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15" r:id="rId2"/>
    <p:sldId id="256" r:id="rId3"/>
    <p:sldId id="393" r:id="rId4"/>
    <p:sldId id="257" r:id="rId5"/>
    <p:sldId id="313" r:id="rId6"/>
    <p:sldId id="316" r:id="rId7"/>
    <p:sldId id="318" r:id="rId8"/>
    <p:sldId id="312" r:id="rId9"/>
    <p:sldId id="394" r:id="rId10"/>
    <p:sldId id="395" r:id="rId11"/>
    <p:sldId id="396" r:id="rId12"/>
    <p:sldId id="397" r:id="rId13"/>
    <p:sldId id="37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356" r:id="rId26"/>
    <p:sldId id="409" r:id="rId27"/>
    <p:sldId id="330" r:id="rId28"/>
    <p:sldId id="410" r:id="rId29"/>
    <p:sldId id="411" r:id="rId30"/>
    <p:sldId id="412" r:id="rId31"/>
    <p:sldId id="413" r:id="rId32"/>
    <p:sldId id="372" r:id="rId3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0099"/>
    <a:srgbClr val="CC99FF"/>
    <a:srgbClr val="FFCCFF"/>
    <a:srgbClr val="CCFFFF"/>
    <a:srgbClr val="FFCC99"/>
    <a:srgbClr val="99CCFF"/>
    <a:srgbClr val="9999FF"/>
    <a:srgbClr val="CC33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0" autoAdjust="0"/>
    <p:restoredTop sz="96306" autoAdjust="0"/>
  </p:normalViewPr>
  <p:slideViewPr>
    <p:cSldViewPr>
      <p:cViewPr>
        <p:scale>
          <a:sx n="80" d="100"/>
          <a:sy n="80" d="100"/>
        </p:scale>
        <p:origin x="-188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9207B22B-9E59-48D3-B837-F1910107FD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523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D00C88F7-0A31-460A-8209-AA858ED7C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0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CD602-6C87-4B08-8174-833A7B17F7E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并行通信技术</a:t>
            </a:r>
            <a:r>
              <a:rPr lang="en-US" altLang="zh-CN" dirty="0" smtClean="0"/>
              <a:t>—MCH</a:t>
            </a:r>
            <a:r>
              <a:rPr lang="zh-CN" altLang="en-US" dirty="0" smtClean="0"/>
              <a:t>交换机结构，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层次结构，多通道内存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4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连线类型</a:t>
            </a:r>
            <a:r>
              <a:rPr lang="en-US" altLang="zh-CN" dirty="0" smtClean="0"/>
              <a:t>--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电缆式、主板式、底板式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TTL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接收端用≥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2.0V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、≤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0.8V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USB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接收端用＞＋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、＜－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0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个因子着手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79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只有一根线时，只能自动轮询；多根线时，可手动轮询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08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教材勘误∑</a:t>
            </a:r>
            <a:r>
              <a:rPr lang="en-US" altLang="zh-CN" dirty="0" err="1" smtClean="0"/>
              <a:t>BSk</a:t>
            </a:r>
            <a:r>
              <a:rPr lang="zh-CN" altLang="en-US" dirty="0" smtClean="0"/>
              <a:t>改为∑</a:t>
            </a:r>
            <a:r>
              <a:rPr lang="en-US" altLang="zh-CN" dirty="0" err="1" smtClean="0"/>
              <a:t>BRk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83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84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PCI—</a:t>
            </a:r>
            <a:r>
              <a:rPr lang="zh-CN" altLang="en-US" dirty="0" smtClean="0"/>
              <a:t>外部设备互连，每条总线的配置空间数量≤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DEVSEL</a:t>
            </a:r>
            <a:r>
              <a:rPr lang="zh-CN" altLang="en-US" dirty="0" smtClean="0"/>
              <a:t>有效是数据期的前提，写操作没有过渡期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21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FSB</a:t>
            </a:r>
            <a:r>
              <a:rPr lang="zh-CN" altLang="en-US" dirty="0" smtClean="0"/>
              <a:t>带宽</a:t>
            </a:r>
            <a:r>
              <a:rPr lang="en-US" altLang="zh-CN" dirty="0" smtClean="0"/>
              <a:t>—f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=800MHZ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时，双通道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DDR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时的带宽为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(800*64/8)*2=12800MB/s=12.8GB/s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685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并行通信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方式，集成技术</a:t>
            </a:r>
            <a:r>
              <a:rPr lang="en-US" altLang="zh-CN" dirty="0" smtClean="0"/>
              <a:t>--</a:t>
            </a:r>
            <a:r>
              <a:rPr lang="zh-CN" altLang="en-US" sz="1200" b="0" dirty="0" smtClean="0"/>
              <a:t>芯片内传输无总线标准</a:t>
            </a:r>
            <a:r>
              <a:rPr lang="en-US" altLang="zh-CN" sz="1200" b="0" dirty="0" smtClean="0"/>
              <a:t>(</a:t>
            </a:r>
            <a:r>
              <a:rPr lang="zh-CN" altLang="en-US" sz="1200" b="0" dirty="0" smtClean="0"/>
              <a:t>如地址传送</a:t>
            </a:r>
            <a:r>
              <a:rPr lang="en-US" altLang="zh-CN" sz="1200" b="0" dirty="0" smtClean="0"/>
              <a:t>)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8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36B45-394E-4EEE-9E00-6176525C5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370D7-3F6A-4776-B3C1-1B182DAD12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7B690-69F9-42A3-AC68-7BCE2A6AB0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74228-7BF4-4870-8EAC-94A8DF0C7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DD6BA-543F-4FD5-B590-F8B5F7A3B3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DDC68-A97D-45A4-910A-E800DBA40B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87B2F-86DF-4A95-86F0-14AB655B90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E680-8D86-4A27-9771-A60FBDE32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9A51B-A8E5-4E38-A74D-F6E7BEFB99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0EFDF-DF19-40CB-9713-08BA8798DE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4936-55D9-4C5E-ACAF-9EBC7A9690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fld id="{CDD718D1-04FF-43BB-B93A-22546710C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</a:t>
            </a:r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大学软件学院</a:t>
            </a:r>
            <a:endParaRPr lang="zh-CN" altLang="en-US" sz="3600" dirty="0" smtClean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01"/>
          <p:cNvSpPr txBox="1">
            <a:spLocks noChangeArrowheads="1"/>
          </p:cNvSpPr>
          <p:nvPr/>
        </p:nvSpPr>
        <p:spPr bwMode="auto">
          <a:xfrm>
            <a:off x="228371" y="332656"/>
            <a:ext cx="64136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总线操作过程： 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每个阶段都是一次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交互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①请求及分配阶段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zh-CN" altLang="en-US" b="1" dirty="0" smtClean="0">
                <a:solidFill>
                  <a:srgbClr val="990099"/>
                </a:solidFill>
              </a:rPr>
              <a:t>       各个主设备：</a:t>
            </a:r>
            <a:endParaRPr lang="en-US" altLang="zh-CN" b="1" dirty="0" smtClean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</a:rPr>
              <a:t>总线仲裁器：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131840" y="1218818"/>
            <a:ext cx="53054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有操作</a:t>
            </a:r>
            <a:r>
              <a:rPr lang="zh-CN" altLang="en-US" b="1" dirty="0"/>
              <a:t>需求时，</a:t>
            </a:r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总线请求</a:t>
            </a:r>
            <a:r>
              <a:rPr lang="zh-CN" altLang="en-US" b="1" dirty="0" smtClean="0"/>
              <a:t>信号</a:t>
            </a:r>
            <a:r>
              <a:rPr lang="en-US" altLang="zh-CN" b="1" dirty="0" err="1" smtClean="0"/>
              <a:t>BR</a:t>
            </a:r>
            <a:r>
              <a:rPr lang="en-US" altLang="zh-CN" i="1" dirty="0" err="1" smtClean="0">
                <a:latin typeface="+mn-lt"/>
              </a:rPr>
              <a:t>i</a:t>
            </a:r>
            <a:endParaRPr lang="zh-CN" altLang="en-US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512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</a:rPr>
              <a:t>                  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rgbClr val="CC3300"/>
                </a:solidFill>
              </a:rPr>
              <a:t>确定</a:t>
            </a:r>
            <a:r>
              <a:rPr lang="zh-CN" altLang="en-US" b="1" u="sng" dirty="0"/>
              <a:t>下</a:t>
            </a:r>
            <a:r>
              <a:rPr lang="zh-CN" altLang="en-US" b="1" u="sng" dirty="0" smtClean="0"/>
              <a:t>个总线传输</a:t>
            </a:r>
            <a:r>
              <a:rPr lang="zh-CN" altLang="en-US" b="1" u="sng" dirty="0"/>
              <a:t>周期</a:t>
            </a:r>
            <a:r>
              <a:rPr lang="zh-CN" altLang="en-US" b="1" dirty="0" smtClean="0"/>
              <a:t>的总线使用权归属，并向</a:t>
            </a:r>
            <a:r>
              <a:rPr lang="zh-CN" altLang="en-US" b="1" dirty="0"/>
              <a:t>该</a:t>
            </a:r>
            <a:r>
              <a:rPr lang="zh-CN" altLang="en-US" b="1" dirty="0" smtClean="0"/>
              <a:t>主设备</a:t>
            </a:r>
            <a:r>
              <a:rPr lang="zh-CN" altLang="en-US" b="1" dirty="0" smtClean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允许信号</a:t>
            </a:r>
            <a:r>
              <a:rPr lang="en-US" altLang="zh-CN" b="1" dirty="0" err="1" smtClean="0"/>
              <a:t>BG</a:t>
            </a:r>
            <a:r>
              <a:rPr lang="en-US" altLang="zh-CN" i="1" dirty="0" err="1" smtClean="0">
                <a:latin typeface="+mn-lt"/>
              </a:rPr>
              <a:t>j</a:t>
            </a:r>
            <a:endParaRPr lang="zh-CN" altLang="en-US" b="1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635796" y="2778646"/>
            <a:ext cx="2017353" cy="2018506"/>
            <a:chOff x="3635796" y="2778646"/>
            <a:chExt cx="2017353" cy="2018506"/>
          </a:xfrm>
        </p:grpSpPr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3635796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 flipV="1">
              <a:off x="3779912" y="3068960"/>
              <a:ext cx="1873237" cy="2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923878" y="3861048"/>
              <a:ext cx="172721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923928" y="2778646"/>
              <a:ext cx="1584473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5508401" y="2780928"/>
              <a:ext cx="143719" cy="204217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923928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4067943" y="3356992"/>
              <a:ext cx="15852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51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 flipH="1">
              <a:off x="5652020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>
              <a:off x="40679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任意多边形 67"/>
            <p:cNvSpPr/>
            <p:nvPr/>
          </p:nvSpPr>
          <p:spPr bwMode="auto">
            <a:xfrm>
              <a:off x="4000500" y="3461197"/>
              <a:ext cx="164238" cy="476250"/>
            </a:xfrm>
            <a:custGeom>
              <a:avLst/>
              <a:gdLst>
                <a:gd name="connsiteX0" fmla="*/ 0 w 164238"/>
                <a:gd name="connsiteY0" fmla="*/ 0 h 476250"/>
                <a:gd name="connsiteX1" fmla="*/ 104775 w 164238"/>
                <a:gd name="connsiteY1" fmla="*/ 119062 h 476250"/>
                <a:gd name="connsiteX2" fmla="*/ 161925 w 164238"/>
                <a:gd name="connsiteY2" fmla="*/ 314325 h 476250"/>
                <a:gd name="connsiteX3" fmla="*/ 147638 w 164238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38" h="476250">
                  <a:moveTo>
                    <a:pt x="0" y="0"/>
                  </a:moveTo>
                  <a:cubicBezTo>
                    <a:pt x="38894" y="33337"/>
                    <a:pt x="77788" y="66675"/>
                    <a:pt x="104775" y="119062"/>
                  </a:cubicBezTo>
                  <a:cubicBezTo>
                    <a:pt x="131763" y="171450"/>
                    <a:pt x="154781" y="254794"/>
                    <a:pt x="161925" y="314325"/>
                  </a:cubicBezTo>
                  <a:cubicBezTo>
                    <a:pt x="169069" y="373856"/>
                    <a:pt x="158353" y="425053"/>
                    <a:pt x="147638" y="476250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635896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3635896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429989" y="2708921"/>
            <a:ext cx="3638055" cy="1584176"/>
            <a:chOff x="429989" y="2708921"/>
            <a:chExt cx="3638055" cy="1584176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691680" y="2708921"/>
              <a:ext cx="1658243" cy="15841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/>
                <a:t>BR1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 smtClean="0"/>
                <a:t>BR2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/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使用权</a:t>
              </a:r>
              <a:endParaRPr lang="zh-CN" altLang="en-US" sz="1800" b="1" dirty="0"/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H="1">
              <a:off x="3635796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3779912" y="2780928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3419872" y="2996952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3635896" y="3068960"/>
              <a:ext cx="144016" cy="225351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419872" y="3294311"/>
              <a:ext cx="216024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左大括号 39"/>
            <p:cNvSpPr/>
            <p:nvPr/>
          </p:nvSpPr>
          <p:spPr bwMode="auto">
            <a:xfrm>
              <a:off x="1617613" y="2852936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左大括号 40"/>
            <p:cNvSpPr/>
            <p:nvPr/>
          </p:nvSpPr>
          <p:spPr bwMode="auto">
            <a:xfrm>
              <a:off x="1617613" y="3462341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2" name="Text Box 98"/>
            <p:cNvSpPr txBox="1">
              <a:spLocks noChangeArrowheads="1"/>
            </p:cNvSpPr>
            <p:nvPr/>
          </p:nvSpPr>
          <p:spPr bwMode="auto">
            <a:xfrm>
              <a:off x="429989" y="3473127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835869" y="2870386"/>
              <a:ext cx="78174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主设备</a:t>
              </a:r>
              <a:endParaRPr lang="zh-CN" altLang="en-US" sz="1800" b="1" dirty="0"/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419872" y="3573016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648172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3419872" y="3861048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组合 102"/>
          <p:cNvGrpSpPr/>
          <p:nvPr/>
        </p:nvGrpSpPr>
        <p:grpSpPr>
          <a:xfrm>
            <a:off x="5651091" y="2780928"/>
            <a:ext cx="2449301" cy="2016224"/>
            <a:chOff x="5651091" y="2780928"/>
            <a:chExt cx="2449301" cy="2016224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5652021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7668345" y="3356992"/>
              <a:ext cx="288032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652120" y="2985145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7523299" y="3068960"/>
              <a:ext cx="145045" cy="22535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668344" y="3282504"/>
              <a:ext cx="288032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652120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5784581" y="3573016"/>
              <a:ext cx="217179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5940152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084068" y="3645024"/>
              <a:ext cx="158427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668344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812360" y="38610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98"/>
            <p:cNvSpPr txBox="1">
              <a:spLocks noChangeArrowheads="1"/>
            </p:cNvSpPr>
            <p:nvPr/>
          </p:nvSpPr>
          <p:spPr bwMode="auto">
            <a:xfrm>
              <a:off x="6084168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432047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7668345" y="3933056"/>
              <a:ext cx="432047" cy="288031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668344" y="3935909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7668344" y="4221088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H="1">
              <a:off x="76682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>
              <a:off x="6084068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任意多边形 68"/>
            <p:cNvSpPr/>
            <p:nvPr/>
          </p:nvSpPr>
          <p:spPr bwMode="auto">
            <a:xfrm>
              <a:off x="6020941" y="3751709"/>
              <a:ext cx="198966" cy="180975"/>
            </a:xfrm>
            <a:custGeom>
              <a:avLst/>
              <a:gdLst>
                <a:gd name="connsiteX0" fmla="*/ 0 w 198966"/>
                <a:gd name="connsiteY0" fmla="*/ 0 h 180975"/>
                <a:gd name="connsiteX1" fmla="*/ 142875 w 198966"/>
                <a:gd name="connsiteY1" fmla="*/ 52388 h 180975"/>
                <a:gd name="connsiteX2" fmla="*/ 195263 w 198966"/>
                <a:gd name="connsiteY2" fmla="*/ 133350 h 180975"/>
                <a:gd name="connsiteX3" fmla="*/ 190500 w 198966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66" h="180975">
                  <a:moveTo>
                    <a:pt x="0" y="0"/>
                  </a:moveTo>
                  <a:cubicBezTo>
                    <a:pt x="55165" y="15081"/>
                    <a:pt x="110331" y="30163"/>
                    <a:pt x="142875" y="52388"/>
                  </a:cubicBezTo>
                  <a:cubicBezTo>
                    <a:pt x="175419" y="74613"/>
                    <a:pt x="187326" y="111919"/>
                    <a:pt x="195263" y="133350"/>
                  </a:cubicBezTo>
                  <a:cubicBezTo>
                    <a:pt x="203200" y="154781"/>
                    <a:pt x="196850" y="167878"/>
                    <a:pt x="190500" y="180975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6" name="Text Box 80"/>
            <p:cNvSpPr txBox="1">
              <a:spLocks noChangeArrowheads="1"/>
            </p:cNvSpPr>
            <p:nvPr/>
          </p:nvSpPr>
          <p:spPr bwMode="auto">
            <a:xfrm>
              <a:off x="6227155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192831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6075473" y="4268068"/>
              <a:ext cx="0" cy="2410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7667315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7523299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>
              <a:off x="6083139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163259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5651091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5653149" y="3068960"/>
              <a:ext cx="1871179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5653149" y="3861048"/>
              <a:ext cx="28700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4" name="Text Box 201"/>
          <p:cNvSpPr txBox="1">
            <a:spLocks noChangeArrowheads="1"/>
          </p:cNvSpPr>
          <p:nvPr/>
        </p:nvSpPr>
        <p:spPr bwMode="auto">
          <a:xfrm>
            <a:off x="179512" y="4891226"/>
            <a:ext cx="875033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990099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仲裁时机：</a:t>
            </a:r>
            <a:r>
              <a:rPr lang="zh-CN" altLang="en-US" b="1" dirty="0" smtClean="0"/>
              <a:t>有请求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或传输周期结束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、总线空闲时</a:t>
            </a:r>
            <a:endParaRPr lang="en-US" altLang="zh-CN" b="1" dirty="0" smtClean="0"/>
          </a:p>
          <a:p>
            <a:pPr marL="2336800" indent="-2336800"/>
            <a:r>
              <a:rPr lang="zh-CN" altLang="en-US" sz="2000" b="1" dirty="0" smtClean="0"/>
              <a:t>                      </a:t>
            </a:r>
            <a:r>
              <a:rPr lang="zh-CN" altLang="en-US" sz="2000" dirty="0" smtClean="0">
                <a:solidFill>
                  <a:srgbClr val="FF3399"/>
                </a:solidFill>
              </a:rPr>
              <a:t>├</a:t>
            </a:r>
            <a:r>
              <a:rPr lang="zh-CN" altLang="en-US" sz="2000" b="1" dirty="0" smtClean="0"/>
              <a:t>            </a:t>
            </a:r>
            <a:r>
              <a:rPr lang="zh-CN" altLang="en-US" sz="2000" dirty="0" smtClean="0"/>
              <a:t>└</a:t>
            </a:r>
            <a:r>
              <a:rPr lang="zh-CN" altLang="en-US" sz="2000" b="1" dirty="0" smtClean="0"/>
              <a:t>→</a:t>
            </a:r>
            <a:r>
              <a:rPr lang="zh-CN" altLang="en-US" sz="1800" b="1" dirty="0" smtClean="0"/>
              <a:t>需收回使用权</a:t>
            </a:r>
            <a:endParaRPr lang="en-US" altLang="zh-CN" sz="2000" b="1" dirty="0" smtClean="0"/>
          </a:p>
          <a:p>
            <a:pPr marL="2336800" indent="-2336800">
              <a:lnSpc>
                <a:spcPct val="100000"/>
              </a:lnSpc>
            </a:pPr>
            <a:r>
              <a:rPr lang="zh-CN" altLang="en-US" sz="2000" b="1" dirty="0" smtClean="0"/>
              <a:t>                      </a:t>
            </a:r>
            <a:r>
              <a:rPr lang="zh-CN" altLang="en-US" sz="2000" dirty="0" smtClean="0">
                <a:solidFill>
                  <a:srgbClr val="FF3399"/>
                </a:solidFill>
              </a:rPr>
              <a:t>└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→</a:t>
            </a:r>
            <a:r>
              <a:rPr lang="zh-CN" altLang="en-US" sz="1800" b="1" dirty="0" smtClean="0"/>
              <a:t>传输结束时应</a:t>
            </a:r>
            <a:r>
              <a:rPr lang="zh-CN" altLang="en-US" sz="1800" b="1" dirty="0" smtClean="0">
                <a:solidFill>
                  <a:srgbClr val="FF3399"/>
                </a:solidFill>
              </a:rPr>
              <a:t>撤销</a:t>
            </a:r>
            <a:r>
              <a:rPr lang="zh-CN" altLang="en-US" sz="1800" b="1" dirty="0" smtClean="0"/>
              <a:t>请求</a:t>
            </a:r>
            <a:endParaRPr lang="en-US" altLang="zh-CN" sz="2000" b="1" dirty="0" smtClean="0"/>
          </a:p>
        </p:txBody>
      </p:sp>
      <p:sp>
        <p:nvSpPr>
          <p:cNvPr id="85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2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68" name="Text Box 4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②</a:t>
            </a:r>
            <a:r>
              <a:rPr lang="zh-CN" altLang="en-US" b="1" dirty="0">
                <a:solidFill>
                  <a:schemeClr val="accent2"/>
                </a:solidFill>
              </a:rPr>
              <a:t>寻址</a:t>
            </a:r>
            <a:r>
              <a:rPr lang="zh-CN" altLang="en-US" b="1" dirty="0" smtClean="0">
                <a:solidFill>
                  <a:schemeClr val="accent2"/>
                </a:solidFill>
              </a:rPr>
              <a:t>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endParaRPr lang="zh-CN" altLang="en-US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rgbClr val="990099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有</a:t>
            </a:r>
            <a:r>
              <a:rPr lang="zh-CN" altLang="en-US" b="1" dirty="0">
                <a:solidFill>
                  <a:srgbClr val="990099"/>
                </a:solidFill>
              </a:rPr>
              <a:t>总线使用权的</a:t>
            </a:r>
            <a:r>
              <a:rPr lang="zh-CN" altLang="en-US" b="1" dirty="0" smtClean="0">
                <a:solidFill>
                  <a:srgbClr val="990099"/>
                </a:solidFill>
              </a:rPr>
              <a:t>主设备：</a:t>
            </a:r>
            <a:endParaRPr lang="en-US" altLang="zh-CN" b="1" dirty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各个从设备：</a:t>
            </a:r>
            <a:endParaRPr lang="en-US" altLang="zh-CN" b="1" dirty="0">
              <a:solidFill>
                <a:srgbClr val="990099"/>
              </a:solidFill>
            </a:endParaRPr>
          </a:p>
        </p:txBody>
      </p:sp>
      <p:sp>
        <p:nvSpPr>
          <p:cNvPr id="169" name="Text Box 5"/>
          <p:cNvSpPr txBox="1">
            <a:spLocks noChangeArrowheads="1"/>
          </p:cNvSpPr>
          <p:nvPr/>
        </p:nvSpPr>
        <p:spPr bwMode="auto">
          <a:xfrm>
            <a:off x="4572000" y="764704"/>
            <a:ext cx="39608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u="sng" dirty="0"/>
              <a:t>目标地址</a:t>
            </a:r>
            <a:r>
              <a:rPr lang="zh-CN" altLang="en-US" b="1" dirty="0"/>
              <a:t>和</a:t>
            </a:r>
            <a:r>
              <a:rPr lang="zh-CN" altLang="en-US" b="1" u="sng" dirty="0"/>
              <a:t>操作</a:t>
            </a:r>
            <a:r>
              <a:rPr lang="zh-CN" altLang="en-US" b="1" u="sng" dirty="0" smtClean="0"/>
              <a:t>命令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70" name="Text Box 6"/>
          <p:cNvSpPr txBox="1">
            <a:spLocks noChangeArrowheads="1"/>
          </p:cNvSpPr>
          <p:nvPr/>
        </p:nvSpPr>
        <p:spPr bwMode="auto">
          <a:xfrm>
            <a:off x="3060130" y="1223541"/>
            <a:ext cx="59044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CC3300"/>
                </a:solidFill>
              </a:rPr>
              <a:t>判断</a:t>
            </a:r>
            <a:r>
              <a:rPr lang="zh-CN" altLang="en-US" b="1" dirty="0"/>
              <a:t>是否被选中，</a:t>
            </a:r>
            <a:r>
              <a:rPr lang="zh-CN" altLang="en-US" b="1" dirty="0">
                <a:solidFill>
                  <a:schemeClr val="accent2"/>
                </a:solidFill>
              </a:rPr>
              <a:t>被</a:t>
            </a:r>
            <a:r>
              <a:rPr lang="zh-CN" altLang="en-US" b="1" dirty="0" smtClean="0">
                <a:solidFill>
                  <a:schemeClr val="accent2"/>
                </a:solidFill>
              </a:rPr>
              <a:t>选中</a:t>
            </a:r>
            <a:r>
              <a:rPr lang="zh-CN" altLang="en-US" b="1" dirty="0" smtClean="0"/>
              <a:t>时</a:t>
            </a:r>
            <a:r>
              <a:rPr lang="zh-CN" altLang="en-US" b="1" u="sng" dirty="0" smtClean="0">
                <a:solidFill>
                  <a:srgbClr val="CC3300"/>
                </a:solidFill>
              </a:rPr>
              <a:t>响应</a:t>
            </a:r>
            <a:r>
              <a:rPr lang="zh-CN" altLang="en-US" b="1" dirty="0"/>
              <a:t>总线操作</a:t>
            </a:r>
          </a:p>
        </p:txBody>
      </p:sp>
      <p:grpSp>
        <p:nvGrpSpPr>
          <p:cNvPr id="191" name="组合 190"/>
          <p:cNvGrpSpPr/>
          <p:nvPr/>
        </p:nvGrpSpPr>
        <p:grpSpPr>
          <a:xfrm>
            <a:off x="4499255" y="1844824"/>
            <a:ext cx="2304993" cy="2088232"/>
            <a:chOff x="4499255" y="2132856"/>
            <a:chExt cx="2304993" cy="2088232"/>
          </a:xfrm>
        </p:grpSpPr>
        <p:sp>
          <p:nvSpPr>
            <p:cNvPr id="43" name="Text Box 300"/>
            <p:cNvSpPr txBox="1">
              <a:spLocks noChangeArrowheads="1"/>
            </p:cNvSpPr>
            <p:nvPr/>
          </p:nvSpPr>
          <p:spPr bwMode="auto">
            <a:xfrm>
              <a:off x="4644456" y="2715103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4644268" y="2708920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4644008" y="2996952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AutoShape 198"/>
            <p:cNvSpPr>
              <a:spLocks noChangeArrowheads="1"/>
            </p:cNvSpPr>
            <p:nvPr/>
          </p:nvSpPr>
          <p:spPr bwMode="auto">
            <a:xfrm rot="5400000">
              <a:off x="4428555" y="2780358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499992" y="2132856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788024" y="3645024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643488" y="342900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4499992" y="3429000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499992" y="3717032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4499992" y="4221088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499992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4500729" y="27089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4511557" y="3213323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4499255" y="2636912"/>
              <a:ext cx="230467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5651600" y="1844824"/>
            <a:ext cx="865253" cy="2088232"/>
            <a:chOff x="5651600" y="2132856"/>
            <a:chExt cx="865253" cy="2088232"/>
          </a:xfrm>
        </p:grpSpPr>
        <p:sp>
          <p:nvSpPr>
            <p:cNvPr id="96" name="Rectangle 197"/>
            <p:cNvSpPr>
              <a:spLocks noChangeArrowheads="1"/>
            </p:cNvSpPr>
            <p:nvPr/>
          </p:nvSpPr>
          <p:spPr bwMode="auto">
            <a:xfrm>
              <a:off x="5794201" y="3069654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数据</a:t>
              </a:r>
              <a:r>
                <a:rPr lang="en-US" altLang="zh-CN" sz="1800" b="1" i="1" dirty="0" smtClean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796136" y="4005064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5652120" y="400506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4" name="AutoShape 198"/>
            <p:cNvSpPr>
              <a:spLocks noChangeArrowheads="1"/>
            </p:cNvSpPr>
            <p:nvPr/>
          </p:nvSpPr>
          <p:spPr bwMode="auto">
            <a:xfrm rot="5400000">
              <a:off x="5580683" y="3140398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5651600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652337" y="306896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795876" y="3068960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5795616" y="3356299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H="1">
              <a:off x="5652120" y="213285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4480498" y="3933750"/>
            <a:ext cx="2323750" cy="575370"/>
            <a:chOff x="4480498" y="4293790"/>
            <a:chExt cx="2323750" cy="575370"/>
          </a:xfrm>
        </p:grpSpPr>
        <p:sp>
          <p:nvSpPr>
            <p:cNvPr id="90" name="Text Box 300"/>
            <p:cNvSpPr txBox="1">
              <a:spLocks noChangeArrowheads="1"/>
            </p:cNvSpPr>
            <p:nvPr/>
          </p:nvSpPr>
          <p:spPr bwMode="auto">
            <a:xfrm>
              <a:off x="4688065" y="4293790"/>
              <a:ext cx="82003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地址期</a:t>
              </a:r>
              <a:endParaRPr lang="zh-CN" altLang="en-US" sz="1800" b="1" dirty="0"/>
            </a:p>
          </p:txBody>
        </p:sp>
        <p:sp>
          <p:nvSpPr>
            <p:cNvPr id="97" name="Text Box 300"/>
            <p:cNvSpPr txBox="1">
              <a:spLocks noChangeArrowheads="1"/>
            </p:cNvSpPr>
            <p:nvPr/>
          </p:nvSpPr>
          <p:spPr bwMode="auto">
            <a:xfrm>
              <a:off x="5796136" y="4293790"/>
              <a:ext cx="85603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数据期</a:t>
              </a:r>
              <a:endParaRPr lang="zh-CN" altLang="en-US" sz="1800" b="1" dirty="0"/>
            </a:p>
          </p:txBody>
        </p:sp>
        <p:cxnSp>
          <p:nvCxnSpPr>
            <p:cNvPr id="157" name="直接连接符 156"/>
            <p:cNvCxnSpPr/>
            <p:nvPr/>
          </p:nvCxnSpPr>
          <p:spPr bwMode="auto">
            <a:xfrm flipH="1">
              <a:off x="4499255" y="4365798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802991" y="4365104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5650863" y="4365798"/>
              <a:ext cx="1257" cy="21533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5508104" y="4437112"/>
              <a:ext cx="1520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H="1">
              <a:off x="4499992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6652166" y="4436765"/>
              <a:ext cx="15208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 flipH="1">
              <a:off x="5652120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6372200" y="4725491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H="1">
              <a:off x="4480498" y="4725144"/>
              <a:ext cx="45154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1" name="Text Box 300"/>
            <p:cNvSpPr txBox="1">
              <a:spLocks noChangeArrowheads="1"/>
            </p:cNvSpPr>
            <p:nvPr/>
          </p:nvSpPr>
          <p:spPr bwMode="auto">
            <a:xfrm>
              <a:off x="4932040" y="458182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总线传输周期</a:t>
              </a:r>
              <a:endParaRPr lang="zh-CN" altLang="en-US" sz="1800" b="1" dirty="0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6804248" y="1844824"/>
            <a:ext cx="451997" cy="2088232"/>
            <a:chOff x="6648667" y="1988840"/>
            <a:chExt cx="451997" cy="2088232"/>
          </a:xfrm>
        </p:grpSpPr>
        <p:sp>
          <p:nvSpPr>
            <p:cNvPr id="156" name="Text Box 20"/>
            <p:cNvSpPr txBox="1">
              <a:spLocks noChangeArrowheads="1"/>
            </p:cNvSpPr>
            <p:nvPr/>
          </p:nvSpPr>
          <p:spPr bwMode="auto">
            <a:xfrm>
              <a:off x="6648667" y="1988840"/>
              <a:ext cx="4519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660232" y="3068960"/>
              <a:ext cx="432048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6658758" y="3284984"/>
              <a:ext cx="4419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6660232" y="2708573"/>
              <a:ext cx="432048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6661489" y="4077072"/>
              <a:ext cx="43079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659495" y="2492896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6948264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6947744" y="198884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660232" y="198884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658758" y="3573016"/>
              <a:ext cx="43352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7092280" y="1988840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9" name="组合 198"/>
          <p:cNvGrpSpPr/>
          <p:nvPr/>
        </p:nvGrpSpPr>
        <p:grpSpPr>
          <a:xfrm>
            <a:off x="179388" y="4437112"/>
            <a:ext cx="8785225" cy="1015663"/>
            <a:chOff x="179388" y="4501569"/>
            <a:chExt cx="8785225" cy="1015663"/>
          </a:xfrm>
        </p:grpSpPr>
        <p:sp>
          <p:nvSpPr>
            <p:cNvPr id="194" name="Text Box 303"/>
            <p:cNvSpPr txBox="1">
              <a:spLocks noChangeArrowheads="1"/>
            </p:cNvSpPr>
            <p:nvPr/>
          </p:nvSpPr>
          <p:spPr bwMode="auto">
            <a:xfrm>
              <a:off x="179388" y="4501569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</a:rPr>
                <a:t>   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③</a:t>
              </a:r>
              <a:r>
                <a:rPr lang="zh-CN" altLang="en-US" b="1" dirty="0">
                  <a:solidFill>
                    <a:schemeClr val="accent2"/>
                  </a:solidFill>
                </a:rPr>
                <a:t>传送数据阶段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b="1" dirty="0" smtClean="0"/>
                <a:t>主、从设备</a:t>
              </a:r>
              <a:r>
                <a:rPr lang="zh-CN" altLang="en-US" b="1" u="sng" dirty="0" smtClean="0"/>
                <a:t>各自</a:t>
              </a:r>
              <a:r>
                <a:rPr lang="zh-CN" altLang="en-US" b="1" dirty="0" smtClean="0">
                  <a:solidFill>
                    <a:srgbClr val="CC3300"/>
                  </a:solidFill>
                </a:rPr>
                <a:t>发送</a:t>
              </a:r>
              <a:r>
                <a:rPr lang="en-US" altLang="zh-CN" b="1" dirty="0" smtClean="0">
                  <a:solidFill>
                    <a:srgbClr val="CC3300"/>
                  </a:solidFill>
                </a:rPr>
                <a:t>/</a:t>
              </a:r>
              <a:r>
                <a:rPr lang="zh-CN" altLang="en-US" b="1" dirty="0">
                  <a:solidFill>
                    <a:srgbClr val="CC3300"/>
                  </a:solidFill>
                </a:rPr>
                <a:t>接收</a:t>
              </a:r>
              <a:r>
                <a:rPr lang="zh-CN" altLang="en-US" b="1" dirty="0" smtClean="0"/>
                <a:t>数据</a:t>
              </a:r>
              <a:endParaRPr lang="en-US" altLang="zh-CN" b="1" dirty="0" smtClean="0"/>
            </a:p>
            <a:p>
              <a:r>
                <a:rPr lang="en-US" altLang="zh-CN" b="1" dirty="0">
                  <a:solidFill>
                    <a:srgbClr val="990099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990099"/>
                  </a:solidFill>
                </a:rPr>
                <a:t>      </a:t>
              </a:r>
              <a:r>
                <a:rPr lang="zh-CN" altLang="en-US" b="1" dirty="0" smtClean="0">
                  <a:solidFill>
                    <a:srgbClr val="990099"/>
                  </a:solidFill>
                </a:rPr>
                <a:t>传送时机：</a:t>
              </a:r>
              <a:r>
                <a:rPr lang="zh-CN" altLang="en-US" b="1" dirty="0" smtClean="0"/>
                <a:t>源设备准备就绪</a:t>
              </a:r>
              <a:r>
                <a:rPr lang="en-US" altLang="zh-CN" sz="2000" b="1" dirty="0" smtClean="0"/>
                <a:t>(</a:t>
              </a:r>
              <a:r>
                <a:rPr lang="zh-CN" altLang="en-US" sz="2000" b="1" dirty="0" smtClean="0"/>
                <a:t>读时</a:t>
              </a:r>
              <a:r>
                <a:rPr lang="en-US" altLang="zh-CN" sz="2000" b="1" dirty="0" smtClean="0"/>
                <a:t>ACK</a:t>
              </a:r>
              <a:r>
                <a:rPr lang="zh-CN" altLang="en-US" sz="2000" b="1" dirty="0" smtClean="0"/>
                <a:t>表示、写时</a:t>
              </a:r>
              <a:r>
                <a:rPr lang="en-US" altLang="zh-CN" sz="2000" b="1" dirty="0" smtClean="0"/>
                <a:t>WR</a:t>
              </a:r>
              <a:r>
                <a:rPr lang="zh-CN" altLang="en-US" sz="2000" b="1" dirty="0" smtClean="0"/>
                <a:t>表示</a:t>
              </a:r>
              <a:r>
                <a:rPr lang="en-US" altLang="zh-CN" sz="2000" b="1" dirty="0" smtClean="0"/>
                <a:t>)</a:t>
              </a:r>
              <a:endParaRPr lang="zh-CN" altLang="en-US" sz="2000" b="1" dirty="0"/>
            </a:p>
          </p:txBody>
        </p:sp>
        <p:cxnSp>
          <p:nvCxnSpPr>
            <p:cNvPr id="195" name="直接连接符 194"/>
            <p:cNvCxnSpPr/>
            <p:nvPr/>
          </p:nvCxnSpPr>
          <p:spPr bwMode="auto">
            <a:xfrm>
              <a:off x="7344336" y="5126712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8" name="组合 197"/>
          <p:cNvGrpSpPr/>
          <p:nvPr/>
        </p:nvGrpSpPr>
        <p:grpSpPr>
          <a:xfrm>
            <a:off x="179388" y="5365665"/>
            <a:ext cx="8785225" cy="1015663"/>
            <a:chOff x="179388" y="5373216"/>
            <a:chExt cx="8785225" cy="1015663"/>
          </a:xfrm>
        </p:grpSpPr>
        <p:sp>
          <p:nvSpPr>
            <p:cNvPr id="196" name="Text Box 305"/>
            <p:cNvSpPr txBox="1">
              <a:spLocks noChangeArrowheads="1"/>
            </p:cNvSpPr>
            <p:nvPr/>
          </p:nvSpPr>
          <p:spPr bwMode="auto">
            <a:xfrm>
              <a:off x="179388" y="5373216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</a:rPr>
                <a:t>   ④</a:t>
              </a:r>
              <a:r>
                <a:rPr lang="zh-CN" altLang="en-US" b="1" dirty="0">
                  <a:solidFill>
                    <a:schemeClr val="accent2"/>
                  </a:solidFill>
                </a:rPr>
                <a:t>结束</a:t>
              </a:r>
              <a:r>
                <a:rPr lang="zh-CN" altLang="en-US" b="1" dirty="0" smtClean="0">
                  <a:solidFill>
                    <a:schemeClr val="accent2"/>
                  </a:solidFill>
                </a:rPr>
                <a:t>阶段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b="1" dirty="0"/>
                <a:t>主、从</a:t>
              </a:r>
              <a:r>
                <a:rPr lang="zh-CN" altLang="en-US" b="1" dirty="0" smtClean="0"/>
                <a:t>设备</a:t>
              </a:r>
              <a:r>
                <a:rPr lang="zh-CN" altLang="en-US" b="1" u="sng" dirty="0" smtClean="0"/>
                <a:t>各自</a:t>
              </a:r>
              <a:r>
                <a:rPr lang="zh-CN" altLang="en-US" b="1" dirty="0" smtClean="0">
                  <a:solidFill>
                    <a:srgbClr val="CC3300"/>
                  </a:solidFill>
                </a:rPr>
                <a:t>恢复</a:t>
              </a:r>
              <a:r>
                <a:rPr lang="zh-CN" altLang="en-US" b="1" u="sng" dirty="0" smtClean="0"/>
                <a:t>所控信号线</a:t>
              </a:r>
              <a:r>
                <a:rPr lang="zh-CN" altLang="en-US" b="1" dirty="0" smtClean="0"/>
                <a:t>为高阻</a:t>
              </a:r>
              <a:r>
                <a:rPr lang="en-US" altLang="zh-CN" b="1" dirty="0" smtClean="0"/>
                <a:t>/</a:t>
              </a:r>
              <a:r>
                <a:rPr lang="zh-CN" altLang="en-US" b="1" dirty="0" smtClean="0"/>
                <a:t>无效态</a:t>
              </a:r>
              <a:endParaRPr lang="en-US" altLang="zh-CN" b="1" dirty="0" smtClean="0"/>
            </a:p>
            <a:p>
              <a:r>
                <a:rPr lang="en-US" altLang="zh-CN" b="1" dirty="0" smtClean="0">
                  <a:solidFill>
                    <a:srgbClr val="990099"/>
                  </a:solidFill>
                </a:rPr>
                <a:t>       </a:t>
              </a:r>
              <a:r>
                <a:rPr lang="zh-CN" altLang="en-US" b="1" dirty="0" smtClean="0">
                  <a:solidFill>
                    <a:srgbClr val="990099"/>
                  </a:solidFill>
                </a:rPr>
                <a:t>结束时机：</a:t>
              </a:r>
              <a:r>
                <a:rPr lang="zh-CN" altLang="en-US" b="1" dirty="0" smtClean="0"/>
                <a:t>目设备接收完毕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读</a:t>
              </a:r>
              <a:r>
                <a:rPr lang="zh-CN" altLang="en-US" sz="2000" b="1" dirty="0" smtClean="0"/>
                <a:t>时</a:t>
              </a:r>
              <a:r>
                <a:rPr lang="en-US" altLang="zh-CN" sz="2000" b="1" dirty="0" smtClean="0"/>
                <a:t>RD</a:t>
              </a:r>
              <a:r>
                <a:rPr lang="zh-CN" altLang="en-US" sz="2000" b="1" dirty="0" smtClean="0"/>
                <a:t>表示</a:t>
              </a:r>
              <a:r>
                <a:rPr lang="zh-CN" altLang="en-US" sz="2000" b="1" dirty="0"/>
                <a:t>、</a:t>
              </a:r>
              <a:r>
                <a:rPr lang="zh-CN" altLang="en-US" sz="2000" b="1" dirty="0" smtClean="0"/>
                <a:t>写时</a:t>
              </a:r>
              <a:r>
                <a:rPr lang="en-US" altLang="zh-CN" sz="2000" b="1" dirty="0" smtClean="0"/>
                <a:t>ACK</a:t>
              </a:r>
              <a:r>
                <a:rPr lang="zh-CN" altLang="en-US" sz="2000" b="1" dirty="0" smtClean="0"/>
                <a:t>表示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>
              <a:off x="5697677" y="6002238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2" name="组合 211"/>
          <p:cNvGrpSpPr/>
          <p:nvPr/>
        </p:nvGrpSpPr>
        <p:grpSpPr>
          <a:xfrm>
            <a:off x="6515898" y="1844824"/>
            <a:ext cx="296575" cy="2088232"/>
            <a:chOff x="6515898" y="1772816"/>
            <a:chExt cx="296575" cy="2088232"/>
          </a:xfrm>
        </p:grpSpPr>
        <p:sp>
          <p:nvSpPr>
            <p:cNvPr id="106" name="AutoShape 292"/>
            <p:cNvSpPr>
              <a:spLocks noChangeArrowheads="1"/>
            </p:cNvSpPr>
            <p:nvPr/>
          </p:nvSpPr>
          <p:spPr bwMode="auto">
            <a:xfrm rot="16200000">
              <a:off x="6444779" y="2798436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6516216" y="270892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6516216" y="28613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6516853" y="3068960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6516216" y="3356992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AutoShape 292"/>
            <p:cNvSpPr>
              <a:spLocks noChangeArrowheads="1"/>
            </p:cNvSpPr>
            <p:nvPr/>
          </p:nvSpPr>
          <p:spPr bwMode="auto">
            <a:xfrm rot="16200000">
              <a:off x="6444779" y="2421011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6516216" y="234888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6516216" y="249289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6659712" y="3645024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 flipH="1">
              <a:off x="6515898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 flipH="1">
              <a:off x="6803930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515898" y="3645024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6658758" y="3068960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>
              <a:stCxn id="129" idx="2"/>
            </p:cNvCxnSpPr>
            <p:nvPr/>
          </p:nvCxnSpPr>
          <p:spPr bwMode="auto">
            <a:xfrm>
              <a:off x="6660680" y="2493243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6660232" y="2852936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24136" y="1772816"/>
            <a:ext cx="3287421" cy="2160240"/>
            <a:chOff x="1224136" y="1772816"/>
            <a:chExt cx="3287421" cy="2160240"/>
          </a:xfrm>
        </p:grpSpPr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4211960" y="1844824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1772816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读命令线</a:t>
              </a:r>
              <a:r>
                <a:rPr lang="en-US" altLang="zh-CN" sz="1800" b="1" dirty="0" smtClean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写命令写</a:t>
              </a:r>
              <a:r>
                <a:rPr lang="en-US" altLang="zh-CN" sz="1800" b="1" dirty="0" smtClean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状态线</a:t>
              </a:r>
              <a:r>
                <a:rPr lang="en-US" altLang="zh-CN" sz="1800" b="1" dirty="0" smtClean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1844824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211960" y="20608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234888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4355976" y="18448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211960" y="3140968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211960" y="3933056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左大括号 50"/>
            <p:cNvSpPr/>
            <p:nvPr/>
          </p:nvSpPr>
          <p:spPr bwMode="auto">
            <a:xfrm>
              <a:off x="2843808" y="3248980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" name="Text Box 9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53" name="左大括号 52"/>
            <p:cNvSpPr/>
            <p:nvPr/>
          </p:nvSpPr>
          <p:spPr bwMode="auto">
            <a:xfrm>
              <a:off x="2627784" y="2537196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3887952" y="311326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887952" y="3401292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11960" y="3429000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211960" y="364502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211960" y="335699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4211960" y="292494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4211960" y="256490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4211960" y="213285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左大括号 99"/>
            <p:cNvSpPr/>
            <p:nvPr/>
          </p:nvSpPr>
          <p:spPr bwMode="auto">
            <a:xfrm>
              <a:off x="2411760" y="1916832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1224136" y="1927618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5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990099"/>
                </a:solidFill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</a:rPr>
              <a:t>  思考：</a:t>
            </a:r>
            <a:r>
              <a:rPr lang="zh-CN" altLang="en-US" b="1" dirty="0" smtClean="0"/>
              <a:t>总线操作过程中，哪些阶段从设备不参与？都参与？</a:t>
            </a:r>
            <a:endParaRPr lang="en-US" altLang="zh-CN" b="1" dirty="0" smtClean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0658" y="78999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</a:t>
            </a:r>
            <a:r>
              <a:rPr lang="zh-CN" altLang="en-US" b="1" dirty="0">
                <a:solidFill>
                  <a:srgbClr val="C00000"/>
                </a:solidFill>
              </a:rPr>
              <a:t>仲裁的性能</a:t>
            </a:r>
            <a:r>
              <a:rPr lang="zh-CN" altLang="en-US" b="1" dirty="0" smtClean="0">
                <a:solidFill>
                  <a:srgbClr val="C00000"/>
                </a:solidFill>
              </a:rPr>
              <a:t>优化：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隐藏式仲裁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仲裁与总线传输</a:t>
            </a:r>
            <a:r>
              <a:rPr lang="zh-CN" altLang="en-US" b="1" u="sng" dirty="0">
                <a:solidFill>
                  <a:srgbClr val="990099"/>
                </a:solidFill>
              </a:rPr>
              <a:t>重叠</a:t>
            </a:r>
            <a:endParaRPr lang="en-US" altLang="zh-CN" b="1" u="sng" dirty="0" smtClean="0">
              <a:solidFill>
                <a:srgbClr val="990099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516216" y="1844824"/>
            <a:ext cx="288552" cy="504056"/>
            <a:chOff x="6516216" y="2276872"/>
            <a:chExt cx="288552" cy="504056"/>
          </a:xfrm>
        </p:grpSpPr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287395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6516216" y="2780928"/>
              <a:ext cx="1436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V="1">
              <a:off x="6660232" y="256490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660232" y="2276872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517271" y="2276872"/>
              <a:ext cx="142961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499255" y="1844824"/>
            <a:ext cx="2313218" cy="2736304"/>
            <a:chOff x="4499255" y="2276872"/>
            <a:chExt cx="2313218" cy="2736304"/>
          </a:xfrm>
        </p:grpSpPr>
        <p:sp>
          <p:nvSpPr>
            <p:cNvPr id="26" name="Text Box 300"/>
            <p:cNvSpPr txBox="1">
              <a:spLocks noChangeArrowheads="1"/>
            </p:cNvSpPr>
            <p:nvPr/>
          </p:nvSpPr>
          <p:spPr bwMode="auto">
            <a:xfrm>
              <a:off x="4644456" y="2859119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4644268" y="2852936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140968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AutoShape 198"/>
            <p:cNvSpPr>
              <a:spLocks noChangeArrowheads="1"/>
            </p:cNvSpPr>
            <p:nvPr/>
          </p:nvSpPr>
          <p:spPr bwMode="auto">
            <a:xfrm rot="5400000">
              <a:off x="4428555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4499992" y="2276872"/>
              <a:ext cx="20159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4788024" y="3789040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643488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499992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499992" y="3861048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499992" y="4365104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499992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500729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4511557" y="3357339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4499255" y="2780928"/>
              <a:ext cx="20175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197"/>
            <p:cNvSpPr>
              <a:spLocks noChangeArrowheads="1"/>
            </p:cNvSpPr>
            <p:nvPr/>
          </p:nvSpPr>
          <p:spPr bwMode="auto">
            <a:xfrm>
              <a:off x="5794201" y="3213670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数据</a:t>
              </a:r>
              <a:r>
                <a:rPr lang="en-US" altLang="zh-CN" sz="1800" b="1" i="1" dirty="0" smtClean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5796136" y="4149080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5652120" y="4149080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4" name="AutoShape 198"/>
            <p:cNvSpPr>
              <a:spLocks noChangeArrowheads="1"/>
            </p:cNvSpPr>
            <p:nvPr/>
          </p:nvSpPr>
          <p:spPr bwMode="auto">
            <a:xfrm rot="5400000">
              <a:off x="5580683" y="3284414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651600" y="335699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5652337" y="32129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5795876" y="3212976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5795616" y="3500315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565212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AutoShape 292"/>
            <p:cNvSpPr>
              <a:spLocks noChangeArrowheads="1"/>
            </p:cNvSpPr>
            <p:nvPr/>
          </p:nvSpPr>
          <p:spPr bwMode="auto">
            <a:xfrm rot="16200000">
              <a:off x="6444779" y="3302492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6516216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6516216" y="33653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6516853" y="3573016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516216" y="3861048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utoShape 292"/>
            <p:cNvSpPr>
              <a:spLocks noChangeArrowheads="1"/>
            </p:cNvSpPr>
            <p:nvPr/>
          </p:nvSpPr>
          <p:spPr bwMode="auto">
            <a:xfrm rot="16200000">
              <a:off x="6444779" y="2925067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6516216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6516216" y="2996952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6659712" y="414908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6515898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flipH="1">
              <a:off x="680393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6515898" y="4149080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6658758" y="3573016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>
              <a:stCxn id="68" idx="2"/>
            </p:cNvCxnSpPr>
            <p:nvPr/>
          </p:nvCxnSpPr>
          <p:spPr bwMode="auto">
            <a:xfrm>
              <a:off x="6660680" y="2997299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6660232" y="3356992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H="1">
              <a:off x="4499255" y="4509814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6802991" y="4509120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372200" y="4581128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4499255" y="4581128"/>
              <a:ext cx="432785" cy="17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4932040" y="443711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总线传输周期</a:t>
              </a:r>
              <a:endParaRPr lang="zh-CN" altLang="en-US" sz="1800" b="1" dirty="0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500729" y="4293096"/>
            <a:ext cx="2302262" cy="287338"/>
            <a:chOff x="4500729" y="4725144"/>
            <a:chExt cx="2302262" cy="287338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6228184" y="4868813"/>
              <a:ext cx="57480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4500729" y="4868466"/>
              <a:ext cx="647336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6" name="Text Box 300"/>
            <p:cNvSpPr txBox="1">
              <a:spLocks noChangeArrowheads="1"/>
            </p:cNvSpPr>
            <p:nvPr/>
          </p:nvSpPr>
          <p:spPr bwMode="auto">
            <a:xfrm>
              <a:off x="5148064" y="4725144"/>
              <a:ext cx="100884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总线周期</a:t>
              </a:r>
              <a:endParaRPr lang="zh-CN" altLang="en-US" sz="1800" b="1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804248" y="2060848"/>
            <a:ext cx="1224136" cy="2231554"/>
            <a:chOff x="6804248" y="2492896"/>
            <a:chExt cx="1224136" cy="2231554"/>
          </a:xfrm>
        </p:grpSpPr>
        <p:sp>
          <p:nvSpPr>
            <p:cNvPr id="98" name="Text Box 300"/>
            <p:cNvSpPr txBox="1">
              <a:spLocks noChangeArrowheads="1"/>
            </p:cNvSpPr>
            <p:nvPr/>
          </p:nvSpPr>
          <p:spPr bwMode="auto">
            <a:xfrm>
              <a:off x="6949449" y="2859119"/>
              <a:ext cx="100708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y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>
              <a:off x="6949261" y="2852936"/>
              <a:ext cx="100727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949001" y="3140970"/>
              <a:ext cx="100753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AutoShape 198"/>
            <p:cNvSpPr>
              <a:spLocks noChangeArrowheads="1"/>
            </p:cNvSpPr>
            <p:nvPr/>
          </p:nvSpPr>
          <p:spPr bwMode="auto">
            <a:xfrm rot="5400000">
              <a:off x="6733548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6804985" y="2492896"/>
              <a:ext cx="115155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7093017" y="3789040"/>
              <a:ext cx="86351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948481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6804985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6804985" y="3861048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6804985" y="4365104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804985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6805722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6804248" y="3357339"/>
              <a:ext cx="115228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6804248" y="2564904"/>
              <a:ext cx="115212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6804249" y="4580781"/>
              <a:ext cx="216391" cy="52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 Box 300"/>
            <p:cNvSpPr txBox="1">
              <a:spLocks noChangeArrowheads="1"/>
            </p:cNvSpPr>
            <p:nvPr/>
          </p:nvSpPr>
          <p:spPr bwMode="auto">
            <a:xfrm>
              <a:off x="7020272" y="4437112"/>
              <a:ext cx="1008112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总线传</a:t>
              </a:r>
              <a:r>
                <a:rPr lang="zh-CN" altLang="en-US" sz="1800" b="1" dirty="0"/>
                <a:t>输</a:t>
              </a:r>
            </a:p>
          </p:txBody>
        </p:sp>
      </p:grpSp>
      <p:sp>
        <p:nvSpPr>
          <p:cNvPr id="147" name="Text Box 235"/>
          <p:cNvSpPr txBox="1">
            <a:spLocks noChangeArrowheads="1"/>
          </p:cNvSpPr>
          <p:nvPr/>
        </p:nvSpPr>
        <p:spPr bwMode="auto">
          <a:xfrm>
            <a:off x="179388" y="4581128"/>
            <a:ext cx="45362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隐藏式仲裁</a:t>
            </a:r>
            <a:r>
              <a:rPr lang="zh-CN" altLang="en-US" b="1" dirty="0">
                <a:solidFill>
                  <a:schemeClr val="accent2"/>
                </a:solidFill>
              </a:rPr>
              <a:t>的</a:t>
            </a:r>
            <a:r>
              <a:rPr lang="zh-CN" altLang="en-US" b="1" dirty="0" smtClean="0">
                <a:solidFill>
                  <a:schemeClr val="accent2"/>
                </a:solidFill>
              </a:rPr>
              <a:t>实现需求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8" name="Text Box 236"/>
          <p:cNvSpPr txBox="1">
            <a:spLocks noChangeArrowheads="1"/>
          </p:cNvSpPr>
          <p:nvPr/>
        </p:nvSpPr>
        <p:spPr bwMode="auto">
          <a:xfrm>
            <a:off x="179512" y="501317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/>
              <a:t>     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总线仲裁器需</a:t>
            </a:r>
            <a:r>
              <a:rPr lang="zh-CN" altLang="en-US" b="1" u="sng" dirty="0">
                <a:solidFill>
                  <a:srgbClr val="990099"/>
                </a:solidFill>
              </a:rPr>
              <a:t>监视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状态、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固定</a:t>
            </a:r>
            <a:r>
              <a:rPr lang="zh-CN" altLang="en-US" b="1" dirty="0" smtClean="0"/>
              <a:t>仲裁时延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b="1" dirty="0" smtClean="0"/>
              <a:t>                 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←确定何时开始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←保证按时结束</a:t>
            </a:r>
            <a:endParaRPr lang="zh-CN" altLang="en-US" sz="1800" b="1" u="sng" dirty="0">
              <a:solidFill>
                <a:srgbClr val="990099"/>
              </a:solidFill>
            </a:endParaRPr>
          </a:p>
        </p:txBody>
      </p:sp>
      <p:sp>
        <p:nvSpPr>
          <p:cNvPr id="14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224136" y="1772816"/>
            <a:ext cx="3287421" cy="2160240"/>
            <a:chOff x="1224136" y="2204864"/>
            <a:chExt cx="3287421" cy="2160240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4211960" y="2276872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2204864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读命令线</a:t>
              </a:r>
              <a:r>
                <a:rPr lang="en-US" altLang="zh-CN" sz="1800" b="1" dirty="0" smtClean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写命令写</a:t>
              </a:r>
              <a:r>
                <a:rPr lang="en-US" altLang="zh-CN" sz="1800" b="1" dirty="0" smtClean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状态线</a:t>
              </a:r>
              <a:r>
                <a:rPr lang="en-US" altLang="zh-CN" sz="1800" b="1" dirty="0" smtClean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2276872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4211960" y="2492896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211960" y="2780928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4355976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211960" y="357301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4211960" y="4365104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左大括号 13"/>
            <p:cNvSpPr/>
            <p:nvPr/>
          </p:nvSpPr>
          <p:spPr bwMode="auto">
            <a:xfrm>
              <a:off x="2843808" y="3681028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6" name="左大括号 15"/>
            <p:cNvSpPr/>
            <p:nvPr/>
          </p:nvSpPr>
          <p:spPr bwMode="auto">
            <a:xfrm>
              <a:off x="2627785" y="2969244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3887952" y="3545308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887952" y="383334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3861048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211960" y="407707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211960" y="3789040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4211960" y="335699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4211960" y="299695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4211960" y="256490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98"/>
            <p:cNvSpPr txBox="1">
              <a:spLocks noChangeArrowheads="1"/>
            </p:cNvSpPr>
            <p:nvPr/>
          </p:nvSpPr>
          <p:spPr bwMode="auto">
            <a:xfrm>
              <a:off x="1547664" y="3473729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113" name="左大括号 112"/>
            <p:cNvSpPr/>
            <p:nvPr/>
          </p:nvSpPr>
          <p:spPr bwMode="auto">
            <a:xfrm>
              <a:off x="2411760" y="2393609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4" name="Text Box 98"/>
            <p:cNvSpPr txBox="1">
              <a:spLocks noChangeArrowheads="1"/>
            </p:cNvSpPr>
            <p:nvPr/>
          </p:nvSpPr>
          <p:spPr bwMode="auto">
            <a:xfrm>
              <a:off x="1224136" y="2404395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</p:grpSp>
      <p:sp>
        <p:nvSpPr>
          <p:cNvPr id="115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85"/>
          <p:cNvSpPr txBox="1">
            <a:spLocks noChangeArrowheads="1"/>
          </p:cNvSpPr>
          <p:nvPr/>
        </p:nvSpPr>
        <p:spPr bwMode="auto">
          <a:xfrm>
            <a:off x="196550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总线相关技术：</a:t>
            </a:r>
            <a:r>
              <a:rPr lang="zh-CN" altLang="en-US" b="1" dirty="0" smtClean="0"/>
              <a:t>仲裁方法、定时方式、传输协议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功能及性能</a:t>
            </a:r>
            <a:r>
              <a:rPr lang="en-US" altLang="zh-CN" sz="1800" b="1" dirty="0" smtClean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254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7" grpId="0"/>
      <p:bldP spid="148" grpId="0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6B62-8E6E-4AD0-832D-35B4F0C52657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213327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 smtClean="0"/>
              <a:t>§7.2  </a:t>
            </a:r>
            <a:r>
              <a:rPr lang="zh-CN" altLang="en-US" sz="3600" b="1" dirty="0" smtClean="0"/>
              <a:t>总线仲裁</a:t>
            </a:r>
            <a:endParaRPr lang="zh-CN" altLang="en-US" sz="3600" b="1" dirty="0"/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一、集中式仲裁       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有统一的总线仲裁器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48" name="Text Box 7"/>
          <p:cNvSpPr txBox="1">
            <a:spLocks noChangeArrowheads="1"/>
          </p:cNvSpPr>
          <p:nvPr/>
        </p:nvSpPr>
        <p:spPr bwMode="auto">
          <a:xfrm>
            <a:off x="179388" y="15492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</a:rPr>
              <a:t>、链式</a:t>
            </a:r>
            <a:r>
              <a:rPr lang="zh-CN" altLang="en-US" b="1" dirty="0">
                <a:solidFill>
                  <a:srgbClr val="FF3399"/>
                </a:solidFill>
              </a:rPr>
              <a:t>查询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FF3399"/>
                </a:solidFill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dirty="0" smtClean="0"/>
              <a:t>自动轮询各个主设备，被询问时可获得使用权</a:t>
            </a:r>
            <a:endParaRPr lang="en-US" altLang="zh-CN" sz="2000" b="1" dirty="0" smtClean="0"/>
          </a:p>
        </p:txBody>
      </p:sp>
      <p:grpSp>
        <p:nvGrpSpPr>
          <p:cNvPr id="38" name="组合 37"/>
          <p:cNvGrpSpPr/>
          <p:nvPr/>
        </p:nvGrpSpPr>
        <p:grpSpPr>
          <a:xfrm>
            <a:off x="1691059" y="2924919"/>
            <a:ext cx="6553349" cy="1800225"/>
            <a:chOff x="1547664" y="3644999"/>
            <a:chExt cx="6553349" cy="1800225"/>
          </a:xfrm>
        </p:grpSpPr>
        <p:cxnSp>
          <p:nvCxnSpPr>
            <p:cNvPr id="220" name="直接箭头连接符 219"/>
            <p:cNvCxnSpPr/>
            <p:nvPr/>
          </p:nvCxnSpPr>
          <p:spPr bwMode="auto">
            <a:xfrm flipV="1">
              <a:off x="2915816" y="4437162"/>
              <a:ext cx="0" cy="2889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V="1">
              <a:off x="428396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239"/>
            <p:cNvCxnSpPr/>
            <p:nvPr/>
          </p:nvCxnSpPr>
          <p:spPr bwMode="auto">
            <a:xfrm flipV="1">
              <a:off x="644420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1547664" y="4006949"/>
              <a:ext cx="432048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151" name="Text Box 10"/>
            <p:cNvSpPr txBox="1">
              <a:spLocks noChangeArrowheads="1"/>
            </p:cNvSpPr>
            <p:nvPr/>
          </p:nvSpPr>
          <p:spPr bwMode="auto">
            <a:xfrm>
              <a:off x="2123728" y="5155728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/>
                <a:t>BG</a:t>
              </a:r>
            </a:p>
          </p:txBody>
        </p:sp>
        <p:sp>
          <p:nvSpPr>
            <p:cNvPr id="152" name="Text Box 11"/>
            <p:cNvSpPr txBox="1">
              <a:spLocks noChangeArrowheads="1"/>
            </p:cNvSpPr>
            <p:nvPr/>
          </p:nvSpPr>
          <p:spPr bwMode="auto">
            <a:xfrm>
              <a:off x="2770188" y="472596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0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54" name="Text Box 13"/>
            <p:cNvSpPr txBox="1">
              <a:spLocks noChangeArrowheads="1"/>
            </p:cNvSpPr>
            <p:nvPr/>
          </p:nvSpPr>
          <p:spPr bwMode="auto">
            <a:xfrm>
              <a:off x="4138613" y="472291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057525" y="5065812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21"/>
            <p:cNvSpPr txBox="1">
              <a:spLocks noChangeArrowheads="1"/>
            </p:cNvSpPr>
            <p:nvPr/>
          </p:nvSpPr>
          <p:spPr bwMode="auto">
            <a:xfrm>
              <a:off x="6299200" y="4722912"/>
              <a:ext cx="1153542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76" name="Text Box 35"/>
            <p:cNvSpPr txBox="1">
              <a:spLocks noChangeArrowheads="1"/>
            </p:cNvSpPr>
            <p:nvPr/>
          </p:nvSpPr>
          <p:spPr bwMode="auto">
            <a:xfrm>
              <a:off x="2123728" y="396884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sp>
          <p:nvSpPr>
            <p:cNvPr id="191" name="Text Box 50"/>
            <p:cNvSpPr txBox="1">
              <a:spLocks noChangeArrowheads="1"/>
            </p:cNvSpPr>
            <p:nvPr/>
          </p:nvSpPr>
          <p:spPr bwMode="auto">
            <a:xfrm>
              <a:off x="7740650" y="3644999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CB</a:t>
              </a:r>
            </a:p>
          </p:txBody>
        </p:sp>
        <p:sp>
          <p:nvSpPr>
            <p:cNvPr id="192" name="Text Box 52"/>
            <p:cNvSpPr txBox="1">
              <a:spLocks noChangeArrowheads="1"/>
            </p:cNvSpPr>
            <p:nvPr/>
          </p:nvSpPr>
          <p:spPr bwMode="auto">
            <a:xfrm>
              <a:off x="5508625" y="479276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/>
                <a:t>…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2483768" y="3787725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2484438" y="3941440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>
              <a:off x="2483768" y="4075757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7442002" y="4075336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7442002" y="3717032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3563888" y="3941440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V="1">
              <a:off x="3707904" y="4075758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V="1">
              <a:off x="3419872" y="3789462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 flipH="1">
              <a:off x="1979712" y="4437162"/>
              <a:ext cx="5472608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 flipH="1">
              <a:off x="1979712" y="4221088"/>
              <a:ext cx="5473030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V="1">
              <a:off x="3131840" y="4221262"/>
              <a:ext cx="0" cy="50482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V="1">
              <a:off x="493204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507605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478802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449999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V="1">
              <a:off x="709228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8" name="直接箭头连接符 237"/>
            <p:cNvCxnSpPr/>
            <p:nvPr/>
          </p:nvCxnSpPr>
          <p:spPr bwMode="auto">
            <a:xfrm flipV="1">
              <a:off x="723629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9" name="直接箭头连接符 238"/>
            <p:cNvCxnSpPr/>
            <p:nvPr/>
          </p:nvCxnSpPr>
          <p:spPr bwMode="auto">
            <a:xfrm flipV="1">
              <a:off x="694826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V="1">
              <a:off x="666023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>
              <a:off x="1979712" y="5373216"/>
              <a:ext cx="107781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V="1">
              <a:off x="3059832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>
              <a:off x="3491880" y="5226149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0" name="Freeform 14"/>
            <p:cNvSpPr>
              <a:spLocks/>
            </p:cNvSpPr>
            <p:nvPr/>
          </p:nvSpPr>
          <p:spPr bwMode="auto">
            <a:xfrm>
              <a:off x="4353669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1" name="直接箭头连接符 250"/>
            <p:cNvCxnSpPr/>
            <p:nvPr/>
          </p:nvCxnSpPr>
          <p:spPr bwMode="auto">
            <a:xfrm>
              <a:off x="3491880" y="5373216"/>
              <a:ext cx="8617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V="1">
              <a:off x="4355976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>
              <a:off x="4788024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>
              <a:off x="4787057" y="5357156"/>
              <a:ext cx="5770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9" name="Freeform 14"/>
            <p:cNvSpPr>
              <a:spLocks/>
            </p:cNvSpPr>
            <p:nvPr/>
          </p:nvSpPr>
          <p:spPr bwMode="auto">
            <a:xfrm>
              <a:off x="6585917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60" name="直接箭头连接符 259"/>
            <p:cNvCxnSpPr/>
            <p:nvPr/>
          </p:nvCxnSpPr>
          <p:spPr bwMode="auto">
            <a:xfrm>
              <a:off x="6084888" y="5373216"/>
              <a:ext cx="50102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1" name="直接箭头连接符 260"/>
            <p:cNvCxnSpPr/>
            <p:nvPr/>
          </p:nvCxnSpPr>
          <p:spPr bwMode="auto">
            <a:xfrm flipV="1">
              <a:off x="6588224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/>
            <p:nvPr/>
          </p:nvCxnSpPr>
          <p:spPr bwMode="auto">
            <a:xfrm>
              <a:off x="7020272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直接箭头连接符 262"/>
            <p:cNvCxnSpPr/>
            <p:nvPr/>
          </p:nvCxnSpPr>
          <p:spPr bwMode="auto">
            <a:xfrm>
              <a:off x="7019305" y="5357156"/>
              <a:ext cx="43343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68" name="Text Box 57"/>
          <p:cNvSpPr txBox="1">
            <a:spLocks noChangeArrowheads="1"/>
          </p:cNvSpPr>
          <p:nvPr/>
        </p:nvSpPr>
        <p:spPr bwMode="auto">
          <a:xfrm>
            <a:off x="179512" y="4792029"/>
            <a:ext cx="8785102" cy="5091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总线使用权的表示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spc="-100" dirty="0" err="1"/>
              <a:t>BS</a:t>
            </a:r>
            <a:r>
              <a:rPr lang="en-US" altLang="zh-CN" b="1" i="1" spc="-100" dirty="0" err="1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 smtClean="0"/>
              <a:t>1</a:t>
            </a:r>
            <a:r>
              <a:rPr lang="zh-CN" altLang="en-US" b="1" spc="-100" dirty="0" smtClean="0"/>
              <a:t>，</a:t>
            </a:r>
            <a:r>
              <a:rPr lang="zh-CN" altLang="en-US" b="1" spc="-100" dirty="0"/>
              <a:t>总线传输结束</a:t>
            </a:r>
            <a:r>
              <a:rPr lang="zh-CN" altLang="en-US" b="1" spc="-100" dirty="0" smtClean="0"/>
              <a:t>时使</a:t>
            </a:r>
            <a:r>
              <a:rPr lang="en-US" altLang="zh-CN" b="1" spc="-100" dirty="0" err="1" smtClean="0"/>
              <a:t>BS</a:t>
            </a:r>
            <a:r>
              <a:rPr lang="en-US" altLang="zh-CN" b="1" i="1" spc="-100" dirty="0" err="1" smtClean="0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 smtClean="0"/>
              <a:t>0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 smtClean="0"/>
              <a:t>释放</a:t>
            </a:r>
            <a:r>
              <a:rPr lang="en-US" altLang="zh-CN" sz="2000" b="1" spc="-100" dirty="0" smtClean="0"/>
              <a:t>)</a:t>
            </a:r>
            <a:endParaRPr lang="zh-CN" altLang="en-US" b="1" spc="-100" dirty="0"/>
          </a:p>
        </p:txBody>
      </p:sp>
      <p:sp>
        <p:nvSpPr>
          <p:cNvPr id="28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89" name="AutoShape 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" name="线形标注 2 290"/>
          <p:cNvSpPr/>
          <p:nvPr/>
        </p:nvSpPr>
        <p:spPr bwMode="auto">
          <a:xfrm>
            <a:off x="5435996" y="1700808"/>
            <a:ext cx="3528492" cy="317940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297651"/>
              <a:gd name="adj6" fmla="val -17366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dirty="0">
                <a:latin typeface="+mn-lt"/>
              </a:rPr>
              <a:t>Bus Request</a:t>
            </a:r>
            <a:r>
              <a:rPr lang="zh-CN" altLang="en-US" sz="1800" b="1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Bus Grant</a:t>
            </a:r>
            <a:r>
              <a:rPr lang="zh-CN" altLang="en-US" sz="1800" b="1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Bus State</a:t>
            </a:r>
            <a:endParaRPr lang="zh-CN" altLang="en-US" sz="1800" b="1" baseline="-14000" dirty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5262876"/>
            <a:ext cx="8785226" cy="902428"/>
            <a:chOff x="179388" y="4384989"/>
            <a:chExt cx="8785226" cy="902428"/>
          </a:xfrm>
        </p:grpSpPr>
        <p:sp>
          <p:nvSpPr>
            <p:cNvPr id="267" name="Text Box 51"/>
            <p:cNvSpPr txBox="1">
              <a:spLocks noChangeArrowheads="1"/>
            </p:cNvSpPr>
            <p:nvPr/>
          </p:nvSpPr>
          <p:spPr bwMode="auto">
            <a:xfrm>
              <a:off x="179388" y="4384989"/>
              <a:ext cx="8785226" cy="902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/>
                  </a:solidFill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</a:rPr>
                <a:t>连接</a:t>
              </a:r>
              <a:r>
                <a:rPr lang="zh-CN" altLang="en-US" b="1" dirty="0">
                  <a:solidFill>
                    <a:schemeClr val="accent2"/>
                  </a:solidFill>
                </a:rPr>
                <a:t>方法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smtClean="0"/>
                <a:t>BR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∑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smtClean="0"/>
                <a:t>BS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∑</a:t>
              </a:r>
              <a:r>
                <a:rPr lang="en-US" altLang="zh-CN" b="1" dirty="0" err="1"/>
                <a:t>BS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smtClean="0"/>
                <a:t>BG(</a:t>
              </a:r>
              <a:r>
                <a:rPr lang="en-US" altLang="zh-CN" b="1" i="1" dirty="0">
                  <a:latin typeface="+mn-lt"/>
                </a:rPr>
                <a:t>i</a:t>
              </a:r>
              <a:r>
                <a:rPr lang="en-US" altLang="zh-CN" b="1" dirty="0" smtClean="0"/>
                <a:t>+1)</a:t>
              </a:r>
              <a:r>
                <a:rPr lang="en-US" altLang="zh-CN" b="1" baseline="-18000" dirty="0" smtClean="0"/>
                <a:t>IN</a:t>
              </a:r>
              <a:r>
                <a:rPr lang="zh-CN" altLang="en-US" b="1" dirty="0" smtClean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OUT</a:t>
              </a:r>
              <a:r>
                <a:rPr lang="en-US" altLang="zh-CN" b="1" dirty="0" smtClean="0"/>
                <a:t> </a:t>
              </a:r>
            </a:p>
            <a:p>
              <a:r>
                <a:rPr lang="zh-CN" altLang="en-US" sz="1800" b="1" dirty="0" smtClean="0"/>
                <a:t>                              线或连接                 </a:t>
              </a:r>
              <a:r>
                <a:rPr lang="zh-CN" altLang="en-US" sz="1800" b="1" dirty="0" smtClean="0">
                  <a:solidFill>
                    <a:srgbClr val="990099"/>
                  </a:solidFill>
                </a:rPr>
                <a:t>链式连接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自动轮询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53" name="右大括号 52"/>
            <p:cNvSpPr/>
            <p:nvPr/>
          </p:nvSpPr>
          <p:spPr bwMode="auto">
            <a:xfrm rot="5400000">
              <a:off x="7050831" y="3825123"/>
              <a:ext cx="108012" cy="2135126"/>
            </a:xfrm>
            <a:prstGeom prst="rightBrace">
              <a:avLst>
                <a:gd name="adj1" fmla="val 28489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9" name="右大括号 58"/>
            <p:cNvSpPr/>
            <p:nvPr/>
          </p:nvSpPr>
          <p:spPr bwMode="auto">
            <a:xfrm rot="5400000">
              <a:off x="4170511" y="3459559"/>
              <a:ext cx="108012" cy="2855206"/>
            </a:xfrm>
            <a:prstGeom prst="rightBrace">
              <a:avLst>
                <a:gd name="adj1" fmla="val 2848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179512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仲裁线连接：</a:t>
            </a:r>
            <a:r>
              <a:rPr lang="zh-CN" altLang="en-US" b="1" dirty="0" smtClean="0"/>
              <a:t>信号线有</a:t>
            </a:r>
            <a:r>
              <a:rPr lang="en-US" altLang="zh-CN" b="1" dirty="0" smtClean="0"/>
              <a:t>BR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BG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latin typeface="+mn-ea"/>
                <a:ea typeface="+mn-ea"/>
              </a:rPr>
              <a:t>BS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表示总线忙</a:t>
            </a:r>
            <a:r>
              <a:rPr lang="en-US" altLang="zh-CN" sz="20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8" grpId="0"/>
      <p:bldP spid="268" grpId="0"/>
      <p:bldP spid="291" grpId="0" animBg="1"/>
      <p:bldP spid="291" grpId="1" animBg="1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" name="Text Box 454"/>
          <p:cNvSpPr txBox="1">
            <a:spLocks noChangeArrowheads="1"/>
          </p:cNvSpPr>
          <p:nvPr/>
        </p:nvSpPr>
        <p:spPr bwMode="auto">
          <a:xfrm>
            <a:off x="179389" y="313928"/>
            <a:ext cx="280843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55"/>
          <p:cNvSpPr txBox="1">
            <a:spLocks noChangeArrowheads="1"/>
          </p:cNvSpPr>
          <p:nvPr/>
        </p:nvSpPr>
        <p:spPr bwMode="auto">
          <a:xfrm>
            <a:off x="2267619" y="332656"/>
            <a:ext cx="6192813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BS</a:t>
            </a:r>
            <a:r>
              <a:rPr lang="zh-CN" altLang="en-US" b="1" dirty="0"/>
              <a:t>＝</a:t>
            </a:r>
            <a:r>
              <a:rPr lang="en-US" altLang="zh-CN" b="1" dirty="0"/>
              <a:t>0</a:t>
            </a:r>
            <a:r>
              <a:rPr lang="zh-CN" altLang="en-US" b="1" dirty="0"/>
              <a:t>、</a:t>
            </a:r>
            <a:r>
              <a:rPr lang="en-US" altLang="zh-CN" b="1" dirty="0"/>
              <a:t>BR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zh-CN" altLang="en-US" b="1" dirty="0" smtClean="0"/>
              <a:t>时开始</a:t>
            </a:r>
            <a:r>
              <a:rPr lang="zh-CN" altLang="en-US" b="1" dirty="0"/>
              <a:t>仲裁</a:t>
            </a:r>
            <a:r>
              <a:rPr lang="en-US" altLang="zh-CN" b="1" dirty="0"/>
              <a:t>(</a:t>
            </a:r>
            <a:r>
              <a:rPr lang="zh-CN" altLang="en-US" b="1" dirty="0"/>
              <a:t>使</a:t>
            </a:r>
            <a:r>
              <a:rPr lang="en-US" altLang="zh-CN" b="1" dirty="0"/>
              <a:t>BG←1)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BS</a:t>
            </a:r>
            <a:r>
              <a:rPr lang="zh-CN" altLang="en-US" b="1" dirty="0"/>
              <a:t>＝</a:t>
            </a:r>
            <a:r>
              <a:rPr lang="en-US" altLang="zh-CN" b="1" dirty="0" smtClean="0"/>
              <a:t>1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传输中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时结束</a:t>
            </a:r>
            <a:r>
              <a:rPr lang="zh-CN" altLang="en-US" b="1" dirty="0"/>
              <a:t>仲裁</a:t>
            </a:r>
            <a:r>
              <a:rPr lang="en-US" altLang="zh-CN" b="1" dirty="0"/>
              <a:t>(</a:t>
            </a:r>
            <a:r>
              <a:rPr lang="zh-CN" altLang="en-US" b="1" dirty="0"/>
              <a:t>使</a:t>
            </a:r>
            <a:r>
              <a:rPr lang="en-US" altLang="zh-CN" b="1" dirty="0"/>
              <a:t>BG←0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9" name="Text Box 455"/>
          <p:cNvSpPr txBox="1">
            <a:spLocks noChangeArrowheads="1"/>
          </p:cNvSpPr>
          <p:nvPr/>
        </p:nvSpPr>
        <p:spPr bwMode="auto">
          <a:xfrm>
            <a:off x="2231554" y="1189201"/>
            <a:ext cx="67330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</a:rPr>
              <a:t>自动轮询</a:t>
            </a:r>
            <a:r>
              <a:rPr lang="zh-CN" altLang="en-US" b="1" dirty="0" smtClean="0"/>
              <a:t>各个主设备、主设备自行裁决，</a:t>
            </a:r>
            <a:endParaRPr lang="en-US" altLang="zh-CN" b="1" dirty="0" smtClean="0"/>
          </a:p>
          <a:p>
            <a:r>
              <a:rPr lang="zh-CN" altLang="en-US" b="1" spc="-100" dirty="0" smtClean="0"/>
              <a:t>裁决算法为</a:t>
            </a:r>
            <a:r>
              <a:rPr lang="zh-CN" altLang="en-US" b="1" spc="-100" dirty="0" smtClean="0">
                <a:solidFill>
                  <a:srgbClr val="CC3300"/>
                </a:solidFill>
              </a:rPr>
              <a:t>被询问</a:t>
            </a:r>
            <a:r>
              <a:rPr lang="zh-CN" altLang="en-US" b="1" spc="-100" dirty="0">
                <a:solidFill>
                  <a:srgbClr val="CC3300"/>
                </a:solidFill>
              </a:rPr>
              <a:t>、</a:t>
            </a:r>
            <a:r>
              <a:rPr lang="zh-CN" altLang="en-US" b="1" spc="-100" dirty="0" smtClean="0">
                <a:solidFill>
                  <a:srgbClr val="CC3300"/>
                </a:solidFill>
              </a:rPr>
              <a:t>有请求时</a:t>
            </a:r>
            <a:r>
              <a:rPr lang="zh-CN" altLang="en-US" b="1" spc="-100" dirty="0" smtClean="0"/>
              <a:t>获得使用权</a:t>
            </a:r>
            <a:r>
              <a:rPr lang="en-US" altLang="zh-CN" sz="2200" b="1" spc="-100" dirty="0" smtClean="0"/>
              <a:t>(</a:t>
            </a:r>
            <a:r>
              <a:rPr lang="zh-CN" altLang="en-US" sz="2200" b="1" spc="-100" dirty="0" smtClean="0"/>
              <a:t>使</a:t>
            </a:r>
            <a:r>
              <a:rPr lang="en-US" altLang="zh-CN" sz="2200" b="1" spc="-100" dirty="0" err="1" smtClean="0"/>
              <a:t>BS</a:t>
            </a:r>
            <a:r>
              <a:rPr lang="en-US" altLang="zh-CN" sz="2200" b="1" i="1" spc="-100" dirty="0" err="1" smtClean="0">
                <a:latin typeface="+mn-lt"/>
              </a:rPr>
              <a:t>i</a:t>
            </a:r>
            <a:r>
              <a:rPr lang="zh-CN" altLang="en-US" sz="2200" b="1" dirty="0" smtClean="0"/>
              <a:t>＝</a:t>
            </a:r>
            <a:r>
              <a:rPr lang="en-US" altLang="zh-CN" sz="2200" b="1" dirty="0"/>
              <a:t>1</a:t>
            </a:r>
            <a:r>
              <a:rPr lang="en-US" altLang="zh-CN" sz="2200" b="1" spc="-100" dirty="0" smtClean="0"/>
              <a:t>)</a:t>
            </a:r>
            <a:endParaRPr lang="en-US" altLang="zh-CN" sz="2200" b="1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2988593" y="749846"/>
            <a:ext cx="3383607" cy="543073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2267621" y="2100625"/>
            <a:ext cx="6696867" cy="923330"/>
            <a:chOff x="179389" y="3138496"/>
            <a:chExt cx="6696867" cy="923330"/>
          </a:xfrm>
        </p:grpSpPr>
        <p:sp>
          <p:nvSpPr>
            <p:cNvPr id="13" name="Text Box 455"/>
            <p:cNvSpPr txBox="1">
              <a:spLocks noChangeArrowheads="1"/>
            </p:cNvSpPr>
            <p:nvPr/>
          </p:nvSpPr>
          <p:spPr bwMode="auto">
            <a:xfrm>
              <a:off x="179389" y="3138496"/>
              <a:ext cx="669686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仲裁器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b="1" dirty="0" smtClean="0"/>
                <a:t>BG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BS</a:t>
              </a:r>
              <a:r>
                <a:rPr lang="en-US" altLang="zh-CN" b="1" dirty="0" smtClean="0">
                  <a:latin typeface="+mn-lt"/>
                </a:rPr>
                <a:t>·</a:t>
              </a:r>
              <a:r>
                <a:rPr lang="en-US" altLang="zh-CN" b="1" dirty="0" smtClean="0"/>
                <a:t>BR 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主设备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b="1" dirty="0" err="1" smtClean="0"/>
                <a:t>BS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IN</a:t>
              </a:r>
              <a:r>
                <a:rPr lang="en-US" altLang="zh-CN" b="1" dirty="0" err="1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/>
                <a:t>、</a:t>
              </a:r>
              <a:r>
                <a:rPr lang="en-US" altLang="zh-CN" b="1" dirty="0" err="1"/>
                <a:t>BG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en-US" altLang="zh-CN" b="1" baseline="-18000" dirty="0" err="1"/>
                <a:t>OUT</a:t>
              </a:r>
              <a:r>
                <a:rPr lang="zh-CN" altLang="en-US" b="1" dirty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IN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 </a:t>
              </a:r>
            </a:p>
          </p:txBody>
        </p:sp>
        <p:sp>
          <p:nvSpPr>
            <p:cNvPr id="14" name="Line 458"/>
            <p:cNvSpPr>
              <a:spLocks noChangeShapeType="1"/>
            </p:cNvSpPr>
            <p:nvPr/>
          </p:nvSpPr>
          <p:spPr bwMode="auto">
            <a:xfrm>
              <a:off x="5489054" y="3665258"/>
              <a:ext cx="41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58"/>
            <p:cNvSpPr>
              <a:spLocks noChangeShapeType="1"/>
            </p:cNvSpPr>
            <p:nvPr/>
          </p:nvSpPr>
          <p:spPr bwMode="auto">
            <a:xfrm>
              <a:off x="2291804" y="3256409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5536" y="3068960"/>
            <a:ext cx="7704856" cy="2880320"/>
            <a:chOff x="395536" y="2852936"/>
            <a:chExt cx="7704856" cy="2880320"/>
          </a:xfrm>
        </p:grpSpPr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3275856" y="4581128"/>
              <a:ext cx="1728192" cy="7920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1008112" cy="792088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868145" y="4581128"/>
              <a:ext cx="1727050" cy="7920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2988593" y="3717032"/>
              <a:ext cx="719311" cy="792088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2" name="Text Box 464"/>
            <p:cNvSpPr txBox="1">
              <a:spLocks noChangeArrowheads="1"/>
            </p:cNvSpPr>
            <p:nvPr/>
          </p:nvSpPr>
          <p:spPr bwMode="auto">
            <a:xfrm>
              <a:off x="395536" y="2852937"/>
              <a:ext cx="1945258" cy="25202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 ∑</a:t>
              </a:r>
              <a:r>
                <a:rPr lang="en-US" altLang="zh-CN" sz="1800" b="1" dirty="0" err="1">
                  <a:solidFill>
                    <a:srgbClr val="CC3300"/>
                  </a:solidFill>
                </a:rPr>
                <a:t>BR</a:t>
              </a:r>
              <a:r>
                <a:rPr lang="en-US" altLang="zh-CN" sz="1800" b="1" i="1" dirty="0" err="1">
                  <a:solidFill>
                    <a:srgbClr val="CC3300"/>
                  </a:solidFill>
                  <a:latin typeface="+mn-lt"/>
                </a:rPr>
                <a:t>i</a:t>
              </a:r>
              <a:r>
                <a:rPr lang="zh-CN" altLang="en-US" sz="1800" b="1" dirty="0">
                  <a:solidFill>
                    <a:srgbClr val="CC3300"/>
                  </a:solidFill>
                </a:rPr>
                <a:t>＝</a:t>
              </a:r>
              <a:r>
                <a:rPr lang="en-US" altLang="zh-CN" sz="1800" b="1" dirty="0">
                  <a:solidFill>
                    <a:srgbClr val="CC3300"/>
                  </a:solidFill>
                </a:rPr>
                <a:t>BR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800" b="1" dirty="0"/>
                <a:t>       </a:t>
              </a:r>
              <a:r>
                <a:rPr lang="en-US" altLang="zh-CN" sz="1800" b="1" dirty="0" smtClean="0"/>
                <a:t>   BR0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     </a:t>
              </a:r>
              <a:r>
                <a:rPr lang="en-US" altLang="zh-CN" sz="1800" b="1" dirty="0" smtClean="0"/>
                <a:t>    BR1</a:t>
              </a:r>
              <a:endParaRPr lang="en-US" altLang="zh-CN" sz="1800" b="1" dirty="0"/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</a:rPr>
                <a:t>BS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>
                  <a:solidFill>
                    <a:schemeClr val="accent2"/>
                  </a:solidFill>
                </a:rPr>
                <a:t>BR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＝</a:t>
              </a:r>
              <a:r>
                <a:rPr lang="en-US" altLang="zh-CN" sz="1800" b="1" dirty="0">
                  <a:solidFill>
                    <a:schemeClr val="accent2"/>
                  </a:solidFill>
                </a:rPr>
                <a:t>BG</a:t>
              </a:r>
            </a:p>
            <a:p>
              <a:pPr>
                <a:lnSpc>
                  <a:spcPct val="101000"/>
                </a:lnSpc>
              </a:pPr>
              <a:r>
                <a:rPr lang="en-US" altLang="zh-CN" sz="1800" b="1" dirty="0"/>
                <a:t>   </a:t>
              </a:r>
              <a:r>
                <a:rPr lang="en-US" altLang="zh-CN" sz="1800" b="1" dirty="0" smtClean="0"/>
                <a:t>   BG</a:t>
              </a:r>
              <a:r>
                <a:rPr lang="zh-CN" altLang="en-US" sz="1800" b="1" dirty="0"/>
                <a:t>＝</a:t>
              </a:r>
              <a:r>
                <a:rPr lang="en-US" altLang="zh-CN" sz="1800" b="1" dirty="0"/>
                <a:t>BG0</a:t>
              </a:r>
              <a:r>
                <a:rPr lang="en-US" altLang="zh-CN" sz="1800" b="1" baseline="-18000" dirty="0"/>
                <a:t>IN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 BG0</a:t>
              </a:r>
              <a:r>
                <a:rPr lang="en-US" altLang="zh-CN" sz="1800" b="1" baseline="-18000" dirty="0" smtClean="0"/>
                <a:t>OUT</a:t>
              </a:r>
              <a:r>
                <a:rPr lang="zh-CN" altLang="en-US" sz="1800" b="1" dirty="0"/>
                <a:t>＝</a:t>
              </a:r>
              <a:r>
                <a:rPr lang="en-US" altLang="zh-CN" sz="1800" b="1" dirty="0"/>
                <a:t>BG1</a:t>
              </a:r>
              <a:r>
                <a:rPr lang="en-US" altLang="zh-CN" sz="1800" b="1" baseline="-18000" dirty="0"/>
                <a:t>IN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 ∑</a:t>
              </a:r>
              <a:r>
                <a:rPr lang="en-US" altLang="zh-CN" sz="1800" b="1" dirty="0" err="1">
                  <a:solidFill>
                    <a:srgbClr val="990099"/>
                  </a:solidFill>
                </a:rPr>
                <a:t>BS</a:t>
              </a:r>
              <a:r>
                <a:rPr lang="en-US" altLang="zh-CN" sz="1800" b="1" i="1" dirty="0" err="1">
                  <a:solidFill>
                    <a:srgbClr val="990099"/>
                  </a:solidFill>
                  <a:latin typeface="+mn-lt"/>
                </a:rPr>
                <a:t>i</a:t>
              </a:r>
              <a:r>
                <a:rPr lang="zh-CN" altLang="en-US" sz="1800" b="1" dirty="0">
                  <a:solidFill>
                    <a:srgbClr val="990099"/>
                  </a:solidFill>
                </a:rPr>
                <a:t>＝</a:t>
              </a:r>
              <a:r>
                <a:rPr lang="en-US" altLang="zh-CN" sz="1800" b="1" dirty="0">
                  <a:solidFill>
                    <a:srgbClr val="990099"/>
                  </a:solidFill>
                </a:rPr>
                <a:t>BS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/>
                <a:t>BG0</a:t>
              </a:r>
              <a:r>
                <a:rPr lang="en-US" altLang="zh-CN" sz="1800" b="1" baseline="-18000" dirty="0" smtClean="0"/>
                <a:t>IN</a:t>
              </a:r>
              <a:r>
                <a:rPr lang="en-US" altLang="zh-CN" sz="1800" b="1" baseline="-18000" dirty="0" smtClean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/>
                <a:t>BR0</a:t>
              </a:r>
              <a:r>
                <a:rPr lang="zh-CN" altLang="en-US" sz="1800" b="1" dirty="0" smtClean="0"/>
                <a:t>＝</a:t>
              </a:r>
              <a:r>
                <a:rPr lang="en-US" altLang="zh-CN" sz="1800" b="1" dirty="0" smtClean="0"/>
                <a:t>BS0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/>
                <a:t>BG1</a:t>
              </a:r>
              <a:r>
                <a:rPr lang="en-US" altLang="zh-CN" sz="1800" b="1" baseline="-18000" dirty="0" smtClean="0"/>
                <a:t>IN</a:t>
              </a:r>
              <a:r>
                <a:rPr lang="en-US" altLang="zh-CN" sz="1800" b="1" baseline="-18000" dirty="0" smtClean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/>
                <a:t>BR1</a:t>
              </a:r>
              <a:r>
                <a:rPr lang="zh-CN" altLang="en-US" sz="1800" b="1" dirty="0" smtClean="0"/>
                <a:t>＝</a:t>
              </a:r>
              <a:r>
                <a:rPr lang="en-US" altLang="zh-CN" sz="1800" b="1" dirty="0" smtClean="0"/>
                <a:t>BS1</a:t>
              </a:r>
              <a:endParaRPr lang="en-US" altLang="zh-CN" sz="1800" b="1" dirty="0"/>
            </a:p>
          </p:txBody>
        </p:sp>
        <p:sp>
          <p:nvSpPr>
            <p:cNvPr id="43" name="Text Box 475"/>
            <p:cNvSpPr txBox="1">
              <a:spLocks noChangeArrowheads="1"/>
            </p:cNvSpPr>
            <p:nvPr/>
          </p:nvSpPr>
          <p:spPr bwMode="auto">
            <a:xfrm>
              <a:off x="3635896" y="5445918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传输周期</a:t>
              </a:r>
              <a:endParaRPr lang="zh-CN" altLang="en-US" sz="1800" b="1" dirty="0"/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2483768" y="3356992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2988593" y="3140968"/>
              <a:ext cx="143247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2698652" y="2853953"/>
              <a:ext cx="1636" cy="25192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3131840" y="3140968"/>
              <a:ext cx="108012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83768" y="3645024"/>
              <a:ext cx="21488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2698651" y="3429000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2843808" y="3429000"/>
              <a:ext cx="40324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483768" y="3068960"/>
              <a:ext cx="21652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2699792" y="2853953"/>
              <a:ext cx="143631" cy="21500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2843808" y="2852936"/>
              <a:ext cx="4032448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2483768" y="4221088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2987824" y="4005064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131840" y="4005064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83768" y="4509120"/>
              <a:ext cx="30955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706762" y="4221088"/>
              <a:ext cx="158531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3933056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2987824" y="3717032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131840" y="3717032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483768" y="5085184"/>
              <a:ext cx="79208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3275856" y="486916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421087" y="4869160"/>
              <a:ext cx="14389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2484909" y="5373216"/>
              <a:ext cx="336932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5854235" y="5157193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5004048" y="5085184"/>
              <a:ext cx="27363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2483768" y="4797152"/>
              <a:ext cx="792088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3275856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3419872" y="458112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1300081" y="3712703"/>
              <a:ext cx="22320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3563888" y="371703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707904" y="3933056"/>
              <a:ext cx="1584176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3563888" y="400506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4860032" y="486916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4860032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4211960" y="314096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4355207" y="3356992"/>
              <a:ext cx="33851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H="1">
              <a:off x="3706762" y="2852936"/>
              <a:ext cx="1142" cy="16561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275856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5004048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004048" y="4797152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V="1">
              <a:off x="5291311" y="3717032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5436096" y="3717032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6156176" y="371703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6300192" y="3933056"/>
              <a:ext cx="1584176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292080" y="4005064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436096" y="4005064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156176" y="400506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5004048" y="2853953"/>
              <a:ext cx="1" cy="25192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5579343" y="4293096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5724128" y="4293096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444208" y="429309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012160" y="5157192"/>
              <a:ext cx="1440160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5868144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6012160" y="458112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7452320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7596336" y="4797152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6300961" y="4221088"/>
              <a:ext cx="158340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588993" y="4509120"/>
              <a:ext cx="12953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6299050" y="2852936"/>
              <a:ext cx="1142" cy="16561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H="1">
              <a:off x="7595195" y="2852936"/>
              <a:ext cx="1141" cy="252028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6876256" y="342900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7019503" y="3645024"/>
              <a:ext cx="86486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7452320" y="515719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7595567" y="5373216"/>
              <a:ext cx="288801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5868144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V="1">
              <a:off x="7596336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876256" y="285293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7020272" y="3068960"/>
              <a:ext cx="864096" cy="1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 Box 475"/>
            <p:cNvSpPr txBox="1">
              <a:spLocks noChangeArrowheads="1"/>
            </p:cNvSpPr>
            <p:nvPr/>
          </p:nvSpPr>
          <p:spPr bwMode="auto">
            <a:xfrm>
              <a:off x="2483769" y="5445224"/>
              <a:ext cx="57644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4644008" y="5589588"/>
              <a:ext cx="360040" cy="34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H="1">
              <a:off x="3276811" y="5589934"/>
              <a:ext cx="359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4" name="Text Box 475"/>
            <p:cNvSpPr txBox="1">
              <a:spLocks noChangeArrowheads="1"/>
            </p:cNvSpPr>
            <p:nvPr/>
          </p:nvSpPr>
          <p:spPr bwMode="auto">
            <a:xfrm>
              <a:off x="6228184" y="5445224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传输周期</a:t>
              </a:r>
              <a:endParaRPr lang="zh-CN" altLang="en-US" sz="1800" b="1" dirty="0"/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 flipH="1">
              <a:off x="5868145" y="5588546"/>
              <a:ext cx="370631" cy="13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6" name="Text Box 475"/>
            <p:cNvSpPr txBox="1">
              <a:spLocks noChangeArrowheads="1"/>
            </p:cNvSpPr>
            <p:nvPr/>
          </p:nvSpPr>
          <p:spPr bwMode="auto">
            <a:xfrm>
              <a:off x="5076056" y="5445918"/>
              <a:ext cx="57606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sp>
          <p:nvSpPr>
            <p:cNvPr id="117" name="Text Box 475"/>
            <p:cNvSpPr txBox="1">
              <a:spLocks noChangeArrowheads="1"/>
            </p:cNvSpPr>
            <p:nvPr/>
          </p:nvSpPr>
          <p:spPr bwMode="auto">
            <a:xfrm>
              <a:off x="7603952" y="5445224"/>
              <a:ext cx="4964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3275856" y="4581128"/>
              <a:ext cx="955" cy="7920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236296" y="5589240"/>
              <a:ext cx="360040" cy="34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2987824" y="3717032"/>
              <a:ext cx="769" cy="13681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5291310" y="3717032"/>
              <a:ext cx="770" cy="7920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5868144" y="4581127"/>
              <a:ext cx="0" cy="7920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3" name="线形标注 2 142"/>
          <p:cNvSpPr/>
          <p:nvPr/>
        </p:nvSpPr>
        <p:spPr bwMode="auto">
          <a:xfrm>
            <a:off x="6012160" y="2212415"/>
            <a:ext cx="2952328" cy="29355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149999"/>
              <a:gd name="adj6" fmla="val 318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zh-CN" altLang="en-US" sz="1800" b="1" spc="-100" dirty="0"/>
              <a:t>被询问、无请求时传递询问权</a:t>
            </a:r>
            <a:endParaRPr lang="en-US" altLang="zh-CN" sz="1800" dirty="0">
              <a:latin typeface="+mn-lt"/>
            </a:endParaRPr>
          </a:p>
        </p:txBody>
      </p:sp>
      <p:sp>
        <p:nvSpPr>
          <p:cNvPr id="144" name="Text Box 629"/>
          <p:cNvSpPr txBox="1">
            <a:spLocks noChangeArrowheads="1"/>
          </p:cNvSpPr>
          <p:nvPr/>
        </p:nvSpPr>
        <p:spPr bwMode="auto">
          <a:xfrm>
            <a:off x="179388" y="590406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</a:rPr>
              <a:t>   *</a:t>
            </a:r>
            <a:r>
              <a:rPr lang="zh-CN" altLang="en-US" b="1" dirty="0">
                <a:solidFill>
                  <a:srgbClr val="CC33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易产生断链现象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2777613" y="3169543"/>
            <a:ext cx="858283" cy="2015715"/>
            <a:chOff x="2777613" y="2961457"/>
            <a:chExt cx="858283" cy="2015715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2777613" y="2961457"/>
              <a:ext cx="210211" cy="971599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2843423" y="3933056"/>
              <a:ext cx="145170" cy="864098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3419872" y="3824535"/>
              <a:ext cx="216024" cy="756593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3059832" y="4113076"/>
              <a:ext cx="286878" cy="864095"/>
            </a:xfrm>
            <a:prstGeom prst="line">
              <a:avLst/>
            </a:prstGeom>
            <a:noFill/>
            <a:ln w="1270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3132609" y="3140968"/>
              <a:ext cx="214487" cy="1836204"/>
            </a:xfrm>
            <a:prstGeom prst="line">
              <a:avLst/>
            </a:prstGeom>
            <a:noFill/>
            <a:ln w="1270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>
            <a:off x="2699792" y="3697981"/>
            <a:ext cx="6228567" cy="1872209"/>
            <a:chOff x="2699792" y="3697981"/>
            <a:chExt cx="6228567" cy="1872209"/>
          </a:xfrm>
        </p:grpSpPr>
        <p:sp>
          <p:nvSpPr>
            <p:cNvPr id="130" name="Text Box 475"/>
            <p:cNvSpPr txBox="1">
              <a:spLocks noChangeArrowheads="1"/>
            </p:cNvSpPr>
            <p:nvPr/>
          </p:nvSpPr>
          <p:spPr bwMode="auto">
            <a:xfrm>
              <a:off x="2699792" y="3914005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sp>
          <p:nvSpPr>
            <p:cNvPr id="131" name="Text Box 475"/>
            <p:cNvSpPr txBox="1">
              <a:spLocks noChangeArrowheads="1"/>
            </p:cNvSpPr>
            <p:nvPr/>
          </p:nvSpPr>
          <p:spPr bwMode="auto">
            <a:xfrm>
              <a:off x="2987824" y="5066133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sp>
          <p:nvSpPr>
            <p:cNvPr id="132" name="Text Box 475"/>
            <p:cNvSpPr txBox="1">
              <a:spLocks noChangeArrowheads="1"/>
            </p:cNvSpPr>
            <p:nvPr/>
          </p:nvSpPr>
          <p:spPr bwMode="auto">
            <a:xfrm>
              <a:off x="5292080" y="4490069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5580112" y="4490069"/>
              <a:ext cx="0" cy="108012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 Box 475"/>
            <p:cNvSpPr txBox="1">
              <a:spLocks noChangeArrowheads="1"/>
            </p:cNvSpPr>
            <p:nvPr/>
          </p:nvSpPr>
          <p:spPr bwMode="auto">
            <a:xfrm>
              <a:off x="5580112" y="5354165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sp>
          <p:nvSpPr>
            <p:cNvPr id="135" name="Text Box 475"/>
            <p:cNvSpPr txBox="1">
              <a:spLocks noChangeArrowheads="1"/>
            </p:cNvSpPr>
            <p:nvPr/>
          </p:nvSpPr>
          <p:spPr bwMode="auto">
            <a:xfrm>
              <a:off x="5004049" y="3914005"/>
              <a:ext cx="288031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3562673" y="3733985"/>
              <a:ext cx="1215" cy="10441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 Box 475"/>
            <p:cNvSpPr txBox="1">
              <a:spLocks noChangeArrowheads="1"/>
            </p:cNvSpPr>
            <p:nvPr/>
          </p:nvSpPr>
          <p:spPr bwMode="auto">
            <a:xfrm>
              <a:off x="3275856" y="3697981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sp>
          <p:nvSpPr>
            <p:cNvPr id="141" name="Text Box 475"/>
            <p:cNvSpPr txBox="1">
              <a:spLocks noChangeArrowheads="1"/>
            </p:cNvSpPr>
            <p:nvPr/>
          </p:nvSpPr>
          <p:spPr bwMode="auto">
            <a:xfrm>
              <a:off x="7956376" y="3790056"/>
              <a:ext cx="971983" cy="10791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①仲裁器延迟</a:t>
              </a:r>
              <a:endParaRPr lang="en-US" altLang="zh-CN" sz="1800" b="1" dirty="0" smtClean="0"/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②主设备延迟</a:t>
              </a:r>
              <a:endParaRPr lang="zh-CN" altLang="en-US" sz="1800" b="1" dirty="0"/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3275856" y="3717032"/>
              <a:ext cx="1215" cy="10441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3" grpId="0" animBg="1"/>
      <p:bldP spid="1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组合 454"/>
          <p:cNvGrpSpPr/>
          <p:nvPr/>
        </p:nvGrpSpPr>
        <p:grpSpPr>
          <a:xfrm>
            <a:off x="2339752" y="4221088"/>
            <a:ext cx="3831282" cy="804862"/>
            <a:chOff x="2339752" y="4005064"/>
            <a:chExt cx="3831282" cy="804862"/>
          </a:xfrm>
        </p:grpSpPr>
        <p:cxnSp>
          <p:nvCxnSpPr>
            <p:cNvPr id="439" name="直接箭头连接符 438"/>
            <p:cNvCxnSpPr>
              <a:stCxn id="449" idx="0"/>
              <a:endCxn id="448" idx="4"/>
            </p:cNvCxnSpPr>
            <p:nvPr/>
          </p:nvCxnSpPr>
          <p:spPr bwMode="auto">
            <a:xfrm flipH="1" flipV="1">
              <a:off x="2663788" y="4396383"/>
              <a:ext cx="3345259" cy="8731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448" name="椭圆 447"/>
            <p:cNvSpPr/>
            <p:nvPr/>
          </p:nvSpPr>
          <p:spPr bwMode="auto">
            <a:xfrm>
              <a:off x="2339752" y="4005064"/>
              <a:ext cx="648072" cy="39131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9" name="椭圆 448"/>
            <p:cNvSpPr/>
            <p:nvPr/>
          </p:nvSpPr>
          <p:spPr bwMode="auto">
            <a:xfrm>
              <a:off x="5847060" y="4483694"/>
              <a:ext cx="323974" cy="32623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30" name="Text Box 461"/>
          <p:cNvSpPr txBox="1">
            <a:spLocks noChangeArrowheads="1"/>
          </p:cNvSpPr>
          <p:nvPr/>
        </p:nvSpPr>
        <p:spPr bwMode="auto">
          <a:xfrm>
            <a:off x="179388" y="2793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</a:rPr>
              <a:t>、计数器</a:t>
            </a:r>
            <a:r>
              <a:rPr lang="zh-CN" altLang="en-US" b="1" dirty="0">
                <a:solidFill>
                  <a:srgbClr val="FF3399"/>
                </a:solidFill>
              </a:rPr>
              <a:t>定时查询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dirty="0" smtClean="0"/>
              <a:t>避免链式查询的断链现象</a:t>
            </a:r>
            <a:endParaRPr lang="en-US" altLang="zh-CN" b="1" dirty="0"/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</a:t>
            </a:r>
            <a:r>
              <a:rPr lang="zh-CN" altLang="en-US" b="1" dirty="0">
                <a:solidFill>
                  <a:srgbClr val="C00000"/>
                </a:solidFill>
              </a:rPr>
              <a:t>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/>
              <a:t>信号线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/>
              <a:t>BR</a:t>
            </a:r>
            <a:r>
              <a:rPr lang="zh-CN" altLang="en-US" b="1" dirty="0"/>
              <a:t>、</a:t>
            </a:r>
            <a:r>
              <a:rPr lang="en-US" altLang="zh-CN" b="1" dirty="0"/>
              <a:t>BS</a:t>
            </a:r>
            <a:r>
              <a:rPr lang="zh-CN" altLang="en-US" b="1" dirty="0" smtClean="0"/>
              <a:t>、设备号</a:t>
            </a:r>
            <a:r>
              <a:rPr lang="en-US" altLang="zh-CN" b="1" dirty="0" smtClean="0"/>
              <a:t>(log</a:t>
            </a:r>
            <a:r>
              <a:rPr lang="en-US" altLang="zh-CN" b="1" baseline="-18000" dirty="0" smtClean="0"/>
              <a:t>2</a:t>
            </a:r>
            <a:r>
              <a:rPr lang="en-US" altLang="zh-CN" b="1" i="1" dirty="0" smtClean="0">
                <a:latin typeface="+mn-lt"/>
              </a:rPr>
              <a:t>n</a:t>
            </a:r>
            <a:r>
              <a:rPr lang="zh-CN" altLang="en-US" b="1" dirty="0" smtClean="0"/>
              <a:t>根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432" name="Text Box 503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 smtClean="0"/>
              <a:t>静态或循环优先级策略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>
                <a:latin typeface="+mn-lt"/>
              </a:rPr>
              <a:t>k</a:t>
            </a:r>
            <a:r>
              <a:rPr lang="zh-CN" altLang="en-US" sz="2000" b="1" dirty="0" smtClean="0"/>
              <a:t>＝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或</a:t>
            </a:r>
            <a:r>
              <a:rPr lang="en-US" altLang="zh-CN" sz="2000" b="1" i="1" dirty="0">
                <a:latin typeface="+mn-lt"/>
              </a:rPr>
              <a:t>i</a:t>
            </a:r>
            <a:r>
              <a:rPr lang="en-US" altLang="zh-CN" sz="2000" b="1" dirty="0" smtClean="0"/>
              <a:t>+1)</a:t>
            </a:r>
            <a:r>
              <a:rPr lang="zh-CN" altLang="en-US" b="1" dirty="0" smtClean="0"/>
              <a:t>，</a:t>
            </a:r>
            <a:r>
              <a:rPr lang="zh-CN" altLang="en-US" b="1" dirty="0"/>
              <a:t>无</a:t>
            </a:r>
            <a:r>
              <a:rPr lang="zh-CN" altLang="en-US" b="1" dirty="0">
                <a:latin typeface="Times New Roman" pitchFamily="18" charset="0"/>
              </a:rPr>
              <a:t>断链现象</a:t>
            </a:r>
          </a:p>
        </p:txBody>
      </p:sp>
      <p:sp>
        <p:nvSpPr>
          <p:cNvPr id="436" name="Text Box 454"/>
          <p:cNvSpPr txBox="1">
            <a:spLocks noChangeArrowheads="1"/>
          </p:cNvSpPr>
          <p:nvPr/>
        </p:nvSpPr>
        <p:spPr bwMode="auto">
          <a:xfrm>
            <a:off x="179389" y="3286872"/>
            <a:ext cx="280843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37" name="Text Box 455"/>
          <p:cNvSpPr txBox="1">
            <a:spLocks noChangeArrowheads="1"/>
          </p:cNvSpPr>
          <p:nvPr/>
        </p:nvSpPr>
        <p:spPr bwMode="auto">
          <a:xfrm>
            <a:off x="2267744" y="3284984"/>
            <a:ext cx="6696869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同链式查询方式，开始时使</a:t>
            </a:r>
            <a:r>
              <a:rPr lang="en-US" altLang="zh-CN" b="1" dirty="0" err="1" smtClean="0"/>
              <a:t>DevNo</a:t>
            </a:r>
            <a:r>
              <a:rPr lang="zh-CN" altLang="en-US" b="1" dirty="0" smtClean="0"/>
              <a:t>＝</a:t>
            </a:r>
            <a:r>
              <a:rPr lang="en-US" altLang="zh-CN" b="1" i="1" dirty="0" smtClean="0">
                <a:latin typeface="+mn-lt"/>
              </a:rPr>
              <a:t>k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0)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en-US" altLang="zh-CN" b="1" dirty="0" smtClean="0"/>
              <a:t>                </a:t>
            </a:r>
            <a:r>
              <a:rPr lang="zh-CN" altLang="en-US" b="1" dirty="0" smtClean="0"/>
              <a:t>结束时使</a:t>
            </a:r>
            <a:r>
              <a:rPr lang="en-US" altLang="zh-CN" b="1" dirty="0" err="1" smtClean="0"/>
              <a:t>DevNo</a:t>
            </a:r>
            <a:r>
              <a:rPr lang="zh-CN" altLang="en-US" b="1" dirty="0" smtClean="0"/>
              <a:t>＝</a:t>
            </a:r>
            <a:r>
              <a:rPr lang="en-US" altLang="zh-CN" b="1" dirty="0" smtClean="0">
                <a:latin typeface="+mn-lt"/>
              </a:rPr>
              <a:t>error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1…1)</a:t>
            </a:r>
            <a:endParaRPr lang="zh-CN" altLang="en-US" sz="2000" b="1" dirty="0"/>
          </a:p>
        </p:txBody>
      </p:sp>
      <p:grpSp>
        <p:nvGrpSpPr>
          <p:cNvPr id="446" name="组合 445"/>
          <p:cNvGrpSpPr/>
          <p:nvPr/>
        </p:nvGrpSpPr>
        <p:grpSpPr>
          <a:xfrm>
            <a:off x="2267622" y="5085184"/>
            <a:ext cx="6768874" cy="923330"/>
            <a:chOff x="2267622" y="4809926"/>
            <a:chExt cx="6768874" cy="923330"/>
          </a:xfrm>
        </p:grpSpPr>
        <p:sp>
          <p:nvSpPr>
            <p:cNvPr id="444" name="Text Box 455"/>
            <p:cNvSpPr txBox="1">
              <a:spLocks noChangeArrowheads="1"/>
            </p:cNvSpPr>
            <p:nvPr/>
          </p:nvSpPr>
          <p:spPr bwMode="auto">
            <a:xfrm>
              <a:off x="2267622" y="4809926"/>
              <a:ext cx="676887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仲裁器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smtClean="0"/>
                <a:t>BS</a:t>
              </a:r>
              <a:r>
                <a:rPr lang="en-US" altLang="zh-CN" b="1" dirty="0">
                  <a:latin typeface="+mn-lt"/>
                </a:rPr>
                <a:t>·</a:t>
              </a:r>
              <a:r>
                <a:rPr lang="en-US" altLang="zh-CN" b="1" dirty="0" smtClean="0"/>
                <a:t>BR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时，</a:t>
              </a:r>
              <a:r>
                <a:rPr lang="zh-CN" altLang="en-US" b="1" dirty="0" smtClean="0">
                  <a:solidFill>
                    <a:srgbClr val="990099"/>
                  </a:solidFill>
                </a:rPr>
                <a:t>每隔</a:t>
              </a:r>
              <a:r>
                <a:rPr lang="en-US" altLang="zh-CN" dirty="0" err="1" smtClean="0">
                  <a:solidFill>
                    <a:srgbClr val="990099"/>
                  </a:solidFill>
                  <a:latin typeface="+mn-lt"/>
                </a:rPr>
                <a:t>Δ</a:t>
              </a:r>
              <a:r>
                <a:rPr lang="en-US" altLang="zh-CN" b="1" i="1" dirty="0" err="1" smtClean="0">
                  <a:solidFill>
                    <a:srgbClr val="990099"/>
                  </a:solidFill>
                  <a:latin typeface="+mn-lt"/>
                </a:rPr>
                <a:t>t</a:t>
              </a:r>
              <a:r>
                <a:rPr lang="zh-CN" altLang="en-US" b="1" dirty="0" smtClean="0">
                  <a:latin typeface="+mn-lt"/>
                </a:rPr>
                <a:t>使</a:t>
              </a:r>
              <a:r>
                <a:rPr lang="en-US" altLang="zh-CN" b="1" dirty="0" err="1" smtClean="0"/>
                <a:t>DevNo</a:t>
              </a:r>
              <a:r>
                <a:rPr lang="zh-CN" altLang="en-US" b="1" dirty="0" smtClean="0"/>
                <a:t>＝</a:t>
              </a:r>
              <a:r>
                <a:rPr lang="en-US" altLang="zh-CN" b="1" dirty="0" err="1" smtClean="0"/>
                <a:t>DevNo</a:t>
              </a:r>
              <a:r>
                <a:rPr lang="zh-CN" altLang="en-US" b="1" dirty="0" smtClean="0"/>
                <a:t>＋</a:t>
              </a:r>
              <a:r>
                <a:rPr lang="en-US" altLang="zh-CN" b="1" dirty="0" smtClean="0"/>
                <a:t>1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主设备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err="1" smtClean="0"/>
                <a:t>BS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(</a:t>
              </a:r>
              <a:r>
                <a:rPr lang="en-US" altLang="zh-CN" b="1" dirty="0" err="1" smtClean="0"/>
                <a:t>DevNo</a:t>
              </a:r>
              <a:r>
                <a:rPr lang="en-US" altLang="zh-CN" b="1" dirty="0" smtClean="0"/>
                <a:t>=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)</a:t>
              </a:r>
              <a:r>
                <a:rPr lang="en-US" altLang="zh-CN" b="1" dirty="0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 </a:t>
              </a:r>
            </a:p>
          </p:txBody>
        </p:sp>
        <p:sp>
          <p:nvSpPr>
            <p:cNvPr id="445" name="Line 458"/>
            <p:cNvSpPr>
              <a:spLocks noChangeShapeType="1"/>
            </p:cNvSpPr>
            <p:nvPr/>
          </p:nvSpPr>
          <p:spPr bwMode="auto">
            <a:xfrm>
              <a:off x="3617928" y="4941168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8" name="Text Box 455"/>
          <p:cNvSpPr txBox="1">
            <a:spLocks noChangeArrowheads="1"/>
          </p:cNvSpPr>
          <p:nvPr/>
        </p:nvSpPr>
        <p:spPr bwMode="auto">
          <a:xfrm>
            <a:off x="1979712" y="4149080"/>
            <a:ext cx="698490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</a:rPr>
              <a:t>  定时轮询</a:t>
            </a:r>
            <a:r>
              <a:rPr lang="zh-CN" altLang="en-US" b="1" dirty="0" smtClean="0"/>
              <a:t>各个主设备、主设备自行裁决，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zh-CN" altLang="en-US" b="1" spc="-100" dirty="0" smtClean="0"/>
              <a:t>裁决算法为</a:t>
            </a:r>
            <a:r>
              <a:rPr lang="en-US" altLang="zh-CN" b="1" spc="-100" dirty="0" err="1" smtClean="0">
                <a:solidFill>
                  <a:srgbClr val="CC3300"/>
                </a:solidFill>
              </a:rPr>
              <a:t>DevNo</a:t>
            </a:r>
            <a:r>
              <a:rPr lang="en-US" altLang="zh-CN" b="1" spc="-100" dirty="0" smtClean="0">
                <a:solidFill>
                  <a:srgbClr val="CC3300"/>
                </a:solidFill>
              </a:rPr>
              <a:t>=ID</a:t>
            </a:r>
            <a:r>
              <a:rPr lang="zh-CN" altLang="en-US" b="1" spc="-100" dirty="0" smtClean="0">
                <a:solidFill>
                  <a:srgbClr val="CC3300"/>
                </a:solidFill>
              </a:rPr>
              <a:t>、有请求时</a:t>
            </a:r>
            <a:r>
              <a:rPr lang="zh-CN" altLang="en-US" b="1" spc="-100" dirty="0" smtClean="0"/>
              <a:t>获得使用权</a:t>
            </a:r>
            <a:r>
              <a:rPr lang="en-US" altLang="zh-CN" sz="2200" b="1" spc="-100" dirty="0"/>
              <a:t>(</a:t>
            </a:r>
            <a:r>
              <a:rPr lang="zh-CN" altLang="en-US" sz="2200" b="1" spc="-100" dirty="0"/>
              <a:t>使</a:t>
            </a:r>
            <a:r>
              <a:rPr lang="en-US" altLang="zh-CN" sz="2200" b="1" spc="-100" dirty="0" err="1"/>
              <a:t>BS</a:t>
            </a:r>
            <a:r>
              <a:rPr lang="en-US" altLang="zh-CN" sz="2200" b="1" i="1" spc="-100" dirty="0" err="1">
                <a:latin typeface="+mn-lt"/>
              </a:rPr>
              <a:t>i</a:t>
            </a:r>
            <a:r>
              <a:rPr lang="zh-CN" altLang="en-US" sz="2200" b="1" spc="-100" dirty="0"/>
              <a:t>＝</a:t>
            </a:r>
            <a:r>
              <a:rPr lang="en-US" altLang="zh-CN" sz="2200" b="1" spc="-100" dirty="0"/>
              <a:t>1)</a:t>
            </a:r>
          </a:p>
        </p:txBody>
      </p:sp>
      <p:sp>
        <p:nvSpPr>
          <p:cNvPr id="46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461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" name="线形标注 2 464"/>
          <p:cNvSpPr/>
          <p:nvPr/>
        </p:nvSpPr>
        <p:spPr bwMode="auto">
          <a:xfrm>
            <a:off x="7236296" y="5589240"/>
            <a:ext cx="1368152" cy="29355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-27997"/>
              <a:gd name="adj6" fmla="val -7340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/>
              <a:t>≥</a:t>
            </a:r>
            <a:r>
              <a:rPr lang="zh-CN" altLang="en-US" sz="1800" b="1" dirty="0"/>
              <a:t>响应延迟</a:t>
            </a:r>
            <a:endParaRPr lang="zh-CN" altLang="en-US" sz="1800" b="1" baseline="-14000" dirty="0"/>
          </a:p>
        </p:txBody>
      </p:sp>
      <p:sp>
        <p:nvSpPr>
          <p:cNvPr id="5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474762" y="1556792"/>
            <a:ext cx="6985670" cy="1728192"/>
            <a:chOff x="1474762" y="1628800"/>
            <a:chExt cx="6985670" cy="1728192"/>
          </a:xfrm>
        </p:grpSpPr>
        <p:cxnSp>
          <p:nvCxnSpPr>
            <p:cNvPr id="55" name="直接箭头连接符 54"/>
            <p:cNvCxnSpPr/>
            <p:nvPr/>
          </p:nvCxnSpPr>
          <p:spPr bwMode="auto">
            <a:xfrm flipV="1">
              <a:off x="3275235" y="2420938"/>
              <a:ext cx="0" cy="2167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464338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V="1">
              <a:off x="680362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474762" y="1990725"/>
              <a:ext cx="432048" cy="136626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978818" y="2996952"/>
              <a:ext cx="1441054" cy="2920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err="1" smtClean="0"/>
                <a:t>DevNo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设备号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3129607" y="2637730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4498032" y="2634680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6658619" y="263468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</p:txBody>
        </p: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1978818" y="1952625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8100069" y="1628800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CB</a:t>
              </a:r>
            </a:p>
          </p:txBody>
        </p:sp>
        <p:sp>
          <p:nvSpPr>
            <p:cNvPr id="65" name="Text Box 52"/>
            <p:cNvSpPr txBox="1">
              <a:spLocks noChangeArrowheads="1"/>
            </p:cNvSpPr>
            <p:nvPr/>
          </p:nvSpPr>
          <p:spPr bwMode="auto">
            <a:xfrm>
              <a:off x="5796136" y="263691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2843187" y="1771501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843857" y="1925216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2843187" y="2059533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801421" y="2059112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7801421" y="1700808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3923307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 flipV="1">
              <a:off x="4067323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 flipV="1">
              <a:off x="3779291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H="1">
              <a:off x="1906810" y="2420938"/>
              <a:ext cx="5904929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1907083" y="2204864"/>
              <a:ext cx="5905078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3491259" y="2205038"/>
              <a:ext cx="0" cy="43269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V="1">
              <a:off x="529145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543547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514744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4859274" y="2204616"/>
              <a:ext cx="137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745169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59571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730768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7019651" y="2204616"/>
              <a:ext cx="0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1907083" y="3284984"/>
              <a:ext cx="6119813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3633638" y="2996952"/>
              <a:ext cx="1364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5003154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7235403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1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6" grpId="0"/>
      <p:bldP spid="437" grpId="0"/>
      <p:bldP spid="438" grpId="0"/>
      <p:bldP spid="4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33"/>
          <p:cNvSpPr txBox="1">
            <a:spLocks noChangeArrowheads="1"/>
          </p:cNvSpPr>
          <p:nvPr/>
        </p:nvSpPr>
        <p:spPr bwMode="auto">
          <a:xfrm>
            <a:off x="179389" y="6171134"/>
            <a:ext cx="4321324" cy="35421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0800" bIns="108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</a:rPr>
              <a:t>6-1</a:t>
            </a:r>
            <a:r>
              <a:rPr lang="zh-CN" altLang="en-US" b="1" dirty="0" smtClean="0">
                <a:solidFill>
                  <a:srgbClr val="CC3300"/>
                </a:solidFill>
              </a:rPr>
              <a:t>：</a:t>
            </a:r>
            <a:r>
              <a:rPr lang="en-US" altLang="zh-CN" b="1" dirty="0" smtClean="0"/>
              <a:t>P258—</a:t>
            </a:r>
            <a:r>
              <a:rPr lang="en-US" altLang="zh-CN" b="1" dirty="0" smtClean="0">
                <a:solidFill>
                  <a:srgbClr val="CC3300"/>
                </a:solidFill>
              </a:rPr>
              <a:t> 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</a:t>
            </a:r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793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FF3399"/>
                </a:solidFill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</a:rPr>
              <a:t>、独立</a:t>
            </a:r>
            <a:r>
              <a:rPr lang="zh-CN" altLang="en-US" b="1" dirty="0">
                <a:solidFill>
                  <a:srgbClr val="FF3399"/>
                </a:solidFill>
              </a:rPr>
              <a:t>请求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dirty="0" smtClean="0"/>
              <a:t>根据请求线的连接次序仲裁</a:t>
            </a:r>
            <a:endParaRPr lang="zh-CN" altLang="en-US" b="1" dirty="0"/>
          </a:p>
          <a:p>
            <a:pPr marL="2336800" indent="-2336800"/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*仲裁线</a:t>
            </a:r>
            <a:r>
              <a:rPr lang="zh-CN" altLang="en-US" b="1" dirty="0">
                <a:solidFill>
                  <a:srgbClr val="C00000"/>
                </a:solidFill>
              </a:rPr>
              <a:t>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信号</a:t>
            </a:r>
            <a:r>
              <a:rPr lang="zh-CN" altLang="en-US" b="1" dirty="0"/>
              <a:t>线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对</a:t>
            </a:r>
            <a:r>
              <a:rPr lang="en-US" altLang="zh-CN" b="1" dirty="0" smtClean="0"/>
              <a:t>BR</a:t>
            </a:r>
            <a:r>
              <a:rPr lang="zh-CN" altLang="en-US" b="1" dirty="0"/>
              <a:t>及</a:t>
            </a:r>
            <a:r>
              <a:rPr lang="en-US" altLang="zh-CN" b="1" dirty="0" smtClean="0"/>
              <a:t>BG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未使用</a:t>
            </a:r>
            <a:r>
              <a:rPr lang="en-US" altLang="zh-CN" sz="2000" b="1" dirty="0" smtClean="0"/>
              <a:t>BS</a:t>
            </a:r>
            <a:r>
              <a:rPr lang="zh-CN" altLang="en-US" sz="2000" b="1" dirty="0" smtClean="0"/>
              <a:t>线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Oval 72"/>
          <p:cNvSpPr>
            <a:spLocks noChangeArrowheads="1"/>
          </p:cNvSpPr>
          <p:nvPr/>
        </p:nvSpPr>
        <p:spPr bwMode="auto">
          <a:xfrm>
            <a:off x="5433417" y="5764397"/>
            <a:ext cx="145355" cy="362801"/>
          </a:xfrm>
          <a:prstGeom prst="ellipse">
            <a:avLst/>
          </a:prstGeom>
          <a:solidFill>
            <a:srgbClr val="CCFFFF"/>
          </a:solidFill>
          <a:ln w="15875">
            <a:solidFill>
              <a:srgbClr val="9900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454"/>
          <p:cNvSpPr txBox="1">
            <a:spLocks noChangeArrowheads="1"/>
          </p:cNvSpPr>
          <p:nvPr/>
        </p:nvSpPr>
        <p:spPr bwMode="auto">
          <a:xfrm>
            <a:off x="179389" y="3426673"/>
            <a:ext cx="280843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01" name="Text Box 455"/>
          <p:cNvSpPr txBox="1">
            <a:spLocks noChangeArrowheads="1"/>
          </p:cNvSpPr>
          <p:nvPr/>
        </p:nvSpPr>
        <p:spPr bwMode="auto">
          <a:xfrm>
            <a:off x="2267744" y="3443515"/>
            <a:ext cx="6696869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∑</a:t>
            </a:r>
            <a:r>
              <a:rPr lang="en-US" altLang="zh-CN" b="1" dirty="0" err="1" smtClean="0"/>
              <a:t>BR</a:t>
            </a:r>
            <a:r>
              <a:rPr lang="en-US" altLang="zh-CN" b="1" i="1" dirty="0" err="1" smtClean="0">
                <a:latin typeface="+mn-lt"/>
              </a:rPr>
              <a:t>i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1(</a:t>
            </a:r>
            <a:r>
              <a:rPr lang="zh-CN" altLang="en-US" b="1" dirty="0" smtClean="0"/>
              <a:t>或传输周期结束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、总线空闲时开始，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zh-CN" altLang="en-US" b="1" dirty="0" smtClean="0"/>
              <a:t>                   </a:t>
            </a:r>
            <a:r>
              <a:rPr lang="zh-CN" altLang="en-US" sz="2000" b="1" dirty="0" smtClean="0"/>
              <a:t>   </a:t>
            </a:r>
            <a:r>
              <a:rPr lang="zh-CN" altLang="en-US" b="1" dirty="0" smtClean="0"/>
              <a:t>传输周期开始时结束</a:t>
            </a:r>
            <a:endParaRPr lang="zh-CN" altLang="en-US" b="1" dirty="0"/>
          </a:p>
        </p:txBody>
      </p:sp>
      <p:sp>
        <p:nvSpPr>
          <p:cNvPr id="102" name="Text Box 455"/>
          <p:cNvSpPr txBox="1">
            <a:spLocks noChangeArrowheads="1"/>
          </p:cNvSpPr>
          <p:nvPr/>
        </p:nvSpPr>
        <p:spPr bwMode="auto">
          <a:xfrm>
            <a:off x="2303561" y="4293096"/>
            <a:ext cx="666092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总线仲裁器</a:t>
            </a:r>
            <a:r>
              <a:rPr lang="zh-CN" altLang="en-US" b="1" dirty="0" smtClean="0">
                <a:solidFill>
                  <a:srgbClr val="990099"/>
                </a:solidFill>
              </a:rPr>
              <a:t>统一</a:t>
            </a:r>
            <a:r>
              <a:rPr lang="zh-CN" altLang="en-US" b="1" dirty="0" smtClean="0"/>
              <a:t>裁决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不需要主设备</a:t>
            </a:r>
            <a:r>
              <a:rPr lang="zh-CN" altLang="en-US" sz="2000" b="1" dirty="0" smtClean="0"/>
              <a:t>参与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spc="-100" dirty="0" smtClean="0"/>
              <a:t>裁决算法可为</a:t>
            </a:r>
            <a:r>
              <a:rPr lang="zh-CN" altLang="en-US" b="1" dirty="0" smtClean="0">
                <a:solidFill>
                  <a:srgbClr val="CC3300"/>
                </a:solidFill>
              </a:rPr>
              <a:t>任意</a:t>
            </a:r>
            <a:r>
              <a:rPr lang="zh-CN" altLang="en-US" b="1" dirty="0" smtClean="0"/>
              <a:t>算法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/>
              <a:t>使</a:t>
            </a:r>
            <a:r>
              <a:rPr lang="en-US" altLang="zh-CN" sz="2000" b="1" spc="-100" dirty="0" err="1" smtClean="0"/>
              <a:t>BG</a:t>
            </a:r>
            <a:r>
              <a:rPr lang="en-US" altLang="zh-CN" sz="2000" b="1" i="1" spc="-100" dirty="0" err="1" smtClean="0">
                <a:latin typeface="+mn-lt"/>
              </a:rPr>
              <a:t>i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</a:t>
            </a:r>
            <a:r>
              <a:rPr lang="en-US" altLang="zh-CN" sz="2000" b="1" spc="-100" dirty="0"/>
              <a:t>)</a:t>
            </a:r>
            <a:endParaRPr lang="en-US" altLang="zh-CN" sz="2000" b="1" dirty="0"/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179388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动态</a:t>
            </a:r>
            <a:r>
              <a:rPr lang="zh-CN" altLang="en-US" b="1" dirty="0" smtClean="0"/>
              <a:t>优先级</a:t>
            </a:r>
            <a:r>
              <a:rPr lang="zh-CN" altLang="en-US" b="1" dirty="0"/>
              <a:t>策略</a:t>
            </a:r>
            <a:r>
              <a:rPr lang="zh-CN" altLang="en-US" b="1" dirty="0" smtClean="0"/>
              <a:t>，可实现隐藏</a:t>
            </a:r>
            <a:r>
              <a:rPr lang="zh-CN" altLang="en-US" b="1" dirty="0"/>
              <a:t>式</a:t>
            </a:r>
            <a:r>
              <a:rPr lang="zh-CN" altLang="en-US" b="1" dirty="0" smtClean="0"/>
              <a:t>仲裁，仲裁线多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07" name="Text Box 455"/>
          <p:cNvSpPr txBox="1">
            <a:spLocks noChangeArrowheads="1"/>
          </p:cNvSpPr>
          <p:nvPr/>
        </p:nvSpPr>
        <p:spPr bwMode="auto">
          <a:xfrm>
            <a:off x="2267744" y="5178280"/>
            <a:ext cx="673306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总线仲裁器内部电路实现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时延固定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4355283" y="4686836"/>
            <a:ext cx="2160933" cy="621923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flipH="1">
            <a:off x="5796136" y="5618857"/>
            <a:ext cx="720080" cy="14401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线形标注 2 69"/>
          <p:cNvSpPr/>
          <p:nvPr/>
        </p:nvSpPr>
        <p:spPr bwMode="auto">
          <a:xfrm>
            <a:off x="179512" y="3955122"/>
            <a:ext cx="2880122" cy="293554"/>
          </a:xfrm>
          <a:prstGeom prst="borderCallout2">
            <a:avLst>
              <a:gd name="adj1" fmla="val 51547"/>
              <a:gd name="adj2" fmla="val 99781"/>
              <a:gd name="adj3" fmla="val 53159"/>
              <a:gd name="adj4" fmla="val 108856"/>
              <a:gd name="adj5" fmla="val -25401"/>
              <a:gd name="adj6" fmla="val 149523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/>
              <a:t>无请求时需收回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单独的</a:t>
            </a:r>
            <a:r>
              <a:rPr lang="en-US" altLang="zh-CN" sz="1600" b="1" dirty="0" err="1" smtClean="0"/>
              <a:t>BG</a:t>
            </a:r>
            <a:r>
              <a:rPr lang="en-US" altLang="zh-CN" sz="1600" b="1" i="1" dirty="0" err="1" smtClean="0">
                <a:latin typeface="+mn-lt"/>
              </a:rPr>
              <a:t>i</a:t>
            </a:r>
            <a:r>
              <a:rPr lang="en-US" altLang="zh-CN" sz="1600" b="1" dirty="0" smtClean="0"/>
              <a:t>)</a:t>
            </a:r>
            <a:endParaRPr lang="zh-CN" altLang="en-US" sz="1800" b="1" dirty="0"/>
          </a:p>
        </p:txBody>
      </p:sp>
      <p:sp>
        <p:nvSpPr>
          <p:cNvPr id="7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 flipV="1">
            <a:off x="2303561" y="1650865"/>
            <a:ext cx="4068838" cy="125921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66" name="组合 65"/>
          <p:cNvGrpSpPr/>
          <p:nvPr/>
        </p:nvGrpSpPr>
        <p:grpSpPr>
          <a:xfrm>
            <a:off x="1474762" y="1556792"/>
            <a:ext cx="6985670" cy="1852375"/>
            <a:chOff x="1474762" y="1578857"/>
            <a:chExt cx="6985670" cy="1852375"/>
          </a:xfrm>
        </p:grpSpPr>
        <p:cxnSp>
          <p:nvCxnSpPr>
            <p:cNvPr id="77" name="直接箭头连接符 76"/>
            <p:cNvCxnSpPr/>
            <p:nvPr/>
          </p:nvCxnSpPr>
          <p:spPr bwMode="auto">
            <a:xfrm flipV="1">
              <a:off x="7019925" y="2132856"/>
              <a:ext cx="1" cy="93593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1474762" y="1772816"/>
              <a:ext cx="432048" cy="15762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79" name="Text Box 11"/>
            <p:cNvSpPr txBox="1">
              <a:spLocks noChangeArrowheads="1"/>
            </p:cNvSpPr>
            <p:nvPr/>
          </p:nvSpPr>
          <p:spPr bwMode="auto">
            <a:xfrm>
              <a:off x="3129607" y="3068786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4498032" y="3066554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6658619" y="306896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2481634" y="188014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/>
                <a:t>BRn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/>
                <a:t>BGn</a:t>
              </a:r>
              <a:endParaRPr lang="en-US" altLang="zh-CN" sz="1800" b="1" dirty="0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8100069" y="1578857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CB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AB</a:t>
              </a:r>
              <a:endParaRPr lang="en-US" altLang="zh-CN" sz="1800" b="1" dirty="0"/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5796136" y="3068463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3129607" y="1724188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907705" y="1866889"/>
              <a:ext cx="6192066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3129607" y="2010905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801421" y="2009169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7801421" y="1650865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3851920" y="1866889"/>
              <a:ext cx="943" cy="11978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3995738" y="2010905"/>
              <a:ext cx="0" cy="10580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3707904" y="1721558"/>
              <a:ext cx="247" cy="134740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H="1" flipV="1">
              <a:off x="1906811" y="2132856"/>
              <a:ext cx="5114702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1906810" y="2204492"/>
              <a:ext cx="4969446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1288" y="1866889"/>
              <a:ext cx="0" cy="12020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364088" y="2010905"/>
              <a:ext cx="75" cy="105381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076056" y="1724188"/>
              <a:ext cx="0" cy="134477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7451699" y="1866889"/>
              <a:ext cx="0" cy="12020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7595715" y="2010905"/>
              <a:ext cx="0" cy="10556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308304" y="1724188"/>
              <a:ext cx="0" cy="13407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6876256" y="2204690"/>
              <a:ext cx="0" cy="8600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1907705" y="2492722"/>
              <a:ext cx="295322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1907704" y="2564904"/>
              <a:ext cx="2807692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1979712" y="224018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BR1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BG1</a:t>
              </a:r>
              <a:endParaRPr lang="en-US" altLang="zh-CN" sz="1800" b="1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flipH="1" flipV="1">
              <a:off x="1907705" y="2852762"/>
              <a:ext cx="1584795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1907704" y="2924572"/>
              <a:ext cx="1440334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 Box 35"/>
            <p:cNvSpPr txBox="1">
              <a:spLocks noChangeArrowheads="1"/>
            </p:cNvSpPr>
            <p:nvPr/>
          </p:nvSpPr>
          <p:spPr bwMode="auto">
            <a:xfrm>
              <a:off x="2481634" y="260022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BR0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BG0</a:t>
              </a:r>
              <a:endParaRPr lang="en-US" altLang="zh-CN" sz="1800" b="1" dirty="0"/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3491881" y="2852762"/>
              <a:ext cx="619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347864" y="2924398"/>
              <a:ext cx="0" cy="1443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4859413" y="2492722"/>
              <a:ext cx="1513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714876" y="2564358"/>
              <a:ext cx="52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602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926 L -0.36979 -0.59792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-3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4" grpId="0" animBg="1"/>
      <p:bldP spid="4" grpId="1" animBg="1"/>
      <p:bldP spid="100" grpId="0"/>
      <p:bldP spid="101" grpId="0"/>
      <p:bldP spid="102" grpId="0"/>
      <p:bldP spid="106" grpId="0"/>
      <p:bldP spid="107" grpId="0"/>
      <p:bldP spid="70" grpId="0" animBg="1"/>
      <p:bldP spid="7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、分布式仲裁    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无统一</a:t>
            </a:r>
            <a:r>
              <a:rPr lang="zh-CN" altLang="en-US" sz="2000" b="1" dirty="0">
                <a:latin typeface="+mn-ea"/>
                <a:ea typeface="+mn-ea"/>
              </a:rPr>
              <a:t>的总线仲裁</a:t>
            </a:r>
            <a:r>
              <a:rPr lang="zh-CN" altLang="en-US" sz="2000" b="1" dirty="0" smtClean="0">
                <a:latin typeface="+mn-ea"/>
                <a:ea typeface="+mn-ea"/>
              </a:rPr>
              <a:t>器</a:t>
            </a:r>
            <a:endParaRPr lang="zh-CN" altLang="en-US" sz="2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388" y="1340768"/>
            <a:ext cx="87852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</a:rPr>
              <a:t>、自举式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sz="2200" b="1" dirty="0"/>
              <a:t>优先级</a:t>
            </a:r>
            <a:r>
              <a:rPr lang="zh-CN" altLang="en-US" sz="2200" b="1" dirty="0" smtClean="0"/>
              <a:t>用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请求线</a:t>
            </a:r>
            <a:r>
              <a:rPr lang="zh-CN" altLang="en-US" sz="2200" b="1" dirty="0" smtClean="0"/>
              <a:t>表示，仲裁时检查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高优先级</a:t>
            </a:r>
            <a:r>
              <a:rPr lang="zh-CN" altLang="en-US" sz="2200" b="1" dirty="0" smtClean="0"/>
              <a:t>请求线</a:t>
            </a:r>
            <a:endParaRPr lang="en-US" altLang="zh-CN" sz="2200" b="1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仲裁线连接：</a:t>
            </a:r>
            <a:r>
              <a:rPr lang="zh-CN" altLang="en-US" b="1" dirty="0" smtClean="0"/>
              <a:t>各主设备</a:t>
            </a:r>
            <a:r>
              <a:rPr lang="en-US" altLang="zh-CN" sz="2000" b="1" dirty="0"/>
              <a:t>(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/>
              <a:t>)</a:t>
            </a:r>
            <a:r>
              <a:rPr lang="zh-CN" altLang="en-US" b="1" u="sng" dirty="0" smtClean="0"/>
              <a:t>按</a:t>
            </a:r>
            <a:r>
              <a:rPr lang="zh-CN" altLang="en-US" b="1" u="sng" dirty="0"/>
              <a:t>优先级</a:t>
            </a:r>
            <a:r>
              <a:rPr lang="zh-CN" altLang="en-US" b="1" dirty="0" smtClean="0"/>
              <a:t>连接</a:t>
            </a:r>
            <a:r>
              <a:rPr lang="zh-CN" altLang="en-US" b="1" dirty="0" smtClean="0">
                <a:solidFill>
                  <a:srgbClr val="990099"/>
                </a:solidFill>
              </a:rPr>
              <a:t>一部分</a:t>
            </a:r>
            <a:r>
              <a:rPr lang="zh-CN" altLang="en-US" b="1" dirty="0" smtClean="0"/>
              <a:t>仲裁总线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      (</a:t>
            </a:r>
            <a:r>
              <a:rPr lang="zh-CN" altLang="en-US" sz="1800" b="1" dirty="0" smtClean="0"/>
              <a:t>高优先级请求线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179388" y="583205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仲裁线较多，不易扩展</a:t>
            </a:r>
          </a:p>
        </p:txBody>
      </p:sp>
      <p:sp>
        <p:nvSpPr>
          <p:cNvPr id="50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/>
              <a:t>    每个主设备有自己的仲裁号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唯一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及</a:t>
            </a:r>
            <a:r>
              <a:rPr lang="zh-CN" altLang="en-US" b="1" dirty="0"/>
              <a:t>仲裁</a:t>
            </a:r>
            <a:r>
              <a:rPr lang="zh-CN" altLang="en-US" b="1" dirty="0" smtClean="0"/>
              <a:t>器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使用</a:t>
            </a:r>
            <a:r>
              <a:rPr lang="zh-CN" altLang="en-US" sz="2000" b="1" dirty="0"/>
              <a:t>仲裁</a:t>
            </a:r>
            <a:r>
              <a:rPr lang="zh-CN" altLang="en-US" sz="2000" b="1" dirty="0" smtClean="0"/>
              <a:t>总线</a:t>
            </a:r>
            <a:r>
              <a:rPr lang="en-US" altLang="zh-CN" sz="2000" b="1" dirty="0" smtClean="0"/>
              <a:t>)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79512" y="4861609"/>
            <a:ext cx="8785225" cy="1015663"/>
            <a:chOff x="179512" y="4869160"/>
            <a:chExt cx="8785225" cy="1015663"/>
          </a:xfrm>
        </p:grpSpPr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179512" y="486916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   *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仲裁时机：</a:t>
              </a:r>
              <a:r>
                <a:rPr lang="zh-CN" altLang="en-US" b="1" dirty="0" smtClean="0"/>
                <a:t>对于仲裁</a:t>
              </a:r>
              <a:r>
                <a:rPr lang="zh-CN" altLang="en-US" b="1" dirty="0"/>
                <a:t>器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err="1" smtClean="0"/>
                <a:t>BS</a:t>
              </a:r>
              <a:r>
                <a:rPr lang="en-US" altLang="zh-CN" b="1" dirty="0" err="1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时开始，</a:t>
              </a:r>
              <a:r>
                <a:rPr lang="en-US" altLang="zh-CN" b="1" dirty="0" smtClean="0"/>
                <a:t>BS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时结束</a:t>
              </a:r>
              <a:endParaRPr lang="en-US" altLang="zh-CN" b="1" dirty="0" smtClean="0"/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*仲裁方法：</a:t>
              </a:r>
              <a:r>
                <a:rPr lang="zh-CN" altLang="en-US" b="1" spc="-100" dirty="0" smtClean="0"/>
                <a:t>对于仲裁器</a:t>
              </a:r>
              <a:r>
                <a:rPr lang="en-US" altLang="zh-CN" b="1" i="1" spc="-100" dirty="0" err="1" smtClean="0">
                  <a:latin typeface="+mn-lt"/>
                </a:rPr>
                <a:t>i</a:t>
              </a:r>
              <a:r>
                <a:rPr lang="zh-CN" altLang="en-US" b="1" spc="-100" dirty="0" smtClean="0">
                  <a:latin typeface="+mn-lt"/>
                </a:rPr>
                <a:t>，所连</a:t>
              </a:r>
              <a:r>
                <a:rPr lang="zh-CN" altLang="en-US" b="1" spc="-100" dirty="0" smtClean="0"/>
                <a:t>∑</a:t>
              </a:r>
              <a:r>
                <a:rPr lang="en-US" altLang="zh-CN" b="1" spc="-100" dirty="0" err="1" smtClean="0"/>
                <a:t>BR</a:t>
              </a:r>
              <a:r>
                <a:rPr lang="en-US" altLang="zh-CN" b="1" i="1" spc="-100" dirty="0" err="1" smtClean="0">
                  <a:latin typeface="+mn-lt"/>
                </a:rPr>
                <a:t>k</a:t>
              </a:r>
              <a:r>
                <a:rPr lang="zh-CN" altLang="en-US" b="1" spc="-100" dirty="0" smtClean="0"/>
                <a:t>＝</a:t>
              </a:r>
              <a:r>
                <a:rPr lang="en-US" altLang="zh-CN" b="1" spc="-100" dirty="0" smtClean="0"/>
                <a:t>1</a:t>
              </a:r>
              <a:r>
                <a:rPr lang="zh-CN" altLang="en-US" b="1" spc="-100" dirty="0" smtClean="0"/>
                <a:t>时获得使用权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使</a:t>
              </a:r>
              <a:r>
                <a:rPr lang="en-US" altLang="zh-CN" sz="2000" b="1" dirty="0" smtClean="0"/>
                <a:t>BS</a:t>
              </a:r>
              <a:r>
                <a:rPr lang="en-US" altLang="zh-CN" sz="2000" b="1" i="1" dirty="0" smtClean="0">
                  <a:latin typeface="+mn-lt"/>
                </a:rPr>
                <a:t>i</a:t>
              </a:r>
              <a:r>
                <a:rPr lang="en-US" altLang="zh-CN" sz="2000" b="1" dirty="0" smtClean="0"/>
                <a:t>←</a:t>
              </a:r>
              <a:r>
                <a:rPr lang="en-US" altLang="zh-CN" sz="2000" b="1" dirty="0"/>
                <a:t>1)</a:t>
              </a:r>
            </a:p>
          </p:txBody>
        </p:sp>
        <p:sp>
          <p:nvSpPr>
            <p:cNvPr id="125" name="Line 458"/>
            <p:cNvSpPr>
              <a:spLocks noChangeShapeType="1"/>
            </p:cNvSpPr>
            <p:nvPr/>
          </p:nvSpPr>
          <p:spPr bwMode="auto">
            <a:xfrm>
              <a:off x="4363408" y="4988977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458"/>
            <p:cNvSpPr>
              <a:spLocks noChangeShapeType="1"/>
            </p:cNvSpPr>
            <p:nvPr/>
          </p:nvSpPr>
          <p:spPr bwMode="auto">
            <a:xfrm>
              <a:off x="4886587" y="5432524"/>
              <a:ext cx="66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" name="Text Box 20"/>
          <p:cNvSpPr txBox="1">
            <a:spLocks noChangeArrowheads="1"/>
          </p:cNvSpPr>
          <p:nvPr/>
        </p:nvSpPr>
        <p:spPr bwMode="auto">
          <a:xfrm>
            <a:off x="7452320" y="3294086"/>
            <a:ext cx="1440160" cy="1118685"/>
          </a:xfrm>
          <a:prstGeom prst="rect">
            <a:avLst/>
          </a:prstGeom>
          <a:solidFill>
            <a:srgbClr val="CCFFFF"/>
          </a:solidFill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14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思考：</a:t>
            </a:r>
            <a:r>
              <a:rPr lang="zh-CN" altLang="en-US" sz="2000" b="1" dirty="0" smtClean="0"/>
              <a:t>哪个主设备优先级最高？</a:t>
            </a:r>
            <a:endParaRPr lang="zh-CN" altLang="en-US" sz="2000" b="1" dirty="0"/>
          </a:p>
        </p:txBody>
      </p:sp>
      <p:grpSp>
        <p:nvGrpSpPr>
          <p:cNvPr id="184" name="组合 183"/>
          <p:cNvGrpSpPr/>
          <p:nvPr/>
        </p:nvGrpSpPr>
        <p:grpSpPr>
          <a:xfrm>
            <a:off x="750643" y="2996952"/>
            <a:ext cx="6413645" cy="1776182"/>
            <a:chOff x="750643" y="3092978"/>
            <a:chExt cx="6413645" cy="1776182"/>
          </a:xfrm>
        </p:grpSpPr>
        <p:sp>
          <p:nvSpPr>
            <p:cNvPr id="146" name="Text Box 20"/>
            <p:cNvSpPr txBox="1">
              <a:spLocks noChangeArrowheads="1"/>
            </p:cNvSpPr>
            <p:nvPr/>
          </p:nvSpPr>
          <p:spPr bwMode="auto">
            <a:xfrm>
              <a:off x="2842383" y="3415645"/>
              <a:ext cx="649497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4355976" y="3415645"/>
              <a:ext cx="649497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8" name="Text Box 20"/>
            <p:cNvSpPr txBox="1">
              <a:spLocks noChangeArrowheads="1"/>
            </p:cNvSpPr>
            <p:nvPr/>
          </p:nvSpPr>
          <p:spPr bwMode="auto">
            <a:xfrm>
              <a:off x="6370775" y="3415645"/>
              <a:ext cx="649497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9" name="Text Box 36"/>
            <p:cNvSpPr txBox="1">
              <a:spLocks noChangeArrowheads="1"/>
            </p:cNvSpPr>
            <p:nvPr/>
          </p:nvSpPr>
          <p:spPr bwMode="auto">
            <a:xfrm>
              <a:off x="2267744" y="4173098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150" name="Text Box 11"/>
            <p:cNvSpPr txBox="1">
              <a:spLocks noChangeArrowheads="1"/>
            </p:cNvSpPr>
            <p:nvPr/>
          </p:nvSpPr>
          <p:spPr bwMode="auto">
            <a:xfrm>
              <a:off x="1403003" y="3092978"/>
              <a:ext cx="720725" cy="11510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 smtClean="0"/>
                <a:t>BR1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BRn</a:t>
              </a:r>
              <a:endParaRPr lang="en-US" altLang="zh-CN" sz="1800" b="1" dirty="0"/>
            </a:p>
          </p:txBody>
        </p:sp>
        <p:sp>
          <p:nvSpPr>
            <p:cNvPr id="151" name="Text Box 39"/>
            <p:cNvSpPr txBox="1">
              <a:spLocks noChangeArrowheads="1"/>
            </p:cNvSpPr>
            <p:nvPr/>
          </p:nvSpPr>
          <p:spPr bwMode="auto">
            <a:xfrm>
              <a:off x="5220072" y="4316567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2051795" y="3236994"/>
              <a:ext cx="5040485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2051720" y="3453018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2390650" y="3591532"/>
              <a:ext cx="0" cy="58156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2051720" y="3597034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2051720" y="3957074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V="1">
              <a:off x="2555776" y="3236996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2915816" y="3453018"/>
              <a:ext cx="0" cy="86409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3419872" y="3957967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0" name="Text Box 40"/>
            <p:cNvSpPr txBox="1">
              <a:spLocks noChangeArrowheads="1"/>
            </p:cNvSpPr>
            <p:nvPr/>
          </p:nvSpPr>
          <p:spPr bwMode="auto">
            <a:xfrm>
              <a:off x="2052414" y="3597034"/>
              <a:ext cx="287338" cy="3609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5292774" y="3591531"/>
              <a:ext cx="287338" cy="3655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2" name="直接连接符 161"/>
            <p:cNvCxnSpPr/>
            <p:nvPr/>
          </p:nvCxnSpPr>
          <p:spPr bwMode="auto">
            <a:xfrm>
              <a:off x="2771800" y="3236994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3" name="Rectangle 58"/>
            <p:cNvSpPr>
              <a:spLocks noChangeArrowheads="1"/>
            </p:cNvSpPr>
            <p:nvPr/>
          </p:nvSpPr>
          <p:spPr bwMode="auto">
            <a:xfrm>
              <a:off x="2710855" y="4317114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164" name="Text Box 39"/>
            <p:cNvSpPr txBox="1">
              <a:spLocks noChangeArrowheads="1"/>
            </p:cNvSpPr>
            <p:nvPr/>
          </p:nvSpPr>
          <p:spPr bwMode="auto">
            <a:xfrm>
              <a:off x="3059833" y="3992917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5" name="直接连接符 46"/>
            <p:cNvCxnSpPr/>
            <p:nvPr/>
          </p:nvCxnSpPr>
          <p:spPr bwMode="auto">
            <a:xfrm rot="16200000" flipV="1">
              <a:off x="2489461" y="4239413"/>
              <a:ext cx="287710" cy="155080"/>
            </a:xfrm>
            <a:prstGeom prst="bentConnector3">
              <a:avLst>
                <a:gd name="adj1" fmla="val 1846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3779912" y="4173098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 flipV="1">
              <a:off x="3902818" y="3591532"/>
              <a:ext cx="0" cy="58156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4067944" y="3236996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4572000" y="3597034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4932040" y="3957967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4283968" y="3236994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2" name="Rectangle 58"/>
            <p:cNvSpPr>
              <a:spLocks noChangeArrowheads="1"/>
            </p:cNvSpPr>
            <p:nvPr/>
          </p:nvSpPr>
          <p:spPr bwMode="auto">
            <a:xfrm>
              <a:off x="4223023" y="4317114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173" name="Text Box 39"/>
            <p:cNvSpPr txBox="1">
              <a:spLocks noChangeArrowheads="1"/>
            </p:cNvSpPr>
            <p:nvPr/>
          </p:nvSpPr>
          <p:spPr bwMode="auto">
            <a:xfrm>
              <a:off x="4572000" y="3992917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74" name="直接连接符 60"/>
            <p:cNvCxnSpPr/>
            <p:nvPr/>
          </p:nvCxnSpPr>
          <p:spPr bwMode="auto">
            <a:xfrm rot="16200000" flipV="1">
              <a:off x="4001629" y="4239413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Text Box 36"/>
            <p:cNvSpPr txBox="1">
              <a:spLocks noChangeArrowheads="1"/>
            </p:cNvSpPr>
            <p:nvPr/>
          </p:nvSpPr>
          <p:spPr bwMode="auto">
            <a:xfrm>
              <a:off x="5796136" y="4173098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n</a:t>
              </a:r>
              <a:endParaRPr lang="en-US" altLang="zh-CN" sz="1800" b="1" dirty="0"/>
            </a:p>
          </p:txBody>
        </p:sp>
        <p:cxnSp>
          <p:nvCxnSpPr>
            <p:cNvPr id="176" name="直接连接符 175"/>
            <p:cNvCxnSpPr/>
            <p:nvPr/>
          </p:nvCxnSpPr>
          <p:spPr bwMode="auto">
            <a:xfrm flipV="1">
              <a:off x="5919042" y="3591532"/>
              <a:ext cx="0" cy="58156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6084168" y="3236996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6300192" y="3236994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9" name="Rectangle 58"/>
            <p:cNvSpPr>
              <a:spLocks noChangeArrowheads="1"/>
            </p:cNvSpPr>
            <p:nvPr/>
          </p:nvSpPr>
          <p:spPr bwMode="auto">
            <a:xfrm>
              <a:off x="6239247" y="4317114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n</a:t>
              </a:r>
              <a:endParaRPr lang="zh-CN" altLang="en-US" sz="1600" b="1" dirty="0"/>
            </a:p>
          </p:txBody>
        </p:sp>
        <p:cxnSp>
          <p:nvCxnSpPr>
            <p:cNvPr id="180" name="直接连接符 60"/>
            <p:cNvCxnSpPr/>
            <p:nvPr/>
          </p:nvCxnSpPr>
          <p:spPr bwMode="auto">
            <a:xfrm rot="16200000" flipV="1">
              <a:off x="6017853" y="4239413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3059832" y="3597034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82" name="左大括号 181"/>
            <p:cNvSpPr/>
            <p:nvPr/>
          </p:nvSpPr>
          <p:spPr bwMode="auto">
            <a:xfrm>
              <a:off x="1403648" y="3236994"/>
              <a:ext cx="72330" cy="772797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3" name="Text Box 10"/>
            <p:cNvSpPr txBox="1">
              <a:spLocks noChangeArrowheads="1"/>
            </p:cNvSpPr>
            <p:nvPr/>
          </p:nvSpPr>
          <p:spPr bwMode="auto">
            <a:xfrm>
              <a:off x="750643" y="3356992"/>
              <a:ext cx="653005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仲裁总线</a:t>
              </a:r>
              <a:endParaRPr lang="en-US" altLang="zh-CN" sz="1800" b="1" dirty="0"/>
            </a:p>
          </p:txBody>
        </p:sp>
      </p:grpSp>
      <p:sp>
        <p:nvSpPr>
          <p:cNvPr id="186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1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组合 258"/>
          <p:cNvGrpSpPr/>
          <p:nvPr/>
        </p:nvGrpSpPr>
        <p:grpSpPr>
          <a:xfrm>
            <a:off x="179388" y="4581128"/>
            <a:ext cx="8857108" cy="1384995"/>
            <a:chOff x="179388" y="4728626"/>
            <a:chExt cx="8857108" cy="1384995"/>
          </a:xfrm>
        </p:grpSpPr>
        <p:sp>
          <p:nvSpPr>
            <p:cNvPr id="203" name="Text Box 41"/>
            <p:cNvSpPr txBox="1">
              <a:spLocks noChangeArrowheads="1"/>
            </p:cNvSpPr>
            <p:nvPr/>
          </p:nvSpPr>
          <p:spPr bwMode="auto">
            <a:xfrm>
              <a:off x="179388" y="4728626"/>
              <a:ext cx="8857108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   *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仲裁</a:t>
              </a:r>
              <a:r>
                <a:rPr lang="zh-CN" altLang="en-US" b="1" dirty="0">
                  <a:solidFill>
                    <a:srgbClr val="C00000"/>
                  </a:solidFill>
                </a:rPr>
                <a:t>时机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：</a:t>
              </a:r>
              <a:r>
                <a:rPr lang="zh-CN" altLang="en-US" b="1" dirty="0" smtClean="0"/>
                <a:t>同自举式，</a:t>
              </a:r>
              <a:r>
                <a:rPr lang="en-US" altLang="zh-CN" b="1" dirty="0" err="1"/>
                <a:t>BS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时开始，</a:t>
              </a:r>
              <a:r>
                <a:rPr lang="en-US" altLang="zh-CN" b="1" dirty="0"/>
                <a:t>BS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</a:t>
              </a:r>
              <a:r>
                <a:rPr lang="zh-CN" altLang="en-US" b="1" dirty="0" smtClean="0"/>
                <a:t>结束</a:t>
              </a:r>
              <a:endParaRPr lang="en-US" altLang="zh-CN" b="1" dirty="0" smtClean="0"/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*仲裁方法：</a:t>
              </a:r>
              <a:r>
                <a:rPr lang="zh-CN" altLang="en-US" b="1" spc="-150" dirty="0"/>
                <a:t>逐位</a:t>
              </a:r>
              <a:r>
                <a:rPr lang="zh-CN" altLang="en-US" b="1" spc="-150" dirty="0" smtClean="0"/>
                <a:t>发送</a:t>
              </a:r>
              <a:r>
                <a:rPr lang="en-US" altLang="zh-CN" b="1" spc="-150" dirty="0" err="1" smtClean="0"/>
                <a:t>cn</a:t>
              </a:r>
              <a:r>
                <a:rPr lang="zh-CN" altLang="en-US" b="1" spc="-150" dirty="0" smtClean="0"/>
                <a:t>并与</a:t>
              </a:r>
              <a:r>
                <a:rPr lang="en-US" altLang="zh-CN" b="1" spc="-150" dirty="0" err="1" smtClean="0"/>
                <a:t>bn</a:t>
              </a:r>
              <a:r>
                <a:rPr lang="zh-CN" altLang="en-US" b="1" spc="-150" dirty="0" smtClean="0"/>
                <a:t>比较，</a:t>
              </a:r>
              <a:r>
                <a:rPr lang="zh-CN" altLang="en-US" b="1" spc="-150" dirty="0"/>
                <a:t>都</a:t>
              </a:r>
              <a:r>
                <a:rPr lang="zh-CN" altLang="en-US" b="1" spc="-150" dirty="0" smtClean="0"/>
                <a:t>相等时获使用权</a:t>
              </a:r>
              <a:r>
                <a:rPr lang="en-US" altLang="zh-CN" sz="2000" b="1" spc="-100" dirty="0"/>
                <a:t>(</a:t>
              </a:r>
              <a:r>
                <a:rPr lang="zh-CN" altLang="en-US" sz="2000" b="1" spc="-100" dirty="0"/>
                <a:t>使</a:t>
              </a:r>
              <a:r>
                <a:rPr lang="en-US" altLang="zh-CN" sz="2000" b="1" spc="-100" dirty="0"/>
                <a:t>BS</a:t>
              </a:r>
              <a:r>
                <a:rPr lang="en-US" altLang="zh-CN" sz="2000" b="1" i="1" spc="-100" dirty="0">
                  <a:latin typeface="+mn-lt"/>
                </a:rPr>
                <a:t>i</a:t>
              </a:r>
              <a:r>
                <a:rPr lang="en-US" altLang="zh-CN" sz="2000" b="1" spc="-100" dirty="0"/>
                <a:t>←1</a:t>
              </a:r>
              <a:r>
                <a:rPr lang="en-US" altLang="zh-CN" sz="2000" b="1" spc="-100" dirty="0" smtClean="0"/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*仲裁实现：</a:t>
              </a:r>
              <a:endParaRPr lang="en-US" altLang="zh-CN" sz="2000" b="1" dirty="0"/>
            </a:p>
          </p:txBody>
        </p:sp>
        <p:sp>
          <p:nvSpPr>
            <p:cNvPr id="258" name="Line 458"/>
            <p:cNvSpPr>
              <a:spLocks noChangeShapeType="1"/>
            </p:cNvSpPr>
            <p:nvPr/>
          </p:nvSpPr>
          <p:spPr bwMode="auto">
            <a:xfrm>
              <a:off x="3967361" y="4850110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Text Box 85"/>
          <p:cNvSpPr txBox="1">
            <a:spLocks noChangeArrowheads="1"/>
          </p:cNvSpPr>
          <p:nvPr/>
        </p:nvSpPr>
        <p:spPr bwMode="auto">
          <a:xfrm>
            <a:off x="179388" y="590406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仲裁线</a:t>
            </a:r>
            <a:r>
              <a:rPr lang="zh-CN" altLang="en-US" b="1" dirty="0" smtClean="0"/>
              <a:t>较少，易扩展</a:t>
            </a:r>
            <a:endParaRPr lang="zh-CN" altLang="en-US" b="1" dirty="0"/>
          </a:p>
        </p:txBody>
      </p:sp>
      <p:grpSp>
        <p:nvGrpSpPr>
          <p:cNvPr id="270" name="组合 269"/>
          <p:cNvGrpSpPr/>
          <p:nvPr/>
        </p:nvGrpSpPr>
        <p:grpSpPr>
          <a:xfrm>
            <a:off x="3459861" y="5517232"/>
            <a:ext cx="5504876" cy="648072"/>
            <a:chOff x="3315969" y="5661248"/>
            <a:chExt cx="5504876" cy="648072"/>
          </a:xfrm>
        </p:grpSpPr>
        <p:cxnSp>
          <p:nvCxnSpPr>
            <p:cNvPr id="260" name="直接箭头连接符 259"/>
            <p:cNvCxnSpPr>
              <a:stCxn id="264" idx="1"/>
            </p:cNvCxnSpPr>
            <p:nvPr/>
          </p:nvCxnSpPr>
          <p:spPr bwMode="auto">
            <a:xfrm flipH="1" flipV="1">
              <a:off x="6766149" y="5977856"/>
              <a:ext cx="326255" cy="2026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64" name="Text Box 44"/>
            <p:cNvSpPr txBox="1">
              <a:spLocks noChangeArrowheads="1"/>
            </p:cNvSpPr>
            <p:nvPr/>
          </p:nvSpPr>
          <p:spPr bwMode="auto">
            <a:xfrm>
              <a:off x="7092404" y="6051660"/>
              <a:ext cx="1728441" cy="25766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线</a:t>
              </a:r>
              <a:r>
                <a:rPr lang="zh-CN" altLang="en-US" sz="1800" b="1" dirty="0" smtClean="0"/>
                <a:t>或的实现方法</a:t>
              </a:r>
              <a:endParaRPr lang="en-US" altLang="zh-CN" sz="1800" b="1" i="1" dirty="0">
                <a:latin typeface="+mn-lt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3315969" y="5661248"/>
              <a:ext cx="231034" cy="32623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39" name="直接箭头连接符 238"/>
            <p:cNvCxnSpPr/>
            <p:nvPr/>
          </p:nvCxnSpPr>
          <p:spPr bwMode="auto">
            <a:xfrm flipV="1">
              <a:off x="6732240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>
              <a:off x="3419872" y="6173132"/>
              <a:ext cx="331236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4860032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7" name="直接箭头连接符 266"/>
            <p:cNvCxnSpPr/>
            <p:nvPr/>
          </p:nvCxnSpPr>
          <p:spPr bwMode="auto">
            <a:xfrm flipV="1">
              <a:off x="3419872" y="5985284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</a:rPr>
              <a:t>、竞争</a:t>
            </a:r>
            <a:r>
              <a:rPr lang="zh-CN" altLang="en-US" b="1" dirty="0">
                <a:solidFill>
                  <a:srgbClr val="FF3399"/>
                </a:solidFill>
              </a:rPr>
              <a:t>式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sz="2200" b="1" dirty="0"/>
              <a:t>优先级用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仲裁号</a:t>
            </a:r>
            <a:r>
              <a:rPr lang="zh-CN" altLang="en-US" sz="2200" b="1" dirty="0" smtClean="0"/>
              <a:t>表示，仲裁时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逐位</a:t>
            </a:r>
            <a:r>
              <a:rPr lang="zh-CN" altLang="en-US" sz="2200" b="1" dirty="0" smtClean="0"/>
              <a:t>竞争、败者退出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*类型：</a:t>
            </a:r>
            <a:r>
              <a:rPr lang="zh-CN" altLang="en-US" sz="2200" b="1" dirty="0" smtClean="0"/>
              <a:t>有并行竞争、串行竞争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种，基于仲裁</a:t>
            </a:r>
            <a:r>
              <a:rPr lang="zh-CN" altLang="en-US" sz="2200" b="1" dirty="0"/>
              <a:t>号的产生</a:t>
            </a:r>
            <a:r>
              <a:rPr lang="zh-CN" altLang="en-US" sz="2200" b="1" dirty="0" smtClean="0"/>
              <a:t>方式</a:t>
            </a:r>
            <a:endParaRPr lang="en-US" altLang="zh-CN" sz="2200" b="1" dirty="0" smtClean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7" name="组合 236"/>
          <p:cNvGrpSpPr/>
          <p:nvPr/>
        </p:nvGrpSpPr>
        <p:grpSpPr>
          <a:xfrm>
            <a:off x="328042" y="1988840"/>
            <a:ext cx="8492430" cy="2592288"/>
            <a:chOff x="328042" y="1628799"/>
            <a:chExt cx="8492430" cy="2592288"/>
          </a:xfrm>
        </p:grpSpPr>
        <p:sp>
          <p:nvSpPr>
            <p:cNvPr id="209" name="Text Box 40"/>
            <p:cNvSpPr txBox="1">
              <a:spLocks noChangeArrowheads="1"/>
            </p:cNvSpPr>
            <p:nvPr/>
          </p:nvSpPr>
          <p:spPr bwMode="auto">
            <a:xfrm>
              <a:off x="2124422" y="2149623"/>
              <a:ext cx="287338" cy="2565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0" name="Text Box 40"/>
            <p:cNvSpPr txBox="1">
              <a:spLocks noChangeArrowheads="1"/>
            </p:cNvSpPr>
            <p:nvPr/>
          </p:nvSpPr>
          <p:spPr bwMode="auto">
            <a:xfrm>
              <a:off x="7236990" y="2149623"/>
              <a:ext cx="287338" cy="260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1" name="Text Box 20"/>
            <p:cNvSpPr txBox="1">
              <a:spLocks noChangeArrowheads="1"/>
            </p:cNvSpPr>
            <p:nvPr/>
          </p:nvSpPr>
          <p:spPr bwMode="auto">
            <a:xfrm>
              <a:off x="1331640" y="2564904"/>
              <a:ext cx="5833341" cy="129614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b="1" dirty="0" smtClean="0"/>
            </a:p>
            <a:p>
              <a:pPr algn="ctr">
                <a:lnSpc>
                  <a:spcPct val="100000"/>
                </a:lnSpc>
              </a:pPr>
              <a:endParaRPr lang="en-US" altLang="zh-CN" sz="2000" b="1" dirty="0"/>
            </a:p>
            <a:p>
              <a:pPr algn="ctr">
                <a:lnSpc>
                  <a:spcPct val="114000"/>
                </a:lnSpc>
              </a:pPr>
              <a:endParaRPr lang="en-US" altLang="zh-CN" sz="2000" b="1" dirty="0" smtClean="0"/>
            </a:p>
            <a:p>
              <a:pPr algn="ctr">
                <a:lnSpc>
                  <a:spcPct val="114000"/>
                </a:lnSpc>
              </a:pPr>
              <a:r>
                <a:rPr lang="zh-CN" altLang="en-US" sz="2000" b="1" dirty="0" smtClean="0"/>
                <a:t>   </a:t>
              </a:r>
              <a:r>
                <a:rPr lang="zh-CN" altLang="en-US" sz="1800" b="1" dirty="0" smtClean="0"/>
                <a:t>主设备</a:t>
              </a:r>
              <a:r>
                <a:rPr lang="en-US" altLang="zh-CN" sz="1800" b="1" i="1" dirty="0" err="1" smtClean="0">
                  <a:latin typeface="+mn-lt"/>
                </a:rPr>
                <a:t>i</a:t>
              </a:r>
              <a:endParaRPr lang="zh-CN" altLang="en-US" sz="1800" b="1" i="1" dirty="0">
                <a:latin typeface="+mn-lt"/>
              </a:endParaRPr>
            </a:p>
          </p:txBody>
        </p:sp>
        <p:sp>
          <p:nvSpPr>
            <p:cNvPr id="125" name="Text Box 20"/>
            <p:cNvSpPr txBox="1">
              <a:spLocks noChangeArrowheads="1"/>
            </p:cNvSpPr>
            <p:nvPr/>
          </p:nvSpPr>
          <p:spPr bwMode="auto">
            <a:xfrm>
              <a:off x="1763687" y="2636912"/>
              <a:ext cx="5256213" cy="86409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7172062" y="300605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23397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7740352" y="2564828"/>
              <a:ext cx="1080120" cy="1296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endParaRPr lang="en-US" altLang="zh-CN" sz="1800" b="1" dirty="0"/>
            </a:p>
            <a:p>
              <a:pPr algn="ctr">
                <a:lnSpc>
                  <a:spcPct val="165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65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i="1" dirty="0" smtClean="0">
                  <a:latin typeface="+mn-lt"/>
                </a:rPr>
                <a:t>j</a:t>
              </a:r>
              <a:endParaRPr lang="en-US" altLang="zh-CN" sz="1800" b="1" i="1" dirty="0">
                <a:latin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 flipH="1" flipV="1">
              <a:off x="1978077" y="2564904"/>
              <a:ext cx="1635" cy="25479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18356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19077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20517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20517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16200000" flipH="1">
              <a:off x="1923017" y="2765613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193564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22660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1619672" y="3356991"/>
              <a:ext cx="12241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73"/>
            <p:cNvSpPr txBox="1">
              <a:spLocks noChangeArrowheads="1"/>
            </p:cNvSpPr>
            <p:nvPr/>
          </p:nvSpPr>
          <p:spPr bwMode="auto">
            <a:xfrm>
              <a:off x="28438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26277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059832" y="3356991"/>
              <a:ext cx="129614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22678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0598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87" name="Text Box 73"/>
            <p:cNvSpPr txBox="1">
              <a:spLocks noChangeArrowheads="1"/>
            </p:cNvSpPr>
            <p:nvPr/>
          </p:nvSpPr>
          <p:spPr bwMode="auto">
            <a:xfrm>
              <a:off x="3851920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3490219" y="2564828"/>
              <a:ext cx="1661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 Box 73"/>
            <p:cNvSpPr txBox="1">
              <a:spLocks noChangeArrowheads="1"/>
            </p:cNvSpPr>
            <p:nvPr/>
          </p:nvSpPr>
          <p:spPr bwMode="auto">
            <a:xfrm>
              <a:off x="3347864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 flipV="1">
              <a:off x="3419872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3563888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3563888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94" name="椭圆 93"/>
            <p:cNvSpPr/>
            <p:nvPr/>
          </p:nvSpPr>
          <p:spPr bwMode="auto">
            <a:xfrm>
              <a:off x="3457972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3778250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 Box 73"/>
            <p:cNvSpPr txBox="1">
              <a:spLocks noChangeArrowheads="1"/>
            </p:cNvSpPr>
            <p:nvPr/>
          </p:nvSpPr>
          <p:spPr bwMode="auto">
            <a:xfrm>
              <a:off x="4355976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4139952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3780061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572000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4572000" y="3356991"/>
              <a:ext cx="288032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 Box 39"/>
            <p:cNvSpPr txBox="1">
              <a:spLocks noChangeArrowheads="1"/>
            </p:cNvSpPr>
            <p:nvPr/>
          </p:nvSpPr>
          <p:spPr bwMode="auto">
            <a:xfrm>
              <a:off x="4890120" y="3215447"/>
              <a:ext cx="329951" cy="2135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5220073" y="3356992"/>
              <a:ext cx="12241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 Box 73"/>
            <p:cNvSpPr txBox="1">
              <a:spLocks noChangeArrowheads="1"/>
            </p:cNvSpPr>
            <p:nvPr/>
          </p:nvSpPr>
          <p:spPr bwMode="auto">
            <a:xfrm>
              <a:off x="59401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 flipH="1" flipV="1">
              <a:off x="5578477" y="2564828"/>
              <a:ext cx="1635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73"/>
            <p:cNvSpPr txBox="1">
              <a:spLocks noChangeArrowheads="1"/>
            </p:cNvSpPr>
            <p:nvPr/>
          </p:nvSpPr>
          <p:spPr bwMode="auto">
            <a:xfrm>
              <a:off x="54360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 flipV="1">
              <a:off x="55081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56521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56521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114" name="椭圆 113"/>
            <p:cNvSpPr/>
            <p:nvPr/>
          </p:nvSpPr>
          <p:spPr bwMode="auto">
            <a:xfrm>
              <a:off x="554620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58664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 Box 73"/>
            <p:cNvSpPr txBox="1">
              <a:spLocks noChangeArrowheads="1"/>
            </p:cNvSpPr>
            <p:nvPr/>
          </p:nvSpPr>
          <p:spPr bwMode="auto">
            <a:xfrm>
              <a:off x="64442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2281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58682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sp>
          <p:nvSpPr>
            <p:cNvPr id="119" name="Text Box 44"/>
            <p:cNvSpPr txBox="1">
              <a:spLocks noChangeArrowheads="1"/>
            </p:cNvSpPr>
            <p:nvPr/>
          </p:nvSpPr>
          <p:spPr bwMode="auto">
            <a:xfrm>
              <a:off x="66602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cxnSp>
          <p:nvCxnSpPr>
            <p:cNvPr id="120" name="直接连接符 119"/>
            <p:cNvCxnSpPr/>
            <p:nvPr/>
          </p:nvCxnSpPr>
          <p:spPr bwMode="auto">
            <a:xfrm>
              <a:off x="6660232" y="3356991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44"/>
            <p:cNvSpPr txBox="1">
              <a:spLocks noChangeArrowheads="1"/>
            </p:cNvSpPr>
            <p:nvPr/>
          </p:nvSpPr>
          <p:spPr bwMode="auto">
            <a:xfrm>
              <a:off x="522007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1</a:t>
              </a:r>
              <a:endParaRPr lang="en-US" altLang="zh-CN" sz="1600" b="1" baseline="-18000" dirty="0"/>
            </a:p>
          </p:txBody>
        </p:sp>
        <p:sp>
          <p:nvSpPr>
            <p:cNvPr id="132" name="Text Box 44"/>
            <p:cNvSpPr txBox="1">
              <a:spLocks noChangeArrowheads="1"/>
            </p:cNvSpPr>
            <p:nvPr/>
          </p:nvSpPr>
          <p:spPr bwMode="auto">
            <a:xfrm>
              <a:off x="19077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3419872" y="3509335"/>
              <a:ext cx="35989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sp>
          <p:nvSpPr>
            <p:cNvPr id="134" name="Text Box 44"/>
            <p:cNvSpPr txBox="1">
              <a:spLocks noChangeArrowheads="1"/>
            </p:cNvSpPr>
            <p:nvPr/>
          </p:nvSpPr>
          <p:spPr bwMode="auto">
            <a:xfrm>
              <a:off x="55081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flipV="1">
              <a:off x="6876256" y="3356992"/>
              <a:ext cx="0" cy="2797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6768244" y="3636695"/>
              <a:ext cx="252028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CR</a:t>
              </a:r>
              <a:endParaRPr lang="en-US" altLang="zh-CN" sz="1600" b="1" baseline="-18000" dirty="0"/>
            </a:p>
          </p:txBody>
        </p:sp>
        <p:sp>
          <p:nvSpPr>
            <p:cNvPr id="143" name="Text Box 73"/>
            <p:cNvSpPr txBox="1">
              <a:spLocks noChangeArrowheads="1"/>
            </p:cNvSpPr>
            <p:nvPr/>
          </p:nvSpPr>
          <p:spPr bwMode="auto">
            <a:xfrm>
              <a:off x="1547664" y="2924943"/>
              <a:ext cx="144016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1579032" y="3130807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 bwMode="auto">
            <a:xfrm flipV="1">
              <a:off x="1619672" y="3174205"/>
              <a:ext cx="0" cy="18278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1619672" y="2564904"/>
              <a:ext cx="645" cy="36003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 Box 44"/>
            <p:cNvSpPr txBox="1">
              <a:spLocks noChangeArrowheads="1"/>
            </p:cNvSpPr>
            <p:nvPr/>
          </p:nvSpPr>
          <p:spPr bwMode="auto">
            <a:xfrm>
              <a:off x="6228184" y="2780927"/>
              <a:ext cx="719783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仲裁器</a:t>
              </a:r>
              <a:r>
                <a:rPr lang="en-US" altLang="zh-CN" sz="1600" b="1" i="1" dirty="0" err="1" smtClean="0">
                  <a:latin typeface="+mn-lt"/>
                </a:rPr>
                <a:t>i</a:t>
              </a:r>
              <a:endParaRPr lang="en-US" altLang="zh-CN" sz="1600" b="1" i="1" dirty="0">
                <a:latin typeface="+mn-lt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7884368" y="2780927"/>
              <a:ext cx="816940" cy="28526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仲裁器</a:t>
              </a:r>
              <a:r>
                <a:rPr lang="en-US" altLang="zh-CN" sz="1600" b="1" i="1" dirty="0" smtClean="0">
                  <a:latin typeface="+mn-lt"/>
                </a:rPr>
                <a:t>j</a:t>
              </a:r>
              <a:endParaRPr lang="en-US" altLang="zh-CN" sz="1600" b="1" i="1" dirty="0">
                <a:latin typeface="+mn-lt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 flipH="1">
              <a:off x="1475656" y="18448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H="1">
              <a:off x="1475656" y="19972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1475656" y="21496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H="1">
              <a:off x="1475656" y="2420887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11"/>
            <p:cNvSpPr txBox="1">
              <a:spLocks noChangeArrowheads="1"/>
            </p:cNvSpPr>
            <p:nvPr/>
          </p:nvSpPr>
          <p:spPr bwMode="auto">
            <a:xfrm>
              <a:off x="1043608" y="1628799"/>
              <a:ext cx="432047" cy="9361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 smtClean="0"/>
                <a:t>AB7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AB0</a:t>
              </a:r>
              <a:endParaRPr lang="en-US" altLang="zh-CN" sz="1800" b="1" dirty="0"/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>
              <a:off x="1615036" y="1844823"/>
              <a:ext cx="1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1971648" y="1997223"/>
              <a:ext cx="3106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3" name="直接连接符 32"/>
            <p:cNvCxnSpPr/>
            <p:nvPr/>
          </p:nvCxnSpPr>
          <p:spPr bwMode="auto">
            <a:xfrm rot="16200000" flipH="1">
              <a:off x="3435034" y="2765614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4" name="直接连接符 32"/>
            <p:cNvCxnSpPr/>
            <p:nvPr/>
          </p:nvCxnSpPr>
          <p:spPr bwMode="auto">
            <a:xfrm rot="16200000" flipH="1">
              <a:off x="5523266" y="2765615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493976" y="2149623"/>
              <a:ext cx="0" cy="41528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5579961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7951418" y="1844823"/>
              <a:ext cx="0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8167442" y="1997223"/>
              <a:ext cx="4958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8316416" y="2149623"/>
              <a:ext cx="0" cy="4152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8604297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H="1" flipV="1">
              <a:off x="8602814" y="2564904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H="1" flipV="1">
              <a:off x="831641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 flipH="1" flipV="1">
              <a:off x="8172400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H="1" flipV="1">
              <a:off x="795637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左大括号 205"/>
            <p:cNvSpPr/>
            <p:nvPr/>
          </p:nvSpPr>
          <p:spPr bwMode="auto">
            <a:xfrm>
              <a:off x="971600" y="1772815"/>
              <a:ext cx="45719" cy="700789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7" name="Text Box 10"/>
            <p:cNvSpPr txBox="1">
              <a:spLocks noChangeArrowheads="1"/>
            </p:cNvSpPr>
            <p:nvPr/>
          </p:nvSpPr>
          <p:spPr bwMode="auto">
            <a:xfrm>
              <a:off x="328042" y="1820805"/>
              <a:ext cx="648491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仲裁总线</a:t>
              </a:r>
              <a:endParaRPr lang="en-US" altLang="zh-CN" sz="1800" b="1" dirty="0"/>
            </a:p>
          </p:txBody>
        </p:sp>
        <p:sp>
          <p:nvSpPr>
            <p:cNvPr id="211" name="Text Box 10"/>
            <p:cNvSpPr txBox="1">
              <a:spLocks noChangeArrowheads="1"/>
            </p:cNvSpPr>
            <p:nvPr/>
          </p:nvSpPr>
          <p:spPr bwMode="auto">
            <a:xfrm>
              <a:off x="1971648" y="3932968"/>
              <a:ext cx="6202386" cy="2881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/>
                <a:t>注：</a:t>
              </a:r>
              <a:r>
                <a:rPr lang="en-US" altLang="zh-CN" sz="1800" b="1" dirty="0" err="1" smtClean="0"/>
                <a:t>cn</a:t>
              </a:r>
              <a:r>
                <a:rPr lang="zh-CN" altLang="en-US" sz="1800" b="1" dirty="0" smtClean="0"/>
                <a:t>为主设备仲裁号，</a:t>
              </a:r>
              <a:r>
                <a:rPr lang="en-US" altLang="zh-CN" sz="1800" b="1" dirty="0" err="1" smtClean="0"/>
                <a:t>bn</a:t>
              </a:r>
              <a:r>
                <a:rPr lang="zh-CN" altLang="en-US" sz="1800" b="1" dirty="0" smtClean="0"/>
                <a:t>为总线上仲裁号，</a:t>
              </a:r>
              <a:r>
                <a:rPr lang="en-US" altLang="zh-CN" sz="1800" b="1" dirty="0" smtClean="0"/>
                <a:t>CR</a:t>
              </a:r>
              <a:r>
                <a:rPr lang="zh-CN" altLang="en-US" sz="1800" b="1" dirty="0" smtClean="0"/>
                <a:t>为仲裁结果</a:t>
              </a:r>
              <a:endParaRPr lang="en-US" altLang="zh-CN" sz="1800" b="1" dirty="0"/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 flipH="1" flipV="1">
              <a:off x="7092280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rot="5400000" flipH="1" flipV="1">
              <a:off x="6483411" y="2964148"/>
              <a:ext cx="1001717" cy="216023"/>
            </a:xfrm>
            <a:prstGeom prst="bentConnector3">
              <a:avLst>
                <a:gd name="adj1" fmla="val -3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flipH="1" flipV="1">
              <a:off x="8748462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5" name="直接连接符 219"/>
            <p:cNvCxnSpPr/>
            <p:nvPr/>
          </p:nvCxnSpPr>
          <p:spPr bwMode="auto">
            <a:xfrm rot="5400000" flipH="1" flipV="1">
              <a:off x="8368990" y="2806761"/>
              <a:ext cx="614931" cy="144015"/>
            </a:xfrm>
            <a:prstGeom prst="bentConnector3">
              <a:avLst>
                <a:gd name="adj1" fmla="val 433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 flipV="1">
              <a:off x="8604448" y="3068960"/>
              <a:ext cx="0" cy="21602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620318" y="3356993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 flipV="1">
              <a:off x="7971536" y="3046110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57" name="Text Box 40"/>
          <p:cNvSpPr txBox="1">
            <a:spLocks noChangeArrowheads="1"/>
          </p:cNvSpPr>
          <p:nvPr/>
        </p:nvSpPr>
        <p:spPr bwMode="auto">
          <a:xfrm>
            <a:off x="179512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*并行仲裁线连接：</a:t>
            </a:r>
            <a:r>
              <a:rPr lang="zh-CN" altLang="en-US" b="1" dirty="0" smtClean="0"/>
              <a:t>各主设备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2</a:t>
            </a:r>
            <a:r>
              <a:rPr lang="en-US" altLang="zh-CN" sz="2000" b="1" baseline="30000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连接</a:t>
            </a:r>
            <a:r>
              <a:rPr lang="zh-CN" altLang="en-US" b="1" dirty="0" smtClean="0">
                <a:solidFill>
                  <a:srgbClr val="990099"/>
                </a:solidFill>
              </a:rPr>
              <a:t>所有</a:t>
            </a:r>
            <a:r>
              <a:rPr lang="zh-CN" altLang="en-US" b="1" dirty="0" smtClean="0"/>
              <a:t>仲裁总线</a:t>
            </a:r>
            <a:endParaRPr lang="zh-CN" altLang="en-US" b="1" dirty="0"/>
          </a:p>
        </p:txBody>
      </p:sp>
      <p:sp>
        <p:nvSpPr>
          <p:cNvPr id="271" name="Text Box 44"/>
          <p:cNvSpPr txBox="1">
            <a:spLocks noChangeArrowheads="1"/>
          </p:cNvSpPr>
          <p:nvPr/>
        </p:nvSpPr>
        <p:spPr bwMode="auto">
          <a:xfrm>
            <a:off x="2385192" y="5517232"/>
            <a:ext cx="5715200" cy="3600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100000"/>
              </a:lnSpc>
            </a:pPr>
            <a:r>
              <a:rPr lang="en-US" altLang="zh-CN" sz="1800" b="1" dirty="0"/>
              <a:t>(</a:t>
            </a:r>
            <a:r>
              <a:rPr lang="zh-CN" altLang="en-US" sz="1800" b="1" dirty="0"/>
              <a:t>与门</a:t>
            </a:r>
            <a:r>
              <a:rPr lang="en-US" altLang="zh-CN" sz="1800" b="1" dirty="0"/>
              <a:t>)(</a:t>
            </a:r>
            <a:r>
              <a:rPr lang="zh-CN" altLang="en-US" sz="1800" b="1" dirty="0"/>
              <a:t>与非门</a:t>
            </a:r>
            <a:r>
              <a:rPr lang="en-US" altLang="zh-CN" sz="1800" b="1" dirty="0"/>
              <a:t>)      (</a:t>
            </a:r>
            <a:r>
              <a:rPr lang="zh-CN" altLang="en-US" sz="1800" b="1" dirty="0"/>
              <a:t>或门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 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不等时发</a:t>
            </a:r>
            <a:r>
              <a:rPr lang="en-US" altLang="zh-CN" sz="1800" b="1" dirty="0"/>
              <a:t>1[</a:t>
            </a:r>
            <a:r>
              <a:rPr lang="zh-CN" altLang="en-US" sz="1800" b="1" dirty="0"/>
              <a:t>逻辑</a:t>
            </a:r>
            <a:r>
              <a:rPr lang="en-US" altLang="zh-CN" sz="1800" b="1" dirty="0"/>
              <a:t>0])</a:t>
            </a:r>
            <a:endParaRPr lang="en-US" altLang="zh-CN" sz="2000" b="1" dirty="0"/>
          </a:p>
        </p:txBody>
      </p:sp>
      <p:sp>
        <p:nvSpPr>
          <p:cNvPr id="273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81726" y="3933056"/>
            <a:ext cx="453970" cy="291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pc="-150" dirty="0">
                <a:solidFill>
                  <a:srgbClr val="FF0000"/>
                </a:solidFill>
              </a:rPr>
              <a:t>比较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8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57" grpId="0"/>
      <p:bldP spid="2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 smtClean="0"/>
              <a:t>§7.3  </a:t>
            </a:r>
            <a:r>
              <a:rPr lang="zh-CN" altLang="en-US" sz="3600" b="1" dirty="0" smtClean="0"/>
              <a:t>总线的定时与传输</a:t>
            </a:r>
            <a:endParaRPr lang="zh-CN" altLang="en-US" sz="36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6288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定时方式</a:t>
            </a:r>
            <a:endParaRPr lang="zh-CN" alt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0748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</a:rPr>
              <a:t>   </a:t>
            </a:r>
            <a:r>
              <a:rPr lang="en-US" altLang="zh-CN" b="1" dirty="0" smtClean="0">
                <a:solidFill>
                  <a:srgbClr val="CC3300"/>
                </a:solidFill>
              </a:rPr>
              <a:t>*</a:t>
            </a:r>
            <a:r>
              <a:rPr lang="zh-CN" altLang="en-US" b="1" dirty="0">
                <a:solidFill>
                  <a:srgbClr val="CC3300"/>
                </a:solidFill>
              </a:rPr>
              <a:t>总线</a:t>
            </a:r>
            <a:r>
              <a:rPr lang="zh-CN" altLang="en-US" b="1" dirty="0" smtClean="0">
                <a:solidFill>
                  <a:srgbClr val="CC3300"/>
                </a:solidFill>
              </a:rPr>
              <a:t>传输协议：</a:t>
            </a:r>
            <a:r>
              <a:rPr lang="zh-CN" altLang="en-US" b="1" dirty="0" smtClean="0"/>
              <a:t>指总线事务中操作及其时序的约定</a:t>
            </a:r>
            <a:endParaRPr lang="zh-CN" altLang="en-US" b="1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388" y="215964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、同步定时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*定时原理：</a:t>
            </a:r>
            <a:r>
              <a:rPr lang="zh-CN" altLang="en-US" b="1" dirty="0"/>
              <a:t>由统一的</a:t>
            </a:r>
            <a:r>
              <a:rPr lang="zh-CN" altLang="en-US" b="1" dirty="0">
                <a:latin typeface="Times New Roman" pitchFamily="18" charset="0"/>
              </a:rPr>
              <a:t>时钟</a:t>
            </a:r>
            <a:r>
              <a:rPr lang="zh-CN" altLang="en-US" b="1" dirty="0"/>
              <a:t>信号</a:t>
            </a:r>
            <a:r>
              <a:rPr lang="en-US" altLang="zh-CN" b="1" dirty="0"/>
              <a:t>CLK</a:t>
            </a:r>
            <a:r>
              <a:rPr lang="zh-CN" altLang="en-US" b="1" dirty="0"/>
              <a:t>实现，时长固定</a:t>
            </a:r>
            <a:r>
              <a:rPr lang="en-US" altLang="zh-CN" sz="2000" b="1" dirty="0"/>
              <a:t>(CLK</a:t>
            </a:r>
            <a:r>
              <a:rPr lang="zh-CN" altLang="en-US" sz="2000" b="1" dirty="0"/>
              <a:t>周期</a:t>
            </a:r>
            <a:r>
              <a:rPr lang="en-US" altLang="zh-CN" sz="2000" b="1" dirty="0"/>
              <a:t>)</a:t>
            </a:r>
            <a:endParaRPr lang="en-US" altLang="zh-CN" sz="1800" b="1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*同步传输协议原理：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91755" y="3068960"/>
            <a:ext cx="54728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 smtClean="0"/>
              <a:t>各步骤都以</a:t>
            </a:r>
            <a:r>
              <a:rPr lang="en-US" altLang="zh-CN" b="1" spc="-100" dirty="0" smtClean="0"/>
              <a:t>CLK</a:t>
            </a:r>
            <a:r>
              <a:rPr lang="zh-CN" altLang="en-US" b="1" spc="-100" dirty="0" smtClean="0"/>
              <a:t>为基准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 smtClean="0"/>
              <a:t>如信号采样</a:t>
            </a:r>
            <a:r>
              <a:rPr lang="en-US" altLang="zh-CN" sz="2000" b="1" spc="-100" dirty="0" smtClean="0"/>
              <a:t>)</a:t>
            </a:r>
            <a:endParaRPr lang="en-US" altLang="zh-CN" sz="1800" b="1" spc="-100" dirty="0"/>
          </a:p>
        </p:txBody>
      </p:sp>
      <p:sp>
        <p:nvSpPr>
          <p:cNvPr id="102" name="Text Box 129"/>
          <p:cNvSpPr txBox="1">
            <a:spLocks noChangeArrowheads="1"/>
          </p:cNvSpPr>
          <p:nvPr/>
        </p:nvSpPr>
        <p:spPr bwMode="auto">
          <a:xfrm>
            <a:off x="179388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适合设备</a:t>
            </a:r>
            <a:r>
              <a:rPr lang="zh-CN" altLang="en-US" b="1" dirty="0">
                <a:solidFill>
                  <a:srgbClr val="990099"/>
                </a:solidFill>
              </a:rPr>
              <a:t>速度相近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990099"/>
                </a:solidFill>
              </a:rPr>
              <a:t>距离</a:t>
            </a:r>
            <a:r>
              <a:rPr lang="zh-CN" altLang="en-US" b="1" dirty="0">
                <a:solidFill>
                  <a:srgbClr val="990099"/>
                </a:solidFill>
              </a:rPr>
              <a:t>较短</a:t>
            </a:r>
            <a:r>
              <a:rPr lang="zh-CN" altLang="en-US" b="1" dirty="0"/>
              <a:t>的数据传输</a:t>
            </a:r>
          </a:p>
        </p:txBody>
      </p:sp>
      <p:sp>
        <p:nvSpPr>
          <p:cNvPr id="10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827584" y="3573016"/>
            <a:ext cx="7632848" cy="1656359"/>
            <a:chOff x="251520" y="1844824"/>
            <a:chExt cx="7632848" cy="1656359"/>
          </a:xfrm>
        </p:grpSpPr>
        <p:cxnSp>
          <p:nvCxnSpPr>
            <p:cNvPr id="97" name="直接连接符 96"/>
            <p:cNvCxnSpPr/>
            <p:nvPr/>
          </p:nvCxnSpPr>
          <p:spPr bwMode="auto">
            <a:xfrm>
              <a:off x="7449440" y="2348880"/>
              <a:ext cx="5482" cy="936103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110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10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>
              <a:stCxn id="110" idx="0"/>
            </p:cNvCxnSpPr>
            <p:nvPr/>
          </p:nvCxnSpPr>
          <p:spPr bwMode="auto">
            <a:xfrm>
              <a:off x="360033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31" name="直接连接符 130"/>
            <p:cNvCxnSpPr>
              <a:endCxn id="130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>
              <a:stCxn id="130" idx="0"/>
            </p:cNvCxnSpPr>
            <p:nvPr/>
          </p:nvCxnSpPr>
          <p:spPr bwMode="auto">
            <a:xfrm>
              <a:off x="3601650" y="2816932"/>
              <a:ext cx="3229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1331640" y="299695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205172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2051000" y="3212976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3491880" y="2996952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1331640" y="3284983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</a:t>
              </a:r>
              <a:r>
                <a:rPr lang="zh-CN" altLang="en-US" sz="1800" b="1" dirty="0"/>
                <a:t>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140" name="直接连接符 139"/>
            <p:cNvCxnSpPr/>
            <p:nvPr/>
          </p:nvCxnSpPr>
          <p:spPr bwMode="auto">
            <a:xfrm>
              <a:off x="1331640" y="350100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7806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378539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601000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58606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716212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H="1">
              <a:off x="773747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543306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 Box 161"/>
            <p:cNvSpPr txBox="1">
              <a:spLocks noChangeArrowheads="1"/>
            </p:cNvSpPr>
            <p:nvPr/>
          </p:nvSpPr>
          <p:spPr bwMode="auto">
            <a:xfrm>
              <a:off x="557795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149" name="AutoShape 215"/>
            <p:cNvSpPr>
              <a:spLocks noChangeArrowheads="1"/>
            </p:cNvSpPr>
            <p:nvPr/>
          </p:nvSpPr>
          <p:spPr bwMode="auto">
            <a:xfrm>
              <a:off x="543941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528701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543465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543941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57219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572745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601072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601548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V="1">
              <a:off x="62980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630351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65860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59082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6873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687885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71621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716689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7449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745492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>
              <a:endCxn id="149" idx="3"/>
            </p:cNvCxnSpPr>
            <p:nvPr/>
          </p:nvCxnSpPr>
          <p:spPr bwMode="auto">
            <a:xfrm>
              <a:off x="528860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>
              <a:stCxn id="149" idx="0"/>
            </p:cNvCxnSpPr>
            <p:nvPr/>
          </p:nvCxnSpPr>
          <p:spPr bwMode="auto">
            <a:xfrm>
              <a:off x="755861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AutoShape 215"/>
            <p:cNvSpPr>
              <a:spLocks noChangeArrowheads="1"/>
            </p:cNvSpPr>
            <p:nvPr/>
          </p:nvSpPr>
          <p:spPr bwMode="auto">
            <a:xfrm>
              <a:off x="6012161" y="2708920"/>
              <a:ext cx="154777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70" name="直接连接符 169"/>
            <p:cNvCxnSpPr>
              <a:endCxn id="169" idx="3"/>
            </p:cNvCxnSpPr>
            <p:nvPr/>
          </p:nvCxnSpPr>
          <p:spPr bwMode="auto">
            <a:xfrm>
              <a:off x="5289920" y="2816932"/>
              <a:ext cx="72224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>
              <a:stCxn id="169" idx="0"/>
            </p:cNvCxnSpPr>
            <p:nvPr/>
          </p:nvCxnSpPr>
          <p:spPr bwMode="auto">
            <a:xfrm>
              <a:off x="7559931" y="2816932"/>
              <a:ext cx="32299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5289920" y="3284984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 flipV="1">
              <a:off x="601000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6009280" y="350100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7450160" y="3284984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744944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5289920" y="2996951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420980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179" name="直接连接符 178"/>
            <p:cNvCxnSpPr/>
            <p:nvPr/>
          </p:nvCxnSpPr>
          <p:spPr bwMode="auto">
            <a:xfrm>
              <a:off x="5289920" y="3212976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77389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774367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2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47664" y="5301208"/>
            <a:ext cx="6336566" cy="288119"/>
            <a:chOff x="1547664" y="5301208"/>
            <a:chExt cx="6336566" cy="288119"/>
          </a:xfrm>
        </p:grpSpPr>
        <p:sp>
          <p:nvSpPr>
            <p:cNvPr id="92" name="Text Box 10"/>
            <p:cNvSpPr txBox="1">
              <a:spLocks noChangeArrowheads="1"/>
            </p:cNvSpPr>
            <p:nvPr/>
          </p:nvSpPr>
          <p:spPr bwMode="auto">
            <a:xfrm>
              <a:off x="1547664" y="5301208"/>
              <a:ext cx="6336566" cy="2881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/>
                <a:t>注：部分总线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如</a:t>
              </a:r>
              <a:r>
                <a:rPr lang="en-US" altLang="zh-CN" sz="1800" b="1" dirty="0" smtClean="0"/>
                <a:t>PCI)</a:t>
              </a:r>
              <a:r>
                <a:rPr lang="zh-CN" altLang="en-US" sz="1800" b="1" dirty="0" smtClean="0"/>
                <a:t>中，用</a:t>
              </a:r>
              <a:r>
                <a:rPr lang="en-US" altLang="zh-CN" sz="1800" b="1" dirty="0" smtClean="0"/>
                <a:t>#</a:t>
              </a:r>
              <a:r>
                <a:rPr lang="zh-CN" altLang="en-US" sz="1800" b="1" dirty="0" smtClean="0"/>
                <a:t>表示低电平有效，</a:t>
              </a:r>
              <a:r>
                <a:rPr lang="en-US" altLang="zh-CN" sz="1800" b="1" dirty="0" smtClean="0"/>
                <a:t>RD#</a:t>
              </a:r>
              <a:r>
                <a:rPr lang="zh-CN" altLang="en-US" sz="1800" b="1" dirty="0" smtClean="0"/>
                <a:t>等价于</a:t>
              </a:r>
              <a:r>
                <a:rPr lang="en-US" altLang="zh-CN" sz="1800" b="1" dirty="0" smtClean="0"/>
                <a:t>RD</a:t>
              </a:r>
              <a:endParaRPr lang="en-US" altLang="zh-CN" sz="1800" b="1" dirty="0"/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7464119" y="5336380"/>
              <a:ext cx="21299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43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1A1F-69BD-47F3-8A4A-62BB149A608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七</a:t>
            </a: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章  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总  线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6" name="Text Box 517"/>
          <p:cNvSpPr txBox="1">
            <a:spLocks noChangeArrowheads="1"/>
          </p:cNvSpPr>
          <p:nvPr/>
        </p:nvSpPr>
        <p:spPr bwMode="auto">
          <a:xfrm>
            <a:off x="179388" y="285728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、异步定时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</a:rPr>
              <a:t>定时原理：</a:t>
            </a:r>
            <a:r>
              <a:rPr lang="zh-CN" altLang="en-US" b="1" dirty="0"/>
              <a:t>通过联络信号的握手</a:t>
            </a:r>
            <a:r>
              <a:rPr lang="en-US" altLang="zh-CN" b="1" dirty="0"/>
              <a:t>(</a:t>
            </a:r>
            <a:r>
              <a:rPr lang="zh-CN" altLang="en-US" b="1" dirty="0"/>
              <a:t>应答</a:t>
            </a:r>
            <a:r>
              <a:rPr lang="en-US" altLang="zh-CN" b="1" dirty="0"/>
              <a:t>)</a:t>
            </a:r>
            <a:r>
              <a:rPr lang="zh-CN" altLang="en-US" b="1" dirty="0"/>
              <a:t>实现，时长</a:t>
            </a:r>
            <a:r>
              <a:rPr lang="zh-CN" altLang="en-US" b="1" dirty="0" smtClean="0"/>
              <a:t>可变</a:t>
            </a:r>
            <a:endParaRPr lang="en-US" altLang="zh-CN" b="1" dirty="0" smtClean="0"/>
          </a:p>
          <a:p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异步传输协议原理：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8" name="Text Box 519"/>
          <p:cNvSpPr txBox="1">
            <a:spLocks noChangeArrowheads="1"/>
          </p:cNvSpPr>
          <p:nvPr/>
        </p:nvSpPr>
        <p:spPr bwMode="auto">
          <a:xfrm>
            <a:off x="3491534" y="2947010"/>
            <a:ext cx="54730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各步骤都采用异步定时方式</a:t>
            </a:r>
            <a:endParaRPr lang="en-US" altLang="zh-CN" b="1" dirty="0" smtClean="0"/>
          </a:p>
        </p:txBody>
      </p:sp>
      <p:sp>
        <p:nvSpPr>
          <p:cNvPr id="49" name="Text Box 520"/>
          <p:cNvSpPr txBox="1">
            <a:spLocks noChangeArrowheads="1"/>
          </p:cNvSpPr>
          <p:nvPr/>
        </p:nvSpPr>
        <p:spPr bwMode="auto">
          <a:xfrm>
            <a:off x="179388" y="11468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定时过程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有</a:t>
            </a:r>
            <a:r>
              <a:rPr lang="zh-CN" altLang="en-US" sz="2200" b="1" spc="-100" dirty="0" smtClean="0"/>
              <a:t>请求</a:t>
            </a:r>
            <a:r>
              <a:rPr lang="zh-CN" altLang="en-US" sz="2200" b="1" spc="-100" dirty="0"/>
              <a:t>、响应、撤消请求、撤消响应</a:t>
            </a:r>
            <a:r>
              <a:rPr lang="en-US" altLang="zh-CN" sz="2200" b="1" spc="-100" dirty="0"/>
              <a:t>4</a:t>
            </a:r>
            <a:r>
              <a:rPr lang="zh-CN" altLang="en-US" sz="2200" b="1" spc="-100" dirty="0"/>
              <a:t>个阶段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1979712" y="1699915"/>
            <a:ext cx="4643660" cy="1225029"/>
            <a:chOff x="1979712" y="2780928"/>
            <a:chExt cx="4643660" cy="1225029"/>
          </a:xfrm>
        </p:grpSpPr>
        <p:sp>
          <p:nvSpPr>
            <p:cNvPr id="58" name="Text Box 522"/>
            <p:cNvSpPr txBox="1">
              <a:spLocks noChangeArrowheads="1"/>
            </p:cNvSpPr>
            <p:nvPr/>
          </p:nvSpPr>
          <p:spPr bwMode="auto">
            <a:xfrm>
              <a:off x="1979712" y="2781375"/>
              <a:ext cx="136842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请求信号</a:t>
              </a: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应答信号</a:t>
              </a: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60" name="Text Box 527"/>
            <p:cNvSpPr txBox="1">
              <a:spLocks noChangeArrowheads="1"/>
            </p:cNvSpPr>
            <p:nvPr/>
          </p:nvSpPr>
          <p:spPr bwMode="auto">
            <a:xfrm>
              <a:off x="3642246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①</a:t>
              </a:r>
            </a:p>
          </p:txBody>
        </p:sp>
        <p:sp>
          <p:nvSpPr>
            <p:cNvPr id="65" name="Text Box 537"/>
            <p:cNvSpPr txBox="1">
              <a:spLocks noChangeArrowheads="1"/>
            </p:cNvSpPr>
            <p:nvPr/>
          </p:nvSpPr>
          <p:spPr bwMode="auto">
            <a:xfrm>
              <a:off x="4182194" y="3717032"/>
              <a:ext cx="162943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一次异步定时</a:t>
              </a:r>
              <a:endParaRPr lang="zh-CN" altLang="en-US" sz="1800" b="1" dirty="0"/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 flipV="1">
              <a:off x="3419574" y="3068960"/>
              <a:ext cx="216595" cy="1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3636169" y="2780928"/>
              <a:ext cx="284162" cy="28937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3920331" y="2780930"/>
              <a:ext cx="1587773" cy="79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3419872" y="3501010"/>
              <a:ext cx="1584176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3636169" y="2780928"/>
              <a:ext cx="7474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5294412" y="3209726"/>
              <a:ext cx="795263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5004048" y="3209726"/>
              <a:ext cx="288032" cy="291283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3920331" y="2780928"/>
              <a:ext cx="0" cy="93610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5290493" y="2780928"/>
              <a:ext cx="0" cy="9347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5508104" y="2781722"/>
              <a:ext cx="283791" cy="288578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5796136" y="3067622"/>
              <a:ext cx="827236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796136" y="2780928"/>
              <a:ext cx="793" cy="9467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372200" y="2780928"/>
              <a:ext cx="0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6089675" y="3212976"/>
              <a:ext cx="282525" cy="288034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372200" y="3499670"/>
              <a:ext cx="181446" cy="134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Text Box 527"/>
            <p:cNvSpPr txBox="1">
              <a:spLocks noChangeArrowheads="1"/>
            </p:cNvSpPr>
            <p:nvPr/>
          </p:nvSpPr>
          <p:spPr bwMode="auto">
            <a:xfrm>
              <a:off x="4427984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②</a:t>
              </a:r>
              <a:endParaRPr lang="en-US" altLang="zh-CN" sz="1600" b="1" dirty="0"/>
            </a:p>
          </p:txBody>
        </p:sp>
        <p:sp>
          <p:nvSpPr>
            <p:cNvPr id="165" name="Text Box 527"/>
            <p:cNvSpPr txBox="1">
              <a:spLocks noChangeArrowheads="1"/>
            </p:cNvSpPr>
            <p:nvPr/>
          </p:nvSpPr>
          <p:spPr bwMode="auto">
            <a:xfrm>
              <a:off x="5376788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③</a:t>
              </a:r>
              <a:endParaRPr lang="en-US" altLang="zh-CN" sz="1600" b="1" dirty="0"/>
            </a:p>
          </p:txBody>
        </p:sp>
        <p:sp>
          <p:nvSpPr>
            <p:cNvPr id="166" name="Text Box 527"/>
            <p:cNvSpPr txBox="1">
              <a:spLocks noChangeArrowheads="1"/>
            </p:cNvSpPr>
            <p:nvPr/>
          </p:nvSpPr>
          <p:spPr bwMode="auto">
            <a:xfrm>
              <a:off x="5940152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④</a:t>
              </a:r>
              <a:endParaRPr lang="en-US" altLang="zh-CN" sz="1600" b="1" dirty="0"/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>
              <a:off x="3534234" y="2843868"/>
              <a:ext cx="216024" cy="133375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76" name="任意多边形 175"/>
            <p:cNvSpPr/>
            <p:nvPr/>
          </p:nvSpPr>
          <p:spPr bwMode="auto">
            <a:xfrm>
              <a:off x="5105400" y="2906486"/>
              <a:ext cx="522514" cy="473528"/>
            </a:xfrm>
            <a:custGeom>
              <a:avLst/>
              <a:gdLst>
                <a:gd name="connsiteX0" fmla="*/ 0 w 522514"/>
                <a:gd name="connsiteY0" fmla="*/ 473528 h 473528"/>
                <a:gd name="connsiteX1" fmla="*/ 43543 w 522514"/>
                <a:gd name="connsiteY1" fmla="*/ 255814 h 473528"/>
                <a:gd name="connsiteX2" fmla="*/ 261257 w 522514"/>
                <a:gd name="connsiteY2" fmla="*/ 81643 h 473528"/>
                <a:gd name="connsiteX3" fmla="*/ 522514 w 522514"/>
                <a:gd name="connsiteY3" fmla="*/ 0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514" h="473528">
                  <a:moveTo>
                    <a:pt x="0" y="473528"/>
                  </a:moveTo>
                  <a:cubicBezTo>
                    <a:pt x="0" y="397328"/>
                    <a:pt x="0" y="321128"/>
                    <a:pt x="43543" y="255814"/>
                  </a:cubicBezTo>
                  <a:cubicBezTo>
                    <a:pt x="87086" y="190500"/>
                    <a:pt x="181429" y="124279"/>
                    <a:pt x="261257" y="81643"/>
                  </a:cubicBezTo>
                  <a:cubicBezTo>
                    <a:pt x="341086" y="39007"/>
                    <a:pt x="431800" y="19503"/>
                    <a:pt x="522514" y="0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7" name="任意多边形 176"/>
            <p:cNvSpPr/>
            <p:nvPr/>
          </p:nvSpPr>
          <p:spPr bwMode="auto">
            <a:xfrm>
              <a:off x="3782786" y="2933700"/>
              <a:ext cx="1279071" cy="484414"/>
            </a:xfrm>
            <a:custGeom>
              <a:avLst/>
              <a:gdLst>
                <a:gd name="connsiteX0" fmla="*/ 0 w 1279071"/>
                <a:gd name="connsiteY0" fmla="*/ 0 h 484414"/>
                <a:gd name="connsiteX1" fmla="*/ 81643 w 1279071"/>
                <a:gd name="connsiteY1" fmla="*/ 201386 h 484414"/>
                <a:gd name="connsiteX2" fmla="*/ 266700 w 1279071"/>
                <a:gd name="connsiteY2" fmla="*/ 402771 h 484414"/>
                <a:gd name="connsiteX3" fmla="*/ 1279071 w 1279071"/>
                <a:gd name="connsiteY3" fmla="*/ 484414 h 48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071" h="484414">
                  <a:moveTo>
                    <a:pt x="0" y="0"/>
                  </a:moveTo>
                  <a:cubicBezTo>
                    <a:pt x="18596" y="67129"/>
                    <a:pt x="37193" y="134258"/>
                    <a:pt x="81643" y="201386"/>
                  </a:cubicBezTo>
                  <a:cubicBezTo>
                    <a:pt x="126093" y="268515"/>
                    <a:pt x="67129" y="355600"/>
                    <a:pt x="266700" y="402771"/>
                  </a:cubicBezTo>
                  <a:cubicBezTo>
                    <a:pt x="466271" y="449942"/>
                    <a:pt x="872671" y="467178"/>
                    <a:pt x="1279071" y="484414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8" name="任意多边形 177"/>
            <p:cNvSpPr/>
            <p:nvPr/>
          </p:nvSpPr>
          <p:spPr bwMode="auto">
            <a:xfrm>
              <a:off x="5644243" y="2895600"/>
              <a:ext cx="609600" cy="440871"/>
            </a:xfrm>
            <a:custGeom>
              <a:avLst/>
              <a:gdLst>
                <a:gd name="connsiteX0" fmla="*/ 0 w 609600"/>
                <a:gd name="connsiteY0" fmla="*/ 0 h 440871"/>
                <a:gd name="connsiteX1" fmla="*/ 266700 w 609600"/>
                <a:gd name="connsiteY1" fmla="*/ 48986 h 440871"/>
                <a:gd name="connsiteX2" fmla="*/ 533400 w 609600"/>
                <a:gd name="connsiteY2" fmla="*/ 201386 h 440871"/>
                <a:gd name="connsiteX3" fmla="*/ 609600 w 609600"/>
                <a:gd name="connsiteY3" fmla="*/ 440871 h 4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40871">
                  <a:moveTo>
                    <a:pt x="0" y="0"/>
                  </a:moveTo>
                  <a:cubicBezTo>
                    <a:pt x="88900" y="7711"/>
                    <a:pt x="177800" y="15422"/>
                    <a:pt x="266700" y="48986"/>
                  </a:cubicBezTo>
                  <a:cubicBezTo>
                    <a:pt x="355600" y="82550"/>
                    <a:pt x="476250" y="136072"/>
                    <a:pt x="533400" y="201386"/>
                  </a:cubicBezTo>
                  <a:cubicBezTo>
                    <a:pt x="590550" y="266700"/>
                    <a:pt x="600075" y="353785"/>
                    <a:pt x="609600" y="440871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0" name="任意多边形 179"/>
            <p:cNvSpPr/>
            <p:nvPr/>
          </p:nvSpPr>
          <p:spPr bwMode="auto">
            <a:xfrm>
              <a:off x="3635829" y="2977243"/>
              <a:ext cx="141549" cy="522514"/>
            </a:xfrm>
            <a:custGeom>
              <a:avLst/>
              <a:gdLst>
                <a:gd name="connsiteX0" fmla="*/ 0 w 141549"/>
                <a:gd name="connsiteY0" fmla="*/ 522514 h 522514"/>
                <a:gd name="connsiteX1" fmla="*/ 103414 w 141549"/>
                <a:gd name="connsiteY1" fmla="*/ 370114 h 522514"/>
                <a:gd name="connsiteX2" fmla="*/ 141514 w 141549"/>
                <a:gd name="connsiteY2" fmla="*/ 168728 h 522514"/>
                <a:gd name="connsiteX3" fmla="*/ 108857 w 141549"/>
                <a:gd name="connsiteY3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49" h="522514">
                  <a:moveTo>
                    <a:pt x="0" y="522514"/>
                  </a:moveTo>
                  <a:cubicBezTo>
                    <a:pt x="39914" y="475796"/>
                    <a:pt x="79828" y="429078"/>
                    <a:pt x="103414" y="370114"/>
                  </a:cubicBezTo>
                  <a:cubicBezTo>
                    <a:pt x="127000" y="311150"/>
                    <a:pt x="140607" y="230414"/>
                    <a:pt x="141514" y="168728"/>
                  </a:cubicBezTo>
                  <a:cubicBezTo>
                    <a:pt x="142421" y="107042"/>
                    <a:pt x="125639" y="53521"/>
                    <a:pt x="108857" y="0"/>
                  </a:cubicBezTo>
                </a:path>
              </a:pathLst>
            </a:cu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5811630" y="3864002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 flipH="1">
              <a:off x="3643643" y="3861048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7" name="组合 356"/>
          <p:cNvGrpSpPr/>
          <p:nvPr/>
        </p:nvGrpSpPr>
        <p:grpSpPr>
          <a:xfrm>
            <a:off x="1691680" y="3429000"/>
            <a:ext cx="5256584" cy="2088233"/>
            <a:chOff x="1403648" y="3645025"/>
            <a:chExt cx="5256584" cy="2088233"/>
          </a:xfrm>
        </p:grpSpPr>
        <p:sp>
          <p:nvSpPr>
            <p:cNvPr id="194" name="Text Box 522"/>
            <p:cNvSpPr txBox="1">
              <a:spLocks noChangeArrowheads="1"/>
            </p:cNvSpPr>
            <p:nvPr/>
          </p:nvSpPr>
          <p:spPr bwMode="auto">
            <a:xfrm>
              <a:off x="1403648" y="3645025"/>
              <a:ext cx="1008112" cy="208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2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90000"/>
                </a:lnSpc>
              </a:pPr>
              <a:r>
                <a:rPr lang="en-US" altLang="zh-CN" sz="1800" b="1" dirty="0" err="1" smtClean="0"/>
                <a:t>RdReq</a:t>
              </a:r>
              <a:endParaRPr lang="en-US" altLang="zh-CN" sz="1400" b="1" dirty="0"/>
            </a:p>
            <a:p>
              <a:pPr algn="r">
                <a:lnSpc>
                  <a:spcPct val="120000"/>
                </a:lnSpc>
              </a:pPr>
              <a:r>
                <a:rPr lang="en-US" altLang="zh-CN" sz="1800" b="1" dirty="0" err="1" smtClean="0"/>
                <a:t>RdAck</a:t>
              </a:r>
              <a:endParaRPr lang="en-US" altLang="zh-CN" sz="1800" b="1" dirty="0" smtClean="0"/>
            </a:p>
            <a:p>
              <a:pPr algn="r">
                <a:lnSpc>
                  <a:spcPct val="101000"/>
                </a:lnSpc>
              </a:pPr>
              <a:r>
                <a:rPr lang="en-US" altLang="zh-CN" sz="1800" b="1" dirty="0" err="1" smtClean="0"/>
                <a:t>WrReq</a:t>
              </a:r>
              <a:endParaRPr lang="en-US" altLang="zh-CN" sz="1800" b="1" dirty="0" smtClean="0"/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 smtClean="0"/>
            </a:p>
            <a:p>
              <a:pPr algn="r">
                <a:lnSpc>
                  <a:spcPct val="100000"/>
                </a:lnSpc>
                <a:spcBef>
                  <a:spcPts val="300"/>
                </a:spcBef>
              </a:pPr>
              <a:r>
                <a:rPr lang="zh-CN" altLang="en-US" sz="1800" b="1" dirty="0" smtClean="0"/>
                <a:t>操作步骤</a:t>
              </a:r>
              <a:endParaRPr lang="en-US" altLang="zh-CN" sz="1800" b="1" dirty="0"/>
            </a:p>
          </p:txBody>
        </p:sp>
        <p:sp>
          <p:nvSpPr>
            <p:cNvPr id="195" name="Text Box 527"/>
            <p:cNvSpPr txBox="1">
              <a:spLocks noChangeArrowheads="1"/>
            </p:cNvSpPr>
            <p:nvPr/>
          </p:nvSpPr>
          <p:spPr bwMode="auto">
            <a:xfrm>
              <a:off x="2705681" y="4364137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/>
                <a:t>①</a:t>
              </a:r>
            </a:p>
          </p:txBody>
        </p:sp>
        <p:cxnSp>
          <p:nvCxnSpPr>
            <p:cNvPr id="204" name="直接连接符 203"/>
            <p:cNvCxnSpPr/>
            <p:nvPr/>
          </p:nvCxnSpPr>
          <p:spPr bwMode="auto">
            <a:xfrm>
              <a:off x="2627784" y="3719550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 Box 527"/>
            <p:cNvSpPr txBox="1">
              <a:spLocks noChangeArrowheads="1"/>
            </p:cNvSpPr>
            <p:nvPr/>
          </p:nvSpPr>
          <p:spPr bwMode="auto">
            <a:xfrm>
              <a:off x="3347864" y="4364137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③</a:t>
              </a:r>
              <a:endParaRPr lang="en-US" altLang="zh-CN" sz="1400" b="1" dirty="0"/>
            </a:p>
          </p:txBody>
        </p:sp>
        <p:sp>
          <p:nvSpPr>
            <p:cNvPr id="226" name="AutoShape 299"/>
            <p:cNvSpPr>
              <a:spLocks noChangeArrowheads="1"/>
            </p:cNvSpPr>
            <p:nvPr/>
          </p:nvSpPr>
          <p:spPr bwMode="auto">
            <a:xfrm>
              <a:off x="2627933" y="3717032"/>
              <a:ext cx="1007071" cy="216024"/>
            </a:xfrm>
            <a:prstGeom prst="hexagon">
              <a:avLst>
                <a:gd name="adj" fmla="val 63311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/>
                <a:t>地址</a:t>
              </a:r>
              <a:endParaRPr lang="zh-CN" altLang="en-US" sz="1600" b="1" dirty="0"/>
            </a:p>
          </p:txBody>
        </p:sp>
        <p:sp>
          <p:nvSpPr>
            <p:cNvPr id="227" name="AutoShape 301"/>
            <p:cNvSpPr>
              <a:spLocks noChangeArrowheads="1"/>
            </p:cNvSpPr>
            <p:nvPr/>
          </p:nvSpPr>
          <p:spPr bwMode="auto">
            <a:xfrm>
              <a:off x="5076230" y="4005064"/>
              <a:ext cx="1007938" cy="217289"/>
            </a:xfrm>
            <a:prstGeom prst="hexagon">
              <a:avLst>
                <a:gd name="adj" fmla="val 6714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/>
                <a:t>数据</a:t>
              </a:r>
            </a:p>
          </p:txBody>
        </p:sp>
        <p:cxnSp>
          <p:nvCxnSpPr>
            <p:cNvPr id="228" name="直接连接符 227"/>
            <p:cNvCxnSpPr/>
            <p:nvPr/>
          </p:nvCxnSpPr>
          <p:spPr bwMode="auto">
            <a:xfrm>
              <a:off x="2483470" y="3825838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6372200" y="4797152"/>
              <a:ext cx="288032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>
              <a:off x="2627784" y="5517232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>
              <a:off x="2771800" y="4293096"/>
              <a:ext cx="720254" cy="4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2555776" y="4509120"/>
              <a:ext cx="7200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 flipV="1">
              <a:off x="2628230" y="4293096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>
              <a:off x="2483768" y="4509120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/>
            <p:nvPr/>
          </p:nvCxnSpPr>
          <p:spPr bwMode="auto">
            <a:xfrm>
              <a:off x="2474243" y="4796705"/>
              <a:ext cx="303386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2483768" y="5084737"/>
              <a:ext cx="4176464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/>
            <p:nvPr/>
          </p:nvCxnSpPr>
          <p:spPr bwMode="auto">
            <a:xfrm>
              <a:off x="3491880" y="4293543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>
              <a:off x="3635004" y="4509567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>
              <a:endCxn id="227" idx="3"/>
            </p:cNvCxnSpPr>
            <p:nvPr/>
          </p:nvCxnSpPr>
          <p:spPr bwMode="auto">
            <a:xfrm>
              <a:off x="2483470" y="4113709"/>
              <a:ext cx="259276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/>
            <p:cNvCxnSpPr>
              <a:stCxn id="227" idx="0"/>
            </p:cNvCxnSpPr>
            <p:nvPr/>
          </p:nvCxnSpPr>
          <p:spPr bwMode="auto">
            <a:xfrm flipV="1">
              <a:off x="6084168" y="4113708"/>
              <a:ext cx="576064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 flipV="1">
              <a:off x="5508550" y="4581128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5652120" y="4581128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228630" y="4589512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>
              <a:off x="2483768" y="4869160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>
              <a:stCxn id="226" idx="0"/>
            </p:cNvCxnSpPr>
            <p:nvPr/>
          </p:nvCxnSpPr>
          <p:spPr bwMode="auto">
            <a:xfrm>
              <a:off x="3635004" y="3825044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076056" y="3719550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4067944" y="3719550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6372200" y="3717032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>
              <a:off x="4067944" y="5517232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5076056" y="5517232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6372200" y="5517232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 Box 527"/>
            <p:cNvSpPr txBox="1">
              <a:spLocks noChangeArrowheads="1"/>
            </p:cNvSpPr>
            <p:nvPr/>
          </p:nvSpPr>
          <p:spPr bwMode="auto">
            <a:xfrm>
              <a:off x="5580112" y="4652169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⑥</a:t>
              </a:r>
              <a:endParaRPr lang="en-US" altLang="zh-CN" sz="1400" b="1" dirty="0"/>
            </a:p>
          </p:txBody>
        </p:sp>
        <p:sp>
          <p:nvSpPr>
            <p:cNvPr id="329" name="Text Box 527"/>
            <p:cNvSpPr txBox="1">
              <a:spLocks noChangeArrowheads="1"/>
            </p:cNvSpPr>
            <p:nvPr/>
          </p:nvSpPr>
          <p:spPr bwMode="auto">
            <a:xfrm>
              <a:off x="6084168" y="4652169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⑧</a:t>
              </a:r>
              <a:endParaRPr lang="en-US" altLang="zh-CN" sz="1400" b="1" dirty="0"/>
            </a:p>
          </p:txBody>
        </p:sp>
        <p:sp>
          <p:nvSpPr>
            <p:cNvPr id="331" name="Text Box 537"/>
            <p:cNvSpPr txBox="1">
              <a:spLocks noChangeArrowheads="1"/>
            </p:cNvSpPr>
            <p:nvPr/>
          </p:nvSpPr>
          <p:spPr bwMode="auto">
            <a:xfrm>
              <a:off x="2627784" y="5516042"/>
              <a:ext cx="3744415" cy="21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传送</a:t>
              </a:r>
              <a:r>
                <a:rPr lang="zh-CN" altLang="en-US" sz="1600" b="1" dirty="0" smtClean="0"/>
                <a:t>地址</a:t>
              </a:r>
              <a:r>
                <a:rPr lang="en-US" altLang="zh-CN" sz="1600" b="1" dirty="0" smtClean="0"/>
                <a:t>/</a:t>
              </a:r>
              <a:r>
                <a:rPr lang="zh-CN" altLang="en-US" sz="1600" b="1" dirty="0" smtClean="0"/>
                <a:t>命令  </a:t>
              </a:r>
              <a:r>
                <a:rPr lang="zh-CN" altLang="en-US" sz="1600" b="1" dirty="0"/>
                <a:t>等待</a:t>
              </a:r>
              <a:r>
                <a:rPr lang="zh-CN" altLang="en-US" sz="1600" b="1" dirty="0" smtClean="0"/>
                <a:t>操作   传送数据</a:t>
              </a:r>
              <a:endParaRPr lang="zh-CN" altLang="en-US" sz="1600" b="1" dirty="0"/>
            </a:p>
          </p:txBody>
        </p:sp>
        <p:sp>
          <p:nvSpPr>
            <p:cNvPr id="332" name="Text Box 527"/>
            <p:cNvSpPr txBox="1">
              <a:spLocks noChangeArrowheads="1"/>
            </p:cNvSpPr>
            <p:nvPr/>
          </p:nvSpPr>
          <p:spPr bwMode="auto">
            <a:xfrm>
              <a:off x="3275856" y="5229200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②</a:t>
              </a:r>
              <a:endParaRPr lang="en-US" altLang="zh-CN" sz="1400" b="1" dirty="0"/>
            </a:p>
          </p:txBody>
        </p:sp>
        <p:sp>
          <p:nvSpPr>
            <p:cNvPr id="333" name="Text Box 527"/>
            <p:cNvSpPr txBox="1">
              <a:spLocks noChangeArrowheads="1"/>
            </p:cNvSpPr>
            <p:nvPr/>
          </p:nvSpPr>
          <p:spPr bwMode="auto">
            <a:xfrm>
              <a:off x="3779912" y="5229200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④</a:t>
              </a:r>
              <a:endParaRPr lang="en-US" altLang="zh-CN" sz="1400" b="1" dirty="0"/>
            </a:p>
          </p:txBody>
        </p:sp>
        <p:cxnSp>
          <p:nvCxnSpPr>
            <p:cNvPr id="334" name="直接连接符 333"/>
            <p:cNvCxnSpPr/>
            <p:nvPr/>
          </p:nvCxnSpPr>
          <p:spPr bwMode="auto">
            <a:xfrm>
              <a:off x="2483768" y="5374183"/>
              <a:ext cx="720080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3203848" y="5157192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3347418" y="5157192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>
              <a:off x="3923928" y="5165576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4067944" y="5374183"/>
              <a:ext cx="1008558" cy="447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5076502" y="5157192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0" name="直接连接符 339"/>
            <p:cNvCxnSpPr/>
            <p:nvPr/>
          </p:nvCxnSpPr>
          <p:spPr bwMode="auto">
            <a:xfrm>
              <a:off x="5220072" y="5165576"/>
              <a:ext cx="71963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5940598" y="5165576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2" name="直接连接符 341"/>
            <p:cNvCxnSpPr/>
            <p:nvPr/>
          </p:nvCxnSpPr>
          <p:spPr bwMode="auto">
            <a:xfrm>
              <a:off x="6080993" y="5373663"/>
              <a:ext cx="579239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3" name="Text Box 527"/>
            <p:cNvSpPr txBox="1">
              <a:spLocks noChangeArrowheads="1"/>
            </p:cNvSpPr>
            <p:nvPr/>
          </p:nvSpPr>
          <p:spPr bwMode="auto">
            <a:xfrm>
              <a:off x="5148064" y="5228233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⑤</a:t>
              </a:r>
              <a:endParaRPr lang="en-US" altLang="zh-CN" sz="1400" b="1" dirty="0"/>
            </a:p>
          </p:txBody>
        </p:sp>
        <p:sp>
          <p:nvSpPr>
            <p:cNvPr id="344" name="Text Box 527"/>
            <p:cNvSpPr txBox="1">
              <a:spLocks noChangeArrowheads="1"/>
            </p:cNvSpPr>
            <p:nvPr/>
          </p:nvSpPr>
          <p:spPr bwMode="auto">
            <a:xfrm>
              <a:off x="5783659" y="5229200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⑦</a:t>
              </a:r>
              <a:endParaRPr lang="en-US" altLang="zh-CN" sz="1400" b="1" dirty="0"/>
            </a:p>
          </p:txBody>
        </p:sp>
        <p:cxnSp>
          <p:nvCxnSpPr>
            <p:cNvPr id="351" name="直接连接符 350"/>
            <p:cNvCxnSpPr/>
            <p:nvPr/>
          </p:nvCxnSpPr>
          <p:spPr bwMode="auto">
            <a:xfrm>
              <a:off x="5938271" y="4222353"/>
              <a:ext cx="1881" cy="9348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3491880" y="3933056"/>
              <a:ext cx="0" cy="36004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9" name="Text Box 644"/>
          <p:cNvSpPr txBox="1">
            <a:spLocks noChangeArrowheads="1"/>
          </p:cNvSpPr>
          <p:nvPr/>
        </p:nvSpPr>
        <p:spPr bwMode="auto">
          <a:xfrm>
            <a:off x="179388" y="5578031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对设备速度、传输距离无要求，传输周期较</a:t>
            </a:r>
            <a:r>
              <a:rPr lang="zh-CN" altLang="en-US" b="1" dirty="0" smtClean="0"/>
              <a:t>长</a:t>
            </a:r>
            <a:endParaRPr lang="en-US" altLang="zh-CN" b="1" dirty="0" smtClean="0"/>
          </a:p>
          <a:p>
            <a:pPr marL="2336800" indent="-2336800">
              <a:lnSpc>
                <a:spcPct val="90000"/>
              </a:lnSpc>
            </a:pPr>
            <a:r>
              <a:rPr lang="en-US" altLang="zh-CN" sz="1800" b="1" dirty="0" smtClean="0"/>
              <a:t>                                                         (</a:t>
            </a:r>
            <a:r>
              <a:rPr lang="zh-CN" altLang="en-US" sz="1800" b="1" dirty="0" smtClean="0"/>
              <a:t>握手次数过多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60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3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异步定时的应答方式：</a:t>
            </a:r>
            <a:r>
              <a:rPr lang="zh-CN" altLang="en-US" b="1" dirty="0"/>
              <a:t>全互锁、半互锁、不互锁方式</a:t>
            </a:r>
          </a:p>
        </p:txBody>
      </p: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6372200" y="837581"/>
            <a:ext cx="2376488" cy="1366838"/>
            <a:chOff x="3968" y="2614"/>
            <a:chExt cx="1497" cy="861"/>
          </a:xfrm>
        </p:grpSpPr>
        <p:sp>
          <p:nvSpPr>
            <p:cNvPr id="6" name="Text Box 136"/>
            <p:cNvSpPr txBox="1">
              <a:spLocks noChangeArrowheads="1"/>
            </p:cNvSpPr>
            <p:nvPr/>
          </p:nvSpPr>
          <p:spPr bwMode="auto">
            <a:xfrm>
              <a:off x="3968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7" name="Line 137"/>
            <p:cNvSpPr>
              <a:spLocks noChangeShapeType="1"/>
            </p:cNvSpPr>
            <p:nvPr/>
          </p:nvSpPr>
          <p:spPr bwMode="auto">
            <a:xfrm>
              <a:off x="4286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38"/>
            <p:cNvSpPr>
              <a:spLocks noChangeShapeType="1"/>
            </p:cNvSpPr>
            <p:nvPr/>
          </p:nvSpPr>
          <p:spPr bwMode="auto">
            <a:xfrm flipV="1">
              <a:off x="4423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9"/>
            <p:cNvSpPr>
              <a:spLocks noChangeShapeType="1"/>
            </p:cNvSpPr>
            <p:nvPr/>
          </p:nvSpPr>
          <p:spPr bwMode="auto">
            <a:xfrm flipV="1">
              <a:off x="4513" y="2795"/>
              <a:ext cx="49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0"/>
            <p:cNvSpPr>
              <a:spLocks noChangeShapeType="1"/>
            </p:cNvSpPr>
            <p:nvPr/>
          </p:nvSpPr>
          <p:spPr bwMode="auto">
            <a:xfrm>
              <a:off x="5148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1"/>
            <p:cNvSpPr>
              <a:spLocks noChangeShapeType="1"/>
            </p:cNvSpPr>
            <p:nvPr/>
          </p:nvSpPr>
          <p:spPr bwMode="auto">
            <a:xfrm flipH="1" flipV="1">
              <a:off x="5011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2"/>
            <p:cNvSpPr>
              <a:spLocks noChangeShapeType="1"/>
            </p:cNvSpPr>
            <p:nvPr/>
          </p:nvSpPr>
          <p:spPr bwMode="auto">
            <a:xfrm flipV="1">
              <a:off x="4286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3"/>
            <p:cNvSpPr>
              <a:spLocks noChangeShapeType="1"/>
            </p:cNvSpPr>
            <p:nvPr/>
          </p:nvSpPr>
          <p:spPr bwMode="auto">
            <a:xfrm flipV="1">
              <a:off x="4785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auto">
            <a:xfrm flipV="1">
              <a:off x="4921" y="3067"/>
              <a:ext cx="27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auto">
            <a:xfrm flipH="1" flipV="1">
              <a:off x="5193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auto">
            <a:xfrm>
              <a:off x="5328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 flipV="1">
              <a:off x="5329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9"/>
            <p:cNvSpPr>
              <a:spLocks noChangeShapeType="1"/>
            </p:cNvSpPr>
            <p:nvPr/>
          </p:nvSpPr>
          <p:spPr bwMode="auto">
            <a:xfrm flipH="1" flipV="1">
              <a:off x="4422" y="2796"/>
              <a:ext cx="1" cy="6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50"/>
            <p:cNvSpPr>
              <a:spLocks/>
            </p:cNvSpPr>
            <p:nvPr/>
          </p:nvSpPr>
          <p:spPr bwMode="auto">
            <a:xfrm>
              <a:off x="4513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53"/>
            <p:cNvSpPr txBox="1">
              <a:spLocks noChangeArrowheads="1"/>
            </p:cNvSpPr>
            <p:nvPr/>
          </p:nvSpPr>
          <p:spPr bwMode="auto">
            <a:xfrm>
              <a:off x="4966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22" name="Line 154"/>
            <p:cNvSpPr>
              <a:spLocks noChangeShapeType="1"/>
            </p:cNvSpPr>
            <p:nvPr/>
          </p:nvSpPr>
          <p:spPr bwMode="auto">
            <a:xfrm>
              <a:off x="4784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56"/>
            <p:cNvSpPr>
              <a:spLocks noChangeShapeType="1"/>
            </p:cNvSpPr>
            <p:nvPr/>
          </p:nvSpPr>
          <p:spPr bwMode="auto">
            <a:xfrm>
              <a:off x="5193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57"/>
            <p:cNvSpPr>
              <a:spLocks noChangeShapeType="1"/>
            </p:cNvSpPr>
            <p:nvPr/>
          </p:nvSpPr>
          <p:spPr bwMode="auto">
            <a:xfrm flipH="1">
              <a:off x="4784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9"/>
            <p:cNvSpPr>
              <a:spLocks noChangeShapeType="1"/>
            </p:cNvSpPr>
            <p:nvPr/>
          </p:nvSpPr>
          <p:spPr bwMode="auto">
            <a:xfrm>
              <a:off x="442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0"/>
            <p:cNvSpPr>
              <a:spLocks noChangeShapeType="1"/>
            </p:cNvSpPr>
            <p:nvPr/>
          </p:nvSpPr>
          <p:spPr bwMode="auto">
            <a:xfrm>
              <a:off x="501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61"/>
            <p:cNvSpPr>
              <a:spLocks noChangeShapeType="1"/>
            </p:cNvSpPr>
            <p:nvPr/>
          </p:nvSpPr>
          <p:spPr bwMode="auto">
            <a:xfrm>
              <a:off x="4830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2"/>
            <p:cNvSpPr>
              <a:spLocks noChangeShapeType="1"/>
            </p:cNvSpPr>
            <p:nvPr/>
          </p:nvSpPr>
          <p:spPr bwMode="auto">
            <a:xfrm flipH="1">
              <a:off x="4421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63"/>
            <p:cNvSpPr txBox="1">
              <a:spLocks noChangeArrowheads="1"/>
            </p:cNvSpPr>
            <p:nvPr/>
          </p:nvSpPr>
          <p:spPr bwMode="auto">
            <a:xfrm>
              <a:off x="4649" y="2614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②</a:t>
              </a:r>
            </a:p>
          </p:txBody>
        </p:sp>
      </p:grpSp>
      <p:grpSp>
        <p:nvGrpSpPr>
          <p:cNvPr id="32" name="Group 219"/>
          <p:cNvGrpSpPr>
            <a:grpSpLocks/>
          </p:cNvGrpSpPr>
          <p:nvPr/>
        </p:nvGrpSpPr>
        <p:grpSpPr bwMode="auto">
          <a:xfrm>
            <a:off x="3563938" y="1124915"/>
            <a:ext cx="2519362" cy="1079500"/>
            <a:chOff x="2200" y="2795"/>
            <a:chExt cx="1587" cy="680"/>
          </a:xfrm>
        </p:grpSpPr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2200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34" name="Line 165"/>
            <p:cNvSpPr>
              <a:spLocks noChangeShapeType="1"/>
            </p:cNvSpPr>
            <p:nvPr/>
          </p:nvSpPr>
          <p:spPr bwMode="auto">
            <a:xfrm>
              <a:off x="2518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66"/>
            <p:cNvSpPr>
              <a:spLocks noChangeShapeType="1"/>
            </p:cNvSpPr>
            <p:nvPr/>
          </p:nvSpPr>
          <p:spPr bwMode="auto">
            <a:xfrm flipV="1">
              <a:off x="2655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67"/>
            <p:cNvSpPr>
              <a:spLocks noChangeShapeType="1"/>
            </p:cNvSpPr>
            <p:nvPr/>
          </p:nvSpPr>
          <p:spPr bwMode="auto">
            <a:xfrm flipV="1">
              <a:off x="2744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8"/>
            <p:cNvSpPr>
              <a:spLocks noChangeShapeType="1"/>
            </p:cNvSpPr>
            <p:nvPr/>
          </p:nvSpPr>
          <p:spPr bwMode="auto">
            <a:xfrm>
              <a:off x="3470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69"/>
            <p:cNvSpPr>
              <a:spLocks noChangeShapeType="1"/>
            </p:cNvSpPr>
            <p:nvPr/>
          </p:nvSpPr>
          <p:spPr bwMode="auto">
            <a:xfrm flipH="1" flipV="1">
              <a:off x="3333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70"/>
            <p:cNvSpPr>
              <a:spLocks noChangeShapeType="1"/>
            </p:cNvSpPr>
            <p:nvPr/>
          </p:nvSpPr>
          <p:spPr bwMode="auto">
            <a:xfrm flipV="1">
              <a:off x="2518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71"/>
            <p:cNvSpPr>
              <a:spLocks noChangeShapeType="1"/>
            </p:cNvSpPr>
            <p:nvPr/>
          </p:nvSpPr>
          <p:spPr bwMode="auto">
            <a:xfrm flipV="1">
              <a:off x="3017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72"/>
            <p:cNvSpPr>
              <a:spLocks noChangeShapeType="1"/>
            </p:cNvSpPr>
            <p:nvPr/>
          </p:nvSpPr>
          <p:spPr bwMode="auto">
            <a:xfrm flipV="1">
              <a:off x="3152" y="3067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73"/>
            <p:cNvSpPr>
              <a:spLocks noChangeShapeType="1"/>
            </p:cNvSpPr>
            <p:nvPr/>
          </p:nvSpPr>
          <p:spPr bwMode="auto">
            <a:xfrm flipH="1" flipV="1">
              <a:off x="3515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74"/>
            <p:cNvSpPr>
              <a:spLocks noChangeShapeType="1"/>
            </p:cNvSpPr>
            <p:nvPr/>
          </p:nvSpPr>
          <p:spPr bwMode="auto">
            <a:xfrm>
              <a:off x="3650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75"/>
            <p:cNvSpPr>
              <a:spLocks noChangeShapeType="1"/>
            </p:cNvSpPr>
            <p:nvPr/>
          </p:nvSpPr>
          <p:spPr bwMode="auto">
            <a:xfrm flipV="1">
              <a:off x="3651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77"/>
            <p:cNvSpPr>
              <a:spLocks noChangeShapeType="1"/>
            </p:cNvSpPr>
            <p:nvPr/>
          </p:nvSpPr>
          <p:spPr bwMode="auto">
            <a:xfrm flipV="1">
              <a:off x="2653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78"/>
            <p:cNvSpPr>
              <a:spLocks/>
            </p:cNvSpPr>
            <p:nvPr/>
          </p:nvSpPr>
          <p:spPr bwMode="auto">
            <a:xfrm>
              <a:off x="2745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79"/>
            <p:cNvSpPr txBox="1">
              <a:spLocks noChangeArrowheads="1"/>
            </p:cNvSpPr>
            <p:nvPr/>
          </p:nvSpPr>
          <p:spPr bwMode="auto">
            <a:xfrm>
              <a:off x="3243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49" name="Line 180"/>
            <p:cNvSpPr>
              <a:spLocks noChangeShapeType="1"/>
            </p:cNvSpPr>
            <p:nvPr/>
          </p:nvSpPr>
          <p:spPr bwMode="auto">
            <a:xfrm>
              <a:off x="3016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82"/>
            <p:cNvSpPr>
              <a:spLocks noChangeShapeType="1"/>
            </p:cNvSpPr>
            <p:nvPr/>
          </p:nvSpPr>
          <p:spPr bwMode="auto">
            <a:xfrm>
              <a:off x="3470" y="3339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83"/>
            <p:cNvSpPr>
              <a:spLocks noChangeShapeType="1"/>
            </p:cNvSpPr>
            <p:nvPr/>
          </p:nvSpPr>
          <p:spPr bwMode="auto">
            <a:xfrm flipH="1">
              <a:off x="3016" y="3339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 flipV="1">
              <a:off x="3152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218"/>
          <p:cNvGrpSpPr>
            <a:grpSpLocks/>
          </p:cNvGrpSpPr>
          <p:nvPr/>
        </p:nvGrpSpPr>
        <p:grpSpPr bwMode="auto">
          <a:xfrm>
            <a:off x="612031" y="1124915"/>
            <a:ext cx="2663825" cy="1079500"/>
            <a:chOff x="295" y="2795"/>
            <a:chExt cx="1678" cy="680"/>
          </a:xfrm>
        </p:grpSpPr>
        <p:sp>
          <p:nvSpPr>
            <p:cNvPr id="56" name="Text Box 195"/>
            <p:cNvSpPr txBox="1">
              <a:spLocks noChangeArrowheads="1"/>
            </p:cNvSpPr>
            <p:nvPr/>
          </p:nvSpPr>
          <p:spPr bwMode="auto">
            <a:xfrm>
              <a:off x="295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57" name="Line 196"/>
            <p:cNvSpPr>
              <a:spLocks noChangeShapeType="1"/>
            </p:cNvSpPr>
            <p:nvPr/>
          </p:nvSpPr>
          <p:spPr bwMode="auto">
            <a:xfrm>
              <a:off x="613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7"/>
            <p:cNvSpPr>
              <a:spLocks noChangeShapeType="1"/>
            </p:cNvSpPr>
            <p:nvPr/>
          </p:nvSpPr>
          <p:spPr bwMode="auto">
            <a:xfrm flipV="1">
              <a:off x="750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98"/>
            <p:cNvSpPr>
              <a:spLocks noChangeShapeType="1"/>
            </p:cNvSpPr>
            <p:nvPr/>
          </p:nvSpPr>
          <p:spPr bwMode="auto">
            <a:xfrm flipV="1">
              <a:off x="839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99"/>
            <p:cNvSpPr>
              <a:spLocks noChangeShapeType="1"/>
            </p:cNvSpPr>
            <p:nvPr/>
          </p:nvSpPr>
          <p:spPr bwMode="auto">
            <a:xfrm>
              <a:off x="1565" y="2976"/>
              <a:ext cx="40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00"/>
            <p:cNvSpPr>
              <a:spLocks noChangeShapeType="1"/>
            </p:cNvSpPr>
            <p:nvPr/>
          </p:nvSpPr>
          <p:spPr bwMode="auto">
            <a:xfrm flipH="1" flipV="1">
              <a:off x="1428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01"/>
            <p:cNvSpPr>
              <a:spLocks noChangeShapeType="1"/>
            </p:cNvSpPr>
            <p:nvPr/>
          </p:nvSpPr>
          <p:spPr bwMode="auto">
            <a:xfrm flipV="1">
              <a:off x="613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02"/>
            <p:cNvSpPr>
              <a:spLocks noChangeShapeType="1"/>
            </p:cNvSpPr>
            <p:nvPr/>
          </p:nvSpPr>
          <p:spPr bwMode="auto">
            <a:xfrm flipV="1">
              <a:off x="1112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03"/>
            <p:cNvSpPr>
              <a:spLocks noChangeShapeType="1"/>
            </p:cNvSpPr>
            <p:nvPr/>
          </p:nvSpPr>
          <p:spPr bwMode="auto">
            <a:xfrm flipV="1">
              <a:off x="1247" y="3067"/>
              <a:ext cx="45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4"/>
            <p:cNvSpPr>
              <a:spLocks noChangeShapeType="1"/>
            </p:cNvSpPr>
            <p:nvPr/>
          </p:nvSpPr>
          <p:spPr bwMode="auto">
            <a:xfrm flipH="1" flipV="1">
              <a:off x="1701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05"/>
            <p:cNvSpPr>
              <a:spLocks noChangeShapeType="1"/>
            </p:cNvSpPr>
            <p:nvPr/>
          </p:nvSpPr>
          <p:spPr bwMode="auto">
            <a:xfrm>
              <a:off x="1836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06"/>
            <p:cNvSpPr>
              <a:spLocks noChangeShapeType="1"/>
            </p:cNvSpPr>
            <p:nvPr/>
          </p:nvSpPr>
          <p:spPr bwMode="auto">
            <a:xfrm flipV="1">
              <a:off x="1836" y="2795"/>
              <a:ext cx="1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08"/>
            <p:cNvSpPr>
              <a:spLocks noChangeShapeType="1"/>
            </p:cNvSpPr>
            <p:nvPr/>
          </p:nvSpPr>
          <p:spPr bwMode="auto">
            <a:xfrm flipH="1" flipV="1">
              <a:off x="748" y="2795"/>
              <a:ext cx="2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209"/>
            <p:cNvSpPr>
              <a:spLocks/>
            </p:cNvSpPr>
            <p:nvPr/>
          </p:nvSpPr>
          <p:spPr bwMode="auto">
            <a:xfrm>
              <a:off x="840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15"/>
            <p:cNvSpPr>
              <a:spLocks noChangeShapeType="1"/>
            </p:cNvSpPr>
            <p:nvPr/>
          </p:nvSpPr>
          <p:spPr bwMode="auto">
            <a:xfrm>
              <a:off x="748" y="3385"/>
              <a:ext cx="1089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16"/>
            <p:cNvSpPr>
              <a:spLocks noChangeShapeType="1"/>
            </p:cNvSpPr>
            <p:nvPr/>
          </p:nvSpPr>
          <p:spPr bwMode="auto">
            <a:xfrm flipV="1">
              <a:off x="1247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217"/>
            <p:cNvSpPr>
              <a:spLocks/>
            </p:cNvSpPr>
            <p:nvPr/>
          </p:nvSpPr>
          <p:spPr bwMode="auto">
            <a:xfrm>
              <a:off x="1565" y="2977"/>
              <a:ext cx="229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23"/>
                </a:cxn>
                <a:cxn ang="0">
                  <a:pos x="205" y="71"/>
                </a:cxn>
                <a:cxn ang="0">
                  <a:pos x="229" y="149"/>
                </a:cxn>
                <a:cxn ang="0">
                  <a:pos x="226" y="226"/>
                </a:cxn>
              </a:cxnLst>
              <a:rect l="0" t="0" r="r" b="b"/>
              <a:pathLst>
                <a:path w="229" h="226">
                  <a:moveTo>
                    <a:pt x="0" y="0"/>
                  </a:moveTo>
                  <a:lnTo>
                    <a:pt x="127" y="23"/>
                  </a:lnTo>
                  <a:lnTo>
                    <a:pt x="205" y="71"/>
                  </a:lnTo>
                  <a:lnTo>
                    <a:pt x="229" y="149"/>
                  </a:lnTo>
                  <a:lnTo>
                    <a:pt x="226" y="226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" name="Text Box 228"/>
          <p:cNvSpPr txBox="1">
            <a:spLocks noChangeArrowheads="1"/>
          </p:cNvSpPr>
          <p:nvPr/>
        </p:nvSpPr>
        <p:spPr bwMode="auto">
          <a:xfrm>
            <a:off x="179388" y="2924944"/>
            <a:ext cx="87852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*异步传输协议示例：</a:t>
            </a:r>
            <a:r>
              <a:rPr lang="zh-CN" altLang="en-US" b="1" dirty="0" smtClean="0"/>
              <a:t>起止式</a:t>
            </a:r>
            <a:r>
              <a:rPr lang="zh-CN" altLang="en-US" b="1" dirty="0"/>
              <a:t>异步串行</a:t>
            </a:r>
            <a:r>
              <a:rPr lang="zh-CN" altLang="en-US" b="1" dirty="0" smtClean="0"/>
              <a:t>通信协议</a:t>
            </a:r>
            <a:endParaRPr lang="en-US" altLang="zh-CN" b="1" dirty="0" smtClean="0"/>
          </a:p>
          <a:p>
            <a:pPr marL="2336800" indent="-2336800">
              <a:lnSpc>
                <a:spcPct val="100000"/>
              </a:lnSpc>
            </a:pPr>
            <a:r>
              <a:rPr lang="en-US" altLang="zh-CN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                  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面向字符传送、</a:t>
            </a:r>
            <a:r>
              <a:rPr lang="zh-CN" altLang="en-US" sz="2200" b="1" dirty="0"/>
              <a:t>不互</a:t>
            </a:r>
            <a:r>
              <a:rPr lang="zh-CN" altLang="en-US" sz="2200" b="1" dirty="0" smtClean="0"/>
              <a:t>锁</a:t>
            </a:r>
            <a:r>
              <a:rPr lang="zh-CN" altLang="en-US" sz="2200" b="1" dirty="0"/>
              <a:t>应答</a:t>
            </a:r>
            <a:r>
              <a:rPr lang="zh-CN" altLang="en-US" sz="2200" b="1" dirty="0" smtClean="0"/>
              <a:t>方式、无联络信号</a:t>
            </a:r>
            <a:r>
              <a:rPr lang="en-US" altLang="zh-CN" sz="2200" b="1" dirty="0" smtClean="0"/>
              <a:t>)</a:t>
            </a:r>
            <a:endParaRPr lang="zh-CN" altLang="en-US" sz="2200" b="1" dirty="0"/>
          </a:p>
        </p:txBody>
      </p:sp>
      <p:sp>
        <p:nvSpPr>
          <p:cNvPr id="129" name="Text Box 228"/>
          <p:cNvSpPr txBox="1">
            <a:spLocks noChangeArrowheads="1"/>
          </p:cNvSpPr>
          <p:nvPr/>
        </p:nvSpPr>
        <p:spPr bwMode="auto">
          <a:xfrm>
            <a:off x="179512" y="244295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传输速度、传输可靠性有所不同</a:t>
            </a:r>
            <a:endParaRPr lang="zh-CN" altLang="en-US" b="1" dirty="0"/>
          </a:p>
        </p:txBody>
      </p:sp>
      <p:grpSp>
        <p:nvGrpSpPr>
          <p:cNvPr id="142" name="组合 141"/>
          <p:cNvGrpSpPr/>
          <p:nvPr/>
        </p:nvGrpSpPr>
        <p:grpSpPr>
          <a:xfrm>
            <a:off x="5507037" y="1131269"/>
            <a:ext cx="2449339" cy="1433635"/>
            <a:chOff x="5507037" y="1131269"/>
            <a:chExt cx="2449339" cy="1433635"/>
          </a:xfrm>
        </p:grpSpPr>
        <p:sp>
          <p:nvSpPr>
            <p:cNvPr id="130" name="Text Box 223"/>
            <p:cNvSpPr txBox="1">
              <a:spLocks noChangeArrowheads="1"/>
            </p:cNvSpPr>
            <p:nvPr/>
          </p:nvSpPr>
          <p:spPr bwMode="auto">
            <a:xfrm>
              <a:off x="6586363" y="2275979"/>
              <a:ext cx="1370013" cy="28892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/>
                <a:t>约定的延迟</a:t>
              </a:r>
              <a:endParaRPr lang="zh-CN" altLang="en-US" sz="1800" b="1" baseline="-14000" dirty="0"/>
            </a:p>
          </p:txBody>
        </p:sp>
        <p:cxnSp>
          <p:nvCxnSpPr>
            <p:cNvPr id="132" name="直接箭头连接符 131"/>
            <p:cNvCxnSpPr>
              <a:stCxn id="130" idx="1"/>
            </p:cNvCxnSpPr>
            <p:nvPr/>
          </p:nvCxnSpPr>
          <p:spPr bwMode="auto">
            <a:xfrm flipH="1" flipV="1">
              <a:off x="5507037" y="2132660"/>
              <a:ext cx="1079326" cy="28778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7" name="直接箭头连接符 136"/>
            <p:cNvCxnSpPr>
              <a:stCxn id="130" idx="0"/>
            </p:cNvCxnSpPr>
            <p:nvPr/>
          </p:nvCxnSpPr>
          <p:spPr bwMode="auto">
            <a:xfrm flipV="1">
              <a:off x="7271370" y="1131269"/>
              <a:ext cx="307727" cy="114471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3" name="组合 182"/>
          <p:cNvGrpSpPr/>
          <p:nvPr/>
        </p:nvGrpSpPr>
        <p:grpSpPr>
          <a:xfrm>
            <a:off x="3779912" y="3731494"/>
            <a:ext cx="2088232" cy="766142"/>
            <a:chOff x="3779912" y="3804594"/>
            <a:chExt cx="2088232" cy="766142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779912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284737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3779912" y="4436418"/>
              <a:ext cx="50482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67" name="Text Box 303"/>
            <p:cNvSpPr txBox="1">
              <a:spLocks noChangeArrowheads="1"/>
            </p:cNvSpPr>
            <p:nvPr/>
          </p:nvSpPr>
          <p:spPr bwMode="auto">
            <a:xfrm>
              <a:off x="4607943" y="4077072"/>
              <a:ext cx="12602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需约定延迟</a:t>
              </a:r>
              <a:endParaRPr lang="zh-CN" altLang="en-US" sz="1800" b="1" dirty="0"/>
            </a:p>
          </p:txBody>
        </p:sp>
        <p:cxnSp>
          <p:nvCxnSpPr>
            <p:cNvPr id="168" name="直接连接符 167"/>
            <p:cNvCxnSpPr>
              <a:stCxn id="167" idx="1"/>
            </p:cNvCxnSpPr>
            <p:nvPr/>
          </p:nvCxnSpPr>
          <p:spPr bwMode="auto">
            <a:xfrm rot="10800000" flipV="1">
              <a:off x="4032325" y="4220741"/>
              <a:ext cx="575619" cy="215678"/>
            </a:xfrm>
            <a:prstGeom prst="bentConnector3">
              <a:avLst>
                <a:gd name="adj1" fmla="val 99642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>
              <a:off x="5363369" y="3804594"/>
              <a:ext cx="216693" cy="310405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6" name="组合 185"/>
          <p:cNvGrpSpPr/>
          <p:nvPr/>
        </p:nvGrpSpPr>
        <p:grpSpPr>
          <a:xfrm>
            <a:off x="6173924" y="3736082"/>
            <a:ext cx="2357276" cy="1510805"/>
            <a:chOff x="6173924" y="3808090"/>
            <a:chExt cx="2357276" cy="1510805"/>
          </a:xfrm>
        </p:grpSpPr>
        <p:sp>
          <p:nvSpPr>
            <p:cNvPr id="179" name="Text Box 303"/>
            <p:cNvSpPr txBox="1">
              <a:spLocks noChangeArrowheads="1"/>
            </p:cNvSpPr>
            <p:nvPr/>
          </p:nvSpPr>
          <p:spPr bwMode="auto">
            <a:xfrm>
              <a:off x="6173924" y="4077072"/>
              <a:ext cx="235727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需设置起始位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停止位</a:t>
              </a:r>
              <a:endParaRPr lang="zh-CN" altLang="en-US" sz="1800" b="1" dirty="0"/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7489007" y="3808090"/>
              <a:ext cx="180181" cy="26898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4" name="直接箭头连接符 183"/>
            <p:cNvCxnSpPr/>
            <p:nvPr/>
          </p:nvCxnSpPr>
          <p:spPr bwMode="auto">
            <a:xfrm flipH="1">
              <a:off x="7165950" y="4380069"/>
              <a:ext cx="559571" cy="93882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1793680" y="3314255"/>
            <a:ext cx="5479425" cy="1193998"/>
            <a:chOff x="1793680" y="3386263"/>
            <a:chExt cx="5479425" cy="1193998"/>
          </a:xfrm>
        </p:grpSpPr>
        <p:sp>
          <p:nvSpPr>
            <p:cNvPr id="155" name="左大括号 154"/>
            <p:cNvSpPr/>
            <p:nvPr/>
          </p:nvSpPr>
          <p:spPr bwMode="auto">
            <a:xfrm rot="5400000">
              <a:off x="4471738" y="1778894"/>
              <a:ext cx="123309" cy="5479425"/>
            </a:xfrm>
            <a:prstGeom prst="leftBrace">
              <a:avLst>
                <a:gd name="adj1" fmla="val 27996"/>
                <a:gd name="adj2" fmla="val 86621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1979712" y="4167957"/>
              <a:ext cx="12602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需</a:t>
              </a:r>
              <a:r>
                <a:rPr lang="zh-CN" altLang="en-US" sz="1800" b="1" dirty="0" smtClean="0"/>
                <a:t>约定格式</a:t>
              </a:r>
              <a:endParaRPr lang="zh-CN" altLang="en-US" sz="1800" b="1" dirty="0"/>
            </a:p>
          </p:txBody>
        </p:sp>
        <p:cxnSp>
          <p:nvCxnSpPr>
            <p:cNvPr id="157" name="直接箭头连接符 156"/>
            <p:cNvCxnSpPr/>
            <p:nvPr/>
          </p:nvCxnSpPr>
          <p:spPr bwMode="auto">
            <a:xfrm flipH="1">
              <a:off x="2915870" y="3386263"/>
              <a:ext cx="2591167" cy="83447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7" name="组合 216"/>
          <p:cNvGrpSpPr/>
          <p:nvPr/>
        </p:nvGrpSpPr>
        <p:grpSpPr>
          <a:xfrm>
            <a:off x="3924301" y="3314255"/>
            <a:ext cx="865187" cy="1683394"/>
            <a:chOff x="3924301" y="3386263"/>
            <a:chExt cx="865187" cy="1683394"/>
          </a:xfrm>
        </p:grpSpPr>
        <p:cxnSp>
          <p:nvCxnSpPr>
            <p:cNvPr id="215" name="直接箭头连接符 214"/>
            <p:cNvCxnSpPr/>
            <p:nvPr/>
          </p:nvCxnSpPr>
          <p:spPr bwMode="auto">
            <a:xfrm flipH="1">
              <a:off x="3973836" y="3386263"/>
              <a:ext cx="815652" cy="18675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3924301" y="3808090"/>
              <a:ext cx="395288" cy="1261567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8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73138" y="4526162"/>
            <a:ext cx="7991476" cy="1584573"/>
            <a:chOff x="973138" y="4526162"/>
            <a:chExt cx="7991476" cy="1584573"/>
          </a:xfrm>
        </p:grpSpPr>
        <p:sp>
          <p:nvSpPr>
            <p:cNvPr id="105" name="Text Box 291"/>
            <p:cNvSpPr txBox="1">
              <a:spLocks noChangeArrowheads="1"/>
            </p:cNvSpPr>
            <p:nvPr/>
          </p:nvSpPr>
          <p:spPr bwMode="auto">
            <a:xfrm>
              <a:off x="68056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07" name="Text Box 293"/>
            <p:cNvSpPr txBox="1">
              <a:spLocks noChangeArrowheads="1"/>
            </p:cNvSpPr>
            <p:nvPr/>
          </p:nvSpPr>
          <p:spPr bwMode="auto">
            <a:xfrm>
              <a:off x="7310438" y="4526162"/>
              <a:ext cx="79057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baseline="-25000"/>
                <a:t>  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108" name="Line 294"/>
            <p:cNvSpPr>
              <a:spLocks noChangeShapeType="1"/>
            </p:cNvSpPr>
            <p:nvPr/>
          </p:nvSpPr>
          <p:spPr bwMode="auto">
            <a:xfrm flipH="1" flipV="1">
              <a:off x="6805613" y="4526162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7"/>
            <p:cNvSpPr txBox="1">
              <a:spLocks noChangeArrowheads="1"/>
            </p:cNvSpPr>
            <p:nvPr/>
          </p:nvSpPr>
          <p:spPr bwMode="auto">
            <a:xfrm>
              <a:off x="17637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106" name="Text Box 292"/>
            <p:cNvSpPr txBox="1">
              <a:spLocks noChangeArrowheads="1"/>
            </p:cNvSpPr>
            <p:nvPr/>
          </p:nvSpPr>
          <p:spPr bwMode="auto">
            <a:xfrm>
              <a:off x="973138" y="4526162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   1</a:t>
              </a:r>
            </a:p>
          </p:txBody>
        </p:sp>
        <p:sp>
          <p:nvSpPr>
            <p:cNvPr id="82" name="Text Box 268"/>
            <p:cNvSpPr txBox="1">
              <a:spLocks noChangeArrowheads="1"/>
            </p:cNvSpPr>
            <p:nvPr/>
          </p:nvSpPr>
          <p:spPr bwMode="auto">
            <a:xfrm>
              <a:off x="2268538" y="4526162"/>
              <a:ext cx="40322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</a:p>
          </p:txBody>
        </p:sp>
        <p:sp>
          <p:nvSpPr>
            <p:cNvPr id="83" name="Text Box 269"/>
            <p:cNvSpPr txBox="1">
              <a:spLocks noChangeArrowheads="1"/>
            </p:cNvSpPr>
            <p:nvPr/>
          </p:nvSpPr>
          <p:spPr bwMode="auto">
            <a:xfrm>
              <a:off x="3924301" y="5823397"/>
              <a:ext cx="1008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一个字符</a:t>
              </a:r>
            </a:p>
          </p:txBody>
        </p:sp>
        <p:sp>
          <p:nvSpPr>
            <p:cNvPr id="84" name="Line 270"/>
            <p:cNvSpPr>
              <a:spLocks noChangeShapeType="1"/>
            </p:cNvSpPr>
            <p:nvPr/>
          </p:nvSpPr>
          <p:spPr bwMode="auto">
            <a:xfrm>
              <a:off x="277177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71"/>
            <p:cNvSpPr>
              <a:spLocks noChangeShapeType="1"/>
            </p:cNvSpPr>
            <p:nvPr/>
          </p:nvSpPr>
          <p:spPr bwMode="auto">
            <a:xfrm>
              <a:off x="1763713" y="5822703"/>
              <a:ext cx="55451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2"/>
            <p:cNvSpPr>
              <a:spLocks noChangeShapeType="1"/>
            </p:cNvSpPr>
            <p:nvPr/>
          </p:nvSpPr>
          <p:spPr bwMode="auto">
            <a:xfrm flipH="1">
              <a:off x="7308851" y="5822703"/>
              <a:ext cx="863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3"/>
            <p:cNvSpPr>
              <a:spLocks noChangeShapeType="1"/>
            </p:cNvSpPr>
            <p:nvPr/>
          </p:nvSpPr>
          <p:spPr bwMode="auto">
            <a:xfrm flipH="1">
              <a:off x="1763688" y="4980076"/>
              <a:ext cx="0" cy="9565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74"/>
            <p:cNvSpPr txBox="1">
              <a:spLocks noChangeArrowheads="1"/>
            </p:cNvSpPr>
            <p:nvPr/>
          </p:nvSpPr>
          <p:spPr bwMode="auto">
            <a:xfrm>
              <a:off x="1042988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或空闲停止位</a:t>
              </a:r>
            </a:p>
          </p:txBody>
        </p:sp>
        <p:sp>
          <p:nvSpPr>
            <p:cNvPr id="90" name="Line 276"/>
            <p:cNvSpPr>
              <a:spLocks noChangeShapeType="1"/>
            </p:cNvSpPr>
            <p:nvPr/>
          </p:nvSpPr>
          <p:spPr bwMode="auto">
            <a:xfrm>
              <a:off x="973138" y="5823447"/>
              <a:ext cx="7905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277"/>
            <p:cNvSpPr txBox="1">
              <a:spLocks noChangeArrowheads="1"/>
            </p:cNvSpPr>
            <p:nvPr/>
          </p:nvSpPr>
          <p:spPr bwMode="auto">
            <a:xfrm>
              <a:off x="1836738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起始位</a:t>
              </a:r>
            </a:p>
          </p:txBody>
        </p:sp>
        <p:sp>
          <p:nvSpPr>
            <p:cNvPr id="92" name="Text Box 278"/>
            <p:cNvSpPr txBox="1">
              <a:spLocks noChangeArrowheads="1"/>
            </p:cNvSpPr>
            <p:nvPr/>
          </p:nvSpPr>
          <p:spPr bwMode="auto">
            <a:xfrm>
              <a:off x="6372226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校验位</a:t>
              </a:r>
            </a:p>
          </p:txBody>
        </p:sp>
        <p:sp>
          <p:nvSpPr>
            <p:cNvPr id="93" name="Text Box 279"/>
            <p:cNvSpPr txBox="1">
              <a:spLocks noChangeArrowheads="1"/>
            </p:cNvSpPr>
            <p:nvPr/>
          </p:nvSpPr>
          <p:spPr bwMode="auto">
            <a:xfrm>
              <a:off x="6877051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停止位</a:t>
              </a:r>
            </a:p>
          </p:txBody>
        </p:sp>
        <p:sp>
          <p:nvSpPr>
            <p:cNvPr id="94" name="Text Box 280"/>
            <p:cNvSpPr txBox="1">
              <a:spLocks noChangeArrowheads="1"/>
            </p:cNvSpPr>
            <p:nvPr/>
          </p:nvSpPr>
          <p:spPr bwMode="auto">
            <a:xfrm>
              <a:off x="3203576" y="4959549"/>
              <a:ext cx="22320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(</a:t>
              </a:r>
              <a:r>
                <a:rPr lang="zh-CN" altLang="en-US" sz="1800" b="1" dirty="0"/>
                <a:t>低</a:t>
              </a:r>
              <a:r>
                <a:rPr lang="en-US" altLang="zh-CN" sz="1800" b="1" dirty="0"/>
                <a:t>) </a:t>
              </a:r>
              <a:r>
                <a:rPr lang="zh-CN" altLang="en-US" sz="1800" b="1" dirty="0"/>
                <a:t>数据位 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高</a:t>
              </a:r>
              <a:r>
                <a:rPr lang="en-US" altLang="zh-CN" sz="1800" b="1" dirty="0"/>
                <a:t>)</a:t>
              </a:r>
            </a:p>
          </p:txBody>
        </p:sp>
        <p:sp>
          <p:nvSpPr>
            <p:cNvPr id="95" name="Line 281"/>
            <p:cNvSpPr>
              <a:spLocks noChangeShapeType="1"/>
            </p:cNvSpPr>
            <p:nvPr/>
          </p:nvSpPr>
          <p:spPr bwMode="auto">
            <a:xfrm>
              <a:off x="327660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82"/>
            <p:cNvSpPr>
              <a:spLocks noChangeShapeType="1"/>
            </p:cNvSpPr>
            <p:nvPr/>
          </p:nvSpPr>
          <p:spPr bwMode="auto">
            <a:xfrm>
              <a:off x="378142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83"/>
            <p:cNvSpPr>
              <a:spLocks noChangeShapeType="1"/>
            </p:cNvSpPr>
            <p:nvPr/>
          </p:nvSpPr>
          <p:spPr bwMode="auto">
            <a:xfrm>
              <a:off x="428625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84"/>
            <p:cNvSpPr>
              <a:spLocks noChangeShapeType="1"/>
            </p:cNvSpPr>
            <p:nvPr/>
          </p:nvSpPr>
          <p:spPr bwMode="auto">
            <a:xfrm>
              <a:off x="478948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85"/>
            <p:cNvSpPr>
              <a:spLocks noChangeShapeType="1"/>
            </p:cNvSpPr>
            <p:nvPr/>
          </p:nvSpPr>
          <p:spPr bwMode="auto">
            <a:xfrm>
              <a:off x="52943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6"/>
            <p:cNvSpPr>
              <a:spLocks noChangeShapeType="1"/>
            </p:cNvSpPr>
            <p:nvPr/>
          </p:nvSpPr>
          <p:spPr bwMode="auto">
            <a:xfrm>
              <a:off x="579913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8"/>
            <p:cNvSpPr>
              <a:spLocks noChangeShapeType="1"/>
            </p:cNvSpPr>
            <p:nvPr/>
          </p:nvSpPr>
          <p:spPr bwMode="auto">
            <a:xfrm flipH="1" flipV="1">
              <a:off x="1763713" y="4886524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9"/>
            <p:cNvSpPr>
              <a:spLocks noChangeShapeType="1"/>
            </p:cNvSpPr>
            <p:nvPr/>
          </p:nvSpPr>
          <p:spPr bwMode="auto">
            <a:xfrm flipH="1">
              <a:off x="17637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90"/>
            <p:cNvSpPr>
              <a:spLocks noChangeShapeType="1"/>
            </p:cNvSpPr>
            <p:nvPr/>
          </p:nvSpPr>
          <p:spPr bwMode="auto">
            <a:xfrm flipH="1" flipV="1">
              <a:off x="973138" y="452616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95"/>
            <p:cNvSpPr txBox="1">
              <a:spLocks noChangeArrowheads="1"/>
            </p:cNvSpPr>
            <p:nvPr/>
          </p:nvSpPr>
          <p:spPr bwMode="auto">
            <a:xfrm>
              <a:off x="6300788" y="4526162"/>
              <a:ext cx="504825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</a:p>
          </p:txBody>
        </p:sp>
        <p:sp>
          <p:nvSpPr>
            <p:cNvPr id="115" name="Text Box 301"/>
            <p:cNvSpPr txBox="1">
              <a:spLocks noChangeArrowheads="1"/>
            </p:cNvSpPr>
            <p:nvPr/>
          </p:nvSpPr>
          <p:spPr bwMode="auto">
            <a:xfrm>
              <a:off x="7453313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或空闲起始位</a:t>
              </a:r>
            </a:p>
          </p:txBody>
        </p:sp>
        <p:sp>
          <p:nvSpPr>
            <p:cNvPr id="116" name="Line 302"/>
            <p:cNvSpPr>
              <a:spLocks noChangeShapeType="1"/>
            </p:cNvSpPr>
            <p:nvPr/>
          </p:nvSpPr>
          <p:spPr bwMode="auto">
            <a:xfrm>
              <a:off x="7326857" y="4983425"/>
              <a:ext cx="0" cy="102482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3"/>
            <p:cNvSpPr txBox="1">
              <a:spLocks noChangeArrowheads="1"/>
            </p:cNvSpPr>
            <p:nvPr/>
          </p:nvSpPr>
          <p:spPr bwMode="auto">
            <a:xfrm>
              <a:off x="7308851" y="5823397"/>
              <a:ext cx="16557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下个字符或空闲</a:t>
              </a:r>
            </a:p>
          </p:txBody>
        </p:sp>
        <p:sp>
          <p:nvSpPr>
            <p:cNvPr id="143" name="左大括号 142"/>
            <p:cNvSpPr/>
            <p:nvPr/>
          </p:nvSpPr>
          <p:spPr bwMode="auto">
            <a:xfrm rot="16200000">
              <a:off x="4250201" y="2930947"/>
              <a:ext cx="77686" cy="4021901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4" name="左大括号 143"/>
            <p:cNvSpPr/>
            <p:nvPr/>
          </p:nvSpPr>
          <p:spPr bwMode="auto">
            <a:xfrm rot="16200000">
              <a:off x="6516680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5" name="左大括号 144"/>
            <p:cNvSpPr/>
            <p:nvPr/>
          </p:nvSpPr>
          <p:spPr bwMode="auto">
            <a:xfrm rot="16200000">
              <a:off x="7018543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6" name="左大括号 145"/>
            <p:cNvSpPr/>
            <p:nvPr/>
          </p:nvSpPr>
          <p:spPr bwMode="auto">
            <a:xfrm rot="16200000">
              <a:off x="7676878" y="4553305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7" name="左大括号 146"/>
            <p:cNvSpPr/>
            <p:nvPr/>
          </p:nvSpPr>
          <p:spPr bwMode="auto">
            <a:xfrm rot="16200000">
              <a:off x="1988480" y="4696816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8" name="左大括号 147"/>
            <p:cNvSpPr/>
            <p:nvPr/>
          </p:nvSpPr>
          <p:spPr bwMode="auto">
            <a:xfrm rot="16200000">
              <a:off x="1341931" y="4554323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8" name="Line 289"/>
            <p:cNvSpPr>
              <a:spLocks noChangeShapeType="1"/>
            </p:cNvSpPr>
            <p:nvPr/>
          </p:nvSpPr>
          <p:spPr bwMode="auto">
            <a:xfrm flipH="1">
              <a:off x="7308304" y="4539600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4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3</a:t>
            </a:r>
            <a:r>
              <a:rPr lang="zh-CN" altLang="en-US" b="1" dirty="0">
                <a:solidFill>
                  <a:srgbClr val="FF3399"/>
                </a:solidFill>
              </a:rPr>
              <a:t>、半</a:t>
            </a:r>
            <a:r>
              <a:rPr lang="zh-CN" altLang="en-US" b="1" dirty="0" smtClean="0">
                <a:solidFill>
                  <a:srgbClr val="FF3399"/>
                </a:solidFill>
              </a:rPr>
              <a:t>同步</a:t>
            </a:r>
            <a:r>
              <a:rPr lang="zh-CN" altLang="en-US" b="1" dirty="0">
                <a:solidFill>
                  <a:srgbClr val="FF3399"/>
                </a:solidFill>
              </a:rPr>
              <a:t>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*定时原理：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*半同步传输协议原理：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68921" y="757153"/>
            <a:ext cx="66235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通过时钟信号、联络信号的握手共同实现，</a:t>
            </a:r>
            <a:endParaRPr lang="en-US" altLang="zh-CN" b="1" dirty="0" smtClean="0"/>
          </a:p>
          <a:p>
            <a:r>
              <a:rPr lang="zh-CN" altLang="en-US" b="1" dirty="0" smtClean="0"/>
              <a:t>时长可变、以时钟周期为基准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基础为同步</a:t>
            </a:r>
            <a:r>
              <a:rPr lang="en-US" altLang="zh-CN" sz="2000" b="1" dirty="0" smtClean="0"/>
              <a:t>)</a:t>
            </a:r>
            <a:endParaRPr lang="en-US" altLang="zh-CN" b="1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707905" y="1704290"/>
            <a:ext cx="51845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 smtClean="0"/>
              <a:t>各</a:t>
            </a:r>
            <a:r>
              <a:rPr lang="zh-CN" altLang="en-US" b="1" spc="-100" dirty="0"/>
              <a:t>步骤都以</a:t>
            </a:r>
            <a:r>
              <a:rPr lang="en-US" altLang="zh-CN" b="1" spc="-100" dirty="0"/>
              <a:t>CLK</a:t>
            </a:r>
            <a:r>
              <a:rPr lang="zh-CN" altLang="en-US" b="1" spc="-100" dirty="0"/>
              <a:t>为</a:t>
            </a:r>
            <a:r>
              <a:rPr lang="zh-CN" altLang="en-US" b="1" spc="-100" dirty="0" smtClean="0"/>
              <a:t>基准，</a:t>
            </a:r>
            <a:endParaRPr lang="en-US" altLang="zh-CN" b="1" spc="-100" dirty="0" smtClean="0"/>
          </a:p>
          <a:p>
            <a:r>
              <a:rPr lang="zh-CN" altLang="en-US" b="1" spc="-100" dirty="0" smtClean="0"/>
              <a:t>步骤时长可以延长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 smtClean="0"/>
              <a:t>多个</a:t>
            </a:r>
            <a:r>
              <a:rPr lang="en-US" altLang="zh-CN" sz="2000" b="1" spc="-100" dirty="0" smtClean="0"/>
              <a:t>CLK)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1186323" y="2712227"/>
            <a:ext cx="7130093" cy="1656359"/>
            <a:chOff x="251520" y="1844824"/>
            <a:chExt cx="7130093" cy="1656359"/>
          </a:xfrm>
        </p:grpSpPr>
        <p:sp>
          <p:nvSpPr>
            <p:cNvPr id="100" name="Rectangle 213"/>
            <p:cNvSpPr>
              <a:spLocks noChangeArrowheads="1"/>
            </p:cNvSpPr>
            <p:nvPr/>
          </p:nvSpPr>
          <p:spPr bwMode="auto">
            <a:xfrm>
              <a:off x="4650210" y="3284983"/>
              <a:ext cx="1292683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H="1">
              <a:off x="4353816" y="1845469"/>
              <a:ext cx="216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93204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550810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084168" y="1845469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660232" y="1845469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7234856" y="1845469"/>
              <a:ext cx="1440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5544616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1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 smtClean="0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</a:rPr>
                <a:t>W </a:t>
              </a:r>
              <a:r>
                <a:rPr lang="en-US" altLang="zh-CN" sz="1800" b="1" dirty="0" smtClean="0">
                  <a:solidFill>
                    <a:srgbClr val="FF3399"/>
                  </a:solidFill>
                </a:rPr>
                <a:t>   </a:t>
              </a:r>
              <a:r>
                <a:rPr lang="en-US" altLang="zh-CN" sz="1800" b="1" dirty="0" err="1" smtClean="0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</a:rPr>
                <a:t>W</a:t>
              </a:r>
              <a:r>
                <a:rPr lang="en-US" altLang="zh-CN" sz="1800" b="1" dirty="0" smtClean="0"/>
                <a:t>   T</a:t>
              </a:r>
              <a:r>
                <a:rPr lang="en-US" altLang="zh-CN" sz="1800" b="1" baseline="-18000" dirty="0" smtClean="0"/>
                <a:t>3 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113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37813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3786114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40686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4074146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flipV="1">
              <a:off x="435741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436217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46447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65021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flipV="1">
              <a:off x="49327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493752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522007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22555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550882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551358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579613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80161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60841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608893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637148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637696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66595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664274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694682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6952306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72355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7240338" y="2132856"/>
              <a:ext cx="141275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>
              <a:endCxn id="113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>
              <a:stCxn id="113" idx="0"/>
              <a:endCxn id="159" idx="3"/>
            </p:cNvCxnSpPr>
            <p:nvPr/>
          </p:nvCxnSpPr>
          <p:spPr bwMode="auto">
            <a:xfrm flipV="1">
              <a:off x="3600337" y="2528900"/>
              <a:ext cx="17885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AutoShape 215"/>
            <p:cNvSpPr>
              <a:spLocks noChangeArrowheads="1"/>
            </p:cNvSpPr>
            <p:nvPr/>
          </p:nvSpPr>
          <p:spPr bwMode="auto">
            <a:xfrm>
              <a:off x="3779192" y="2420888"/>
              <a:ext cx="327494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60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1" name="直接连接符 160"/>
            <p:cNvCxnSpPr>
              <a:endCxn id="160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>
              <a:stCxn id="160" idx="0"/>
              <a:endCxn id="163" idx="3"/>
            </p:cNvCxnSpPr>
            <p:nvPr/>
          </p:nvCxnSpPr>
          <p:spPr bwMode="auto">
            <a:xfrm flipV="1">
              <a:off x="3601650" y="2816931"/>
              <a:ext cx="75216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AutoShape 215"/>
            <p:cNvSpPr>
              <a:spLocks noChangeArrowheads="1"/>
            </p:cNvSpPr>
            <p:nvPr/>
          </p:nvSpPr>
          <p:spPr bwMode="auto">
            <a:xfrm>
              <a:off x="4353816" y="2708919"/>
              <a:ext cx="270201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 bwMode="auto">
            <a:xfrm>
              <a:off x="1331640" y="299695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05172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051000" y="3212976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491880" y="2996952"/>
              <a:ext cx="8655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4354536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4355976" y="3212976"/>
              <a:ext cx="259228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6952306" y="2996952"/>
              <a:ext cx="42800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6948264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1331640" y="3284984"/>
              <a:ext cx="331857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4644008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4644008" y="3501008"/>
              <a:ext cx="1296144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5940152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5940152" y="3284984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就绪</a:t>
              </a:r>
              <a:r>
                <a:rPr lang="en-US" altLang="zh-CN" sz="1800" b="1" dirty="0" smtClean="0"/>
                <a:t>Ready</a:t>
              </a:r>
              <a:endParaRPr lang="zh-CN" altLang="en-US" sz="1800" b="1" dirty="0"/>
            </a:p>
          </p:txBody>
        </p:sp>
      </p:grpSp>
      <p:sp>
        <p:nvSpPr>
          <p:cNvPr id="179" name="Text Box 133"/>
          <p:cNvSpPr txBox="1">
            <a:spLocks noChangeArrowheads="1"/>
          </p:cNvSpPr>
          <p:nvPr/>
        </p:nvSpPr>
        <p:spPr bwMode="auto">
          <a:xfrm>
            <a:off x="179388" y="451260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应用特点：</a:t>
            </a:r>
            <a:r>
              <a:rPr lang="zh-CN" altLang="en-US" b="1" dirty="0" smtClean="0"/>
              <a:t>适合</a:t>
            </a:r>
            <a:r>
              <a:rPr lang="zh-CN" altLang="en-US" b="1" dirty="0" smtClean="0">
                <a:solidFill>
                  <a:srgbClr val="990099"/>
                </a:solidFill>
              </a:rPr>
              <a:t>距离较短</a:t>
            </a:r>
            <a:r>
              <a:rPr lang="zh-CN" altLang="en-US" b="1" dirty="0" smtClean="0"/>
              <a:t>的数据传输，对设备速度无要求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8" name="Text Box 133"/>
          <p:cNvSpPr txBox="1">
            <a:spLocks noChangeArrowheads="1"/>
          </p:cNvSpPr>
          <p:nvPr/>
        </p:nvSpPr>
        <p:spPr bwMode="auto">
          <a:xfrm>
            <a:off x="179512" y="4941168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 优化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主设备、从</a:t>
            </a:r>
            <a:r>
              <a:rPr lang="zh-CN" altLang="en-US" b="1" dirty="0" smtClean="0"/>
              <a:t>设备</a:t>
            </a:r>
            <a:r>
              <a:rPr lang="zh-CN" altLang="en-US" b="1" dirty="0" smtClean="0">
                <a:solidFill>
                  <a:srgbClr val="990099"/>
                </a:solidFill>
              </a:rPr>
              <a:t>都允许</a:t>
            </a:r>
            <a:r>
              <a:rPr lang="zh-CN" altLang="en-US" b="1" dirty="0"/>
              <a:t>采用异步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(</a:t>
            </a:r>
            <a:r>
              <a:rPr lang="zh-CN" altLang="en-US" sz="1800" b="1" dirty="0" smtClean="0"/>
              <a:t>如</a:t>
            </a:r>
            <a:r>
              <a:rPr lang="en-US" altLang="zh-CN" sz="1800" b="1" dirty="0" smtClean="0"/>
              <a:t>PCI</a:t>
            </a:r>
            <a:r>
              <a:rPr lang="zh-CN" altLang="en-US" sz="1800" b="1" dirty="0" smtClean="0"/>
              <a:t>总线的定时信号有时钟</a:t>
            </a:r>
            <a:r>
              <a:rPr lang="en-US" altLang="zh-CN" sz="1800" b="1" dirty="0" smtClean="0"/>
              <a:t>CLK</a:t>
            </a:r>
            <a:r>
              <a:rPr lang="zh-CN" altLang="en-US" sz="1800" b="1" dirty="0" smtClean="0"/>
              <a:t>、主就绪</a:t>
            </a:r>
            <a:r>
              <a:rPr lang="en-US" altLang="zh-CN" sz="1800" b="1" dirty="0" smtClean="0"/>
              <a:t>IRDY</a:t>
            </a:r>
            <a:r>
              <a:rPr lang="zh-CN" altLang="en-US" sz="1800" b="1" dirty="0" smtClean="0"/>
              <a:t>、从就绪</a:t>
            </a:r>
            <a:r>
              <a:rPr lang="en-US" altLang="zh-CN" sz="1800" b="1" dirty="0" smtClean="0"/>
              <a:t>TRDY)</a:t>
            </a:r>
            <a:endParaRPr lang="zh-CN" altLang="en-US" sz="1800" b="1" dirty="0"/>
          </a:p>
        </p:txBody>
      </p:sp>
      <p:sp>
        <p:nvSpPr>
          <p:cNvPr id="8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33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79" grpId="0"/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5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、总线传输模式</a:t>
            </a:r>
            <a:endParaRPr lang="zh-CN" altLang="en-US" sz="2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358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*传输需求：</a:t>
            </a:r>
            <a:r>
              <a:rPr lang="zh-CN" altLang="en-US" b="1" dirty="0" smtClean="0"/>
              <a:t>设备个数、操作类型、寻址范围、数据位数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               (</a:t>
            </a:r>
            <a:r>
              <a:rPr lang="zh-CN" altLang="en-US" sz="1800" b="1" dirty="0" smtClean="0"/>
              <a:t>一对一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多</a:t>
            </a:r>
            <a:r>
              <a:rPr lang="en-US" altLang="zh-CN" sz="1800" b="1" dirty="0" smtClean="0"/>
              <a:t>) (</a:t>
            </a:r>
            <a:r>
              <a:rPr lang="zh-CN" altLang="en-US" sz="1800" b="1" dirty="0" smtClean="0"/>
              <a:t>读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写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读改写</a:t>
            </a:r>
            <a:r>
              <a:rPr lang="en-US" altLang="zh-CN" sz="1800" b="1" dirty="0" smtClean="0"/>
              <a:t>) (</a:t>
            </a:r>
            <a:r>
              <a:rPr lang="zh-CN" altLang="en-US" sz="1800" b="1" dirty="0" smtClean="0"/>
              <a:t>单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双地址</a:t>
            </a:r>
            <a:r>
              <a:rPr lang="en-US" altLang="zh-CN" sz="1800" b="1" dirty="0" smtClean="0"/>
              <a:t>) </a:t>
            </a:r>
            <a:r>
              <a:rPr lang="en-US" altLang="zh-CN" sz="1400" b="1" dirty="0" smtClean="0"/>
              <a:t> 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常规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突发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59" name="Text Box 71"/>
          <p:cNvSpPr txBox="1">
            <a:spLocks noChangeArrowheads="1"/>
          </p:cNvSpPr>
          <p:nvPr/>
        </p:nvSpPr>
        <p:spPr bwMode="auto">
          <a:xfrm>
            <a:off x="179512" y="17008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*传输需求的实现：</a:t>
            </a:r>
            <a:r>
              <a:rPr lang="zh-CN" altLang="en-US" sz="2200" b="1" dirty="0" smtClean="0"/>
              <a:t>支持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多种</a:t>
            </a:r>
            <a:r>
              <a:rPr lang="zh-CN" altLang="en-US" sz="2200" b="1" dirty="0" smtClean="0"/>
              <a:t>传输模式，用总线事务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类型</a:t>
            </a:r>
            <a:r>
              <a:rPr lang="zh-CN" altLang="en-US" sz="2200" b="1" dirty="0" smtClean="0"/>
              <a:t>表示</a:t>
            </a:r>
            <a:endParaRPr lang="zh-CN" altLang="en-US" sz="2200" b="1" dirty="0"/>
          </a:p>
        </p:txBody>
      </p:sp>
      <p:sp>
        <p:nvSpPr>
          <p:cNvPr id="360" name="Text Box 71"/>
          <p:cNvSpPr txBox="1">
            <a:spLocks noChangeArrowheads="1"/>
          </p:cNvSpPr>
          <p:nvPr/>
        </p:nvSpPr>
        <p:spPr bwMode="auto">
          <a:xfrm>
            <a:off x="179512" y="2204864"/>
            <a:ext cx="8785225" cy="421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</a:rPr>
              <a:t>PCI</a:t>
            </a:r>
            <a:r>
              <a:rPr lang="zh-CN" altLang="en-US" b="1" dirty="0" smtClean="0">
                <a:solidFill>
                  <a:srgbClr val="C00000"/>
                </a:solidFill>
              </a:rPr>
              <a:t>总线的总线事务类型：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      MEM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读、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MEM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写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MEM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空间</a:t>
            </a:r>
            <a:r>
              <a:rPr lang="zh-CN" altLang="en-US" sz="2200" b="1" dirty="0" smtClean="0"/>
              <a:t>的一个或多个数据，用</a:t>
            </a:r>
            <a:r>
              <a:rPr lang="en-US" altLang="zh-CN" sz="2200" b="1" dirty="0" smtClean="0"/>
              <a:t>MEM</a:t>
            </a:r>
            <a:r>
              <a:rPr lang="zh-CN" altLang="en-US" sz="2200" b="1" dirty="0" smtClean="0"/>
              <a:t>地址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I/O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读、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I/O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写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dirty="0">
                <a:solidFill>
                  <a:srgbClr val="990099"/>
                </a:solidFill>
              </a:rPr>
              <a:t>I/O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空间</a:t>
            </a:r>
            <a:r>
              <a:rPr lang="zh-CN" altLang="en-US" sz="2200" b="1" dirty="0" smtClean="0"/>
              <a:t>的一个数据，用</a:t>
            </a:r>
            <a:r>
              <a:rPr lang="en-US" altLang="zh-CN" sz="2200" b="1" dirty="0" smtClean="0"/>
              <a:t>I/O</a:t>
            </a:r>
            <a:r>
              <a:rPr lang="zh-CN" altLang="en-US" sz="2200" b="1" dirty="0" smtClean="0"/>
              <a:t>端口地址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配置读、配置写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配置空间</a:t>
            </a:r>
            <a:r>
              <a:rPr lang="zh-CN" altLang="en-US" sz="2200" b="1" dirty="0" smtClean="0"/>
              <a:t>的一</a:t>
            </a:r>
            <a:r>
              <a:rPr lang="zh-CN" altLang="en-US" sz="2200" b="1" dirty="0"/>
              <a:t>个</a:t>
            </a:r>
            <a:r>
              <a:rPr lang="zh-CN" altLang="en-US" sz="2200" b="1" dirty="0" smtClean="0"/>
              <a:t>数据，配置空间地址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MEM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行读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u="sng" dirty="0" smtClean="0"/>
              <a:t>MEM</a:t>
            </a:r>
            <a:r>
              <a:rPr lang="zh-CN" altLang="en-US" sz="2200" b="1" u="sng" dirty="0" smtClean="0"/>
              <a:t>空间</a:t>
            </a:r>
            <a:r>
              <a:rPr lang="zh-CN" altLang="en-US" sz="2200" b="1" dirty="0" smtClean="0"/>
              <a:t>的一个</a:t>
            </a:r>
            <a:r>
              <a:rPr lang="en-US" altLang="zh-CN" sz="2200" b="1" dirty="0" err="1" smtClean="0"/>
              <a:t>S</a:t>
            </a:r>
            <a:r>
              <a:rPr lang="en-US" altLang="zh-CN" sz="2200" b="1" baseline="-18000" dirty="0" err="1" smtClean="0"/>
              <a:t>Cache</a:t>
            </a:r>
            <a:r>
              <a:rPr lang="zh-CN" altLang="en-US" sz="2200" b="1" baseline="-18000" dirty="0" smtClean="0"/>
              <a:t>行</a:t>
            </a:r>
            <a:r>
              <a:rPr lang="zh-CN" altLang="en-US" sz="2200" b="1" dirty="0" smtClean="0"/>
              <a:t>的数据     </a:t>
            </a:r>
            <a:r>
              <a:rPr lang="zh-CN" altLang="en-US" sz="1800" b="1" dirty="0" smtClean="0"/>
              <a:t>←如</a:t>
            </a:r>
            <a:r>
              <a:rPr lang="en-US" altLang="zh-CN" sz="1800" b="1" dirty="0" smtClean="0"/>
              <a:t>Cache</a:t>
            </a:r>
            <a:r>
              <a:rPr lang="zh-CN" altLang="en-US" sz="1800" b="1" dirty="0" smtClean="0"/>
              <a:t>缺失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MEM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多行读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u="sng" dirty="0"/>
              <a:t>MEM</a:t>
            </a:r>
            <a:r>
              <a:rPr lang="zh-CN" altLang="en-US" sz="2200" b="1" u="sng" dirty="0"/>
              <a:t>空间</a:t>
            </a:r>
            <a:r>
              <a:rPr lang="zh-CN" altLang="en-US" sz="2200" b="1" dirty="0" smtClean="0"/>
              <a:t>的多个</a:t>
            </a:r>
            <a:r>
              <a:rPr lang="en-US" altLang="zh-CN" sz="2200" b="1" dirty="0" err="1"/>
              <a:t>S</a:t>
            </a:r>
            <a:r>
              <a:rPr lang="en-US" altLang="zh-CN" sz="2200" b="1" baseline="-18000" dirty="0" err="1"/>
              <a:t>Cache</a:t>
            </a:r>
            <a:r>
              <a:rPr lang="zh-CN" altLang="en-US" sz="2200" b="1" baseline="-18000" dirty="0"/>
              <a:t>行</a:t>
            </a:r>
            <a:r>
              <a:rPr lang="zh-CN" altLang="en-US" sz="2200" b="1" dirty="0"/>
              <a:t>的</a:t>
            </a:r>
            <a:r>
              <a:rPr lang="zh-CN" altLang="en-US" sz="2200" b="1" dirty="0" smtClean="0"/>
              <a:t>数据   </a:t>
            </a:r>
            <a:r>
              <a:rPr lang="zh-CN" altLang="en-US" sz="1800" b="1" dirty="0" smtClean="0"/>
              <a:t>←如</a:t>
            </a:r>
            <a:r>
              <a:rPr lang="en-US" altLang="zh-CN" sz="1800" b="1" dirty="0" smtClean="0"/>
              <a:t>DMA</a:t>
            </a:r>
            <a:r>
              <a:rPr lang="zh-CN" altLang="en-US" sz="1800" b="1" dirty="0" smtClean="0"/>
              <a:t>传送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MEM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写并无效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u="sng" dirty="0"/>
              <a:t>主存</a:t>
            </a:r>
            <a:r>
              <a:rPr lang="zh-CN" altLang="en-US" sz="2200" b="1" u="sng" dirty="0" smtClean="0"/>
              <a:t>空间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一个</a:t>
            </a:r>
            <a:r>
              <a:rPr lang="en-US" altLang="zh-CN" sz="2200" b="1" dirty="0" err="1" smtClean="0"/>
              <a:t>S</a:t>
            </a:r>
            <a:r>
              <a:rPr lang="en-US" altLang="zh-CN" sz="2200" b="1" baseline="-18000" dirty="0" err="1" smtClean="0"/>
              <a:t>Cache</a:t>
            </a:r>
            <a:r>
              <a:rPr lang="zh-CN" altLang="en-US" sz="2200" b="1" baseline="-18000" dirty="0"/>
              <a:t>行</a:t>
            </a:r>
            <a:r>
              <a:rPr lang="zh-CN" altLang="en-US" sz="2200" b="1" dirty="0"/>
              <a:t>的</a:t>
            </a:r>
            <a:r>
              <a:rPr lang="zh-CN" altLang="en-US" sz="2200" b="1" dirty="0" smtClean="0"/>
              <a:t>数据，通知</a:t>
            </a:r>
            <a:r>
              <a:rPr lang="en-US" altLang="zh-CN" sz="2200" b="1" dirty="0" smtClean="0"/>
              <a:t>CPU</a:t>
            </a:r>
            <a:r>
              <a:rPr lang="zh-CN" altLang="en-US" sz="2200" b="1" dirty="0" smtClean="0"/>
              <a:t>作废该行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中断</a:t>
            </a:r>
            <a:r>
              <a:rPr lang="zh-CN" altLang="en-US" sz="2200" b="1" dirty="0">
                <a:solidFill>
                  <a:schemeClr val="accent2"/>
                </a:solidFill>
              </a:rPr>
              <a:t>响应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dirty="0"/>
              <a:t>从中断控制器读中断类型号，</a:t>
            </a:r>
            <a:r>
              <a:rPr lang="zh-CN" altLang="en-US" sz="2200" b="1" dirty="0">
                <a:solidFill>
                  <a:srgbClr val="990099"/>
                </a:solidFill>
              </a:rPr>
              <a:t>隐含寻址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chemeClr val="accent2"/>
                </a:solidFill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双</a:t>
            </a:r>
            <a:r>
              <a:rPr lang="zh-CN" altLang="en-US" sz="2200" b="1" dirty="0">
                <a:solidFill>
                  <a:schemeClr val="accent2"/>
                </a:solidFill>
              </a:rPr>
              <a:t>地址周期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dirty="0"/>
              <a:t>地址期为</a:t>
            </a:r>
            <a:r>
              <a:rPr lang="en-US" altLang="zh-CN" sz="2200" b="1" dirty="0">
                <a:solidFill>
                  <a:srgbClr val="990099"/>
                </a:solidFill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</a:rPr>
              <a:t>个时钟周期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</a:t>
            </a:r>
            <a:r>
              <a:rPr lang="zh-CN" altLang="en-US" sz="1800" b="1" dirty="0"/>
              <a:t>类型在第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个</a:t>
            </a:r>
            <a:r>
              <a:rPr lang="zh-CN" altLang="en-US" sz="1800" b="1" dirty="0" smtClean="0"/>
              <a:t>时钟周期</a:t>
            </a:r>
            <a:r>
              <a:rPr lang="en-US" altLang="zh-CN" sz="18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特殊周期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dirty="0" smtClean="0"/>
              <a:t>向外设通报</a:t>
            </a:r>
            <a:r>
              <a:rPr lang="en-US" altLang="zh-CN" sz="2200" b="1" dirty="0" smtClean="0"/>
              <a:t>CPU</a:t>
            </a:r>
            <a:r>
              <a:rPr lang="zh-CN" altLang="en-US" sz="2200" b="1" dirty="0" smtClean="0"/>
              <a:t>的工作状态，地址无效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广播模式</a:t>
            </a:r>
            <a:r>
              <a:rPr lang="en-US" altLang="zh-CN" sz="1800" b="1" dirty="0" smtClean="0"/>
              <a:t>)</a:t>
            </a:r>
            <a:endParaRPr lang="en-US" altLang="zh-CN" sz="2200" b="1" dirty="0" smtClean="0"/>
          </a:p>
        </p:txBody>
      </p:sp>
      <p:sp>
        <p:nvSpPr>
          <p:cNvPr id="361" name="线形标注 2 360"/>
          <p:cNvSpPr/>
          <p:nvPr/>
        </p:nvSpPr>
        <p:spPr bwMode="auto">
          <a:xfrm>
            <a:off x="5868144" y="2343358"/>
            <a:ext cx="2592289" cy="293554"/>
          </a:xfrm>
          <a:prstGeom prst="borderCallout2">
            <a:avLst>
              <a:gd name="adj1" fmla="val 48951"/>
              <a:gd name="adj2" fmla="val -221"/>
              <a:gd name="adj3" fmla="val 47318"/>
              <a:gd name="adj4" fmla="val -7125"/>
              <a:gd name="adj5" fmla="val 130994"/>
              <a:gd name="adj6" fmla="val -70101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/>
              <a:t>包括主存空间、</a:t>
            </a:r>
            <a:r>
              <a:rPr lang="en-US" altLang="zh-CN" sz="1800" b="1" dirty="0" smtClean="0"/>
              <a:t>I/O</a:t>
            </a:r>
            <a:r>
              <a:rPr lang="zh-CN" altLang="en-US" sz="1800" b="1" dirty="0" smtClean="0"/>
              <a:t>空间</a:t>
            </a:r>
            <a:endParaRPr lang="zh-CN" altLang="en-US" sz="1800" b="1" dirty="0"/>
          </a:p>
        </p:txBody>
      </p:sp>
      <p:sp>
        <p:nvSpPr>
          <p:cNvPr id="362" name="左大括号 361"/>
          <p:cNvSpPr/>
          <p:nvPr/>
        </p:nvSpPr>
        <p:spPr bwMode="auto">
          <a:xfrm>
            <a:off x="971600" y="4077072"/>
            <a:ext cx="72008" cy="864096"/>
          </a:xfrm>
          <a:prstGeom prst="leftBrace">
            <a:avLst>
              <a:gd name="adj1" fmla="val 26852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36800" marR="0" indent="-23368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/>
      <p:bldP spid="359" grpId="0"/>
      <p:bldP spid="360" grpId="0"/>
      <p:bldP spid="361" grpId="0" animBg="1"/>
      <p:bldP spid="3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三、总线标准</a:t>
            </a:r>
            <a:endParaRPr lang="zh-CN" altLang="en-US" sz="2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5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8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*总线标准：</a:t>
            </a:r>
            <a:r>
              <a:rPr lang="zh-CN" altLang="en-US" b="1" dirty="0" smtClean="0"/>
              <a:t>设备连接和传输时，应遵守的</a:t>
            </a:r>
            <a:r>
              <a:rPr lang="zh-CN" altLang="en-US" b="1" u="sng" dirty="0" smtClean="0"/>
              <a:t>协议与规范</a:t>
            </a:r>
            <a:endParaRPr lang="en-US" altLang="zh-CN" b="1" u="sng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       (</a:t>
            </a:r>
            <a:r>
              <a:rPr lang="zh-CN" altLang="en-US" sz="1800" b="1" dirty="0" smtClean="0"/>
              <a:t>包括</a:t>
            </a:r>
            <a:r>
              <a:rPr lang="en-US" altLang="zh-CN" sz="1800" b="1" dirty="0" smtClean="0"/>
              <a:t>4</a:t>
            </a:r>
            <a:r>
              <a:rPr lang="zh-CN" altLang="en-US" sz="1800" b="1" dirty="0"/>
              <a:t>种</a:t>
            </a:r>
            <a:r>
              <a:rPr lang="zh-CN" altLang="en-US" sz="1800" b="1" dirty="0" smtClean="0"/>
              <a:t>特性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616313"/>
            <a:ext cx="878522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ISA</a:t>
            </a:r>
            <a:r>
              <a:rPr lang="zh-CN" altLang="en-US" b="1" dirty="0" smtClean="0">
                <a:solidFill>
                  <a:srgbClr val="FF3399"/>
                </a:solidFill>
              </a:rPr>
              <a:t>总线</a:t>
            </a:r>
            <a:r>
              <a:rPr lang="zh-CN" altLang="en-US" sz="2800" b="1" dirty="0" smtClean="0">
                <a:solidFill>
                  <a:srgbClr val="FF3399"/>
                </a:solidFill>
              </a:rPr>
              <a:t>   </a:t>
            </a:r>
            <a:r>
              <a:rPr lang="en-US" altLang="zh-CN" sz="2000" b="1" dirty="0" smtClean="0"/>
              <a:t>(</a:t>
            </a:r>
            <a:r>
              <a:rPr lang="en-US" altLang="zh-CN" sz="2000" dirty="0" err="1" smtClean="0">
                <a:latin typeface="+mn-lt"/>
              </a:rPr>
              <a:t>Indusry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Standard </a:t>
            </a:r>
            <a:r>
              <a:rPr lang="en-US" altLang="zh-CN" sz="2000" dirty="0" smtClean="0">
                <a:latin typeface="+mn-lt"/>
              </a:rPr>
              <a:t>Architecture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r>
              <a:rPr lang="en-US" altLang="zh-CN" b="1" dirty="0"/>
              <a:t>    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位半同步总线，</a:t>
            </a:r>
            <a:r>
              <a:rPr lang="en-US" altLang="zh-CN" b="1" dirty="0" smtClean="0"/>
              <a:t>96</a:t>
            </a:r>
            <a:r>
              <a:rPr lang="zh-CN" altLang="en-US" b="1" dirty="0" smtClean="0"/>
              <a:t>根信号线</a:t>
            </a:r>
            <a:r>
              <a:rPr lang="en-US" altLang="zh-CN" sz="2200" b="1" dirty="0" smtClean="0"/>
              <a:t>(16D</a:t>
            </a:r>
            <a:r>
              <a:rPr lang="zh-CN" altLang="en-US" sz="2200" b="1" dirty="0" smtClean="0"/>
              <a:t>＋</a:t>
            </a:r>
            <a:r>
              <a:rPr lang="en-US" altLang="zh-CN" sz="2200" b="1" dirty="0" smtClean="0"/>
              <a:t>24A)</a:t>
            </a:r>
            <a:r>
              <a:rPr lang="zh-CN" altLang="en-US" b="1" dirty="0" smtClean="0"/>
              <a:t>，信号电平为</a:t>
            </a:r>
            <a:r>
              <a:rPr lang="en-US" altLang="zh-CN" b="1" dirty="0" smtClean="0"/>
              <a:t>5V</a:t>
            </a:r>
            <a:endParaRPr lang="zh-CN" altLang="en-US" sz="2200" b="1" dirty="0" smtClean="0"/>
          </a:p>
        </p:txBody>
      </p:sp>
      <p:sp>
        <p:nvSpPr>
          <p:cNvPr id="8" name="Text Box 71"/>
          <p:cNvSpPr txBox="1">
            <a:spLocks noChangeArrowheads="1"/>
          </p:cNvSpPr>
          <p:nvPr/>
        </p:nvSpPr>
        <p:spPr bwMode="auto">
          <a:xfrm>
            <a:off x="179512" y="259582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*访问空间：</a:t>
            </a:r>
            <a:r>
              <a:rPr lang="en-US" altLang="zh-CN" b="1" dirty="0" smtClean="0"/>
              <a:t>MEM</a:t>
            </a:r>
            <a:r>
              <a:rPr lang="zh-CN" altLang="en-US" b="1" dirty="0" smtClean="0"/>
              <a:t>地址空间为</a:t>
            </a:r>
            <a:r>
              <a:rPr lang="en-US" altLang="zh-CN" b="1" dirty="0"/>
              <a:t>16M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地址空间为</a:t>
            </a:r>
            <a:r>
              <a:rPr lang="en-US" altLang="zh-CN" b="1" dirty="0" smtClean="0"/>
              <a:t>64K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8/16</a:t>
            </a:r>
            <a:r>
              <a:rPr lang="zh-CN" altLang="en-US" b="1" dirty="0" smtClean="0"/>
              <a:t>位数据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</a:t>
            </a:r>
            <a:r>
              <a:rPr lang="en-US" altLang="zh-CN" sz="2000" b="1" dirty="0" smtClean="0"/>
              <a:t>SHBE</a:t>
            </a:r>
            <a:r>
              <a:rPr lang="zh-CN" altLang="en-US" sz="2000" b="1" dirty="0" smtClean="0"/>
              <a:t>控制</a:t>
            </a:r>
            <a:r>
              <a:rPr lang="en-US" altLang="zh-CN" sz="2000" b="1" dirty="0" smtClean="0"/>
              <a:t>) </a:t>
            </a:r>
            <a:endParaRPr lang="zh-CN" altLang="en-US" sz="2200" b="1" dirty="0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179512" y="34934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*总线仲裁：</a:t>
            </a:r>
            <a:r>
              <a:rPr lang="zh-CN" altLang="en-US" b="1" dirty="0" smtClean="0"/>
              <a:t>主设备有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</a:t>
            </a:r>
            <a:r>
              <a:rPr lang="en-US" altLang="zh-CN" b="1" dirty="0"/>
              <a:t>DMA</a:t>
            </a:r>
            <a:r>
              <a:rPr lang="zh-CN" altLang="en-US" b="1" dirty="0"/>
              <a:t>设备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≤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</a:t>
            </a:r>
            <a:r>
              <a:rPr lang="zh-CN" altLang="en-US" b="1" dirty="0" smtClean="0"/>
              <a:t>仲裁由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链式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、由</a:t>
            </a:r>
            <a:r>
              <a:rPr lang="en-US" altLang="zh-CN" b="1" dirty="0" smtClean="0"/>
              <a:t>DMAC</a:t>
            </a:r>
            <a:r>
              <a:rPr lang="zh-CN" altLang="en-US" b="1" dirty="0" smtClean="0"/>
              <a:t>转换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→独立请求式</a:t>
            </a:r>
            <a:r>
              <a:rPr lang="en-US" altLang="zh-CN" sz="2000" b="1" dirty="0" smtClean="0"/>
              <a:t>)</a:t>
            </a:r>
            <a:endParaRPr lang="zh-CN" altLang="en-US" b="1" dirty="0"/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179512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*总线定时：</a:t>
            </a:r>
            <a:r>
              <a:rPr lang="zh-CN" altLang="en-US" b="1" dirty="0" smtClean="0"/>
              <a:t>半同步定时方式</a:t>
            </a:r>
            <a:r>
              <a:rPr lang="en-US" altLang="zh-CN" sz="2000" b="1" dirty="0" smtClean="0"/>
              <a:t>(OWS#</a:t>
            </a:r>
            <a:r>
              <a:rPr lang="zh-CN" altLang="en-US" sz="2000" b="1" dirty="0" smtClean="0"/>
              <a:t>控制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，时钟频率为</a:t>
            </a:r>
            <a:r>
              <a:rPr lang="en-US" altLang="zh-CN" b="1" dirty="0" smtClean="0"/>
              <a:t>8MHz</a:t>
            </a:r>
          </a:p>
        </p:txBody>
      </p:sp>
      <p:sp>
        <p:nvSpPr>
          <p:cNvPr id="11" name="Text Box 71"/>
          <p:cNvSpPr txBox="1">
            <a:spLocks noChangeArrowheads="1"/>
          </p:cNvSpPr>
          <p:nvPr/>
        </p:nvSpPr>
        <p:spPr bwMode="auto">
          <a:xfrm>
            <a:off x="179512" y="4938553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*总线事务：</a:t>
            </a:r>
            <a:r>
              <a:rPr lang="en-US" altLang="zh-CN" b="1" dirty="0" smtClean="0"/>
              <a:t>7</a:t>
            </a:r>
            <a:r>
              <a:rPr lang="zh-CN" altLang="en-US" b="1" dirty="0"/>
              <a:t>种</a:t>
            </a:r>
            <a:r>
              <a:rPr lang="zh-CN" altLang="en-US" b="1" dirty="0" smtClean="0"/>
              <a:t>类型，</a:t>
            </a:r>
            <a:r>
              <a:rPr lang="zh-CN" altLang="en-US" b="1" dirty="0"/>
              <a:t>总线传输</a:t>
            </a:r>
            <a:r>
              <a:rPr lang="zh-CN" altLang="en-US" b="1" dirty="0" smtClean="0"/>
              <a:t>周期≥</a:t>
            </a:r>
            <a:r>
              <a:rPr lang="en-US" altLang="zh-CN" b="1" dirty="0" smtClean="0"/>
              <a:t>4</a:t>
            </a:r>
            <a:r>
              <a:rPr lang="zh-CN" altLang="en-US" b="1" dirty="0"/>
              <a:t>个时钟周期</a:t>
            </a:r>
            <a:endParaRPr lang="en-US" altLang="zh-CN" b="1" dirty="0"/>
          </a:p>
          <a:p>
            <a:r>
              <a:rPr lang="en-US" altLang="zh-CN" sz="2000" b="1" dirty="0" smtClean="0"/>
              <a:t>                   </a:t>
            </a:r>
            <a:r>
              <a:rPr lang="zh-CN" altLang="en-US" sz="2000" b="1" dirty="0" smtClean="0"/>
              <a:t>└→</a:t>
            </a:r>
            <a:r>
              <a:rPr lang="en-US" altLang="zh-CN" sz="2000" b="1" spc="-100" dirty="0" smtClean="0"/>
              <a:t>MEM</a:t>
            </a:r>
            <a:r>
              <a:rPr lang="zh-CN" altLang="en-US" sz="2000" b="1" spc="-100" dirty="0" smtClean="0"/>
              <a:t>读</a:t>
            </a:r>
            <a:r>
              <a:rPr lang="en-US" altLang="zh-CN" sz="2000" b="1" spc="-100" dirty="0" smtClean="0"/>
              <a:t>/</a:t>
            </a:r>
            <a:r>
              <a:rPr lang="zh-CN" altLang="en-US" sz="2000" b="1" spc="-100" dirty="0" smtClean="0"/>
              <a:t>写、</a:t>
            </a:r>
            <a:r>
              <a:rPr lang="en-US" altLang="zh-CN" sz="2000" b="1" spc="-100" dirty="0" smtClean="0"/>
              <a:t>I/O</a:t>
            </a:r>
            <a:r>
              <a:rPr lang="zh-CN" altLang="en-US" sz="2000" b="1" spc="-100" dirty="0" smtClean="0"/>
              <a:t>读</a:t>
            </a:r>
            <a:r>
              <a:rPr lang="en-US" altLang="zh-CN" sz="2000" b="1" spc="-100" dirty="0" smtClean="0"/>
              <a:t>/</a:t>
            </a:r>
            <a:r>
              <a:rPr lang="zh-CN" altLang="en-US" sz="2000" b="1" spc="-100" dirty="0" smtClean="0"/>
              <a:t>写、中断响应、</a:t>
            </a:r>
            <a:r>
              <a:rPr lang="en-US" altLang="zh-CN" sz="2000" b="1" spc="-100" dirty="0" smtClean="0"/>
              <a:t>DMA</a:t>
            </a:r>
            <a:r>
              <a:rPr lang="zh-CN" altLang="en-US" sz="2000" b="1" spc="-100" dirty="0" smtClean="0"/>
              <a:t>传送、</a:t>
            </a:r>
            <a:r>
              <a:rPr lang="en-US" altLang="zh-CN" sz="2000" b="1" spc="-100" dirty="0" smtClean="0"/>
              <a:t>MEM</a:t>
            </a:r>
            <a:r>
              <a:rPr lang="zh-CN" altLang="en-US" sz="2000" b="1" spc="-100" dirty="0" smtClean="0"/>
              <a:t>刷新</a:t>
            </a:r>
            <a:endParaRPr lang="en-US" altLang="zh-CN" b="1" spc="-100" dirty="0" smtClean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932040" y="3933056"/>
            <a:ext cx="2304256" cy="1512168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2" name="Text Box 303"/>
          <p:cNvSpPr txBox="1">
            <a:spLocks noChangeArrowheads="1"/>
          </p:cNvSpPr>
          <p:nvPr/>
        </p:nvSpPr>
        <p:spPr bwMode="auto">
          <a:xfrm>
            <a:off x="827584" y="3068960"/>
            <a:ext cx="136815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功能特性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5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9ABF-1504-460E-9DD6-35E1D695E177}" type="slidenum">
              <a:rPr lang="en-US" altLang="zh-CN"/>
              <a:pPr/>
              <a:t>25</a:t>
            </a:fld>
            <a:endParaRPr lang="en-US" altLang="zh-CN" dirty="0"/>
          </a:p>
        </p:txBody>
      </p: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PCI</a:t>
            </a:r>
            <a:r>
              <a:rPr lang="zh-CN" altLang="en-US" b="1" dirty="0" smtClean="0">
                <a:solidFill>
                  <a:srgbClr val="FF3399"/>
                </a:solidFill>
              </a:rPr>
              <a:t>总线  </a:t>
            </a:r>
            <a:r>
              <a:rPr lang="en-US" altLang="zh-CN" sz="2000" b="1" dirty="0" smtClean="0"/>
              <a:t>(</a:t>
            </a:r>
            <a:r>
              <a:rPr lang="en-US" altLang="zh-CN" sz="2000" dirty="0" smtClean="0">
                <a:latin typeface="+mn-lt"/>
              </a:rPr>
              <a:t>Peripheral </a:t>
            </a:r>
            <a:r>
              <a:rPr lang="en-US" altLang="zh-CN" sz="2000" dirty="0">
                <a:latin typeface="+mn-lt"/>
              </a:rPr>
              <a:t>Component </a:t>
            </a:r>
            <a:r>
              <a:rPr lang="en-US" altLang="zh-CN" sz="2000" dirty="0" smtClean="0">
                <a:latin typeface="+mn-lt"/>
              </a:rPr>
              <a:t>Interconnect</a:t>
            </a:r>
            <a:r>
              <a:rPr lang="en-US" altLang="zh-CN" sz="2000" b="1" dirty="0" smtClean="0"/>
              <a:t>)</a:t>
            </a:r>
            <a:endParaRPr lang="en-US" altLang="zh-CN" b="1" dirty="0"/>
          </a:p>
          <a:p>
            <a:pPr marL="1698625" indent="-1698625"/>
            <a:r>
              <a:rPr lang="en-US" altLang="zh-CN" b="1" dirty="0"/>
              <a:t>    </a:t>
            </a:r>
            <a:r>
              <a:rPr lang="en-US" altLang="zh-CN" b="1" dirty="0" smtClean="0"/>
              <a:t>32</a:t>
            </a:r>
            <a:r>
              <a:rPr lang="zh-CN" altLang="en-US" b="1" spc="-100" dirty="0" smtClean="0"/>
              <a:t>位半同步总线，</a:t>
            </a:r>
            <a:r>
              <a:rPr lang="en-US" altLang="zh-CN" b="1" spc="-100" dirty="0" smtClean="0"/>
              <a:t>100</a:t>
            </a:r>
            <a:r>
              <a:rPr lang="zh-CN" altLang="en-US" b="1" spc="-100" dirty="0" smtClean="0"/>
              <a:t>根信号线</a:t>
            </a:r>
            <a:r>
              <a:rPr lang="en-US" altLang="zh-CN" sz="2000" b="1" spc="-100" dirty="0" smtClean="0"/>
              <a:t>(A/D</a:t>
            </a:r>
            <a:r>
              <a:rPr lang="zh-CN" altLang="en-US" sz="2000" b="1" spc="-100" dirty="0" smtClean="0"/>
              <a:t>复用</a:t>
            </a:r>
            <a:r>
              <a:rPr lang="en-US" altLang="zh-CN" sz="2000" b="1" spc="-100" dirty="0" smtClean="0"/>
              <a:t>)</a:t>
            </a:r>
            <a:r>
              <a:rPr lang="zh-CN" altLang="en-US" b="1" spc="-100" dirty="0"/>
              <a:t>，</a:t>
            </a:r>
            <a:r>
              <a:rPr lang="zh-CN" altLang="en-US" b="1" spc="-100" dirty="0" smtClean="0"/>
              <a:t>信号电平为</a:t>
            </a:r>
            <a:r>
              <a:rPr lang="en-US" altLang="zh-CN" b="1" spc="-100" dirty="0" smtClean="0"/>
              <a:t>5V</a:t>
            </a:r>
            <a:r>
              <a:rPr lang="zh-CN" altLang="en-US" b="1" spc="-100" dirty="0" smtClean="0"/>
              <a:t>、</a:t>
            </a:r>
            <a:r>
              <a:rPr lang="en-US" altLang="zh-CN" b="1" spc="-100" dirty="0" smtClean="0"/>
              <a:t>3.3V</a:t>
            </a:r>
          </a:p>
        </p:txBody>
      </p:sp>
      <p:sp>
        <p:nvSpPr>
          <p:cNvPr id="95" name="Text Box 71"/>
          <p:cNvSpPr txBox="1">
            <a:spLocks noChangeArrowheads="1"/>
          </p:cNvSpPr>
          <p:nvPr/>
        </p:nvSpPr>
        <p:spPr bwMode="auto">
          <a:xfrm>
            <a:off x="179512" y="11967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*访问空间：</a:t>
            </a:r>
            <a:r>
              <a:rPr lang="en-US" altLang="zh-CN" b="1" dirty="0" smtClean="0"/>
              <a:t>MEM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地址空间均为</a:t>
            </a:r>
            <a:r>
              <a:rPr lang="en-US" altLang="zh-CN" b="1" dirty="0" smtClean="0"/>
              <a:t>4G</a:t>
            </a:r>
            <a:r>
              <a:rPr lang="zh-CN" altLang="en-US" b="1" dirty="0" smtClean="0"/>
              <a:t>，每个配置空间为</a:t>
            </a:r>
            <a:r>
              <a:rPr lang="en-US" altLang="zh-CN" b="1" dirty="0" smtClean="0"/>
              <a:t>64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8/16/32</a:t>
            </a:r>
            <a:r>
              <a:rPr lang="zh-CN" altLang="en-US" b="1" dirty="0" smtClean="0"/>
              <a:t>位数据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用数据期的</a:t>
            </a:r>
            <a:r>
              <a:rPr lang="en-US" altLang="zh-CN" sz="2000" b="1" dirty="0" smtClean="0"/>
              <a:t>C/BE[3:0]</a:t>
            </a:r>
            <a:r>
              <a:rPr lang="zh-CN" altLang="en-US" sz="2000" b="1" dirty="0" smtClean="0"/>
              <a:t>控制</a:t>
            </a:r>
            <a:r>
              <a:rPr lang="en-US" altLang="zh-CN" sz="2000" b="1" dirty="0" smtClean="0"/>
              <a:t>) </a:t>
            </a:r>
            <a:endParaRPr lang="zh-CN" altLang="en-US" sz="2200" b="1" dirty="0"/>
          </a:p>
        </p:txBody>
      </p:sp>
      <p:sp>
        <p:nvSpPr>
          <p:cNvPr id="96" name="Text Box 71"/>
          <p:cNvSpPr txBox="1">
            <a:spLocks noChangeArrowheads="1"/>
          </p:cNvSpPr>
          <p:nvPr/>
        </p:nvSpPr>
        <p:spPr bwMode="auto">
          <a:xfrm>
            <a:off x="179512" y="20608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*总线仲裁：</a:t>
            </a:r>
            <a:r>
              <a:rPr lang="zh-CN" altLang="en-US" b="1" dirty="0" smtClean="0"/>
              <a:t>支持多个主设备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不</a:t>
            </a:r>
            <a:r>
              <a:rPr lang="zh-CN" altLang="en-US" sz="2000" b="1" dirty="0" smtClean="0"/>
              <a:t>区分是否为</a:t>
            </a:r>
            <a:r>
              <a:rPr lang="en-US" altLang="zh-CN" sz="2000" b="1" dirty="0" smtClean="0"/>
              <a:t>CPU)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</a:t>
            </a:r>
            <a:r>
              <a:rPr lang="zh-CN" altLang="en-US" b="1" dirty="0" smtClean="0"/>
              <a:t>仲裁由仲裁器实现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独立请求式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，可隐藏式仲裁</a:t>
            </a:r>
            <a:endParaRPr lang="zh-CN" altLang="en-US" b="1" dirty="0"/>
          </a:p>
        </p:txBody>
      </p:sp>
      <p:sp>
        <p:nvSpPr>
          <p:cNvPr id="97" name="Text Box 71"/>
          <p:cNvSpPr txBox="1">
            <a:spLocks noChangeArrowheads="1"/>
          </p:cNvSpPr>
          <p:nvPr/>
        </p:nvSpPr>
        <p:spPr bwMode="auto">
          <a:xfrm>
            <a:off x="179512" y="29249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*总线定时：</a:t>
            </a:r>
            <a:r>
              <a:rPr lang="zh-CN" altLang="en-US" b="1" dirty="0" smtClean="0"/>
              <a:t>半同步定时方式，时钟频率有</a:t>
            </a:r>
            <a:r>
              <a:rPr lang="en-US" altLang="zh-CN" b="1" dirty="0" smtClean="0"/>
              <a:t>33.3MHz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66.6MHz</a:t>
            </a:r>
          </a:p>
        </p:txBody>
      </p:sp>
      <p:sp>
        <p:nvSpPr>
          <p:cNvPr id="98" name="Text Box 71"/>
          <p:cNvSpPr txBox="1">
            <a:spLocks noChangeArrowheads="1"/>
          </p:cNvSpPr>
          <p:nvPr/>
        </p:nvSpPr>
        <p:spPr bwMode="auto">
          <a:xfrm>
            <a:off x="179512" y="337052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*总线事务：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种类型，</a:t>
            </a:r>
            <a:r>
              <a:rPr lang="zh-CN" altLang="en-US" b="1" dirty="0"/>
              <a:t>总线传输</a:t>
            </a:r>
            <a:r>
              <a:rPr lang="zh-CN" altLang="en-US" b="1" dirty="0" smtClean="0"/>
              <a:t>周期可变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突发＋半同步</a:t>
            </a:r>
            <a:r>
              <a:rPr lang="en-US" altLang="zh-CN" sz="2000" b="1" dirty="0" smtClean="0"/>
              <a:t>)</a:t>
            </a:r>
          </a:p>
        </p:txBody>
      </p:sp>
      <p:grpSp>
        <p:nvGrpSpPr>
          <p:cNvPr id="277" name="组合 276"/>
          <p:cNvGrpSpPr/>
          <p:nvPr/>
        </p:nvGrpSpPr>
        <p:grpSpPr>
          <a:xfrm>
            <a:off x="1331640" y="3861048"/>
            <a:ext cx="6702387" cy="2448272"/>
            <a:chOff x="1331640" y="2492896"/>
            <a:chExt cx="6702387" cy="2448272"/>
          </a:xfrm>
        </p:grpSpPr>
        <p:sp>
          <p:nvSpPr>
            <p:cNvPr id="278" name="Text Box 148"/>
            <p:cNvSpPr txBox="1">
              <a:spLocks noChangeArrowheads="1"/>
            </p:cNvSpPr>
            <p:nvPr/>
          </p:nvSpPr>
          <p:spPr bwMode="auto">
            <a:xfrm>
              <a:off x="1331640" y="2696334"/>
              <a:ext cx="2052297" cy="20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总线时钟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帧周期</a:t>
              </a:r>
              <a:r>
                <a:rPr lang="en-US" altLang="zh-CN" sz="1800" b="1" dirty="0" smtClean="0"/>
                <a:t>FRAME#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数据</a:t>
              </a:r>
              <a:r>
                <a:rPr lang="en-US" altLang="zh-CN" sz="1800" b="1" dirty="0" smtClean="0"/>
                <a:t>AD[31:0]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命令</a:t>
              </a:r>
              <a:r>
                <a:rPr lang="en-US" altLang="zh-CN" sz="1800" b="1" dirty="0" smtClean="0"/>
                <a:t>C/BE[3:0]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主就绪</a:t>
              </a:r>
              <a:r>
                <a:rPr lang="en-US" altLang="zh-CN" sz="1800" b="1" dirty="0" smtClean="0"/>
                <a:t>IRDY#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从</a:t>
              </a:r>
              <a:r>
                <a:rPr lang="zh-CN" altLang="en-US" sz="1800" b="1" dirty="0" smtClean="0"/>
                <a:t>就绪</a:t>
              </a:r>
              <a:r>
                <a:rPr lang="en-US" altLang="zh-CN" sz="1800" b="1" dirty="0" smtClean="0"/>
                <a:t>TRDY#</a:t>
              </a: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设备选择</a:t>
              </a:r>
              <a:r>
                <a:rPr lang="en-US" altLang="zh-CN" sz="1800" b="1" dirty="0" smtClean="0"/>
                <a:t>DEVSEL#</a:t>
              </a:r>
              <a:endParaRPr lang="zh-CN" altLang="en-US" sz="1800" b="1" dirty="0"/>
            </a:p>
          </p:txBody>
        </p:sp>
        <p:sp>
          <p:nvSpPr>
            <p:cNvPr id="279" name="Text Box 161"/>
            <p:cNvSpPr txBox="1">
              <a:spLocks noChangeArrowheads="1"/>
            </p:cNvSpPr>
            <p:nvPr/>
          </p:nvSpPr>
          <p:spPr bwMode="auto">
            <a:xfrm>
              <a:off x="3563888" y="4725789"/>
              <a:ext cx="4040832" cy="215379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/>
                <a:t>地址期</a:t>
              </a:r>
              <a:r>
                <a:rPr lang="zh-CN" altLang="en-US" sz="800" b="1" baseline="-25000" dirty="0"/>
                <a:t> </a:t>
              </a:r>
              <a:r>
                <a:rPr lang="zh-CN" altLang="en-US" sz="1400" b="1" dirty="0" smtClean="0"/>
                <a:t>过渡期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   数据期    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</a:t>
              </a:r>
              <a:endParaRPr lang="en-US" altLang="zh-CN" sz="1400" b="1" dirty="0"/>
            </a:p>
          </p:txBody>
        </p:sp>
        <p:sp>
          <p:nvSpPr>
            <p:cNvPr id="280" name="Rectangle 213"/>
            <p:cNvSpPr>
              <a:spLocks noChangeArrowheads="1"/>
            </p:cNvSpPr>
            <p:nvPr/>
          </p:nvSpPr>
          <p:spPr bwMode="auto">
            <a:xfrm>
              <a:off x="6015621" y="4224496"/>
              <a:ext cx="711137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81" name="直接连接符 280"/>
            <p:cNvCxnSpPr/>
            <p:nvPr/>
          </p:nvCxnSpPr>
          <p:spPr bwMode="auto">
            <a:xfrm>
              <a:off x="5868144" y="2492896"/>
              <a:ext cx="0" cy="223142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直接连接符 281"/>
            <p:cNvCxnSpPr/>
            <p:nvPr/>
          </p:nvCxnSpPr>
          <p:spPr bwMode="auto">
            <a:xfrm flipH="1">
              <a:off x="4141404" y="2492896"/>
              <a:ext cx="1450" cy="223224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>
              <a:off x="4718918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 flipH="1">
              <a:off x="5294262" y="2493541"/>
              <a:ext cx="72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444950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直接连接符 285"/>
            <p:cNvCxnSpPr/>
            <p:nvPr/>
          </p:nvCxnSpPr>
          <p:spPr bwMode="auto">
            <a:xfrm>
              <a:off x="7023174" y="2493541"/>
              <a:ext cx="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 flipH="1">
              <a:off x="7596336" y="2493541"/>
              <a:ext cx="1440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直接连接符 287"/>
            <p:cNvCxnSpPr/>
            <p:nvPr/>
          </p:nvCxnSpPr>
          <p:spPr bwMode="auto">
            <a:xfrm flipH="1">
              <a:off x="3563888" y="2493541"/>
              <a:ext cx="2902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9" name="Text Box 161"/>
            <p:cNvSpPr txBox="1">
              <a:spLocks noChangeArrowheads="1"/>
            </p:cNvSpPr>
            <p:nvPr/>
          </p:nvSpPr>
          <p:spPr bwMode="auto">
            <a:xfrm>
              <a:off x="3710806" y="2493540"/>
              <a:ext cx="3813522" cy="287387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5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6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7 </a:t>
              </a:r>
              <a:endParaRPr lang="en-US" altLang="zh-CN" sz="1800" b="1" baseline="-18000" dirty="0"/>
            </a:p>
          </p:txBody>
        </p:sp>
        <p:sp>
          <p:nvSpPr>
            <p:cNvPr id="290" name="AutoShape 215"/>
            <p:cNvSpPr>
              <a:spLocks noChangeArrowheads="1"/>
            </p:cNvSpPr>
            <p:nvPr/>
          </p:nvSpPr>
          <p:spPr bwMode="auto">
            <a:xfrm>
              <a:off x="3859791" y="3356993"/>
              <a:ext cx="57109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91" name="直接连接符 290"/>
            <p:cNvCxnSpPr/>
            <p:nvPr/>
          </p:nvCxnSpPr>
          <p:spPr bwMode="auto">
            <a:xfrm>
              <a:off x="3419872" y="2996952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/>
            <p:nvPr/>
          </p:nvCxnSpPr>
          <p:spPr bwMode="auto">
            <a:xfrm flipV="1">
              <a:off x="356751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直接连接符 292"/>
            <p:cNvCxnSpPr/>
            <p:nvPr/>
          </p:nvCxnSpPr>
          <p:spPr bwMode="auto">
            <a:xfrm>
              <a:off x="357227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/>
            <p:nvPr/>
          </p:nvCxnSpPr>
          <p:spPr bwMode="auto">
            <a:xfrm flipV="1">
              <a:off x="385482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直接连接符 294"/>
            <p:cNvCxnSpPr/>
            <p:nvPr/>
          </p:nvCxnSpPr>
          <p:spPr bwMode="auto">
            <a:xfrm>
              <a:off x="386030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连接符 295"/>
            <p:cNvCxnSpPr/>
            <p:nvPr/>
          </p:nvCxnSpPr>
          <p:spPr bwMode="auto">
            <a:xfrm flipV="1">
              <a:off x="414357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直接连接符 296"/>
            <p:cNvCxnSpPr/>
            <p:nvPr/>
          </p:nvCxnSpPr>
          <p:spPr bwMode="auto">
            <a:xfrm>
              <a:off x="414833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直接连接符 297"/>
            <p:cNvCxnSpPr/>
            <p:nvPr/>
          </p:nvCxnSpPr>
          <p:spPr bwMode="auto">
            <a:xfrm flipV="1">
              <a:off x="44308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直接连接符 298"/>
            <p:cNvCxnSpPr/>
            <p:nvPr/>
          </p:nvCxnSpPr>
          <p:spPr bwMode="auto">
            <a:xfrm>
              <a:off x="443636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 flipV="1">
              <a:off x="471891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72368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 flipV="1">
              <a:off x="500623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5011712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直接连接符 303"/>
            <p:cNvCxnSpPr/>
            <p:nvPr/>
          </p:nvCxnSpPr>
          <p:spPr bwMode="auto">
            <a:xfrm flipV="1">
              <a:off x="529498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299744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 flipV="1">
              <a:off x="55822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5587776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直接连接符 307"/>
            <p:cNvCxnSpPr/>
            <p:nvPr/>
          </p:nvCxnSpPr>
          <p:spPr bwMode="auto">
            <a:xfrm flipV="1">
              <a:off x="58724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>
              <a:off x="5877248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 flipV="1">
              <a:off x="615979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6165280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 flipV="1">
              <a:off x="644855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645331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 flipV="1">
              <a:off x="673586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>
              <a:off x="674134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V="1">
              <a:off x="70238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>
              <a:off x="702865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直接连接符 317"/>
            <p:cNvCxnSpPr/>
            <p:nvPr/>
          </p:nvCxnSpPr>
          <p:spPr bwMode="auto">
            <a:xfrm flipV="1">
              <a:off x="731120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直接连接符 318"/>
            <p:cNvCxnSpPr/>
            <p:nvPr/>
          </p:nvCxnSpPr>
          <p:spPr bwMode="auto">
            <a:xfrm>
              <a:off x="731668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 flipV="1">
              <a:off x="759995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760472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直接连接符 321"/>
            <p:cNvCxnSpPr/>
            <p:nvPr/>
          </p:nvCxnSpPr>
          <p:spPr bwMode="auto">
            <a:xfrm flipV="1">
              <a:off x="788727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7892752" y="2996952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直接连接符 323"/>
            <p:cNvCxnSpPr>
              <a:endCxn id="290" idx="3"/>
            </p:cNvCxnSpPr>
            <p:nvPr/>
          </p:nvCxnSpPr>
          <p:spPr bwMode="auto">
            <a:xfrm>
              <a:off x="3419872" y="3465004"/>
              <a:ext cx="43991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直接连接符 324"/>
            <p:cNvCxnSpPr>
              <a:stCxn id="290" idx="0"/>
            </p:cNvCxnSpPr>
            <p:nvPr/>
          </p:nvCxnSpPr>
          <p:spPr bwMode="auto">
            <a:xfrm>
              <a:off x="4430886" y="3465005"/>
              <a:ext cx="1411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AutoShape 215"/>
            <p:cNvSpPr>
              <a:spLocks noChangeArrowheads="1"/>
            </p:cNvSpPr>
            <p:nvPr/>
          </p:nvSpPr>
          <p:spPr bwMode="auto">
            <a:xfrm>
              <a:off x="3851921" y="3645024"/>
              <a:ext cx="57896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读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27" name="直接连接符 326"/>
            <p:cNvCxnSpPr>
              <a:endCxn id="326" idx="3"/>
            </p:cNvCxnSpPr>
            <p:nvPr/>
          </p:nvCxnSpPr>
          <p:spPr bwMode="auto">
            <a:xfrm>
              <a:off x="3422774" y="3753036"/>
              <a:ext cx="42914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直接连接符 327"/>
            <p:cNvCxnSpPr/>
            <p:nvPr/>
          </p:nvCxnSpPr>
          <p:spPr bwMode="auto">
            <a:xfrm flipV="1">
              <a:off x="3422774" y="393305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 flipV="1">
              <a:off x="4427984" y="393241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427264" y="4149254"/>
              <a:ext cx="346000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5583014" y="3645024"/>
              <a:ext cx="8655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6445670" y="364502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>
              <a:off x="7308304" y="3068960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>
              <a:off x="3422774" y="3068960"/>
              <a:ext cx="32396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7881466" y="39330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7881466" y="393305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 flipV="1">
              <a:off x="3746741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3746741" y="3284984"/>
              <a:ext cx="3561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7308304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AutoShape 215"/>
            <p:cNvSpPr>
              <a:spLocks noChangeArrowheads="1"/>
            </p:cNvSpPr>
            <p:nvPr/>
          </p:nvSpPr>
          <p:spPr bwMode="auto">
            <a:xfrm>
              <a:off x="5006230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1" name="AutoShape 215"/>
            <p:cNvSpPr>
              <a:spLocks noChangeArrowheads="1"/>
            </p:cNvSpPr>
            <p:nvPr/>
          </p:nvSpPr>
          <p:spPr bwMode="auto">
            <a:xfrm>
              <a:off x="4427983" y="3645024"/>
              <a:ext cx="345928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字节使能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2" name="AutoShape 215"/>
            <p:cNvSpPr>
              <a:spLocks noChangeArrowheads="1"/>
            </p:cNvSpPr>
            <p:nvPr/>
          </p:nvSpPr>
          <p:spPr bwMode="auto">
            <a:xfrm>
              <a:off x="5580112" y="3356992"/>
              <a:ext cx="11466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3" name="弧形 342"/>
            <p:cNvSpPr/>
            <p:nvPr/>
          </p:nvSpPr>
          <p:spPr bwMode="auto">
            <a:xfrm>
              <a:off x="4615702" y="335699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弧形 343"/>
            <p:cNvSpPr/>
            <p:nvPr/>
          </p:nvSpPr>
          <p:spPr bwMode="auto">
            <a:xfrm>
              <a:off x="4615702" y="335699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45" name="直接连接符 344"/>
            <p:cNvCxnSpPr>
              <a:endCxn id="340" idx="3"/>
            </p:cNvCxnSpPr>
            <p:nvPr/>
          </p:nvCxnSpPr>
          <p:spPr bwMode="auto">
            <a:xfrm>
              <a:off x="4870598" y="3465004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直接连接符 345"/>
            <p:cNvCxnSpPr/>
            <p:nvPr/>
          </p:nvCxnSpPr>
          <p:spPr bwMode="auto">
            <a:xfrm flipV="1">
              <a:off x="4342076" y="3932411"/>
              <a:ext cx="94292" cy="64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7" name="弧形 346"/>
            <p:cNvSpPr/>
            <p:nvPr/>
          </p:nvSpPr>
          <p:spPr bwMode="auto">
            <a:xfrm>
              <a:off x="4065762" y="389705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8" name="弧形 347"/>
            <p:cNvSpPr/>
            <p:nvPr/>
          </p:nvSpPr>
          <p:spPr bwMode="auto">
            <a:xfrm>
              <a:off x="4065762" y="389705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9" name="弧形 348"/>
            <p:cNvSpPr/>
            <p:nvPr/>
          </p:nvSpPr>
          <p:spPr bwMode="auto">
            <a:xfrm>
              <a:off x="4067944" y="4221088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0" name="弧形 349"/>
            <p:cNvSpPr/>
            <p:nvPr/>
          </p:nvSpPr>
          <p:spPr bwMode="auto">
            <a:xfrm>
              <a:off x="4067944" y="4221088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1" name="弧形 350"/>
            <p:cNvSpPr/>
            <p:nvPr/>
          </p:nvSpPr>
          <p:spPr bwMode="auto">
            <a:xfrm>
              <a:off x="4067944" y="4509120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2" name="弧形 351"/>
            <p:cNvSpPr/>
            <p:nvPr/>
          </p:nvSpPr>
          <p:spPr bwMode="auto">
            <a:xfrm>
              <a:off x="4067944" y="4545124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53" name="直接连接符 352"/>
            <p:cNvCxnSpPr/>
            <p:nvPr/>
          </p:nvCxnSpPr>
          <p:spPr bwMode="auto">
            <a:xfrm flipV="1">
              <a:off x="3419872" y="4220914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5004048" y="422026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5004779" y="4436293"/>
              <a:ext cx="1011003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6012160" y="422091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直接连接符 356"/>
            <p:cNvCxnSpPr/>
            <p:nvPr/>
          </p:nvCxnSpPr>
          <p:spPr bwMode="auto">
            <a:xfrm flipV="1">
              <a:off x="4339174" y="4220269"/>
              <a:ext cx="672538" cy="64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直接连接符 357"/>
            <p:cNvCxnSpPr/>
            <p:nvPr/>
          </p:nvCxnSpPr>
          <p:spPr bwMode="auto">
            <a:xfrm flipV="1">
              <a:off x="3419872" y="450894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5004048" y="450830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577643" y="4724325"/>
              <a:ext cx="3315109" cy="81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7884368" y="450894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直接连接符 361"/>
            <p:cNvCxnSpPr/>
            <p:nvPr/>
          </p:nvCxnSpPr>
          <p:spPr bwMode="auto">
            <a:xfrm>
              <a:off x="4339174" y="4508949"/>
              <a:ext cx="664154" cy="1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V="1">
              <a:off x="45720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7244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 flipV="1">
              <a:off x="4860032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>
              <a:stCxn id="341" idx="0"/>
            </p:cNvCxnSpPr>
            <p:nvPr/>
          </p:nvCxnSpPr>
          <p:spPr bwMode="auto">
            <a:xfrm>
              <a:off x="7887270" y="3753036"/>
              <a:ext cx="14675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直接连接符 366"/>
            <p:cNvCxnSpPr/>
            <p:nvPr/>
          </p:nvCxnSpPr>
          <p:spPr bwMode="auto">
            <a:xfrm>
              <a:off x="6012160" y="4221087"/>
              <a:ext cx="723702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直接连接符 367"/>
            <p:cNvCxnSpPr/>
            <p:nvPr/>
          </p:nvCxnSpPr>
          <p:spPr bwMode="auto">
            <a:xfrm flipV="1">
              <a:off x="6732240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6732240" y="4436293"/>
              <a:ext cx="1160512" cy="1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 flipV="1">
              <a:off x="7884368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>
              <a:off x="7884368" y="422108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直接连接符 371"/>
            <p:cNvCxnSpPr/>
            <p:nvPr/>
          </p:nvCxnSpPr>
          <p:spPr bwMode="auto">
            <a:xfrm>
              <a:off x="7884368" y="4509120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3" name="AutoShape 215"/>
            <p:cNvSpPr>
              <a:spLocks noChangeArrowheads="1"/>
            </p:cNvSpPr>
            <p:nvPr/>
          </p:nvSpPr>
          <p:spPr bwMode="auto">
            <a:xfrm>
              <a:off x="6726758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D3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74" name="AutoShape 215"/>
            <p:cNvSpPr>
              <a:spLocks noChangeArrowheads="1"/>
            </p:cNvSpPr>
            <p:nvPr/>
          </p:nvSpPr>
          <p:spPr bwMode="auto">
            <a:xfrm>
              <a:off x="7302822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D4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75" name="直接连接符 374"/>
            <p:cNvCxnSpPr>
              <a:stCxn id="374" idx="0"/>
            </p:cNvCxnSpPr>
            <p:nvPr/>
          </p:nvCxnSpPr>
          <p:spPr bwMode="auto">
            <a:xfrm>
              <a:off x="7884368" y="3465004"/>
              <a:ext cx="14965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>
              <a:off x="356388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直接连接符 376"/>
            <p:cNvCxnSpPr/>
            <p:nvPr/>
          </p:nvCxnSpPr>
          <p:spPr bwMode="auto">
            <a:xfrm>
              <a:off x="413995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直接连接符 377"/>
            <p:cNvCxnSpPr/>
            <p:nvPr/>
          </p:nvCxnSpPr>
          <p:spPr bwMode="auto">
            <a:xfrm>
              <a:off x="471601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直接连接符 378"/>
            <p:cNvCxnSpPr/>
            <p:nvPr/>
          </p:nvCxnSpPr>
          <p:spPr bwMode="auto">
            <a:xfrm>
              <a:off x="5292080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直接连接符 379"/>
            <p:cNvCxnSpPr/>
            <p:nvPr/>
          </p:nvCxnSpPr>
          <p:spPr bwMode="auto">
            <a:xfrm>
              <a:off x="644420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直接连接符 380"/>
            <p:cNvCxnSpPr/>
            <p:nvPr/>
          </p:nvCxnSpPr>
          <p:spPr bwMode="auto">
            <a:xfrm>
              <a:off x="702027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直接连接符 381"/>
            <p:cNvCxnSpPr/>
            <p:nvPr/>
          </p:nvCxnSpPr>
          <p:spPr bwMode="auto">
            <a:xfrm>
              <a:off x="759633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" name="Text Box 5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FF3399"/>
                </a:solidFill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</a:rPr>
              <a:t>、串行总线</a:t>
            </a:r>
            <a:endParaRPr lang="en-US" altLang="zh-CN" b="1" dirty="0"/>
          </a:p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*并行</a:t>
            </a:r>
            <a:r>
              <a:rPr lang="zh-CN" altLang="en-US" b="1" spc="-100" dirty="0" smtClean="0">
                <a:solidFill>
                  <a:srgbClr val="C00000"/>
                </a:solidFill>
              </a:rPr>
              <a:t>总线特点：</a:t>
            </a:r>
            <a:r>
              <a:rPr lang="zh-CN" altLang="en-US" b="1" spc="-100" dirty="0" smtClean="0"/>
              <a:t>速率有限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/>
              <a:t>线间信号</a:t>
            </a:r>
            <a:r>
              <a:rPr lang="zh-CN" altLang="en-US" sz="2000" b="1" u="sng" spc="-100" dirty="0" smtClean="0"/>
              <a:t>需同步</a:t>
            </a:r>
            <a:r>
              <a:rPr lang="zh-CN" altLang="en-US" sz="2000" b="1" spc="-100" dirty="0" smtClean="0"/>
              <a:t>、</a:t>
            </a:r>
            <a:r>
              <a:rPr lang="zh-CN" altLang="en-US" sz="2000" b="1" u="sng" spc="-100" dirty="0" smtClean="0"/>
              <a:t>有干扰</a:t>
            </a:r>
            <a:r>
              <a:rPr lang="en-US" altLang="zh-CN" sz="2000" b="1" spc="-100" dirty="0" smtClean="0"/>
              <a:t>)</a:t>
            </a:r>
            <a:r>
              <a:rPr lang="zh-CN" altLang="en-US" b="1" spc="-100" dirty="0" smtClean="0"/>
              <a:t>、距离短</a:t>
            </a:r>
            <a:endParaRPr lang="en-US" altLang="zh-CN" sz="1800" b="1" dirty="0" smtClean="0"/>
          </a:p>
        </p:txBody>
      </p:sp>
      <p:sp>
        <p:nvSpPr>
          <p:cNvPr id="219" name="Text Box 71"/>
          <p:cNvSpPr txBox="1">
            <a:spLocks noChangeArrowheads="1"/>
          </p:cNvSpPr>
          <p:nvPr/>
        </p:nvSpPr>
        <p:spPr bwMode="auto">
          <a:xfrm>
            <a:off x="179512" y="1229851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*串行总线特点：</a:t>
            </a:r>
            <a:r>
              <a:rPr lang="zh-CN" altLang="en-US" b="1" dirty="0" smtClean="0"/>
              <a:t>速率高、距离长，灵活性大，可并行传输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(</a:t>
            </a:r>
            <a:r>
              <a:rPr lang="zh-CN" altLang="en-US" sz="1800" b="1" dirty="0" smtClean="0"/>
              <a:t>位间信号易处理</a:t>
            </a:r>
            <a:r>
              <a:rPr lang="en-US" altLang="zh-CN" sz="1800" b="1" dirty="0" smtClean="0"/>
              <a:t>)   (</a:t>
            </a:r>
            <a:r>
              <a:rPr lang="zh-CN" altLang="en-US" sz="1800" b="1" dirty="0" smtClean="0"/>
              <a:t>帧格式可变</a:t>
            </a:r>
            <a:r>
              <a:rPr lang="en-US" altLang="zh-CN" sz="1800" b="1" dirty="0" smtClean="0"/>
              <a:t>) (</a:t>
            </a:r>
            <a:r>
              <a:rPr lang="zh-CN" altLang="en-US" sz="1800" b="1" dirty="0" smtClean="0"/>
              <a:t>多个串行总线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220" name="Text Box 71"/>
          <p:cNvSpPr txBox="1">
            <a:spLocks noChangeArrowheads="1"/>
          </p:cNvSpPr>
          <p:nvPr/>
        </p:nvSpPr>
        <p:spPr bwMode="auto">
          <a:xfrm>
            <a:off x="179512" y="2021939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*设备互连</a:t>
            </a:r>
            <a:r>
              <a:rPr lang="zh-CN" altLang="en-US" b="1" dirty="0">
                <a:solidFill>
                  <a:srgbClr val="C00000"/>
                </a:solidFill>
              </a:rPr>
              <a:t>方法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并行总线为共享互连，串行总线为点点互连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(</a:t>
            </a:r>
            <a:r>
              <a:rPr lang="zh-CN" altLang="en-US" sz="1800" b="1" dirty="0" smtClean="0"/>
              <a:t>分时通信</a:t>
            </a:r>
            <a:r>
              <a:rPr lang="en-US" altLang="zh-CN" sz="1800" b="1" dirty="0" smtClean="0"/>
              <a:t>)               (</a:t>
            </a:r>
            <a:r>
              <a:rPr lang="zh-CN" altLang="en-US" sz="1800" b="1" dirty="0" smtClean="0"/>
              <a:t>可同时通信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221" name="Text Box 71"/>
          <p:cNvSpPr txBox="1">
            <a:spLocks noChangeArrowheads="1"/>
          </p:cNvSpPr>
          <p:nvPr/>
        </p:nvSpPr>
        <p:spPr bwMode="auto">
          <a:xfrm>
            <a:off x="179512" y="2780928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</a:rPr>
              <a:t>QPI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Quick Path Interconnect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</a:rPr>
              <a:t>总线：</a:t>
            </a:r>
            <a:r>
              <a:rPr lang="zh-CN" altLang="zh-CN" b="1" dirty="0"/>
              <a:t>点对点的全双工同步串行</a:t>
            </a:r>
            <a:r>
              <a:rPr lang="zh-CN" altLang="zh-CN" b="1" dirty="0" smtClean="0"/>
              <a:t>总线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(</a:t>
            </a:r>
            <a:r>
              <a:rPr lang="zh-CN" altLang="en-US" sz="1800" b="1" dirty="0"/>
              <a:t>同时双向</a:t>
            </a:r>
            <a:r>
              <a:rPr lang="en-US" altLang="zh-CN" sz="1800" b="1" dirty="0"/>
              <a:t>)(</a:t>
            </a:r>
            <a:r>
              <a:rPr lang="zh-CN" altLang="en-US" sz="1800" b="1" dirty="0"/>
              <a:t>多个字节</a:t>
            </a:r>
            <a:r>
              <a:rPr lang="en-US" altLang="zh-CN" sz="1800" b="1" dirty="0"/>
              <a:t>)</a:t>
            </a:r>
          </a:p>
        </p:txBody>
      </p:sp>
      <p:sp>
        <p:nvSpPr>
          <p:cNvPr id="319" name="Text Box 71"/>
          <p:cNvSpPr txBox="1">
            <a:spLocks noChangeArrowheads="1"/>
          </p:cNvSpPr>
          <p:nvPr/>
        </p:nvSpPr>
        <p:spPr bwMode="auto">
          <a:xfrm>
            <a:off x="179512" y="45091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信号线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每个方向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位</a:t>
            </a:r>
            <a:r>
              <a:rPr lang="zh-CN" altLang="en-US" b="1" dirty="0"/>
              <a:t>信号线</a:t>
            </a:r>
            <a:r>
              <a:rPr lang="en-US" altLang="zh-CN" sz="2000" b="1" dirty="0" smtClean="0"/>
              <a:t>(16b</a:t>
            </a:r>
            <a:r>
              <a:rPr lang="zh-CN" altLang="en-US" sz="2000" b="1" dirty="0" smtClean="0"/>
              <a:t>数据＋</a:t>
            </a:r>
            <a:r>
              <a:rPr lang="en-US" altLang="zh-CN" sz="2000" b="1" dirty="0" smtClean="0"/>
              <a:t>4b</a:t>
            </a:r>
            <a:r>
              <a:rPr lang="zh-CN" altLang="en-US" sz="2000" b="1" dirty="0" smtClean="0"/>
              <a:t>其他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 smtClean="0"/>
              <a:t>             </a:t>
            </a:r>
            <a:r>
              <a:rPr lang="zh-CN" altLang="en-US" b="1" dirty="0" smtClean="0"/>
              <a:t>信号采用</a:t>
            </a:r>
            <a:r>
              <a:rPr lang="zh-CN" altLang="en-US" b="1" u="sng" dirty="0" smtClean="0"/>
              <a:t>同步</a:t>
            </a:r>
            <a:r>
              <a:rPr lang="zh-CN" altLang="en-US" b="1" dirty="0" smtClean="0"/>
              <a:t>方式定时、</a:t>
            </a:r>
            <a:r>
              <a:rPr lang="zh-CN" altLang="en-US" b="1" u="sng" dirty="0" smtClean="0"/>
              <a:t>差分</a:t>
            </a:r>
            <a:r>
              <a:rPr lang="zh-CN" altLang="en-US" b="1" dirty="0" smtClean="0"/>
              <a:t>方式表示</a:t>
            </a:r>
          </a:p>
        </p:txBody>
      </p:sp>
      <p:sp>
        <p:nvSpPr>
          <p:cNvPr id="320" name="Text Box 71"/>
          <p:cNvSpPr txBox="1">
            <a:spLocks noChangeArrowheads="1"/>
          </p:cNvSpPr>
          <p:nvPr/>
        </p:nvSpPr>
        <p:spPr bwMode="auto">
          <a:xfrm>
            <a:off x="179512" y="53952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数据</a:t>
            </a:r>
            <a:r>
              <a:rPr lang="zh-CN" altLang="en-US" b="1" dirty="0" smtClean="0">
                <a:solidFill>
                  <a:schemeClr val="accent2"/>
                </a:solidFill>
              </a:rPr>
              <a:t>传送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每帧有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位信息，传送需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个时钟周期</a:t>
            </a:r>
            <a:r>
              <a:rPr lang="en-US" altLang="zh-CN" sz="2000" b="1" dirty="0" smtClean="0"/>
              <a:t>(2</a:t>
            </a:r>
            <a:r>
              <a:rPr lang="zh-CN" altLang="en-US" sz="2000" b="1" dirty="0" smtClean="0"/>
              <a:t>次</a:t>
            </a:r>
            <a:r>
              <a:rPr lang="en-US" altLang="zh-CN" sz="2000" b="1" dirty="0" smtClean="0"/>
              <a:t>/CLK)</a:t>
            </a:r>
            <a:endParaRPr lang="zh-CN" altLang="en-US" sz="2000" b="1" dirty="0" smtClean="0"/>
          </a:p>
        </p:txBody>
      </p:sp>
      <p:sp>
        <p:nvSpPr>
          <p:cNvPr id="327" name="Text Box 71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总线带宽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</a:rPr>
              <a:t>f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3.2GHz</a:t>
            </a:r>
            <a:r>
              <a:rPr lang="zh-CN" altLang="en-US" sz="2200" b="1" spc="-100" dirty="0" smtClean="0"/>
              <a:t>时，</a:t>
            </a:r>
            <a:r>
              <a:rPr lang="en-US" altLang="zh-CN" sz="2200" b="1" spc="-100" dirty="0" smtClean="0">
                <a:latin typeface="+mn-ea"/>
                <a:ea typeface="+mn-ea"/>
              </a:rPr>
              <a:t>B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[16b×(3.2GHz/0.5)]×2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25.6GB/s</a:t>
            </a:r>
            <a:endParaRPr lang="zh-CN" altLang="en-US" sz="2200" b="1" spc="-1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580112" y="504634"/>
            <a:ext cx="2520280" cy="836134"/>
            <a:chOff x="5580112" y="504634"/>
            <a:chExt cx="2520280" cy="836134"/>
          </a:xfrm>
        </p:grpSpPr>
        <p:cxnSp>
          <p:nvCxnSpPr>
            <p:cNvPr id="206" name="直接箭头连接符 205"/>
            <p:cNvCxnSpPr/>
            <p:nvPr/>
          </p:nvCxnSpPr>
          <p:spPr bwMode="auto">
            <a:xfrm flipV="1">
              <a:off x="8100392" y="1164121"/>
              <a:ext cx="0" cy="176647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5580112" y="1184052"/>
              <a:ext cx="2520280" cy="156716"/>
            </a:xfrm>
            <a:prstGeom prst="bentConnector3">
              <a:avLst>
                <a:gd name="adj1" fmla="val -139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V="1">
              <a:off x="5580112" y="705235"/>
              <a:ext cx="227881" cy="17664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6" name="Text Box 223"/>
            <p:cNvSpPr txBox="1">
              <a:spLocks noChangeArrowheads="1"/>
            </p:cNvSpPr>
            <p:nvPr/>
          </p:nvSpPr>
          <p:spPr bwMode="auto">
            <a:xfrm>
              <a:off x="5842248" y="504634"/>
              <a:ext cx="1610072" cy="28892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限制了</a:t>
              </a:r>
              <a:r>
                <a:rPr lang="en-US" altLang="zh-CN" sz="1800" b="1" dirty="0" smtClean="0"/>
                <a:t>CLK</a:t>
              </a:r>
              <a:r>
                <a:rPr lang="zh-CN" altLang="en-US" sz="1800" b="1" dirty="0" smtClean="0"/>
                <a:t>频率</a:t>
              </a:r>
              <a:endParaRPr lang="zh-CN" altLang="en-US" sz="1800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07878" y="1700808"/>
            <a:ext cx="3960466" cy="2984960"/>
            <a:chOff x="3707878" y="1700808"/>
            <a:chExt cx="3960466" cy="2984960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V="1">
              <a:off x="5508352" y="1700808"/>
              <a:ext cx="2159992" cy="298496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 flipV="1">
              <a:off x="3707878" y="1700808"/>
              <a:ext cx="3240386" cy="100811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1907653" y="3356992"/>
            <a:ext cx="3600451" cy="1151557"/>
            <a:chOff x="1907653" y="3356992"/>
            <a:chExt cx="3600451" cy="1151557"/>
          </a:xfrm>
        </p:grpSpPr>
        <p:sp>
          <p:nvSpPr>
            <p:cNvPr id="223" name="Text Box 133"/>
            <p:cNvSpPr txBox="1">
              <a:spLocks noChangeArrowheads="1"/>
            </p:cNvSpPr>
            <p:nvPr/>
          </p:nvSpPr>
          <p:spPr bwMode="auto">
            <a:xfrm>
              <a:off x="3204641" y="4074591"/>
              <a:ext cx="1079022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+mn-ea"/>
                  <a:ea typeface="+mn-ea"/>
                </a:rPr>
                <a:t>I/O Hub</a:t>
              </a:r>
            </a:p>
          </p:txBody>
        </p:sp>
        <p:sp>
          <p:nvSpPr>
            <p:cNvPr id="224" name="Text Box 156"/>
            <p:cNvSpPr txBox="1">
              <a:spLocks noChangeArrowheads="1"/>
            </p:cNvSpPr>
            <p:nvPr/>
          </p:nvSpPr>
          <p:spPr bwMode="auto">
            <a:xfrm>
              <a:off x="3563416" y="3716585"/>
              <a:ext cx="431800" cy="215900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QPI</a:t>
              </a:r>
            </a:p>
          </p:txBody>
        </p:sp>
        <p:sp>
          <p:nvSpPr>
            <p:cNvPr id="225" name="Text Box 158"/>
            <p:cNvSpPr txBox="1">
              <a:spLocks noChangeArrowheads="1"/>
            </p:cNvSpPr>
            <p:nvPr/>
          </p:nvSpPr>
          <p:spPr bwMode="auto">
            <a:xfrm>
              <a:off x="2699816" y="3356992"/>
              <a:ext cx="647700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26" name="Text Box 159"/>
            <p:cNvSpPr txBox="1">
              <a:spLocks noChangeArrowheads="1"/>
            </p:cNvSpPr>
            <p:nvPr/>
          </p:nvSpPr>
          <p:spPr bwMode="auto">
            <a:xfrm>
              <a:off x="4139678" y="3356992"/>
              <a:ext cx="576263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32" name="Oval 171"/>
            <p:cNvSpPr>
              <a:spLocks noChangeArrowheads="1"/>
            </p:cNvSpPr>
            <p:nvPr/>
          </p:nvSpPr>
          <p:spPr bwMode="auto">
            <a:xfrm>
              <a:off x="3707878" y="3428430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Oval 172"/>
            <p:cNvSpPr>
              <a:spLocks noChangeArrowheads="1"/>
            </p:cNvSpPr>
            <p:nvPr/>
          </p:nvSpPr>
          <p:spPr bwMode="auto">
            <a:xfrm>
              <a:off x="3132658" y="3901241"/>
              <a:ext cx="287214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Oval 174"/>
            <p:cNvSpPr>
              <a:spLocks noChangeArrowheads="1"/>
            </p:cNvSpPr>
            <p:nvPr/>
          </p:nvSpPr>
          <p:spPr bwMode="auto">
            <a:xfrm>
              <a:off x="4056570" y="3901241"/>
              <a:ext cx="299406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Text Box 258"/>
            <p:cNvSpPr txBox="1">
              <a:spLocks noChangeArrowheads="1"/>
            </p:cNvSpPr>
            <p:nvPr/>
          </p:nvSpPr>
          <p:spPr bwMode="auto">
            <a:xfrm>
              <a:off x="1907653" y="3430017"/>
              <a:ext cx="5762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主存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9" name="Text Box 266"/>
            <p:cNvSpPr txBox="1">
              <a:spLocks noChangeArrowheads="1"/>
            </p:cNvSpPr>
            <p:nvPr/>
          </p:nvSpPr>
          <p:spPr bwMode="auto">
            <a:xfrm>
              <a:off x="4931841" y="3430662"/>
              <a:ext cx="576263" cy="28669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主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存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6" name="Rectangle 275"/>
            <p:cNvSpPr>
              <a:spLocks noChangeArrowheads="1"/>
            </p:cNvSpPr>
            <p:nvPr/>
          </p:nvSpPr>
          <p:spPr bwMode="auto">
            <a:xfrm>
              <a:off x="4499346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Rectangle 276"/>
            <p:cNvSpPr>
              <a:spLocks noChangeArrowheads="1"/>
            </p:cNvSpPr>
            <p:nvPr/>
          </p:nvSpPr>
          <p:spPr bwMode="auto">
            <a:xfrm>
              <a:off x="5004171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Text Box 277"/>
            <p:cNvSpPr txBox="1">
              <a:spLocks noChangeArrowheads="1"/>
            </p:cNvSpPr>
            <p:nvPr/>
          </p:nvSpPr>
          <p:spPr bwMode="auto">
            <a:xfrm>
              <a:off x="4715816" y="4365674"/>
              <a:ext cx="216223" cy="142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250" name="直接箭头连接符 249"/>
            <p:cNvCxnSpPr/>
            <p:nvPr/>
          </p:nvCxnSpPr>
          <p:spPr bwMode="auto">
            <a:xfrm>
              <a:off x="3348161" y="3502992"/>
              <a:ext cx="791517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3348161" y="3573016"/>
              <a:ext cx="791518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 flipV="1">
              <a:off x="3995937" y="3788793"/>
              <a:ext cx="360039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 flipH="1">
              <a:off x="4084597" y="3788792"/>
              <a:ext cx="359431" cy="285799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0" name="直接箭头连接符 269"/>
            <p:cNvCxnSpPr/>
            <p:nvPr/>
          </p:nvCxnSpPr>
          <p:spPr bwMode="auto">
            <a:xfrm flipH="1" flipV="1">
              <a:off x="3060179" y="3788793"/>
              <a:ext cx="323322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1" name="直接箭头连接符 270"/>
            <p:cNvCxnSpPr/>
            <p:nvPr/>
          </p:nvCxnSpPr>
          <p:spPr bwMode="auto">
            <a:xfrm>
              <a:off x="3148702" y="3788793"/>
              <a:ext cx="343178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4295590" y="4219054"/>
              <a:ext cx="92438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4571577" y="4220641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5076055" y="4220517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3" name="Text Box 156"/>
            <p:cNvSpPr txBox="1">
              <a:spLocks noChangeArrowheads="1"/>
            </p:cNvSpPr>
            <p:nvPr/>
          </p:nvSpPr>
          <p:spPr bwMode="auto">
            <a:xfrm>
              <a:off x="4644255" y="4004617"/>
              <a:ext cx="431800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/>
                <a:t>PCI</a:t>
              </a:r>
              <a:endParaRPr lang="en-US" altLang="zh-CN" sz="1800" dirty="0"/>
            </a:p>
          </p:txBody>
        </p:sp>
        <p:cxnSp>
          <p:nvCxnSpPr>
            <p:cNvPr id="285" name="直接箭头连接符 284"/>
            <p:cNvCxnSpPr/>
            <p:nvPr/>
          </p:nvCxnSpPr>
          <p:spPr bwMode="auto">
            <a:xfrm>
              <a:off x="4715941" y="35023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>
              <a:off x="4716015" y="3575000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9" name="直接箭头连接符 288"/>
            <p:cNvCxnSpPr/>
            <p:nvPr/>
          </p:nvCxnSpPr>
          <p:spPr bwMode="auto">
            <a:xfrm>
              <a:off x="4716015" y="36547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0" name="直接箭头连接符 289"/>
            <p:cNvCxnSpPr/>
            <p:nvPr/>
          </p:nvCxnSpPr>
          <p:spPr bwMode="auto">
            <a:xfrm>
              <a:off x="2483619" y="35029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>
              <a:off x="2483693" y="3575645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 bwMode="auto">
            <a:xfrm>
              <a:off x="2483693" y="36553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5" name="Oval 171"/>
            <p:cNvSpPr>
              <a:spLocks noChangeArrowheads="1"/>
            </p:cNvSpPr>
            <p:nvPr/>
          </p:nvSpPr>
          <p:spPr bwMode="auto">
            <a:xfrm>
              <a:off x="2915816" y="4137496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2699816" y="4212058"/>
              <a:ext cx="504031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>
              <a:off x="2699816" y="4282082"/>
              <a:ext cx="50346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579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0" grpId="0"/>
      <p:bldP spid="221" grpId="0"/>
      <p:bldP spid="319" grpId="0"/>
      <p:bldP spid="320" grpId="0"/>
      <p:bldP spid="3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2093-8213-4151-A31B-27A70D68471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6363" name="Text Box 171"/>
          <p:cNvSpPr txBox="1">
            <a:spLocks noChangeArrowheads="1"/>
          </p:cNvSpPr>
          <p:nvPr/>
        </p:nvSpPr>
        <p:spPr bwMode="auto">
          <a:xfrm>
            <a:off x="838200" y="28732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 smtClean="0"/>
              <a:t>§7.4  </a:t>
            </a:r>
            <a:r>
              <a:rPr lang="zh-CN" altLang="en-US" sz="3600" b="1" dirty="0"/>
              <a:t>总线互连结构</a:t>
            </a:r>
          </a:p>
        </p:txBody>
      </p:sp>
      <p:sp>
        <p:nvSpPr>
          <p:cNvPr id="136364" name="Text Box 172"/>
          <p:cNvSpPr txBox="1">
            <a:spLocks noChangeArrowheads="1"/>
          </p:cNvSpPr>
          <p:nvPr/>
        </p:nvSpPr>
        <p:spPr bwMode="auto">
          <a:xfrm>
            <a:off x="179388" y="105249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总线结构</a:t>
            </a:r>
            <a:endParaRPr lang="zh-CN" altLang="en-US" sz="2800" b="1" dirty="0">
              <a:ea typeface="黑体" pitchFamily="2" charset="-122"/>
            </a:endParaRPr>
          </a:p>
        </p:txBody>
      </p:sp>
      <p:sp>
        <p:nvSpPr>
          <p:cNvPr id="136414" name="Text Box 222"/>
          <p:cNvSpPr txBox="1">
            <a:spLocks noChangeArrowheads="1"/>
          </p:cNvSpPr>
          <p:nvPr/>
        </p:nvSpPr>
        <p:spPr bwMode="auto">
          <a:xfrm>
            <a:off x="179388" y="1630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、单总线结构</a:t>
            </a:r>
          </a:p>
          <a:p>
            <a:pPr marL="1698625" indent="-1698625"/>
            <a:r>
              <a:rPr lang="zh-CN" altLang="en-US" b="1" dirty="0">
                <a:solidFill>
                  <a:srgbClr val="C00000"/>
                </a:solidFill>
              </a:rPr>
              <a:t>   *单总线结构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、主存</a:t>
            </a:r>
            <a:r>
              <a:rPr lang="zh-CN" altLang="en-US" b="1" dirty="0"/>
              <a:t>、</a:t>
            </a:r>
            <a:r>
              <a:rPr lang="zh-CN" altLang="en-US" b="1" dirty="0" smtClean="0"/>
              <a:t>外设通过一</a:t>
            </a:r>
            <a:r>
              <a:rPr lang="zh-CN" altLang="en-US" b="1" dirty="0"/>
              <a:t>条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互连</a:t>
            </a:r>
            <a:r>
              <a:rPr lang="zh-CN" altLang="en-US" b="1" dirty="0" smtClean="0"/>
              <a:t>的结构</a:t>
            </a:r>
            <a:endParaRPr lang="zh-CN" altLang="en-US" b="1" dirty="0"/>
          </a:p>
        </p:txBody>
      </p:sp>
      <p:sp>
        <p:nvSpPr>
          <p:cNvPr id="136500" name="Text Box 308"/>
          <p:cNvSpPr txBox="1">
            <a:spLocks noChangeArrowheads="1"/>
          </p:cNvSpPr>
          <p:nvPr/>
        </p:nvSpPr>
        <p:spPr bwMode="auto">
          <a:xfrm>
            <a:off x="179388" y="4077072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系统总线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连接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、主存等主要部件的</a:t>
            </a:r>
            <a:r>
              <a:rPr lang="zh-CN" altLang="en-US" b="1" dirty="0"/>
              <a:t>总线</a:t>
            </a:r>
          </a:p>
        </p:txBody>
      </p:sp>
      <p:sp>
        <p:nvSpPr>
          <p:cNvPr id="136502" name="Text Box 310"/>
          <p:cNvSpPr txBox="1">
            <a:spLocks noChangeArrowheads="1"/>
          </p:cNvSpPr>
          <p:nvPr/>
        </p:nvSpPr>
        <p:spPr bwMode="auto">
          <a:xfrm>
            <a:off x="179388" y="4524754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单总线</a:t>
            </a:r>
            <a:r>
              <a:rPr lang="zh-CN" altLang="en-US" b="1" dirty="0" smtClean="0">
                <a:solidFill>
                  <a:srgbClr val="C00000"/>
                </a:solidFill>
              </a:rPr>
              <a:t>结构的特征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</a:p>
          <a:p>
            <a:pPr marL="1698625" indent="-1698625"/>
            <a:r>
              <a:rPr lang="zh-CN" altLang="en-US" b="1" dirty="0"/>
              <a:t>      ①</a:t>
            </a:r>
            <a:r>
              <a:rPr lang="zh-CN" altLang="en-US" b="1" u="sng" dirty="0"/>
              <a:t>操作控制</a:t>
            </a:r>
            <a:r>
              <a:rPr lang="zh-CN" altLang="en-US" b="1" dirty="0"/>
              <a:t>简单，</a:t>
            </a:r>
            <a:r>
              <a:rPr lang="zh-CN" altLang="en-US" b="1" u="sng" dirty="0"/>
              <a:t>可扩展性</a:t>
            </a:r>
            <a:r>
              <a:rPr lang="zh-CN" altLang="en-US" b="1" dirty="0" smtClean="0"/>
              <a:t>较强</a:t>
            </a:r>
            <a:endParaRPr lang="zh-CN" altLang="en-US" b="1" dirty="0"/>
          </a:p>
          <a:p>
            <a:pPr marL="1698625" indent="-1698625"/>
            <a:r>
              <a:rPr lang="zh-CN" altLang="en-US" b="1" dirty="0"/>
              <a:t>      ②</a:t>
            </a:r>
            <a:r>
              <a:rPr lang="zh-CN" altLang="en-US" b="1" u="sng" dirty="0"/>
              <a:t>传输性能</a:t>
            </a:r>
            <a:r>
              <a:rPr lang="zh-CN" altLang="en-US" b="1" dirty="0"/>
              <a:t>较差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时钟频率＝</a:t>
            </a:r>
            <a:r>
              <a:rPr lang="en-US" altLang="zh-CN" sz="2000" b="1" dirty="0"/>
              <a:t>min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部件传输速度</a:t>
            </a:r>
            <a:r>
              <a:rPr lang="en-US" altLang="zh-CN" sz="2000" b="1" dirty="0" smtClean="0"/>
              <a:t>})</a:t>
            </a:r>
            <a:endParaRPr lang="en-US" altLang="zh-CN" sz="2000" b="1" dirty="0"/>
          </a:p>
        </p:txBody>
      </p:sp>
      <p:sp>
        <p:nvSpPr>
          <p:cNvPr id="136521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562994"/>
            <a:ext cx="7561361" cy="1442070"/>
            <a:chOff x="683568" y="4005064"/>
            <a:chExt cx="7561361" cy="1442070"/>
          </a:xfrm>
        </p:grpSpPr>
        <p:sp>
          <p:nvSpPr>
            <p:cNvPr id="39" name="矩形 38"/>
            <p:cNvSpPr/>
            <p:nvPr/>
          </p:nvSpPr>
          <p:spPr bwMode="auto">
            <a:xfrm>
              <a:off x="1763688" y="5013176"/>
              <a:ext cx="1078881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" name="Text Box 281"/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719138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sp>
          <p:nvSpPr>
            <p:cNvPr id="41" name="Text Box 284"/>
            <p:cNvSpPr txBox="1">
              <a:spLocks noChangeArrowheads="1"/>
            </p:cNvSpPr>
            <p:nvPr/>
          </p:nvSpPr>
          <p:spPr bwMode="auto">
            <a:xfrm>
              <a:off x="1617019" y="4509120"/>
              <a:ext cx="122555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主存控制器</a:t>
              </a:r>
              <a:endParaRPr lang="en-US" altLang="zh-CN" sz="1800" b="1" dirty="0"/>
            </a:p>
          </p:txBody>
        </p:sp>
        <p:sp>
          <p:nvSpPr>
            <p:cNvPr id="42" name="Text Box 286"/>
            <p:cNvSpPr txBox="1">
              <a:spLocks noChangeArrowheads="1"/>
            </p:cNvSpPr>
            <p:nvPr/>
          </p:nvSpPr>
          <p:spPr bwMode="auto">
            <a:xfrm>
              <a:off x="3057773" y="4511346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4067944" y="4511346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4" name="Text Box 290"/>
            <p:cNvSpPr txBox="1">
              <a:spLocks noChangeArrowheads="1"/>
            </p:cNvSpPr>
            <p:nvPr/>
          </p:nvSpPr>
          <p:spPr bwMode="auto">
            <a:xfrm>
              <a:off x="3917652" y="4005064"/>
              <a:ext cx="209450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系统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(</a:t>
              </a:r>
              <a:r>
                <a:rPr lang="zh-CN" altLang="en-US" sz="1600" b="1" dirty="0" smtClean="0"/>
                <a:t>如</a:t>
              </a:r>
              <a:r>
                <a:rPr lang="en-US" altLang="zh-CN" sz="1600" b="1" dirty="0" smtClean="0"/>
                <a:t>ISA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)</a:t>
              </a:r>
              <a:endParaRPr lang="zh-CN" altLang="en-US" sz="1600" b="1" dirty="0"/>
            </a:p>
          </p:txBody>
        </p:sp>
        <p:sp>
          <p:nvSpPr>
            <p:cNvPr id="45" name="Text Box 292"/>
            <p:cNvSpPr txBox="1">
              <a:spLocks noChangeArrowheads="1"/>
            </p:cNvSpPr>
            <p:nvPr/>
          </p:nvSpPr>
          <p:spPr bwMode="auto">
            <a:xfrm>
              <a:off x="5868144" y="4511345"/>
              <a:ext cx="936625" cy="35432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sp>
          <p:nvSpPr>
            <p:cNvPr id="46" name="Text Box 317"/>
            <p:cNvSpPr txBox="1">
              <a:spLocks noChangeArrowheads="1"/>
            </p:cNvSpPr>
            <p:nvPr/>
          </p:nvSpPr>
          <p:spPr bwMode="auto">
            <a:xfrm>
              <a:off x="1619673" y="5085184"/>
              <a:ext cx="1080120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47" name="直接连接符 46"/>
            <p:cNvCxnSpPr>
              <a:stCxn id="40" idx="3"/>
            </p:cNvCxnSpPr>
            <p:nvPr/>
          </p:nvCxnSpPr>
          <p:spPr bwMode="auto">
            <a:xfrm>
              <a:off x="1402706" y="4293096"/>
              <a:ext cx="684222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endCxn id="41" idx="0"/>
            </p:cNvCxnSpPr>
            <p:nvPr/>
          </p:nvCxnSpPr>
          <p:spPr bwMode="auto">
            <a:xfrm>
              <a:off x="222979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endCxn id="42" idx="0"/>
            </p:cNvCxnSpPr>
            <p:nvPr/>
          </p:nvCxnSpPr>
          <p:spPr bwMode="auto">
            <a:xfrm>
              <a:off x="3490367" y="4293096"/>
              <a:ext cx="0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286"/>
            <p:cNvSpPr txBox="1">
              <a:spLocks noChangeArrowheads="1"/>
            </p:cNvSpPr>
            <p:nvPr/>
          </p:nvSpPr>
          <p:spPr bwMode="auto">
            <a:xfrm>
              <a:off x="4570908" y="4509120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键盘接口</a:t>
              </a:r>
              <a:endParaRPr lang="zh-CN" altLang="en-US" sz="1800" b="1" dirty="0"/>
            </a:p>
          </p:txBody>
        </p:sp>
        <p:cxnSp>
          <p:nvCxnSpPr>
            <p:cNvPr id="51" name="直接连接符 50"/>
            <p:cNvCxnSpPr>
              <a:endCxn id="50" idx="0"/>
            </p:cNvCxnSpPr>
            <p:nvPr/>
          </p:nvCxnSpPr>
          <p:spPr bwMode="auto">
            <a:xfrm>
              <a:off x="511151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 Box 287"/>
            <p:cNvSpPr txBox="1">
              <a:spLocks noChangeArrowheads="1"/>
            </p:cNvSpPr>
            <p:nvPr/>
          </p:nvSpPr>
          <p:spPr bwMode="auto">
            <a:xfrm>
              <a:off x="6947941" y="4509120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3" name="Text Box 292"/>
            <p:cNvSpPr txBox="1">
              <a:spLocks noChangeArrowheads="1"/>
            </p:cNvSpPr>
            <p:nvPr/>
          </p:nvSpPr>
          <p:spPr bwMode="auto">
            <a:xfrm>
              <a:off x="7308304" y="4511346"/>
              <a:ext cx="936625" cy="3578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cxnSp>
          <p:nvCxnSpPr>
            <p:cNvPr id="54" name="直接连接符 53"/>
            <p:cNvCxnSpPr>
              <a:endCxn id="45" idx="0"/>
            </p:cNvCxnSpPr>
            <p:nvPr/>
          </p:nvCxnSpPr>
          <p:spPr bwMode="auto">
            <a:xfrm>
              <a:off x="6336457" y="4293096"/>
              <a:ext cx="0" cy="21824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53" idx="0"/>
            </p:cNvCxnSpPr>
            <p:nvPr/>
          </p:nvCxnSpPr>
          <p:spPr bwMode="auto">
            <a:xfrm>
              <a:off x="7776616" y="4293096"/>
              <a:ext cx="1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195736" y="4865668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H="1">
              <a:off x="2339752" y="4865668"/>
              <a:ext cx="1" cy="1475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317"/>
            <p:cNvSpPr txBox="1">
              <a:spLocks noChangeArrowheads="1"/>
            </p:cNvSpPr>
            <p:nvPr/>
          </p:nvSpPr>
          <p:spPr bwMode="auto">
            <a:xfrm>
              <a:off x="3057773" y="508327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LCD</a:t>
              </a:r>
              <a:endParaRPr lang="zh-CN" altLang="en-US" sz="1800" b="1" dirty="0"/>
            </a:p>
          </p:txBody>
        </p:sp>
        <p:cxnSp>
          <p:nvCxnSpPr>
            <p:cNvPr id="59" name="直接连接符 58"/>
            <p:cNvCxnSpPr>
              <a:stCxn id="42" idx="2"/>
              <a:endCxn id="58" idx="0"/>
            </p:cNvCxnSpPr>
            <p:nvPr/>
          </p:nvCxnSpPr>
          <p:spPr bwMode="auto">
            <a:xfrm>
              <a:off x="3490367" y="4867895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>
              <a:stCxn id="50" idx="2"/>
              <a:endCxn id="61" idx="0"/>
            </p:cNvCxnSpPr>
            <p:nvPr/>
          </p:nvCxnSpPr>
          <p:spPr bwMode="auto">
            <a:xfrm>
              <a:off x="5111514" y="4865669"/>
              <a:ext cx="0" cy="21951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 Box 317"/>
            <p:cNvSpPr txBox="1">
              <a:spLocks noChangeArrowheads="1"/>
            </p:cNvSpPr>
            <p:nvPr/>
          </p:nvSpPr>
          <p:spPr bwMode="auto">
            <a:xfrm>
              <a:off x="4678920" y="508518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键盘</a:t>
              </a:r>
              <a:endParaRPr lang="zh-CN" altLang="en-US" sz="1800" b="1" dirty="0"/>
            </a:p>
          </p:txBody>
        </p:sp>
        <p:cxnSp>
          <p:nvCxnSpPr>
            <p:cNvPr id="62" name="直接连接符 61"/>
            <p:cNvCxnSpPr>
              <a:stCxn id="45" idx="2"/>
              <a:endCxn id="63" idx="0"/>
            </p:cNvCxnSpPr>
            <p:nvPr/>
          </p:nvCxnSpPr>
          <p:spPr bwMode="auto">
            <a:xfrm flipH="1">
              <a:off x="6336456" y="4865668"/>
              <a:ext cx="1" cy="2176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868143" y="5083274"/>
              <a:ext cx="936625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扩展卡</a:t>
              </a:r>
              <a:endParaRPr lang="zh-CN" altLang="en-US" sz="1800" b="1" dirty="0"/>
            </a:p>
          </p:txBody>
        </p:sp>
        <p:sp>
          <p:nvSpPr>
            <p:cNvPr id="64" name="Text Box 287"/>
            <p:cNvSpPr txBox="1">
              <a:spLocks noChangeArrowheads="1"/>
            </p:cNvSpPr>
            <p:nvPr/>
          </p:nvSpPr>
          <p:spPr bwMode="auto">
            <a:xfrm>
              <a:off x="4067944" y="5087411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64" grpId="0" animBg="1"/>
      <p:bldP spid="136414" grpId="0"/>
      <p:bldP spid="136500" grpId="0"/>
      <p:bldP spid="1365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Text Box 101"/>
          <p:cNvSpPr txBox="1">
            <a:spLocks noChangeArrowheads="1"/>
          </p:cNvSpPr>
          <p:nvPr/>
        </p:nvSpPr>
        <p:spPr bwMode="auto">
          <a:xfrm>
            <a:off x="179512" y="764704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提高传输性能的方法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增加传输并行性、提高总线带宽</a:t>
            </a:r>
            <a:endParaRPr lang="en-US" altLang="zh-CN" b="1" dirty="0" smtClean="0"/>
          </a:p>
          <a:p>
            <a:r>
              <a:rPr lang="en-US" altLang="zh-CN" sz="1800" b="1" dirty="0" smtClean="0"/>
              <a:t>                                 (</a:t>
            </a:r>
            <a:r>
              <a:rPr lang="zh-CN" altLang="en-US" sz="1800" b="1" dirty="0" smtClean="0"/>
              <a:t>并行通信</a:t>
            </a:r>
            <a:r>
              <a:rPr lang="en-US" altLang="zh-CN" sz="1800" b="1" dirty="0" smtClean="0"/>
              <a:t>[</a:t>
            </a:r>
            <a:r>
              <a:rPr lang="zh-CN" altLang="en-US" sz="1800" b="1" dirty="0" smtClean="0"/>
              <a:t>多总线</a:t>
            </a:r>
            <a:r>
              <a:rPr lang="en-US" altLang="zh-CN" sz="1800" b="1" dirty="0" smtClean="0"/>
              <a:t>])  (</a:t>
            </a:r>
            <a:r>
              <a:rPr lang="zh-CN" altLang="en-US" sz="1800" b="1" dirty="0" smtClean="0"/>
              <a:t>多总线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集成电路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48" name="Text Box 100"/>
          <p:cNvSpPr txBox="1">
            <a:spLocks noChangeArrowheads="1"/>
          </p:cNvSpPr>
          <p:nvPr/>
        </p:nvSpPr>
        <p:spPr bwMode="auto">
          <a:xfrm>
            <a:off x="179512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、多总线结构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79388" y="14127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(1)</a:t>
            </a:r>
            <a:r>
              <a:rPr lang="zh-CN" altLang="en-US" b="1" dirty="0">
                <a:solidFill>
                  <a:srgbClr val="FF3399"/>
                </a:solidFill>
              </a:rPr>
              <a:t>双总线结构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</a:t>
            </a:r>
            <a:r>
              <a:rPr lang="zh-CN" altLang="en-US" b="1" dirty="0" smtClean="0">
                <a:solidFill>
                  <a:srgbClr val="C00000"/>
                </a:solidFill>
              </a:rPr>
              <a:t>*以</a:t>
            </a:r>
            <a:r>
              <a:rPr lang="en-US" altLang="zh-CN" b="1" dirty="0" smtClean="0">
                <a:solidFill>
                  <a:srgbClr val="C00000"/>
                </a:solidFill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</a:rPr>
              <a:t>为中心的双总线结构：</a:t>
            </a:r>
            <a:r>
              <a:rPr lang="zh-CN" altLang="en-US" b="1" dirty="0" smtClean="0"/>
              <a:t>通过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BIU</a:t>
            </a:r>
            <a:r>
              <a:rPr lang="zh-CN" altLang="en-US" b="1" dirty="0"/>
              <a:t>互连</a:t>
            </a:r>
            <a:endParaRPr lang="en-US" altLang="zh-CN" b="1" dirty="0"/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179388" y="407707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以</a:t>
            </a:r>
            <a:r>
              <a:rPr lang="en-US" altLang="zh-CN" b="1" dirty="0" smtClean="0">
                <a:solidFill>
                  <a:srgbClr val="C00000"/>
                </a:solidFill>
              </a:rPr>
              <a:t>MEM</a:t>
            </a:r>
            <a:r>
              <a:rPr lang="zh-CN" altLang="en-US" b="1" dirty="0" smtClean="0">
                <a:solidFill>
                  <a:srgbClr val="C00000"/>
                </a:solidFill>
              </a:rPr>
              <a:t>为中心的双总线结构：</a:t>
            </a:r>
            <a:r>
              <a:rPr lang="zh-CN" altLang="en-US" b="1" dirty="0" smtClean="0"/>
              <a:t>通过总线桥互连</a:t>
            </a:r>
            <a:endParaRPr lang="zh-CN" altLang="en-US" sz="2200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67544" y="2348880"/>
            <a:ext cx="3456384" cy="1728192"/>
            <a:chOff x="467544" y="2500447"/>
            <a:chExt cx="3456384" cy="1728192"/>
          </a:xfrm>
        </p:grpSpPr>
        <p:sp>
          <p:nvSpPr>
            <p:cNvPr id="55" name="Text Box 317"/>
            <p:cNvSpPr txBox="1">
              <a:spLocks noChangeArrowheads="1"/>
            </p:cNvSpPr>
            <p:nvPr/>
          </p:nvSpPr>
          <p:spPr bwMode="auto">
            <a:xfrm>
              <a:off x="467544" y="2500447"/>
              <a:ext cx="2232248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539552" y="2598912"/>
              <a:ext cx="1082402" cy="328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核心</a:t>
              </a:r>
              <a:endParaRPr lang="en-US" altLang="zh-CN" sz="1800" b="1" dirty="0"/>
            </a:p>
          </p:txBody>
        </p:sp>
        <p:sp>
          <p:nvSpPr>
            <p:cNvPr id="57" name="Text Box 284"/>
            <p:cNvSpPr txBox="1">
              <a:spLocks noChangeArrowheads="1"/>
            </p:cNvSpPr>
            <p:nvPr/>
          </p:nvSpPr>
          <p:spPr bwMode="auto">
            <a:xfrm>
              <a:off x="2843808" y="3290399"/>
              <a:ext cx="654174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58" name="Text Box 287"/>
            <p:cNvSpPr txBox="1">
              <a:spLocks noChangeArrowheads="1"/>
            </p:cNvSpPr>
            <p:nvPr/>
          </p:nvSpPr>
          <p:spPr bwMode="auto">
            <a:xfrm>
              <a:off x="3563565" y="3292535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9" name="Text Box 290"/>
            <p:cNvSpPr txBox="1">
              <a:spLocks noChangeArrowheads="1"/>
            </p:cNvSpPr>
            <p:nvPr/>
          </p:nvSpPr>
          <p:spPr bwMode="auto">
            <a:xfrm>
              <a:off x="1331639" y="3513451"/>
              <a:ext cx="93610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后端总线</a:t>
              </a:r>
              <a:endParaRPr lang="zh-CN" altLang="en-US" sz="1600" b="1" dirty="0"/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2628876" y="3939652"/>
              <a:ext cx="1229469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03848" y="3649174"/>
              <a:ext cx="0" cy="29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267744" y="3513451"/>
              <a:ext cx="0" cy="2812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39552" y="3794681"/>
              <a:ext cx="2089324" cy="289942"/>
            </a:xfrm>
            <a:prstGeom prst="rect">
              <a:avLst/>
            </a:prstGeom>
            <a:solidFill>
              <a:srgbClr val="99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BIU</a:t>
              </a:r>
              <a:endParaRPr lang="zh-CN" altLang="en-US" sz="1800" b="1" dirty="0"/>
            </a:p>
          </p:txBody>
        </p:sp>
        <p:sp>
          <p:nvSpPr>
            <p:cNvPr id="65" name="Text Box 286"/>
            <p:cNvSpPr txBox="1">
              <a:spLocks noChangeArrowheads="1"/>
            </p:cNvSpPr>
            <p:nvPr/>
          </p:nvSpPr>
          <p:spPr bwMode="auto">
            <a:xfrm>
              <a:off x="1800312" y="2932495"/>
              <a:ext cx="827472" cy="5809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L2 Cache</a:t>
              </a:r>
              <a:endParaRPr lang="zh-CN" altLang="en-US" sz="1800" b="1" dirty="0"/>
            </a:p>
          </p:txBody>
        </p:sp>
        <p:sp>
          <p:nvSpPr>
            <p:cNvPr id="66" name="Text Box 286"/>
            <p:cNvSpPr txBox="1">
              <a:spLocks noChangeArrowheads="1"/>
            </p:cNvSpPr>
            <p:nvPr/>
          </p:nvSpPr>
          <p:spPr bwMode="auto">
            <a:xfrm>
              <a:off x="540742" y="3156902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L1 Cache</a:t>
              </a:r>
              <a:endParaRPr lang="zh-CN" altLang="en-US" sz="1800" b="1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043608" y="3508559"/>
              <a:ext cx="0" cy="2812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753716" y="2927139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1188814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404838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2" name="Text Box 290"/>
            <p:cNvSpPr txBox="1">
              <a:spLocks noChangeArrowheads="1"/>
            </p:cNvSpPr>
            <p:nvPr/>
          </p:nvSpPr>
          <p:spPr bwMode="auto">
            <a:xfrm>
              <a:off x="1800312" y="2595861"/>
              <a:ext cx="7560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芯片</a:t>
              </a:r>
              <a:endParaRPr lang="zh-CN" altLang="en-US" sz="1600" b="1" dirty="0"/>
            </a:p>
          </p:txBody>
        </p:sp>
        <p:sp>
          <p:nvSpPr>
            <p:cNvPr id="73" name="Text Box 290"/>
            <p:cNvSpPr txBox="1">
              <a:spLocks noChangeArrowheads="1"/>
            </p:cNvSpPr>
            <p:nvPr/>
          </p:nvSpPr>
          <p:spPr bwMode="auto">
            <a:xfrm>
              <a:off x="2682718" y="3940607"/>
              <a:ext cx="12412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FF3399"/>
                  </a:solidFill>
                </a:rPr>
                <a:t>前端总线</a:t>
              </a:r>
              <a:r>
                <a:rPr lang="en-US" altLang="zh-CN" sz="1600" b="1" dirty="0" smtClean="0">
                  <a:solidFill>
                    <a:srgbClr val="FF3399"/>
                  </a:solidFill>
                </a:rPr>
                <a:t>FSB</a:t>
              </a:r>
              <a:endParaRPr lang="zh-CN" altLang="en-US" sz="1600" b="1" dirty="0">
                <a:solidFill>
                  <a:srgbClr val="FF3399"/>
                </a:solidFill>
              </a:endParaRPr>
            </a:p>
          </p:txBody>
        </p:sp>
      </p:grpSp>
      <p:sp>
        <p:nvSpPr>
          <p:cNvPr id="74" name="Text Box 122"/>
          <p:cNvSpPr txBox="1">
            <a:spLocks noChangeArrowheads="1"/>
          </p:cNvSpPr>
          <p:nvPr/>
        </p:nvSpPr>
        <p:spPr bwMode="auto">
          <a:xfrm>
            <a:off x="3851920" y="2424370"/>
            <a:ext cx="5220072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优点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传输速率高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同时访问、两种速度</a:t>
            </a:r>
            <a:r>
              <a:rPr lang="en-US" altLang="zh-CN" sz="2000" b="1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1800" b="1" dirty="0" smtClean="0"/>
              <a:t>            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非并行通信</a:t>
            </a:r>
            <a:endParaRPr lang="en-US" altLang="zh-CN" sz="1800" b="1" dirty="0" smtClean="0"/>
          </a:p>
          <a:p>
            <a:pPr>
              <a:lnSpc>
                <a:spcPct val="145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缺点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两组总线接口，仅适于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</p:txBody>
      </p:sp>
      <p:grpSp>
        <p:nvGrpSpPr>
          <p:cNvPr id="75" name="组合 74"/>
          <p:cNvGrpSpPr/>
          <p:nvPr/>
        </p:nvGrpSpPr>
        <p:grpSpPr>
          <a:xfrm>
            <a:off x="467544" y="4579863"/>
            <a:ext cx="3312368" cy="1513433"/>
            <a:chOff x="5076056" y="2348880"/>
            <a:chExt cx="3312368" cy="1513433"/>
          </a:xfrm>
        </p:grpSpPr>
        <p:cxnSp>
          <p:nvCxnSpPr>
            <p:cNvPr id="76" name="直接连接符 75"/>
            <p:cNvCxnSpPr>
              <a:endCxn id="79" idx="0"/>
            </p:cNvCxnSpPr>
            <p:nvPr/>
          </p:nvCxnSpPr>
          <p:spPr bwMode="auto">
            <a:xfrm>
              <a:off x="5400092" y="2646804"/>
              <a:ext cx="0" cy="1341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 Box 287"/>
            <p:cNvSpPr txBox="1">
              <a:spLocks noChangeArrowheads="1"/>
            </p:cNvSpPr>
            <p:nvPr/>
          </p:nvSpPr>
          <p:spPr bwMode="auto">
            <a:xfrm>
              <a:off x="7019949" y="3573016"/>
              <a:ext cx="360363" cy="289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076056" y="2636912"/>
              <a:ext cx="33123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 Box 281"/>
            <p:cNvSpPr txBox="1">
              <a:spLocks noChangeArrowheads="1"/>
            </p:cNvSpPr>
            <p:nvPr/>
          </p:nvSpPr>
          <p:spPr bwMode="auto">
            <a:xfrm>
              <a:off x="5076056" y="2780928"/>
              <a:ext cx="64807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endParaRPr lang="en-US" altLang="zh-CN" sz="1800" b="1" dirty="0"/>
            </a:p>
          </p:txBody>
        </p:sp>
        <p:sp>
          <p:nvSpPr>
            <p:cNvPr id="80" name="Text Box 284"/>
            <p:cNvSpPr txBox="1">
              <a:spLocks noChangeArrowheads="1"/>
            </p:cNvSpPr>
            <p:nvPr/>
          </p:nvSpPr>
          <p:spPr bwMode="auto">
            <a:xfrm>
              <a:off x="6012160" y="2780928"/>
              <a:ext cx="64807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81" name="Text Box 284"/>
            <p:cNvSpPr txBox="1">
              <a:spLocks noChangeArrowheads="1"/>
            </p:cNvSpPr>
            <p:nvPr/>
          </p:nvSpPr>
          <p:spPr bwMode="auto">
            <a:xfrm>
              <a:off x="6876258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IO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sp>
          <p:nvSpPr>
            <p:cNvPr id="82" name="Text Box 284"/>
            <p:cNvSpPr txBox="1">
              <a:spLocks noChangeArrowheads="1"/>
            </p:cNvSpPr>
            <p:nvPr/>
          </p:nvSpPr>
          <p:spPr bwMode="auto">
            <a:xfrm>
              <a:off x="7740354" y="2780928"/>
              <a:ext cx="64807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显卡</a:t>
              </a:r>
              <a:endParaRPr lang="en-US" altLang="zh-CN" sz="1800" b="1" dirty="0"/>
            </a:p>
          </p:txBody>
        </p:sp>
        <p:cxnSp>
          <p:nvCxnSpPr>
            <p:cNvPr id="83" name="直接连接符 82"/>
            <p:cNvCxnSpPr>
              <a:endCxn id="80" idx="0"/>
            </p:cNvCxnSpPr>
            <p:nvPr/>
          </p:nvCxnSpPr>
          <p:spPr bwMode="auto">
            <a:xfrm>
              <a:off x="6336195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1" idx="0"/>
            </p:cNvCxnSpPr>
            <p:nvPr/>
          </p:nvCxnSpPr>
          <p:spPr bwMode="auto">
            <a:xfrm>
              <a:off x="7200293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292080" y="3429000"/>
              <a:ext cx="2880320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stCxn id="81" idx="2"/>
            </p:cNvCxnSpPr>
            <p:nvPr/>
          </p:nvCxnSpPr>
          <p:spPr bwMode="auto">
            <a:xfrm>
              <a:off x="7200293" y="3139703"/>
              <a:ext cx="0" cy="28929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29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237626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(CPU-</a:t>
              </a:r>
              <a:r>
                <a:rPr lang="zh-CN" altLang="en-US" sz="1600" b="1" dirty="0" smtClean="0"/>
                <a:t>主存总线</a:t>
              </a:r>
              <a:r>
                <a:rPr lang="en-US" altLang="zh-CN" sz="1600" b="1" dirty="0" smtClean="0"/>
                <a:t>)</a:t>
              </a:r>
              <a:endParaRPr lang="zh-CN" altLang="en-US" sz="1600" b="1" dirty="0"/>
            </a:p>
          </p:txBody>
        </p:sp>
        <p:sp>
          <p:nvSpPr>
            <p:cNvPr id="88" name="Text Box 290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  <p:cxnSp>
          <p:nvCxnSpPr>
            <p:cNvPr id="89" name="直接连接符 88"/>
            <p:cNvCxnSpPr>
              <a:endCxn id="90" idx="0"/>
            </p:cNvCxnSpPr>
            <p:nvPr/>
          </p:nvCxnSpPr>
          <p:spPr bwMode="auto">
            <a:xfrm>
              <a:off x="5652120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 Box 286"/>
            <p:cNvSpPr txBox="1">
              <a:spLocks noChangeArrowheads="1"/>
            </p:cNvSpPr>
            <p:nvPr/>
          </p:nvSpPr>
          <p:spPr bwMode="auto">
            <a:xfrm>
              <a:off x="5292080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串口</a:t>
              </a:r>
              <a:endParaRPr lang="zh-CN" altLang="en-US" sz="1800" b="1" dirty="0"/>
            </a:p>
          </p:txBody>
        </p:sp>
        <p:cxnSp>
          <p:nvCxnSpPr>
            <p:cNvPr id="91" name="直接连接符 90"/>
            <p:cNvCxnSpPr>
              <a:endCxn id="93" idx="0"/>
            </p:cNvCxnSpPr>
            <p:nvPr/>
          </p:nvCxnSpPr>
          <p:spPr bwMode="auto">
            <a:xfrm>
              <a:off x="6516216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 Box 286"/>
            <p:cNvSpPr txBox="1">
              <a:spLocks noChangeArrowheads="1"/>
            </p:cNvSpPr>
            <p:nvPr/>
          </p:nvSpPr>
          <p:spPr bwMode="auto">
            <a:xfrm>
              <a:off x="6156176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并口</a:t>
              </a:r>
              <a:endParaRPr lang="zh-CN" altLang="en-US" sz="1800" b="1" dirty="0"/>
            </a:p>
          </p:txBody>
        </p:sp>
        <p:cxnSp>
          <p:nvCxnSpPr>
            <p:cNvPr id="97" name="直接连接符 96"/>
            <p:cNvCxnSpPr>
              <a:endCxn id="100" idx="0"/>
            </p:cNvCxnSpPr>
            <p:nvPr/>
          </p:nvCxnSpPr>
          <p:spPr bwMode="auto">
            <a:xfrm>
              <a:off x="7812360" y="3429000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 Box 286"/>
            <p:cNvSpPr txBox="1">
              <a:spLocks noChangeArrowheads="1"/>
            </p:cNvSpPr>
            <p:nvPr/>
          </p:nvSpPr>
          <p:spPr bwMode="auto">
            <a:xfrm>
              <a:off x="7452320" y="3574281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网卡</a:t>
              </a:r>
              <a:endParaRPr lang="zh-CN" altLang="en-US" sz="1800" b="1" dirty="0"/>
            </a:p>
          </p:txBody>
        </p:sp>
        <p:cxnSp>
          <p:nvCxnSpPr>
            <p:cNvPr id="101" name="直接连接符 100"/>
            <p:cNvCxnSpPr>
              <a:endCxn id="82" idx="0"/>
            </p:cNvCxnSpPr>
            <p:nvPr/>
          </p:nvCxnSpPr>
          <p:spPr bwMode="auto">
            <a:xfrm>
              <a:off x="8064389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 Box 122"/>
          <p:cNvSpPr txBox="1">
            <a:spLocks noChangeArrowheads="1"/>
          </p:cNvSpPr>
          <p:nvPr/>
        </p:nvSpPr>
        <p:spPr bwMode="auto">
          <a:xfrm>
            <a:off x="3923928" y="4653136"/>
            <a:ext cx="504068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好处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传输速率高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选择</a:t>
            </a:r>
            <a:r>
              <a:rPr lang="zh-CN" altLang="en-US" sz="1800" b="1" dirty="0"/>
              <a:t>连接设备</a:t>
            </a:r>
            <a:r>
              <a:rPr lang="en-US" altLang="zh-CN" sz="1800" b="1" dirty="0" smtClean="0"/>
              <a:t>)</a:t>
            </a:r>
            <a:endParaRPr lang="en-US" altLang="zh-CN" b="1" dirty="0" smtClean="0"/>
          </a:p>
          <a:p>
            <a:r>
              <a:rPr lang="en-US" altLang="zh-CN" b="1" dirty="0" smtClean="0"/>
              <a:t>      </a:t>
            </a:r>
            <a:r>
              <a:rPr lang="zh-CN" altLang="en-US" b="1" dirty="0" smtClean="0"/>
              <a:t>适于所有主设备，接口通用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缺点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无法并行通信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访存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</p:txBody>
      </p:sp>
      <p:sp>
        <p:nvSpPr>
          <p:cNvPr id="106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52" grpId="0"/>
      <p:bldP spid="74" grpId="0"/>
      <p:bldP spid="1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3" name="Text Box 37"/>
          <p:cNvSpPr txBox="1">
            <a:spLocks noChangeArrowheads="1"/>
          </p:cNvSpPr>
          <p:nvPr/>
        </p:nvSpPr>
        <p:spPr bwMode="auto">
          <a:xfrm>
            <a:off x="179388" y="397113"/>
            <a:ext cx="8713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桥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①</a:t>
            </a:r>
            <a:r>
              <a:rPr lang="zh-CN" altLang="en-US" b="1" u="sng" dirty="0"/>
              <a:t>所管辖</a:t>
            </a:r>
            <a:r>
              <a:rPr lang="zh-CN" altLang="en-US" b="1" dirty="0"/>
              <a:t>总线的</a:t>
            </a:r>
            <a:r>
              <a:rPr lang="zh-CN" altLang="en-US" b="1" dirty="0">
                <a:solidFill>
                  <a:srgbClr val="990099"/>
                </a:solidFill>
              </a:rPr>
              <a:t>总线控制器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仲裁、操作中转</a:t>
            </a:r>
            <a:r>
              <a:rPr lang="en-US" altLang="zh-CN" sz="2000" b="1" dirty="0" smtClean="0"/>
              <a:t>)</a:t>
            </a:r>
          </a:p>
          <a:p>
            <a:pPr marL="1698625" indent="-1698625"/>
            <a:r>
              <a:rPr lang="zh-CN" altLang="en-US" b="1" dirty="0" smtClean="0"/>
              <a:t>              ②</a:t>
            </a:r>
            <a:r>
              <a:rPr lang="zh-CN" altLang="en-US" b="1" u="sng" dirty="0"/>
              <a:t>所</a:t>
            </a:r>
            <a:r>
              <a:rPr lang="zh-CN" altLang="en-US" b="1" u="sng" dirty="0" smtClean="0"/>
              <a:t>连接</a:t>
            </a:r>
            <a:r>
              <a:rPr lang="zh-CN" altLang="en-US" b="1" dirty="0" smtClean="0"/>
              <a:t>总线的</a:t>
            </a:r>
            <a:r>
              <a:rPr lang="zh-CN" altLang="en-US" b="1" dirty="0" smtClean="0">
                <a:solidFill>
                  <a:srgbClr val="990099"/>
                </a:solidFill>
              </a:rPr>
              <a:t>主</a:t>
            </a:r>
            <a:r>
              <a:rPr lang="en-US" altLang="zh-CN" b="1" dirty="0" smtClean="0">
                <a:solidFill>
                  <a:srgbClr val="990099"/>
                </a:solidFill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</a:rPr>
              <a:t>从设备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发起</a:t>
            </a:r>
            <a:r>
              <a:rPr lang="en-US" altLang="zh-CN" sz="2000" b="1" dirty="0"/>
              <a:t>/</a:t>
            </a:r>
            <a:r>
              <a:rPr lang="zh-CN" altLang="en-US" sz="2000" b="1" dirty="0" smtClean="0"/>
              <a:t>响应总线操作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179512" y="136283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*总线命名方法：</a:t>
            </a:r>
            <a:r>
              <a:rPr lang="zh-CN" altLang="en-US" b="1" dirty="0" smtClean="0"/>
              <a:t>有按应用功能、按总线标准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种，不统一</a:t>
            </a:r>
            <a:endParaRPr lang="en-US" altLang="zh-CN" b="1" dirty="0" smtClean="0"/>
          </a:p>
        </p:txBody>
      </p:sp>
      <p:sp>
        <p:nvSpPr>
          <p:cNvPr id="101" name="Text Box 37"/>
          <p:cNvSpPr txBox="1">
            <a:spLocks noChangeArrowheads="1"/>
          </p:cNvSpPr>
          <p:nvPr/>
        </p:nvSpPr>
        <p:spPr bwMode="auto">
          <a:xfrm>
            <a:off x="179512" y="3895888"/>
            <a:ext cx="87130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b="1" dirty="0" smtClean="0">
                <a:solidFill>
                  <a:schemeClr val="accent2"/>
                </a:solidFill>
              </a:rPr>
              <a:t>      按总线标准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PCI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ISA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AGP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等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1698625" indent="-1698625"/>
            <a:r>
              <a:rPr lang="en-US" altLang="zh-CN" b="1" dirty="0"/>
              <a:t> </a:t>
            </a:r>
            <a:r>
              <a:rPr lang="en-US" altLang="zh-CN" b="1" dirty="0" smtClean="0"/>
              <a:t>                 PCI Express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QPI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InfiniBand</a:t>
            </a:r>
            <a:r>
              <a:rPr lang="zh-CN" altLang="en-US" b="1" dirty="0" smtClean="0"/>
              <a:t>总线等，</a:t>
            </a:r>
            <a:endParaRPr lang="en-US" altLang="zh-CN" b="1" dirty="0" smtClean="0"/>
          </a:p>
          <a:p>
            <a:pPr marL="1698625" indent="-1698625"/>
            <a:r>
              <a:rPr lang="en-US" altLang="zh-CN" b="1" dirty="0"/>
              <a:t> </a:t>
            </a:r>
            <a:r>
              <a:rPr lang="en-US" altLang="zh-CN" b="1" dirty="0" smtClean="0"/>
              <a:t>                 USB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SCSI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IEEE1394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总线等</a:t>
            </a:r>
          </a:p>
        </p:txBody>
      </p:sp>
      <p:sp>
        <p:nvSpPr>
          <p:cNvPr id="102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37"/>
          <p:cNvSpPr txBox="1">
            <a:spLocks noChangeArrowheads="1"/>
          </p:cNvSpPr>
          <p:nvPr/>
        </p:nvSpPr>
        <p:spPr bwMode="auto">
          <a:xfrm>
            <a:off x="179512" y="1866890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b="1" dirty="0" smtClean="0">
                <a:solidFill>
                  <a:schemeClr val="accent2"/>
                </a:solidFill>
              </a:rPr>
              <a:t>      按应用功能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HOST</a:t>
            </a:r>
            <a:r>
              <a:rPr lang="zh-CN" altLang="en-US" b="1" dirty="0" smtClean="0"/>
              <a:t>总线、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总线，</a:t>
            </a:r>
            <a:r>
              <a:rPr lang="en-US" altLang="zh-CN" b="1" dirty="0" smtClean="0"/>
              <a:t>MEM</a:t>
            </a:r>
            <a:r>
              <a:rPr lang="zh-CN" altLang="en-US" b="1" dirty="0" smtClean="0"/>
              <a:t>总线、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总线等</a:t>
            </a:r>
          </a:p>
        </p:txBody>
      </p:sp>
      <p:grpSp>
        <p:nvGrpSpPr>
          <p:cNvPr id="122" name="组合 121"/>
          <p:cNvGrpSpPr/>
          <p:nvPr/>
        </p:nvGrpSpPr>
        <p:grpSpPr>
          <a:xfrm>
            <a:off x="755576" y="2442542"/>
            <a:ext cx="7992888" cy="1418506"/>
            <a:chOff x="755576" y="2368624"/>
            <a:chExt cx="7992888" cy="1418506"/>
          </a:xfrm>
        </p:grpSpPr>
        <p:sp>
          <p:nvSpPr>
            <p:cNvPr id="12" name="Text Box 67"/>
            <p:cNvSpPr txBox="1">
              <a:spLocks noChangeArrowheads="1"/>
            </p:cNvSpPr>
            <p:nvPr/>
          </p:nvSpPr>
          <p:spPr bwMode="auto">
            <a:xfrm>
              <a:off x="4187420" y="2816135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MEM</a:t>
              </a:r>
              <a:r>
                <a:rPr lang="zh-CN" altLang="en-US" sz="1800" b="1" dirty="0" smtClean="0"/>
                <a:t>总线</a:t>
              </a:r>
              <a:endParaRPr lang="en-US" altLang="zh-CN" sz="1800" b="1" dirty="0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165653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Text Box 284"/>
            <p:cNvSpPr txBox="1">
              <a:spLocks noChangeArrowheads="1"/>
            </p:cNvSpPr>
            <p:nvPr/>
          </p:nvSpPr>
          <p:spPr bwMode="auto">
            <a:xfrm>
              <a:off x="2860674" y="2780928"/>
              <a:ext cx="820366" cy="57415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控制器</a:t>
              </a:r>
              <a:endParaRPr lang="en-US" altLang="zh-CN" sz="1800" b="1" dirty="0"/>
            </a:p>
          </p:txBody>
        </p:sp>
        <p:sp>
          <p:nvSpPr>
            <p:cNvPr id="21" name="Text Box 286"/>
            <p:cNvSpPr txBox="1">
              <a:spLocks noChangeArrowheads="1"/>
            </p:cNvSpPr>
            <p:nvPr/>
          </p:nvSpPr>
          <p:spPr bwMode="auto">
            <a:xfrm>
              <a:off x="5722665" y="2783154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22" name="Text Box 287"/>
            <p:cNvSpPr txBox="1">
              <a:spLocks noChangeArrowheads="1"/>
            </p:cNvSpPr>
            <p:nvPr/>
          </p:nvSpPr>
          <p:spPr bwMode="auto">
            <a:xfrm>
              <a:off x="6730454" y="2780928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5" name="Text Box 317"/>
            <p:cNvSpPr txBox="1">
              <a:spLocks noChangeArrowheads="1"/>
            </p:cNvSpPr>
            <p:nvPr/>
          </p:nvSpPr>
          <p:spPr bwMode="auto">
            <a:xfrm>
              <a:off x="4716016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755576" y="2636912"/>
              <a:ext cx="799142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endCxn id="20" idx="0"/>
            </p:cNvCxnSpPr>
            <p:nvPr/>
          </p:nvCxnSpPr>
          <p:spPr bwMode="auto">
            <a:xfrm>
              <a:off x="3270857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endCxn id="21" idx="0"/>
            </p:cNvCxnSpPr>
            <p:nvPr/>
          </p:nvCxnSpPr>
          <p:spPr bwMode="auto">
            <a:xfrm>
              <a:off x="6155259" y="2636912"/>
              <a:ext cx="0" cy="14624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175956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317"/>
            <p:cNvSpPr txBox="1">
              <a:spLocks noChangeArrowheads="1"/>
            </p:cNvSpPr>
            <p:nvPr/>
          </p:nvSpPr>
          <p:spPr bwMode="auto">
            <a:xfrm>
              <a:off x="5722665" y="3355082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LCD</a:t>
              </a:r>
              <a:endParaRPr lang="zh-CN" altLang="en-US" sz="1800" b="1" dirty="0"/>
            </a:p>
          </p:txBody>
        </p:sp>
        <p:cxnSp>
          <p:nvCxnSpPr>
            <p:cNvPr id="38" name="直接连接符 37"/>
            <p:cNvCxnSpPr>
              <a:stCxn id="21" idx="2"/>
              <a:endCxn id="37" idx="0"/>
            </p:cNvCxnSpPr>
            <p:nvPr/>
          </p:nvCxnSpPr>
          <p:spPr bwMode="auto">
            <a:xfrm>
              <a:off x="6155259" y="3139703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7666881" y="3284984"/>
              <a:ext cx="360363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681040" y="3139058"/>
              <a:ext cx="1827064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17"/>
            <p:cNvSpPr txBox="1">
              <a:spLocks noChangeArrowheads="1"/>
            </p:cNvSpPr>
            <p:nvPr/>
          </p:nvSpPr>
          <p:spPr bwMode="auto">
            <a:xfrm>
              <a:off x="3779912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5148064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 Box 67"/>
            <p:cNvSpPr txBox="1">
              <a:spLocks noChangeArrowheads="1"/>
            </p:cNvSpPr>
            <p:nvPr/>
          </p:nvSpPr>
          <p:spPr bwMode="auto">
            <a:xfrm>
              <a:off x="2770337" y="2368624"/>
              <a:ext cx="5402014" cy="2686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总线</a:t>
              </a:r>
              <a:r>
                <a:rPr lang="en-US" altLang="zh-CN" sz="1800" b="1" dirty="0" smtClean="0"/>
                <a:t>(CPU-</a:t>
              </a:r>
              <a:r>
                <a:rPr lang="zh-CN" altLang="en-US" sz="1800" b="1" dirty="0" smtClean="0"/>
                <a:t>主存总线、前端总线</a:t>
              </a:r>
              <a:r>
                <a:rPr lang="en-US" altLang="zh-CN" sz="1800" b="1" dirty="0" smtClean="0"/>
                <a:t>FSB</a:t>
              </a:r>
              <a:r>
                <a:rPr lang="zh-CN" altLang="en-US" sz="1800" b="1" dirty="0" smtClean="0"/>
                <a:t>、主机总线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1906241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CPU1</a:t>
              </a:r>
              <a:endParaRPr lang="en-US" altLang="zh-CN" sz="1800" b="1" dirty="0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2195736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284"/>
            <p:cNvSpPr txBox="1">
              <a:spLocks noChangeArrowheads="1"/>
            </p:cNvSpPr>
            <p:nvPr/>
          </p:nvSpPr>
          <p:spPr bwMode="auto">
            <a:xfrm>
              <a:off x="7162825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IO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64" name="直接连接符 63"/>
            <p:cNvCxnSpPr>
              <a:endCxn id="63" idx="0"/>
            </p:cNvCxnSpPr>
            <p:nvPr/>
          </p:nvCxnSpPr>
          <p:spPr bwMode="auto">
            <a:xfrm>
              <a:off x="7486860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090817" y="3284984"/>
              <a:ext cx="1657647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>
              <a:stCxn id="63" idx="2"/>
            </p:cNvCxnSpPr>
            <p:nvPr/>
          </p:nvCxnSpPr>
          <p:spPr bwMode="auto">
            <a:xfrm>
              <a:off x="7486860" y="3139703"/>
              <a:ext cx="0" cy="156738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 Box 290"/>
            <p:cNvSpPr txBox="1">
              <a:spLocks noChangeArrowheads="1"/>
            </p:cNvSpPr>
            <p:nvPr/>
          </p:nvSpPr>
          <p:spPr bwMode="auto">
            <a:xfrm>
              <a:off x="7882905" y="2996952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cxnSp>
          <p:nvCxnSpPr>
            <p:cNvPr id="76" name="直接连接符 75"/>
            <p:cNvCxnSpPr>
              <a:endCxn id="18" idx="0"/>
            </p:cNvCxnSpPr>
            <p:nvPr/>
          </p:nvCxnSpPr>
          <p:spPr bwMode="auto">
            <a:xfrm>
              <a:off x="7308255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>
              <a:endCxn id="80" idx="0"/>
            </p:cNvCxnSpPr>
            <p:nvPr/>
          </p:nvCxnSpPr>
          <p:spPr bwMode="auto">
            <a:xfrm>
              <a:off x="8532391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8389789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1" name="Text Box 281"/>
            <p:cNvSpPr txBox="1">
              <a:spLocks noChangeArrowheads="1"/>
            </p:cNvSpPr>
            <p:nvPr/>
          </p:nvSpPr>
          <p:spPr bwMode="auto">
            <a:xfrm>
              <a:off x="755576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CPU0</a:t>
              </a:r>
              <a:endParaRPr lang="en-US" altLang="zh-CN" sz="1800" b="1" dirty="0"/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755576" y="3284984"/>
              <a:ext cx="186980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>
              <a:endCxn id="56" idx="0"/>
            </p:cNvCxnSpPr>
            <p:nvPr/>
          </p:nvCxnSpPr>
          <p:spPr bwMode="auto">
            <a:xfrm>
              <a:off x="2265810" y="3284984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>
              <a:endCxn id="91" idx="0"/>
            </p:cNvCxnSpPr>
            <p:nvPr/>
          </p:nvCxnSpPr>
          <p:spPr bwMode="auto">
            <a:xfrm flipH="1">
              <a:off x="1115145" y="3296441"/>
              <a:ext cx="1934" cy="13255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 Box 67"/>
            <p:cNvSpPr txBox="1">
              <a:spLocks noChangeArrowheads="1"/>
            </p:cNvSpPr>
            <p:nvPr/>
          </p:nvSpPr>
          <p:spPr bwMode="auto">
            <a:xfrm>
              <a:off x="755576" y="2967238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总线</a:t>
              </a:r>
              <a:endParaRPr lang="en-US" altLang="zh-CN" sz="1800" b="1" dirty="0"/>
            </a:p>
          </p:txBody>
        </p:sp>
        <p:sp>
          <p:nvSpPr>
            <p:cNvPr id="104" name="Text Box 284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93610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105" name="直接连接符 104"/>
            <p:cNvCxnSpPr>
              <a:stCxn id="104" idx="2"/>
            </p:cNvCxnSpPr>
            <p:nvPr/>
          </p:nvCxnSpPr>
          <p:spPr bwMode="auto">
            <a:xfrm flipH="1">
              <a:off x="2157798" y="3139703"/>
              <a:ext cx="1934" cy="14528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3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1" grpId="0"/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800" b="1" u="none" dirty="0" smtClean="0">
                <a:solidFill>
                  <a:srgbClr val="FF3399"/>
                </a:solidFill>
              </a:rPr>
              <a:t>  ※</a:t>
            </a:r>
            <a:r>
              <a:rPr lang="zh-CN" altLang="en-US" sz="2800" b="1" u="none" dirty="0" smtClean="0">
                <a:solidFill>
                  <a:srgbClr val="FF3399"/>
                </a:solidFill>
              </a:rPr>
              <a:t>主要内容</a:t>
            </a:r>
            <a:endParaRPr lang="en-US" altLang="zh-CN" sz="2800" b="1" u="none" dirty="0" smtClean="0">
              <a:solidFill>
                <a:srgbClr val="FF33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⑴总线概述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tx1"/>
                </a:solidFill>
              </a:rPr>
              <a:t>      </a:t>
            </a:r>
            <a:r>
              <a:rPr lang="zh-CN" altLang="en-US" b="1" u="none" dirty="0" smtClean="0">
                <a:solidFill>
                  <a:schemeClr val="tx1"/>
                </a:solidFill>
              </a:rPr>
              <a:t>分类，特性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(4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点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，性能指标，操作过程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设备连接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操作步骤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endParaRPr lang="en-US" altLang="zh-CN" b="1" u="none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⑵总线的仲裁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 类型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集中式仲裁</a:t>
            </a:r>
            <a:r>
              <a:rPr lang="en-US" altLang="zh-CN" sz="1800" b="1" dirty="0" smtClean="0"/>
              <a:t>(3</a:t>
            </a:r>
            <a:r>
              <a:rPr lang="zh-CN" altLang="en-US" sz="1800" b="1" dirty="0" smtClean="0"/>
              <a:t>种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、</a:t>
            </a:r>
            <a:r>
              <a:rPr lang="zh-CN" altLang="en-US" b="1" dirty="0" smtClean="0"/>
              <a:t>分布式仲裁</a:t>
            </a:r>
            <a:r>
              <a:rPr lang="en-US" altLang="zh-CN" sz="1800" b="1" dirty="0" smtClean="0"/>
              <a:t>(2</a:t>
            </a:r>
            <a:r>
              <a:rPr lang="zh-CN" altLang="en-US" sz="1800" b="1" dirty="0" smtClean="0"/>
              <a:t>种</a:t>
            </a:r>
            <a:r>
              <a:rPr lang="en-US" altLang="zh-CN" sz="1800" b="1" dirty="0" smtClean="0"/>
              <a:t>)</a:t>
            </a:r>
            <a:endParaRPr lang="en-US" altLang="zh-CN" b="1" dirty="0" smtClean="0"/>
          </a:p>
          <a:p>
            <a:pPr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内容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基本思想，信号线连接，仲裁时机、仲裁方法</a:t>
            </a:r>
            <a:endParaRPr lang="en-US" altLang="zh-CN" b="1" dirty="0" smtClean="0"/>
          </a:p>
          <a:p>
            <a:pPr>
              <a:spcBef>
                <a:spcPts val="300"/>
              </a:spcBef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⑶总线的定时与传输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 smtClean="0">
                <a:solidFill>
                  <a:schemeClr val="tx1"/>
                </a:solidFill>
              </a:rPr>
              <a:t>      定时方式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(3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种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，传输模式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需求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实现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，总线标准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并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串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endParaRPr lang="en-US" altLang="zh-CN" b="1" u="none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 smtClean="0">
                <a:solidFill>
                  <a:srgbClr val="C00000"/>
                </a:solidFill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</a:rPr>
              <a:t>⑷总线的结构与互连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 smtClean="0"/>
              <a:t>      </a:t>
            </a:r>
            <a:r>
              <a:rPr lang="zh-CN" altLang="en-US" b="1" u="none" dirty="0" smtClean="0"/>
              <a:t>总线结构</a:t>
            </a:r>
            <a:r>
              <a:rPr lang="en-US" altLang="zh-CN" sz="1800" b="1" u="none" dirty="0" smtClean="0"/>
              <a:t>(</a:t>
            </a:r>
            <a:r>
              <a:rPr lang="zh-CN" altLang="en-US" sz="1800" b="1" u="none" dirty="0" smtClean="0"/>
              <a:t>单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双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多</a:t>
            </a:r>
            <a:r>
              <a:rPr lang="en-US" altLang="zh-CN" sz="1800" b="1" u="none" dirty="0" smtClean="0"/>
              <a:t>)</a:t>
            </a:r>
            <a:r>
              <a:rPr lang="zh-CN" altLang="en-US" b="1" u="none" dirty="0" smtClean="0"/>
              <a:t>，总线互连</a:t>
            </a:r>
            <a:r>
              <a:rPr lang="en-US" altLang="zh-CN" sz="1800" b="1" u="none" dirty="0" smtClean="0"/>
              <a:t>(</a:t>
            </a:r>
            <a:r>
              <a:rPr lang="zh-CN" altLang="en-US" sz="1800" b="1" u="none" dirty="0" smtClean="0"/>
              <a:t>方法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接口电路功能</a:t>
            </a:r>
            <a:r>
              <a:rPr lang="en-US" altLang="zh-CN" sz="1800" b="1" u="none" dirty="0" smtClean="0"/>
              <a:t>)</a:t>
            </a:r>
            <a:endParaRPr lang="en-US" altLang="zh-CN" b="1" u="none" spc="-50" dirty="0" smtClean="0"/>
          </a:p>
        </p:txBody>
      </p:sp>
    </p:spTree>
    <p:extLst>
      <p:ext uri="{BB962C8B-B14F-4D97-AF65-F5344CB8AC3E}">
        <p14:creationId xmlns:p14="http://schemas.microsoft.com/office/powerpoint/2010/main" val="42028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(2</a:t>
            </a:r>
            <a:r>
              <a:rPr lang="en-US" altLang="zh-CN" b="1" dirty="0" smtClean="0">
                <a:solidFill>
                  <a:srgbClr val="FF3399"/>
                </a:solidFill>
              </a:rPr>
              <a:t>)</a:t>
            </a:r>
            <a:r>
              <a:rPr lang="zh-CN" altLang="en-US" b="1" dirty="0" smtClean="0">
                <a:solidFill>
                  <a:srgbClr val="FF3399"/>
                </a:solidFill>
              </a:rPr>
              <a:t>多总线</a:t>
            </a:r>
            <a:r>
              <a:rPr lang="zh-CN" altLang="en-US" b="1" dirty="0">
                <a:solidFill>
                  <a:srgbClr val="FF3399"/>
                </a:solidFill>
              </a:rPr>
              <a:t>结构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   *三总线结构：</a:t>
            </a:r>
            <a:r>
              <a:rPr lang="zh-CN" altLang="en-US" b="1" dirty="0"/>
              <a:t>有</a:t>
            </a:r>
            <a:r>
              <a:rPr lang="zh-CN" altLang="en-US" b="1" dirty="0" smtClean="0"/>
              <a:t>细分设备速度、连接多个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等多种方法</a:t>
            </a:r>
            <a:endParaRPr lang="zh-CN" altLang="en-US" b="1" u="sn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827584" y="1268760"/>
            <a:ext cx="3962696" cy="1946102"/>
            <a:chOff x="827584" y="1340767"/>
            <a:chExt cx="3962696" cy="1946102"/>
          </a:xfrm>
        </p:grpSpPr>
        <p:sp>
          <p:nvSpPr>
            <p:cNvPr id="7" name="Text Box 310"/>
            <p:cNvSpPr txBox="1">
              <a:spLocks noChangeArrowheads="1"/>
            </p:cNvSpPr>
            <p:nvPr/>
          </p:nvSpPr>
          <p:spPr bwMode="auto">
            <a:xfrm>
              <a:off x="2915817" y="1698923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9" name="Text Box 312"/>
            <p:cNvSpPr txBox="1">
              <a:spLocks noChangeArrowheads="1"/>
            </p:cNvSpPr>
            <p:nvPr/>
          </p:nvSpPr>
          <p:spPr bwMode="auto">
            <a:xfrm>
              <a:off x="899518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endParaRPr lang="en-US" altLang="zh-CN" sz="1800" b="1" dirty="0"/>
            </a:p>
          </p:txBody>
        </p:sp>
        <p:sp>
          <p:nvSpPr>
            <p:cNvPr id="15" name="Text Box 318"/>
            <p:cNvSpPr txBox="1">
              <a:spLocks noChangeArrowheads="1"/>
            </p:cNvSpPr>
            <p:nvPr/>
          </p:nvSpPr>
          <p:spPr bwMode="auto">
            <a:xfrm>
              <a:off x="2486024" y="1340767"/>
              <a:ext cx="1079500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1" name="Text Box 324"/>
            <p:cNvSpPr txBox="1">
              <a:spLocks noChangeArrowheads="1"/>
            </p:cNvSpPr>
            <p:nvPr/>
          </p:nvSpPr>
          <p:spPr bwMode="auto">
            <a:xfrm>
              <a:off x="3779912" y="2997448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" name="Text Box 325"/>
            <p:cNvSpPr txBox="1">
              <a:spLocks noChangeArrowheads="1"/>
            </p:cNvSpPr>
            <p:nvPr/>
          </p:nvSpPr>
          <p:spPr bwMode="auto">
            <a:xfrm>
              <a:off x="4213150" y="2997944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并口</a:t>
              </a:r>
              <a:endParaRPr lang="zh-CN" altLang="en-US" sz="1800" b="1" dirty="0"/>
            </a:p>
          </p:txBody>
        </p:sp>
        <p:sp>
          <p:nvSpPr>
            <p:cNvPr id="27" name="Text Box 330"/>
            <p:cNvSpPr txBox="1">
              <a:spLocks noChangeArrowheads="1"/>
            </p:cNvSpPr>
            <p:nvPr/>
          </p:nvSpPr>
          <p:spPr bwMode="auto">
            <a:xfrm>
              <a:off x="3131839" y="2997944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串口</a:t>
              </a:r>
              <a:endParaRPr lang="zh-CN" altLang="en-US" sz="1800" b="1" dirty="0"/>
            </a:p>
          </p:txBody>
        </p:sp>
        <p:sp>
          <p:nvSpPr>
            <p:cNvPr id="28" name="Text Box 331"/>
            <p:cNvSpPr txBox="1">
              <a:spLocks noChangeArrowheads="1"/>
            </p:cNvSpPr>
            <p:nvPr/>
          </p:nvSpPr>
          <p:spPr bwMode="auto">
            <a:xfrm>
              <a:off x="827584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32" name="Text Box 335"/>
            <p:cNvSpPr txBox="1">
              <a:spLocks noChangeArrowheads="1"/>
            </p:cNvSpPr>
            <p:nvPr/>
          </p:nvSpPr>
          <p:spPr bwMode="auto">
            <a:xfrm>
              <a:off x="1835149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AGP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899518" y="1556792"/>
              <a:ext cx="37450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>
              <a:endCxn id="9" idx="0"/>
            </p:cNvCxnSpPr>
            <p:nvPr/>
          </p:nvCxnSpPr>
          <p:spPr bwMode="auto">
            <a:xfrm flipH="1">
              <a:off x="1223591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195736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195736" y="1986260"/>
              <a:ext cx="446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27584" y="2204864"/>
              <a:ext cx="1872208" cy="13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28" idx="0"/>
            </p:cNvCxnSpPr>
            <p:nvPr/>
          </p:nvCxnSpPr>
          <p:spPr bwMode="auto">
            <a:xfrm>
              <a:off x="1151620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331"/>
            <p:cNvSpPr txBox="1">
              <a:spLocks noChangeArrowheads="1"/>
            </p:cNvSpPr>
            <p:nvPr/>
          </p:nvSpPr>
          <p:spPr bwMode="auto">
            <a:xfrm>
              <a:off x="1907704" y="2349872"/>
              <a:ext cx="7920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视频卡</a:t>
              </a:r>
              <a:endParaRPr lang="zh-CN" altLang="en-US" sz="1800" b="1" dirty="0"/>
            </a:p>
          </p:txBody>
        </p:sp>
        <p:cxnSp>
          <p:nvCxnSpPr>
            <p:cNvPr id="65" name="直接连接符 64"/>
            <p:cNvCxnSpPr>
              <a:endCxn id="64" idx="0"/>
            </p:cNvCxnSpPr>
            <p:nvPr/>
          </p:nvCxnSpPr>
          <p:spPr bwMode="auto">
            <a:xfrm>
              <a:off x="2303748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318"/>
            <p:cNvSpPr txBox="1">
              <a:spLocks noChangeArrowheads="1"/>
            </p:cNvSpPr>
            <p:nvPr/>
          </p:nvSpPr>
          <p:spPr bwMode="auto">
            <a:xfrm>
              <a:off x="111561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AGP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73" name="直接连接符 72"/>
            <p:cNvCxnSpPr>
              <a:endCxn id="7" idx="0"/>
            </p:cNvCxnSpPr>
            <p:nvPr/>
          </p:nvCxnSpPr>
          <p:spPr bwMode="auto">
            <a:xfrm>
              <a:off x="3275857" y="1554212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 Box 331"/>
            <p:cNvSpPr txBox="1">
              <a:spLocks noChangeArrowheads="1"/>
            </p:cNvSpPr>
            <p:nvPr/>
          </p:nvSpPr>
          <p:spPr bwMode="auto">
            <a:xfrm>
              <a:off x="291581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网</a:t>
              </a:r>
              <a:r>
                <a:rPr lang="zh-CN" altLang="en-US" sz="1800" b="1" dirty="0" smtClean="0"/>
                <a:t>卡</a:t>
              </a:r>
              <a:endParaRPr lang="zh-CN" altLang="en-US" sz="1800" b="1" dirty="0"/>
            </a:p>
          </p:txBody>
        </p:sp>
        <p:sp>
          <p:nvSpPr>
            <p:cNvPr id="79" name="Text Box 335"/>
            <p:cNvSpPr txBox="1">
              <a:spLocks noChangeArrowheads="1"/>
            </p:cNvSpPr>
            <p:nvPr/>
          </p:nvSpPr>
          <p:spPr bwMode="auto">
            <a:xfrm>
              <a:off x="3923928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PCI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4284515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284515" y="1986260"/>
              <a:ext cx="1733" cy="2204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2915817" y="2204864"/>
              <a:ext cx="1874463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 bwMode="auto">
            <a:xfrm>
              <a:off x="323985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 Box 331"/>
            <p:cNvSpPr txBox="1">
              <a:spLocks noChangeArrowheads="1"/>
            </p:cNvSpPr>
            <p:nvPr/>
          </p:nvSpPr>
          <p:spPr bwMode="auto">
            <a:xfrm>
              <a:off x="3995936" y="2349872"/>
              <a:ext cx="79208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ISA</a:t>
              </a:r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cxnSp>
          <p:nvCxnSpPr>
            <p:cNvPr id="85" name="直接连接符 84"/>
            <p:cNvCxnSpPr>
              <a:endCxn id="84" idx="0"/>
            </p:cNvCxnSpPr>
            <p:nvPr/>
          </p:nvCxnSpPr>
          <p:spPr bwMode="auto">
            <a:xfrm>
              <a:off x="4391980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 Box 318"/>
            <p:cNvSpPr txBox="1">
              <a:spLocks noChangeArrowheads="1"/>
            </p:cNvSpPr>
            <p:nvPr/>
          </p:nvSpPr>
          <p:spPr bwMode="auto">
            <a:xfrm>
              <a:off x="327585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88" name="直接连接符 87"/>
            <p:cNvCxnSpPr>
              <a:stCxn id="84" idx="2"/>
            </p:cNvCxnSpPr>
            <p:nvPr/>
          </p:nvCxnSpPr>
          <p:spPr bwMode="auto">
            <a:xfrm>
              <a:off x="4391980" y="2638797"/>
              <a:ext cx="0" cy="21260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131840" y="2852936"/>
              <a:ext cx="1658440" cy="49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 Box 318"/>
            <p:cNvSpPr txBox="1">
              <a:spLocks noChangeArrowheads="1"/>
            </p:cNvSpPr>
            <p:nvPr/>
          </p:nvSpPr>
          <p:spPr bwMode="auto">
            <a:xfrm>
              <a:off x="3419351" y="2638798"/>
              <a:ext cx="936625" cy="2109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ISA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95" name="直接连接符 94"/>
            <p:cNvCxnSpPr>
              <a:endCxn id="27" idx="0"/>
            </p:cNvCxnSpPr>
            <p:nvPr/>
          </p:nvCxnSpPr>
          <p:spPr bwMode="auto">
            <a:xfrm>
              <a:off x="3419872" y="2852936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>
              <a:endCxn id="22" idx="0"/>
            </p:cNvCxnSpPr>
            <p:nvPr/>
          </p:nvCxnSpPr>
          <p:spPr bwMode="auto">
            <a:xfrm>
              <a:off x="4499992" y="2852936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324"/>
            <p:cNvSpPr txBox="1">
              <a:spLocks noChangeArrowheads="1"/>
            </p:cNvSpPr>
            <p:nvPr/>
          </p:nvSpPr>
          <p:spPr bwMode="auto">
            <a:xfrm>
              <a:off x="3563888" y="2350765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0" name="Text Box 324"/>
            <p:cNvSpPr txBox="1">
              <a:spLocks noChangeArrowheads="1"/>
            </p:cNvSpPr>
            <p:nvPr/>
          </p:nvSpPr>
          <p:spPr bwMode="auto">
            <a:xfrm>
              <a:off x="1475656" y="2350765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073726" y="1268761"/>
            <a:ext cx="3602730" cy="1951260"/>
            <a:chOff x="5073726" y="1340768"/>
            <a:chExt cx="3602730" cy="1951260"/>
          </a:xfrm>
        </p:grpSpPr>
        <p:sp>
          <p:nvSpPr>
            <p:cNvPr id="107" name="Text Box 318"/>
            <p:cNvSpPr txBox="1">
              <a:spLocks noChangeArrowheads="1"/>
            </p:cNvSpPr>
            <p:nvPr/>
          </p:nvSpPr>
          <p:spPr bwMode="auto">
            <a:xfrm>
              <a:off x="6302212" y="1340768"/>
              <a:ext cx="934084" cy="2134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105" name="Text Box 310"/>
            <p:cNvSpPr txBox="1">
              <a:spLocks noChangeArrowheads="1"/>
            </p:cNvSpPr>
            <p:nvPr/>
          </p:nvSpPr>
          <p:spPr bwMode="auto">
            <a:xfrm>
              <a:off x="6516216" y="2350964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主存</a:t>
              </a:r>
              <a:endParaRPr lang="en-US" altLang="zh-CN" sz="1600" b="1" dirty="0"/>
            </a:p>
          </p:txBody>
        </p:sp>
        <p:sp>
          <p:nvSpPr>
            <p:cNvPr id="106" name="Text Box 312"/>
            <p:cNvSpPr txBox="1">
              <a:spLocks noChangeArrowheads="1"/>
            </p:cNvSpPr>
            <p:nvPr/>
          </p:nvSpPr>
          <p:spPr bwMode="auto">
            <a:xfrm>
              <a:off x="5073726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CPU0</a:t>
              </a:r>
              <a:endParaRPr lang="en-US" altLang="zh-CN" sz="1600" b="1" dirty="0"/>
            </a:p>
          </p:txBody>
        </p:sp>
        <p:sp>
          <p:nvSpPr>
            <p:cNvPr id="108" name="Text Box 324"/>
            <p:cNvSpPr txBox="1">
              <a:spLocks noChangeArrowheads="1"/>
            </p:cNvSpPr>
            <p:nvPr/>
          </p:nvSpPr>
          <p:spPr bwMode="auto">
            <a:xfrm>
              <a:off x="7452320" y="3002607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Text Box 325"/>
            <p:cNvSpPr txBox="1">
              <a:spLocks noChangeArrowheads="1"/>
            </p:cNvSpPr>
            <p:nvPr/>
          </p:nvSpPr>
          <p:spPr bwMode="auto">
            <a:xfrm>
              <a:off x="7885558" y="3003103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并口</a:t>
              </a:r>
              <a:endParaRPr lang="zh-CN" altLang="en-US" sz="1600" b="1" dirty="0"/>
            </a:p>
          </p:txBody>
        </p:sp>
        <p:sp>
          <p:nvSpPr>
            <p:cNvPr id="110" name="Text Box 330"/>
            <p:cNvSpPr txBox="1">
              <a:spLocks noChangeArrowheads="1"/>
            </p:cNvSpPr>
            <p:nvPr/>
          </p:nvSpPr>
          <p:spPr bwMode="auto">
            <a:xfrm>
              <a:off x="6803827" y="3003103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串口</a:t>
              </a:r>
              <a:endParaRPr lang="zh-CN" altLang="en-US" sz="1600" b="1" dirty="0"/>
            </a:p>
          </p:txBody>
        </p:sp>
        <p:sp>
          <p:nvSpPr>
            <p:cNvPr id="111" name="Text Box 331"/>
            <p:cNvSpPr txBox="1">
              <a:spLocks noChangeArrowheads="1"/>
            </p:cNvSpPr>
            <p:nvPr/>
          </p:nvSpPr>
          <p:spPr bwMode="auto">
            <a:xfrm>
              <a:off x="543609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显卡</a:t>
              </a:r>
            </a:p>
          </p:txBody>
        </p:sp>
        <p:cxnSp>
          <p:nvCxnSpPr>
            <p:cNvPr id="113" name="直接连接符 112"/>
            <p:cNvCxnSpPr/>
            <p:nvPr/>
          </p:nvCxnSpPr>
          <p:spPr bwMode="auto">
            <a:xfrm>
              <a:off x="5073726" y="1554907"/>
              <a:ext cx="3602730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>
              <a:endCxn id="106" idx="0"/>
            </p:cNvCxnSpPr>
            <p:nvPr/>
          </p:nvCxnSpPr>
          <p:spPr bwMode="auto">
            <a:xfrm flipH="1">
              <a:off x="5397799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>
              <a:endCxn id="111" idx="0"/>
            </p:cNvCxnSpPr>
            <p:nvPr/>
          </p:nvCxnSpPr>
          <p:spPr bwMode="auto">
            <a:xfrm>
              <a:off x="576013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>
              <a:endCxn id="105" idx="0"/>
            </p:cNvCxnSpPr>
            <p:nvPr/>
          </p:nvCxnSpPr>
          <p:spPr bwMode="auto">
            <a:xfrm>
              <a:off x="6876256" y="2206253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331"/>
            <p:cNvSpPr txBox="1">
              <a:spLocks noChangeArrowheads="1"/>
            </p:cNvSpPr>
            <p:nvPr/>
          </p:nvSpPr>
          <p:spPr bwMode="auto">
            <a:xfrm>
              <a:off x="5868144" y="3000722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网</a:t>
              </a:r>
              <a:r>
                <a:rPr lang="zh-CN" altLang="en-US" sz="1600" b="1" dirty="0" smtClean="0"/>
                <a:t>卡</a:t>
              </a:r>
              <a:endParaRPr lang="zh-CN" altLang="en-US" sz="1600" b="1" dirty="0"/>
            </a:p>
          </p:txBody>
        </p:sp>
        <p:sp>
          <p:nvSpPr>
            <p:cNvPr id="124" name="Text Box 335"/>
            <p:cNvSpPr txBox="1">
              <a:spLocks noChangeArrowheads="1"/>
            </p:cNvSpPr>
            <p:nvPr/>
          </p:nvSpPr>
          <p:spPr bwMode="auto">
            <a:xfrm>
              <a:off x="7524328" y="2350269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桥</a:t>
              </a:r>
              <a:endParaRPr lang="en-US" altLang="zh-CN" sz="1600" b="1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7884915" y="2206253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7884915" y="2637606"/>
              <a:ext cx="643" cy="22049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5868144" y="2858096"/>
              <a:ext cx="259228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23" idx="0"/>
            </p:cNvCxnSpPr>
            <p:nvPr/>
          </p:nvCxnSpPr>
          <p:spPr bwMode="auto">
            <a:xfrm>
              <a:off x="6192180" y="2856210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 Box 318"/>
            <p:cNvSpPr txBox="1">
              <a:spLocks noChangeArrowheads="1"/>
            </p:cNvSpPr>
            <p:nvPr/>
          </p:nvSpPr>
          <p:spPr bwMode="auto">
            <a:xfrm>
              <a:off x="6875735" y="2638997"/>
              <a:ext cx="936625" cy="2177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135" name="直接连接符 134"/>
            <p:cNvCxnSpPr>
              <a:endCxn id="110" idx="0"/>
            </p:cNvCxnSpPr>
            <p:nvPr/>
          </p:nvCxnSpPr>
          <p:spPr bwMode="auto">
            <a:xfrm>
              <a:off x="7091860" y="2858095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>
              <a:endCxn id="109" idx="0"/>
            </p:cNvCxnSpPr>
            <p:nvPr/>
          </p:nvCxnSpPr>
          <p:spPr bwMode="auto">
            <a:xfrm>
              <a:off x="8172400" y="2858095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 Box 324"/>
            <p:cNvSpPr txBox="1">
              <a:spLocks noChangeArrowheads="1"/>
            </p:cNvSpPr>
            <p:nvPr/>
          </p:nvSpPr>
          <p:spPr bwMode="auto">
            <a:xfrm>
              <a:off x="6084168" y="2350442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9" name="Text Box 312"/>
            <p:cNvSpPr txBox="1">
              <a:spLocks noChangeArrowheads="1"/>
            </p:cNvSpPr>
            <p:nvPr/>
          </p:nvSpPr>
          <p:spPr bwMode="auto">
            <a:xfrm>
              <a:off x="5940078" y="1699618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CPU1</a:t>
              </a:r>
              <a:endParaRPr lang="en-US" altLang="zh-CN" sz="1600" b="1" dirty="0"/>
            </a:p>
          </p:txBody>
        </p:sp>
        <p:cxnSp>
          <p:nvCxnSpPr>
            <p:cNvPr id="140" name="直接连接符 139"/>
            <p:cNvCxnSpPr>
              <a:endCxn id="139" idx="0"/>
            </p:cNvCxnSpPr>
            <p:nvPr/>
          </p:nvCxnSpPr>
          <p:spPr bwMode="auto">
            <a:xfrm flipH="1">
              <a:off x="6264151" y="1554907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12"/>
            <p:cNvSpPr txBox="1">
              <a:spLocks noChangeArrowheads="1"/>
            </p:cNvSpPr>
            <p:nvPr/>
          </p:nvSpPr>
          <p:spPr bwMode="auto">
            <a:xfrm>
              <a:off x="7882112" y="1699618"/>
              <a:ext cx="794344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Cache</a:t>
              </a:r>
              <a:endParaRPr lang="en-US" altLang="zh-CN" sz="1600" b="1" dirty="0"/>
            </a:p>
          </p:txBody>
        </p:sp>
        <p:cxnSp>
          <p:nvCxnSpPr>
            <p:cNvPr id="142" name="直接连接符 141"/>
            <p:cNvCxnSpPr>
              <a:endCxn id="141" idx="0"/>
            </p:cNvCxnSpPr>
            <p:nvPr/>
          </p:nvCxnSpPr>
          <p:spPr bwMode="auto">
            <a:xfrm>
              <a:off x="8279284" y="1554212"/>
              <a:ext cx="0" cy="1454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 Box 335"/>
            <p:cNvSpPr txBox="1">
              <a:spLocks noChangeArrowheads="1"/>
            </p:cNvSpPr>
            <p:nvPr/>
          </p:nvSpPr>
          <p:spPr bwMode="auto">
            <a:xfrm>
              <a:off x="6804248" y="1698923"/>
              <a:ext cx="86238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桥</a:t>
              </a:r>
              <a:endParaRPr lang="en-US" altLang="zh-CN" sz="1600" b="1" dirty="0"/>
            </a:p>
          </p:txBody>
        </p:sp>
        <p:cxnSp>
          <p:nvCxnSpPr>
            <p:cNvPr id="147" name="直接连接符 146"/>
            <p:cNvCxnSpPr>
              <a:endCxn id="146" idx="0"/>
            </p:cNvCxnSpPr>
            <p:nvPr/>
          </p:nvCxnSpPr>
          <p:spPr bwMode="auto">
            <a:xfrm>
              <a:off x="7235441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>
              <a:stCxn id="146" idx="2"/>
            </p:cNvCxnSpPr>
            <p:nvPr/>
          </p:nvCxnSpPr>
          <p:spPr bwMode="auto">
            <a:xfrm flipH="1">
              <a:off x="7235441" y="1986260"/>
              <a:ext cx="1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5436096" y="2204864"/>
              <a:ext cx="2808859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318"/>
            <p:cNvSpPr txBox="1">
              <a:spLocks noChangeArrowheads="1"/>
            </p:cNvSpPr>
            <p:nvPr/>
          </p:nvSpPr>
          <p:spPr bwMode="auto">
            <a:xfrm>
              <a:off x="6083126" y="1986955"/>
              <a:ext cx="1081162" cy="2179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</p:grp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179512" y="328498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*南北桥结构：</a:t>
            </a:r>
            <a:r>
              <a:rPr lang="zh-CN" altLang="en-US" b="1" dirty="0" smtClean="0"/>
              <a:t>集成电路技术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提高带宽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、网络技术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并行通信</a:t>
            </a:r>
            <a:r>
              <a:rPr lang="en-US" altLang="zh-CN" sz="1800" b="1" dirty="0" smtClean="0"/>
              <a:t>)</a:t>
            </a:r>
          </a:p>
        </p:txBody>
      </p:sp>
      <p:grpSp>
        <p:nvGrpSpPr>
          <p:cNvPr id="213" name="组合 212"/>
          <p:cNvGrpSpPr/>
          <p:nvPr/>
        </p:nvGrpSpPr>
        <p:grpSpPr>
          <a:xfrm>
            <a:off x="5945064" y="3933056"/>
            <a:ext cx="2947416" cy="1944216"/>
            <a:chOff x="5513016" y="2420888"/>
            <a:chExt cx="2947416" cy="1944216"/>
          </a:xfrm>
        </p:grpSpPr>
        <p:sp>
          <p:nvSpPr>
            <p:cNvPr id="214" name="矩形 213"/>
            <p:cNvSpPr/>
            <p:nvPr/>
          </p:nvSpPr>
          <p:spPr bwMode="auto">
            <a:xfrm>
              <a:off x="5669805" y="2564904"/>
              <a:ext cx="2633838" cy="165618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5" name="Text Box 84"/>
            <p:cNvSpPr txBox="1">
              <a:spLocks noChangeArrowheads="1"/>
            </p:cNvSpPr>
            <p:nvPr/>
          </p:nvSpPr>
          <p:spPr bwMode="auto">
            <a:xfrm>
              <a:off x="6516216" y="3068960"/>
              <a:ext cx="720080" cy="64807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开关矩阵</a:t>
              </a:r>
              <a:endParaRPr lang="zh-CN" altLang="en-US" sz="1800" b="1" dirty="0"/>
            </a:p>
          </p:txBody>
        </p:sp>
        <p:sp>
          <p:nvSpPr>
            <p:cNvPr id="216" name="Text Box 331"/>
            <p:cNvSpPr txBox="1">
              <a:spLocks noChangeArrowheads="1"/>
            </p:cNvSpPr>
            <p:nvPr/>
          </p:nvSpPr>
          <p:spPr bwMode="auto">
            <a:xfrm>
              <a:off x="5669805" y="3140969"/>
              <a:ext cx="558379" cy="5055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APG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17" name="Text Box 331"/>
            <p:cNvSpPr txBox="1">
              <a:spLocks noChangeArrowheads="1"/>
            </p:cNvSpPr>
            <p:nvPr/>
          </p:nvSpPr>
          <p:spPr bwMode="auto">
            <a:xfrm>
              <a:off x="7524328" y="3068960"/>
              <a:ext cx="779315" cy="6485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控制器</a:t>
              </a:r>
              <a:endParaRPr lang="zh-CN" altLang="en-US" sz="1800" b="1" dirty="0"/>
            </a:p>
          </p:txBody>
        </p:sp>
        <p:sp>
          <p:nvSpPr>
            <p:cNvPr id="218" name="Text Box 331"/>
            <p:cNvSpPr txBox="1">
              <a:spLocks noChangeArrowheads="1"/>
            </p:cNvSpPr>
            <p:nvPr/>
          </p:nvSpPr>
          <p:spPr bwMode="auto">
            <a:xfrm>
              <a:off x="6372200" y="3933900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Hub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19" name="Text Box 331"/>
            <p:cNvSpPr txBox="1">
              <a:spLocks noChangeArrowheads="1"/>
            </p:cNvSpPr>
            <p:nvPr/>
          </p:nvSpPr>
          <p:spPr bwMode="auto">
            <a:xfrm>
              <a:off x="6372200" y="2564904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cxnSp>
          <p:nvCxnSpPr>
            <p:cNvPr id="220" name="直接连接符 219"/>
            <p:cNvCxnSpPr>
              <a:stCxn id="219" idx="2"/>
              <a:endCxn id="215" idx="0"/>
            </p:cNvCxnSpPr>
            <p:nvPr/>
          </p:nvCxnSpPr>
          <p:spPr bwMode="auto">
            <a:xfrm>
              <a:off x="6876256" y="285209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220"/>
            <p:cNvCxnSpPr>
              <a:stCxn id="216" idx="3"/>
              <a:endCxn id="215" idx="1"/>
            </p:cNvCxnSpPr>
            <p:nvPr/>
          </p:nvCxnSpPr>
          <p:spPr bwMode="auto">
            <a:xfrm flipV="1">
              <a:off x="6228184" y="3392996"/>
              <a:ext cx="288032" cy="7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>
              <a:off x="7236296" y="321297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7236296" y="357301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>
              <a:stCxn id="215" idx="2"/>
              <a:endCxn id="218" idx="0"/>
            </p:cNvCxnSpPr>
            <p:nvPr/>
          </p:nvCxnSpPr>
          <p:spPr bwMode="auto">
            <a:xfrm>
              <a:off x="6876256" y="371703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>
              <a:stCxn id="218" idx="2"/>
            </p:cNvCxnSpPr>
            <p:nvPr/>
          </p:nvCxnSpPr>
          <p:spPr bwMode="auto">
            <a:xfrm>
              <a:off x="6876256" y="42210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>
              <a:endCxn id="219" idx="0"/>
            </p:cNvCxnSpPr>
            <p:nvPr/>
          </p:nvCxnSpPr>
          <p:spPr bwMode="auto">
            <a:xfrm>
              <a:off x="6876256" y="24208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>
              <a:off x="8303643" y="321297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>
              <a:off x="8303643" y="357301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228"/>
            <p:cNvCxnSpPr>
              <a:endCxn id="216" idx="1"/>
            </p:cNvCxnSpPr>
            <p:nvPr/>
          </p:nvCxnSpPr>
          <p:spPr bwMode="auto">
            <a:xfrm>
              <a:off x="5513016" y="339375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Text Box 20"/>
            <p:cNvSpPr txBox="1">
              <a:spLocks noChangeArrowheads="1"/>
            </p:cNvSpPr>
            <p:nvPr/>
          </p:nvSpPr>
          <p:spPr bwMode="auto">
            <a:xfrm>
              <a:off x="7668344" y="2672606"/>
              <a:ext cx="523248" cy="252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北桥</a:t>
              </a:r>
              <a:endParaRPr lang="en-US" altLang="zh-CN" sz="1800" b="1" dirty="0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467544" y="3861048"/>
            <a:ext cx="5274269" cy="2449165"/>
            <a:chOff x="683568" y="3861048"/>
            <a:chExt cx="5274269" cy="2449165"/>
          </a:xfrm>
        </p:grpSpPr>
        <p:sp>
          <p:nvSpPr>
            <p:cNvPr id="232" name="Text Box 52"/>
            <p:cNvSpPr txBox="1">
              <a:spLocks noChangeArrowheads="1"/>
            </p:cNvSpPr>
            <p:nvPr/>
          </p:nvSpPr>
          <p:spPr bwMode="auto">
            <a:xfrm>
              <a:off x="4051635" y="4437112"/>
              <a:ext cx="80839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33" name="Text Box 53"/>
            <p:cNvSpPr txBox="1">
              <a:spLocks noChangeArrowheads="1"/>
            </p:cNvSpPr>
            <p:nvPr/>
          </p:nvSpPr>
          <p:spPr bwMode="auto">
            <a:xfrm>
              <a:off x="1327102" y="3861048"/>
              <a:ext cx="79216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0</a:t>
              </a: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1732654" y="5085184"/>
              <a:ext cx="895130" cy="2161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高速接口</a:t>
              </a:r>
            </a:p>
          </p:txBody>
        </p:sp>
        <p:sp>
          <p:nvSpPr>
            <p:cNvPr id="235" name="Text Box 63"/>
            <p:cNvSpPr txBox="1">
              <a:spLocks noChangeArrowheads="1"/>
            </p:cNvSpPr>
            <p:nvPr/>
          </p:nvSpPr>
          <p:spPr bwMode="auto">
            <a:xfrm>
              <a:off x="2191273" y="4005064"/>
              <a:ext cx="864096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36" name="Text Box 66"/>
            <p:cNvSpPr txBox="1">
              <a:spLocks noChangeArrowheads="1"/>
            </p:cNvSpPr>
            <p:nvPr/>
          </p:nvSpPr>
          <p:spPr bwMode="auto">
            <a:xfrm>
              <a:off x="3200402" y="5229200"/>
              <a:ext cx="79310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37" name="Text Box 67"/>
            <p:cNvSpPr txBox="1">
              <a:spLocks noChangeArrowheads="1"/>
            </p:cNvSpPr>
            <p:nvPr/>
          </p:nvSpPr>
          <p:spPr bwMode="auto">
            <a:xfrm>
              <a:off x="2119265" y="4509988"/>
              <a:ext cx="1006079" cy="507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北</a:t>
              </a:r>
              <a:r>
                <a:rPr lang="zh-CN" altLang="en-US" sz="1800" b="1" dirty="0" smtClean="0"/>
                <a:t>桥</a:t>
              </a:r>
              <a:r>
                <a:rPr lang="en-US" altLang="zh-CN" sz="1800" b="1" dirty="0" smtClean="0"/>
                <a:t>MCH</a:t>
              </a:r>
              <a:endParaRPr lang="zh-CN" altLang="en-US" sz="1800" b="1" dirty="0"/>
            </a:p>
          </p:txBody>
        </p:sp>
        <p:sp>
          <p:nvSpPr>
            <p:cNvPr id="238" name="Text Box 72"/>
            <p:cNvSpPr txBox="1">
              <a:spLocks noChangeArrowheads="1"/>
            </p:cNvSpPr>
            <p:nvPr/>
          </p:nvSpPr>
          <p:spPr bwMode="auto">
            <a:xfrm>
              <a:off x="3127377" y="3861048"/>
              <a:ext cx="79107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1</a:t>
              </a:r>
            </a:p>
          </p:txBody>
        </p:sp>
        <p:sp>
          <p:nvSpPr>
            <p:cNvPr id="239" name="Text Box 76"/>
            <p:cNvSpPr txBox="1">
              <a:spLocks noChangeArrowheads="1"/>
            </p:cNvSpPr>
            <p:nvPr/>
          </p:nvSpPr>
          <p:spPr bwMode="auto">
            <a:xfrm>
              <a:off x="2119265" y="5373588"/>
              <a:ext cx="1006079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南</a:t>
              </a:r>
              <a:r>
                <a:rPr lang="zh-CN" altLang="en-US" sz="1800" b="1" dirty="0" smtClean="0"/>
                <a:t>桥</a:t>
              </a:r>
              <a:r>
                <a:rPr lang="en-US" altLang="zh-CN" sz="1800" b="1" dirty="0" smtClean="0"/>
                <a:t>IOH</a:t>
              </a:r>
              <a:endParaRPr lang="zh-CN" altLang="en-US" sz="1800" b="1" dirty="0"/>
            </a:p>
          </p:txBody>
        </p:sp>
        <p:sp>
          <p:nvSpPr>
            <p:cNvPr id="240" name="Text Box 82"/>
            <p:cNvSpPr txBox="1">
              <a:spLocks noChangeArrowheads="1"/>
            </p:cNvSpPr>
            <p:nvPr/>
          </p:nvSpPr>
          <p:spPr bwMode="auto">
            <a:xfrm>
              <a:off x="1043608" y="5626000"/>
              <a:ext cx="358775" cy="3232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41" name="Text Box 84"/>
            <p:cNvSpPr txBox="1">
              <a:spLocks noChangeArrowheads="1"/>
            </p:cNvSpPr>
            <p:nvPr/>
          </p:nvSpPr>
          <p:spPr bwMode="auto">
            <a:xfrm>
              <a:off x="4067944" y="5517926"/>
              <a:ext cx="1871663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PCI Express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42" name="Text Box 20"/>
            <p:cNvSpPr txBox="1">
              <a:spLocks noChangeArrowheads="1"/>
            </p:cNvSpPr>
            <p:nvPr/>
          </p:nvSpPr>
          <p:spPr bwMode="auto">
            <a:xfrm>
              <a:off x="3194999" y="4365104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MEM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43" name="Text Box 331"/>
            <p:cNvSpPr txBox="1">
              <a:spLocks noChangeArrowheads="1"/>
            </p:cNvSpPr>
            <p:nvPr/>
          </p:nvSpPr>
          <p:spPr bwMode="auto">
            <a:xfrm>
              <a:off x="1076326" y="4435375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cxnSp>
          <p:nvCxnSpPr>
            <p:cNvPr id="244" name="直接连接符 243"/>
            <p:cNvCxnSpPr>
              <a:endCxn id="243" idx="3"/>
            </p:cNvCxnSpPr>
            <p:nvPr/>
          </p:nvCxnSpPr>
          <p:spPr bwMode="auto">
            <a:xfrm flipH="1">
              <a:off x="1724398" y="4579837"/>
              <a:ext cx="394867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V="1">
              <a:off x="1325813" y="4292427"/>
              <a:ext cx="2592637" cy="42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/>
            <p:cNvCxnSpPr>
              <a:stCxn id="233" idx="2"/>
            </p:cNvCxnSpPr>
            <p:nvPr/>
          </p:nvCxnSpPr>
          <p:spPr bwMode="auto">
            <a:xfrm>
              <a:off x="1723184" y="4148386"/>
              <a:ext cx="0" cy="1453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>
              <a:stCxn id="238" idx="2"/>
            </p:cNvCxnSpPr>
            <p:nvPr/>
          </p:nvCxnSpPr>
          <p:spPr bwMode="auto">
            <a:xfrm flipH="1">
              <a:off x="3522913" y="4148386"/>
              <a:ext cx="1" cy="14533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>
              <a:endCxn id="237" idx="0"/>
            </p:cNvCxnSpPr>
            <p:nvPr/>
          </p:nvCxnSpPr>
          <p:spPr bwMode="auto">
            <a:xfrm>
              <a:off x="2621660" y="4292427"/>
              <a:ext cx="645" cy="21756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>
              <a:stCxn id="237" idx="2"/>
              <a:endCxn id="239" idx="0"/>
            </p:cNvCxnSpPr>
            <p:nvPr/>
          </p:nvCxnSpPr>
          <p:spPr bwMode="auto">
            <a:xfrm>
              <a:off x="2622305" y="5017888"/>
              <a:ext cx="0" cy="355700"/>
            </a:xfrm>
            <a:prstGeom prst="line">
              <a:avLst/>
            </a:prstGeom>
            <a:noFill/>
            <a:ln w="34925" cap="flat" cmpd="tri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 Box 331"/>
            <p:cNvSpPr txBox="1">
              <a:spLocks noChangeArrowheads="1"/>
            </p:cNvSpPr>
            <p:nvPr/>
          </p:nvSpPr>
          <p:spPr bwMode="auto">
            <a:xfrm>
              <a:off x="683568" y="5341767"/>
              <a:ext cx="104082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网卡接口</a:t>
              </a:r>
              <a:endParaRPr lang="zh-CN" altLang="en-US" sz="1800" b="1" dirty="0"/>
            </a:p>
          </p:txBody>
        </p:sp>
        <p:sp>
          <p:nvSpPr>
            <p:cNvPr id="251" name="Text Box 331"/>
            <p:cNvSpPr txBox="1">
              <a:spLocks noChangeArrowheads="1"/>
            </p:cNvSpPr>
            <p:nvPr/>
          </p:nvSpPr>
          <p:spPr bwMode="auto">
            <a:xfrm>
              <a:off x="683568" y="5948387"/>
              <a:ext cx="104082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cxnSp>
          <p:nvCxnSpPr>
            <p:cNvPr id="252" name="直接连接符 251"/>
            <p:cNvCxnSpPr>
              <a:stCxn id="250" idx="3"/>
            </p:cNvCxnSpPr>
            <p:nvPr/>
          </p:nvCxnSpPr>
          <p:spPr bwMode="auto">
            <a:xfrm flipV="1">
              <a:off x="1724397" y="5486229"/>
              <a:ext cx="394868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接连接符 252"/>
            <p:cNvCxnSpPr>
              <a:stCxn id="251" idx="3"/>
            </p:cNvCxnSpPr>
            <p:nvPr/>
          </p:nvCxnSpPr>
          <p:spPr bwMode="auto">
            <a:xfrm flipV="1">
              <a:off x="1724397" y="5802783"/>
              <a:ext cx="394868" cy="29006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接连接符 253"/>
            <p:cNvCxnSpPr>
              <a:stCxn id="255" idx="0"/>
              <a:endCxn id="239" idx="2"/>
            </p:cNvCxnSpPr>
            <p:nvPr/>
          </p:nvCxnSpPr>
          <p:spPr bwMode="auto">
            <a:xfrm flipH="1" flipV="1">
              <a:off x="2622305" y="5878413"/>
              <a:ext cx="1016" cy="1428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5" name="Text Box 59"/>
            <p:cNvSpPr txBox="1">
              <a:spLocks noChangeArrowheads="1"/>
            </p:cNvSpPr>
            <p:nvPr/>
          </p:nvSpPr>
          <p:spPr bwMode="auto">
            <a:xfrm>
              <a:off x="2263281" y="6021288"/>
              <a:ext cx="72008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固件</a:t>
              </a:r>
              <a:endParaRPr lang="zh-CN" altLang="en-US" sz="1800" b="1" dirty="0"/>
            </a:p>
          </p:txBody>
        </p:sp>
        <p:cxnSp>
          <p:nvCxnSpPr>
            <p:cNvPr id="256" name="直接连接符 255"/>
            <p:cNvCxnSpPr>
              <a:endCxn id="232" idx="1"/>
            </p:cNvCxnSpPr>
            <p:nvPr/>
          </p:nvCxnSpPr>
          <p:spPr bwMode="auto">
            <a:xfrm>
              <a:off x="3127377" y="4579837"/>
              <a:ext cx="924258" cy="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Text Box 52"/>
            <p:cNvSpPr txBox="1">
              <a:spLocks noChangeArrowheads="1"/>
            </p:cNvSpPr>
            <p:nvPr/>
          </p:nvSpPr>
          <p:spPr bwMode="auto">
            <a:xfrm>
              <a:off x="4052081" y="4797846"/>
              <a:ext cx="807951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58" name="Text Box 20"/>
            <p:cNvSpPr txBox="1">
              <a:spLocks noChangeArrowheads="1"/>
            </p:cNvSpPr>
            <p:nvPr/>
          </p:nvSpPr>
          <p:spPr bwMode="auto">
            <a:xfrm>
              <a:off x="3194999" y="4725838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MEM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259" name="直接连接符 258"/>
            <p:cNvCxnSpPr>
              <a:endCxn id="257" idx="1"/>
            </p:cNvCxnSpPr>
            <p:nvPr/>
          </p:nvCxnSpPr>
          <p:spPr bwMode="auto">
            <a:xfrm>
              <a:off x="3129410" y="4940721"/>
              <a:ext cx="922671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Text Box 52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61" name="Text Box 52"/>
            <p:cNvSpPr txBox="1">
              <a:spLocks noChangeArrowheads="1"/>
            </p:cNvSpPr>
            <p:nvPr/>
          </p:nvSpPr>
          <p:spPr bwMode="auto">
            <a:xfrm>
              <a:off x="5148064" y="4797846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cxnSp>
          <p:nvCxnSpPr>
            <p:cNvPr id="262" name="直接连接符 261"/>
            <p:cNvCxnSpPr>
              <a:stCxn id="232" idx="3"/>
              <a:endCxn id="260" idx="1"/>
            </p:cNvCxnSpPr>
            <p:nvPr/>
          </p:nvCxnSpPr>
          <p:spPr bwMode="auto">
            <a:xfrm>
              <a:off x="4860032" y="4580781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>
              <a:stCxn id="257" idx="3"/>
              <a:endCxn id="261" idx="1"/>
            </p:cNvCxnSpPr>
            <p:nvPr/>
          </p:nvCxnSpPr>
          <p:spPr bwMode="auto">
            <a:xfrm>
              <a:off x="4860032" y="4941515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 flipV="1">
              <a:off x="3129410" y="5445224"/>
              <a:ext cx="1942951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5" name="矩形 264"/>
            <p:cNvSpPr/>
            <p:nvPr/>
          </p:nvSpPr>
          <p:spPr bwMode="auto">
            <a:xfrm>
              <a:off x="4065515" y="5193220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6" name="直接连接符 265"/>
            <p:cNvCxnSpPr>
              <a:stCxn id="265" idx="2"/>
            </p:cNvCxnSpPr>
            <p:nvPr/>
          </p:nvCxnSpPr>
          <p:spPr bwMode="auto">
            <a:xfrm>
              <a:off x="4209531" y="5373216"/>
              <a:ext cx="0" cy="72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7" name="矩形 266"/>
            <p:cNvSpPr/>
            <p:nvPr/>
          </p:nvSpPr>
          <p:spPr bwMode="auto">
            <a:xfrm>
              <a:off x="4784329" y="5191704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8" name="直接连接符 267"/>
            <p:cNvCxnSpPr>
              <a:stCxn id="267" idx="2"/>
            </p:cNvCxnSpPr>
            <p:nvPr/>
          </p:nvCxnSpPr>
          <p:spPr bwMode="auto">
            <a:xfrm>
              <a:off x="4928345" y="5371700"/>
              <a:ext cx="696" cy="689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 Box 82"/>
            <p:cNvSpPr txBox="1">
              <a:spLocks noChangeArrowheads="1"/>
            </p:cNvSpPr>
            <p:nvPr/>
          </p:nvSpPr>
          <p:spPr bwMode="auto">
            <a:xfrm>
              <a:off x="4355976" y="5157192"/>
              <a:ext cx="358775" cy="223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0" name="直接连接符 269"/>
            <p:cNvCxnSpPr/>
            <p:nvPr/>
          </p:nvCxnSpPr>
          <p:spPr bwMode="auto">
            <a:xfrm>
              <a:off x="3125344" y="5660430"/>
              <a:ext cx="942600" cy="8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 Box 331"/>
            <p:cNvSpPr txBox="1">
              <a:spLocks noChangeArrowheads="1"/>
            </p:cNvSpPr>
            <p:nvPr/>
          </p:nvSpPr>
          <p:spPr bwMode="auto">
            <a:xfrm>
              <a:off x="4572000" y="5876379"/>
              <a:ext cx="1385837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通用</a:t>
              </a: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72" name="Text Box 331"/>
            <p:cNvSpPr txBox="1">
              <a:spLocks noChangeArrowheads="1"/>
            </p:cNvSpPr>
            <p:nvPr/>
          </p:nvSpPr>
          <p:spPr bwMode="auto">
            <a:xfrm>
              <a:off x="3347864" y="6020395"/>
              <a:ext cx="104082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中断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cxnSp>
          <p:nvCxnSpPr>
            <p:cNvPr id="273" name="直接连接符 272"/>
            <p:cNvCxnSpPr>
              <a:endCxn id="271" idx="1"/>
            </p:cNvCxnSpPr>
            <p:nvPr/>
          </p:nvCxnSpPr>
          <p:spPr bwMode="auto">
            <a:xfrm>
              <a:off x="3129410" y="5732362"/>
              <a:ext cx="1442590" cy="2884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直接连接符 273"/>
            <p:cNvCxnSpPr>
              <a:endCxn id="272" idx="1"/>
            </p:cNvCxnSpPr>
            <p:nvPr/>
          </p:nvCxnSpPr>
          <p:spPr bwMode="auto">
            <a:xfrm>
              <a:off x="3125344" y="5802783"/>
              <a:ext cx="222520" cy="3620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 Box 331"/>
            <p:cNvSpPr txBox="1">
              <a:spLocks noChangeArrowheads="1"/>
            </p:cNvSpPr>
            <p:nvPr/>
          </p:nvSpPr>
          <p:spPr bwMode="auto">
            <a:xfrm>
              <a:off x="788295" y="4796259"/>
              <a:ext cx="936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AGP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cxnSp>
          <p:nvCxnSpPr>
            <p:cNvPr id="276" name="直接连接符 275"/>
            <p:cNvCxnSpPr>
              <a:endCxn id="275" idx="3"/>
            </p:cNvCxnSpPr>
            <p:nvPr/>
          </p:nvCxnSpPr>
          <p:spPr bwMode="auto">
            <a:xfrm flipH="1">
              <a:off x="1724399" y="4940721"/>
              <a:ext cx="394866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9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互连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79388" y="908720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与总线互连方法：</a:t>
            </a:r>
            <a:r>
              <a:rPr lang="zh-CN" altLang="en-US" b="1" dirty="0" smtClean="0"/>
              <a:t>通过</a:t>
            </a:r>
            <a:r>
              <a:rPr lang="zh-CN" altLang="en-US" b="1" dirty="0">
                <a:solidFill>
                  <a:srgbClr val="990099"/>
                </a:solidFill>
              </a:rPr>
              <a:t>总线</a:t>
            </a:r>
            <a:r>
              <a:rPr lang="zh-CN" altLang="en-US" b="1" dirty="0" smtClean="0">
                <a:solidFill>
                  <a:srgbClr val="990099"/>
                </a:solidFill>
              </a:rPr>
              <a:t>接口电路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转换电路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实现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b="1" dirty="0" smtClean="0"/>
              <a:t>                            速度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格式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时序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电平等←</a:t>
            </a:r>
            <a:r>
              <a:rPr lang="zh-CN" altLang="en-US" sz="1800" dirty="0" smtClean="0"/>
              <a:t>┙</a:t>
            </a:r>
            <a:endParaRPr lang="zh-CN" altLang="en-US" sz="1800" dirty="0"/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3" name="Text Box 44"/>
          <p:cNvSpPr txBox="1">
            <a:spLocks noChangeArrowheads="1"/>
          </p:cNvSpPr>
          <p:nvPr/>
        </p:nvSpPr>
        <p:spPr bwMode="auto">
          <a:xfrm>
            <a:off x="179263" y="34290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接口电路的功能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zh-CN" altLang="en-US" b="1" u="sng" dirty="0">
                <a:solidFill>
                  <a:srgbClr val="FF3399"/>
                </a:solidFill>
              </a:rPr>
              <a:t>中转</a:t>
            </a:r>
            <a:r>
              <a:rPr lang="zh-CN" altLang="en-US" b="1" dirty="0"/>
              <a:t>对设备的操作</a:t>
            </a:r>
          </a:p>
        </p:txBody>
      </p:sp>
      <p:sp>
        <p:nvSpPr>
          <p:cNvPr id="115" name="Text Box 46"/>
          <p:cNvSpPr txBox="1">
            <a:spLocks noChangeArrowheads="1"/>
          </p:cNvSpPr>
          <p:nvPr/>
        </p:nvSpPr>
        <p:spPr bwMode="auto">
          <a:xfrm>
            <a:off x="185647" y="3909541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⑴总线</a:t>
            </a:r>
            <a:r>
              <a:rPr lang="zh-CN" altLang="en-US" b="1" dirty="0">
                <a:solidFill>
                  <a:schemeClr val="accent2"/>
                </a:solidFill>
              </a:rPr>
              <a:t>侧操作控制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按照总线</a:t>
            </a:r>
            <a:r>
              <a:rPr lang="zh-CN" altLang="en-US" b="1" dirty="0" smtClean="0"/>
              <a:t>标准         </a:t>
            </a:r>
            <a:r>
              <a:rPr lang="zh-CN" altLang="en-US" sz="1800" b="1" dirty="0" smtClean="0"/>
              <a:t>←接收操作信息</a:t>
            </a:r>
            <a:endParaRPr lang="en-US" altLang="zh-CN" sz="1800" b="1" dirty="0" smtClean="0">
              <a:solidFill>
                <a:schemeClr val="accent2"/>
              </a:solidFill>
            </a:endParaRPr>
          </a:p>
          <a:p>
            <a:r>
              <a:rPr lang="zh-CN" altLang="en-US" b="1" dirty="0" smtClean="0"/>
              <a:t>       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侦测</a:t>
            </a:r>
            <a:r>
              <a:rPr lang="zh-CN" altLang="en-US" b="1" dirty="0" smtClean="0"/>
              <a:t>总线状态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空闲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地址期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</a:t>
            </a:r>
            <a:r>
              <a:rPr lang="zh-CN" altLang="en-US" sz="1800" b="1" dirty="0" smtClean="0"/>
              <a:t>期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决定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否发起或响应总线操作，并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完成</a:t>
            </a:r>
            <a:r>
              <a:rPr lang="zh-CN" altLang="en-US" b="1" dirty="0" smtClean="0"/>
              <a:t>总线操作</a:t>
            </a:r>
            <a:endParaRPr lang="zh-CN" altLang="en-US" b="1" dirty="0"/>
          </a:p>
        </p:txBody>
      </p:sp>
      <p:sp>
        <p:nvSpPr>
          <p:cNvPr id="116" name="Text Box 30"/>
          <p:cNvSpPr txBox="1">
            <a:spLocks noChangeArrowheads="1"/>
          </p:cNvSpPr>
          <p:nvPr/>
        </p:nvSpPr>
        <p:spPr bwMode="auto">
          <a:xfrm>
            <a:off x="179388" y="53012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⑵信息缓冲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利用</a:t>
            </a:r>
            <a:r>
              <a:rPr lang="zh-CN" altLang="en-US" b="1" dirty="0" smtClean="0"/>
              <a:t>内部的寄存器           </a:t>
            </a:r>
            <a:r>
              <a:rPr lang="zh-CN" altLang="en-US" sz="1800" b="1" dirty="0" smtClean="0"/>
              <a:t>←解决</a:t>
            </a:r>
            <a:r>
              <a:rPr lang="zh-CN" altLang="en-US" sz="1800" b="1" dirty="0"/>
              <a:t>速度差异</a:t>
            </a:r>
          </a:p>
          <a:p>
            <a:r>
              <a:rPr lang="zh-CN" altLang="en-US" b="1" dirty="0" smtClean="0"/>
              <a:t>       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暂</a:t>
            </a:r>
            <a:r>
              <a:rPr lang="zh-CN" altLang="en-US" b="1" u="sng" dirty="0">
                <a:solidFill>
                  <a:srgbClr val="990099"/>
                </a:solidFill>
              </a:rPr>
              <a:t>存</a:t>
            </a:r>
            <a:r>
              <a:rPr lang="zh-CN" altLang="en-US" b="1" dirty="0"/>
              <a:t>来自</a:t>
            </a:r>
            <a:r>
              <a:rPr lang="zh-CN" altLang="en-US" b="1" dirty="0" smtClean="0"/>
              <a:t>总线或设备的信息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命令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数据、数据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状态</a:t>
            </a:r>
            <a:r>
              <a:rPr lang="en-US" altLang="zh-CN" sz="1800" b="1" dirty="0" smtClean="0"/>
              <a:t>)</a:t>
            </a:r>
            <a:endParaRPr lang="zh-CN" altLang="en-US" sz="2000" b="1" dirty="0"/>
          </a:p>
        </p:txBody>
      </p:sp>
      <p:sp>
        <p:nvSpPr>
          <p:cNvPr id="117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323528" y="1628800"/>
            <a:ext cx="8641357" cy="1728192"/>
            <a:chOff x="323528" y="1412776"/>
            <a:chExt cx="8641357" cy="1728192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3528" y="1699817"/>
              <a:ext cx="1152525" cy="862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203848" y="1698229"/>
              <a:ext cx="1368425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4965" y="1771253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ALU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826765" y="2202979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CU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826765" y="1771254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BIU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19672" y="1699817"/>
              <a:ext cx="1439862" cy="850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275286" y="2202285"/>
              <a:ext cx="1223962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显示器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275286" y="1771254"/>
              <a:ext cx="122396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/>
                <a:t>显示适配器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691109" y="1771254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691109" y="2202979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5939854" y="1770931"/>
              <a:ext cx="129644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HOST/PCI</a:t>
              </a:r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716016" y="2274293"/>
              <a:ext cx="1152525" cy="8640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4787454" y="2775868"/>
              <a:ext cx="1008062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键盘</a:t>
              </a: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4787454" y="2347318"/>
              <a:ext cx="10080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PS/2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6228184" y="2273152"/>
              <a:ext cx="1368549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6299621" y="2775868"/>
              <a:ext cx="1225104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硬盘</a:t>
              </a:r>
              <a:endParaRPr lang="zh-CN" altLang="en-US" sz="1800" b="1" dirty="0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299621" y="2346177"/>
              <a:ext cx="1225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硬盘控制器</a:t>
              </a:r>
              <a:endParaRPr lang="zh-CN" altLang="en-US" sz="1800" b="1" dirty="0"/>
            </a:p>
          </p:txBody>
        </p:sp>
        <p:sp>
          <p:nvSpPr>
            <p:cNvPr id="34" name="Text Box 318"/>
            <p:cNvSpPr txBox="1">
              <a:spLocks noChangeArrowheads="1"/>
            </p:cNvSpPr>
            <p:nvPr/>
          </p:nvSpPr>
          <p:spPr bwMode="auto">
            <a:xfrm>
              <a:off x="7307783" y="1412776"/>
              <a:ext cx="936625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323528" y="1626221"/>
              <a:ext cx="864108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endCxn id="14" idx="0"/>
            </p:cNvCxnSpPr>
            <p:nvPr/>
          </p:nvCxnSpPr>
          <p:spPr bwMode="auto">
            <a:xfrm flipH="1">
              <a:off x="1114896" y="1626221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318"/>
            <p:cNvSpPr txBox="1">
              <a:spLocks noChangeArrowheads="1"/>
            </p:cNvSpPr>
            <p:nvPr/>
          </p:nvSpPr>
          <p:spPr bwMode="auto">
            <a:xfrm>
              <a:off x="7379791" y="1985071"/>
              <a:ext cx="864617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H="1">
              <a:off x="1115219" y="2057574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endCxn id="9" idx="3"/>
            </p:cNvCxnSpPr>
            <p:nvPr/>
          </p:nvCxnSpPr>
          <p:spPr bwMode="auto">
            <a:xfrm flipH="1">
              <a:off x="755327" y="2129929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6" name="直接连接符 45"/>
            <p:cNvCxnSpPr>
              <a:endCxn id="19" idx="0"/>
            </p:cNvCxnSpPr>
            <p:nvPr/>
          </p:nvCxnSpPr>
          <p:spPr bwMode="auto">
            <a:xfrm>
              <a:off x="2339442" y="1626221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stCxn id="19" idx="2"/>
              <a:endCxn id="20" idx="0"/>
            </p:cNvCxnSpPr>
            <p:nvPr/>
          </p:nvCxnSpPr>
          <p:spPr bwMode="auto">
            <a:xfrm>
              <a:off x="2339603" y="2058592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endCxn id="18" idx="0"/>
            </p:cNvCxnSpPr>
            <p:nvPr/>
          </p:nvCxnSpPr>
          <p:spPr bwMode="auto">
            <a:xfrm>
              <a:off x="3887267" y="1626221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>
              <a:stCxn id="18" idx="2"/>
              <a:endCxn id="17" idx="0"/>
            </p:cNvCxnSpPr>
            <p:nvPr/>
          </p:nvCxnSpPr>
          <p:spPr bwMode="auto">
            <a:xfrm>
              <a:off x="3887267" y="205859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4787454" y="1795328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61" name="直接连接符 60"/>
            <p:cNvCxnSpPr>
              <a:endCxn id="23" idx="0"/>
            </p:cNvCxnSpPr>
            <p:nvPr/>
          </p:nvCxnSpPr>
          <p:spPr bwMode="auto">
            <a:xfrm>
              <a:off x="6587926" y="1626221"/>
              <a:ext cx="149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23" idx="2"/>
            </p:cNvCxnSpPr>
            <p:nvPr/>
          </p:nvCxnSpPr>
          <p:spPr bwMode="auto">
            <a:xfrm>
              <a:off x="6588075" y="2058269"/>
              <a:ext cx="0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16016" y="2202285"/>
              <a:ext cx="4248597" cy="69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28" idx="0"/>
            </p:cNvCxnSpPr>
            <p:nvPr/>
          </p:nvCxnSpPr>
          <p:spPr bwMode="auto">
            <a:xfrm>
              <a:off x="5291485" y="220228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13"/>
            <p:cNvSpPr txBox="1">
              <a:spLocks noChangeArrowheads="1"/>
            </p:cNvSpPr>
            <p:nvPr/>
          </p:nvSpPr>
          <p:spPr bwMode="auto">
            <a:xfrm>
              <a:off x="5868144" y="2443400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72" name="直接连接符 71"/>
            <p:cNvCxnSpPr>
              <a:endCxn id="32" idx="0"/>
            </p:cNvCxnSpPr>
            <p:nvPr/>
          </p:nvCxnSpPr>
          <p:spPr bwMode="auto">
            <a:xfrm flipH="1">
              <a:off x="6912173" y="2202285"/>
              <a:ext cx="285" cy="14389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>
              <a:stCxn id="28" idx="2"/>
              <a:endCxn id="27" idx="0"/>
            </p:cNvCxnSpPr>
            <p:nvPr/>
          </p:nvCxnSpPr>
          <p:spPr bwMode="auto">
            <a:xfrm>
              <a:off x="5291485" y="2636243"/>
              <a:ext cx="0" cy="139625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>
              <a:stCxn id="32" idx="2"/>
              <a:endCxn id="31" idx="0"/>
            </p:cNvCxnSpPr>
            <p:nvPr/>
          </p:nvCxnSpPr>
          <p:spPr bwMode="auto">
            <a:xfrm>
              <a:off x="6912173" y="2635102"/>
              <a:ext cx="0" cy="140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39"/>
            <p:cNvSpPr>
              <a:spLocks noChangeArrowheads="1"/>
            </p:cNvSpPr>
            <p:nvPr/>
          </p:nvSpPr>
          <p:spPr bwMode="auto">
            <a:xfrm>
              <a:off x="7668344" y="2275731"/>
              <a:ext cx="1296541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40"/>
            <p:cNvSpPr txBox="1">
              <a:spLocks noChangeArrowheads="1"/>
            </p:cNvSpPr>
            <p:nvPr/>
          </p:nvSpPr>
          <p:spPr bwMode="auto">
            <a:xfrm>
              <a:off x="7739781" y="2778447"/>
              <a:ext cx="1153096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/>
                <a:t>设备</a:t>
              </a: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7739781" y="2348756"/>
              <a:ext cx="115309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 smtClean="0"/>
                <a:t>控制器</a:t>
              </a:r>
              <a:endParaRPr lang="zh-CN" altLang="en-US" sz="1800" b="1" dirty="0"/>
            </a:p>
          </p:txBody>
        </p:sp>
        <p:cxnSp>
          <p:nvCxnSpPr>
            <p:cNvPr id="100" name="直接连接符 99"/>
            <p:cNvCxnSpPr>
              <a:endCxn id="99" idx="0"/>
            </p:cNvCxnSpPr>
            <p:nvPr/>
          </p:nvCxnSpPr>
          <p:spPr bwMode="auto">
            <a:xfrm>
              <a:off x="8316329" y="2202285"/>
              <a:ext cx="0" cy="14647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8100392" y="2637681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8244408" y="2636912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8388424" y="2637681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8532440" y="2636912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6732240" y="2636912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3779912" y="2060848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834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3" grpId="0"/>
      <p:bldP spid="115" grpId="0"/>
      <p:bldP spid="1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016-4B39-43F3-A376-5D22FB4026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79388" y="309141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⑶设备</a:t>
            </a:r>
            <a:r>
              <a:rPr lang="zh-CN" altLang="en-US" b="1" dirty="0">
                <a:solidFill>
                  <a:schemeClr val="accent2"/>
                </a:solidFill>
              </a:rPr>
              <a:t>侧操作控制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按照设备</a:t>
            </a:r>
            <a:r>
              <a:rPr lang="zh-CN" altLang="en-US" b="1" dirty="0"/>
              <a:t>传输</a:t>
            </a:r>
            <a:r>
              <a:rPr lang="zh-CN" altLang="en-US" b="1" dirty="0" smtClean="0"/>
              <a:t>协议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中转总线操作</a:t>
            </a:r>
          </a:p>
          <a:p>
            <a:r>
              <a:rPr lang="zh-CN" altLang="en-US" b="1" dirty="0" smtClean="0">
                <a:solidFill>
                  <a:srgbClr val="990099"/>
                </a:solidFill>
              </a:rPr>
              <a:t>         </a:t>
            </a:r>
            <a:r>
              <a:rPr lang="zh-CN" altLang="en-US" b="1" dirty="0" smtClean="0"/>
              <a:t>根据设备状态，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发送</a:t>
            </a:r>
            <a:r>
              <a:rPr lang="zh-CN" altLang="en-US" b="1" dirty="0" smtClean="0"/>
              <a:t>命令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数据，或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接收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             (</a:t>
            </a:r>
            <a:r>
              <a:rPr lang="zh-CN" altLang="en-US" sz="1800" b="1" dirty="0" smtClean="0"/>
              <a:t>总线桥含总线允许信号</a:t>
            </a:r>
            <a:r>
              <a:rPr lang="en-US" altLang="zh-CN" sz="1800" b="1" dirty="0" smtClean="0"/>
              <a:t>)      </a:t>
            </a:r>
            <a:r>
              <a:rPr lang="en-US" altLang="zh-CN" sz="1400" b="1" dirty="0" smtClean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800" b="1" dirty="0" smtClean="0"/>
              <a:t>  </a:t>
            </a:r>
            <a:r>
              <a:rPr lang="zh-CN" altLang="en-US" sz="1800" b="1" dirty="0" smtClean="0"/>
              <a:t>←仲裁总线请求</a:t>
            </a:r>
            <a:endParaRPr lang="zh-CN" altLang="en-US" sz="1800" b="1" dirty="0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179388" y="1621249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⑷</a:t>
            </a:r>
            <a:r>
              <a:rPr lang="zh-CN" altLang="en-US" b="1" dirty="0">
                <a:solidFill>
                  <a:schemeClr val="accent2"/>
                </a:solidFill>
              </a:rPr>
              <a:t>记录设备状态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按照设备</a:t>
            </a:r>
            <a:r>
              <a:rPr lang="zh-CN" altLang="en-US" b="1" dirty="0"/>
              <a:t>传输</a:t>
            </a:r>
            <a:r>
              <a:rPr lang="zh-CN" altLang="en-US" b="1" dirty="0" smtClean="0"/>
              <a:t>协议  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减小响应延迟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       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监视</a:t>
            </a:r>
            <a:r>
              <a:rPr lang="zh-CN" altLang="en-US" b="1" dirty="0" smtClean="0"/>
              <a:t>设备工作状态，</a:t>
            </a:r>
            <a:r>
              <a:rPr lang="zh-CN" altLang="en-US" b="1" u="sng" dirty="0" smtClean="0">
                <a:solidFill>
                  <a:srgbClr val="990099"/>
                </a:solidFill>
              </a:rPr>
              <a:t>保存</a:t>
            </a:r>
            <a:r>
              <a:rPr lang="zh-CN" altLang="en-US" b="1" dirty="0" smtClean="0"/>
              <a:t>到内部寄存器</a:t>
            </a:r>
            <a:endParaRPr lang="en-US" altLang="zh-CN" sz="1800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(</a:t>
            </a:r>
            <a:r>
              <a:rPr lang="zh-CN" altLang="en-US" sz="1800" b="1" dirty="0"/>
              <a:t>总线桥含</a:t>
            </a:r>
            <a:r>
              <a:rPr lang="zh-CN" altLang="en-US" sz="1800" b="1" dirty="0" smtClean="0"/>
              <a:t>总线请求</a:t>
            </a:r>
            <a:r>
              <a:rPr lang="en-US" altLang="zh-CN" sz="1800" b="1" dirty="0" smtClean="0"/>
              <a:t>) 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79388" y="2852936"/>
            <a:ext cx="8785225" cy="163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⑸信息格式</a:t>
            </a:r>
            <a:r>
              <a:rPr lang="zh-CN" altLang="en-US" b="1" dirty="0">
                <a:solidFill>
                  <a:schemeClr val="accent2"/>
                </a:solidFill>
              </a:rPr>
              <a:t>转换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按照传输目标方要求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解决信号差异</a:t>
            </a:r>
            <a:endParaRPr lang="en-US" altLang="zh-CN" sz="1800" b="1" dirty="0" smtClean="0"/>
          </a:p>
          <a:p>
            <a:r>
              <a:rPr lang="zh-CN" altLang="en-US" b="1" dirty="0" smtClean="0"/>
              <a:t>         将</a:t>
            </a:r>
            <a:r>
              <a:rPr lang="zh-CN" altLang="zh-CN" b="1" dirty="0" smtClean="0"/>
              <a:t>暂</a:t>
            </a:r>
            <a:r>
              <a:rPr lang="zh-CN" altLang="zh-CN" b="1" dirty="0"/>
              <a:t>存</a:t>
            </a:r>
            <a:r>
              <a:rPr lang="zh-CN" altLang="zh-CN" b="1" dirty="0" smtClean="0"/>
              <a:t>信息</a:t>
            </a:r>
            <a:r>
              <a:rPr lang="zh-CN" altLang="en-US" b="1" u="sng" dirty="0" smtClean="0">
                <a:solidFill>
                  <a:srgbClr val="990099"/>
                </a:solidFill>
              </a:rPr>
              <a:t>转换</a:t>
            </a:r>
            <a:r>
              <a:rPr lang="zh-CN" altLang="en-US" b="1" dirty="0" smtClean="0"/>
              <a:t>为传输目标方的信息格式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                  ├       └</a:t>
            </a:r>
            <a:r>
              <a:rPr lang="zh-CN" altLang="en-US" sz="1800" b="1" dirty="0" smtClean="0"/>
              <a:t>→</a:t>
            </a:r>
            <a:r>
              <a:rPr lang="zh-CN" altLang="zh-CN" sz="1800" b="1" dirty="0" smtClean="0"/>
              <a:t>串</a:t>
            </a:r>
            <a:r>
              <a:rPr lang="zh-CN" altLang="zh-CN" sz="1800" b="1" dirty="0"/>
              <a:t>并转换、电平转换、时序转换等</a:t>
            </a:r>
            <a:endParaRPr lang="en-US" altLang="zh-CN" sz="1800" b="1" dirty="0"/>
          </a:p>
          <a:p>
            <a:r>
              <a:rPr lang="zh-CN" altLang="en-US" sz="1800" dirty="0" smtClean="0"/>
              <a:t>                  └─</a:t>
            </a:r>
            <a:r>
              <a:rPr lang="zh-CN" altLang="en-US" sz="1800" b="1" dirty="0" smtClean="0"/>
              <a:t>→常为总线侧信息格式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减少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次转换、快速接收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*总线接口电路的实质：</a:t>
            </a:r>
            <a:r>
              <a:rPr lang="zh-CN" altLang="en-US" b="1" dirty="0"/>
              <a:t>为</a:t>
            </a:r>
            <a:r>
              <a:rPr lang="zh-CN" altLang="en-US" b="1" dirty="0" smtClean="0"/>
              <a:t>信号</a:t>
            </a:r>
            <a:r>
              <a:rPr lang="zh-CN" altLang="en-US" b="1" dirty="0"/>
              <a:t>及时序</a:t>
            </a:r>
            <a:r>
              <a:rPr lang="zh-CN" altLang="en-US" b="1" dirty="0" smtClean="0"/>
              <a:t>转换器</a:t>
            </a:r>
            <a:endParaRPr lang="zh-CN" altLang="en-US" b="1" dirty="0"/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179388" y="5759450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</a:rPr>
              <a:t>6-2</a:t>
            </a:r>
            <a:r>
              <a:rPr lang="zh-CN" altLang="en-US" b="1" dirty="0" smtClean="0">
                <a:solidFill>
                  <a:srgbClr val="CC3300"/>
                </a:solidFill>
              </a:rPr>
              <a:t>：</a:t>
            </a:r>
            <a:r>
              <a:rPr lang="en-US" altLang="zh-CN" b="1" smtClean="0"/>
              <a:t>P258—9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15</a:t>
            </a:r>
            <a:endParaRPr lang="en-US" altLang="zh-CN" b="1" dirty="0"/>
          </a:p>
        </p:txBody>
      </p:sp>
      <p:sp>
        <p:nvSpPr>
          <p:cNvPr id="4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7B07-E23F-4BA0-BE97-D7396610109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85786" y="26064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 smtClean="0"/>
              <a:t>§7.1  </a:t>
            </a:r>
            <a:r>
              <a:rPr lang="zh-CN" altLang="en-US" sz="3600" b="1" dirty="0"/>
              <a:t>总线概述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9388" y="9807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*部件</a:t>
            </a:r>
            <a:r>
              <a:rPr lang="zh-CN" altLang="en-US" b="1" dirty="0">
                <a:solidFill>
                  <a:srgbClr val="C00000"/>
                </a:solidFill>
              </a:rPr>
              <a:t>的连接方式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分散连接、总线连接</a:t>
            </a:r>
            <a:endParaRPr lang="zh-CN" altLang="en-US" b="1" dirty="0"/>
          </a:p>
        </p:txBody>
      </p:sp>
      <p:sp>
        <p:nvSpPr>
          <p:cNvPr id="5200" name="Text Box 80"/>
          <p:cNvSpPr txBox="1">
            <a:spLocks noChangeArrowheads="1"/>
          </p:cNvSpPr>
          <p:nvPr/>
        </p:nvSpPr>
        <p:spPr bwMode="auto">
          <a:xfrm>
            <a:off x="179388" y="2758430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</a:rPr>
              <a:t>分散连接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通信性能好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同时通信</a:t>
            </a:r>
            <a:r>
              <a:rPr lang="en-US" altLang="zh-CN" sz="2000" b="1" dirty="0"/>
              <a:t>)</a:t>
            </a:r>
            <a:r>
              <a:rPr lang="zh-CN" altLang="en-US" b="1" dirty="0"/>
              <a:t>，可扩展性</a:t>
            </a:r>
            <a:r>
              <a:rPr lang="zh-CN" altLang="en-US" b="1" dirty="0" smtClean="0"/>
              <a:t>差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引脚固定</a:t>
            </a:r>
            <a:r>
              <a:rPr lang="en-US" altLang="zh-CN" sz="1800" b="1" dirty="0" smtClean="0"/>
              <a:t>)</a:t>
            </a:r>
            <a:endParaRPr lang="zh-CN" altLang="en-US" b="1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☆总线</a:t>
            </a:r>
            <a:r>
              <a:rPr lang="zh-CN" altLang="en-US" b="1" dirty="0">
                <a:solidFill>
                  <a:schemeClr val="accent2"/>
                </a:solidFill>
              </a:rPr>
              <a:t>连接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</a:rPr>
              <a:t>可扩展性</a:t>
            </a:r>
            <a:r>
              <a:rPr lang="zh-CN" altLang="en-US" b="1" dirty="0"/>
              <a:t>好，通信性能</a:t>
            </a:r>
            <a:r>
              <a:rPr lang="zh-CN" altLang="en-US" b="1" u="sng" dirty="0">
                <a:solidFill>
                  <a:srgbClr val="990099"/>
                </a:solidFill>
              </a:rPr>
              <a:t>略</a:t>
            </a:r>
            <a:r>
              <a:rPr lang="zh-CN" altLang="en-US" b="1" dirty="0"/>
              <a:t>差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分时通信</a:t>
            </a:r>
            <a:r>
              <a:rPr lang="en-US" altLang="zh-CN" sz="2000" b="1" dirty="0"/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                  </a:t>
            </a:r>
            <a:r>
              <a:rPr lang="en-US" altLang="zh-CN" sz="1800" b="1" dirty="0" smtClean="0"/>
              <a:t>            └→</a:t>
            </a:r>
            <a:r>
              <a:rPr lang="zh-CN" altLang="en-US" sz="1800" b="1" dirty="0"/>
              <a:t>同时</a:t>
            </a:r>
            <a:r>
              <a:rPr lang="zh-CN" altLang="en-US" sz="1800" b="1" dirty="0" smtClean="0"/>
              <a:t>通信的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概率</a:t>
            </a:r>
            <a:r>
              <a:rPr lang="zh-CN" altLang="en-US" sz="1800" b="1" dirty="0">
                <a:solidFill>
                  <a:srgbClr val="990099"/>
                </a:solidFill>
              </a:rPr>
              <a:t>低</a:t>
            </a:r>
          </a:p>
        </p:txBody>
      </p:sp>
      <p:sp>
        <p:nvSpPr>
          <p:cNvPr id="5210" name="Text Box 90"/>
          <p:cNvSpPr txBox="1">
            <a:spLocks noChangeArrowheads="1"/>
          </p:cNvSpPr>
          <p:nvPr/>
        </p:nvSpPr>
        <p:spPr bwMode="auto">
          <a:xfrm>
            <a:off x="179388" y="4005064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*总线：</a:t>
            </a:r>
            <a:r>
              <a:rPr lang="zh-CN" altLang="en-US" b="1" dirty="0" smtClean="0"/>
              <a:t>连接多个</a:t>
            </a:r>
            <a:r>
              <a:rPr lang="zh-CN" altLang="en-US" b="1" dirty="0" smtClean="0">
                <a:latin typeface="+mn-ea"/>
                <a:ea typeface="+mn-ea"/>
              </a:rPr>
              <a:t>设备</a:t>
            </a:r>
            <a:r>
              <a:rPr lang="zh-CN" altLang="en-US" b="1" dirty="0" smtClean="0">
                <a:latin typeface="Times New Roman" pitchFamily="18" charset="0"/>
              </a:rPr>
              <a:t>用于</a:t>
            </a:r>
            <a:r>
              <a:rPr lang="zh-CN" altLang="en-US" b="1" u="sng" dirty="0" smtClean="0">
                <a:solidFill>
                  <a:schemeClr val="accent2"/>
                </a:solidFill>
                <a:latin typeface="Times New Roman" pitchFamily="18" charset="0"/>
              </a:rPr>
              <a:t>信息</a:t>
            </a:r>
            <a:r>
              <a:rPr lang="zh-CN" altLang="en-US" b="1" u="sng" dirty="0">
                <a:solidFill>
                  <a:schemeClr val="accent2"/>
                </a:solidFill>
                <a:latin typeface="Times New Roman" pitchFamily="18" charset="0"/>
              </a:rPr>
              <a:t>传输</a:t>
            </a:r>
            <a:r>
              <a:rPr lang="zh-CN" altLang="en-US" b="1" dirty="0">
                <a:latin typeface="Times New Roman" pitchFamily="18" charset="0"/>
              </a:rPr>
              <a:t>的一组</a:t>
            </a:r>
            <a:r>
              <a:rPr lang="zh-CN" altLang="en-US" b="1" u="sng" dirty="0">
                <a:solidFill>
                  <a:srgbClr val="990099"/>
                </a:solidFill>
                <a:latin typeface="Times New Roman" pitchFamily="18" charset="0"/>
              </a:rPr>
              <a:t>公共信号</a:t>
            </a:r>
            <a:r>
              <a:rPr lang="zh-CN" altLang="en-US" b="1" u="sng" dirty="0" smtClean="0">
                <a:solidFill>
                  <a:srgbClr val="990099"/>
                </a:solidFill>
                <a:latin typeface="Times New Roman" pitchFamily="18" charset="0"/>
              </a:rPr>
              <a:t>线</a:t>
            </a:r>
            <a:endParaRPr lang="en-US" altLang="zh-CN" b="1" u="sng" dirty="0" smtClean="0">
              <a:solidFill>
                <a:srgbClr val="990099"/>
              </a:solidFill>
              <a:latin typeface="Times New Roman" pitchFamily="18" charset="0"/>
            </a:endParaRPr>
          </a:p>
          <a:p>
            <a:r>
              <a:rPr lang="zh-CN" altLang="en-US" sz="2000" b="1" dirty="0" smtClean="0"/>
              <a:t>                      同时</a:t>
            </a:r>
            <a:r>
              <a:rPr lang="zh-CN" altLang="en-US" sz="2000" b="1" dirty="0"/>
              <a:t>只能有</a:t>
            </a:r>
            <a:r>
              <a:rPr lang="zh-CN" altLang="en-US" sz="2000" b="1" u="sng" dirty="0">
                <a:solidFill>
                  <a:srgbClr val="FF3399"/>
                </a:solidFill>
              </a:rPr>
              <a:t>一个设备</a:t>
            </a:r>
            <a:r>
              <a:rPr lang="zh-CN" altLang="en-US" sz="2000" b="1" u="sng" dirty="0" smtClean="0">
                <a:solidFill>
                  <a:srgbClr val="FF3399"/>
                </a:solidFill>
              </a:rPr>
              <a:t>发送</a:t>
            </a:r>
            <a:r>
              <a:rPr lang="zh-CN" altLang="en-US" sz="2000" b="1" dirty="0" smtClean="0"/>
              <a:t>信息←</a:t>
            </a:r>
            <a:r>
              <a:rPr lang="zh-CN" altLang="en-US" sz="2000" dirty="0" smtClean="0"/>
              <a:t>┘</a:t>
            </a:r>
            <a:endParaRPr lang="en-US" altLang="zh-CN" sz="2000" dirty="0" smtClean="0"/>
          </a:p>
          <a:p>
            <a:r>
              <a:rPr lang="zh-CN" altLang="en-US" sz="2000" b="1" dirty="0" smtClean="0"/>
              <a:t>             各设备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通过三态门输出</a:t>
            </a:r>
            <a:r>
              <a:rPr lang="zh-CN" altLang="en-US" sz="2000" b="1" dirty="0" smtClean="0"/>
              <a:t>到总线←</a:t>
            </a:r>
            <a:r>
              <a:rPr lang="zh-CN" altLang="en-US" sz="2000" dirty="0" smtClean="0"/>
              <a:t>┘</a:t>
            </a:r>
            <a:endParaRPr lang="en-US" altLang="zh-CN" sz="2000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1401763" y="1556792"/>
            <a:ext cx="6626225" cy="1152526"/>
            <a:chOff x="1401763" y="1628800"/>
            <a:chExt cx="6626225" cy="1152526"/>
          </a:xfrm>
        </p:grpSpPr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5073651" y="2420963"/>
              <a:ext cx="1152525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6875463" y="2420963"/>
              <a:ext cx="1152525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n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6299201" y="2421087"/>
              <a:ext cx="431800" cy="36023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170" name="Text Box 50"/>
            <p:cNvSpPr txBox="1">
              <a:spLocks noChangeArrowheads="1"/>
            </p:cNvSpPr>
            <p:nvPr/>
          </p:nvSpPr>
          <p:spPr bwMode="auto">
            <a:xfrm>
              <a:off x="1401763" y="1628800"/>
              <a:ext cx="1152525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CPU</a:t>
              </a:r>
            </a:p>
          </p:txBody>
        </p:sp>
        <p:sp>
          <p:nvSpPr>
            <p:cNvPr id="5172" name="Text Box 52"/>
            <p:cNvSpPr txBox="1">
              <a:spLocks noChangeArrowheads="1"/>
            </p:cNvSpPr>
            <p:nvPr/>
          </p:nvSpPr>
          <p:spPr bwMode="auto">
            <a:xfrm>
              <a:off x="3057526" y="1628800"/>
              <a:ext cx="1152525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1401763" y="2420963"/>
              <a:ext cx="1152525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/>
                <a:t>输入设备</a:t>
              </a:r>
            </a:p>
          </p:txBody>
        </p:sp>
        <p:sp>
          <p:nvSpPr>
            <p:cNvPr id="5192" name="Text Box 72"/>
            <p:cNvSpPr txBox="1">
              <a:spLocks noChangeArrowheads="1"/>
            </p:cNvSpPr>
            <p:nvPr/>
          </p:nvSpPr>
          <p:spPr bwMode="auto">
            <a:xfrm>
              <a:off x="3059113" y="2420888"/>
              <a:ext cx="1150938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/>
                <a:t>输出设备</a:t>
              </a:r>
            </a:p>
          </p:txBody>
        </p:sp>
        <p:sp>
          <p:nvSpPr>
            <p:cNvPr id="5204" name="Text Box 84"/>
            <p:cNvSpPr txBox="1">
              <a:spLocks noChangeArrowheads="1"/>
            </p:cNvSpPr>
            <p:nvPr/>
          </p:nvSpPr>
          <p:spPr bwMode="auto">
            <a:xfrm>
              <a:off x="2555776" y="2421087"/>
              <a:ext cx="431800" cy="35865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206" name="Text Box 86"/>
            <p:cNvSpPr txBox="1">
              <a:spLocks noChangeArrowheads="1"/>
            </p:cNvSpPr>
            <p:nvPr/>
          </p:nvSpPr>
          <p:spPr bwMode="auto">
            <a:xfrm>
              <a:off x="5146676" y="1628800"/>
              <a:ext cx="1152525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CPU</a:t>
              </a:r>
            </a:p>
          </p:txBody>
        </p:sp>
        <p:sp>
          <p:nvSpPr>
            <p:cNvPr id="5207" name="Text Box 87"/>
            <p:cNvSpPr txBox="1">
              <a:spLocks noChangeArrowheads="1"/>
            </p:cNvSpPr>
            <p:nvPr/>
          </p:nvSpPr>
          <p:spPr bwMode="auto">
            <a:xfrm>
              <a:off x="6802438" y="1628800"/>
              <a:ext cx="1152525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/>
                <a:t>主存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1691680" y="1988840"/>
              <a:ext cx="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979712" y="1988840"/>
              <a:ext cx="72008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2339752" y="1988840"/>
              <a:ext cx="1008286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2267744" y="1989163"/>
              <a:ext cx="1008112" cy="4318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923928" y="1988765"/>
              <a:ext cx="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>
              <a:stCxn id="5170" idx="3"/>
              <a:endCxn id="5172" idx="1"/>
            </p:cNvCxnSpPr>
            <p:nvPr/>
          </p:nvCxnSpPr>
          <p:spPr bwMode="auto">
            <a:xfrm>
              <a:off x="2554288" y="1808982"/>
              <a:ext cx="5032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flipV="1">
              <a:off x="5076056" y="2204789"/>
              <a:ext cx="2951932" cy="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5724128" y="1988840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7380312" y="1988840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652120" y="2204665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7524328" y="2204665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516216" y="2204864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179512" y="52292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*总线事务：</a:t>
            </a:r>
            <a:r>
              <a:rPr lang="zh-CN" altLang="zh-CN" b="1" dirty="0"/>
              <a:t>总线上</a:t>
            </a:r>
            <a:r>
              <a:rPr lang="zh-CN" altLang="zh-CN" b="1" u="sng" dirty="0"/>
              <a:t>一对设备之间</a:t>
            </a:r>
            <a:r>
              <a:rPr lang="zh-CN" altLang="zh-CN" b="1" dirty="0"/>
              <a:t>的一次</a:t>
            </a:r>
            <a:r>
              <a:rPr lang="zh-CN" altLang="zh-CN" b="1" dirty="0" smtClean="0"/>
              <a:t>信息交换</a:t>
            </a:r>
            <a:r>
              <a:rPr lang="en-US" altLang="zh-CN" sz="2000" b="1" dirty="0" smtClean="0"/>
              <a:t>(</a:t>
            </a:r>
            <a:r>
              <a:rPr lang="zh-CN" altLang="zh-CN" sz="2000" b="1" dirty="0" smtClean="0"/>
              <a:t>传输</a:t>
            </a:r>
            <a:r>
              <a:rPr lang="en-US" altLang="zh-CN" sz="2000" b="1" dirty="0" smtClean="0"/>
              <a:t>)</a:t>
            </a:r>
            <a:r>
              <a:rPr lang="zh-CN" altLang="zh-CN" b="1" dirty="0" smtClean="0"/>
              <a:t>过程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一系列</a:t>
            </a:r>
            <a:r>
              <a:rPr lang="zh-CN" altLang="en-US" b="1" dirty="0"/>
              <a:t>交互</a:t>
            </a:r>
            <a:r>
              <a:rPr lang="zh-CN" altLang="en-US" b="1" dirty="0" smtClean="0"/>
              <a:t>的操作，</a:t>
            </a:r>
            <a:r>
              <a:rPr lang="zh-CN" altLang="en-US" sz="2000" b="1" dirty="0" smtClean="0"/>
              <a:t>如送地址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命令、响应、传送、结束</a:t>
            </a:r>
            <a:endParaRPr lang="en-US" altLang="zh-CN" b="1" dirty="0" smtClean="0"/>
          </a:p>
        </p:txBody>
      </p:sp>
      <p:sp>
        <p:nvSpPr>
          <p:cNvPr id="31" name="AutoShape 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200" grpId="0"/>
      <p:bldP spid="5210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92416"/>
            <a:ext cx="1905000" cy="457200"/>
          </a:xfrm>
        </p:spPr>
        <p:txBody>
          <a:bodyPr/>
          <a:lstStyle/>
          <a:p>
            <a:fld id="{25FD3B28-0816-4BF1-B6AC-E0958AF1EC0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</a:rPr>
              <a:t>按信号</a:t>
            </a:r>
            <a:r>
              <a:rPr lang="zh-CN" altLang="en-US" b="1" dirty="0">
                <a:solidFill>
                  <a:srgbClr val="FF3399"/>
                </a:solidFill>
              </a:rPr>
              <a:t>线功能分类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一、总线的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分类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79388" y="3786337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控制总线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控制</a:t>
            </a:r>
            <a:r>
              <a:rPr lang="zh-CN" altLang="en-US" b="1" u="sng" dirty="0" smtClean="0"/>
              <a:t>传输过程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如何使用</a:t>
            </a:r>
            <a:r>
              <a:rPr lang="en-US" altLang="zh-CN" sz="2000" b="1" dirty="0" err="1" smtClean="0"/>
              <a:t>DBus</a:t>
            </a:r>
            <a:r>
              <a:rPr lang="zh-CN" altLang="en-US" sz="2000" b="1" dirty="0" smtClean="0"/>
              <a:t>及</a:t>
            </a:r>
            <a:r>
              <a:rPr lang="en-US" altLang="zh-CN" sz="2000" b="1" dirty="0" err="1" smtClean="0"/>
              <a:t>ABus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单向</a:t>
            </a:r>
            <a:r>
              <a:rPr lang="zh-CN" altLang="en-US" b="1" dirty="0" smtClean="0"/>
              <a:t>传输线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类型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控制信号线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主设备发出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、状态信号线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从设备</a:t>
            </a:r>
            <a:r>
              <a:rPr lang="zh-CN" altLang="en-US" sz="1800" b="1" dirty="0"/>
              <a:t>发出</a:t>
            </a:r>
            <a:r>
              <a:rPr lang="en-US" altLang="zh-CN" sz="1800" b="1" dirty="0"/>
              <a:t>)</a:t>
            </a:r>
            <a:endParaRPr lang="en-US" altLang="zh-CN" sz="1800" b="1" dirty="0" smtClean="0"/>
          </a:p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示例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MEM</a:t>
            </a:r>
            <a:r>
              <a:rPr lang="zh-CN" altLang="zh-CN" b="1" dirty="0" smtClean="0"/>
              <a:t>读、</a:t>
            </a:r>
            <a:r>
              <a:rPr lang="en-US" altLang="zh-CN" b="1" dirty="0" smtClean="0"/>
              <a:t>MEM</a:t>
            </a:r>
            <a:r>
              <a:rPr lang="zh-CN" altLang="zh-CN" b="1" dirty="0" smtClean="0"/>
              <a:t>写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操作控制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/>
              <a:t> </a:t>
            </a:r>
            <a:r>
              <a:rPr lang="en-US" altLang="zh-CN" b="1" dirty="0" smtClean="0"/>
              <a:t>           </a:t>
            </a:r>
            <a:r>
              <a:rPr lang="zh-CN" altLang="zh-CN" b="1" dirty="0" smtClean="0"/>
              <a:t>就绪、完成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操作状态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/>
              <a:t> </a:t>
            </a:r>
            <a:r>
              <a:rPr lang="en-US" altLang="zh-CN" b="1" dirty="0" smtClean="0"/>
              <a:t>           </a:t>
            </a:r>
            <a:r>
              <a:rPr lang="zh-CN" altLang="zh-CN" b="1" dirty="0" smtClean="0"/>
              <a:t>时钟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操作同步</a:t>
            </a:r>
            <a:r>
              <a:rPr lang="en-US" altLang="zh-CN" sz="1800" b="1" dirty="0"/>
              <a:t>)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总线</a:t>
            </a:r>
            <a:r>
              <a:rPr lang="zh-CN" altLang="zh-CN" b="1" dirty="0"/>
              <a:t>请求、总线</a:t>
            </a:r>
            <a:r>
              <a:rPr lang="zh-CN" altLang="zh-CN" b="1" dirty="0" smtClean="0"/>
              <a:t>允许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总线使用权管理</a:t>
            </a:r>
            <a:r>
              <a:rPr lang="en-US" altLang="zh-CN" sz="1800" b="1" dirty="0" smtClean="0"/>
              <a:t>)</a:t>
            </a:r>
            <a:endParaRPr lang="zh-CN" altLang="en-US" b="1" u="sng" dirty="0"/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179388" y="1844824"/>
            <a:ext cx="8785225" cy="199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数据总线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承载传送</a:t>
            </a:r>
            <a:r>
              <a:rPr lang="zh-CN" altLang="en-US" b="1" dirty="0"/>
              <a:t>的</a:t>
            </a:r>
            <a:r>
              <a:rPr lang="zh-CN" altLang="en-US" b="1" u="sng" dirty="0"/>
              <a:t>数据</a:t>
            </a:r>
            <a:r>
              <a:rPr lang="zh-CN" altLang="en-US" b="1" dirty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双向</a:t>
            </a:r>
            <a:r>
              <a:rPr lang="zh-CN" altLang="en-US" b="1" dirty="0" smtClean="0"/>
              <a:t>传输线</a:t>
            </a:r>
            <a:endParaRPr lang="zh-CN" altLang="en-US" b="1" dirty="0"/>
          </a:p>
          <a:p>
            <a:pPr marL="2336800" indent="-2336800">
              <a:spcBef>
                <a:spcPct val="10000"/>
              </a:spcBef>
              <a:spcAft>
                <a:spcPct val="20000"/>
              </a:spcAft>
            </a:pPr>
            <a:r>
              <a:rPr lang="zh-CN" altLang="en-US" sz="2200" b="1" dirty="0"/>
              <a:t>                 </a:t>
            </a:r>
            <a:r>
              <a:rPr lang="zh-CN" altLang="en-US" sz="2200" b="1" dirty="0">
                <a:solidFill>
                  <a:srgbClr val="990099"/>
                </a:solidFill>
              </a:rPr>
              <a:t>数据总线宽度</a:t>
            </a:r>
            <a:r>
              <a:rPr lang="zh-CN" altLang="en-US" sz="2200" b="1" dirty="0"/>
              <a:t>＝同时</a:t>
            </a:r>
            <a:r>
              <a:rPr lang="zh-CN" altLang="en-US" sz="2200" b="1" dirty="0" smtClean="0"/>
              <a:t>传送的二进制位数</a:t>
            </a:r>
            <a:endParaRPr lang="zh-CN" altLang="en-US" sz="2200" b="1" dirty="0"/>
          </a:p>
          <a:p>
            <a:pPr marL="2336800" indent="-2336800"/>
            <a:r>
              <a:rPr lang="zh-CN" altLang="en-US" b="1" dirty="0">
                <a:solidFill>
                  <a:srgbClr val="CC33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  *地址总线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指出目标</a:t>
            </a:r>
            <a:r>
              <a:rPr lang="zh-CN" altLang="en-US" b="1" u="sng" dirty="0" smtClean="0"/>
              <a:t>主存单元地址或外设地址</a:t>
            </a:r>
            <a:r>
              <a:rPr lang="zh-CN" altLang="en-US" b="1" dirty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单向</a:t>
            </a:r>
            <a:r>
              <a:rPr lang="zh-CN" altLang="en-US" b="1" dirty="0" smtClean="0"/>
              <a:t>传输线</a:t>
            </a:r>
            <a:endParaRPr lang="zh-CN" altLang="en-US" b="1" dirty="0"/>
          </a:p>
          <a:p>
            <a:pPr marL="2336800" indent="-2336800">
              <a:spcBef>
                <a:spcPct val="10000"/>
              </a:spcBef>
            </a:pPr>
            <a:r>
              <a:rPr lang="zh-CN" altLang="en-US" sz="2200" b="1" dirty="0"/>
              <a:t>                 </a:t>
            </a:r>
            <a:r>
              <a:rPr lang="zh-CN" altLang="en-US" sz="2200" b="1" dirty="0">
                <a:solidFill>
                  <a:srgbClr val="990099"/>
                </a:solidFill>
              </a:rPr>
              <a:t>地址总线宽度</a:t>
            </a:r>
            <a:r>
              <a:rPr lang="zh-CN" altLang="en-US" sz="2200" b="1" dirty="0"/>
              <a:t>＝</a:t>
            </a:r>
            <a:r>
              <a:rPr lang="en-US" altLang="zh-CN" sz="2200" b="1" dirty="0" smtClean="0"/>
              <a:t>log</a:t>
            </a:r>
            <a:r>
              <a:rPr lang="en-US" altLang="zh-CN" sz="2200" b="1" baseline="-22000" dirty="0" smtClean="0"/>
              <a:t>2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可寻址的地址个数</a:t>
            </a:r>
            <a:r>
              <a:rPr lang="en-US" altLang="zh-CN" sz="2200" b="1" dirty="0" smtClean="0"/>
              <a:t>)</a:t>
            </a:r>
            <a:endParaRPr lang="zh-CN" altLang="en-US" sz="2200" b="1" dirty="0"/>
          </a:p>
        </p:txBody>
      </p:sp>
      <p:sp>
        <p:nvSpPr>
          <p:cNvPr id="115737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93550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/>
              <a:t>    </a:t>
            </a:r>
            <a:r>
              <a:rPr lang="zh-CN" altLang="en-US" b="1" dirty="0" smtClean="0"/>
              <a:t>有多种分类方式，如并行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串行总线、同步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异步总线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20" grpId="0"/>
      <p:bldP spid="1157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2E9-9214-495B-BD5F-128E9372F8B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</a:rPr>
              <a:t>按连接部件分类</a:t>
            </a: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120906" name="Text Box 74"/>
          <p:cNvSpPr txBox="1">
            <a:spLocks noChangeArrowheads="1"/>
          </p:cNvSpPr>
          <p:nvPr/>
        </p:nvSpPr>
        <p:spPr bwMode="auto">
          <a:xfrm>
            <a:off x="179388" y="446703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/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*系统</a:t>
            </a:r>
            <a:r>
              <a:rPr lang="zh-CN" altLang="en-US" b="1" dirty="0">
                <a:solidFill>
                  <a:srgbClr val="C00000"/>
                </a:solidFill>
              </a:rPr>
              <a:t>总线的发展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多总线结构</a:t>
            </a:r>
            <a:endParaRPr lang="en-US" altLang="zh-CN" b="1" dirty="0" smtClean="0"/>
          </a:p>
          <a:p>
            <a:pPr marL="2598738" indent="-2598738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示例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分为</a:t>
            </a:r>
            <a:r>
              <a:rPr lang="en-US" altLang="zh-CN" b="1" dirty="0" smtClean="0">
                <a:solidFill>
                  <a:srgbClr val="990099"/>
                </a:solidFill>
              </a:rPr>
              <a:t>HOST</a:t>
            </a:r>
            <a:r>
              <a:rPr lang="zh-CN" altLang="en-US" b="1" dirty="0" smtClean="0">
                <a:solidFill>
                  <a:srgbClr val="990099"/>
                </a:solidFill>
              </a:rPr>
              <a:t>总线</a:t>
            </a:r>
            <a:r>
              <a:rPr lang="en-US" altLang="zh-CN" sz="2000" b="1" dirty="0" smtClean="0"/>
              <a:t>(CPU-</a:t>
            </a:r>
            <a:r>
              <a:rPr lang="zh-CN" altLang="en-US" sz="2000" b="1" dirty="0" smtClean="0"/>
              <a:t>主存总线或主机总线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olidFill>
                  <a:srgbClr val="990099"/>
                </a:solidFill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</a:rPr>
              <a:t>总线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598738" indent="-2598738"/>
            <a:r>
              <a:rPr lang="zh-CN" altLang="en-US" b="1" dirty="0" smtClean="0"/>
              <a:t>            总线互连通过</a:t>
            </a:r>
            <a:r>
              <a:rPr lang="zh-CN" altLang="en-US" b="1" u="sng" dirty="0" smtClean="0"/>
              <a:t>总线桥</a:t>
            </a:r>
            <a:r>
              <a:rPr lang="zh-CN" altLang="en-US" b="1" dirty="0" smtClean="0"/>
              <a:t>实现</a:t>
            </a:r>
            <a:endParaRPr lang="zh-CN" altLang="en-US" b="1" dirty="0"/>
          </a:p>
        </p:txBody>
      </p:sp>
      <p:sp>
        <p:nvSpPr>
          <p:cNvPr id="120907" name="Text Box 75"/>
          <p:cNvSpPr txBox="1">
            <a:spLocks noChangeArrowheads="1"/>
          </p:cNvSpPr>
          <p:nvPr/>
        </p:nvSpPr>
        <p:spPr bwMode="auto">
          <a:xfrm>
            <a:off x="179388" y="791111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片内总线：</a:t>
            </a:r>
            <a:r>
              <a:rPr lang="zh-CN" altLang="en-US" b="1" dirty="0" smtClean="0"/>
              <a:t>用于连接芯片内部的</a:t>
            </a:r>
            <a:r>
              <a:rPr lang="zh-CN" altLang="en-US" b="1" dirty="0" smtClean="0">
                <a:solidFill>
                  <a:srgbClr val="990099"/>
                </a:solidFill>
              </a:rPr>
              <a:t>元器件</a:t>
            </a:r>
            <a:r>
              <a:rPr lang="zh-CN" altLang="en-US" b="1" dirty="0" smtClean="0"/>
              <a:t>，有数据线</a:t>
            </a:r>
            <a:endParaRPr lang="zh-CN" altLang="en-US" b="1" dirty="0"/>
          </a:p>
          <a:p>
            <a:pPr marL="2060575" indent="-2060575"/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b="1" dirty="0">
                <a:solidFill>
                  <a:srgbClr val="C00000"/>
                </a:solidFill>
              </a:rPr>
              <a:t>*系统总线：</a:t>
            </a:r>
            <a:r>
              <a:rPr lang="zh-CN" altLang="en-US" b="1" dirty="0" smtClean="0"/>
              <a:t>用于连接计算机的</a:t>
            </a:r>
            <a:r>
              <a:rPr lang="zh-CN" altLang="en-US" b="1" dirty="0" smtClean="0">
                <a:solidFill>
                  <a:srgbClr val="990099"/>
                </a:solidFill>
              </a:rPr>
              <a:t>主要部件</a:t>
            </a:r>
            <a:r>
              <a:rPr lang="en-US" altLang="zh-CN" sz="2000" b="1" dirty="0" smtClean="0"/>
              <a:t>(CPU/</a:t>
            </a:r>
            <a:r>
              <a:rPr lang="zh-CN" altLang="en-US" sz="2000" b="1" dirty="0" smtClean="0"/>
              <a:t>主存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外设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060575" indent="-2060575"/>
            <a:r>
              <a:rPr lang="en-US" altLang="zh-CN" b="1" dirty="0"/>
              <a:t> </a:t>
            </a:r>
            <a:r>
              <a:rPr lang="en-US" altLang="zh-CN" b="1" dirty="0" smtClean="0"/>
              <a:t>             </a:t>
            </a:r>
            <a:r>
              <a:rPr lang="zh-CN" altLang="en-US" b="1" dirty="0" smtClean="0"/>
              <a:t>有地址总线、数据总线、控制总线</a:t>
            </a:r>
            <a:endParaRPr lang="zh-CN" altLang="en-US" b="1" dirty="0"/>
          </a:p>
        </p:txBody>
      </p:sp>
      <p:sp>
        <p:nvSpPr>
          <p:cNvPr id="120909" name="Text Box 77"/>
          <p:cNvSpPr txBox="1">
            <a:spLocks noChangeArrowheads="1"/>
          </p:cNvSpPr>
          <p:nvPr/>
        </p:nvSpPr>
        <p:spPr bwMode="auto">
          <a:xfrm>
            <a:off x="179388" y="398976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通信总线：</a:t>
            </a:r>
            <a:r>
              <a:rPr lang="zh-CN" altLang="en-US" b="1" dirty="0" smtClean="0"/>
              <a:t>用于连接</a:t>
            </a:r>
            <a:r>
              <a:rPr lang="zh-CN" altLang="en-US" b="1" dirty="0" smtClean="0">
                <a:solidFill>
                  <a:srgbClr val="990099"/>
                </a:solidFill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</a:rPr>
              <a:t>或</a:t>
            </a:r>
            <a:r>
              <a:rPr lang="zh-CN" altLang="en-US" b="1" dirty="0" smtClean="0">
                <a:solidFill>
                  <a:srgbClr val="990099"/>
                </a:solidFill>
              </a:rPr>
              <a:t>其它系统</a:t>
            </a:r>
            <a:r>
              <a:rPr lang="zh-CN" altLang="en-US" b="1" dirty="0" smtClean="0"/>
              <a:t>，有数据线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及控制线</a:t>
            </a:r>
            <a:r>
              <a:rPr lang="en-US" altLang="zh-CN" b="1" dirty="0" smtClean="0"/>
              <a:t>]</a:t>
            </a:r>
            <a:endParaRPr lang="zh-CN" altLang="en-US" sz="2800" b="1" dirty="0"/>
          </a:p>
        </p:txBody>
      </p:sp>
      <p:sp>
        <p:nvSpPr>
          <p:cNvPr id="12095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827584" y="2521886"/>
            <a:ext cx="6336704" cy="1441088"/>
            <a:chOff x="827584" y="2347952"/>
            <a:chExt cx="6336704" cy="1441088"/>
          </a:xfrm>
        </p:grpSpPr>
        <p:sp>
          <p:nvSpPr>
            <p:cNvPr id="128" name="Text Box 81"/>
            <p:cNvSpPr txBox="1">
              <a:spLocks noChangeArrowheads="1"/>
            </p:cNvSpPr>
            <p:nvPr/>
          </p:nvSpPr>
          <p:spPr bwMode="auto">
            <a:xfrm>
              <a:off x="3923928" y="2852008"/>
              <a:ext cx="1296144" cy="936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sp>
          <p:nvSpPr>
            <p:cNvPr id="129" name="Text Box 81"/>
            <p:cNvSpPr txBox="1">
              <a:spLocks noChangeArrowheads="1"/>
            </p:cNvSpPr>
            <p:nvPr/>
          </p:nvSpPr>
          <p:spPr bwMode="auto">
            <a:xfrm>
              <a:off x="5724128" y="2854177"/>
              <a:ext cx="1368152" cy="933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4932040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464400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6444208" y="3284106"/>
              <a:ext cx="0" cy="14366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500404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81"/>
            <p:cNvSpPr txBox="1">
              <a:spLocks noChangeArrowheads="1"/>
            </p:cNvSpPr>
            <p:nvPr/>
          </p:nvSpPr>
          <p:spPr bwMode="auto">
            <a:xfrm>
              <a:off x="2627784" y="2996024"/>
              <a:ext cx="864096" cy="4281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sp>
          <p:nvSpPr>
            <p:cNvPr id="136" name="Text Box 88"/>
            <p:cNvSpPr txBox="1">
              <a:spLocks noChangeArrowheads="1"/>
            </p:cNvSpPr>
            <p:nvPr/>
          </p:nvSpPr>
          <p:spPr bwMode="auto">
            <a:xfrm>
              <a:off x="3995416" y="2997349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接口</a:t>
              </a:r>
              <a:r>
                <a:rPr lang="en-US" altLang="zh-CN" sz="2000" b="1" dirty="0"/>
                <a:t>1</a:t>
              </a:r>
            </a:p>
          </p:txBody>
        </p:sp>
        <p:sp>
          <p:nvSpPr>
            <p:cNvPr id="137" name="Text Box 89"/>
            <p:cNvSpPr txBox="1">
              <a:spLocks noChangeArrowheads="1"/>
            </p:cNvSpPr>
            <p:nvPr/>
          </p:nvSpPr>
          <p:spPr bwMode="auto">
            <a:xfrm>
              <a:off x="3995416" y="3426880"/>
              <a:ext cx="1152525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/>
                <a:t>外设</a:t>
              </a:r>
              <a:r>
                <a:rPr lang="en-US" altLang="zh-CN" sz="2000" b="1" dirty="0" smtClean="0"/>
                <a:t>1</a:t>
              </a:r>
              <a:endParaRPr lang="zh-CN" altLang="en-US" sz="2000" b="1" dirty="0"/>
            </a:p>
          </p:txBody>
        </p:sp>
        <p:sp>
          <p:nvSpPr>
            <p:cNvPr id="138" name="Text Box 90"/>
            <p:cNvSpPr txBox="1">
              <a:spLocks noChangeArrowheads="1"/>
            </p:cNvSpPr>
            <p:nvPr/>
          </p:nvSpPr>
          <p:spPr bwMode="auto">
            <a:xfrm>
              <a:off x="5795765" y="2997349"/>
              <a:ext cx="12239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接口</a:t>
              </a:r>
              <a:r>
                <a:rPr lang="en-US" altLang="zh-CN" sz="2000" b="1"/>
                <a:t>n</a:t>
              </a:r>
            </a:p>
          </p:txBody>
        </p:sp>
        <p:sp>
          <p:nvSpPr>
            <p:cNvPr id="139" name="Text Box 91"/>
            <p:cNvSpPr txBox="1">
              <a:spLocks noChangeArrowheads="1"/>
            </p:cNvSpPr>
            <p:nvPr/>
          </p:nvSpPr>
          <p:spPr bwMode="auto">
            <a:xfrm>
              <a:off x="5795765" y="3428468"/>
              <a:ext cx="1223963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/>
                <a:t>外设</a:t>
              </a:r>
              <a:r>
                <a:rPr lang="en-US" altLang="zh-CN" sz="2000" b="1" dirty="0" smtClean="0"/>
                <a:t>n</a:t>
              </a:r>
              <a:endParaRPr lang="zh-CN" altLang="en-US" sz="2000" b="1" dirty="0"/>
            </a:p>
          </p:txBody>
        </p:sp>
        <p:sp>
          <p:nvSpPr>
            <p:cNvPr id="140" name="Text Box 92"/>
            <p:cNvSpPr txBox="1">
              <a:spLocks noChangeArrowheads="1"/>
            </p:cNvSpPr>
            <p:nvPr/>
          </p:nvSpPr>
          <p:spPr bwMode="auto">
            <a:xfrm>
              <a:off x="5264496" y="3141886"/>
              <a:ext cx="38762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" name="Rectangle 111"/>
            <p:cNvSpPr>
              <a:spLocks noChangeArrowheads="1"/>
            </p:cNvSpPr>
            <p:nvPr/>
          </p:nvSpPr>
          <p:spPr bwMode="auto">
            <a:xfrm>
              <a:off x="827584" y="2924016"/>
              <a:ext cx="1584176" cy="865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935534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ALU</a:t>
              </a:r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1727423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CU</a:t>
              </a:r>
            </a:p>
          </p:txBody>
        </p:sp>
        <p:sp>
          <p:nvSpPr>
            <p:cNvPr id="146" name="Text Box 114"/>
            <p:cNvSpPr txBox="1">
              <a:spLocks noChangeArrowheads="1"/>
            </p:cNvSpPr>
            <p:nvPr/>
          </p:nvSpPr>
          <p:spPr bwMode="auto">
            <a:xfrm>
              <a:off x="1439589" y="3068032"/>
              <a:ext cx="86409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BIU</a:t>
              </a:r>
            </a:p>
          </p:txBody>
        </p:sp>
        <p:sp>
          <p:nvSpPr>
            <p:cNvPr id="147" name="Text Box 120"/>
            <p:cNvSpPr txBox="1">
              <a:spLocks noChangeArrowheads="1"/>
            </p:cNvSpPr>
            <p:nvPr/>
          </p:nvSpPr>
          <p:spPr bwMode="auto">
            <a:xfrm>
              <a:off x="863526" y="3068032"/>
              <a:ext cx="504825" cy="253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flipV="1">
              <a:off x="1763687" y="3284056"/>
              <a:ext cx="1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827584" y="2347952"/>
              <a:ext cx="6335018" cy="2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827584" y="2563976"/>
              <a:ext cx="6336704" cy="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827584" y="2780001"/>
              <a:ext cx="6336381" cy="1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355976" y="2351409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4644008" y="2563977"/>
              <a:ext cx="0" cy="432049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4932040" y="2780001"/>
              <a:ext cx="0" cy="21602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6156176" y="2347952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6444208" y="2563977"/>
              <a:ext cx="0" cy="42859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6732240" y="2780001"/>
              <a:ext cx="0" cy="212567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935534" y="3356064"/>
              <a:ext cx="1358753" cy="0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2051720" y="3284056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197971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125963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1691680" y="2347952"/>
              <a:ext cx="0" cy="720080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H="1">
              <a:off x="1907382" y="2563976"/>
              <a:ext cx="322" cy="504056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123728" y="2780002"/>
              <a:ext cx="1" cy="28457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843808" y="2347952"/>
              <a:ext cx="0" cy="649397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059832" y="2563976"/>
              <a:ext cx="0" cy="432048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3275856" y="2780000"/>
              <a:ext cx="0" cy="217349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7164288" y="2377868"/>
            <a:ext cx="1584176" cy="647626"/>
            <a:chOff x="7164288" y="2203934"/>
            <a:chExt cx="1584176" cy="647626"/>
          </a:xfrm>
        </p:grpSpPr>
        <p:sp>
          <p:nvSpPr>
            <p:cNvPr id="182" name="AutoShape 106"/>
            <p:cNvSpPr>
              <a:spLocks/>
            </p:cNvSpPr>
            <p:nvPr/>
          </p:nvSpPr>
          <p:spPr bwMode="auto">
            <a:xfrm>
              <a:off x="7737331" y="2314150"/>
              <a:ext cx="45719" cy="465850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Text Box 107"/>
            <p:cNvSpPr txBox="1">
              <a:spLocks noChangeArrowheads="1"/>
            </p:cNvSpPr>
            <p:nvPr/>
          </p:nvSpPr>
          <p:spPr bwMode="auto">
            <a:xfrm>
              <a:off x="7740352" y="2419960"/>
              <a:ext cx="1008112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184" name="Text Box 85"/>
            <p:cNvSpPr txBox="1">
              <a:spLocks noChangeArrowheads="1"/>
            </p:cNvSpPr>
            <p:nvPr/>
          </p:nvSpPr>
          <p:spPr bwMode="auto">
            <a:xfrm>
              <a:off x="7164288" y="2203934"/>
              <a:ext cx="576064" cy="6476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ABus</a:t>
              </a:r>
              <a:endParaRPr lang="en-US" altLang="zh-CN" sz="1800" b="1" dirty="0" smtClean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DBus</a:t>
              </a:r>
              <a:endParaRPr lang="en-US" altLang="zh-CN" sz="1800" b="1" dirty="0" smtClean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CBus</a:t>
              </a:r>
              <a:endParaRPr lang="en-US" altLang="zh-CN" sz="1800" b="1" dirty="0" smtClean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267744" y="2204864"/>
            <a:ext cx="2664296" cy="823247"/>
            <a:chOff x="2267744" y="2030930"/>
            <a:chExt cx="2664296" cy="823247"/>
          </a:xfrm>
        </p:grpSpPr>
        <p:sp>
          <p:nvSpPr>
            <p:cNvPr id="181" name="Rectangle 111"/>
            <p:cNvSpPr>
              <a:spLocks noChangeArrowheads="1"/>
            </p:cNvSpPr>
            <p:nvPr/>
          </p:nvSpPr>
          <p:spPr bwMode="auto">
            <a:xfrm>
              <a:off x="3491880" y="2276862"/>
              <a:ext cx="288032" cy="57731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sp>
          <p:nvSpPr>
            <p:cNvPr id="186" name="Text Box 107"/>
            <p:cNvSpPr txBox="1">
              <a:spLocks noChangeArrowheads="1"/>
            </p:cNvSpPr>
            <p:nvPr/>
          </p:nvSpPr>
          <p:spPr bwMode="auto">
            <a:xfrm>
              <a:off x="2267744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187" name="Text Box 107"/>
            <p:cNvSpPr txBox="1">
              <a:spLocks noChangeArrowheads="1"/>
            </p:cNvSpPr>
            <p:nvPr/>
          </p:nvSpPr>
          <p:spPr bwMode="auto">
            <a:xfrm>
              <a:off x="3833193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6" grpId="0"/>
      <p:bldP spid="120907" grpId="0"/>
      <p:bldP spid="1209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56409" y="4797148"/>
            <a:ext cx="7436071" cy="1440164"/>
            <a:chOff x="890316" y="4581126"/>
            <a:chExt cx="7436071" cy="1440164"/>
          </a:xfrm>
        </p:grpSpPr>
        <p:sp>
          <p:nvSpPr>
            <p:cNvPr id="74" name="Line 226"/>
            <p:cNvSpPr>
              <a:spLocks noChangeShapeType="1"/>
            </p:cNvSpPr>
            <p:nvPr/>
          </p:nvSpPr>
          <p:spPr bwMode="auto">
            <a:xfrm>
              <a:off x="4058346" y="4874816"/>
              <a:ext cx="869" cy="114647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27"/>
            <p:cNvSpPr>
              <a:spLocks noChangeShapeType="1"/>
            </p:cNvSpPr>
            <p:nvPr/>
          </p:nvSpPr>
          <p:spPr bwMode="auto">
            <a:xfrm>
              <a:off x="2330154" y="4869160"/>
              <a:ext cx="1588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0"/>
            <p:cNvSpPr>
              <a:spLocks noChangeShapeType="1"/>
            </p:cNvSpPr>
            <p:nvPr/>
          </p:nvSpPr>
          <p:spPr bwMode="auto">
            <a:xfrm>
              <a:off x="2042841" y="4873897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31"/>
            <p:cNvSpPr>
              <a:spLocks noChangeShapeType="1"/>
            </p:cNvSpPr>
            <p:nvPr/>
          </p:nvSpPr>
          <p:spPr bwMode="auto">
            <a:xfrm flipH="1">
              <a:off x="3195838" y="4873799"/>
              <a:ext cx="0" cy="11474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32"/>
            <p:cNvSpPr>
              <a:spLocks noChangeShapeType="1"/>
            </p:cNvSpPr>
            <p:nvPr/>
          </p:nvSpPr>
          <p:spPr bwMode="auto">
            <a:xfrm flipH="1">
              <a:off x="3771900" y="4873799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33"/>
            <p:cNvSpPr>
              <a:spLocks noChangeShapeType="1"/>
            </p:cNvSpPr>
            <p:nvPr/>
          </p:nvSpPr>
          <p:spPr bwMode="auto">
            <a:xfrm>
              <a:off x="2618186" y="4873897"/>
              <a:ext cx="993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35"/>
            <p:cNvSpPr txBox="1">
              <a:spLocks noChangeArrowheads="1"/>
            </p:cNvSpPr>
            <p:nvPr/>
          </p:nvSpPr>
          <p:spPr bwMode="auto">
            <a:xfrm>
              <a:off x="890316" y="4586758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RD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81" name="Line 236"/>
            <p:cNvSpPr>
              <a:spLocks noChangeShapeType="1"/>
            </p:cNvSpPr>
            <p:nvPr/>
          </p:nvSpPr>
          <p:spPr bwMode="auto">
            <a:xfrm>
              <a:off x="1898379" y="5092277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37"/>
            <p:cNvSpPr>
              <a:spLocks noChangeShapeType="1"/>
            </p:cNvSpPr>
            <p:nvPr/>
          </p:nvSpPr>
          <p:spPr bwMode="auto">
            <a:xfrm flipV="1">
              <a:off x="1898379" y="5454228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38"/>
            <p:cNvSpPr>
              <a:spLocks noChangeShapeType="1"/>
            </p:cNvSpPr>
            <p:nvPr/>
          </p:nvSpPr>
          <p:spPr bwMode="auto">
            <a:xfrm flipV="1">
              <a:off x="3914331" y="5454228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43"/>
            <p:cNvSpPr>
              <a:spLocks noChangeShapeType="1"/>
            </p:cNvSpPr>
            <p:nvPr/>
          </p:nvSpPr>
          <p:spPr bwMode="auto">
            <a:xfrm>
              <a:off x="1898106" y="5957459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44"/>
            <p:cNvSpPr>
              <a:spLocks noChangeShapeType="1"/>
            </p:cNvSpPr>
            <p:nvPr/>
          </p:nvSpPr>
          <p:spPr bwMode="auto">
            <a:xfrm flipV="1">
              <a:off x="1898379" y="5668639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55"/>
            <p:cNvSpPr>
              <a:spLocks noChangeShapeType="1"/>
            </p:cNvSpPr>
            <p:nvPr/>
          </p:nvSpPr>
          <p:spPr bwMode="auto">
            <a:xfrm flipV="1">
              <a:off x="4202362" y="5093864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57"/>
            <p:cNvSpPr>
              <a:spLocks noChangeShapeType="1"/>
            </p:cNvSpPr>
            <p:nvPr/>
          </p:nvSpPr>
          <p:spPr bwMode="auto">
            <a:xfrm flipH="1">
              <a:off x="4347170" y="4873799"/>
              <a:ext cx="794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62"/>
            <p:cNvSpPr>
              <a:spLocks noChangeShapeType="1"/>
            </p:cNvSpPr>
            <p:nvPr/>
          </p:nvSpPr>
          <p:spPr bwMode="auto">
            <a:xfrm flipH="1" flipV="1">
              <a:off x="3770314" y="566853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63"/>
            <p:cNvSpPr>
              <a:spLocks noChangeShapeType="1"/>
            </p:cNvSpPr>
            <p:nvPr/>
          </p:nvSpPr>
          <p:spPr bwMode="auto">
            <a:xfrm>
              <a:off x="3914529" y="5957461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AutoShape 299"/>
            <p:cNvSpPr>
              <a:spLocks noChangeArrowheads="1"/>
            </p:cNvSpPr>
            <p:nvPr/>
          </p:nvSpPr>
          <p:spPr bwMode="auto">
            <a:xfrm>
              <a:off x="2042842" y="4949402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2834210" y="4947815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92" name="AutoShape 301"/>
            <p:cNvSpPr>
              <a:spLocks noChangeArrowheads="1"/>
            </p:cNvSpPr>
            <p:nvPr/>
          </p:nvSpPr>
          <p:spPr bwMode="auto">
            <a:xfrm>
              <a:off x="3194251" y="5308177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304"/>
            <p:cNvSpPr txBox="1">
              <a:spLocks noChangeArrowheads="1"/>
            </p:cNvSpPr>
            <p:nvPr/>
          </p:nvSpPr>
          <p:spPr bwMode="auto">
            <a:xfrm>
              <a:off x="3266258" y="5309765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94" name="Line 234"/>
            <p:cNvSpPr>
              <a:spLocks noChangeShapeType="1"/>
            </p:cNvSpPr>
            <p:nvPr/>
          </p:nvSpPr>
          <p:spPr bwMode="auto">
            <a:xfrm flipV="1">
              <a:off x="2331742" y="4581128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39"/>
            <p:cNvSpPr>
              <a:spLocks noChangeShapeType="1"/>
            </p:cNvSpPr>
            <p:nvPr/>
          </p:nvSpPr>
          <p:spPr bwMode="auto">
            <a:xfrm>
              <a:off x="1898379" y="486916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40"/>
            <p:cNvSpPr>
              <a:spLocks noChangeShapeType="1"/>
            </p:cNvSpPr>
            <p:nvPr/>
          </p:nvSpPr>
          <p:spPr bwMode="auto">
            <a:xfrm flipH="1" flipV="1">
              <a:off x="2042122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41"/>
            <p:cNvSpPr>
              <a:spLocks noChangeShapeType="1"/>
            </p:cNvSpPr>
            <p:nvPr/>
          </p:nvSpPr>
          <p:spPr bwMode="auto">
            <a:xfrm flipV="1">
              <a:off x="2044429" y="4587477"/>
              <a:ext cx="2857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42"/>
            <p:cNvSpPr>
              <a:spLocks noChangeShapeType="1"/>
            </p:cNvSpPr>
            <p:nvPr/>
          </p:nvSpPr>
          <p:spPr bwMode="auto">
            <a:xfrm flipV="1">
              <a:off x="2320060" y="4874814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46"/>
            <p:cNvSpPr>
              <a:spLocks noChangeShapeType="1"/>
            </p:cNvSpPr>
            <p:nvPr/>
          </p:nvSpPr>
          <p:spPr bwMode="auto">
            <a:xfrm flipV="1">
              <a:off x="2906218" y="4584303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47"/>
            <p:cNvSpPr>
              <a:spLocks noChangeShapeType="1"/>
            </p:cNvSpPr>
            <p:nvPr/>
          </p:nvSpPr>
          <p:spPr bwMode="auto">
            <a:xfrm flipH="1" flipV="1">
              <a:off x="2618186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48"/>
            <p:cNvSpPr>
              <a:spLocks noChangeShapeType="1"/>
            </p:cNvSpPr>
            <p:nvPr/>
          </p:nvSpPr>
          <p:spPr bwMode="auto">
            <a:xfrm>
              <a:off x="2618187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58"/>
            <p:cNvSpPr>
              <a:spLocks noChangeShapeType="1"/>
            </p:cNvSpPr>
            <p:nvPr/>
          </p:nvSpPr>
          <p:spPr bwMode="auto">
            <a:xfrm>
              <a:off x="4346378" y="4581128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34"/>
            <p:cNvSpPr>
              <a:spLocks noChangeShapeType="1"/>
            </p:cNvSpPr>
            <p:nvPr/>
          </p:nvSpPr>
          <p:spPr bwMode="auto">
            <a:xfrm flipV="1">
              <a:off x="3481562" y="4581128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40"/>
            <p:cNvSpPr>
              <a:spLocks noChangeShapeType="1"/>
            </p:cNvSpPr>
            <p:nvPr/>
          </p:nvSpPr>
          <p:spPr bwMode="auto">
            <a:xfrm flipH="1" flipV="1">
              <a:off x="3193530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41"/>
            <p:cNvSpPr>
              <a:spLocks noChangeShapeType="1"/>
            </p:cNvSpPr>
            <p:nvPr/>
          </p:nvSpPr>
          <p:spPr bwMode="auto">
            <a:xfrm flipV="1">
              <a:off x="3199533" y="4587477"/>
              <a:ext cx="282030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42"/>
            <p:cNvSpPr>
              <a:spLocks noChangeShapeType="1"/>
            </p:cNvSpPr>
            <p:nvPr/>
          </p:nvSpPr>
          <p:spPr bwMode="auto">
            <a:xfrm flipV="1">
              <a:off x="3481562" y="4874814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46"/>
            <p:cNvSpPr>
              <a:spLocks noChangeShapeType="1"/>
            </p:cNvSpPr>
            <p:nvPr/>
          </p:nvSpPr>
          <p:spPr bwMode="auto">
            <a:xfrm flipH="1" flipV="1">
              <a:off x="4059213" y="4584302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47"/>
            <p:cNvSpPr>
              <a:spLocks noChangeShapeType="1"/>
            </p:cNvSpPr>
            <p:nvPr/>
          </p:nvSpPr>
          <p:spPr bwMode="auto">
            <a:xfrm flipH="1" flipV="1">
              <a:off x="3769594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48"/>
            <p:cNvSpPr>
              <a:spLocks noChangeShapeType="1"/>
            </p:cNvSpPr>
            <p:nvPr/>
          </p:nvSpPr>
          <p:spPr bwMode="auto">
            <a:xfrm>
              <a:off x="3769595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0"/>
            <p:cNvSpPr>
              <a:spLocks noChangeShapeType="1"/>
            </p:cNvSpPr>
            <p:nvPr/>
          </p:nvSpPr>
          <p:spPr bwMode="auto">
            <a:xfrm flipV="1">
              <a:off x="2906218" y="4873228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42"/>
            <p:cNvSpPr>
              <a:spLocks noChangeShapeType="1"/>
            </p:cNvSpPr>
            <p:nvPr/>
          </p:nvSpPr>
          <p:spPr bwMode="auto">
            <a:xfrm flipV="1">
              <a:off x="4049763" y="4874813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47"/>
            <p:cNvSpPr>
              <a:spLocks noChangeShapeType="1"/>
            </p:cNvSpPr>
            <p:nvPr/>
          </p:nvSpPr>
          <p:spPr bwMode="auto">
            <a:xfrm flipH="1" flipV="1">
              <a:off x="4346377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5"/>
            <p:cNvSpPr>
              <a:spLocks noChangeShapeType="1"/>
            </p:cNvSpPr>
            <p:nvPr/>
          </p:nvSpPr>
          <p:spPr bwMode="auto">
            <a:xfrm flipV="1">
              <a:off x="2607894" y="5668638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45"/>
            <p:cNvSpPr>
              <a:spLocks noChangeShapeType="1"/>
            </p:cNvSpPr>
            <p:nvPr/>
          </p:nvSpPr>
          <p:spPr bwMode="auto">
            <a:xfrm flipV="1">
              <a:off x="2473972" y="5662780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45"/>
            <p:cNvSpPr>
              <a:spLocks noChangeShapeType="1"/>
            </p:cNvSpPr>
            <p:nvPr/>
          </p:nvSpPr>
          <p:spPr bwMode="auto">
            <a:xfrm flipV="1">
              <a:off x="2320060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45"/>
            <p:cNvSpPr>
              <a:spLocks noChangeShapeType="1"/>
            </p:cNvSpPr>
            <p:nvPr/>
          </p:nvSpPr>
          <p:spPr bwMode="auto">
            <a:xfrm flipV="1">
              <a:off x="2186138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45"/>
            <p:cNvSpPr>
              <a:spLocks noChangeShapeType="1"/>
            </p:cNvSpPr>
            <p:nvPr/>
          </p:nvSpPr>
          <p:spPr bwMode="auto">
            <a:xfrm flipV="1">
              <a:off x="2032028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45"/>
            <p:cNvSpPr>
              <a:spLocks noChangeShapeType="1"/>
            </p:cNvSpPr>
            <p:nvPr/>
          </p:nvSpPr>
          <p:spPr bwMode="auto">
            <a:xfrm flipV="1">
              <a:off x="1898106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62"/>
            <p:cNvSpPr>
              <a:spLocks noChangeShapeType="1"/>
            </p:cNvSpPr>
            <p:nvPr/>
          </p:nvSpPr>
          <p:spPr bwMode="auto">
            <a:xfrm flipH="1" flipV="1">
              <a:off x="4337795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62"/>
            <p:cNvSpPr>
              <a:spLocks noChangeShapeType="1"/>
            </p:cNvSpPr>
            <p:nvPr/>
          </p:nvSpPr>
          <p:spPr bwMode="auto">
            <a:xfrm flipH="1" flipV="1">
              <a:off x="3914330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62"/>
            <p:cNvSpPr>
              <a:spLocks noChangeShapeType="1"/>
            </p:cNvSpPr>
            <p:nvPr/>
          </p:nvSpPr>
          <p:spPr bwMode="auto">
            <a:xfrm flipH="1" flipV="1">
              <a:off x="4193978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62"/>
            <p:cNvSpPr>
              <a:spLocks noChangeShapeType="1"/>
            </p:cNvSpPr>
            <p:nvPr/>
          </p:nvSpPr>
          <p:spPr bwMode="auto">
            <a:xfrm flipH="1" flipV="1">
              <a:off x="4049763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26"/>
            <p:cNvSpPr>
              <a:spLocks noChangeShapeType="1"/>
            </p:cNvSpPr>
            <p:nvPr/>
          </p:nvSpPr>
          <p:spPr bwMode="auto">
            <a:xfrm>
              <a:off x="7884046" y="4874815"/>
              <a:ext cx="6643" cy="1146473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27"/>
            <p:cNvSpPr>
              <a:spLocks noChangeShapeType="1"/>
            </p:cNvSpPr>
            <p:nvPr/>
          </p:nvSpPr>
          <p:spPr bwMode="auto">
            <a:xfrm flipH="1">
              <a:off x="6155853" y="4869160"/>
              <a:ext cx="1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30"/>
            <p:cNvSpPr>
              <a:spLocks noChangeShapeType="1"/>
            </p:cNvSpPr>
            <p:nvPr/>
          </p:nvSpPr>
          <p:spPr bwMode="auto">
            <a:xfrm>
              <a:off x="5868541" y="4873897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1"/>
            <p:cNvSpPr>
              <a:spLocks noChangeShapeType="1"/>
            </p:cNvSpPr>
            <p:nvPr/>
          </p:nvSpPr>
          <p:spPr bwMode="auto">
            <a:xfrm flipH="1">
              <a:off x="7021538" y="4873799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32"/>
            <p:cNvSpPr>
              <a:spLocks noChangeShapeType="1"/>
            </p:cNvSpPr>
            <p:nvPr/>
          </p:nvSpPr>
          <p:spPr bwMode="auto">
            <a:xfrm flipH="1">
              <a:off x="7595293" y="4873799"/>
              <a:ext cx="2307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33"/>
            <p:cNvSpPr>
              <a:spLocks noChangeShapeType="1"/>
            </p:cNvSpPr>
            <p:nvPr/>
          </p:nvSpPr>
          <p:spPr bwMode="auto">
            <a:xfrm>
              <a:off x="6443887" y="4873897"/>
              <a:ext cx="0" cy="114739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235"/>
            <p:cNvSpPr txBox="1">
              <a:spLocks noChangeArrowheads="1"/>
            </p:cNvSpPr>
            <p:nvPr/>
          </p:nvSpPr>
          <p:spPr bwMode="auto">
            <a:xfrm>
              <a:off x="4716016" y="4586758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WR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0" name="Line 236"/>
            <p:cNvSpPr>
              <a:spLocks noChangeShapeType="1"/>
            </p:cNvSpPr>
            <p:nvPr/>
          </p:nvSpPr>
          <p:spPr bwMode="auto">
            <a:xfrm>
              <a:off x="5724079" y="5092277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 flipV="1">
              <a:off x="5724079" y="5454228"/>
              <a:ext cx="7307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38"/>
            <p:cNvSpPr>
              <a:spLocks noChangeShapeType="1"/>
            </p:cNvSpPr>
            <p:nvPr/>
          </p:nvSpPr>
          <p:spPr bwMode="auto">
            <a:xfrm flipV="1">
              <a:off x="8019677" y="5454228"/>
              <a:ext cx="288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8028062" y="5093864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57"/>
            <p:cNvSpPr>
              <a:spLocks noChangeShapeType="1"/>
            </p:cNvSpPr>
            <p:nvPr/>
          </p:nvSpPr>
          <p:spPr bwMode="auto">
            <a:xfrm>
              <a:off x="8173664" y="4873799"/>
              <a:ext cx="3559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AutoShape 299"/>
            <p:cNvSpPr>
              <a:spLocks noChangeArrowheads="1"/>
            </p:cNvSpPr>
            <p:nvPr/>
          </p:nvSpPr>
          <p:spPr bwMode="auto">
            <a:xfrm>
              <a:off x="5868542" y="4949402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Text Box 300"/>
            <p:cNvSpPr txBox="1">
              <a:spLocks noChangeArrowheads="1"/>
            </p:cNvSpPr>
            <p:nvPr/>
          </p:nvSpPr>
          <p:spPr bwMode="auto">
            <a:xfrm>
              <a:off x="6659910" y="4947815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37" name="AutoShape 301"/>
            <p:cNvSpPr>
              <a:spLocks noChangeArrowheads="1"/>
            </p:cNvSpPr>
            <p:nvPr/>
          </p:nvSpPr>
          <p:spPr bwMode="auto">
            <a:xfrm>
              <a:off x="6456974" y="5308177"/>
              <a:ext cx="157633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302"/>
            <p:cNvSpPr>
              <a:spLocks noChangeShapeType="1"/>
            </p:cNvSpPr>
            <p:nvPr/>
          </p:nvSpPr>
          <p:spPr bwMode="auto">
            <a:xfrm>
              <a:off x="5724079" y="5955927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304"/>
            <p:cNvSpPr txBox="1">
              <a:spLocks noChangeArrowheads="1"/>
            </p:cNvSpPr>
            <p:nvPr/>
          </p:nvSpPr>
          <p:spPr bwMode="auto">
            <a:xfrm>
              <a:off x="7030243" y="5309765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40" name="Line 243"/>
            <p:cNvSpPr>
              <a:spLocks noChangeShapeType="1"/>
            </p:cNvSpPr>
            <p:nvPr/>
          </p:nvSpPr>
          <p:spPr bwMode="auto">
            <a:xfrm>
              <a:off x="5723807" y="5667893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62"/>
            <p:cNvSpPr>
              <a:spLocks noChangeShapeType="1"/>
            </p:cNvSpPr>
            <p:nvPr/>
          </p:nvSpPr>
          <p:spPr bwMode="auto">
            <a:xfrm flipH="1" flipV="1">
              <a:off x="6443687" y="56670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62"/>
            <p:cNvSpPr>
              <a:spLocks noChangeShapeType="1"/>
            </p:cNvSpPr>
            <p:nvPr/>
          </p:nvSpPr>
          <p:spPr bwMode="auto">
            <a:xfrm flipH="1" flipV="1">
              <a:off x="6299671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62"/>
            <p:cNvSpPr>
              <a:spLocks noChangeShapeType="1"/>
            </p:cNvSpPr>
            <p:nvPr/>
          </p:nvSpPr>
          <p:spPr bwMode="auto">
            <a:xfrm flipH="1" flipV="1">
              <a:off x="5723806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43"/>
            <p:cNvSpPr>
              <a:spLocks noChangeShapeType="1"/>
            </p:cNvSpPr>
            <p:nvPr/>
          </p:nvSpPr>
          <p:spPr bwMode="auto">
            <a:xfrm flipV="1">
              <a:off x="7750323" y="5667895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45"/>
            <p:cNvSpPr>
              <a:spLocks noChangeShapeType="1"/>
            </p:cNvSpPr>
            <p:nvPr/>
          </p:nvSpPr>
          <p:spPr bwMode="auto">
            <a:xfrm flipV="1">
              <a:off x="7596014" y="5667895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34"/>
            <p:cNvSpPr>
              <a:spLocks noChangeShapeType="1"/>
            </p:cNvSpPr>
            <p:nvPr/>
          </p:nvSpPr>
          <p:spPr bwMode="auto">
            <a:xfrm flipV="1">
              <a:off x="6155853" y="4581126"/>
              <a:ext cx="1587" cy="2936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39"/>
            <p:cNvSpPr>
              <a:spLocks noChangeShapeType="1"/>
            </p:cNvSpPr>
            <p:nvPr/>
          </p:nvSpPr>
          <p:spPr bwMode="auto">
            <a:xfrm>
              <a:off x="5724079" y="486916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40"/>
            <p:cNvSpPr>
              <a:spLocks noChangeShapeType="1"/>
            </p:cNvSpPr>
            <p:nvPr/>
          </p:nvSpPr>
          <p:spPr bwMode="auto">
            <a:xfrm flipH="1" flipV="1">
              <a:off x="5867822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41"/>
            <p:cNvSpPr>
              <a:spLocks noChangeShapeType="1"/>
            </p:cNvSpPr>
            <p:nvPr/>
          </p:nvSpPr>
          <p:spPr bwMode="auto">
            <a:xfrm flipV="1">
              <a:off x="5866954" y="4587477"/>
              <a:ext cx="288901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42"/>
            <p:cNvSpPr>
              <a:spLocks noChangeShapeType="1"/>
            </p:cNvSpPr>
            <p:nvPr/>
          </p:nvSpPr>
          <p:spPr bwMode="auto">
            <a:xfrm flipV="1">
              <a:off x="6145761" y="4874813"/>
              <a:ext cx="2981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46"/>
            <p:cNvSpPr>
              <a:spLocks noChangeShapeType="1"/>
            </p:cNvSpPr>
            <p:nvPr/>
          </p:nvSpPr>
          <p:spPr bwMode="auto">
            <a:xfrm flipH="1" flipV="1">
              <a:off x="6733505" y="4584302"/>
              <a:ext cx="1" cy="28485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47"/>
            <p:cNvSpPr>
              <a:spLocks noChangeShapeType="1"/>
            </p:cNvSpPr>
            <p:nvPr/>
          </p:nvSpPr>
          <p:spPr bwMode="auto">
            <a:xfrm flipH="1" flipV="1">
              <a:off x="6443886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8"/>
            <p:cNvSpPr>
              <a:spLocks noChangeShapeType="1"/>
            </p:cNvSpPr>
            <p:nvPr/>
          </p:nvSpPr>
          <p:spPr bwMode="auto">
            <a:xfrm>
              <a:off x="6443887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8"/>
            <p:cNvSpPr>
              <a:spLocks noChangeShapeType="1"/>
            </p:cNvSpPr>
            <p:nvPr/>
          </p:nvSpPr>
          <p:spPr bwMode="auto">
            <a:xfrm>
              <a:off x="8172078" y="4581128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34"/>
            <p:cNvSpPr>
              <a:spLocks noChangeShapeType="1"/>
            </p:cNvSpPr>
            <p:nvPr/>
          </p:nvSpPr>
          <p:spPr bwMode="auto">
            <a:xfrm flipV="1">
              <a:off x="7308850" y="4581127"/>
              <a:ext cx="0" cy="2936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40"/>
            <p:cNvSpPr>
              <a:spLocks noChangeShapeType="1"/>
            </p:cNvSpPr>
            <p:nvPr/>
          </p:nvSpPr>
          <p:spPr bwMode="auto">
            <a:xfrm flipH="1" flipV="1">
              <a:off x="7019230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41"/>
            <p:cNvSpPr>
              <a:spLocks noChangeShapeType="1"/>
            </p:cNvSpPr>
            <p:nvPr/>
          </p:nvSpPr>
          <p:spPr bwMode="auto">
            <a:xfrm flipV="1">
              <a:off x="7021537" y="4587477"/>
              <a:ext cx="28572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42"/>
            <p:cNvSpPr>
              <a:spLocks noChangeShapeType="1"/>
            </p:cNvSpPr>
            <p:nvPr/>
          </p:nvSpPr>
          <p:spPr bwMode="auto">
            <a:xfrm flipV="1">
              <a:off x="7307262" y="4874814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46"/>
            <p:cNvSpPr>
              <a:spLocks noChangeShapeType="1"/>
            </p:cNvSpPr>
            <p:nvPr/>
          </p:nvSpPr>
          <p:spPr bwMode="auto">
            <a:xfrm flipH="1" flipV="1">
              <a:off x="7884913" y="4584302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47"/>
            <p:cNvSpPr>
              <a:spLocks noChangeShapeType="1"/>
            </p:cNvSpPr>
            <p:nvPr/>
          </p:nvSpPr>
          <p:spPr bwMode="auto">
            <a:xfrm flipH="1" flipV="1">
              <a:off x="7595294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48"/>
            <p:cNvSpPr>
              <a:spLocks noChangeShapeType="1"/>
            </p:cNvSpPr>
            <p:nvPr/>
          </p:nvSpPr>
          <p:spPr bwMode="auto">
            <a:xfrm>
              <a:off x="7595295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60"/>
            <p:cNvSpPr>
              <a:spLocks noChangeShapeType="1"/>
            </p:cNvSpPr>
            <p:nvPr/>
          </p:nvSpPr>
          <p:spPr bwMode="auto">
            <a:xfrm flipV="1">
              <a:off x="6733506" y="4873228"/>
              <a:ext cx="28582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42"/>
            <p:cNvSpPr>
              <a:spLocks noChangeShapeType="1"/>
            </p:cNvSpPr>
            <p:nvPr/>
          </p:nvSpPr>
          <p:spPr bwMode="auto">
            <a:xfrm flipV="1">
              <a:off x="7884046" y="4874813"/>
              <a:ext cx="28803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247"/>
            <p:cNvSpPr>
              <a:spLocks noChangeShapeType="1"/>
            </p:cNvSpPr>
            <p:nvPr/>
          </p:nvSpPr>
          <p:spPr bwMode="auto">
            <a:xfrm flipH="1" flipV="1">
              <a:off x="8172077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62"/>
            <p:cNvSpPr>
              <a:spLocks noChangeShapeType="1"/>
            </p:cNvSpPr>
            <p:nvPr/>
          </p:nvSpPr>
          <p:spPr bwMode="auto">
            <a:xfrm flipH="1" flipV="1">
              <a:off x="5876206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62"/>
            <p:cNvSpPr>
              <a:spLocks noChangeShapeType="1"/>
            </p:cNvSpPr>
            <p:nvPr/>
          </p:nvSpPr>
          <p:spPr bwMode="auto">
            <a:xfrm flipH="1" flipV="1">
              <a:off x="6155854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62"/>
            <p:cNvSpPr>
              <a:spLocks noChangeShapeType="1"/>
            </p:cNvSpPr>
            <p:nvPr/>
          </p:nvSpPr>
          <p:spPr bwMode="auto">
            <a:xfrm flipH="1" flipV="1">
              <a:off x="6011639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45"/>
            <p:cNvSpPr>
              <a:spLocks noChangeShapeType="1"/>
            </p:cNvSpPr>
            <p:nvPr/>
          </p:nvSpPr>
          <p:spPr bwMode="auto">
            <a:xfrm flipV="1">
              <a:off x="8161984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45"/>
            <p:cNvSpPr>
              <a:spLocks noChangeShapeType="1"/>
            </p:cNvSpPr>
            <p:nvPr/>
          </p:nvSpPr>
          <p:spPr bwMode="auto">
            <a:xfrm flipV="1">
              <a:off x="8028062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45"/>
            <p:cNvSpPr>
              <a:spLocks noChangeShapeType="1"/>
            </p:cNvSpPr>
            <p:nvPr/>
          </p:nvSpPr>
          <p:spPr bwMode="auto">
            <a:xfrm flipV="1">
              <a:off x="7873952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45"/>
            <p:cNvSpPr>
              <a:spLocks noChangeShapeType="1"/>
            </p:cNvSpPr>
            <p:nvPr/>
          </p:nvSpPr>
          <p:spPr bwMode="auto">
            <a:xfrm flipV="1">
              <a:off x="7740030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B2B5-E2D6-43CB-B406-9E71C1F9271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二、总线的特性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79388" y="9435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物理特性：</a:t>
            </a:r>
            <a:r>
              <a:rPr lang="zh-CN" altLang="en-US" b="1" dirty="0" smtClean="0">
                <a:latin typeface="Times New Roman" pitchFamily="18" charset="0"/>
              </a:rPr>
              <a:t>指</a:t>
            </a:r>
            <a:r>
              <a:rPr lang="zh-CN" altLang="en-US" b="1" u="sng" dirty="0" smtClean="0">
                <a:latin typeface="Times New Roman" pitchFamily="18" charset="0"/>
              </a:rPr>
              <a:t>部件连接</a:t>
            </a:r>
            <a:r>
              <a:rPr lang="zh-CN" altLang="en-US" b="1" dirty="0" smtClean="0">
                <a:latin typeface="Times New Roman" pitchFamily="18" charset="0"/>
              </a:rPr>
              <a:t>时的特性，</a:t>
            </a:r>
            <a:r>
              <a:rPr lang="zh-CN" altLang="en-US" sz="2200" b="1" dirty="0" smtClean="0"/>
              <a:t>如连线类型、数量、线距等</a:t>
            </a:r>
            <a:endParaRPr lang="zh-CN" altLang="en-US" sz="2000" b="1" dirty="0">
              <a:solidFill>
                <a:srgbClr val="990099"/>
              </a:solidFill>
            </a:endParaRP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179388" y="14255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功能特性：</a:t>
            </a:r>
            <a:r>
              <a:rPr lang="zh-CN" altLang="en-US" b="1" dirty="0"/>
              <a:t>指各信号</a:t>
            </a:r>
            <a:r>
              <a:rPr lang="zh-CN" altLang="en-US" b="1" dirty="0" smtClean="0"/>
              <a:t>线的功能，</a:t>
            </a:r>
            <a:r>
              <a:rPr lang="zh-CN" altLang="en-US" sz="2200" b="1" dirty="0" smtClean="0"/>
              <a:t>如地址线、数据线、时钟线等</a:t>
            </a:r>
            <a:endParaRPr lang="zh-CN" altLang="en-US" sz="2200" b="1" dirty="0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179388" y="18796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电气特性：</a:t>
            </a:r>
            <a:r>
              <a:rPr lang="zh-CN" altLang="en-US" b="1" dirty="0" smtClean="0"/>
              <a:t>指信号传递方向</a:t>
            </a:r>
            <a:r>
              <a:rPr lang="zh-CN" altLang="en-US" b="1" dirty="0"/>
              <a:t>、</a:t>
            </a:r>
            <a:r>
              <a:rPr lang="zh-CN" altLang="en-US" b="1" dirty="0" smtClean="0"/>
              <a:t>信号电平有效范围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      电平约定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地址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数据线为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，控制线为有效、无效</a:t>
            </a:r>
            <a:endParaRPr lang="en-US" altLang="zh-CN" b="1" dirty="0" smtClean="0"/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电平表示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单端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TTL)</a:t>
            </a:r>
            <a:r>
              <a:rPr lang="zh-CN" altLang="en-US" b="1" dirty="0" smtClean="0"/>
              <a:t>、差分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USB)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179388" y="4069521"/>
            <a:ext cx="867889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时间特性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指传输过程中，各</a:t>
            </a:r>
            <a:r>
              <a:rPr lang="zh-CN" altLang="en-US" b="1" dirty="0"/>
              <a:t>信号线上</a:t>
            </a:r>
            <a:r>
              <a:rPr lang="zh-CN" altLang="en-US" b="1" dirty="0" smtClean="0"/>
              <a:t>信号有效的时序</a:t>
            </a:r>
            <a:endParaRPr lang="en-US" altLang="zh-CN" b="1" dirty="0" smtClean="0"/>
          </a:p>
          <a:p>
            <a:pPr marL="2155825" indent="-2155825">
              <a:lnSpc>
                <a:spcPct val="90000"/>
              </a:lnSpc>
            </a:pPr>
            <a:r>
              <a:rPr lang="en-US" altLang="zh-CN" sz="2000" b="1" dirty="0" smtClean="0"/>
              <a:t>    (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逻辑特性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410668" y="3356992"/>
            <a:ext cx="4033540" cy="719138"/>
            <a:chOff x="1547664" y="980728"/>
            <a:chExt cx="4033540" cy="719138"/>
          </a:xfrm>
        </p:grpSpPr>
        <p:sp>
          <p:nvSpPr>
            <p:cNvPr id="123923" name="Text Box 19"/>
            <p:cNvSpPr txBox="1">
              <a:spLocks noChangeArrowheads="1"/>
            </p:cNvSpPr>
            <p:nvPr/>
          </p:nvSpPr>
          <p:spPr bwMode="auto">
            <a:xfrm>
              <a:off x="1547664" y="980728"/>
              <a:ext cx="865188" cy="7191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 smtClean="0"/>
                <a:t>主设备</a:t>
              </a:r>
              <a:endParaRPr lang="zh-CN" altLang="en-US" sz="2000" b="1" dirty="0"/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4428232" y="1268066"/>
              <a:ext cx="4318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4716016" y="980728"/>
              <a:ext cx="865188" cy="719138"/>
            </a:xfrm>
            <a:prstGeom prst="rect">
              <a:avLst/>
            </a:prstGeom>
            <a:solidFill>
              <a:srgbClr val="99CCFF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 smtClean="0"/>
                <a:t>从设备</a:t>
              </a:r>
              <a:endParaRPr lang="zh-CN" altLang="en-US" sz="2000" b="1" dirty="0"/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2483768" y="1268066"/>
              <a:ext cx="288925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2412852" y="1052736"/>
              <a:ext cx="23031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2411760" y="1205136"/>
              <a:ext cx="23031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2412852" y="1626841"/>
              <a:ext cx="230207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/>
      <p:bldP spid="123915" grpId="0"/>
      <p:bldP spid="123930" grpId="0"/>
      <p:bldP spid="1239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3E3-1F2B-4276-987D-E0C0767C99F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4889" name="Text Box 201"/>
          <p:cNvSpPr txBox="1">
            <a:spLocks noChangeArrowheads="1"/>
          </p:cNvSpPr>
          <p:nvPr/>
        </p:nvSpPr>
        <p:spPr bwMode="auto">
          <a:xfrm>
            <a:off x="179388" y="950595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总线宽度：</a:t>
            </a:r>
            <a:r>
              <a:rPr lang="zh-CN" altLang="en-US" b="1" dirty="0"/>
              <a:t>指</a:t>
            </a:r>
            <a:r>
              <a:rPr lang="zh-CN" altLang="en-US" b="1" dirty="0" smtClean="0">
                <a:solidFill>
                  <a:srgbClr val="990099"/>
                </a:solidFill>
              </a:rPr>
              <a:t>数据总线</a:t>
            </a:r>
            <a:r>
              <a:rPr lang="zh-CN" altLang="en-US" b="1" dirty="0" smtClean="0"/>
              <a:t>的位数，常用</a:t>
            </a:r>
            <a:r>
              <a:rPr lang="en-US" altLang="zh-CN" dirty="0" smtClean="0">
                <a:latin typeface="+mn-lt"/>
              </a:rPr>
              <a:t>bit</a:t>
            </a:r>
            <a:r>
              <a:rPr lang="zh-CN" altLang="en-US" b="1" dirty="0" smtClean="0"/>
              <a:t>表示</a:t>
            </a:r>
            <a:endParaRPr lang="zh-CN" altLang="en-US" b="1" dirty="0"/>
          </a:p>
        </p:txBody>
      </p:sp>
      <p:sp>
        <p:nvSpPr>
          <p:cNvPr id="114891" name="Text Box 203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三、总线的性能指标</a:t>
            </a:r>
          </a:p>
        </p:txBody>
      </p:sp>
      <p:sp>
        <p:nvSpPr>
          <p:cNvPr id="114894" name="Text Box 206"/>
          <p:cNvSpPr txBox="1">
            <a:spLocks noChangeArrowheads="1"/>
          </p:cNvSpPr>
          <p:nvPr/>
        </p:nvSpPr>
        <p:spPr bwMode="auto">
          <a:xfrm>
            <a:off x="179388" y="14127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带宽：</a:t>
            </a:r>
            <a:r>
              <a:rPr lang="zh-CN" altLang="en-US" b="1" dirty="0" smtClean="0"/>
              <a:t>指总线的</a:t>
            </a:r>
            <a:r>
              <a:rPr lang="zh-CN" altLang="en-US" b="1" dirty="0" smtClean="0">
                <a:solidFill>
                  <a:srgbClr val="990099"/>
                </a:solidFill>
              </a:rPr>
              <a:t>最大</a:t>
            </a:r>
            <a:r>
              <a:rPr lang="zh-CN" altLang="en-US" b="1" dirty="0" smtClean="0"/>
              <a:t>数据传输率</a:t>
            </a:r>
            <a:r>
              <a:rPr lang="zh-CN" altLang="en-US" b="1" dirty="0"/>
              <a:t>，常用</a:t>
            </a:r>
            <a:r>
              <a:rPr lang="en-US" altLang="zh-CN" b="1" dirty="0" smtClean="0"/>
              <a:t>Mbps(MB/s</a:t>
            </a:r>
            <a:r>
              <a:rPr lang="en-US" altLang="zh-CN" b="1" dirty="0"/>
              <a:t>)</a:t>
            </a:r>
            <a:r>
              <a:rPr lang="zh-CN" altLang="en-US" b="1" dirty="0"/>
              <a:t>表示</a:t>
            </a:r>
            <a:endParaRPr lang="en-US" altLang="zh-CN" b="1" dirty="0" smtClean="0"/>
          </a:p>
          <a:p>
            <a:pPr marL="2147888" indent="-2147888"/>
            <a:r>
              <a:rPr lang="zh-CN" altLang="en-US" b="1" dirty="0" smtClean="0"/>
              <a:t>              数据传输率＝</a:t>
            </a:r>
            <a:r>
              <a:rPr lang="zh-CN" altLang="en-US" b="1" dirty="0"/>
              <a:t>总线宽度</a:t>
            </a:r>
            <a:r>
              <a:rPr lang="en-US" altLang="zh-CN" b="1" dirty="0" smtClean="0"/>
              <a:t>×</a:t>
            </a:r>
            <a:r>
              <a:rPr lang="zh-CN" altLang="en-US" b="1" dirty="0" smtClean="0"/>
              <a:t>数据传输</a:t>
            </a:r>
            <a:r>
              <a:rPr lang="zh-CN" altLang="en-US" b="1" dirty="0"/>
              <a:t>次数</a:t>
            </a:r>
            <a:r>
              <a:rPr lang="en-US" altLang="zh-CN" b="1" dirty="0"/>
              <a:t>/</a:t>
            </a:r>
            <a:r>
              <a:rPr lang="zh-CN" altLang="en-US" b="1" dirty="0" smtClean="0"/>
              <a:t>秒</a:t>
            </a:r>
            <a:endParaRPr lang="en-US" altLang="zh-CN" b="1" dirty="0" smtClean="0"/>
          </a:p>
        </p:txBody>
      </p:sp>
      <p:sp>
        <p:nvSpPr>
          <p:cNvPr id="114895" name="Text Box 207"/>
          <p:cNvSpPr txBox="1">
            <a:spLocks noChangeArrowheads="1"/>
          </p:cNvSpPr>
          <p:nvPr/>
        </p:nvSpPr>
        <p:spPr bwMode="auto">
          <a:xfrm>
            <a:off x="179388" y="3933056"/>
            <a:ext cx="8785225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990099"/>
                </a:solidFill>
              </a:rPr>
              <a:t>     </a:t>
            </a:r>
            <a:r>
              <a:rPr lang="zh-CN" altLang="en-US" b="1" dirty="0">
                <a:solidFill>
                  <a:srgbClr val="990099"/>
                </a:solidFill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</a:rPr>
              <a:t>—</a:t>
            </a:r>
            <a:r>
              <a:rPr lang="zh-CN" altLang="en-US" b="1" dirty="0" smtClean="0"/>
              <a:t>某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位同步总线的时钟频率为</a:t>
            </a:r>
            <a:r>
              <a:rPr lang="en-US" altLang="zh-CN" b="1" dirty="0" smtClean="0"/>
              <a:t>100MHz</a:t>
            </a:r>
            <a:r>
              <a:rPr lang="zh-CN" altLang="en-US" b="1" dirty="0" smtClean="0"/>
              <a:t>，每个时钟可传输一次数据，该总线的带宽＝</a:t>
            </a:r>
            <a:r>
              <a:rPr lang="en-US" altLang="zh-CN" b="1" dirty="0" smtClean="0"/>
              <a:t>32bit×(100MHz/1)=3.2Gbps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eaLnBrk="0" hangingPunct="0"/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b="1" dirty="0" smtClean="0"/>
              <a:t>若需将该总线带宽提高一倍，有哪些方法？</a:t>
            </a:r>
            <a:endParaRPr lang="en-US" altLang="zh-CN" b="1" dirty="0"/>
          </a:p>
        </p:txBody>
      </p:sp>
      <p:sp>
        <p:nvSpPr>
          <p:cNvPr id="114897" name="Text Box 209"/>
          <p:cNvSpPr txBox="1">
            <a:spLocks noChangeArrowheads="1"/>
          </p:cNvSpPr>
          <p:nvPr/>
        </p:nvSpPr>
        <p:spPr bwMode="auto">
          <a:xfrm>
            <a:off x="179388" y="52936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81300" indent="-27813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总线负载能力：</a:t>
            </a:r>
            <a:r>
              <a:rPr lang="zh-CN" altLang="en-US" b="1" dirty="0" smtClean="0"/>
              <a:t>指信号电平保持</a:t>
            </a:r>
            <a:r>
              <a:rPr lang="zh-CN" altLang="en-US" b="1" dirty="0" smtClean="0">
                <a:solidFill>
                  <a:srgbClr val="990099"/>
                </a:solidFill>
              </a:rPr>
              <a:t>在有效范围内</a:t>
            </a:r>
            <a:r>
              <a:rPr lang="zh-CN" altLang="en-US" b="1" dirty="0" smtClean="0"/>
              <a:t>时，所</a:t>
            </a:r>
            <a:r>
              <a:rPr lang="zh-CN" altLang="en-US" b="1" dirty="0"/>
              <a:t>能连接</a:t>
            </a:r>
            <a:r>
              <a:rPr lang="zh-CN" altLang="en-US" b="1" dirty="0" smtClean="0"/>
              <a:t>的设备</a:t>
            </a:r>
            <a:r>
              <a:rPr lang="zh-CN" altLang="en-US" b="1" dirty="0"/>
              <a:t>数量，常用</a:t>
            </a:r>
            <a:r>
              <a:rPr lang="zh-CN" altLang="en-US" b="1" dirty="0" smtClean="0"/>
              <a:t>个表示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5841268" y="2338175"/>
            <a:ext cx="2187116" cy="370745"/>
            <a:chOff x="5841268" y="2338175"/>
            <a:chExt cx="2187116" cy="370745"/>
          </a:xfrm>
        </p:grpSpPr>
        <p:sp>
          <p:nvSpPr>
            <p:cNvPr id="2" name="右大括号 1"/>
            <p:cNvSpPr/>
            <p:nvPr/>
          </p:nvSpPr>
          <p:spPr bwMode="auto">
            <a:xfrm rot="5400000">
              <a:off x="6889694" y="1289749"/>
              <a:ext cx="90264" cy="2187116"/>
            </a:xfrm>
            <a:prstGeom prst="rightBrace">
              <a:avLst>
                <a:gd name="adj1" fmla="val 3647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107"/>
            <p:cNvSpPr txBox="1">
              <a:spLocks noChangeArrowheads="1"/>
            </p:cNvSpPr>
            <p:nvPr/>
          </p:nvSpPr>
          <p:spPr bwMode="auto">
            <a:xfrm>
              <a:off x="6106734" y="2420888"/>
              <a:ext cx="16561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990099"/>
                  </a:solidFill>
                </a:rPr>
                <a:t>总线工作频率</a:t>
              </a:r>
              <a:endParaRPr lang="zh-CN" altLang="en-US" sz="20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47864" y="3501008"/>
            <a:ext cx="5544616" cy="447288"/>
            <a:chOff x="3275856" y="3557776"/>
            <a:chExt cx="5544616" cy="447288"/>
          </a:xfrm>
        </p:grpSpPr>
        <p:sp>
          <p:nvSpPr>
            <p:cNvPr id="15" name="Text Box 107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461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zh-CN" sz="1800" b="1" dirty="0"/>
                <a:t>总线宽度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</a:t>
              </a:r>
              <a:r>
                <a:rPr lang="zh-CN" altLang="zh-CN" sz="1800" b="1" dirty="0" smtClean="0"/>
                <a:t>总线</a:t>
              </a:r>
              <a:r>
                <a:rPr lang="zh-CN" altLang="zh-CN" sz="1800" b="1" dirty="0"/>
                <a:t>时钟频率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</a:t>
              </a:r>
              <a:r>
                <a:rPr lang="zh-CN" altLang="zh-CN" sz="1800" b="1" dirty="0" smtClean="0"/>
                <a:t>所</a:t>
              </a:r>
              <a:r>
                <a:rPr lang="zh-CN" altLang="zh-CN" sz="1800" b="1" dirty="0"/>
                <a:t>需时钟周期</a:t>
              </a:r>
              <a:r>
                <a:rPr lang="zh-CN" altLang="zh-CN" sz="1800" b="1" dirty="0" smtClean="0"/>
                <a:t>数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数据传输</a:t>
              </a:r>
              <a:endParaRPr lang="zh-CN" altLang="en-US" sz="2000" b="1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>
              <a:off x="4139952" y="3557776"/>
              <a:ext cx="606544" cy="15925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292080" y="3645024"/>
              <a:ext cx="144016" cy="720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719720" y="3603496"/>
              <a:ext cx="652480" cy="11353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cxnSp>
        <p:nvCxnSpPr>
          <p:cNvPr id="19" name="直接箭头连接符 18"/>
          <p:cNvCxnSpPr/>
          <p:nvPr/>
        </p:nvCxnSpPr>
        <p:spPr bwMode="auto">
          <a:xfrm flipH="1">
            <a:off x="1835696" y="1844824"/>
            <a:ext cx="2160240" cy="936104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179512" y="2658978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 smtClean="0">
                <a:solidFill>
                  <a:schemeClr val="accent2"/>
                </a:solidFill>
              </a:rPr>
              <a:t>最大</a:t>
            </a:r>
            <a:r>
              <a:rPr lang="zh-CN" altLang="en-US" dirty="0" smtClean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不考虑</a:t>
            </a:r>
            <a:r>
              <a:rPr lang="zh-CN" altLang="en-US" b="1" u="sng" dirty="0"/>
              <a:t>非数据传输操作</a:t>
            </a:r>
            <a:r>
              <a:rPr lang="zh-CN" altLang="en-US" b="1" dirty="0"/>
              <a:t>的时间，</a:t>
            </a:r>
            <a:r>
              <a:rPr lang="zh-CN" altLang="en-US" sz="2000" b="1" dirty="0"/>
              <a:t>如地址传送、仲裁等</a:t>
            </a:r>
            <a:endParaRPr lang="zh-CN" altLang="en-US" b="1" dirty="0"/>
          </a:p>
        </p:txBody>
      </p:sp>
      <p:sp>
        <p:nvSpPr>
          <p:cNvPr id="30" name="Text Box 201"/>
          <p:cNvSpPr txBox="1">
            <a:spLocks noChangeArrowheads="1"/>
          </p:cNvSpPr>
          <p:nvPr/>
        </p:nvSpPr>
        <p:spPr bwMode="auto">
          <a:xfrm>
            <a:off x="179512" y="309102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 同步总线</a:t>
            </a:r>
            <a:r>
              <a:rPr lang="zh-CN" altLang="en-US" b="1" dirty="0">
                <a:solidFill>
                  <a:schemeClr val="accent2"/>
                </a:solidFill>
              </a:rPr>
              <a:t>的总线带宽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en-US" altLang="zh-CN" b="1" i="1" dirty="0" smtClean="0"/>
              <a:t>B</a:t>
            </a:r>
            <a:r>
              <a:rPr lang="en-US" altLang="zh-CN" b="1" i="1" dirty="0" smtClean="0">
                <a:latin typeface="+mn-lt"/>
              </a:rPr>
              <a:t> </a:t>
            </a:r>
            <a:r>
              <a:rPr lang="zh-CN" altLang="zh-CN" b="1" dirty="0" smtClean="0"/>
              <a:t>＝</a:t>
            </a:r>
            <a:r>
              <a:rPr lang="en-US" altLang="zh-CN" b="1" i="1" dirty="0">
                <a:latin typeface="+mn-lt"/>
              </a:rPr>
              <a:t>w</a:t>
            </a:r>
            <a:r>
              <a:rPr lang="zh-CN" altLang="zh-CN" b="1" dirty="0"/>
              <a:t>×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i="1" baseline="-25000" dirty="0">
                <a:latin typeface="+mn-lt"/>
              </a:rPr>
              <a:t> </a:t>
            </a:r>
            <a:r>
              <a:rPr lang="en-US" altLang="zh-CN" b="1" dirty="0"/>
              <a:t>/</a:t>
            </a:r>
            <a:r>
              <a:rPr lang="en-US" altLang="zh-CN" b="1" i="1" dirty="0">
                <a:latin typeface="+mn-lt"/>
              </a:rPr>
              <a:t>m</a:t>
            </a:r>
            <a:endParaRPr lang="zh-CN" altLang="en-US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1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89" grpId="0"/>
      <p:bldP spid="114894" grpId="0"/>
      <p:bldP spid="114895" grpId="0"/>
      <p:bldP spid="114897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60" name="Text Box 203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的操作过程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01"/>
          <p:cNvSpPr txBox="1">
            <a:spLocks noChangeArrowheads="1"/>
          </p:cNvSpPr>
          <p:nvPr/>
        </p:nvSpPr>
        <p:spPr bwMode="auto">
          <a:xfrm>
            <a:off x="179512" y="3210361"/>
            <a:ext cx="875033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2650" indent="-2152650"/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术语：</a:t>
            </a:r>
            <a:r>
              <a:rPr lang="zh-CN" altLang="en-US" b="1" dirty="0" smtClean="0"/>
              <a:t>总线操作、</a:t>
            </a:r>
            <a:r>
              <a:rPr lang="zh-CN" altLang="en-US" b="1" dirty="0"/>
              <a:t>总线周期，总线</a:t>
            </a:r>
            <a:r>
              <a:rPr lang="zh-CN" altLang="en-US" b="1" dirty="0" smtClean="0"/>
              <a:t>事务、总线传输周期</a:t>
            </a:r>
            <a:endParaRPr lang="en-US" altLang="zh-CN" b="1" dirty="0" smtClean="0"/>
          </a:p>
          <a:p>
            <a:pPr marL="2152650" indent="-2152650">
              <a:lnSpc>
                <a:spcPct val="10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en-US" altLang="zh-CN" sz="2000" dirty="0" smtClean="0"/>
              <a:t>             </a:t>
            </a:r>
            <a:r>
              <a:rPr lang="zh-CN" altLang="en-US" sz="2000" dirty="0" smtClean="0"/>
              <a:t>└─</a:t>
            </a:r>
            <a:r>
              <a:rPr lang="zh-CN" altLang="zh-CN" sz="2000" b="1" dirty="0" smtClean="0"/>
              <a:t>总线</a:t>
            </a:r>
            <a:r>
              <a:rPr lang="zh-CN" altLang="zh-CN" sz="2000" b="1" dirty="0"/>
              <a:t>上完成一次数据传输的</a:t>
            </a:r>
            <a:r>
              <a:rPr lang="zh-CN" altLang="zh-CN" sz="2000" b="1" u="sng" dirty="0">
                <a:solidFill>
                  <a:srgbClr val="990099"/>
                </a:solidFill>
              </a:rPr>
              <a:t>所有操作</a:t>
            </a:r>
            <a:endParaRPr lang="en-US" altLang="zh-CN" sz="2000" b="1" u="sng" dirty="0" smtClean="0">
              <a:solidFill>
                <a:srgbClr val="990099"/>
              </a:solidFill>
            </a:endParaRPr>
          </a:p>
        </p:txBody>
      </p:sp>
      <p:sp>
        <p:nvSpPr>
          <p:cNvPr id="41" name="Text Box 201"/>
          <p:cNvSpPr txBox="1">
            <a:spLocks noChangeArrowheads="1"/>
          </p:cNvSpPr>
          <p:nvPr/>
        </p:nvSpPr>
        <p:spPr bwMode="auto">
          <a:xfrm>
            <a:off x="179512" y="952852"/>
            <a:ext cx="875033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设备连接：</a:t>
            </a:r>
            <a:r>
              <a:rPr lang="zh-CN" altLang="en-US" b="1" dirty="0" smtClean="0"/>
              <a:t>需</a:t>
            </a:r>
            <a:r>
              <a:rPr lang="zh-CN" altLang="en-US" b="1" dirty="0" smtClean="0">
                <a:solidFill>
                  <a:srgbClr val="990099"/>
                </a:solidFill>
              </a:rPr>
              <a:t>管理</a:t>
            </a:r>
            <a:r>
              <a:rPr lang="zh-CN" altLang="en-US" b="1" u="sng" dirty="0" smtClean="0"/>
              <a:t>总线使用权</a:t>
            </a:r>
            <a:r>
              <a:rPr lang="zh-CN" altLang="en-US" b="1" dirty="0" smtClean="0"/>
              <a:t>，常采用</a:t>
            </a:r>
            <a:r>
              <a:rPr lang="zh-CN" altLang="en-US" b="1" u="sng" dirty="0" smtClean="0"/>
              <a:t>请求</a:t>
            </a:r>
            <a:r>
              <a:rPr lang="en-US" altLang="zh-CN" b="1" u="sng" dirty="0" smtClean="0"/>
              <a:t>-</a:t>
            </a:r>
            <a:r>
              <a:rPr lang="zh-CN" altLang="en-US" b="1" u="sng" dirty="0" smtClean="0"/>
              <a:t>分配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 marL="2336800" indent="-23368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</a:t>
            </a:r>
            <a:r>
              <a:rPr lang="en-US" altLang="zh-CN" sz="2000" b="1" dirty="0" smtClean="0"/>
              <a:t>                </a:t>
            </a:r>
            <a:r>
              <a:rPr lang="zh-CN" altLang="en-US" sz="2000" dirty="0" smtClean="0"/>
              <a:t>└←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个主设备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同时    </a:t>
            </a:r>
            <a:r>
              <a:rPr lang="zh-CN" altLang="en-US" sz="2000" dirty="0" smtClean="0"/>
              <a:t>└→</a:t>
            </a:r>
            <a:r>
              <a:rPr lang="zh-CN" altLang="en-US" sz="2000" b="1" dirty="0" smtClean="0"/>
              <a:t>仲裁</a:t>
            </a:r>
            <a:endParaRPr lang="en-US" altLang="zh-CN" sz="2000" b="1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403648" y="4149080"/>
            <a:ext cx="5760640" cy="1152128"/>
            <a:chOff x="2195736" y="3645024"/>
            <a:chExt cx="5760640" cy="1152128"/>
          </a:xfrm>
        </p:grpSpPr>
        <p:sp>
          <p:nvSpPr>
            <p:cNvPr id="45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46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563888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H="1">
              <a:off x="356388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73" name="Text Box 98"/>
            <p:cNvSpPr txBox="1">
              <a:spLocks noChangeArrowheads="1"/>
            </p:cNvSpPr>
            <p:nvPr/>
          </p:nvSpPr>
          <p:spPr bwMode="auto">
            <a:xfrm>
              <a:off x="3563888" y="3933056"/>
              <a:ext cx="504156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74" name="Text Box 98"/>
            <p:cNvSpPr txBox="1">
              <a:spLocks noChangeArrowheads="1"/>
            </p:cNvSpPr>
            <p:nvPr/>
          </p:nvSpPr>
          <p:spPr bwMode="auto">
            <a:xfrm>
              <a:off x="2195736" y="3933057"/>
              <a:ext cx="1368152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 smtClean="0"/>
                <a:t>总线使用权：</a:t>
              </a:r>
              <a:endParaRPr lang="zh-CN" altLang="en-US" sz="1800" b="1" dirty="0"/>
            </a:p>
          </p:txBody>
        </p: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6372300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80" name="Text Box 98"/>
            <p:cNvSpPr txBox="1">
              <a:spLocks noChangeArrowheads="1"/>
            </p:cNvSpPr>
            <p:nvPr/>
          </p:nvSpPr>
          <p:spPr bwMode="auto">
            <a:xfrm>
              <a:off x="5652219" y="3933056"/>
              <a:ext cx="718951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6515187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82" name="Text Box 98"/>
            <p:cNvSpPr txBox="1">
              <a:spLocks noChangeArrowheads="1"/>
            </p:cNvSpPr>
            <p:nvPr/>
          </p:nvSpPr>
          <p:spPr bwMode="auto">
            <a:xfrm>
              <a:off x="6480863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6371171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7955347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7811331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H="1">
              <a:off x="6371171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7451291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595435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1" name="Text Box 98"/>
            <p:cNvSpPr txBox="1">
              <a:spLocks noChangeArrowheads="1"/>
            </p:cNvSpPr>
            <p:nvPr/>
          </p:nvSpPr>
          <p:spPr bwMode="auto">
            <a:xfrm>
              <a:off x="3584207" y="3645024"/>
              <a:ext cx="4155115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 smtClean="0"/>
                <a:t>仲裁    总线传输       仲裁    总线传输</a:t>
              </a:r>
              <a:endParaRPr lang="zh-CN" altLang="en-US" sz="1600" b="1" dirty="0"/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5939123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1939856" y="1910756"/>
            <a:ext cx="6808608" cy="1230212"/>
            <a:chOff x="1475656" y="1550716"/>
            <a:chExt cx="6808608" cy="1230212"/>
          </a:xfrm>
        </p:grpSpPr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475656" y="2126780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1475656" y="1550716"/>
              <a:ext cx="208823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总线仲裁器</a:t>
              </a:r>
              <a:r>
                <a:rPr lang="en-US" altLang="zh-CN" sz="1600" b="1" dirty="0" smtClean="0"/>
                <a:t>(</a:t>
              </a:r>
              <a:r>
                <a:rPr lang="zh-CN" altLang="en-US" sz="1600" b="1" dirty="0" smtClean="0"/>
                <a:t>控制器</a:t>
              </a:r>
              <a:r>
                <a:rPr lang="en-US" altLang="zh-CN" sz="1600" b="1" dirty="0" smtClean="0"/>
                <a:t>)</a:t>
              </a:r>
              <a:endParaRPr lang="zh-CN" altLang="en-US" sz="1800" b="1" dirty="0"/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1475656" y="2629317"/>
              <a:ext cx="4536504" cy="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2627784" y="2126780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3923928" y="2126780"/>
              <a:ext cx="93610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5076056" y="2126780"/>
              <a:ext cx="936104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>
              <a:off x="1619672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1907704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2195736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V="1">
              <a:off x="2267744" y="2492897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475656" y="2702844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1475656" y="2774852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2771800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>
              <a:off x="3059832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3347864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V="1">
              <a:off x="3419872" y="2492897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V="1">
              <a:off x="4067944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4355976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4644008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4716016" y="2480744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5220072" y="249289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5508104" y="249289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5796136" y="249289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>
              <a:off x="5868144" y="2486820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2032668" y="1839641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1854748" y="1839641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3" name="Text Box 107"/>
            <p:cNvSpPr txBox="1">
              <a:spLocks noChangeArrowheads="1"/>
            </p:cNvSpPr>
            <p:nvPr/>
          </p:nvSpPr>
          <p:spPr bwMode="auto">
            <a:xfrm>
              <a:off x="1475656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BR1</a:t>
              </a:r>
              <a:endParaRPr lang="zh-CN" altLang="en-US" sz="1600" b="1" dirty="0"/>
            </a:p>
          </p:txBody>
        </p:sp>
        <p:sp>
          <p:nvSpPr>
            <p:cNvPr id="94" name="Text Box 107"/>
            <p:cNvSpPr txBox="1">
              <a:spLocks noChangeArrowheads="1"/>
            </p:cNvSpPr>
            <p:nvPr/>
          </p:nvSpPr>
          <p:spPr bwMode="auto">
            <a:xfrm>
              <a:off x="2051720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BG1</a:t>
              </a:r>
              <a:endParaRPr lang="zh-CN" altLang="en-US" sz="1600" b="1" dirty="0"/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>
              <a:off x="3184796" y="1839641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V="1">
              <a:off x="3006876" y="1839641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9" name="Text Box 107"/>
            <p:cNvSpPr txBox="1">
              <a:spLocks noChangeArrowheads="1"/>
            </p:cNvSpPr>
            <p:nvPr/>
          </p:nvSpPr>
          <p:spPr bwMode="auto">
            <a:xfrm>
              <a:off x="2627784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BR2</a:t>
              </a:r>
              <a:endParaRPr lang="zh-CN" altLang="en-US" sz="1600" b="1" dirty="0"/>
            </a:p>
          </p:txBody>
        </p:sp>
        <p:sp>
          <p:nvSpPr>
            <p:cNvPr id="100" name="Text Box 107"/>
            <p:cNvSpPr txBox="1">
              <a:spLocks noChangeArrowheads="1"/>
            </p:cNvSpPr>
            <p:nvPr/>
          </p:nvSpPr>
          <p:spPr bwMode="auto">
            <a:xfrm>
              <a:off x="3203848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BG2</a:t>
              </a:r>
              <a:endParaRPr lang="zh-CN" altLang="en-US" sz="1600" b="1" dirty="0"/>
            </a:p>
          </p:txBody>
        </p:sp>
        <p:sp>
          <p:nvSpPr>
            <p:cNvPr id="101" name="Text Box 107"/>
            <p:cNvSpPr txBox="1">
              <a:spLocks noChangeArrowheads="1"/>
            </p:cNvSpPr>
            <p:nvPr/>
          </p:nvSpPr>
          <p:spPr bwMode="auto">
            <a:xfrm>
              <a:off x="6372250" y="1932822"/>
              <a:ext cx="1912014" cy="5539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BR—Bus Request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BG—Bus </a:t>
              </a:r>
              <a:r>
                <a:rPr lang="en-US" altLang="zh-CN" sz="1800" b="1" dirty="0"/>
                <a:t>Grant</a:t>
              </a:r>
              <a:endParaRPr lang="en-US" altLang="zh-CN" sz="1800" b="1" dirty="0" smtClean="0"/>
            </a:p>
          </p:txBody>
        </p:sp>
      </p:grpSp>
      <p:sp>
        <p:nvSpPr>
          <p:cNvPr id="92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17217</TotalTime>
  <Words>4701</Words>
  <Application>Microsoft Office PowerPoint</Application>
  <PresentationFormat>全屏显示(4:3)</PresentationFormat>
  <Paragraphs>824</Paragraphs>
  <Slides>32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默认设计模板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zz</cp:lastModifiedBy>
  <cp:revision>494</cp:revision>
  <dcterms:created xsi:type="dcterms:W3CDTF">2002-02-16T03:40:16Z</dcterms:created>
  <dcterms:modified xsi:type="dcterms:W3CDTF">2018-09-14T04:16:19Z</dcterms:modified>
</cp:coreProperties>
</file>