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1868" r:id="rId2"/>
    <p:sldId id="1870" r:id="rId3"/>
    <p:sldId id="1854" r:id="rId4"/>
    <p:sldId id="1869" r:id="rId5"/>
    <p:sldId id="1871" r:id="rId6"/>
    <p:sldId id="1875" r:id="rId7"/>
    <p:sldId id="1878" r:id="rId8"/>
    <p:sldId id="1876" r:id="rId9"/>
    <p:sldId id="1879" r:id="rId10"/>
    <p:sldId id="1880" r:id="rId11"/>
    <p:sldId id="1881" r:id="rId12"/>
    <p:sldId id="1882" r:id="rId13"/>
    <p:sldId id="1877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3399FF"/>
    <a:srgbClr val="FF0000"/>
    <a:srgbClr val="FFFF66"/>
    <a:srgbClr val="FF99FF"/>
    <a:srgbClr val="FFCC99"/>
    <a:srgbClr val="99CC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83" autoAdjust="0"/>
  </p:normalViewPr>
  <p:slideViewPr>
    <p:cSldViewPr>
      <p:cViewPr>
        <p:scale>
          <a:sx n="66" d="100"/>
          <a:sy n="66" d="100"/>
        </p:scale>
        <p:origin x="-1284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5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5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5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BDF48EA-1526-4F53-AF9D-05026565C7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21079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6B8AA-1B3C-42C5-A7BD-7425A3FD11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55E80-CB67-495D-AEED-90C1992D95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CA53B-6A78-4A43-A9F3-D19E54659C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C220A-C4D5-404D-98E4-489D514453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60F28-8D23-4F13-A173-5C6AA25672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C3FD7-813F-4748-ACE7-94C1F14C08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763B6-ABB8-4756-ADBB-245E856D17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2ECC1-2A5D-45DA-B800-5BEA3B58A0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4EDD8-ABA9-496A-98FC-7ED5371D6A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C734B-09E4-4E3B-8734-41F5A6731B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F99F5-51FF-48DE-830A-580E8C505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31C7CCAD-82F8-4DBE-8461-63E9AADA75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288925" y="1326247"/>
            <a:ext cx="8550275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800" b="1" dirty="0" smtClean="0">
                <a:latin typeface="+mn-ea"/>
                <a:ea typeface="+mn-ea"/>
              </a:rPr>
              <a:t>各位同学：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800" b="1" dirty="0" smtClean="0">
                <a:latin typeface="+mn-ea"/>
                <a:ea typeface="+mn-ea"/>
              </a:rPr>
              <a:t>下午好！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800" b="1" dirty="0">
              <a:latin typeface="+mn-ea"/>
              <a:ea typeface="+mn-ea"/>
            </a:endParaRPr>
          </a:p>
          <a:p>
            <a:pPr algn="r">
              <a:lnSpc>
                <a:spcPct val="125000"/>
              </a:lnSpc>
              <a:spcBef>
                <a:spcPts val="0"/>
              </a:spcBef>
            </a:pPr>
            <a:r>
              <a:rPr lang="zh-CN" altLang="en-US" sz="2800" b="1" dirty="0" smtClean="0">
                <a:latin typeface="+mn-ea"/>
                <a:ea typeface="+mn-ea"/>
              </a:rPr>
              <a:t>欢迎进入课堂，请在群里发仅含个人“学号姓名”的签到消息（截止时间为</a:t>
            </a:r>
            <a:r>
              <a:rPr lang="en-US" altLang="zh-CN" sz="2800" b="1" dirty="0" smtClean="0">
                <a:latin typeface="+mn-ea"/>
                <a:ea typeface="+mn-ea"/>
              </a:rPr>
              <a:t>14</a:t>
            </a:r>
            <a:r>
              <a:rPr lang="zh-CN" altLang="en-US" sz="2800" b="1" dirty="0" smtClean="0">
                <a:latin typeface="+mn-ea"/>
                <a:ea typeface="+mn-ea"/>
              </a:rPr>
              <a:t>点</a:t>
            </a:r>
            <a:r>
              <a:rPr lang="en-US" altLang="zh-CN" sz="2800" b="1" dirty="0" smtClean="0">
                <a:latin typeface="+mn-ea"/>
                <a:ea typeface="+mn-ea"/>
              </a:rPr>
              <a:t>10</a:t>
            </a:r>
            <a:r>
              <a:rPr lang="zh-CN" altLang="en-US" sz="2800" b="1" dirty="0" smtClean="0">
                <a:latin typeface="+mn-ea"/>
                <a:ea typeface="+mn-ea"/>
              </a:rPr>
              <a:t>分），谢谢支持！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 algn="r">
              <a:lnSpc>
                <a:spcPct val="125000"/>
              </a:lnSpc>
              <a:spcBef>
                <a:spcPts val="0"/>
              </a:spcBef>
            </a:pP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800" b="1" dirty="0" smtClean="0">
              <a:latin typeface="+mn-ea"/>
              <a:ea typeface="+mn-ea"/>
            </a:endParaRPr>
          </a:p>
          <a:p>
            <a:pPr algn="r">
              <a:lnSpc>
                <a:spcPct val="125000"/>
              </a:lnSpc>
              <a:spcBef>
                <a:spcPts val="0"/>
              </a:spcBef>
            </a:pPr>
            <a:r>
              <a:rPr lang="en-US" altLang="zh-CN" sz="2800" b="1" dirty="0" smtClean="0">
                <a:latin typeface="+mn-ea"/>
                <a:ea typeface="+mn-ea"/>
              </a:rPr>
              <a:t>2020</a:t>
            </a:r>
            <a:r>
              <a:rPr lang="zh-CN" altLang="en-US" sz="2800" b="1" dirty="0" smtClean="0">
                <a:latin typeface="+mn-ea"/>
                <a:ea typeface="+mn-ea"/>
              </a:rPr>
              <a:t>年</a:t>
            </a:r>
            <a:r>
              <a:rPr lang="en-US" altLang="zh-CN" sz="2800" b="1" dirty="0" smtClean="0">
                <a:latin typeface="+mn-ea"/>
                <a:ea typeface="+mn-ea"/>
              </a:rPr>
              <a:t>4</a:t>
            </a:r>
            <a:r>
              <a:rPr lang="zh-CN" altLang="en-US" sz="2800" b="1" dirty="0" smtClean="0">
                <a:latin typeface="+mn-ea"/>
                <a:ea typeface="+mn-ea"/>
              </a:rPr>
              <a:t>月</a:t>
            </a:r>
            <a:r>
              <a:rPr lang="en-US" altLang="zh-CN" sz="2800" b="1" dirty="0" smtClean="0">
                <a:latin typeface="+mn-ea"/>
                <a:ea typeface="+mn-ea"/>
              </a:rPr>
              <a:t>23</a:t>
            </a:r>
            <a:r>
              <a:rPr lang="zh-CN" altLang="en-US" sz="2800" b="1" dirty="0" smtClean="0">
                <a:latin typeface="+mn-ea"/>
                <a:ea typeface="+mn-ea"/>
              </a:rPr>
              <a:t>日</a:t>
            </a:r>
            <a:endParaRPr lang="en-US" altLang="zh-CN" sz="28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3951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93694" y="908050"/>
            <a:ext cx="8978900" cy="163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sz="2800" b="1" dirty="0" smtClean="0">
                <a:latin typeface="宋体" pitchFamily="2" charset="-122"/>
              </a:rPr>
              <a:t>（</a:t>
            </a:r>
            <a:r>
              <a:rPr lang="en-US" altLang="zh-CN" sz="2800" b="1" dirty="0" smtClean="0">
                <a:latin typeface="宋体" pitchFamily="2" charset="-122"/>
              </a:rPr>
              <a:t>2</a:t>
            </a:r>
            <a:r>
              <a:rPr lang="zh-CN" altLang="en-US" sz="2800" b="1" dirty="0" smtClean="0">
                <a:latin typeface="宋体" pitchFamily="2" charset="-122"/>
              </a:rPr>
              <a:t>）下载</a:t>
            </a:r>
            <a:r>
              <a:rPr lang="en-US" altLang="zh-CN" sz="2800" b="1" dirty="0" smtClean="0">
                <a:latin typeface="宋体" pitchFamily="2" charset="-122"/>
              </a:rPr>
              <a:t>/</a:t>
            </a:r>
            <a:r>
              <a:rPr lang="zh-CN" altLang="en-US" sz="2800" b="1" dirty="0" smtClean="0">
                <a:latin typeface="宋体" pitchFamily="2" charset="-122"/>
              </a:rPr>
              <a:t>安装</a:t>
            </a:r>
            <a:r>
              <a:rPr lang="en-US" altLang="zh-CN" sz="2800" b="1" dirty="0" smtClean="0">
                <a:latin typeface="宋体" pitchFamily="2" charset="-122"/>
              </a:rPr>
              <a:t>/</a:t>
            </a:r>
            <a:r>
              <a:rPr lang="zh-CN" altLang="en-US" sz="2800" b="1" dirty="0" smtClean="0">
                <a:latin typeface="宋体" pitchFamily="2" charset="-122"/>
              </a:rPr>
              <a:t>运行抓包工具（嗅探器），捕获协议数据包并分析，包括以太网帧、</a:t>
            </a:r>
            <a:r>
              <a:rPr lang="en-US" altLang="zh-CN" sz="2800" b="1" dirty="0" smtClean="0">
                <a:latin typeface="宋体" pitchFamily="2" charset="-122"/>
              </a:rPr>
              <a:t>IP</a:t>
            </a:r>
            <a:r>
              <a:rPr lang="zh-CN" altLang="en-US" sz="2800" b="1" dirty="0" smtClean="0">
                <a:latin typeface="宋体" pitchFamily="2" charset="-122"/>
              </a:rPr>
              <a:t>报文、</a:t>
            </a:r>
            <a:r>
              <a:rPr lang="en-US" altLang="zh-CN" sz="2800" b="1" dirty="0" smtClean="0">
                <a:latin typeface="宋体" pitchFamily="2" charset="-122"/>
              </a:rPr>
              <a:t>TCP</a:t>
            </a:r>
            <a:r>
              <a:rPr lang="zh-CN" altLang="en-US" sz="2800" b="1" dirty="0" smtClean="0">
                <a:latin typeface="宋体" pitchFamily="2" charset="-122"/>
              </a:rPr>
              <a:t>或者</a:t>
            </a:r>
            <a:r>
              <a:rPr lang="en-US" altLang="zh-CN" sz="2800" b="1" dirty="0" smtClean="0">
                <a:latin typeface="宋体" pitchFamily="2" charset="-122"/>
              </a:rPr>
              <a:t>UDP</a:t>
            </a:r>
            <a:r>
              <a:rPr lang="zh-CN" altLang="en-US" sz="2800" b="1" dirty="0" smtClean="0">
                <a:latin typeface="宋体" pitchFamily="2" charset="-122"/>
              </a:rPr>
              <a:t>报文等</a:t>
            </a:r>
            <a:r>
              <a:rPr lang="zh-CN" altLang="en-US" sz="2800" b="1" dirty="0" smtClean="0">
                <a:latin typeface="宋体" pitchFamily="2" charset="-122"/>
              </a:rPr>
              <a:t>；</a:t>
            </a:r>
            <a:endParaRPr lang="en-US" altLang="zh-CN" sz="2800" b="1" dirty="0" smtClean="0">
              <a:latin typeface="宋体" pitchFamily="2" charset="-122"/>
            </a:endParaRP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179388" y="752475"/>
            <a:ext cx="8736012" cy="84138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179387" y="115888"/>
            <a:ext cx="65357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宋体" pitchFamily="2" charset="-122"/>
              </a:rPr>
              <a:t>课程实验</a:t>
            </a:r>
            <a:r>
              <a:rPr lang="en-US" altLang="zh-CN" sz="3200" b="1" dirty="0" smtClean="0">
                <a:latin typeface="宋体" pitchFamily="2" charset="-122"/>
              </a:rPr>
              <a:t>1—</a:t>
            </a:r>
            <a:r>
              <a:rPr lang="zh-CN" altLang="en-US" sz="3200" b="1" dirty="0" smtClean="0">
                <a:latin typeface="宋体" pitchFamily="2" charset="-122"/>
              </a:rPr>
              <a:t>协议分析</a:t>
            </a:r>
            <a:endParaRPr lang="zh-CN" altLang="en-US" sz="3200" b="1" dirty="0">
              <a:latin typeface="宋体" pitchFamily="2" charset="-122"/>
            </a:endParaRPr>
          </a:p>
        </p:txBody>
      </p:sp>
      <p:grpSp>
        <p:nvGrpSpPr>
          <p:cNvPr id="63" name="组合 64"/>
          <p:cNvGrpSpPr/>
          <p:nvPr/>
        </p:nvGrpSpPr>
        <p:grpSpPr>
          <a:xfrm>
            <a:off x="899592" y="3069332"/>
            <a:ext cx="7848872" cy="647700"/>
            <a:chOff x="468313" y="6067448"/>
            <a:chExt cx="7991475" cy="647700"/>
          </a:xfrm>
        </p:grpSpPr>
        <p:sp>
          <p:nvSpPr>
            <p:cNvPr id="64" name="Rectangle 12"/>
            <p:cNvSpPr>
              <a:spLocks noChangeArrowheads="1"/>
            </p:cNvSpPr>
            <p:nvPr/>
          </p:nvSpPr>
          <p:spPr bwMode="auto">
            <a:xfrm>
              <a:off x="468313" y="6067448"/>
              <a:ext cx="862012" cy="647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b="1"/>
                <a:t>物理网</a:t>
              </a:r>
            </a:p>
            <a:p>
              <a:pPr algn="ctr"/>
              <a:r>
                <a:rPr lang="zh-CN" altLang="en-US" sz="1600" b="1"/>
                <a:t>类型</a:t>
              </a:r>
            </a:p>
          </p:txBody>
        </p:sp>
        <p:sp>
          <p:nvSpPr>
            <p:cNvPr id="65" name="Rectangle 13"/>
            <p:cNvSpPr>
              <a:spLocks noChangeArrowheads="1"/>
            </p:cNvSpPr>
            <p:nvPr/>
          </p:nvSpPr>
          <p:spPr bwMode="auto">
            <a:xfrm>
              <a:off x="1330325" y="6067448"/>
              <a:ext cx="649288" cy="647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b="1"/>
                <a:t>协议</a:t>
              </a:r>
            </a:p>
            <a:p>
              <a:pPr algn="ctr"/>
              <a:r>
                <a:rPr lang="zh-CN" altLang="en-US" sz="1600" b="1"/>
                <a:t>类型</a:t>
              </a:r>
            </a:p>
          </p:txBody>
        </p:sp>
        <p:sp>
          <p:nvSpPr>
            <p:cNvPr id="66" name="Rectangle 14"/>
            <p:cNvSpPr>
              <a:spLocks noChangeArrowheads="1"/>
            </p:cNvSpPr>
            <p:nvPr/>
          </p:nvSpPr>
          <p:spPr bwMode="auto">
            <a:xfrm>
              <a:off x="1979613" y="6067448"/>
              <a:ext cx="1150937" cy="647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b="1"/>
                <a:t>物理网</a:t>
              </a:r>
            </a:p>
            <a:p>
              <a:pPr algn="ctr"/>
              <a:r>
                <a:rPr lang="zh-CN" altLang="en-US" sz="1600" b="1"/>
                <a:t>地址长度</a:t>
              </a:r>
            </a:p>
          </p:txBody>
        </p:sp>
        <p:sp>
          <p:nvSpPr>
            <p:cNvPr id="67" name="Rectangle 15"/>
            <p:cNvSpPr>
              <a:spLocks noChangeArrowheads="1"/>
            </p:cNvSpPr>
            <p:nvPr/>
          </p:nvSpPr>
          <p:spPr bwMode="auto">
            <a:xfrm>
              <a:off x="3130550" y="6067448"/>
              <a:ext cx="1152525" cy="647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b="1"/>
                <a:t>协议</a:t>
              </a:r>
            </a:p>
            <a:p>
              <a:pPr algn="ctr"/>
              <a:r>
                <a:rPr lang="zh-CN" altLang="en-US" sz="1600" b="1"/>
                <a:t>地址长度</a:t>
              </a:r>
            </a:p>
          </p:txBody>
        </p:sp>
        <p:sp>
          <p:nvSpPr>
            <p:cNvPr id="68" name="Rectangle 16"/>
            <p:cNvSpPr>
              <a:spLocks noChangeArrowheads="1"/>
            </p:cNvSpPr>
            <p:nvPr/>
          </p:nvSpPr>
          <p:spPr bwMode="auto">
            <a:xfrm>
              <a:off x="5295900" y="6067448"/>
              <a:ext cx="790575" cy="647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b="1"/>
                <a:t>源硬件</a:t>
              </a:r>
            </a:p>
            <a:p>
              <a:pPr algn="ctr"/>
              <a:r>
                <a:rPr lang="zh-CN" altLang="en-US" sz="1600" b="1"/>
                <a:t>地址</a:t>
              </a:r>
            </a:p>
          </p:txBody>
        </p:sp>
        <p:sp>
          <p:nvSpPr>
            <p:cNvPr id="69" name="Rectangle 17"/>
            <p:cNvSpPr>
              <a:spLocks noChangeArrowheads="1"/>
            </p:cNvSpPr>
            <p:nvPr/>
          </p:nvSpPr>
          <p:spPr bwMode="auto">
            <a:xfrm>
              <a:off x="6086475" y="6067448"/>
              <a:ext cx="790575" cy="647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b="1"/>
                <a:t>源协议</a:t>
              </a:r>
            </a:p>
            <a:p>
              <a:pPr algn="ctr"/>
              <a:r>
                <a:rPr lang="zh-CN" altLang="en-US" sz="1600" b="1"/>
                <a:t>地址</a:t>
              </a:r>
            </a:p>
          </p:txBody>
        </p:sp>
        <p:sp>
          <p:nvSpPr>
            <p:cNvPr id="70" name="Rectangle 18"/>
            <p:cNvSpPr>
              <a:spLocks noChangeArrowheads="1"/>
            </p:cNvSpPr>
            <p:nvPr/>
          </p:nvSpPr>
          <p:spPr bwMode="auto">
            <a:xfrm>
              <a:off x="6878638" y="6067448"/>
              <a:ext cx="790575" cy="647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b="1"/>
                <a:t>宿硬件</a:t>
              </a:r>
            </a:p>
            <a:p>
              <a:pPr algn="ctr"/>
              <a:r>
                <a:rPr lang="zh-CN" altLang="en-US" sz="1600" b="1"/>
                <a:t>地址</a:t>
              </a:r>
            </a:p>
          </p:txBody>
        </p:sp>
        <p:sp>
          <p:nvSpPr>
            <p:cNvPr id="71" name="Rectangle 19"/>
            <p:cNvSpPr>
              <a:spLocks noChangeArrowheads="1"/>
            </p:cNvSpPr>
            <p:nvPr/>
          </p:nvSpPr>
          <p:spPr bwMode="auto">
            <a:xfrm>
              <a:off x="7669213" y="6067448"/>
              <a:ext cx="790575" cy="647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b="1"/>
                <a:t>宿协议</a:t>
              </a:r>
            </a:p>
            <a:p>
              <a:pPr algn="ctr"/>
              <a:r>
                <a:rPr lang="zh-CN" altLang="en-US" sz="1600" b="1"/>
                <a:t>地址</a:t>
              </a:r>
            </a:p>
          </p:txBody>
        </p:sp>
        <p:sp>
          <p:nvSpPr>
            <p:cNvPr id="72" name="Rectangle 20"/>
            <p:cNvSpPr>
              <a:spLocks noChangeArrowheads="1"/>
            </p:cNvSpPr>
            <p:nvPr/>
          </p:nvSpPr>
          <p:spPr bwMode="auto">
            <a:xfrm>
              <a:off x="4283075" y="6067448"/>
              <a:ext cx="1008063" cy="647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 dirty="0"/>
                <a:t>ARP</a:t>
              </a:r>
            </a:p>
            <a:p>
              <a:pPr algn="ctr"/>
              <a:r>
                <a:rPr lang="zh-CN" altLang="en-US" sz="1600" b="1" dirty="0"/>
                <a:t>请求</a:t>
              </a:r>
              <a:r>
                <a:rPr lang="en-US" altLang="zh-CN" sz="1600" b="1" dirty="0"/>
                <a:t>/</a:t>
              </a:r>
              <a:r>
                <a:rPr lang="zh-CN" altLang="en-US" sz="1600" b="1" dirty="0"/>
                <a:t>应答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51519" y="2636912"/>
            <a:ext cx="202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ARP/RARP</a:t>
            </a:r>
            <a:r>
              <a:rPr lang="zh-CN" altLang="en-US" sz="1800" dirty="0" smtClean="0"/>
              <a:t>报文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711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93694" y="908050"/>
            <a:ext cx="8978900" cy="163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sz="2800" b="1" dirty="0" smtClean="0">
                <a:latin typeface="宋体" pitchFamily="2" charset="-122"/>
              </a:rPr>
              <a:t>（</a:t>
            </a:r>
            <a:r>
              <a:rPr lang="en-US" altLang="zh-CN" sz="2800" b="1" dirty="0" smtClean="0">
                <a:latin typeface="宋体" pitchFamily="2" charset="-122"/>
              </a:rPr>
              <a:t>2</a:t>
            </a:r>
            <a:r>
              <a:rPr lang="zh-CN" altLang="en-US" sz="2800" b="1" dirty="0" smtClean="0">
                <a:latin typeface="宋体" pitchFamily="2" charset="-122"/>
              </a:rPr>
              <a:t>）下载</a:t>
            </a:r>
            <a:r>
              <a:rPr lang="en-US" altLang="zh-CN" sz="2800" b="1" dirty="0" smtClean="0">
                <a:latin typeface="宋体" pitchFamily="2" charset="-122"/>
              </a:rPr>
              <a:t>/</a:t>
            </a:r>
            <a:r>
              <a:rPr lang="zh-CN" altLang="en-US" sz="2800" b="1" dirty="0" smtClean="0">
                <a:latin typeface="宋体" pitchFamily="2" charset="-122"/>
              </a:rPr>
              <a:t>安装</a:t>
            </a:r>
            <a:r>
              <a:rPr lang="en-US" altLang="zh-CN" sz="2800" b="1" dirty="0" smtClean="0">
                <a:latin typeface="宋体" pitchFamily="2" charset="-122"/>
              </a:rPr>
              <a:t>/</a:t>
            </a:r>
            <a:r>
              <a:rPr lang="zh-CN" altLang="en-US" sz="2800" b="1" dirty="0" smtClean="0">
                <a:latin typeface="宋体" pitchFamily="2" charset="-122"/>
              </a:rPr>
              <a:t>运行抓包工具（嗅探器），捕获协议数据包并分析，包括以太网帧、</a:t>
            </a:r>
            <a:r>
              <a:rPr lang="en-US" altLang="zh-CN" sz="2800" b="1" dirty="0" smtClean="0">
                <a:latin typeface="宋体" pitchFamily="2" charset="-122"/>
              </a:rPr>
              <a:t>IP</a:t>
            </a:r>
            <a:r>
              <a:rPr lang="zh-CN" altLang="en-US" sz="2800" b="1" dirty="0" smtClean="0">
                <a:latin typeface="宋体" pitchFamily="2" charset="-122"/>
              </a:rPr>
              <a:t>报文、</a:t>
            </a:r>
            <a:r>
              <a:rPr lang="en-US" altLang="zh-CN" sz="2800" b="1" dirty="0" smtClean="0">
                <a:latin typeface="宋体" pitchFamily="2" charset="-122"/>
              </a:rPr>
              <a:t>TCP</a:t>
            </a:r>
            <a:r>
              <a:rPr lang="zh-CN" altLang="en-US" sz="2800" b="1" dirty="0" smtClean="0">
                <a:latin typeface="宋体" pitchFamily="2" charset="-122"/>
              </a:rPr>
              <a:t>或者</a:t>
            </a:r>
            <a:r>
              <a:rPr lang="en-US" altLang="zh-CN" sz="2800" b="1" dirty="0" smtClean="0">
                <a:latin typeface="宋体" pitchFamily="2" charset="-122"/>
              </a:rPr>
              <a:t>UDP</a:t>
            </a:r>
            <a:r>
              <a:rPr lang="zh-CN" altLang="en-US" sz="2800" b="1" dirty="0" smtClean="0">
                <a:latin typeface="宋体" pitchFamily="2" charset="-122"/>
              </a:rPr>
              <a:t>报文等</a:t>
            </a:r>
            <a:r>
              <a:rPr lang="zh-CN" altLang="en-US" sz="2800" b="1" dirty="0" smtClean="0">
                <a:latin typeface="宋体" pitchFamily="2" charset="-122"/>
              </a:rPr>
              <a:t>；</a:t>
            </a:r>
            <a:endParaRPr lang="en-US" altLang="zh-CN" sz="2800" b="1" dirty="0" smtClean="0">
              <a:latin typeface="宋体" pitchFamily="2" charset="-122"/>
            </a:endParaRP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179388" y="752475"/>
            <a:ext cx="8736012" cy="84138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179387" y="115888"/>
            <a:ext cx="65357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宋体" pitchFamily="2" charset="-122"/>
              </a:rPr>
              <a:t>课程实验</a:t>
            </a:r>
            <a:r>
              <a:rPr lang="en-US" altLang="zh-CN" sz="3200" b="1" dirty="0" smtClean="0">
                <a:latin typeface="宋体" pitchFamily="2" charset="-122"/>
              </a:rPr>
              <a:t>1—</a:t>
            </a:r>
            <a:r>
              <a:rPr lang="zh-CN" altLang="en-US" sz="3200" b="1" dirty="0" smtClean="0">
                <a:latin typeface="宋体" pitchFamily="2" charset="-122"/>
              </a:rPr>
              <a:t>协议分析</a:t>
            </a:r>
            <a:endParaRPr lang="zh-CN" altLang="en-US" sz="3200" b="1" dirty="0">
              <a:latin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19" y="2636912"/>
            <a:ext cx="202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TCP</a:t>
            </a:r>
            <a:r>
              <a:rPr lang="zh-CN" altLang="en-US" sz="1800" dirty="0" smtClean="0"/>
              <a:t>报文</a:t>
            </a:r>
            <a:endParaRPr lang="zh-CN" altLang="en-US" sz="1800" dirty="0"/>
          </a:p>
        </p:txBody>
      </p:sp>
      <p:grpSp>
        <p:nvGrpSpPr>
          <p:cNvPr id="73" name="Group 4"/>
          <p:cNvGrpSpPr>
            <a:grpSpLocks/>
          </p:cNvGrpSpPr>
          <p:nvPr/>
        </p:nvGrpSpPr>
        <p:grpSpPr bwMode="auto">
          <a:xfrm>
            <a:off x="851346" y="2924944"/>
            <a:ext cx="8185150" cy="3581400"/>
            <a:chOff x="460" y="288"/>
            <a:chExt cx="5156" cy="2256"/>
          </a:xfrm>
        </p:grpSpPr>
        <p:sp>
          <p:nvSpPr>
            <p:cNvPr id="74" name="Rectangle 5"/>
            <p:cNvSpPr>
              <a:spLocks noChangeArrowheads="1"/>
            </p:cNvSpPr>
            <p:nvPr/>
          </p:nvSpPr>
          <p:spPr bwMode="auto">
            <a:xfrm>
              <a:off x="480" y="1248"/>
              <a:ext cx="576" cy="48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FF0000"/>
                  </a:solidFill>
                </a:rPr>
                <a:t>Data </a:t>
              </a:r>
            </a:p>
            <a:p>
              <a:pPr algn="ctr"/>
              <a:r>
                <a:rPr lang="en-US" altLang="zh-CN" sz="1600" b="1">
                  <a:solidFill>
                    <a:srgbClr val="FF0000"/>
                  </a:solidFill>
                </a:rPr>
                <a:t>Offset </a:t>
              </a:r>
            </a:p>
          </p:txBody>
        </p:sp>
        <p:sp>
          <p:nvSpPr>
            <p:cNvPr id="75" name="Rectangle 6"/>
            <p:cNvSpPr>
              <a:spLocks noChangeArrowheads="1"/>
            </p:cNvSpPr>
            <p:nvPr/>
          </p:nvSpPr>
          <p:spPr bwMode="auto">
            <a:xfrm>
              <a:off x="480" y="1968"/>
              <a:ext cx="35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Options </a:t>
              </a:r>
            </a:p>
          </p:txBody>
        </p:sp>
        <p:sp>
          <p:nvSpPr>
            <p:cNvPr id="76" name="Rectangle 7"/>
            <p:cNvSpPr>
              <a:spLocks noChangeArrowheads="1"/>
            </p:cNvSpPr>
            <p:nvPr/>
          </p:nvSpPr>
          <p:spPr bwMode="auto">
            <a:xfrm>
              <a:off x="3984" y="1968"/>
              <a:ext cx="115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Padding</a:t>
              </a:r>
            </a:p>
          </p:txBody>
        </p:sp>
        <p:sp>
          <p:nvSpPr>
            <p:cNvPr id="77" name="Rectangle 8"/>
            <p:cNvSpPr>
              <a:spLocks noChangeArrowheads="1"/>
            </p:cNvSpPr>
            <p:nvPr/>
          </p:nvSpPr>
          <p:spPr bwMode="auto">
            <a:xfrm>
              <a:off x="1056" y="1248"/>
              <a:ext cx="864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Reserved</a:t>
              </a:r>
            </a:p>
          </p:txBody>
        </p:sp>
        <p:sp>
          <p:nvSpPr>
            <p:cNvPr id="78" name="Rectangle 9"/>
            <p:cNvSpPr>
              <a:spLocks noChangeArrowheads="1"/>
            </p:cNvSpPr>
            <p:nvPr/>
          </p:nvSpPr>
          <p:spPr bwMode="auto">
            <a:xfrm>
              <a:off x="480" y="2208"/>
              <a:ext cx="465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Data </a:t>
              </a:r>
            </a:p>
          </p:txBody>
        </p:sp>
        <p:sp>
          <p:nvSpPr>
            <p:cNvPr id="79" name="Rectangle 10"/>
            <p:cNvSpPr>
              <a:spLocks noChangeArrowheads="1"/>
            </p:cNvSpPr>
            <p:nvPr/>
          </p:nvSpPr>
          <p:spPr bwMode="auto">
            <a:xfrm>
              <a:off x="2784" y="1248"/>
              <a:ext cx="2352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Windows </a:t>
              </a:r>
            </a:p>
          </p:txBody>
        </p:sp>
        <p:sp>
          <p:nvSpPr>
            <p:cNvPr id="80" name="Rectangle 11"/>
            <p:cNvSpPr>
              <a:spLocks noChangeArrowheads="1"/>
            </p:cNvSpPr>
            <p:nvPr/>
          </p:nvSpPr>
          <p:spPr bwMode="auto">
            <a:xfrm>
              <a:off x="480" y="528"/>
              <a:ext cx="2304" cy="240"/>
            </a:xfrm>
            <a:prstGeom prst="rect">
              <a:avLst/>
            </a:prstGeom>
            <a:solidFill>
              <a:srgbClr val="F5CA2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Source Port </a:t>
              </a:r>
            </a:p>
          </p:txBody>
        </p:sp>
        <p:sp>
          <p:nvSpPr>
            <p:cNvPr id="81" name="Rectangle 12"/>
            <p:cNvSpPr>
              <a:spLocks noChangeArrowheads="1"/>
            </p:cNvSpPr>
            <p:nvPr/>
          </p:nvSpPr>
          <p:spPr bwMode="auto">
            <a:xfrm>
              <a:off x="2784" y="528"/>
              <a:ext cx="2352" cy="240"/>
            </a:xfrm>
            <a:prstGeom prst="rect">
              <a:avLst/>
            </a:prstGeom>
            <a:solidFill>
              <a:srgbClr val="84F45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宋体" pitchFamily="2" charset="-122"/>
                </a:rPr>
                <a:t>Destination</a:t>
              </a:r>
              <a:r>
                <a:rPr lang="en-US" altLang="zh-CN" sz="2000" b="1">
                  <a:solidFill>
                    <a:srgbClr val="FF0000"/>
                  </a:solidFill>
                </a:rPr>
                <a:t> Port </a:t>
              </a:r>
            </a:p>
          </p:txBody>
        </p:sp>
        <p:sp>
          <p:nvSpPr>
            <p:cNvPr id="82" name="Rectangle 13"/>
            <p:cNvSpPr>
              <a:spLocks noChangeArrowheads="1"/>
            </p:cNvSpPr>
            <p:nvPr/>
          </p:nvSpPr>
          <p:spPr bwMode="auto">
            <a:xfrm>
              <a:off x="480" y="768"/>
              <a:ext cx="4656" cy="240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宋体" pitchFamily="2" charset="-122"/>
                </a:rPr>
                <a:t>Sequence Number 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83" name="Rectangle 14"/>
            <p:cNvSpPr>
              <a:spLocks noChangeArrowheads="1"/>
            </p:cNvSpPr>
            <p:nvPr/>
          </p:nvSpPr>
          <p:spPr bwMode="auto">
            <a:xfrm>
              <a:off x="480" y="1008"/>
              <a:ext cx="4656" cy="240"/>
            </a:xfrm>
            <a:prstGeom prst="rect">
              <a:avLst/>
            </a:prstGeom>
            <a:solidFill>
              <a:srgbClr val="84F45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宋体" pitchFamily="2" charset="-122"/>
                </a:rPr>
                <a:t>Acknowledgment Number 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84" name="Rectangle 15"/>
            <p:cNvSpPr>
              <a:spLocks noChangeArrowheads="1"/>
            </p:cNvSpPr>
            <p:nvPr/>
          </p:nvSpPr>
          <p:spPr bwMode="auto">
            <a:xfrm>
              <a:off x="2784" y="1728"/>
              <a:ext cx="235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Urgent Pointer </a:t>
              </a:r>
            </a:p>
          </p:txBody>
        </p:sp>
        <p:sp>
          <p:nvSpPr>
            <p:cNvPr id="85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2304" cy="240"/>
            </a:xfrm>
            <a:prstGeom prst="rect">
              <a:avLst/>
            </a:prstGeom>
            <a:solidFill>
              <a:srgbClr val="C5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Checksum </a:t>
              </a:r>
            </a:p>
          </p:txBody>
        </p:sp>
        <p:sp>
          <p:nvSpPr>
            <p:cNvPr id="86" name="Rectangle 17"/>
            <p:cNvSpPr>
              <a:spLocks noChangeArrowheads="1"/>
            </p:cNvSpPr>
            <p:nvPr/>
          </p:nvSpPr>
          <p:spPr bwMode="auto">
            <a:xfrm>
              <a:off x="1920" y="1248"/>
              <a:ext cx="14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U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R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G</a:t>
              </a:r>
            </a:p>
          </p:txBody>
        </p:sp>
        <p:sp>
          <p:nvSpPr>
            <p:cNvPr id="87" name="Rectangle 18"/>
            <p:cNvSpPr>
              <a:spLocks noChangeArrowheads="1"/>
            </p:cNvSpPr>
            <p:nvPr/>
          </p:nvSpPr>
          <p:spPr bwMode="auto">
            <a:xfrm>
              <a:off x="2208" y="1248"/>
              <a:ext cx="14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P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H</a:t>
              </a:r>
            </a:p>
          </p:txBody>
        </p:sp>
        <p:sp>
          <p:nvSpPr>
            <p:cNvPr id="88" name="Rectangle 19"/>
            <p:cNvSpPr>
              <a:spLocks noChangeArrowheads="1"/>
            </p:cNvSpPr>
            <p:nvPr/>
          </p:nvSpPr>
          <p:spPr bwMode="auto">
            <a:xfrm>
              <a:off x="2064" y="1248"/>
              <a:ext cx="144" cy="480"/>
            </a:xfrm>
            <a:prstGeom prst="rect">
              <a:avLst/>
            </a:prstGeom>
            <a:solidFill>
              <a:srgbClr val="84F45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>
                  <a:solidFill>
                    <a:srgbClr val="FF0000"/>
                  </a:solidFill>
                </a:rPr>
                <a:t>A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>
                  <a:solidFill>
                    <a:srgbClr val="FF0000"/>
                  </a:solidFill>
                </a:rPr>
                <a:t>C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89" name="Rectangle 20"/>
            <p:cNvSpPr>
              <a:spLocks noChangeArrowheads="1"/>
            </p:cNvSpPr>
            <p:nvPr/>
          </p:nvSpPr>
          <p:spPr bwMode="auto">
            <a:xfrm>
              <a:off x="2352" y="1248"/>
              <a:ext cx="14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R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T</a:t>
              </a:r>
            </a:p>
          </p:txBody>
        </p:sp>
        <p:sp>
          <p:nvSpPr>
            <p:cNvPr id="90" name="Rectangle 21"/>
            <p:cNvSpPr>
              <a:spLocks noChangeArrowheads="1"/>
            </p:cNvSpPr>
            <p:nvPr/>
          </p:nvSpPr>
          <p:spPr bwMode="auto">
            <a:xfrm>
              <a:off x="2640" y="1248"/>
              <a:ext cx="14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F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I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N</a:t>
              </a:r>
            </a:p>
          </p:txBody>
        </p:sp>
        <p:sp>
          <p:nvSpPr>
            <p:cNvPr id="91" name="Rectangle 22"/>
            <p:cNvSpPr>
              <a:spLocks noChangeArrowheads="1"/>
            </p:cNvSpPr>
            <p:nvPr/>
          </p:nvSpPr>
          <p:spPr bwMode="auto">
            <a:xfrm>
              <a:off x="2496" y="1248"/>
              <a:ext cx="144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Y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N</a:t>
              </a:r>
            </a:p>
          </p:txBody>
        </p:sp>
        <p:sp>
          <p:nvSpPr>
            <p:cNvPr id="92" name="Text Box 23"/>
            <p:cNvSpPr txBox="1">
              <a:spLocks noChangeArrowheads="1"/>
            </p:cNvSpPr>
            <p:nvPr/>
          </p:nvSpPr>
          <p:spPr bwMode="auto">
            <a:xfrm>
              <a:off x="460" y="288"/>
              <a:ext cx="47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1 2 3 4 5 6 7 8 9 0 1 2 3 4 5 6 7 8 9 0 1 2 3 4 5 6 7 8 9 0 1 2 </a:t>
              </a:r>
            </a:p>
          </p:txBody>
        </p:sp>
        <p:sp>
          <p:nvSpPr>
            <p:cNvPr id="93" name="Line 24"/>
            <p:cNvSpPr>
              <a:spLocks noChangeShapeType="1"/>
            </p:cNvSpPr>
            <p:nvPr/>
          </p:nvSpPr>
          <p:spPr bwMode="auto">
            <a:xfrm>
              <a:off x="5136" y="5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Line 25"/>
            <p:cNvSpPr>
              <a:spLocks noChangeShapeType="1"/>
            </p:cNvSpPr>
            <p:nvPr/>
          </p:nvSpPr>
          <p:spPr bwMode="auto">
            <a:xfrm>
              <a:off x="5136" y="22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Line 26"/>
            <p:cNvSpPr>
              <a:spLocks noChangeShapeType="1"/>
            </p:cNvSpPr>
            <p:nvPr/>
          </p:nvSpPr>
          <p:spPr bwMode="auto">
            <a:xfrm>
              <a:off x="5376" y="528"/>
              <a:ext cx="0" cy="16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899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93694" y="908050"/>
            <a:ext cx="8978900" cy="163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sz="2800" b="1" dirty="0" smtClean="0">
                <a:latin typeface="宋体" pitchFamily="2" charset="-122"/>
              </a:rPr>
              <a:t>（</a:t>
            </a:r>
            <a:r>
              <a:rPr lang="en-US" altLang="zh-CN" sz="2800" b="1" dirty="0" smtClean="0">
                <a:latin typeface="宋体" pitchFamily="2" charset="-122"/>
              </a:rPr>
              <a:t>2</a:t>
            </a:r>
            <a:r>
              <a:rPr lang="zh-CN" altLang="en-US" sz="2800" b="1" dirty="0" smtClean="0">
                <a:latin typeface="宋体" pitchFamily="2" charset="-122"/>
              </a:rPr>
              <a:t>）下载</a:t>
            </a:r>
            <a:r>
              <a:rPr lang="en-US" altLang="zh-CN" sz="2800" b="1" dirty="0" smtClean="0">
                <a:latin typeface="宋体" pitchFamily="2" charset="-122"/>
              </a:rPr>
              <a:t>/</a:t>
            </a:r>
            <a:r>
              <a:rPr lang="zh-CN" altLang="en-US" sz="2800" b="1" dirty="0" smtClean="0">
                <a:latin typeface="宋体" pitchFamily="2" charset="-122"/>
              </a:rPr>
              <a:t>安装</a:t>
            </a:r>
            <a:r>
              <a:rPr lang="en-US" altLang="zh-CN" sz="2800" b="1" dirty="0" smtClean="0">
                <a:latin typeface="宋体" pitchFamily="2" charset="-122"/>
              </a:rPr>
              <a:t>/</a:t>
            </a:r>
            <a:r>
              <a:rPr lang="zh-CN" altLang="en-US" sz="2800" b="1" dirty="0" smtClean="0">
                <a:latin typeface="宋体" pitchFamily="2" charset="-122"/>
              </a:rPr>
              <a:t>运行抓包工具（嗅探器），捕获协议数据包并分析，包括以太网帧、</a:t>
            </a:r>
            <a:r>
              <a:rPr lang="en-US" altLang="zh-CN" sz="2800" b="1" dirty="0" smtClean="0">
                <a:latin typeface="宋体" pitchFamily="2" charset="-122"/>
              </a:rPr>
              <a:t>IP</a:t>
            </a:r>
            <a:r>
              <a:rPr lang="zh-CN" altLang="en-US" sz="2800" b="1" dirty="0" smtClean="0">
                <a:latin typeface="宋体" pitchFamily="2" charset="-122"/>
              </a:rPr>
              <a:t>报文、</a:t>
            </a:r>
            <a:r>
              <a:rPr lang="en-US" altLang="zh-CN" sz="2800" b="1" dirty="0" smtClean="0">
                <a:latin typeface="宋体" pitchFamily="2" charset="-122"/>
              </a:rPr>
              <a:t>TCP</a:t>
            </a:r>
            <a:r>
              <a:rPr lang="zh-CN" altLang="en-US" sz="2800" b="1" dirty="0" smtClean="0">
                <a:latin typeface="宋体" pitchFamily="2" charset="-122"/>
              </a:rPr>
              <a:t>或者</a:t>
            </a:r>
            <a:r>
              <a:rPr lang="en-US" altLang="zh-CN" sz="2800" b="1" dirty="0" smtClean="0">
                <a:latin typeface="宋体" pitchFamily="2" charset="-122"/>
              </a:rPr>
              <a:t>UDP</a:t>
            </a:r>
            <a:r>
              <a:rPr lang="zh-CN" altLang="en-US" sz="2800" b="1" dirty="0" smtClean="0">
                <a:latin typeface="宋体" pitchFamily="2" charset="-122"/>
              </a:rPr>
              <a:t>报文等</a:t>
            </a:r>
            <a:r>
              <a:rPr lang="zh-CN" altLang="en-US" sz="2800" b="1" dirty="0" smtClean="0">
                <a:latin typeface="宋体" pitchFamily="2" charset="-122"/>
              </a:rPr>
              <a:t>；</a:t>
            </a:r>
            <a:endParaRPr lang="en-US" altLang="zh-CN" sz="2800" b="1" dirty="0" smtClean="0">
              <a:latin typeface="宋体" pitchFamily="2" charset="-122"/>
            </a:endParaRP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179388" y="752475"/>
            <a:ext cx="8736012" cy="84138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179387" y="115888"/>
            <a:ext cx="65357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宋体" pitchFamily="2" charset="-122"/>
              </a:rPr>
              <a:t>课程实验</a:t>
            </a:r>
            <a:r>
              <a:rPr lang="en-US" altLang="zh-CN" sz="3200" b="1" dirty="0" smtClean="0">
                <a:latin typeface="宋体" pitchFamily="2" charset="-122"/>
              </a:rPr>
              <a:t>1—</a:t>
            </a:r>
            <a:r>
              <a:rPr lang="zh-CN" altLang="en-US" sz="3200" b="1" dirty="0" smtClean="0">
                <a:latin typeface="宋体" pitchFamily="2" charset="-122"/>
              </a:rPr>
              <a:t>协议分析</a:t>
            </a:r>
            <a:endParaRPr lang="zh-CN" altLang="en-US" sz="3200" b="1" dirty="0">
              <a:latin typeface="宋体" pitchFamily="2" charset="-122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285056" y="3398912"/>
            <a:ext cx="73914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/>
              <a:t>Data 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1285056" y="2636912"/>
            <a:ext cx="3657600" cy="381000"/>
          </a:xfrm>
          <a:prstGeom prst="rect">
            <a:avLst/>
          </a:prstGeom>
          <a:solidFill>
            <a:srgbClr val="F5CA2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Source Port 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4942656" y="2636912"/>
            <a:ext cx="3733800" cy="381000"/>
          </a:xfrm>
          <a:prstGeom prst="rect">
            <a:avLst/>
          </a:prstGeom>
          <a:solidFill>
            <a:srgbClr val="84F45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>
                <a:latin typeface="宋体" pitchFamily="2" charset="-122"/>
              </a:rPr>
              <a:t>Destination</a:t>
            </a:r>
            <a:r>
              <a:rPr lang="en-US" altLang="zh-CN" sz="2000" b="1"/>
              <a:t> Port 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4942656" y="3017912"/>
            <a:ext cx="3733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/>
              <a:t>Checksum </a:t>
            </a:r>
            <a:r>
              <a:rPr lang="zh-CN" altLang="en-US" sz="1800" b="1"/>
              <a:t>（</a:t>
            </a:r>
            <a:r>
              <a:rPr lang="zh-CN" altLang="en-US" sz="1800" b="1">
                <a:solidFill>
                  <a:srgbClr val="FF0000"/>
                </a:solidFill>
              </a:rPr>
              <a:t>初始化为</a:t>
            </a:r>
            <a:r>
              <a:rPr lang="en-US" altLang="zh-CN" sz="1800" b="1">
                <a:solidFill>
                  <a:srgbClr val="FF0000"/>
                </a:solidFill>
              </a:rPr>
              <a:t>0</a:t>
            </a:r>
            <a:r>
              <a:rPr lang="zh-CN" altLang="en-US" sz="1800" b="1"/>
              <a:t>） 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1285056" y="3017912"/>
            <a:ext cx="36576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/>
              <a:t>UDP-Length </a:t>
            </a: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63598" y="2996952"/>
            <a:ext cx="1124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 b="1" dirty="0" smtClean="0"/>
              <a:t>UDP</a:t>
            </a:r>
            <a:r>
              <a:rPr lang="zh-CN" altLang="en-US" sz="1800" b="1" dirty="0" smtClean="0"/>
              <a:t>报文</a:t>
            </a:r>
            <a:endParaRPr lang="en-US" altLang="zh-CN" sz="1800" b="1" dirty="0"/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142904" y="4509120"/>
            <a:ext cx="87495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抓包软件</a:t>
            </a:r>
            <a:r>
              <a:rPr lang="zh-CN" altLang="en-US" b="1" dirty="0" smtClean="0"/>
              <a:t>：</a:t>
            </a:r>
            <a:r>
              <a:rPr lang="en-US" altLang="zh-CN" b="1" dirty="0" err="1" smtClean="0"/>
              <a:t>EtherDetect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Wireshark</a:t>
            </a:r>
            <a:r>
              <a:rPr lang="zh-CN" altLang="en-US" b="1" dirty="0" smtClean="0"/>
              <a:t>等，自行上网寻找和下载。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7581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93694" y="908050"/>
            <a:ext cx="8978900" cy="5927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sz="2800" b="1" dirty="0" smtClean="0">
                <a:latin typeface="宋体" pitchFamily="2" charset="-122"/>
              </a:rPr>
              <a:t>（</a:t>
            </a:r>
            <a:r>
              <a:rPr lang="en-US" altLang="zh-CN" sz="2800" b="1" dirty="0" smtClean="0">
                <a:latin typeface="宋体" pitchFamily="2" charset="-122"/>
              </a:rPr>
              <a:t>3</a:t>
            </a:r>
            <a:r>
              <a:rPr lang="zh-CN" altLang="en-US" sz="2800" b="1" dirty="0" smtClean="0">
                <a:latin typeface="宋体" pitchFamily="2" charset="-122"/>
              </a:rPr>
              <a:t>）形成并提交实验</a:t>
            </a:r>
            <a:r>
              <a:rPr lang="zh-CN" altLang="en-US" sz="2800" b="1" dirty="0" smtClean="0">
                <a:latin typeface="宋体" pitchFamily="2" charset="-122"/>
              </a:rPr>
              <a:t>报告</a:t>
            </a:r>
            <a:endParaRPr lang="en-US" altLang="zh-CN" sz="28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格式要求</a:t>
            </a:r>
            <a:r>
              <a:rPr lang="zh-CN" altLang="en-US" b="1" dirty="0" smtClean="0">
                <a:latin typeface="宋体" pitchFamily="2" charset="-122"/>
              </a:rPr>
              <a:t>：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zh-CN" altLang="en-US" b="1" dirty="0" smtClean="0">
                <a:latin typeface="宋体" pitchFamily="2" charset="-122"/>
              </a:rPr>
              <a:t>    封面：含课程名称、实验名称、学号、姓名、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</a:t>
            </a:r>
            <a:r>
              <a:rPr lang="zh-CN" altLang="en-US" b="1" dirty="0" smtClean="0">
                <a:latin typeface="宋体" pitchFamily="2" charset="-122"/>
              </a:rPr>
              <a:t>成文日期  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内部章节：</a:t>
            </a:r>
            <a:r>
              <a:rPr lang="en-US" altLang="zh-CN" b="1" dirty="0" smtClean="0">
                <a:latin typeface="宋体" pitchFamily="2" charset="-122"/>
              </a:rPr>
              <a:t>	1</a:t>
            </a:r>
            <a:r>
              <a:rPr lang="zh-CN" altLang="en-US" b="1" dirty="0" smtClean="0">
                <a:latin typeface="宋体" pitchFamily="2" charset="-122"/>
              </a:rPr>
              <a:t>、实验目的及目标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CN" b="1" dirty="0">
                <a:latin typeface="宋体" pitchFamily="2" charset="-122"/>
              </a:rPr>
              <a:t>	</a:t>
            </a:r>
            <a:r>
              <a:rPr lang="en-US" altLang="zh-CN" b="1" dirty="0" smtClean="0">
                <a:latin typeface="宋体" pitchFamily="2" charset="-122"/>
              </a:rPr>
              <a:t>		2</a:t>
            </a:r>
            <a:r>
              <a:rPr lang="zh-CN" altLang="en-US" b="1" dirty="0" smtClean="0">
                <a:latin typeface="宋体" pitchFamily="2" charset="-122"/>
              </a:rPr>
              <a:t>、实验过程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CN" b="1" dirty="0">
                <a:latin typeface="宋体" pitchFamily="2" charset="-122"/>
              </a:rPr>
              <a:t>	</a:t>
            </a:r>
            <a:r>
              <a:rPr lang="en-US" altLang="zh-CN" b="1" dirty="0" smtClean="0">
                <a:latin typeface="宋体" pitchFamily="2" charset="-122"/>
              </a:rPr>
              <a:t>		3</a:t>
            </a:r>
            <a:r>
              <a:rPr lang="zh-CN" altLang="en-US" b="1" dirty="0" smtClean="0">
                <a:latin typeface="宋体" pitchFamily="2" charset="-122"/>
              </a:rPr>
              <a:t>、实验结果（用数据体现对应任务的完成）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CN" b="1" dirty="0">
                <a:latin typeface="宋体" pitchFamily="2" charset="-122"/>
              </a:rPr>
              <a:t>	</a:t>
            </a:r>
            <a:r>
              <a:rPr lang="en-US" altLang="zh-CN" b="1" dirty="0" smtClean="0">
                <a:latin typeface="宋体" pitchFamily="2" charset="-122"/>
              </a:rPr>
              <a:t>		4</a:t>
            </a:r>
            <a:r>
              <a:rPr lang="zh-CN" altLang="en-US" b="1" dirty="0" smtClean="0">
                <a:latin typeface="宋体" pitchFamily="2" charset="-122"/>
              </a:rPr>
              <a:t>、实验小结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其它要求</a:t>
            </a:r>
            <a:r>
              <a:rPr lang="zh-CN" altLang="en-US" b="1" dirty="0" smtClean="0">
                <a:latin typeface="宋体" pitchFamily="2" charset="-122"/>
              </a:rPr>
              <a:t>：认真撰写，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杜绝笔误</a:t>
            </a:r>
            <a:r>
              <a:rPr lang="zh-CN" altLang="en-US" b="1" dirty="0" smtClean="0">
                <a:latin typeface="宋体" pitchFamily="2" charset="-122"/>
              </a:rPr>
              <a:t>，尽可能地展现自己的成果及能力。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提交截止时间：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4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月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28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日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20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点。</a:t>
            </a:r>
            <a:endParaRPr lang="en-US" altLang="zh-CN" b="1" dirty="0" smtClean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179388" y="752475"/>
            <a:ext cx="8736012" cy="84138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179387" y="115888"/>
            <a:ext cx="65357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宋体" pitchFamily="2" charset="-122"/>
              </a:rPr>
              <a:t>课程实验</a:t>
            </a:r>
            <a:r>
              <a:rPr lang="en-US" altLang="zh-CN" sz="3200" b="1" dirty="0" smtClean="0">
                <a:latin typeface="宋体" pitchFamily="2" charset="-122"/>
              </a:rPr>
              <a:t>1—</a:t>
            </a:r>
            <a:r>
              <a:rPr lang="zh-CN" altLang="en-US" sz="3200" b="1" dirty="0" smtClean="0">
                <a:latin typeface="宋体" pitchFamily="2" charset="-122"/>
              </a:rPr>
              <a:t>协议分析</a:t>
            </a:r>
            <a:endParaRPr lang="zh-CN" altLang="en-US" sz="32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0" y="908050"/>
            <a:ext cx="8978900" cy="5958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sz="2800" b="1" dirty="0" smtClean="0">
                <a:latin typeface="宋体" pitchFamily="2" charset="-122"/>
              </a:rPr>
              <a:t>  试着分析基于网络的身份认证过程中的可能问题，并讨论可能的解决方法？</a:t>
            </a:r>
            <a:endParaRPr lang="en-US" altLang="zh-CN" sz="28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作业提交情况</a:t>
            </a:r>
            <a:r>
              <a:rPr lang="zh-CN" altLang="en-US" b="1" dirty="0" smtClean="0"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人未交，</a:t>
            </a:r>
            <a:r>
              <a:rPr lang="en-US" altLang="zh-CN" b="1" dirty="0" smtClean="0">
                <a:latin typeface="宋体" pitchFamily="2" charset="-122"/>
              </a:rPr>
              <a:t>5</a:t>
            </a:r>
            <a:r>
              <a:rPr lang="zh-CN" altLang="en-US" b="1" dirty="0" smtClean="0">
                <a:latin typeface="宋体" pitchFamily="2" charset="-122"/>
              </a:rPr>
              <a:t>人迟交。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答题情况：</a:t>
            </a:r>
            <a:endParaRPr lang="en-US" altLang="zh-CN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、身份认证（是谁？）与数据源鉴别（谁产生的？）之间的差异；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、窃取、篡改、重播、认证、否认枚举，缺乏针对性？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CN" b="1" dirty="0" smtClean="0">
                <a:latin typeface="宋体" pitchFamily="2" charset="-122"/>
              </a:rPr>
              <a:t>3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S</a:t>
            </a:r>
            <a:r>
              <a:rPr lang="zh-CN" altLang="en-US" b="1" dirty="0" smtClean="0">
                <a:latin typeface="宋体" pitchFamily="2" charset="-122"/>
              </a:rPr>
              <a:t>对</a:t>
            </a:r>
            <a:r>
              <a:rPr lang="en-US" altLang="zh-CN" b="1" dirty="0" smtClean="0">
                <a:latin typeface="宋体" pitchFamily="2" charset="-122"/>
              </a:rPr>
              <a:t>C</a:t>
            </a:r>
            <a:r>
              <a:rPr lang="zh-CN" altLang="en-US" b="1" dirty="0" smtClean="0">
                <a:latin typeface="宋体" pitchFamily="2" charset="-122"/>
              </a:rPr>
              <a:t>的认证（鉴别）：基于随机数和摘录的二次握手（</a:t>
            </a:r>
            <a:r>
              <a:rPr lang="en-US" altLang="zh-CN" b="1" dirty="0" smtClean="0">
                <a:latin typeface="宋体" pitchFamily="2" charset="-122"/>
              </a:rPr>
              <a:t>C→</a:t>
            </a:r>
            <a:r>
              <a:rPr lang="zh-CN" altLang="en-US" b="1" dirty="0" smtClean="0">
                <a:latin typeface="宋体" pitchFamily="2" charset="-122"/>
              </a:rPr>
              <a:t>用户标识</a:t>
            </a:r>
            <a:r>
              <a:rPr lang="en-US" altLang="zh-CN" b="1" dirty="0" smtClean="0">
                <a:latin typeface="宋体" pitchFamily="2" charset="-122"/>
              </a:rPr>
              <a:t>→S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latin typeface="宋体" pitchFamily="2" charset="-122"/>
              </a:rPr>
              <a:t>S→</a:t>
            </a:r>
            <a:r>
              <a:rPr lang="zh-CN" altLang="en-US" b="1" dirty="0" smtClean="0">
                <a:latin typeface="宋体" pitchFamily="2" charset="-122"/>
              </a:rPr>
              <a:t>随机数</a:t>
            </a:r>
            <a:r>
              <a:rPr lang="en-US" altLang="zh-CN" b="1" dirty="0" smtClean="0">
                <a:latin typeface="宋体" pitchFamily="2" charset="-122"/>
              </a:rPr>
              <a:t>→C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latin typeface="宋体" pitchFamily="2" charset="-122"/>
              </a:rPr>
              <a:t>C→MD5</a:t>
            </a:r>
            <a:r>
              <a:rPr lang="zh-CN" altLang="en-US" b="1" dirty="0" smtClean="0">
                <a:latin typeface="宋体" pitchFamily="2" charset="-122"/>
              </a:rPr>
              <a:t>（随机数</a:t>
            </a:r>
            <a:r>
              <a:rPr lang="en-US" altLang="zh-CN" b="1" dirty="0" smtClean="0">
                <a:latin typeface="宋体" pitchFamily="2" charset="-122"/>
              </a:rPr>
              <a:t>+</a:t>
            </a:r>
            <a:r>
              <a:rPr lang="zh-CN" altLang="en-US" b="1" dirty="0" smtClean="0">
                <a:latin typeface="宋体" pitchFamily="2" charset="-122"/>
              </a:rPr>
              <a:t>密码）</a:t>
            </a:r>
            <a:r>
              <a:rPr lang="en-US" altLang="zh-CN" b="1" dirty="0" smtClean="0">
                <a:latin typeface="宋体" pitchFamily="2" charset="-122"/>
              </a:rPr>
              <a:t>→S</a:t>
            </a:r>
            <a:r>
              <a:rPr lang="zh-CN" altLang="en-US" b="1" dirty="0" smtClean="0">
                <a:latin typeface="宋体" pitchFamily="2" charset="-122"/>
              </a:rPr>
              <a:t>。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CN" b="1" dirty="0" smtClean="0">
                <a:latin typeface="宋体" pitchFamily="2" charset="-122"/>
              </a:rPr>
              <a:t>4</a:t>
            </a:r>
            <a:r>
              <a:rPr lang="zh-CN" altLang="en-US" b="1" dirty="0" smtClean="0">
                <a:latin typeface="宋体" pitchFamily="2" charset="-122"/>
              </a:rPr>
              <a:t>、陌生用户间的认证：基于</a:t>
            </a:r>
            <a:r>
              <a:rPr lang="en-US" altLang="zh-CN" b="1" dirty="0" smtClean="0">
                <a:latin typeface="宋体" pitchFamily="2" charset="-122"/>
              </a:rPr>
              <a:t>CA</a:t>
            </a:r>
            <a:r>
              <a:rPr lang="zh-CN" altLang="en-US" b="1" dirty="0" smtClean="0">
                <a:latin typeface="宋体" pitchFamily="2" charset="-122"/>
              </a:rPr>
              <a:t>的认证。用户向</a:t>
            </a:r>
            <a:r>
              <a:rPr lang="en-US" altLang="zh-CN" b="1" dirty="0" smtClean="0">
                <a:latin typeface="宋体" pitchFamily="2" charset="-122"/>
              </a:rPr>
              <a:t>CA</a:t>
            </a:r>
            <a:r>
              <a:rPr lang="zh-CN" altLang="en-US" b="1" dirty="0" smtClean="0">
                <a:latin typeface="宋体" pitchFamily="2" charset="-122"/>
              </a:rPr>
              <a:t>注册，获取私钥及生成证书（内含用户标识及公钥等），向</a:t>
            </a:r>
            <a:r>
              <a:rPr lang="en-US" altLang="zh-CN" b="1" dirty="0" smtClean="0">
                <a:latin typeface="宋体" pitchFamily="2" charset="-122"/>
              </a:rPr>
              <a:t>CA</a:t>
            </a:r>
            <a:r>
              <a:rPr lang="zh-CN" altLang="en-US" b="1" dirty="0" smtClean="0">
                <a:latin typeface="宋体" pitchFamily="2" charset="-122"/>
              </a:rPr>
              <a:t>获取对方的证书，验证对方是否具有对应的私钥，完成认证。类似于现实生活中通过身份证核实对方身份的过程。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179388" y="752475"/>
            <a:ext cx="8736012" cy="84138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179387" y="115888"/>
            <a:ext cx="710725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宋体" pitchFamily="2" charset="-122"/>
              </a:rPr>
              <a:t>前期思考题（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课堂作业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-4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月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21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日</a:t>
            </a:r>
            <a:r>
              <a:rPr lang="zh-CN" altLang="en-US" sz="3200" b="1" dirty="0" smtClean="0">
                <a:latin typeface="宋体" pitchFamily="2" charset="-122"/>
              </a:rPr>
              <a:t>）</a:t>
            </a:r>
            <a:endParaRPr lang="zh-CN" altLang="en-US" sz="32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93694" y="908050"/>
            <a:ext cx="8978900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sz="2800" b="1" dirty="0" smtClean="0">
                <a:latin typeface="宋体" pitchFamily="2" charset="-122"/>
              </a:rPr>
              <a:t>  上课期间共进行</a:t>
            </a:r>
            <a:r>
              <a:rPr lang="en-US" altLang="zh-CN" sz="2800" b="1" dirty="0" smtClean="0">
                <a:latin typeface="宋体" pitchFamily="2" charset="-122"/>
              </a:rPr>
              <a:t>16</a:t>
            </a:r>
            <a:r>
              <a:rPr lang="zh-CN" altLang="en-US" sz="2800" b="1" dirty="0" smtClean="0">
                <a:latin typeface="宋体" pitchFamily="2" charset="-122"/>
              </a:rPr>
              <a:t>次课程签到（</a:t>
            </a:r>
            <a:r>
              <a:rPr lang="en-US" altLang="zh-CN" sz="2800" b="1" dirty="0" smtClean="0">
                <a:latin typeface="宋体" pitchFamily="2" charset="-122"/>
              </a:rPr>
              <a:t>32</a:t>
            </a:r>
            <a:r>
              <a:rPr lang="zh-CN" altLang="en-US" sz="2800" b="1" dirty="0" smtClean="0">
                <a:latin typeface="宋体" pitchFamily="2" charset="-122"/>
              </a:rPr>
              <a:t>分）。</a:t>
            </a:r>
            <a:r>
              <a:rPr lang="en-US" altLang="zh-CN" sz="2800" b="1" dirty="0" smtClean="0">
                <a:latin typeface="宋体" pitchFamily="2" charset="-122"/>
              </a:rPr>
              <a:t>2</a:t>
            </a:r>
            <a:r>
              <a:rPr lang="zh-CN" altLang="en-US" sz="2800" b="1" dirty="0" smtClean="0">
                <a:latin typeface="宋体" pitchFamily="2" charset="-122"/>
              </a:rPr>
              <a:t>分</a:t>
            </a:r>
            <a:r>
              <a:rPr lang="en-US" altLang="zh-CN" sz="2800" b="1" dirty="0" smtClean="0">
                <a:latin typeface="宋体" pitchFamily="2" charset="-122"/>
              </a:rPr>
              <a:t>/</a:t>
            </a:r>
            <a:r>
              <a:rPr lang="zh-CN" altLang="en-US" sz="2800" b="1" dirty="0" smtClean="0">
                <a:latin typeface="宋体" pitchFamily="2" charset="-122"/>
              </a:rPr>
              <a:t>次课，迟到或者早退</a:t>
            </a:r>
            <a:r>
              <a:rPr lang="en-US" altLang="zh-CN" sz="2800" b="1" dirty="0" smtClean="0">
                <a:latin typeface="宋体" pitchFamily="2" charset="-122"/>
              </a:rPr>
              <a:t>-1</a:t>
            </a:r>
            <a:r>
              <a:rPr lang="zh-CN" altLang="en-US" sz="2800" b="1" dirty="0" smtClean="0">
                <a:latin typeface="宋体" pitchFamily="2" charset="-122"/>
              </a:rPr>
              <a:t>分，缺勤记</a:t>
            </a:r>
            <a:r>
              <a:rPr lang="en-US" altLang="zh-CN" sz="2800" b="1" dirty="0" smtClean="0">
                <a:latin typeface="宋体" pitchFamily="2" charset="-122"/>
              </a:rPr>
              <a:t>0</a:t>
            </a:r>
            <a:r>
              <a:rPr lang="zh-CN" altLang="en-US" sz="2800" b="1" dirty="0" smtClean="0">
                <a:latin typeface="宋体" pitchFamily="2" charset="-122"/>
              </a:rPr>
              <a:t>分。</a:t>
            </a:r>
            <a:endParaRPr lang="en-US" altLang="zh-CN" sz="28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sz="2800" b="1" dirty="0" smtClean="0">
                <a:latin typeface="宋体" pitchFamily="2" charset="-122"/>
              </a:rPr>
              <a:t>  </a:t>
            </a:r>
            <a:r>
              <a:rPr lang="zh-CN" altLang="en-US" sz="2800" b="1" dirty="0" smtClean="0">
                <a:latin typeface="宋体" pitchFamily="2" charset="-122"/>
              </a:rPr>
              <a:t>作业</a:t>
            </a:r>
            <a:r>
              <a:rPr lang="en-US" altLang="zh-CN" sz="2800" b="1" dirty="0" smtClean="0">
                <a:latin typeface="宋体" pitchFamily="2" charset="-122"/>
              </a:rPr>
              <a:t>17</a:t>
            </a:r>
            <a:r>
              <a:rPr lang="zh-CN" altLang="en-US" sz="2800" b="1" dirty="0" smtClean="0">
                <a:latin typeface="宋体" pitchFamily="2" charset="-122"/>
              </a:rPr>
              <a:t>次（</a:t>
            </a:r>
            <a:r>
              <a:rPr lang="en-US" altLang="zh-CN" sz="2800" b="1" dirty="0" smtClean="0">
                <a:latin typeface="宋体" pitchFamily="2" charset="-122"/>
              </a:rPr>
              <a:t>85</a:t>
            </a:r>
            <a:r>
              <a:rPr lang="zh-CN" altLang="en-US" sz="2800" b="1" dirty="0" smtClean="0">
                <a:latin typeface="宋体" pitchFamily="2" charset="-122"/>
              </a:rPr>
              <a:t>分），</a:t>
            </a:r>
            <a:r>
              <a:rPr lang="en-US" altLang="zh-CN" sz="2800" b="1" dirty="0" smtClean="0">
                <a:latin typeface="宋体" pitchFamily="2" charset="-122"/>
              </a:rPr>
              <a:t>2</a:t>
            </a:r>
            <a:r>
              <a:rPr lang="zh-CN" altLang="en-US" sz="2800" b="1" dirty="0" smtClean="0">
                <a:latin typeface="宋体" pitchFamily="2" charset="-122"/>
              </a:rPr>
              <a:t>分</a:t>
            </a:r>
            <a:r>
              <a:rPr lang="en-US" altLang="zh-CN" sz="2800" b="1" dirty="0" smtClean="0">
                <a:latin typeface="宋体" pitchFamily="2" charset="-122"/>
              </a:rPr>
              <a:t>/</a:t>
            </a:r>
            <a:r>
              <a:rPr lang="zh-CN" altLang="en-US" sz="2800" b="1" dirty="0" smtClean="0">
                <a:latin typeface="宋体" pitchFamily="2" charset="-122"/>
              </a:rPr>
              <a:t>题（有误折半），迟交</a:t>
            </a:r>
            <a:r>
              <a:rPr lang="en-US" altLang="zh-CN" sz="2800" b="1" dirty="0" smtClean="0">
                <a:latin typeface="宋体" pitchFamily="2" charset="-122"/>
              </a:rPr>
              <a:t>-1</a:t>
            </a:r>
            <a:r>
              <a:rPr lang="zh-CN" altLang="en-US" sz="2800" b="1" dirty="0" smtClean="0">
                <a:latin typeface="宋体" pitchFamily="2" charset="-122"/>
              </a:rPr>
              <a:t>，未交记</a:t>
            </a:r>
            <a:r>
              <a:rPr lang="en-US" altLang="zh-CN" sz="2800" b="1" dirty="0" smtClean="0">
                <a:latin typeface="宋体" pitchFamily="2" charset="-122"/>
              </a:rPr>
              <a:t>0</a:t>
            </a:r>
            <a:r>
              <a:rPr lang="zh-CN" altLang="en-US" sz="2800" b="1" dirty="0" smtClean="0">
                <a:latin typeface="宋体" pitchFamily="2" charset="-122"/>
              </a:rPr>
              <a:t>分。</a:t>
            </a:r>
            <a:endParaRPr lang="en-US" altLang="zh-CN" sz="28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sz="2800" b="1" dirty="0" smtClean="0">
                <a:latin typeface="宋体" pitchFamily="2" charset="-122"/>
              </a:rPr>
              <a:t>  </a:t>
            </a:r>
            <a:r>
              <a:rPr lang="zh-CN" altLang="en-US" sz="2800" b="1" dirty="0" smtClean="0">
                <a:latin typeface="宋体" pitchFamily="2" charset="-122"/>
              </a:rPr>
              <a:t>课程平时成绩总分值</a:t>
            </a:r>
            <a:r>
              <a:rPr lang="en-US" altLang="zh-CN" sz="2800" b="1" dirty="0" smtClean="0">
                <a:latin typeface="宋体" pitchFamily="2" charset="-122"/>
              </a:rPr>
              <a:t>:117</a:t>
            </a:r>
            <a:r>
              <a:rPr lang="zh-CN" altLang="en-US" sz="2800" b="1" dirty="0" smtClean="0">
                <a:latin typeface="宋体" pitchFamily="2" charset="-122"/>
              </a:rPr>
              <a:t>分，最终会规格化至</a:t>
            </a:r>
            <a:r>
              <a:rPr lang="en-US" altLang="zh-CN" sz="2800" b="1" dirty="0" smtClean="0">
                <a:latin typeface="宋体" pitchFamily="2" charset="-122"/>
              </a:rPr>
              <a:t>20</a:t>
            </a:r>
            <a:r>
              <a:rPr lang="zh-CN" altLang="en-US" sz="2800" b="1" dirty="0" smtClean="0">
                <a:latin typeface="宋体" pitchFamily="2" charset="-122"/>
              </a:rPr>
              <a:t>分（</a:t>
            </a:r>
            <a:r>
              <a:rPr lang="en-US" altLang="zh-CN" sz="2800" b="1" dirty="0" smtClean="0">
                <a:latin typeface="宋体" pitchFamily="2" charset="-122"/>
              </a:rPr>
              <a:t>20%</a:t>
            </a:r>
            <a:r>
              <a:rPr lang="zh-CN" altLang="en-US" sz="2800" b="1" dirty="0" smtClean="0">
                <a:latin typeface="宋体" pitchFamily="2" charset="-122"/>
              </a:rPr>
              <a:t>）</a:t>
            </a:r>
            <a:endParaRPr lang="en-US" altLang="zh-CN" sz="28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sz="2800" b="1" dirty="0" smtClean="0">
                <a:latin typeface="宋体" pitchFamily="2" charset="-122"/>
              </a:rPr>
              <a:t>  </a:t>
            </a:r>
            <a:r>
              <a:rPr lang="zh-CN" altLang="en-US" sz="2800" b="1" dirty="0" smtClean="0">
                <a:latin typeface="宋体" pitchFamily="2" charset="-122"/>
              </a:rPr>
              <a:t>各人的平时成绩见群中发布的文件“平时成绩”。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179388" y="752475"/>
            <a:ext cx="8736012" cy="84138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179387" y="115888"/>
            <a:ext cx="65357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宋体" pitchFamily="2" charset="-122"/>
              </a:rPr>
              <a:t>相关平时成绩的计分说明</a:t>
            </a:r>
            <a:endParaRPr lang="zh-CN" altLang="en-US" sz="32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237710" y="981016"/>
            <a:ext cx="858276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sz="2800" b="1" dirty="0" smtClean="0">
                <a:latin typeface="宋体" pitchFamily="2" charset="-122"/>
              </a:rPr>
              <a:t>1</a:t>
            </a:r>
            <a:r>
              <a:rPr lang="zh-CN" altLang="en-US" sz="2800" b="1" dirty="0" smtClean="0">
                <a:latin typeface="宋体" pitchFamily="2" charset="-122"/>
              </a:rPr>
              <a:t>、协议分析；</a:t>
            </a:r>
            <a:endParaRPr lang="en-US" altLang="zh-CN" sz="28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sz="2800" b="1" dirty="0" smtClean="0">
                <a:latin typeface="宋体" pitchFamily="2" charset="-122"/>
              </a:rPr>
              <a:t>2</a:t>
            </a:r>
            <a:r>
              <a:rPr lang="zh-CN" altLang="en-US" sz="2800" b="1" dirty="0" smtClean="0">
                <a:latin typeface="宋体" pitchFamily="2" charset="-122"/>
              </a:rPr>
              <a:t>、网络工程仿真配置；</a:t>
            </a:r>
            <a:endParaRPr lang="en-US" altLang="zh-CN" sz="28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sz="2800" b="1" dirty="0" smtClean="0">
                <a:latin typeface="宋体" pitchFamily="2" charset="-122"/>
              </a:rPr>
              <a:t>3</a:t>
            </a:r>
            <a:r>
              <a:rPr lang="zh-CN" altLang="en-US" sz="2800" b="1" dirty="0" smtClean="0">
                <a:latin typeface="宋体" pitchFamily="2" charset="-122"/>
              </a:rPr>
              <a:t>、上机实验（视返校时间而定）。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179388" y="752475"/>
            <a:ext cx="8736012" cy="84138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179387" y="115888"/>
            <a:ext cx="65357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宋体" pitchFamily="2" charset="-122"/>
              </a:rPr>
              <a:t>课程实验的安排</a:t>
            </a:r>
            <a:endParaRPr lang="zh-CN" altLang="en-US" sz="32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93694" y="908050"/>
            <a:ext cx="8978900" cy="6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sz="2800" b="1" dirty="0" smtClean="0">
                <a:latin typeface="宋体" pitchFamily="2" charset="-122"/>
              </a:rPr>
              <a:t>1</a:t>
            </a:r>
            <a:r>
              <a:rPr lang="zh-CN" altLang="en-US" sz="2800" b="1" dirty="0" smtClean="0">
                <a:latin typeface="宋体" pitchFamily="2" charset="-122"/>
              </a:rPr>
              <a:t>、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目的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：</a:t>
            </a:r>
            <a:r>
              <a:rPr lang="zh-CN" altLang="en-US" sz="2800" b="1" dirty="0">
                <a:latin typeface="宋体" pitchFamily="2" charset="-122"/>
              </a:rPr>
              <a:t>理论与实践相结合，</a:t>
            </a:r>
            <a:r>
              <a:rPr lang="zh-CN" altLang="en-US" sz="2800" b="1" dirty="0" smtClean="0">
                <a:latin typeface="宋体" pitchFamily="2" charset="-122"/>
              </a:rPr>
              <a:t>加深对课程</a:t>
            </a:r>
            <a:r>
              <a:rPr lang="zh-CN" altLang="en-US" sz="2800" b="1" dirty="0">
                <a:latin typeface="宋体" pitchFamily="2" charset="-122"/>
              </a:rPr>
              <a:t>内容的理解，熟悉</a:t>
            </a:r>
            <a:r>
              <a:rPr lang="zh-CN" altLang="en-US" sz="2800" b="1" dirty="0" smtClean="0">
                <a:latin typeface="宋体" pitchFamily="2" charset="-122"/>
              </a:rPr>
              <a:t>本机网络参数的获取，掌握抓包工具的使用，加深对因特网上协议数据单元及其封装的理解。</a:t>
            </a:r>
            <a:endParaRPr lang="en-US" altLang="zh-CN" sz="28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sz="2800" b="1" dirty="0" smtClean="0">
                <a:latin typeface="宋体" pitchFamily="2" charset="-122"/>
              </a:rPr>
              <a:t>2</a:t>
            </a:r>
            <a:r>
              <a:rPr lang="zh-CN" altLang="en-US" sz="2800" b="1" dirty="0" smtClean="0">
                <a:latin typeface="宋体" pitchFamily="2" charset="-122"/>
              </a:rPr>
              <a:t>、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内容：</a:t>
            </a:r>
            <a:endParaRPr lang="en-US" altLang="zh-CN" sz="28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sz="2800" b="1" dirty="0" smtClean="0">
                <a:latin typeface="宋体" pitchFamily="2" charset="-122"/>
              </a:rPr>
              <a:t>（</a:t>
            </a:r>
            <a:r>
              <a:rPr lang="en-US" altLang="zh-CN" sz="2800" b="1" dirty="0" smtClean="0">
                <a:latin typeface="宋体" pitchFamily="2" charset="-122"/>
              </a:rPr>
              <a:t>1</a:t>
            </a:r>
            <a:r>
              <a:rPr lang="zh-CN" altLang="en-US" sz="2800" b="1" dirty="0" smtClean="0">
                <a:latin typeface="宋体" pitchFamily="2" charset="-122"/>
              </a:rPr>
              <a:t>）提取本机网络参数：包括协议地址配置、</a:t>
            </a:r>
            <a:r>
              <a:rPr lang="en-US" altLang="zh-CN" sz="2800" b="1" dirty="0" smtClean="0">
                <a:latin typeface="宋体" pitchFamily="2" charset="-122"/>
              </a:rPr>
              <a:t>MAC</a:t>
            </a:r>
            <a:r>
              <a:rPr lang="zh-CN" altLang="en-US" sz="2800" b="1" dirty="0" smtClean="0">
                <a:latin typeface="宋体" pitchFamily="2" charset="-122"/>
              </a:rPr>
              <a:t>地址、</a:t>
            </a:r>
            <a:r>
              <a:rPr lang="en-US" altLang="zh-CN" sz="2800" b="1" dirty="0" smtClean="0">
                <a:latin typeface="宋体" pitchFamily="2" charset="-122"/>
              </a:rPr>
              <a:t>IP</a:t>
            </a:r>
            <a:r>
              <a:rPr lang="zh-CN" altLang="en-US" sz="2800" b="1" dirty="0" smtClean="0">
                <a:latin typeface="宋体" pitchFamily="2" charset="-122"/>
              </a:rPr>
              <a:t>地址、子网掩码，及子网地址；</a:t>
            </a:r>
            <a:endParaRPr lang="en-US" altLang="zh-CN" sz="28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sz="2800" b="1" dirty="0" smtClean="0">
                <a:latin typeface="宋体" pitchFamily="2" charset="-122"/>
              </a:rPr>
              <a:t>（</a:t>
            </a:r>
            <a:r>
              <a:rPr lang="en-US" altLang="zh-CN" sz="2800" b="1" dirty="0" smtClean="0">
                <a:latin typeface="宋体" pitchFamily="2" charset="-122"/>
              </a:rPr>
              <a:t>2</a:t>
            </a:r>
            <a:r>
              <a:rPr lang="zh-CN" altLang="en-US" sz="2800" b="1" dirty="0" smtClean="0">
                <a:latin typeface="宋体" pitchFamily="2" charset="-122"/>
              </a:rPr>
              <a:t>）下载</a:t>
            </a:r>
            <a:r>
              <a:rPr lang="en-US" altLang="zh-CN" sz="2800" b="1" dirty="0" smtClean="0">
                <a:latin typeface="宋体" pitchFamily="2" charset="-122"/>
              </a:rPr>
              <a:t>/</a:t>
            </a:r>
            <a:r>
              <a:rPr lang="zh-CN" altLang="en-US" sz="2800" b="1" dirty="0" smtClean="0">
                <a:latin typeface="宋体" pitchFamily="2" charset="-122"/>
              </a:rPr>
              <a:t>安装</a:t>
            </a:r>
            <a:r>
              <a:rPr lang="en-US" altLang="zh-CN" sz="2800" b="1" dirty="0" smtClean="0">
                <a:latin typeface="宋体" pitchFamily="2" charset="-122"/>
              </a:rPr>
              <a:t>/</a:t>
            </a:r>
            <a:r>
              <a:rPr lang="zh-CN" altLang="en-US" sz="2800" b="1" dirty="0" smtClean="0">
                <a:latin typeface="宋体" pitchFamily="2" charset="-122"/>
              </a:rPr>
              <a:t>运行抓包工具（嗅探器），捕获协议数据包并分析，包括以太网帧、</a:t>
            </a:r>
            <a:r>
              <a:rPr lang="en-US" altLang="zh-CN" sz="2800" b="1" dirty="0" smtClean="0">
                <a:latin typeface="宋体" pitchFamily="2" charset="-122"/>
              </a:rPr>
              <a:t>IP</a:t>
            </a:r>
            <a:r>
              <a:rPr lang="zh-CN" altLang="en-US" sz="2800" b="1" dirty="0" smtClean="0">
                <a:latin typeface="宋体" pitchFamily="2" charset="-122"/>
              </a:rPr>
              <a:t>报文、</a:t>
            </a:r>
            <a:r>
              <a:rPr lang="en-US" altLang="zh-CN" sz="2800" b="1" dirty="0" smtClean="0">
                <a:latin typeface="宋体" pitchFamily="2" charset="-122"/>
              </a:rPr>
              <a:t>TCP</a:t>
            </a:r>
            <a:r>
              <a:rPr lang="zh-CN" altLang="en-US" sz="2800" b="1" dirty="0" smtClean="0">
                <a:latin typeface="宋体" pitchFamily="2" charset="-122"/>
              </a:rPr>
              <a:t>或者</a:t>
            </a:r>
            <a:r>
              <a:rPr lang="en-US" altLang="zh-CN" sz="2800" b="1" dirty="0" smtClean="0">
                <a:latin typeface="宋体" pitchFamily="2" charset="-122"/>
              </a:rPr>
              <a:t>UDP</a:t>
            </a:r>
            <a:r>
              <a:rPr lang="zh-CN" altLang="en-US" sz="2800" b="1" dirty="0" smtClean="0">
                <a:latin typeface="宋体" pitchFamily="2" charset="-122"/>
              </a:rPr>
              <a:t>报文等；</a:t>
            </a:r>
            <a:endParaRPr lang="en-US" altLang="zh-CN" sz="28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sz="2800" b="1" dirty="0" smtClean="0">
                <a:latin typeface="宋体" pitchFamily="2" charset="-122"/>
              </a:rPr>
              <a:t>（</a:t>
            </a:r>
            <a:r>
              <a:rPr lang="en-US" altLang="zh-CN" sz="2800" b="1" dirty="0" smtClean="0">
                <a:latin typeface="宋体" pitchFamily="2" charset="-122"/>
              </a:rPr>
              <a:t>3</a:t>
            </a:r>
            <a:r>
              <a:rPr lang="zh-CN" altLang="en-US" sz="2800" b="1" dirty="0" smtClean="0">
                <a:latin typeface="宋体" pitchFamily="2" charset="-122"/>
              </a:rPr>
              <a:t>）形成并提交实验报告</a:t>
            </a:r>
            <a:endParaRPr lang="en-US" altLang="zh-CN" sz="2800" b="1" dirty="0" smtClean="0">
              <a:latin typeface="宋体" pitchFamily="2" charset="-122"/>
            </a:endParaRP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179388" y="752475"/>
            <a:ext cx="8736012" cy="84138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179387" y="115888"/>
            <a:ext cx="65357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宋体" pitchFamily="2" charset="-122"/>
              </a:rPr>
              <a:t>课程实验</a:t>
            </a:r>
            <a:r>
              <a:rPr lang="en-US" altLang="zh-CN" sz="3200" b="1" dirty="0" smtClean="0">
                <a:latin typeface="宋体" pitchFamily="2" charset="-122"/>
              </a:rPr>
              <a:t>1—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协议分析</a:t>
            </a:r>
            <a:endParaRPr lang="zh-CN" altLang="en-US" sz="3200" b="1" dirty="0">
              <a:solidFill>
                <a:srgbClr val="FF0000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93694" y="908050"/>
            <a:ext cx="8978900" cy="1095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sz="2800" b="1" dirty="0" smtClean="0">
                <a:latin typeface="宋体" pitchFamily="2" charset="-122"/>
              </a:rPr>
              <a:t>（</a:t>
            </a:r>
            <a:r>
              <a:rPr lang="en-US" altLang="zh-CN" sz="2800" b="1" dirty="0" smtClean="0">
                <a:latin typeface="宋体" pitchFamily="2" charset="-122"/>
              </a:rPr>
              <a:t>1</a:t>
            </a:r>
            <a:r>
              <a:rPr lang="zh-CN" altLang="en-US" sz="2800" b="1" dirty="0" smtClean="0">
                <a:latin typeface="宋体" pitchFamily="2" charset="-122"/>
              </a:rPr>
              <a:t>）提取本机网络参数：包括协议地址配置、</a:t>
            </a:r>
            <a:r>
              <a:rPr lang="en-US" altLang="zh-CN" sz="2800" b="1" dirty="0" smtClean="0">
                <a:latin typeface="宋体" pitchFamily="2" charset="-122"/>
              </a:rPr>
              <a:t>MAC</a:t>
            </a:r>
            <a:r>
              <a:rPr lang="zh-CN" altLang="en-US" sz="2800" b="1" dirty="0" smtClean="0">
                <a:latin typeface="宋体" pitchFamily="2" charset="-122"/>
              </a:rPr>
              <a:t>地址、</a:t>
            </a:r>
            <a:r>
              <a:rPr lang="en-US" altLang="zh-CN" sz="2800" b="1" dirty="0" smtClean="0">
                <a:latin typeface="宋体" pitchFamily="2" charset="-122"/>
              </a:rPr>
              <a:t>IP</a:t>
            </a:r>
            <a:r>
              <a:rPr lang="zh-CN" altLang="en-US" sz="2800" b="1" dirty="0" smtClean="0">
                <a:latin typeface="宋体" pitchFamily="2" charset="-122"/>
              </a:rPr>
              <a:t>地址、子网掩码，及子网地址；</a:t>
            </a:r>
            <a:endParaRPr lang="en-US" altLang="zh-CN" sz="2800" b="1" dirty="0" smtClean="0">
              <a:latin typeface="宋体" pitchFamily="2" charset="-122"/>
            </a:endParaRP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179388" y="752475"/>
            <a:ext cx="8736012" cy="84138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179387" y="115888"/>
            <a:ext cx="65357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宋体" pitchFamily="2" charset="-122"/>
              </a:rPr>
              <a:t>课程实验</a:t>
            </a:r>
            <a:r>
              <a:rPr lang="en-US" altLang="zh-CN" sz="3200" b="1" dirty="0" smtClean="0">
                <a:latin typeface="宋体" pitchFamily="2" charset="-122"/>
              </a:rPr>
              <a:t>1—</a:t>
            </a:r>
            <a:r>
              <a:rPr lang="zh-CN" altLang="en-US" sz="3200" b="1" dirty="0" smtClean="0">
                <a:latin typeface="宋体" pitchFamily="2" charset="-122"/>
              </a:rPr>
              <a:t>协议分析</a:t>
            </a:r>
            <a:endParaRPr lang="zh-CN" altLang="en-US" sz="3200" b="1" dirty="0">
              <a:latin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726" y="2576614"/>
            <a:ext cx="2933238" cy="3444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988840"/>
            <a:ext cx="2304256" cy="2584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193" y="4581128"/>
            <a:ext cx="2353944" cy="1619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24" y="2708920"/>
            <a:ext cx="2826542" cy="3497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2276872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宋体" pitchFamily="2" charset="-122"/>
              </a:rPr>
              <a:t>本机网络</a:t>
            </a:r>
            <a:r>
              <a:rPr lang="zh-CN" altLang="en-US" sz="1600" b="1" dirty="0" smtClean="0">
                <a:solidFill>
                  <a:srgbClr val="FF0000"/>
                </a:solidFill>
                <a:latin typeface="宋体" pitchFamily="2" charset="-122"/>
              </a:rPr>
              <a:t>参数属性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25123" y="6258798"/>
            <a:ext cx="1633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宋体" pitchFamily="2" charset="-122"/>
              </a:rPr>
              <a:t>本</a:t>
            </a:r>
            <a:r>
              <a:rPr lang="zh-CN" altLang="en-US" sz="1600" b="1" dirty="0" smtClean="0">
                <a:solidFill>
                  <a:srgbClr val="FF0000"/>
                </a:solidFill>
                <a:latin typeface="宋体" pitchFamily="2" charset="-122"/>
              </a:rPr>
              <a:t>机</a:t>
            </a:r>
            <a:r>
              <a:rPr lang="en-US" altLang="zh-CN" sz="1600" b="1" dirty="0" smtClean="0">
                <a:solidFill>
                  <a:srgbClr val="FF0000"/>
                </a:solidFill>
                <a:latin typeface="宋体" pitchFamily="2" charset="-122"/>
              </a:rPr>
              <a:t>IP</a:t>
            </a:r>
            <a:r>
              <a:rPr lang="zh-CN" altLang="en-US" sz="1600" b="1" dirty="0" smtClean="0">
                <a:solidFill>
                  <a:srgbClr val="FF0000"/>
                </a:solidFill>
                <a:latin typeface="宋体" pitchFamily="2" charset="-122"/>
              </a:rPr>
              <a:t>地址配置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39862" y="2204629"/>
            <a:ext cx="2045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宋体" pitchFamily="2" charset="-122"/>
              </a:rPr>
              <a:t>动态获得的部分参数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93694" y="908050"/>
            <a:ext cx="8978900" cy="1095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sz="2800" b="1" dirty="0" smtClean="0">
                <a:latin typeface="宋体" pitchFamily="2" charset="-122"/>
              </a:rPr>
              <a:t>（</a:t>
            </a:r>
            <a:r>
              <a:rPr lang="en-US" altLang="zh-CN" sz="2800" b="1" dirty="0" smtClean="0">
                <a:latin typeface="宋体" pitchFamily="2" charset="-122"/>
              </a:rPr>
              <a:t>1</a:t>
            </a:r>
            <a:r>
              <a:rPr lang="zh-CN" altLang="en-US" sz="2800" b="1" dirty="0" smtClean="0">
                <a:latin typeface="宋体" pitchFamily="2" charset="-122"/>
              </a:rPr>
              <a:t>）提取本机网络参数：包括协议地址配置、</a:t>
            </a:r>
            <a:r>
              <a:rPr lang="en-US" altLang="zh-CN" sz="2800" b="1" dirty="0" smtClean="0">
                <a:latin typeface="宋体" pitchFamily="2" charset="-122"/>
              </a:rPr>
              <a:t>MAC</a:t>
            </a:r>
            <a:r>
              <a:rPr lang="zh-CN" altLang="en-US" sz="2800" b="1" dirty="0" smtClean="0">
                <a:latin typeface="宋体" pitchFamily="2" charset="-122"/>
              </a:rPr>
              <a:t>地址、</a:t>
            </a:r>
            <a:r>
              <a:rPr lang="en-US" altLang="zh-CN" sz="2800" b="1" dirty="0" smtClean="0">
                <a:latin typeface="宋体" pitchFamily="2" charset="-122"/>
              </a:rPr>
              <a:t>IP</a:t>
            </a:r>
            <a:r>
              <a:rPr lang="zh-CN" altLang="en-US" sz="2800" b="1" dirty="0" smtClean="0">
                <a:latin typeface="宋体" pitchFamily="2" charset="-122"/>
              </a:rPr>
              <a:t>地址、子网掩码，及子网地址；</a:t>
            </a:r>
            <a:endParaRPr lang="en-US" altLang="zh-CN" sz="2800" b="1" dirty="0" smtClean="0">
              <a:latin typeface="宋体" pitchFamily="2" charset="-122"/>
            </a:endParaRP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179388" y="752475"/>
            <a:ext cx="8736012" cy="84138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179387" y="115888"/>
            <a:ext cx="65357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宋体" pitchFamily="2" charset="-122"/>
              </a:rPr>
              <a:t>课程实验</a:t>
            </a:r>
            <a:r>
              <a:rPr lang="en-US" altLang="zh-CN" sz="3200" b="1" dirty="0" smtClean="0">
                <a:latin typeface="宋体" pitchFamily="2" charset="-122"/>
              </a:rPr>
              <a:t>1—</a:t>
            </a:r>
            <a:r>
              <a:rPr lang="zh-CN" altLang="en-US" sz="3200" b="1" dirty="0" smtClean="0">
                <a:latin typeface="宋体" pitchFamily="2" charset="-122"/>
              </a:rPr>
              <a:t>协议分析</a:t>
            </a:r>
            <a:endParaRPr lang="zh-CN" altLang="en-US" sz="3200" b="1" dirty="0">
              <a:latin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127" y="3356992"/>
            <a:ext cx="400050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002" y="2126911"/>
            <a:ext cx="44862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08551" y="2348880"/>
            <a:ext cx="3859393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可用的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itchFamily="2" charset="-122"/>
              </a:rPr>
              <a:t>DOS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命令</a:t>
            </a:r>
            <a:r>
              <a:rPr lang="zh-CN" altLang="en-US" sz="2800" b="1" dirty="0" smtClean="0">
                <a:latin typeface="宋体" pitchFamily="2" charset="-122"/>
              </a:rPr>
              <a:t>：</a:t>
            </a:r>
            <a:endParaRPr lang="en-US" altLang="zh-CN" sz="28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sz="2800" b="1" dirty="0" smtClean="0">
                <a:latin typeface="宋体" pitchFamily="2" charset="-122"/>
              </a:rPr>
              <a:t>  </a:t>
            </a:r>
            <a:r>
              <a:rPr lang="en-US" altLang="zh-CN" sz="2800" b="1" dirty="0" err="1" smtClean="0">
                <a:latin typeface="宋体" pitchFamily="2" charset="-122"/>
              </a:rPr>
              <a:t>Ipconfig</a:t>
            </a:r>
            <a:r>
              <a:rPr lang="en-US" altLang="zh-CN" sz="2800" b="1" dirty="0" smtClean="0">
                <a:latin typeface="宋体" pitchFamily="2" charset="-122"/>
              </a:rPr>
              <a:t>/all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sz="2800" b="1" dirty="0" smtClean="0">
                <a:latin typeface="宋体" pitchFamily="2" charset="-122"/>
              </a:rPr>
              <a:t>  </a:t>
            </a:r>
            <a:r>
              <a:rPr lang="en-US" altLang="zh-CN" sz="2800" b="1" dirty="0" err="1" smtClean="0">
                <a:latin typeface="宋体" pitchFamily="2" charset="-122"/>
              </a:rPr>
              <a:t>Getmac</a:t>
            </a:r>
            <a:endParaRPr lang="en-US" altLang="zh-CN" sz="28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endParaRPr lang="en-US" altLang="zh-CN" sz="2800" b="1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743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93694" y="908050"/>
            <a:ext cx="8978900" cy="163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sz="2800" b="1" dirty="0" smtClean="0">
                <a:latin typeface="宋体" pitchFamily="2" charset="-122"/>
              </a:rPr>
              <a:t>（</a:t>
            </a:r>
            <a:r>
              <a:rPr lang="en-US" altLang="zh-CN" sz="2800" b="1" dirty="0" smtClean="0">
                <a:latin typeface="宋体" pitchFamily="2" charset="-122"/>
              </a:rPr>
              <a:t>2</a:t>
            </a:r>
            <a:r>
              <a:rPr lang="zh-CN" altLang="en-US" sz="2800" b="1" dirty="0" smtClean="0">
                <a:latin typeface="宋体" pitchFamily="2" charset="-122"/>
              </a:rPr>
              <a:t>）下载</a:t>
            </a:r>
            <a:r>
              <a:rPr lang="en-US" altLang="zh-CN" sz="2800" b="1" dirty="0" smtClean="0">
                <a:latin typeface="宋体" pitchFamily="2" charset="-122"/>
              </a:rPr>
              <a:t>/</a:t>
            </a:r>
            <a:r>
              <a:rPr lang="zh-CN" altLang="en-US" sz="2800" b="1" dirty="0" smtClean="0">
                <a:latin typeface="宋体" pitchFamily="2" charset="-122"/>
              </a:rPr>
              <a:t>安装</a:t>
            </a:r>
            <a:r>
              <a:rPr lang="en-US" altLang="zh-CN" sz="2800" b="1" dirty="0" smtClean="0">
                <a:latin typeface="宋体" pitchFamily="2" charset="-122"/>
              </a:rPr>
              <a:t>/</a:t>
            </a:r>
            <a:r>
              <a:rPr lang="zh-CN" altLang="en-US" sz="2800" b="1" dirty="0" smtClean="0">
                <a:latin typeface="宋体" pitchFamily="2" charset="-122"/>
              </a:rPr>
              <a:t>运行抓包工具（嗅探器），捕获协议数据包并分析，包括以太网帧、</a:t>
            </a:r>
            <a:r>
              <a:rPr lang="en-US" altLang="zh-CN" sz="2800" b="1" dirty="0" smtClean="0">
                <a:latin typeface="宋体" pitchFamily="2" charset="-122"/>
              </a:rPr>
              <a:t>IP</a:t>
            </a:r>
            <a:r>
              <a:rPr lang="zh-CN" altLang="en-US" sz="2800" b="1" dirty="0" smtClean="0">
                <a:latin typeface="宋体" pitchFamily="2" charset="-122"/>
              </a:rPr>
              <a:t>报文、</a:t>
            </a:r>
            <a:r>
              <a:rPr lang="en-US" altLang="zh-CN" sz="2800" b="1" dirty="0" smtClean="0">
                <a:latin typeface="宋体" pitchFamily="2" charset="-122"/>
              </a:rPr>
              <a:t>TCP</a:t>
            </a:r>
            <a:r>
              <a:rPr lang="zh-CN" altLang="en-US" sz="2800" b="1" dirty="0" smtClean="0">
                <a:latin typeface="宋体" pitchFamily="2" charset="-122"/>
              </a:rPr>
              <a:t>或者</a:t>
            </a:r>
            <a:r>
              <a:rPr lang="en-US" altLang="zh-CN" sz="2800" b="1" dirty="0" smtClean="0">
                <a:latin typeface="宋体" pitchFamily="2" charset="-122"/>
              </a:rPr>
              <a:t>UDP</a:t>
            </a:r>
            <a:r>
              <a:rPr lang="zh-CN" altLang="en-US" sz="2800" b="1" dirty="0" smtClean="0">
                <a:latin typeface="宋体" pitchFamily="2" charset="-122"/>
              </a:rPr>
              <a:t>报文等</a:t>
            </a:r>
            <a:r>
              <a:rPr lang="zh-CN" altLang="en-US" sz="2800" b="1" dirty="0" smtClean="0">
                <a:latin typeface="宋体" pitchFamily="2" charset="-122"/>
              </a:rPr>
              <a:t>；</a:t>
            </a:r>
            <a:endParaRPr lang="en-US" altLang="zh-CN" sz="2800" b="1" dirty="0" smtClean="0">
              <a:latin typeface="宋体" pitchFamily="2" charset="-122"/>
            </a:endParaRP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179388" y="752475"/>
            <a:ext cx="8736012" cy="84138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179387" y="115888"/>
            <a:ext cx="65357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宋体" pitchFamily="2" charset="-122"/>
              </a:rPr>
              <a:t>课程实验</a:t>
            </a:r>
            <a:r>
              <a:rPr lang="en-US" altLang="zh-CN" sz="3200" b="1" dirty="0" smtClean="0">
                <a:latin typeface="宋体" pitchFamily="2" charset="-122"/>
              </a:rPr>
              <a:t>1—</a:t>
            </a:r>
            <a:r>
              <a:rPr lang="zh-CN" altLang="en-US" sz="3200" b="1" dirty="0" smtClean="0">
                <a:latin typeface="宋体" pitchFamily="2" charset="-122"/>
              </a:rPr>
              <a:t>协议分析</a:t>
            </a:r>
            <a:endParaRPr lang="zh-CN" altLang="en-US" sz="3200" b="1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9512" y="2510755"/>
            <a:ext cx="5486400" cy="3438525"/>
            <a:chOff x="179512" y="2510755"/>
            <a:chExt cx="5486400" cy="3438525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79512" y="2967955"/>
              <a:ext cx="914400" cy="457200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Telnet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93912" y="2967955"/>
              <a:ext cx="914400" cy="457200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FTP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008312" y="2967955"/>
              <a:ext cx="914400" cy="457200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SMTP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922712" y="2967955"/>
              <a:ext cx="914400" cy="457200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HTTP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837112" y="2967955"/>
              <a:ext cx="914400" cy="457200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DNS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751512" y="2967955"/>
              <a:ext cx="914400" cy="457200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Others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79512" y="3425155"/>
              <a:ext cx="5486400" cy="838200"/>
            </a:xfrm>
            <a:prstGeom prst="rect">
              <a:avLst/>
            </a:prstGeom>
            <a:solidFill>
              <a:srgbClr val="C5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TCP  /   UDP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79512" y="4263355"/>
              <a:ext cx="5486400" cy="820738"/>
            </a:xfrm>
            <a:prstGeom prst="rect">
              <a:avLst/>
            </a:prstGeom>
            <a:solidFill>
              <a:srgbClr val="84F45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763837" y="4457030"/>
              <a:ext cx="488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IP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79512" y="5084093"/>
              <a:ext cx="5486400" cy="86518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Network Interface</a:t>
              </a:r>
            </a:p>
            <a:p>
              <a:pPr algn="ctr"/>
              <a:r>
                <a:rPr lang="zh-CN" altLang="en-US" sz="2000" b="1"/>
                <a:t>（各种物理网络</a:t>
              </a:r>
              <a:r>
                <a:rPr lang="en-US" altLang="zh-CN" sz="2000" b="1"/>
                <a:t>: 802.X</a:t>
              </a:r>
              <a:r>
                <a:rPr lang="zh-CN" altLang="en-US" sz="2000" b="1"/>
                <a:t>、</a:t>
              </a:r>
              <a:r>
                <a:rPr lang="en-US" altLang="zh-CN" sz="2000" b="1"/>
                <a:t>FDDI</a:t>
              </a:r>
              <a:r>
                <a:rPr lang="zh-CN" altLang="en-US" sz="2000" b="1"/>
                <a:t>、</a:t>
              </a:r>
              <a:r>
                <a:rPr lang="en-US" altLang="zh-CN" sz="2000" b="1"/>
                <a:t>ATM</a:t>
              </a:r>
              <a:r>
                <a:rPr lang="zh-CN" altLang="en-US" sz="2000" b="1"/>
                <a:t>、</a:t>
              </a:r>
              <a:r>
                <a:rPr lang="en-US" altLang="zh-CN" sz="2000" b="1"/>
                <a:t>FR</a:t>
              </a:r>
              <a:r>
                <a:rPr lang="zh-CN" altLang="en-US" sz="2000" b="1"/>
                <a:t>等）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837112" y="4626893"/>
              <a:ext cx="914400" cy="4572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ARP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751512" y="4626893"/>
              <a:ext cx="914400" cy="4572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RARP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2389312" y="4263355"/>
              <a:ext cx="914400" cy="457200"/>
            </a:xfrm>
            <a:prstGeom prst="rect">
              <a:avLst/>
            </a:prstGeom>
            <a:solidFill>
              <a:srgbClr val="F5CA2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ICMP</a:t>
              </a:r>
            </a:p>
          </p:txBody>
        </p:sp>
        <p:sp>
          <p:nvSpPr>
            <p:cNvPr id="18" name="Rectangle 24"/>
            <p:cNvSpPr>
              <a:spLocks noChangeArrowheads="1"/>
            </p:cNvSpPr>
            <p:nvPr/>
          </p:nvSpPr>
          <p:spPr bwMode="auto">
            <a:xfrm>
              <a:off x="2160712" y="2510755"/>
              <a:ext cx="1676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/>
                <a:t>TCP/IP</a:t>
              </a:r>
              <a:r>
                <a:rPr lang="zh-CN" altLang="en-US" sz="2000" b="1" dirty="0"/>
                <a:t>协议集</a:t>
              </a:r>
            </a:p>
          </p:txBody>
        </p:sp>
      </p:grpSp>
      <p:cxnSp>
        <p:nvCxnSpPr>
          <p:cNvPr id="4" name="直接箭头连接符 3"/>
          <p:cNvCxnSpPr/>
          <p:nvPr/>
        </p:nvCxnSpPr>
        <p:spPr bwMode="auto">
          <a:xfrm flipH="1">
            <a:off x="5868144" y="5084093"/>
            <a:ext cx="57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868144" y="4869160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         抓包点</a:t>
            </a:r>
            <a:endParaRPr lang="en-US" altLang="zh-CN" dirty="0" smtClean="0"/>
          </a:p>
          <a:p>
            <a:r>
              <a:rPr lang="zh-CN" altLang="en-US" dirty="0" smtClean="0"/>
              <a:t>（网卡交互缓存区）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865818" y="3102059"/>
            <a:ext cx="2956982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抓包软件的基本原理及方法：读取网卡缓存的信息并依据协议分割和显示字段内容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93694" y="908050"/>
            <a:ext cx="8978900" cy="163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sz="2800" b="1" dirty="0" smtClean="0">
                <a:latin typeface="宋体" pitchFamily="2" charset="-122"/>
              </a:rPr>
              <a:t>（</a:t>
            </a:r>
            <a:r>
              <a:rPr lang="en-US" altLang="zh-CN" sz="2800" b="1" dirty="0" smtClean="0">
                <a:latin typeface="宋体" pitchFamily="2" charset="-122"/>
              </a:rPr>
              <a:t>2</a:t>
            </a:r>
            <a:r>
              <a:rPr lang="zh-CN" altLang="en-US" sz="2800" b="1" dirty="0" smtClean="0">
                <a:latin typeface="宋体" pitchFamily="2" charset="-122"/>
              </a:rPr>
              <a:t>）下载</a:t>
            </a:r>
            <a:r>
              <a:rPr lang="en-US" altLang="zh-CN" sz="2800" b="1" dirty="0" smtClean="0">
                <a:latin typeface="宋体" pitchFamily="2" charset="-122"/>
              </a:rPr>
              <a:t>/</a:t>
            </a:r>
            <a:r>
              <a:rPr lang="zh-CN" altLang="en-US" sz="2800" b="1" dirty="0" smtClean="0">
                <a:latin typeface="宋体" pitchFamily="2" charset="-122"/>
              </a:rPr>
              <a:t>安装</a:t>
            </a:r>
            <a:r>
              <a:rPr lang="en-US" altLang="zh-CN" sz="2800" b="1" dirty="0" smtClean="0">
                <a:latin typeface="宋体" pitchFamily="2" charset="-122"/>
              </a:rPr>
              <a:t>/</a:t>
            </a:r>
            <a:r>
              <a:rPr lang="zh-CN" altLang="en-US" sz="2800" b="1" dirty="0" smtClean="0">
                <a:latin typeface="宋体" pitchFamily="2" charset="-122"/>
              </a:rPr>
              <a:t>运行抓包工具（嗅探器），捕获协议数据包并分析，包括以太网帧、</a:t>
            </a:r>
            <a:r>
              <a:rPr lang="en-US" altLang="zh-CN" sz="2800" b="1" dirty="0" smtClean="0">
                <a:latin typeface="宋体" pitchFamily="2" charset="-122"/>
              </a:rPr>
              <a:t>IP</a:t>
            </a:r>
            <a:r>
              <a:rPr lang="zh-CN" altLang="en-US" sz="2800" b="1" dirty="0" smtClean="0">
                <a:latin typeface="宋体" pitchFamily="2" charset="-122"/>
              </a:rPr>
              <a:t>报文、</a:t>
            </a:r>
            <a:r>
              <a:rPr lang="en-US" altLang="zh-CN" sz="2800" b="1" dirty="0" smtClean="0">
                <a:latin typeface="宋体" pitchFamily="2" charset="-122"/>
              </a:rPr>
              <a:t>TCP</a:t>
            </a:r>
            <a:r>
              <a:rPr lang="zh-CN" altLang="en-US" sz="2800" b="1" dirty="0" smtClean="0">
                <a:latin typeface="宋体" pitchFamily="2" charset="-122"/>
              </a:rPr>
              <a:t>或者</a:t>
            </a:r>
            <a:r>
              <a:rPr lang="en-US" altLang="zh-CN" sz="2800" b="1" dirty="0" smtClean="0">
                <a:latin typeface="宋体" pitchFamily="2" charset="-122"/>
              </a:rPr>
              <a:t>UDP</a:t>
            </a:r>
            <a:r>
              <a:rPr lang="zh-CN" altLang="en-US" sz="2800" b="1" dirty="0" smtClean="0">
                <a:latin typeface="宋体" pitchFamily="2" charset="-122"/>
              </a:rPr>
              <a:t>报文等</a:t>
            </a:r>
            <a:r>
              <a:rPr lang="zh-CN" altLang="en-US" sz="2800" b="1" dirty="0" smtClean="0">
                <a:latin typeface="宋体" pitchFamily="2" charset="-122"/>
              </a:rPr>
              <a:t>；</a:t>
            </a:r>
            <a:endParaRPr lang="en-US" altLang="zh-CN" sz="2800" b="1" dirty="0" smtClean="0">
              <a:latin typeface="宋体" pitchFamily="2" charset="-122"/>
            </a:endParaRP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179388" y="752475"/>
            <a:ext cx="8736012" cy="84138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179387" y="115888"/>
            <a:ext cx="65357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宋体" pitchFamily="2" charset="-122"/>
              </a:rPr>
              <a:t>课程实验</a:t>
            </a:r>
            <a:r>
              <a:rPr lang="en-US" altLang="zh-CN" sz="3200" b="1" dirty="0" smtClean="0">
                <a:latin typeface="宋体" pitchFamily="2" charset="-122"/>
              </a:rPr>
              <a:t>1—</a:t>
            </a:r>
            <a:r>
              <a:rPr lang="zh-CN" altLang="en-US" sz="3200" b="1" dirty="0" smtClean="0">
                <a:latin typeface="宋体" pitchFamily="2" charset="-122"/>
              </a:rPr>
              <a:t>协议分析</a:t>
            </a:r>
            <a:endParaRPr lang="zh-CN" altLang="en-US" sz="3200" b="1" dirty="0">
              <a:latin typeface="宋体" pitchFamily="2" charset="-122"/>
            </a:endParaRPr>
          </a:p>
        </p:txBody>
      </p:sp>
      <p:grpSp>
        <p:nvGrpSpPr>
          <p:cNvPr id="23" name="Group 19"/>
          <p:cNvGrpSpPr>
            <a:grpSpLocks/>
          </p:cNvGrpSpPr>
          <p:nvPr/>
        </p:nvGrpSpPr>
        <p:grpSpPr bwMode="auto">
          <a:xfrm>
            <a:off x="1331640" y="2636912"/>
            <a:ext cx="7655496" cy="776288"/>
            <a:chOff x="336" y="624"/>
            <a:chExt cx="4944" cy="489"/>
          </a:xfrm>
        </p:grpSpPr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2407" y="796"/>
              <a:ext cx="6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779" y="796"/>
              <a:ext cx="5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2407" y="1107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3779" y="1107"/>
              <a:ext cx="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336" y="86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F</a:t>
              </a:r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816" y="86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SFD</a:t>
              </a:r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1296" y="864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DA</a:t>
              </a:r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1872" y="864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SA</a:t>
              </a:r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2448" y="86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latin typeface="楷体"/>
                  <a:ea typeface="楷体"/>
                  <a:cs typeface="楷体"/>
                </a:rPr>
                <a:t>L/T</a:t>
              </a:r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2928" y="864"/>
              <a:ext cx="96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latin typeface="楷体"/>
                  <a:ea typeface="楷体"/>
                  <a:cs typeface="楷体"/>
                </a:rPr>
                <a:t>DATA</a:t>
              </a:r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3888" y="86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latin typeface="楷体"/>
                  <a:ea typeface="楷体"/>
                  <a:cs typeface="楷体"/>
                </a:rPr>
                <a:t>PAD</a:t>
              </a:r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4368" y="86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latin typeface="楷体"/>
                  <a:ea typeface="楷体"/>
                  <a:cs typeface="楷体"/>
                </a:rPr>
                <a:t>FCS</a:t>
              </a:r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336" y="624"/>
              <a:ext cx="48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7</a:t>
              </a:r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816" y="624"/>
              <a:ext cx="48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1</a:t>
              </a:r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1296" y="624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6</a:t>
              </a:r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1872" y="624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6</a:t>
              </a:r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2448" y="624"/>
              <a:ext cx="48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2</a:t>
              </a: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2928" y="624"/>
              <a:ext cx="9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0-1500</a:t>
              </a:r>
            </a:p>
          </p:txBody>
        </p:sp>
        <p:sp>
          <p:nvSpPr>
            <p:cNvPr id="42" name="Rectangle 38"/>
            <p:cNvSpPr>
              <a:spLocks noChangeArrowheads="1"/>
            </p:cNvSpPr>
            <p:nvPr/>
          </p:nvSpPr>
          <p:spPr bwMode="auto">
            <a:xfrm>
              <a:off x="3888" y="624"/>
              <a:ext cx="48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0-46</a:t>
              </a:r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4368" y="624"/>
              <a:ext cx="9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4 </a:t>
              </a:r>
              <a:r>
                <a:rPr lang="zh-CN" altLang="en-US" sz="1800" b="1">
                  <a:latin typeface="楷体"/>
                  <a:ea typeface="楷体"/>
                  <a:cs typeface="楷体"/>
                </a:rPr>
                <a:t>（字节）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620" y="292494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以太帧</a:t>
            </a:r>
            <a:endParaRPr lang="zh-CN" altLang="en-US" dirty="0"/>
          </a:p>
        </p:txBody>
      </p:sp>
      <p:grpSp>
        <p:nvGrpSpPr>
          <p:cNvPr id="44" name="Group 4"/>
          <p:cNvGrpSpPr>
            <a:grpSpLocks/>
          </p:cNvGrpSpPr>
          <p:nvPr/>
        </p:nvGrpSpPr>
        <p:grpSpPr bwMode="auto">
          <a:xfrm>
            <a:off x="1187624" y="3501008"/>
            <a:ext cx="7719392" cy="3048000"/>
            <a:chOff x="240" y="672"/>
            <a:chExt cx="5232" cy="2160"/>
          </a:xfrm>
        </p:grpSpPr>
        <p:sp>
          <p:nvSpPr>
            <p:cNvPr id="45" name="Text Box 5"/>
            <p:cNvSpPr txBox="1">
              <a:spLocks noChangeArrowheads="1"/>
            </p:cNvSpPr>
            <p:nvPr/>
          </p:nvSpPr>
          <p:spPr bwMode="auto">
            <a:xfrm>
              <a:off x="5260" y="912"/>
              <a:ext cx="212" cy="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/>
                <a:t>1</a:t>
              </a:r>
            </a:p>
            <a:p>
              <a:r>
                <a:rPr lang="en-US" altLang="zh-CN" b="1"/>
                <a:t>2</a:t>
              </a:r>
            </a:p>
            <a:p>
              <a:r>
                <a:rPr lang="en-US" altLang="zh-CN" b="1"/>
                <a:t>3</a:t>
              </a:r>
            </a:p>
            <a:p>
              <a:r>
                <a:rPr lang="en-US" altLang="zh-CN" b="1"/>
                <a:t>4</a:t>
              </a:r>
            </a:p>
            <a:p>
              <a:r>
                <a:rPr lang="en-US" altLang="zh-CN" b="1"/>
                <a:t>5</a:t>
              </a:r>
            </a:p>
          </p:txBody>
        </p:sp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240" y="912"/>
              <a:ext cx="624" cy="2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版本号</a:t>
              </a:r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864" y="912"/>
              <a:ext cx="62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IP</a:t>
              </a:r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头长度</a:t>
              </a:r>
            </a:p>
          </p:txBody>
        </p:sp>
        <p:sp>
          <p:nvSpPr>
            <p:cNvPr id="48" name="Rectangle 8"/>
            <p:cNvSpPr>
              <a:spLocks noChangeArrowheads="1"/>
            </p:cNvSpPr>
            <p:nvPr/>
          </p:nvSpPr>
          <p:spPr bwMode="auto">
            <a:xfrm>
              <a:off x="1488" y="912"/>
              <a:ext cx="1248" cy="2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服务类型</a:t>
              </a:r>
            </a:p>
          </p:txBody>
        </p:sp>
        <p:sp>
          <p:nvSpPr>
            <p:cNvPr id="49" name="Rectangle 9"/>
            <p:cNvSpPr>
              <a:spLocks noChangeArrowheads="1"/>
            </p:cNvSpPr>
            <p:nvPr/>
          </p:nvSpPr>
          <p:spPr bwMode="auto">
            <a:xfrm>
              <a:off x="2736" y="912"/>
              <a:ext cx="2496" cy="2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宋体" pitchFamily="2" charset="-122"/>
                </a:rPr>
                <a:t>IP</a:t>
              </a:r>
              <a:r>
                <a:rPr lang="zh-CN" altLang="en-US" sz="2000" b="1">
                  <a:latin typeface="宋体" pitchFamily="2" charset="-122"/>
                </a:rPr>
                <a:t>数据报长度 </a:t>
              </a:r>
            </a:p>
          </p:txBody>
        </p:sp>
        <p:sp>
          <p:nvSpPr>
            <p:cNvPr id="50" name="Rectangle 10"/>
            <p:cNvSpPr>
              <a:spLocks noChangeArrowheads="1"/>
            </p:cNvSpPr>
            <p:nvPr/>
          </p:nvSpPr>
          <p:spPr bwMode="auto">
            <a:xfrm>
              <a:off x="240" y="1152"/>
              <a:ext cx="2496" cy="2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>
                  <a:latin typeface="宋体" pitchFamily="2" charset="-122"/>
                </a:rPr>
                <a:t>标识符 </a:t>
              </a:r>
            </a:p>
          </p:txBody>
        </p:sp>
        <p:sp>
          <p:nvSpPr>
            <p:cNvPr id="51" name="Rectangle 11"/>
            <p:cNvSpPr>
              <a:spLocks noChangeArrowheads="1"/>
            </p:cNvSpPr>
            <p:nvPr/>
          </p:nvSpPr>
          <p:spPr bwMode="auto">
            <a:xfrm>
              <a:off x="2736" y="1152"/>
              <a:ext cx="480" cy="2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>
                  <a:latin typeface="宋体" pitchFamily="2" charset="-122"/>
                </a:rPr>
                <a:t>标志 </a:t>
              </a:r>
            </a:p>
          </p:txBody>
        </p:sp>
        <p:sp>
          <p:nvSpPr>
            <p:cNvPr id="52" name="Rectangle 12"/>
            <p:cNvSpPr>
              <a:spLocks noChangeArrowheads="1"/>
            </p:cNvSpPr>
            <p:nvPr/>
          </p:nvSpPr>
          <p:spPr bwMode="auto">
            <a:xfrm>
              <a:off x="3216" y="1152"/>
              <a:ext cx="2016" cy="2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>
                  <a:latin typeface="宋体" pitchFamily="2" charset="-122"/>
                </a:rPr>
                <a:t>段偏移 </a:t>
              </a:r>
            </a:p>
          </p:txBody>
        </p:sp>
        <p:sp>
          <p:nvSpPr>
            <p:cNvPr id="53" name="Rectangle 13"/>
            <p:cNvSpPr>
              <a:spLocks noChangeArrowheads="1"/>
            </p:cNvSpPr>
            <p:nvPr/>
          </p:nvSpPr>
          <p:spPr bwMode="auto">
            <a:xfrm>
              <a:off x="240" y="1392"/>
              <a:ext cx="1248" cy="2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>
                  <a:latin typeface="宋体" pitchFamily="2" charset="-122"/>
                </a:rPr>
                <a:t>生存期 </a:t>
              </a:r>
            </a:p>
          </p:txBody>
        </p:sp>
        <p:sp>
          <p:nvSpPr>
            <p:cNvPr id="54" name="Rectangle 14"/>
            <p:cNvSpPr>
              <a:spLocks noChangeArrowheads="1"/>
            </p:cNvSpPr>
            <p:nvPr/>
          </p:nvSpPr>
          <p:spPr bwMode="auto">
            <a:xfrm>
              <a:off x="1488" y="1392"/>
              <a:ext cx="1248" cy="2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协议 </a:t>
              </a:r>
            </a:p>
          </p:txBody>
        </p:sp>
        <p:sp>
          <p:nvSpPr>
            <p:cNvPr id="55" name="Rectangle 15"/>
            <p:cNvSpPr>
              <a:spLocks noChangeArrowheads="1"/>
            </p:cNvSpPr>
            <p:nvPr/>
          </p:nvSpPr>
          <p:spPr bwMode="auto">
            <a:xfrm>
              <a:off x="2736" y="1392"/>
              <a:ext cx="2496" cy="2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>
                  <a:latin typeface="宋体" pitchFamily="2" charset="-122"/>
                </a:rPr>
                <a:t>报头校验和 </a:t>
              </a:r>
            </a:p>
          </p:txBody>
        </p:sp>
        <p:sp>
          <p:nvSpPr>
            <p:cNvPr id="56" name="Rectangle 16"/>
            <p:cNvSpPr>
              <a:spLocks noChangeArrowheads="1"/>
            </p:cNvSpPr>
            <p:nvPr/>
          </p:nvSpPr>
          <p:spPr bwMode="auto">
            <a:xfrm>
              <a:off x="240" y="1632"/>
              <a:ext cx="4992" cy="2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>
                  <a:latin typeface="宋体" pitchFamily="2" charset="-122"/>
                </a:rPr>
                <a:t>源</a:t>
              </a:r>
              <a:r>
                <a:rPr lang="en-US" altLang="zh-CN" sz="2000" b="1">
                  <a:latin typeface="宋体" pitchFamily="2" charset="-122"/>
                </a:rPr>
                <a:t>IP</a:t>
              </a:r>
              <a:r>
                <a:rPr lang="zh-CN" altLang="en-US" sz="2000" b="1">
                  <a:latin typeface="宋体" pitchFamily="2" charset="-122"/>
                </a:rPr>
                <a:t>地址 </a:t>
              </a:r>
            </a:p>
          </p:txBody>
        </p:sp>
        <p:sp>
          <p:nvSpPr>
            <p:cNvPr id="57" name="Rectangle 17"/>
            <p:cNvSpPr>
              <a:spLocks noChangeArrowheads="1"/>
            </p:cNvSpPr>
            <p:nvPr/>
          </p:nvSpPr>
          <p:spPr bwMode="auto">
            <a:xfrm>
              <a:off x="240" y="1872"/>
              <a:ext cx="4992" cy="2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>
                  <a:latin typeface="宋体" pitchFamily="2" charset="-122"/>
                </a:rPr>
                <a:t>宿</a:t>
              </a:r>
              <a:r>
                <a:rPr lang="en-US" altLang="zh-CN" sz="2000" b="1">
                  <a:latin typeface="宋体" pitchFamily="2" charset="-122"/>
                </a:rPr>
                <a:t>IP</a:t>
              </a:r>
              <a:r>
                <a:rPr lang="zh-CN" altLang="en-US" sz="2000" b="1">
                  <a:latin typeface="宋体" pitchFamily="2" charset="-122"/>
                </a:rPr>
                <a:t>地址 </a:t>
              </a:r>
            </a:p>
          </p:txBody>
        </p:sp>
        <p:sp>
          <p:nvSpPr>
            <p:cNvPr id="58" name="Rectangle 18"/>
            <p:cNvSpPr>
              <a:spLocks noChangeArrowheads="1"/>
            </p:cNvSpPr>
            <p:nvPr/>
          </p:nvSpPr>
          <p:spPr bwMode="auto">
            <a:xfrm>
              <a:off x="240" y="2112"/>
              <a:ext cx="40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宋体" pitchFamily="2" charset="-122"/>
                </a:rPr>
                <a:t>IP</a:t>
              </a:r>
              <a:r>
                <a:rPr lang="zh-CN" altLang="en-US" sz="2000" b="1">
                  <a:latin typeface="宋体" pitchFamily="2" charset="-122"/>
                </a:rPr>
                <a:t>选项 </a:t>
              </a:r>
            </a:p>
          </p:txBody>
        </p:sp>
        <p:sp>
          <p:nvSpPr>
            <p:cNvPr id="59" name="Rectangle 19"/>
            <p:cNvSpPr>
              <a:spLocks noChangeArrowheads="1"/>
            </p:cNvSpPr>
            <p:nvPr/>
          </p:nvSpPr>
          <p:spPr bwMode="auto">
            <a:xfrm>
              <a:off x="4320" y="2112"/>
              <a:ext cx="9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>
                  <a:latin typeface="宋体" pitchFamily="2" charset="-122"/>
                </a:rPr>
                <a:t>填充域 </a:t>
              </a:r>
            </a:p>
          </p:txBody>
        </p:sp>
        <p:sp>
          <p:nvSpPr>
            <p:cNvPr id="60" name="Rectangle 20"/>
            <p:cNvSpPr>
              <a:spLocks noChangeArrowheads="1"/>
            </p:cNvSpPr>
            <p:nvPr/>
          </p:nvSpPr>
          <p:spPr bwMode="auto">
            <a:xfrm>
              <a:off x="240" y="2352"/>
              <a:ext cx="499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>
                  <a:latin typeface="宋体" pitchFamily="2" charset="-122"/>
                </a:rPr>
                <a:t>数据域</a:t>
              </a:r>
            </a:p>
            <a:p>
              <a:pPr algn="ctr" eaLnBrk="0" hangingPunct="0"/>
              <a:r>
                <a:rPr lang="en-US" altLang="zh-CN" sz="2000" b="1"/>
                <a:t>……</a:t>
              </a:r>
              <a:endParaRPr lang="en-US" altLang="zh-CN" sz="2000" b="1">
                <a:latin typeface="宋体" pitchFamily="2" charset="-122"/>
              </a:endParaRPr>
            </a:p>
          </p:txBody>
        </p:sp>
        <p:sp>
          <p:nvSpPr>
            <p:cNvPr id="61" name="Rectangle 21"/>
            <p:cNvSpPr>
              <a:spLocks noChangeArrowheads="1"/>
            </p:cNvSpPr>
            <p:nvPr/>
          </p:nvSpPr>
          <p:spPr bwMode="auto">
            <a:xfrm>
              <a:off x="240" y="672"/>
              <a:ext cx="50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altLang="zh-CN" sz="1800" b="1" dirty="0">
                  <a:latin typeface="楷体" pitchFamily="18" charset="-122"/>
                  <a:ea typeface="楷体" pitchFamily="18" charset="-122"/>
                </a:rPr>
                <a:t>0   </a:t>
              </a:r>
              <a:r>
                <a:rPr lang="en-US" altLang="zh-CN" sz="1800" b="1" dirty="0" smtClean="0">
                  <a:latin typeface="楷体" pitchFamily="18" charset="-122"/>
                  <a:ea typeface="楷体" pitchFamily="18" charset="-122"/>
                </a:rPr>
                <a:t>    4      </a:t>
              </a:r>
              <a:r>
                <a:rPr lang="en-US" altLang="zh-CN" sz="1800" b="1" dirty="0">
                  <a:latin typeface="楷体" pitchFamily="18" charset="-122"/>
                  <a:ea typeface="楷体" pitchFamily="18" charset="-122"/>
                </a:rPr>
                <a:t>8 </a:t>
              </a:r>
              <a:r>
                <a:rPr lang="en-US" altLang="zh-CN" sz="1800" b="1" dirty="0" smtClean="0">
                  <a:latin typeface="楷体" pitchFamily="18" charset="-122"/>
                  <a:ea typeface="楷体" pitchFamily="18" charset="-122"/>
                </a:rPr>
                <a:t>     </a:t>
              </a:r>
              <a:r>
                <a:rPr lang="en-US" altLang="zh-CN" sz="1800" b="1" dirty="0">
                  <a:latin typeface="楷体" pitchFamily="18" charset="-122"/>
                  <a:ea typeface="楷体" pitchFamily="18" charset="-122"/>
                </a:rPr>
                <a:t>12 </a:t>
              </a:r>
              <a:r>
                <a:rPr lang="en-US" altLang="zh-CN" sz="1800" b="1" dirty="0" smtClean="0">
                  <a:latin typeface="楷体" pitchFamily="18" charset="-122"/>
                  <a:ea typeface="楷体" pitchFamily="18" charset="-122"/>
                </a:rPr>
                <a:t>      </a:t>
              </a:r>
              <a:r>
                <a:rPr lang="en-US" altLang="zh-CN" sz="1800" b="1" dirty="0">
                  <a:latin typeface="楷体" pitchFamily="18" charset="-122"/>
                  <a:ea typeface="楷体" pitchFamily="18" charset="-122"/>
                </a:rPr>
                <a:t>16   </a:t>
              </a:r>
              <a:r>
                <a:rPr lang="en-US" altLang="zh-CN" sz="1800" b="1" dirty="0" smtClean="0">
                  <a:latin typeface="楷体" pitchFamily="18" charset="-122"/>
                  <a:ea typeface="楷体" pitchFamily="18" charset="-122"/>
                </a:rPr>
                <a:t>  20      </a:t>
              </a:r>
              <a:r>
                <a:rPr lang="en-US" altLang="zh-CN" sz="1800" b="1" dirty="0">
                  <a:latin typeface="楷体" pitchFamily="18" charset="-122"/>
                  <a:ea typeface="楷体" pitchFamily="18" charset="-122"/>
                </a:rPr>
                <a:t>24  </a:t>
              </a:r>
              <a:r>
                <a:rPr lang="en-US" altLang="zh-CN" sz="1800" b="1" dirty="0" smtClean="0">
                  <a:latin typeface="楷体" pitchFamily="18" charset="-122"/>
                  <a:ea typeface="楷体" pitchFamily="18" charset="-122"/>
                </a:rPr>
                <a:t>   </a:t>
              </a:r>
              <a:r>
                <a:rPr lang="en-US" altLang="zh-CN" sz="1800" b="1" dirty="0">
                  <a:latin typeface="楷体" pitchFamily="18" charset="-122"/>
                  <a:ea typeface="楷体" pitchFamily="18" charset="-122"/>
                </a:rPr>
                <a:t>28     31</a:t>
              </a:r>
              <a:r>
                <a:rPr lang="zh-CN" altLang="en-US" sz="1800" b="1" dirty="0">
                  <a:latin typeface="楷体" pitchFamily="18" charset="-122"/>
                  <a:ea typeface="楷体" pitchFamily="18" charset="-122"/>
                </a:rPr>
                <a:t>（位）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5496" y="4911551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报文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52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9516</TotalTime>
  <Words>1080</Words>
  <Application>Microsoft Office PowerPoint</Application>
  <PresentationFormat>全屏显示(4:3)</PresentationFormat>
  <Paragraphs>177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Southeast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guoxin</dc:creator>
  <cp:lastModifiedBy>WuGX</cp:lastModifiedBy>
  <cp:revision>379</cp:revision>
  <dcterms:created xsi:type="dcterms:W3CDTF">2005-02-22T02:46:21Z</dcterms:created>
  <dcterms:modified xsi:type="dcterms:W3CDTF">2020-04-23T04:02:24Z</dcterms:modified>
</cp:coreProperties>
</file>