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953" r:id="rId2"/>
    <p:sldId id="952" r:id="rId3"/>
    <p:sldId id="956" r:id="rId4"/>
    <p:sldId id="957" r:id="rId5"/>
    <p:sldId id="898" r:id="rId6"/>
    <p:sldId id="899" r:id="rId7"/>
    <p:sldId id="912" r:id="rId8"/>
    <p:sldId id="901" r:id="rId9"/>
    <p:sldId id="913" r:id="rId10"/>
    <p:sldId id="902" r:id="rId11"/>
    <p:sldId id="914" r:id="rId12"/>
    <p:sldId id="976" r:id="rId13"/>
    <p:sldId id="977" r:id="rId14"/>
    <p:sldId id="978" r:id="rId15"/>
    <p:sldId id="979" r:id="rId16"/>
    <p:sldId id="904" r:id="rId17"/>
    <p:sldId id="917" r:id="rId18"/>
    <p:sldId id="918" r:id="rId19"/>
    <p:sldId id="920" r:id="rId20"/>
    <p:sldId id="980" r:id="rId21"/>
    <p:sldId id="967" r:id="rId22"/>
    <p:sldId id="969" r:id="rId23"/>
    <p:sldId id="973" r:id="rId24"/>
    <p:sldId id="974" r:id="rId25"/>
    <p:sldId id="970" r:id="rId26"/>
    <p:sldId id="971" r:id="rId27"/>
    <p:sldId id="972" r:id="rId28"/>
    <p:sldId id="919" r:id="rId29"/>
    <p:sldId id="988" r:id="rId30"/>
    <p:sldId id="982" r:id="rId31"/>
    <p:sldId id="983" r:id="rId32"/>
    <p:sldId id="984" r:id="rId33"/>
    <p:sldId id="958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FF00"/>
    <a:srgbClr val="FF9933"/>
    <a:srgbClr val="FF99FF"/>
    <a:srgbClr val="FFCCFF"/>
    <a:srgbClr val="CC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929" autoAdjust="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5C36322-1F99-4AF8-B9E0-5AD95406E0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6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6322-1F99-4AF8-B9E0-5AD95406E0E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C36322-1F99-4AF8-B9E0-5AD95406E0E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8A9A-EAA1-40C5-8020-8D26B6771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F8346-49AB-4320-95DD-43BC19CC1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30ECE-FA9E-4545-B472-26DA72147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8A46E-9450-4A41-AEE4-BD4FDAC50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2F14F-50F3-44B2-96D0-44CE5FE70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5FD4-052E-4831-A216-AB369E69BF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7F198-B449-4E56-ABD1-7AC80BBA4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52650-0327-4C47-B195-3DCE8D61DB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EBE9E-4975-489B-9395-AC5509A96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E6615-2B21-4C23-90A3-121B76A09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A04D1-C7E3-4F65-9B1D-6556E67CC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AD7AC-7E6E-447B-90F0-AE89BE2C9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55EA3-23EC-43C6-BE0A-A813BB175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BF1137D-68B7-46D9-8508-4622C2492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6200" y="769938"/>
            <a:ext cx="8839200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、网络基本概念</a:t>
            </a:r>
            <a:endParaRPr lang="en-US" altLang="zh-CN" b="1" dirty="0" smtClean="0"/>
          </a:p>
          <a:p>
            <a:pPr>
              <a:spcAft>
                <a:spcPct val="30000"/>
              </a:spcAft>
            </a:pPr>
            <a:r>
              <a:rPr lang="zh-CN" altLang="en-US" b="1" dirty="0" smtClean="0"/>
              <a:t>因特网</a:t>
            </a:r>
            <a:r>
              <a:rPr lang="zh-CN" altLang="en-US" b="1" dirty="0"/>
              <a:t>：基于路由器的网络互连</a:t>
            </a:r>
            <a:r>
              <a:rPr lang="zh-CN" altLang="en-US" b="1" dirty="0" smtClean="0"/>
              <a:t>实例，由路由器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用户</a:t>
            </a:r>
            <a:r>
              <a:rPr lang="zh-CN" altLang="en-US" b="1" dirty="0"/>
              <a:t>端设备（包括主机）构成的网络：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        </a:t>
            </a:r>
            <a:r>
              <a:rPr lang="zh-CN" altLang="en-US" b="1" dirty="0">
                <a:solidFill>
                  <a:srgbClr val="FF0000"/>
                </a:solidFill>
              </a:rPr>
              <a:t>路由器</a:t>
            </a:r>
            <a:r>
              <a:rPr lang="zh-CN" altLang="en-US" b="1" dirty="0"/>
              <a:t>：互连子网络（</a:t>
            </a:r>
            <a:r>
              <a:rPr lang="zh-CN" altLang="en-US" b="1" dirty="0">
                <a:solidFill>
                  <a:srgbClr val="FF0000"/>
                </a:solidFill>
              </a:rPr>
              <a:t>基于子网掩码的网络地址</a:t>
            </a:r>
            <a:r>
              <a:rPr lang="zh-CN" altLang="en-US" b="1" dirty="0"/>
              <a:t>）；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        用户端设备：通过</a:t>
            </a:r>
            <a:r>
              <a:rPr lang="zh-CN" altLang="en-US" b="1" dirty="0" smtClean="0"/>
              <a:t>交换机接入</a:t>
            </a:r>
            <a:r>
              <a:rPr lang="zh-CN" altLang="en-US" b="1" dirty="0"/>
              <a:t>子网，辅助用户访问（或者提供）因特网的各种资源。</a:t>
            </a:r>
          </a:p>
          <a:p>
            <a:pPr>
              <a:spcAft>
                <a:spcPct val="30000"/>
              </a:spcAft>
            </a:pPr>
            <a:r>
              <a:rPr lang="zh-CN" altLang="en-US" b="1" dirty="0"/>
              <a:t>用户端接入因特网的</a:t>
            </a:r>
            <a:r>
              <a:rPr lang="zh-CN" altLang="en-US" b="1" dirty="0">
                <a:solidFill>
                  <a:srgbClr val="FF0000"/>
                </a:solidFill>
              </a:rPr>
              <a:t>必要条件</a:t>
            </a:r>
            <a:r>
              <a:rPr lang="zh-CN" altLang="en-US" b="1" dirty="0" smtClean="0"/>
              <a:t>：网络接口</a:t>
            </a:r>
            <a:r>
              <a:rPr lang="zh-CN" altLang="en-US" b="1" dirty="0"/>
              <a:t>（转发服务）</a:t>
            </a:r>
            <a:r>
              <a:rPr lang="zh-CN" altLang="en-US" b="1" dirty="0" smtClean="0"/>
              <a:t>、统一软件</a:t>
            </a:r>
            <a:r>
              <a:rPr lang="zh-CN" altLang="en-US" b="1" dirty="0"/>
              <a:t>（</a:t>
            </a:r>
            <a:r>
              <a:rPr lang="en-US" altLang="zh-CN" b="1" dirty="0"/>
              <a:t>TCP/IP</a:t>
            </a:r>
            <a:r>
              <a:rPr lang="zh-CN" altLang="en-US" b="1" dirty="0"/>
              <a:t>协议集）</a:t>
            </a:r>
            <a:r>
              <a:rPr lang="zh-CN" altLang="en-US" b="1" dirty="0" smtClean="0"/>
              <a:t>、全</a:t>
            </a:r>
            <a:r>
              <a:rPr lang="zh-CN" altLang="en-US" b="1" dirty="0"/>
              <a:t>网的唯一标识（</a:t>
            </a:r>
            <a:r>
              <a:rPr lang="en-US" altLang="zh-CN" b="1" dirty="0"/>
              <a:t>IP</a:t>
            </a:r>
            <a:r>
              <a:rPr lang="zh-CN" altLang="en-US" b="1" dirty="0"/>
              <a:t>地址）；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307652" name="Rectangle 4"/>
          <p:cNvSpPr>
            <a:spLocks noChangeArrowheads="1"/>
          </p:cNvSpPr>
          <p:nvPr/>
        </p:nvSpPr>
        <p:spPr bwMode="auto">
          <a:xfrm>
            <a:off x="179388" y="6921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9" name="Group 167"/>
          <p:cNvGrpSpPr>
            <a:grpSpLocks/>
          </p:cNvGrpSpPr>
          <p:nvPr/>
        </p:nvGrpSpPr>
        <p:grpSpPr bwMode="auto">
          <a:xfrm>
            <a:off x="468313" y="4221163"/>
            <a:ext cx="4375150" cy="2576512"/>
            <a:chOff x="2800" y="2624"/>
            <a:chExt cx="2756" cy="1623"/>
          </a:xfrm>
        </p:grpSpPr>
        <p:grpSp>
          <p:nvGrpSpPr>
            <p:cNvPr id="1048" name="Group 6"/>
            <p:cNvGrpSpPr>
              <a:grpSpLocks/>
            </p:cNvGrpSpPr>
            <p:nvPr/>
          </p:nvGrpSpPr>
          <p:grpSpPr bwMode="auto">
            <a:xfrm>
              <a:off x="2800" y="2886"/>
              <a:ext cx="2756" cy="1361"/>
              <a:chOff x="109" y="1226"/>
              <a:chExt cx="2516" cy="1675"/>
            </a:xfrm>
          </p:grpSpPr>
          <p:grpSp>
            <p:nvGrpSpPr>
              <p:cNvPr id="1155" name="Group 7"/>
              <p:cNvGrpSpPr>
                <a:grpSpLocks/>
              </p:cNvGrpSpPr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</p:grpSpPr>
            <p:grpSp>
              <p:nvGrpSpPr>
                <p:cNvPr id="1157" name="Group 8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sp>
                <p:nvSpPr>
                  <p:cNvPr id="115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8" name="Oval 16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DDDDDD"/>
                </a:solidFill>
                <a:ln w="9525">
                  <a:noFill/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6" name="Freeform 17"/>
              <p:cNvSpPr>
                <a:spLocks/>
              </p:cNvSpPr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24"/>
                  <a:gd name="T23" fmla="*/ 126 w 126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9" name="Line 18"/>
            <p:cNvSpPr>
              <a:spLocks noChangeShapeType="1"/>
            </p:cNvSpPr>
            <p:nvPr/>
          </p:nvSpPr>
          <p:spPr bwMode="auto">
            <a:xfrm flipH="1">
              <a:off x="4053" y="3699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19"/>
            <p:cNvSpPr>
              <a:spLocks noChangeShapeType="1"/>
            </p:cNvSpPr>
            <p:nvPr/>
          </p:nvSpPr>
          <p:spPr bwMode="auto">
            <a:xfrm flipH="1" flipV="1">
              <a:off x="3803" y="3494"/>
              <a:ext cx="187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32"/>
            <p:cNvSpPr>
              <a:spLocks noChangeShapeType="1"/>
            </p:cNvSpPr>
            <p:nvPr/>
          </p:nvSpPr>
          <p:spPr bwMode="auto">
            <a:xfrm flipH="1" flipV="1">
              <a:off x="3615" y="3963"/>
              <a:ext cx="1002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33"/>
            <p:cNvSpPr>
              <a:spLocks noChangeShapeType="1"/>
            </p:cNvSpPr>
            <p:nvPr/>
          </p:nvSpPr>
          <p:spPr bwMode="auto">
            <a:xfrm flipV="1">
              <a:off x="3615" y="3104"/>
              <a:ext cx="312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Text Box 34"/>
            <p:cNvSpPr txBox="1">
              <a:spLocks noChangeArrowheads="1"/>
            </p:cNvSpPr>
            <p:nvPr/>
          </p:nvSpPr>
          <p:spPr bwMode="auto">
            <a:xfrm>
              <a:off x="3177" y="2624"/>
              <a:ext cx="17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333399"/>
                  </a:solidFill>
                  <a:latin typeface="黑体" pitchFamily="2" charset="-122"/>
                  <a:ea typeface="黑体" pitchFamily="2" charset="-122"/>
                </a:rPr>
                <a:t>因特网（网络的网络）</a:t>
              </a:r>
            </a:p>
          </p:txBody>
        </p:sp>
        <p:sp>
          <p:nvSpPr>
            <p:cNvPr id="1054" name="Line 35"/>
            <p:cNvSpPr>
              <a:spLocks noChangeShapeType="1"/>
            </p:cNvSpPr>
            <p:nvPr/>
          </p:nvSpPr>
          <p:spPr bwMode="auto">
            <a:xfrm flipH="1">
              <a:off x="3239" y="3484"/>
              <a:ext cx="564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36"/>
            <p:cNvSpPr>
              <a:spLocks noChangeShapeType="1"/>
            </p:cNvSpPr>
            <p:nvPr/>
          </p:nvSpPr>
          <p:spPr bwMode="auto">
            <a:xfrm>
              <a:off x="4178" y="3109"/>
              <a:ext cx="37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Line 37"/>
            <p:cNvSpPr>
              <a:spLocks noChangeShapeType="1"/>
            </p:cNvSpPr>
            <p:nvPr/>
          </p:nvSpPr>
          <p:spPr bwMode="auto">
            <a:xfrm>
              <a:off x="4679" y="3287"/>
              <a:ext cx="56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Line 38"/>
            <p:cNvSpPr>
              <a:spLocks noChangeShapeType="1"/>
            </p:cNvSpPr>
            <p:nvPr/>
          </p:nvSpPr>
          <p:spPr bwMode="auto">
            <a:xfrm flipH="1">
              <a:off x="4554" y="3319"/>
              <a:ext cx="63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9"/>
            <p:cNvSpPr>
              <a:spLocks noChangeShapeType="1"/>
            </p:cNvSpPr>
            <p:nvPr/>
          </p:nvSpPr>
          <p:spPr bwMode="auto">
            <a:xfrm flipV="1">
              <a:off x="3803" y="3262"/>
              <a:ext cx="626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40"/>
            <p:cNvSpPr>
              <a:spLocks noChangeShapeType="1"/>
            </p:cNvSpPr>
            <p:nvPr/>
          </p:nvSpPr>
          <p:spPr bwMode="auto">
            <a:xfrm>
              <a:off x="3551" y="3177"/>
              <a:ext cx="126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41"/>
            <p:cNvSpPr>
              <a:spLocks noChangeShapeType="1"/>
            </p:cNvSpPr>
            <p:nvPr/>
          </p:nvSpPr>
          <p:spPr bwMode="auto">
            <a:xfrm flipV="1">
              <a:off x="4054" y="3631"/>
              <a:ext cx="438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Line 42"/>
            <p:cNvSpPr>
              <a:spLocks noChangeShapeType="1"/>
            </p:cNvSpPr>
            <p:nvPr/>
          </p:nvSpPr>
          <p:spPr bwMode="auto">
            <a:xfrm>
              <a:off x="4617" y="3626"/>
              <a:ext cx="563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Line 43"/>
            <p:cNvSpPr>
              <a:spLocks noChangeShapeType="1"/>
            </p:cNvSpPr>
            <p:nvPr/>
          </p:nvSpPr>
          <p:spPr bwMode="auto">
            <a:xfrm flipH="1">
              <a:off x="3489" y="3562"/>
              <a:ext cx="188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Line 44"/>
            <p:cNvSpPr>
              <a:spLocks noChangeShapeType="1"/>
            </p:cNvSpPr>
            <p:nvPr/>
          </p:nvSpPr>
          <p:spPr bwMode="auto">
            <a:xfrm>
              <a:off x="4554" y="3704"/>
              <a:ext cx="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4" name="Group 45"/>
            <p:cNvGrpSpPr>
              <a:grpSpLocks/>
            </p:cNvGrpSpPr>
            <p:nvPr/>
          </p:nvGrpSpPr>
          <p:grpSpPr bwMode="auto">
            <a:xfrm>
              <a:off x="3301" y="3076"/>
              <a:ext cx="376" cy="212"/>
              <a:chOff x="2949" y="196"/>
              <a:chExt cx="941" cy="598"/>
            </a:xfrm>
          </p:grpSpPr>
          <p:sp>
            <p:nvSpPr>
              <p:cNvPr id="1144" name="Oval 4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5" name="Oval 4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6" name="Oval 4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" name="Oval 4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8" name="Oval 5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9" name="Oval 5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0" name="Oval 5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1" name="Oval 5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2" name="Freeform 54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3" name="Freeform 55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4" name="Freeform 56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5" name="Group 57"/>
            <p:cNvGrpSpPr>
              <a:grpSpLocks/>
            </p:cNvGrpSpPr>
            <p:nvPr/>
          </p:nvGrpSpPr>
          <p:grpSpPr bwMode="auto">
            <a:xfrm>
              <a:off x="4366" y="3086"/>
              <a:ext cx="563" cy="296"/>
              <a:chOff x="2949" y="196"/>
              <a:chExt cx="941" cy="598"/>
            </a:xfrm>
          </p:grpSpPr>
          <p:sp>
            <p:nvSpPr>
              <p:cNvPr id="1133" name="Oval 5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" name="Oval 5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" name="Oval 6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" name="Oval 6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" name="Oval 6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8" name="Oval 6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9" name="Oval 6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0" name="Oval 6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1" name="Freeform 6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" name="Freeform 6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" name="Freeform 6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6" name="Group 69"/>
            <p:cNvGrpSpPr>
              <a:grpSpLocks/>
            </p:cNvGrpSpPr>
            <p:nvPr/>
          </p:nvGrpSpPr>
          <p:grpSpPr bwMode="auto">
            <a:xfrm rot="-1072061">
              <a:off x="2942" y="3423"/>
              <a:ext cx="439" cy="256"/>
              <a:chOff x="2949" y="196"/>
              <a:chExt cx="941" cy="598"/>
            </a:xfrm>
          </p:grpSpPr>
          <p:sp>
            <p:nvSpPr>
              <p:cNvPr id="1122" name="Oval 7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3" name="Oval 7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4" name="Oval 7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5" name="Oval 7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" name="Oval 7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" name="Oval 7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" name="Oval 7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" name="Oval 7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" name="Freeform 78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" name="Freeform 79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" name="Freeform 80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67" name="Group 81"/>
            <p:cNvGrpSpPr>
              <a:grpSpLocks/>
            </p:cNvGrpSpPr>
            <p:nvPr/>
          </p:nvGrpSpPr>
          <p:grpSpPr bwMode="auto">
            <a:xfrm rot="-854928">
              <a:off x="3180" y="3784"/>
              <a:ext cx="500" cy="299"/>
              <a:chOff x="2949" y="196"/>
              <a:chExt cx="941" cy="598"/>
            </a:xfrm>
          </p:grpSpPr>
          <p:sp>
            <p:nvSpPr>
              <p:cNvPr id="1111" name="Oval 8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2" name="Oval 8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3" name="Oval 8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4" name="Oval 85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5" name="Oval 8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" name="Oval 8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7" name="Oval 8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8" name="Oval 89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9" name="Freeform 90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0" name="Freeform 91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1" name="Freeform 92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8" name="Line 93"/>
            <p:cNvSpPr>
              <a:spLocks noChangeShapeType="1"/>
            </p:cNvSpPr>
            <p:nvPr/>
          </p:nvSpPr>
          <p:spPr bwMode="auto">
            <a:xfrm flipH="1">
              <a:off x="4617" y="3751"/>
              <a:ext cx="626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9" name="Group 94"/>
            <p:cNvGrpSpPr>
              <a:grpSpLocks/>
            </p:cNvGrpSpPr>
            <p:nvPr/>
          </p:nvGrpSpPr>
          <p:grpSpPr bwMode="auto">
            <a:xfrm rot="-666782">
              <a:off x="4368" y="3929"/>
              <a:ext cx="375" cy="214"/>
              <a:chOff x="2949" y="196"/>
              <a:chExt cx="941" cy="598"/>
            </a:xfrm>
          </p:grpSpPr>
          <p:sp>
            <p:nvSpPr>
              <p:cNvPr id="1100" name="Oval 95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Oval 96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Oval 97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Oval 98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4" name="Oval 99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5" name="Oval 100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" name="Oval 101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" name="Oval 102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8" name="Freeform 103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9" name="Freeform 104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0" name="Freeform 105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70" name="Group 106"/>
            <p:cNvGrpSpPr>
              <a:grpSpLocks/>
            </p:cNvGrpSpPr>
            <p:nvPr/>
          </p:nvGrpSpPr>
          <p:grpSpPr bwMode="auto">
            <a:xfrm rot="282232">
              <a:off x="5053" y="3598"/>
              <a:ext cx="375" cy="212"/>
              <a:chOff x="2949" y="196"/>
              <a:chExt cx="941" cy="598"/>
            </a:xfrm>
          </p:grpSpPr>
          <p:sp>
            <p:nvSpPr>
              <p:cNvPr id="1089" name="Oval 10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Oval 10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Oval 10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2" name="Oval 11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Oval 11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Oval 11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Oval 11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" name="Oval 11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Freeform 11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8" name="Freeform 11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9" name="Freeform 11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071" name="Picture 12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1" y="3402"/>
              <a:ext cx="365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2" name="Picture 12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5" y="3925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3" name="Picture 12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66" y="3545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4" name="Picture 1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5" y="3402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5" name="Picture 12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5" y="3022"/>
              <a:ext cx="364" cy="15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1076" name="Picture 1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41" y="3830"/>
              <a:ext cx="365" cy="15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grpSp>
          <p:nvGrpSpPr>
            <p:cNvPr id="1077" name="Group 127"/>
            <p:cNvGrpSpPr>
              <a:grpSpLocks/>
            </p:cNvGrpSpPr>
            <p:nvPr/>
          </p:nvGrpSpPr>
          <p:grpSpPr bwMode="auto">
            <a:xfrm rot="-666782">
              <a:off x="3867" y="3596"/>
              <a:ext cx="375" cy="214"/>
              <a:chOff x="2949" y="196"/>
              <a:chExt cx="941" cy="598"/>
            </a:xfrm>
          </p:grpSpPr>
          <p:sp>
            <p:nvSpPr>
              <p:cNvPr id="1078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0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Oval 13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4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Oval 13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Freeform 136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Freeform 137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Freeform 138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0" name="Line 149"/>
          <p:cNvSpPr>
            <a:spLocks noChangeShapeType="1"/>
          </p:cNvSpPr>
          <p:nvPr/>
        </p:nvSpPr>
        <p:spPr bwMode="auto">
          <a:xfrm flipH="1" flipV="1">
            <a:off x="5013325" y="5127625"/>
            <a:ext cx="1027113" cy="188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50"/>
          <p:cNvSpPr>
            <a:spLocks noChangeShapeType="1"/>
          </p:cNvSpPr>
          <p:nvPr/>
        </p:nvSpPr>
        <p:spPr bwMode="auto">
          <a:xfrm flipH="1">
            <a:off x="7772400" y="5380038"/>
            <a:ext cx="66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151"/>
          <p:cNvSpPr>
            <a:spLocks noChangeShapeType="1"/>
          </p:cNvSpPr>
          <p:nvPr/>
        </p:nvSpPr>
        <p:spPr bwMode="auto">
          <a:xfrm flipH="1">
            <a:off x="7288213" y="4664075"/>
            <a:ext cx="346075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152"/>
          <p:cNvSpPr>
            <a:spLocks noChangeShapeType="1"/>
          </p:cNvSpPr>
          <p:nvPr/>
        </p:nvSpPr>
        <p:spPr bwMode="auto">
          <a:xfrm flipH="1" flipV="1">
            <a:off x="7218363" y="5902325"/>
            <a:ext cx="366712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Line 153"/>
          <p:cNvSpPr>
            <a:spLocks noChangeShapeType="1"/>
          </p:cNvSpPr>
          <p:nvPr/>
        </p:nvSpPr>
        <p:spPr bwMode="auto">
          <a:xfrm>
            <a:off x="6040438" y="4664075"/>
            <a:ext cx="277812" cy="455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Line 154"/>
          <p:cNvSpPr>
            <a:spLocks noChangeShapeType="1"/>
          </p:cNvSpPr>
          <p:nvPr/>
        </p:nvSpPr>
        <p:spPr bwMode="auto">
          <a:xfrm flipV="1">
            <a:off x="6178550" y="5837238"/>
            <a:ext cx="139700" cy="477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6" name="Line 155"/>
          <p:cNvSpPr>
            <a:spLocks noChangeShapeType="1"/>
          </p:cNvSpPr>
          <p:nvPr/>
        </p:nvSpPr>
        <p:spPr bwMode="auto">
          <a:xfrm flipV="1">
            <a:off x="5453063" y="5678488"/>
            <a:ext cx="512762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7" name="Picture 15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4588" y="4403725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5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00" y="4403725"/>
            <a:ext cx="4191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6588" y="5054600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5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6325" y="6227763"/>
            <a:ext cx="4206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6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70588" y="6227763"/>
            <a:ext cx="42068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6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9375" y="5678488"/>
            <a:ext cx="420688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Text Box 162"/>
          <p:cNvSpPr txBox="1">
            <a:spLocks noChangeArrowheads="1"/>
          </p:cNvSpPr>
          <p:nvPr/>
        </p:nvSpPr>
        <p:spPr bwMode="auto">
          <a:xfrm>
            <a:off x="6256338" y="43656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主机</a:t>
            </a:r>
          </a:p>
        </p:txBody>
      </p:sp>
      <p:pic>
        <p:nvPicPr>
          <p:cNvPr id="1044" name="Picture 16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363" y="4924425"/>
            <a:ext cx="42068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694363" y="4794250"/>
          <a:ext cx="23558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1689840" imgH="964440" progId="">
                  <p:embed/>
                </p:oleObj>
              </mc:Choice>
              <mc:Fallback>
                <p:oleObj name="VISIO" r:id="rId5" imgW="1689840" imgH="9644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794250"/>
                        <a:ext cx="235585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65"/>
          <p:cNvSpPr txBox="1">
            <a:spLocks noChangeArrowheads="1"/>
          </p:cNvSpPr>
          <p:nvPr/>
        </p:nvSpPr>
        <p:spPr bwMode="auto">
          <a:xfrm>
            <a:off x="6372225" y="52673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333399"/>
                </a:solidFill>
                <a:ea typeface="黑体" pitchFamily="2" charset="-122"/>
              </a:rPr>
              <a:t>因特网</a:t>
            </a:r>
          </a:p>
        </p:txBody>
      </p:sp>
      <p:sp>
        <p:nvSpPr>
          <p:cNvPr id="1046" name="Text Box 59"/>
          <p:cNvSpPr txBox="1">
            <a:spLocks noChangeArrowheads="1"/>
          </p:cNvSpPr>
          <p:nvPr/>
        </p:nvSpPr>
        <p:spPr bwMode="auto">
          <a:xfrm>
            <a:off x="323850" y="182563"/>
            <a:ext cx="81772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课程实验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网络</a:t>
            </a:r>
            <a:r>
              <a:rPr lang="zh-CN" altLang="en-US" sz="2800" b="1" dirty="0" smtClean="0"/>
              <a:t>工程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仿真配置</a:t>
            </a:r>
            <a:endParaRPr lang="zh-CN" altLang="en-US" sz="2800" b="1" dirty="0"/>
          </a:p>
        </p:txBody>
      </p:sp>
      <p:sp>
        <p:nvSpPr>
          <p:cNvPr id="1047" name="Text Box 58"/>
          <p:cNvSpPr txBox="1">
            <a:spLocks noChangeArrowheads="1"/>
          </p:cNvSpPr>
          <p:nvPr/>
        </p:nvSpPr>
        <p:spPr bwMode="auto">
          <a:xfrm>
            <a:off x="86550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>
                <a:latin typeface="宋体" pitchFamily="2" charset="-122"/>
              </a:rPr>
              <a:t>运行</a:t>
            </a:r>
            <a:r>
              <a:rPr lang="en-US" altLang="zh-CN" sz="2800" b="1">
                <a:latin typeface="宋体" pitchFamily="2" charset="-122"/>
              </a:rPr>
              <a:t>Boson NetSim</a:t>
            </a:r>
            <a:r>
              <a:rPr lang="en-US" altLang="zh-CN" sz="2800" b="1"/>
              <a:t>—</a:t>
            </a:r>
            <a:r>
              <a:rPr lang="en-US" altLang="zh-CN" sz="2800" b="1">
                <a:latin typeface="宋体" pitchFamily="2" charset="-122"/>
              </a:rPr>
              <a:t>NetMap</a:t>
            </a:r>
            <a:r>
              <a:rPr lang="zh-CN" altLang="en-US" sz="2800" b="1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>
                <a:latin typeface="宋体" pitchFamily="2" charset="-122"/>
              </a:rPr>
              <a:t>  选择终端  </a:t>
            </a:r>
            <a:endParaRPr kumimoji="0" lang="zh-CN" altLang="en-US"/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1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10</a:t>
            </a:r>
            <a:endParaRPr lang="en-US" altLang="zh-CN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056784" cy="433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右键网络设备，进行连接，</a:t>
            </a:r>
            <a:r>
              <a:rPr lang="zh-CN" altLang="en-US" b="1" dirty="0"/>
              <a:t>选择希望使用的端口</a:t>
            </a:r>
            <a:r>
              <a:rPr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6804249" y="3068960"/>
            <a:ext cx="22322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右击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，确定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R1 E0/0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的连接对象：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R2 E0/0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810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11</a:t>
            </a:r>
            <a:endParaRPr lang="en-US" altLang="zh-CN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96449"/>
            <a:ext cx="5904656" cy="446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右键网络设备，进行连接，</a:t>
            </a:r>
            <a:r>
              <a:rPr lang="zh-CN" altLang="en-US" b="1" dirty="0"/>
              <a:t>选择希望使用的端口</a:t>
            </a:r>
            <a:r>
              <a:rPr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1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12</a:t>
            </a:r>
            <a:endParaRPr lang="en-US" altLang="zh-CN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6498307" cy="42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933056"/>
            <a:ext cx="2918088" cy="270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509120"/>
            <a:ext cx="3390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804249" y="3068960"/>
            <a:ext cx="22322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右击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R2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，确定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R2 s0/0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的连接对象：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R3 s0/0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，需要确定谁是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DCE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7020272" y="4149080"/>
            <a:ext cx="144016" cy="144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右键网络设备，进行连接，</a:t>
            </a:r>
            <a:r>
              <a:rPr lang="zh-CN" altLang="en-US" b="1" dirty="0"/>
              <a:t>选择希望使用的端口</a:t>
            </a:r>
            <a:r>
              <a:rPr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1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13</a:t>
            </a:r>
            <a:endParaRPr lang="en-US" altLang="zh-CN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9" y="2420888"/>
            <a:ext cx="6570990" cy="432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573016"/>
            <a:ext cx="3457178" cy="320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804249" y="2564904"/>
            <a:ext cx="22322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右击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R3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，确定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R3 E0/1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的连接对象：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S2 E0/1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右键网络设备，进行连接，</a:t>
            </a:r>
            <a:r>
              <a:rPr lang="zh-CN" altLang="en-US" b="1" dirty="0"/>
              <a:t>选择希望使用的端口</a:t>
            </a:r>
            <a:r>
              <a:rPr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1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14</a:t>
            </a:r>
            <a:endParaRPr lang="en-US" altLang="zh-CN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6480720" cy="427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7666" y="3356992"/>
            <a:ext cx="3508830" cy="32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732240" y="2433662"/>
            <a:ext cx="22322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右击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S1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，确定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S1 E0/2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的连接对象：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PC1 E0/1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 dirty="0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右键网络设备，进行连接，</a:t>
            </a:r>
            <a:r>
              <a:rPr lang="zh-CN" altLang="en-US" b="1" dirty="0"/>
              <a:t>选择希望使用的端口</a:t>
            </a:r>
            <a:r>
              <a:rPr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1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15</a:t>
            </a:r>
            <a:endParaRPr lang="en-US" altLang="zh-CN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99103"/>
            <a:ext cx="6768752" cy="445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987824" y="330647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2966" y="41490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1490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414908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1118" y="328498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0112" y="330647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9030" y="33569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9832" y="53226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1920" y="53226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9992" y="53226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9190" y="532269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236296" y="2636912"/>
            <a:ext cx="1800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∵  R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的每个端口对应一个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子网，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r>
              <a:rPr lang="zh-CN" altLang="zh-CN" sz="1800" dirty="0" smtClean="0">
                <a:solidFill>
                  <a:srgbClr val="FF0000"/>
                </a:solidFill>
              </a:rPr>
              <a:t>∴</a:t>
            </a:r>
            <a:r>
              <a:rPr lang="en-US" altLang="zh-CN" sz="1800" dirty="0" smtClean="0">
                <a:solidFill>
                  <a:srgbClr val="FF0000"/>
                </a:solidFill>
              </a:rPr>
              <a:t> 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本图共有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个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IP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子网。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707904" y="2420888"/>
            <a:ext cx="1359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网络拓扑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7216650" y="4293096"/>
            <a:ext cx="17478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点击</a:t>
            </a:r>
            <a:r>
              <a:rPr lang="en-US" altLang="zh-CN" b="1" dirty="0"/>
              <a:t>File</a:t>
            </a:r>
            <a:r>
              <a:rPr lang="zh-CN" altLang="en-US" b="1" dirty="0"/>
              <a:t>，选择</a:t>
            </a:r>
            <a:r>
              <a:rPr lang="en-US" altLang="zh-CN" b="1" dirty="0"/>
              <a:t>Load </a:t>
            </a:r>
            <a:r>
              <a:rPr lang="en-US" altLang="zh-CN" b="1" dirty="0" err="1"/>
              <a:t>NetMap</a:t>
            </a:r>
            <a:r>
              <a:rPr lang="en-US" altLang="zh-CN" b="1" dirty="0"/>
              <a:t> into the simulator.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95536" y="2564904"/>
            <a:ext cx="287337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76200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 dirty="0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返回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zh-CN" altLang="en-US" sz="2800" b="1" dirty="0">
                <a:latin typeface="宋体" pitchFamily="2" charset="-122"/>
              </a:rPr>
              <a:t>界面，点击设备</a:t>
            </a:r>
            <a:r>
              <a:rPr lang="zh-CN" altLang="en-US" sz="2800" b="1" dirty="0" smtClean="0">
                <a:latin typeface="宋体" pitchFamily="2" charset="-122"/>
              </a:rPr>
              <a:t>进行端口等的设置</a:t>
            </a:r>
            <a:r>
              <a:rPr lang="zh-CN" altLang="en-US" sz="2800" b="1" dirty="0">
                <a:latin typeface="宋体" pitchFamily="2" charset="-122"/>
              </a:rPr>
              <a:t>：  </a:t>
            </a:r>
            <a:endParaRPr kumimoji="0" lang="zh-CN" altLang="en-US" dirty="0"/>
          </a:p>
        </p:txBody>
      </p:sp>
      <p:sp>
        <p:nvSpPr>
          <p:cNvPr id="695308" name="Rectangle 12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1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16</a:t>
            </a:r>
            <a:endParaRPr lang="en-US" altLang="zh-CN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113" y="2453977"/>
            <a:ext cx="8715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51578"/>
            <a:ext cx="1362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3532" y="2952562"/>
            <a:ext cx="1162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6"/>
          <p:cNvSpPr txBox="1">
            <a:spLocks noChangeArrowheads="1"/>
          </p:cNvSpPr>
          <p:nvPr/>
        </p:nvSpPr>
        <p:spPr bwMode="auto">
          <a:xfrm>
            <a:off x="76200" y="981075"/>
            <a:ext cx="90678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 dirty="0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点击设备进行设置：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路由器的常用指令：</a:t>
            </a:r>
          </a:p>
          <a:p>
            <a:pPr marL="457200" indent="-457200"/>
            <a:endParaRPr lang="zh-CN" altLang="en-US" b="1" dirty="0"/>
          </a:p>
          <a:p>
            <a:pPr marL="457200" indent="-457200"/>
            <a:r>
              <a:rPr lang="en-US" altLang="zh-CN" b="1" dirty="0"/>
              <a:t>Press Enter to Start</a:t>
            </a:r>
          </a:p>
          <a:p>
            <a:pPr marL="457200" indent="-457200"/>
            <a:r>
              <a:rPr lang="en-US" altLang="zh-CN" b="1" dirty="0"/>
              <a:t>Router&gt;</a:t>
            </a:r>
            <a:r>
              <a:rPr lang="zh-CN" altLang="en-US" b="1" dirty="0"/>
              <a:t>？，请求</a:t>
            </a:r>
            <a:r>
              <a:rPr lang="zh-CN" altLang="en-US" b="1" dirty="0" smtClean="0"/>
              <a:t>帮助（各种状态下都可键入‘？’ 获取帮助）；</a:t>
            </a:r>
            <a:endParaRPr lang="en-US" altLang="zh-CN" b="1" dirty="0"/>
          </a:p>
          <a:p>
            <a:pPr marL="457200" indent="-457200"/>
            <a:r>
              <a:rPr lang="en-US" altLang="zh-CN" b="1" dirty="0"/>
              <a:t>Router&gt;</a:t>
            </a:r>
            <a:r>
              <a:rPr lang="en-US" altLang="zh-CN" b="1" dirty="0">
                <a:solidFill>
                  <a:srgbClr val="FF0000"/>
                </a:solidFill>
              </a:rPr>
              <a:t>en</a:t>
            </a:r>
            <a:r>
              <a:rPr lang="en-US" altLang="zh-CN" b="1" dirty="0"/>
              <a:t>able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宋体" pitchFamily="2" charset="-122"/>
              </a:rPr>
              <a:t>激活路由器</a:t>
            </a:r>
            <a:r>
              <a:rPr lang="en-US" altLang="zh-CN" b="1" dirty="0">
                <a:latin typeface="宋体" pitchFamily="2" charset="-122"/>
              </a:rPr>
              <a:t>;</a:t>
            </a:r>
            <a:endParaRPr lang="zh-CN" altLang="en-US" b="1" dirty="0"/>
          </a:p>
          <a:p>
            <a:pPr marL="457200" indent="-457200"/>
            <a:r>
              <a:rPr lang="en-US" altLang="zh-CN" b="1" dirty="0" err="1"/>
              <a:t>Router#</a:t>
            </a:r>
            <a:r>
              <a:rPr lang="en-US" altLang="zh-CN" b="1" dirty="0" err="1">
                <a:solidFill>
                  <a:srgbClr val="FF0000"/>
                </a:solidFill>
              </a:rPr>
              <a:t>sh</a:t>
            </a:r>
            <a:r>
              <a:rPr lang="en-US" altLang="zh-CN" b="1" dirty="0" err="1"/>
              <a:t>ow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b="1" dirty="0"/>
              <a:t>un</a:t>
            </a:r>
            <a:r>
              <a:rPr lang="zh-CN" altLang="en-US" b="1" dirty="0"/>
              <a:t>，显示路由器的当前配置；</a:t>
            </a:r>
            <a:endParaRPr lang="zh-CN" altLang="en-US" b="1" dirty="0">
              <a:latin typeface="宋体" pitchFamily="2" charset="-122"/>
            </a:endParaRPr>
          </a:p>
          <a:p>
            <a:pPr marL="457200" indent="-457200"/>
            <a:r>
              <a:rPr lang="en-US" altLang="zh-CN" b="1" dirty="0" err="1"/>
              <a:t>Router#</a:t>
            </a:r>
            <a:r>
              <a:rPr lang="en-US" altLang="zh-CN" b="1" dirty="0" err="1">
                <a:solidFill>
                  <a:srgbClr val="FF0000"/>
                </a:solidFill>
              </a:rPr>
              <a:t>con</a:t>
            </a:r>
            <a:r>
              <a:rPr lang="en-US" altLang="zh-CN" b="1" dirty="0" err="1"/>
              <a:t>fig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b="1" dirty="0"/>
              <a:t>erminal</a:t>
            </a:r>
            <a:r>
              <a:rPr lang="zh-CN" altLang="en-US" b="1" dirty="0"/>
              <a:t>，进入配置状态；</a:t>
            </a:r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)#</a:t>
            </a:r>
            <a:r>
              <a:rPr lang="en-US" altLang="zh-CN" b="1" dirty="0">
                <a:solidFill>
                  <a:srgbClr val="FF0000"/>
                </a:solidFill>
              </a:rPr>
              <a:t>int</a:t>
            </a:r>
            <a:r>
              <a:rPr lang="en-US" altLang="zh-CN" b="1" dirty="0"/>
              <a:t>erface 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en-US" altLang="zh-CN" b="1" dirty="0"/>
              <a:t>thernet </a:t>
            </a:r>
            <a:r>
              <a:rPr lang="en-US" altLang="zh-CN" b="1" dirty="0">
                <a:solidFill>
                  <a:srgbClr val="FF0000"/>
                </a:solidFill>
              </a:rPr>
              <a:t>0/0</a:t>
            </a:r>
            <a:r>
              <a:rPr lang="zh-CN" altLang="en-US" b="1" dirty="0"/>
              <a:t>，配置端口；</a:t>
            </a:r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-if)#</a:t>
            </a:r>
            <a:r>
              <a:rPr lang="en-US" altLang="zh-CN" b="1" dirty="0" err="1">
                <a:solidFill>
                  <a:srgbClr val="FF0000"/>
                </a:solidFill>
              </a:rPr>
              <a:t>ip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addr</a:t>
            </a:r>
            <a:r>
              <a:rPr lang="en-US" altLang="zh-CN" b="1" dirty="0"/>
              <a:t>ess </a:t>
            </a:r>
            <a:r>
              <a:rPr lang="en-US" altLang="zh-CN" b="1" dirty="0" smtClean="0"/>
              <a:t>190.0.0.1 </a:t>
            </a:r>
            <a:r>
              <a:rPr lang="en-US" altLang="zh-CN" b="1" dirty="0"/>
              <a:t>255.255.255.0</a:t>
            </a:r>
            <a:r>
              <a:rPr lang="zh-CN" altLang="en-US" b="1" dirty="0"/>
              <a:t>，配置</a:t>
            </a:r>
            <a:r>
              <a:rPr lang="en-US" altLang="zh-CN" b="1" dirty="0"/>
              <a:t>IP</a:t>
            </a:r>
            <a:r>
              <a:rPr lang="zh-CN" altLang="en-US" b="1" dirty="0"/>
              <a:t>地址；</a:t>
            </a:r>
            <a:endParaRPr lang="en-US" altLang="zh-CN" b="1" dirty="0"/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-if)#</a:t>
            </a:r>
            <a:r>
              <a:rPr lang="en-US" altLang="zh-CN" b="1" dirty="0">
                <a:solidFill>
                  <a:srgbClr val="FF0000"/>
                </a:solidFill>
              </a:rPr>
              <a:t>int</a:t>
            </a:r>
            <a:r>
              <a:rPr lang="en-US" altLang="zh-CN" b="1" dirty="0"/>
              <a:t>erface 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erial </a:t>
            </a:r>
            <a:r>
              <a:rPr lang="en-US" altLang="zh-CN" b="1" dirty="0">
                <a:solidFill>
                  <a:srgbClr val="FF0000"/>
                </a:solidFill>
              </a:rPr>
              <a:t>0/0</a:t>
            </a:r>
            <a:r>
              <a:rPr lang="zh-CN" altLang="en-US" b="1" dirty="0"/>
              <a:t>，配置端口；</a:t>
            </a:r>
            <a:endParaRPr lang="en-US" altLang="zh-CN" b="1" dirty="0"/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-if)#</a:t>
            </a:r>
            <a:r>
              <a:rPr lang="en-US" altLang="zh-CN" b="1" dirty="0" err="1">
                <a:solidFill>
                  <a:srgbClr val="FF0000"/>
                </a:solidFill>
              </a:rPr>
              <a:t>ip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addr</a:t>
            </a:r>
            <a:r>
              <a:rPr lang="en-US" altLang="zh-CN" b="1" dirty="0"/>
              <a:t>ess </a:t>
            </a:r>
            <a:r>
              <a:rPr lang="en-US" altLang="zh-CN" b="1" dirty="0" smtClean="0"/>
              <a:t>192.0.0.1 </a:t>
            </a:r>
            <a:r>
              <a:rPr lang="en-US" altLang="zh-CN" b="1" dirty="0"/>
              <a:t>255.255.255.0</a:t>
            </a:r>
            <a:r>
              <a:rPr lang="zh-CN" altLang="en-US" b="1" dirty="0"/>
              <a:t>，配置</a:t>
            </a:r>
            <a:r>
              <a:rPr lang="en-US" altLang="zh-CN" b="1" dirty="0"/>
              <a:t>IP</a:t>
            </a:r>
            <a:r>
              <a:rPr lang="zh-CN" altLang="en-US" b="1" dirty="0" smtClean="0"/>
              <a:t>地址；</a:t>
            </a:r>
            <a:endParaRPr lang="en-US" altLang="zh-CN" b="1" dirty="0" smtClean="0"/>
          </a:p>
          <a:p>
            <a:pPr marL="457200" indent="-457200"/>
            <a:r>
              <a:rPr lang="en-US" altLang="zh-CN" b="1" dirty="0" smtClean="0"/>
              <a:t>Router(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-if)#</a:t>
            </a:r>
            <a:r>
              <a:rPr lang="en-US" altLang="zh-CN" b="1" dirty="0" err="1" smtClean="0"/>
              <a:t>noip</a:t>
            </a:r>
            <a:r>
              <a:rPr lang="en-US" altLang="zh-CN" b="1" dirty="0" smtClean="0"/>
              <a:t> address 192.0.0.1 255.255.255.0</a:t>
            </a:r>
            <a:r>
              <a:rPr lang="zh-CN" altLang="en-US" b="1" dirty="0" smtClean="0"/>
              <a:t>，去除配置；</a:t>
            </a:r>
            <a:endParaRPr lang="en-US" altLang="zh-CN" b="1" dirty="0"/>
          </a:p>
        </p:txBody>
      </p:sp>
      <p:sp>
        <p:nvSpPr>
          <p:cNvPr id="717831" name="Rectangle 7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17</a:t>
            </a:r>
            <a:endParaRPr lang="en-US" altLang="zh-CN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76200" y="981075"/>
            <a:ext cx="90678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 dirty="0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点击设备进行设置：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路由器的常用指令：</a:t>
            </a:r>
          </a:p>
          <a:p>
            <a:pPr marL="457200" indent="-457200"/>
            <a:endParaRPr lang="zh-CN" altLang="en-US" b="1" dirty="0"/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-if)#clock rate 2000000 </a:t>
            </a:r>
          </a:p>
          <a:p>
            <a:pPr marL="457200" indent="-457200"/>
            <a:r>
              <a:rPr lang="en-US" altLang="zh-CN" b="1" dirty="0"/>
              <a:t> (</a:t>
            </a:r>
            <a:r>
              <a:rPr lang="zh-CN" altLang="en-US" b="1" dirty="0"/>
              <a:t>对应</a:t>
            </a:r>
            <a:r>
              <a:rPr lang="zh-CN" altLang="en-US" b="1" dirty="0">
                <a:solidFill>
                  <a:srgbClr val="FF0000"/>
                </a:solidFill>
              </a:rPr>
              <a:t>串行口</a:t>
            </a:r>
            <a:r>
              <a:rPr lang="zh-CN" altLang="en-US" b="1" dirty="0"/>
              <a:t>，双方分别作为</a:t>
            </a:r>
            <a:r>
              <a:rPr lang="en-US" altLang="zh-CN" b="1" dirty="0"/>
              <a:t>DTE</a:t>
            </a:r>
            <a:r>
              <a:rPr lang="zh-CN" altLang="en-US" b="1" dirty="0"/>
              <a:t>和</a:t>
            </a:r>
            <a:r>
              <a:rPr lang="en-US" altLang="zh-CN" b="1" dirty="0"/>
              <a:t>DCE</a:t>
            </a:r>
            <a:r>
              <a:rPr lang="zh-CN" altLang="en-US" b="1" dirty="0"/>
              <a:t>，</a:t>
            </a:r>
            <a:r>
              <a:rPr lang="en-US" altLang="zh-CN" b="1" dirty="0"/>
              <a:t>DCE</a:t>
            </a:r>
            <a:r>
              <a:rPr lang="zh-CN" altLang="en-US" b="1" dirty="0"/>
              <a:t>需设置时钟频率，</a:t>
            </a:r>
          </a:p>
          <a:p>
            <a:pPr marL="457200" indent="-457200"/>
            <a:r>
              <a:rPr lang="zh-CN" altLang="en-US" b="1" dirty="0"/>
              <a:t>   注意</a:t>
            </a:r>
            <a:r>
              <a:rPr lang="en-US" altLang="zh-CN" b="1" dirty="0"/>
              <a:t>Designer</a:t>
            </a:r>
            <a:r>
              <a:rPr lang="zh-CN" altLang="en-US" b="1" dirty="0"/>
              <a:t>选择串行口时的</a:t>
            </a:r>
            <a:r>
              <a:rPr lang="en-US" altLang="zh-CN" b="1" dirty="0">
                <a:solidFill>
                  <a:srgbClr val="FF0000"/>
                </a:solidFill>
              </a:rPr>
              <a:t>DCE</a:t>
            </a:r>
            <a:r>
              <a:rPr lang="zh-CN" altLang="en-US" b="1" dirty="0">
                <a:solidFill>
                  <a:srgbClr val="FF0000"/>
                </a:solidFill>
              </a:rPr>
              <a:t>确认</a:t>
            </a:r>
            <a:r>
              <a:rPr lang="zh-CN" altLang="en-US" b="1" dirty="0"/>
              <a:t>）</a:t>
            </a:r>
            <a:r>
              <a:rPr lang="zh-CN" altLang="en-US" dirty="0"/>
              <a:t> </a:t>
            </a:r>
            <a:endParaRPr lang="zh-CN" altLang="en-US" b="1" dirty="0"/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-if)#</a:t>
            </a:r>
            <a:r>
              <a:rPr lang="en-US" altLang="zh-CN" b="1" dirty="0">
                <a:solidFill>
                  <a:srgbClr val="FF0000"/>
                </a:solidFill>
              </a:rPr>
              <a:t>no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sh</a:t>
            </a:r>
            <a:r>
              <a:rPr lang="en-US" altLang="zh-CN" b="1" dirty="0"/>
              <a:t>utdown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宋体" pitchFamily="2" charset="-122"/>
              </a:rPr>
              <a:t>开放端口（每个端口都要此操作）</a:t>
            </a:r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-if)#exit</a:t>
            </a:r>
            <a:r>
              <a:rPr lang="zh-CN" altLang="en-US" b="1" dirty="0"/>
              <a:t>，退出端口配置状态；</a:t>
            </a:r>
          </a:p>
          <a:p>
            <a:pPr marL="457200" indent="-457200"/>
            <a:r>
              <a:rPr lang="zh-CN" altLang="en-US" b="1" dirty="0"/>
              <a:t>配置路由表：</a:t>
            </a:r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)#</a:t>
            </a:r>
            <a:r>
              <a:rPr lang="en-US" altLang="zh-CN" dirty="0"/>
              <a:t> </a:t>
            </a:r>
            <a:r>
              <a:rPr lang="en-US" altLang="zh-CN" b="1" dirty="0"/>
              <a:t>IP route </a:t>
            </a:r>
            <a:r>
              <a:rPr lang="zh-CN" altLang="en-US" b="1" dirty="0"/>
              <a:t>目标网络 子网掩码 下一跳入口地址</a:t>
            </a:r>
            <a:endParaRPr lang="zh-CN" altLang="en-US" b="1" dirty="0">
              <a:latin typeface="宋体" pitchFamily="2" charset="-122"/>
            </a:endParaRPr>
          </a:p>
          <a:p>
            <a:pPr marL="457200" indent="-457200"/>
            <a:r>
              <a:rPr lang="en-US" altLang="zh-CN" b="1" dirty="0"/>
              <a:t>Router(</a:t>
            </a:r>
            <a:r>
              <a:rPr lang="en-US" altLang="zh-CN" b="1" dirty="0" err="1"/>
              <a:t>config</a:t>
            </a:r>
            <a:r>
              <a:rPr lang="en-US" altLang="zh-CN" b="1" dirty="0"/>
              <a:t>)#</a:t>
            </a:r>
            <a:r>
              <a:rPr lang="en-US" altLang="zh-CN" dirty="0"/>
              <a:t> </a:t>
            </a:r>
            <a:r>
              <a:rPr lang="en-US" altLang="zh-CN" b="1" dirty="0"/>
              <a:t>IP route </a:t>
            </a:r>
            <a:r>
              <a:rPr lang="en-US" altLang="zh-CN" b="1" dirty="0">
                <a:solidFill>
                  <a:srgbClr val="FF0000"/>
                </a:solidFill>
              </a:rPr>
              <a:t>0.0.0.0 0.0.0.0</a:t>
            </a:r>
            <a:r>
              <a:rPr lang="en-US" altLang="zh-CN" b="1" dirty="0"/>
              <a:t> </a:t>
            </a:r>
            <a:r>
              <a:rPr lang="zh-CN" altLang="en-US" b="1" dirty="0"/>
              <a:t>下一跳入口地址（缺省网关）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76200" y="981075"/>
            <a:ext cx="9067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 dirty="0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点击设备进行设置：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终端（</a:t>
            </a:r>
            <a:r>
              <a:rPr lang="en-US" altLang="zh-CN" sz="2800" b="1" dirty="0" smtClean="0">
                <a:latin typeface="宋体" pitchFamily="2" charset="-122"/>
              </a:rPr>
              <a:t>PC</a:t>
            </a:r>
            <a:r>
              <a:rPr lang="zh-CN" altLang="en-US" sz="2800" b="1" dirty="0" smtClean="0">
                <a:latin typeface="宋体" pitchFamily="2" charset="-122"/>
              </a:rPr>
              <a:t>）常用</a:t>
            </a:r>
            <a:r>
              <a:rPr lang="zh-CN" altLang="en-US" sz="2800" b="1" dirty="0">
                <a:latin typeface="宋体" pitchFamily="2" charset="-122"/>
              </a:rPr>
              <a:t>指令：</a:t>
            </a:r>
          </a:p>
          <a:p>
            <a:pPr marL="457200" indent="-457200"/>
            <a:endParaRPr lang="zh-CN" altLang="en-US" b="1" dirty="0"/>
          </a:p>
          <a:p>
            <a:pPr marL="457200" indent="-457200"/>
            <a:r>
              <a:rPr lang="en-US" altLang="zh-CN" b="1" dirty="0"/>
              <a:t>C:&gt;</a:t>
            </a:r>
            <a:r>
              <a:rPr lang="en-US" altLang="zh-CN" b="1" dirty="0" err="1"/>
              <a:t>Ipconfig</a:t>
            </a:r>
            <a:r>
              <a:rPr lang="en-US" altLang="zh-CN" b="1" dirty="0"/>
              <a:t> /</a:t>
            </a:r>
            <a:r>
              <a:rPr lang="en-US" altLang="zh-CN" b="1" dirty="0" err="1"/>
              <a:t>ip</a:t>
            </a:r>
            <a:r>
              <a:rPr lang="en-US" altLang="zh-CN" b="1" dirty="0"/>
              <a:t> </a:t>
            </a:r>
            <a:r>
              <a:rPr lang="en-US" altLang="zh-CN" b="1" dirty="0" err="1"/>
              <a:t>IP</a:t>
            </a:r>
            <a:r>
              <a:rPr lang="zh-CN" altLang="en-US" b="1" dirty="0"/>
              <a:t>地址 子网掩码</a:t>
            </a:r>
          </a:p>
          <a:p>
            <a:pPr marL="457200" indent="-457200"/>
            <a:r>
              <a:rPr lang="en-US" altLang="zh-CN" b="1" dirty="0"/>
              <a:t>C:&gt;</a:t>
            </a:r>
            <a:r>
              <a:rPr lang="en-US" altLang="zh-CN" dirty="0"/>
              <a:t> </a:t>
            </a:r>
            <a:r>
              <a:rPr lang="en-US" altLang="zh-CN" b="1" dirty="0" err="1"/>
              <a:t>IPconfig</a:t>
            </a:r>
            <a:r>
              <a:rPr lang="en-US" altLang="zh-CN" b="1" dirty="0"/>
              <a:t> /dg </a:t>
            </a:r>
            <a:r>
              <a:rPr lang="zh-CN" altLang="en-US" b="1" dirty="0"/>
              <a:t>缺省网关地址</a:t>
            </a:r>
          </a:p>
          <a:p>
            <a:pPr marL="457200" indent="-457200"/>
            <a:r>
              <a:rPr lang="en-US" altLang="zh-CN" b="1" dirty="0"/>
              <a:t>C:&gt;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Winipcfg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填写终端的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b="1" dirty="0">
                <a:solidFill>
                  <a:srgbClr val="FF0000"/>
                </a:solidFill>
              </a:rPr>
              <a:t>地址、子网掩码、缺省网关</a:t>
            </a:r>
          </a:p>
          <a:p>
            <a:pPr marL="457200" indent="-457200"/>
            <a:r>
              <a:rPr lang="en-US" altLang="zh-CN" b="1" dirty="0"/>
              <a:t>C:&gt;</a:t>
            </a:r>
            <a:r>
              <a:rPr lang="en-US" altLang="zh-CN" dirty="0"/>
              <a:t> </a:t>
            </a:r>
            <a:r>
              <a:rPr lang="en-US" altLang="zh-CN" b="1" dirty="0"/>
              <a:t>Ping </a:t>
            </a:r>
            <a:r>
              <a:rPr lang="zh-CN" altLang="en-US" b="1" dirty="0"/>
              <a:t>检验连通性</a:t>
            </a:r>
          </a:p>
          <a:p>
            <a:pPr marL="457200" indent="-457200"/>
            <a:r>
              <a:rPr lang="en-US" altLang="zh-CN" b="1" dirty="0"/>
              <a:t>C:&gt;</a:t>
            </a:r>
            <a:r>
              <a:rPr lang="en-US" altLang="zh-CN" dirty="0"/>
              <a:t> </a:t>
            </a:r>
            <a:r>
              <a:rPr lang="en-US" altLang="zh-CN" b="1" dirty="0"/>
              <a:t>? </a:t>
            </a:r>
            <a:r>
              <a:rPr lang="zh-CN" altLang="en-US" b="1" dirty="0"/>
              <a:t>请求帮助。</a:t>
            </a:r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19</a:t>
            </a:r>
            <a:endParaRPr lang="en-US" altLang="zh-CN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4"/>
          <p:cNvGrpSpPr>
            <a:grpSpLocks/>
          </p:cNvGrpSpPr>
          <p:nvPr/>
        </p:nvGrpSpPr>
        <p:grpSpPr bwMode="auto">
          <a:xfrm>
            <a:off x="1714500" y="4714875"/>
            <a:ext cx="5572125" cy="1371600"/>
            <a:chOff x="1008" y="3384"/>
            <a:chExt cx="661" cy="238"/>
          </a:xfrm>
        </p:grpSpPr>
        <p:grpSp>
          <p:nvGrpSpPr>
            <p:cNvPr id="21539" name="Group 65"/>
            <p:cNvGrpSpPr>
              <a:grpSpLocks/>
            </p:cNvGrpSpPr>
            <p:nvPr/>
          </p:nvGrpSpPr>
          <p:grpSpPr bwMode="auto">
            <a:xfrm>
              <a:off x="1015" y="3396"/>
              <a:ext cx="654" cy="226"/>
              <a:chOff x="1015" y="3396"/>
              <a:chExt cx="654" cy="226"/>
            </a:xfrm>
          </p:grpSpPr>
          <p:sp>
            <p:nvSpPr>
              <p:cNvPr id="21550" name="Oval 66"/>
              <p:cNvSpPr>
                <a:spLocks noChangeArrowheads="1"/>
              </p:cNvSpPr>
              <p:nvPr/>
            </p:nvSpPr>
            <p:spPr bwMode="auto">
              <a:xfrm>
                <a:off x="1245" y="3396"/>
                <a:ext cx="281" cy="85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Oval 67"/>
              <p:cNvSpPr>
                <a:spLocks noChangeArrowheads="1"/>
              </p:cNvSpPr>
              <p:nvPr/>
            </p:nvSpPr>
            <p:spPr bwMode="auto">
              <a:xfrm>
                <a:off x="1088" y="3417"/>
                <a:ext cx="202" cy="90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Oval 68"/>
              <p:cNvSpPr>
                <a:spLocks noChangeArrowheads="1"/>
              </p:cNvSpPr>
              <p:nvPr/>
            </p:nvSpPr>
            <p:spPr bwMode="auto">
              <a:xfrm>
                <a:off x="1015" y="3478"/>
                <a:ext cx="136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3" name="Oval 69"/>
              <p:cNvSpPr>
                <a:spLocks noChangeArrowheads="1"/>
              </p:cNvSpPr>
              <p:nvPr/>
            </p:nvSpPr>
            <p:spPr bwMode="auto">
              <a:xfrm>
                <a:off x="1062" y="3516"/>
                <a:ext cx="211" cy="80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4" name="Oval 70"/>
              <p:cNvSpPr>
                <a:spLocks noChangeArrowheads="1"/>
              </p:cNvSpPr>
              <p:nvPr/>
            </p:nvSpPr>
            <p:spPr bwMode="auto">
              <a:xfrm>
                <a:off x="1223" y="3528"/>
                <a:ext cx="320" cy="94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5" name="Oval 71"/>
              <p:cNvSpPr>
                <a:spLocks noChangeArrowheads="1"/>
              </p:cNvSpPr>
              <p:nvPr/>
            </p:nvSpPr>
            <p:spPr bwMode="auto">
              <a:xfrm>
                <a:off x="1432" y="3423"/>
                <a:ext cx="204" cy="63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6" name="Oval 72"/>
              <p:cNvSpPr>
                <a:spLocks noChangeArrowheads="1"/>
              </p:cNvSpPr>
              <p:nvPr/>
            </p:nvSpPr>
            <p:spPr bwMode="auto">
              <a:xfrm>
                <a:off x="1472" y="3472"/>
                <a:ext cx="197" cy="71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7" name="Oval 73"/>
              <p:cNvSpPr>
                <a:spLocks noChangeArrowheads="1"/>
              </p:cNvSpPr>
              <p:nvPr/>
            </p:nvSpPr>
            <p:spPr bwMode="auto">
              <a:xfrm>
                <a:off x="1454" y="3486"/>
                <a:ext cx="190" cy="120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Oval 74"/>
              <p:cNvSpPr>
                <a:spLocks noChangeArrowheads="1"/>
              </p:cNvSpPr>
              <p:nvPr/>
            </p:nvSpPr>
            <p:spPr bwMode="auto">
              <a:xfrm>
                <a:off x="1134" y="3449"/>
                <a:ext cx="419" cy="120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40" name="Group 75"/>
            <p:cNvGrpSpPr>
              <a:grpSpLocks/>
            </p:cNvGrpSpPr>
            <p:nvPr/>
          </p:nvGrpSpPr>
          <p:grpSpPr bwMode="auto">
            <a:xfrm>
              <a:off x="1008" y="3384"/>
              <a:ext cx="643" cy="234"/>
              <a:chOff x="1008" y="3384"/>
              <a:chExt cx="643" cy="234"/>
            </a:xfrm>
          </p:grpSpPr>
          <p:sp>
            <p:nvSpPr>
              <p:cNvPr id="21541" name="Oval 76"/>
              <p:cNvSpPr>
                <a:spLocks noChangeArrowheads="1"/>
              </p:cNvSpPr>
              <p:nvPr/>
            </p:nvSpPr>
            <p:spPr bwMode="auto">
              <a:xfrm>
                <a:off x="1236" y="3384"/>
                <a:ext cx="273" cy="94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2" name="Oval 77"/>
              <p:cNvSpPr>
                <a:spLocks noChangeArrowheads="1"/>
              </p:cNvSpPr>
              <p:nvPr/>
            </p:nvSpPr>
            <p:spPr bwMode="auto">
              <a:xfrm>
                <a:off x="1080" y="3411"/>
                <a:ext cx="199" cy="93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3" name="Oval 78"/>
              <p:cNvSpPr>
                <a:spLocks noChangeArrowheads="1"/>
              </p:cNvSpPr>
              <p:nvPr/>
            </p:nvSpPr>
            <p:spPr bwMode="auto">
              <a:xfrm>
                <a:off x="1008" y="3472"/>
                <a:ext cx="135" cy="71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4" name="Oval 79"/>
              <p:cNvSpPr>
                <a:spLocks noChangeArrowheads="1"/>
              </p:cNvSpPr>
              <p:nvPr/>
            </p:nvSpPr>
            <p:spPr bwMode="auto">
              <a:xfrm>
                <a:off x="1055" y="3507"/>
                <a:ext cx="209" cy="77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Oval 80"/>
              <p:cNvSpPr>
                <a:spLocks noChangeArrowheads="1"/>
              </p:cNvSpPr>
              <p:nvPr/>
            </p:nvSpPr>
            <p:spPr bwMode="auto">
              <a:xfrm>
                <a:off x="1208" y="3520"/>
                <a:ext cx="327" cy="98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6" name="Oval 81"/>
              <p:cNvSpPr>
                <a:spLocks noChangeArrowheads="1"/>
              </p:cNvSpPr>
              <p:nvPr/>
            </p:nvSpPr>
            <p:spPr bwMode="auto">
              <a:xfrm>
                <a:off x="1424" y="3411"/>
                <a:ext cx="198" cy="70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7" name="Oval 82"/>
              <p:cNvSpPr>
                <a:spLocks noChangeArrowheads="1"/>
              </p:cNvSpPr>
              <p:nvPr/>
            </p:nvSpPr>
            <p:spPr bwMode="auto">
              <a:xfrm>
                <a:off x="1454" y="3468"/>
                <a:ext cx="197" cy="67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Oval 83"/>
              <p:cNvSpPr>
                <a:spLocks noChangeArrowheads="1"/>
              </p:cNvSpPr>
              <p:nvPr/>
            </p:nvSpPr>
            <p:spPr bwMode="auto">
              <a:xfrm>
                <a:off x="1432" y="3481"/>
                <a:ext cx="204" cy="122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Oval 84"/>
              <p:cNvSpPr>
                <a:spLocks noChangeArrowheads="1"/>
              </p:cNvSpPr>
              <p:nvPr/>
            </p:nvSpPr>
            <p:spPr bwMode="auto">
              <a:xfrm>
                <a:off x="1125" y="3438"/>
                <a:ext cx="418" cy="119"/>
              </a:xfrm>
              <a:prstGeom prst="ellipse">
                <a:avLst/>
              </a:prstGeom>
              <a:solidFill>
                <a:srgbClr val="CEDADB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507" name="Text Box 58"/>
          <p:cNvSpPr txBox="1">
            <a:spLocks noChangeArrowheads="1"/>
          </p:cNvSpPr>
          <p:nvPr/>
        </p:nvSpPr>
        <p:spPr bwMode="auto">
          <a:xfrm>
            <a:off x="86550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21508" name="Text Box 59"/>
          <p:cNvSpPr txBox="1">
            <a:spLocks noChangeArrowheads="1"/>
          </p:cNvSpPr>
          <p:nvPr/>
        </p:nvSpPr>
        <p:spPr bwMode="auto">
          <a:xfrm>
            <a:off x="323850" y="182563"/>
            <a:ext cx="8177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 smtClean="0"/>
              <a:t>、网络</a:t>
            </a:r>
            <a:r>
              <a:rPr lang="zh-CN" altLang="en-US" sz="2800" b="1" dirty="0"/>
              <a:t>基本概念</a:t>
            </a:r>
          </a:p>
        </p:txBody>
      </p:sp>
      <p:sp>
        <p:nvSpPr>
          <p:cNvPr id="21509" name="Text Box 107"/>
          <p:cNvSpPr txBox="1">
            <a:spLocks noChangeArrowheads="1"/>
          </p:cNvSpPr>
          <p:nvPr/>
        </p:nvSpPr>
        <p:spPr bwMode="auto">
          <a:xfrm>
            <a:off x="111125" y="981075"/>
            <a:ext cx="8839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构建网络的设施：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1</a:t>
            </a:r>
            <a:r>
              <a:rPr lang="zh-CN" altLang="en-US" sz="2800" b="1" dirty="0">
                <a:latin typeface="宋体" pitchFamily="2" charset="-122"/>
              </a:rPr>
              <a:t>、终端</a:t>
            </a:r>
            <a:r>
              <a:rPr lang="en-US" altLang="zh-CN" sz="2800" b="1" dirty="0">
                <a:latin typeface="宋体" pitchFamily="2" charset="-122"/>
              </a:rPr>
              <a:t>T</a:t>
            </a:r>
            <a:r>
              <a:rPr lang="zh-CN" altLang="en-US" sz="2800" b="1" dirty="0">
                <a:latin typeface="宋体" pitchFamily="2" charset="-122"/>
              </a:rPr>
              <a:t>：</a:t>
            </a:r>
            <a:r>
              <a:rPr lang="en-US" altLang="zh-CN" sz="2800" b="1" dirty="0">
                <a:latin typeface="宋体" pitchFamily="2" charset="-122"/>
              </a:rPr>
              <a:t>PC</a:t>
            </a:r>
            <a:r>
              <a:rPr lang="zh-CN" altLang="en-US" sz="2800" b="1" dirty="0">
                <a:latin typeface="宋体" pitchFamily="2" charset="-122"/>
              </a:rPr>
              <a:t>和</a:t>
            </a:r>
            <a:r>
              <a:rPr lang="zh-CN" altLang="en-US" sz="2800" b="1" dirty="0" smtClean="0">
                <a:latin typeface="宋体" pitchFamily="2" charset="-122"/>
              </a:rPr>
              <a:t>主机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zh-CN" altLang="en-US" sz="2800" b="1" dirty="0" smtClean="0">
                <a:latin typeface="宋体" pitchFamily="2" charset="-122"/>
              </a:rPr>
              <a:t>含网卡</a:t>
            </a:r>
            <a:r>
              <a:rPr lang="en-US" altLang="zh-CN" sz="2800" b="1" dirty="0" smtClean="0">
                <a:latin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</a:rPr>
              <a:t>辅助用户使用网络；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2</a:t>
            </a:r>
            <a:r>
              <a:rPr lang="zh-CN" altLang="en-US" sz="2800" b="1" dirty="0">
                <a:latin typeface="宋体" pitchFamily="2" charset="-122"/>
              </a:rPr>
              <a:t>、交换机</a:t>
            </a:r>
            <a:r>
              <a:rPr lang="en-US" altLang="zh-CN" sz="2800" b="1" dirty="0">
                <a:latin typeface="宋体" pitchFamily="2" charset="-122"/>
              </a:rPr>
              <a:t>S</a:t>
            </a:r>
            <a:r>
              <a:rPr lang="zh-CN" altLang="en-US" sz="2800" b="1" dirty="0">
                <a:latin typeface="宋体" pitchFamily="2" charset="-122"/>
              </a:rPr>
              <a:t>：连接终端，构建物理网络（以太网）；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            </a:t>
            </a:r>
            <a:r>
              <a:rPr lang="zh-CN" altLang="en-US" sz="2800" b="1" dirty="0">
                <a:latin typeface="宋体" pitchFamily="2" charset="-122"/>
              </a:rPr>
              <a:t>连接路由器，网络互连；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3</a:t>
            </a:r>
            <a:r>
              <a:rPr lang="zh-CN" altLang="en-US" sz="2800" b="1" dirty="0">
                <a:latin typeface="宋体" pitchFamily="2" charset="-122"/>
              </a:rPr>
              <a:t>、路由器</a:t>
            </a:r>
            <a:r>
              <a:rPr lang="en-US" altLang="zh-CN" sz="2800" b="1" dirty="0">
                <a:latin typeface="宋体" pitchFamily="2" charset="-122"/>
              </a:rPr>
              <a:t>R</a:t>
            </a:r>
            <a:r>
              <a:rPr lang="zh-CN" altLang="en-US" sz="2800" b="1" dirty="0" smtClean="0">
                <a:latin typeface="宋体" pitchFamily="2" charset="-122"/>
              </a:rPr>
              <a:t>：互连</a:t>
            </a:r>
            <a:r>
              <a:rPr lang="zh-CN" altLang="en-US" sz="2800" b="1" dirty="0">
                <a:latin typeface="宋体" pitchFamily="2" charset="-122"/>
              </a:rPr>
              <a:t>不同的网络（子网）</a:t>
            </a:r>
            <a:r>
              <a:rPr lang="zh-CN" altLang="en-US" sz="2800" b="1" dirty="0" smtClean="0">
                <a:latin typeface="宋体" pitchFamily="2" charset="-122"/>
              </a:rPr>
              <a:t>；通过路由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宋体" pitchFamily="2" charset="-122"/>
              </a:rPr>
              <a:t>                </a:t>
            </a:r>
            <a:r>
              <a:rPr lang="zh-CN" altLang="en-US" sz="2800" b="1" dirty="0" smtClean="0">
                <a:latin typeface="宋体" pitchFamily="2" charset="-122"/>
              </a:rPr>
              <a:t>表寻找目的主机；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4</a:t>
            </a:r>
            <a:r>
              <a:rPr lang="zh-CN" altLang="en-US" sz="2800" b="1" dirty="0">
                <a:latin typeface="宋体" pitchFamily="2" charset="-122"/>
              </a:rPr>
              <a:t>、介质：连接网络设施。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682092" name="Rectangle 108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Oval 74"/>
          <p:cNvSpPr>
            <a:spLocks noChangeArrowheads="1"/>
          </p:cNvSpPr>
          <p:nvPr/>
        </p:nvSpPr>
        <p:spPr bwMode="auto">
          <a:xfrm>
            <a:off x="2571750" y="5022850"/>
            <a:ext cx="3532188" cy="692150"/>
          </a:xfrm>
          <a:prstGeom prst="ellipse">
            <a:avLst/>
          </a:prstGeom>
          <a:solidFill>
            <a:srgbClr val="00B0F0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SubNet</a:t>
            </a:r>
            <a:endParaRPr lang="zh-CN" altLang="en-US"/>
          </a:p>
        </p:txBody>
      </p:sp>
      <p:sp>
        <p:nvSpPr>
          <p:cNvPr id="44" name="Oval 76"/>
          <p:cNvSpPr>
            <a:spLocks noChangeArrowheads="1"/>
          </p:cNvSpPr>
          <p:nvPr/>
        </p:nvSpPr>
        <p:spPr bwMode="auto">
          <a:xfrm>
            <a:off x="3636963" y="4714875"/>
            <a:ext cx="2300287" cy="541338"/>
          </a:xfrm>
          <a:prstGeom prst="ellipse">
            <a:avLst/>
          </a:prstGeom>
          <a:solidFill>
            <a:srgbClr val="92D050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SubNet</a:t>
            </a:r>
            <a:endParaRPr lang="zh-CN" altLang="en-US"/>
          </a:p>
        </p:txBody>
      </p:sp>
      <p:sp>
        <p:nvSpPr>
          <p:cNvPr id="45" name="Oval 77"/>
          <p:cNvSpPr>
            <a:spLocks noChangeArrowheads="1"/>
          </p:cNvSpPr>
          <p:nvPr/>
        </p:nvSpPr>
        <p:spPr bwMode="auto">
          <a:xfrm>
            <a:off x="2320925" y="4870450"/>
            <a:ext cx="1677988" cy="5365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err="1"/>
              <a:t>SubNet</a:t>
            </a:r>
            <a:endParaRPr lang="zh-CN" altLang="en-US" dirty="0"/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1714500" y="5221288"/>
            <a:ext cx="1138238" cy="4095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dirty="0" err="1"/>
              <a:t>SubNet</a:t>
            </a:r>
            <a:endParaRPr lang="zh-CN" altLang="en-US" sz="2000" dirty="0"/>
          </a:p>
        </p:txBody>
      </p:sp>
      <p:sp>
        <p:nvSpPr>
          <p:cNvPr id="47" name="Oval 79"/>
          <p:cNvSpPr>
            <a:spLocks noChangeArrowheads="1"/>
          </p:cNvSpPr>
          <p:nvPr/>
        </p:nvSpPr>
        <p:spPr bwMode="auto">
          <a:xfrm>
            <a:off x="2111375" y="5424488"/>
            <a:ext cx="1760538" cy="4429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/>
              <a:t>SubNet</a:t>
            </a:r>
            <a:endParaRPr lang="zh-CN" altLang="en-US" dirty="0"/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3400425" y="5499100"/>
            <a:ext cx="2755900" cy="5635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/>
              <a:t>SubNet</a:t>
            </a:r>
            <a:endParaRPr lang="zh-CN" altLang="en-US" dirty="0"/>
          </a:p>
        </p:txBody>
      </p:sp>
      <p:sp>
        <p:nvSpPr>
          <p:cNvPr id="49" name="Oval 81"/>
          <p:cNvSpPr>
            <a:spLocks noChangeArrowheads="1"/>
          </p:cNvSpPr>
          <p:nvPr/>
        </p:nvSpPr>
        <p:spPr bwMode="auto">
          <a:xfrm>
            <a:off x="5221288" y="4870450"/>
            <a:ext cx="1668462" cy="4032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/>
              <a:t>SubNet</a:t>
            </a:r>
            <a:endParaRPr lang="zh-CN" altLang="en-US" dirty="0"/>
          </a:p>
        </p:txBody>
      </p:sp>
      <p:sp>
        <p:nvSpPr>
          <p:cNvPr id="50" name="Oval 82"/>
          <p:cNvSpPr>
            <a:spLocks noChangeArrowheads="1"/>
          </p:cNvSpPr>
          <p:nvPr/>
        </p:nvSpPr>
        <p:spPr bwMode="auto">
          <a:xfrm>
            <a:off x="5473700" y="5199063"/>
            <a:ext cx="1660525" cy="385762"/>
          </a:xfrm>
          <a:prstGeom prst="ellipse">
            <a:avLst/>
          </a:prstGeom>
          <a:solidFill>
            <a:srgbClr val="FF9933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SubNet</a:t>
            </a:r>
            <a:endParaRPr lang="zh-CN" altLang="en-US"/>
          </a:p>
        </p:txBody>
      </p:sp>
      <p:sp>
        <p:nvSpPr>
          <p:cNvPr id="51" name="Oval 83"/>
          <p:cNvSpPr>
            <a:spLocks noChangeArrowheads="1"/>
          </p:cNvSpPr>
          <p:nvPr/>
        </p:nvSpPr>
        <p:spPr bwMode="auto">
          <a:xfrm>
            <a:off x="5289550" y="5470525"/>
            <a:ext cx="1719263" cy="5064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err="1"/>
              <a:t>SubNet</a:t>
            </a:r>
            <a:endParaRPr lang="zh-CN" altLang="en-US" dirty="0"/>
          </a:p>
        </p:txBody>
      </p:sp>
      <p:grpSp>
        <p:nvGrpSpPr>
          <p:cNvPr id="21520" name="组合 65"/>
          <p:cNvGrpSpPr>
            <a:grpSpLocks/>
          </p:cNvGrpSpPr>
          <p:nvPr/>
        </p:nvGrpSpPr>
        <p:grpSpPr bwMode="auto">
          <a:xfrm>
            <a:off x="928688" y="4643438"/>
            <a:ext cx="798512" cy="1158875"/>
            <a:chOff x="928662" y="4643446"/>
            <a:chExt cx="798504" cy="1158884"/>
          </a:xfrm>
        </p:grpSpPr>
        <p:pic>
          <p:nvPicPr>
            <p:cNvPr id="21536" name="Picture 6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6133" y="5040330"/>
              <a:ext cx="444500" cy="762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21537" name="Line 89"/>
            <p:cNvSpPr>
              <a:spLocks noChangeShapeType="1"/>
            </p:cNvSpPr>
            <p:nvPr/>
          </p:nvSpPr>
          <p:spPr bwMode="auto">
            <a:xfrm>
              <a:off x="1435066" y="5372118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Rectangle 95"/>
            <p:cNvSpPr>
              <a:spLocks noChangeArrowheads="1"/>
            </p:cNvSpPr>
            <p:nvPr/>
          </p:nvSpPr>
          <p:spPr bwMode="auto">
            <a:xfrm>
              <a:off x="928662" y="4643446"/>
              <a:ext cx="688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主机</a:t>
              </a:r>
            </a:p>
          </p:txBody>
        </p:sp>
      </p:grpSp>
      <p:grpSp>
        <p:nvGrpSpPr>
          <p:cNvPr id="21521" name="组合 63"/>
          <p:cNvGrpSpPr>
            <a:grpSpLocks/>
          </p:cNvGrpSpPr>
          <p:nvPr/>
        </p:nvGrpSpPr>
        <p:grpSpPr bwMode="auto">
          <a:xfrm>
            <a:off x="6858000" y="4000500"/>
            <a:ext cx="1214438" cy="1217613"/>
            <a:chOff x="6858016" y="4000504"/>
            <a:chExt cx="1214446" cy="1217613"/>
          </a:xfrm>
        </p:grpSpPr>
        <p:pic>
          <p:nvPicPr>
            <p:cNvPr id="21533" name="Picture 6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00958" y="4457704"/>
              <a:ext cx="444500" cy="7604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21534" name="Line 90"/>
            <p:cNvSpPr>
              <a:spLocks noChangeShapeType="1"/>
            </p:cNvSpPr>
            <p:nvPr/>
          </p:nvSpPr>
          <p:spPr bwMode="auto">
            <a:xfrm flipV="1">
              <a:off x="6858016" y="4857759"/>
              <a:ext cx="642942" cy="1428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Rectangle 96"/>
            <p:cNvSpPr>
              <a:spLocks noChangeArrowheads="1"/>
            </p:cNvSpPr>
            <p:nvPr/>
          </p:nvSpPr>
          <p:spPr bwMode="auto">
            <a:xfrm>
              <a:off x="7383487" y="4000504"/>
              <a:ext cx="688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主机</a:t>
              </a:r>
            </a:p>
          </p:txBody>
        </p:sp>
      </p:grpSp>
      <p:grpSp>
        <p:nvGrpSpPr>
          <p:cNvPr id="21522" name="组合 64"/>
          <p:cNvGrpSpPr>
            <a:grpSpLocks/>
          </p:cNvGrpSpPr>
          <p:nvPr/>
        </p:nvGrpSpPr>
        <p:grpSpPr bwMode="auto">
          <a:xfrm>
            <a:off x="7000875" y="5572125"/>
            <a:ext cx="928688" cy="762000"/>
            <a:chOff x="7000892" y="5572140"/>
            <a:chExt cx="928694" cy="762000"/>
          </a:xfrm>
        </p:grpSpPr>
        <p:pic>
          <p:nvPicPr>
            <p:cNvPr id="21530" name="Picture 6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5392" y="5969015"/>
              <a:ext cx="330200" cy="3651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1531" name="Line 93"/>
            <p:cNvSpPr>
              <a:spLocks noChangeShapeType="1"/>
            </p:cNvSpPr>
            <p:nvPr/>
          </p:nvSpPr>
          <p:spPr bwMode="auto">
            <a:xfrm>
              <a:off x="7000892" y="5757878"/>
              <a:ext cx="444500" cy="430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Rectangle 97"/>
            <p:cNvSpPr>
              <a:spLocks noChangeArrowheads="1"/>
            </p:cNvSpPr>
            <p:nvPr/>
          </p:nvSpPr>
          <p:spPr bwMode="auto">
            <a:xfrm>
              <a:off x="7240611" y="5572140"/>
              <a:ext cx="68897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PC</a:t>
              </a:r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机</a:t>
              </a:r>
            </a:p>
          </p:txBody>
        </p:sp>
      </p:grpSp>
      <p:grpSp>
        <p:nvGrpSpPr>
          <p:cNvPr id="8" name="组合 57"/>
          <p:cNvGrpSpPr>
            <a:grpSpLocks/>
          </p:cNvGrpSpPr>
          <p:nvPr/>
        </p:nvGrpSpPr>
        <p:grpSpPr bwMode="auto">
          <a:xfrm>
            <a:off x="2786063" y="4929188"/>
            <a:ext cx="2928937" cy="1003300"/>
            <a:chOff x="2786063" y="4929188"/>
            <a:chExt cx="2928937" cy="1003315"/>
          </a:xfrm>
        </p:grpSpPr>
        <p:sp>
          <p:nvSpPr>
            <p:cNvPr id="21524" name="Rectangle 110"/>
            <p:cNvSpPr>
              <a:spLocks noChangeArrowheads="1"/>
            </p:cNvSpPr>
            <p:nvPr/>
          </p:nvSpPr>
          <p:spPr bwMode="auto">
            <a:xfrm>
              <a:off x="3498844" y="5500702"/>
              <a:ext cx="215900" cy="2889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R</a:t>
              </a:r>
            </a:p>
          </p:txBody>
        </p:sp>
        <p:sp>
          <p:nvSpPr>
            <p:cNvPr id="21525" name="Rectangle 111"/>
            <p:cNvSpPr>
              <a:spLocks noChangeArrowheads="1"/>
            </p:cNvSpPr>
            <p:nvPr/>
          </p:nvSpPr>
          <p:spPr bwMode="auto">
            <a:xfrm>
              <a:off x="5429256" y="5643578"/>
              <a:ext cx="215900" cy="2889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R</a:t>
              </a:r>
            </a:p>
          </p:txBody>
        </p:sp>
        <p:sp>
          <p:nvSpPr>
            <p:cNvPr id="21526" name="Rectangle 112"/>
            <p:cNvSpPr>
              <a:spLocks noChangeArrowheads="1"/>
            </p:cNvSpPr>
            <p:nvPr/>
          </p:nvSpPr>
          <p:spPr bwMode="auto">
            <a:xfrm>
              <a:off x="3786188" y="5000625"/>
              <a:ext cx="215900" cy="2889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R</a:t>
              </a:r>
            </a:p>
          </p:txBody>
        </p:sp>
        <p:sp>
          <p:nvSpPr>
            <p:cNvPr id="21527" name="Rectangle 114"/>
            <p:cNvSpPr>
              <a:spLocks noChangeArrowheads="1"/>
            </p:cNvSpPr>
            <p:nvPr/>
          </p:nvSpPr>
          <p:spPr bwMode="auto">
            <a:xfrm>
              <a:off x="5499100" y="5214938"/>
              <a:ext cx="215900" cy="2889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R</a:t>
              </a:r>
            </a:p>
          </p:txBody>
        </p:sp>
        <p:sp>
          <p:nvSpPr>
            <p:cNvPr id="21528" name="Rectangle 116"/>
            <p:cNvSpPr>
              <a:spLocks noChangeArrowheads="1"/>
            </p:cNvSpPr>
            <p:nvPr/>
          </p:nvSpPr>
          <p:spPr bwMode="auto">
            <a:xfrm>
              <a:off x="2786063" y="5214938"/>
              <a:ext cx="215900" cy="2889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R</a:t>
              </a:r>
            </a:p>
          </p:txBody>
        </p:sp>
        <p:sp>
          <p:nvSpPr>
            <p:cNvPr id="21529" name="Rectangle 117"/>
            <p:cNvSpPr>
              <a:spLocks noChangeArrowheads="1"/>
            </p:cNvSpPr>
            <p:nvPr/>
          </p:nvSpPr>
          <p:spPr bwMode="auto">
            <a:xfrm>
              <a:off x="5143500" y="4929188"/>
              <a:ext cx="215900" cy="2889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/>
                <a:t>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76200" y="981075"/>
            <a:ext cx="90678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 dirty="0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点击设备进行设置：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交换机常用指令（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本实验</a:t>
            </a:r>
            <a:r>
              <a:rPr lang="zh-CN" altLang="en-US" sz="2800" b="1" dirty="0" smtClean="0">
                <a:latin typeface="宋体" pitchFamily="2" charset="-122"/>
              </a:rPr>
              <a:t>可以不对交换机进行配置）：</a:t>
            </a:r>
            <a:endParaRPr lang="zh-CN" altLang="en-US" sz="2800" b="1" dirty="0">
              <a:latin typeface="宋体" pitchFamily="2" charset="-122"/>
            </a:endParaRPr>
          </a:p>
          <a:p>
            <a:pPr marL="457200" indent="-457200"/>
            <a:endParaRPr lang="zh-CN" altLang="en-US" b="1" dirty="0"/>
          </a:p>
          <a:p>
            <a:pPr marL="457200" indent="-457200"/>
            <a:r>
              <a:rPr lang="en-US" altLang="zh-CN" b="1" dirty="0" smtClean="0"/>
              <a:t>Press Enter to Start</a:t>
            </a:r>
          </a:p>
          <a:p>
            <a:pPr marL="457200" indent="-457200"/>
            <a:r>
              <a:rPr lang="en-US" altLang="zh-CN" b="1" dirty="0" smtClean="0"/>
              <a:t>Switch&gt;</a:t>
            </a:r>
            <a:r>
              <a:rPr lang="zh-CN" altLang="en-US" b="1" dirty="0" smtClean="0"/>
              <a:t>？，请求帮助（各种状态下都可键入‘？’ 获取帮助）；</a:t>
            </a:r>
            <a:endParaRPr lang="en-US" altLang="zh-CN" b="1" dirty="0" smtClean="0"/>
          </a:p>
          <a:p>
            <a:pPr marL="457200" indent="-457200"/>
            <a:r>
              <a:rPr lang="en-US" altLang="zh-CN" b="1" dirty="0" smtClean="0"/>
              <a:t>Switch&gt;enable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宋体" pitchFamily="2" charset="-122"/>
              </a:rPr>
              <a:t>激活交换机</a:t>
            </a:r>
            <a:r>
              <a:rPr lang="en-US" altLang="zh-CN" b="1" dirty="0" smtClean="0">
                <a:latin typeface="宋体" pitchFamily="2" charset="-122"/>
              </a:rPr>
              <a:t>;</a:t>
            </a:r>
            <a:endParaRPr lang="zh-CN" altLang="en-US" b="1" dirty="0" smtClean="0"/>
          </a:p>
          <a:p>
            <a:pPr marL="457200" indent="-457200"/>
            <a:r>
              <a:rPr lang="en-US" altLang="zh-CN" b="1" dirty="0" err="1" smtClean="0"/>
              <a:t>Switch#show</a:t>
            </a:r>
            <a:r>
              <a:rPr lang="en-US" altLang="zh-CN" b="1" dirty="0" smtClean="0"/>
              <a:t> run</a:t>
            </a:r>
            <a:r>
              <a:rPr lang="zh-CN" altLang="en-US" b="1" dirty="0" smtClean="0"/>
              <a:t>，显示交换机的当前配置；</a:t>
            </a:r>
            <a:endParaRPr lang="zh-CN" altLang="en-US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b="1" dirty="0" err="1" smtClean="0"/>
              <a:t>Switch#config</a:t>
            </a:r>
            <a:r>
              <a:rPr lang="en-US" altLang="zh-CN" b="1" dirty="0" smtClean="0"/>
              <a:t> terminal</a:t>
            </a:r>
            <a:r>
              <a:rPr lang="zh-CN" altLang="en-US" b="1" dirty="0" smtClean="0"/>
              <a:t>，进入配置状态；</a:t>
            </a:r>
          </a:p>
          <a:p>
            <a:pPr marL="457200" indent="-457200"/>
            <a:r>
              <a:rPr lang="en-US" altLang="zh-CN" b="1" dirty="0" smtClean="0"/>
              <a:t>Switch(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)#</a:t>
            </a:r>
            <a:r>
              <a:rPr lang="en-US" altLang="zh-CN" b="1" dirty="0" err="1" smtClean="0"/>
              <a:t>vlan</a:t>
            </a:r>
            <a:r>
              <a:rPr lang="en-US" altLang="zh-CN" b="1" dirty="0" smtClean="0"/>
              <a:t> 1</a:t>
            </a:r>
            <a:r>
              <a:rPr lang="zh-CN" altLang="en-US" b="1" dirty="0" smtClean="0"/>
              <a:t>，创建虚拟</a:t>
            </a:r>
            <a:r>
              <a:rPr lang="en-US" altLang="zh-CN" b="1" dirty="0" smtClean="0"/>
              <a:t>LAN</a:t>
            </a:r>
            <a:r>
              <a:rPr lang="zh-CN" altLang="en-US" b="1" dirty="0" smtClean="0"/>
              <a:t>；</a:t>
            </a:r>
          </a:p>
          <a:p>
            <a:pPr marL="457200" indent="-457200"/>
            <a:r>
              <a:rPr lang="en-US" altLang="zh-CN" b="1" dirty="0" smtClean="0"/>
              <a:t>Switch(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)#interface Ethernet 0/0</a:t>
            </a:r>
            <a:r>
              <a:rPr lang="zh-CN" altLang="en-US" b="1" dirty="0" smtClean="0"/>
              <a:t>，配置端口；</a:t>
            </a:r>
            <a:endParaRPr lang="en-US" altLang="zh-CN" b="1" dirty="0" smtClean="0"/>
          </a:p>
          <a:p>
            <a:pPr marL="457200" indent="-457200"/>
            <a:r>
              <a:rPr lang="en-US" altLang="zh-CN" b="1" dirty="0" smtClean="0"/>
              <a:t>Switch(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-if)#switch access vlan1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E0/0</a:t>
            </a:r>
            <a:r>
              <a:rPr lang="zh-CN" altLang="en-US" b="1" dirty="0" smtClean="0"/>
              <a:t>绑定</a:t>
            </a:r>
            <a:r>
              <a:rPr lang="en-US" altLang="zh-CN" b="1" dirty="0" smtClean="0"/>
              <a:t>VLAN1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atinLnBrk="0"/>
            <a:r>
              <a:rPr lang="en-US" altLang="zh-CN" b="1" dirty="0" smtClean="0"/>
              <a:t>Switch(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)#interface Ethernet 0/3</a:t>
            </a:r>
          </a:p>
          <a:p>
            <a:pPr latinLnBrk="0"/>
            <a:r>
              <a:rPr lang="en-US" altLang="zh-CN" b="1" dirty="0" smtClean="0"/>
              <a:t>Switch(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-if)#switch mode trunk</a:t>
            </a:r>
            <a:r>
              <a:rPr lang="zh-CN" altLang="en-US" b="1" dirty="0" smtClean="0"/>
              <a:t>，上行主干。</a:t>
            </a:r>
            <a:endParaRPr lang="zh-CN" altLang="en-US" b="1" dirty="0"/>
          </a:p>
        </p:txBody>
      </p:sp>
      <p:sp>
        <p:nvSpPr>
          <p:cNvPr id="720900" name="Rectangle 4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125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21</a:t>
            </a:r>
            <a:endParaRPr lang="en-US" altLang="zh-CN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45076"/>
            <a:ext cx="5245396" cy="423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" y="928670"/>
            <a:ext cx="906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搜索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运行</a:t>
            </a:r>
            <a:r>
              <a:rPr lang="en-US" altLang="zh-CN" sz="2800" b="1" dirty="0" smtClean="0">
                <a:latin typeface="宋体" pitchFamily="2" charset="-122"/>
              </a:rPr>
              <a:t>Cisco Packet Tracer</a:t>
            </a:r>
            <a:r>
              <a:rPr lang="zh-CN" altLang="en-US" sz="2800" b="1" dirty="0" smtClean="0">
                <a:latin typeface="宋体" pitchFamily="2" charset="-122"/>
              </a:rPr>
              <a:t>（思科</a:t>
            </a:r>
            <a:r>
              <a:rPr lang="en-US" altLang="zh-CN" sz="2800" b="1" dirty="0" smtClean="0">
                <a:latin typeface="宋体" pitchFamily="2" charset="-122"/>
              </a:rPr>
              <a:t>PT</a:t>
            </a:r>
            <a:r>
              <a:rPr lang="zh-CN" altLang="en-US" sz="2800" b="1" dirty="0" smtClean="0">
                <a:latin typeface="宋体" pitchFamily="2" charset="-122"/>
              </a:rPr>
              <a:t>），</a:t>
            </a:r>
            <a:r>
              <a:rPr lang="zh-CN" altLang="en-US" sz="2800" b="1" dirty="0">
                <a:latin typeface="宋体" pitchFamily="2" charset="-122"/>
              </a:rPr>
              <a:t>设计网络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-Packer Tracer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22</a:t>
            </a:r>
            <a:endParaRPr lang="en-US" altLang="zh-C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" y="928670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运行</a:t>
            </a:r>
            <a:r>
              <a:rPr lang="en-US" altLang="zh-CN" sz="2800" b="1" dirty="0" smtClean="0">
                <a:latin typeface="宋体" pitchFamily="2" charset="-122"/>
              </a:rPr>
              <a:t>Cisco Packet Tracer</a:t>
            </a:r>
            <a:r>
              <a:rPr lang="zh-CN" altLang="en-US" sz="2800" b="1" dirty="0" smtClean="0">
                <a:latin typeface="宋体" pitchFamily="2" charset="-122"/>
              </a:rPr>
              <a:t>（思科</a:t>
            </a:r>
            <a:r>
              <a:rPr lang="en-US" altLang="zh-CN" sz="2800" b="1" dirty="0" smtClean="0">
                <a:latin typeface="宋体" pitchFamily="2" charset="-122"/>
              </a:rPr>
              <a:t>PT</a:t>
            </a:r>
            <a:r>
              <a:rPr lang="zh-CN" altLang="en-US" sz="2800" b="1" dirty="0" smtClean="0">
                <a:latin typeface="宋体" pitchFamily="2" charset="-122"/>
              </a:rPr>
              <a:t>），</a:t>
            </a:r>
            <a:r>
              <a:rPr lang="zh-CN" altLang="en-US" sz="2800" b="1" dirty="0">
                <a:latin typeface="宋体" pitchFamily="2" charset="-122"/>
              </a:rPr>
              <a:t>设计网络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905000"/>
            <a:ext cx="6238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0102" y="2928934"/>
            <a:ext cx="553998" cy="1631216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路由器配置</a:t>
            </a:r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-Packer Tracer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23</a:t>
            </a:r>
            <a:endParaRPr lang="en-US" altLang="zh-C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" y="928670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运行</a:t>
            </a:r>
            <a:r>
              <a:rPr lang="en-US" altLang="zh-CN" sz="2800" b="1" dirty="0" smtClean="0">
                <a:latin typeface="宋体" pitchFamily="2" charset="-122"/>
              </a:rPr>
              <a:t>Cisco Packet Tracer</a:t>
            </a:r>
            <a:r>
              <a:rPr lang="zh-CN" altLang="en-US" sz="2800" b="1" dirty="0" smtClean="0">
                <a:latin typeface="宋体" pitchFamily="2" charset="-122"/>
              </a:rPr>
              <a:t>（思科</a:t>
            </a:r>
            <a:r>
              <a:rPr lang="en-US" altLang="zh-CN" sz="2800" b="1" dirty="0" smtClean="0">
                <a:latin typeface="宋体" pitchFamily="2" charset="-122"/>
              </a:rPr>
              <a:t>PT</a:t>
            </a:r>
            <a:r>
              <a:rPr lang="zh-CN" altLang="en-US" sz="2800" b="1" dirty="0" smtClean="0">
                <a:latin typeface="宋体" pitchFamily="2" charset="-122"/>
              </a:rPr>
              <a:t>），</a:t>
            </a:r>
            <a:r>
              <a:rPr lang="zh-CN" altLang="en-US" sz="2800" b="1" dirty="0">
                <a:latin typeface="宋体" pitchFamily="2" charset="-122"/>
              </a:rPr>
              <a:t>设计网络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6" y="2928934"/>
            <a:ext cx="553998" cy="3170099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路由器配置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接口配置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905000"/>
            <a:ext cx="6238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-Packer Tracer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24</a:t>
            </a:r>
            <a:endParaRPr lang="en-US" altLang="zh-C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" y="928670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运行</a:t>
            </a:r>
            <a:r>
              <a:rPr lang="en-US" altLang="zh-CN" sz="2800" b="1" dirty="0" smtClean="0">
                <a:latin typeface="宋体" pitchFamily="2" charset="-122"/>
              </a:rPr>
              <a:t>Cisco Packet Tracer</a:t>
            </a:r>
            <a:r>
              <a:rPr lang="zh-CN" altLang="en-US" sz="2800" b="1" dirty="0" smtClean="0">
                <a:latin typeface="宋体" pitchFamily="2" charset="-122"/>
              </a:rPr>
              <a:t>（思科</a:t>
            </a:r>
            <a:r>
              <a:rPr lang="en-US" altLang="zh-CN" sz="2800" b="1" dirty="0" smtClean="0">
                <a:latin typeface="宋体" pitchFamily="2" charset="-122"/>
              </a:rPr>
              <a:t>PT</a:t>
            </a:r>
            <a:r>
              <a:rPr lang="zh-CN" altLang="en-US" sz="2800" b="1" dirty="0" smtClean="0">
                <a:latin typeface="宋体" pitchFamily="2" charset="-122"/>
              </a:rPr>
              <a:t>），</a:t>
            </a:r>
            <a:r>
              <a:rPr lang="zh-CN" altLang="en-US" sz="2800" b="1" dirty="0">
                <a:latin typeface="宋体" pitchFamily="2" charset="-122"/>
              </a:rPr>
              <a:t>设计网络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6" y="2928934"/>
            <a:ext cx="553998" cy="3170099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路由器配置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接口配置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905000"/>
            <a:ext cx="6238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-Packer Tracer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25</a:t>
            </a:r>
            <a:endParaRPr lang="en-US" altLang="zh-C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" y="928670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运行</a:t>
            </a:r>
            <a:r>
              <a:rPr lang="en-US" altLang="zh-CN" sz="2800" b="1" dirty="0" smtClean="0">
                <a:latin typeface="宋体" pitchFamily="2" charset="-122"/>
              </a:rPr>
              <a:t>Cisco Packet Tracer</a:t>
            </a:r>
            <a:r>
              <a:rPr lang="zh-CN" altLang="en-US" sz="2800" b="1" dirty="0" smtClean="0">
                <a:latin typeface="宋体" pitchFamily="2" charset="-122"/>
              </a:rPr>
              <a:t>（思科</a:t>
            </a:r>
            <a:r>
              <a:rPr lang="en-US" altLang="zh-CN" sz="2800" b="1" dirty="0" smtClean="0">
                <a:latin typeface="宋体" pitchFamily="2" charset="-122"/>
              </a:rPr>
              <a:t>PT</a:t>
            </a:r>
            <a:r>
              <a:rPr lang="zh-CN" altLang="en-US" sz="2800" b="1" dirty="0" smtClean="0">
                <a:latin typeface="宋体" pitchFamily="2" charset="-122"/>
              </a:rPr>
              <a:t>），</a:t>
            </a:r>
            <a:r>
              <a:rPr lang="zh-CN" altLang="en-US" sz="2800" b="1" dirty="0">
                <a:latin typeface="宋体" pitchFamily="2" charset="-122"/>
              </a:rPr>
              <a:t>设计网络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877298"/>
            <a:ext cx="6162690" cy="498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0102" y="2928934"/>
            <a:ext cx="553998" cy="1631216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交换机配置</a:t>
            </a:r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-Packer Tracer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26</a:t>
            </a:r>
            <a:endParaRPr lang="en-US" altLang="zh-C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" y="928670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运行</a:t>
            </a:r>
            <a:r>
              <a:rPr lang="en-US" altLang="zh-CN" sz="2800" b="1" dirty="0" smtClean="0">
                <a:latin typeface="宋体" pitchFamily="2" charset="-122"/>
              </a:rPr>
              <a:t>Cisco Packet Tracer</a:t>
            </a:r>
            <a:r>
              <a:rPr lang="zh-CN" altLang="en-US" sz="2800" b="1" dirty="0" smtClean="0">
                <a:latin typeface="宋体" pitchFamily="2" charset="-122"/>
              </a:rPr>
              <a:t>（思科</a:t>
            </a:r>
            <a:r>
              <a:rPr lang="en-US" altLang="zh-CN" sz="2800" b="1" dirty="0" smtClean="0">
                <a:latin typeface="宋体" pitchFamily="2" charset="-122"/>
              </a:rPr>
              <a:t>PT</a:t>
            </a:r>
            <a:r>
              <a:rPr lang="zh-CN" altLang="en-US" sz="2800" b="1" dirty="0" smtClean="0">
                <a:latin typeface="宋体" pitchFamily="2" charset="-122"/>
              </a:rPr>
              <a:t>），</a:t>
            </a:r>
            <a:r>
              <a:rPr lang="zh-CN" altLang="en-US" sz="2800" b="1" dirty="0">
                <a:latin typeface="宋体" pitchFamily="2" charset="-122"/>
              </a:rPr>
              <a:t>设计网络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905000"/>
            <a:ext cx="6238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0100" y="2928934"/>
            <a:ext cx="553998" cy="1323439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终端配置</a:t>
            </a:r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-Packer Tracer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27</a:t>
            </a:r>
            <a:endParaRPr lang="en-US" altLang="zh-CN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" y="928670"/>
            <a:ext cx="9067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运行</a:t>
            </a:r>
            <a:r>
              <a:rPr lang="en-US" altLang="zh-CN" sz="2800" b="1" dirty="0" smtClean="0">
                <a:latin typeface="宋体" pitchFamily="2" charset="-122"/>
              </a:rPr>
              <a:t>Cisco Packet Tracer</a:t>
            </a:r>
            <a:r>
              <a:rPr lang="zh-CN" altLang="en-US" sz="2800" b="1" dirty="0" smtClean="0">
                <a:latin typeface="宋体" pitchFamily="2" charset="-122"/>
              </a:rPr>
              <a:t>（思科</a:t>
            </a:r>
            <a:r>
              <a:rPr lang="en-US" altLang="zh-CN" sz="2800" b="1" dirty="0" smtClean="0">
                <a:latin typeface="宋体" pitchFamily="2" charset="-122"/>
              </a:rPr>
              <a:t>PT</a:t>
            </a:r>
            <a:r>
              <a:rPr lang="zh-CN" altLang="en-US" sz="2800" b="1" dirty="0" smtClean="0">
                <a:latin typeface="宋体" pitchFamily="2" charset="-122"/>
              </a:rPr>
              <a:t>），</a:t>
            </a:r>
            <a:r>
              <a:rPr lang="zh-CN" altLang="en-US" sz="2800" b="1" dirty="0">
                <a:latin typeface="宋体" pitchFamily="2" charset="-122"/>
              </a:rPr>
              <a:t>设计网络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905000"/>
            <a:ext cx="6238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00106" y="2928934"/>
            <a:ext cx="553998" cy="2862322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终端配置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接口配置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905000"/>
            <a:ext cx="6238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-Packer Tracer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231775" y="1285875"/>
            <a:ext cx="866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期望的结果：路由器的每个端口对应一个子网；</a:t>
            </a:r>
            <a:r>
              <a:rPr lang="zh-CN" altLang="en-US" b="1" dirty="0">
                <a:solidFill>
                  <a:srgbClr val="FF0000"/>
                </a:solidFill>
              </a:rPr>
              <a:t>要求的子网地址为：</a:t>
            </a:r>
            <a:r>
              <a:rPr lang="en-US" altLang="zh-CN" b="1" dirty="0">
                <a:solidFill>
                  <a:schemeClr val="accent4"/>
                </a:solidFill>
              </a:rPr>
              <a:t>xx.</a:t>
            </a:r>
            <a:r>
              <a:rPr lang="en-US" altLang="zh-CN" b="1" dirty="0"/>
              <a:t>yy.zz.0—xx.yy.zz+6.0</a:t>
            </a:r>
            <a:r>
              <a:rPr lang="zh-CN" altLang="en-US" b="1" dirty="0"/>
              <a:t>（假设同学学号为</a:t>
            </a:r>
            <a:r>
              <a:rPr lang="en-US" altLang="zh-CN" b="1" dirty="0"/>
              <a:t>71xxyyzz</a:t>
            </a:r>
            <a:r>
              <a:rPr lang="zh-CN" altLang="en-US" b="1" dirty="0"/>
              <a:t>），终端及其设备端口分配</a:t>
            </a:r>
            <a:r>
              <a:rPr lang="en-US" altLang="zh-CN" b="1" dirty="0"/>
              <a:t>IP</a:t>
            </a:r>
            <a:r>
              <a:rPr lang="zh-CN" altLang="en-US" b="1" dirty="0"/>
              <a:t>地址，并保证连通（</a:t>
            </a:r>
            <a:r>
              <a:rPr lang="en-US" altLang="zh-CN" b="1" dirty="0"/>
              <a:t>Ping</a:t>
            </a:r>
            <a:r>
              <a:rPr lang="zh-CN" altLang="en-US" b="1" dirty="0"/>
              <a:t>）。</a:t>
            </a:r>
          </a:p>
        </p:txBody>
      </p:sp>
      <p:sp>
        <p:nvSpPr>
          <p:cNvPr id="31748" name="Text Box 66"/>
          <p:cNvSpPr txBox="1">
            <a:spLocks noChangeArrowheads="1"/>
          </p:cNvSpPr>
          <p:nvPr/>
        </p:nvSpPr>
        <p:spPr bwMode="auto">
          <a:xfrm>
            <a:off x="76200" y="85725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设计如图的网络，并进行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地址和路由表的配置</a:t>
            </a:r>
            <a:endParaRPr lang="zh-CN" altLang="en-US" b="1" dirty="0"/>
          </a:p>
        </p:txBody>
      </p:sp>
      <p:sp>
        <p:nvSpPr>
          <p:cNvPr id="719939" name="Rectangle 67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0" name="Text Box 68"/>
          <p:cNvSpPr txBox="1">
            <a:spLocks noChangeArrowheads="1"/>
          </p:cNvSpPr>
          <p:nvPr/>
        </p:nvSpPr>
        <p:spPr bwMode="auto">
          <a:xfrm>
            <a:off x="7467600" y="3800475"/>
            <a:ext cx="1568450" cy="30469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报告中给</a:t>
            </a:r>
            <a:r>
              <a:rPr lang="zh-CN" altLang="en-US" b="1" dirty="0" smtClean="0"/>
              <a:t>出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</a:t>
            </a:r>
            <a:r>
              <a:rPr lang="zh-CN" altLang="en-US" b="1" dirty="0"/>
              <a:t>路由器（</a:t>
            </a:r>
            <a:r>
              <a:rPr lang="en-US" altLang="zh-CN" b="1" dirty="0" smtClean="0"/>
              <a:t>R1-R5</a:t>
            </a:r>
            <a:r>
              <a:rPr lang="zh-CN" altLang="en-US" b="1" dirty="0" smtClean="0"/>
              <a:t>）</a:t>
            </a:r>
            <a:r>
              <a:rPr lang="zh-CN" altLang="en-US" b="1" dirty="0"/>
              <a:t>的配置参数（</a:t>
            </a:r>
            <a:r>
              <a:rPr lang="en-US" altLang="zh-CN" b="1" dirty="0"/>
              <a:t>show run</a:t>
            </a:r>
            <a:r>
              <a:rPr lang="zh-CN" altLang="en-US" b="1" dirty="0"/>
              <a:t>结果）。</a:t>
            </a:r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07504" y="2571750"/>
            <a:ext cx="8352928" cy="4175125"/>
            <a:chOff x="107504" y="2571750"/>
            <a:chExt cx="8352928" cy="4175125"/>
          </a:xfrm>
        </p:grpSpPr>
        <p:sp>
          <p:nvSpPr>
            <p:cNvPr id="31754" name="Oval 2"/>
            <p:cNvSpPr>
              <a:spLocks noChangeArrowheads="1"/>
            </p:cNvSpPr>
            <p:nvPr/>
          </p:nvSpPr>
          <p:spPr bwMode="auto">
            <a:xfrm>
              <a:off x="1402903" y="2716213"/>
              <a:ext cx="792163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 dirty="0" smtClean="0">
                  <a:latin typeface="Arial" charset="0"/>
                </a:rPr>
                <a:t>R2</a:t>
              </a:r>
              <a:endParaRPr kumimoji="0" lang="en-US" altLang="zh-CN" sz="1800" dirty="0">
                <a:latin typeface="Arial" charset="0"/>
              </a:endParaRPr>
            </a:p>
          </p:txBody>
        </p:sp>
        <p:sp>
          <p:nvSpPr>
            <p:cNvPr id="31755" name="Oval 3"/>
            <p:cNvSpPr>
              <a:spLocks noChangeArrowheads="1"/>
            </p:cNvSpPr>
            <p:nvPr/>
          </p:nvSpPr>
          <p:spPr bwMode="auto">
            <a:xfrm>
              <a:off x="3779391" y="2714625"/>
              <a:ext cx="792163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 dirty="0" smtClean="0">
                  <a:latin typeface="Arial" charset="0"/>
                </a:rPr>
                <a:t>R3</a:t>
              </a:r>
              <a:endParaRPr kumimoji="0" lang="en-US" altLang="zh-CN" sz="1800" dirty="0">
                <a:latin typeface="Arial" charset="0"/>
              </a:endParaRPr>
            </a:p>
          </p:txBody>
        </p:sp>
        <p:sp>
          <p:nvSpPr>
            <p:cNvPr id="31756" name="Oval 4"/>
            <p:cNvSpPr>
              <a:spLocks noChangeArrowheads="1"/>
            </p:cNvSpPr>
            <p:nvPr/>
          </p:nvSpPr>
          <p:spPr bwMode="auto">
            <a:xfrm>
              <a:off x="6084441" y="2714625"/>
              <a:ext cx="792163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 dirty="0" smtClean="0">
                  <a:latin typeface="Arial" charset="0"/>
                </a:rPr>
                <a:t>R4</a:t>
              </a:r>
              <a:endParaRPr kumimoji="0" lang="en-US" altLang="zh-CN" sz="1800" dirty="0">
                <a:latin typeface="Arial" charset="0"/>
              </a:endParaRPr>
            </a:p>
          </p:txBody>
        </p:sp>
        <p:sp>
          <p:nvSpPr>
            <p:cNvPr id="31757" name="Oval 5"/>
            <p:cNvSpPr>
              <a:spLocks noChangeArrowheads="1"/>
            </p:cNvSpPr>
            <p:nvPr/>
          </p:nvSpPr>
          <p:spPr bwMode="auto">
            <a:xfrm>
              <a:off x="1402903" y="4443413"/>
              <a:ext cx="792163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S1</a:t>
              </a:r>
            </a:p>
          </p:txBody>
        </p:sp>
        <p:sp>
          <p:nvSpPr>
            <p:cNvPr id="31758" name="Oval 6"/>
            <p:cNvSpPr>
              <a:spLocks noChangeArrowheads="1"/>
            </p:cNvSpPr>
            <p:nvPr/>
          </p:nvSpPr>
          <p:spPr bwMode="auto">
            <a:xfrm>
              <a:off x="3779391" y="4441825"/>
              <a:ext cx="792163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S2</a:t>
              </a:r>
            </a:p>
          </p:txBody>
        </p:sp>
        <p:sp>
          <p:nvSpPr>
            <p:cNvPr id="31759" name="Oval 7"/>
            <p:cNvSpPr>
              <a:spLocks noChangeArrowheads="1"/>
            </p:cNvSpPr>
            <p:nvPr/>
          </p:nvSpPr>
          <p:spPr bwMode="auto">
            <a:xfrm>
              <a:off x="6084441" y="4441825"/>
              <a:ext cx="792163" cy="6477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S3</a:t>
              </a:r>
            </a:p>
          </p:txBody>
        </p:sp>
        <p:sp>
          <p:nvSpPr>
            <p:cNvPr id="31760" name="Rectangle 8"/>
            <p:cNvSpPr>
              <a:spLocks noChangeArrowheads="1"/>
            </p:cNvSpPr>
            <p:nvPr/>
          </p:nvSpPr>
          <p:spPr bwMode="auto">
            <a:xfrm>
              <a:off x="1475928" y="6315075"/>
              <a:ext cx="6477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PC1</a:t>
              </a:r>
            </a:p>
          </p:txBody>
        </p:sp>
        <p:sp>
          <p:nvSpPr>
            <p:cNvPr id="31761" name="Rectangle 9"/>
            <p:cNvSpPr>
              <a:spLocks noChangeArrowheads="1"/>
            </p:cNvSpPr>
            <p:nvPr/>
          </p:nvSpPr>
          <p:spPr bwMode="auto">
            <a:xfrm>
              <a:off x="3060253" y="6315075"/>
              <a:ext cx="6477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PC2</a:t>
              </a:r>
            </a:p>
          </p:txBody>
        </p:sp>
        <p:sp>
          <p:nvSpPr>
            <p:cNvPr id="31762" name="Rectangle 10"/>
            <p:cNvSpPr>
              <a:spLocks noChangeArrowheads="1"/>
            </p:cNvSpPr>
            <p:nvPr/>
          </p:nvSpPr>
          <p:spPr bwMode="auto">
            <a:xfrm>
              <a:off x="6228903" y="6315075"/>
              <a:ext cx="6477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PC4</a:t>
              </a:r>
            </a:p>
          </p:txBody>
        </p:sp>
        <p:sp>
          <p:nvSpPr>
            <p:cNvPr id="31763" name="Line 11"/>
            <p:cNvSpPr>
              <a:spLocks noChangeShapeType="1"/>
            </p:cNvSpPr>
            <p:nvPr/>
          </p:nvSpPr>
          <p:spPr bwMode="auto">
            <a:xfrm>
              <a:off x="1836291" y="5091113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12"/>
            <p:cNvSpPr>
              <a:spLocks noChangeShapeType="1"/>
            </p:cNvSpPr>
            <p:nvPr/>
          </p:nvSpPr>
          <p:spPr bwMode="auto">
            <a:xfrm>
              <a:off x="1836291" y="3363913"/>
              <a:ext cx="0" cy="1079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13"/>
            <p:cNvSpPr>
              <a:spLocks noChangeShapeType="1"/>
            </p:cNvSpPr>
            <p:nvPr/>
          </p:nvSpPr>
          <p:spPr bwMode="auto">
            <a:xfrm>
              <a:off x="2195066" y="3003550"/>
              <a:ext cx="158432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14"/>
            <p:cNvSpPr>
              <a:spLocks noChangeShapeType="1"/>
            </p:cNvSpPr>
            <p:nvPr/>
          </p:nvSpPr>
          <p:spPr bwMode="auto">
            <a:xfrm>
              <a:off x="4571553" y="3003550"/>
              <a:ext cx="158432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15"/>
            <p:cNvSpPr>
              <a:spLocks noChangeShapeType="1"/>
            </p:cNvSpPr>
            <p:nvPr/>
          </p:nvSpPr>
          <p:spPr bwMode="auto">
            <a:xfrm>
              <a:off x="4211191" y="3363913"/>
              <a:ext cx="0" cy="1079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16"/>
            <p:cNvSpPr>
              <a:spLocks noChangeShapeType="1"/>
            </p:cNvSpPr>
            <p:nvPr/>
          </p:nvSpPr>
          <p:spPr bwMode="auto">
            <a:xfrm flipH="1">
              <a:off x="3419028" y="5019675"/>
              <a:ext cx="649288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17"/>
            <p:cNvSpPr>
              <a:spLocks noChangeShapeType="1"/>
            </p:cNvSpPr>
            <p:nvPr/>
          </p:nvSpPr>
          <p:spPr bwMode="auto">
            <a:xfrm>
              <a:off x="6516241" y="5091113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18"/>
            <p:cNvSpPr>
              <a:spLocks noChangeShapeType="1"/>
            </p:cNvSpPr>
            <p:nvPr/>
          </p:nvSpPr>
          <p:spPr bwMode="auto">
            <a:xfrm>
              <a:off x="6444803" y="3363913"/>
              <a:ext cx="0" cy="1079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Text Box 19"/>
            <p:cNvSpPr txBox="1">
              <a:spLocks noChangeArrowheads="1"/>
            </p:cNvSpPr>
            <p:nvPr/>
          </p:nvSpPr>
          <p:spPr bwMode="auto">
            <a:xfrm>
              <a:off x="1887091" y="3382963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E0/0</a:t>
              </a:r>
            </a:p>
          </p:txBody>
        </p:sp>
        <p:sp>
          <p:nvSpPr>
            <p:cNvPr id="31772" name="Text Box 20"/>
            <p:cNvSpPr txBox="1">
              <a:spLocks noChangeArrowheads="1"/>
            </p:cNvSpPr>
            <p:nvPr/>
          </p:nvSpPr>
          <p:spPr bwMode="auto">
            <a:xfrm>
              <a:off x="1875978" y="4148138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E0/1</a:t>
              </a:r>
            </a:p>
          </p:txBody>
        </p:sp>
        <p:sp>
          <p:nvSpPr>
            <p:cNvPr id="31773" name="Text Box 21"/>
            <p:cNvSpPr txBox="1">
              <a:spLocks noChangeArrowheads="1"/>
            </p:cNvSpPr>
            <p:nvPr/>
          </p:nvSpPr>
          <p:spPr bwMode="auto">
            <a:xfrm>
              <a:off x="2052191" y="2571750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dirty="0">
                  <a:solidFill>
                    <a:srgbClr val="FF0000"/>
                  </a:solidFill>
                  <a:latin typeface="Arial" charset="0"/>
                </a:rPr>
                <a:t>S0/0</a:t>
              </a:r>
            </a:p>
          </p:txBody>
        </p:sp>
        <p:sp>
          <p:nvSpPr>
            <p:cNvPr id="31774" name="Text Box 22"/>
            <p:cNvSpPr txBox="1">
              <a:spLocks noChangeArrowheads="1"/>
            </p:cNvSpPr>
            <p:nvPr/>
          </p:nvSpPr>
          <p:spPr bwMode="auto">
            <a:xfrm>
              <a:off x="3269803" y="2571750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dirty="0">
                  <a:solidFill>
                    <a:srgbClr val="FF0000"/>
                  </a:solidFill>
                  <a:latin typeface="Arial" charset="0"/>
                </a:rPr>
                <a:t>S0/0</a:t>
              </a:r>
            </a:p>
          </p:txBody>
        </p:sp>
        <p:sp>
          <p:nvSpPr>
            <p:cNvPr id="31775" name="Text Box 23"/>
            <p:cNvSpPr txBox="1">
              <a:spLocks noChangeArrowheads="1"/>
            </p:cNvSpPr>
            <p:nvPr/>
          </p:nvSpPr>
          <p:spPr bwMode="auto">
            <a:xfrm>
              <a:off x="3485703" y="3363913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E0/0</a:t>
              </a:r>
            </a:p>
          </p:txBody>
        </p:sp>
        <p:sp>
          <p:nvSpPr>
            <p:cNvPr id="31776" name="Text Box 24"/>
            <p:cNvSpPr txBox="1">
              <a:spLocks noChangeArrowheads="1"/>
            </p:cNvSpPr>
            <p:nvPr/>
          </p:nvSpPr>
          <p:spPr bwMode="auto">
            <a:xfrm>
              <a:off x="3485703" y="4148138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E0/1</a:t>
              </a:r>
            </a:p>
          </p:txBody>
        </p:sp>
        <p:sp>
          <p:nvSpPr>
            <p:cNvPr id="31777" name="Text Box 25"/>
            <p:cNvSpPr txBox="1">
              <a:spLocks noChangeArrowheads="1"/>
            </p:cNvSpPr>
            <p:nvPr/>
          </p:nvSpPr>
          <p:spPr bwMode="auto">
            <a:xfrm>
              <a:off x="4493766" y="2571750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E0/1</a:t>
              </a:r>
            </a:p>
          </p:txBody>
        </p:sp>
        <p:sp>
          <p:nvSpPr>
            <p:cNvPr id="31778" name="Text Box 26"/>
            <p:cNvSpPr txBox="1">
              <a:spLocks noChangeArrowheads="1"/>
            </p:cNvSpPr>
            <p:nvPr/>
          </p:nvSpPr>
          <p:spPr bwMode="auto">
            <a:xfrm>
              <a:off x="5501828" y="2571750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E0/0</a:t>
              </a:r>
            </a:p>
          </p:txBody>
        </p:sp>
        <p:sp>
          <p:nvSpPr>
            <p:cNvPr id="31779" name="Text Box 27"/>
            <p:cNvSpPr txBox="1">
              <a:spLocks noChangeArrowheads="1"/>
            </p:cNvSpPr>
            <p:nvPr/>
          </p:nvSpPr>
          <p:spPr bwMode="auto">
            <a:xfrm>
              <a:off x="5862191" y="4148138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E0/1</a:t>
              </a:r>
            </a:p>
          </p:txBody>
        </p:sp>
        <p:sp>
          <p:nvSpPr>
            <p:cNvPr id="31780" name="Text Box 28"/>
            <p:cNvSpPr txBox="1">
              <a:spLocks noChangeArrowheads="1"/>
            </p:cNvSpPr>
            <p:nvPr/>
          </p:nvSpPr>
          <p:spPr bwMode="auto">
            <a:xfrm>
              <a:off x="5862191" y="3355975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E0/1</a:t>
              </a:r>
            </a:p>
          </p:txBody>
        </p:sp>
        <p:sp>
          <p:nvSpPr>
            <p:cNvPr id="31781" name="Text Box 29"/>
            <p:cNvSpPr txBox="1">
              <a:spLocks noChangeArrowheads="1"/>
            </p:cNvSpPr>
            <p:nvPr/>
          </p:nvSpPr>
          <p:spPr bwMode="auto">
            <a:xfrm>
              <a:off x="6052691" y="5948363"/>
              <a:ext cx="463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</a:t>
              </a:r>
            </a:p>
          </p:txBody>
        </p:sp>
        <p:sp>
          <p:nvSpPr>
            <p:cNvPr id="31782" name="Text Box 30"/>
            <p:cNvSpPr txBox="1">
              <a:spLocks noChangeArrowheads="1"/>
            </p:cNvSpPr>
            <p:nvPr/>
          </p:nvSpPr>
          <p:spPr bwMode="auto">
            <a:xfrm>
              <a:off x="5933628" y="5084763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E0/2</a:t>
              </a:r>
            </a:p>
          </p:txBody>
        </p:sp>
        <p:sp>
          <p:nvSpPr>
            <p:cNvPr id="31783" name="Text Box 31"/>
            <p:cNvSpPr txBox="1">
              <a:spLocks noChangeArrowheads="1"/>
            </p:cNvSpPr>
            <p:nvPr/>
          </p:nvSpPr>
          <p:spPr bwMode="auto">
            <a:xfrm>
              <a:off x="3485703" y="5084763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dirty="0" smtClean="0">
                  <a:latin typeface="Arial" charset="0"/>
                </a:rPr>
                <a:t>E0/4</a:t>
              </a:r>
              <a:endParaRPr kumimoji="0" lang="en-US" altLang="zh-CN" sz="1800" dirty="0">
                <a:latin typeface="Arial" charset="0"/>
              </a:endParaRPr>
            </a:p>
          </p:txBody>
        </p:sp>
        <p:sp>
          <p:nvSpPr>
            <p:cNvPr id="31784" name="Text Box 32"/>
            <p:cNvSpPr txBox="1">
              <a:spLocks noChangeArrowheads="1"/>
            </p:cNvSpPr>
            <p:nvPr/>
          </p:nvSpPr>
          <p:spPr bwMode="auto">
            <a:xfrm>
              <a:off x="1907728" y="5084763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E0/2</a:t>
              </a:r>
            </a:p>
          </p:txBody>
        </p:sp>
        <p:sp>
          <p:nvSpPr>
            <p:cNvPr id="31785" name="Text Box 33"/>
            <p:cNvSpPr txBox="1">
              <a:spLocks noChangeArrowheads="1"/>
            </p:cNvSpPr>
            <p:nvPr/>
          </p:nvSpPr>
          <p:spPr bwMode="auto">
            <a:xfrm>
              <a:off x="3131691" y="5954713"/>
              <a:ext cx="463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</a:t>
              </a:r>
            </a:p>
          </p:txBody>
        </p:sp>
        <p:sp>
          <p:nvSpPr>
            <p:cNvPr id="31786" name="Text Box 34"/>
            <p:cNvSpPr txBox="1">
              <a:spLocks noChangeArrowheads="1"/>
            </p:cNvSpPr>
            <p:nvPr/>
          </p:nvSpPr>
          <p:spPr bwMode="auto">
            <a:xfrm>
              <a:off x="1907728" y="5954713"/>
              <a:ext cx="463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</a:t>
              </a:r>
            </a:p>
          </p:txBody>
        </p:sp>
        <p:sp>
          <p:nvSpPr>
            <p:cNvPr id="31787" name="Line 37"/>
            <p:cNvSpPr>
              <a:spLocks noChangeShapeType="1"/>
            </p:cNvSpPr>
            <p:nvPr/>
          </p:nvSpPr>
          <p:spPr bwMode="auto">
            <a:xfrm flipH="1">
              <a:off x="899666" y="3003550"/>
              <a:ext cx="5032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Text Box 38"/>
            <p:cNvSpPr txBox="1">
              <a:spLocks noChangeArrowheads="1"/>
            </p:cNvSpPr>
            <p:nvPr/>
          </p:nvSpPr>
          <p:spPr bwMode="auto">
            <a:xfrm>
              <a:off x="755203" y="2571750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E0/1</a:t>
              </a:r>
            </a:p>
          </p:txBody>
        </p:sp>
        <p:sp>
          <p:nvSpPr>
            <p:cNvPr id="31789" name="Line 40"/>
            <p:cNvSpPr>
              <a:spLocks noChangeShapeType="1"/>
            </p:cNvSpPr>
            <p:nvPr/>
          </p:nvSpPr>
          <p:spPr bwMode="auto">
            <a:xfrm flipV="1">
              <a:off x="6876602" y="2996952"/>
              <a:ext cx="791741" cy="65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Text Box 41"/>
            <p:cNvSpPr txBox="1">
              <a:spLocks noChangeArrowheads="1"/>
            </p:cNvSpPr>
            <p:nvPr/>
          </p:nvSpPr>
          <p:spPr bwMode="auto">
            <a:xfrm>
              <a:off x="6876603" y="2571750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S0/0</a:t>
              </a:r>
            </a:p>
          </p:txBody>
        </p:sp>
        <p:sp>
          <p:nvSpPr>
            <p:cNvPr id="31791" name="Rectangle 51"/>
            <p:cNvSpPr>
              <a:spLocks noChangeArrowheads="1"/>
            </p:cNvSpPr>
            <p:nvPr/>
          </p:nvSpPr>
          <p:spPr bwMode="auto">
            <a:xfrm>
              <a:off x="4571553" y="6315075"/>
              <a:ext cx="647700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800">
                  <a:latin typeface="Arial" charset="0"/>
                </a:rPr>
                <a:t>PC3</a:t>
              </a:r>
            </a:p>
          </p:txBody>
        </p:sp>
        <p:sp>
          <p:nvSpPr>
            <p:cNvPr id="31792" name="Line 52"/>
            <p:cNvSpPr>
              <a:spLocks noChangeShapeType="1"/>
            </p:cNvSpPr>
            <p:nvPr/>
          </p:nvSpPr>
          <p:spPr bwMode="auto">
            <a:xfrm>
              <a:off x="4355653" y="5091113"/>
              <a:ext cx="576263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Text Box 53"/>
            <p:cNvSpPr txBox="1">
              <a:spLocks noChangeArrowheads="1"/>
            </p:cNvSpPr>
            <p:nvPr/>
          </p:nvSpPr>
          <p:spPr bwMode="auto">
            <a:xfrm>
              <a:off x="4468366" y="5948363"/>
              <a:ext cx="463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>
                  <a:latin typeface="Arial" charset="0"/>
                </a:rPr>
                <a:t>E0</a:t>
              </a:r>
            </a:p>
          </p:txBody>
        </p:sp>
        <p:sp>
          <p:nvSpPr>
            <p:cNvPr id="31794" name="Text Box 55"/>
            <p:cNvSpPr txBox="1">
              <a:spLocks noChangeArrowheads="1"/>
            </p:cNvSpPr>
            <p:nvPr/>
          </p:nvSpPr>
          <p:spPr bwMode="auto">
            <a:xfrm>
              <a:off x="4422328" y="5084763"/>
              <a:ext cx="654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800" dirty="0" smtClean="0">
                  <a:latin typeface="Arial" charset="0"/>
                </a:rPr>
                <a:t>E0/7</a:t>
              </a:r>
              <a:endParaRPr kumimoji="0" lang="en-US" altLang="zh-CN" sz="1800" dirty="0">
                <a:latin typeface="Arial" charset="0"/>
              </a:endParaRPr>
            </a:p>
          </p:txBody>
        </p:sp>
        <p:sp>
          <p:nvSpPr>
            <p:cNvPr id="31795" name="Text Box 56"/>
            <p:cNvSpPr txBox="1">
              <a:spLocks noChangeArrowheads="1"/>
            </p:cNvSpPr>
            <p:nvPr/>
          </p:nvSpPr>
          <p:spPr bwMode="auto">
            <a:xfrm>
              <a:off x="682178" y="3071813"/>
              <a:ext cx="819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子网</a:t>
              </a:r>
              <a:r>
                <a:rPr lang="en-US" altLang="zh-CN" sz="2000" b="1" dirty="0"/>
                <a:t>1</a:t>
              </a:r>
            </a:p>
          </p:txBody>
        </p:sp>
        <p:sp>
          <p:nvSpPr>
            <p:cNvPr id="31796" name="Text Box 57"/>
            <p:cNvSpPr txBox="1">
              <a:spLocks noChangeArrowheads="1"/>
            </p:cNvSpPr>
            <p:nvPr/>
          </p:nvSpPr>
          <p:spPr bwMode="auto">
            <a:xfrm>
              <a:off x="2626866" y="3003550"/>
              <a:ext cx="819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/>
                <a:t>子网</a:t>
              </a:r>
              <a:r>
                <a:rPr lang="en-US" altLang="zh-CN" sz="2000" b="1" dirty="0"/>
                <a:t>2</a:t>
              </a:r>
            </a:p>
          </p:txBody>
        </p:sp>
        <p:sp>
          <p:nvSpPr>
            <p:cNvPr id="31797" name="Text Box 58"/>
            <p:cNvSpPr txBox="1">
              <a:spLocks noChangeArrowheads="1"/>
            </p:cNvSpPr>
            <p:nvPr/>
          </p:nvSpPr>
          <p:spPr bwMode="auto">
            <a:xfrm>
              <a:off x="4830316" y="3003550"/>
              <a:ext cx="954088" cy="461963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/>
                <a:t>子网</a:t>
              </a:r>
              <a:r>
                <a:rPr lang="en-US" altLang="zh-CN" sz="2000" b="1" dirty="0"/>
                <a:t>3</a:t>
              </a:r>
            </a:p>
          </p:txBody>
        </p:sp>
        <p:sp>
          <p:nvSpPr>
            <p:cNvPr id="31798" name="Text Box 59"/>
            <p:cNvSpPr txBox="1">
              <a:spLocks noChangeArrowheads="1"/>
            </p:cNvSpPr>
            <p:nvPr/>
          </p:nvSpPr>
          <p:spPr bwMode="auto">
            <a:xfrm>
              <a:off x="6787703" y="3003550"/>
              <a:ext cx="954088" cy="461963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/>
                <a:t>子网</a:t>
              </a:r>
              <a:r>
                <a:rPr lang="en-US" altLang="zh-CN" sz="2000" b="1" dirty="0"/>
                <a:t>4</a:t>
              </a:r>
            </a:p>
          </p:txBody>
        </p:sp>
        <p:sp>
          <p:nvSpPr>
            <p:cNvPr id="31799" name="Text Box 60"/>
            <p:cNvSpPr txBox="1">
              <a:spLocks noChangeArrowheads="1"/>
            </p:cNvSpPr>
            <p:nvPr/>
          </p:nvSpPr>
          <p:spPr bwMode="auto">
            <a:xfrm>
              <a:off x="971103" y="3651250"/>
              <a:ext cx="819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子网</a:t>
              </a:r>
              <a:r>
                <a:rPr lang="en-US" altLang="zh-CN" sz="2000" b="1"/>
                <a:t>5</a:t>
              </a:r>
            </a:p>
          </p:txBody>
        </p:sp>
        <p:sp>
          <p:nvSpPr>
            <p:cNvPr id="31800" name="Text Box 61"/>
            <p:cNvSpPr txBox="1">
              <a:spLocks noChangeArrowheads="1"/>
            </p:cNvSpPr>
            <p:nvPr/>
          </p:nvSpPr>
          <p:spPr bwMode="auto">
            <a:xfrm>
              <a:off x="4181028" y="3651250"/>
              <a:ext cx="954088" cy="461963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2000" b="1" dirty="0"/>
                <a:t>子网</a:t>
              </a:r>
              <a:r>
                <a:rPr lang="en-US" altLang="zh-CN" sz="2000" b="1" dirty="0"/>
                <a:t>6</a:t>
              </a:r>
            </a:p>
          </p:txBody>
        </p:sp>
        <p:sp>
          <p:nvSpPr>
            <p:cNvPr id="31801" name="Text Box 62"/>
            <p:cNvSpPr txBox="1">
              <a:spLocks noChangeArrowheads="1"/>
            </p:cNvSpPr>
            <p:nvPr/>
          </p:nvSpPr>
          <p:spPr bwMode="auto">
            <a:xfrm>
              <a:off x="6444803" y="3651250"/>
              <a:ext cx="819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子网</a:t>
              </a:r>
              <a:r>
                <a:rPr lang="en-US" altLang="zh-CN" sz="2000" b="1"/>
                <a:t>7</a:t>
              </a:r>
            </a:p>
          </p:txBody>
        </p:sp>
        <p:sp>
          <p:nvSpPr>
            <p:cNvPr id="31753" name="Text Box 68"/>
            <p:cNvSpPr txBox="1">
              <a:spLocks noChangeArrowheads="1"/>
            </p:cNvSpPr>
            <p:nvPr/>
          </p:nvSpPr>
          <p:spPr bwMode="auto">
            <a:xfrm>
              <a:off x="147190" y="4572000"/>
              <a:ext cx="1139801" cy="830997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先</a:t>
              </a:r>
              <a:r>
                <a:rPr lang="zh-CN" altLang="en-US" b="1" dirty="0"/>
                <a:t>设计，</a:t>
              </a:r>
              <a:endParaRPr lang="en-US" altLang="zh-CN" b="1" dirty="0"/>
            </a:p>
            <a:p>
              <a:r>
                <a:rPr lang="zh-CN" altLang="en-US" b="1" dirty="0" smtClean="0"/>
                <a:t>再</a:t>
              </a:r>
              <a:r>
                <a:rPr lang="zh-CN" altLang="en-US" b="1" dirty="0"/>
                <a:t>设置。</a:t>
              </a: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107504" y="2708920"/>
              <a:ext cx="785786" cy="57093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en-US" altLang="zh-CN" sz="1800" dirty="0" smtClean="0">
                  <a:latin typeface="Arial" charset="0"/>
                </a:rPr>
                <a:t>R1</a:t>
              </a:r>
              <a:endParaRPr kumimoji="0" lang="zh-CN" altLang="en-US" sz="1800" dirty="0" smtClean="0">
                <a:latin typeface="Arial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647254" y="2708920"/>
              <a:ext cx="813178" cy="5760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en-US" altLang="zh-CN" sz="1800" dirty="0" smtClean="0">
                  <a:latin typeface="Arial" charset="0"/>
                </a:rPr>
                <a:t>R5</a:t>
              </a:r>
              <a:endParaRPr kumimoji="0" lang="zh-CN" altLang="en-US" sz="1800" dirty="0" smtClean="0">
                <a:latin typeface="Arial" charset="0"/>
              </a:endParaRPr>
            </a:p>
          </p:txBody>
        </p:sp>
      </p:grp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3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设计要求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251520" y="1422638"/>
            <a:ext cx="866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/>
              <a:t>原理：相邻路由器间定期交换路由表，并根据交换的路由表扩展自己的路由表；路由器定期广播自己的链接状态，并根据汇总形成路由表。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方法：在完成网络拓扑之后，可对路由器进行配置，并观察运行的结果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两种路由表动态（自动）构造方法：</a:t>
            </a:r>
            <a:r>
              <a:rPr lang="en-US" altLang="zh-CN" sz="2000" b="1" dirty="0" smtClean="0"/>
              <a:t>RIP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OSPF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RIP</a:t>
            </a:r>
          </a:p>
          <a:p>
            <a:r>
              <a:rPr lang="zh-CN" altLang="en-US" sz="2000" b="1" dirty="0" smtClean="0"/>
              <a:t>路由器端口配置后，配置</a:t>
            </a:r>
            <a:r>
              <a:rPr lang="en-US" altLang="zh-CN" sz="2000" b="1" dirty="0" smtClean="0"/>
              <a:t>RIP</a:t>
            </a:r>
            <a:r>
              <a:rPr lang="zh-CN" altLang="en-US" sz="2000" b="1" dirty="0" smtClean="0"/>
              <a:t>路由方法：</a:t>
            </a:r>
            <a:endParaRPr lang="en-US" altLang="zh-CN" sz="2000" b="1" dirty="0" smtClean="0"/>
          </a:p>
          <a:p>
            <a:r>
              <a:rPr lang="en-US" sz="2000" dirty="0" smtClean="0"/>
              <a:t>Router(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)#router </a:t>
            </a:r>
            <a:r>
              <a:rPr lang="en-US" altLang="zh-CN" sz="2000" dirty="0" smtClean="0"/>
              <a:t>RIP</a:t>
            </a:r>
            <a:r>
              <a:rPr lang="en-US" sz="2000" dirty="0" smtClean="0"/>
              <a:t> </a:t>
            </a:r>
          </a:p>
          <a:p>
            <a:r>
              <a:rPr lang="en-US" altLang="zh-CN" sz="2000" b="1" dirty="0" smtClean="0"/>
              <a:t>……</a:t>
            </a: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OSPF</a:t>
            </a:r>
          </a:p>
          <a:p>
            <a:r>
              <a:rPr lang="zh-CN" altLang="en-US" sz="2000" b="1" dirty="0" smtClean="0"/>
              <a:t>路由器端口配置后，配置</a:t>
            </a:r>
            <a:r>
              <a:rPr lang="en-US" altLang="zh-CN" sz="2000" b="1" dirty="0" smtClean="0"/>
              <a:t>OSPF</a:t>
            </a:r>
            <a:r>
              <a:rPr lang="zh-CN" altLang="en-US" sz="2000" b="1" dirty="0" smtClean="0"/>
              <a:t>路由方法：</a:t>
            </a:r>
            <a:endParaRPr lang="en-US" altLang="zh-CN" sz="2000" b="1" dirty="0" smtClean="0"/>
          </a:p>
          <a:p>
            <a:r>
              <a:rPr lang="en-US" sz="2000" dirty="0" smtClean="0"/>
              <a:t>Router(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)#router </a:t>
            </a:r>
            <a:r>
              <a:rPr lang="en-US" sz="2000" dirty="0" err="1" smtClean="0"/>
              <a:t>ospf</a:t>
            </a:r>
            <a:r>
              <a:rPr lang="en-US" sz="2000" dirty="0" smtClean="0"/>
              <a:t> 1 </a:t>
            </a:r>
          </a:p>
          <a:p>
            <a:r>
              <a:rPr lang="en-US" altLang="zh-CN" sz="2000" b="1" dirty="0" smtClean="0"/>
              <a:t>……</a:t>
            </a:r>
          </a:p>
        </p:txBody>
      </p:sp>
      <p:sp>
        <p:nvSpPr>
          <p:cNvPr id="31748" name="Text Box 66"/>
          <p:cNvSpPr txBox="1">
            <a:spLocks noChangeArrowheads="1"/>
          </p:cNvSpPr>
          <p:nvPr/>
        </p:nvSpPr>
        <p:spPr bwMode="auto">
          <a:xfrm>
            <a:off x="76200" y="85725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扩展实验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：动态配置</a:t>
            </a:r>
            <a:endParaRPr lang="zh-CN" altLang="en-US" b="1" dirty="0"/>
          </a:p>
        </p:txBody>
      </p:sp>
      <p:sp>
        <p:nvSpPr>
          <p:cNvPr id="719939" name="Rectangle 67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29</a:t>
            </a:r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820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4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扩展实验</a:t>
            </a: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供有兴趣和精力同学选择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8"/>
          <p:cNvSpPr txBox="1">
            <a:spLocks noChangeArrowheads="1"/>
          </p:cNvSpPr>
          <p:nvPr/>
        </p:nvSpPr>
        <p:spPr bwMode="auto">
          <a:xfrm>
            <a:off x="86550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22531" name="Text Box 59"/>
          <p:cNvSpPr txBox="1">
            <a:spLocks noChangeArrowheads="1"/>
          </p:cNvSpPr>
          <p:nvPr/>
        </p:nvSpPr>
        <p:spPr bwMode="auto">
          <a:xfrm>
            <a:off x="323850" y="182563"/>
            <a:ext cx="8177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 smtClean="0"/>
              <a:t>、网络</a:t>
            </a:r>
            <a:r>
              <a:rPr lang="zh-CN" altLang="en-US" sz="2800" b="1" dirty="0"/>
              <a:t>基本概念</a:t>
            </a:r>
          </a:p>
        </p:txBody>
      </p:sp>
      <p:sp>
        <p:nvSpPr>
          <p:cNvPr id="22532" name="Text Box 107"/>
          <p:cNvSpPr txBox="1">
            <a:spLocks noChangeArrowheads="1"/>
          </p:cNvSpPr>
          <p:nvPr/>
        </p:nvSpPr>
        <p:spPr bwMode="auto">
          <a:xfrm>
            <a:off x="111125" y="981075"/>
            <a:ext cx="8839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构建网络的设施：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1</a:t>
            </a:r>
            <a:r>
              <a:rPr lang="zh-CN" altLang="en-US" sz="2800" b="1" dirty="0">
                <a:latin typeface="宋体" pitchFamily="2" charset="-122"/>
              </a:rPr>
              <a:t>、终端</a:t>
            </a:r>
            <a:r>
              <a:rPr lang="en-US" altLang="zh-CN" sz="2800" b="1" dirty="0">
                <a:latin typeface="宋体" pitchFamily="2" charset="-122"/>
              </a:rPr>
              <a:t>T</a:t>
            </a:r>
            <a:r>
              <a:rPr lang="zh-CN" altLang="en-US" sz="2800" b="1" dirty="0">
                <a:latin typeface="宋体" pitchFamily="2" charset="-122"/>
              </a:rPr>
              <a:t>：</a:t>
            </a:r>
            <a:r>
              <a:rPr lang="en-US" altLang="zh-CN" sz="2800" b="1" dirty="0">
                <a:latin typeface="宋体" pitchFamily="2" charset="-122"/>
              </a:rPr>
              <a:t>PC</a:t>
            </a:r>
            <a:r>
              <a:rPr lang="zh-CN" altLang="en-US" sz="2800" b="1" dirty="0">
                <a:latin typeface="宋体" pitchFamily="2" charset="-122"/>
              </a:rPr>
              <a:t>和</a:t>
            </a:r>
            <a:r>
              <a:rPr lang="zh-CN" altLang="en-US" sz="2800" b="1" dirty="0" smtClean="0">
                <a:latin typeface="宋体" pitchFamily="2" charset="-122"/>
              </a:rPr>
              <a:t>主机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zh-CN" altLang="en-US" sz="2800" b="1" dirty="0" smtClean="0">
                <a:latin typeface="宋体" pitchFamily="2" charset="-122"/>
              </a:rPr>
              <a:t>含网卡</a:t>
            </a:r>
            <a:r>
              <a:rPr lang="en-US" altLang="zh-CN" sz="2800" b="1" dirty="0" smtClean="0">
                <a:latin typeface="宋体" pitchFamily="2" charset="-122"/>
              </a:rPr>
              <a:t>)</a:t>
            </a:r>
            <a:r>
              <a:rPr lang="zh-CN" altLang="en-US" sz="2800" b="1" dirty="0" smtClean="0">
                <a:latin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</a:rPr>
              <a:t>辅助用户使用网络；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2</a:t>
            </a:r>
            <a:r>
              <a:rPr lang="zh-CN" altLang="en-US" sz="2800" b="1" dirty="0">
                <a:latin typeface="宋体" pitchFamily="2" charset="-122"/>
              </a:rPr>
              <a:t>、交换机</a:t>
            </a:r>
            <a:r>
              <a:rPr lang="en-US" altLang="zh-CN" sz="2800" b="1" dirty="0">
                <a:latin typeface="宋体" pitchFamily="2" charset="-122"/>
              </a:rPr>
              <a:t>S</a:t>
            </a:r>
            <a:r>
              <a:rPr lang="zh-CN" altLang="en-US" sz="2800" b="1" dirty="0">
                <a:latin typeface="宋体" pitchFamily="2" charset="-122"/>
              </a:rPr>
              <a:t>：连接终端，构建物理网络（以太网）；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            </a:t>
            </a:r>
            <a:r>
              <a:rPr lang="zh-CN" altLang="en-US" sz="2800" b="1" dirty="0">
                <a:latin typeface="宋体" pitchFamily="2" charset="-122"/>
              </a:rPr>
              <a:t>连接路由器，网络互连；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3</a:t>
            </a:r>
            <a:r>
              <a:rPr lang="zh-CN" altLang="en-US" sz="2800" b="1" dirty="0">
                <a:latin typeface="宋体" pitchFamily="2" charset="-122"/>
              </a:rPr>
              <a:t>、路由器</a:t>
            </a:r>
            <a:r>
              <a:rPr lang="en-US" altLang="zh-CN" sz="2800" b="1" dirty="0">
                <a:latin typeface="宋体" pitchFamily="2" charset="-122"/>
              </a:rPr>
              <a:t>R</a:t>
            </a:r>
            <a:r>
              <a:rPr lang="zh-CN" altLang="en-US" sz="2800" b="1" dirty="0">
                <a:latin typeface="宋体" pitchFamily="2" charset="-122"/>
              </a:rPr>
              <a:t>：互连不同的网络（子网）</a:t>
            </a:r>
            <a:r>
              <a:rPr lang="zh-CN" altLang="en-US" sz="2800" b="1" dirty="0" smtClean="0">
                <a:latin typeface="宋体" pitchFamily="2" charset="-122"/>
              </a:rPr>
              <a:t>；通过路由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宋体" pitchFamily="2" charset="-122"/>
              </a:rPr>
              <a:t>                </a:t>
            </a:r>
            <a:r>
              <a:rPr lang="zh-CN" altLang="en-US" sz="2800" b="1" dirty="0" smtClean="0">
                <a:latin typeface="宋体" pitchFamily="2" charset="-122"/>
              </a:rPr>
              <a:t>表寻找目的主机；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宋体" pitchFamily="2" charset="-122"/>
              </a:rPr>
              <a:t>    </a:t>
            </a:r>
            <a:r>
              <a:rPr lang="en-US" altLang="zh-CN" sz="2800" b="1" dirty="0">
                <a:latin typeface="宋体" pitchFamily="2" charset="-122"/>
              </a:rPr>
              <a:t>4</a:t>
            </a:r>
            <a:r>
              <a:rPr lang="zh-CN" altLang="en-US" sz="2800" b="1" dirty="0">
                <a:latin typeface="宋体" pitchFamily="2" charset="-122"/>
              </a:rPr>
              <a:t>、介质：连接网络设施。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682092" name="Rectangle 108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534" name="Oval 77"/>
          <p:cNvSpPr>
            <a:spLocks noChangeArrowheads="1"/>
          </p:cNvSpPr>
          <p:nvPr/>
        </p:nvSpPr>
        <p:spPr bwMode="auto">
          <a:xfrm>
            <a:off x="2571750" y="4486274"/>
            <a:ext cx="1500188" cy="6572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err="1" smtClean="0"/>
              <a:t>SubNet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Ethernet</a:t>
            </a:r>
            <a:endParaRPr lang="zh-CN" altLang="en-US" dirty="0"/>
          </a:p>
        </p:txBody>
      </p:sp>
      <p:sp>
        <p:nvSpPr>
          <p:cNvPr id="47" name="Oval 79"/>
          <p:cNvSpPr>
            <a:spLocks noChangeArrowheads="1"/>
          </p:cNvSpPr>
          <p:nvPr/>
        </p:nvSpPr>
        <p:spPr bwMode="auto">
          <a:xfrm>
            <a:off x="3525838" y="5200650"/>
            <a:ext cx="1760537" cy="6572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 smtClean="0"/>
              <a:t>SubNet</a:t>
            </a: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Ethernet</a:t>
            </a:r>
            <a:endParaRPr lang="zh-CN" altLang="en-US" dirty="0"/>
          </a:p>
        </p:txBody>
      </p:sp>
      <p:sp>
        <p:nvSpPr>
          <p:cNvPr id="49" name="Oval 81"/>
          <p:cNvSpPr>
            <a:spLocks noChangeArrowheads="1"/>
          </p:cNvSpPr>
          <p:nvPr/>
        </p:nvSpPr>
        <p:spPr bwMode="auto">
          <a:xfrm>
            <a:off x="7215188" y="4414838"/>
            <a:ext cx="1454150" cy="6572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 smtClean="0"/>
              <a:t>SubNet</a:t>
            </a: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Ethernet</a:t>
            </a:r>
            <a:endParaRPr lang="zh-CN" altLang="en-US" dirty="0"/>
          </a:p>
        </p:txBody>
      </p:sp>
      <p:sp>
        <p:nvSpPr>
          <p:cNvPr id="22537" name="Oval 82"/>
          <p:cNvSpPr>
            <a:spLocks noChangeArrowheads="1"/>
          </p:cNvSpPr>
          <p:nvPr/>
        </p:nvSpPr>
        <p:spPr bwMode="auto">
          <a:xfrm>
            <a:off x="4857750" y="4486275"/>
            <a:ext cx="1500188" cy="585799"/>
          </a:xfrm>
          <a:prstGeom prst="ellipse">
            <a:avLst/>
          </a:prstGeom>
          <a:solidFill>
            <a:srgbClr val="FF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err="1" smtClean="0"/>
              <a:t>SubNet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ISDN</a:t>
            </a:r>
            <a:endParaRPr lang="zh-CN" altLang="en-US" dirty="0"/>
          </a:p>
        </p:txBody>
      </p:sp>
      <p:sp>
        <p:nvSpPr>
          <p:cNvPr id="22538" name="Oval 83"/>
          <p:cNvSpPr>
            <a:spLocks noChangeArrowheads="1"/>
          </p:cNvSpPr>
          <p:nvPr/>
        </p:nvSpPr>
        <p:spPr bwMode="auto">
          <a:xfrm>
            <a:off x="6000750" y="5129212"/>
            <a:ext cx="1571625" cy="6572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err="1" smtClean="0"/>
              <a:t>SubNet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Ethernet</a:t>
            </a:r>
            <a:endParaRPr lang="zh-CN" altLang="en-US" dirty="0"/>
          </a:p>
        </p:txBody>
      </p:sp>
      <p:sp>
        <p:nvSpPr>
          <p:cNvPr id="22539" name="Rectangle 110"/>
          <p:cNvSpPr>
            <a:spLocks noChangeArrowheads="1"/>
          </p:cNvSpPr>
          <p:nvPr/>
        </p:nvSpPr>
        <p:spPr bwMode="auto">
          <a:xfrm>
            <a:off x="1998663" y="4572000"/>
            <a:ext cx="2159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 dirty="0"/>
              <a:t>R</a:t>
            </a:r>
          </a:p>
        </p:txBody>
      </p:sp>
      <p:sp>
        <p:nvSpPr>
          <p:cNvPr id="22540" name="Rectangle 114"/>
          <p:cNvSpPr>
            <a:spLocks noChangeArrowheads="1"/>
          </p:cNvSpPr>
          <p:nvPr/>
        </p:nvSpPr>
        <p:spPr bwMode="auto">
          <a:xfrm>
            <a:off x="4284663" y="4572000"/>
            <a:ext cx="2159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 dirty="0"/>
              <a:t>R</a:t>
            </a:r>
          </a:p>
        </p:txBody>
      </p:sp>
      <p:sp>
        <p:nvSpPr>
          <p:cNvPr id="22541" name="Rectangle 117"/>
          <p:cNvSpPr>
            <a:spLocks noChangeArrowheads="1"/>
          </p:cNvSpPr>
          <p:nvPr/>
        </p:nvSpPr>
        <p:spPr bwMode="auto">
          <a:xfrm>
            <a:off x="6643688" y="4500563"/>
            <a:ext cx="2159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 dirty="0"/>
              <a:t>R</a:t>
            </a:r>
          </a:p>
        </p:txBody>
      </p:sp>
      <p:sp>
        <p:nvSpPr>
          <p:cNvPr id="55" name="Oval 77"/>
          <p:cNvSpPr>
            <a:spLocks noChangeArrowheads="1"/>
          </p:cNvSpPr>
          <p:nvPr/>
        </p:nvSpPr>
        <p:spPr bwMode="auto">
          <a:xfrm>
            <a:off x="214313" y="4486274"/>
            <a:ext cx="1500187" cy="6572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 smtClean="0"/>
              <a:t>SubNet</a:t>
            </a:r>
            <a:endParaRPr lang="en-US" altLang="zh-CN" dirty="0" smtClean="0"/>
          </a:p>
          <a:p>
            <a:pPr algn="ctr">
              <a:defRPr/>
            </a:pPr>
            <a:r>
              <a:rPr lang="en-US" altLang="zh-CN" dirty="0" smtClean="0"/>
              <a:t>Ethernet</a:t>
            </a:r>
            <a:endParaRPr lang="zh-CN" altLang="en-US" dirty="0"/>
          </a:p>
        </p:txBody>
      </p:sp>
      <p:sp>
        <p:nvSpPr>
          <p:cNvPr id="22543" name="Oval 77"/>
          <p:cNvSpPr>
            <a:spLocks noChangeArrowheads="1"/>
          </p:cNvSpPr>
          <p:nvPr/>
        </p:nvSpPr>
        <p:spPr bwMode="auto">
          <a:xfrm>
            <a:off x="1357313" y="5164138"/>
            <a:ext cx="1500187" cy="693754"/>
          </a:xfrm>
          <a:prstGeom prst="ellipse">
            <a:avLst/>
          </a:prstGeom>
          <a:solidFill>
            <a:srgbClr val="FF9933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err="1" smtClean="0"/>
              <a:t>SubNet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FR</a:t>
            </a:r>
            <a:endParaRPr lang="zh-CN" altLang="en-US" dirty="0"/>
          </a:p>
        </p:txBody>
      </p:sp>
      <p:cxnSp>
        <p:nvCxnSpPr>
          <p:cNvPr id="22544" name="直接连接符 57"/>
          <p:cNvCxnSpPr>
            <a:cxnSpLocks noChangeShapeType="1"/>
            <a:stCxn id="55" idx="6"/>
            <a:endCxn id="22539" idx="1"/>
          </p:cNvCxnSpPr>
          <p:nvPr/>
        </p:nvCxnSpPr>
        <p:spPr bwMode="auto">
          <a:xfrm flipV="1">
            <a:off x="1714500" y="4716463"/>
            <a:ext cx="284163" cy="9843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5" name="直接连接符 59"/>
          <p:cNvCxnSpPr>
            <a:cxnSpLocks noChangeShapeType="1"/>
            <a:stCxn id="22539" idx="3"/>
            <a:endCxn id="22534" idx="2"/>
          </p:cNvCxnSpPr>
          <p:nvPr/>
        </p:nvCxnSpPr>
        <p:spPr bwMode="auto">
          <a:xfrm>
            <a:off x="2214563" y="4716463"/>
            <a:ext cx="357187" cy="9843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6" name="直接连接符 62"/>
          <p:cNvCxnSpPr>
            <a:cxnSpLocks noChangeShapeType="1"/>
          </p:cNvCxnSpPr>
          <p:nvPr/>
        </p:nvCxnSpPr>
        <p:spPr bwMode="auto">
          <a:xfrm flipV="1">
            <a:off x="4071938" y="4714875"/>
            <a:ext cx="212725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7" name="直接连接符 64"/>
          <p:cNvCxnSpPr>
            <a:cxnSpLocks noChangeShapeType="1"/>
            <a:stCxn id="22540" idx="3"/>
            <a:endCxn id="22537" idx="2"/>
          </p:cNvCxnSpPr>
          <p:nvPr/>
        </p:nvCxnSpPr>
        <p:spPr bwMode="auto">
          <a:xfrm>
            <a:off x="4500563" y="4716463"/>
            <a:ext cx="357187" cy="62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8" name="直接连接符 66"/>
          <p:cNvCxnSpPr>
            <a:cxnSpLocks noChangeShapeType="1"/>
            <a:stCxn id="22537" idx="6"/>
            <a:endCxn id="22541" idx="1"/>
          </p:cNvCxnSpPr>
          <p:nvPr/>
        </p:nvCxnSpPr>
        <p:spPr bwMode="auto">
          <a:xfrm flipV="1">
            <a:off x="6357938" y="4645026"/>
            <a:ext cx="285750" cy="13414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9" name="直接连接符 68"/>
          <p:cNvCxnSpPr>
            <a:cxnSpLocks noChangeShapeType="1"/>
            <a:stCxn id="22541" idx="3"/>
            <a:endCxn id="49" idx="2"/>
          </p:cNvCxnSpPr>
          <p:nvPr/>
        </p:nvCxnSpPr>
        <p:spPr bwMode="auto">
          <a:xfrm>
            <a:off x="6859588" y="4645026"/>
            <a:ext cx="355600" cy="9843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0" name="直接连接符 70"/>
          <p:cNvCxnSpPr>
            <a:cxnSpLocks noChangeShapeType="1"/>
            <a:stCxn id="22541" idx="2"/>
            <a:endCxn id="22538" idx="0"/>
          </p:cNvCxnSpPr>
          <p:nvPr/>
        </p:nvCxnSpPr>
        <p:spPr bwMode="auto">
          <a:xfrm rot="16200000" flipH="1">
            <a:off x="6599238" y="4941887"/>
            <a:ext cx="339724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1" name="直接连接符 72"/>
          <p:cNvCxnSpPr>
            <a:cxnSpLocks noChangeShapeType="1"/>
            <a:stCxn id="22540" idx="2"/>
            <a:endCxn id="47" idx="0"/>
          </p:cNvCxnSpPr>
          <p:nvPr/>
        </p:nvCxnSpPr>
        <p:spPr bwMode="auto">
          <a:xfrm rot="16200000" flipH="1">
            <a:off x="4229498" y="5024040"/>
            <a:ext cx="339725" cy="134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2" name="直接连接符 74"/>
          <p:cNvCxnSpPr>
            <a:cxnSpLocks noChangeShapeType="1"/>
            <a:stCxn id="22539" idx="2"/>
            <a:endCxn id="22543" idx="0"/>
          </p:cNvCxnSpPr>
          <p:nvPr/>
        </p:nvCxnSpPr>
        <p:spPr bwMode="auto">
          <a:xfrm rot="16200000" flipH="1">
            <a:off x="1955404" y="5012134"/>
            <a:ext cx="303213" cy="79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3" name="TextBox 75"/>
          <p:cNvSpPr txBox="1">
            <a:spLocks noChangeArrowheads="1"/>
          </p:cNvSpPr>
          <p:nvPr/>
        </p:nvSpPr>
        <p:spPr bwMode="auto">
          <a:xfrm>
            <a:off x="142875" y="5786438"/>
            <a:ext cx="9001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/>
              <a:t>就物理网而言，</a:t>
            </a:r>
            <a:r>
              <a:rPr lang="en-US" altLang="zh-CN" sz="2000" b="1" dirty="0" err="1"/>
              <a:t>SubNet</a:t>
            </a:r>
            <a:r>
              <a:rPr lang="zh-CN" altLang="en-US" sz="2000" b="1" dirty="0"/>
              <a:t>可能是</a:t>
            </a:r>
            <a:r>
              <a:rPr lang="en-US" altLang="zh-CN" sz="2000" b="1" dirty="0"/>
              <a:t>LAN</a:t>
            </a:r>
            <a:r>
              <a:rPr lang="zh-CN" altLang="en-US" sz="2000" b="1" dirty="0"/>
              <a:t>（如以太网）或</a:t>
            </a:r>
            <a:r>
              <a:rPr lang="en-US" altLang="zh-CN" sz="2000" b="1" dirty="0"/>
              <a:t>WAN</a:t>
            </a:r>
            <a:r>
              <a:rPr lang="zh-CN" altLang="en-US" sz="2000" b="1" dirty="0"/>
              <a:t>（如</a:t>
            </a:r>
            <a:r>
              <a:rPr lang="en-US" altLang="zh-CN" sz="2000" b="1" dirty="0"/>
              <a:t>FR</a:t>
            </a:r>
            <a:r>
              <a:rPr lang="zh-CN" altLang="en-US" sz="2000" b="1" dirty="0"/>
              <a:t>），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具有接入物理网的接口，如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端口（   ，以太网</a:t>
            </a:r>
            <a:r>
              <a:rPr lang="zh-CN" altLang="en-US" sz="2000" b="1" dirty="0"/>
              <a:t>口）或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端口</a:t>
            </a:r>
            <a:r>
              <a:rPr lang="zh-CN" altLang="en-US" sz="2000" b="1" dirty="0" smtClean="0"/>
              <a:t>（   ，串行口</a:t>
            </a:r>
            <a:r>
              <a:rPr lang="zh-CN" altLang="en-US" sz="2000" b="1" dirty="0"/>
              <a:t>）；</a:t>
            </a:r>
            <a:endParaRPr lang="en-US" altLang="zh-CN" sz="2000" b="1" dirty="0"/>
          </a:p>
        </p:txBody>
      </p:sp>
      <p:sp>
        <p:nvSpPr>
          <p:cNvPr id="36" name="矩形 35"/>
          <p:cNvSpPr/>
          <p:nvPr/>
        </p:nvSpPr>
        <p:spPr bwMode="auto">
          <a:xfrm>
            <a:off x="6858016" y="4572008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72264" y="4572008"/>
            <a:ext cx="71438" cy="1428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500562" y="4643446"/>
            <a:ext cx="71438" cy="1428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214810" y="4643446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214546" y="4643446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28794" y="4643446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679628" y="4786322"/>
            <a:ext cx="142876" cy="7143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30638" y="4857760"/>
            <a:ext cx="142876" cy="7143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036572" y="4857760"/>
            <a:ext cx="142876" cy="7143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571868" y="6215082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29388" y="6215082"/>
            <a:ext cx="71438" cy="1428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231775" y="1285875"/>
            <a:ext cx="8661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200" b="1" dirty="0" smtClean="0"/>
              <a:t>VLAN</a:t>
            </a:r>
            <a:r>
              <a:rPr lang="zh-CN" altLang="en-US" sz="2200" b="1" dirty="0" smtClean="0"/>
              <a:t>的需求：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、</a:t>
            </a:r>
            <a:r>
              <a:rPr lang="en-US" altLang="zh-CN" sz="2200" b="1" dirty="0" smtClean="0"/>
              <a:t>LAN</a:t>
            </a:r>
            <a:r>
              <a:rPr lang="zh-CN" altLang="en-US" sz="2200" b="1" dirty="0" smtClean="0"/>
              <a:t>具有广播特性；交换机（网桥）具有独享端口（带宽）的能力；</a:t>
            </a:r>
            <a:r>
              <a:rPr lang="en-US" altLang="zh-CN" sz="2200" b="1" dirty="0" smtClean="0"/>
              <a:t>VLAN</a:t>
            </a:r>
            <a:r>
              <a:rPr lang="zh-CN" altLang="en-US" sz="2200" b="1" dirty="0" smtClean="0"/>
              <a:t>（虚拟</a:t>
            </a:r>
            <a:r>
              <a:rPr lang="en-US" altLang="zh-CN" sz="2200" b="1" dirty="0" smtClean="0"/>
              <a:t>LAN</a:t>
            </a:r>
            <a:r>
              <a:rPr lang="zh-CN" altLang="en-US" sz="2200" b="1" dirty="0" smtClean="0"/>
              <a:t>）可支持</a:t>
            </a:r>
            <a:r>
              <a:rPr lang="en-US" altLang="zh-CN" sz="2200" b="1" dirty="0" smtClean="0"/>
              <a:t>VLAN</a:t>
            </a:r>
            <a:r>
              <a:rPr lang="zh-CN" altLang="en-US" sz="2200" b="1" dirty="0" smtClean="0"/>
              <a:t>内的广播。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方法：</a:t>
            </a:r>
            <a:r>
              <a:rPr lang="zh-CN" altLang="en-US" sz="2200" b="1" dirty="0" smtClean="0"/>
              <a:t>将交换机的若干端口配置为同一</a:t>
            </a:r>
            <a:r>
              <a:rPr lang="en-US" altLang="zh-CN" sz="2200" b="1" dirty="0" smtClean="0"/>
              <a:t>VLAN</a:t>
            </a:r>
            <a:r>
              <a:rPr lang="zh-CN" altLang="en-US" sz="2200" b="1" dirty="0" smtClean="0"/>
              <a:t>（缺省为</a:t>
            </a:r>
            <a:r>
              <a:rPr lang="en-US" altLang="zh-CN" sz="2200" b="1" dirty="0" smtClean="0"/>
              <a:t>VLAN0</a:t>
            </a:r>
            <a:r>
              <a:rPr lang="zh-CN" altLang="en-US" sz="2200" b="1" dirty="0" smtClean="0"/>
              <a:t>）。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、子网划分有助于形成工作群，方便管理和维护；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、子网互连需要路由器的支持；路由器端口成本较高；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 </a:t>
            </a:r>
            <a:r>
              <a:rPr lang="zh-CN" altLang="en-US" sz="2200" b="1" dirty="0" smtClean="0"/>
              <a:t>能否利用有限的路由器端口支持较多</a:t>
            </a:r>
            <a:r>
              <a:rPr lang="en-US" altLang="zh-CN" sz="2200" b="1" dirty="0" smtClean="0"/>
              <a:t>IP</a:t>
            </a:r>
            <a:r>
              <a:rPr lang="zh-CN" altLang="en-US" sz="2200" b="1" dirty="0" smtClean="0"/>
              <a:t>子网的分割与互连？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VLAN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！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方法：</a:t>
            </a:r>
            <a:r>
              <a:rPr lang="zh-CN" altLang="en-US" sz="2200" b="1" dirty="0" smtClean="0"/>
              <a:t>利用不同的</a:t>
            </a:r>
            <a:r>
              <a:rPr lang="en-US" altLang="zh-CN" sz="2200" b="1" dirty="0" smtClean="0"/>
              <a:t>VLAN</a:t>
            </a:r>
            <a:r>
              <a:rPr lang="zh-CN" altLang="en-US" sz="2200" b="1" dirty="0" smtClean="0"/>
              <a:t>对应不同的</a:t>
            </a:r>
            <a:r>
              <a:rPr lang="en-US" altLang="zh-CN" sz="2200" b="1" dirty="0" smtClean="0"/>
              <a:t>IP</a:t>
            </a:r>
            <a:r>
              <a:rPr lang="zh-CN" altLang="en-US" sz="2200" b="1" dirty="0" smtClean="0"/>
              <a:t>子网，利用路由器的一个端口支持多个分属不同</a:t>
            </a:r>
            <a:r>
              <a:rPr lang="en-US" altLang="zh-CN" sz="2200" b="1" dirty="0" smtClean="0"/>
              <a:t>VLAN</a:t>
            </a:r>
            <a:r>
              <a:rPr lang="zh-CN" altLang="en-US" sz="2200" b="1" dirty="0" smtClean="0"/>
              <a:t>的</a:t>
            </a:r>
            <a:r>
              <a:rPr lang="en-US" altLang="zh-CN" sz="2200" b="1" dirty="0" smtClean="0"/>
              <a:t>IP</a:t>
            </a:r>
            <a:r>
              <a:rPr lang="zh-CN" altLang="en-US" sz="2200" b="1" dirty="0" smtClean="0"/>
              <a:t>子网的互连。</a:t>
            </a:r>
            <a:endParaRPr lang="en-US" altLang="zh-CN" sz="2200" b="1" dirty="0" smtClean="0"/>
          </a:p>
          <a:p>
            <a:pPr>
              <a:defRPr/>
            </a:pPr>
            <a:r>
              <a:rPr lang="zh-CN" altLang="en-US" sz="2200" b="1" dirty="0" smtClean="0"/>
              <a:t>　　备注：</a:t>
            </a:r>
            <a:r>
              <a:rPr lang="zh-CN" altLang="en-US" sz="2000" b="1" dirty="0" smtClean="0"/>
              <a:t>为了支持</a:t>
            </a:r>
            <a:r>
              <a:rPr lang="en-US" altLang="zh-CN" sz="2000" b="1" dirty="0" smtClean="0"/>
              <a:t>VLAN</a:t>
            </a:r>
            <a:r>
              <a:rPr lang="zh-CN" altLang="en-US" sz="2000" b="1" dirty="0" smtClean="0"/>
              <a:t>访问，</a:t>
            </a:r>
            <a:r>
              <a:rPr lang="en-US" altLang="zh-CN" sz="2000" b="1" dirty="0" smtClean="0"/>
              <a:t>821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.1q</a:t>
            </a:r>
            <a:r>
              <a:rPr lang="zh-CN" altLang="en-US" sz="2000" b="1" dirty="0" smtClean="0"/>
              <a:t>定义了</a:t>
            </a:r>
            <a:r>
              <a:rPr lang="en-US" altLang="zh-CN" sz="2000" b="1" dirty="0" smtClean="0"/>
              <a:t>VLAN</a:t>
            </a:r>
            <a:r>
              <a:rPr lang="zh-CN" altLang="en-US" sz="2000" b="1" dirty="0" smtClean="0"/>
              <a:t>数据的封装协议。</a:t>
            </a:r>
            <a:endParaRPr lang="zh-CN" altLang="en-US" sz="2200" b="1" dirty="0"/>
          </a:p>
        </p:txBody>
      </p:sp>
      <p:sp>
        <p:nvSpPr>
          <p:cNvPr id="31748" name="Text Box 66"/>
          <p:cNvSpPr txBox="1">
            <a:spLocks noChangeArrowheads="1"/>
          </p:cNvSpPr>
          <p:nvPr/>
        </p:nvSpPr>
        <p:spPr bwMode="auto">
          <a:xfrm>
            <a:off x="76200" y="85725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扩展实验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r>
              <a:rPr lang="en-US" altLang="zh-CN" sz="2800" b="1" dirty="0" smtClean="0">
                <a:latin typeface="宋体" pitchFamily="2" charset="-122"/>
              </a:rPr>
              <a:t>VLAN</a:t>
            </a:r>
            <a:r>
              <a:rPr lang="zh-CN" altLang="en-US" sz="2800" b="1" dirty="0" smtClean="0">
                <a:latin typeface="宋体" pitchFamily="2" charset="-122"/>
              </a:rPr>
              <a:t>配置</a:t>
            </a:r>
            <a:endParaRPr lang="zh-CN" altLang="en-US" b="1" dirty="0"/>
          </a:p>
        </p:txBody>
      </p:sp>
      <p:sp>
        <p:nvSpPr>
          <p:cNvPr id="719939" name="Rectangle 67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30</a:t>
            </a:r>
            <a:endParaRPr lang="en-US" altLang="zh-CN" dirty="0"/>
          </a:p>
        </p:txBody>
      </p:sp>
      <p:grpSp>
        <p:nvGrpSpPr>
          <p:cNvPr id="66" name="组合 65"/>
          <p:cNvGrpSpPr/>
          <p:nvPr/>
        </p:nvGrpSpPr>
        <p:grpSpPr>
          <a:xfrm>
            <a:off x="4584712" y="4787879"/>
            <a:ext cx="2088232" cy="1944216"/>
            <a:chOff x="2699241" y="1412776"/>
            <a:chExt cx="2436012" cy="2158901"/>
          </a:xfrm>
        </p:grpSpPr>
        <p:sp>
          <p:nvSpPr>
            <p:cNvPr id="67" name="Oval 3"/>
            <p:cNvSpPr>
              <a:spLocks noChangeArrowheads="1"/>
            </p:cNvSpPr>
            <p:nvPr/>
          </p:nvSpPr>
          <p:spPr bwMode="auto">
            <a:xfrm>
              <a:off x="3588403" y="1556199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R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3588403" y="2419522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S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2783241" y="3355846"/>
              <a:ext cx="840004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PC1…4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2843807" y="1700614"/>
              <a:ext cx="744595" cy="1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>
              <a:off x="4199549" y="1700614"/>
              <a:ext cx="732491" cy="1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>
              <a:off x="3921533" y="1880738"/>
              <a:ext cx="0" cy="5395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>
              <a:off x="3310387" y="2708354"/>
              <a:ext cx="500920" cy="647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74" name="Text Box 22"/>
            <p:cNvSpPr txBox="1">
              <a:spLocks noChangeArrowheads="1"/>
            </p:cNvSpPr>
            <p:nvPr/>
          </p:nvSpPr>
          <p:spPr bwMode="auto">
            <a:xfrm>
              <a:off x="3195261" y="141277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solidFill>
                    <a:srgbClr val="FF0000"/>
                  </a:solidFill>
                  <a:latin typeface="Arial" charset="0"/>
                </a:rPr>
                <a:t>S0/0</a:t>
              </a:r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3361826" y="1880738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>
                  <a:latin typeface="Arial" charset="0"/>
                </a:rPr>
                <a:t>E0/0</a:t>
              </a:r>
            </a:p>
          </p:txBody>
        </p:sp>
        <p:sp>
          <p:nvSpPr>
            <p:cNvPr id="76" name="Text Box 24"/>
            <p:cNvSpPr txBox="1">
              <a:spLocks noChangeArrowheads="1"/>
            </p:cNvSpPr>
            <p:nvPr/>
          </p:nvSpPr>
          <p:spPr bwMode="auto">
            <a:xfrm>
              <a:off x="3361826" y="213285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E0/1</a:t>
              </a:r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4139538" y="141277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E0/1</a:t>
              </a:r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3035243" y="2636912"/>
              <a:ext cx="783892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 smtClean="0">
                  <a:latin typeface="Arial" charset="0"/>
                </a:rPr>
                <a:t>E0/4..7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3088709" y="3068960"/>
              <a:ext cx="434208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</a:t>
              </a: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4199549" y="3355846"/>
              <a:ext cx="851703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PC5…7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81" name="Line 52"/>
            <p:cNvSpPr>
              <a:spLocks noChangeShapeType="1"/>
            </p:cNvSpPr>
            <p:nvPr/>
          </p:nvSpPr>
          <p:spPr bwMode="auto">
            <a:xfrm>
              <a:off x="4032984" y="2744062"/>
              <a:ext cx="444582" cy="5760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4119941" y="3068960"/>
              <a:ext cx="434208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</a:t>
              </a:r>
            </a:p>
          </p:txBody>
        </p:sp>
        <p:sp>
          <p:nvSpPr>
            <p:cNvPr id="83" name="Text Box 55"/>
            <p:cNvSpPr txBox="1">
              <a:spLocks noChangeArrowheads="1"/>
            </p:cNvSpPr>
            <p:nvPr/>
          </p:nvSpPr>
          <p:spPr bwMode="auto">
            <a:xfrm>
              <a:off x="4084423" y="2636912"/>
              <a:ext cx="883001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 smtClean="0">
                  <a:latin typeface="Arial" charset="0"/>
                </a:rPr>
                <a:t>E0/8..10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84" name="Text Box 57"/>
            <p:cNvSpPr txBox="1">
              <a:spLocks noChangeArrowheads="1"/>
            </p:cNvSpPr>
            <p:nvPr/>
          </p:nvSpPr>
          <p:spPr bwMode="auto">
            <a:xfrm>
              <a:off x="2699241" y="1700615"/>
              <a:ext cx="664214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/>
                <a:t>子网</a:t>
              </a:r>
              <a:r>
                <a:rPr lang="en-US" altLang="zh-CN" sz="1200" b="1" dirty="0" smtClean="0"/>
                <a:t>1</a:t>
              </a:r>
              <a:endParaRPr lang="en-US" altLang="zh-CN" sz="1200" b="1" dirty="0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4399183" y="1692293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/>
                <a:t>子网</a:t>
              </a:r>
              <a:r>
                <a:rPr lang="en-US" altLang="zh-CN" sz="1200" b="1" dirty="0" smtClean="0"/>
                <a:t>2</a:t>
              </a:r>
              <a:endParaRPr lang="en-US" altLang="zh-CN" sz="1200" b="1" dirty="0"/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3898262" y="2024361"/>
              <a:ext cx="961769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3/4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2843808" y="2852936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3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4211960" y="2852936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4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5" y="4856367"/>
            <a:ext cx="2376263" cy="1875728"/>
            <a:chOff x="4716017" y="4937648"/>
            <a:chExt cx="2376263" cy="1875728"/>
          </a:xfrm>
        </p:grpSpPr>
        <p:sp>
          <p:nvSpPr>
            <p:cNvPr id="90" name="Rectangle 51"/>
            <p:cNvSpPr>
              <a:spLocks noChangeArrowheads="1"/>
            </p:cNvSpPr>
            <p:nvPr/>
          </p:nvSpPr>
          <p:spPr bwMode="auto">
            <a:xfrm>
              <a:off x="5570083" y="5445224"/>
              <a:ext cx="514085" cy="216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S1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1" name="Rectangle 51"/>
            <p:cNvSpPr>
              <a:spLocks noChangeArrowheads="1"/>
            </p:cNvSpPr>
            <p:nvPr/>
          </p:nvSpPr>
          <p:spPr bwMode="auto">
            <a:xfrm>
              <a:off x="5004048" y="5805264"/>
              <a:ext cx="514085" cy="216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S2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2" name="Rectangle 51"/>
            <p:cNvSpPr>
              <a:spLocks noChangeArrowheads="1"/>
            </p:cNvSpPr>
            <p:nvPr/>
          </p:nvSpPr>
          <p:spPr bwMode="auto">
            <a:xfrm>
              <a:off x="6218155" y="5805264"/>
              <a:ext cx="514085" cy="216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err="1" smtClean="0">
                  <a:latin typeface="Arial" charset="0"/>
                </a:rPr>
                <a:t>Sn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3" name="Rectangle 51"/>
            <p:cNvSpPr>
              <a:spLocks noChangeArrowheads="1"/>
            </p:cNvSpPr>
            <p:nvPr/>
          </p:nvSpPr>
          <p:spPr bwMode="auto">
            <a:xfrm>
              <a:off x="4716017" y="6309320"/>
              <a:ext cx="360039" cy="216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err="1" smtClean="0">
                  <a:latin typeface="Arial" charset="0"/>
                </a:rPr>
                <a:t>PCi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5364089" y="6309320"/>
              <a:ext cx="360039" cy="216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err="1" smtClean="0">
                  <a:latin typeface="Arial" charset="0"/>
                </a:rPr>
                <a:t>PCj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084169" y="6309320"/>
              <a:ext cx="360039" cy="216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err="1" smtClean="0">
                  <a:latin typeface="Arial" charset="0"/>
                </a:rPr>
                <a:t>PCx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6" name="Rectangle 51"/>
            <p:cNvSpPr>
              <a:spLocks noChangeArrowheads="1"/>
            </p:cNvSpPr>
            <p:nvPr/>
          </p:nvSpPr>
          <p:spPr bwMode="auto">
            <a:xfrm>
              <a:off x="6732241" y="6309320"/>
              <a:ext cx="360039" cy="2160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err="1" smtClean="0">
                  <a:latin typeface="Arial" charset="0"/>
                </a:rPr>
                <a:t>PCy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7" name="Oval 3"/>
            <p:cNvSpPr>
              <a:spLocks noChangeArrowheads="1"/>
            </p:cNvSpPr>
            <p:nvPr/>
          </p:nvSpPr>
          <p:spPr bwMode="auto">
            <a:xfrm>
              <a:off x="5560272" y="4937648"/>
              <a:ext cx="523896" cy="2915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R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80112" y="56612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/>
                <a:t>……</a:t>
              </a:r>
              <a:endParaRPr lang="zh-CN" altLang="en-US" sz="1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72200" y="615601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/>
                <a:t>…</a:t>
              </a:r>
              <a:endParaRPr lang="zh-CN" altLang="en-US" sz="1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20598" y="61653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 smtClean="0"/>
                <a:t>…</a:t>
              </a:r>
              <a:endParaRPr lang="zh-CN" altLang="en-US" sz="1800" dirty="0"/>
            </a:p>
          </p:txBody>
        </p:sp>
        <p:cxnSp>
          <p:nvCxnSpPr>
            <p:cNvPr id="104" name="直接连接符 103"/>
            <p:cNvCxnSpPr>
              <a:stCxn id="91" idx="2"/>
              <a:endCxn id="93" idx="0"/>
            </p:cNvCxnSpPr>
            <p:nvPr/>
          </p:nvCxnSpPr>
          <p:spPr bwMode="auto">
            <a:xfrm flipH="1">
              <a:off x="4896037" y="6021288"/>
              <a:ext cx="365054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>
              <a:stCxn id="91" idx="2"/>
              <a:endCxn id="94" idx="0"/>
            </p:cNvCxnSpPr>
            <p:nvPr/>
          </p:nvCxnSpPr>
          <p:spPr bwMode="auto">
            <a:xfrm>
              <a:off x="5261091" y="6021288"/>
              <a:ext cx="283018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6228184" y="6021288"/>
              <a:ext cx="365054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593238" y="6021288"/>
              <a:ext cx="283018" cy="28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5220072" y="5661248"/>
              <a:ext cx="36004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>
              <a:endCxn id="92" idx="0"/>
            </p:cNvCxnSpPr>
            <p:nvPr/>
          </p:nvCxnSpPr>
          <p:spPr bwMode="auto">
            <a:xfrm>
              <a:off x="6084168" y="5661248"/>
              <a:ext cx="39103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stCxn id="97" idx="4"/>
              <a:endCxn id="90" idx="0"/>
            </p:cNvCxnSpPr>
            <p:nvPr/>
          </p:nvCxnSpPr>
          <p:spPr bwMode="auto">
            <a:xfrm>
              <a:off x="5822220" y="5229200"/>
              <a:ext cx="4906" cy="2160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4860032" y="5528265"/>
              <a:ext cx="6880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VLAN1</a:t>
              </a:r>
              <a:endParaRPr lang="zh-CN" altLang="en-US" sz="12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56176" y="551723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 smtClean="0"/>
                <a:t>VLANm</a:t>
              </a:r>
              <a:endParaRPr lang="zh-CN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892103" y="6525344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子网</a:t>
              </a:r>
              <a:r>
                <a:rPr lang="en-US" altLang="zh-CN" sz="1200" dirty="0" smtClean="0"/>
                <a:t>1</a:t>
              </a:r>
              <a:endParaRPr lang="zh-CN" alt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06869" y="6536377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子网</a:t>
              </a:r>
              <a:r>
                <a:rPr lang="en-US" altLang="zh-CN" sz="1200" dirty="0" smtClean="0"/>
                <a:t>m</a:t>
              </a:r>
              <a:endParaRPr lang="zh-CN" altLang="en-US" sz="1200" dirty="0"/>
            </a:p>
          </p:txBody>
        </p:sp>
        <p:sp>
          <p:nvSpPr>
            <p:cNvPr id="119" name="Line 14"/>
            <p:cNvSpPr>
              <a:spLocks noChangeShapeType="1"/>
            </p:cNvSpPr>
            <p:nvPr/>
          </p:nvSpPr>
          <p:spPr bwMode="auto">
            <a:xfrm>
              <a:off x="4952196" y="5085184"/>
              <a:ext cx="627916" cy="1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0" name="Line 14"/>
            <p:cNvSpPr>
              <a:spLocks noChangeShapeType="1"/>
            </p:cNvSpPr>
            <p:nvPr/>
          </p:nvSpPr>
          <p:spPr bwMode="auto">
            <a:xfrm>
              <a:off x="6084168" y="5085184"/>
              <a:ext cx="627916" cy="1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</p:grp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820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4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扩展实验</a:t>
            </a: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供有兴趣和精力同学选择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251520" y="1422638"/>
            <a:ext cx="8661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 smtClean="0"/>
              <a:t>交换机（以</a:t>
            </a:r>
            <a:r>
              <a:rPr lang="en-US" altLang="zh-CN" sz="2000" dirty="0" smtClean="0"/>
              <a:t>2950</a:t>
            </a:r>
            <a:r>
              <a:rPr lang="zh-CN" altLang="en-US" sz="2000" dirty="0" smtClean="0"/>
              <a:t>为例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VLAN</a:t>
            </a:r>
            <a:r>
              <a:rPr lang="zh-CN" altLang="en-US" sz="2000" b="1" dirty="0" smtClean="0"/>
              <a:t>配置：</a:t>
            </a:r>
            <a:endParaRPr lang="en-US" altLang="zh-CN" sz="2000" b="1" dirty="0" smtClean="0"/>
          </a:p>
          <a:p>
            <a:r>
              <a:rPr lang="en-US" altLang="zh-CN" sz="2000" dirty="0" smtClean="0"/>
              <a:t>Switch&gt;</a:t>
            </a:r>
            <a:r>
              <a:rPr lang="en-US" altLang="zh-CN" sz="2000" dirty="0" err="1" smtClean="0"/>
              <a:t>ena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激活交换机</a:t>
            </a:r>
            <a:endParaRPr lang="zh-CN" altLang="zh-CN" sz="2000" dirty="0" smtClean="0"/>
          </a:p>
          <a:p>
            <a:r>
              <a:rPr lang="en-US" altLang="zh-CN" sz="2000" dirty="0" smtClean="0"/>
              <a:t>Switch(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)#hostname s2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</a:t>
            </a:r>
            <a:r>
              <a:rPr lang="zh-CN" altLang="en-US" sz="2000" dirty="0" smtClean="0"/>
              <a:t>修改交换机名称</a:t>
            </a:r>
            <a:endParaRPr lang="zh-CN" altLang="zh-CN" sz="2000" dirty="0" smtClean="0"/>
          </a:p>
          <a:p>
            <a:r>
              <a:rPr lang="en-US" altLang="zh-CN" sz="2000" dirty="0" smtClean="0"/>
              <a:t>S2#vlan database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VLAN</a:t>
            </a:r>
            <a:r>
              <a:rPr lang="zh-CN" altLang="en-US" sz="2000" dirty="0" smtClean="0"/>
              <a:t>库</a:t>
            </a:r>
            <a:endParaRPr lang="zh-CN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vlan</a:t>
            </a:r>
            <a:r>
              <a:rPr lang="en-US" altLang="zh-CN" sz="2000" dirty="0" smtClean="0"/>
              <a:t>)#</a:t>
            </a:r>
            <a:r>
              <a:rPr lang="en-US" altLang="zh-CN" sz="2000" dirty="0" err="1" smtClean="0"/>
              <a:t>vlan</a:t>
            </a:r>
            <a:r>
              <a:rPr lang="en-US" altLang="zh-CN" sz="2000" dirty="0" smtClean="0"/>
              <a:t> 2 name vlan2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</a:t>
            </a:r>
            <a:r>
              <a:rPr lang="zh-CN" altLang="en-US" sz="2000" dirty="0" smtClean="0"/>
              <a:t>创建</a:t>
            </a:r>
            <a:r>
              <a:rPr lang="en-US" altLang="zh-CN" sz="2000" dirty="0" smtClean="0"/>
              <a:t>VLAN 2</a:t>
            </a:r>
            <a:endParaRPr lang="zh-CN" altLang="zh-CN" sz="2000" dirty="0" smtClean="0"/>
          </a:p>
          <a:p>
            <a:r>
              <a:rPr lang="en-US" altLang="zh-CN" sz="2000" dirty="0" smtClean="0"/>
              <a:t>S2#con </a:t>
            </a:r>
            <a:r>
              <a:rPr lang="en-US" altLang="zh-CN" sz="2000" dirty="0" err="1" smtClean="0"/>
              <a:t>ter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</a:t>
            </a:r>
            <a:r>
              <a:rPr lang="zh-CN" altLang="en-US" sz="2000" dirty="0" smtClean="0"/>
              <a:t>进入配置状态</a:t>
            </a:r>
            <a:endParaRPr lang="zh-CN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)#interface f0/4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fe0/4</a:t>
            </a:r>
            <a:r>
              <a:rPr lang="zh-CN" altLang="en-US" sz="2000" dirty="0" smtClean="0"/>
              <a:t>端口</a:t>
            </a:r>
            <a:endParaRPr lang="zh-CN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-if)#</a:t>
            </a:r>
            <a:r>
              <a:rPr lang="en-US" altLang="zh-CN" sz="2000" dirty="0" err="1" smtClean="0"/>
              <a:t>switchport</a:t>
            </a:r>
            <a:r>
              <a:rPr lang="en-US" altLang="zh-CN" sz="2000" dirty="0" smtClean="0"/>
              <a:t> access </a:t>
            </a:r>
            <a:r>
              <a:rPr lang="en-US" altLang="zh-CN" sz="2000" dirty="0" err="1" smtClean="0"/>
              <a:t>vlan</a:t>
            </a:r>
            <a:r>
              <a:rPr lang="en-US" altLang="zh-CN" sz="2000" dirty="0" smtClean="0"/>
              <a:t> 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 fe0/4</a:t>
            </a:r>
            <a:r>
              <a:rPr lang="zh-CN" altLang="en-US" sz="2000" dirty="0" smtClean="0"/>
              <a:t>绑定</a:t>
            </a:r>
            <a:r>
              <a:rPr lang="en-US" altLang="zh-CN" sz="2000" dirty="0" smtClean="0"/>
              <a:t>VLAN2</a:t>
            </a:r>
            <a:r>
              <a:rPr lang="zh-CN" altLang="en-US" sz="2000" dirty="0" smtClean="0"/>
              <a:t>； </a:t>
            </a:r>
            <a:endParaRPr lang="zh-CN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)#interface f0/7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fe0/7</a:t>
            </a:r>
            <a:r>
              <a:rPr lang="zh-CN" altLang="en-US" sz="2000" dirty="0" smtClean="0"/>
              <a:t>端口</a:t>
            </a:r>
            <a:endParaRPr lang="zh-CN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-if)#</a:t>
            </a:r>
            <a:r>
              <a:rPr lang="en-US" altLang="zh-CN" sz="2000" dirty="0" err="1" smtClean="0"/>
              <a:t>switchport</a:t>
            </a:r>
            <a:r>
              <a:rPr lang="en-US" altLang="zh-CN" sz="2000" dirty="0" smtClean="0"/>
              <a:t> access </a:t>
            </a:r>
            <a:r>
              <a:rPr lang="en-US" altLang="zh-CN" sz="2000" dirty="0" err="1" smtClean="0"/>
              <a:t>vlan</a:t>
            </a:r>
            <a:r>
              <a:rPr lang="en-US" altLang="zh-CN" sz="2000" dirty="0" smtClean="0"/>
              <a:t> 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/* fe0/7</a:t>
            </a:r>
            <a:r>
              <a:rPr lang="zh-CN" altLang="en-US" sz="2000" dirty="0" smtClean="0"/>
              <a:t>绑定</a:t>
            </a:r>
            <a:r>
              <a:rPr lang="en-US" altLang="zh-CN" sz="2000" dirty="0" smtClean="0"/>
              <a:t>VLAN3</a:t>
            </a:r>
            <a:r>
              <a:rPr lang="zh-CN" altLang="en-US" sz="2000" dirty="0" smtClean="0"/>
              <a:t>； </a:t>
            </a:r>
            <a:endParaRPr lang="zh-CN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所有未绑定的端口默认属于内置</a:t>
            </a:r>
            <a:r>
              <a:rPr lang="en-US" altLang="zh-CN" sz="2000" dirty="0" smtClean="0"/>
              <a:t>VLAN0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)#interface f0/1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fe0/7</a:t>
            </a:r>
            <a:r>
              <a:rPr lang="zh-CN" altLang="en-US" sz="2000" dirty="0" smtClean="0"/>
              <a:t>端口</a:t>
            </a:r>
            <a:endParaRPr lang="zh-CN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-if)#</a:t>
            </a:r>
            <a:r>
              <a:rPr lang="en-US" altLang="zh-CN" sz="2000" dirty="0" err="1" smtClean="0"/>
              <a:t>switchport</a:t>
            </a:r>
            <a:r>
              <a:rPr lang="en-US" altLang="zh-CN" sz="2000" dirty="0" smtClean="0"/>
              <a:t> mode trunk 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fe0/1</a:t>
            </a:r>
            <a:r>
              <a:rPr lang="zh-CN" altLang="en-US" sz="2000" dirty="0" smtClean="0"/>
              <a:t>为主干端口</a:t>
            </a:r>
            <a:endParaRPr lang="zh-CN" altLang="zh-CN" sz="2000" dirty="0" smtClean="0"/>
          </a:p>
          <a:p>
            <a:r>
              <a:rPr lang="en-US" altLang="zh-CN" sz="2000" dirty="0" smtClean="0"/>
              <a:t>S2(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-if)#exit</a:t>
            </a:r>
          </a:p>
        </p:txBody>
      </p:sp>
      <p:sp>
        <p:nvSpPr>
          <p:cNvPr id="31748" name="Text Box 66"/>
          <p:cNvSpPr txBox="1">
            <a:spLocks noChangeArrowheads="1"/>
          </p:cNvSpPr>
          <p:nvPr/>
        </p:nvSpPr>
        <p:spPr bwMode="auto">
          <a:xfrm>
            <a:off x="76200" y="85725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扩展实验</a:t>
            </a: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r>
              <a:rPr lang="en-US" altLang="zh-CN" sz="2800" b="1" dirty="0" smtClean="0">
                <a:latin typeface="宋体" pitchFamily="2" charset="-122"/>
              </a:rPr>
              <a:t>VLAN</a:t>
            </a:r>
            <a:r>
              <a:rPr lang="zh-CN" altLang="en-US" sz="2800" b="1" dirty="0" smtClean="0">
                <a:latin typeface="宋体" pitchFamily="2" charset="-122"/>
              </a:rPr>
              <a:t>配置</a:t>
            </a:r>
            <a:r>
              <a:rPr lang="zh-CN" altLang="en-US" b="1" dirty="0" smtClean="0">
                <a:latin typeface="宋体" pitchFamily="2" charset="-122"/>
              </a:rPr>
              <a:t>（供有兴趣和精力同学选择）</a:t>
            </a:r>
            <a:endParaRPr lang="zh-CN" altLang="en-US" b="1" dirty="0"/>
          </a:p>
        </p:txBody>
      </p:sp>
      <p:sp>
        <p:nvSpPr>
          <p:cNvPr id="719939" name="Rectangle 67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31</a:t>
            </a:r>
            <a:endParaRPr lang="en-US" altLang="zh-CN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660232" y="1556792"/>
            <a:ext cx="2088232" cy="1944216"/>
            <a:chOff x="2699241" y="1412776"/>
            <a:chExt cx="2436012" cy="2158901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3588403" y="1556199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R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3588403" y="2419522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S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783241" y="3355846"/>
              <a:ext cx="840004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PC1…4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2843807" y="1700614"/>
              <a:ext cx="744595" cy="1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199549" y="1700614"/>
              <a:ext cx="732491" cy="1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921533" y="1880738"/>
              <a:ext cx="0" cy="5395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>
              <a:off x="3310387" y="2708354"/>
              <a:ext cx="500920" cy="647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195261" y="141277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solidFill>
                    <a:srgbClr val="FF0000"/>
                  </a:solidFill>
                  <a:latin typeface="Arial" charset="0"/>
                </a:rPr>
                <a:t>S0/0</a:t>
              </a: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361826" y="1880738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>
                  <a:latin typeface="Arial" charset="0"/>
                </a:rPr>
                <a:t>E0/0</a:t>
              </a: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361826" y="213285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E0/1</a:t>
              </a: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4139538" y="141277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E0/1</a:t>
              </a: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3035243" y="2636912"/>
              <a:ext cx="783892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 smtClean="0">
                  <a:latin typeface="Arial" charset="0"/>
                </a:rPr>
                <a:t>E0/4..7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3088709" y="3068960"/>
              <a:ext cx="434208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</a:t>
              </a: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4199549" y="3355846"/>
              <a:ext cx="851703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PC5…7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4032984" y="2744062"/>
              <a:ext cx="444582" cy="5760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4119941" y="3068960"/>
              <a:ext cx="434208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4084423" y="2636912"/>
              <a:ext cx="883001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 smtClean="0">
                  <a:latin typeface="Arial" charset="0"/>
                </a:rPr>
                <a:t>E0/8..10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2699241" y="1700615"/>
              <a:ext cx="664214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/>
                <a:t>子网</a:t>
              </a:r>
              <a:r>
                <a:rPr lang="en-US" altLang="zh-CN" sz="1200" b="1" dirty="0" smtClean="0"/>
                <a:t>1</a:t>
              </a:r>
              <a:endParaRPr lang="en-US" altLang="zh-CN" sz="1200" b="1" dirty="0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4399183" y="1692293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/>
                <a:t>子网</a:t>
              </a:r>
              <a:r>
                <a:rPr lang="en-US" altLang="zh-CN" sz="1200" b="1" dirty="0" smtClean="0"/>
                <a:t>2</a:t>
              </a:r>
              <a:endParaRPr lang="en-US" altLang="zh-CN" sz="1200" b="1" dirty="0"/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3898262" y="2024361"/>
              <a:ext cx="961769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3/4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2843808" y="2852936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3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211960" y="2852936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4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820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4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扩展实验</a:t>
            </a: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供有兴趣和精力同学选择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251520" y="1422638"/>
            <a:ext cx="8661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 smtClean="0"/>
              <a:t>路由器</a:t>
            </a:r>
            <a:r>
              <a:rPr lang="en-US" altLang="zh-CN" sz="2000" b="1" dirty="0" smtClean="0"/>
              <a:t>R3</a:t>
            </a:r>
            <a:r>
              <a:rPr lang="zh-CN" altLang="en-US" sz="2000" b="1" dirty="0" smtClean="0"/>
              <a:t>配置：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R3(</a:t>
            </a:r>
            <a:r>
              <a:rPr lang="en-US" altLang="zh-CN" sz="2000" b="1" dirty="0" err="1" smtClean="0"/>
              <a:t>config</a:t>
            </a:r>
            <a:r>
              <a:rPr lang="en-US" altLang="zh-CN" sz="2000" b="1" dirty="0" smtClean="0"/>
              <a:t>-if)#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f0/0.1</a:t>
            </a:r>
          </a:p>
          <a:p>
            <a:r>
              <a:rPr lang="en-US" altLang="zh-CN" sz="2000" b="1" dirty="0" smtClean="0"/>
              <a:t>R3(</a:t>
            </a:r>
            <a:r>
              <a:rPr lang="en-US" altLang="zh-CN" sz="2000" b="1" dirty="0" err="1" smtClean="0"/>
              <a:t>config-subif</a:t>
            </a:r>
            <a:r>
              <a:rPr lang="en-US" altLang="zh-CN" sz="2000" b="1" dirty="0" smtClean="0"/>
              <a:t>)#encapsulation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dot1q</a:t>
            </a:r>
            <a:r>
              <a:rPr lang="en-US" altLang="zh-CN" sz="2000" b="1" dirty="0" smtClean="0"/>
              <a:t> 1  </a:t>
            </a:r>
          </a:p>
          <a:p>
            <a:r>
              <a:rPr lang="en-US" altLang="zh-CN" sz="2000" b="1" dirty="0" smtClean="0"/>
              <a:t>	/*802.1q</a:t>
            </a:r>
            <a:r>
              <a:rPr lang="zh-CN" altLang="en-US" sz="2000" b="1" dirty="0" smtClean="0"/>
              <a:t>封装</a:t>
            </a:r>
            <a:r>
              <a:rPr lang="en-US" altLang="zh-CN" sz="2000" b="1" dirty="0" smtClean="0"/>
              <a:t>VLAN1</a:t>
            </a:r>
            <a:endParaRPr lang="zh-CN" altLang="en-US" sz="2000" b="1" dirty="0" smtClean="0"/>
          </a:p>
          <a:p>
            <a:r>
              <a:rPr lang="en-US" altLang="zh-CN" sz="2000" b="1" dirty="0" smtClean="0"/>
              <a:t>R3(</a:t>
            </a:r>
            <a:r>
              <a:rPr lang="en-US" altLang="zh-CN" sz="2000" b="1" dirty="0" err="1" smtClean="0"/>
              <a:t>config-subif</a:t>
            </a:r>
            <a:r>
              <a:rPr lang="en-US" altLang="zh-CN" sz="2000" b="1" dirty="0" smtClean="0"/>
              <a:t>)#</a:t>
            </a:r>
            <a:r>
              <a:rPr lang="en-US" altLang="zh-CN" sz="2000" b="1" dirty="0" err="1" smtClean="0"/>
              <a:t>ip</a:t>
            </a:r>
            <a:r>
              <a:rPr lang="en-US" altLang="zh-CN" sz="2000" b="1" dirty="0" smtClean="0"/>
              <a:t> address </a:t>
            </a:r>
            <a:r>
              <a:rPr lang="zh-CN" altLang="en-US" sz="2000" b="1" dirty="0" smtClean="0"/>
              <a:t>子网</a:t>
            </a:r>
            <a:r>
              <a:rPr lang="en-US" altLang="zh-CN" sz="2000" b="1" dirty="0" smtClean="0"/>
              <a:t>3</a:t>
            </a:r>
          </a:p>
          <a:p>
            <a:r>
              <a:rPr lang="en-US" altLang="zh-CN" sz="2000" b="1" dirty="0" smtClean="0"/>
              <a:t>R3(</a:t>
            </a:r>
            <a:r>
              <a:rPr lang="en-US" altLang="zh-CN" sz="2000" b="1" dirty="0" err="1" smtClean="0"/>
              <a:t>config</a:t>
            </a:r>
            <a:r>
              <a:rPr lang="en-US" altLang="zh-CN" sz="2000" b="1" dirty="0" smtClean="0"/>
              <a:t>-if)#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f0/0.2</a:t>
            </a:r>
          </a:p>
          <a:p>
            <a:r>
              <a:rPr lang="en-US" altLang="zh-CN" sz="2000" b="1" dirty="0" smtClean="0"/>
              <a:t>R3(</a:t>
            </a:r>
            <a:r>
              <a:rPr lang="en-US" altLang="zh-CN" sz="2000" b="1" dirty="0" err="1" smtClean="0"/>
              <a:t>config-subif</a:t>
            </a:r>
            <a:r>
              <a:rPr lang="en-US" altLang="zh-CN" sz="2000" b="1" dirty="0" smtClean="0"/>
              <a:t>)#encapsulation dot1q 2</a:t>
            </a:r>
            <a:endParaRPr lang="zh-CN" altLang="en-US" sz="2000" b="1" dirty="0" smtClean="0"/>
          </a:p>
          <a:p>
            <a:r>
              <a:rPr lang="en-US" altLang="zh-CN" sz="2000" b="1" dirty="0" smtClean="0"/>
              <a:t>R3(</a:t>
            </a:r>
            <a:r>
              <a:rPr lang="en-US" altLang="zh-CN" sz="2000" b="1" dirty="0" err="1" smtClean="0"/>
              <a:t>config-subif</a:t>
            </a:r>
            <a:r>
              <a:rPr lang="en-US" altLang="zh-CN" sz="2000" b="1" dirty="0" smtClean="0"/>
              <a:t>)#</a:t>
            </a:r>
            <a:r>
              <a:rPr lang="en-US" altLang="zh-CN" sz="2000" b="1" dirty="0" err="1" smtClean="0"/>
              <a:t>ip</a:t>
            </a:r>
            <a:r>
              <a:rPr lang="en-US" altLang="zh-CN" sz="2000" b="1" dirty="0" smtClean="0"/>
              <a:t> address </a:t>
            </a:r>
            <a:r>
              <a:rPr lang="zh-CN" altLang="en-US" sz="2000" b="1" dirty="0" smtClean="0"/>
              <a:t>子网</a:t>
            </a:r>
            <a:r>
              <a:rPr lang="en-US" altLang="zh-CN" sz="2000" b="1" dirty="0" smtClean="0"/>
              <a:t>4</a:t>
            </a:r>
          </a:p>
        </p:txBody>
      </p:sp>
      <p:sp>
        <p:nvSpPr>
          <p:cNvPr id="31748" name="Text Box 66"/>
          <p:cNvSpPr txBox="1">
            <a:spLocks noChangeArrowheads="1"/>
          </p:cNvSpPr>
          <p:nvPr/>
        </p:nvSpPr>
        <p:spPr bwMode="auto">
          <a:xfrm>
            <a:off x="76200" y="85725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扩展实验</a:t>
            </a: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r>
              <a:rPr lang="en-US" altLang="zh-CN" sz="2800" b="1" dirty="0" smtClean="0">
                <a:latin typeface="宋体" pitchFamily="2" charset="-122"/>
              </a:rPr>
              <a:t>VLAN</a:t>
            </a:r>
            <a:r>
              <a:rPr lang="zh-CN" altLang="en-US" sz="2800" b="1" dirty="0" smtClean="0">
                <a:latin typeface="宋体" pitchFamily="2" charset="-122"/>
              </a:rPr>
              <a:t>配置</a:t>
            </a:r>
            <a:r>
              <a:rPr lang="zh-CN" altLang="en-US" b="1" dirty="0" smtClean="0">
                <a:latin typeface="宋体" pitchFamily="2" charset="-122"/>
              </a:rPr>
              <a:t>（供有兴趣和精力同学选择）</a:t>
            </a:r>
            <a:endParaRPr lang="zh-CN" altLang="en-US" b="1" dirty="0"/>
          </a:p>
        </p:txBody>
      </p:sp>
      <p:sp>
        <p:nvSpPr>
          <p:cNvPr id="719939" name="Rectangle 67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32</a:t>
            </a:r>
            <a:endParaRPr lang="en-US" altLang="zh-CN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084168" y="1844824"/>
            <a:ext cx="2088232" cy="1944216"/>
            <a:chOff x="2699241" y="1412776"/>
            <a:chExt cx="2436012" cy="2158901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3588403" y="1556199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R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3588403" y="2419522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S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2783241" y="3355846"/>
              <a:ext cx="840004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PC1…4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2843807" y="1700614"/>
              <a:ext cx="744595" cy="1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199549" y="1700614"/>
              <a:ext cx="732491" cy="1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3921533" y="1880738"/>
              <a:ext cx="0" cy="5395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 flipH="1">
              <a:off x="3310387" y="2708354"/>
              <a:ext cx="500920" cy="647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195261" y="141277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solidFill>
                    <a:srgbClr val="FF0000"/>
                  </a:solidFill>
                  <a:latin typeface="Arial" charset="0"/>
                </a:rPr>
                <a:t>S0/0</a:t>
              </a:r>
            </a:p>
          </p:txBody>
        </p:sp>
        <p:sp>
          <p:nvSpPr>
            <p:cNvPr id="45" name="Text Box 23"/>
            <p:cNvSpPr txBox="1">
              <a:spLocks noChangeArrowheads="1"/>
            </p:cNvSpPr>
            <p:nvPr/>
          </p:nvSpPr>
          <p:spPr bwMode="auto">
            <a:xfrm>
              <a:off x="3361826" y="1880738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>
                  <a:latin typeface="Arial" charset="0"/>
                </a:rPr>
                <a:t>E0/0</a:t>
              </a: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361826" y="213285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E0/1</a:t>
              </a:r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4139538" y="1412776"/>
              <a:ext cx="583806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E0/1</a:t>
              </a: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3035243" y="2636912"/>
              <a:ext cx="783892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 smtClean="0">
                  <a:latin typeface="Arial" charset="0"/>
                </a:rPr>
                <a:t>E0/4..7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3088709" y="3068960"/>
              <a:ext cx="434208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</a:t>
              </a: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4199549" y="3355846"/>
              <a:ext cx="851703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200" dirty="0" smtClean="0">
                  <a:latin typeface="Arial" charset="0"/>
                </a:rPr>
                <a:t>PC5…7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4032984" y="2744062"/>
              <a:ext cx="444582" cy="5760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4119941" y="3068960"/>
              <a:ext cx="434208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>
                  <a:latin typeface="Arial" charset="0"/>
                </a:rPr>
                <a:t>E0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4084423" y="2636912"/>
              <a:ext cx="883001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200" dirty="0" smtClean="0">
                  <a:latin typeface="Arial" charset="0"/>
                </a:rPr>
                <a:t>E0/8..10</a:t>
              </a:r>
              <a:endParaRPr kumimoji="0" lang="en-US" altLang="zh-CN" sz="1200" dirty="0">
                <a:latin typeface="Arial" charset="0"/>
              </a:endParaRP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2699241" y="1700615"/>
              <a:ext cx="664214" cy="30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/>
                <a:t>子网</a:t>
              </a:r>
              <a:r>
                <a:rPr lang="en-US" altLang="zh-CN" sz="1200" b="1" dirty="0" smtClean="0"/>
                <a:t>1</a:t>
              </a:r>
              <a:endParaRPr lang="en-US" altLang="zh-CN" sz="1200" b="1" dirty="0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4399183" y="1692293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/>
                <a:t>子网</a:t>
              </a:r>
              <a:r>
                <a:rPr lang="en-US" altLang="zh-CN" sz="1200" b="1" dirty="0" smtClean="0"/>
                <a:t>2</a:t>
              </a:r>
              <a:endParaRPr lang="en-US" altLang="zh-CN" sz="1200" b="1" dirty="0"/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3898262" y="2024361"/>
              <a:ext cx="961769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3/4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2843808" y="2852936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3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4211960" y="2852936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200" b="1" dirty="0" smtClean="0">
                  <a:solidFill>
                    <a:srgbClr val="FF0000"/>
                  </a:solidFill>
                </a:rPr>
                <a:t>4</a:t>
              </a:r>
              <a:endParaRPr lang="en-US" altLang="zh-CN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8208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4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扩展实验</a:t>
            </a:r>
            <a:r>
              <a:rPr lang="zh-CN" altLang="en-US" b="1" dirty="0" smtClean="0">
                <a:latin typeface="宋体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供有兴趣和精力同学选择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b="1" dirty="0" smtClean="0"/>
          </a:p>
        </p:txBody>
      </p:sp>
      <p:grpSp>
        <p:nvGrpSpPr>
          <p:cNvPr id="69" name="组合 68"/>
          <p:cNvGrpSpPr/>
          <p:nvPr/>
        </p:nvGrpSpPr>
        <p:grpSpPr>
          <a:xfrm>
            <a:off x="1080120" y="4437112"/>
            <a:ext cx="6444208" cy="2158901"/>
            <a:chOff x="1259632" y="4437112"/>
            <a:chExt cx="6444208" cy="2158901"/>
          </a:xfrm>
        </p:grpSpPr>
        <p:sp>
          <p:nvSpPr>
            <p:cNvPr id="70" name="Oval 2"/>
            <p:cNvSpPr>
              <a:spLocks noChangeArrowheads="1"/>
            </p:cNvSpPr>
            <p:nvPr/>
          </p:nvSpPr>
          <p:spPr bwMode="auto">
            <a:xfrm>
              <a:off x="2259021" y="4581328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 dirty="0" smtClean="0">
                  <a:latin typeface="Arial" charset="0"/>
                </a:rPr>
                <a:t>R2</a:t>
              </a:r>
              <a:endParaRPr kumimoji="0" lang="en-US" altLang="zh-CN" sz="1400" dirty="0">
                <a:latin typeface="Arial" charset="0"/>
              </a:endParaRPr>
            </a:p>
          </p:txBody>
        </p:sp>
        <p:sp>
          <p:nvSpPr>
            <p:cNvPr id="71" name="Oval 3"/>
            <p:cNvSpPr>
              <a:spLocks noChangeArrowheads="1"/>
            </p:cNvSpPr>
            <p:nvPr/>
          </p:nvSpPr>
          <p:spPr bwMode="auto">
            <a:xfrm>
              <a:off x="4092459" y="4580535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 dirty="0" smtClean="0">
                  <a:latin typeface="Arial" charset="0"/>
                </a:rPr>
                <a:t>R3</a:t>
              </a:r>
              <a:endParaRPr kumimoji="0" lang="en-US" altLang="zh-CN" sz="1400" dirty="0">
                <a:latin typeface="Arial" charset="0"/>
              </a:endParaRPr>
            </a:p>
          </p:txBody>
        </p:sp>
        <p:sp>
          <p:nvSpPr>
            <p:cNvPr id="72" name="Oval 4"/>
            <p:cNvSpPr>
              <a:spLocks noChangeArrowheads="1"/>
            </p:cNvSpPr>
            <p:nvPr/>
          </p:nvSpPr>
          <p:spPr bwMode="auto">
            <a:xfrm>
              <a:off x="5870785" y="4580535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 dirty="0" smtClean="0">
                  <a:latin typeface="Arial" charset="0"/>
                </a:rPr>
                <a:t>R4</a:t>
              </a:r>
              <a:endParaRPr kumimoji="0" lang="en-US" altLang="zh-CN" sz="1400" dirty="0">
                <a:latin typeface="Arial" charset="0"/>
              </a:endParaRPr>
            </a:p>
          </p:txBody>
        </p:sp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2259021" y="5444651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>
                  <a:latin typeface="Arial" charset="0"/>
                </a:rPr>
                <a:t>S1</a:t>
              </a: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092459" y="5443858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>
                  <a:latin typeface="Arial" charset="0"/>
                </a:rPr>
                <a:t>S2</a:t>
              </a: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5870785" y="5443858"/>
              <a:ext cx="611147" cy="3237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>
                  <a:latin typeface="Arial" charset="0"/>
                </a:rPr>
                <a:t>S3</a:t>
              </a: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2315359" y="6380182"/>
              <a:ext cx="499695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>
                  <a:latin typeface="Arial" charset="0"/>
                </a:rPr>
                <a:t>PC1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3537651" y="6380182"/>
              <a:ext cx="499695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>
                  <a:latin typeface="Arial" charset="0"/>
                </a:rPr>
                <a:t>PC2</a:t>
              </a: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5982236" y="6380182"/>
              <a:ext cx="499695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>
                  <a:latin typeface="Arial" charset="0"/>
                </a:rPr>
                <a:t>PC4</a:t>
              </a: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2593375" y="5768398"/>
              <a:ext cx="0" cy="611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>
              <a:off x="2593375" y="4905074"/>
              <a:ext cx="0" cy="5395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2870167" y="4724951"/>
              <a:ext cx="12222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>
              <a:off x="4703605" y="4724951"/>
              <a:ext cx="12222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3" name="Line 15"/>
            <p:cNvSpPr>
              <a:spLocks noChangeShapeType="1"/>
            </p:cNvSpPr>
            <p:nvPr/>
          </p:nvSpPr>
          <p:spPr bwMode="auto">
            <a:xfrm>
              <a:off x="4425589" y="4905074"/>
              <a:ext cx="0" cy="53957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H="1">
              <a:off x="3814443" y="5732690"/>
              <a:ext cx="500920" cy="647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5" name="Line 17"/>
            <p:cNvSpPr>
              <a:spLocks noChangeShapeType="1"/>
            </p:cNvSpPr>
            <p:nvPr/>
          </p:nvSpPr>
          <p:spPr bwMode="auto">
            <a:xfrm>
              <a:off x="6203914" y="5768398"/>
              <a:ext cx="0" cy="611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6" name="Line 18"/>
            <p:cNvSpPr>
              <a:spLocks noChangeShapeType="1"/>
            </p:cNvSpPr>
            <p:nvPr/>
          </p:nvSpPr>
          <p:spPr bwMode="auto">
            <a:xfrm>
              <a:off x="6148801" y="4905074"/>
              <a:ext cx="0" cy="5395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87" name="Text Box 19"/>
            <p:cNvSpPr txBox="1">
              <a:spLocks noChangeArrowheads="1"/>
            </p:cNvSpPr>
            <p:nvPr/>
          </p:nvSpPr>
          <p:spPr bwMode="auto">
            <a:xfrm>
              <a:off x="2632567" y="4914596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>
                  <a:latin typeface="Arial" charset="0"/>
                </a:rPr>
                <a:t>E0/0</a:t>
              </a:r>
            </a:p>
          </p:txBody>
        </p:sp>
        <p:sp>
          <p:nvSpPr>
            <p:cNvPr id="88" name="Text Box 20"/>
            <p:cNvSpPr txBox="1">
              <a:spLocks noChangeArrowheads="1"/>
            </p:cNvSpPr>
            <p:nvPr/>
          </p:nvSpPr>
          <p:spPr bwMode="auto">
            <a:xfrm>
              <a:off x="2623994" y="5229200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E0/1</a:t>
              </a: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2759940" y="4437112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solidFill>
                    <a:srgbClr val="FF0000"/>
                  </a:solidFill>
                  <a:latin typeface="Arial" charset="0"/>
                </a:rPr>
                <a:t>S0/0</a:t>
              </a:r>
            </a:p>
          </p:txBody>
        </p:sp>
        <p:sp>
          <p:nvSpPr>
            <p:cNvPr id="90" name="Text Box 22"/>
            <p:cNvSpPr txBox="1">
              <a:spLocks noChangeArrowheads="1"/>
            </p:cNvSpPr>
            <p:nvPr/>
          </p:nvSpPr>
          <p:spPr bwMode="auto">
            <a:xfrm>
              <a:off x="3699317" y="4437112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solidFill>
                    <a:srgbClr val="FF0000"/>
                  </a:solidFill>
                  <a:latin typeface="Arial" charset="0"/>
                </a:rPr>
                <a:t>S0/0</a:t>
              </a:r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838115" y="4905074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E0/0</a:t>
              </a: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>
              <a:off x="3865882" y="5157192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E0/1</a:t>
              </a:r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4643593" y="4437112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E0/1</a:t>
              </a:r>
            </a:p>
          </p:txBody>
        </p:sp>
        <p:sp>
          <p:nvSpPr>
            <p:cNvPr id="94" name="Text Box 26"/>
            <p:cNvSpPr txBox="1">
              <a:spLocks noChangeArrowheads="1"/>
            </p:cNvSpPr>
            <p:nvPr/>
          </p:nvSpPr>
          <p:spPr bwMode="auto">
            <a:xfrm>
              <a:off x="5421304" y="4458598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E0/0</a:t>
              </a:r>
            </a:p>
          </p:txBody>
        </p:sp>
        <p:sp>
          <p:nvSpPr>
            <p:cNvPr id="95" name="Text Box 27"/>
            <p:cNvSpPr txBox="1">
              <a:spLocks noChangeArrowheads="1"/>
            </p:cNvSpPr>
            <p:nvPr/>
          </p:nvSpPr>
          <p:spPr bwMode="auto">
            <a:xfrm>
              <a:off x="5615608" y="5157192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E0/1</a:t>
              </a:r>
            </a:p>
          </p:txBody>
        </p: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5615608" y="4901107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E0/1</a:t>
              </a:r>
            </a:p>
          </p:txBody>
        </p:sp>
        <p:sp>
          <p:nvSpPr>
            <p:cNvPr id="97" name="Text Box 29"/>
            <p:cNvSpPr txBox="1">
              <a:spLocks noChangeArrowheads="1"/>
            </p:cNvSpPr>
            <p:nvPr/>
          </p:nvSpPr>
          <p:spPr bwMode="auto">
            <a:xfrm>
              <a:off x="5846290" y="6093296"/>
              <a:ext cx="40427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>
                  <a:latin typeface="Arial" charset="0"/>
                </a:rPr>
                <a:t>E0</a:t>
              </a:r>
            </a:p>
          </p:txBody>
        </p: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5754434" y="5765224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>
                  <a:latin typeface="Arial" charset="0"/>
                </a:rPr>
                <a:t>E0/2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3815408" y="5713511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 smtClean="0">
                  <a:latin typeface="Arial" charset="0"/>
                </a:rPr>
                <a:t>E0/4</a:t>
              </a:r>
              <a:endParaRPr kumimoji="0" lang="en-US" altLang="zh-CN" sz="1400" dirty="0">
                <a:latin typeface="Arial" charset="0"/>
              </a:endParaRPr>
            </a:p>
          </p:txBody>
        </p:sp>
        <p:sp>
          <p:nvSpPr>
            <p:cNvPr id="100" name="Text Box 32"/>
            <p:cNvSpPr txBox="1">
              <a:spLocks noChangeArrowheads="1"/>
            </p:cNvSpPr>
            <p:nvPr/>
          </p:nvSpPr>
          <p:spPr bwMode="auto">
            <a:xfrm>
              <a:off x="2648488" y="5765224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>
                  <a:latin typeface="Arial" charset="0"/>
                </a:rPr>
                <a:t>E0/2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3592765" y="6093296"/>
              <a:ext cx="40427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</a:t>
              </a:r>
            </a:p>
          </p:txBody>
        </p: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2648488" y="6093296"/>
              <a:ext cx="40427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</a:t>
              </a:r>
            </a:p>
          </p:txBody>
        </p:sp>
        <p:sp>
          <p:nvSpPr>
            <p:cNvPr id="103" name="Line 37"/>
            <p:cNvSpPr>
              <a:spLocks noChangeShapeType="1"/>
            </p:cNvSpPr>
            <p:nvPr/>
          </p:nvSpPr>
          <p:spPr bwMode="auto">
            <a:xfrm flipH="1">
              <a:off x="1870778" y="4724951"/>
              <a:ext cx="3882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04" name="Text Box 38"/>
            <p:cNvSpPr txBox="1">
              <a:spLocks noChangeArrowheads="1"/>
            </p:cNvSpPr>
            <p:nvPr/>
          </p:nvSpPr>
          <p:spPr bwMode="auto">
            <a:xfrm>
              <a:off x="1759326" y="4437112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>
                  <a:latin typeface="Arial" charset="0"/>
                </a:rPr>
                <a:t>E0/1</a:t>
              </a:r>
            </a:p>
          </p:txBody>
        </p:sp>
        <p:sp>
          <p:nvSpPr>
            <p:cNvPr id="105" name="Line 40"/>
            <p:cNvSpPr>
              <a:spLocks noChangeShapeType="1"/>
            </p:cNvSpPr>
            <p:nvPr/>
          </p:nvSpPr>
          <p:spPr bwMode="auto">
            <a:xfrm flipV="1">
              <a:off x="6481930" y="4721653"/>
              <a:ext cx="610821" cy="32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06" name="Text Box 41"/>
            <p:cNvSpPr txBox="1">
              <a:spLocks noChangeArrowheads="1"/>
            </p:cNvSpPr>
            <p:nvPr/>
          </p:nvSpPr>
          <p:spPr bwMode="auto">
            <a:xfrm>
              <a:off x="6481930" y="4437112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S0/0</a:t>
              </a:r>
            </a:p>
          </p:txBody>
        </p:sp>
        <p:sp>
          <p:nvSpPr>
            <p:cNvPr id="107" name="Rectangle 51"/>
            <p:cNvSpPr>
              <a:spLocks noChangeArrowheads="1"/>
            </p:cNvSpPr>
            <p:nvPr/>
          </p:nvSpPr>
          <p:spPr bwMode="auto">
            <a:xfrm>
              <a:off x="4703605" y="6380182"/>
              <a:ext cx="499695" cy="2158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zh-CN" sz="1400">
                  <a:latin typeface="Arial" charset="0"/>
                </a:rPr>
                <a:t>PC3</a:t>
              </a:r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4537040" y="5768398"/>
              <a:ext cx="444582" cy="5760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09" name="Text Box 53"/>
            <p:cNvSpPr txBox="1">
              <a:spLocks noChangeArrowheads="1"/>
            </p:cNvSpPr>
            <p:nvPr/>
          </p:nvSpPr>
          <p:spPr bwMode="auto">
            <a:xfrm>
              <a:off x="4623997" y="6093296"/>
              <a:ext cx="40427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>
                  <a:latin typeface="Arial" charset="0"/>
                </a:rPr>
                <a:t>E0</a:t>
              </a:r>
            </a:p>
          </p:txBody>
        </p:sp>
        <p:sp>
          <p:nvSpPr>
            <p:cNvPr id="110" name="Text Box 55"/>
            <p:cNvSpPr txBox="1">
              <a:spLocks noChangeArrowheads="1"/>
            </p:cNvSpPr>
            <p:nvPr/>
          </p:nvSpPr>
          <p:spPr bwMode="auto">
            <a:xfrm>
              <a:off x="4588479" y="5661248"/>
              <a:ext cx="5533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zh-CN" sz="1400" dirty="0" smtClean="0">
                  <a:latin typeface="Arial" charset="0"/>
                </a:rPr>
                <a:t>E0/7</a:t>
              </a:r>
              <a:endParaRPr kumimoji="0" lang="en-US" altLang="zh-CN" sz="1400" dirty="0">
                <a:latin typeface="Arial" charset="0"/>
              </a:endParaRPr>
            </a:p>
          </p:txBody>
        </p:sp>
        <p:sp>
          <p:nvSpPr>
            <p:cNvPr id="111" name="Text Box 56"/>
            <p:cNvSpPr txBox="1">
              <a:spLocks noChangeArrowheads="1"/>
            </p:cNvSpPr>
            <p:nvPr/>
          </p:nvSpPr>
          <p:spPr bwMode="auto">
            <a:xfrm>
              <a:off x="1702988" y="4759071"/>
              <a:ext cx="6335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子网</a:t>
              </a:r>
              <a:r>
                <a:rPr lang="en-US" altLang="zh-CN" sz="1400" b="1" dirty="0"/>
                <a:t>1</a:t>
              </a:r>
            </a:p>
          </p:txBody>
        </p:sp>
        <p:sp>
          <p:nvSpPr>
            <p:cNvPr id="112" name="Text Box 57"/>
            <p:cNvSpPr txBox="1">
              <a:spLocks noChangeArrowheads="1"/>
            </p:cNvSpPr>
            <p:nvPr/>
          </p:nvSpPr>
          <p:spPr bwMode="auto">
            <a:xfrm>
              <a:off x="3203297" y="4724951"/>
              <a:ext cx="6335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/>
                <a:t>子网</a:t>
              </a:r>
              <a:r>
                <a:rPr lang="en-US" altLang="zh-CN" sz="1400" b="1" dirty="0"/>
                <a:t>2</a:t>
              </a:r>
            </a:p>
          </p:txBody>
        </p:sp>
        <p:sp>
          <p:nvSpPr>
            <p:cNvPr id="113" name="Text Box 58"/>
            <p:cNvSpPr txBox="1">
              <a:spLocks noChangeArrowheads="1"/>
            </p:cNvSpPr>
            <p:nvPr/>
          </p:nvSpPr>
          <p:spPr bwMode="auto">
            <a:xfrm>
              <a:off x="4903239" y="4724951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400" b="1" dirty="0"/>
                <a:t>子网</a:t>
              </a:r>
              <a:r>
                <a:rPr lang="en-US" altLang="zh-CN" sz="1400" b="1" dirty="0"/>
                <a:t>3</a:t>
              </a:r>
            </a:p>
          </p:txBody>
        </p:sp>
        <p:sp>
          <p:nvSpPr>
            <p:cNvPr id="114" name="Text Box 59"/>
            <p:cNvSpPr txBox="1">
              <a:spLocks noChangeArrowheads="1"/>
            </p:cNvSpPr>
            <p:nvPr/>
          </p:nvSpPr>
          <p:spPr bwMode="auto">
            <a:xfrm>
              <a:off x="6413345" y="4724951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400" b="1" dirty="0"/>
                <a:t>子网</a:t>
              </a:r>
              <a:r>
                <a:rPr lang="en-US" altLang="zh-CN" sz="1400" b="1" dirty="0"/>
                <a:t>4</a:t>
              </a:r>
            </a:p>
          </p:txBody>
        </p:sp>
        <p:sp>
          <p:nvSpPr>
            <p:cNvPr id="115" name="Text Box 60"/>
            <p:cNvSpPr txBox="1">
              <a:spLocks noChangeArrowheads="1"/>
            </p:cNvSpPr>
            <p:nvPr/>
          </p:nvSpPr>
          <p:spPr bwMode="auto">
            <a:xfrm>
              <a:off x="1925891" y="5048697"/>
              <a:ext cx="6335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子网</a:t>
              </a:r>
              <a:r>
                <a:rPr lang="en-US" altLang="zh-CN" sz="1400" b="1"/>
                <a:t>5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4402318" y="5048697"/>
              <a:ext cx="961769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子网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6/8</a:t>
              </a:r>
              <a:endParaRPr lang="en-US" altLang="zh-C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 Box 62"/>
            <p:cNvSpPr txBox="1">
              <a:spLocks noChangeArrowheads="1"/>
            </p:cNvSpPr>
            <p:nvPr/>
          </p:nvSpPr>
          <p:spPr bwMode="auto">
            <a:xfrm>
              <a:off x="6148801" y="5048697"/>
              <a:ext cx="6335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子网</a:t>
              </a:r>
              <a:r>
                <a:rPr lang="en-US" altLang="zh-CN" sz="1400" b="1"/>
                <a:t>7</a:t>
              </a:r>
            </a:p>
          </p:txBody>
        </p:sp>
        <p:sp>
          <p:nvSpPr>
            <p:cNvPr id="118" name="椭圆 117"/>
            <p:cNvSpPr/>
            <p:nvPr/>
          </p:nvSpPr>
          <p:spPr bwMode="auto">
            <a:xfrm>
              <a:off x="1259632" y="4577683"/>
              <a:ext cx="606227" cy="2853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en-US" altLang="zh-CN" sz="1400" dirty="0" smtClean="0">
                  <a:latin typeface="Arial" charset="0"/>
                </a:rPr>
                <a:t>R1</a:t>
              </a:r>
              <a:endParaRPr kumimoji="0" lang="zh-CN" altLang="en-US" sz="1400" dirty="0" smtClean="0">
                <a:latin typeface="Arial" charset="0"/>
              </a:endParaRPr>
            </a:p>
          </p:txBody>
        </p:sp>
        <p:sp>
          <p:nvSpPr>
            <p:cNvPr id="119" name="椭圆 118"/>
            <p:cNvSpPr/>
            <p:nvPr/>
          </p:nvSpPr>
          <p:spPr bwMode="auto">
            <a:xfrm>
              <a:off x="7076481" y="4577683"/>
              <a:ext cx="627359" cy="2879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en-US" altLang="zh-CN" sz="1400" dirty="0" smtClean="0">
                  <a:latin typeface="Arial" charset="0"/>
                </a:rPr>
                <a:t>R5</a:t>
              </a:r>
              <a:endParaRPr kumimoji="0" lang="zh-CN" altLang="en-US" sz="1400" dirty="0" smtClean="0">
                <a:latin typeface="Arial" charset="0"/>
              </a:endParaRP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3347864" y="5877272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子网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4716016" y="5877272"/>
              <a:ext cx="736070" cy="230907"/>
            </a:xfrm>
            <a:prstGeom prst="rect">
              <a:avLst/>
            </a:prstGeom>
            <a:no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子网</a:t>
              </a:r>
              <a:r>
                <a:rPr lang="en-US" altLang="zh-CN" sz="1400" b="1" dirty="0" smtClean="0">
                  <a:solidFill>
                    <a:srgbClr val="FF0000"/>
                  </a:solidFill>
                </a:rPr>
                <a:t>8</a:t>
              </a:r>
              <a:endParaRPr lang="en-US" altLang="zh-CN" sz="1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231775" y="1285875"/>
            <a:ext cx="866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期望的结果：路由器的每个端口对应一个子网；</a:t>
            </a:r>
            <a:r>
              <a:rPr lang="zh-CN" altLang="en-US" b="1" dirty="0">
                <a:solidFill>
                  <a:srgbClr val="FF0000"/>
                </a:solidFill>
              </a:rPr>
              <a:t>要求的子网地址为：</a:t>
            </a:r>
            <a:r>
              <a:rPr lang="en-US" altLang="zh-CN" b="1" dirty="0">
                <a:solidFill>
                  <a:schemeClr val="accent4"/>
                </a:solidFill>
              </a:rPr>
              <a:t>xx.</a:t>
            </a:r>
            <a:r>
              <a:rPr lang="en-US" altLang="zh-CN" b="1" dirty="0"/>
              <a:t>yy.zz.0—xx.yy.zz+6.0</a:t>
            </a:r>
            <a:r>
              <a:rPr lang="zh-CN" altLang="en-US" b="1" dirty="0"/>
              <a:t>（假设同学学号为</a:t>
            </a:r>
            <a:r>
              <a:rPr lang="en-US" altLang="zh-CN" b="1" dirty="0"/>
              <a:t>71xxyyzz</a:t>
            </a:r>
            <a:r>
              <a:rPr lang="zh-CN" altLang="en-US" b="1" dirty="0"/>
              <a:t>），终端及其设备端口分配</a:t>
            </a:r>
            <a:r>
              <a:rPr lang="en-US" altLang="zh-CN" b="1" dirty="0"/>
              <a:t>IP</a:t>
            </a:r>
            <a:r>
              <a:rPr lang="zh-CN" altLang="en-US" b="1" dirty="0"/>
              <a:t>地址，并保证连通（</a:t>
            </a:r>
            <a:r>
              <a:rPr lang="en-US" altLang="zh-CN" b="1" dirty="0"/>
              <a:t>Ping</a:t>
            </a:r>
            <a:r>
              <a:rPr lang="zh-CN" altLang="en-US" b="1" dirty="0"/>
              <a:t>）。</a:t>
            </a:r>
          </a:p>
        </p:txBody>
      </p:sp>
      <p:sp>
        <p:nvSpPr>
          <p:cNvPr id="31748" name="Text Box 66"/>
          <p:cNvSpPr txBox="1">
            <a:spLocks noChangeArrowheads="1"/>
          </p:cNvSpPr>
          <p:nvPr/>
        </p:nvSpPr>
        <p:spPr bwMode="auto">
          <a:xfrm>
            <a:off x="76200" y="857250"/>
            <a:ext cx="906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设计如图的网络，并进行</a:t>
            </a:r>
            <a:r>
              <a:rPr lang="en-US" altLang="zh-CN" sz="2800" b="1" dirty="0" smtClean="0">
                <a:latin typeface="宋体" pitchFamily="2" charset="-122"/>
              </a:rPr>
              <a:t>IP</a:t>
            </a:r>
            <a:r>
              <a:rPr lang="zh-CN" altLang="en-US" sz="2800" b="1" dirty="0" smtClean="0">
                <a:latin typeface="宋体" pitchFamily="2" charset="-122"/>
              </a:rPr>
              <a:t>地址和路由表的配置</a:t>
            </a:r>
            <a:endParaRPr lang="zh-CN" altLang="en-US" b="1" dirty="0"/>
          </a:p>
        </p:txBody>
      </p:sp>
      <p:sp>
        <p:nvSpPr>
          <p:cNvPr id="719939" name="Rectangle 67"/>
          <p:cNvSpPr>
            <a:spLocks noChangeArrowheads="1"/>
          </p:cNvSpPr>
          <p:nvPr/>
        </p:nvSpPr>
        <p:spPr bwMode="auto">
          <a:xfrm>
            <a:off x="0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1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33</a:t>
            </a:r>
            <a:endParaRPr lang="en-US" altLang="zh-CN" dirty="0"/>
          </a:p>
        </p:txBody>
      </p:sp>
      <p:sp>
        <p:nvSpPr>
          <p:cNvPr id="31752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5  </a:t>
            </a:r>
            <a:r>
              <a:rPr lang="zh-CN" altLang="en-US" sz="2800" b="1" dirty="0" smtClean="0"/>
              <a:t>仿真配置网络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文档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要求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303088" y="2492896"/>
            <a:ext cx="8661400" cy="415498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建议和要求：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、先纸上设计，再仿真配置；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2</a:t>
            </a:r>
            <a:r>
              <a:rPr lang="zh-CN" altLang="en-US" sz="2200" b="1" dirty="0" smtClean="0"/>
              <a:t>、提交的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电子版</a:t>
            </a:r>
            <a:r>
              <a:rPr lang="zh-CN" altLang="en-US" sz="2200" b="1" dirty="0" smtClean="0"/>
              <a:t>设计报告应能体现下列信息：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     </a:t>
            </a:r>
            <a:r>
              <a:rPr lang="zh-CN" altLang="en-US" sz="2200" b="1" dirty="0" smtClean="0"/>
              <a:t>① 封面（含实验名称、学号、姓名、报告撰写日期）</a:t>
            </a:r>
            <a:endParaRPr lang="en-US" altLang="zh-CN" sz="2200" b="1" dirty="0" smtClean="0"/>
          </a:p>
          <a:p>
            <a:pPr>
              <a:defRPr/>
            </a:pPr>
            <a:r>
              <a:rPr lang="en-US" altLang="zh-CN" sz="2200" b="1" dirty="0" smtClean="0"/>
              <a:t>     </a:t>
            </a:r>
            <a:r>
              <a:rPr lang="zh-CN" altLang="en-US" sz="2200" b="1" dirty="0" smtClean="0"/>
              <a:t>② 设计目标（要求）；</a:t>
            </a:r>
            <a:endParaRPr lang="en-US" altLang="zh-CN" sz="2200" b="1" dirty="0" smtClean="0"/>
          </a:p>
          <a:p>
            <a:pPr>
              <a:defRPr/>
            </a:pPr>
            <a:r>
              <a:rPr lang="zh-CN" altLang="en-US" sz="2200" b="1" dirty="0" smtClean="0"/>
              <a:t>     ③ 设计过程（如何设计和配置路由器和终端）；</a:t>
            </a:r>
            <a:endParaRPr lang="en-US" altLang="zh-CN" sz="2200" b="1" dirty="0" smtClean="0"/>
          </a:p>
          <a:p>
            <a:pPr>
              <a:defRPr/>
            </a:pPr>
            <a:r>
              <a:rPr lang="zh-CN" altLang="en-US" sz="2200" b="1" dirty="0" smtClean="0"/>
              <a:t>     ④ 实验结果（截屏</a:t>
            </a:r>
            <a:r>
              <a:rPr lang="en-US" altLang="zh-CN" sz="2200" b="1" dirty="0" smtClean="0"/>
              <a:t>——</a:t>
            </a:r>
            <a:r>
              <a:rPr lang="zh-CN" altLang="en-US" sz="2200" b="1" dirty="0" smtClean="0"/>
              <a:t>利用</a:t>
            </a:r>
            <a:r>
              <a:rPr lang="en-US" altLang="zh-CN" sz="2200" b="1" dirty="0" smtClean="0"/>
              <a:t>show run</a:t>
            </a:r>
            <a:r>
              <a:rPr lang="zh-CN" altLang="en-US" sz="2200" b="1" dirty="0" smtClean="0"/>
              <a:t>命令显示</a:t>
            </a:r>
            <a:r>
              <a:rPr lang="en-US" altLang="zh-CN" sz="2200" b="1" dirty="0" smtClean="0"/>
              <a:t>5</a:t>
            </a:r>
            <a:r>
              <a:rPr lang="zh-CN" altLang="en-US" sz="2200" b="1" dirty="0" smtClean="0"/>
              <a:t>个路由器的配置参数（包括路由表），反映出体现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个人学号</a:t>
            </a:r>
            <a:r>
              <a:rPr lang="zh-CN" altLang="en-US" sz="2200" b="1" dirty="0" smtClean="0"/>
              <a:t>的</a:t>
            </a:r>
            <a:r>
              <a:rPr lang="en-US" altLang="zh-CN" sz="2200" b="1" dirty="0" smtClean="0"/>
              <a:t>IP</a:t>
            </a:r>
            <a:r>
              <a:rPr lang="zh-CN" altLang="en-US" sz="2200" b="1" dirty="0" smtClean="0"/>
              <a:t>地址配置；终端</a:t>
            </a:r>
            <a:r>
              <a:rPr lang="en-US" altLang="zh-CN" sz="2200" b="1" dirty="0" smtClean="0"/>
              <a:t>-</a:t>
            </a:r>
            <a:r>
              <a:rPr lang="zh-CN" altLang="en-US" sz="2200" b="1" dirty="0" smtClean="0"/>
              <a:t>路由器、路由器</a:t>
            </a:r>
            <a:r>
              <a:rPr lang="en-US" altLang="zh-CN" sz="2200" b="1" dirty="0" smtClean="0"/>
              <a:t>-</a:t>
            </a:r>
            <a:r>
              <a:rPr lang="zh-CN" altLang="en-US" sz="2200" b="1" dirty="0" smtClean="0"/>
              <a:t>路由器、终端</a:t>
            </a:r>
            <a:r>
              <a:rPr lang="en-US" altLang="zh-CN" sz="2200" b="1" dirty="0" smtClean="0"/>
              <a:t>-</a:t>
            </a:r>
            <a:r>
              <a:rPr lang="zh-CN" altLang="en-US" sz="2200" b="1" dirty="0" smtClean="0"/>
              <a:t>终端互相</a:t>
            </a:r>
            <a:r>
              <a:rPr lang="en-US" altLang="zh-CN" sz="2200" b="1" dirty="0" smtClean="0"/>
              <a:t>Ping</a:t>
            </a:r>
            <a:r>
              <a:rPr lang="zh-CN" altLang="en-US" sz="2200" b="1" dirty="0" smtClean="0"/>
              <a:t>通的结果）；</a:t>
            </a:r>
            <a:endParaRPr lang="en-US" altLang="zh-CN" sz="2200" b="1" dirty="0" smtClean="0"/>
          </a:p>
          <a:p>
            <a:pPr>
              <a:defRPr/>
            </a:pPr>
            <a:r>
              <a:rPr lang="zh-CN" altLang="en-US" sz="2200" b="1" dirty="0" smtClean="0"/>
              <a:t>     ⑤</a:t>
            </a:r>
            <a:r>
              <a:rPr lang="zh-CN" altLang="en-US" sz="2200" b="1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zh-CN" altLang="en-US" sz="2200" b="1" dirty="0" smtClean="0"/>
              <a:t>实验小结。</a:t>
            </a:r>
            <a:endParaRPr lang="en-US" altLang="zh-CN" sz="2200" b="1" dirty="0" smtClean="0"/>
          </a:p>
          <a:p>
            <a:r>
              <a:rPr lang="en-US" altLang="zh-CN" sz="2200" b="1" dirty="0" smtClean="0"/>
              <a:t>3</a:t>
            </a:r>
            <a:r>
              <a:rPr lang="zh-CN" altLang="en-US" sz="2200" b="1" dirty="0" smtClean="0"/>
              <a:t>、电子版文档</a:t>
            </a:r>
            <a:r>
              <a:rPr lang="zh-CN" altLang="en-US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文件名为：实验报告</a:t>
            </a:r>
            <a:r>
              <a:rPr lang="en-US" altLang="zh-CN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2-</a:t>
            </a:r>
            <a:r>
              <a:rPr lang="zh-CN" altLang="en-US" sz="22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学号姓名</a:t>
            </a:r>
            <a:endParaRPr lang="en-US" altLang="zh-CN" sz="22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200" b="1" dirty="0" smtClean="0"/>
              <a:t>4</a:t>
            </a:r>
            <a:r>
              <a:rPr lang="zh-CN" altLang="en-US" sz="2200" b="1" dirty="0" smtClean="0"/>
              <a:t>、报告提交截止时间（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19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日晚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点</a:t>
            </a:r>
            <a:r>
              <a:rPr lang="zh-CN" altLang="en-US" sz="2200" b="1" dirty="0" smtClean="0"/>
              <a:t>）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8"/>
          <p:cNvSpPr txBox="1">
            <a:spLocks noChangeArrowheads="1"/>
          </p:cNvSpPr>
          <p:nvPr/>
        </p:nvSpPr>
        <p:spPr bwMode="auto">
          <a:xfrm>
            <a:off x="86550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23555" name="Text Box 59"/>
          <p:cNvSpPr txBox="1">
            <a:spLocks noChangeArrowheads="1"/>
          </p:cNvSpPr>
          <p:nvPr/>
        </p:nvSpPr>
        <p:spPr bwMode="auto">
          <a:xfrm>
            <a:off x="323850" y="182563"/>
            <a:ext cx="8177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 smtClean="0"/>
              <a:t>、网络</a:t>
            </a:r>
            <a:r>
              <a:rPr lang="zh-CN" altLang="en-US" sz="2800" b="1" dirty="0"/>
              <a:t>基本概念</a:t>
            </a:r>
          </a:p>
        </p:txBody>
      </p:sp>
      <p:sp>
        <p:nvSpPr>
          <p:cNvPr id="23556" name="Text Box 107"/>
          <p:cNvSpPr txBox="1">
            <a:spLocks noChangeArrowheads="1"/>
          </p:cNvSpPr>
          <p:nvPr/>
        </p:nvSpPr>
        <p:spPr bwMode="auto">
          <a:xfrm>
            <a:off x="111125" y="981075"/>
            <a:ext cx="8839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构建网络的设施：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1</a:t>
            </a:r>
            <a:r>
              <a:rPr lang="zh-CN" altLang="en-US" sz="2800" b="1" dirty="0">
                <a:latin typeface="宋体" pitchFamily="2" charset="-122"/>
              </a:rPr>
              <a:t>、终端</a:t>
            </a:r>
            <a:r>
              <a:rPr lang="en-US" altLang="zh-CN" sz="2800" b="1" dirty="0">
                <a:latin typeface="宋体" pitchFamily="2" charset="-122"/>
              </a:rPr>
              <a:t>T</a:t>
            </a:r>
            <a:r>
              <a:rPr lang="zh-CN" altLang="en-US" sz="2800" b="1" dirty="0">
                <a:latin typeface="宋体" pitchFamily="2" charset="-122"/>
              </a:rPr>
              <a:t>：</a:t>
            </a:r>
            <a:r>
              <a:rPr lang="en-US" altLang="zh-CN" sz="2800" b="1" dirty="0">
                <a:latin typeface="宋体" pitchFamily="2" charset="-122"/>
              </a:rPr>
              <a:t>PC</a:t>
            </a:r>
            <a:r>
              <a:rPr lang="zh-CN" altLang="en-US" sz="2800" b="1" dirty="0">
                <a:latin typeface="宋体" pitchFamily="2" charset="-122"/>
              </a:rPr>
              <a:t>和主机（含网卡），辅助用户使用网络；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2</a:t>
            </a:r>
            <a:r>
              <a:rPr lang="zh-CN" altLang="en-US" sz="2800" b="1" dirty="0">
                <a:latin typeface="宋体" pitchFamily="2" charset="-122"/>
              </a:rPr>
              <a:t>、交换机</a:t>
            </a:r>
            <a:r>
              <a:rPr lang="en-US" altLang="zh-CN" sz="2800" b="1" dirty="0">
                <a:latin typeface="宋体" pitchFamily="2" charset="-122"/>
              </a:rPr>
              <a:t>S</a:t>
            </a:r>
            <a:r>
              <a:rPr lang="zh-CN" altLang="en-US" sz="2800" b="1" dirty="0">
                <a:latin typeface="宋体" pitchFamily="2" charset="-122"/>
              </a:rPr>
              <a:t>：连接终端，构建物理网络（以太网）；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            </a:t>
            </a:r>
            <a:r>
              <a:rPr lang="zh-CN" altLang="en-US" sz="2800" b="1" dirty="0">
                <a:latin typeface="宋体" pitchFamily="2" charset="-122"/>
              </a:rPr>
              <a:t>连接路由器，网络互连；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3</a:t>
            </a:r>
            <a:r>
              <a:rPr lang="zh-CN" altLang="en-US" sz="2800" b="1" dirty="0">
                <a:latin typeface="宋体" pitchFamily="2" charset="-122"/>
              </a:rPr>
              <a:t>、路由器</a:t>
            </a:r>
            <a:r>
              <a:rPr lang="en-US" altLang="zh-CN" sz="2800" b="1" dirty="0">
                <a:latin typeface="宋体" pitchFamily="2" charset="-122"/>
              </a:rPr>
              <a:t>R</a:t>
            </a:r>
            <a:r>
              <a:rPr lang="zh-CN" altLang="en-US" sz="2800" b="1" dirty="0">
                <a:latin typeface="宋体" pitchFamily="2" charset="-122"/>
              </a:rPr>
              <a:t>：互连不同的网络（子网）；</a:t>
            </a:r>
            <a:endParaRPr lang="en-US" altLang="zh-CN" sz="2800" b="1" dirty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>
                <a:latin typeface="宋体" pitchFamily="2" charset="-122"/>
              </a:rPr>
              <a:t>    4</a:t>
            </a:r>
            <a:r>
              <a:rPr lang="zh-CN" altLang="en-US" sz="2800" b="1" dirty="0">
                <a:latin typeface="宋体" pitchFamily="2" charset="-122"/>
              </a:rPr>
              <a:t>、介质：连接网络设施。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682092" name="Rectangle 108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558" name="Oval 77"/>
          <p:cNvSpPr>
            <a:spLocks noChangeArrowheads="1"/>
          </p:cNvSpPr>
          <p:nvPr/>
        </p:nvSpPr>
        <p:spPr bwMode="auto">
          <a:xfrm>
            <a:off x="2571750" y="4486275"/>
            <a:ext cx="1500188" cy="4651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x2.y2.z2.0</a:t>
            </a:r>
            <a:endParaRPr lang="zh-CN" altLang="en-US" dirty="0"/>
          </a:p>
        </p:txBody>
      </p:sp>
      <p:sp>
        <p:nvSpPr>
          <p:cNvPr id="47" name="Oval 79"/>
          <p:cNvSpPr>
            <a:spLocks noChangeArrowheads="1"/>
          </p:cNvSpPr>
          <p:nvPr/>
        </p:nvSpPr>
        <p:spPr bwMode="auto">
          <a:xfrm>
            <a:off x="3525838" y="5200650"/>
            <a:ext cx="1760537" cy="4429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/>
              <a:t>x6.y6.z6.0</a:t>
            </a:r>
            <a:endParaRPr lang="zh-CN" altLang="en-US" dirty="0"/>
          </a:p>
        </p:txBody>
      </p:sp>
      <p:sp>
        <p:nvSpPr>
          <p:cNvPr id="49" name="Oval 81"/>
          <p:cNvSpPr>
            <a:spLocks noChangeArrowheads="1"/>
          </p:cNvSpPr>
          <p:nvPr/>
        </p:nvSpPr>
        <p:spPr bwMode="auto">
          <a:xfrm>
            <a:off x="7215188" y="4414838"/>
            <a:ext cx="1454150" cy="4746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/>
              <a:t>x4.y4.z4.0</a:t>
            </a:r>
            <a:endParaRPr lang="zh-CN" altLang="en-US" dirty="0"/>
          </a:p>
        </p:txBody>
      </p:sp>
      <p:sp>
        <p:nvSpPr>
          <p:cNvPr id="23561" name="Oval 82"/>
          <p:cNvSpPr>
            <a:spLocks noChangeArrowheads="1"/>
          </p:cNvSpPr>
          <p:nvPr/>
        </p:nvSpPr>
        <p:spPr bwMode="auto">
          <a:xfrm>
            <a:off x="4857750" y="4486275"/>
            <a:ext cx="1500188" cy="385763"/>
          </a:xfrm>
          <a:prstGeom prst="ellipse">
            <a:avLst/>
          </a:prstGeom>
          <a:solidFill>
            <a:srgbClr val="FF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x3.y3.z3.0</a:t>
            </a:r>
            <a:endParaRPr lang="zh-CN" altLang="en-US"/>
          </a:p>
        </p:txBody>
      </p:sp>
      <p:sp>
        <p:nvSpPr>
          <p:cNvPr id="23562" name="Oval 83"/>
          <p:cNvSpPr>
            <a:spLocks noChangeArrowheads="1"/>
          </p:cNvSpPr>
          <p:nvPr/>
        </p:nvSpPr>
        <p:spPr bwMode="auto">
          <a:xfrm>
            <a:off x="6000750" y="5129213"/>
            <a:ext cx="1571625" cy="5064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x7.y7.z7.0</a:t>
            </a:r>
            <a:endParaRPr lang="zh-CN" altLang="en-US" dirty="0"/>
          </a:p>
        </p:txBody>
      </p:sp>
      <p:sp>
        <p:nvSpPr>
          <p:cNvPr id="23563" name="Rectangle 110"/>
          <p:cNvSpPr>
            <a:spLocks noChangeArrowheads="1"/>
          </p:cNvSpPr>
          <p:nvPr/>
        </p:nvSpPr>
        <p:spPr bwMode="auto">
          <a:xfrm>
            <a:off x="1998663" y="4572000"/>
            <a:ext cx="2159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 dirty="0"/>
              <a:t>R</a:t>
            </a:r>
          </a:p>
        </p:txBody>
      </p:sp>
      <p:sp>
        <p:nvSpPr>
          <p:cNvPr id="23564" name="Rectangle 114"/>
          <p:cNvSpPr>
            <a:spLocks noChangeArrowheads="1"/>
          </p:cNvSpPr>
          <p:nvPr/>
        </p:nvSpPr>
        <p:spPr bwMode="auto">
          <a:xfrm>
            <a:off x="4284663" y="4572000"/>
            <a:ext cx="2159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R</a:t>
            </a:r>
          </a:p>
        </p:txBody>
      </p:sp>
      <p:sp>
        <p:nvSpPr>
          <p:cNvPr id="23565" name="Rectangle 117"/>
          <p:cNvSpPr>
            <a:spLocks noChangeArrowheads="1"/>
          </p:cNvSpPr>
          <p:nvPr/>
        </p:nvSpPr>
        <p:spPr bwMode="auto">
          <a:xfrm>
            <a:off x="6643688" y="4500563"/>
            <a:ext cx="2159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R</a:t>
            </a:r>
          </a:p>
        </p:txBody>
      </p:sp>
      <p:sp>
        <p:nvSpPr>
          <p:cNvPr id="55" name="Oval 77"/>
          <p:cNvSpPr>
            <a:spLocks noChangeArrowheads="1"/>
          </p:cNvSpPr>
          <p:nvPr/>
        </p:nvSpPr>
        <p:spPr bwMode="auto">
          <a:xfrm>
            <a:off x="214313" y="4486275"/>
            <a:ext cx="1500187" cy="4651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/>
              <a:t>x1.y1.z1.0</a:t>
            </a:r>
            <a:endParaRPr lang="zh-CN" altLang="en-US" dirty="0"/>
          </a:p>
        </p:txBody>
      </p:sp>
      <p:sp>
        <p:nvSpPr>
          <p:cNvPr id="23567" name="Oval 77"/>
          <p:cNvSpPr>
            <a:spLocks noChangeArrowheads="1"/>
          </p:cNvSpPr>
          <p:nvPr/>
        </p:nvSpPr>
        <p:spPr bwMode="auto">
          <a:xfrm>
            <a:off x="1357313" y="5164138"/>
            <a:ext cx="1500187" cy="465137"/>
          </a:xfrm>
          <a:prstGeom prst="ellipse">
            <a:avLst/>
          </a:prstGeom>
          <a:solidFill>
            <a:srgbClr val="FF9933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x5.y5.z5.0</a:t>
            </a:r>
            <a:endParaRPr lang="zh-CN" altLang="en-US" dirty="0"/>
          </a:p>
        </p:txBody>
      </p:sp>
      <p:cxnSp>
        <p:nvCxnSpPr>
          <p:cNvPr id="23568" name="直接连接符 57"/>
          <p:cNvCxnSpPr>
            <a:cxnSpLocks noChangeShapeType="1"/>
            <a:stCxn id="55" idx="6"/>
            <a:endCxn id="23563" idx="1"/>
          </p:cNvCxnSpPr>
          <p:nvPr/>
        </p:nvCxnSpPr>
        <p:spPr bwMode="auto">
          <a:xfrm flipV="1">
            <a:off x="1714500" y="4716463"/>
            <a:ext cx="284163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9" name="直接连接符 59"/>
          <p:cNvCxnSpPr>
            <a:cxnSpLocks noChangeShapeType="1"/>
            <a:stCxn id="23563" idx="3"/>
            <a:endCxn id="23558" idx="2"/>
          </p:cNvCxnSpPr>
          <p:nvPr/>
        </p:nvCxnSpPr>
        <p:spPr bwMode="auto">
          <a:xfrm>
            <a:off x="2214563" y="4716463"/>
            <a:ext cx="357187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0" name="直接连接符 62"/>
          <p:cNvCxnSpPr>
            <a:cxnSpLocks noChangeShapeType="1"/>
          </p:cNvCxnSpPr>
          <p:nvPr/>
        </p:nvCxnSpPr>
        <p:spPr bwMode="auto">
          <a:xfrm flipV="1">
            <a:off x="4071938" y="4714875"/>
            <a:ext cx="212725" cy="174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1" name="直接连接符 64"/>
          <p:cNvCxnSpPr>
            <a:cxnSpLocks noChangeShapeType="1"/>
            <a:stCxn id="23564" idx="3"/>
            <a:endCxn id="23561" idx="2"/>
          </p:cNvCxnSpPr>
          <p:nvPr/>
        </p:nvCxnSpPr>
        <p:spPr bwMode="auto">
          <a:xfrm flipV="1">
            <a:off x="4500563" y="4679950"/>
            <a:ext cx="357187" cy="36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2" name="直接连接符 66"/>
          <p:cNvCxnSpPr>
            <a:cxnSpLocks noChangeShapeType="1"/>
            <a:stCxn id="23561" idx="6"/>
            <a:endCxn id="23565" idx="1"/>
          </p:cNvCxnSpPr>
          <p:nvPr/>
        </p:nvCxnSpPr>
        <p:spPr bwMode="auto">
          <a:xfrm flipV="1">
            <a:off x="6357938" y="4645025"/>
            <a:ext cx="285750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3" name="直接连接符 68"/>
          <p:cNvCxnSpPr>
            <a:cxnSpLocks noChangeShapeType="1"/>
            <a:stCxn id="23565" idx="3"/>
            <a:endCxn id="49" idx="2"/>
          </p:cNvCxnSpPr>
          <p:nvPr/>
        </p:nvCxnSpPr>
        <p:spPr bwMode="auto">
          <a:xfrm>
            <a:off x="6859588" y="4645025"/>
            <a:ext cx="355600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4" name="直接连接符 70"/>
          <p:cNvCxnSpPr>
            <a:cxnSpLocks noChangeShapeType="1"/>
            <a:stCxn id="23565" idx="2"/>
            <a:endCxn id="23562" idx="0"/>
          </p:cNvCxnSpPr>
          <p:nvPr/>
        </p:nvCxnSpPr>
        <p:spPr bwMode="auto">
          <a:xfrm rot="16200000" flipH="1">
            <a:off x="6599238" y="4941888"/>
            <a:ext cx="339725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5" name="直接连接符 72"/>
          <p:cNvCxnSpPr>
            <a:cxnSpLocks noChangeShapeType="1"/>
            <a:stCxn id="23564" idx="2"/>
            <a:endCxn id="47" idx="0"/>
          </p:cNvCxnSpPr>
          <p:nvPr/>
        </p:nvCxnSpPr>
        <p:spPr bwMode="auto">
          <a:xfrm rot="16200000" flipH="1">
            <a:off x="4229894" y="5023644"/>
            <a:ext cx="339725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6" name="直接连接符 74"/>
          <p:cNvCxnSpPr>
            <a:cxnSpLocks noChangeShapeType="1"/>
            <a:stCxn id="23563" idx="2"/>
            <a:endCxn id="23567" idx="0"/>
          </p:cNvCxnSpPr>
          <p:nvPr/>
        </p:nvCxnSpPr>
        <p:spPr bwMode="auto">
          <a:xfrm rot="16200000" flipH="1">
            <a:off x="1955006" y="5012532"/>
            <a:ext cx="3032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577" name="TextBox 75"/>
          <p:cNvSpPr txBox="1">
            <a:spLocks noChangeArrowheads="1"/>
          </p:cNvSpPr>
          <p:nvPr/>
        </p:nvSpPr>
        <p:spPr bwMode="auto">
          <a:xfrm>
            <a:off x="142875" y="5786438"/>
            <a:ext cx="9001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/>
              <a:t>就物理网而言，</a:t>
            </a:r>
            <a:r>
              <a:rPr lang="en-US" altLang="zh-CN" sz="2000" b="1" dirty="0" err="1"/>
              <a:t>SubNet</a:t>
            </a:r>
            <a:r>
              <a:rPr lang="zh-CN" altLang="en-US" sz="2000" b="1" dirty="0"/>
              <a:t>可能是</a:t>
            </a:r>
            <a:r>
              <a:rPr lang="en-US" altLang="zh-CN" sz="2000" b="1" dirty="0"/>
              <a:t>LAN</a:t>
            </a:r>
            <a:r>
              <a:rPr lang="zh-CN" altLang="en-US" sz="2000" b="1" dirty="0"/>
              <a:t>（如以太网）或</a:t>
            </a:r>
            <a:r>
              <a:rPr lang="en-US" altLang="zh-CN" sz="2000" b="1" dirty="0"/>
              <a:t>WAN</a:t>
            </a:r>
            <a:r>
              <a:rPr lang="zh-CN" altLang="en-US" sz="2000" b="1" dirty="0"/>
              <a:t>（如</a:t>
            </a:r>
            <a:r>
              <a:rPr lang="en-US" altLang="zh-CN" sz="2000" b="1" dirty="0"/>
              <a:t>FR</a:t>
            </a:r>
            <a:r>
              <a:rPr lang="zh-CN" altLang="en-US" sz="2000" b="1" dirty="0"/>
              <a:t>），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具有接入物理网的接口，如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端口</a:t>
            </a:r>
            <a:r>
              <a:rPr lang="zh-CN" altLang="en-US" sz="2000" b="1" dirty="0" smtClean="0"/>
              <a:t>（    ，以太网</a:t>
            </a:r>
            <a:r>
              <a:rPr lang="zh-CN" altLang="en-US" sz="2000" b="1" dirty="0"/>
              <a:t>口）或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端口</a:t>
            </a:r>
            <a:r>
              <a:rPr lang="zh-CN" altLang="en-US" sz="2000" b="1" dirty="0" smtClean="0"/>
              <a:t>（  ，串行口</a:t>
            </a:r>
            <a:r>
              <a:rPr lang="zh-CN" altLang="en-US" sz="2000" b="1" dirty="0"/>
              <a:t>）；</a:t>
            </a:r>
            <a:endParaRPr lang="en-US" altLang="zh-CN" sz="2000" b="1" dirty="0"/>
          </a:p>
          <a:p>
            <a:r>
              <a:rPr lang="zh-CN" altLang="en-US" sz="2000" b="1" dirty="0"/>
              <a:t>对应到因特网，</a:t>
            </a:r>
            <a:r>
              <a:rPr lang="en-US" altLang="zh-CN" sz="2000" b="1" dirty="0" err="1"/>
              <a:t>SubNet</a:t>
            </a:r>
            <a:r>
              <a:rPr lang="zh-CN" altLang="en-US" sz="2000" b="1" dirty="0"/>
              <a:t>具有不同的网络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地址，</a:t>
            </a:r>
            <a:r>
              <a:rPr lang="en-US" altLang="zh-CN" sz="2000" b="1" dirty="0"/>
              <a:t>R</a:t>
            </a:r>
            <a:r>
              <a:rPr lang="zh-CN" altLang="en-US" sz="2000" b="1" dirty="0" smtClean="0"/>
              <a:t>具有接入子网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地址。。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0125" y="4162425"/>
            <a:ext cx="1046163" cy="33813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x1.y1.z1.1</a:t>
            </a:r>
            <a:endParaRPr lang="zh-CN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97088" y="4162425"/>
            <a:ext cx="1046162" cy="33813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x2.y2.z2.1</a:t>
            </a:r>
            <a:endParaRPr lang="zh-CN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5750" y="5143500"/>
            <a:ext cx="1046163" cy="33813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x5.y5.z5.1</a:t>
            </a:r>
            <a:endParaRPr lang="zh-CN" altLang="en-US" sz="1600" b="1" dirty="0"/>
          </a:p>
        </p:txBody>
      </p:sp>
      <p:cxnSp>
        <p:nvCxnSpPr>
          <p:cNvPr id="23581" name="直接箭头连接符 29"/>
          <p:cNvCxnSpPr>
            <a:cxnSpLocks noChangeShapeType="1"/>
          </p:cNvCxnSpPr>
          <p:nvPr/>
        </p:nvCxnSpPr>
        <p:spPr bwMode="auto">
          <a:xfrm rot="16200000" flipH="1">
            <a:off x="1785938" y="4500563"/>
            <a:ext cx="14287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2" name="直接箭头连接符 30"/>
          <p:cNvCxnSpPr>
            <a:cxnSpLocks noChangeShapeType="1"/>
          </p:cNvCxnSpPr>
          <p:nvPr/>
        </p:nvCxnSpPr>
        <p:spPr bwMode="auto">
          <a:xfrm rot="5400000">
            <a:off x="2286000" y="4500563"/>
            <a:ext cx="14287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3" name="直接箭头连接符 32"/>
          <p:cNvCxnSpPr>
            <a:cxnSpLocks noChangeShapeType="1"/>
          </p:cNvCxnSpPr>
          <p:nvPr/>
        </p:nvCxnSpPr>
        <p:spPr bwMode="auto">
          <a:xfrm flipV="1">
            <a:off x="1071563" y="4929188"/>
            <a:ext cx="928687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3286125" y="4143375"/>
            <a:ext cx="1046163" cy="33813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x2.y2.z2.2</a:t>
            </a:r>
            <a:endParaRPr lang="zh-CN" alt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83088" y="4143375"/>
            <a:ext cx="1046162" cy="33813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x3.y3.z3.1</a:t>
            </a:r>
            <a:endParaRPr lang="zh-CN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43188" y="5000625"/>
            <a:ext cx="1046162" cy="33813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x6.y6.z6.1</a:t>
            </a:r>
            <a:endParaRPr lang="zh-CN" altLang="en-US" sz="1600" b="1" dirty="0"/>
          </a:p>
        </p:txBody>
      </p:sp>
      <p:cxnSp>
        <p:nvCxnSpPr>
          <p:cNvPr id="23587" name="直接箭头连接符 37"/>
          <p:cNvCxnSpPr>
            <a:cxnSpLocks noChangeShapeType="1"/>
          </p:cNvCxnSpPr>
          <p:nvPr/>
        </p:nvCxnSpPr>
        <p:spPr bwMode="auto">
          <a:xfrm rot="16200000" flipH="1">
            <a:off x="4071938" y="4481513"/>
            <a:ext cx="14287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8" name="直接箭头连接符 38"/>
          <p:cNvCxnSpPr>
            <a:cxnSpLocks noChangeShapeType="1"/>
          </p:cNvCxnSpPr>
          <p:nvPr/>
        </p:nvCxnSpPr>
        <p:spPr bwMode="auto">
          <a:xfrm rot="5400000">
            <a:off x="4572000" y="4481513"/>
            <a:ext cx="14287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89" name="直接箭头连接符 39"/>
          <p:cNvCxnSpPr>
            <a:cxnSpLocks noChangeShapeType="1"/>
          </p:cNvCxnSpPr>
          <p:nvPr/>
        </p:nvCxnSpPr>
        <p:spPr bwMode="auto">
          <a:xfrm flipV="1">
            <a:off x="3714750" y="4910138"/>
            <a:ext cx="642938" cy="16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5643563" y="4090988"/>
            <a:ext cx="1046162" cy="33813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x3.y3.z3.2</a:t>
            </a:r>
            <a:endParaRPr lang="zh-CN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40525" y="4090988"/>
            <a:ext cx="1046163" cy="33813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x4.y4.z4.1</a:t>
            </a:r>
            <a:endParaRPr lang="zh-CN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929188" y="4910138"/>
            <a:ext cx="1046162" cy="33972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dirty="0"/>
              <a:t>x7.y7.z7.1</a:t>
            </a:r>
            <a:endParaRPr lang="zh-CN" altLang="en-US" sz="1600" b="1" dirty="0"/>
          </a:p>
        </p:txBody>
      </p:sp>
      <p:cxnSp>
        <p:nvCxnSpPr>
          <p:cNvPr id="23593" name="直接箭头连接符 45"/>
          <p:cNvCxnSpPr>
            <a:cxnSpLocks noChangeShapeType="1"/>
          </p:cNvCxnSpPr>
          <p:nvPr/>
        </p:nvCxnSpPr>
        <p:spPr bwMode="auto">
          <a:xfrm rot="16200000" flipH="1">
            <a:off x="6429375" y="4429125"/>
            <a:ext cx="14287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94" name="直接箭头连接符 47"/>
          <p:cNvCxnSpPr>
            <a:cxnSpLocks noChangeShapeType="1"/>
          </p:cNvCxnSpPr>
          <p:nvPr/>
        </p:nvCxnSpPr>
        <p:spPr bwMode="auto">
          <a:xfrm rot="5400000">
            <a:off x="6929438" y="4429125"/>
            <a:ext cx="14287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95" name="直接箭头连接符 51"/>
          <p:cNvCxnSpPr>
            <a:cxnSpLocks noChangeShapeType="1"/>
            <a:stCxn id="44" idx="3"/>
          </p:cNvCxnSpPr>
          <p:nvPr/>
        </p:nvCxnSpPr>
        <p:spPr bwMode="auto">
          <a:xfrm flipV="1">
            <a:off x="5975350" y="4857750"/>
            <a:ext cx="668338" cy="22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矩形 44"/>
          <p:cNvSpPr/>
          <p:nvPr/>
        </p:nvSpPr>
        <p:spPr bwMode="auto">
          <a:xfrm>
            <a:off x="6858016" y="4572008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572264" y="4572008"/>
            <a:ext cx="71438" cy="1428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500562" y="4643446"/>
            <a:ext cx="71438" cy="1428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214810" y="4643446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214546" y="4643446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928794" y="4643446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679628" y="4786322"/>
            <a:ext cx="142876" cy="7143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330638" y="4857760"/>
            <a:ext cx="142876" cy="7143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036572" y="4857760"/>
            <a:ext cx="142876" cy="7143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71868" y="6215082"/>
            <a:ext cx="71438" cy="142876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429388" y="6215082"/>
            <a:ext cx="71438" cy="1428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9512" y="1052736"/>
            <a:ext cx="8784977" cy="305468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/>
              <a:t>    为了支持所在子网的主机（或者其它设备）可以访问其它子网的节点，所在子网的路由器必须配置好自己的路由表项：</a:t>
            </a:r>
            <a:endParaRPr lang="en-US" altLang="zh-CN" sz="2200" b="1" dirty="0" smtClean="0"/>
          </a:p>
          <a:p>
            <a:pPr>
              <a:lnSpc>
                <a:spcPct val="125000"/>
              </a:lnSpc>
            </a:pPr>
            <a:r>
              <a:rPr lang="zh-CN" altLang="en-US" sz="2200" b="1" dirty="0" smtClean="0"/>
              <a:t>        目标网络，子网掩码，下一跳入口地址（本子网的其它路由器端口的</a:t>
            </a:r>
            <a:r>
              <a:rPr lang="en-US" altLang="zh-CN" sz="2200" b="1" dirty="0" smtClean="0"/>
              <a:t>IP</a:t>
            </a:r>
            <a:r>
              <a:rPr lang="zh-CN" altLang="en-US" sz="2200" b="1" dirty="0" smtClean="0"/>
              <a:t>地址），如</a:t>
            </a:r>
            <a:r>
              <a:rPr lang="en-US" altLang="zh-CN" sz="2200" b="1" dirty="0" smtClean="0"/>
              <a:t>R2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x1.y1.z1.0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255.255.255.0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x2.y2.z2.1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 smtClean="0"/>
              <a:t>    对于无法预计的目标子网，可以设置缺省的出口项：</a:t>
            </a:r>
            <a:endParaRPr lang="en-US" altLang="zh-CN" sz="2200" b="1" dirty="0" smtClean="0"/>
          </a:p>
          <a:p>
            <a:pPr>
              <a:lnSpc>
                <a:spcPct val="125000"/>
              </a:lnSpc>
            </a:pPr>
            <a:r>
              <a:rPr lang="en-US" altLang="zh-CN" sz="2200" b="1" dirty="0" smtClean="0"/>
              <a:t>        0.0.0.0 , 0.0.0.0</a:t>
            </a:r>
            <a:r>
              <a:rPr lang="zh-CN" altLang="en-US" sz="2200" b="1" dirty="0" smtClean="0"/>
              <a:t>，下一跳入口地址。</a:t>
            </a:r>
            <a:endParaRPr lang="en-US" altLang="zh-CN" sz="2200" b="1" dirty="0" smtClean="0"/>
          </a:p>
          <a:p>
            <a:pPr>
              <a:lnSpc>
                <a:spcPct val="125000"/>
              </a:lnSpc>
            </a:pPr>
            <a:r>
              <a:rPr lang="en-US" altLang="zh-CN" sz="2200" b="1" dirty="0" smtClean="0"/>
              <a:t>                                     </a:t>
            </a:r>
            <a:r>
              <a:rPr lang="zh-CN" altLang="en-US" sz="2200" b="1" dirty="0" smtClean="0"/>
              <a:t>如</a:t>
            </a:r>
            <a:r>
              <a:rPr lang="en-US" altLang="zh-CN" sz="2200" b="1" dirty="0" smtClean="0"/>
              <a:t>R1</a:t>
            </a:r>
            <a:r>
              <a:rPr lang="zh-CN" altLang="en-US" sz="2200" b="1" dirty="0" smtClean="0"/>
              <a:t>：</a:t>
            </a:r>
            <a:r>
              <a:rPr lang="en-US" altLang="zh-CN" sz="2200" b="1" dirty="0" smtClean="0"/>
              <a:t>0.0.0.0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0.0.0.0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x2.y2.z2.2</a:t>
            </a:r>
            <a:endParaRPr lang="zh-CN" altLang="en-US" sz="2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配置网络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1125" y="981075"/>
            <a:ext cx="88392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网络仿真软件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r>
              <a:rPr lang="en-US" altLang="zh-CN" sz="2800" b="1" dirty="0" smtClean="0">
                <a:latin typeface="宋体" pitchFamily="2" charset="-122"/>
              </a:rPr>
              <a:t>Boson </a:t>
            </a:r>
            <a:r>
              <a:rPr lang="en-US" altLang="zh-CN" sz="2800" b="1" dirty="0" err="1" smtClean="0">
                <a:latin typeface="宋体" pitchFamily="2" charset="-122"/>
              </a:rPr>
              <a:t>NetSim</a:t>
            </a:r>
            <a:r>
              <a:rPr lang="zh-CN" altLang="en-US" sz="2800" b="1" dirty="0" smtClean="0">
                <a:latin typeface="宋体" pitchFamily="2" charset="-122"/>
              </a:rPr>
              <a:t>，或者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457200" indent="-457200"/>
            <a:r>
              <a:rPr lang="en-US" altLang="zh-CN" sz="2800" b="1" dirty="0" smtClean="0">
                <a:latin typeface="宋体" pitchFamily="2" charset="-122"/>
              </a:rPr>
              <a:t>			    Packet Tracer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en-US" altLang="zh-CN" sz="2800" b="1" dirty="0" smtClean="0">
                <a:latin typeface="宋体" pitchFamily="2" charset="-122"/>
              </a:rPr>
              <a:t>Cisco</a:t>
            </a:r>
            <a:r>
              <a:rPr lang="zh-CN" altLang="en-US" sz="2800" b="1" dirty="0" smtClean="0">
                <a:latin typeface="宋体" pitchFamily="2" charset="-122"/>
              </a:rPr>
              <a:t>公司）；</a:t>
            </a:r>
            <a:endParaRPr lang="zh-CN" altLang="en-US" sz="2800" b="1" dirty="0">
              <a:latin typeface="宋体" pitchFamily="2" charset="-122"/>
            </a:endParaRP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</a:t>
            </a:r>
            <a:r>
              <a:rPr kumimoji="0" lang="en-US" altLang="zh-CN" b="1" dirty="0"/>
              <a:t>Boson</a:t>
            </a:r>
            <a:r>
              <a:rPr kumimoji="0" lang="zh-CN" altLang="en-US" b="1" dirty="0"/>
              <a:t>公司开发的一款帮助用户熟悉</a:t>
            </a:r>
            <a:r>
              <a:rPr kumimoji="0" lang="en-US" altLang="zh-CN" b="1" dirty="0"/>
              <a:t>Cisco</a:t>
            </a:r>
            <a:r>
              <a:rPr kumimoji="0" lang="zh-CN" altLang="en-US" b="1" dirty="0"/>
              <a:t>网络设备的教学软件，包括路由器仿真、交换机仿真、工作站仿真和网络设计等功能，用户可以利用该软件设计和配置网络。</a:t>
            </a:r>
          </a:p>
          <a:p>
            <a:pPr marL="457200" indent="-457200"/>
            <a:r>
              <a:rPr kumimoji="0" lang="zh-CN" altLang="en-US" b="1" dirty="0"/>
              <a:t>      也被称为</a:t>
            </a:r>
            <a:r>
              <a:rPr kumimoji="0" lang="en-US" altLang="zh-CN" b="1" dirty="0"/>
              <a:t>Cisco</a:t>
            </a:r>
            <a:r>
              <a:rPr kumimoji="0" lang="zh-CN" altLang="en-US" b="1" dirty="0"/>
              <a:t>网络工程师必备工具（具有多种类型和型号的网络设备）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希望同学熟悉的两个模块</a:t>
            </a:r>
            <a:r>
              <a:rPr kumimoji="0" lang="zh-CN" altLang="en-US" b="1" dirty="0"/>
              <a:t>：</a:t>
            </a:r>
          </a:p>
          <a:p>
            <a:pPr marL="457200" indent="-457200"/>
            <a:r>
              <a:rPr kumimoji="0" lang="zh-CN" altLang="en-US" b="1" dirty="0"/>
              <a:t>     </a:t>
            </a:r>
            <a:r>
              <a:rPr kumimoji="0" lang="en-US" altLang="zh-CN" b="1" dirty="0"/>
              <a:t>Boson Network Designer</a:t>
            </a:r>
            <a:r>
              <a:rPr kumimoji="0" lang="zh-CN" altLang="en-US" b="1" dirty="0"/>
              <a:t>：网络拓扑设计，设计任意拓扑结构的网络；</a:t>
            </a:r>
          </a:p>
          <a:p>
            <a:pPr marL="457200" indent="-457200"/>
            <a:r>
              <a:rPr kumimoji="0" lang="zh-CN" altLang="en-US" b="1" dirty="0"/>
              <a:t>     </a:t>
            </a:r>
            <a:r>
              <a:rPr kumimoji="0" lang="en-US" altLang="zh-CN" b="1" dirty="0"/>
              <a:t>Boson </a:t>
            </a:r>
            <a:r>
              <a:rPr kumimoji="0" lang="en-US" altLang="zh-CN" b="1" dirty="0" err="1"/>
              <a:t>NetSim</a:t>
            </a:r>
            <a:r>
              <a:rPr kumimoji="0" lang="zh-CN" altLang="en-US" b="1" dirty="0"/>
              <a:t>：模拟网络设备的指令，配置</a:t>
            </a:r>
            <a:r>
              <a:rPr kumimoji="0" lang="en-US" altLang="zh-CN" b="1" dirty="0"/>
              <a:t>/</a:t>
            </a:r>
            <a:r>
              <a:rPr kumimoji="0" lang="zh-CN" altLang="en-US" b="1" dirty="0"/>
              <a:t>设置网络设备，并可检验设置</a:t>
            </a:r>
            <a:r>
              <a:rPr kumimoji="0" lang="zh-CN" altLang="en-US" b="1" dirty="0" smtClean="0"/>
              <a:t>的正确性。</a:t>
            </a:r>
            <a:endParaRPr kumimoji="0" lang="zh-CN" altLang="en-US" b="1" dirty="0"/>
          </a:p>
        </p:txBody>
      </p:sp>
      <p:sp>
        <p:nvSpPr>
          <p:cNvPr id="689157" name="Rectangle 5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11125" y="981075"/>
            <a:ext cx="8839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 smtClean="0">
                <a:latin typeface="宋体" pitchFamily="2" charset="-122"/>
              </a:rPr>
              <a:t>搜索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下载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安装运行</a:t>
            </a:r>
            <a:r>
              <a:rPr lang="en-US" altLang="zh-CN" sz="2800" b="1" dirty="0" smtClean="0">
                <a:latin typeface="宋体" pitchFamily="2" charset="-122"/>
              </a:rPr>
              <a:t>Boson </a:t>
            </a:r>
            <a:r>
              <a:rPr lang="en-US" altLang="zh-CN" sz="2800" b="1" dirty="0" err="1" smtClean="0">
                <a:latin typeface="宋体" pitchFamily="2" charset="-122"/>
              </a:rPr>
              <a:t>NetSim</a:t>
            </a:r>
            <a:r>
              <a:rPr lang="zh-CN" altLang="en-US" sz="2800" b="1" dirty="0" smtClean="0">
                <a:latin typeface="宋体" pitchFamily="2" charset="-122"/>
              </a:rPr>
              <a:t>：  </a:t>
            </a:r>
            <a:endParaRPr kumimoji="0" lang="zh-CN" altLang="en-US" dirty="0"/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</a:t>
            </a:r>
            <a:endParaRPr lang="en-US" altLang="zh-CN" dirty="0"/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2000250"/>
            <a:ext cx="8410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11125" y="981075"/>
            <a:ext cx="8839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>
                <a:latin typeface="宋体" pitchFamily="2" charset="-122"/>
              </a:rPr>
              <a:t>运行</a:t>
            </a:r>
            <a:r>
              <a:rPr lang="en-US" altLang="zh-CN" sz="2800" b="1">
                <a:latin typeface="宋体" pitchFamily="2" charset="-122"/>
              </a:rPr>
              <a:t>Boson NetSim</a:t>
            </a:r>
            <a:r>
              <a:rPr lang="en-US" altLang="zh-CN" sz="2800" b="1"/>
              <a:t>—</a:t>
            </a:r>
            <a:r>
              <a:rPr lang="en-US" altLang="zh-CN" sz="2800" b="1">
                <a:latin typeface="宋体" pitchFamily="2" charset="-122"/>
              </a:rPr>
              <a:t>NetMap</a:t>
            </a:r>
            <a:r>
              <a:rPr lang="zh-CN" altLang="en-US" sz="2800" b="1">
                <a:latin typeface="宋体" pitchFamily="2" charset="-122"/>
              </a:rPr>
              <a:t>，设计网络（</a:t>
            </a:r>
            <a:r>
              <a:rPr kumimoji="0" lang="en-US" altLang="zh-CN" sz="2800" b="1"/>
              <a:t>Designer</a:t>
            </a:r>
            <a:r>
              <a:rPr kumimoji="0" lang="zh-CN" altLang="en-US" sz="2800" b="1"/>
              <a:t>）</a:t>
            </a:r>
            <a:r>
              <a:rPr kumimoji="0" lang="en-US" altLang="zh-CN" sz="2800" b="1"/>
              <a:t> </a:t>
            </a:r>
            <a:r>
              <a:rPr lang="zh-CN" altLang="en-US" sz="2800" b="1">
                <a:latin typeface="宋体" pitchFamily="2" charset="-122"/>
              </a:rPr>
              <a:t>：  </a:t>
            </a:r>
            <a:endParaRPr kumimoji="0" lang="zh-CN" altLang="en-US"/>
          </a:p>
        </p:txBody>
      </p:sp>
      <p:sp>
        <p:nvSpPr>
          <p:cNvPr id="707589" name="Rectangle 5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146" name="Object 8"/>
          <p:cNvGraphicFramePr>
            <a:graphicFrameLocks noGrp="1" noChangeAspect="1"/>
          </p:cNvGraphicFramePr>
          <p:nvPr>
            <p:ph/>
          </p:nvPr>
        </p:nvGraphicFramePr>
        <p:xfrm>
          <a:off x="323528" y="1988840"/>
          <a:ext cx="8207375" cy="305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Image" r:id="rId3" imgW="16253968" imgH="6044444" progId="">
                  <p:embed/>
                </p:oleObj>
              </mc:Choice>
              <mc:Fallback>
                <p:oleObj name="Image" r:id="rId3" imgW="16253968" imgH="6044444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8207375" cy="305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2987675" y="2205038"/>
            <a:ext cx="431800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运行</a:t>
            </a:r>
            <a:r>
              <a:rPr lang="en-US" altLang="zh-CN" sz="2800" b="1" dirty="0">
                <a:latin typeface="宋体" pitchFamily="2" charset="-122"/>
              </a:rPr>
              <a:t>Boson </a:t>
            </a:r>
            <a:r>
              <a:rPr lang="en-US" altLang="zh-CN" sz="2800" b="1" dirty="0" err="1">
                <a:latin typeface="宋体" pitchFamily="2" charset="-122"/>
              </a:rPr>
              <a:t>NetSim</a:t>
            </a:r>
            <a:r>
              <a:rPr lang="en-US" altLang="zh-CN" sz="2800" b="1" dirty="0" err="1"/>
              <a:t>—</a:t>
            </a:r>
            <a:r>
              <a:rPr lang="en-US" altLang="zh-CN" sz="2800" b="1" dirty="0" err="1">
                <a:latin typeface="宋体" pitchFamily="2" charset="-122"/>
              </a:rPr>
              <a:t>NetMap</a:t>
            </a:r>
            <a:r>
              <a:rPr lang="zh-CN" altLang="en-US" sz="2800" b="1" dirty="0">
                <a:latin typeface="宋体" pitchFamily="2" charset="-122"/>
              </a:rPr>
              <a:t>，设计</a:t>
            </a:r>
            <a:r>
              <a:rPr lang="zh-CN" altLang="en-US" sz="2800" b="1" dirty="0" smtClean="0">
                <a:latin typeface="宋体" pitchFamily="2" charset="-122"/>
              </a:rPr>
              <a:t>网络（</a:t>
            </a:r>
            <a:r>
              <a:rPr kumimoji="0" lang="en-US" altLang="zh-CN" sz="2800" b="1" dirty="0" smtClean="0"/>
              <a:t>Designer</a:t>
            </a:r>
            <a:r>
              <a:rPr kumimoji="0" lang="zh-CN" altLang="en-US" sz="2800" b="1" dirty="0" smtClean="0"/>
              <a:t>）</a:t>
            </a:r>
            <a:r>
              <a:rPr kumimoji="0" lang="en-US" altLang="zh-CN" sz="2800" b="1" dirty="0" smtClean="0"/>
              <a:t> 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endParaRPr lang="zh-CN" altLang="en-US" sz="2800" b="1" dirty="0">
              <a:latin typeface="宋体" pitchFamily="2" charset="-122"/>
            </a:endParaRPr>
          </a:p>
          <a:p>
            <a:pPr marL="457200" indent="-457200"/>
            <a:r>
              <a:rPr lang="zh-CN" altLang="en-US" sz="2800" b="1" dirty="0">
                <a:latin typeface="宋体" pitchFamily="2" charset="-122"/>
              </a:rPr>
              <a:t>  选择路由器及其模块（应满足需求）  </a:t>
            </a:r>
            <a:endParaRPr kumimoji="0" lang="zh-CN" altLang="en-US" dirty="0"/>
          </a:p>
        </p:txBody>
      </p:sp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170" name="Object 5"/>
          <p:cNvGraphicFramePr>
            <a:graphicFrameLocks noGrp="1" noChangeAspect="1"/>
          </p:cNvGraphicFramePr>
          <p:nvPr>
            <p:ph/>
          </p:nvPr>
        </p:nvGraphicFramePr>
        <p:xfrm>
          <a:off x="539750" y="2349500"/>
          <a:ext cx="7772400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Image" r:id="rId3" imgW="16253968" imgH="8901587" progId="">
                  <p:embed/>
                </p:oleObj>
              </mc:Choice>
              <mc:Fallback>
                <p:oleObj name="Image" r:id="rId3" imgW="16253968" imgH="890158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7772400" cy="425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 bwMode="auto">
          <a:xfrm>
            <a:off x="1043608" y="5831898"/>
            <a:ext cx="720080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1125" y="981075"/>
            <a:ext cx="8839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2800" b="1">
                <a:latin typeface="宋体" pitchFamily="2" charset="-122"/>
              </a:rPr>
              <a:t>仿真环境下熟悉网络设备的设置</a:t>
            </a:r>
          </a:p>
          <a:p>
            <a:pPr marL="457200" indent="-457200"/>
            <a:r>
              <a:rPr lang="zh-CN" altLang="en-US" sz="2800" b="1">
                <a:latin typeface="宋体" pitchFamily="2" charset="-122"/>
              </a:rPr>
              <a:t>运行</a:t>
            </a:r>
            <a:r>
              <a:rPr lang="en-US" altLang="zh-CN" sz="2800" b="1">
                <a:latin typeface="宋体" pitchFamily="2" charset="-122"/>
              </a:rPr>
              <a:t>Boson NetSim</a:t>
            </a:r>
            <a:r>
              <a:rPr lang="en-US" altLang="zh-CN" sz="2800" b="1"/>
              <a:t>—</a:t>
            </a:r>
            <a:r>
              <a:rPr lang="en-US" altLang="zh-CN" sz="2800" b="1">
                <a:latin typeface="宋体" pitchFamily="2" charset="-122"/>
              </a:rPr>
              <a:t>NetMap</a:t>
            </a:r>
            <a:r>
              <a:rPr lang="zh-CN" altLang="en-US" sz="2800" b="1">
                <a:latin typeface="宋体" pitchFamily="2" charset="-122"/>
              </a:rPr>
              <a:t>，设计网络：</a:t>
            </a:r>
          </a:p>
          <a:p>
            <a:pPr marL="457200" indent="-457200"/>
            <a:r>
              <a:rPr lang="zh-CN" altLang="en-US" sz="2800" b="1">
                <a:latin typeface="宋体" pitchFamily="2" charset="-122"/>
              </a:rPr>
              <a:t>  选择交换机及其模块  </a:t>
            </a:r>
            <a:endParaRPr kumimoji="0" lang="zh-CN" altLang="en-US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34925" y="7651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8194" name="Object 7"/>
          <p:cNvGraphicFramePr>
            <a:graphicFrameLocks noGrp="1" noChangeAspect="1"/>
          </p:cNvGraphicFramePr>
          <p:nvPr>
            <p:ph/>
          </p:nvPr>
        </p:nvGraphicFramePr>
        <p:xfrm>
          <a:off x="468313" y="2349500"/>
          <a:ext cx="7772400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Image" r:id="rId3" imgW="16253968" imgH="8914286" progId="">
                  <p:embed/>
                </p:oleObj>
              </mc:Choice>
              <mc:Fallback>
                <p:oleObj name="Image" r:id="rId3" imgW="16253968" imgH="8914286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7772400" cy="426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2"/>
          <p:cNvSpPr txBox="1">
            <a:spLocks noChangeArrowheads="1"/>
          </p:cNvSpPr>
          <p:nvPr/>
        </p:nvSpPr>
        <p:spPr bwMode="auto">
          <a:xfrm>
            <a:off x="8655050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9</a:t>
            </a:r>
            <a:endParaRPr lang="en-US" altLang="zh-CN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276872"/>
            <a:ext cx="6516216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74310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/>
              <a:t>2  </a:t>
            </a:r>
            <a:r>
              <a:rPr lang="zh-CN" altLang="en-US" sz="2800" b="1" dirty="0" smtClean="0"/>
              <a:t>仿真</a:t>
            </a:r>
            <a:r>
              <a:rPr lang="zh-CN" altLang="en-US" sz="2800" b="1" dirty="0"/>
              <a:t>配置</a:t>
            </a:r>
            <a:r>
              <a:rPr lang="zh-CN" altLang="en-US" sz="2800" b="1" dirty="0" smtClean="0"/>
              <a:t>网络</a:t>
            </a:r>
            <a:r>
              <a:rPr lang="en-US" altLang="zh-CN" sz="2800" b="1" dirty="0" smtClean="0"/>
              <a:t>-Boson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2704</Words>
  <Application>Microsoft Office PowerPoint</Application>
  <PresentationFormat>全屏显示(4:3)</PresentationFormat>
  <Paragraphs>501</Paragraphs>
  <Slides>33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默认设计模板</vt:lpstr>
      <vt:lpstr>VISIO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Southeast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WuGX</cp:lastModifiedBy>
  <cp:revision>272</cp:revision>
  <dcterms:created xsi:type="dcterms:W3CDTF">2005-02-22T02:46:21Z</dcterms:created>
  <dcterms:modified xsi:type="dcterms:W3CDTF">2020-04-30T03:05:50Z</dcterms:modified>
</cp:coreProperties>
</file>