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1626" r:id="rId2"/>
    <p:sldId id="1627" r:id="rId3"/>
    <p:sldId id="1628" r:id="rId4"/>
    <p:sldId id="1663" r:id="rId5"/>
    <p:sldId id="1664" r:id="rId6"/>
    <p:sldId id="1665" r:id="rId7"/>
    <p:sldId id="1629" r:id="rId8"/>
    <p:sldId id="1630" r:id="rId9"/>
    <p:sldId id="1631" r:id="rId10"/>
    <p:sldId id="1632" r:id="rId11"/>
    <p:sldId id="1633" r:id="rId12"/>
    <p:sldId id="1634" r:id="rId13"/>
    <p:sldId id="1635" r:id="rId14"/>
    <p:sldId id="1662" r:id="rId15"/>
    <p:sldId id="1637" r:id="rId16"/>
    <p:sldId id="1638" r:id="rId17"/>
    <p:sldId id="1667" r:id="rId18"/>
    <p:sldId id="1639" r:id="rId19"/>
    <p:sldId id="1640" r:id="rId20"/>
    <p:sldId id="1641" r:id="rId21"/>
    <p:sldId id="1666" r:id="rId22"/>
    <p:sldId id="1661" r:id="rId23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FFCC99"/>
    <a:srgbClr val="FFFF99"/>
    <a:srgbClr val="CCFFCC"/>
    <a:srgbClr val="FF99FF"/>
    <a:srgbClr val="99CCFF"/>
    <a:srgbClr val="FF66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655" autoAdjust="0"/>
  </p:normalViewPr>
  <p:slideViewPr>
    <p:cSldViewPr>
      <p:cViewPr>
        <p:scale>
          <a:sx n="66" d="100"/>
          <a:sy n="66" d="100"/>
        </p:scale>
        <p:origin x="-1482" y="-57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5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75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5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50D1F3B1-C2C6-4D88-9F6A-1CBFEB90B9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10E1E-24DA-4494-BFDA-5E7F7B4101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44B6E-4FFB-4824-8FE0-E41C9FC824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4E4CB-BA32-4F4A-A88A-936CBCFF2C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0C3235-25F0-4381-9221-D42715C8A3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84594-F488-4AD4-95AD-9AE809169E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B4D561-2EB3-4BA9-8327-FE1243EACB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5C92B-74DA-439D-87D1-E606797877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4C402-5033-42F7-BAC6-B4DBB0DBA6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4A532-B5EF-414C-8593-BF17F44F99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CF44D-2520-4C6C-998E-63F1019DDA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74CB7-9430-4890-A968-875C0C7A30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A01F344-B13B-4B07-A559-07BCA3F99A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120650" y="836613"/>
            <a:ext cx="8915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/>
              <a:t>本课程主要介绍计算机网络的构成和实现原理、可能遇到的问题，以及针对问题的解决方法。</a:t>
            </a:r>
          </a:p>
          <a:p>
            <a:endParaRPr lang="zh-CN" altLang="en-US" b="1" dirty="0"/>
          </a:p>
          <a:p>
            <a:r>
              <a:rPr lang="zh-CN" altLang="en-US" b="1" dirty="0"/>
              <a:t>计算机网络：计算机、网络设备和媒体构成的系统（目的：共享资源；特点：协议控制下的自治系统）；</a:t>
            </a:r>
          </a:p>
          <a:p>
            <a:r>
              <a:rPr lang="zh-CN" altLang="en-US" b="1" dirty="0"/>
              <a:t>计算机通信：以计算机为主要收发对象的通信系统（协议控制下的进程间通信）；</a:t>
            </a:r>
          </a:p>
        </p:txBody>
      </p:sp>
      <p:sp>
        <p:nvSpPr>
          <p:cNvPr id="19488" name="Rectangle 32"/>
          <p:cNvSpPr>
            <a:spLocks noChangeArrowheads="1"/>
          </p:cNvSpPr>
          <p:nvPr/>
        </p:nvSpPr>
        <p:spPr bwMode="auto">
          <a:xfrm>
            <a:off x="179388" y="5492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7108" name="Text Box 33"/>
          <p:cNvSpPr txBox="1">
            <a:spLocks noChangeArrowheads="1"/>
          </p:cNvSpPr>
          <p:nvPr/>
        </p:nvSpPr>
        <p:spPr bwMode="auto">
          <a:xfrm>
            <a:off x="8699500" y="444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47109" name="Text Box 38"/>
          <p:cNvSpPr txBox="1">
            <a:spLocks noChangeArrowheads="1"/>
          </p:cNvSpPr>
          <p:nvPr/>
        </p:nvSpPr>
        <p:spPr bwMode="auto">
          <a:xfrm>
            <a:off x="120650" y="60325"/>
            <a:ext cx="6611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 smtClean="0"/>
              <a:t>课程</a:t>
            </a:r>
            <a:r>
              <a:rPr lang="zh-CN" altLang="en-US" b="1" dirty="0"/>
              <a:t>复习（</a:t>
            </a:r>
            <a:r>
              <a:rPr lang="en-US" altLang="zh-CN" b="1" dirty="0" smtClean="0"/>
              <a:t>2020</a:t>
            </a:r>
            <a:r>
              <a:rPr lang="zh-CN" altLang="en-US" b="1" dirty="0" smtClean="0"/>
              <a:t>年</a:t>
            </a:r>
            <a:r>
              <a:rPr lang="en-US" altLang="zh-CN" b="1" dirty="0"/>
              <a:t>4</a:t>
            </a:r>
            <a:r>
              <a:rPr lang="zh-CN" altLang="en-US" b="1" dirty="0" smtClean="0"/>
              <a:t>月</a:t>
            </a:r>
            <a:r>
              <a:rPr lang="en-US" altLang="zh-CN" b="1" dirty="0" smtClean="0"/>
              <a:t>21</a:t>
            </a:r>
            <a:r>
              <a:rPr lang="zh-CN" altLang="en-US" b="1" dirty="0" smtClean="0"/>
              <a:t>日</a:t>
            </a:r>
            <a:r>
              <a:rPr lang="zh-CN" altLang="en-US" b="1" dirty="0"/>
              <a:t>）：</a:t>
            </a:r>
          </a:p>
        </p:txBody>
      </p:sp>
      <p:pic>
        <p:nvPicPr>
          <p:cNvPr id="47110" name="Picture 67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2138" y="3716338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47111" name="Group 145"/>
          <p:cNvGrpSpPr>
            <a:grpSpLocks/>
          </p:cNvGrpSpPr>
          <p:nvPr/>
        </p:nvGrpSpPr>
        <p:grpSpPr bwMode="auto">
          <a:xfrm>
            <a:off x="2195513" y="4221163"/>
            <a:ext cx="4321175" cy="722312"/>
            <a:chOff x="249" y="3656"/>
            <a:chExt cx="2722" cy="455"/>
          </a:xfrm>
        </p:grpSpPr>
        <p:sp>
          <p:nvSpPr>
            <p:cNvPr id="47157" name="Oval 73"/>
            <p:cNvSpPr>
              <a:spLocks noChangeArrowheads="1"/>
            </p:cNvSpPr>
            <p:nvPr/>
          </p:nvSpPr>
          <p:spPr bwMode="auto">
            <a:xfrm>
              <a:off x="249" y="3656"/>
              <a:ext cx="2722" cy="4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8" name="Rectangle 41"/>
            <p:cNvSpPr>
              <a:spLocks noChangeArrowheads="1"/>
            </p:cNvSpPr>
            <p:nvPr/>
          </p:nvSpPr>
          <p:spPr bwMode="auto">
            <a:xfrm>
              <a:off x="839" y="3702"/>
              <a:ext cx="91" cy="9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9" name="Rectangle 108"/>
            <p:cNvSpPr>
              <a:spLocks noChangeArrowheads="1"/>
            </p:cNvSpPr>
            <p:nvPr/>
          </p:nvSpPr>
          <p:spPr bwMode="auto">
            <a:xfrm>
              <a:off x="975" y="3838"/>
              <a:ext cx="91" cy="9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60" name="Rectangle 109"/>
            <p:cNvSpPr>
              <a:spLocks noChangeArrowheads="1"/>
            </p:cNvSpPr>
            <p:nvPr/>
          </p:nvSpPr>
          <p:spPr bwMode="auto">
            <a:xfrm>
              <a:off x="1111" y="3974"/>
              <a:ext cx="91" cy="9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61" name="Rectangle 110"/>
            <p:cNvSpPr>
              <a:spLocks noChangeArrowheads="1"/>
            </p:cNvSpPr>
            <p:nvPr/>
          </p:nvSpPr>
          <p:spPr bwMode="auto">
            <a:xfrm>
              <a:off x="1247" y="3748"/>
              <a:ext cx="91" cy="9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62" name="Rectangle 111"/>
            <p:cNvSpPr>
              <a:spLocks noChangeArrowheads="1"/>
            </p:cNvSpPr>
            <p:nvPr/>
          </p:nvSpPr>
          <p:spPr bwMode="auto">
            <a:xfrm>
              <a:off x="1383" y="3884"/>
              <a:ext cx="91" cy="9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63" name="Rectangle 112"/>
            <p:cNvSpPr>
              <a:spLocks noChangeArrowheads="1"/>
            </p:cNvSpPr>
            <p:nvPr/>
          </p:nvSpPr>
          <p:spPr bwMode="auto">
            <a:xfrm>
              <a:off x="1519" y="4020"/>
              <a:ext cx="91" cy="9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64" name="Rectangle 113"/>
            <p:cNvSpPr>
              <a:spLocks noChangeArrowheads="1"/>
            </p:cNvSpPr>
            <p:nvPr/>
          </p:nvSpPr>
          <p:spPr bwMode="auto">
            <a:xfrm>
              <a:off x="1610" y="3702"/>
              <a:ext cx="91" cy="9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65" name="Rectangle 114"/>
            <p:cNvSpPr>
              <a:spLocks noChangeArrowheads="1"/>
            </p:cNvSpPr>
            <p:nvPr/>
          </p:nvSpPr>
          <p:spPr bwMode="auto">
            <a:xfrm>
              <a:off x="1746" y="3838"/>
              <a:ext cx="91" cy="9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66" name="Rectangle 115"/>
            <p:cNvSpPr>
              <a:spLocks noChangeArrowheads="1"/>
            </p:cNvSpPr>
            <p:nvPr/>
          </p:nvSpPr>
          <p:spPr bwMode="auto">
            <a:xfrm>
              <a:off x="1882" y="3974"/>
              <a:ext cx="91" cy="9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67" name="Rectangle 116"/>
            <p:cNvSpPr>
              <a:spLocks noChangeArrowheads="1"/>
            </p:cNvSpPr>
            <p:nvPr/>
          </p:nvSpPr>
          <p:spPr bwMode="auto">
            <a:xfrm>
              <a:off x="1927" y="3657"/>
              <a:ext cx="91" cy="9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68" name="Rectangle 117"/>
            <p:cNvSpPr>
              <a:spLocks noChangeArrowheads="1"/>
            </p:cNvSpPr>
            <p:nvPr/>
          </p:nvSpPr>
          <p:spPr bwMode="auto">
            <a:xfrm>
              <a:off x="2063" y="3793"/>
              <a:ext cx="91" cy="9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69" name="Rectangle 118"/>
            <p:cNvSpPr>
              <a:spLocks noChangeArrowheads="1"/>
            </p:cNvSpPr>
            <p:nvPr/>
          </p:nvSpPr>
          <p:spPr bwMode="auto">
            <a:xfrm>
              <a:off x="2199" y="3929"/>
              <a:ext cx="91" cy="9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70" name="Rectangle 119"/>
            <p:cNvSpPr>
              <a:spLocks noChangeArrowheads="1"/>
            </p:cNvSpPr>
            <p:nvPr/>
          </p:nvSpPr>
          <p:spPr bwMode="auto">
            <a:xfrm>
              <a:off x="2426" y="3702"/>
              <a:ext cx="91" cy="9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71" name="Rectangle 120"/>
            <p:cNvSpPr>
              <a:spLocks noChangeArrowheads="1"/>
            </p:cNvSpPr>
            <p:nvPr/>
          </p:nvSpPr>
          <p:spPr bwMode="auto">
            <a:xfrm>
              <a:off x="2562" y="3838"/>
              <a:ext cx="91" cy="9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72" name="Rectangle 121"/>
            <p:cNvSpPr>
              <a:spLocks noChangeArrowheads="1"/>
            </p:cNvSpPr>
            <p:nvPr/>
          </p:nvSpPr>
          <p:spPr bwMode="auto">
            <a:xfrm>
              <a:off x="2789" y="3884"/>
              <a:ext cx="91" cy="9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73" name="Rectangle 122"/>
            <p:cNvSpPr>
              <a:spLocks noChangeArrowheads="1"/>
            </p:cNvSpPr>
            <p:nvPr/>
          </p:nvSpPr>
          <p:spPr bwMode="auto">
            <a:xfrm>
              <a:off x="521" y="3748"/>
              <a:ext cx="91" cy="9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74" name="Rectangle 123"/>
            <p:cNvSpPr>
              <a:spLocks noChangeArrowheads="1"/>
            </p:cNvSpPr>
            <p:nvPr/>
          </p:nvSpPr>
          <p:spPr bwMode="auto">
            <a:xfrm>
              <a:off x="657" y="3884"/>
              <a:ext cx="91" cy="9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75" name="Rectangle 124"/>
            <p:cNvSpPr>
              <a:spLocks noChangeArrowheads="1"/>
            </p:cNvSpPr>
            <p:nvPr/>
          </p:nvSpPr>
          <p:spPr bwMode="auto">
            <a:xfrm>
              <a:off x="793" y="4020"/>
              <a:ext cx="91" cy="9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76" name="Line 125"/>
            <p:cNvSpPr>
              <a:spLocks noChangeShapeType="1"/>
            </p:cNvSpPr>
            <p:nvPr/>
          </p:nvSpPr>
          <p:spPr bwMode="auto">
            <a:xfrm flipV="1">
              <a:off x="748" y="3793"/>
              <a:ext cx="9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7" name="Line 126"/>
            <p:cNvSpPr>
              <a:spLocks noChangeShapeType="1"/>
            </p:cNvSpPr>
            <p:nvPr/>
          </p:nvSpPr>
          <p:spPr bwMode="auto">
            <a:xfrm>
              <a:off x="567" y="3793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8" name="Line 127"/>
            <p:cNvSpPr>
              <a:spLocks noChangeShapeType="1"/>
            </p:cNvSpPr>
            <p:nvPr/>
          </p:nvSpPr>
          <p:spPr bwMode="auto">
            <a:xfrm flipV="1">
              <a:off x="839" y="3974"/>
              <a:ext cx="272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9" name="Line 128"/>
            <p:cNvSpPr>
              <a:spLocks noChangeShapeType="1"/>
            </p:cNvSpPr>
            <p:nvPr/>
          </p:nvSpPr>
          <p:spPr bwMode="auto">
            <a:xfrm flipV="1">
              <a:off x="1066" y="3793"/>
              <a:ext cx="18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80" name="Line 129"/>
            <p:cNvSpPr>
              <a:spLocks noChangeShapeType="1"/>
            </p:cNvSpPr>
            <p:nvPr/>
          </p:nvSpPr>
          <p:spPr bwMode="auto">
            <a:xfrm>
              <a:off x="884" y="3793"/>
              <a:ext cx="136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81" name="Line 130"/>
            <p:cNvSpPr>
              <a:spLocks noChangeShapeType="1"/>
            </p:cNvSpPr>
            <p:nvPr/>
          </p:nvSpPr>
          <p:spPr bwMode="auto">
            <a:xfrm>
              <a:off x="1020" y="3929"/>
              <a:ext cx="182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82" name="Line 131"/>
            <p:cNvSpPr>
              <a:spLocks noChangeShapeType="1"/>
            </p:cNvSpPr>
            <p:nvPr/>
          </p:nvSpPr>
          <p:spPr bwMode="auto">
            <a:xfrm>
              <a:off x="703" y="3974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83" name="Line 132"/>
            <p:cNvSpPr>
              <a:spLocks noChangeShapeType="1"/>
            </p:cNvSpPr>
            <p:nvPr/>
          </p:nvSpPr>
          <p:spPr bwMode="auto">
            <a:xfrm>
              <a:off x="1292" y="3793"/>
              <a:ext cx="18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84" name="Line 133"/>
            <p:cNvSpPr>
              <a:spLocks noChangeShapeType="1"/>
            </p:cNvSpPr>
            <p:nvPr/>
          </p:nvSpPr>
          <p:spPr bwMode="auto">
            <a:xfrm flipV="1">
              <a:off x="1519" y="3702"/>
              <a:ext cx="9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85" name="Line 134"/>
            <p:cNvSpPr>
              <a:spLocks noChangeShapeType="1"/>
            </p:cNvSpPr>
            <p:nvPr/>
          </p:nvSpPr>
          <p:spPr bwMode="auto">
            <a:xfrm>
              <a:off x="1701" y="3748"/>
              <a:ext cx="9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86" name="Line 135"/>
            <p:cNvSpPr>
              <a:spLocks noChangeShapeType="1"/>
            </p:cNvSpPr>
            <p:nvPr/>
          </p:nvSpPr>
          <p:spPr bwMode="auto">
            <a:xfrm flipV="1">
              <a:off x="1837" y="3838"/>
              <a:ext cx="272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87" name="Line 136"/>
            <p:cNvSpPr>
              <a:spLocks noChangeShapeType="1"/>
            </p:cNvSpPr>
            <p:nvPr/>
          </p:nvSpPr>
          <p:spPr bwMode="auto">
            <a:xfrm flipV="1">
              <a:off x="2154" y="3748"/>
              <a:ext cx="272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88" name="Line 137"/>
            <p:cNvSpPr>
              <a:spLocks noChangeShapeType="1"/>
            </p:cNvSpPr>
            <p:nvPr/>
          </p:nvSpPr>
          <p:spPr bwMode="auto">
            <a:xfrm>
              <a:off x="2517" y="3793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89" name="Line 138"/>
            <p:cNvSpPr>
              <a:spLocks noChangeShapeType="1"/>
            </p:cNvSpPr>
            <p:nvPr/>
          </p:nvSpPr>
          <p:spPr bwMode="auto">
            <a:xfrm>
              <a:off x="2608" y="3884"/>
              <a:ext cx="18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90" name="Line 139"/>
            <p:cNvSpPr>
              <a:spLocks noChangeShapeType="1"/>
            </p:cNvSpPr>
            <p:nvPr/>
          </p:nvSpPr>
          <p:spPr bwMode="auto">
            <a:xfrm>
              <a:off x="2109" y="3838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91" name="Line 140"/>
            <p:cNvSpPr>
              <a:spLocks noChangeShapeType="1"/>
            </p:cNvSpPr>
            <p:nvPr/>
          </p:nvSpPr>
          <p:spPr bwMode="auto">
            <a:xfrm flipV="1">
              <a:off x="1610" y="4020"/>
              <a:ext cx="27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92" name="Line 141"/>
            <p:cNvSpPr>
              <a:spLocks noChangeShapeType="1"/>
            </p:cNvSpPr>
            <p:nvPr/>
          </p:nvSpPr>
          <p:spPr bwMode="auto">
            <a:xfrm>
              <a:off x="1474" y="3974"/>
              <a:ext cx="91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93" name="Line 142"/>
            <p:cNvSpPr>
              <a:spLocks noChangeShapeType="1"/>
            </p:cNvSpPr>
            <p:nvPr/>
          </p:nvSpPr>
          <p:spPr bwMode="auto">
            <a:xfrm flipV="1">
              <a:off x="1610" y="3884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94" name="Line 143"/>
            <p:cNvSpPr>
              <a:spLocks noChangeShapeType="1"/>
            </p:cNvSpPr>
            <p:nvPr/>
          </p:nvSpPr>
          <p:spPr bwMode="auto">
            <a:xfrm flipV="1">
              <a:off x="1973" y="3974"/>
              <a:ext cx="227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95" name="Line 144"/>
            <p:cNvSpPr>
              <a:spLocks noChangeShapeType="1"/>
            </p:cNvSpPr>
            <p:nvPr/>
          </p:nvSpPr>
          <p:spPr bwMode="auto">
            <a:xfrm>
              <a:off x="1973" y="3702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47112" name="Picture 146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8038" y="38608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7113" name="Picture 147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063" y="3571875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7114" name="Picture 148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5963" y="3787775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7115" name="Picture 150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0" y="3932238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7116" name="Picture 151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8400" y="3573463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7117" name="Picture 15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4300" y="3789363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7118" name="Picture 15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1863" y="3573463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7119" name="Picture 15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7763" y="3789363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7120" name="Picture 15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150" y="3789363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7121" name="Picture 156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513" y="38608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7122" name="Picture 157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638" y="3573463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7123" name="Picture 158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363" y="3789363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7124" name="Picture 159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59563" y="3789363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7125" name="Picture 160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563" y="3789363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7126" name="Picture 161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875" y="3716338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7127" name="Picture 16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213" y="38608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7128" name="Picture 16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263" y="3573463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7129" name="Picture 16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5600" y="3789363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7130" name="Picture 16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463" y="3573463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7131" name="Line 169"/>
          <p:cNvSpPr>
            <a:spLocks noChangeShapeType="1"/>
          </p:cNvSpPr>
          <p:nvPr/>
        </p:nvSpPr>
        <p:spPr bwMode="auto">
          <a:xfrm>
            <a:off x="1692275" y="4076700"/>
            <a:ext cx="1366838" cy="7921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32" name="Line 170"/>
          <p:cNvSpPr>
            <a:spLocks noChangeShapeType="1"/>
          </p:cNvSpPr>
          <p:nvPr/>
        </p:nvSpPr>
        <p:spPr bwMode="auto">
          <a:xfrm>
            <a:off x="1908175" y="3860800"/>
            <a:ext cx="792163" cy="504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33" name="Line 171"/>
          <p:cNvSpPr>
            <a:spLocks noChangeShapeType="1"/>
          </p:cNvSpPr>
          <p:nvPr/>
        </p:nvSpPr>
        <p:spPr bwMode="auto">
          <a:xfrm>
            <a:off x="2411413" y="4005263"/>
            <a:ext cx="288925" cy="3603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34" name="Line 172"/>
          <p:cNvSpPr>
            <a:spLocks noChangeShapeType="1"/>
          </p:cNvSpPr>
          <p:nvPr/>
        </p:nvSpPr>
        <p:spPr bwMode="auto">
          <a:xfrm>
            <a:off x="2627313" y="3860800"/>
            <a:ext cx="288925" cy="7207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35" name="Line 173"/>
          <p:cNvSpPr>
            <a:spLocks noChangeShapeType="1"/>
          </p:cNvSpPr>
          <p:nvPr/>
        </p:nvSpPr>
        <p:spPr bwMode="auto">
          <a:xfrm>
            <a:off x="2916238" y="4005263"/>
            <a:ext cx="215900" cy="2873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36" name="Line 174"/>
          <p:cNvSpPr>
            <a:spLocks noChangeShapeType="1"/>
          </p:cNvSpPr>
          <p:nvPr/>
        </p:nvSpPr>
        <p:spPr bwMode="auto">
          <a:xfrm flipH="1">
            <a:off x="3203575" y="3860800"/>
            <a:ext cx="73025" cy="504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37" name="Line 175"/>
          <p:cNvSpPr>
            <a:spLocks noChangeShapeType="1"/>
          </p:cNvSpPr>
          <p:nvPr/>
        </p:nvSpPr>
        <p:spPr bwMode="auto">
          <a:xfrm>
            <a:off x="3419475" y="40767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38" name="Line 176"/>
          <p:cNvSpPr>
            <a:spLocks noChangeShapeType="1"/>
          </p:cNvSpPr>
          <p:nvPr/>
        </p:nvSpPr>
        <p:spPr bwMode="auto">
          <a:xfrm flipH="1">
            <a:off x="3492500" y="3716338"/>
            <a:ext cx="358775" cy="7921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39" name="Line 177"/>
          <p:cNvSpPr>
            <a:spLocks noChangeShapeType="1"/>
          </p:cNvSpPr>
          <p:nvPr/>
        </p:nvSpPr>
        <p:spPr bwMode="auto">
          <a:xfrm flipH="1">
            <a:off x="3851275" y="3933825"/>
            <a:ext cx="144463" cy="431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40" name="Line 178"/>
          <p:cNvSpPr>
            <a:spLocks noChangeShapeType="1"/>
          </p:cNvSpPr>
          <p:nvPr/>
        </p:nvSpPr>
        <p:spPr bwMode="auto">
          <a:xfrm flipH="1">
            <a:off x="4067175" y="3716338"/>
            <a:ext cx="217488" cy="8651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41" name="Line 179"/>
          <p:cNvSpPr>
            <a:spLocks noChangeShapeType="1"/>
          </p:cNvSpPr>
          <p:nvPr/>
        </p:nvSpPr>
        <p:spPr bwMode="auto">
          <a:xfrm flipH="1">
            <a:off x="4356100" y="3933825"/>
            <a:ext cx="215900" cy="3587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42" name="Line 180"/>
          <p:cNvSpPr>
            <a:spLocks noChangeShapeType="1"/>
          </p:cNvSpPr>
          <p:nvPr/>
        </p:nvSpPr>
        <p:spPr bwMode="auto">
          <a:xfrm flipH="1">
            <a:off x="4716463" y="3716338"/>
            <a:ext cx="71437" cy="7921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43" name="Line 181"/>
          <p:cNvSpPr>
            <a:spLocks noChangeShapeType="1"/>
          </p:cNvSpPr>
          <p:nvPr/>
        </p:nvSpPr>
        <p:spPr bwMode="auto">
          <a:xfrm flipH="1">
            <a:off x="4859338" y="3933825"/>
            <a:ext cx="217487" cy="2873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44" name="Line 182"/>
          <p:cNvSpPr>
            <a:spLocks noChangeShapeType="1"/>
          </p:cNvSpPr>
          <p:nvPr/>
        </p:nvSpPr>
        <p:spPr bwMode="auto">
          <a:xfrm flipH="1">
            <a:off x="5148263" y="3644900"/>
            <a:ext cx="71437" cy="7921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45" name="Line 183"/>
          <p:cNvSpPr>
            <a:spLocks noChangeShapeType="1"/>
          </p:cNvSpPr>
          <p:nvPr/>
        </p:nvSpPr>
        <p:spPr bwMode="auto">
          <a:xfrm flipH="1">
            <a:off x="6300788" y="3933825"/>
            <a:ext cx="431800" cy="7191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46" name="Line 184"/>
          <p:cNvSpPr>
            <a:spLocks noChangeShapeType="1"/>
          </p:cNvSpPr>
          <p:nvPr/>
        </p:nvSpPr>
        <p:spPr bwMode="auto">
          <a:xfrm>
            <a:off x="6300788" y="3933825"/>
            <a:ext cx="0" cy="5746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47" name="Line 185"/>
          <p:cNvSpPr>
            <a:spLocks noChangeShapeType="1"/>
          </p:cNvSpPr>
          <p:nvPr/>
        </p:nvSpPr>
        <p:spPr bwMode="auto">
          <a:xfrm flipH="1">
            <a:off x="5940425" y="3716338"/>
            <a:ext cx="144463" cy="7921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48" name="Line 186"/>
          <p:cNvSpPr>
            <a:spLocks noChangeShapeType="1"/>
          </p:cNvSpPr>
          <p:nvPr/>
        </p:nvSpPr>
        <p:spPr bwMode="auto">
          <a:xfrm flipH="1">
            <a:off x="5148263" y="3933825"/>
            <a:ext cx="431800" cy="5032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49" name="Line 187"/>
          <p:cNvSpPr>
            <a:spLocks noChangeShapeType="1"/>
          </p:cNvSpPr>
          <p:nvPr/>
        </p:nvSpPr>
        <p:spPr bwMode="auto">
          <a:xfrm flipH="1">
            <a:off x="5724525" y="3933825"/>
            <a:ext cx="142875" cy="3587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50" name="Line 188"/>
          <p:cNvSpPr>
            <a:spLocks noChangeShapeType="1"/>
          </p:cNvSpPr>
          <p:nvPr/>
        </p:nvSpPr>
        <p:spPr bwMode="auto">
          <a:xfrm flipH="1">
            <a:off x="5364163" y="3716338"/>
            <a:ext cx="287337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51" name="Text Box 189"/>
          <p:cNvSpPr txBox="1">
            <a:spLocks noChangeArrowheads="1"/>
          </p:cNvSpPr>
          <p:nvPr/>
        </p:nvSpPr>
        <p:spPr bwMode="auto">
          <a:xfrm>
            <a:off x="735013" y="5229225"/>
            <a:ext cx="1103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其中：</a:t>
            </a:r>
          </a:p>
        </p:txBody>
      </p:sp>
      <p:pic>
        <p:nvPicPr>
          <p:cNvPr id="47152" name="Picture 190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2275" y="5300663"/>
            <a:ext cx="433388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7153" name="Rectangle 191"/>
          <p:cNvSpPr>
            <a:spLocks noChangeArrowheads="1"/>
          </p:cNvSpPr>
          <p:nvPr/>
        </p:nvSpPr>
        <p:spPr bwMode="auto">
          <a:xfrm>
            <a:off x="1763713" y="5876925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54" name="Text Box 192"/>
          <p:cNvSpPr txBox="1">
            <a:spLocks noChangeArrowheads="1"/>
          </p:cNvSpPr>
          <p:nvPr/>
        </p:nvSpPr>
        <p:spPr bwMode="auto">
          <a:xfrm>
            <a:off x="2247900" y="5229225"/>
            <a:ext cx="110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计算机</a:t>
            </a:r>
          </a:p>
        </p:txBody>
      </p:sp>
      <p:sp>
        <p:nvSpPr>
          <p:cNvPr id="47155" name="Text Box 193"/>
          <p:cNvSpPr txBox="1">
            <a:spLocks noChangeArrowheads="1"/>
          </p:cNvSpPr>
          <p:nvPr/>
        </p:nvSpPr>
        <p:spPr bwMode="auto">
          <a:xfrm>
            <a:off x="2319338" y="5732463"/>
            <a:ext cx="6311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网络设备（如路由器、交换机），专用计算机</a:t>
            </a:r>
          </a:p>
        </p:txBody>
      </p:sp>
      <p:sp>
        <p:nvSpPr>
          <p:cNvPr id="47156" name="Text Box 194"/>
          <p:cNvSpPr txBox="1">
            <a:spLocks noChangeArrowheads="1"/>
          </p:cNvSpPr>
          <p:nvPr/>
        </p:nvSpPr>
        <p:spPr bwMode="auto">
          <a:xfrm>
            <a:off x="808038" y="6211888"/>
            <a:ext cx="69910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 smtClean="0"/>
              <a:t>计算机网络</a:t>
            </a:r>
            <a:r>
              <a:rPr lang="zh-CN" altLang="en-US" b="1" dirty="0"/>
              <a:t>的本质是计算机（进程）之间的通信。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0" y="20638"/>
            <a:ext cx="891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媒体利用率：</a:t>
            </a:r>
          </a:p>
        </p:txBody>
      </p:sp>
      <p:sp>
        <p:nvSpPr>
          <p:cNvPr id="53251" name="Text Box 28"/>
          <p:cNvSpPr txBox="1">
            <a:spLocks noChangeArrowheads="1"/>
          </p:cNvSpPr>
          <p:nvPr/>
        </p:nvSpPr>
        <p:spPr bwMode="auto">
          <a:xfrm>
            <a:off x="212725" y="2078038"/>
            <a:ext cx="8702675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/>
              <a:t>为了提升媒体的利用率，当媒体的传输能力超过用户要求的传输率时，可以使用</a:t>
            </a:r>
            <a:r>
              <a:rPr lang="zh-CN" altLang="en-US" b="1" dirty="0">
                <a:solidFill>
                  <a:srgbClr val="FF0000"/>
                </a:solidFill>
              </a:rPr>
              <a:t>多路复用</a:t>
            </a:r>
            <a:r>
              <a:rPr lang="zh-CN" altLang="en-US" b="1" dirty="0"/>
              <a:t>技术，支持多路信号共用信道。</a:t>
            </a:r>
          </a:p>
          <a:p>
            <a:r>
              <a:rPr lang="zh-CN" altLang="en-US" b="1" dirty="0"/>
              <a:t>    </a:t>
            </a:r>
            <a:r>
              <a:rPr lang="zh-CN" altLang="en-US" sz="2000" b="1" dirty="0"/>
              <a:t>基于模拟信道的</a:t>
            </a:r>
            <a:r>
              <a:rPr lang="zh-CN" altLang="en-US" sz="2000" b="1" dirty="0">
                <a:solidFill>
                  <a:srgbClr val="FF0000"/>
                </a:solidFill>
              </a:rPr>
              <a:t>频分</a:t>
            </a:r>
            <a:r>
              <a:rPr lang="zh-CN" altLang="en-US" sz="2000" b="1" dirty="0"/>
              <a:t>多路复用（不同频段对应不同路信号）；</a:t>
            </a:r>
          </a:p>
          <a:p>
            <a:r>
              <a:rPr lang="zh-CN" altLang="en-US" sz="2000" b="1" dirty="0"/>
              <a:t>     基于数字信道的</a:t>
            </a:r>
            <a:r>
              <a:rPr lang="zh-CN" altLang="en-US" sz="2000" b="1" dirty="0">
                <a:solidFill>
                  <a:srgbClr val="FF0000"/>
                </a:solidFill>
              </a:rPr>
              <a:t>时分</a:t>
            </a:r>
            <a:r>
              <a:rPr lang="zh-CN" altLang="en-US" sz="2000" b="1" dirty="0"/>
              <a:t>多路复用（不同时间片对应不同路信号）；</a:t>
            </a:r>
          </a:p>
          <a:p>
            <a:r>
              <a:rPr lang="zh-CN" altLang="en-US" sz="2000" b="1" dirty="0"/>
              <a:t>     基于光纤信道的</a:t>
            </a:r>
            <a:r>
              <a:rPr lang="zh-CN" altLang="en-US" sz="2000" b="1" dirty="0">
                <a:solidFill>
                  <a:srgbClr val="FF0000"/>
                </a:solidFill>
              </a:rPr>
              <a:t>波分</a:t>
            </a:r>
            <a:r>
              <a:rPr lang="zh-CN" altLang="en-US" sz="2000" b="1" dirty="0"/>
              <a:t>多路复用（不同波长对应不同路信号）</a:t>
            </a:r>
            <a:r>
              <a:rPr lang="zh-CN" altLang="en-US" sz="2000" b="1" dirty="0" smtClean="0"/>
              <a:t>；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     基于无线信道的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码分</a:t>
            </a:r>
            <a:r>
              <a:rPr lang="zh-CN" altLang="en-US" sz="2000" b="1" dirty="0" smtClean="0"/>
              <a:t>多路复用（正交编码</a:t>
            </a:r>
            <a:r>
              <a:rPr lang="en-US" altLang="zh-CN" sz="2000" b="1" dirty="0" smtClean="0"/>
              <a:t>+</a:t>
            </a:r>
            <a:r>
              <a:rPr lang="zh-CN" altLang="en-US" sz="2000" b="1" dirty="0" smtClean="0"/>
              <a:t>信道信号叠加）；</a:t>
            </a:r>
            <a:endParaRPr lang="zh-CN" altLang="en-US" sz="2000" b="1" dirty="0"/>
          </a:p>
          <a:p>
            <a:r>
              <a:rPr lang="zh-CN" altLang="en-US" b="1" dirty="0"/>
              <a:t>多路复用均采用静态分配信道的方法，要求双方严格同步。</a:t>
            </a:r>
          </a:p>
          <a:p>
            <a:r>
              <a:rPr lang="zh-CN" altLang="en-US" b="1" dirty="0"/>
              <a:t>     多路复用的实例为</a:t>
            </a:r>
            <a:r>
              <a:rPr lang="en-US" altLang="zh-CN" b="1" dirty="0">
                <a:solidFill>
                  <a:srgbClr val="FF0000"/>
                </a:solidFill>
              </a:rPr>
              <a:t>T1</a:t>
            </a: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24</a:t>
            </a:r>
            <a:r>
              <a:rPr lang="zh-CN" altLang="en-US" b="1" dirty="0">
                <a:solidFill>
                  <a:srgbClr val="FF0000"/>
                </a:solidFill>
              </a:rPr>
              <a:t>路*</a:t>
            </a:r>
            <a:r>
              <a:rPr lang="en-US" altLang="zh-CN" b="1" dirty="0">
                <a:solidFill>
                  <a:srgbClr val="FF0000"/>
                </a:solidFill>
              </a:rPr>
              <a:t>64Kb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b="1" dirty="0"/>
              <a:t>和</a:t>
            </a:r>
            <a:r>
              <a:rPr lang="en-US" altLang="zh-CN" b="1" dirty="0">
                <a:solidFill>
                  <a:srgbClr val="FF0000"/>
                </a:solidFill>
              </a:rPr>
              <a:t>E1</a:t>
            </a: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32</a:t>
            </a:r>
            <a:r>
              <a:rPr lang="zh-CN" altLang="en-US" b="1" dirty="0">
                <a:solidFill>
                  <a:srgbClr val="FF0000"/>
                </a:solidFill>
              </a:rPr>
              <a:t>路*</a:t>
            </a:r>
            <a:r>
              <a:rPr lang="en-US" altLang="zh-CN" b="1" dirty="0">
                <a:solidFill>
                  <a:srgbClr val="FF0000"/>
                </a:solidFill>
              </a:rPr>
              <a:t>64Kb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b="1" dirty="0"/>
              <a:t>；</a:t>
            </a:r>
          </a:p>
          <a:p>
            <a:endParaRPr lang="zh-CN" altLang="en-US" b="1" dirty="0"/>
          </a:p>
          <a:p>
            <a:r>
              <a:rPr lang="zh-CN" altLang="en-US" b="1" dirty="0">
                <a:solidFill>
                  <a:srgbClr val="FF0000"/>
                </a:solidFill>
              </a:rPr>
              <a:t>集中传输</a:t>
            </a:r>
            <a:r>
              <a:rPr lang="zh-CN" altLang="en-US" b="1" dirty="0"/>
              <a:t>（按需分配子信道）：将上述的频段</a:t>
            </a:r>
            <a:r>
              <a:rPr lang="en-US" altLang="zh-CN" b="1" dirty="0"/>
              <a:t>/</a:t>
            </a:r>
            <a:r>
              <a:rPr lang="zh-CN" altLang="en-US" b="1" dirty="0"/>
              <a:t>时间片</a:t>
            </a:r>
            <a:r>
              <a:rPr lang="en-US" altLang="zh-CN" b="1" dirty="0"/>
              <a:t>/</a:t>
            </a:r>
            <a:r>
              <a:rPr lang="zh-CN" altLang="en-US" b="1" dirty="0"/>
              <a:t>波长动态分配给需要的用户对，进一步提升信道利用率；</a:t>
            </a:r>
          </a:p>
          <a:p>
            <a:r>
              <a:rPr lang="zh-CN" altLang="en-US" b="1" dirty="0"/>
              <a:t>    </a:t>
            </a:r>
            <a:r>
              <a:rPr lang="zh-CN" altLang="en-US" sz="2000" b="1" dirty="0"/>
              <a:t>要求附加信息以便区分不同路的信号；</a:t>
            </a:r>
          </a:p>
          <a:p>
            <a:r>
              <a:rPr lang="zh-CN" altLang="en-US" sz="2000" b="1" dirty="0"/>
              <a:t>    要求缓存能力以防多用户数据超载时的数据丢失；</a:t>
            </a:r>
          </a:p>
        </p:txBody>
      </p:sp>
      <p:sp>
        <p:nvSpPr>
          <p:cNvPr id="32797" name="Rectangle 29"/>
          <p:cNvSpPr>
            <a:spLocks noChangeArrowheads="1"/>
          </p:cNvSpPr>
          <p:nvPr/>
        </p:nvSpPr>
        <p:spPr bwMode="auto">
          <a:xfrm>
            <a:off x="179388" y="5492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3253" name="Text Box 30"/>
          <p:cNvSpPr txBox="1">
            <a:spLocks noChangeArrowheads="1"/>
          </p:cNvSpPr>
          <p:nvPr/>
        </p:nvSpPr>
        <p:spPr bwMode="auto">
          <a:xfrm>
            <a:off x="8699500" y="444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grpSp>
        <p:nvGrpSpPr>
          <p:cNvPr id="53254" name="Group 40"/>
          <p:cNvGrpSpPr>
            <a:grpSpLocks/>
          </p:cNvGrpSpPr>
          <p:nvPr/>
        </p:nvGrpSpPr>
        <p:grpSpPr bwMode="auto">
          <a:xfrm>
            <a:off x="1908175" y="609600"/>
            <a:ext cx="4857750" cy="1379538"/>
            <a:chOff x="1202" y="384"/>
            <a:chExt cx="3060" cy="869"/>
          </a:xfrm>
        </p:grpSpPr>
        <p:sp>
          <p:nvSpPr>
            <p:cNvPr id="53255" name="Rectangle 5"/>
            <p:cNvSpPr>
              <a:spLocks noChangeArrowheads="1"/>
            </p:cNvSpPr>
            <p:nvPr/>
          </p:nvSpPr>
          <p:spPr bwMode="auto">
            <a:xfrm>
              <a:off x="1574" y="720"/>
              <a:ext cx="52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计算机</a:t>
              </a:r>
            </a:p>
          </p:txBody>
        </p:sp>
        <p:sp>
          <p:nvSpPr>
            <p:cNvPr id="53256" name="Rectangle 6"/>
            <p:cNvSpPr>
              <a:spLocks noChangeArrowheads="1"/>
            </p:cNvSpPr>
            <p:nvPr/>
          </p:nvSpPr>
          <p:spPr bwMode="auto">
            <a:xfrm>
              <a:off x="3014" y="720"/>
              <a:ext cx="52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计算机</a:t>
              </a:r>
            </a:p>
          </p:txBody>
        </p:sp>
        <p:sp>
          <p:nvSpPr>
            <p:cNvPr id="53257" name="Line 7"/>
            <p:cNvSpPr>
              <a:spLocks noChangeShapeType="1"/>
            </p:cNvSpPr>
            <p:nvPr/>
          </p:nvSpPr>
          <p:spPr bwMode="auto">
            <a:xfrm>
              <a:off x="2102" y="864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58" name="Text Box 15"/>
            <p:cNvSpPr txBox="1">
              <a:spLocks noChangeArrowheads="1"/>
            </p:cNvSpPr>
            <p:nvPr/>
          </p:nvSpPr>
          <p:spPr bwMode="auto">
            <a:xfrm>
              <a:off x="3910" y="384"/>
              <a:ext cx="352" cy="869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控制对象</a:t>
              </a:r>
            </a:p>
          </p:txBody>
        </p:sp>
        <p:sp>
          <p:nvSpPr>
            <p:cNvPr id="53259" name="Line 16"/>
            <p:cNvSpPr>
              <a:spLocks noChangeShapeType="1"/>
            </p:cNvSpPr>
            <p:nvPr/>
          </p:nvSpPr>
          <p:spPr bwMode="auto">
            <a:xfrm flipV="1">
              <a:off x="3542" y="384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0" name="Line 17"/>
            <p:cNvSpPr>
              <a:spLocks noChangeShapeType="1"/>
            </p:cNvSpPr>
            <p:nvPr/>
          </p:nvSpPr>
          <p:spPr bwMode="auto">
            <a:xfrm>
              <a:off x="3542" y="9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1" name="Text Box 27"/>
            <p:cNvSpPr txBox="1">
              <a:spLocks noChangeArrowheads="1"/>
            </p:cNvSpPr>
            <p:nvPr/>
          </p:nvSpPr>
          <p:spPr bwMode="auto">
            <a:xfrm>
              <a:off x="2342" y="619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FF0000"/>
                  </a:solidFill>
                </a:rPr>
                <a:t>媒体</a:t>
              </a:r>
            </a:p>
          </p:txBody>
        </p:sp>
        <p:grpSp>
          <p:nvGrpSpPr>
            <p:cNvPr id="53262" name="Group 31"/>
            <p:cNvGrpSpPr>
              <a:grpSpLocks/>
            </p:cNvGrpSpPr>
            <p:nvPr/>
          </p:nvGrpSpPr>
          <p:grpSpPr bwMode="auto">
            <a:xfrm>
              <a:off x="1202" y="572"/>
              <a:ext cx="324" cy="600"/>
              <a:chOff x="1202" y="2875"/>
              <a:chExt cx="324" cy="600"/>
            </a:xfrm>
          </p:grpSpPr>
          <p:sp>
            <p:nvSpPr>
              <p:cNvPr id="53263" name="Rectangle 32"/>
              <p:cNvSpPr>
                <a:spLocks noChangeArrowheads="1"/>
              </p:cNvSpPr>
              <p:nvPr/>
            </p:nvSpPr>
            <p:spPr bwMode="auto">
              <a:xfrm>
                <a:off x="1286" y="3019"/>
                <a:ext cx="96" cy="24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4" name="Oval 33"/>
              <p:cNvSpPr>
                <a:spLocks noChangeArrowheads="1"/>
              </p:cNvSpPr>
              <p:nvPr/>
            </p:nvSpPr>
            <p:spPr bwMode="auto">
              <a:xfrm>
                <a:off x="1286" y="2875"/>
                <a:ext cx="144" cy="144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5" name="Rectangle 34"/>
              <p:cNvSpPr>
                <a:spLocks noChangeArrowheads="1"/>
              </p:cNvSpPr>
              <p:nvPr/>
            </p:nvSpPr>
            <p:spPr bwMode="auto">
              <a:xfrm>
                <a:off x="1286" y="3259"/>
                <a:ext cx="192" cy="4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6" name="Rectangle 35"/>
              <p:cNvSpPr>
                <a:spLocks noChangeArrowheads="1"/>
              </p:cNvSpPr>
              <p:nvPr/>
            </p:nvSpPr>
            <p:spPr bwMode="auto">
              <a:xfrm>
                <a:off x="1478" y="3259"/>
                <a:ext cx="48" cy="192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7" name="Line 36"/>
              <p:cNvSpPr>
                <a:spLocks noChangeShapeType="1"/>
              </p:cNvSpPr>
              <p:nvPr/>
            </p:nvSpPr>
            <p:spPr bwMode="auto">
              <a:xfrm flipH="1">
                <a:off x="1202" y="3307"/>
                <a:ext cx="45" cy="16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8" name="Line 37"/>
              <p:cNvSpPr>
                <a:spLocks noChangeShapeType="1"/>
              </p:cNvSpPr>
              <p:nvPr/>
            </p:nvSpPr>
            <p:spPr bwMode="auto">
              <a:xfrm>
                <a:off x="1334" y="3067"/>
                <a:ext cx="192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9" name="Line 38"/>
              <p:cNvSpPr>
                <a:spLocks noChangeShapeType="1"/>
              </p:cNvSpPr>
              <p:nvPr/>
            </p:nvSpPr>
            <p:spPr bwMode="auto">
              <a:xfrm>
                <a:off x="1247" y="2931"/>
                <a:ext cx="0" cy="3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0" name="Line 39"/>
              <p:cNvSpPr>
                <a:spLocks noChangeShapeType="1"/>
              </p:cNvSpPr>
              <p:nvPr/>
            </p:nvSpPr>
            <p:spPr bwMode="auto">
              <a:xfrm>
                <a:off x="1247" y="3294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0" y="20638"/>
            <a:ext cx="891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信息在计算机之间的交换</a:t>
            </a:r>
            <a:r>
              <a:rPr lang="en-US" altLang="zh-CN" b="1"/>
              <a:t>—</a:t>
            </a:r>
            <a:r>
              <a:rPr lang="zh-CN" altLang="en-US" b="1"/>
              <a:t>受控于</a:t>
            </a:r>
            <a:r>
              <a:rPr lang="zh-CN" altLang="en-US" b="1">
                <a:solidFill>
                  <a:srgbClr val="FF0000"/>
                </a:solidFill>
              </a:rPr>
              <a:t>协议</a:t>
            </a:r>
            <a:r>
              <a:rPr lang="zh-CN" altLang="en-US" b="1"/>
              <a:t>（传输控制规程）</a:t>
            </a:r>
          </a:p>
        </p:txBody>
      </p:sp>
      <p:sp>
        <p:nvSpPr>
          <p:cNvPr id="54275" name="Text Box 28"/>
          <p:cNvSpPr txBox="1">
            <a:spLocks noChangeArrowheads="1"/>
          </p:cNvSpPr>
          <p:nvPr/>
        </p:nvSpPr>
        <p:spPr bwMode="auto">
          <a:xfrm>
            <a:off x="76200" y="2012950"/>
            <a:ext cx="9158276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字符型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传输控制规程：支持任意字符数据的传输；</a:t>
            </a:r>
          </a:p>
          <a:p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  利用控制字符（组）体现数据的逻辑性，控制双方的数据交换；</a:t>
            </a:r>
          </a:p>
          <a:p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  假</a:t>
            </a:r>
            <a:r>
              <a:rPr lang="zh-CN" altLang="en-US" b="1" dirty="0">
                <a:ea typeface="楷体" pitchFamily="18" charset="-122"/>
              </a:rPr>
              <a:t>“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控制字符</a:t>
            </a:r>
            <a:r>
              <a:rPr lang="zh-CN" altLang="en-US" b="1" dirty="0">
                <a:ea typeface="楷体" pitchFamily="18" charset="-122"/>
              </a:rPr>
              <a:t>”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的处理（转义）：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DLE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字符填充；</a:t>
            </a:r>
          </a:p>
          <a:p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  </a:t>
            </a:r>
            <a:r>
              <a:rPr lang="zh-CN" altLang="en-US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停等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协议支持数据的交换。</a:t>
            </a:r>
          </a:p>
          <a:p>
            <a:endParaRPr lang="zh-CN" altLang="en-US" b="1" dirty="0">
              <a:latin typeface="楷体" pitchFamily="18" charset="-122"/>
              <a:ea typeface="楷体" pitchFamily="18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比特型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传输控制规程（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HDLC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）：支持任意比特数据的传输；</a:t>
            </a:r>
          </a:p>
          <a:p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  通过交换不同类型的帧来控制双方的数据交换；</a:t>
            </a:r>
          </a:p>
          <a:p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  假</a:t>
            </a:r>
            <a:r>
              <a:rPr lang="zh-CN" altLang="en-US" b="1" dirty="0">
                <a:ea typeface="楷体" pitchFamily="18" charset="-122"/>
              </a:rPr>
              <a:t>“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帧限定符（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01111110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）</a:t>
            </a:r>
            <a:r>
              <a:rPr lang="zh-CN" altLang="en-US" b="1" dirty="0">
                <a:ea typeface="楷体" pitchFamily="18" charset="-122"/>
              </a:rPr>
              <a:t>”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的处理：</a:t>
            </a:r>
            <a:r>
              <a:rPr lang="en-US" altLang="zh-CN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0</a:t>
            </a:r>
            <a:r>
              <a:rPr lang="zh-CN" altLang="en-US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比特插入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；</a:t>
            </a:r>
          </a:p>
          <a:p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  </a:t>
            </a:r>
            <a:r>
              <a:rPr lang="zh-CN" altLang="en-US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窗口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机制（</a:t>
            </a:r>
            <a:r>
              <a:rPr lang="en-US" altLang="zh-CN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Ns</a:t>
            </a:r>
            <a:r>
              <a:rPr lang="zh-CN" altLang="en-US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和</a:t>
            </a:r>
            <a:r>
              <a:rPr lang="en-US" altLang="zh-CN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Nr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）和</a:t>
            </a:r>
            <a:r>
              <a:rPr lang="zh-CN" altLang="en-US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捎带应答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的应用提升数据交换的效率。</a:t>
            </a:r>
          </a:p>
          <a:p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    </a:t>
            </a:r>
            <a:r>
              <a:rPr lang="zh-CN" altLang="en-US" sz="2000" b="1" dirty="0">
                <a:latin typeface="楷体" pitchFamily="18" charset="-122"/>
                <a:ea typeface="楷体" pitchFamily="18" charset="-122"/>
              </a:rPr>
              <a:t>发方可以连续发送若干数据帧（</a:t>
            </a:r>
            <a:r>
              <a:rPr lang="en-US" altLang="zh-CN" sz="2000" b="1" dirty="0">
                <a:latin typeface="楷体" pitchFamily="18" charset="-122"/>
                <a:ea typeface="楷体" pitchFamily="18" charset="-122"/>
              </a:rPr>
              <a:t>Ns</a:t>
            </a:r>
            <a:r>
              <a:rPr lang="zh-CN" altLang="en-US" sz="2000" b="1" dirty="0">
                <a:latin typeface="楷体" pitchFamily="18" charset="-122"/>
                <a:ea typeface="楷体" pitchFamily="18" charset="-122"/>
              </a:rPr>
              <a:t>区分不同帧）；</a:t>
            </a:r>
          </a:p>
          <a:p>
            <a:r>
              <a:rPr lang="zh-CN" altLang="en-US" sz="2000" b="1" dirty="0">
                <a:latin typeface="楷体" pitchFamily="18" charset="-122"/>
                <a:ea typeface="楷体" pitchFamily="18" charset="-122"/>
              </a:rPr>
              <a:t>     收方可以一次性确认若干帧（</a:t>
            </a:r>
            <a:r>
              <a:rPr lang="en-US" altLang="zh-CN" sz="2000" b="1" dirty="0">
                <a:latin typeface="楷体" pitchFamily="18" charset="-122"/>
                <a:ea typeface="楷体" pitchFamily="18" charset="-122"/>
              </a:rPr>
              <a:t>Nr</a:t>
            </a:r>
            <a:r>
              <a:rPr lang="zh-CN" altLang="en-US" sz="2000" b="1" dirty="0">
                <a:latin typeface="楷体" pitchFamily="18" charset="-122"/>
                <a:ea typeface="楷体" pitchFamily="18" charset="-122"/>
              </a:rPr>
              <a:t>标识其前的所有帧被收妥）；</a:t>
            </a:r>
          </a:p>
          <a:p>
            <a:r>
              <a:rPr lang="zh-CN" altLang="en-US" sz="2000" b="1" dirty="0">
                <a:latin typeface="楷体" pitchFamily="18" charset="-122"/>
                <a:ea typeface="楷体" pitchFamily="18" charset="-122"/>
              </a:rPr>
              <a:t>     收方可在数据帧中借助于</a:t>
            </a:r>
            <a:r>
              <a:rPr lang="en-US" altLang="zh-CN" sz="2000" b="1" dirty="0">
                <a:latin typeface="楷体" pitchFamily="18" charset="-122"/>
                <a:ea typeface="楷体" pitchFamily="18" charset="-122"/>
              </a:rPr>
              <a:t>Nr</a:t>
            </a:r>
            <a:r>
              <a:rPr lang="zh-CN" altLang="en-US" sz="2000" b="1" dirty="0">
                <a:latin typeface="楷体" pitchFamily="18" charset="-122"/>
                <a:ea typeface="楷体" pitchFamily="18" charset="-122"/>
              </a:rPr>
              <a:t>对接受的帧进行确认（捎带应答）；</a:t>
            </a:r>
          </a:p>
          <a:p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  可</a:t>
            </a:r>
            <a:r>
              <a:rPr lang="zh-CN" altLang="en-US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连续发送（无需确认）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的帧数取决于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Ns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和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Nr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的可取值数</a:t>
            </a:r>
            <a:r>
              <a:rPr lang="en-US" altLang="zh-CN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2</a:t>
            </a:r>
            <a:r>
              <a:rPr lang="en-US" altLang="zh-CN" b="1" baseline="30000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n</a:t>
            </a:r>
            <a:r>
              <a:rPr lang="en-US" altLang="zh-CN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-1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；</a:t>
            </a:r>
          </a:p>
        </p:txBody>
      </p:sp>
      <p:sp>
        <p:nvSpPr>
          <p:cNvPr id="33821" name="Rectangle 29"/>
          <p:cNvSpPr>
            <a:spLocks noChangeArrowheads="1"/>
          </p:cNvSpPr>
          <p:nvPr/>
        </p:nvSpPr>
        <p:spPr bwMode="auto">
          <a:xfrm>
            <a:off x="179388" y="404813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4277" name="Text Box 30"/>
          <p:cNvSpPr txBox="1">
            <a:spLocks noChangeArrowheads="1"/>
          </p:cNvSpPr>
          <p:nvPr/>
        </p:nvSpPr>
        <p:spPr bwMode="auto">
          <a:xfrm>
            <a:off x="8699500" y="444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7</a:t>
            </a:r>
          </a:p>
        </p:txBody>
      </p:sp>
      <p:grpSp>
        <p:nvGrpSpPr>
          <p:cNvPr id="54278" name="Group 40"/>
          <p:cNvGrpSpPr>
            <a:grpSpLocks/>
          </p:cNvGrpSpPr>
          <p:nvPr/>
        </p:nvGrpSpPr>
        <p:grpSpPr bwMode="auto">
          <a:xfrm>
            <a:off x="1908175" y="457200"/>
            <a:ext cx="4857750" cy="1447800"/>
            <a:chOff x="1202" y="288"/>
            <a:chExt cx="3060" cy="912"/>
          </a:xfrm>
        </p:grpSpPr>
        <p:sp>
          <p:nvSpPr>
            <p:cNvPr id="54279" name="Rectangle 5"/>
            <p:cNvSpPr>
              <a:spLocks noChangeArrowheads="1"/>
            </p:cNvSpPr>
            <p:nvPr/>
          </p:nvSpPr>
          <p:spPr bwMode="auto">
            <a:xfrm>
              <a:off x="1574" y="667"/>
              <a:ext cx="52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计算机</a:t>
              </a:r>
            </a:p>
          </p:txBody>
        </p:sp>
        <p:sp>
          <p:nvSpPr>
            <p:cNvPr id="54280" name="Rectangle 6"/>
            <p:cNvSpPr>
              <a:spLocks noChangeArrowheads="1"/>
            </p:cNvSpPr>
            <p:nvPr/>
          </p:nvSpPr>
          <p:spPr bwMode="auto">
            <a:xfrm>
              <a:off x="3014" y="667"/>
              <a:ext cx="52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计算机</a:t>
              </a:r>
            </a:p>
          </p:txBody>
        </p:sp>
        <p:sp>
          <p:nvSpPr>
            <p:cNvPr id="54281" name="Line 7"/>
            <p:cNvSpPr>
              <a:spLocks noChangeShapeType="1"/>
            </p:cNvSpPr>
            <p:nvPr/>
          </p:nvSpPr>
          <p:spPr bwMode="auto">
            <a:xfrm>
              <a:off x="2102" y="811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2" name="Text Box 15"/>
            <p:cNvSpPr txBox="1">
              <a:spLocks noChangeArrowheads="1"/>
            </p:cNvSpPr>
            <p:nvPr/>
          </p:nvSpPr>
          <p:spPr bwMode="auto">
            <a:xfrm>
              <a:off x="3910" y="331"/>
              <a:ext cx="352" cy="869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控制对象</a:t>
              </a:r>
            </a:p>
          </p:txBody>
        </p:sp>
        <p:sp>
          <p:nvSpPr>
            <p:cNvPr id="54283" name="Line 16"/>
            <p:cNvSpPr>
              <a:spLocks noChangeShapeType="1"/>
            </p:cNvSpPr>
            <p:nvPr/>
          </p:nvSpPr>
          <p:spPr bwMode="auto">
            <a:xfrm flipV="1">
              <a:off x="3542" y="331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4" name="Line 17"/>
            <p:cNvSpPr>
              <a:spLocks noChangeShapeType="1"/>
            </p:cNvSpPr>
            <p:nvPr/>
          </p:nvSpPr>
          <p:spPr bwMode="auto">
            <a:xfrm>
              <a:off x="3542" y="907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5" name="Line 27"/>
            <p:cNvSpPr>
              <a:spLocks noChangeShapeType="1"/>
            </p:cNvSpPr>
            <p:nvPr/>
          </p:nvSpPr>
          <p:spPr bwMode="auto">
            <a:xfrm>
              <a:off x="2688" y="288"/>
              <a:ext cx="0" cy="38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286" name="Group 31"/>
            <p:cNvGrpSpPr>
              <a:grpSpLocks/>
            </p:cNvGrpSpPr>
            <p:nvPr/>
          </p:nvGrpSpPr>
          <p:grpSpPr bwMode="auto">
            <a:xfrm>
              <a:off x="1202" y="482"/>
              <a:ext cx="324" cy="600"/>
              <a:chOff x="1202" y="2875"/>
              <a:chExt cx="324" cy="600"/>
            </a:xfrm>
          </p:grpSpPr>
          <p:sp>
            <p:nvSpPr>
              <p:cNvPr id="54287" name="Rectangle 32"/>
              <p:cNvSpPr>
                <a:spLocks noChangeArrowheads="1"/>
              </p:cNvSpPr>
              <p:nvPr/>
            </p:nvSpPr>
            <p:spPr bwMode="auto">
              <a:xfrm>
                <a:off x="1286" y="3019"/>
                <a:ext cx="96" cy="24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88" name="Oval 33"/>
              <p:cNvSpPr>
                <a:spLocks noChangeArrowheads="1"/>
              </p:cNvSpPr>
              <p:nvPr/>
            </p:nvSpPr>
            <p:spPr bwMode="auto">
              <a:xfrm>
                <a:off x="1286" y="2875"/>
                <a:ext cx="144" cy="144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89" name="Rectangle 34"/>
              <p:cNvSpPr>
                <a:spLocks noChangeArrowheads="1"/>
              </p:cNvSpPr>
              <p:nvPr/>
            </p:nvSpPr>
            <p:spPr bwMode="auto">
              <a:xfrm>
                <a:off x="1286" y="3259"/>
                <a:ext cx="192" cy="4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0" name="Rectangle 35"/>
              <p:cNvSpPr>
                <a:spLocks noChangeArrowheads="1"/>
              </p:cNvSpPr>
              <p:nvPr/>
            </p:nvSpPr>
            <p:spPr bwMode="auto">
              <a:xfrm>
                <a:off x="1478" y="3259"/>
                <a:ext cx="48" cy="192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1" name="Line 36"/>
              <p:cNvSpPr>
                <a:spLocks noChangeShapeType="1"/>
              </p:cNvSpPr>
              <p:nvPr/>
            </p:nvSpPr>
            <p:spPr bwMode="auto">
              <a:xfrm flipH="1">
                <a:off x="1202" y="3307"/>
                <a:ext cx="45" cy="16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92" name="Line 37"/>
              <p:cNvSpPr>
                <a:spLocks noChangeShapeType="1"/>
              </p:cNvSpPr>
              <p:nvPr/>
            </p:nvSpPr>
            <p:spPr bwMode="auto">
              <a:xfrm>
                <a:off x="1334" y="3067"/>
                <a:ext cx="192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93" name="Line 38"/>
              <p:cNvSpPr>
                <a:spLocks noChangeShapeType="1"/>
              </p:cNvSpPr>
              <p:nvPr/>
            </p:nvSpPr>
            <p:spPr bwMode="auto">
              <a:xfrm>
                <a:off x="1247" y="2931"/>
                <a:ext cx="0" cy="3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94" name="Line 39"/>
              <p:cNvSpPr>
                <a:spLocks noChangeShapeType="1"/>
              </p:cNvSpPr>
              <p:nvPr/>
            </p:nvSpPr>
            <p:spPr bwMode="auto">
              <a:xfrm>
                <a:off x="1247" y="3294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93663" y="765175"/>
            <a:ext cx="5486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latin typeface="楷体" pitchFamily="18" charset="-122"/>
                <a:ea typeface="楷体" pitchFamily="18" charset="-122"/>
              </a:rPr>
              <a:t>  </a:t>
            </a:r>
            <a:r>
              <a:rPr lang="zh-CN" altLang="en-US" b="1">
                <a:latin typeface="楷体" pitchFamily="18" charset="-122"/>
                <a:ea typeface="楷体" pitchFamily="18" charset="-122"/>
              </a:rPr>
              <a:t>限于媒体的长度和成本限制，为容纳更多的用户，实际通信采用多点接续方式，中间结点执行数据交换的过程。</a:t>
            </a:r>
          </a:p>
        </p:txBody>
      </p:sp>
      <p:grpSp>
        <p:nvGrpSpPr>
          <p:cNvPr id="55299" name="Group 61"/>
          <p:cNvGrpSpPr>
            <a:grpSpLocks/>
          </p:cNvGrpSpPr>
          <p:nvPr/>
        </p:nvGrpSpPr>
        <p:grpSpPr bwMode="auto">
          <a:xfrm>
            <a:off x="5845175" y="153988"/>
            <a:ext cx="3070225" cy="1827212"/>
            <a:chOff x="3682" y="49"/>
            <a:chExt cx="1934" cy="1151"/>
          </a:xfrm>
        </p:grpSpPr>
        <p:sp>
          <p:nvSpPr>
            <p:cNvPr id="55304" name="Rectangle 28"/>
            <p:cNvSpPr>
              <a:spLocks noChangeArrowheads="1"/>
            </p:cNvSpPr>
            <p:nvPr/>
          </p:nvSpPr>
          <p:spPr bwMode="auto">
            <a:xfrm>
              <a:off x="4083" y="471"/>
              <a:ext cx="184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5" name="Rectangle 29"/>
            <p:cNvSpPr>
              <a:spLocks noChangeArrowheads="1"/>
            </p:cNvSpPr>
            <p:nvPr/>
          </p:nvSpPr>
          <p:spPr bwMode="auto">
            <a:xfrm>
              <a:off x="4131" y="947"/>
              <a:ext cx="184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6" name="Rectangle 30"/>
            <p:cNvSpPr>
              <a:spLocks noChangeArrowheads="1"/>
            </p:cNvSpPr>
            <p:nvPr/>
          </p:nvSpPr>
          <p:spPr bwMode="auto">
            <a:xfrm>
              <a:off x="5043" y="711"/>
              <a:ext cx="184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7" name="Rectangle 31"/>
            <p:cNvSpPr>
              <a:spLocks noChangeArrowheads="1"/>
            </p:cNvSpPr>
            <p:nvPr/>
          </p:nvSpPr>
          <p:spPr bwMode="auto">
            <a:xfrm>
              <a:off x="4659" y="903"/>
              <a:ext cx="184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8" name="Rectangle 32"/>
            <p:cNvSpPr>
              <a:spLocks noChangeArrowheads="1"/>
            </p:cNvSpPr>
            <p:nvPr/>
          </p:nvSpPr>
          <p:spPr bwMode="auto">
            <a:xfrm>
              <a:off x="4659" y="471"/>
              <a:ext cx="184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9" name="Line 33"/>
            <p:cNvSpPr>
              <a:spLocks noChangeShapeType="1"/>
            </p:cNvSpPr>
            <p:nvPr/>
          </p:nvSpPr>
          <p:spPr bwMode="auto">
            <a:xfrm>
              <a:off x="4223" y="527"/>
              <a:ext cx="0" cy="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0" name="Line 34"/>
            <p:cNvSpPr>
              <a:spLocks noChangeShapeType="1"/>
            </p:cNvSpPr>
            <p:nvPr/>
          </p:nvSpPr>
          <p:spPr bwMode="auto">
            <a:xfrm>
              <a:off x="4283" y="515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1" name="Line 35"/>
            <p:cNvSpPr>
              <a:spLocks noChangeShapeType="1"/>
            </p:cNvSpPr>
            <p:nvPr/>
          </p:nvSpPr>
          <p:spPr bwMode="auto">
            <a:xfrm>
              <a:off x="4331" y="1043"/>
              <a:ext cx="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2" name="Line 36"/>
            <p:cNvSpPr>
              <a:spLocks noChangeShapeType="1"/>
            </p:cNvSpPr>
            <p:nvPr/>
          </p:nvSpPr>
          <p:spPr bwMode="auto">
            <a:xfrm>
              <a:off x="4283" y="527"/>
              <a:ext cx="360" cy="45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3" name="Line 37"/>
            <p:cNvSpPr>
              <a:spLocks noChangeShapeType="1"/>
            </p:cNvSpPr>
            <p:nvPr/>
          </p:nvSpPr>
          <p:spPr bwMode="auto">
            <a:xfrm flipH="1">
              <a:off x="3883" y="563"/>
              <a:ext cx="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4" name="Line 38"/>
            <p:cNvSpPr>
              <a:spLocks noChangeShapeType="1"/>
            </p:cNvSpPr>
            <p:nvPr/>
          </p:nvSpPr>
          <p:spPr bwMode="auto">
            <a:xfrm flipH="1" flipV="1">
              <a:off x="4027" y="271"/>
              <a:ext cx="200" cy="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5" name="Line 39"/>
            <p:cNvSpPr>
              <a:spLocks noChangeShapeType="1"/>
            </p:cNvSpPr>
            <p:nvPr/>
          </p:nvSpPr>
          <p:spPr bwMode="auto">
            <a:xfrm flipV="1">
              <a:off x="4703" y="223"/>
              <a:ext cx="0" cy="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6" name="Line 40"/>
            <p:cNvSpPr>
              <a:spLocks noChangeShapeType="1"/>
            </p:cNvSpPr>
            <p:nvPr/>
          </p:nvSpPr>
          <p:spPr bwMode="auto">
            <a:xfrm flipV="1">
              <a:off x="4803" y="319"/>
              <a:ext cx="184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7" name="Line 41"/>
            <p:cNvSpPr>
              <a:spLocks noChangeShapeType="1"/>
            </p:cNvSpPr>
            <p:nvPr/>
          </p:nvSpPr>
          <p:spPr bwMode="auto">
            <a:xfrm flipV="1">
              <a:off x="4751" y="647"/>
              <a:ext cx="0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8" name="Line 42"/>
            <p:cNvSpPr>
              <a:spLocks noChangeShapeType="1"/>
            </p:cNvSpPr>
            <p:nvPr/>
          </p:nvSpPr>
          <p:spPr bwMode="auto">
            <a:xfrm flipV="1">
              <a:off x="5235" y="703"/>
              <a:ext cx="136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9" name="Line 43"/>
            <p:cNvSpPr>
              <a:spLocks noChangeShapeType="1"/>
            </p:cNvSpPr>
            <p:nvPr/>
          </p:nvSpPr>
          <p:spPr bwMode="auto">
            <a:xfrm>
              <a:off x="5235" y="903"/>
              <a:ext cx="184" cy="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0" name="Line 44"/>
            <p:cNvSpPr>
              <a:spLocks noChangeShapeType="1"/>
            </p:cNvSpPr>
            <p:nvPr/>
          </p:nvSpPr>
          <p:spPr bwMode="auto">
            <a:xfrm flipH="1">
              <a:off x="3883" y="1091"/>
              <a:ext cx="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1" name="Line 48"/>
            <p:cNvSpPr>
              <a:spLocks noChangeShapeType="1"/>
            </p:cNvSpPr>
            <p:nvPr/>
          </p:nvSpPr>
          <p:spPr bwMode="auto">
            <a:xfrm flipV="1">
              <a:off x="4811" y="839"/>
              <a:ext cx="216" cy="21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55322" name="Picture 49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62" y="961"/>
              <a:ext cx="206" cy="239"/>
            </a:xfrm>
            <a:prstGeom prst="rect">
              <a:avLst/>
            </a:prstGeom>
            <a:solidFill>
              <a:srgbClr val="FF66FF"/>
            </a:solidFill>
            <a:ln w="12700">
              <a:noFill/>
              <a:miter lim="800000"/>
              <a:headEnd/>
              <a:tailEnd/>
            </a:ln>
          </p:spPr>
        </p:pic>
        <p:pic>
          <p:nvPicPr>
            <p:cNvPr id="55323" name="Picture 53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82" y="385"/>
              <a:ext cx="206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55324" name="Picture 54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46" y="49"/>
              <a:ext cx="206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55325" name="Picture 55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30" y="961"/>
              <a:ext cx="206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55326" name="Picture 56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22" y="97"/>
              <a:ext cx="206" cy="239"/>
            </a:xfrm>
            <a:prstGeom prst="rect">
              <a:avLst/>
            </a:prstGeom>
            <a:solidFill>
              <a:srgbClr val="FF66FF"/>
            </a:solidFill>
            <a:ln w="12700">
              <a:noFill/>
              <a:miter lim="800000"/>
              <a:headEnd/>
              <a:tailEnd/>
            </a:ln>
          </p:spPr>
        </p:pic>
        <p:pic>
          <p:nvPicPr>
            <p:cNvPr id="55327" name="Picture 57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410" y="577"/>
              <a:ext cx="206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55328" name="Picture 58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78" y="145"/>
              <a:ext cx="206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55329" name="Line 59"/>
            <p:cNvSpPr>
              <a:spLocks noChangeShapeType="1"/>
            </p:cNvSpPr>
            <p:nvPr/>
          </p:nvSpPr>
          <p:spPr bwMode="auto">
            <a:xfrm>
              <a:off x="4859" y="575"/>
              <a:ext cx="168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0" name="Line 60"/>
            <p:cNvSpPr>
              <a:spLocks noChangeShapeType="1"/>
            </p:cNvSpPr>
            <p:nvPr/>
          </p:nvSpPr>
          <p:spPr bwMode="auto">
            <a:xfrm>
              <a:off x="4083" y="231"/>
              <a:ext cx="1240" cy="85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300" name="Text Box 62"/>
          <p:cNvSpPr txBox="1">
            <a:spLocks noChangeArrowheads="1"/>
          </p:cNvSpPr>
          <p:nvPr/>
        </p:nvSpPr>
        <p:spPr bwMode="auto">
          <a:xfrm>
            <a:off x="76200" y="2059010"/>
            <a:ext cx="90678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线路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交换：</a:t>
            </a:r>
            <a:r>
              <a:rPr lang="zh-CN" altLang="en-US" b="1" dirty="0">
                <a:latin typeface="宋体" pitchFamily="2" charset="-122"/>
              </a:rPr>
              <a:t>建立线路、占用线路并传输数据、释放线路；</a:t>
            </a:r>
          </a:p>
          <a:p>
            <a:r>
              <a:rPr lang="zh-CN" altLang="en-US" b="1" dirty="0">
                <a:latin typeface="宋体" pitchFamily="2" charset="-122"/>
              </a:rPr>
              <a:t>  特点：独占线路，线路的利用率较低；实时性好</a:t>
            </a:r>
            <a:r>
              <a:rPr lang="en-US" altLang="zh-CN" b="1" dirty="0">
                <a:latin typeface="宋体" pitchFamily="2" charset="-122"/>
              </a:rPr>
              <a:t>,</a:t>
            </a:r>
            <a:r>
              <a:rPr lang="zh-CN" altLang="en-US" b="1" dirty="0">
                <a:latin typeface="宋体" pitchFamily="2" charset="-122"/>
              </a:rPr>
              <a:t>传输延迟小；</a:t>
            </a:r>
          </a:p>
          <a:p>
            <a:r>
              <a:rPr lang="zh-CN" altLang="en-US" b="1" dirty="0">
                <a:latin typeface="宋体" pitchFamily="2" charset="-122"/>
              </a:rPr>
              <a:t>        不提供缓存，数据透明传输；双方自行解决速率匹配。</a:t>
            </a:r>
            <a:endParaRPr lang="zh-CN" altLang="en-US" b="1" dirty="0">
              <a:latin typeface="楷体" pitchFamily="18" charset="-122"/>
              <a:ea typeface="楷体" pitchFamily="18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报文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交换：</a:t>
            </a:r>
            <a:r>
              <a:rPr lang="zh-CN" altLang="en-US" b="1" dirty="0">
                <a:latin typeface="宋体" pitchFamily="2" charset="-122"/>
              </a:rPr>
              <a:t>存储－排队</a:t>
            </a:r>
            <a:r>
              <a:rPr lang="en-US" altLang="zh-CN" b="1" dirty="0"/>
              <a:t>—</a:t>
            </a:r>
            <a:r>
              <a:rPr lang="zh-CN" altLang="en-US" b="1" dirty="0">
                <a:latin typeface="宋体" pitchFamily="2" charset="-122"/>
              </a:rPr>
              <a:t>转发报文；</a:t>
            </a:r>
          </a:p>
          <a:p>
            <a:r>
              <a:rPr lang="zh-CN" altLang="en-US" b="1" dirty="0">
                <a:latin typeface="宋体" pitchFamily="2" charset="-122"/>
              </a:rPr>
              <a:t>  特点：结点具有缓存能力，暂存用户报文等待线路空闲；</a:t>
            </a:r>
          </a:p>
          <a:p>
            <a:r>
              <a:rPr lang="zh-CN" altLang="en-US" b="1" dirty="0">
                <a:latin typeface="宋体" pitchFamily="2" charset="-122"/>
              </a:rPr>
              <a:t>        无线路建立过程，改善线路利用率；结点可执行数据格</a:t>
            </a:r>
          </a:p>
          <a:p>
            <a:r>
              <a:rPr lang="zh-CN" altLang="en-US" b="1" dirty="0">
                <a:latin typeface="宋体" pitchFamily="2" charset="-122"/>
              </a:rPr>
              <a:t>        式转换和差错检测，方便接收站点的收取。</a:t>
            </a:r>
          </a:p>
          <a:p>
            <a:r>
              <a:rPr lang="zh-CN" altLang="en-US" b="1" dirty="0">
                <a:latin typeface="宋体" pitchFamily="2" charset="-122"/>
              </a:rPr>
              <a:t>        报文体积可变，磁盘读取影响速度。</a:t>
            </a:r>
            <a:endParaRPr lang="zh-CN" altLang="en-US" b="1" dirty="0">
              <a:latin typeface="楷体" pitchFamily="18" charset="-122"/>
              <a:ea typeface="楷体" pitchFamily="18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分组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交换：类同固定长度的报文交换；</a:t>
            </a:r>
          </a:p>
          <a:p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  特点：除报文交换的优点外，更可因分组体积固定而利用高速</a:t>
            </a:r>
          </a:p>
          <a:p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        </a:t>
            </a:r>
            <a:r>
              <a:rPr lang="zh-CN" altLang="en-US" b="1" dirty="0" smtClean="0">
                <a:latin typeface="楷体" pitchFamily="18" charset="-122"/>
                <a:ea typeface="楷体" pitchFamily="18" charset="-122"/>
              </a:rPr>
              <a:t>缓存和提高线路利用率。</a:t>
            </a:r>
            <a:endParaRPr lang="zh-CN" altLang="en-US" b="1" dirty="0">
              <a:latin typeface="楷体" pitchFamily="18" charset="-122"/>
              <a:ea typeface="楷体" pitchFamily="18" charset="-122"/>
            </a:endParaRPr>
          </a:p>
          <a:p>
            <a:endParaRPr lang="zh-CN" altLang="en-US" sz="1200" b="1" dirty="0">
              <a:latin typeface="楷体" pitchFamily="18" charset="-122"/>
              <a:ea typeface="楷体" pitchFamily="18" charset="-122"/>
            </a:endParaRPr>
          </a:p>
          <a:p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分组流交换方式：数据报（面向无连接）、虚电路（面向连接）。</a:t>
            </a:r>
          </a:p>
        </p:txBody>
      </p:sp>
      <p:sp>
        <p:nvSpPr>
          <p:cNvPr id="34879" name="Rectangle 63"/>
          <p:cNvSpPr>
            <a:spLocks noChangeArrowheads="1"/>
          </p:cNvSpPr>
          <p:nvPr/>
        </p:nvSpPr>
        <p:spPr bwMode="auto">
          <a:xfrm>
            <a:off x="179388" y="549275"/>
            <a:ext cx="5832475" cy="71438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5302" name="Text Box 64"/>
          <p:cNvSpPr txBox="1">
            <a:spLocks noChangeArrowheads="1"/>
          </p:cNvSpPr>
          <p:nvPr/>
        </p:nvSpPr>
        <p:spPr bwMode="auto">
          <a:xfrm>
            <a:off x="8699500" y="444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8</a:t>
            </a:r>
          </a:p>
        </p:txBody>
      </p:sp>
      <p:sp>
        <p:nvSpPr>
          <p:cNvPr id="55303" name="Text Box 65"/>
          <p:cNvSpPr txBox="1">
            <a:spLocks noChangeArrowheads="1"/>
          </p:cNvSpPr>
          <p:nvPr/>
        </p:nvSpPr>
        <p:spPr bwMode="auto">
          <a:xfrm>
            <a:off x="107950" y="-1588"/>
            <a:ext cx="54864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数据交换方式：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0" y="620713"/>
            <a:ext cx="9144000" cy="6075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/>
              <a:t>  </a:t>
            </a:r>
            <a:r>
              <a:rPr lang="zh-CN" altLang="en-US" b="1" dirty="0"/>
              <a:t>采用层次化的思想构建计算机网络体系</a:t>
            </a:r>
            <a:r>
              <a:rPr lang="en-US" altLang="zh-CN" b="1" dirty="0"/>
              <a:t>,</a:t>
            </a:r>
            <a:r>
              <a:rPr lang="zh-CN" altLang="en-US" b="1" dirty="0"/>
              <a:t>以标准化来支持其</a:t>
            </a:r>
            <a:r>
              <a:rPr lang="zh-CN" altLang="en-US" b="1" dirty="0">
                <a:solidFill>
                  <a:srgbClr val="FF0000"/>
                </a:solidFill>
              </a:rPr>
              <a:t>开放</a:t>
            </a:r>
            <a:r>
              <a:rPr lang="zh-CN" altLang="en-US" b="1" dirty="0"/>
              <a:t>；</a:t>
            </a:r>
          </a:p>
          <a:p>
            <a:r>
              <a:rPr lang="zh-CN" altLang="en-US" b="1" dirty="0"/>
              <a:t>  从问题分解的角度，提出</a:t>
            </a:r>
            <a:r>
              <a:rPr lang="en-US" altLang="zh-CN" b="1" dirty="0"/>
              <a:t>7</a:t>
            </a:r>
            <a:r>
              <a:rPr lang="zh-CN" altLang="en-US" b="1" dirty="0"/>
              <a:t>层模型（功能及其支撑技术）：</a:t>
            </a:r>
          </a:p>
          <a:p>
            <a:pPr>
              <a:spcBef>
                <a:spcPct val="3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   物理层</a:t>
            </a:r>
            <a:r>
              <a:rPr lang="zh-CN" altLang="en-US" b="1" dirty="0">
                <a:latin typeface="宋体" pitchFamily="2" charset="-122"/>
              </a:rPr>
              <a:t>，确定物理设备接口</a:t>
            </a:r>
            <a:r>
              <a:rPr lang="en-US" altLang="zh-CN" b="1" dirty="0">
                <a:latin typeface="宋体" pitchFamily="2" charset="-122"/>
              </a:rPr>
              <a:t>,</a:t>
            </a:r>
            <a:r>
              <a:rPr lang="zh-CN" altLang="en-US" b="1" dirty="0">
                <a:latin typeface="宋体" pitchFamily="2" charset="-122"/>
              </a:rPr>
              <a:t>提供点－点比特流传输物理链路；</a:t>
            </a:r>
          </a:p>
          <a:p>
            <a:pPr>
              <a:buFont typeface="宋体" pitchFamily="2" charset="-122"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   数据链路层</a:t>
            </a:r>
            <a:r>
              <a:rPr lang="zh-CN" altLang="en-US" b="1" dirty="0">
                <a:latin typeface="宋体" pitchFamily="2" charset="-122"/>
              </a:rPr>
              <a:t>，利用差错处理技术</a:t>
            </a:r>
            <a:r>
              <a:rPr lang="en-US" altLang="zh-CN" b="1" dirty="0">
                <a:latin typeface="宋体" pitchFamily="2" charset="-122"/>
              </a:rPr>
              <a:t>,</a:t>
            </a:r>
            <a:r>
              <a:rPr lang="zh-CN" altLang="en-US" b="1" dirty="0">
                <a:latin typeface="宋体" pitchFamily="2" charset="-122"/>
              </a:rPr>
              <a:t>提供高可靠传输的数据链路；</a:t>
            </a:r>
          </a:p>
          <a:p>
            <a:pPr>
              <a:buFont typeface="宋体" pitchFamily="2" charset="-122"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   网络层</a:t>
            </a:r>
            <a:r>
              <a:rPr lang="zh-CN" altLang="en-US" b="1" dirty="0">
                <a:latin typeface="宋体" pitchFamily="2" charset="-122"/>
              </a:rPr>
              <a:t>，利用路由技术，实现用户数据的端－端传输；</a:t>
            </a:r>
          </a:p>
          <a:p>
            <a:pPr>
              <a:buFont typeface="宋体" pitchFamily="2" charset="-122"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   运输层</a:t>
            </a:r>
            <a:r>
              <a:rPr lang="zh-CN" altLang="en-US" b="1" dirty="0">
                <a:latin typeface="宋体" pitchFamily="2" charset="-122"/>
              </a:rPr>
              <a:t>，屏蔽通信子网差异</a:t>
            </a:r>
            <a:r>
              <a:rPr lang="en-US" altLang="zh-CN" b="1" dirty="0">
                <a:latin typeface="宋体" pitchFamily="2" charset="-122"/>
              </a:rPr>
              <a:t>,</a:t>
            </a:r>
            <a:r>
              <a:rPr lang="zh-CN" altLang="en-US" b="1" dirty="0">
                <a:latin typeface="宋体" pitchFamily="2" charset="-122"/>
              </a:rPr>
              <a:t>及用户要求和网络服务之间差异；</a:t>
            </a:r>
          </a:p>
          <a:p>
            <a:pPr>
              <a:buFont typeface="宋体" pitchFamily="2" charset="-122"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   会话层</a:t>
            </a:r>
            <a:r>
              <a:rPr lang="zh-CN" altLang="en-US" b="1" dirty="0">
                <a:latin typeface="宋体" pitchFamily="2" charset="-122"/>
              </a:rPr>
              <a:t>，提供控制会话和数据传输的手段；</a:t>
            </a:r>
          </a:p>
          <a:p>
            <a:pPr>
              <a:buFont typeface="宋体" pitchFamily="2" charset="-122"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   表示层</a:t>
            </a:r>
            <a:r>
              <a:rPr lang="zh-CN" altLang="en-US" b="1" dirty="0">
                <a:latin typeface="宋体" pitchFamily="2" charset="-122"/>
              </a:rPr>
              <a:t>，解决异种系统间的信息表示问题</a:t>
            </a:r>
            <a:r>
              <a:rPr lang="en-US" altLang="zh-CN" b="1" dirty="0">
                <a:latin typeface="宋体" pitchFamily="2" charset="-122"/>
              </a:rPr>
              <a:t>,</a:t>
            </a:r>
            <a:r>
              <a:rPr lang="zh-CN" altLang="en-US" b="1" dirty="0">
                <a:latin typeface="宋体" pitchFamily="2" charset="-122"/>
              </a:rPr>
              <a:t>屏蔽数据表示差异；</a:t>
            </a:r>
          </a:p>
          <a:p>
            <a:pPr>
              <a:buFont typeface="宋体" pitchFamily="2" charset="-122"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   应用层</a:t>
            </a:r>
            <a:r>
              <a:rPr lang="zh-CN" altLang="en-US" b="1" dirty="0">
                <a:latin typeface="宋体" pitchFamily="2" charset="-122"/>
              </a:rPr>
              <a:t>，利用下层服务，支持各种应用要求（如</a:t>
            </a:r>
            <a:r>
              <a:rPr lang="en-US" altLang="zh-CN" b="1" dirty="0">
                <a:latin typeface="宋体" pitchFamily="2" charset="-122"/>
              </a:rPr>
              <a:t>FTAM</a:t>
            </a:r>
            <a:r>
              <a:rPr lang="zh-CN" altLang="en-US" b="1" dirty="0">
                <a:latin typeface="宋体" pitchFamily="2" charset="-122"/>
              </a:rPr>
              <a:t>等）。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宋体" pitchFamily="2" charset="-122"/>
              <a:buNone/>
            </a:pPr>
            <a:r>
              <a:rPr lang="zh-CN" altLang="en-US" b="1" dirty="0">
                <a:latin typeface="宋体" pitchFamily="2" charset="-122"/>
              </a:rPr>
              <a:t>分层导致了层间通信的问题：</a:t>
            </a:r>
          </a:p>
          <a:p>
            <a:pPr>
              <a:buFont typeface="宋体" pitchFamily="2" charset="-122"/>
              <a:buNone/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对等层</a:t>
            </a:r>
            <a:r>
              <a:rPr lang="zh-CN" altLang="en-US" b="1" dirty="0">
                <a:latin typeface="宋体" pitchFamily="2" charset="-122"/>
              </a:rPr>
              <a:t>间通信、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相邻层</a:t>
            </a:r>
            <a:r>
              <a:rPr lang="zh-CN" altLang="en-US" b="1" dirty="0">
                <a:latin typeface="宋体" pitchFamily="2" charset="-122"/>
              </a:rPr>
              <a:t>间通信</a:t>
            </a:r>
            <a:r>
              <a:rPr lang="en-US" altLang="zh-CN" b="1" dirty="0">
                <a:latin typeface="宋体" pitchFamily="2" charset="-122"/>
              </a:rPr>
              <a:t>,</a:t>
            </a:r>
            <a:r>
              <a:rPr lang="zh-CN" altLang="en-US" b="1" dirty="0">
                <a:latin typeface="宋体" pitchFamily="2" charset="-122"/>
              </a:rPr>
              <a:t>两者间的关系（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目的和手段</a:t>
            </a:r>
            <a:r>
              <a:rPr lang="zh-CN" altLang="en-US" b="1" dirty="0">
                <a:latin typeface="宋体" pitchFamily="2" charset="-122"/>
              </a:rPr>
              <a:t>）；</a:t>
            </a:r>
          </a:p>
          <a:p>
            <a:pPr>
              <a:buFont typeface="宋体" pitchFamily="2" charset="-122"/>
              <a:buNone/>
            </a:pPr>
            <a:r>
              <a:rPr lang="zh-CN" altLang="en-US" b="1" dirty="0">
                <a:latin typeface="宋体" pitchFamily="2" charset="-122"/>
              </a:rPr>
              <a:t>   只有执行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相同协议</a:t>
            </a:r>
            <a:r>
              <a:rPr lang="zh-CN" altLang="en-US" b="1" dirty="0">
                <a:latin typeface="宋体" pitchFamily="2" charset="-122"/>
              </a:rPr>
              <a:t>的对等层实体之间才能进行有意义的通信；</a:t>
            </a:r>
          </a:p>
          <a:p>
            <a:pPr>
              <a:buFont typeface="宋体" pitchFamily="2" charset="-122"/>
              <a:buNone/>
            </a:pPr>
            <a:r>
              <a:rPr lang="zh-CN" altLang="en-US" b="1" dirty="0">
                <a:latin typeface="宋体" pitchFamily="2" charset="-122"/>
              </a:rPr>
              <a:t>   数据单元的形成，层层封装，通信的有效率下降；</a:t>
            </a:r>
          </a:p>
          <a:p>
            <a:pPr>
              <a:spcBef>
                <a:spcPct val="40000"/>
              </a:spcBef>
              <a:buFont typeface="宋体" pitchFamily="2" charset="-122"/>
              <a:buNone/>
            </a:pPr>
            <a:r>
              <a:rPr lang="en-US" altLang="zh-CN" b="1" dirty="0">
                <a:latin typeface="宋体" pitchFamily="2" charset="-122"/>
              </a:rPr>
              <a:t>OSI</a:t>
            </a:r>
            <a:r>
              <a:rPr lang="zh-CN" altLang="en-US" b="1" dirty="0">
                <a:latin typeface="宋体" pitchFamily="2" charset="-122"/>
              </a:rPr>
              <a:t>实现的基本原理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方法：设计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虚拟模型</a:t>
            </a:r>
            <a:r>
              <a:rPr lang="zh-CN" altLang="en-US" b="1" dirty="0">
                <a:latin typeface="宋体" pitchFamily="2" charset="-122"/>
              </a:rPr>
              <a:t>（如：协议），实现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虚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/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实映射</a:t>
            </a:r>
            <a:r>
              <a:rPr lang="zh-CN" altLang="en-US" b="1" dirty="0">
                <a:latin typeface="宋体" pitchFamily="2" charset="-122"/>
              </a:rPr>
              <a:t>（如：数据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协议负载）。</a:t>
            </a:r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179388" y="4762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6324" name="Text Box 28"/>
          <p:cNvSpPr txBox="1">
            <a:spLocks noChangeArrowheads="1"/>
          </p:cNvSpPr>
          <p:nvPr/>
        </p:nvSpPr>
        <p:spPr bwMode="auto">
          <a:xfrm>
            <a:off x="8699500" y="444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9</a:t>
            </a:r>
          </a:p>
        </p:txBody>
      </p:sp>
      <p:sp>
        <p:nvSpPr>
          <p:cNvPr id="56325" name="Text Box 29"/>
          <p:cNvSpPr txBox="1">
            <a:spLocks noChangeArrowheads="1"/>
          </p:cNvSpPr>
          <p:nvPr/>
        </p:nvSpPr>
        <p:spPr bwMode="auto">
          <a:xfrm>
            <a:off x="34925" y="6350"/>
            <a:ext cx="6913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针对多厂商</a:t>
            </a:r>
            <a:r>
              <a:rPr lang="en-US" altLang="zh-CN" b="1"/>
              <a:t>/</a:t>
            </a:r>
            <a:r>
              <a:rPr lang="zh-CN" altLang="en-US" b="1"/>
              <a:t>多用户的趋势</a:t>
            </a:r>
            <a:r>
              <a:rPr lang="en-US" altLang="zh-CN" b="1"/>
              <a:t>—</a:t>
            </a:r>
            <a:r>
              <a:rPr lang="zh-CN" altLang="en-US" b="1"/>
              <a:t>标准化</a:t>
            </a:r>
            <a:r>
              <a:rPr lang="en-US" altLang="zh-CN" b="1"/>
              <a:t>—</a:t>
            </a:r>
            <a:r>
              <a:rPr lang="en-US" altLang="zh-CN" b="1">
                <a:solidFill>
                  <a:srgbClr val="FF0000"/>
                </a:solidFill>
              </a:rPr>
              <a:t>OSI</a:t>
            </a:r>
            <a:r>
              <a:rPr lang="en-US" altLang="zh-CN" b="1"/>
              <a:t>/RM</a:t>
            </a:r>
            <a:r>
              <a:rPr lang="zh-CN" altLang="en-US" b="1"/>
              <a:t>：</a:t>
            </a:r>
            <a:endParaRPr lang="zh-CN" altLang="en-US" b="1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34925" y="476250"/>
            <a:ext cx="9144000" cy="6334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/>
              <a:t>距离</a:t>
            </a:r>
            <a:r>
              <a:rPr lang="en-US" altLang="zh-CN" b="1" dirty="0"/>
              <a:t>—</a:t>
            </a:r>
            <a:r>
              <a:rPr lang="zh-CN" altLang="en-US" b="1" dirty="0"/>
              <a:t>高质量媒体（速度）</a:t>
            </a:r>
            <a:r>
              <a:rPr lang="en-US" altLang="zh-CN" b="1" dirty="0"/>
              <a:t>—</a:t>
            </a:r>
            <a:r>
              <a:rPr lang="zh-CN" altLang="en-US" b="1" dirty="0"/>
              <a:t>共享媒体（广播）</a:t>
            </a:r>
            <a:r>
              <a:rPr lang="en-US" altLang="zh-CN" b="1" dirty="0"/>
              <a:t>—</a:t>
            </a:r>
            <a:r>
              <a:rPr lang="zh-CN" altLang="en-US" b="1" dirty="0"/>
              <a:t>媒体访问控制；</a:t>
            </a:r>
          </a:p>
          <a:p>
            <a:r>
              <a:rPr lang="zh-CN" altLang="en-US" b="1" dirty="0"/>
              <a:t>    传输方式：基带传输、宽带传输；传输方向和传输距离；</a:t>
            </a:r>
          </a:p>
          <a:p>
            <a:pPr>
              <a:spcBef>
                <a:spcPct val="50000"/>
              </a:spcBef>
            </a:pPr>
            <a:r>
              <a:rPr lang="zh-CN" altLang="en-US" b="1" dirty="0"/>
              <a:t>总线型局域网（多个结点附接一条总线）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  载波侦听多路访问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冲突检测（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CSMA/CD</a:t>
            </a:r>
            <a:r>
              <a:rPr lang="en-US" altLang="zh-CN" b="1" dirty="0"/>
              <a:t>—</a:t>
            </a:r>
            <a:r>
              <a:rPr lang="zh-CN" altLang="en-US" b="1" dirty="0">
                <a:latin typeface="宋体" pitchFamily="2" charset="-122"/>
              </a:rPr>
              <a:t>竞争总线）和以太网；</a:t>
            </a:r>
          </a:p>
          <a:p>
            <a:r>
              <a:rPr lang="zh-CN" altLang="en-US" b="1" dirty="0">
                <a:latin typeface="宋体" pitchFamily="2" charset="-122"/>
              </a:rPr>
              <a:t>    原理（说前先听，边说边听，冲突退避）、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最小帧长的原因</a:t>
            </a:r>
            <a:r>
              <a:rPr lang="zh-CN" altLang="en-US" b="1" dirty="0">
                <a:latin typeface="宋体" pitchFamily="2" charset="-122"/>
              </a:rPr>
              <a:t>；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  令牌总线（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有序分配</a:t>
            </a:r>
            <a:r>
              <a:rPr lang="zh-CN" altLang="en-US" b="1" dirty="0">
                <a:latin typeface="宋体" pitchFamily="2" charset="-122"/>
              </a:rPr>
              <a:t>总线）：逻辑环路形成、令牌及维护；</a:t>
            </a:r>
          </a:p>
          <a:p>
            <a:pPr>
              <a:spcBef>
                <a:spcPct val="50000"/>
              </a:spcBef>
            </a:pPr>
            <a:r>
              <a:rPr lang="zh-CN" altLang="en-US" b="1" dirty="0"/>
              <a:t>环形局域网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RPU</a:t>
            </a:r>
            <a:r>
              <a:rPr lang="zh-CN" altLang="en-US" b="1" dirty="0" smtClean="0"/>
              <a:t>转接</a:t>
            </a:r>
            <a:r>
              <a:rPr lang="zh-CN" altLang="en-US" b="1" dirty="0"/>
              <a:t>构成</a:t>
            </a:r>
            <a:r>
              <a:rPr lang="zh-CN" altLang="en-US" b="1" dirty="0" smtClean="0"/>
              <a:t>环路，</a:t>
            </a:r>
            <a:r>
              <a:rPr lang="zh-CN" altLang="en-US" b="1" dirty="0" smtClean="0">
                <a:solidFill>
                  <a:srgbClr val="FF0000"/>
                </a:solidFill>
              </a:rPr>
              <a:t>帧回收及监控</a:t>
            </a:r>
            <a:r>
              <a:rPr lang="zh-CN" altLang="en-US" b="1" dirty="0" smtClean="0"/>
              <a:t>机制）</a:t>
            </a:r>
            <a:endParaRPr lang="zh-CN" altLang="en-US" b="1" dirty="0"/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  令牌环的工作原理及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优先级（预约）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dirty="0">
                <a:latin typeface="宋体" pitchFamily="2" charset="-122"/>
              </a:rPr>
              <a:t>作用：确保有序性；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  </a:t>
            </a:r>
            <a:r>
              <a:rPr lang="en-US" altLang="zh-CN" b="1" dirty="0">
                <a:latin typeface="宋体" pitchFamily="2" charset="-122"/>
              </a:rPr>
              <a:t>IBM</a:t>
            </a:r>
            <a:r>
              <a:rPr lang="zh-CN" altLang="en-US" b="1" dirty="0">
                <a:latin typeface="宋体" pitchFamily="2" charset="-122"/>
              </a:rPr>
              <a:t>令牌环的寻径方法：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源指定路径</a:t>
            </a:r>
            <a:r>
              <a:rPr lang="en-US" altLang="zh-CN" b="1" dirty="0"/>
              <a:t>—</a:t>
            </a:r>
            <a:r>
              <a:rPr lang="zh-CN" altLang="en-US" b="1" dirty="0">
                <a:latin typeface="宋体" pitchFamily="2" charset="-122"/>
              </a:rPr>
              <a:t>桥接器的应用；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  光纤分布式数字接口（</a:t>
            </a:r>
            <a:r>
              <a:rPr lang="en-US" altLang="zh-CN" b="1" dirty="0">
                <a:latin typeface="宋体" pitchFamily="2" charset="-122"/>
              </a:rPr>
              <a:t>FDDI</a:t>
            </a:r>
            <a:r>
              <a:rPr lang="zh-CN" altLang="en-US" b="1" dirty="0" smtClean="0">
                <a:latin typeface="宋体" pitchFamily="2" charset="-122"/>
              </a:rPr>
              <a:t>）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双环容错</a:t>
            </a:r>
            <a:r>
              <a:rPr lang="zh-CN" altLang="en-US" b="1" dirty="0">
                <a:latin typeface="宋体" pitchFamily="2" charset="-122"/>
              </a:rPr>
              <a:t>的原理；</a:t>
            </a:r>
          </a:p>
          <a:p>
            <a:r>
              <a:rPr lang="zh-CN" altLang="en-US" b="1" dirty="0">
                <a:latin typeface="宋体" pitchFamily="2" charset="-122"/>
              </a:rPr>
              <a:t>    令牌环和</a:t>
            </a:r>
            <a:r>
              <a:rPr lang="en-US" altLang="zh-CN" b="1" dirty="0">
                <a:latin typeface="宋体" pitchFamily="2" charset="-122"/>
              </a:rPr>
              <a:t>FDDI</a:t>
            </a:r>
            <a:r>
              <a:rPr lang="zh-CN" altLang="en-US" b="1" dirty="0">
                <a:latin typeface="宋体" pitchFamily="2" charset="-122"/>
              </a:rPr>
              <a:t>区别（覆盖范围</a:t>
            </a:r>
            <a:r>
              <a:rPr lang="en-US" altLang="zh-CN" b="1" dirty="0">
                <a:latin typeface="宋体" pitchFamily="2" charset="-122"/>
              </a:rPr>
              <a:t>,</a:t>
            </a:r>
            <a:r>
              <a:rPr lang="zh-CN" altLang="en-US" b="1" dirty="0">
                <a:latin typeface="宋体" pitchFamily="2" charset="-122"/>
              </a:rPr>
              <a:t>单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多帧</a:t>
            </a:r>
            <a:r>
              <a:rPr lang="en-US" altLang="zh-CN" b="1" dirty="0">
                <a:latin typeface="宋体" pitchFamily="2" charset="-122"/>
              </a:rPr>
              <a:t>,</a:t>
            </a:r>
            <a:r>
              <a:rPr lang="zh-CN" altLang="en-US" b="1" dirty="0">
                <a:latin typeface="宋体" pitchFamily="2" charset="-122"/>
              </a:rPr>
              <a:t>令牌定时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优先级）；</a:t>
            </a:r>
          </a:p>
          <a:p>
            <a:pPr>
              <a:spcBef>
                <a:spcPct val="30000"/>
              </a:spcBef>
            </a:pPr>
            <a:r>
              <a:rPr lang="zh-CN" altLang="en-US" b="1" dirty="0">
                <a:latin typeface="宋体" pitchFamily="2" charset="-122"/>
              </a:rPr>
              <a:t>无线局域网（对应安全性的扩频技术，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CSMA/CA</a:t>
            </a:r>
            <a:r>
              <a:rPr lang="zh-CN" altLang="en-US" b="1" dirty="0">
                <a:latin typeface="宋体" pitchFamily="2" charset="-122"/>
              </a:rPr>
              <a:t>（冲突避免），</a:t>
            </a:r>
          </a:p>
          <a:p>
            <a:pPr>
              <a:spcBef>
                <a:spcPct val="10000"/>
              </a:spcBef>
            </a:pPr>
            <a:r>
              <a:rPr lang="zh-CN" altLang="en-US" b="1" dirty="0">
                <a:latin typeface="宋体" pitchFamily="2" charset="-122"/>
              </a:rPr>
              <a:t>             对应隐藏终端的预约信道（</a:t>
            </a:r>
            <a:r>
              <a:rPr lang="en-US" altLang="zh-CN" b="1" dirty="0">
                <a:latin typeface="宋体" pitchFamily="2" charset="-122"/>
              </a:rPr>
              <a:t>RTS/CTS</a:t>
            </a:r>
            <a:r>
              <a:rPr lang="zh-CN" altLang="en-US" b="1" dirty="0">
                <a:latin typeface="宋体" pitchFamily="2" charset="-122"/>
              </a:rPr>
              <a:t>））；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宋体" pitchFamily="2" charset="-122"/>
              </a:rPr>
              <a:t>LAN</a:t>
            </a:r>
            <a:r>
              <a:rPr lang="zh-CN" altLang="en-US" b="1" dirty="0">
                <a:latin typeface="宋体" pitchFamily="2" charset="-122"/>
              </a:rPr>
              <a:t>中逻辑链路层（</a:t>
            </a:r>
            <a:r>
              <a:rPr lang="en-US" altLang="zh-CN" b="1" dirty="0">
                <a:latin typeface="宋体" pitchFamily="2" charset="-122"/>
              </a:rPr>
              <a:t>LLC</a:t>
            </a:r>
            <a:r>
              <a:rPr lang="zh-CN" altLang="en-US" b="1" dirty="0">
                <a:latin typeface="宋体" pitchFamily="2" charset="-122"/>
              </a:rPr>
              <a:t>）作用：屏蔽</a:t>
            </a:r>
            <a:r>
              <a:rPr lang="en-US" altLang="zh-CN" b="1" dirty="0">
                <a:latin typeface="宋体" pitchFamily="2" charset="-122"/>
              </a:rPr>
              <a:t>MAC</a:t>
            </a:r>
            <a:r>
              <a:rPr lang="zh-CN" altLang="en-US" b="1" dirty="0">
                <a:latin typeface="宋体" pitchFamily="2" charset="-122"/>
              </a:rPr>
              <a:t>差异，提供统一接口。</a:t>
            </a:r>
          </a:p>
        </p:txBody>
      </p:sp>
      <p:sp>
        <p:nvSpPr>
          <p:cNvPr id="36891" name="Rectangle 27"/>
          <p:cNvSpPr>
            <a:spLocks noChangeArrowheads="1"/>
          </p:cNvSpPr>
          <p:nvPr/>
        </p:nvSpPr>
        <p:spPr bwMode="auto">
          <a:xfrm>
            <a:off x="179388" y="404813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7348" name="Text Box 29"/>
          <p:cNvSpPr txBox="1">
            <a:spLocks noChangeArrowheads="1"/>
          </p:cNvSpPr>
          <p:nvPr/>
        </p:nvSpPr>
        <p:spPr bwMode="auto">
          <a:xfrm>
            <a:off x="8604250" y="4445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10</a:t>
            </a:r>
          </a:p>
        </p:txBody>
      </p:sp>
      <p:sp>
        <p:nvSpPr>
          <p:cNvPr id="57349" name="Text Box 30"/>
          <p:cNvSpPr txBox="1">
            <a:spLocks noChangeArrowheads="1"/>
          </p:cNvSpPr>
          <p:nvPr/>
        </p:nvSpPr>
        <p:spPr bwMode="auto">
          <a:xfrm>
            <a:off x="107950" y="-26988"/>
            <a:ext cx="2592388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局域网：</a:t>
            </a:r>
            <a:endParaRPr lang="zh-CN" altLang="en-US" b="1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120650" y="750888"/>
            <a:ext cx="8915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latin typeface="宋体" pitchFamily="2" charset="-122"/>
              </a:rPr>
              <a:t>距离</a:t>
            </a:r>
            <a:r>
              <a:rPr lang="en-US" altLang="zh-CN" b="1" dirty="0"/>
              <a:t>—</a:t>
            </a:r>
            <a:r>
              <a:rPr lang="zh-CN" altLang="en-US" b="1" dirty="0">
                <a:latin typeface="宋体" pitchFamily="2" charset="-122"/>
              </a:rPr>
              <a:t>媒体成本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质量</a:t>
            </a:r>
            <a:r>
              <a:rPr lang="en-US" altLang="zh-CN" b="1" dirty="0"/>
              <a:t>—</a:t>
            </a:r>
            <a:r>
              <a:rPr lang="zh-CN" altLang="en-US" b="1" dirty="0">
                <a:latin typeface="宋体" pitchFamily="2" charset="-122"/>
              </a:rPr>
              <a:t>差错处理和路由；</a:t>
            </a: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宋体" pitchFamily="2" charset="-122"/>
              </a:rPr>
              <a:t>  同步数字体系（</a:t>
            </a:r>
            <a:r>
              <a:rPr lang="en-US" altLang="zh-CN" b="1" dirty="0">
                <a:latin typeface="宋体" pitchFamily="2" charset="-122"/>
              </a:rPr>
              <a:t>SDH</a:t>
            </a:r>
            <a:r>
              <a:rPr lang="zh-CN" altLang="en-US" b="1" dirty="0">
                <a:latin typeface="宋体" pitchFamily="2" charset="-122"/>
              </a:rPr>
              <a:t>）：基于光纤和多路复用技术，统一高端速率，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自愈环</a:t>
            </a:r>
            <a:r>
              <a:rPr lang="zh-CN" altLang="en-US" b="1" dirty="0">
                <a:latin typeface="宋体" pitchFamily="2" charset="-122"/>
              </a:rPr>
              <a:t>；</a:t>
            </a: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宋体" pitchFamily="2" charset="-122"/>
              </a:rPr>
              <a:t>  分组数据交换网（</a:t>
            </a:r>
            <a:r>
              <a:rPr lang="en-US" altLang="zh-CN" b="1" dirty="0">
                <a:latin typeface="宋体" pitchFamily="2" charset="-122"/>
              </a:rPr>
              <a:t>3</a:t>
            </a:r>
            <a:r>
              <a:rPr lang="zh-CN" altLang="en-US" b="1" dirty="0">
                <a:latin typeface="宋体" pitchFamily="2" charset="-122"/>
              </a:rPr>
              <a:t>层结构）：分组组成和结点接入方式；</a:t>
            </a: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宋体" pitchFamily="2" charset="-122"/>
              </a:rPr>
              <a:t>  帧中继（</a:t>
            </a:r>
            <a:r>
              <a:rPr lang="en-US" altLang="zh-CN" b="1" dirty="0">
                <a:latin typeface="宋体" pitchFamily="2" charset="-122"/>
              </a:rPr>
              <a:t>FR</a:t>
            </a:r>
            <a:r>
              <a:rPr lang="zh-CN" altLang="en-US" b="1" dirty="0">
                <a:latin typeface="宋体" pitchFamily="2" charset="-122"/>
              </a:rPr>
              <a:t>）：光纤应用，简化流程；   </a:t>
            </a: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宋体" pitchFamily="2" charset="-122"/>
              </a:rPr>
              <a:t>  异步传输模式（</a:t>
            </a:r>
            <a:r>
              <a:rPr lang="en-US" altLang="zh-CN" b="1" dirty="0">
                <a:latin typeface="宋体" pitchFamily="2" charset="-122"/>
              </a:rPr>
              <a:t>ATM</a:t>
            </a:r>
            <a:r>
              <a:rPr lang="zh-CN" altLang="en-US" b="1" dirty="0">
                <a:latin typeface="宋体" pitchFamily="2" charset="-122"/>
              </a:rPr>
              <a:t>）：</a:t>
            </a:r>
            <a:r>
              <a:rPr lang="en-US" altLang="zh-CN" b="1" dirty="0">
                <a:latin typeface="宋体" pitchFamily="2" charset="-122"/>
              </a:rPr>
              <a:t>53</a:t>
            </a:r>
            <a:r>
              <a:rPr lang="zh-CN" altLang="en-US" b="1" dirty="0">
                <a:latin typeface="宋体" pitchFamily="2" charset="-122"/>
              </a:rPr>
              <a:t>字节信元，首次提出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资源预留</a:t>
            </a:r>
            <a:r>
              <a:rPr lang="zh-CN" altLang="en-US" b="1" dirty="0">
                <a:latin typeface="宋体" pitchFamily="2" charset="-122"/>
              </a:rPr>
              <a:t>的概念，基于信元的</a:t>
            </a:r>
            <a:r>
              <a:rPr lang="en-US" altLang="zh-CN" b="1" dirty="0">
                <a:latin typeface="宋体" pitchFamily="2" charset="-122"/>
              </a:rPr>
              <a:t>VP/VC</a:t>
            </a:r>
            <a:r>
              <a:rPr lang="zh-CN" altLang="en-US" b="1" dirty="0">
                <a:latin typeface="宋体" pitchFamily="2" charset="-122"/>
              </a:rPr>
              <a:t>交换； </a:t>
            </a:r>
          </a:p>
          <a:p>
            <a:endParaRPr lang="zh-CN" altLang="en-US" b="1" dirty="0"/>
          </a:p>
          <a:p>
            <a:r>
              <a:rPr lang="zh-CN" altLang="en-US" b="1" dirty="0"/>
              <a:t>广域网接入技术：</a:t>
            </a:r>
          </a:p>
          <a:p>
            <a:r>
              <a:rPr lang="zh-CN" altLang="en-US" b="1" dirty="0"/>
              <a:t>    高速数字用户线接入（</a:t>
            </a:r>
            <a:r>
              <a:rPr lang="en-US" altLang="zh-CN" b="1" dirty="0" err="1">
                <a:solidFill>
                  <a:srgbClr val="FF0000"/>
                </a:solidFill>
              </a:rPr>
              <a:t>xDSL</a:t>
            </a:r>
            <a:r>
              <a:rPr lang="zh-CN" altLang="en-US" b="1" dirty="0"/>
              <a:t>）：借助复用和调制技术，利用电话线支持用户高速接入广域网；</a:t>
            </a:r>
          </a:p>
          <a:p>
            <a:r>
              <a:rPr lang="zh-CN" altLang="en-US" b="1" dirty="0"/>
              <a:t>    以太网接入：光纤到楼层网络设备（交换机），专线（双绞线）入户</a:t>
            </a:r>
            <a:r>
              <a:rPr lang="zh-CN" altLang="en-US" dirty="0"/>
              <a:t> </a:t>
            </a:r>
            <a:r>
              <a:rPr lang="zh-CN" altLang="en-US" b="1" dirty="0"/>
              <a:t>。</a:t>
            </a: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179388" y="4762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8372" name="Text Box 28"/>
          <p:cNvSpPr txBox="1">
            <a:spLocks noChangeArrowheads="1"/>
          </p:cNvSpPr>
          <p:nvPr/>
        </p:nvSpPr>
        <p:spPr bwMode="auto">
          <a:xfrm>
            <a:off x="8604250" y="4445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11</a:t>
            </a:r>
          </a:p>
        </p:txBody>
      </p:sp>
      <p:sp>
        <p:nvSpPr>
          <p:cNvPr id="58373" name="Text Box 29"/>
          <p:cNvSpPr txBox="1">
            <a:spLocks noChangeArrowheads="1"/>
          </p:cNvSpPr>
          <p:nvPr/>
        </p:nvSpPr>
        <p:spPr bwMode="auto">
          <a:xfrm>
            <a:off x="49213" y="-26988"/>
            <a:ext cx="3154362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宋体" pitchFamily="2" charset="-122"/>
              </a:rPr>
              <a:t>广域网：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0" y="622300"/>
            <a:ext cx="91440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容纳用户和资源，统一监管，降低成本；</a:t>
            </a:r>
          </a:p>
          <a:p>
            <a:pPr>
              <a:spcBef>
                <a:spcPct val="40000"/>
              </a:spcBef>
            </a:pPr>
            <a:r>
              <a:rPr lang="zh-CN" altLang="en-US" b="1"/>
              <a:t>网络互连部件和子网之间的关系（</a:t>
            </a:r>
            <a:r>
              <a:rPr lang="zh-CN" altLang="en-US" b="1">
                <a:solidFill>
                  <a:srgbClr val="FF0000"/>
                </a:solidFill>
              </a:rPr>
              <a:t>必须具有相同的高层协议</a:t>
            </a:r>
            <a:r>
              <a:rPr lang="zh-CN" altLang="en-US" b="1"/>
              <a:t>）；</a:t>
            </a:r>
          </a:p>
        </p:txBody>
      </p:sp>
      <p:grpSp>
        <p:nvGrpSpPr>
          <p:cNvPr id="59395" name="Group 51"/>
          <p:cNvGrpSpPr>
            <a:grpSpLocks/>
          </p:cNvGrpSpPr>
          <p:nvPr/>
        </p:nvGrpSpPr>
        <p:grpSpPr bwMode="auto">
          <a:xfrm>
            <a:off x="1143000" y="1828800"/>
            <a:ext cx="6172200" cy="609600"/>
            <a:chOff x="576" y="3312"/>
            <a:chExt cx="3888" cy="384"/>
          </a:xfrm>
        </p:grpSpPr>
        <p:sp>
          <p:nvSpPr>
            <p:cNvPr id="59400" name="Rectangle 28"/>
            <p:cNvSpPr>
              <a:spLocks noChangeArrowheads="1"/>
            </p:cNvSpPr>
            <p:nvPr/>
          </p:nvSpPr>
          <p:spPr bwMode="auto">
            <a:xfrm>
              <a:off x="2304" y="3408"/>
              <a:ext cx="480" cy="28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FF0000"/>
                </a:solidFill>
              </a:endParaRPr>
            </a:p>
          </p:txBody>
        </p:sp>
        <p:sp>
          <p:nvSpPr>
            <p:cNvPr id="59401" name="Rectangle 30"/>
            <p:cNvSpPr>
              <a:spLocks noChangeArrowheads="1"/>
            </p:cNvSpPr>
            <p:nvPr/>
          </p:nvSpPr>
          <p:spPr bwMode="auto">
            <a:xfrm>
              <a:off x="1344" y="3504"/>
              <a:ext cx="24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344E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2" name="Rectangle 32"/>
            <p:cNvSpPr>
              <a:spLocks noChangeArrowheads="1"/>
            </p:cNvSpPr>
            <p:nvPr/>
          </p:nvSpPr>
          <p:spPr bwMode="auto">
            <a:xfrm>
              <a:off x="2544" y="3456"/>
              <a:ext cx="240" cy="240"/>
            </a:xfrm>
            <a:prstGeom prst="rect">
              <a:avLst/>
            </a:prstGeom>
            <a:solidFill>
              <a:srgbClr val="F5CA2D"/>
            </a:solidFill>
            <a:ln w="9525">
              <a:solidFill>
                <a:srgbClr val="F5CA2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3" name="Rectangle 35"/>
            <p:cNvSpPr>
              <a:spLocks noChangeArrowheads="1"/>
            </p:cNvSpPr>
            <p:nvPr/>
          </p:nvSpPr>
          <p:spPr bwMode="auto">
            <a:xfrm>
              <a:off x="2304" y="3504"/>
              <a:ext cx="24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344E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4" name="Rectangle 36"/>
            <p:cNvSpPr>
              <a:spLocks noChangeArrowheads="1"/>
            </p:cNvSpPr>
            <p:nvPr/>
          </p:nvSpPr>
          <p:spPr bwMode="auto">
            <a:xfrm>
              <a:off x="720" y="3504"/>
              <a:ext cx="24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344E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5" name="Rectangle 37"/>
            <p:cNvSpPr>
              <a:spLocks noChangeArrowheads="1"/>
            </p:cNvSpPr>
            <p:nvPr/>
          </p:nvSpPr>
          <p:spPr bwMode="auto">
            <a:xfrm>
              <a:off x="1344" y="3360"/>
              <a:ext cx="240" cy="14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344E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6" name="Rectangle 38"/>
            <p:cNvSpPr>
              <a:spLocks noChangeArrowheads="1"/>
            </p:cNvSpPr>
            <p:nvPr/>
          </p:nvSpPr>
          <p:spPr bwMode="auto">
            <a:xfrm>
              <a:off x="720" y="3360"/>
              <a:ext cx="240" cy="14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344E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7" name="Rectangle 40"/>
            <p:cNvSpPr>
              <a:spLocks noChangeArrowheads="1"/>
            </p:cNvSpPr>
            <p:nvPr/>
          </p:nvSpPr>
          <p:spPr bwMode="auto">
            <a:xfrm>
              <a:off x="3264" y="3312"/>
              <a:ext cx="240" cy="14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344E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8" name="Rectangle 41"/>
            <p:cNvSpPr>
              <a:spLocks noChangeArrowheads="1"/>
            </p:cNvSpPr>
            <p:nvPr/>
          </p:nvSpPr>
          <p:spPr bwMode="auto">
            <a:xfrm>
              <a:off x="4032" y="3312"/>
              <a:ext cx="240" cy="14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344E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9" name="Line 44"/>
            <p:cNvSpPr>
              <a:spLocks noChangeShapeType="1"/>
            </p:cNvSpPr>
            <p:nvPr/>
          </p:nvSpPr>
          <p:spPr bwMode="auto">
            <a:xfrm>
              <a:off x="576" y="3696"/>
              <a:ext cx="196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0" name="Line 46"/>
            <p:cNvSpPr>
              <a:spLocks noChangeShapeType="1"/>
            </p:cNvSpPr>
            <p:nvPr/>
          </p:nvSpPr>
          <p:spPr bwMode="auto">
            <a:xfrm>
              <a:off x="2544" y="3696"/>
              <a:ext cx="1920" cy="0"/>
            </a:xfrm>
            <a:prstGeom prst="line">
              <a:avLst/>
            </a:prstGeom>
            <a:noFill/>
            <a:ln w="38100">
              <a:solidFill>
                <a:srgbClr val="F5CA2D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1" name="Rectangle 48"/>
            <p:cNvSpPr>
              <a:spLocks noChangeArrowheads="1"/>
            </p:cNvSpPr>
            <p:nvPr/>
          </p:nvSpPr>
          <p:spPr bwMode="auto">
            <a:xfrm>
              <a:off x="4032" y="3456"/>
              <a:ext cx="240" cy="240"/>
            </a:xfrm>
            <a:prstGeom prst="rect">
              <a:avLst/>
            </a:prstGeom>
            <a:solidFill>
              <a:srgbClr val="F5CA2D"/>
            </a:solidFill>
            <a:ln w="9525">
              <a:solidFill>
                <a:srgbClr val="F5CA2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2" name="Rectangle 49"/>
            <p:cNvSpPr>
              <a:spLocks noChangeArrowheads="1"/>
            </p:cNvSpPr>
            <p:nvPr/>
          </p:nvSpPr>
          <p:spPr bwMode="auto">
            <a:xfrm>
              <a:off x="3264" y="3456"/>
              <a:ext cx="240" cy="240"/>
            </a:xfrm>
            <a:prstGeom prst="rect">
              <a:avLst/>
            </a:prstGeom>
            <a:solidFill>
              <a:srgbClr val="F5CA2D"/>
            </a:solidFill>
            <a:ln w="9525">
              <a:solidFill>
                <a:srgbClr val="F5CA2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9396" name="Text Box 50"/>
          <p:cNvSpPr txBox="1">
            <a:spLocks noChangeArrowheads="1"/>
          </p:cNvSpPr>
          <p:nvPr/>
        </p:nvSpPr>
        <p:spPr bwMode="auto">
          <a:xfrm>
            <a:off x="0" y="2873375"/>
            <a:ext cx="8915400" cy="3490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zh-CN" altLang="en-US" b="1" dirty="0">
                <a:latin typeface="宋体" pitchFamily="2" charset="-122"/>
              </a:rPr>
              <a:t>协议转换包括协议数据格式的转换、地址映射、速率匹配、网间流量控制等，不转发子网特有的控制信息；</a:t>
            </a:r>
            <a:endParaRPr lang="zh-CN" altLang="en-US" b="1" dirty="0"/>
          </a:p>
          <a:p>
            <a:pPr>
              <a:spcBef>
                <a:spcPct val="50000"/>
              </a:spcBef>
            </a:pPr>
            <a:r>
              <a:rPr lang="zh-CN" altLang="en-US" b="1" dirty="0"/>
              <a:t>  转发器、网桥、路由器、网关的</a:t>
            </a:r>
            <a:r>
              <a:rPr lang="zh-CN" altLang="en-US" b="1" dirty="0">
                <a:solidFill>
                  <a:srgbClr val="FF0000"/>
                </a:solidFill>
              </a:rPr>
              <a:t>作用及其区别</a:t>
            </a:r>
            <a:r>
              <a:rPr lang="zh-CN" altLang="en-US" b="1" dirty="0"/>
              <a:t>；</a:t>
            </a:r>
          </a:p>
          <a:p>
            <a:pPr>
              <a:spcBef>
                <a:spcPct val="50000"/>
              </a:spcBef>
            </a:pPr>
            <a:r>
              <a:rPr lang="zh-CN" altLang="en-US" b="1" dirty="0"/>
              <a:t>互连时关注的问题：</a:t>
            </a:r>
          </a:p>
          <a:p>
            <a:pPr>
              <a:spcBef>
                <a:spcPct val="50000"/>
              </a:spcBef>
            </a:pPr>
            <a:r>
              <a:rPr lang="zh-CN" altLang="en-US" b="1" dirty="0"/>
              <a:t>  </a:t>
            </a:r>
            <a:r>
              <a:rPr lang="zh-CN" altLang="en-US" b="1" dirty="0">
                <a:solidFill>
                  <a:srgbClr val="FF0000"/>
                </a:solidFill>
              </a:rPr>
              <a:t>广播风暴</a:t>
            </a:r>
            <a:r>
              <a:rPr lang="zh-CN" altLang="en-US" b="1" dirty="0"/>
              <a:t>（不确定出口时进行广播）和自学习形成</a:t>
            </a:r>
            <a:r>
              <a:rPr lang="zh-CN" altLang="en-US" b="1" dirty="0">
                <a:solidFill>
                  <a:srgbClr val="FF0000"/>
                </a:solidFill>
              </a:rPr>
              <a:t>地址映射表</a:t>
            </a:r>
            <a:r>
              <a:rPr lang="zh-CN" altLang="en-US" b="1" dirty="0"/>
              <a:t>；</a:t>
            </a:r>
          </a:p>
          <a:p>
            <a:pPr>
              <a:spcBef>
                <a:spcPct val="50000"/>
              </a:spcBef>
            </a:pPr>
            <a:r>
              <a:rPr lang="zh-CN" altLang="en-US" b="1" dirty="0"/>
              <a:t>  </a:t>
            </a:r>
            <a:r>
              <a:rPr lang="zh-CN" altLang="en-US" b="1" dirty="0">
                <a:solidFill>
                  <a:srgbClr val="FF0000"/>
                </a:solidFill>
              </a:rPr>
              <a:t>冗余网桥</a:t>
            </a:r>
            <a:r>
              <a:rPr lang="zh-CN" altLang="en-US" b="1" dirty="0"/>
              <a:t>：避免设备故障导致网络瘫痪</a:t>
            </a:r>
            <a:r>
              <a:rPr lang="en-US" altLang="zh-CN" b="1" dirty="0"/>
              <a:t>—</a:t>
            </a:r>
            <a:r>
              <a:rPr lang="zh-CN" altLang="en-US" b="1" dirty="0"/>
              <a:t>自学习方式的矛盾；</a:t>
            </a:r>
          </a:p>
          <a:p>
            <a:pPr>
              <a:spcBef>
                <a:spcPct val="20000"/>
              </a:spcBef>
            </a:pPr>
            <a:r>
              <a:rPr lang="zh-CN" altLang="en-US" b="1" dirty="0"/>
              <a:t>      </a:t>
            </a:r>
            <a:r>
              <a:rPr lang="zh-CN" altLang="en-US" b="1" dirty="0">
                <a:solidFill>
                  <a:srgbClr val="FF0000"/>
                </a:solidFill>
              </a:rPr>
              <a:t>生成树</a:t>
            </a:r>
            <a:r>
              <a:rPr lang="zh-CN" altLang="en-US" b="1" dirty="0"/>
              <a:t>的目的及原理：保证网络的连通性，但不产生环路。</a:t>
            </a:r>
          </a:p>
        </p:txBody>
      </p:sp>
      <p:sp>
        <p:nvSpPr>
          <p:cNvPr id="30772" name="Rectangle 52"/>
          <p:cNvSpPr>
            <a:spLocks noChangeArrowheads="1"/>
          </p:cNvSpPr>
          <p:nvPr/>
        </p:nvSpPr>
        <p:spPr bwMode="auto">
          <a:xfrm>
            <a:off x="179388" y="4762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9398" name="Text Box 53"/>
          <p:cNvSpPr txBox="1">
            <a:spLocks noChangeArrowheads="1"/>
          </p:cNvSpPr>
          <p:nvPr/>
        </p:nvSpPr>
        <p:spPr bwMode="auto">
          <a:xfrm>
            <a:off x="-22225" y="44450"/>
            <a:ext cx="7115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网络互连：</a:t>
            </a:r>
          </a:p>
        </p:txBody>
      </p:sp>
      <p:sp>
        <p:nvSpPr>
          <p:cNvPr id="59399" name="Text Box 54"/>
          <p:cNvSpPr txBox="1">
            <a:spLocks noChangeArrowheads="1"/>
          </p:cNvSpPr>
          <p:nvPr/>
        </p:nvSpPr>
        <p:spPr bwMode="auto">
          <a:xfrm>
            <a:off x="8604250" y="4445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76200" y="2743200"/>
            <a:ext cx="89154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200" b="1" dirty="0">
                <a:latin typeface="宋体" pitchFamily="2" charset="-122"/>
              </a:rPr>
              <a:t>用户接入因特网的必备条件：接入网络的接口（转发服务）、</a:t>
            </a:r>
          </a:p>
          <a:p>
            <a:r>
              <a:rPr lang="zh-CN" altLang="en-US" sz="2200" b="1" dirty="0">
                <a:latin typeface="宋体" pitchFamily="2" charset="-122"/>
              </a:rPr>
              <a:t>  统一的软件（</a:t>
            </a:r>
            <a:r>
              <a:rPr lang="en-US" altLang="zh-CN" sz="2200" b="1" dirty="0">
                <a:latin typeface="宋体" pitchFamily="2" charset="-122"/>
              </a:rPr>
              <a:t>TCP/IP</a:t>
            </a:r>
            <a:r>
              <a:rPr lang="zh-CN" altLang="en-US" sz="2200" b="1" dirty="0">
                <a:latin typeface="宋体" pitchFamily="2" charset="-122"/>
              </a:rPr>
              <a:t>协议集）、全网唯一标识（</a:t>
            </a:r>
            <a:r>
              <a:rPr lang="en-US" altLang="zh-CN" sz="2200" b="1" dirty="0">
                <a:latin typeface="宋体" pitchFamily="2" charset="-122"/>
              </a:rPr>
              <a:t>IP</a:t>
            </a:r>
            <a:r>
              <a:rPr lang="zh-CN" altLang="en-US" sz="2200" b="1" dirty="0">
                <a:latin typeface="宋体" pitchFamily="2" charset="-122"/>
              </a:rPr>
              <a:t>地址）；</a:t>
            </a:r>
          </a:p>
          <a:p>
            <a:r>
              <a:rPr lang="zh-CN" altLang="en-US" sz="2200" b="1" dirty="0">
                <a:latin typeface="宋体" pitchFamily="2" charset="-122"/>
              </a:rPr>
              <a:t>因特网地址：物理地址、</a:t>
            </a:r>
            <a:r>
              <a:rPr lang="en-US" altLang="zh-CN" sz="2200" b="1" dirty="0">
                <a:solidFill>
                  <a:srgbClr val="FF0000"/>
                </a:solidFill>
                <a:latin typeface="宋体" pitchFamily="2" charset="-122"/>
              </a:rPr>
              <a:t>IP</a:t>
            </a: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</a:rPr>
              <a:t>地址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</a:rPr>
              <a:t>域名地址</a:t>
            </a:r>
            <a:r>
              <a:rPr lang="zh-CN" altLang="en-US" sz="2200" b="1" dirty="0">
                <a:latin typeface="宋体" pitchFamily="2" charset="-122"/>
              </a:rPr>
              <a:t>间关系及</a:t>
            </a: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</a:rPr>
              <a:t>映射</a:t>
            </a:r>
            <a:r>
              <a:rPr lang="zh-CN" altLang="en-US" sz="2200" b="1" dirty="0">
                <a:latin typeface="宋体" pitchFamily="2" charset="-122"/>
              </a:rPr>
              <a:t>方法；</a:t>
            </a:r>
          </a:p>
          <a:p>
            <a:r>
              <a:rPr lang="en-US" altLang="zh-CN" sz="2200" b="1" dirty="0">
                <a:latin typeface="宋体" pitchFamily="2" charset="-122"/>
              </a:rPr>
              <a:t>IP</a:t>
            </a:r>
            <a:r>
              <a:rPr lang="zh-CN" altLang="en-US" sz="2200" b="1" dirty="0">
                <a:latin typeface="宋体" pitchFamily="2" charset="-122"/>
              </a:rPr>
              <a:t>地址空间紧张的原因及其</a:t>
            </a: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</a:rPr>
              <a:t>解决</a:t>
            </a:r>
            <a:r>
              <a:rPr lang="zh-CN" altLang="en-US" sz="2200" b="1" dirty="0">
                <a:latin typeface="宋体" pitchFamily="2" charset="-122"/>
              </a:rPr>
              <a:t>方案：</a:t>
            </a:r>
          </a:p>
          <a:p>
            <a:r>
              <a:rPr lang="zh-CN" altLang="en-US" sz="2200" b="1" dirty="0">
                <a:latin typeface="宋体" pitchFamily="2" charset="-122"/>
              </a:rPr>
              <a:t>  </a:t>
            </a:r>
            <a:r>
              <a:rPr lang="en-US" altLang="zh-CN" sz="2200" b="1" dirty="0">
                <a:latin typeface="宋体" pitchFamily="2" charset="-122"/>
              </a:rPr>
              <a:t>IPv6</a:t>
            </a:r>
            <a:r>
              <a:rPr lang="zh-CN" altLang="en-US" sz="2200" b="1" dirty="0">
                <a:latin typeface="宋体" pitchFamily="2" charset="-122"/>
              </a:rPr>
              <a:t>、子网掩码（</a:t>
            </a: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</a:rPr>
              <a:t>子网地址</a:t>
            </a:r>
            <a:r>
              <a:rPr lang="zh-CN" altLang="en-US" sz="2200" b="1" dirty="0">
                <a:latin typeface="宋体" pitchFamily="2" charset="-122"/>
              </a:rPr>
              <a:t>）、动态分配、专用地址</a:t>
            </a:r>
            <a:r>
              <a:rPr lang="en-US" altLang="zh-CN" sz="2200" b="1" dirty="0"/>
              <a:t>—</a:t>
            </a:r>
            <a:r>
              <a:rPr lang="en-US" altLang="zh-CN" sz="2200" b="1" dirty="0">
                <a:latin typeface="宋体" pitchFamily="2" charset="-122"/>
              </a:rPr>
              <a:t>NAT</a:t>
            </a:r>
            <a:r>
              <a:rPr lang="zh-CN" altLang="en-US" sz="2200" b="1" dirty="0">
                <a:latin typeface="宋体" pitchFamily="2" charset="-122"/>
              </a:rPr>
              <a:t>；</a:t>
            </a:r>
          </a:p>
          <a:p>
            <a:r>
              <a:rPr lang="en-US" altLang="zh-CN" sz="2200" b="1" dirty="0">
                <a:latin typeface="宋体" pitchFamily="2" charset="-122"/>
              </a:rPr>
              <a:t>IP</a:t>
            </a:r>
            <a:r>
              <a:rPr lang="zh-CN" altLang="en-US" sz="2200" b="1" dirty="0">
                <a:latin typeface="宋体" pitchFamily="2" charset="-122"/>
              </a:rPr>
              <a:t>协议的</a:t>
            </a: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</a:rPr>
              <a:t>特点</a:t>
            </a:r>
            <a:r>
              <a:rPr lang="zh-CN" altLang="en-US" sz="2200" b="1" dirty="0">
                <a:latin typeface="宋体" pitchFamily="2" charset="-122"/>
              </a:rPr>
              <a:t>：无连接、不可靠、尽力投递（路由和分段）；</a:t>
            </a:r>
          </a:p>
          <a:p>
            <a:r>
              <a:rPr lang="zh-CN" altLang="en-US" sz="2200" b="1" dirty="0">
                <a:latin typeface="宋体" pitchFamily="2" charset="-122"/>
              </a:rPr>
              <a:t>  路由选择：</a:t>
            </a: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</a:rPr>
              <a:t>路由表构造</a:t>
            </a:r>
            <a:r>
              <a:rPr lang="zh-CN" altLang="en-US" sz="2200" b="1" dirty="0">
                <a:latin typeface="宋体" pitchFamily="2" charset="-122"/>
              </a:rPr>
              <a:t>（距离</a:t>
            </a:r>
            <a:r>
              <a:rPr lang="en-US" altLang="zh-CN" sz="2200" b="1" dirty="0">
                <a:latin typeface="宋体" pitchFamily="2" charset="-122"/>
              </a:rPr>
              <a:t>-</a:t>
            </a:r>
            <a:r>
              <a:rPr lang="zh-CN" altLang="en-US" sz="2200" b="1" dirty="0">
                <a:latin typeface="宋体" pitchFamily="2" charset="-122"/>
              </a:rPr>
              <a:t>向量</a:t>
            </a:r>
            <a:r>
              <a:rPr lang="en-US" altLang="zh-CN" sz="2200" b="1" dirty="0">
                <a:latin typeface="宋体" pitchFamily="2" charset="-122"/>
              </a:rPr>
              <a:t>DV</a:t>
            </a:r>
            <a:r>
              <a:rPr lang="zh-CN" altLang="en-US" sz="2200" b="1" dirty="0">
                <a:latin typeface="宋体" pitchFamily="2" charset="-122"/>
              </a:rPr>
              <a:t>，链路状态</a:t>
            </a:r>
            <a:r>
              <a:rPr lang="en-US" altLang="zh-CN" sz="2200" b="1" dirty="0">
                <a:latin typeface="宋体" pitchFamily="2" charset="-122"/>
              </a:rPr>
              <a:t>LS</a:t>
            </a:r>
            <a:r>
              <a:rPr lang="zh-CN" altLang="en-US" sz="2200" b="1" dirty="0">
                <a:latin typeface="宋体" pitchFamily="2" charset="-122"/>
              </a:rPr>
              <a:t>）</a:t>
            </a:r>
            <a:r>
              <a:rPr lang="zh-CN" altLang="en-US" sz="2200" b="1" dirty="0" smtClean="0">
                <a:latin typeface="宋体" pitchFamily="2" charset="-122"/>
              </a:rPr>
              <a:t>；</a:t>
            </a:r>
            <a:endParaRPr lang="zh-CN" altLang="en-US" sz="2200" b="1" dirty="0">
              <a:latin typeface="宋体" pitchFamily="2" charset="-122"/>
            </a:endParaRP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228600" y="990600"/>
            <a:ext cx="8458200" cy="1676400"/>
            <a:chOff x="144" y="624"/>
            <a:chExt cx="5328" cy="1056"/>
          </a:xfrm>
        </p:grpSpPr>
        <p:sp>
          <p:nvSpPr>
            <p:cNvPr id="60428" name="Rectangle 4"/>
            <p:cNvSpPr>
              <a:spLocks noChangeArrowheads="1"/>
            </p:cNvSpPr>
            <p:nvPr/>
          </p:nvSpPr>
          <p:spPr bwMode="auto">
            <a:xfrm>
              <a:off x="2976" y="1392"/>
              <a:ext cx="43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子网</a:t>
              </a:r>
            </a:p>
          </p:txBody>
        </p:sp>
        <p:sp>
          <p:nvSpPr>
            <p:cNvPr id="60429" name="Rectangle 5"/>
            <p:cNvSpPr>
              <a:spLocks noChangeArrowheads="1"/>
            </p:cNvSpPr>
            <p:nvPr/>
          </p:nvSpPr>
          <p:spPr bwMode="auto">
            <a:xfrm>
              <a:off x="2976" y="1344"/>
              <a:ext cx="432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0" name="Rectangle 6"/>
            <p:cNvSpPr>
              <a:spLocks noChangeArrowheads="1"/>
            </p:cNvSpPr>
            <p:nvPr/>
          </p:nvSpPr>
          <p:spPr bwMode="auto">
            <a:xfrm>
              <a:off x="2976" y="1008"/>
              <a:ext cx="432" cy="33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IP</a:t>
              </a:r>
            </a:p>
          </p:txBody>
        </p:sp>
        <p:sp>
          <p:nvSpPr>
            <p:cNvPr id="60431" name="Rectangle 7"/>
            <p:cNvSpPr>
              <a:spLocks noChangeArrowheads="1"/>
            </p:cNvSpPr>
            <p:nvPr/>
          </p:nvSpPr>
          <p:spPr bwMode="auto">
            <a:xfrm>
              <a:off x="2976" y="816"/>
              <a:ext cx="432" cy="19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TCP</a:t>
              </a:r>
            </a:p>
          </p:txBody>
        </p:sp>
        <p:sp>
          <p:nvSpPr>
            <p:cNvPr id="60432" name="Rectangle 8"/>
            <p:cNvSpPr>
              <a:spLocks noChangeArrowheads="1"/>
            </p:cNvSpPr>
            <p:nvPr/>
          </p:nvSpPr>
          <p:spPr bwMode="auto">
            <a:xfrm>
              <a:off x="2976" y="624"/>
              <a:ext cx="432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App</a:t>
              </a:r>
            </a:p>
          </p:txBody>
        </p:sp>
        <p:sp>
          <p:nvSpPr>
            <p:cNvPr id="60433" name="Rectangle 9"/>
            <p:cNvSpPr>
              <a:spLocks noChangeArrowheads="1"/>
            </p:cNvSpPr>
            <p:nvPr/>
          </p:nvSpPr>
          <p:spPr bwMode="auto">
            <a:xfrm>
              <a:off x="3504" y="1440"/>
              <a:ext cx="43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子网</a:t>
              </a:r>
            </a:p>
          </p:txBody>
        </p:sp>
        <p:sp>
          <p:nvSpPr>
            <p:cNvPr id="60434" name="Rectangle 10"/>
            <p:cNvSpPr>
              <a:spLocks noChangeArrowheads="1"/>
            </p:cNvSpPr>
            <p:nvPr/>
          </p:nvSpPr>
          <p:spPr bwMode="auto">
            <a:xfrm>
              <a:off x="3504" y="1008"/>
              <a:ext cx="864" cy="33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IP</a:t>
              </a:r>
            </a:p>
            <a:p>
              <a:pPr algn="ctr"/>
              <a:endParaRPr lang="en-US" altLang="zh-CN" sz="2000" b="1"/>
            </a:p>
          </p:txBody>
        </p:sp>
        <p:sp>
          <p:nvSpPr>
            <p:cNvPr id="60435" name="Rectangle 11"/>
            <p:cNvSpPr>
              <a:spLocks noChangeArrowheads="1"/>
            </p:cNvSpPr>
            <p:nvPr/>
          </p:nvSpPr>
          <p:spPr bwMode="auto">
            <a:xfrm>
              <a:off x="3936" y="1344"/>
              <a:ext cx="432" cy="33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子网</a:t>
              </a:r>
            </a:p>
          </p:txBody>
        </p:sp>
        <p:sp>
          <p:nvSpPr>
            <p:cNvPr id="60436" name="Rectangle 12"/>
            <p:cNvSpPr>
              <a:spLocks noChangeArrowheads="1"/>
            </p:cNvSpPr>
            <p:nvPr/>
          </p:nvSpPr>
          <p:spPr bwMode="auto">
            <a:xfrm>
              <a:off x="3936" y="1248"/>
              <a:ext cx="432" cy="96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7" name="Rectangle 13"/>
            <p:cNvSpPr>
              <a:spLocks noChangeArrowheads="1"/>
            </p:cNvSpPr>
            <p:nvPr/>
          </p:nvSpPr>
          <p:spPr bwMode="auto">
            <a:xfrm>
              <a:off x="4464" y="1344"/>
              <a:ext cx="432" cy="33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子网</a:t>
              </a:r>
            </a:p>
          </p:txBody>
        </p:sp>
        <p:sp>
          <p:nvSpPr>
            <p:cNvPr id="60438" name="Rectangle 14"/>
            <p:cNvSpPr>
              <a:spLocks noChangeArrowheads="1"/>
            </p:cNvSpPr>
            <p:nvPr/>
          </p:nvSpPr>
          <p:spPr bwMode="auto">
            <a:xfrm>
              <a:off x="4464" y="1248"/>
              <a:ext cx="432" cy="96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9" name="Rectangle 15"/>
            <p:cNvSpPr>
              <a:spLocks noChangeArrowheads="1"/>
            </p:cNvSpPr>
            <p:nvPr/>
          </p:nvSpPr>
          <p:spPr bwMode="auto">
            <a:xfrm>
              <a:off x="4464" y="1008"/>
              <a:ext cx="432" cy="240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IP</a:t>
              </a:r>
            </a:p>
          </p:txBody>
        </p:sp>
        <p:sp>
          <p:nvSpPr>
            <p:cNvPr id="60440" name="Rectangle 16"/>
            <p:cNvSpPr>
              <a:spLocks noChangeArrowheads="1"/>
            </p:cNvSpPr>
            <p:nvPr/>
          </p:nvSpPr>
          <p:spPr bwMode="auto">
            <a:xfrm>
              <a:off x="5040" y="1344"/>
              <a:ext cx="432" cy="33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子网</a:t>
              </a:r>
            </a:p>
          </p:txBody>
        </p:sp>
        <p:sp>
          <p:nvSpPr>
            <p:cNvPr id="60441" name="Rectangle 17"/>
            <p:cNvSpPr>
              <a:spLocks noChangeArrowheads="1"/>
            </p:cNvSpPr>
            <p:nvPr/>
          </p:nvSpPr>
          <p:spPr bwMode="auto">
            <a:xfrm>
              <a:off x="5040" y="1248"/>
              <a:ext cx="432" cy="96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2" name="Rectangle 18"/>
            <p:cNvSpPr>
              <a:spLocks noChangeArrowheads="1"/>
            </p:cNvSpPr>
            <p:nvPr/>
          </p:nvSpPr>
          <p:spPr bwMode="auto">
            <a:xfrm>
              <a:off x="5040" y="1008"/>
              <a:ext cx="432" cy="240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IP</a:t>
              </a:r>
            </a:p>
          </p:txBody>
        </p:sp>
        <p:sp>
          <p:nvSpPr>
            <p:cNvPr id="60443" name="Line 19"/>
            <p:cNvSpPr>
              <a:spLocks noChangeShapeType="1"/>
            </p:cNvSpPr>
            <p:nvPr/>
          </p:nvSpPr>
          <p:spPr bwMode="auto">
            <a:xfrm>
              <a:off x="2064" y="1680"/>
              <a:ext cx="2160" cy="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4" name="Line 20"/>
            <p:cNvSpPr>
              <a:spLocks noChangeShapeType="1"/>
            </p:cNvSpPr>
            <p:nvPr/>
          </p:nvSpPr>
          <p:spPr bwMode="auto">
            <a:xfrm>
              <a:off x="3936" y="1680"/>
              <a:ext cx="1392" cy="0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5" name="Rectangle 21"/>
            <p:cNvSpPr>
              <a:spLocks noChangeArrowheads="1"/>
            </p:cNvSpPr>
            <p:nvPr/>
          </p:nvSpPr>
          <p:spPr bwMode="auto">
            <a:xfrm>
              <a:off x="144" y="624"/>
              <a:ext cx="48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Telnet</a:t>
              </a:r>
            </a:p>
          </p:txBody>
        </p:sp>
        <p:sp>
          <p:nvSpPr>
            <p:cNvPr id="60446" name="Rectangle 22"/>
            <p:cNvSpPr>
              <a:spLocks noChangeArrowheads="1"/>
            </p:cNvSpPr>
            <p:nvPr/>
          </p:nvSpPr>
          <p:spPr bwMode="auto">
            <a:xfrm>
              <a:off x="624" y="624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FTP</a:t>
              </a:r>
            </a:p>
          </p:txBody>
        </p:sp>
        <p:sp>
          <p:nvSpPr>
            <p:cNvPr id="60447" name="Rectangle 23"/>
            <p:cNvSpPr>
              <a:spLocks noChangeArrowheads="1"/>
            </p:cNvSpPr>
            <p:nvPr/>
          </p:nvSpPr>
          <p:spPr bwMode="auto">
            <a:xfrm>
              <a:off x="1008" y="624"/>
              <a:ext cx="48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SMTP</a:t>
              </a:r>
            </a:p>
          </p:txBody>
        </p:sp>
        <p:sp>
          <p:nvSpPr>
            <p:cNvPr id="60448" name="Rectangle 24"/>
            <p:cNvSpPr>
              <a:spLocks noChangeArrowheads="1"/>
            </p:cNvSpPr>
            <p:nvPr/>
          </p:nvSpPr>
          <p:spPr bwMode="auto">
            <a:xfrm>
              <a:off x="1488" y="624"/>
              <a:ext cx="48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HTTP</a:t>
              </a:r>
            </a:p>
          </p:txBody>
        </p:sp>
        <p:sp>
          <p:nvSpPr>
            <p:cNvPr id="60449" name="Rectangle 25"/>
            <p:cNvSpPr>
              <a:spLocks noChangeArrowheads="1"/>
            </p:cNvSpPr>
            <p:nvPr/>
          </p:nvSpPr>
          <p:spPr bwMode="auto">
            <a:xfrm>
              <a:off x="1968" y="624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DNS</a:t>
              </a:r>
            </a:p>
          </p:txBody>
        </p:sp>
        <p:sp>
          <p:nvSpPr>
            <p:cNvPr id="60450" name="Rectangle 26"/>
            <p:cNvSpPr>
              <a:spLocks noChangeArrowheads="1"/>
            </p:cNvSpPr>
            <p:nvPr/>
          </p:nvSpPr>
          <p:spPr bwMode="auto">
            <a:xfrm>
              <a:off x="2352" y="624"/>
              <a:ext cx="432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Others</a:t>
              </a:r>
            </a:p>
          </p:txBody>
        </p:sp>
        <p:sp>
          <p:nvSpPr>
            <p:cNvPr id="60451" name="Rectangle 27"/>
            <p:cNvSpPr>
              <a:spLocks noChangeArrowheads="1"/>
            </p:cNvSpPr>
            <p:nvPr/>
          </p:nvSpPr>
          <p:spPr bwMode="auto">
            <a:xfrm>
              <a:off x="144" y="816"/>
              <a:ext cx="2640" cy="19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TCP  /   UDP</a:t>
              </a:r>
            </a:p>
          </p:txBody>
        </p:sp>
        <p:sp>
          <p:nvSpPr>
            <p:cNvPr id="60452" name="Rectangle 28"/>
            <p:cNvSpPr>
              <a:spLocks noChangeArrowheads="1"/>
            </p:cNvSpPr>
            <p:nvPr/>
          </p:nvSpPr>
          <p:spPr bwMode="auto">
            <a:xfrm>
              <a:off x="144" y="1008"/>
              <a:ext cx="2640" cy="33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53" name="Text Box 29"/>
            <p:cNvSpPr txBox="1">
              <a:spLocks noChangeArrowheads="1"/>
            </p:cNvSpPr>
            <p:nvPr/>
          </p:nvSpPr>
          <p:spPr bwMode="auto">
            <a:xfrm>
              <a:off x="624" y="1039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IP</a:t>
              </a:r>
            </a:p>
          </p:txBody>
        </p:sp>
        <p:sp>
          <p:nvSpPr>
            <p:cNvPr id="60454" name="Rectangle 30"/>
            <p:cNvSpPr>
              <a:spLocks noChangeArrowheads="1"/>
            </p:cNvSpPr>
            <p:nvPr/>
          </p:nvSpPr>
          <p:spPr bwMode="auto">
            <a:xfrm>
              <a:off x="144" y="1344"/>
              <a:ext cx="2640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Network + Interface</a:t>
              </a:r>
            </a:p>
            <a:p>
              <a:pPr algn="ctr"/>
              <a:r>
                <a:rPr lang="zh-CN" altLang="en-US" sz="2000" b="1"/>
                <a:t>（各种物理网络）</a:t>
              </a:r>
            </a:p>
          </p:txBody>
        </p:sp>
        <p:sp>
          <p:nvSpPr>
            <p:cNvPr id="60455" name="Rectangle 31"/>
            <p:cNvSpPr>
              <a:spLocks noChangeArrowheads="1"/>
            </p:cNvSpPr>
            <p:nvPr/>
          </p:nvSpPr>
          <p:spPr bwMode="auto">
            <a:xfrm>
              <a:off x="1824" y="1152"/>
              <a:ext cx="384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ARP</a:t>
              </a:r>
            </a:p>
          </p:txBody>
        </p:sp>
        <p:sp>
          <p:nvSpPr>
            <p:cNvPr id="60456" name="Rectangle 32"/>
            <p:cNvSpPr>
              <a:spLocks noChangeArrowheads="1"/>
            </p:cNvSpPr>
            <p:nvPr/>
          </p:nvSpPr>
          <p:spPr bwMode="auto">
            <a:xfrm>
              <a:off x="2208" y="1152"/>
              <a:ext cx="480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RARP</a:t>
              </a:r>
            </a:p>
          </p:txBody>
        </p:sp>
        <p:sp>
          <p:nvSpPr>
            <p:cNvPr id="60457" name="Rectangle 33"/>
            <p:cNvSpPr>
              <a:spLocks noChangeArrowheads="1"/>
            </p:cNvSpPr>
            <p:nvPr/>
          </p:nvSpPr>
          <p:spPr bwMode="auto">
            <a:xfrm>
              <a:off x="1200" y="1008"/>
              <a:ext cx="576" cy="192"/>
            </a:xfrm>
            <a:prstGeom prst="rect">
              <a:avLst/>
            </a:prstGeom>
            <a:solidFill>
              <a:srgbClr val="F5CA2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ICMP</a:t>
              </a:r>
            </a:p>
          </p:txBody>
        </p:sp>
        <p:sp>
          <p:nvSpPr>
            <p:cNvPr id="60458" name="Rectangle 34"/>
            <p:cNvSpPr>
              <a:spLocks noChangeArrowheads="1"/>
            </p:cNvSpPr>
            <p:nvPr/>
          </p:nvSpPr>
          <p:spPr bwMode="auto">
            <a:xfrm>
              <a:off x="3504" y="1344"/>
              <a:ext cx="432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59" name="Rectangle 35"/>
            <p:cNvSpPr>
              <a:spLocks noChangeArrowheads="1"/>
            </p:cNvSpPr>
            <p:nvPr/>
          </p:nvSpPr>
          <p:spPr bwMode="auto">
            <a:xfrm>
              <a:off x="4464" y="816"/>
              <a:ext cx="432" cy="19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TCP</a:t>
              </a:r>
            </a:p>
          </p:txBody>
        </p:sp>
        <p:sp>
          <p:nvSpPr>
            <p:cNvPr id="60460" name="Rectangle 36"/>
            <p:cNvSpPr>
              <a:spLocks noChangeArrowheads="1"/>
            </p:cNvSpPr>
            <p:nvPr/>
          </p:nvSpPr>
          <p:spPr bwMode="auto">
            <a:xfrm>
              <a:off x="4464" y="624"/>
              <a:ext cx="432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App</a:t>
              </a:r>
            </a:p>
          </p:txBody>
        </p:sp>
        <p:sp>
          <p:nvSpPr>
            <p:cNvPr id="60461" name="Rectangle 37"/>
            <p:cNvSpPr>
              <a:spLocks noChangeArrowheads="1"/>
            </p:cNvSpPr>
            <p:nvPr/>
          </p:nvSpPr>
          <p:spPr bwMode="auto">
            <a:xfrm>
              <a:off x="5040" y="816"/>
              <a:ext cx="432" cy="19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TCP</a:t>
              </a:r>
            </a:p>
          </p:txBody>
        </p:sp>
        <p:sp>
          <p:nvSpPr>
            <p:cNvPr id="60462" name="Rectangle 38"/>
            <p:cNvSpPr>
              <a:spLocks noChangeArrowheads="1"/>
            </p:cNvSpPr>
            <p:nvPr/>
          </p:nvSpPr>
          <p:spPr bwMode="auto">
            <a:xfrm>
              <a:off x="5040" y="624"/>
              <a:ext cx="432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App</a:t>
              </a:r>
            </a:p>
          </p:txBody>
        </p:sp>
      </p:grpSp>
      <p:sp>
        <p:nvSpPr>
          <p:cNvPr id="60420" name="Text Box 39"/>
          <p:cNvSpPr txBox="1">
            <a:spLocks noChangeArrowheads="1"/>
          </p:cNvSpPr>
          <p:nvPr/>
        </p:nvSpPr>
        <p:spPr bwMode="auto">
          <a:xfrm>
            <a:off x="144463" y="523875"/>
            <a:ext cx="7740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宋体" pitchFamily="2" charset="-122"/>
              </a:rPr>
              <a:t>组成及结构：路由器互连子网及用户主机；</a:t>
            </a:r>
          </a:p>
        </p:txBody>
      </p:sp>
      <p:sp>
        <p:nvSpPr>
          <p:cNvPr id="39979" name="Rectangle 43"/>
          <p:cNvSpPr>
            <a:spLocks noChangeArrowheads="1"/>
          </p:cNvSpPr>
          <p:nvPr/>
        </p:nvSpPr>
        <p:spPr bwMode="auto">
          <a:xfrm>
            <a:off x="179388" y="4762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0422" name="Text Box 44"/>
          <p:cNvSpPr txBox="1">
            <a:spLocks noChangeArrowheads="1"/>
          </p:cNvSpPr>
          <p:nvPr/>
        </p:nvSpPr>
        <p:spPr bwMode="auto">
          <a:xfrm>
            <a:off x="107950" y="44450"/>
            <a:ext cx="676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宋体" pitchFamily="2" charset="-122"/>
              </a:rPr>
              <a:t>因特网：</a:t>
            </a:r>
          </a:p>
        </p:txBody>
      </p:sp>
      <p:sp>
        <p:nvSpPr>
          <p:cNvPr id="60423" name="Text Box 45"/>
          <p:cNvSpPr txBox="1">
            <a:spLocks noChangeArrowheads="1"/>
          </p:cNvSpPr>
          <p:nvPr/>
        </p:nvSpPr>
        <p:spPr bwMode="auto">
          <a:xfrm>
            <a:off x="8604250" y="4445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13</a:t>
            </a:r>
          </a:p>
        </p:txBody>
      </p: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3203575" y="1341438"/>
            <a:ext cx="3744913" cy="2232025"/>
            <a:chOff x="2018" y="845"/>
            <a:chExt cx="2359" cy="1633"/>
          </a:xfrm>
        </p:grpSpPr>
        <p:sp>
          <p:nvSpPr>
            <p:cNvPr id="60425" name="Line 46"/>
            <p:cNvSpPr>
              <a:spLocks noChangeShapeType="1"/>
            </p:cNvSpPr>
            <p:nvPr/>
          </p:nvSpPr>
          <p:spPr bwMode="auto">
            <a:xfrm>
              <a:off x="2018" y="1344"/>
              <a:ext cx="2223" cy="113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6" name="Line 47"/>
            <p:cNvSpPr>
              <a:spLocks noChangeShapeType="1"/>
            </p:cNvSpPr>
            <p:nvPr/>
          </p:nvSpPr>
          <p:spPr bwMode="auto">
            <a:xfrm>
              <a:off x="2426" y="1344"/>
              <a:ext cx="1860" cy="113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7" name="Line 48"/>
            <p:cNvSpPr>
              <a:spLocks noChangeShapeType="1"/>
            </p:cNvSpPr>
            <p:nvPr/>
          </p:nvSpPr>
          <p:spPr bwMode="auto">
            <a:xfrm>
              <a:off x="2154" y="845"/>
              <a:ext cx="2223" cy="163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" name="Oval 9"/>
          <p:cNvSpPr>
            <a:spLocks noChangeArrowheads="1"/>
          </p:cNvSpPr>
          <p:nvPr/>
        </p:nvSpPr>
        <p:spPr bwMode="auto">
          <a:xfrm>
            <a:off x="2197100" y="5228629"/>
            <a:ext cx="1079500" cy="360363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2.0.0.0</a:t>
            </a:r>
          </a:p>
        </p:txBody>
      </p:sp>
      <p:sp>
        <p:nvSpPr>
          <p:cNvPr id="48" name="Oval 10"/>
          <p:cNvSpPr>
            <a:spLocks noChangeArrowheads="1"/>
          </p:cNvSpPr>
          <p:nvPr/>
        </p:nvSpPr>
        <p:spPr bwMode="auto">
          <a:xfrm>
            <a:off x="4716463" y="5228629"/>
            <a:ext cx="1008062" cy="360363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130.0.0.0</a:t>
            </a:r>
            <a:endParaRPr lang="en-US" altLang="zh-CN" sz="1600"/>
          </a:p>
        </p:txBody>
      </p:sp>
      <p:sp>
        <p:nvSpPr>
          <p:cNvPr id="49" name="Oval 11"/>
          <p:cNvSpPr>
            <a:spLocks noChangeArrowheads="1"/>
          </p:cNvSpPr>
          <p:nvPr/>
        </p:nvSpPr>
        <p:spPr bwMode="auto">
          <a:xfrm>
            <a:off x="4716463" y="6020792"/>
            <a:ext cx="1008062" cy="360362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200.0.0.0</a:t>
            </a:r>
          </a:p>
        </p:txBody>
      </p:sp>
      <p:sp>
        <p:nvSpPr>
          <p:cNvPr id="50" name="Rectangle 12"/>
          <p:cNvSpPr>
            <a:spLocks noChangeArrowheads="1"/>
          </p:cNvSpPr>
          <p:nvPr/>
        </p:nvSpPr>
        <p:spPr bwMode="auto">
          <a:xfrm>
            <a:off x="3779838" y="5301654"/>
            <a:ext cx="4318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600" b="1">
                <a:latin typeface="Arial" charset="0"/>
              </a:rPr>
              <a:t>R1 </a:t>
            </a:r>
          </a:p>
        </p:txBody>
      </p:sp>
      <p:sp>
        <p:nvSpPr>
          <p:cNvPr id="51" name="Rectangle 13"/>
          <p:cNvSpPr>
            <a:spLocks noChangeArrowheads="1"/>
          </p:cNvSpPr>
          <p:nvPr/>
        </p:nvSpPr>
        <p:spPr bwMode="auto">
          <a:xfrm>
            <a:off x="1619250" y="5230217"/>
            <a:ext cx="360363" cy="360362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0" lang="zh-CN" altLang="zh-CN" sz="1600" b="1">
              <a:latin typeface="Arial" charset="0"/>
            </a:endParaRPr>
          </a:p>
        </p:txBody>
      </p:sp>
      <p:sp>
        <p:nvSpPr>
          <p:cNvPr id="52" name="Line 14"/>
          <p:cNvSpPr>
            <a:spLocks noChangeShapeType="1"/>
          </p:cNvSpPr>
          <p:nvPr/>
        </p:nvSpPr>
        <p:spPr bwMode="auto">
          <a:xfrm>
            <a:off x="1763713" y="5446117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Line 15"/>
          <p:cNvSpPr>
            <a:spLocks noChangeShapeType="1"/>
          </p:cNvSpPr>
          <p:nvPr/>
        </p:nvSpPr>
        <p:spPr bwMode="auto">
          <a:xfrm flipH="1">
            <a:off x="4211638" y="5444529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Line 16"/>
          <p:cNvSpPr>
            <a:spLocks noChangeShapeType="1"/>
          </p:cNvSpPr>
          <p:nvPr/>
        </p:nvSpPr>
        <p:spPr bwMode="auto">
          <a:xfrm flipH="1">
            <a:off x="3275013" y="5446117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" name="Line 17"/>
          <p:cNvSpPr>
            <a:spLocks noChangeShapeType="1"/>
          </p:cNvSpPr>
          <p:nvPr/>
        </p:nvSpPr>
        <p:spPr bwMode="auto">
          <a:xfrm>
            <a:off x="4067175" y="5444529"/>
            <a:ext cx="649288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" name="Line 18"/>
          <p:cNvSpPr>
            <a:spLocks noChangeShapeType="1"/>
          </p:cNvSpPr>
          <p:nvPr/>
        </p:nvSpPr>
        <p:spPr bwMode="auto">
          <a:xfrm>
            <a:off x="7646988" y="5373092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" name="Line 19"/>
          <p:cNvSpPr>
            <a:spLocks noChangeShapeType="1"/>
          </p:cNvSpPr>
          <p:nvPr/>
        </p:nvSpPr>
        <p:spPr bwMode="auto">
          <a:xfrm>
            <a:off x="5724525" y="6165254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58" name="Picture 20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8613" y="5230217"/>
            <a:ext cx="3810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" name="Rectangle 21"/>
          <p:cNvSpPr>
            <a:spLocks noChangeArrowheads="1"/>
          </p:cNvSpPr>
          <p:nvPr/>
        </p:nvSpPr>
        <p:spPr bwMode="auto">
          <a:xfrm>
            <a:off x="7956550" y="5157192"/>
            <a:ext cx="360363" cy="36036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0" lang="zh-CN" altLang="zh-CN" sz="1600" b="1">
              <a:latin typeface="Arial" charset="0"/>
            </a:endParaRPr>
          </a:p>
        </p:txBody>
      </p:sp>
      <p:pic>
        <p:nvPicPr>
          <p:cNvPr id="60" name="Picture 2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5157192"/>
            <a:ext cx="381000" cy="4064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</p:pic>
      <p:sp>
        <p:nvSpPr>
          <p:cNvPr id="61" name="Rectangle 23"/>
          <p:cNvSpPr>
            <a:spLocks noChangeArrowheads="1"/>
          </p:cNvSpPr>
          <p:nvPr/>
        </p:nvSpPr>
        <p:spPr bwMode="auto">
          <a:xfrm>
            <a:off x="6034088" y="5949354"/>
            <a:ext cx="360362" cy="36036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0" lang="zh-CN" altLang="zh-CN" sz="1600" b="1">
              <a:latin typeface="Arial" charset="0"/>
            </a:endParaRPr>
          </a:p>
        </p:txBody>
      </p:sp>
      <p:pic>
        <p:nvPicPr>
          <p:cNvPr id="62" name="Picture 2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3450" y="5949354"/>
            <a:ext cx="381000" cy="4064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</p:pic>
      <p:sp>
        <p:nvSpPr>
          <p:cNvPr id="63" name="Rectangle 25"/>
          <p:cNvSpPr>
            <a:spLocks noChangeArrowheads="1"/>
          </p:cNvSpPr>
          <p:nvPr/>
        </p:nvSpPr>
        <p:spPr bwMode="auto">
          <a:xfrm>
            <a:off x="6011863" y="5300067"/>
            <a:ext cx="4318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600" b="1">
                <a:latin typeface="Arial" charset="0"/>
              </a:rPr>
              <a:t>R2 </a:t>
            </a:r>
          </a:p>
        </p:txBody>
      </p:sp>
      <p:sp>
        <p:nvSpPr>
          <p:cNvPr id="64" name="Oval 26"/>
          <p:cNvSpPr>
            <a:spLocks noChangeArrowheads="1"/>
          </p:cNvSpPr>
          <p:nvPr/>
        </p:nvSpPr>
        <p:spPr bwMode="auto">
          <a:xfrm>
            <a:off x="6659563" y="5228629"/>
            <a:ext cx="1008062" cy="360363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210.0.0.0</a:t>
            </a:r>
            <a:endParaRPr lang="en-US" altLang="zh-CN" sz="1600"/>
          </a:p>
        </p:txBody>
      </p:sp>
      <p:sp>
        <p:nvSpPr>
          <p:cNvPr id="65" name="Line 27"/>
          <p:cNvSpPr>
            <a:spLocks noChangeShapeType="1"/>
          </p:cNvSpPr>
          <p:nvPr/>
        </p:nvSpPr>
        <p:spPr bwMode="auto">
          <a:xfrm>
            <a:off x="5724525" y="5444529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" name="Line 28"/>
          <p:cNvSpPr>
            <a:spLocks noChangeShapeType="1"/>
          </p:cNvSpPr>
          <p:nvPr/>
        </p:nvSpPr>
        <p:spPr bwMode="auto">
          <a:xfrm>
            <a:off x="6445250" y="5444529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7" name="Group 29"/>
          <p:cNvGrpSpPr>
            <a:grpSpLocks/>
          </p:cNvGrpSpPr>
          <p:nvPr/>
        </p:nvGrpSpPr>
        <p:grpSpPr bwMode="auto">
          <a:xfrm>
            <a:off x="2195388" y="5733256"/>
            <a:ext cx="2160588" cy="1053108"/>
            <a:chOff x="1292" y="1525"/>
            <a:chExt cx="1361" cy="906"/>
          </a:xfrm>
        </p:grpSpPr>
        <p:sp>
          <p:nvSpPr>
            <p:cNvPr id="68" name="Rectangle 30"/>
            <p:cNvSpPr>
              <a:spLocks noChangeArrowheads="1"/>
            </p:cNvSpPr>
            <p:nvPr/>
          </p:nvSpPr>
          <p:spPr bwMode="auto">
            <a:xfrm>
              <a:off x="1972" y="1525"/>
              <a:ext cx="681" cy="18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zh-CN" altLang="en-US" sz="1200" b="1">
                  <a:latin typeface="Arial" charset="0"/>
                </a:rPr>
                <a:t>下一跳地址 </a:t>
              </a:r>
            </a:p>
          </p:txBody>
        </p:sp>
        <p:sp>
          <p:nvSpPr>
            <p:cNvPr id="69" name="Rectangle 31"/>
            <p:cNvSpPr>
              <a:spLocks noChangeArrowheads="1"/>
            </p:cNvSpPr>
            <p:nvPr/>
          </p:nvSpPr>
          <p:spPr bwMode="auto">
            <a:xfrm>
              <a:off x="1292" y="1525"/>
              <a:ext cx="680" cy="18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zh-CN" altLang="en-US" sz="1200" b="1">
                  <a:latin typeface="Arial" charset="0"/>
                </a:rPr>
                <a:t>宿子网地址 </a:t>
              </a:r>
            </a:p>
          </p:txBody>
        </p:sp>
        <p:sp>
          <p:nvSpPr>
            <p:cNvPr id="70" name="Rectangle 32"/>
            <p:cNvSpPr>
              <a:spLocks noChangeArrowheads="1"/>
            </p:cNvSpPr>
            <p:nvPr/>
          </p:nvSpPr>
          <p:spPr bwMode="auto">
            <a:xfrm>
              <a:off x="1972" y="1707"/>
              <a:ext cx="681" cy="18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zh-CN" altLang="en-US" sz="1200" b="1">
                  <a:latin typeface="Arial" charset="0"/>
                </a:rPr>
                <a:t>直接连接  </a:t>
              </a:r>
            </a:p>
          </p:txBody>
        </p:sp>
        <p:sp>
          <p:nvSpPr>
            <p:cNvPr id="71" name="Rectangle 33"/>
            <p:cNvSpPr>
              <a:spLocks noChangeArrowheads="1"/>
            </p:cNvSpPr>
            <p:nvPr/>
          </p:nvSpPr>
          <p:spPr bwMode="auto">
            <a:xfrm>
              <a:off x="1292" y="1707"/>
              <a:ext cx="680" cy="18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CN" sz="1200" b="1">
                  <a:latin typeface="Arial" charset="0"/>
                </a:rPr>
                <a:t>2.0.0.0</a:t>
              </a:r>
            </a:p>
          </p:txBody>
        </p:sp>
        <p:sp>
          <p:nvSpPr>
            <p:cNvPr id="72" name="Rectangle 34"/>
            <p:cNvSpPr>
              <a:spLocks noChangeArrowheads="1"/>
            </p:cNvSpPr>
            <p:nvPr/>
          </p:nvSpPr>
          <p:spPr bwMode="auto">
            <a:xfrm>
              <a:off x="1972" y="1888"/>
              <a:ext cx="681" cy="18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zh-CN" altLang="en-US" sz="1200" b="1">
                  <a:latin typeface="Arial" charset="0"/>
                </a:rPr>
                <a:t>直接连接 </a:t>
              </a:r>
            </a:p>
          </p:txBody>
        </p:sp>
        <p:sp>
          <p:nvSpPr>
            <p:cNvPr id="73" name="Rectangle 35"/>
            <p:cNvSpPr>
              <a:spLocks noChangeArrowheads="1"/>
            </p:cNvSpPr>
            <p:nvPr/>
          </p:nvSpPr>
          <p:spPr bwMode="auto">
            <a:xfrm>
              <a:off x="1292" y="1888"/>
              <a:ext cx="680" cy="18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CN" sz="1200" b="1">
                  <a:latin typeface="Arial" charset="0"/>
                </a:rPr>
                <a:t>130.0.0.0</a:t>
              </a:r>
            </a:p>
          </p:txBody>
        </p:sp>
        <p:sp>
          <p:nvSpPr>
            <p:cNvPr id="74" name="Rectangle 36"/>
            <p:cNvSpPr>
              <a:spLocks noChangeArrowheads="1"/>
            </p:cNvSpPr>
            <p:nvPr/>
          </p:nvSpPr>
          <p:spPr bwMode="auto">
            <a:xfrm>
              <a:off x="1972" y="2069"/>
              <a:ext cx="681" cy="18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zh-CN" altLang="en-US" sz="1200" b="1">
                  <a:latin typeface="Arial" charset="0"/>
                </a:rPr>
                <a:t>直接连接 </a:t>
              </a:r>
            </a:p>
          </p:txBody>
        </p:sp>
        <p:sp>
          <p:nvSpPr>
            <p:cNvPr id="75" name="Rectangle 37"/>
            <p:cNvSpPr>
              <a:spLocks noChangeArrowheads="1"/>
            </p:cNvSpPr>
            <p:nvPr/>
          </p:nvSpPr>
          <p:spPr bwMode="auto">
            <a:xfrm>
              <a:off x="1292" y="2069"/>
              <a:ext cx="680" cy="18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CN" sz="1200" b="1">
                  <a:latin typeface="Arial" charset="0"/>
                </a:rPr>
                <a:t>200.0.0.0</a:t>
              </a:r>
            </a:p>
          </p:txBody>
        </p:sp>
        <p:sp>
          <p:nvSpPr>
            <p:cNvPr id="76" name="Rectangle 38"/>
            <p:cNvSpPr>
              <a:spLocks noChangeArrowheads="1"/>
            </p:cNvSpPr>
            <p:nvPr/>
          </p:nvSpPr>
          <p:spPr bwMode="auto">
            <a:xfrm>
              <a:off x="1972" y="2250"/>
              <a:ext cx="681" cy="18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CN" sz="1200" b="1">
                  <a:latin typeface="Arial" charset="0"/>
                </a:rPr>
                <a:t>R2</a:t>
              </a:r>
            </a:p>
          </p:txBody>
        </p:sp>
        <p:sp>
          <p:nvSpPr>
            <p:cNvPr id="77" name="Rectangle 39"/>
            <p:cNvSpPr>
              <a:spLocks noChangeArrowheads="1"/>
            </p:cNvSpPr>
            <p:nvPr/>
          </p:nvSpPr>
          <p:spPr bwMode="auto">
            <a:xfrm>
              <a:off x="1292" y="2250"/>
              <a:ext cx="680" cy="18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CN" sz="1200" b="1">
                  <a:latin typeface="Arial" charset="0"/>
                </a:rPr>
                <a:t>210.0.0.0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72008" y="5736158"/>
            <a:ext cx="2051720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R</a:t>
            </a:r>
            <a:r>
              <a:rPr lang="zh-CN" altLang="en-US" sz="1600" b="1" dirty="0" smtClean="0"/>
              <a:t>间定期交换各自维护的路由表，并根据邻接</a:t>
            </a:r>
            <a:r>
              <a:rPr lang="en-US" altLang="zh-CN" sz="1600" b="1" dirty="0" smtClean="0"/>
              <a:t>R</a:t>
            </a:r>
            <a:r>
              <a:rPr lang="zh-CN" altLang="en-US" sz="1600" b="1" dirty="0" smtClean="0"/>
              <a:t>的路由表信息更新自己的路由表。</a:t>
            </a:r>
            <a:endParaRPr lang="zh-CN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76200" y="3600306"/>
            <a:ext cx="891540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200" b="1" dirty="0" smtClean="0">
                <a:solidFill>
                  <a:srgbClr val="FF0000"/>
                </a:solidFill>
                <a:latin typeface="宋体" pitchFamily="2" charset="-122"/>
              </a:rPr>
              <a:t>ICMP</a:t>
            </a:r>
            <a:r>
              <a:rPr lang="zh-CN" altLang="en-US" sz="2200" b="1" dirty="0">
                <a:latin typeface="宋体" pitchFamily="2" charset="-122"/>
              </a:rPr>
              <a:t>的作用：设备和结点的控制及差错报告报文传递；</a:t>
            </a:r>
          </a:p>
          <a:p>
            <a:r>
              <a:rPr lang="en-US" altLang="zh-CN" sz="2200" b="1" dirty="0">
                <a:latin typeface="宋体" pitchFamily="2" charset="-122"/>
              </a:rPr>
              <a:t>TCP</a:t>
            </a: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</a:rPr>
              <a:t>原理及特点</a:t>
            </a:r>
            <a:r>
              <a:rPr lang="zh-CN" altLang="en-US" sz="2200" b="1" dirty="0">
                <a:latin typeface="宋体" pitchFamily="2" charset="-122"/>
              </a:rPr>
              <a:t>：</a:t>
            </a:r>
            <a:r>
              <a:rPr lang="zh-CN" altLang="en-US" sz="2200" b="1" dirty="0" smtClean="0">
                <a:latin typeface="宋体" pitchFamily="2" charset="-122"/>
              </a:rPr>
              <a:t>连接</a:t>
            </a:r>
            <a:r>
              <a:rPr lang="en-US" altLang="zh-CN" sz="2200" b="1" dirty="0" smtClean="0">
                <a:latin typeface="宋体" pitchFamily="2" charset="-122"/>
              </a:rPr>
              <a:t>/</a:t>
            </a:r>
            <a:r>
              <a:rPr lang="zh-CN" altLang="en-US" sz="2200" b="1" dirty="0" smtClean="0">
                <a:latin typeface="宋体" pitchFamily="2" charset="-122"/>
              </a:rPr>
              <a:t>可靠</a:t>
            </a:r>
            <a:r>
              <a:rPr lang="en-US" altLang="zh-CN" sz="2200" b="1" dirty="0" smtClean="0">
                <a:latin typeface="宋体" pitchFamily="2" charset="-122"/>
              </a:rPr>
              <a:t>/</a:t>
            </a:r>
            <a:r>
              <a:rPr lang="zh-CN" altLang="en-US" sz="2200" b="1" dirty="0" smtClean="0">
                <a:latin typeface="宋体" pitchFamily="2" charset="-122"/>
              </a:rPr>
              <a:t>字节</a:t>
            </a:r>
            <a:r>
              <a:rPr lang="zh-CN" altLang="en-US" sz="2200" b="1" dirty="0">
                <a:latin typeface="宋体" pitchFamily="2" charset="-122"/>
              </a:rPr>
              <a:t>流</a:t>
            </a:r>
            <a:r>
              <a:rPr lang="zh-CN" altLang="en-US" sz="2200" b="1" dirty="0" smtClean="0">
                <a:latin typeface="宋体" pitchFamily="2" charset="-122"/>
              </a:rPr>
              <a:t>、流控（</a:t>
            </a:r>
            <a:r>
              <a:rPr lang="en-US" altLang="zh-CN" sz="2200" b="1" dirty="0" smtClean="0">
                <a:latin typeface="宋体" pitchFamily="2" charset="-122"/>
              </a:rPr>
              <a:t>windows</a:t>
            </a:r>
            <a:r>
              <a:rPr lang="zh-CN" altLang="en-US" sz="2200" b="1" dirty="0" smtClean="0">
                <a:latin typeface="宋体" pitchFamily="2" charset="-122"/>
              </a:rPr>
              <a:t>字段）</a:t>
            </a:r>
            <a:r>
              <a:rPr lang="en-US" altLang="zh-CN" sz="2200" b="1" dirty="0" smtClean="0">
                <a:latin typeface="宋体" pitchFamily="2" charset="-122"/>
              </a:rPr>
              <a:t>/</a:t>
            </a:r>
            <a:r>
              <a:rPr lang="zh-CN" altLang="en-US" sz="2200" b="1" dirty="0" smtClean="0">
                <a:latin typeface="宋体" pitchFamily="2" charset="-122"/>
              </a:rPr>
              <a:t>拥塞处理（慢启动、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未饱和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倍增、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饱和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加增、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拥塞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倍减）、</a:t>
            </a:r>
            <a:r>
              <a:rPr lang="en-US" altLang="zh-CN" sz="2200" b="1" dirty="0">
                <a:latin typeface="宋体" pitchFamily="2" charset="-122"/>
              </a:rPr>
              <a:t>C/S</a:t>
            </a:r>
            <a:r>
              <a:rPr lang="zh-CN" altLang="en-US" sz="2200" b="1" dirty="0">
                <a:latin typeface="宋体" pitchFamily="2" charset="-122"/>
              </a:rPr>
              <a:t>模式；</a:t>
            </a:r>
          </a:p>
          <a:p>
            <a:r>
              <a:rPr lang="en-US" altLang="zh-CN" sz="2200" b="1" dirty="0">
                <a:solidFill>
                  <a:srgbClr val="FF0000"/>
                </a:solidFill>
                <a:latin typeface="宋体" pitchFamily="2" charset="-122"/>
              </a:rPr>
              <a:t>TU</a:t>
            </a: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</a:rPr>
              <a:t>端口号</a:t>
            </a:r>
            <a:r>
              <a:rPr lang="zh-CN" altLang="en-US" sz="2200" b="1" dirty="0">
                <a:latin typeface="宋体" pitchFamily="2" charset="-122"/>
              </a:rPr>
              <a:t>的作用：标识特定的应用进程；</a:t>
            </a:r>
          </a:p>
          <a:p>
            <a:r>
              <a:rPr lang="zh-CN" altLang="en-US" sz="2200" b="1" dirty="0">
                <a:latin typeface="宋体" pitchFamily="2" charset="-122"/>
              </a:rPr>
              <a:t>因特网的基本应用服务：</a:t>
            </a:r>
            <a:r>
              <a:rPr lang="en-US" altLang="zh-CN" sz="2200" b="1" dirty="0">
                <a:latin typeface="宋体" pitchFamily="2" charset="-122"/>
              </a:rPr>
              <a:t>Email</a:t>
            </a:r>
            <a:r>
              <a:rPr lang="zh-CN" altLang="en-US" sz="2200" b="1" dirty="0">
                <a:latin typeface="宋体" pitchFamily="2" charset="-122"/>
              </a:rPr>
              <a:t>（</a:t>
            </a:r>
            <a:r>
              <a:rPr lang="en-US" altLang="zh-CN" sz="2200" b="1" dirty="0">
                <a:latin typeface="宋体" pitchFamily="2" charset="-122"/>
              </a:rPr>
              <a:t>SMTP/POP/IMAP</a:t>
            </a:r>
            <a:r>
              <a:rPr lang="zh-CN" altLang="en-US" sz="2200" b="1" dirty="0">
                <a:latin typeface="宋体" pitchFamily="2" charset="-122"/>
              </a:rPr>
              <a:t>）、</a:t>
            </a:r>
            <a:r>
              <a:rPr lang="en-US" altLang="zh-CN" sz="2200" b="1" dirty="0">
                <a:latin typeface="宋体" pitchFamily="2" charset="-122"/>
              </a:rPr>
              <a:t>DNS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WWW</a:t>
            </a:r>
            <a:r>
              <a:rPr lang="zh-CN" altLang="en-US" sz="2200" b="1" dirty="0" smtClean="0">
                <a:latin typeface="宋体" pitchFamily="2" charset="-122"/>
              </a:rPr>
              <a:t>；</a:t>
            </a:r>
            <a:endParaRPr lang="en-US" altLang="zh-CN" sz="2200" b="1" dirty="0" smtClean="0">
              <a:latin typeface="宋体" pitchFamily="2" charset="-122"/>
            </a:endParaRPr>
          </a:p>
          <a:p>
            <a:r>
              <a:rPr lang="en-US" altLang="zh-CN" sz="2200" b="1" dirty="0" smtClean="0">
                <a:latin typeface="宋体" pitchFamily="2" charset="-122"/>
              </a:rPr>
              <a:t>	</a:t>
            </a:r>
            <a:r>
              <a:rPr lang="zh-CN" altLang="en-US" sz="2200" b="1" dirty="0" smtClean="0">
                <a:latin typeface="宋体" pitchFamily="2" charset="-122"/>
              </a:rPr>
              <a:t>服务器守护特定的</a:t>
            </a:r>
            <a:r>
              <a:rPr lang="en-US" altLang="zh-CN" sz="2200" b="1" dirty="0" smtClean="0">
                <a:latin typeface="宋体" pitchFamily="2" charset="-122"/>
              </a:rPr>
              <a:t>TU</a:t>
            </a:r>
            <a:r>
              <a:rPr lang="zh-CN" altLang="en-US" sz="2200" b="1" dirty="0" smtClean="0">
                <a:latin typeface="宋体" pitchFamily="2" charset="-122"/>
              </a:rPr>
              <a:t>端口，等待客户端的登陆请求，并根据不同的应用采用派生子进程（并发处理）或者以</a:t>
            </a:r>
            <a:r>
              <a:rPr lang="en-US" altLang="zh-CN" sz="2000" b="1" dirty="0" smtClean="0">
                <a:latin typeface="宋体" pitchFamily="2" charset="-122"/>
              </a:rPr>
              <a:t>FIFO</a:t>
            </a:r>
            <a:r>
              <a:rPr lang="zh-CN" altLang="en-US" sz="2000" b="1" dirty="0" smtClean="0">
                <a:latin typeface="宋体" pitchFamily="2" charset="-122"/>
              </a:rPr>
              <a:t>的方式提供服务。</a:t>
            </a:r>
            <a:endParaRPr lang="zh-CN" altLang="en-US" sz="2200" b="1" dirty="0">
              <a:latin typeface="宋体" pitchFamily="2" charset="-122"/>
            </a:endParaRPr>
          </a:p>
        </p:txBody>
      </p:sp>
      <p:grpSp>
        <p:nvGrpSpPr>
          <p:cNvPr id="60419" name="Group 41"/>
          <p:cNvGrpSpPr>
            <a:grpSpLocks/>
          </p:cNvGrpSpPr>
          <p:nvPr/>
        </p:nvGrpSpPr>
        <p:grpSpPr bwMode="auto">
          <a:xfrm>
            <a:off x="228600" y="1320552"/>
            <a:ext cx="8458200" cy="1676400"/>
            <a:chOff x="144" y="624"/>
            <a:chExt cx="5328" cy="1056"/>
          </a:xfrm>
        </p:grpSpPr>
        <p:sp>
          <p:nvSpPr>
            <p:cNvPr id="60428" name="Rectangle 4"/>
            <p:cNvSpPr>
              <a:spLocks noChangeArrowheads="1"/>
            </p:cNvSpPr>
            <p:nvPr/>
          </p:nvSpPr>
          <p:spPr bwMode="auto">
            <a:xfrm>
              <a:off x="2976" y="1392"/>
              <a:ext cx="43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子网</a:t>
              </a:r>
            </a:p>
          </p:txBody>
        </p:sp>
        <p:sp>
          <p:nvSpPr>
            <p:cNvPr id="60429" name="Rectangle 5"/>
            <p:cNvSpPr>
              <a:spLocks noChangeArrowheads="1"/>
            </p:cNvSpPr>
            <p:nvPr/>
          </p:nvSpPr>
          <p:spPr bwMode="auto">
            <a:xfrm>
              <a:off x="2976" y="1344"/>
              <a:ext cx="432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0" name="Rectangle 6"/>
            <p:cNvSpPr>
              <a:spLocks noChangeArrowheads="1"/>
            </p:cNvSpPr>
            <p:nvPr/>
          </p:nvSpPr>
          <p:spPr bwMode="auto">
            <a:xfrm>
              <a:off x="2976" y="1008"/>
              <a:ext cx="432" cy="33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IP</a:t>
              </a:r>
            </a:p>
          </p:txBody>
        </p:sp>
        <p:sp>
          <p:nvSpPr>
            <p:cNvPr id="60431" name="Rectangle 7"/>
            <p:cNvSpPr>
              <a:spLocks noChangeArrowheads="1"/>
            </p:cNvSpPr>
            <p:nvPr/>
          </p:nvSpPr>
          <p:spPr bwMode="auto">
            <a:xfrm>
              <a:off x="2976" y="816"/>
              <a:ext cx="432" cy="19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TCP</a:t>
              </a:r>
            </a:p>
          </p:txBody>
        </p:sp>
        <p:sp>
          <p:nvSpPr>
            <p:cNvPr id="60432" name="Rectangle 8"/>
            <p:cNvSpPr>
              <a:spLocks noChangeArrowheads="1"/>
            </p:cNvSpPr>
            <p:nvPr/>
          </p:nvSpPr>
          <p:spPr bwMode="auto">
            <a:xfrm>
              <a:off x="2976" y="624"/>
              <a:ext cx="432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App</a:t>
              </a:r>
            </a:p>
          </p:txBody>
        </p:sp>
        <p:sp>
          <p:nvSpPr>
            <p:cNvPr id="60433" name="Rectangle 9"/>
            <p:cNvSpPr>
              <a:spLocks noChangeArrowheads="1"/>
            </p:cNvSpPr>
            <p:nvPr/>
          </p:nvSpPr>
          <p:spPr bwMode="auto">
            <a:xfrm>
              <a:off x="3504" y="1440"/>
              <a:ext cx="43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子网</a:t>
              </a:r>
            </a:p>
          </p:txBody>
        </p:sp>
        <p:sp>
          <p:nvSpPr>
            <p:cNvPr id="60434" name="Rectangle 10"/>
            <p:cNvSpPr>
              <a:spLocks noChangeArrowheads="1"/>
            </p:cNvSpPr>
            <p:nvPr/>
          </p:nvSpPr>
          <p:spPr bwMode="auto">
            <a:xfrm>
              <a:off x="3504" y="1008"/>
              <a:ext cx="864" cy="33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IP</a:t>
              </a:r>
            </a:p>
            <a:p>
              <a:pPr algn="ctr"/>
              <a:endParaRPr lang="en-US" altLang="zh-CN" sz="2000" b="1"/>
            </a:p>
          </p:txBody>
        </p:sp>
        <p:sp>
          <p:nvSpPr>
            <p:cNvPr id="60435" name="Rectangle 11"/>
            <p:cNvSpPr>
              <a:spLocks noChangeArrowheads="1"/>
            </p:cNvSpPr>
            <p:nvPr/>
          </p:nvSpPr>
          <p:spPr bwMode="auto">
            <a:xfrm>
              <a:off x="3936" y="1344"/>
              <a:ext cx="432" cy="33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子网</a:t>
              </a:r>
            </a:p>
          </p:txBody>
        </p:sp>
        <p:sp>
          <p:nvSpPr>
            <p:cNvPr id="60436" name="Rectangle 12"/>
            <p:cNvSpPr>
              <a:spLocks noChangeArrowheads="1"/>
            </p:cNvSpPr>
            <p:nvPr/>
          </p:nvSpPr>
          <p:spPr bwMode="auto">
            <a:xfrm>
              <a:off x="3936" y="1248"/>
              <a:ext cx="432" cy="96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7" name="Rectangle 13"/>
            <p:cNvSpPr>
              <a:spLocks noChangeArrowheads="1"/>
            </p:cNvSpPr>
            <p:nvPr/>
          </p:nvSpPr>
          <p:spPr bwMode="auto">
            <a:xfrm>
              <a:off x="4464" y="1344"/>
              <a:ext cx="432" cy="33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子网</a:t>
              </a:r>
            </a:p>
          </p:txBody>
        </p:sp>
        <p:sp>
          <p:nvSpPr>
            <p:cNvPr id="60438" name="Rectangle 14"/>
            <p:cNvSpPr>
              <a:spLocks noChangeArrowheads="1"/>
            </p:cNvSpPr>
            <p:nvPr/>
          </p:nvSpPr>
          <p:spPr bwMode="auto">
            <a:xfrm>
              <a:off x="4464" y="1248"/>
              <a:ext cx="432" cy="96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9" name="Rectangle 15"/>
            <p:cNvSpPr>
              <a:spLocks noChangeArrowheads="1"/>
            </p:cNvSpPr>
            <p:nvPr/>
          </p:nvSpPr>
          <p:spPr bwMode="auto">
            <a:xfrm>
              <a:off x="4464" y="1008"/>
              <a:ext cx="432" cy="240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IP</a:t>
              </a:r>
            </a:p>
          </p:txBody>
        </p:sp>
        <p:sp>
          <p:nvSpPr>
            <p:cNvPr id="60440" name="Rectangle 16"/>
            <p:cNvSpPr>
              <a:spLocks noChangeArrowheads="1"/>
            </p:cNvSpPr>
            <p:nvPr/>
          </p:nvSpPr>
          <p:spPr bwMode="auto">
            <a:xfrm>
              <a:off x="5040" y="1344"/>
              <a:ext cx="432" cy="33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子网</a:t>
              </a:r>
            </a:p>
          </p:txBody>
        </p:sp>
        <p:sp>
          <p:nvSpPr>
            <p:cNvPr id="60441" name="Rectangle 17"/>
            <p:cNvSpPr>
              <a:spLocks noChangeArrowheads="1"/>
            </p:cNvSpPr>
            <p:nvPr/>
          </p:nvSpPr>
          <p:spPr bwMode="auto">
            <a:xfrm>
              <a:off x="5040" y="1248"/>
              <a:ext cx="432" cy="96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2" name="Rectangle 18"/>
            <p:cNvSpPr>
              <a:spLocks noChangeArrowheads="1"/>
            </p:cNvSpPr>
            <p:nvPr/>
          </p:nvSpPr>
          <p:spPr bwMode="auto">
            <a:xfrm>
              <a:off x="5040" y="1008"/>
              <a:ext cx="432" cy="240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IP</a:t>
              </a:r>
            </a:p>
          </p:txBody>
        </p:sp>
        <p:sp>
          <p:nvSpPr>
            <p:cNvPr id="60443" name="Line 19"/>
            <p:cNvSpPr>
              <a:spLocks noChangeShapeType="1"/>
            </p:cNvSpPr>
            <p:nvPr/>
          </p:nvSpPr>
          <p:spPr bwMode="auto">
            <a:xfrm>
              <a:off x="2064" y="1680"/>
              <a:ext cx="2160" cy="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4" name="Line 20"/>
            <p:cNvSpPr>
              <a:spLocks noChangeShapeType="1"/>
            </p:cNvSpPr>
            <p:nvPr/>
          </p:nvSpPr>
          <p:spPr bwMode="auto">
            <a:xfrm>
              <a:off x="3936" y="1680"/>
              <a:ext cx="1392" cy="0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5" name="Rectangle 21"/>
            <p:cNvSpPr>
              <a:spLocks noChangeArrowheads="1"/>
            </p:cNvSpPr>
            <p:nvPr/>
          </p:nvSpPr>
          <p:spPr bwMode="auto">
            <a:xfrm>
              <a:off x="144" y="624"/>
              <a:ext cx="48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Telnet</a:t>
              </a:r>
            </a:p>
          </p:txBody>
        </p:sp>
        <p:sp>
          <p:nvSpPr>
            <p:cNvPr id="60446" name="Rectangle 22"/>
            <p:cNvSpPr>
              <a:spLocks noChangeArrowheads="1"/>
            </p:cNvSpPr>
            <p:nvPr/>
          </p:nvSpPr>
          <p:spPr bwMode="auto">
            <a:xfrm>
              <a:off x="624" y="624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FTP</a:t>
              </a:r>
            </a:p>
          </p:txBody>
        </p:sp>
        <p:sp>
          <p:nvSpPr>
            <p:cNvPr id="60447" name="Rectangle 23"/>
            <p:cNvSpPr>
              <a:spLocks noChangeArrowheads="1"/>
            </p:cNvSpPr>
            <p:nvPr/>
          </p:nvSpPr>
          <p:spPr bwMode="auto">
            <a:xfrm>
              <a:off x="1008" y="624"/>
              <a:ext cx="48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SMTP</a:t>
              </a:r>
            </a:p>
          </p:txBody>
        </p:sp>
        <p:sp>
          <p:nvSpPr>
            <p:cNvPr id="60448" name="Rectangle 24"/>
            <p:cNvSpPr>
              <a:spLocks noChangeArrowheads="1"/>
            </p:cNvSpPr>
            <p:nvPr/>
          </p:nvSpPr>
          <p:spPr bwMode="auto">
            <a:xfrm>
              <a:off x="1488" y="624"/>
              <a:ext cx="48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HTTP</a:t>
              </a:r>
            </a:p>
          </p:txBody>
        </p:sp>
        <p:sp>
          <p:nvSpPr>
            <p:cNvPr id="60449" name="Rectangle 25"/>
            <p:cNvSpPr>
              <a:spLocks noChangeArrowheads="1"/>
            </p:cNvSpPr>
            <p:nvPr/>
          </p:nvSpPr>
          <p:spPr bwMode="auto">
            <a:xfrm>
              <a:off x="1968" y="624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DNS</a:t>
              </a:r>
            </a:p>
          </p:txBody>
        </p:sp>
        <p:sp>
          <p:nvSpPr>
            <p:cNvPr id="60450" name="Rectangle 26"/>
            <p:cNvSpPr>
              <a:spLocks noChangeArrowheads="1"/>
            </p:cNvSpPr>
            <p:nvPr/>
          </p:nvSpPr>
          <p:spPr bwMode="auto">
            <a:xfrm>
              <a:off x="2352" y="624"/>
              <a:ext cx="432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Others</a:t>
              </a:r>
            </a:p>
          </p:txBody>
        </p:sp>
        <p:sp>
          <p:nvSpPr>
            <p:cNvPr id="60451" name="Rectangle 27"/>
            <p:cNvSpPr>
              <a:spLocks noChangeArrowheads="1"/>
            </p:cNvSpPr>
            <p:nvPr/>
          </p:nvSpPr>
          <p:spPr bwMode="auto">
            <a:xfrm>
              <a:off x="144" y="816"/>
              <a:ext cx="2640" cy="19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TCP  /   UDP</a:t>
              </a:r>
            </a:p>
          </p:txBody>
        </p:sp>
        <p:sp>
          <p:nvSpPr>
            <p:cNvPr id="60452" name="Rectangle 28"/>
            <p:cNvSpPr>
              <a:spLocks noChangeArrowheads="1"/>
            </p:cNvSpPr>
            <p:nvPr/>
          </p:nvSpPr>
          <p:spPr bwMode="auto">
            <a:xfrm>
              <a:off x="144" y="1008"/>
              <a:ext cx="2640" cy="33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53" name="Text Box 29"/>
            <p:cNvSpPr txBox="1">
              <a:spLocks noChangeArrowheads="1"/>
            </p:cNvSpPr>
            <p:nvPr/>
          </p:nvSpPr>
          <p:spPr bwMode="auto">
            <a:xfrm>
              <a:off x="624" y="1039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IP</a:t>
              </a:r>
            </a:p>
          </p:txBody>
        </p:sp>
        <p:sp>
          <p:nvSpPr>
            <p:cNvPr id="60454" name="Rectangle 30"/>
            <p:cNvSpPr>
              <a:spLocks noChangeArrowheads="1"/>
            </p:cNvSpPr>
            <p:nvPr/>
          </p:nvSpPr>
          <p:spPr bwMode="auto">
            <a:xfrm>
              <a:off x="144" y="1344"/>
              <a:ext cx="2640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Network + Interface</a:t>
              </a:r>
            </a:p>
            <a:p>
              <a:pPr algn="ctr"/>
              <a:r>
                <a:rPr lang="zh-CN" altLang="en-US" sz="2000" b="1"/>
                <a:t>（各种物理网络）</a:t>
              </a:r>
            </a:p>
          </p:txBody>
        </p:sp>
        <p:sp>
          <p:nvSpPr>
            <p:cNvPr id="60455" name="Rectangle 31"/>
            <p:cNvSpPr>
              <a:spLocks noChangeArrowheads="1"/>
            </p:cNvSpPr>
            <p:nvPr/>
          </p:nvSpPr>
          <p:spPr bwMode="auto">
            <a:xfrm>
              <a:off x="1824" y="1152"/>
              <a:ext cx="384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ARP</a:t>
              </a:r>
            </a:p>
          </p:txBody>
        </p:sp>
        <p:sp>
          <p:nvSpPr>
            <p:cNvPr id="60456" name="Rectangle 32"/>
            <p:cNvSpPr>
              <a:spLocks noChangeArrowheads="1"/>
            </p:cNvSpPr>
            <p:nvPr/>
          </p:nvSpPr>
          <p:spPr bwMode="auto">
            <a:xfrm>
              <a:off x="2208" y="1152"/>
              <a:ext cx="480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RARP</a:t>
              </a:r>
            </a:p>
          </p:txBody>
        </p:sp>
        <p:sp>
          <p:nvSpPr>
            <p:cNvPr id="60457" name="Rectangle 33"/>
            <p:cNvSpPr>
              <a:spLocks noChangeArrowheads="1"/>
            </p:cNvSpPr>
            <p:nvPr/>
          </p:nvSpPr>
          <p:spPr bwMode="auto">
            <a:xfrm>
              <a:off x="1200" y="1008"/>
              <a:ext cx="576" cy="192"/>
            </a:xfrm>
            <a:prstGeom prst="rect">
              <a:avLst/>
            </a:prstGeom>
            <a:solidFill>
              <a:srgbClr val="F5CA2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ICMP</a:t>
              </a:r>
            </a:p>
          </p:txBody>
        </p:sp>
        <p:sp>
          <p:nvSpPr>
            <p:cNvPr id="60458" name="Rectangle 34"/>
            <p:cNvSpPr>
              <a:spLocks noChangeArrowheads="1"/>
            </p:cNvSpPr>
            <p:nvPr/>
          </p:nvSpPr>
          <p:spPr bwMode="auto">
            <a:xfrm>
              <a:off x="3504" y="1344"/>
              <a:ext cx="432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59" name="Rectangle 35"/>
            <p:cNvSpPr>
              <a:spLocks noChangeArrowheads="1"/>
            </p:cNvSpPr>
            <p:nvPr/>
          </p:nvSpPr>
          <p:spPr bwMode="auto">
            <a:xfrm>
              <a:off x="4464" y="816"/>
              <a:ext cx="432" cy="19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TCP</a:t>
              </a:r>
            </a:p>
          </p:txBody>
        </p:sp>
        <p:sp>
          <p:nvSpPr>
            <p:cNvPr id="60460" name="Rectangle 36"/>
            <p:cNvSpPr>
              <a:spLocks noChangeArrowheads="1"/>
            </p:cNvSpPr>
            <p:nvPr/>
          </p:nvSpPr>
          <p:spPr bwMode="auto">
            <a:xfrm>
              <a:off x="4464" y="624"/>
              <a:ext cx="432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App</a:t>
              </a:r>
            </a:p>
          </p:txBody>
        </p:sp>
        <p:sp>
          <p:nvSpPr>
            <p:cNvPr id="60461" name="Rectangle 37"/>
            <p:cNvSpPr>
              <a:spLocks noChangeArrowheads="1"/>
            </p:cNvSpPr>
            <p:nvPr/>
          </p:nvSpPr>
          <p:spPr bwMode="auto">
            <a:xfrm>
              <a:off x="5040" y="816"/>
              <a:ext cx="432" cy="19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TCP</a:t>
              </a:r>
            </a:p>
          </p:txBody>
        </p:sp>
        <p:sp>
          <p:nvSpPr>
            <p:cNvPr id="60462" name="Rectangle 38"/>
            <p:cNvSpPr>
              <a:spLocks noChangeArrowheads="1"/>
            </p:cNvSpPr>
            <p:nvPr/>
          </p:nvSpPr>
          <p:spPr bwMode="auto">
            <a:xfrm>
              <a:off x="5040" y="624"/>
              <a:ext cx="432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App</a:t>
              </a:r>
            </a:p>
          </p:txBody>
        </p:sp>
      </p:grpSp>
      <p:sp>
        <p:nvSpPr>
          <p:cNvPr id="60420" name="Text Box 39"/>
          <p:cNvSpPr txBox="1">
            <a:spLocks noChangeArrowheads="1"/>
          </p:cNvSpPr>
          <p:nvPr/>
        </p:nvSpPr>
        <p:spPr bwMode="auto">
          <a:xfrm>
            <a:off x="144463" y="523875"/>
            <a:ext cx="7740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宋体" pitchFamily="2" charset="-122"/>
              </a:rPr>
              <a:t>组成及结构：路由器互连子网及用户主机；</a:t>
            </a:r>
          </a:p>
        </p:txBody>
      </p:sp>
      <p:sp>
        <p:nvSpPr>
          <p:cNvPr id="39979" name="Rectangle 43"/>
          <p:cNvSpPr>
            <a:spLocks noChangeArrowheads="1"/>
          </p:cNvSpPr>
          <p:nvPr/>
        </p:nvSpPr>
        <p:spPr bwMode="auto">
          <a:xfrm>
            <a:off x="179388" y="4762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0422" name="Text Box 44"/>
          <p:cNvSpPr txBox="1">
            <a:spLocks noChangeArrowheads="1"/>
          </p:cNvSpPr>
          <p:nvPr/>
        </p:nvSpPr>
        <p:spPr bwMode="auto">
          <a:xfrm>
            <a:off x="107950" y="44450"/>
            <a:ext cx="676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宋体" pitchFamily="2" charset="-122"/>
              </a:rPr>
              <a:t>因特网：</a:t>
            </a:r>
          </a:p>
        </p:txBody>
      </p:sp>
      <p:sp>
        <p:nvSpPr>
          <p:cNvPr id="60423" name="Text Box 45"/>
          <p:cNvSpPr txBox="1">
            <a:spLocks noChangeArrowheads="1"/>
          </p:cNvSpPr>
          <p:nvPr/>
        </p:nvSpPr>
        <p:spPr bwMode="auto">
          <a:xfrm>
            <a:off x="8604250" y="4445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9"/>
          <p:cNvSpPr>
            <a:spLocks noChangeArrowheads="1"/>
          </p:cNvSpPr>
          <p:nvPr/>
        </p:nvSpPr>
        <p:spPr bwMode="auto">
          <a:xfrm>
            <a:off x="468313" y="3716338"/>
            <a:ext cx="2159000" cy="16573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3" name="Text Box 2"/>
          <p:cNvSpPr txBox="1">
            <a:spLocks noChangeArrowheads="1"/>
          </p:cNvSpPr>
          <p:nvPr/>
        </p:nvSpPr>
        <p:spPr bwMode="auto">
          <a:xfrm>
            <a:off x="107950" y="557213"/>
            <a:ext cx="7704138" cy="4819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latin typeface="宋体" pitchFamily="2" charset="-122"/>
              </a:rPr>
              <a:t>  </a:t>
            </a:r>
            <a:r>
              <a:rPr lang="zh-CN" altLang="en-US" b="1" dirty="0">
                <a:latin typeface="宋体" pitchFamily="2" charset="-122"/>
              </a:rPr>
              <a:t>通过对网络设备的监控，提高网络的性能；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网管功能</a:t>
            </a:r>
            <a:r>
              <a:rPr lang="zh-CN" altLang="en-US" b="1" dirty="0">
                <a:latin typeface="宋体" pitchFamily="2" charset="-122"/>
              </a:rPr>
              <a:t>：</a:t>
            </a:r>
          </a:p>
          <a:p>
            <a:r>
              <a:rPr lang="zh-CN" altLang="en-US" b="1" dirty="0"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配置</a:t>
            </a:r>
            <a:r>
              <a:rPr lang="zh-CN" altLang="en-US" b="1" dirty="0">
                <a:latin typeface="宋体" pitchFamily="2" charset="-122"/>
              </a:rPr>
              <a:t>管理</a:t>
            </a:r>
            <a:r>
              <a:rPr lang="en-US" altLang="zh-CN" b="1" dirty="0"/>
              <a:t>—</a:t>
            </a:r>
            <a:r>
              <a:rPr lang="zh-CN" altLang="en-US" b="1" dirty="0">
                <a:latin typeface="宋体" pitchFamily="2" charset="-122"/>
              </a:rPr>
              <a:t>检测和设置系统参数；</a:t>
            </a:r>
          </a:p>
          <a:p>
            <a:r>
              <a:rPr lang="zh-CN" altLang="en-US" b="1" dirty="0"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故障</a:t>
            </a:r>
            <a:r>
              <a:rPr lang="zh-CN" altLang="en-US" b="1" dirty="0">
                <a:latin typeface="宋体" pitchFamily="2" charset="-122"/>
              </a:rPr>
              <a:t>管理</a:t>
            </a:r>
            <a:r>
              <a:rPr lang="en-US" altLang="zh-CN" b="1" dirty="0"/>
              <a:t>—</a:t>
            </a:r>
            <a:r>
              <a:rPr lang="zh-CN" altLang="en-US" b="1" dirty="0">
                <a:latin typeface="宋体" pitchFamily="2" charset="-122"/>
              </a:rPr>
              <a:t>监控设备，发现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报警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隔离</a:t>
            </a:r>
            <a:r>
              <a:rPr lang="zh-CN" altLang="en-US" b="1" dirty="0">
                <a:latin typeface="宋体" pitchFamily="2" charset="-122"/>
              </a:rPr>
              <a:t>故障点；</a:t>
            </a:r>
          </a:p>
          <a:p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  性能</a:t>
            </a:r>
            <a:r>
              <a:rPr lang="zh-CN" altLang="en-US" b="1" dirty="0" smtClean="0">
                <a:latin typeface="宋体" pitchFamily="2" charset="-122"/>
              </a:rPr>
              <a:t>管理</a:t>
            </a:r>
            <a:r>
              <a:rPr lang="en-US" altLang="zh-CN" b="1" dirty="0" smtClean="0"/>
              <a:t>—</a:t>
            </a:r>
            <a:r>
              <a:rPr lang="zh-CN" altLang="en-US" b="1" dirty="0" smtClean="0">
                <a:latin typeface="宋体" pitchFamily="2" charset="-122"/>
              </a:rPr>
              <a:t>统计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分析系统设备的状态及配置；</a:t>
            </a:r>
            <a:endParaRPr lang="en-US" altLang="zh-CN" b="1" dirty="0" smtClean="0">
              <a:latin typeface="宋体" pitchFamily="2" charset="-122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计费</a:t>
            </a:r>
            <a:r>
              <a:rPr lang="zh-CN" altLang="en-US" b="1" dirty="0">
                <a:latin typeface="宋体" pitchFamily="2" charset="-122"/>
              </a:rPr>
              <a:t>管理</a:t>
            </a:r>
            <a:r>
              <a:rPr lang="en-US" altLang="zh-CN" b="1" dirty="0"/>
              <a:t>—</a:t>
            </a:r>
            <a:r>
              <a:rPr lang="zh-CN" altLang="en-US" b="1" dirty="0">
                <a:latin typeface="宋体" pitchFamily="2" charset="-122"/>
              </a:rPr>
              <a:t>记录网络资源使用情况；</a:t>
            </a:r>
          </a:p>
          <a:p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  安全</a:t>
            </a:r>
            <a:r>
              <a:rPr lang="zh-CN" altLang="en-US" b="1" dirty="0" smtClean="0">
                <a:latin typeface="宋体" pitchFamily="2" charset="-122"/>
              </a:rPr>
              <a:t>管理</a:t>
            </a:r>
            <a:r>
              <a:rPr lang="en-US" altLang="zh-CN" b="1" dirty="0"/>
              <a:t>—</a:t>
            </a:r>
            <a:r>
              <a:rPr lang="zh-CN" altLang="en-US" b="1" dirty="0">
                <a:latin typeface="宋体" pitchFamily="2" charset="-122"/>
              </a:rPr>
              <a:t>网络资源的受控访问和管理。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因特网网管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基本模型</a:t>
            </a:r>
            <a:r>
              <a:rPr lang="zh-CN" altLang="en-US" b="1" dirty="0">
                <a:latin typeface="宋体" pitchFamily="2" charset="-122"/>
              </a:rPr>
              <a:t>：</a:t>
            </a:r>
          </a:p>
          <a:p>
            <a:pPr>
              <a:spcBef>
                <a:spcPct val="10000"/>
              </a:spcBef>
            </a:pPr>
            <a:r>
              <a:rPr lang="zh-CN" altLang="en-US" b="1" dirty="0">
                <a:latin typeface="宋体" pitchFamily="2" charset="-122"/>
              </a:rPr>
              <a:t>  基于代理的</a:t>
            </a:r>
          </a:p>
          <a:p>
            <a:pPr>
              <a:spcBef>
                <a:spcPct val="10000"/>
              </a:spcBef>
            </a:pPr>
            <a:r>
              <a:rPr lang="zh-CN" altLang="en-US" b="1" dirty="0"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分域管理</a:t>
            </a:r>
            <a:r>
              <a:rPr lang="zh-CN" altLang="en-US" b="1" dirty="0">
                <a:latin typeface="宋体" pitchFamily="2" charset="-122"/>
              </a:rPr>
              <a:t>；</a:t>
            </a:r>
          </a:p>
          <a:p>
            <a:pPr>
              <a:spcBef>
                <a:spcPct val="1000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    </a:t>
            </a:r>
            <a:r>
              <a:rPr lang="zh-CN" altLang="en-US" b="1" dirty="0"/>
              <a:t>具有自陷能力</a:t>
            </a:r>
          </a:p>
          <a:p>
            <a:pPr>
              <a:spcBef>
                <a:spcPct val="10000"/>
              </a:spcBef>
            </a:pPr>
            <a:r>
              <a:rPr lang="zh-CN" altLang="en-US" b="1" dirty="0"/>
              <a:t>    的轮询机制。</a:t>
            </a:r>
          </a:p>
        </p:txBody>
      </p:sp>
      <p:grpSp>
        <p:nvGrpSpPr>
          <p:cNvPr id="61444" name="Group 25"/>
          <p:cNvGrpSpPr>
            <a:grpSpLocks/>
          </p:cNvGrpSpPr>
          <p:nvPr/>
        </p:nvGrpSpPr>
        <p:grpSpPr bwMode="auto">
          <a:xfrm>
            <a:off x="3095625" y="3500438"/>
            <a:ext cx="4213225" cy="1706562"/>
            <a:chOff x="2170" y="2688"/>
            <a:chExt cx="2654" cy="1075"/>
          </a:xfrm>
        </p:grpSpPr>
        <p:sp>
          <p:nvSpPr>
            <p:cNvPr id="61449" name="Rectangle 4"/>
            <p:cNvSpPr>
              <a:spLocks noChangeArrowheads="1"/>
            </p:cNvSpPr>
            <p:nvPr/>
          </p:nvSpPr>
          <p:spPr bwMode="auto">
            <a:xfrm>
              <a:off x="2986" y="2688"/>
              <a:ext cx="624" cy="24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Manager</a:t>
              </a:r>
            </a:p>
          </p:txBody>
        </p:sp>
        <p:sp>
          <p:nvSpPr>
            <p:cNvPr id="61450" name="Oval 5"/>
            <p:cNvSpPr>
              <a:spLocks noChangeArrowheads="1"/>
            </p:cNvSpPr>
            <p:nvPr/>
          </p:nvSpPr>
          <p:spPr bwMode="auto">
            <a:xfrm>
              <a:off x="2170" y="3216"/>
              <a:ext cx="432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Agent</a:t>
              </a:r>
            </a:p>
          </p:txBody>
        </p:sp>
        <p:sp>
          <p:nvSpPr>
            <p:cNvPr id="61451" name="Oval 6"/>
            <p:cNvSpPr>
              <a:spLocks noChangeArrowheads="1"/>
            </p:cNvSpPr>
            <p:nvPr/>
          </p:nvSpPr>
          <p:spPr bwMode="auto">
            <a:xfrm>
              <a:off x="2698" y="3216"/>
              <a:ext cx="432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Agent</a:t>
              </a:r>
            </a:p>
          </p:txBody>
        </p:sp>
        <p:sp>
          <p:nvSpPr>
            <p:cNvPr id="61452" name="Oval 7"/>
            <p:cNvSpPr>
              <a:spLocks noChangeArrowheads="1"/>
            </p:cNvSpPr>
            <p:nvPr/>
          </p:nvSpPr>
          <p:spPr bwMode="auto">
            <a:xfrm>
              <a:off x="3274" y="3216"/>
              <a:ext cx="432" cy="336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Agent</a:t>
              </a:r>
            </a:p>
          </p:txBody>
        </p:sp>
        <p:sp>
          <p:nvSpPr>
            <p:cNvPr id="61453" name="Oval 8"/>
            <p:cNvSpPr>
              <a:spLocks noChangeArrowheads="1"/>
            </p:cNvSpPr>
            <p:nvPr/>
          </p:nvSpPr>
          <p:spPr bwMode="auto">
            <a:xfrm>
              <a:off x="3994" y="3216"/>
              <a:ext cx="432" cy="336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Agent</a:t>
              </a:r>
            </a:p>
          </p:txBody>
        </p:sp>
        <p:sp>
          <p:nvSpPr>
            <p:cNvPr id="61454" name="Line 9"/>
            <p:cNvSpPr>
              <a:spLocks noChangeShapeType="1"/>
            </p:cNvSpPr>
            <p:nvPr/>
          </p:nvSpPr>
          <p:spPr bwMode="auto">
            <a:xfrm flipH="1">
              <a:off x="2506" y="2928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5" name="Line 10"/>
            <p:cNvSpPr>
              <a:spLocks noChangeShapeType="1"/>
            </p:cNvSpPr>
            <p:nvPr/>
          </p:nvSpPr>
          <p:spPr bwMode="auto">
            <a:xfrm flipH="1">
              <a:off x="2938" y="2976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6" name="Line 11"/>
            <p:cNvSpPr>
              <a:spLocks noChangeShapeType="1"/>
            </p:cNvSpPr>
            <p:nvPr/>
          </p:nvSpPr>
          <p:spPr bwMode="auto">
            <a:xfrm>
              <a:off x="3370" y="2928"/>
              <a:ext cx="9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7" name="Line 12"/>
            <p:cNvSpPr>
              <a:spLocks noChangeShapeType="1"/>
            </p:cNvSpPr>
            <p:nvPr/>
          </p:nvSpPr>
          <p:spPr bwMode="auto">
            <a:xfrm>
              <a:off x="3658" y="2928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8" name="AutoShape 17"/>
            <p:cNvSpPr>
              <a:spLocks noChangeArrowheads="1"/>
            </p:cNvSpPr>
            <p:nvPr/>
          </p:nvSpPr>
          <p:spPr bwMode="auto">
            <a:xfrm>
              <a:off x="2304" y="3600"/>
              <a:ext cx="192" cy="144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9" name="AutoShape 18"/>
            <p:cNvSpPr>
              <a:spLocks noChangeArrowheads="1"/>
            </p:cNvSpPr>
            <p:nvPr/>
          </p:nvSpPr>
          <p:spPr bwMode="auto">
            <a:xfrm>
              <a:off x="2832" y="3600"/>
              <a:ext cx="192" cy="144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60" name="AutoShape 19"/>
            <p:cNvSpPr>
              <a:spLocks noChangeArrowheads="1"/>
            </p:cNvSpPr>
            <p:nvPr/>
          </p:nvSpPr>
          <p:spPr bwMode="auto">
            <a:xfrm>
              <a:off x="3408" y="3600"/>
              <a:ext cx="192" cy="144"/>
            </a:xfrm>
            <a:prstGeom prst="ca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61" name="AutoShape 20"/>
            <p:cNvSpPr>
              <a:spLocks noChangeArrowheads="1"/>
            </p:cNvSpPr>
            <p:nvPr/>
          </p:nvSpPr>
          <p:spPr bwMode="auto">
            <a:xfrm>
              <a:off x="4176" y="3600"/>
              <a:ext cx="192" cy="144"/>
            </a:xfrm>
            <a:prstGeom prst="ca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62" name="Text Box 21"/>
            <p:cNvSpPr txBox="1">
              <a:spLocks noChangeArrowheads="1"/>
            </p:cNvSpPr>
            <p:nvPr/>
          </p:nvSpPr>
          <p:spPr bwMode="auto">
            <a:xfrm>
              <a:off x="3686" y="3513"/>
              <a:ext cx="4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MIB</a:t>
              </a:r>
            </a:p>
          </p:txBody>
        </p:sp>
        <p:sp>
          <p:nvSpPr>
            <p:cNvPr id="61463" name="Line 22"/>
            <p:cNvSpPr>
              <a:spLocks noChangeShapeType="1"/>
            </p:cNvSpPr>
            <p:nvPr/>
          </p:nvSpPr>
          <p:spPr bwMode="auto">
            <a:xfrm>
              <a:off x="2352" y="3072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4" name="Text Box 23"/>
            <p:cNvSpPr txBox="1">
              <a:spLocks noChangeArrowheads="1"/>
            </p:cNvSpPr>
            <p:nvPr/>
          </p:nvSpPr>
          <p:spPr bwMode="auto">
            <a:xfrm>
              <a:off x="4272" y="2928"/>
              <a:ext cx="55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SNMP</a:t>
              </a:r>
            </a:p>
          </p:txBody>
        </p:sp>
      </p:grpSp>
      <p:sp>
        <p:nvSpPr>
          <p:cNvPr id="61445" name="Text Box 24"/>
          <p:cNvSpPr txBox="1">
            <a:spLocks noChangeArrowheads="1"/>
          </p:cNvSpPr>
          <p:nvPr/>
        </p:nvSpPr>
        <p:spPr bwMode="auto">
          <a:xfrm>
            <a:off x="152400" y="5332413"/>
            <a:ext cx="8915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工作方式</a:t>
            </a:r>
            <a:r>
              <a:rPr lang="zh-CN" altLang="en-US" b="1" dirty="0">
                <a:latin typeface="宋体" pitchFamily="2" charset="-122"/>
              </a:rPr>
              <a:t>：轮询</a:t>
            </a:r>
            <a:r>
              <a:rPr lang="zh-CN" altLang="en-US" b="1" dirty="0" smtClean="0">
                <a:latin typeface="宋体" pitchFamily="2" charset="-122"/>
              </a:rPr>
              <a:t>和（故障）自陷；</a:t>
            </a:r>
            <a:endParaRPr lang="zh-CN" altLang="en-US" b="1" dirty="0">
              <a:latin typeface="宋体" pitchFamily="2" charset="-122"/>
            </a:endParaRPr>
          </a:p>
          <a:p>
            <a:r>
              <a:rPr lang="zh-CN" altLang="en-US" b="1" dirty="0">
                <a:latin typeface="宋体" pitchFamily="2" charset="-122"/>
              </a:rPr>
              <a:t>  </a:t>
            </a:r>
            <a:r>
              <a:rPr lang="en-US" altLang="zh-CN" b="1" dirty="0">
                <a:latin typeface="宋体" pitchFamily="2" charset="-122"/>
              </a:rPr>
              <a:t>MIB</a:t>
            </a:r>
            <a:r>
              <a:rPr lang="zh-CN" altLang="en-US" b="1" dirty="0">
                <a:latin typeface="宋体" pitchFamily="2" charset="-122"/>
              </a:rPr>
              <a:t>：定义网管参数的格式等；</a:t>
            </a:r>
          </a:p>
          <a:p>
            <a:r>
              <a:rPr lang="zh-CN" altLang="en-US" b="1" dirty="0">
                <a:latin typeface="宋体" pitchFamily="2" charset="-122"/>
              </a:rPr>
              <a:t>  </a:t>
            </a:r>
            <a:r>
              <a:rPr lang="en-US" altLang="zh-CN" b="1" dirty="0">
                <a:latin typeface="宋体" pitchFamily="2" charset="-122"/>
              </a:rPr>
              <a:t>SNMP</a:t>
            </a:r>
            <a:r>
              <a:rPr lang="zh-CN" altLang="en-US" b="1" dirty="0">
                <a:latin typeface="宋体" pitchFamily="2" charset="-122"/>
              </a:rPr>
              <a:t>：定义管理员和代理之间的相关参数传递的方式。</a:t>
            </a:r>
          </a:p>
          <a:p>
            <a:r>
              <a:rPr lang="zh-CN" altLang="en-US" b="1" dirty="0">
                <a:latin typeface="宋体" pitchFamily="2" charset="-122"/>
              </a:rPr>
              <a:t>        借助于</a:t>
            </a:r>
            <a:r>
              <a:rPr lang="en-US" altLang="zh-CN" b="1" dirty="0">
                <a:latin typeface="宋体" pitchFamily="2" charset="-122"/>
              </a:rPr>
              <a:t>UDP</a:t>
            </a:r>
            <a:r>
              <a:rPr lang="zh-CN" altLang="en-US" b="1" dirty="0">
                <a:latin typeface="宋体" pitchFamily="2" charset="-122"/>
              </a:rPr>
              <a:t>（</a:t>
            </a:r>
            <a:r>
              <a:rPr lang="en-US" altLang="zh-CN" b="1" dirty="0">
                <a:latin typeface="宋体" pitchFamily="2" charset="-122"/>
              </a:rPr>
              <a:t>161</a:t>
            </a:r>
            <a:r>
              <a:rPr lang="zh-CN" altLang="en-US" b="1" dirty="0">
                <a:latin typeface="宋体" pitchFamily="2" charset="-122"/>
              </a:rPr>
              <a:t>和</a:t>
            </a:r>
            <a:r>
              <a:rPr lang="en-US" altLang="zh-CN" b="1" dirty="0">
                <a:latin typeface="宋体" pitchFamily="2" charset="-122"/>
              </a:rPr>
              <a:t>162</a:t>
            </a:r>
            <a:r>
              <a:rPr lang="zh-CN" altLang="en-US" b="1" dirty="0">
                <a:latin typeface="宋体" pitchFamily="2" charset="-122"/>
              </a:rPr>
              <a:t>端口）。</a:t>
            </a:r>
          </a:p>
        </p:txBody>
      </p:sp>
      <p:sp>
        <p:nvSpPr>
          <p:cNvPr id="40986" name="Rectangle 26"/>
          <p:cNvSpPr>
            <a:spLocks noChangeArrowheads="1"/>
          </p:cNvSpPr>
          <p:nvPr/>
        </p:nvSpPr>
        <p:spPr bwMode="auto">
          <a:xfrm>
            <a:off x="179388" y="4762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1447" name="Text Box 27"/>
          <p:cNvSpPr txBox="1">
            <a:spLocks noChangeArrowheads="1"/>
          </p:cNvSpPr>
          <p:nvPr/>
        </p:nvSpPr>
        <p:spPr bwMode="auto">
          <a:xfrm>
            <a:off x="49213" y="-26988"/>
            <a:ext cx="4522787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宋体" pitchFamily="2" charset="-122"/>
              </a:rPr>
              <a:t>网络管理：</a:t>
            </a:r>
          </a:p>
        </p:txBody>
      </p:sp>
      <p:sp>
        <p:nvSpPr>
          <p:cNvPr id="61448" name="Text Box 28"/>
          <p:cNvSpPr txBox="1">
            <a:spLocks noChangeArrowheads="1"/>
          </p:cNvSpPr>
          <p:nvPr/>
        </p:nvSpPr>
        <p:spPr bwMode="auto">
          <a:xfrm>
            <a:off x="8604250" y="4445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120650" y="836613"/>
            <a:ext cx="89154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本课程主要介绍计算机网络的构成和实现原理、可能遇到的问题，以及针对问题的解决方法。</a:t>
            </a:r>
          </a:p>
          <a:p>
            <a:endParaRPr lang="zh-CN" altLang="en-US" b="1"/>
          </a:p>
          <a:p>
            <a:r>
              <a:rPr lang="zh-CN" altLang="en-US" b="1"/>
              <a:t>计算机网络：计算机、网络设备和媒体构成的系统（目的：共享资源；特点：协议控制下的自治系统）；</a:t>
            </a:r>
          </a:p>
          <a:p>
            <a:r>
              <a:rPr lang="zh-CN" altLang="en-US" b="1"/>
              <a:t>计算机通信：以计算机为主要收发对象的通信系统（协议控制下的进程间通信）；</a:t>
            </a:r>
          </a:p>
          <a:p>
            <a:r>
              <a:rPr lang="zh-CN" altLang="en-US" b="1"/>
              <a:t>    用户角度计算机通信：</a:t>
            </a:r>
          </a:p>
        </p:txBody>
      </p:sp>
      <p:sp>
        <p:nvSpPr>
          <p:cNvPr id="91143" name="Rectangle 7"/>
          <p:cNvSpPr>
            <a:spLocks noChangeArrowheads="1"/>
          </p:cNvSpPr>
          <p:nvPr/>
        </p:nvSpPr>
        <p:spPr bwMode="auto">
          <a:xfrm>
            <a:off x="179388" y="5492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8132" name="Text Box 8"/>
          <p:cNvSpPr txBox="1">
            <a:spLocks noChangeArrowheads="1"/>
          </p:cNvSpPr>
          <p:nvPr/>
        </p:nvSpPr>
        <p:spPr bwMode="auto">
          <a:xfrm>
            <a:off x="8699500" y="444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48133" name="Rectangle 10"/>
          <p:cNvSpPr>
            <a:spLocks noChangeArrowheads="1"/>
          </p:cNvSpPr>
          <p:nvPr/>
        </p:nvSpPr>
        <p:spPr bwMode="auto">
          <a:xfrm>
            <a:off x="2498725" y="5375275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计算机</a:t>
            </a:r>
          </a:p>
        </p:txBody>
      </p:sp>
      <p:sp>
        <p:nvSpPr>
          <p:cNvPr id="48134" name="Rectangle 11"/>
          <p:cNvSpPr>
            <a:spLocks noChangeArrowheads="1"/>
          </p:cNvSpPr>
          <p:nvPr/>
        </p:nvSpPr>
        <p:spPr bwMode="auto">
          <a:xfrm>
            <a:off x="4784725" y="5375275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计算机</a:t>
            </a:r>
          </a:p>
        </p:txBody>
      </p:sp>
      <p:sp>
        <p:nvSpPr>
          <p:cNvPr id="48135" name="Line 12"/>
          <p:cNvSpPr>
            <a:spLocks noChangeShapeType="1"/>
          </p:cNvSpPr>
          <p:nvPr/>
        </p:nvSpPr>
        <p:spPr bwMode="auto">
          <a:xfrm>
            <a:off x="3336925" y="560387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36" name="Text Box 13"/>
          <p:cNvSpPr txBox="1">
            <a:spLocks noChangeArrowheads="1"/>
          </p:cNvSpPr>
          <p:nvPr/>
        </p:nvSpPr>
        <p:spPr bwMode="auto">
          <a:xfrm>
            <a:off x="6207125" y="4841875"/>
            <a:ext cx="558800" cy="13795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控制对象</a:t>
            </a:r>
          </a:p>
        </p:txBody>
      </p:sp>
      <p:sp>
        <p:nvSpPr>
          <p:cNvPr id="48137" name="Line 14"/>
          <p:cNvSpPr>
            <a:spLocks noChangeShapeType="1"/>
          </p:cNvSpPr>
          <p:nvPr/>
        </p:nvSpPr>
        <p:spPr bwMode="auto">
          <a:xfrm flipV="1">
            <a:off x="5622925" y="4841875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38" name="Line 15"/>
          <p:cNvSpPr>
            <a:spLocks noChangeShapeType="1"/>
          </p:cNvSpPr>
          <p:nvPr/>
        </p:nvSpPr>
        <p:spPr bwMode="auto">
          <a:xfrm>
            <a:off x="5622925" y="5756275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39" name="Text Box 17"/>
          <p:cNvSpPr txBox="1">
            <a:spLocks noChangeArrowheads="1"/>
          </p:cNvSpPr>
          <p:nvPr/>
        </p:nvSpPr>
        <p:spPr bwMode="auto">
          <a:xfrm>
            <a:off x="7299325" y="4841875"/>
            <a:ext cx="549275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zh-CN" altLang="en-US" b="1"/>
              <a:t>物理变量</a:t>
            </a:r>
          </a:p>
        </p:txBody>
      </p:sp>
      <p:sp>
        <p:nvSpPr>
          <p:cNvPr id="48140" name="Line 19"/>
          <p:cNvSpPr>
            <a:spLocks noChangeShapeType="1"/>
          </p:cNvSpPr>
          <p:nvPr/>
        </p:nvSpPr>
        <p:spPr bwMode="auto">
          <a:xfrm>
            <a:off x="6842125" y="54514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228600" y="3927475"/>
            <a:ext cx="8567738" cy="2309813"/>
            <a:chOff x="144" y="2338"/>
            <a:chExt cx="5397" cy="1455"/>
          </a:xfrm>
        </p:grpSpPr>
        <p:sp>
          <p:nvSpPr>
            <p:cNvPr id="48153" name="Text Box 3"/>
            <p:cNvSpPr txBox="1">
              <a:spLocks noChangeArrowheads="1"/>
            </p:cNvSpPr>
            <p:nvPr/>
          </p:nvSpPr>
          <p:spPr bwMode="auto">
            <a:xfrm>
              <a:off x="144" y="2396"/>
              <a:ext cx="171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/>
                <a:t>字符、数字、图像等；</a:t>
              </a:r>
            </a:p>
          </p:txBody>
        </p:sp>
        <p:sp>
          <p:nvSpPr>
            <p:cNvPr id="48154" name="Line 4"/>
            <p:cNvSpPr>
              <a:spLocks noChangeShapeType="1"/>
            </p:cNvSpPr>
            <p:nvPr/>
          </p:nvSpPr>
          <p:spPr bwMode="auto">
            <a:xfrm>
              <a:off x="1296" y="2636"/>
              <a:ext cx="48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5" name="Text Box 5"/>
            <p:cNvSpPr txBox="1">
              <a:spLocks noChangeArrowheads="1"/>
            </p:cNvSpPr>
            <p:nvPr/>
          </p:nvSpPr>
          <p:spPr bwMode="auto">
            <a:xfrm>
              <a:off x="2688" y="2338"/>
              <a:ext cx="285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支持模拟、数字信号传输的有线媒体；</a:t>
              </a:r>
            </a:p>
            <a:p>
              <a:r>
                <a:rPr lang="zh-CN" altLang="en-US" sz="2000" b="1"/>
                <a:t>支持模拟信号传输的无线媒体</a:t>
              </a:r>
            </a:p>
          </p:txBody>
        </p:sp>
        <p:sp>
          <p:nvSpPr>
            <p:cNvPr id="48156" name="Line 6"/>
            <p:cNvSpPr>
              <a:spLocks noChangeShapeType="1"/>
            </p:cNvSpPr>
            <p:nvPr/>
          </p:nvSpPr>
          <p:spPr bwMode="auto">
            <a:xfrm flipV="1">
              <a:off x="2736" y="2732"/>
              <a:ext cx="384" cy="6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7" name="Text Box 16"/>
            <p:cNvSpPr txBox="1">
              <a:spLocks noChangeArrowheads="1"/>
            </p:cNvSpPr>
            <p:nvPr/>
          </p:nvSpPr>
          <p:spPr bwMode="auto">
            <a:xfrm>
              <a:off x="1584" y="2818"/>
              <a:ext cx="12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/>
                <a:t>二进制数：</a:t>
              </a:r>
              <a:r>
                <a:rPr lang="en-US" altLang="zh-CN" sz="2000" b="1"/>
                <a:t>0</a:t>
              </a:r>
              <a:r>
                <a:rPr lang="zh-CN" altLang="en-US" sz="2000" b="1"/>
                <a:t>、</a:t>
              </a:r>
              <a:r>
                <a:rPr lang="en-US" altLang="zh-CN" sz="2000" b="1"/>
                <a:t>1</a:t>
              </a:r>
            </a:p>
          </p:txBody>
        </p:sp>
        <p:sp>
          <p:nvSpPr>
            <p:cNvPr id="48158" name="Line 18"/>
            <p:cNvSpPr>
              <a:spLocks noChangeShapeType="1"/>
            </p:cNvSpPr>
            <p:nvPr/>
          </p:nvSpPr>
          <p:spPr bwMode="auto">
            <a:xfrm flipV="1">
              <a:off x="1814" y="2914"/>
              <a:ext cx="24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9" name="Text Box 20"/>
            <p:cNvSpPr txBox="1">
              <a:spLocks noChangeArrowheads="1"/>
            </p:cNvSpPr>
            <p:nvPr/>
          </p:nvSpPr>
          <p:spPr bwMode="auto">
            <a:xfrm>
              <a:off x="2298" y="3543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噪声</a:t>
              </a:r>
            </a:p>
          </p:txBody>
        </p:sp>
        <p:sp>
          <p:nvSpPr>
            <p:cNvPr id="48160" name="Line 21"/>
            <p:cNvSpPr>
              <a:spLocks noChangeShapeType="1"/>
            </p:cNvSpPr>
            <p:nvPr/>
          </p:nvSpPr>
          <p:spPr bwMode="auto">
            <a:xfrm flipV="1">
              <a:off x="2544" y="344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142" name="Text Box 22"/>
          <p:cNvSpPr txBox="1">
            <a:spLocks noChangeArrowheads="1"/>
          </p:cNvSpPr>
          <p:nvPr/>
        </p:nvSpPr>
        <p:spPr bwMode="auto">
          <a:xfrm>
            <a:off x="3648075" y="5291138"/>
            <a:ext cx="695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/>
              <a:t>媒体</a:t>
            </a:r>
          </a:p>
        </p:txBody>
      </p:sp>
      <p:grpSp>
        <p:nvGrpSpPr>
          <p:cNvPr id="48143" name="Group 23"/>
          <p:cNvGrpSpPr>
            <a:grpSpLocks/>
          </p:cNvGrpSpPr>
          <p:nvPr/>
        </p:nvGrpSpPr>
        <p:grpSpPr bwMode="auto">
          <a:xfrm>
            <a:off x="1908175" y="5070475"/>
            <a:ext cx="514350" cy="952500"/>
            <a:chOff x="1202" y="2875"/>
            <a:chExt cx="324" cy="600"/>
          </a:xfrm>
        </p:grpSpPr>
        <p:sp>
          <p:nvSpPr>
            <p:cNvPr id="48145" name="Rectangle 24"/>
            <p:cNvSpPr>
              <a:spLocks noChangeArrowheads="1"/>
            </p:cNvSpPr>
            <p:nvPr/>
          </p:nvSpPr>
          <p:spPr bwMode="auto">
            <a:xfrm>
              <a:off x="1286" y="3019"/>
              <a:ext cx="96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6" name="Oval 25"/>
            <p:cNvSpPr>
              <a:spLocks noChangeArrowheads="1"/>
            </p:cNvSpPr>
            <p:nvPr/>
          </p:nvSpPr>
          <p:spPr bwMode="auto">
            <a:xfrm>
              <a:off x="1286" y="2875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7" name="Rectangle 26"/>
            <p:cNvSpPr>
              <a:spLocks noChangeArrowheads="1"/>
            </p:cNvSpPr>
            <p:nvPr/>
          </p:nvSpPr>
          <p:spPr bwMode="auto">
            <a:xfrm>
              <a:off x="1286" y="3259"/>
              <a:ext cx="192" cy="4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8" name="Rectangle 27"/>
            <p:cNvSpPr>
              <a:spLocks noChangeArrowheads="1"/>
            </p:cNvSpPr>
            <p:nvPr/>
          </p:nvSpPr>
          <p:spPr bwMode="auto">
            <a:xfrm>
              <a:off x="1478" y="3259"/>
              <a:ext cx="48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9" name="Line 28"/>
            <p:cNvSpPr>
              <a:spLocks noChangeShapeType="1"/>
            </p:cNvSpPr>
            <p:nvPr/>
          </p:nvSpPr>
          <p:spPr bwMode="auto">
            <a:xfrm flipH="1">
              <a:off x="1202" y="3307"/>
              <a:ext cx="45" cy="1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0" name="Line 29"/>
            <p:cNvSpPr>
              <a:spLocks noChangeShapeType="1"/>
            </p:cNvSpPr>
            <p:nvPr/>
          </p:nvSpPr>
          <p:spPr bwMode="auto">
            <a:xfrm>
              <a:off x="1334" y="3067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1" name="Line 30"/>
            <p:cNvSpPr>
              <a:spLocks noChangeShapeType="1"/>
            </p:cNvSpPr>
            <p:nvPr/>
          </p:nvSpPr>
          <p:spPr bwMode="auto">
            <a:xfrm>
              <a:off x="1247" y="2931"/>
              <a:ext cx="0" cy="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2" name="Line 31"/>
            <p:cNvSpPr>
              <a:spLocks noChangeShapeType="1"/>
            </p:cNvSpPr>
            <p:nvPr/>
          </p:nvSpPr>
          <p:spPr bwMode="auto">
            <a:xfrm>
              <a:off x="1247" y="3294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144" name="Text Box 32"/>
          <p:cNvSpPr txBox="1">
            <a:spLocks noChangeArrowheads="1"/>
          </p:cNvSpPr>
          <p:nvPr/>
        </p:nvSpPr>
        <p:spPr bwMode="auto">
          <a:xfrm>
            <a:off x="120650" y="60325"/>
            <a:ext cx="6611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 smtClean="0"/>
              <a:t>计算机网络</a:t>
            </a:r>
            <a:r>
              <a:rPr lang="en-US" altLang="zh-CN" b="1" dirty="0" smtClean="0"/>
              <a:t>—</a:t>
            </a:r>
            <a:r>
              <a:rPr lang="zh-CN" altLang="en-US" b="1" dirty="0" smtClean="0"/>
              <a:t>计算机通信的实质、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20650" y="476250"/>
            <a:ext cx="89154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/>
              <a:t>支撑技术：</a:t>
            </a: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b="1" dirty="0"/>
              <a:t> 数据加密（算法公开，密钥保密）</a:t>
            </a:r>
            <a:r>
              <a:rPr lang="en-US" altLang="zh-CN" b="1" dirty="0"/>
              <a:t>—</a:t>
            </a:r>
            <a:r>
              <a:rPr lang="en-US" altLang="zh-CN" b="1" dirty="0">
                <a:solidFill>
                  <a:srgbClr val="FF0000"/>
                </a:solidFill>
              </a:rPr>
              <a:t>M = D</a:t>
            </a:r>
            <a:r>
              <a:rPr lang="en-US" altLang="zh-CN" b="1" baseline="-25000" dirty="0">
                <a:solidFill>
                  <a:srgbClr val="FF0000"/>
                </a:solidFill>
              </a:rPr>
              <a:t>P</a:t>
            </a: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E</a:t>
            </a:r>
            <a:r>
              <a:rPr lang="en-US" altLang="zh-CN" b="1" baseline="-25000" dirty="0">
                <a:solidFill>
                  <a:srgbClr val="FF0000"/>
                </a:solidFill>
              </a:rPr>
              <a:t>K</a:t>
            </a: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M</a:t>
            </a:r>
            <a:r>
              <a:rPr lang="zh-CN" altLang="en-US" b="1" dirty="0">
                <a:solidFill>
                  <a:srgbClr val="FF0000"/>
                </a:solidFill>
              </a:rPr>
              <a:t>））</a:t>
            </a:r>
            <a:r>
              <a:rPr lang="zh-CN" altLang="en-US" b="1" dirty="0"/>
              <a:t>；</a:t>
            </a:r>
          </a:p>
          <a:p>
            <a:r>
              <a:rPr lang="zh-CN" altLang="en-US" b="1" dirty="0"/>
              <a:t>    秘密</a:t>
            </a:r>
            <a:r>
              <a:rPr lang="zh-CN" altLang="en-US" b="1" dirty="0">
                <a:latin typeface="宋体" pitchFamily="2" charset="-122"/>
              </a:rPr>
              <a:t>密钥加密体系（</a:t>
            </a:r>
            <a:r>
              <a:rPr lang="en-US" altLang="zh-CN" b="1" dirty="0">
                <a:latin typeface="宋体" pitchFamily="2" charset="-122"/>
              </a:rPr>
              <a:t>P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K</a:t>
            </a:r>
            <a:r>
              <a:rPr lang="zh-CN" altLang="en-US" b="1" dirty="0">
                <a:latin typeface="宋体" pitchFamily="2" charset="-122"/>
              </a:rPr>
              <a:t>）：加密速度快，维护密钥多；</a:t>
            </a:r>
          </a:p>
          <a:p>
            <a:r>
              <a:rPr lang="zh-CN" altLang="en-US" b="1" dirty="0">
                <a:latin typeface="宋体" pitchFamily="2" charset="-122"/>
              </a:rPr>
              <a:t>  公开密钥加密体系（</a:t>
            </a:r>
            <a:r>
              <a:rPr lang="en-US" altLang="zh-CN" b="1" dirty="0">
                <a:latin typeface="宋体" pitchFamily="2" charset="-122"/>
              </a:rPr>
              <a:t>P≠K</a:t>
            </a:r>
            <a:r>
              <a:rPr lang="zh-CN" altLang="en-US" b="1" dirty="0">
                <a:latin typeface="宋体" pitchFamily="2" charset="-122"/>
              </a:rPr>
              <a:t>）：加密速度慢，维护密钥少；</a:t>
            </a: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b="1" dirty="0">
                <a:latin typeface="宋体" pitchFamily="2" charset="-122"/>
              </a:rPr>
              <a:t>摘录（散列）技术：形成与被保护数据密切相关的摘录值；</a:t>
            </a:r>
          </a:p>
          <a:p>
            <a:r>
              <a:rPr lang="zh-CN" altLang="en-US" b="1" dirty="0">
                <a:latin typeface="宋体" pitchFamily="2" charset="-122"/>
              </a:rPr>
              <a:t>可能的攻击及防范措施</a:t>
            </a:r>
            <a:r>
              <a:rPr lang="zh-CN" altLang="en-US" b="1" dirty="0" smtClean="0">
                <a:latin typeface="宋体" pitchFamily="2" charset="-122"/>
              </a:rPr>
              <a:t>：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利用加密和摘录完成保护</a:t>
            </a:r>
            <a:r>
              <a:rPr lang="zh-CN" altLang="en-US" b="1" dirty="0" smtClean="0">
                <a:latin typeface="宋体" pitchFamily="2" charset="-122"/>
              </a:rPr>
              <a:t>。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179388" y="404813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2470" name="Text Box 30"/>
          <p:cNvSpPr txBox="1">
            <a:spLocks noChangeArrowheads="1"/>
          </p:cNvSpPr>
          <p:nvPr/>
        </p:nvSpPr>
        <p:spPr bwMode="auto">
          <a:xfrm>
            <a:off x="49213" y="-11113"/>
            <a:ext cx="617855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网络安全</a:t>
            </a:r>
            <a:r>
              <a:rPr lang="en-US" altLang="zh-CN" b="1"/>
              <a:t>—</a:t>
            </a:r>
            <a:r>
              <a:rPr lang="zh-CN" altLang="en-US" b="1"/>
              <a:t>数据传输过程中的安全技术：</a:t>
            </a:r>
            <a:endParaRPr lang="zh-CN" altLang="en-US" b="1">
              <a:latin typeface="宋体" pitchFamily="2" charset="-122"/>
            </a:endParaRPr>
          </a:p>
        </p:txBody>
      </p:sp>
      <p:sp>
        <p:nvSpPr>
          <p:cNvPr id="62471" name="Text Box 31"/>
          <p:cNvSpPr txBox="1">
            <a:spLocks noChangeArrowheads="1"/>
          </p:cNvSpPr>
          <p:nvPr/>
        </p:nvSpPr>
        <p:spPr bwMode="auto">
          <a:xfrm>
            <a:off x="8604250" y="4445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15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685800" y="2857496"/>
            <a:ext cx="7772400" cy="3352800"/>
            <a:chOff x="685800" y="990600"/>
            <a:chExt cx="7772400" cy="3352800"/>
          </a:xfrm>
        </p:grpSpPr>
        <p:sp>
          <p:nvSpPr>
            <p:cNvPr id="29" name="Rectangle 3"/>
            <p:cNvSpPr>
              <a:spLocks noChangeArrowheads="1"/>
            </p:cNvSpPr>
            <p:nvPr/>
          </p:nvSpPr>
          <p:spPr bwMode="auto">
            <a:xfrm>
              <a:off x="685800" y="990600"/>
              <a:ext cx="1981200" cy="60960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rgbClr val="9900FF"/>
                  </a:solidFill>
                </a:rPr>
                <a:t>网络安全服务</a:t>
              </a:r>
              <a:endParaRPr lang="zh-CN" altLang="en-US" sz="2000" b="1"/>
            </a:p>
          </p:txBody>
        </p:sp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2667000" y="990600"/>
              <a:ext cx="5791200" cy="60960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rgbClr val="9900FF"/>
                  </a:solidFill>
                </a:rPr>
                <a:t>功能描述</a:t>
              </a:r>
              <a:endParaRPr lang="zh-CN" altLang="en-US" sz="2000" b="1"/>
            </a:p>
          </p:txBody>
        </p:sp>
        <p:sp>
          <p:nvSpPr>
            <p:cNvPr id="31" name="Rectangle 5"/>
            <p:cNvSpPr>
              <a:spLocks noChangeArrowheads="1"/>
            </p:cNvSpPr>
            <p:nvPr/>
          </p:nvSpPr>
          <p:spPr bwMode="auto">
            <a:xfrm>
              <a:off x="685800" y="1600200"/>
              <a:ext cx="1981200" cy="4572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内容保密</a:t>
              </a:r>
            </a:p>
          </p:txBody>
        </p:sp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2667000" y="1600200"/>
              <a:ext cx="5791200" cy="4572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 b="1"/>
                <a:t>防止报文内容被未授权地阅读，</a:t>
              </a:r>
              <a:r>
                <a:rPr lang="zh-CN" altLang="en-US" sz="2000" b="1">
                  <a:solidFill>
                    <a:srgbClr val="FF0000"/>
                  </a:solidFill>
                </a:rPr>
                <a:t>防窃取</a:t>
              </a:r>
              <a:r>
                <a:rPr lang="zh-CN" altLang="en-US" sz="2000" b="1"/>
                <a:t>；</a:t>
              </a:r>
            </a:p>
          </p:txBody>
        </p:sp>
        <p:sp>
          <p:nvSpPr>
            <p:cNvPr id="33" name="Rectangle 7"/>
            <p:cNvSpPr>
              <a:spLocks noChangeArrowheads="1"/>
            </p:cNvSpPr>
            <p:nvPr/>
          </p:nvSpPr>
          <p:spPr bwMode="auto">
            <a:xfrm>
              <a:off x="685800" y="2057400"/>
              <a:ext cx="1981200" cy="4572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内容完整性</a:t>
              </a:r>
            </a:p>
          </p:txBody>
        </p:sp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2667000" y="2057400"/>
              <a:ext cx="5791200" cy="4572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 b="1"/>
                <a:t>保证被交换的报文未被篡改，</a:t>
              </a:r>
              <a:r>
                <a:rPr lang="zh-CN" altLang="en-US" sz="2000" b="1">
                  <a:solidFill>
                    <a:srgbClr val="FF0000"/>
                  </a:solidFill>
                </a:rPr>
                <a:t>防篡改</a:t>
              </a:r>
              <a:r>
                <a:rPr lang="zh-CN" altLang="en-US" sz="2000" b="1"/>
                <a:t>；</a:t>
              </a: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685800" y="2514600"/>
              <a:ext cx="1981200" cy="4572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序列完整性</a:t>
              </a: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2667000" y="2514600"/>
              <a:ext cx="5791200" cy="4572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 b="1"/>
                <a:t>防止数据的重播和丢失，</a:t>
              </a:r>
              <a:r>
                <a:rPr lang="zh-CN" altLang="en-US" sz="2000" b="1">
                  <a:solidFill>
                    <a:srgbClr val="FF0000"/>
                  </a:solidFill>
                </a:rPr>
                <a:t>防重播和插播</a:t>
              </a:r>
              <a:r>
                <a:rPr lang="zh-CN" altLang="en-US" sz="2000" b="1"/>
                <a:t>；</a:t>
              </a:r>
            </a:p>
          </p:txBody>
        </p:sp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685800" y="2971800"/>
              <a:ext cx="1981200" cy="4572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实体鉴别</a:t>
              </a:r>
            </a:p>
          </p:txBody>
        </p:sp>
        <p:sp>
          <p:nvSpPr>
            <p:cNvPr id="38" name="Rectangle 12"/>
            <p:cNvSpPr>
              <a:spLocks noChangeArrowheads="1"/>
            </p:cNvSpPr>
            <p:nvPr/>
          </p:nvSpPr>
          <p:spPr bwMode="auto">
            <a:xfrm>
              <a:off x="2667000" y="2971800"/>
              <a:ext cx="5791200" cy="4572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 b="1"/>
                <a:t>鉴别数据的来源和通信实体的身份，</a:t>
              </a:r>
              <a:r>
                <a:rPr lang="zh-CN" altLang="en-US" sz="2000" b="1">
                  <a:solidFill>
                    <a:srgbClr val="FF0000"/>
                  </a:solidFill>
                </a:rPr>
                <a:t>防伪造</a:t>
              </a:r>
              <a:r>
                <a:rPr lang="en-US" altLang="zh-CN" sz="2000" b="1">
                  <a:solidFill>
                    <a:srgbClr val="FF0000"/>
                  </a:solidFill>
                </a:rPr>
                <a:t>/</a:t>
              </a:r>
              <a:r>
                <a:rPr lang="zh-CN" altLang="en-US" sz="2000" b="1">
                  <a:solidFill>
                    <a:srgbClr val="FF0000"/>
                  </a:solidFill>
                </a:rPr>
                <a:t>冒充</a:t>
              </a:r>
              <a:r>
                <a:rPr lang="zh-CN" altLang="en-US" sz="2000" b="1"/>
                <a:t>；</a:t>
              </a:r>
            </a:p>
          </p:txBody>
        </p:sp>
        <p:sp>
          <p:nvSpPr>
            <p:cNvPr id="39" name="Rectangle 13"/>
            <p:cNvSpPr>
              <a:spLocks noChangeArrowheads="1"/>
            </p:cNvSpPr>
            <p:nvPr/>
          </p:nvSpPr>
          <p:spPr bwMode="auto">
            <a:xfrm>
              <a:off x="685800" y="3429000"/>
              <a:ext cx="1981200" cy="4572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抗发方否认</a:t>
              </a:r>
            </a:p>
          </p:txBody>
        </p:sp>
        <p:sp>
          <p:nvSpPr>
            <p:cNvPr id="40" name="Rectangle 14"/>
            <p:cNvSpPr>
              <a:spLocks noChangeArrowheads="1"/>
            </p:cNvSpPr>
            <p:nvPr/>
          </p:nvSpPr>
          <p:spPr bwMode="auto">
            <a:xfrm>
              <a:off x="2667000" y="3429000"/>
              <a:ext cx="4343400" cy="4572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 b="1"/>
                <a:t>防御发送方否认曾经发送过报文；</a:t>
              </a:r>
            </a:p>
          </p:txBody>
        </p:sp>
        <p:sp>
          <p:nvSpPr>
            <p:cNvPr id="41" name="Rectangle 15"/>
            <p:cNvSpPr>
              <a:spLocks noChangeArrowheads="1"/>
            </p:cNvSpPr>
            <p:nvPr/>
          </p:nvSpPr>
          <p:spPr bwMode="auto">
            <a:xfrm>
              <a:off x="685800" y="3886200"/>
              <a:ext cx="1981200" cy="4572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抗收方否认</a:t>
              </a:r>
            </a:p>
          </p:txBody>
        </p:sp>
        <p:sp>
          <p:nvSpPr>
            <p:cNvPr id="42" name="Rectangle 16"/>
            <p:cNvSpPr>
              <a:spLocks noChangeArrowheads="1"/>
            </p:cNvSpPr>
            <p:nvPr/>
          </p:nvSpPr>
          <p:spPr bwMode="auto">
            <a:xfrm>
              <a:off x="2667000" y="3886200"/>
              <a:ext cx="4343400" cy="4572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 b="1"/>
                <a:t>防御接收方否认曾经收取过报文。</a:t>
              </a:r>
            </a:p>
          </p:txBody>
        </p:sp>
        <p:sp>
          <p:nvSpPr>
            <p:cNvPr id="43" name="Rectangle 18"/>
            <p:cNvSpPr>
              <a:spLocks noChangeArrowheads="1"/>
            </p:cNvSpPr>
            <p:nvPr/>
          </p:nvSpPr>
          <p:spPr bwMode="auto">
            <a:xfrm>
              <a:off x="7010400" y="3429000"/>
              <a:ext cx="1447800" cy="9144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zh-CN" altLang="en-US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防否认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20650" y="476250"/>
            <a:ext cx="89154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/>
              <a:t>支撑技术：</a:t>
            </a: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b="1" dirty="0"/>
              <a:t> 数据加密（算法公开，密钥保密）</a:t>
            </a:r>
            <a:r>
              <a:rPr lang="en-US" altLang="zh-CN" b="1" dirty="0"/>
              <a:t>—</a:t>
            </a:r>
            <a:r>
              <a:rPr lang="en-US" altLang="zh-CN" b="1" dirty="0">
                <a:solidFill>
                  <a:srgbClr val="FF0000"/>
                </a:solidFill>
              </a:rPr>
              <a:t>M = D</a:t>
            </a:r>
            <a:r>
              <a:rPr lang="en-US" altLang="zh-CN" b="1" baseline="-25000" dirty="0">
                <a:solidFill>
                  <a:srgbClr val="FF0000"/>
                </a:solidFill>
              </a:rPr>
              <a:t>P</a:t>
            </a: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E</a:t>
            </a:r>
            <a:r>
              <a:rPr lang="en-US" altLang="zh-CN" b="1" baseline="-25000" dirty="0">
                <a:solidFill>
                  <a:srgbClr val="FF0000"/>
                </a:solidFill>
              </a:rPr>
              <a:t>K</a:t>
            </a: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M</a:t>
            </a:r>
            <a:r>
              <a:rPr lang="zh-CN" altLang="en-US" b="1" dirty="0">
                <a:solidFill>
                  <a:srgbClr val="FF0000"/>
                </a:solidFill>
              </a:rPr>
              <a:t>））</a:t>
            </a:r>
            <a:r>
              <a:rPr lang="zh-CN" altLang="en-US" b="1" dirty="0"/>
              <a:t>；</a:t>
            </a:r>
          </a:p>
          <a:p>
            <a:r>
              <a:rPr lang="zh-CN" altLang="en-US" b="1" dirty="0"/>
              <a:t>    秘密</a:t>
            </a:r>
            <a:r>
              <a:rPr lang="zh-CN" altLang="en-US" b="1" dirty="0">
                <a:latin typeface="宋体" pitchFamily="2" charset="-122"/>
              </a:rPr>
              <a:t>密钥加密体系（</a:t>
            </a:r>
            <a:r>
              <a:rPr lang="en-US" altLang="zh-CN" b="1" dirty="0">
                <a:latin typeface="宋体" pitchFamily="2" charset="-122"/>
              </a:rPr>
              <a:t>P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K</a:t>
            </a:r>
            <a:r>
              <a:rPr lang="zh-CN" altLang="en-US" b="1" dirty="0">
                <a:latin typeface="宋体" pitchFamily="2" charset="-122"/>
              </a:rPr>
              <a:t>）：加密速度快，维护密钥多；</a:t>
            </a:r>
          </a:p>
          <a:p>
            <a:r>
              <a:rPr lang="zh-CN" altLang="en-US" b="1" dirty="0">
                <a:latin typeface="宋体" pitchFamily="2" charset="-122"/>
              </a:rPr>
              <a:t>  公开密钥加密体系（</a:t>
            </a:r>
            <a:r>
              <a:rPr lang="en-US" altLang="zh-CN" b="1" dirty="0">
                <a:latin typeface="宋体" pitchFamily="2" charset="-122"/>
              </a:rPr>
              <a:t>P≠K</a:t>
            </a:r>
            <a:r>
              <a:rPr lang="zh-CN" altLang="en-US" b="1" dirty="0">
                <a:latin typeface="宋体" pitchFamily="2" charset="-122"/>
              </a:rPr>
              <a:t>）：加密速度慢，维护密钥少；</a:t>
            </a: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b="1" dirty="0">
                <a:latin typeface="宋体" pitchFamily="2" charset="-122"/>
              </a:rPr>
              <a:t>摘录（散列）技术：形成与被保护数据密切相关的摘录值；</a:t>
            </a:r>
          </a:p>
          <a:p>
            <a:r>
              <a:rPr lang="zh-CN" altLang="en-US" b="1" dirty="0">
                <a:latin typeface="宋体" pitchFamily="2" charset="-122"/>
              </a:rPr>
              <a:t>可能的攻击及防范措施</a:t>
            </a:r>
            <a:r>
              <a:rPr lang="zh-CN" altLang="en-US" b="1" dirty="0" smtClean="0">
                <a:latin typeface="宋体" pitchFamily="2" charset="-122"/>
              </a:rPr>
              <a:t>：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利用加密和摘录完成保护</a:t>
            </a:r>
            <a:r>
              <a:rPr lang="zh-CN" altLang="en-US" b="1" dirty="0" smtClean="0">
                <a:latin typeface="宋体" pitchFamily="2" charset="-122"/>
              </a:rPr>
              <a:t>。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533400" y="2781300"/>
            <a:ext cx="8431213" cy="2209800"/>
            <a:chOff x="336" y="1680"/>
            <a:chExt cx="5311" cy="1392"/>
          </a:xfrm>
        </p:grpSpPr>
        <p:sp>
          <p:nvSpPr>
            <p:cNvPr id="62472" name="Rectangle 3"/>
            <p:cNvSpPr>
              <a:spLocks noChangeArrowheads="1"/>
            </p:cNvSpPr>
            <p:nvPr/>
          </p:nvSpPr>
          <p:spPr bwMode="auto">
            <a:xfrm>
              <a:off x="336" y="1680"/>
              <a:ext cx="624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攻击</a:t>
              </a:r>
            </a:p>
          </p:txBody>
        </p:sp>
        <p:sp>
          <p:nvSpPr>
            <p:cNvPr id="62473" name="Rectangle 4"/>
            <p:cNvSpPr>
              <a:spLocks noChangeArrowheads="1"/>
            </p:cNvSpPr>
            <p:nvPr/>
          </p:nvSpPr>
          <p:spPr bwMode="auto">
            <a:xfrm>
              <a:off x="960" y="1680"/>
              <a:ext cx="124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攻击防范措施</a:t>
              </a:r>
            </a:p>
          </p:txBody>
        </p:sp>
        <p:sp>
          <p:nvSpPr>
            <p:cNvPr id="62474" name="Rectangle 5"/>
            <p:cNvSpPr>
              <a:spLocks noChangeArrowheads="1"/>
            </p:cNvSpPr>
            <p:nvPr/>
          </p:nvSpPr>
          <p:spPr bwMode="auto">
            <a:xfrm>
              <a:off x="2208" y="1680"/>
              <a:ext cx="3439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附注</a:t>
              </a:r>
            </a:p>
          </p:txBody>
        </p:sp>
        <p:sp>
          <p:nvSpPr>
            <p:cNvPr id="62475" name="Rectangle 6"/>
            <p:cNvSpPr>
              <a:spLocks noChangeArrowheads="1"/>
            </p:cNvSpPr>
            <p:nvPr/>
          </p:nvSpPr>
          <p:spPr bwMode="auto">
            <a:xfrm>
              <a:off x="336" y="1920"/>
              <a:ext cx="624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solidFill>
                    <a:srgbClr val="FF0000"/>
                  </a:solidFill>
                  <a:latin typeface="宋体" pitchFamily="2" charset="-122"/>
                </a:rPr>
                <a:t>窃取</a:t>
              </a:r>
            </a:p>
          </p:txBody>
        </p:sp>
        <p:sp>
          <p:nvSpPr>
            <p:cNvPr id="62476" name="Rectangle 7"/>
            <p:cNvSpPr>
              <a:spLocks noChangeArrowheads="1"/>
            </p:cNvSpPr>
            <p:nvPr/>
          </p:nvSpPr>
          <p:spPr bwMode="auto">
            <a:xfrm>
              <a:off x="960" y="1920"/>
              <a:ext cx="1248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latin typeface="宋体" pitchFamily="2" charset="-122"/>
                </a:rPr>
                <a:t>加 密</a:t>
              </a:r>
            </a:p>
          </p:txBody>
        </p:sp>
        <p:sp>
          <p:nvSpPr>
            <p:cNvPr id="62477" name="Rectangle 8"/>
            <p:cNvSpPr>
              <a:spLocks noChangeArrowheads="1"/>
            </p:cNvSpPr>
            <p:nvPr/>
          </p:nvSpPr>
          <p:spPr bwMode="auto">
            <a:xfrm>
              <a:off x="2208" y="1920"/>
              <a:ext cx="3439" cy="19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一次一密（随机会话密钥，公钥保护</a:t>
              </a:r>
              <a:r>
                <a:rPr lang="en-US" altLang="zh-CN" sz="2000" b="1" dirty="0">
                  <a:latin typeface="宋体" pitchFamily="2" charset="-122"/>
                </a:rPr>
                <a:t>/KDC</a:t>
              </a:r>
              <a:r>
                <a:rPr lang="zh-CN" altLang="en-US" sz="2000" b="1" dirty="0">
                  <a:latin typeface="宋体" pitchFamily="2" charset="-122"/>
                </a:rPr>
                <a:t>）</a:t>
              </a:r>
            </a:p>
          </p:txBody>
        </p:sp>
        <p:sp>
          <p:nvSpPr>
            <p:cNvPr id="62478" name="Rectangle 9"/>
            <p:cNvSpPr>
              <a:spLocks noChangeArrowheads="1"/>
            </p:cNvSpPr>
            <p:nvPr/>
          </p:nvSpPr>
          <p:spPr bwMode="auto">
            <a:xfrm>
              <a:off x="336" y="2112"/>
              <a:ext cx="624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rgbClr val="FF0000"/>
                  </a:solidFill>
                  <a:latin typeface="宋体" pitchFamily="2" charset="-122"/>
                </a:rPr>
                <a:t>篡改</a:t>
              </a:r>
            </a:p>
          </p:txBody>
        </p:sp>
        <p:sp>
          <p:nvSpPr>
            <p:cNvPr id="62479" name="Rectangle 10"/>
            <p:cNvSpPr>
              <a:spLocks noChangeArrowheads="1"/>
            </p:cNvSpPr>
            <p:nvPr/>
          </p:nvSpPr>
          <p:spPr bwMode="auto">
            <a:xfrm>
              <a:off x="960" y="2112"/>
              <a:ext cx="1248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latin typeface="宋体" pitchFamily="2" charset="-122"/>
                </a:rPr>
                <a:t>完整性检查</a:t>
              </a:r>
            </a:p>
          </p:txBody>
        </p:sp>
        <p:sp>
          <p:nvSpPr>
            <p:cNvPr id="62480" name="Rectangle 11"/>
            <p:cNvSpPr>
              <a:spLocks noChangeArrowheads="1"/>
            </p:cNvSpPr>
            <p:nvPr/>
          </p:nvSpPr>
          <p:spPr bwMode="auto">
            <a:xfrm>
              <a:off x="2208" y="2112"/>
              <a:ext cx="3439" cy="1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latin typeface="宋体" pitchFamily="2" charset="-122"/>
                </a:rPr>
                <a:t>摘录技术（数字签名）</a:t>
              </a:r>
            </a:p>
          </p:txBody>
        </p:sp>
        <p:sp>
          <p:nvSpPr>
            <p:cNvPr id="62481" name="Rectangle 12"/>
            <p:cNvSpPr>
              <a:spLocks noChangeArrowheads="1"/>
            </p:cNvSpPr>
            <p:nvPr/>
          </p:nvSpPr>
          <p:spPr bwMode="auto">
            <a:xfrm>
              <a:off x="336" y="2304"/>
              <a:ext cx="624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rgbClr val="FF0000"/>
                  </a:solidFill>
                  <a:latin typeface="宋体" pitchFamily="2" charset="-122"/>
                </a:rPr>
                <a:t>重播</a:t>
              </a:r>
            </a:p>
          </p:txBody>
        </p:sp>
        <p:sp>
          <p:nvSpPr>
            <p:cNvPr id="62482" name="Rectangle 13"/>
            <p:cNvSpPr>
              <a:spLocks noChangeArrowheads="1"/>
            </p:cNvSpPr>
            <p:nvPr/>
          </p:nvSpPr>
          <p:spPr bwMode="auto">
            <a:xfrm>
              <a:off x="960" y="2304"/>
              <a:ext cx="1248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latin typeface="宋体" pitchFamily="2" charset="-122"/>
                </a:rPr>
                <a:t>完整性检查</a:t>
              </a:r>
            </a:p>
          </p:txBody>
        </p:sp>
        <p:sp>
          <p:nvSpPr>
            <p:cNvPr id="62483" name="Rectangle 14"/>
            <p:cNvSpPr>
              <a:spLocks noChangeArrowheads="1"/>
            </p:cNvSpPr>
            <p:nvPr/>
          </p:nvSpPr>
          <p:spPr bwMode="auto">
            <a:xfrm>
              <a:off x="2208" y="2296"/>
              <a:ext cx="3439" cy="22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latin typeface="宋体" pitchFamily="2" charset="-122"/>
                </a:rPr>
                <a:t>序号</a:t>
              </a:r>
              <a:r>
                <a:rPr lang="en-US" altLang="zh-CN" sz="2000" b="1">
                  <a:latin typeface="宋体" pitchFamily="2" charset="-122"/>
                </a:rPr>
                <a:t>+</a:t>
              </a:r>
              <a:r>
                <a:rPr lang="zh-CN" altLang="en-US" sz="2000" b="1">
                  <a:latin typeface="宋体" pitchFamily="2" charset="-122"/>
                </a:rPr>
                <a:t>摘录</a:t>
              </a:r>
              <a:r>
                <a:rPr lang="zh-CN" altLang="en-US" sz="1800" b="1"/>
                <a:t>（数字签名）</a:t>
              </a:r>
            </a:p>
          </p:txBody>
        </p:sp>
        <p:sp>
          <p:nvSpPr>
            <p:cNvPr id="62484" name="Rectangle 15"/>
            <p:cNvSpPr>
              <a:spLocks noChangeArrowheads="1"/>
            </p:cNvSpPr>
            <p:nvPr/>
          </p:nvSpPr>
          <p:spPr bwMode="auto">
            <a:xfrm>
              <a:off x="336" y="2496"/>
              <a:ext cx="624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rgbClr val="FF0000"/>
                  </a:solidFill>
                  <a:latin typeface="宋体" pitchFamily="2" charset="-122"/>
                </a:rPr>
                <a:t>假冒</a:t>
              </a:r>
            </a:p>
          </p:txBody>
        </p:sp>
        <p:sp>
          <p:nvSpPr>
            <p:cNvPr id="62485" name="Rectangle 16"/>
            <p:cNvSpPr>
              <a:spLocks noChangeArrowheads="1"/>
            </p:cNvSpPr>
            <p:nvPr/>
          </p:nvSpPr>
          <p:spPr bwMode="auto">
            <a:xfrm>
              <a:off x="960" y="2496"/>
              <a:ext cx="1248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latin typeface="宋体" pitchFamily="2" charset="-122"/>
                </a:rPr>
                <a:t>数据源鉴别</a:t>
              </a:r>
            </a:p>
          </p:txBody>
        </p:sp>
        <p:sp>
          <p:nvSpPr>
            <p:cNvPr id="62486" name="Rectangle 17"/>
            <p:cNvSpPr>
              <a:spLocks noChangeArrowheads="1"/>
            </p:cNvSpPr>
            <p:nvPr/>
          </p:nvSpPr>
          <p:spPr bwMode="auto">
            <a:xfrm>
              <a:off x="2208" y="2496"/>
              <a:ext cx="3439" cy="20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latin typeface="宋体" pitchFamily="2" charset="-122"/>
                </a:rPr>
                <a:t>摘录</a:t>
              </a:r>
              <a:r>
                <a:rPr lang="en-US" altLang="zh-CN" sz="2000" b="1">
                  <a:latin typeface="宋体" pitchFamily="2" charset="-122"/>
                </a:rPr>
                <a:t>+</a:t>
              </a:r>
              <a:r>
                <a:rPr lang="zh-CN" altLang="en-US" sz="2000" b="1">
                  <a:latin typeface="宋体" pitchFamily="2" charset="-122"/>
                </a:rPr>
                <a:t>秘密密钥加密（数字签名）</a:t>
              </a:r>
            </a:p>
          </p:txBody>
        </p:sp>
        <p:sp>
          <p:nvSpPr>
            <p:cNvPr id="62487" name="Rectangle 19"/>
            <p:cNvSpPr>
              <a:spLocks noChangeArrowheads="1"/>
            </p:cNvSpPr>
            <p:nvPr/>
          </p:nvSpPr>
          <p:spPr bwMode="auto">
            <a:xfrm>
              <a:off x="960" y="2688"/>
              <a:ext cx="1248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latin typeface="宋体" pitchFamily="2" charset="-122"/>
                </a:rPr>
                <a:t>实体身份鉴别</a:t>
              </a:r>
            </a:p>
          </p:txBody>
        </p:sp>
        <p:sp>
          <p:nvSpPr>
            <p:cNvPr id="62488" name="Rectangle 20"/>
            <p:cNvSpPr>
              <a:spLocks noChangeArrowheads="1"/>
            </p:cNvSpPr>
            <p:nvPr/>
          </p:nvSpPr>
          <p:spPr bwMode="auto">
            <a:xfrm>
              <a:off x="2208" y="2688"/>
              <a:ext cx="3439" cy="19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latin typeface="宋体" pitchFamily="2" charset="-122"/>
                </a:rPr>
                <a:t>随机数</a:t>
              </a:r>
              <a:r>
                <a:rPr lang="en-US" altLang="zh-CN" sz="2000" b="1">
                  <a:latin typeface="宋体" pitchFamily="2" charset="-122"/>
                </a:rPr>
                <a:t>+</a:t>
              </a:r>
              <a:r>
                <a:rPr lang="zh-CN" altLang="en-US" sz="2000" b="1">
                  <a:latin typeface="宋体" pitchFamily="2" charset="-122"/>
                </a:rPr>
                <a:t>摘录（防认证信息窃取）</a:t>
              </a:r>
            </a:p>
          </p:txBody>
        </p:sp>
        <p:sp>
          <p:nvSpPr>
            <p:cNvPr id="62489" name="Rectangle 21"/>
            <p:cNvSpPr>
              <a:spLocks noChangeArrowheads="1"/>
            </p:cNvSpPr>
            <p:nvPr/>
          </p:nvSpPr>
          <p:spPr bwMode="auto">
            <a:xfrm>
              <a:off x="336" y="2880"/>
              <a:ext cx="624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rgbClr val="FF0000"/>
                  </a:solidFill>
                  <a:latin typeface="宋体" pitchFamily="2" charset="-122"/>
                </a:rPr>
                <a:t>否认</a:t>
              </a:r>
            </a:p>
          </p:txBody>
        </p:sp>
        <p:sp>
          <p:nvSpPr>
            <p:cNvPr id="62490" name="Rectangle 22"/>
            <p:cNvSpPr>
              <a:spLocks noChangeArrowheads="1"/>
            </p:cNvSpPr>
            <p:nvPr/>
          </p:nvSpPr>
          <p:spPr bwMode="auto">
            <a:xfrm>
              <a:off x="960" y="2880"/>
              <a:ext cx="1248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latin typeface="宋体" pitchFamily="2" charset="-122"/>
                </a:rPr>
                <a:t>C A</a:t>
              </a:r>
            </a:p>
          </p:txBody>
        </p:sp>
        <p:sp>
          <p:nvSpPr>
            <p:cNvPr id="62491" name="Rectangle 23"/>
            <p:cNvSpPr>
              <a:spLocks noChangeArrowheads="1"/>
            </p:cNvSpPr>
            <p:nvPr/>
          </p:nvSpPr>
          <p:spPr bwMode="auto">
            <a:xfrm>
              <a:off x="2208" y="2880"/>
              <a:ext cx="3439" cy="18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latin typeface="宋体" pitchFamily="2" charset="-122"/>
                </a:rPr>
                <a:t>防发方否认（数字签名），收方否认（第三方）</a:t>
              </a:r>
            </a:p>
          </p:txBody>
        </p:sp>
      </p:grpSp>
      <p:sp>
        <p:nvSpPr>
          <p:cNvPr id="62468" name="Text Box 27"/>
          <p:cNvSpPr txBox="1">
            <a:spLocks noChangeArrowheads="1"/>
          </p:cNvSpPr>
          <p:nvPr/>
        </p:nvSpPr>
        <p:spPr bwMode="auto">
          <a:xfrm>
            <a:off x="228600" y="4941888"/>
            <a:ext cx="8915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latin typeface="宋体" pitchFamily="2" charset="-122"/>
              </a:rPr>
              <a:t>其它防范：</a:t>
            </a:r>
          </a:p>
          <a:p>
            <a:r>
              <a:rPr lang="zh-CN" altLang="en-US" b="1" dirty="0">
                <a:latin typeface="宋体" pitchFamily="2" charset="-122"/>
              </a:rPr>
              <a:t>  防火墙</a:t>
            </a:r>
            <a:r>
              <a:rPr lang="en-US" altLang="zh-CN" b="1" dirty="0"/>
              <a:t>—</a:t>
            </a:r>
            <a:r>
              <a:rPr lang="zh-CN" altLang="en-US" b="1" dirty="0">
                <a:latin typeface="宋体" pitchFamily="2" charset="-122"/>
              </a:rPr>
              <a:t>阻止非法入侵；</a:t>
            </a:r>
          </a:p>
          <a:p>
            <a:r>
              <a:rPr lang="zh-CN" altLang="en-US" b="1" dirty="0">
                <a:latin typeface="宋体" pitchFamily="2" charset="-122"/>
              </a:rPr>
              <a:t>    位置：本地网对外的接口处；</a:t>
            </a:r>
          </a:p>
          <a:p>
            <a:r>
              <a:rPr lang="zh-CN" altLang="en-US" b="1" dirty="0">
                <a:latin typeface="宋体" pitchFamily="2" charset="-122"/>
              </a:rPr>
              <a:t>    技术：分组过滤、代理服务、地址迁移（</a:t>
            </a:r>
            <a:r>
              <a:rPr lang="en-US" altLang="zh-CN" b="1" dirty="0">
                <a:latin typeface="宋体" pitchFamily="2" charset="-122"/>
              </a:rPr>
              <a:t>NAT</a:t>
            </a:r>
            <a:r>
              <a:rPr lang="zh-CN" altLang="en-US" b="1" dirty="0">
                <a:latin typeface="宋体" pitchFamily="2" charset="-122"/>
              </a:rPr>
              <a:t>）。</a:t>
            </a:r>
          </a:p>
          <a:p>
            <a:r>
              <a:rPr lang="zh-CN" altLang="en-US" b="1" dirty="0">
                <a:latin typeface="宋体" pitchFamily="2" charset="-122"/>
              </a:rPr>
              <a:t>  访问控制</a:t>
            </a:r>
            <a:r>
              <a:rPr lang="en-US" altLang="zh-CN" b="1" dirty="0"/>
              <a:t>—</a:t>
            </a:r>
            <a:r>
              <a:rPr lang="zh-CN" altLang="en-US" b="1" dirty="0">
                <a:latin typeface="宋体" pitchFamily="2" charset="-122"/>
              </a:rPr>
              <a:t>基于角色的访问控制（用户</a:t>
            </a:r>
            <a:r>
              <a:rPr lang="en-US" altLang="zh-CN" b="1" dirty="0"/>
              <a:t>—</a:t>
            </a:r>
            <a:r>
              <a:rPr lang="zh-CN" altLang="en-US" b="1" dirty="0">
                <a:latin typeface="宋体" pitchFamily="2" charset="-122"/>
              </a:rPr>
              <a:t>角色</a:t>
            </a:r>
            <a:r>
              <a:rPr lang="en-US" altLang="zh-CN" b="1" dirty="0"/>
              <a:t>—</a:t>
            </a:r>
            <a:r>
              <a:rPr lang="zh-CN" altLang="en-US" b="1" dirty="0">
                <a:latin typeface="宋体" pitchFamily="2" charset="-122"/>
              </a:rPr>
              <a:t>权限）</a:t>
            </a:r>
            <a:r>
              <a:rPr lang="zh-CN" altLang="en-US" b="1" dirty="0" smtClean="0">
                <a:latin typeface="宋体" pitchFamily="2" charset="-122"/>
              </a:rPr>
              <a:t>。</a:t>
            </a:r>
            <a:endParaRPr lang="en-US" altLang="zh-CN" b="1" dirty="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179388" y="404813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2470" name="Text Box 30"/>
          <p:cNvSpPr txBox="1">
            <a:spLocks noChangeArrowheads="1"/>
          </p:cNvSpPr>
          <p:nvPr/>
        </p:nvSpPr>
        <p:spPr bwMode="auto">
          <a:xfrm>
            <a:off x="49213" y="-11113"/>
            <a:ext cx="617855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网络安全</a:t>
            </a:r>
            <a:r>
              <a:rPr lang="en-US" altLang="zh-CN" b="1"/>
              <a:t>—</a:t>
            </a:r>
            <a:r>
              <a:rPr lang="zh-CN" altLang="en-US" b="1"/>
              <a:t>数据传输过程中的安全技术：</a:t>
            </a:r>
            <a:endParaRPr lang="zh-CN" altLang="en-US" b="1">
              <a:latin typeface="宋体" pitchFamily="2" charset="-122"/>
            </a:endParaRPr>
          </a:p>
        </p:txBody>
      </p:sp>
      <p:sp>
        <p:nvSpPr>
          <p:cNvPr id="62471" name="Text Box 31"/>
          <p:cNvSpPr txBox="1">
            <a:spLocks noChangeArrowheads="1"/>
          </p:cNvSpPr>
          <p:nvPr/>
        </p:nvSpPr>
        <p:spPr bwMode="auto">
          <a:xfrm>
            <a:off x="8604250" y="4445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179388" y="981075"/>
            <a:ext cx="897890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 dirty="0" smtClean="0">
                <a:latin typeface="宋体" pitchFamily="2" charset="-122"/>
              </a:rPr>
              <a:t>因为疫情，原计划的“第</a:t>
            </a:r>
            <a:r>
              <a:rPr lang="en-US" altLang="zh-CN" sz="3200" b="1" dirty="0" smtClean="0">
                <a:latin typeface="宋体" pitchFamily="2" charset="-122"/>
              </a:rPr>
              <a:t>9</a:t>
            </a:r>
            <a:r>
              <a:rPr lang="zh-CN" altLang="en-US" sz="3200" b="1" dirty="0" smtClean="0">
                <a:latin typeface="宋体" pitchFamily="2" charset="-122"/>
              </a:rPr>
              <a:t>周复习，第</a:t>
            </a:r>
            <a:r>
              <a:rPr lang="en-US" altLang="zh-CN" sz="3200" b="1" dirty="0" smtClean="0">
                <a:latin typeface="宋体" pitchFamily="2" charset="-122"/>
              </a:rPr>
              <a:t>10</a:t>
            </a:r>
            <a:r>
              <a:rPr lang="zh-CN" altLang="en-US" sz="3200" b="1" dirty="0" smtClean="0">
                <a:latin typeface="宋体" pitchFamily="2" charset="-122"/>
              </a:rPr>
              <a:t>周考试”无法落实，只能现行进入课程实验阶段；</a:t>
            </a:r>
            <a:endParaRPr lang="en-US" altLang="zh-CN" sz="3200" b="1" dirty="0" smtClean="0">
              <a:latin typeface="宋体" pitchFamily="2" charset="-122"/>
            </a:endParaRPr>
          </a:p>
          <a:p>
            <a:r>
              <a:rPr lang="zh-CN" altLang="en-US" sz="3200" b="1" dirty="0" smtClean="0">
                <a:latin typeface="宋体" pitchFamily="2" charset="-122"/>
              </a:rPr>
              <a:t>因为疫情，原计划的“实验室上机实验”无法落实，只能开展模拟或者仿真实验。</a:t>
            </a:r>
            <a:endParaRPr lang="en-US" altLang="zh-CN" sz="3200" b="1" dirty="0" smtClean="0">
              <a:latin typeface="宋体" pitchFamily="2" charset="-122"/>
            </a:endParaRPr>
          </a:p>
          <a:p>
            <a:endParaRPr lang="en-US" altLang="zh-CN" sz="3200" b="1" dirty="0" smtClean="0">
              <a:latin typeface="宋体" pitchFamily="2" charset="-122"/>
            </a:endParaRPr>
          </a:p>
          <a:p>
            <a:r>
              <a:rPr lang="en-US" altLang="zh-CN" sz="3200" b="1" dirty="0" smtClean="0">
                <a:latin typeface="宋体" pitchFamily="2" charset="-122"/>
              </a:rPr>
              <a:t>  4</a:t>
            </a:r>
            <a:r>
              <a:rPr lang="zh-CN" altLang="en-US" sz="3200" b="1" dirty="0" smtClean="0">
                <a:latin typeface="宋体" pitchFamily="2" charset="-122"/>
              </a:rPr>
              <a:t>月</a:t>
            </a:r>
            <a:r>
              <a:rPr lang="en-US" altLang="zh-CN" sz="3200" b="1" dirty="0" smtClean="0">
                <a:latin typeface="宋体" pitchFamily="2" charset="-122"/>
              </a:rPr>
              <a:t>23</a:t>
            </a:r>
            <a:r>
              <a:rPr lang="zh-CN" altLang="en-US" sz="3200" b="1" dirty="0" smtClean="0">
                <a:latin typeface="宋体" pitchFamily="2" charset="-122"/>
              </a:rPr>
              <a:t>日（周四）上课，安排实验事宜。</a:t>
            </a:r>
            <a:endParaRPr lang="en-US" altLang="zh-CN" sz="3200" b="1" dirty="0" smtClean="0">
              <a:latin typeface="宋体" pitchFamily="2" charset="-122"/>
            </a:endParaRPr>
          </a:p>
          <a:p>
            <a:r>
              <a:rPr lang="en-US" altLang="zh-CN" sz="3200" b="1" dirty="0" smtClean="0">
                <a:latin typeface="宋体" pitchFamily="2" charset="-122"/>
              </a:rPr>
              <a:t>1</a:t>
            </a:r>
            <a:r>
              <a:rPr lang="zh-CN" altLang="en-US" sz="3200" b="1" dirty="0" smtClean="0">
                <a:latin typeface="宋体" pitchFamily="2" charset="-122"/>
              </a:rPr>
              <a:t>、抓包分析；</a:t>
            </a:r>
            <a:endParaRPr lang="en-US" altLang="zh-CN" sz="3200" b="1" dirty="0" smtClean="0">
              <a:latin typeface="宋体" pitchFamily="2" charset="-122"/>
            </a:endParaRPr>
          </a:p>
          <a:p>
            <a:r>
              <a:rPr lang="en-US" altLang="zh-CN" sz="3200" b="1" dirty="0" smtClean="0">
                <a:latin typeface="宋体" pitchFamily="2" charset="-122"/>
              </a:rPr>
              <a:t>2</a:t>
            </a:r>
            <a:r>
              <a:rPr lang="zh-CN" altLang="en-US" sz="3200" b="1" dirty="0" smtClean="0">
                <a:latin typeface="宋体" pitchFamily="2" charset="-122"/>
              </a:rPr>
              <a:t>、网络工程（设备配置）。</a:t>
            </a:r>
            <a:endParaRPr lang="zh-CN" altLang="en-US" sz="3200" b="1" dirty="0">
              <a:latin typeface="宋体" pitchFamily="2" charset="-122"/>
            </a:endParaRP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179388" y="752475"/>
            <a:ext cx="8736012" cy="84138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6084" name="Text Box 5"/>
          <p:cNvSpPr txBox="1">
            <a:spLocks noChangeArrowheads="1"/>
          </p:cNvSpPr>
          <p:nvPr/>
        </p:nvSpPr>
        <p:spPr bwMode="auto">
          <a:xfrm>
            <a:off x="107950" y="115888"/>
            <a:ext cx="36718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</a:rPr>
              <a:t>近期安排：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0" y="20638"/>
            <a:ext cx="891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信道与信息类型匹配问题：</a:t>
            </a:r>
          </a:p>
        </p:txBody>
      </p:sp>
      <p:sp>
        <p:nvSpPr>
          <p:cNvPr id="49155" name="Text Box 73"/>
          <p:cNvSpPr txBox="1">
            <a:spLocks noChangeArrowheads="1"/>
          </p:cNvSpPr>
          <p:nvPr/>
        </p:nvSpPr>
        <p:spPr bwMode="auto">
          <a:xfrm>
            <a:off x="152400" y="3886200"/>
            <a:ext cx="8853488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调制</a:t>
            </a:r>
            <a:r>
              <a:rPr lang="en-US" altLang="zh-CN" b="1">
                <a:latin typeface="楷体" pitchFamily="18" charset="-122"/>
                <a:ea typeface="楷体" pitchFamily="18" charset="-122"/>
              </a:rPr>
              <a:t>/</a:t>
            </a:r>
            <a:r>
              <a:rPr lang="zh-CN" altLang="en-US" b="1">
                <a:latin typeface="楷体" pitchFamily="18" charset="-122"/>
                <a:ea typeface="楷体" pitchFamily="18" charset="-122"/>
              </a:rPr>
              <a:t>解调</a:t>
            </a:r>
            <a:r>
              <a:rPr lang="en-US" altLang="zh-CN" b="1">
                <a:latin typeface="楷体" pitchFamily="18" charset="-122"/>
                <a:ea typeface="楷体" pitchFamily="18" charset="-122"/>
              </a:rPr>
              <a:t>(Modem)</a:t>
            </a:r>
            <a:r>
              <a:rPr lang="zh-CN" altLang="en-US" b="1"/>
              <a:t>的方法：调幅、调频、调相，以及组合调制；</a:t>
            </a:r>
          </a:p>
          <a:p>
            <a:pPr eaLnBrk="0" hangingPunct="0"/>
            <a:r>
              <a:rPr lang="zh-CN" altLang="en-US" sz="2800" b="1">
                <a:latin typeface="楷体" pitchFamily="18" charset="-122"/>
                <a:ea typeface="楷体" pitchFamily="18" charset="-122"/>
              </a:rPr>
              <a:t>       </a:t>
            </a:r>
            <a:r>
              <a:rPr lang="zh-CN" altLang="en-US" b="1">
                <a:latin typeface="楷体" pitchFamily="18" charset="-122"/>
                <a:ea typeface="楷体" pitchFamily="18" charset="-122"/>
              </a:rPr>
              <a:t>比特速率 </a:t>
            </a:r>
            <a:r>
              <a:rPr lang="en-US" altLang="zh-CN" b="1">
                <a:latin typeface="楷体" pitchFamily="18" charset="-122"/>
                <a:ea typeface="楷体" pitchFamily="18" charset="-122"/>
              </a:rPr>
              <a:t>= </a:t>
            </a:r>
            <a:r>
              <a:rPr lang="zh-CN" altLang="en-US" b="1">
                <a:latin typeface="楷体" pitchFamily="18" charset="-122"/>
                <a:ea typeface="楷体" pitchFamily="18" charset="-122"/>
              </a:rPr>
              <a:t>码元速率 * </a:t>
            </a:r>
            <a:r>
              <a:rPr lang="en-US" altLang="zh-CN" b="1">
                <a:latin typeface="楷体" pitchFamily="18" charset="-122"/>
                <a:ea typeface="楷体" pitchFamily="18" charset="-122"/>
              </a:rPr>
              <a:t>log</a:t>
            </a:r>
            <a:r>
              <a:rPr lang="en-US" altLang="zh-CN" b="1" baseline="-25000">
                <a:latin typeface="楷体" pitchFamily="18" charset="-122"/>
                <a:ea typeface="楷体" pitchFamily="18" charset="-122"/>
              </a:rPr>
              <a:t>2</a:t>
            </a:r>
            <a:r>
              <a:rPr lang="en-US" altLang="zh-CN" b="1">
                <a:latin typeface="楷体" pitchFamily="18" charset="-122"/>
                <a:ea typeface="楷体" pitchFamily="18" charset="-122"/>
              </a:rPr>
              <a:t>N</a:t>
            </a:r>
            <a:r>
              <a:rPr lang="en-US" altLang="zh-CN" sz="2800" b="1">
                <a:latin typeface="楷体" pitchFamily="18" charset="-122"/>
                <a:ea typeface="楷体" pitchFamily="18" charset="-122"/>
              </a:rPr>
              <a:t>   </a:t>
            </a:r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/</a:t>
            </a:r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*</a:t>
            </a:r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N</a:t>
            </a:r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：码元蕴含的信息量</a:t>
            </a:r>
            <a:endParaRPr lang="en-US" altLang="zh-CN" sz="2000" b="1">
              <a:latin typeface="楷体" pitchFamily="18" charset="-122"/>
              <a:ea typeface="楷体" pitchFamily="18" charset="-122"/>
            </a:endParaRPr>
          </a:p>
          <a:p>
            <a:pPr eaLnBrk="0" hangingPunct="0"/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         </a:t>
            </a:r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（比特率）     （波特率）</a:t>
            </a:r>
          </a:p>
          <a:p>
            <a:pPr eaLnBrk="0" hangingPunct="0"/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    </a:t>
            </a:r>
            <a:r>
              <a:rPr lang="zh-CN" altLang="en-US" b="1">
                <a:latin typeface="楷体" pitchFamily="18" charset="-122"/>
                <a:ea typeface="楷体" pitchFamily="18" charset="-122"/>
              </a:rPr>
              <a:t>使得低带宽线路支持较高速比特流传输。</a:t>
            </a:r>
          </a:p>
        </p:txBody>
      </p:sp>
      <p:grpSp>
        <p:nvGrpSpPr>
          <p:cNvPr id="49156" name="Group 80"/>
          <p:cNvGrpSpPr>
            <a:grpSpLocks/>
          </p:cNvGrpSpPr>
          <p:nvPr/>
        </p:nvGrpSpPr>
        <p:grpSpPr bwMode="auto">
          <a:xfrm>
            <a:off x="533400" y="1981200"/>
            <a:ext cx="7315200" cy="1752600"/>
            <a:chOff x="336" y="1344"/>
            <a:chExt cx="4608" cy="1104"/>
          </a:xfrm>
        </p:grpSpPr>
        <p:sp>
          <p:nvSpPr>
            <p:cNvPr id="49183" name="Rectangle 49"/>
            <p:cNvSpPr>
              <a:spLocks noChangeArrowheads="1"/>
            </p:cNvSpPr>
            <p:nvPr/>
          </p:nvSpPr>
          <p:spPr bwMode="auto">
            <a:xfrm>
              <a:off x="336" y="1344"/>
              <a:ext cx="624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1"/>
                <a:t>数字型</a:t>
              </a:r>
            </a:p>
            <a:p>
              <a:pPr algn="ctr" eaLnBrk="0" hangingPunct="0"/>
              <a:r>
                <a:rPr lang="zh-CN" altLang="en-US" sz="2000" b="1"/>
                <a:t>信源</a:t>
              </a:r>
            </a:p>
          </p:txBody>
        </p:sp>
        <p:sp>
          <p:nvSpPr>
            <p:cNvPr id="49184" name="Rectangle 50"/>
            <p:cNvSpPr>
              <a:spLocks noChangeArrowheads="1"/>
            </p:cNvSpPr>
            <p:nvPr/>
          </p:nvSpPr>
          <p:spPr bwMode="auto">
            <a:xfrm>
              <a:off x="1248" y="1584"/>
              <a:ext cx="672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solidFill>
                    <a:srgbClr val="FF0000"/>
                  </a:solidFill>
                </a:rPr>
                <a:t>Mo</a:t>
              </a:r>
              <a:r>
                <a:rPr lang="en-US" altLang="zh-CN" sz="2000" b="1"/>
                <a:t>dem</a:t>
              </a:r>
            </a:p>
          </p:txBody>
        </p:sp>
        <p:sp>
          <p:nvSpPr>
            <p:cNvPr id="49185" name="Rectangle 51"/>
            <p:cNvSpPr>
              <a:spLocks noChangeArrowheads="1"/>
            </p:cNvSpPr>
            <p:nvPr/>
          </p:nvSpPr>
          <p:spPr bwMode="auto">
            <a:xfrm>
              <a:off x="336" y="2064"/>
              <a:ext cx="624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1"/>
                <a:t>模拟型</a:t>
              </a:r>
            </a:p>
            <a:p>
              <a:pPr algn="ctr" eaLnBrk="0" hangingPunct="0"/>
              <a:r>
                <a:rPr lang="zh-CN" altLang="en-US" sz="2000" b="1"/>
                <a:t>信源</a:t>
              </a:r>
            </a:p>
          </p:txBody>
        </p:sp>
        <p:sp>
          <p:nvSpPr>
            <p:cNvPr id="49186" name="Rectangle 52"/>
            <p:cNvSpPr>
              <a:spLocks noChangeArrowheads="1"/>
            </p:cNvSpPr>
            <p:nvPr/>
          </p:nvSpPr>
          <p:spPr bwMode="auto">
            <a:xfrm>
              <a:off x="1248" y="1968"/>
              <a:ext cx="672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solidFill>
                    <a:srgbClr val="FF0000"/>
                  </a:solidFill>
                </a:rPr>
                <a:t>Co</a:t>
              </a:r>
              <a:r>
                <a:rPr lang="en-US" altLang="zh-CN" sz="2000" b="1"/>
                <a:t>dec</a:t>
              </a:r>
            </a:p>
          </p:txBody>
        </p:sp>
        <p:sp>
          <p:nvSpPr>
            <p:cNvPr id="49187" name="Rectangle 53"/>
            <p:cNvSpPr>
              <a:spLocks noChangeArrowheads="1"/>
            </p:cNvSpPr>
            <p:nvPr/>
          </p:nvSpPr>
          <p:spPr bwMode="auto">
            <a:xfrm>
              <a:off x="2256" y="1344"/>
              <a:ext cx="768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1"/>
                <a:t>数字信道</a:t>
              </a:r>
            </a:p>
          </p:txBody>
        </p:sp>
        <p:sp>
          <p:nvSpPr>
            <p:cNvPr id="49188" name="Rectangle 54"/>
            <p:cNvSpPr>
              <a:spLocks noChangeArrowheads="1"/>
            </p:cNvSpPr>
            <p:nvPr/>
          </p:nvSpPr>
          <p:spPr bwMode="auto">
            <a:xfrm>
              <a:off x="2256" y="2160"/>
              <a:ext cx="768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1"/>
                <a:t>模拟信道</a:t>
              </a:r>
            </a:p>
          </p:txBody>
        </p:sp>
        <p:sp>
          <p:nvSpPr>
            <p:cNvPr id="49189" name="Rectangle 55"/>
            <p:cNvSpPr>
              <a:spLocks noChangeArrowheads="1"/>
            </p:cNvSpPr>
            <p:nvPr/>
          </p:nvSpPr>
          <p:spPr bwMode="auto">
            <a:xfrm>
              <a:off x="4320" y="1344"/>
              <a:ext cx="624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1"/>
                <a:t>数字型</a:t>
              </a:r>
            </a:p>
            <a:p>
              <a:pPr algn="ctr" eaLnBrk="0" hangingPunct="0"/>
              <a:r>
                <a:rPr lang="zh-CN" altLang="en-US" sz="2000" b="1"/>
                <a:t>信宿</a:t>
              </a:r>
            </a:p>
          </p:txBody>
        </p:sp>
        <p:sp>
          <p:nvSpPr>
            <p:cNvPr id="49190" name="Rectangle 57"/>
            <p:cNvSpPr>
              <a:spLocks noChangeArrowheads="1"/>
            </p:cNvSpPr>
            <p:nvPr/>
          </p:nvSpPr>
          <p:spPr bwMode="auto">
            <a:xfrm>
              <a:off x="4320" y="2064"/>
              <a:ext cx="624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1"/>
                <a:t>模拟型</a:t>
              </a:r>
            </a:p>
            <a:p>
              <a:pPr algn="ctr" eaLnBrk="0" hangingPunct="0"/>
              <a:r>
                <a:rPr lang="zh-CN" altLang="en-US" sz="2000" b="1"/>
                <a:t>信宿</a:t>
              </a:r>
            </a:p>
          </p:txBody>
        </p:sp>
        <p:sp>
          <p:nvSpPr>
            <p:cNvPr id="49191" name="Line 59"/>
            <p:cNvSpPr>
              <a:spLocks noChangeShapeType="1"/>
            </p:cNvSpPr>
            <p:nvPr/>
          </p:nvSpPr>
          <p:spPr bwMode="auto">
            <a:xfrm flipV="1">
              <a:off x="1008" y="2112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2" name="Line 60"/>
            <p:cNvSpPr>
              <a:spLocks noChangeShapeType="1"/>
            </p:cNvSpPr>
            <p:nvPr/>
          </p:nvSpPr>
          <p:spPr bwMode="auto">
            <a:xfrm flipV="1">
              <a:off x="1920" y="1536"/>
              <a:ext cx="336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3" name="Line 61"/>
            <p:cNvSpPr>
              <a:spLocks noChangeShapeType="1"/>
            </p:cNvSpPr>
            <p:nvPr/>
          </p:nvSpPr>
          <p:spPr bwMode="auto">
            <a:xfrm>
              <a:off x="3024" y="1536"/>
              <a:ext cx="336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4" name="Line 62"/>
            <p:cNvSpPr>
              <a:spLocks noChangeShapeType="1"/>
            </p:cNvSpPr>
            <p:nvPr/>
          </p:nvSpPr>
          <p:spPr bwMode="auto">
            <a:xfrm>
              <a:off x="4032" y="2064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5" name="Line 63"/>
            <p:cNvSpPr>
              <a:spLocks noChangeShapeType="1"/>
            </p:cNvSpPr>
            <p:nvPr/>
          </p:nvSpPr>
          <p:spPr bwMode="auto">
            <a:xfrm>
              <a:off x="960" y="1440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6" name="Line 64"/>
            <p:cNvSpPr>
              <a:spLocks noChangeShapeType="1"/>
            </p:cNvSpPr>
            <p:nvPr/>
          </p:nvSpPr>
          <p:spPr bwMode="auto">
            <a:xfrm flipV="1">
              <a:off x="3024" y="1440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7" name="Line 65"/>
            <p:cNvSpPr>
              <a:spLocks noChangeShapeType="1"/>
            </p:cNvSpPr>
            <p:nvPr/>
          </p:nvSpPr>
          <p:spPr bwMode="auto">
            <a:xfrm>
              <a:off x="960" y="1632"/>
              <a:ext cx="28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8" name="Line 66"/>
            <p:cNvSpPr>
              <a:spLocks noChangeShapeType="1"/>
            </p:cNvSpPr>
            <p:nvPr/>
          </p:nvSpPr>
          <p:spPr bwMode="auto">
            <a:xfrm>
              <a:off x="1920" y="1728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9" name="Line 67"/>
            <p:cNvSpPr>
              <a:spLocks noChangeShapeType="1"/>
            </p:cNvSpPr>
            <p:nvPr/>
          </p:nvSpPr>
          <p:spPr bwMode="auto">
            <a:xfrm flipV="1">
              <a:off x="3024" y="1728"/>
              <a:ext cx="336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0" name="Line 68"/>
            <p:cNvSpPr>
              <a:spLocks noChangeShapeType="1"/>
            </p:cNvSpPr>
            <p:nvPr/>
          </p:nvSpPr>
          <p:spPr bwMode="auto">
            <a:xfrm flipV="1">
              <a:off x="4032" y="1632"/>
              <a:ext cx="28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1" name="Line 69"/>
            <p:cNvSpPr>
              <a:spLocks noChangeShapeType="1"/>
            </p:cNvSpPr>
            <p:nvPr/>
          </p:nvSpPr>
          <p:spPr bwMode="auto">
            <a:xfrm>
              <a:off x="1008" y="2352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2" name="Line 70"/>
            <p:cNvSpPr>
              <a:spLocks noChangeShapeType="1"/>
            </p:cNvSpPr>
            <p:nvPr/>
          </p:nvSpPr>
          <p:spPr bwMode="auto">
            <a:xfrm>
              <a:off x="3024" y="2352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3" name="Rectangle 74"/>
            <p:cNvSpPr>
              <a:spLocks noChangeArrowheads="1"/>
            </p:cNvSpPr>
            <p:nvPr/>
          </p:nvSpPr>
          <p:spPr bwMode="auto">
            <a:xfrm>
              <a:off x="3360" y="1584"/>
              <a:ext cx="672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solidFill>
                    <a:srgbClr val="FF0000"/>
                  </a:solidFill>
                </a:rPr>
                <a:t>Mo</a:t>
              </a:r>
              <a:r>
                <a:rPr lang="en-US" altLang="zh-CN" sz="2000" b="1"/>
                <a:t>dem</a:t>
              </a:r>
            </a:p>
          </p:txBody>
        </p:sp>
        <p:sp>
          <p:nvSpPr>
            <p:cNvPr id="49204" name="Rectangle 75"/>
            <p:cNvSpPr>
              <a:spLocks noChangeArrowheads="1"/>
            </p:cNvSpPr>
            <p:nvPr/>
          </p:nvSpPr>
          <p:spPr bwMode="auto">
            <a:xfrm>
              <a:off x="3360" y="1968"/>
              <a:ext cx="672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solidFill>
                    <a:srgbClr val="FF0000"/>
                  </a:solidFill>
                </a:rPr>
                <a:t>Co</a:t>
              </a:r>
              <a:r>
                <a:rPr lang="en-US" altLang="zh-CN" sz="2000" b="1"/>
                <a:t>dec</a:t>
              </a:r>
            </a:p>
          </p:txBody>
        </p:sp>
      </p:grpSp>
      <p:sp>
        <p:nvSpPr>
          <p:cNvPr id="22609" name="Rectangle 81"/>
          <p:cNvSpPr>
            <a:spLocks noChangeArrowheads="1"/>
          </p:cNvSpPr>
          <p:nvPr/>
        </p:nvSpPr>
        <p:spPr bwMode="auto">
          <a:xfrm>
            <a:off x="179388" y="404813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9158" name="Text Box 82"/>
          <p:cNvSpPr txBox="1">
            <a:spLocks noChangeArrowheads="1"/>
          </p:cNvSpPr>
          <p:nvPr/>
        </p:nvSpPr>
        <p:spPr bwMode="auto">
          <a:xfrm>
            <a:off x="8699500" y="444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</a:p>
        </p:txBody>
      </p:sp>
      <p:grpSp>
        <p:nvGrpSpPr>
          <p:cNvPr id="49159" name="Group 92"/>
          <p:cNvGrpSpPr>
            <a:grpSpLocks/>
          </p:cNvGrpSpPr>
          <p:nvPr/>
        </p:nvGrpSpPr>
        <p:grpSpPr bwMode="auto">
          <a:xfrm>
            <a:off x="1908175" y="441325"/>
            <a:ext cx="4857750" cy="1471613"/>
            <a:chOff x="1202" y="278"/>
            <a:chExt cx="3060" cy="927"/>
          </a:xfrm>
        </p:grpSpPr>
        <p:sp>
          <p:nvSpPr>
            <p:cNvPr id="49165" name="Line 24"/>
            <p:cNvSpPr>
              <a:spLocks noChangeShapeType="1"/>
            </p:cNvSpPr>
            <p:nvPr/>
          </p:nvSpPr>
          <p:spPr bwMode="auto">
            <a:xfrm flipV="1">
              <a:off x="2496" y="864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6" name="Rectangle 26"/>
            <p:cNvSpPr>
              <a:spLocks noChangeArrowheads="1"/>
            </p:cNvSpPr>
            <p:nvPr/>
          </p:nvSpPr>
          <p:spPr bwMode="auto">
            <a:xfrm>
              <a:off x="1574" y="672"/>
              <a:ext cx="52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计算机</a:t>
              </a:r>
            </a:p>
          </p:txBody>
        </p:sp>
        <p:sp>
          <p:nvSpPr>
            <p:cNvPr id="49167" name="Rectangle 27"/>
            <p:cNvSpPr>
              <a:spLocks noChangeArrowheads="1"/>
            </p:cNvSpPr>
            <p:nvPr/>
          </p:nvSpPr>
          <p:spPr bwMode="auto">
            <a:xfrm>
              <a:off x="3014" y="672"/>
              <a:ext cx="52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计算机</a:t>
              </a:r>
            </a:p>
          </p:txBody>
        </p:sp>
        <p:sp>
          <p:nvSpPr>
            <p:cNvPr id="49168" name="Line 28"/>
            <p:cNvSpPr>
              <a:spLocks noChangeShapeType="1"/>
            </p:cNvSpPr>
            <p:nvPr/>
          </p:nvSpPr>
          <p:spPr bwMode="auto">
            <a:xfrm>
              <a:off x="2102" y="81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9" name="Text Box 36"/>
            <p:cNvSpPr txBox="1">
              <a:spLocks noChangeArrowheads="1"/>
            </p:cNvSpPr>
            <p:nvPr/>
          </p:nvSpPr>
          <p:spPr bwMode="auto">
            <a:xfrm>
              <a:off x="3910" y="336"/>
              <a:ext cx="352" cy="869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控制对象</a:t>
              </a:r>
            </a:p>
          </p:txBody>
        </p:sp>
        <p:sp>
          <p:nvSpPr>
            <p:cNvPr id="49170" name="Line 37"/>
            <p:cNvSpPr>
              <a:spLocks noChangeShapeType="1"/>
            </p:cNvSpPr>
            <p:nvPr/>
          </p:nvSpPr>
          <p:spPr bwMode="auto">
            <a:xfrm flipV="1">
              <a:off x="3542" y="336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1" name="Line 38"/>
            <p:cNvSpPr>
              <a:spLocks noChangeShapeType="1"/>
            </p:cNvSpPr>
            <p:nvPr/>
          </p:nvSpPr>
          <p:spPr bwMode="auto">
            <a:xfrm>
              <a:off x="3542" y="912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2" name="Freeform 78"/>
            <p:cNvSpPr>
              <a:spLocks/>
            </p:cNvSpPr>
            <p:nvPr/>
          </p:nvSpPr>
          <p:spPr bwMode="auto">
            <a:xfrm>
              <a:off x="3552" y="432"/>
              <a:ext cx="192" cy="720"/>
            </a:xfrm>
            <a:custGeom>
              <a:avLst/>
              <a:gdLst>
                <a:gd name="T0" fmla="*/ 0 w 192"/>
                <a:gd name="T1" fmla="*/ 0 h 720"/>
                <a:gd name="T2" fmla="*/ 192 w 192"/>
                <a:gd name="T3" fmla="*/ 336 h 720"/>
                <a:gd name="T4" fmla="*/ 0 w 192"/>
                <a:gd name="T5" fmla="*/ 720 h 720"/>
                <a:gd name="T6" fmla="*/ 0 60000 65536"/>
                <a:gd name="T7" fmla="*/ 0 60000 65536"/>
                <a:gd name="T8" fmla="*/ 0 60000 65536"/>
                <a:gd name="T9" fmla="*/ 0 w 192"/>
                <a:gd name="T10" fmla="*/ 0 h 720"/>
                <a:gd name="T11" fmla="*/ 192 w 192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720">
                  <a:moveTo>
                    <a:pt x="0" y="0"/>
                  </a:moveTo>
                  <a:cubicBezTo>
                    <a:pt x="96" y="108"/>
                    <a:pt x="192" y="216"/>
                    <a:pt x="192" y="336"/>
                  </a:cubicBezTo>
                  <a:cubicBezTo>
                    <a:pt x="192" y="456"/>
                    <a:pt x="32" y="656"/>
                    <a:pt x="0" y="72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3" name="Text Box 79"/>
            <p:cNvSpPr txBox="1">
              <a:spLocks noChangeArrowheads="1"/>
            </p:cNvSpPr>
            <p:nvPr/>
          </p:nvSpPr>
          <p:spPr bwMode="auto">
            <a:xfrm>
              <a:off x="2304" y="278"/>
              <a:ext cx="15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 u="sng"/>
                <a:t>信息采集与反馈控制</a:t>
              </a:r>
            </a:p>
          </p:txBody>
        </p:sp>
        <p:grpSp>
          <p:nvGrpSpPr>
            <p:cNvPr id="49174" name="Group 83"/>
            <p:cNvGrpSpPr>
              <a:grpSpLocks/>
            </p:cNvGrpSpPr>
            <p:nvPr/>
          </p:nvGrpSpPr>
          <p:grpSpPr bwMode="auto">
            <a:xfrm>
              <a:off x="1202" y="471"/>
              <a:ext cx="324" cy="600"/>
              <a:chOff x="1202" y="2875"/>
              <a:chExt cx="324" cy="600"/>
            </a:xfrm>
          </p:grpSpPr>
          <p:sp>
            <p:nvSpPr>
              <p:cNvPr id="49175" name="Rectangle 84"/>
              <p:cNvSpPr>
                <a:spLocks noChangeArrowheads="1"/>
              </p:cNvSpPr>
              <p:nvPr/>
            </p:nvSpPr>
            <p:spPr bwMode="auto">
              <a:xfrm>
                <a:off x="1286" y="3019"/>
                <a:ext cx="96" cy="24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76" name="Oval 85"/>
              <p:cNvSpPr>
                <a:spLocks noChangeArrowheads="1"/>
              </p:cNvSpPr>
              <p:nvPr/>
            </p:nvSpPr>
            <p:spPr bwMode="auto">
              <a:xfrm>
                <a:off x="1286" y="2875"/>
                <a:ext cx="144" cy="144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77" name="Rectangle 86"/>
              <p:cNvSpPr>
                <a:spLocks noChangeArrowheads="1"/>
              </p:cNvSpPr>
              <p:nvPr/>
            </p:nvSpPr>
            <p:spPr bwMode="auto">
              <a:xfrm>
                <a:off x="1286" y="3259"/>
                <a:ext cx="192" cy="4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78" name="Rectangle 87"/>
              <p:cNvSpPr>
                <a:spLocks noChangeArrowheads="1"/>
              </p:cNvSpPr>
              <p:nvPr/>
            </p:nvSpPr>
            <p:spPr bwMode="auto">
              <a:xfrm>
                <a:off x="1478" y="3259"/>
                <a:ext cx="48" cy="192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79" name="Line 88"/>
              <p:cNvSpPr>
                <a:spLocks noChangeShapeType="1"/>
              </p:cNvSpPr>
              <p:nvPr/>
            </p:nvSpPr>
            <p:spPr bwMode="auto">
              <a:xfrm flipH="1">
                <a:off x="1202" y="3307"/>
                <a:ext cx="45" cy="16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0" name="Line 89"/>
              <p:cNvSpPr>
                <a:spLocks noChangeShapeType="1"/>
              </p:cNvSpPr>
              <p:nvPr/>
            </p:nvSpPr>
            <p:spPr bwMode="auto">
              <a:xfrm>
                <a:off x="1334" y="3067"/>
                <a:ext cx="192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1" name="Line 90"/>
              <p:cNvSpPr>
                <a:spLocks noChangeShapeType="1"/>
              </p:cNvSpPr>
              <p:nvPr/>
            </p:nvSpPr>
            <p:spPr bwMode="auto">
              <a:xfrm>
                <a:off x="1247" y="2931"/>
                <a:ext cx="0" cy="3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2" name="Line 91"/>
              <p:cNvSpPr>
                <a:spLocks noChangeShapeType="1"/>
              </p:cNvSpPr>
              <p:nvPr/>
            </p:nvSpPr>
            <p:spPr bwMode="auto">
              <a:xfrm>
                <a:off x="1247" y="3294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cxnSp>
        <p:nvCxnSpPr>
          <p:cNvPr id="51" name="直接箭头连接符 50"/>
          <p:cNvCxnSpPr>
            <a:cxnSpLocks noChangeShapeType="1"/>
          </p:cNvCxnSpPr>
          <p:nvPr/>
        </p:nvCxnSpPr>
        <p:spPr bwMode="auto">
          <a:xfrm rot="16200000" flipH="1">
            <a:off x="892969" y="3321844"/>
            <a:ext cx="1785938" cy="28575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52" name="直接箭头连接符 51"/>
          <p:cNvCxnSpPr>
            <a:cxnSpLocks noChangeShapeType="1"/>
          </p:cNvCxnSpPr>
          <p:nvPr/>
        </p:nvCxnSpPr>
        <p:spPr bwMode="auto">
          <a:xfrm rot="16200000" flipH="1">
            <a:off x="2469356" y="3398044"/>
            <a:ext cx="1633538" cy="28575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0" y="20638"/>
            <a:ext cx="891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信道与信息类型匹配问题：</a:t>
            </a:r>
          </a:p>
        </p:txBody>
      </p:sp>
      <p:sp>
        <p:nvSpPr>
          <p:cNvPr id="49155" name="Text Box 73"/>
          <p:cNvSpPr txBox="1">
            <a:spLocks noChangeArrowheads="1"/>
          </p:cNvSpPr>
          <p:nvPr/>
        </p:nvSpPr>
        <p:spPr bwMode="auto">
          <a:xfrm>
            <a:off x="152400" y="3886200"/>
            <a:ext cx="8853488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/>
              <a:t>调制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/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解调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(Modem)</a:t>
            </a:r>
            <a:r>
              <a:rPr lang="zh-CN" altLang="en-US" b="1" dirty="0"/>
              <a:t>的方法：调幅、调频、调相，以及组合调制；</a:t>
            </a:r>
          </a:p>
          <a:p>
            <a:pPr eaLnBrk="0" hangingPunct="0"/>
            <a:r>
              <a:rPr lang="zh-CN" altLang="en-US" sz="2800" b="1" dirty="0">
                <a:latin typeface="楷体" pitchFamily="18" charset="-122"/>
                <a:ea typeface="楷体" pitchFamily="18" charset="-122"/>
              </a:rPr>
              <a:t>       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比特速率 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= 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码元速率 * 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log</a:t>
            </a:r>
            <a:r>
              <a:rPr lang="en-US" altLang="zh-CN" b="1" baseline="-25000" dirty="0">
                <a:latin typeface="楷体" pitchFamily="18" charset="-122"/>
                <a:ea typeface="楷体" pitchFamily="18" charset="-122"/>
              </a:rPr>
              <a:t>2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N</a:t>
            </a:r>
            <a:r>
              <a:rPr lang="en-US" altLang="zh-CN" sz="2800" b="1" dirty="0">
                <a:latin typeface="楷体" pitchFamily="18" charset="-122"/>
                <a:ea typeface="楷体" pitchFamily="18" charset="-122"/>
              </a:rPr>
              <a:t>   </a:t>
            </a:r>
            <a:r>
              <a:rPr lang="en-US" altLang="zh-CN" sz="2000" b="1" dirty="0">
                <a:latin typeface="楷体" pitchFamily="18" charset="-122"/>
                <a:ea typeface="楷体" pitchFamily="18" charset="-122"/>
              </a:rPr>
              <a:t>/</a:t>
            </a:r>
            <a:r>
              <a:rPr lang="zh-CN" altLang="en-US" sz="2000" b="1" dirty="0">
                <a:latin typeface="楷体" pitchFamily="18" charset="-122"/>
                <a:ea typeface="楷体" pitchFamily="18" charset="-122"/>
              </a:rPr>
              <a:t>*</a:t>
            </a:r>
            <a:r>
              <a:rPr lang="en-US" altLang="zh-CN" sz="2000" b="1" dirty="0">
                <a:latin typeface="楷体" pitchFamily="18" charset="-122"/>
                <a:ea typeface="楷体" pitchFamily="18" charset="-122"/>
              </a:rPr>
              <a:t>N</a:t>
            </a:r>
            <a:r>
              <a:rPr lang="zh-CN" altLang="en-US" sz="2000" b="1" dirty="0">
                <a:latin typeface="楷体" pitchFamily="18" charset="-122"/>
                <a:ea typeface="楷体" pitchFamily="18" charset="-122"/>
              </a:rPr>
              <a:t>：码元蕴含的信息量</a:t>
            </a:r>
            <a:endParaRPr lang="en-US" altLang="zh-CN" sz="2000" b="1" dirty="0">
              <a:latin typeface="楷体" pitchFamily="18" charset="-122"/>
              <a:ea typeface="楷体" pitchFamily="18" charset="-122"/>
            </a:endParaRPr>
          </a:p>
          <a:p>
            <a:pPr eaLnBrk="0" hangingPunct="0"/>
            <a:r>
              <a:rPr lang="en-US" altLang="zh-CN" sz="2000" b="1" dirty="0">
                <a:latin typeface="楷体" pitchFamily="18" charset="-122"/>
                <a:ea typeface="楷体" pitchFamily="18" charset="-122"/>
              </a:rPr>
              <a:t>         </a:t>
            </a:r>
            <a:r>
              <a:rPr lang="zh-CN" altLang="en-US" sz="2000" b="1" dirty="0">
                <a:latin typeface="楷体" pitchFamily="18" charset="-122"/>
                <a:ea typeface="楷体" pitchFamily="18" charset="-122"/>
              </a:rPr>
              <a:t>（比特率）     （波特率）</a:t>
            </a:r>
          </a:p>
          <a:p>
            <a:pPr eaLnBrk="0" hangingPunct="0"/>
            <a:r>
              <a:rPr lang="zh-CN" altLang="en-US" sz="2000" b="1" dirty="0">
                <a:latin typeface="楷体" pitchFamily="18" charset="-122"/>
                <a:ea typeface="楷体" pitchFamily="18" charset="-122"/>
              </a:rPr>
              <a:t>    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使得低带宽线路支持较高速比特流传输。</a:t>
            </a:r>
          </a:p>
        </p:txBody>
      </p:sp>
      <p:grpSp>
        <p:nvGrpSpPr>
          <p:cNvPr id="2" name="Group 80"/>
          <p:cNvGrpSpPr>
            <a:grpSpLocks/>
          </p:cNvGrpSpPr>
          <p:nvPr/>
        </p:nvGrpSpPr>
        <p:grpSpPr bwMode="auto">
          <a:xfrm>
            <a:off x="533400" y="1981200"/>
            <a:ext cx="7315200" cy="1752600"/>
            <a:chOff x="336" y="1344"/>
            <a:chExt cx="4608" cy="1104"/>
          </a:xfrm>
        </p:grpSpPr>
        <p:sp>
          <p:nvSpPr>
            <p:cNvPr id="49183" name="Rectangle 49"/>
            <p:cNvSpPr>
              <a:spLocks noChangeArrowheads="1"/>
            </p:cNvSpPr>
            <p:nvPr/>
          </p:nvSpPr>
          <p:spPr bwMode="auto">
            <a:xfrm>
              <a:off x="336" y="1344"/>
              <a:ext cx="624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1"/>
                <a:t>数字型</a:t>
              </a:r>
            </a:p>
            <a:p>
              <a:pPr algn="ctr" eaLnBrk="0" hangingPunct="0"/>
              <a:r>
                <a:rPr lang="zh-CN" altLang="en-US" sz="2000" b="1"/>
                <a:t>信源</a:t>
              </a:r>
            </a:p>
          </p:txBody>
        </p:sp>
        <p:sp>
          <p:nvSpPr>
            <p:cNvPr id="49184" name="Rectangle 50"/>
            <p:cNvSpPr>
              <a:spLocks noChangeArrowheads="1"/>
            </p:cNvSpPr>
            <p:nvPr/>
          </p:nvSpPr>
          <p:spPr bwMode="auto">
            <a:xfrm>
              <a:off x="1248" y="1584"/>
              <a:ext cx="672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solidFill>
                    <a:srgbClr val="FF0000"/>
                  </a:solidFill>
                </a:rPr>
                <a:t>Mo</a:t>
              </a:r>
              <a:r>
                <a:rPr lang="en-US" altLang="zh-CN" sz="2000" b="1"/>
                <a:t>dem</a:t>
              </a:r>
            </a:p>
          </p:txBody>
        </p:sp>
        <p:sp>
          <p:nvSpPr>
            <p:cNvPr id="49185" name="Rectangle 51"/>
            <p:cNvSpPr>
              <a:spLocks noChangeArrowheads="1"/>
            </p:cNvSpPr>
            <p:nvPr/>
          </p:nvSpPr>
          <p:spPr bwMode="auto">
            <a:xfrm>
              <a:off x="336" y="2064"/>
              <a:ext cx="624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1"/>
                <a:t>模拟型</a:t>
              </a:r>
            </a:p>
            <a:p>
              <a:pPr algn="ctr" eaLnBrk="0" hangingPunct="0"/>
              <a:r>
                <a:rPr lang="zh-CN" altLang="en-US" sz="2000" b="1"/>
                <a:t>信源</a:t>
              </a:r>
            </a:p>
          </p:txBody>
        </p:sp>
        <p:sp>
          <p:nvSpPr>
            <p:cNvPr id="49186" name="Rectangle 52"/>
            <p:cNvSpPr>
              <a:spLocks noChangeArrowheads="1"/>
            </p:cNvSpPr>
            <p:nvPr/>
          </p:nvSpPr>
          <p:spPr bwMode="auto">
            <a:xfrm>
              <a:off x="1248" y="1968"/>
              <a:ext cx="672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solidFill>
                    <a:srgbClr val="FF0000"/>
                  </a:solidFill>
                </a:rPr>
                <a:t>Co</a:t>
              </a:r>
              <a:r>
                <a:rPr lang="en-US" altLang="zh-CN" sz="2000" b="1"/>
                <a:t>dec</a:t>
              </a:r>
            </a:p>
          </p:txBody>
        </p:sp>
        <p:sp>
          <p:nvSpPr>
            <p:cNvPr id="49187" name="Rectangle 53"/>
            <p:cNvSpPr>
              <a:spLocks noChangeArrowheads="1"/>
            </p:cNvSpPr>
            <p:nvPr/>
          </p:nvSpPr>
          <p:spPr bwMode="auto">
            <a:xfrm>
              <a:off x="2256" y="1344"/>
              <a:ext cx="768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1"/>
                <a:t>数字信道</a:t>
              </a:r>
            </a:p>
          </p:txBody>
        </p:sp>
        <p:sp>
          <p:nvSpPr>
            <p:cNvPr id="49188" name="Rectangle 54"/>
            <p:cNvSpPr>
              <a:spLocks noChangeArrowheads="1"/>
            </p:cNvSpPr>
            <p:nvPr/>
          </p:nvSpPr>
          <p:spPr bwMode="auto">
            <a:xfrm>
              <a:off x="2256" y="2160"/>
              <a:ext cx="768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1"/>
                <a:t>模拟信道</a:t>
              </a:r>
            </a:p>
          </p:txBody>
        </p:sp>
        <p:sp>
          <p:nvSpPr>
            <p:cNvPr id="49189" name="Rectangle 55"/>
            <p:cNvSpPr>
              <a:spLocks noChangeArrowheads="1"/>
            </p:cNvSpPr>
            <p:nvPr/>
          </p:nvSpPr>
          <p:spPr bwMode="auto">
            <a:xfrm>
              <a:off x="4320" y="1344"/>
              <a:ext cx="624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1"/>
                <a:t>数字型</a:t>
              </a:r>
            </a:p>
            <a:p>
              <a:pPr algn="ctr" eaLnBrk="0" hangingPunct="0"/>
              <a:r>
                <a:rPr lang="zh-CN" altLang="en-US" sz="2000" b="1"/>
                <a:t>信宿</a:t>
              </a:r>
            </a:p>
          </p:txBody>
        </p:sp>
        <p:sp>
          <p:nvSpPr>
            <p:cNvPr id="49190" name="Rectangle 57"/>
            <p:cNvSpPr>
              <a:spLocks noChangeArrowheads="1"/>
            </p:cNvSpPr>
            <p:nvPr/>
          </p:nvSpPr>
          <p:spPr bwMode="auto">
            <a:xfrm>
              <a:off x="4320" y="2064"/>
              <a:ext cx="624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1"/>
                <a:t>模拟型</a:t>
              </a:r>
            </a:p>
            <a:p>
              <a:pPr algn="ctr" eaLnBrk="0" hangingPunct="0"/>
              <a:r>
                <a:rPr lang="zh-CN" altLang="en-US" sz="2000" b="1"/>
                <a:t>信宿</a:t>
              </a:r>
            </a:p>
          </p:txBody>
        </p:sp>
        <p:sp>
          <p:nvSpPr>
            <p:cNvPr id="49191" name="Line 59"/>
            <p:cNvSpPr>
              <a:spLocks noChangeShapeType="1"/>
            </p:cNvSpPr>
            <p:nvPr/>
          </p:nvSpPr>
          <p:spPr bwMode="auto">
            <a:xfrm flipV="1">
              <a:off x="1008" y="2112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2" name="Line 60"/>
            <p:cNvSpPr>
              <a:spLocks noChangeShapeType="1"/>
            </p:cNvSpPr>
            <p:nvPr/>
          </p:nvSpPr>
          <p:spPr bwMode="auto">
            <a:xfrm flipV="1">
              <a:off x="1920" y="1536"/>
              <a:ext cx="336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3" name="Line 61"/>
            <p:cNvSpPr>
              <a:spLocks noChangeShapeType="1"/>
            </p:cNvSpPr>
            <p:nvPr/>
          </p:nvSpPr>
          <p:spPr bwMode="auto">
            <a:xfrm>
              <a:off x="3024" y="1536"/>
              <a:ext cx="336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4" name="Line 62"/>
            <p:cNvSpPr>
              <a:spLocks noChangeShapeType="1"/>
            </p:cNvSpPr>
            <p:nvPr/>
          </p:nvSpPr>
          <p:spPr bwMode="auto">
            <a:xfrm>
              <a:off x="4032" y="2064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5" name="Line 63"/>
            <p:cNvSpPr>
              <a:spLocks noChangeShapeType="1"/>
            </p:cNvSpPr>
            <p:nvPr/>
          </p:nvSpPr>
          <p:spPr bwMode="auto">
            <a:xfrm>
              <a:off x="960" y="1440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6" name="Line 64"/>
            <p:cNvSpPr>
              <a:spLocks noChangeShapeType="1"/>
            </p:cNvSpPr>
            <p:nvPr/>
          </p:nvSpPr>
          <p:spPr bwMode="auto">
            <a:xfrm flipV="1">
              <a:off x="3024" y="1440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7" name="Line 65"/>
            <p:cNvSpPr>
              <a:spLocks noChangeShapeType="1"/>
            </p:cNvSpPr>
            <p:nvPr/>
          </p:nvSpPr>
          <p:spPr bwMode="auto">
            <a:xfrm>
              <a:off x="960" y="1632"/>
              <a:ext cx="28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8" name="Line 66"/>
            <p:cNvSpPr>
              <a:spLocks noChangeShapeType="1"/>
            </p:cNvSpPr>
            <p:nvPr/>
          </p:nvSpPr>
          <p:spPr bwMode="auto">
            <a:xfrm>
              <a:off x="1920" y="1728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9" name="Line 67"/>
            <p:cNvSpPr>
              <a:spLocks noChangeShapeType="1"/>
            </p:cNvSpPr>
            <p:nvPr/>
          </p:nvSpPr>
          <p:spPr bwMode="auto">
            <a:xfrm flipV="1">
              <a:off x="3024" y="1728"/>
              <a:ext cx="336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0" name="Line 68"/>
            <p:cNvSpPr>
              <a:spLocks noChangeShapeType="1"/>
            </p:cNvSpPr>
            <p:nvPr/>
          </p:nvSpPr>
          <p:spPr bwMode="auto">
            <a:xfrm flipV="1">
              <a:off x="4032" y="1632"/>
              <a:ext cx="28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1" name="Line 69"/>
            <p:cNvSpPr>
              <a:spLocks noChangeShapeType="1"/>
            </p:cNvSpPr>
            <p:nvPr/>
          </p:nvSpPr>
          <p:spPr bwMode="auto">
            <a:xfrm>
              <a:off x="1008" y="2352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2" name="Line 70"/>
            <p:cNvSpPr>
              <a:spLocks noChangeShapeType="1"/>
            </p:cNvSpPr>
            <p:nvPr/>
          </p:nvSpPr>
          <p:spPr bwMode="auto">
            <a:xfrm>
              <a:off x="3024" y="2352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3" name="Rectangle 74"/>
            <p:cNvSpPr>
              <a:spLocks noChangeArrowheads="1"/>
            </p:cNvSpPr>
            <p:nvPr/>
          </p:nvSpPr>
          <p:spPr bwMode="auto">
            <a:xfrm>
              <a:off x="3360" y="1584"/>
              <a:ext cx="672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solidFill>
                    <a:srgbClr val="FF0000"/>
                  </a:solidFill>
                </a:rPr>
                <a:t>Mo</a:t>
              </a:r>
              <a:r>
                <a:rPr lang="en-US" altLang="zh-CN" sz="2000" b="1"/>
                <a:t>dem</a:t>
              </a:r>
            </a:p>
          </p:txBody>
        </p:sp>
        <p:sp>
          <p:nvSpPr>
            <p:cNvPr id="49204" name="Rectangle 75"/>
            <p:cNvSpPr>
              <a:spLocks noChangeArrowheads="1"/>
            </p:cNvSpPr>
            <p:nvPr/>
          </p:nvSpPr>
          <p:spPr bwMode="auto">
            <a:xfrm>
              <a:off x="3360" y="1968"/>
              <a:ext cx="672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solidFill>
                    <a:srgbClr val="FF0000"/>
                  </a:solidFill>
                </a:rPr>
                <a:t>Co</a:t>
              </a:r>
              <a:r>
                <a:rPr lang="en-US" altLang="zh-CN" sz="2000" b="1"/>
                <a:t>dec</a:t>
              </a:r>
            </a:p>
          </p:txBody>
        </p:sp>
      </p:grpSp>
      <p:sp>
        <p:nvSpPr>
          <p:cNvPr id="22609" name="Rectangle 81"/>
          <p:cNvSpPr>
            <a:spLocks noChangeArrowheads="1"/>
          </p:cNvSpPr>
          <p:nvPr/>
        </p:nvSpPr>
        <p:spPr bwMode="auto">
          <a:xfrm>
            <a:off x="179388" y="404813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9158" name="Text Box 82"/>
          <p:cNvSpPr txBox="1">
            <a:spLocks noChangeArrowheads="1"/>
          </p:cNvSpPr>
          <p:nvPr/>
        </p:nvSpPr>
        <p:spPr bwMode="auto">
          <a:xfrm>
            <a:off x="8699500" y="444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</a:p>
        </p:txBody>
      </p:sp>
      <p:grpSp>
        <p:nvGrpSpPr>
          <p:cNvPr id="3" name="Group 92"/>
          <p:cNvGrpSpPr>
            <a:grpSpLocks/>
          </p:cNvGrpSpPr>
          <p:nvPr/>
        </p:nvGrpSpPr>
        <p:grpSpPr bwMode="auto">
          <a:xfrm>
            <a:off x="1908175" y="441325"/>
            <a:ext cx="4857750" cy="1471613"/>
            <a:chOff x="1202" y="278"/>
            <a:chExt cx="3060" cy="927"/>
          </a:xfrm>
        </p:grpSpPr>
        <p:sp>
          <p:nvSpPr>
            <p:cNvPr id="49165" name="Line 24"/>
            <p:cNvSpPr>
              <a:spLocks noChangeShapeType="1"/>
            </p:cNvSpPr>
            <p:nvPr/>
          </p:nvSpPr>
          <p:spPr bwMode="auto">
            <a:xfrm flipV="1">
              <a:off x="2496" y="864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6" name="Rectangle 26"/>
            <p:cNvSpPr>
              <a:spLocks noChangeArrowheads="1"/>
            </p:cNvSpPr>
            <p:nvPr/>
          </p:nvSpPr>
          <p:spPr bwMode="auto">
            <a:xfrm>
              <a:off x="1574" y="672"/>
              <a:ext cx="52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计算机</a:t>
              </a:r>
            </a:p>
          </p:txBody>
        </p:sp>
        <p:sp>
          <p:nvSpPr>
            <p:cNvPr id="49167" name="Rectangle 27"/>
            <p:cNvSpPr>
              <a:spLocks noChangeArrowheads="1"/>
            </p:cNvSpPr>
            <p:nvPr/>
          </p:nvSpPr>
          <p:spPr bwMode="auto">
            <a:xfrm>
              <a:off x="3014" y="672"/>
              <a:ext cx="52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计算机</a:t>
              </a:r>
            </a:p>
          </p:txBody>
        </p:sp>
        <p:sp>
          <p:nvSpPr>
            <p:cNvPr id="49168" name="Line 28"/>
            <p:cNvSpPr>
              <a:spLocks noChangeShapeType="1"/>
            </p:cNvSpPr>
            <p:nvPr/>
          </p:nvSpPr>
          <p:spPr bwMode="auto">
            <a:xfrm>
              <a:off x="2102" y="81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9" name="Text Box 36"/>
            <p:cNvSpPr txBox="1">
              <a:spLocks noChangeArrowheads="1"/>
            </p:cNvSpPr>
            <p:nvPr/>
          </p:nvSpPr>
          <p:spPr bwMode="auto">
            <a:xfrm>
              <a:off x="3910" y="336"/>
              <a:ext cx="352" cy="869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控制对象</a:t>
              </a:r>
            </a:p>
          </p:txBody>
        </p:sp>
        <p:sp>
          <p:nvSpPr>
            <p:cNvPr id="49170" name="Line 37"/>
            <p:cNvSpPr>
              <a:spLocks noChangeShapeType="1"/>
            </p:cNvSpPr>
            <p:nvPr/>
          </p:nvSpPr>
          <p:spPr bwMode="auto">
            <a:xfrm flipV="1">
              <a:off x="3542" y="336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1" name="Line 38"/>
            <p:cNvSpPr>
              <a:spLocks noChangeShapeType="1"/>
            </p:cNvSpPr>
            <p:nvPr/>
          </p:nvSpPr>
          <p:spPr bwMode="auto">
            <a:xfrm>
              <a:off x="3542" y="912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2" name="Freeform 78"/>
            <p:cNvSpPr>
              <a:spLocks/>
            </p:cNvSpPr>
            <p:nvPr/>
          </p:nvSpPr>
          <p:spPr bwMode="auto">
            <a:xfrm>
              <a:off x="3552" y="432"/>
              <a:ext cx="192" cy="720"/>
            </a:xfrm>
            <a:custGeom>
              <a:avLst/>
              <a:gdLst>
                <a:gd name="T0" fmla="*/ 0 w 192"/>
                <a:gd name="T1" fmla="*/ 0 h 720"/>
                <a:gd name="T2" fmla="*/ 192 w 192"/>
                <a:gd name="T3" fmla="*/ 336 h 720"/>
                <a:gd name="T4" fmla="*/ 0 w 192"/>
                <a:gd name="T5" fmla="*/ 720 h 720"/>
                <a:gd name="T6" fmla="*/ 0 60000 65536"/>
                <a:gd name="T7" fmla="*/ 0 60000 65536"/>
                <a:gd name="T8" fmla="*/ 0 60000 65536"/>
                <a:gd name="T9" fmla="*/ 0 w 192"/>
                <a:gd name="T10" fmla="*/ 0 h 720"/>
                <a:gd name="T11" fmla="*/ 192 w 192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720">
                  <a:moveTo>
                    <a:pt x="0" y="0"/>
                  </a:moveTo>
                  <a:cubicBezTo>
                    <a:pt x="96" y="108"/>
                    <a:pt x="192" y="216"/>
                    <a:pt x="192" y="336"/>
                  </a:cubicBezTo>
                  <a:cubicBezTo>
                    <a:pt x="192" y="456"/>
                    <a:pt x="32" y="656"/>
                    <a:pt x="0" y="72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3" name="Text Box 79"/>
            <p:cNvSpPr txBox="1">
              <a:spLocks noChangeArrowheads="1"/>
            </p:cNvSpPr>
            <p:nvPr/>
          </p:nvSpPr>
          <p:spPr bwMode="auto">
            <a:xfrm>
              <a:off x="2304" y="278"/>
              <a:ext cx="15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 u="sng"/>
                <a:t>信息采集与反馈控制</a:t>
              </a:r>
            </a:p>
          </p:txBody>
        </p:sp>
        <p:grpSp>
          <p:nvGrpSpPr>
            <p:cNvPr id="4" name="Group 83"/>
            <p:cNvGrpSpPr>
              <a:grpSpLocks/>
            </p:cNvGrpSpPr>
            <p:nvPr/>
          </p:nvGrpSpPr>
          <p:grpSpPr bwMode="auto">
            <a:xfrm>
              <a:off x="1202" y="471"/>
              <a:ext cx="324" cy="600"/>
              <a:chOff x="1202" y="2875"/>
              <a:chExt cx="324" cy="600"/>
            </a:xfrm>
          </p:grpSpPr>
          <p:sp>
            <p:nvSpPr>
              <p:cNvPr id="49175" name="Rectangle 84"/>
              <p:cNvSpPr>
                <a:spLocks noChangeArrowheads="1"/>
              </p:cNvSpPr>
              <p:nvPr/>
            </p:nvSpPr>
            <p:spPr bwMode="auto">
              <a:xfrm>
                <a:off x="1286" y="3019"/>
                <a:ext cx="96" cy="24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76" name="Oval 85"/>
              <p:cNvSpPr>
                <a:spLocks noChangeArrowheads="1"/>
              </p:cNvSpPr>
              <p:nvPr/>
            </p:nvSpPr>
            <p:spPr bwMode="auto">
              <a:xfrm>
                <a:off x="1286" y="2875"/>
                <a:ext cx="144" cy="144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77" name="Rectangle 86"/>
              <p:cNvSpPr>
                <a:spLocks noChangeArrowheads="1"/>
              </p:cNvSpPr>
              <p:nvPr/>
            </p:nvSpPr>
            <p:spPr bwMode="auto">
              <a:xfrm>
                <a:off x="1286" y="3259"/>
                <a:ext cx="192" cy="4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78" name="Rectangle 87"/>
              <p:cNvSpPr>
                <a:spLocks noChangeArrowheads="1"/>
              </p:cNvSpPr>
              <p:nvPr/>
            </p:nvSpPr>
            <p:spPr bwMode="auto">
              <a:xfrm>
                <a:off x="1478" y="3259"/>
                <a:ext cx="48" cy="192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79" name="Line 88"/>
              <p:cNvSpPr>
                <a:spLocks noChangeShapeType="1"/>
              </p:cNvSpPr>
              <p:nvPr/>
            </p:nvSpPr>
            <p:spPr bwMode="auto">
              <a:xfrm flipH="1">
                <a:off x="1202" y="3307"/>
                <a:ext cx="45" cy="16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0" name="Line 89"/>
              <p:cNvSpPr>
                <a:spLocks noChangeShapeType="1"/>
              </p:cNvSpPr>
              <p:nvPr/>
            </p:nvSpPr>
            <p:spPr bwMode="auto">
              <a:xfrm>
                <a:off x="1334" y="3067"/>
                <a:ext cx="192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1" name="Line 90"/>
              <p:cNvSpPr>
                <a:spLocks noChangeShapeType="1"/>
              </p:cNvSpPr>
              <p:nvPr/>
            </p:nvSpPr>
            <p:spPr bwMode="auto">
              <a:xfrm>
                <a:off x="1247" y="2931"/>
                <a:ext cx="0" cy="3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2" name="Line 91"/>
              <p:cNvSpPr>
                <a:spLocks noChangeShapeType="1"/>
              </p:cNvSpPr>
              <p:nvPr/>
            </p:nvSpPr>
            <p:spPr bwMode="auto">
              <a:xfrm>
                <a:off x="1247" y="3294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0" name="Text Box 93"/>
          <p:cNvSpPr txBox="1">
            <a:spLocks noChangeArrowheads="1"/>
          </p:cNvSpPr>
          <p:nvPr/>
        </p:nvSpPr>
        <p:spPr bwMode="auto">
          <a:xfrm>
            <a:off x="303213" y="1772816"/>
            <a:ext cx="8589962" cy="21240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1"/>
              <a:t>调幅：</a:t>
            </a:r>
            <a:r>
              <a:rPr lang="en-US" altLang="zh-CN" b="1"/>
              <a:t>g(x)=(n+1)*sin(x)</a:t>
            </a:r>
            <a:r>
              <a:rPr lang="zh-CN" altLang="en-US" b="1"/>
              <a:t>；                             </a:t>
            </a:r>
            <a:r>
              <a:rPr lang="en-US" altLang="zh-CN" b="1"/>
              <a:t>n</a:t>
            </a:r>
            <a:r>
              <a:rPr lang="en-US" altLang="en-US" b="1"/>
              <a:t>∈</a:t>
            </a:r>
            <a:r>
              <a:rPr lang="en-US" altLang="zh-CN" b="1"/>
              <a:t>[0,3]</a:t>
            </a:r>
            <a:r>
              <a:rPr lang="zh-CN" altLang="en-US" b="1"/>
              <a:t>；</a:t>
            </a:r>
          </a:p>
          <a:p>
            <a:pPr>
              <a:lnSpc>
                <a:spcPct val="110000"/>
              </a:lnSpc>
            </a:pPr>
            <a:r>
              <a:rPr lang="zh-CN" altLang="en-US" b="1"/>
              <a:t>调频：</a:t>
            </a:r>
            <a:r>
              <a:rPr lang="en-US" altLang="zh-CN" b="1"/>
              <a:t>g(x)=sin(n*x)</a:t>
            </a:r>
            <a:r>
              <a:rPr lang="zh-CN" altLang="en-US" b="1"/>
              <a:t>；                                    </a:t>
            </a:r>
            <a:r>
              <a:rPr lang="en-US" altLang="zh-CN" b="1"/>
              <a:t>n</a:t>
            </a:r>
            <a:r>
              <a:rPr lang="en-US" altLang="en-US" b="1"/>
              <a:t>∈</a:t>
            </a:r>
            <a:r>
              <a:rPr lang="en-US" altLang="zh-CN" b="1"/>
              <a:t>[0,3]</a:t>
            </a:r>
            <a:r>
              <a:rPr lang="zh-CN" altLang="en-US" b="1"/>
              <a:t>；</a:t>
            </a:r>
          </a:p>
          <a:p>
            <a:pPr>
              <a:lnSpc>
                <a:spcPct val="110000"/>
              </a:lnSpc>
            </a:pPr>
            <a:r>
              <a:rPr lang="zh-CN" altLang="en-US" b="1"/>
              <a:t>调相：</a:t>
            </a:r>
            <a:r>
              <a:rPr lang="en-US" altLang="zh-CN" b="1"/>
              <a:t>g(x)=sin(n*</a:t>
            </a:r>
            <a:r>
              <a:rPr lang="el-GR" altLang="zh-CN" b="1"/>
              <a:t>π</a:t>
            </a:r>
            <a:r>
              <a:rPr lang="en-US" altLang="zh-CN" b="1"/>
              <a:t>/2+x)</a:t>
            </a:r>
            <a:r>
              <a:rPr lang="zh-CN" altLang="en-US" b="1"/>
              <a:t>；                             </a:t>
            </a:r>
            <a:r>
              <a:rPr lang="en-US" altLang="zh-CN" b="1"/>
              <a:t>n</a:t>
            </a:r>
            <a:r>
              <a:rPr lang="en-US" altLang="en-US" b="1"/>
              <a:t>∈</a:t>
            </a:r>
            <a:r>
              <a:rPr lang="en-US" altLang="zh-CN" b="1"/>
              <a:t>[0,3]</a:t>
            </a:r>
            <a:r>
              <a:rPr lang="zh-CN" altLang="en-US" b="1"/>
              <a:t>；</a:t>
            </a:r>
          </a:p>
          <a:p>
            <a:pPr>
              <a:lnSpc>
                <a:spcPct val="110000"/>
              </a:lnSpc>
            </a:pPr>
            <a:r>
              <a:rPr lang="zh-CN" altLang="en-US" b="1"/>
              <a:t>调频调幅：</a:t>
            </a:r>
            <a:r>
              <a:rPr lang="en-US" altLang="zh-CN" b="1"/>
              <a:t>g(x)=(n1+1)*sin(n2*x)</a:t>
            </a:r>
            <a:r>
              <a:rPr lang="zh-CN" altLang="en-US" b="1"/>
              <a:t>；             </a:t>
            </a:r>
            <a:r>
              <a:rPr lang="en-US" altLang="zh-CN" b="1"/>
              <a:t>n1,n2∈[0,3]</a:t>
            </a:r>
            <a:r>
              <a:rPr lang="zh-CN" altLang="en-US" b="1"/>
              <a:t>；</a:t>
            </a:r>
          </a:p>
          <a:p>
            <a:pPr>
              <a:lnSpc>
                <a:spcPct val="110000"/>
              </a:lnSpc>
            </a:pPr>
            <a:r>
              <a:rPr lang="zh-CN" altLang="en-US" b="1"/>
              <a:t>调幅调相：</a:t>
            </a:r>
            <a:r>
              <a:rPr lang="en-US" altLang="zh-CN" b="1"/>
              <a:t>g(x)=(n1+1)*sin(n2*</a:t>
            </a:r>
            <a:r>
              <a:rPr lang="el-GR" altLang="zh-CN" b="1"/>
              <a:t>π</a:t>
            </a:r>
            <a:r>
              <a:rPr lang="en-US" altLang="zh-CN" b="1"/>
              <a:t>/2+x)</a:t>
            </a:r>
            <a:r>
              <a:rPr lang="zh-CN" altLang="en-US" b="1"/>
              <a:t>；      </a:t>
            </a:r>
            <a:r>
              <a:rPr lang="en-US" altLang="zh-CN" b="1"/>
              <a:t>n1,n2</a:t>
            </a:r>
            <a:r>
              <a:rPr lang="en-US" altLang="en-US" b="1"/>
              <a:t>∈</a:t>
            </a:r>
            <a:r>
              <a:rPr lang="en-US" altLang="zh-CN" b="1"/>
              <a:t>[0,3]</a:t>
            </a:r>
            <a:r>
              <a:rPr lang="zh-CN" altLang="en-US" b="1"/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0" y="20638"/>
            <a:ext cx="891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信道与信息类型匹配问题：</a:t>
            </a:r>
          </a:p>
        </p:txBody>
      </p:sp>
      <p:sp>
        <p:nvSpPr>
          <p:cNvPr id="49155" name="Text Box 73"/>
          <p:cNvSpPr txBox="1">
            <a:spLocks noChangeArrowheads="1"/>
          </p:cNvSpPr>
          <p:nvPr/>
        </p:nvSpPr>
        <p:spPr bwMode="auto">
          <a:xfrm>
            <a:off x="152400" y="3886200"/>
            <a:ext cx="8853488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调制</a:t>
            </a:r>
            <a:r>
              <a:rPr lang="en-US" altLang="zh-CN" b="1">
                <a:latin typeface="楷体" pitchFamily="18" charset="-122"/>
                <a:ea typeface="楷体" pitchFamily="18" charset="-122"/>
              </a:rPr>
              <a:t>/</a:t>
            </a:r>
            <a:r>
              <a:rPr lang="zh-CN" altLang="en-US" b="1">
                <a:latin typeface="楷体" pitchFamily="18" charset="-122"/>
                <a:ea typeface="楷体" pitchFamily="18" charset="-122"/>
              </a:rPr>
              <a:t>解调</a:t>
            </a:r>
            <a:r>
              <a:rPr lang="en-US" altLang="zh-CN" b="1">
                <a:latin typeface="楷体" pitchFamily="18" charset="-122"/>
                <a:ea typeface="楷体" pitchFamily="18" charset="-122"/>
              </a:rPr>
              <a:t>(Modem)</a:t>
            </a:r>
            <a:r>
              <a:rPr lang="zh-CN" altLang="en-US" b="1"/>
              <a:t>的方法：调幅、调频、调相，以及组合调制；</a:t>
            </a:r>
          </a:p>
          <a:p>
            <a:pPr eaLnBrk="0" hangingPunct="0"/>
            <a:r>
              <a:rPr lang="zh-CN" altLang="en-US" sz="2800" b="1">
                <a:latin typeface="楷体" pitchFamily="18" charset="-122"/>
                <a:ea typeface="楷体" pitchFamily="18" charset="-122"/>
              </a:rPr>
              <a:t>       </a:t>
            </a:r>
            <a:r>
              <a:rPr lang="zh-CN" altLang="en-US" b="1">
                <a:latin typeface="楷体" pitchFamily="18" charset="-122"/>
                <a:ea typeface="楷体" pitchFamily="18" charset="-122"/>
              </a:rPr>
              <a:t>比特速率 </a:t>
            </a:r>
            <a:r>
              <a:rPr lang="en-US" altLang="zh-CN" b="1">
                <a:latin typeface="楷体" pitchFamily="18" charset="-122"/>
                <a:ea typeface="楷体" pitchFamily="18" charset="-122"/>
              </a:rPr>
              <a:t>= </a:t>
            </a:r>
            <a:r>
              <a:rPr lang="zh-CN" altLang="en-US" b="1">
                <a:latin typeface="楷体" pitchFamily="18" charset="-122"/>
                <a:ea typeface="楷体" pitchFamily="18" charset="-122"/>
              </a:rPr>
              <a:t>码元速率 * </a:t>
            </a:r>
            <a:r>
              <a:rPr lang="en-US" altLang="zh-CN" b="1">
                <a:latin typeface="楷体" pitchFamily="18" charset="-122"/>
                <a:ea typeface="楷体" pitchFamily="18" charset="-122"/>
              </a:rPr>
              <a:t>log</a:t>
            </a:r>
            <a:r>
              <a:rPr lang="en-US" altLang="zh-CN" b="1" baseline="-25000">
                <a:latin typeface="楷体" pitchFamily="18" charset="-122"/>
                <a:ea typeface="楷体" pitchFamily="18" charset="-122"/>
              </a:rPr>
              <a:t>2</a:t>
            </a:r>
            <a:r>
              <a:rPr lang="en-US" altLang="zh-CN" b="1">
                <a:latin typeface="楷体" pitchFamily="18" charset="-122"/>
                <a:ea typeface="楷体" pitchFamily="18" charset="-122"/>
              </a:rPr>
              <a:t>N</a:t>
            </a:r>
            <a:r>
              <a:rPr lang="en-US" altLang="zh-CN" sz="2800" b="1">
                <a:latin typeface="楷体" pitchFamily="18" charset="-122"/>
                <a:ea typeface="楷体" pitchFamily="18" charset="-122"/>
              </a:rPr>
              <a:t>   </a:t>
            </a:r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/</a:t>
            </a:r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*</a:t>
            </a:r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N</a:t>
            </a:r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：码元蕴含的信息量</a:t>
            </a:r>
            <a:endParaRPr lang="en-US" altLang="zh-CN" sz="2000" b="1">
              <a:latin typeface="楷体" pitchFamily="18" charset="-122"/>
              <a:ea typeface="楷体" pitchFamily="18" charset="-122"/>
            </a:endParaRPr>
          </a:p>
          <a:p>
            <a:pPr eaLnBrk="0" hangingPunct="0"/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         </a:t>
            </a:r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（比特率）     （波特率）</a:t>
            </a:r>
          </a:p>
          <a:p>
            <a:pPr eaLnBrk="0" hangingPunct="0"/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    </a:t>
            </a:r>
            <a:r>
              <a:rPr lang="zh-CN" altLang="en-US" b="1">
                <a:latin typeface="楷体" pitchFamily="18" charset="-122"/>
                <a:ea typeface="楷体" pitchFamily="18" charset="-122"/>
              </a:rPr>
              <a:t>使得低带宽线路支持较高速比特流传输。</a:t>
            </a:r>
          </a:p>
        </p:txBody>
      </p:sp>
      <p:grpSp>
        <p:nvGrpSpPr>
          <p:cNvPr id="2" name="Group 80"/>
          <p:cNvGrpSpPr>
            <a:grpSpLocks/>
          </p:cNvGrpSpPr>
          <p:nvPr/>
        </p:nvGrpSpPr>
        <p:grpSpPr bwMode="auto">
          <a:xfrm>
            <a:off x="533400" y="1981200"/>
            <a:ext cx="7315200" cy="1752600"/>
            <a:chOff x="336" y="1344"/>
            <a:chExt cx="4608" cy="1104"/>
          </a:xfrm>
        </p:grpSpPr>
        <p:sp>
          <p:nvSpPr>
            <p:cNvPr id="49183" name="Rectangle 49"/>
            <p:cNvSpPr>
              <a:spLocks noChangeArrowheads="1"/>
            </p:cNvSpPr>
            <p:nvPr/>
          </p:nvSpPr>
          <p:spPr bwMode="auto">
            <a:xfrm>
              <a:off x="336" y="1344"/>
              <a:ext cx="624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1"/>
                <a:t>数字型</a:t>
              </a:r>
            </a:p>
            <a:p>
              <a:pPr algn="ctr" eaLnBrk="0" hangingPunct="0"/>
              <a:r>
                <a:rPr lang="zh-CN" altLang="en-US" sz="2000" b="1"/>
                <a:t>信源</a:t>
              </a:r>
            </a:p>
          </p:txBody>
        </p:sp>
        <p:sp>
          <p:nvSpPr>
            <p:cNvPr id="49184" name="Rectangle 50"/>
            <p:cNvSpPr>
              <a:spLocks noChangeArrowheads="1"/>
            </p:cNvSpPr>
            <p:nvPr/>
          </p:nvSpPr>
          <p:spPr bwMode="auto">
            <a:xfrm>
              <a:off x="1248" y="1584"/>
              <a:ext cx="672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solidFill>
                    <a:srgbClr val="FF0000"/>
                  </a:solidFill>
                </a:rPr>
                <a:t>Mo</a:t>
              </a:r>
              <a:r>
                <a:rPr lang="en-US" altLang="zh-CN" sz="2000" b="1"/>
                <a:t>dem</a:t>
              </a:r>
            </a:p>
          </p:txBody>
        </p:sp>
        <p:sp>
          <p:nvSpPr>
            <p:cNvPr id="49185" name="Rectangle 51"/>
            <p:cNvSpPr>
              <a:spLocks noChangeArrowheads="1"/>
            </p:cNvSpPr>
            <p:nvPr/>
          </p:nvSpPr>
          <p:spPr bwMode="auto">
            <a:xfrm>
              <a:off x="336" y="2064"/>
              <a:ext cx="624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1"/>
                <a:t>模拟型</a:t>
              </a:r>
            </a:p>
            <a:p>
              <a:pPr algn="ctr" eaLnBrk="0" hangingPunct="0"/>
              <a:r>
                <a:rPr lang="zh-CN" altLang="en-US" sz="2000" b="1"/>
                <a:t>信源</a:t>
              </a:r>
            </a:p>
          </p:txBody>
        </p:sp>
        <p:sp>
          <p:nvSpPr>
            <p:cNvPr id="49186" name="Rectangle 52"/>
            <p:cNvSpPr>
              <a:spLocks noChangeArrowheads="1"/>
            </p:cNvSpPr>
            <p:nvPr/>
          </p:nvSpPr>
          <p:spPr bwMode="auto">
            <a:xfrm>
              <a:off x="1248" y="1968"/>
              <a:ext cx="672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solidFill>
                    <a:srgbClr val="FF0000"/>
                  </a:solidFill>
                </a:rPr>
                <a:t>Co</a:t>
              </a:r>
              <a:r>
                <a:rPr lang="en-US" altLang="zh-CN" sz="2000" b="1"/>
                <a:t>dec</a:t>
              </a:r>
            </a:p>
          </p:txBody>
        </p:sp>
        <p:sp>
          <p:nvSpPr>
            <p:cNvPr id="49187" name="Rectangle 53"/>
            <p:cNvSpPr>
              <a:spLocks noChangeArrowheads="1"/>
            </p:cNvSpPr>
            <p:nvPr/>
          </p:nvSpPr>
          <p:spPr bwMode="auto">
            <a:xfrm>
              <a:off x="2256" y="1344"/>
              <a:ext cx="768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1"/>
                <a:t>数字信道</a:t>
              </a:r>
            </a:p>
          </p:txBody>
        </p:sp>
        <p:sp>
          <p:nvSpPr>
            <p:cNvPr id="49188" name="Rectangle 54"/>
            <p:cNvSpPr>
              <a:spLocks noChangeArrowheads="1"/>
            </p:cNvSpPr>
            <p:nvPr/>
          </p:nvSpPr>
          <p:spPr bwMode="auto">
            <a:xfrm>
              <a:off x="2256" y="2160"/>
              <a:ext cx="768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1"/>
                <a:t>模拟信道</a:t>
              </a:r>
            </a:p>
          </p:txBody>
        </p:sp>
        <p:sp>
          <p:nvSpPr>
            <p:cNvPr id="49189" name="Rectangle 55"/>
            <p:cNvSpPr>
              <a:spLocks noChangeArrowheads="1"/>
            </p:cNvSpPr>
            <p:nvPr/>
          </p:nvSpPr>
          <p:spPr bwMode="auto">
            <a:xfrm>
              <a:off x="4320" y="1344"/>
              <a:ext cx="624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1"/>
                <a:t>数字型</a:t>
              </a:r>
            </a:p>
            <a:p>
              <a:pPr algn="ctr" eaLnBrk="0" hangingPunct="0"/>
              <a:r>
                <a:rPr lang="zh-CN" altLang="en-US" sz="2000" b="1"/>
                <a:t>信宿</a:t>
              </a:r>
            </a:p>
          </p:txBody>
        </p:sp>
        <p:sp>
          <p:nvSpPr>
            <p:cNvPr id="49190" name="Rectangle 57"/>
            <p:cNvSpPr>
              <a:spLocks noChangeArrowheads="1"/>
            </p:cNvSpPr>
            <p:nvPr/>
          </p:nvSpPr>
          <p:spPr bwMode="auto">
            <a:xfrm>
              <a:off x="4320" y="2064"/>
              <a:ext cx="624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1"/>
                <a:t>模拟型</a:t>
              </a:r>
            </a:p>
            <a:p>
              <a:pPr algn="ctr" eaLnBrk="0" hangingPunct="0"/>
              <a:r>
                <a:rPr lang="zh-CN" altLang="en-US" sz="2000" b="1"/>
                <a:t>信宿</a:t>
              </a:r>
            </a:p>
          </p:txBody>
        </p:sp>
        <p:sp>
          <p:nvSpPr>
            <p:cNvPr id="49191" name="Line 59"/>
            <p:cNvSpPr>
              <a:spLocks noChangeShapeType="1"/>
            </p:cNvSpPr>
            <p:nvPr/>
          </p:nvSpPr>
          <p:spPr bwMode="auto">
            <a:xfrm flipV="1">
              <a:off x="1008" y="2112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2" name="Line 60"/>
            <p:cNvSpPr>
              <a:spLocks noChangeShapeType="1"/>
            </p:cNvSpPr>
            <p:nvPr/>
          </p:nvSpPr>
          <p:spPr bwMode="auto">
            <a:xfrm flipV="1">
              <a:off x="1920" y="1536"/>
              <a:ext cx="336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3" name="Line 61"/>
            <p:cNvSpPr>
              <a:spLocks noChangeShapeType="1"/>
            </p:cNvSpPr>
            <p:nvPr/>
          </p:nvSpPr>
          <p:spPr bwMode="auto">
            <a:xfrm>
              <a:off x="3024" y="1536"/>
              <a:ext cx="336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4" name="Line 62"/>
            <p:cNvSpPr>
              <a:spLocks noChangeShapeType="1"/>
            </p:cNvSpPr>
            <p:nvPr/>
          </p:nvSpPr>
          <p:spPr bwMode="auto">
            <a:xfrm>
              <a:off x="4032" y="2064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5" name="Line 63"/>
            <p:cNvSpPr>
              <a:spLocks noChangeShapeType="1"/>
            </p:cNvSpPr>
            <p:nvPr/>
          </p:nvSpPr>
          <p:spPr bwMode="auto">
            <a:xfrm>
              <a:off x="960" y="1440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6" name="Line 64"/>
            <p:cNvSpPr>
              <a:spLocks noChangeShapeType="1"/>
            </p:cNvSpPr>
            <p:nvPr/>
          </p:nvSpPr>
          <p:spPr bwMode="auto">
            <a:xfrm flipV="1">
              <a:off x="3024" y="1440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7" name="Line 65"/>
            <p:cNvSpPr>
              <a:spLocks noChangeShapeType="1"/>
            </p:cNvSpPr>
            <p:nvPr/>
          </p:nvSpPr>
          <p:spPr bwMode="auto">
            <a:xfrm>
              <a:off x="960" y="1632"/>
              <a:ext cx="28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8" name="Line 66"/>
            <p:cNvSpPr>
              <a:spLocks noChangeShapeType="1"/>
            </p:cNvSpPr>
            <p:nvPr/>
          </p:nvSpPr>
          <p:spPr bwMode="auto">
            <a:xfrm>
              <a:off x="1920" y="1728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9" name="Line 67"/>
            <p:cNvSpPr>
              <a:spLocks noChangeShapeType="1"/>
            </p:cNvSpPr>
            <p:nvPr/>
          </p:nvSpPr>
          <p:spPr bwMode="auto">
            <a:xfrm flipV="1">
              <a:off x="3024" y="1728"/>
              <a:ext cx="336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0" name="Line 68"/>
            <p:cNvSpPr>
              <a:spLocks noChangeShapeType="1"/>
            </p:cNvSpPr>
            <p:nvPr/>
          </p:nvSpPr>
          <p:spPr bwMode="auto">
            <a:xfrm flipV="1">
              <a:off x="4032" y="1632"/>
              <a:ext cx="28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1" name="Line 69"/>
            <p:cNvSpPr>
              <a:spLocks noChangeShapeType="1"/>
            </p:cNvSpPr>
            <p:nvPr/>
          </p:nvSpPr>
          <p:spPr bwMode="auto">
            <a:xfrm>
              <a:off x="1008" y="2352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2" name="Line 70"/>
            <p:cNvSpPr>
              <a:spLocks noChangeShapeType="1"/>
            </p:cNvSpPr>
            <p:nvPr/>
          </p:nvSpPr>
          <p:spPr bwMode="auto">
            <a:xfrm>
              <a:off x="3024" y="2352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3" name="Rectangle 74"/>
            <p:cNvSpPr>
              <a:spLocks noChangeArrowheads="1"/>
            </p:cNvSpPr>
            <p:nvPr/>
          </p:nvSpPr>
          <p:spPr bwMode="auto">
            <a:xfrm>
              <a:off x="3360" y="1584"/>
              <a:ext cx="672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solidFill>
                    <a:srgbClr val="FF0000"/>
                  </a:solidFill>
                </a:rPr>
                <a:t>Mo</a:t>
              </a:r>
              <a:r>
                <a:rPr lang="en-US" altLang="zh-CN" sz="2000" b="1"/>
                <a:t>dem</a:t>
              </a:r>
            </a:p>
          </p:txBody>
        </p:sp>
        <p:sp>
          <p:nvSpPr>
            <p:cNvPr id="49204" name="Rectangle 75"/>
            <p:cNvSpPr>
              <a:spLocks noChangeArrowheads="1"/>
            </p:cNvSpPr>
            <p:nvPr/>
          </p:nvSpPr>
          <p:spPr bwMode="auto">
            <a:xfrm>
              <a:off x="3360" y="1968"/>
              <a:ext cx="672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solidFill>
                    <a:srgbClr val="FF0000"/>
                  </a:solidFill>
                </a:rPr>
                <a:t>Co</a:t>
              </a:r>
              <a:r>
                <a:rPr lang="en-US" altLang="zh-CN" sz="2000" b="1"/>
                <a:t>dec</a:t>
              </a:r>
            </a:p>
          </p:txBody>
        </p:sp>
      </p:grpSp>
      <p:sp>
        <p:nvSpPr>
          <p:cNvPr id="22609" name="Rectangle 81"/>
          <p:cNvSpPr>
            <a:spLocks noChangeArrowheads="1"/>
          </p:cNvSpPr>
          <p:nvPr/>
        </p:nvSpPr>
        <p:spPr bwMode="auto">
          <a:xfrm>
            <a:off x="179388" y="404813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9158" name="Text Box 82"/>
          <p:cNvSpPr txBox="1">
            <a:spLocks noChangeArrowheads="1"/>
          </p:cNvSpPr>
          <p:nvPr/>
        </p:nvSpPr>
        <p:spPr bwMode="auto">
          <a:xfrm>
            <a:off x="8699500" y="444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</a:p>
        </p:txBody>
      </p:sp>
      <p:grpSp>
        <p:nvGrpSpPr>
          <p:cNvPr id="3" name="Group 92"/>
          <p:cNvGrpSpPr>
            <a:grpSpLocks/>
          </p:cNvGrpSpPr>
          <p:nvPr/>
        </p:nvGrpSpPr>
        <p:grpSpPr bwMode="auto">
          <a:xfrm>
            <a:off x="1908175" y="441325"/>
            <a:ext cx="4857750" cy="1471613"/>
            <a:chOff x="1202" y="278"/>
            <a:chExt cx="3060" cy="927"/>
          </a:xfrm>
        </p:grpSpPr>
        <p:sp>
          <p:nvSpPr>
            <p:cNvPr id="49165" name="Line 24"/>
            <p:cNvSpPr>
              <a:spLocks noChangeShapeType="1"/>
            </p:cNvSpPr>
            <p:nvPr/>
          </p:nvSpPr>
          <p:spPr bwMode="auto">
            <a:xfrm flipV="1">
              <a:off x="2496" y="864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6" name="Rectangle 26"/>
            <p:cNvSpPr>
              <a:spLocks noChangeArrowheads="1"/>
            </p:cNvSpPr>
            <p:nvPr/>
          </p:nvSpPr>
          <p:spPr bwMode="auto">
            <a:xfrm>
              <a:off x="1574" y="672"/>
              <a:ext cx="52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计算机</a:t>
              </a:r>
            </a:p>
          </p:txBody>
        </p:sp>
        <p:sp>
          <p:nvSpPr>
            <p:cNvPr id="49167" name="Rectangle 27"/>
            <p:cNvSpPr>
              <a:spLocks noChangeArrowheads="1"/>
            </p:cNvSpPr>
            <p:nvPr/>
          </p:nvSpPr>
          <p:spPr bwMode="auto">
            <a:xfrm>
              <a:off x="3014" y="672"/>
              <a:ext cx="52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计算机</a:t>
              </a:r>
            </a:p>
          </p:txBody>
        </p:sp>
        <p:sp>
          <p:nvSpPr>
            <p:cNvPr id="49168" name="Line 28"/>
            <p:cNvSpPr>
              <a:spLocks noChangeShapeType="1"/>
            </p:cNvSpPr>
            <p:nvPr/>
          </p:nvSpPr>
          <p:spPr bwMode="auto">
            <a:xfrm>
              <a:off x="2102" y="81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9" name="Text Box 36"/>
            <p:cNvSpPr txBox="1">
              <a:spLocks noChangeArrowheads="1"/>
            </p:cNvSpPr>
            <p:nvPr/>
          </p:nvSpPr>
          <p:spPr bwMode="auto">
            <a:xfrm>
              <a:off x="3910" y="336"/>
              <a:ext cx="352" cy="869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控制对象</a:t>
              </a:r>
            </a:p>
          </p:txBody>
        </p:sp>
        <p:sp>
          <p:nvSpPr>
            <p:cNvPr id="49170" name="Line 37"/>
            <p:cNvSpPr>
              <a:spLocks noChangeShapeType="1"/>
            </p:cNvSpPr>
            <p:nvPr/>
          </p:nvSpPr>
          <p:spPr bwMode="auto">
            <a:xfrm flipV="1">
              <a:off x="3542" y="336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1" name="Line 38"/>
            <p:cNvSpPr>
              <a:spLocks noChangeShapeType="1"/>
            </p:cNvSpPr>
            <p:nvPr/>
          </p:nvSpPr>
          <p:spPr bwMode="auto">
            <a:xfrm>
              <a:off x="3542" y="912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2" name="Freeform 78"/>
            <p:cNvSpPr>
              <a:spLocks/>
            </p:cNvSpPr>
            <p:nvPr/>
          </p:nvSpPr>
          <p:spPr bwMode="auto">
            <a:xfrm>
              <a:off x="3552" y="432"/>
              <a:ext cx="192" cy="720"/>
            </a:xfrm>
            <a:custGeom>
              <a:avLst/>
              <a:gdLst>
                <a:gd name="T0" fmla="*/ 0 w 192"/>
                <a:gd name="T1" fmla="*/ 0 h 720"/>
                <a:gd name="T2" fmla="*/ 192 w 192"/>
                <a:gd name="T3" fmla="*/ 336 h 720"/>
                <a:gd name="T4" fmla="*/ 0 w 192"/>
                <a:gd name="T5" fmla="*/ 720 h 720"/>
                <a:gd name="T6" fmla="*/ 0 60000 65536"/>
                <a:gd name="T7" fmla="*/ 0 60000 65536"/>
                <a:gd name="T8" fmla="*/ 0 60000 65536"/>
                <a:gd name="T9" fmla="*/ 0 w 192"/>
                <a:gd name="T10" fmla="*/ 0 h 720"/>
                <a:gd name="T11" fmla="*/ 192 w 192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720">
                  <a:moveTo>
                    <a:pt x="0" y="0"/>
                  </a:moveTo>
                  <a:cubicBezTo>
                    <a:pt x="96" y="108"/>
                    <a:pt x="192" y="216"/>
                    <a:pt x="192" y="336"/>
                  </a:cubicBezTo>
                  <a:cubicBezTo>
                    <a:pt x="192" y="456"/>
                    <a:pt x="32" y="656"/>
                    <a:pt x="0" y="72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3" name="Text Box 79"/>
            <p:cNvSpPr txBox="1">
              <a:spLocks noChangeArrowheads="1"/>
            </p:cNvSpPr>
            <p:nvPr/>
          </p:nvSpPr>
          <p:spPr bwMode="auto">
            <a:xfrm>
              <a:off x="2304" y="278"/>
              <a:ext cx="15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 u="sng"/>
                <a:t>信息采集与反馈控制</a:t>
              </a:r>
            </a:p>
          </p:txBody>
        </p:sp>
        <p:grpSp>
          <p:nvGrpSpPr>
            <p:cNvPr id="4" name="Group 83"/>
            <p:cNvGrpSpPr>
              <a:grpSpLocks/>
            </p:cNvGrpSpPr>
            <p:nvPr/>
          </p:nvGrpSpPr>
          <p:grpSpPr bwMode="auto">
            <a:xfrm>
              <a:off x="1202" y="471"/>
              <a:ext cx="324" cy="600"/>
              <a:chOff x="1202" y="2875"/>
              <a:chExt cx="324" cy="600"/>
            </a:xfrm>
          </p:grpSpPr>
          <p:sp>
            <p:nvSpPr>
              <p:cNvPr id="49175" name="Rectangle 84"/>
              <p:cNvSpPr>
                <a:spLocks noChangeArrowheads="1"/>
              </p:cNvSpPr>
              <p:nvPr/>
            </p:nvSpPr>
            <p:spPr bwMode="auto">
              <a:xfrm>
                <a:off x="1286" y="3019"/>
                <a:ext cx="96" cy="24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76" name="Oval 85"/>
              <p:cNvSpPr>
                <a:spLocks noChangeArrowheads="1"/>
              </p:cNvSpPr>
              <p:nvPr/>
            </p:nvSpPr>
            <p:spPr bwMode="auto">
              <a:xfrm>
                <a:off x="1286" y="2875"/>
                <a:ext cx="144" cy="144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77" name="Rectangle 86"/>
              <p:cNvSpPr>
                <a:spLocks noChangeArrowheads="1"/>
              </p:cNvSpPr>
              <p:nvPr/>
            </p:nvSpPr>
            <p:spPr bwMode="auto">
              <a:xfrm>
                <a:off x="1286" y="3259"/>
                <a:ext cx="192" cy="4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78" name="Rectangle 87"/>
              <p:cNvSpPr>
                <a:spLocks noChangeArrowheads="1"/>
              </p:cNvSpPr>
              <p:nvPr/>
            </p:nvSpPr>
            <p:spPr bwMode="auto">
              <a:xfrm>
                <a:off x="1478" y="3259"/>
                <a:ext cx="48" cy="192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79" name="Line 88"/>
              <p:cNvSpPr>
                <a:spLocks noChangeShapeType="1"/>
              </p:cNvSpPr>
              <p:nvPr/>
            </p:nvSpPr>
            <p:spPr bwMode="auto">
              <a:xfrm flipH="1">
                <a:off x="1202" y="3307"/>
                <a:ext cx="45" cy="16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0" name="Line 89"/>
              <p:cNvSpPr>
                <a:spLocks noChangeShapeType="1"/>
              </p:cNvSpPr>
              <p:nvPr/>
            </p:nvSpPr>
            <p:spPr bwMode="auto">
              <a:xfrm>
                <a:off x="1334" y="3067"/>
                <a:ext cx="192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1" name="Line 90"/>
              <p:cNvSpPr>
                <a:spLocks noChangeShapeType="1"/>
              </p:cNvSpPr>
              <p:nvPr/>
            </p:nvSpPr>
            <p:spPr bwMode="auto">
              <a:xfrm>
                <a:off x="1247" y="2931"/>
                <a:ext cx="0" cy="3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2" name="Line 91"/>
              <p:cNvSpPr>
                <a:spLocks noChangeShapeType="1"/>
              </p:cNvSpPr>
              <p:nvPr/>
            </p:nvSpPr>
            <p:spPr bwMode="auto">
              <a:xfrm>
                <a:off x="1247" y="3294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9" name="Text Box 134"/>
          <p:cNvSpPr txBox="1">
            <a:spLocks noChangeArrowheads="1"/>
          </p:cNvSpPr>
          <p:nvPr/>
        </p:nvSpPr>
        <p:spPr bwMode="auto">
          <a:xfrm>
            <a:off x="179512" y="1142984"/>
            <a:ext cx="8589963" cy="264795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奈奎斯特（</a:t>
            </a:r>
            <a:r>
              <a:rPr lang="en-US" altLang="zh-CN" b="1" dirty="0" err="1"/>
              <a:t>Nyquist</a:t>
            </a:r>
            <a:r>
              <a:rPr lang="en-US" altLang="zh-CN" dirty="0"/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）定理</a:t>
            </a:r>
            <a:r>
              <a:rPr lang="zh-CN" altLang="en-US" b="1" dirty="0"/>
              <a:t>：</a:t>
            </a:r>
          </a:p>
          <a:p>
            <a:r>
              <a:rPr lang="zh-CN" altLang="en-US" b="1" dirty="0"/>
              <a:t> 无噪声下的</a:t>
            </a:r>
            <a:r>
              <a:rPr lang="en-US" altLang="zh-CN" b="1" dirty="0"/>
              <a:t>B</a:t>
            </a:r>
            <a:r>
              <a:rPr lang="zh-CN" altLang="en-US" b="1" dirty="0"/>
              <a:t>（信道容量或码元速率）与</a:t>
            </a:r>
            <a:r>
              <a:rPr lang="en-US" altLang="zh-CN" b="1" dirty="0"/>
              <a:t>H</a:t>
            </a:r>
            <a:r>
              <a:rPr lang="zh-CN" altLang="en-US" b="1" dirty="0"/>
              <a:t>（信道带宽）关系： </a:t>
            </a:r>
          </a:p>
          <a:p>
            <a:r>
              <a:rPr lang="zh-CN" altLang="en-US" b="1" dirty="0"/>
              <a:t>          </a:t>
            </a:r>
            <a:r>
              <a:rPr lang="en-US" altLang="zh-CN" b="1" dirty="0">
                <a:solidFill>
                  <a:srgbClr val="FF0000"/>
                </a:solidFill>
              </a:rPr>
              <a:t>B = 2*H</a:t>
            </a:r>
            <a:r>
              <a:rPr lang="zh-CN" altLang="en-US" b="1" dirty="0">
                <a:solidFill>
                  <a:srgbClr val="FF0000"/>
                </a:solidFill>
              </a:rPr>
              <a:t>（波特）；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zh-CN" altLang="en-US" b="1" dirty="0"/>
              <a:t>无噪声下的</a:t>
            </a:r>
            <a:r>
              <a:rPr lang="en-US" altLang="zh-CN" b="1" dirty="0"/>
              <a:t>C</a:t>
            </a:r>
            <a:r>
              <a:rPr lang="zh-CN" altLang="en-US" b="1" dirty="0"/>
              <a:t>（信道速率）与</a:t>
            </a:r>
            <a:r>
              <a:rPr lang="en-US" altLang="zh-CN" b="1" dirty="0"/>
              <a:t>B</a:t>
            </a:r>
            <a:r>
              <a:rPr lang="zh-CN" altLang="en-US" b="1" dirty="0"/>
              <a:t>的关系：  </a:t>
            </a:r>
            <a:r>
              <a:rPr lang="en-US" altLang="zh-CN" b="1" dirty="0">
                <a:solidFill>
                  <a:srgbClr val="FF0000"/>
                </a:solidFill>
              </a:rPr>
              <a:t>C=B*log</a:t>
            </a:r>
            <a:r>
              <a:rPr lang="en-US" altLang="zh-CN" b="1" baseline="-25000" dirty="0">
                <a:solidFill>
                  <a:srgbClr val="FF0000"/>
                </a:solidFill>
              </a:rPr>
              <a:t>2</a:t>
            </a:r>
            <a:r>
              <a:rPr lang="en-US" altLang="zh-CN" b="1" dirty="0">
                <a:solidFill>
                  <a:srgbClr val="FF0000"/>
                </a:solidFill>
              </a:rPr>
              <a:t>N (bps)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          </a:t>
            </a:r>
            <a:r>
              <a:rPr lang="zh-CN" altLang="en-US" b="1" dirty="0"/>
              <a:t>其中：</a:t>
            </a:r>
            <a:r>
              <a:rPr lang="en-US" altLang="zh-CN" b="1" dirty="0"/>
              <a:t>N</a:t>
            </a:r>
            <a:r>
              <a:rPr lang="zh-CN" altLang="en-US" b="1" dirty="0"/>
              <a:t>为一个码元可取的离散值个数。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香农（</a:t>
            </a:r>
            <a:r>
              <a:rPr lang="en-US" altLang="zh-CN" b="1" dirty="0"/>
              <a:t>Shannon</a:t>
            </a:r>
            <a:r>
              <a:rPr lang="zh-CN" altLang="en-US" b="1" dirty="0">
                <a:solidFill>
                  <a:srgbClr val="FF0000"/>
                </a:solidFill>
              </a:rPr>
              <a:t>）定理：</a:t>
            </a:r>
            <a:endParaRPr lang="zh-CN" altLang="en-US" b="1" dirty="0"/>
          </a:p>
          <a:p>
            <a:r>
              <a:rPr lang="zh-CN" altLang="en-US" b="1" dirty="0"/>
              <a:t>有热噪声时</a:t>
            </a:r>
            <a:r>
              <a:rPr lang="en-US" altLang="zh-CN" b="1" dirty="0"/>
              <a:t>C</a:t>
            </a:r>
            <a:r>
              <a:rPr lang="zh-CN" altLang="en-US" b="1" dirty="0"/>
              <a:t>、</a:t>
            </a:r>
            <a:r>
              <a:rPr lang="en-US" altLang="zh-CN" b="1" dirty="0"/>
              <a:t>H</a:t>
            </a:r>
            <a:r>
              <a:rPr lang="zh-CN" altLang="en-US" b="1" dirty="0"/>
              <a:t>和噪声的关系：   </a:t>
            </a:r>
            <a:r>
              <a:rPr lang="en-US" altLang="zh-CN" b="1" dirty="0">
                <a:solidFill>
                  <a:srgbClr val="FF0000"/>
                </a:solidFill>
              </a:rPr>
              <a:t>C = H*log</a:t>
            </a:r>
            <a:r>
              <a:rPr lang="en-US" altLang="zh-CN" b="1" baseline="-25000" dirty="0">
                <a:solidFill>
                  <a:srgbClr val="FF0000"/>
                </a:solidFill>
              </a:rPr>
              <a:t>2</a:t>
            </a:r>
            <a:r>
              <a:rPr lang="en-US" altLang="zh-CN" b="1" dirty="0">
                <a:solidFill>
                  <a:srgbClr val="FF0000"/>
                </a:solidFill>
              </a:rPr>
              <a:t> (1+S/N) (bps)</a:t>
            </a:r>
            <a:r>
              <a:rPr lang="en-US" altLang="zh-CN" dirty="0"/>
              <a:t> </a:t>
            </a:r>
            <a:r>
              <a:rPr lang="en-US" altLang="zh-CN" b="1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0" y="20638"/>
            <a:ext cx="891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信道与信息类型匹配问题：</a:t>
            </a:r>
          </a:p>
        </p:txBody>
      </p:sp>
      <p:sp>
        <p:nvSpPr>
          <p:cNvPr id="49155" name="Text Box 73"/>
          <p:cNvSpPr txBox="1">
            <a:spLocks noChangeArrowheads="1"/>
          </p:cNvSpPr>
          <p:nvPr/>
        </p:nvSpPr>
        <p:spPr bwMode="auto">
          <a:xfrm>
            <a:off x="152400" y="3886200"/>
            <a:ext cx="8853488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调制</a:t>
            </a:r>
            <a:r>
              <a:rPr lang="en-US" altLang="zh-CN" b="1">
                <a:latin typeface="楷体" pitchFamily="18" charset="-122"/>
                <a:ea typeface="楷体" pitchFamily="18" charset="-122"/>
              </a:rPr>
              <a:t>/</a:t>
            </a:r>
            <a:r>
              <a:rPr lang="zh-CN" altLang="en-US" b="1">
                <a:latin typeface="楷体" pitchFamily="18" charset="-122"/>
                <a:ea typeface="楷体" pitchFamily="18" charset="-122"/>
              </a:rPr>
              <a:t>解调</a:t>
            </a:r>
            <a:r>
              <a:rPr lang="en-US" altLang="zh-CN" b="1">
                <a:latin typeface="楷体" pitchFamily="18" charset="-122"/>
                <a:ea typeface="楷体" pitchFamily="18" charset="-122"/>
              </a:rPr>
              <a:t>(Modem)</a:t>
            </a:r>
            <a:r>
              <a:rPr lang="zh-CN" altLang="en-US" b="1"/>
              <a:t>的方法：调幅、调频、调相，以及组合调制；</a:t>
            </a:r>
          </a:p>
          <a:p>
            <a:pPr eaLnBrk="0" hangingPunct="0"/>
            <a:r>
              <a:rPr lang="zh-CN" altLang="en-US" sz="2800" b="1">
                <a:latin typeface="楷体" pitchFamily="18" charset="-122"/>
                <a:ea typeface="楷体" pitchFamily="18" charset="-122"/>
              </a:rPr>
              <a:t>       </a:t>
            </a:r>
            <a:r>
              <a:rPr lang="zh-CN" altLang="en-US" b="1">
                <a:latin typeface="楷体" pitchFamily="18" charset="-122"/>
                <a:ea typeface="楷体" pitchFamily="18" charset="-122"/>
              </a:rPr>
              <a:t>比特速率 </a:t>
            </a:r>
            <a:r>
              <a:rPr lang="en-US" altLang="zh-CN" b="1">
                <a:latin typeface="楷体" pitchFamily="18" charset="-122"/>
                <a:ea typeface="楷体" pitchFamily="18" charset="-122"/>
              </a:rPr>
              <a:t>= </a:t>
            </a:r>
            <a:r>
              <a:rPr lang="zh-CN" altLang="en-US" b="1">
                <a:latin typeface="楷体" pitchFamily="18" charset="-122"/>
                <a:ea typeface="楷体" pitchFamily="18" charset="-122"/>
              </a:rPr>
              <a:t>码元速率 * </a:t>
            </a:r>
            <a:r>
              <a:rPr lang="en-US" altLang="zh-CN" b="1">
                <a:latin typeface="楷体" pitchFamily="18" charset="-122"/>
                <a:ea typeface="楷体" pitchFamily="18" charset="-122"/>
              </a:rPr>
              <a:t>log</a:t>
            </a:r>
            <a:r>
              <a:rPr lang="en-US" altLang="zh-CN" b="1" baseline="-25000">
                <a:latin typeface="楷体" pitchFamily="18" charset="-122"/>
                <a:ea typeface="楷体" pitchFamily="18" charset="-122"/>
              </a:rPr>
              <a:t>2</a:t>
            </a:r>
            <a:r>
              <a:rPr lang="en-US" altLang="zh-CN" b="1">
                <a:latin typeface="楷体" pitchFamily="18" charset="-122"/>
                <a:ea typeface="楷体" pitchFamily="18" charset="-122"/>
              </a:rPr>
              <a:t>N</a:t>
            </a:r>
            <a:r>
              <a:rPr lang="en-US" altLang="zh-CN" sz="2800" b="1">
                <a:latin typeface="楷体" pitchFamily="18" charset="-122"/>
                <a:ea typeface="楷体" pitchFamily="18" charset="-122"/>
              </a:rPr>
              <a:t>   </a:t>
            </a:r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/</a:t>
            </a:r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*</a:t>
            </a:r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N</a:t>
            </a:r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：码元蕴含的信息量</a:t>
            </a:r>
            <a:endParaRPr lang="en-US" altLang="zh-CN" sz="2000" b="1">
              <a:latin typeface="楷体" pitchFamily="18" charset="-122"/>
              <a:ea typeface="楷体" pitchFamily="18" charset="-122"/>
            </a:endParaRPr>
          </a:p>
          <a:p>
            <a:pPr eaLnBrk="0" hangingPunct="0"/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         </a:t>
            </a:r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（比特率）     （波特率）</a:t>
            </a:r>
          </a:p>
          <a:p>
            <a:pPr eaLnBrk="0" hangingPunct="0"/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    </a:t>
            </a:r>
            <a:r>
              <a:rPr lang="zh-CN" altLang="en-US" b="1">
                <a:latin typeface="楷体" pitchFamily="18" charset="-122"/>
                <a:ea typeface="楷体" pitchFamily="18" charset="-122"/>
              </a:rPr>
              <a:t>使得低带宽线路支持较高速比特流传输。</a:t>
            </a:r>
          </a:p>
        </p:txBody>
      </p:sp>
      <p:grpSp>
        <p:nvGrpSpPr>
          <p:cNvPr id="2" name="Group 80"/>
          <p:cNvGrpSpPr>
            <a:grpSpLocks/>
          </p:cNvGrpSpPr>
          <p:nvPr/>
        </p:nvGrpSpPr>
        <p:grpSpPr bwMode="auto">
          <a:xfrm>
            <a:off x="533400" y="1981200"/>
            <a:ext cx="7315200" cy="1752600"/>
            <a:chOff x="336" y="1344"/>
            <a:chExt cx="4608" cy="1104"/>
          </a:xfrm>
        </p:grpSpPr>
        <p:sp>
          <p:nvSpPr>
            <p:cNvPr id="49183" name="Rectangle 49"/>
            <p:cNvSpPr>
              <a:spLocks noChangeArrowheads="1"/>
            </p:cNvSpPr>
            <p:nvPr/>
          </p:nvSpPr>
          <p:spPr bwMode="auto">
            <a:xfrm>
              <a:off x="336" y="1344"/>
              <a:ext cx="624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1"/>
                <a:t>数字型</a:t>
              </a:r>
            </a:p>
            <a:p>
              <a:pPr algn="ctr" eaLnBrk="0" hangingPunct="0"/>
              <a:r>
                <a:rPr lang="zh-CN" altLang="en-US" sz="2000" b="1"/>
                <a:t>信源</a:t>
              </a:r>
            </a:p>
          </p:txBody>
        </p:sp>
        <p:sp>
          <p:nvSpPr>
            <p:cNvPr id="49184" name="Rectangle 50"/>
            <p:cNvSpPr>
              <a:spLocks noChangeArrowheads="1"/>
            </p:cNvSpPr>
            <p:nvPr/>
          </p:nvSpPr>
          <p:spPr bwMode="auto">
            <a:xfrm>
              <a:off x="1248" y="1584"/>
              <a:ext cx="672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solidFill>
                    <a:srgbClr val="FF0000"/>
                  </a:solidFill>
                </a:rPr>
                <a:t>Mo</a:t>
              </a:r>
              <a:r>
                <a:rPr lang="en-US" altLang="zh-CN" sz="2000" b="1"/>
                <a:t>dem</a:t>
              </a:r>
            </a:p>
          </p:txBody>
        </p:sp>
        <p:sp>
          <p:nvSpPr>
            <p:cNvPr id="49185" name="Rectangle 51"/>
            <p:cNvSpPr>
              <a:spLocks noChangeArrowheads="1"/>
            </p:cNvSpPr>
            <p:nvPr/>
          </p:nvSpPr>
          <p:spPr bwMode="auto">
            <a:xfrm>
              <a:off x="336" y="2064"/>
              <a:ext cx="624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1"/>
                <a:t>模拟型</a:t>
              </a:r>
            </a:p>
            <a:p>
              <a:pPr algn="ctr" eaLnBrk="0" hangingPunct="0"/>
              <a:r>
                <a:rPr lang="zh-CN" altLang="en-US" sz="2000" b="1"/>
                <a:t>信源</a:t>
              </a:r>
            </a:p>
          </p:txBody>
        </p:sp>
        <p:sp>
          <p:nvSpPr>
            <p:cNvPr id="49186" name="Rectangle 52"/>
            <p:cNvSpPr>
              <a:spLocks noChangeArrowheads="1"/>
            </p:cNvSpPr>
            <p:nvPr/>
          </p:nvSpPr>
          <p:spPr bwMode="auto">
            <a:xfrm>
              <a:off x="1248" y="1968"/>
              <a:ext cx="672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solidFill>
                    <a:srgbClr val="FF0000"/>
                  </a:solidFill>
                </a:rPr>
                <a:t>Co</a:t>
              </a:r>
              <a:r>
                <a:rPr lang="en-US" altLang="zh-CN" sz="2000" b="1"/>
                <a:t>dec</a:t>
              </a:r>
            </a:p>
          </p:txBody>
        </p:sp>
        <p:sp>
          <p:nvSpPr>
            <p:cNvPr id="49187" name="Rectangle 53"/>
            <p:cNvSpPr>
              <a:spLocks noChangeArrowheads="1"/>
            </p:cNvSpPr>
            <p:nvPr/>
          </p:nvSpPr>
          <p:spPr bwMode="auto">
            <a:xfrm>
              <a:off x="2256" y="1344"/>
              <a:ext cx="768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1"/>
                <a:t>数字信道</a:t>
              </a:r>
            </a:p>
          </p:txBody>
        </p:sp>
        <p:sp>
          <p:nvSpPr>
            <p:cNvPr id="49188" name="Rectangle 54"/>
            <p:cNvSpPr>
              <a:spLocks noChangeArrowheads="1"/>
            </p:cNvSpPr>
            <p:nvPr/>
          </p:nvSpPr>
          <p:spPr bwMode="auto">
            <a:xfrm>
              <a:off x="2256" y="2160"/>
              <a:ext cx="768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1"/>
                <a:t>模拟信道</a:t>
              </a:r>
            </a:p>
          </p:txBody>
        </p:sp>
        <p:sp>
          <p:nvSpPr>
            <p:cNvPr id="49189" name="Rectangle 55"/>
            <p:cNvSpPr>
              <a:spLocks noChangeArrowheads="1"/>
            </p:cNvSpPr>
            <p:nvPr/>
          </p:nvSpPr>
          <p:spPr bwMode="auto">
            <a:xfrm>
              <a:off x="4320" y="1344"/>
              <a:ext cx="624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1"/>
                <a:t>数字型</a:t>
              </a:r>
            </a:p>
            <a:p>
              <a:pPr algn="ctr" eaLnBrk="0" hangingPunct="0"/>
              <a:r>
                <a:rPr lang="zh-CN" altLang="en-US" sz="2000" b="1"/>
                <a:t>信宿</a:t>
              </a:r>
            </a:p>
          </p:txBody>
        </p:sp>
        <p:sp>
          <p:nvSpPr>
            <p:cNvPr id="49190" name="Rectangle 57"/>
            <p:cNvSpPr>
              <a:spLocks noChangeArrowheads="1"/>
            </p:cNvSpPr>
            <p:nvPr/>
          </p:nvSpPr>
          <p:spPr bwMode="auto">
            <a:xfrm>
              <a:off x="4320" y="2064"/>
              <a:ext cx="624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1"/>
                <a:t>模拟型</a:t>
              </a:r>
            </a:p>
            <a:p>
              <a:pPr algn="ctr" eaLnBrk="0" hangingPunct="0"/>
              <a:r>
                <a:rPr lang="zh-CN" altLang="en-US" sz="2000" b="1"/>
                <a:t>信宿</a:t>
              </a:r>
            </a:p>
          </p:txBody>
        </p:sp>
        <p:sp>
          <p:nvSpPr>
            <p:cNvPr id="49191" name="Line 59"/>
            <p:cNvSpPr>
              <a:spLocks noChangeShapeType="1"/>
            </p:cNvSpPr>
            <p:nvPr/>
          </p:nvSpPr>
          <p:spPr bwMode="auto">
            <a:xfrm flipV="1">
              <a:off x="1008" y="2112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2" name="Line 60"/>
            <p:cNvSpPr>
              <a:spLocks noChangeShapeType="1"/>
            </p:cNvSpPr>
            <p:nvPr/>
          </p:nvSpPr>
          <p:spPr bwMode="auto">
            <a:xfrm flipV="1">
              <a:off x="1920" y="1536"/>
              <a:ext cx="336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3" name="Line 61"/>
            <p:cNvSpPr>
              <a:spLocks noChangeShapeType="1"/>
            </p:cNvSpPr>
            <p:nvPr/>
          </p:nvSpPr>
          <p:spPr bwMode="auto">
            <a:xfrm>
              <a:off x="3024" y="1536"/>
              <a:ext cx="336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4" name="Line 62"/>
            <p:cNvSpPr>
              <a:spLocks noChangeShapeType="1"/>
            </p:cNvSpPr>
            <p:nvPr/>
          </p:nvSpPr>
          <p:spPr bwMode="auto">
            <a:xfrm>
              <a:off x="4032" y="2064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5" name="Line 63"/>
            <p:cNvSpPr>
              <a:spLocks noChangeShapeType="1"/>
            </p:cNvSpPr>
            <p:nvPr/>
          </p:nvSpPr>
          <p:spPr bwMode="auto">
            <a:xfrm>
              <a:off x="960" y="1440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6" name="Line 64"/>
            <p:cNvSpPr>
              <a:spLocks noChangeShapeType="1"/>
            </p:cNvSpPr>
            <p:nvPr/>
          </p:nvSpPr>
          <p:spPr bwMode="auto">
            <a:xfrm flipV="1">
              <a:off x="3024" y="1440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7" name="Line 65"/>
            <p:cNvSpPr>
              <a:spLocks noChangeShapeType="1"/>
            </p:cNvSpPr>
            <p:nvPr/>
          </p:nvSpPr>
          <p:spPr bwMode="auto">
            <a:xfrm>
              <a:off x="960" y="1632"/>
              <a:ext cx="28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8" name="Line 66"/>
            <p:cNvSpPr>
              <a:spLocks noChangeShapeType="1"/>
            </p:cNvSpPr>
            <p:nvPr/>
          </p:nvSpPr>
          <p:spPr bwMode="auto">
            <a:xfrm>
              <a:off x="1920" y="1728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9" name="Line 67"/>
            <p:cNvSpPr>
              <a:spLocks noChangeShapeType="1"/>
            </p:cNvSpPr>
            <p:nvPr/>
          </p:nvSpPr>
          <p:spPr bwMode="auto">
            <a:xfrm flipV="1">
              <a:off x="3024" y="1728"/>
              <a:ext cx="336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0" name="Line 68"/>
            <p:cNvSpPr>
              <a:spLocks noChangeShapeType="1"/>
            </p:cNvSpPr>
            <p:nvPr/>
          </p:nvSpPr>
          <p:spPr bwMode="auto">
            <a:xfrm flipV="1">
              <a:off x="4032" y="1632"/>
              <a:ext cx="28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1" name="Line 69"/>
            <p:cNvSpPr>
              <a:spLocks noChangeShapeType="1"/>
            </p:cNvSpPr>
            <p:nvPr/>
          </p:nvSpPr>
          <p:spPr bwMode="auto">
            <a:xfrm>
              <a:off x="1008" y="2352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2" name="Line 70"/>
            <p:cNvSpPr>
              <a:spLocks noChangeShapeType="1"/>
            </p:cNvSpPr>
            <p:nvPr/>
          </p:nvSpPr>
          <p:spPr bwMode="auto">
            <a:xfrm>
              <a:off x="3024" y="2352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3" name="Rectangle 74"/>
            <p:cNvSpPr>
              <a:spLocks noChangeArrowheads="1"/>
            </p:cNvSpPr>
            <p:nvPr/>
          </p:nvSpPr>
          <p:spPr bwMode="auto">
            <a:xfrm>
              <a:off x="3360" y="1584"/>
              <a:ext cx="672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solidFill>
                    <a:srgbClr val="FF0000"/>
                  </a:solidFill>
                </a:rPr>
                <a:t>Mo</a:t>
              </a:r>
              <a:r>
                <a:rPr lang="en-US" altLang="zh-CN" sz="2000" b="1"/>
                <a:t>dem</a:t>
              </a:r>
            </a:p>
          </p:txBody>
        </p:sp>
        <p:sp>
          <p:nvSpPr>
            <p:cNvPr id="49204" name="Rectangle 75"/>
            <p:cNvSpPr>
              <a:spLocks noChangeArrowheads="1"/>
            </p:cNvSpPr>
            <p:nvPr/>
          </p:nvSpPr>
          <p:spPr bwMode="auto">
            <a:xfrm>
              <a:off x="3360" y="1968"/>
              <a:ext cx="672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solidFill>
                    <a:srgbClr val="FF0000"/>
                  </a:solidFill>
                </a:rPr>
                <a:t>Co</a:t>
              </a:r>
              <a:r>
                <a:rPr lang="en-US" altLang="zh-CN" sz="2000" b="1"/>
                <a:t>dec</a:t>
              </a:r>
            </a:p>
          </p:txBody>
        </p:sp>
      </p:grpSp>
      <p:sp>
        <p:nvSpPr>
          <p:cNvPr id="22609" name="Rectangle 81"/>
          <p:cNvSpPr>
            <a:spLocks noChangeArrowheads="1"/>
          </p:cNvSpPr>
          <p:nvPr/>
        </p:nvSpPr>
        <p:spPr bwMode="auto">
          <a:xfrm>
            <a:off x="179388" y="404813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9158" name="Text Box 82"/>
          <p:cNvSpPr txBox="1">
            <a:spLocks noChangeArrowheads="1"/>
          </p:cNvSpPr>
          <p:nvPr/>
        </p:nvSpPr>
        <p:spPr bwMode="auto">
          <a:xfrm>
            <a:off x="8699500" y="444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</a:p>
        </p:txBody>
      </p:sp>
      <p:grpSp>
        <p:nvGrpSpPr>
          <p:cNvPr id="3" name="Group 92"/>
          <p:cNvGrpSpPr>
            <a:grpSpLocks/>
          </p:cNvGrpSpPr>
          <p:nvPr/>
        </p:nvGrpSpPr>
        <p:grpSpPr bwMode="auto">
          <a:xfrm>
            <a:off x="1908175" y="441325"/>
            <a:ext cx="4857750" cy="1471613"/>
            <a:chOff x="1202" y="278"/>
            <a:chExt cx="3060" cy="927"/>
          </a:xfrm>
        </p:grpSpPr>
        <p:sp>
          <p:nvSpPr>
            <p:cNvPr id="49165" name="Line 24"/>
            <p:cNvSpPr>
              <a:spLocks noChangeShapeType="1"/>
            </p:cNvSpPr>
            <p:nvPr/>
          </p:nvSpPr>
          <p:spPr bwMode="auto">
            <a:xfrm flipV="1">
              <a:off x="2496" y="864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6" name="Rectangle 26"/>
            <p:cNvSpPr>
              <a:spLocks noChangeArrowheads="1"/>
            </p:cNvSpPr>
            <p:nvPr/>
          </p:nvSpPr>
          <p:spPr bwMode="auto">
            <a:xfrm>
              <a:off x="1574" y="672"/>
              <a:ext cx="52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计算机</a:t>
              </a:r>
            </a:p>
          </p:txBody>
        </p:sp>
        <p:sp>
          <p:nvSpPr>
            <p:cNvPr id="49167" name="Rectangle 27"/>
            <p:cNvSpPr>
              <a:spLocks noChangeArrowheads="1"/>
            </p:cNvSpPr>
            <p:nvPr/>
          </p:nvSpPr>
          <p:spPr bwMode="auto">
            <a:xfrm>
              <a:off x="3014" y="672"/>
              <a:ext cx="52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计算机</a:t>
              </a:r>
            </a:p>
          </p:txBody>
        </p:sp>
        <p:sp>
          <p:nvSpPr>
            <p:cNvPr id="49168" name="Line 28"/>
            <p:cNvSpPr>
              <a:spLocks noChangeShapeType="1"/>
            </p:cNvSpPr>
            <p:nvPr/>
          </p:nvSpPr>
          <p:spPr bwMode="auto">
            <a:xfrm>
              <a:off x="2102" y="81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9" name="Text Box 36"/>
            <p:cNvSpPr txBox="1">
              <a:spLocks noChangeArrowheads="1"/>
            </p:cNvSpPr>
            <p:nvPr/>
          </p:nvSpPr>
          <p:spPr bwMode="auto">
            <a:xfrm>
              <a:off x="3910" y="336"/>
              <a:ext cx="352" cy="869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控制对象</a:t>
              </a:r>
            </a:p>
          </p:txBody>
        </p:sp>
        <p:sp>
          <p:nvSpPr>
            <p:cNvPr id="49170" name="Line 37"/>
            <p:cNvSpPr>
              <a:spLocks noChangeShapeType="1"/>
            </p:cNvSpPr>
            <p:nvPr/>
          </p:nvSpPr>
          <p:spPr bwMode="auto">
            <a:xfrm flipV="1">
              <a:off x="3542" y="336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1" name="Line 38"/>
            <p:cNvSpPr>
              <a:spLocks noChangeShapeType="1"/>
            </p:cNvSpPr>
            <p:nvPr/>
          </p:nvSpPr>
          <p:spPr bwMode="auto">
            <a:xfrm>
              <a:off x="3542" y="912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2" name="Freeform 78"/>
            <p:cNvSpPr>
              <a:spLocks/>
            </p:cNvSpPr>
            <p:nvPr/>
          </p:nvSpPr>
          <p:spPr bwMode="auto">
            <a:xfrm>
              <a:off x="3552" y="432"/>
              <a:ext cx="192" cy="720"/>
            </a:xfrm>
            <a:custGeom>
              <a:avLst/>
              <a:gdLst>
                <a:gd name="T0" fmla="*/ 0 w 192"/>
                <a:gd name="T1" fmla="*/ 0 h 720"/>
                <a:gd name="T2" fmla="*/ 192 w 192"/>
                <a:gd name="T3" fmla="*/ 336 h 720"/>
                <a:gd name="T4" fmla="*/ 0 w 192"/>
                <a:gd name="T5" fmla="*/ 720 h 720"/>
                <a:gd name="T6" fmla="*/ 0 60000 65536"/>
                <a:gd name="T7" fmla="*/ 0 60000 65536"/>
                <a:gd name="T8" fmla="*/ 0 60000 65536"/>
                <a:gd name="T9" fmla="*/ 0 w 192"/>
                <a:gd name="T10" fmla="*/ 0 h 720"/>
                <a:gd name="T11" fmla="*/ 192 w 192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720">
                  <a:moveTo>
                    <a:pt x="0" y="0"/>
                  </a:moveTo>
                  <a:cubicBezTo>
                    <a:pt x="96" y="108"/>
                    <a:pt x="192" y="216"/>
                    <a:pt x="192" y="336"/>
                  </a:cubicBezTo>
                  <a:cubicBezTo>
                    <a:pt x="192" y="456"/>
                    <a:pt x="32" y="656"/>
                    <a:pt x="0" y="72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3" name="Text Box 79"/>
            <p:cNvSpPr txBox="1">
              <a:spLocks noChangeArrowheads="1"/>
            </p:cNvSpPr>
            <p:nvPr/>
          </p:nvSpPr>
          <p:spPr bwMode="auto">
            <a:xfrm>
              <a:off x="2304" y="278"/>
              <a:ext cx="15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 u="sng"/>
                <a:t>信息采集与反馈控制</a:t>
              </a:r>
            </a:p>
          </p:txBody>
        </p:sp>
        <p:grpSp>
          <p:nvGrpSpPr>
            <p:cNvPr id="4" name="Group 83"/>
            <p:cNvGrpSpPr>
              <a:grpSpLocks/>
            </p:cNvGrpSpPr>
            <p:nvPr/>
          </p:nvGrpSpPr>
          <p:grpSpPr bwMode="auto">
            <a:xfrm>
              <a:off x="1202" y="471"/>
              <a:ext cx="324" cy="600"/>
              <a:chOff x="1202" y="2875"/>
              <a:chExt cx="324" cy="600"/>
            </a:xfrm>
          </p:grpSpPr>
          <p:sp>
            <p:nvSpPr>
              <p:cNvPr id="49175" name="Rectangle 84"/>
              <p:cNvSpPr>
                <a:spLocks noChangeArrowheads="1"/>
              </p:cNvSpPr>
              <p:nvPr/>
            </p:nvSpPr>
            <p:spPr bwMode="auto">
              <a:xfrm>
                <a:off x="1286" y="3019"/>
                <a:ext cx="96" cy="24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76" name="Oval 85"/>
              <p:cNvSpPr>
                <a:spLocks noChangeArrowheads="1"/>
              </p:cNvSpPr>
              <p:nvPr/>
            </p:nvSpPr>
            <p:spPr bwMode="auto">
              <a:xfrm>
                <a:off x="1286" y="2875"/>
                <a:ext cx="144" cy="144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77" name="Rectangle 86"/>
              <p:cNvSpPr>
                <a:spLocks noChangeArrowheads="1"/>
              </p:cNvSpPr>
              <p:nvPr/>
            </p:nvSpPr>
            <p:spPr bwMode="auto">
              <a:xfrm>
                <a:off x="1286" y="3259"/>
                <a:ext cx="192" cy="4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78" name="Rectangle 87"/>
              <p:cNvSpPr>
                <a:spLocks noChangeArrowheads="1"/>
              </p:cNvSpPr>
              <p:nvPr/>
            </p:nvSpPr>
            <p:spPr bwMode="auto">
              <a:xfrm>
                <a:off x="1478" y="3259"/>
                <a:ext cx="48" cy="192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79" name="Line 88"/>
              <p:cNvSpPr>
                <a:spLocks noChangeShapeType="1"/>
              </p:cNvSpPr>
              <p:nvPr/>
            </p:nvSpPr>
            <p:spPr bwMode="auto">
              <a:xfrm flipH="1">
                <a:off x="1202" y="3307"/>
                <a:ext cx="45" cy="16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0" name="Line 89"/>
              <p:cNvSpPr>
                <a:spLocks noChangeShapeType="1"/>
              </p:cNvSpPr>
              <p:nvPr/>
            </p:nvSpPr>
            <p:spPr bwMode="auto">
              <a:xfrm>
                <a:off x="1334" y="3067"/>
                <a:ext cx="192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1" name="Line 90"/>
              <p:cNvSpPr>
                <a:spLocks noChangeShapeType="1"/>
              </p:cNvSpPr>
              <p:nvPr/>
            </p:nvSpPr>
            <p:spPr bwMode="auto">
              <a:xfrm>
                <a:off x="1247" y="2931"/>
                <a:ext cx="0" cy="3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2" name="Line 91"/>
              <p:cNvSpPr>
                <a:spLocks noChangeShapeType="1"/>
              </p:cNvSpPr>
              <p:nvPr/>
            </p:nvSpPr>
            <p:spPr bwMode="auto">
              <a:xfrm>
                <a:off x="1247" y="3294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1" name="Text Box 73"/>
          <p:cNvSpPr txBox="1">
            <a:spLocks noChangeArrowheads="1"/>
          </p:cNvSpPr>
          <p:nvPr/>
        </p:nvSpPr>
        <p:spPr bwMode="auto">
          <a:xfrm>
            <a:off x="71438" y="5468938"/>
            <a:ext cx="9109075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40000"/>
              </a:spcBef>
            </a:pPr>
            <a:r>
              <a:rPr lang="zh-CN" altLang="en-US" b="1" dirty="0"/>
              <a:t>编码</a:t>
            </a:r>
            <a:r>
              <a:rPr lang="en-US" altLang="zh-CN" b="1" dirty="0"/>
              <a:t>/</a:t>
            </a:r>
            <a:r>
              <a:rPr lang="zh-CN" altLang="en-US" b="1" dirty="0"/>
              <a:t>解码</a:t>
            </a:r>
            <a:r>
              <a:rPr lang="en-US" altLang="zh-CN" b="1" dirty="0"/>
              <a:t>(Codec)</a:t>
            </a:r>
            <a:r>
              <a:rPr lang="zh-CN" altLang="en-US" b="1" dirty="0"/>
              <a:t>的方法：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采样、量化、编码；</a:t>
            </a:r>
          </a:p>
          <a:p>
            <a:pPr>
              <a:spcBef>
                <a:spcPct val="10000"/>
              </a:spcBef>
            </a:pPr>
            <a:r>
              <a:rPr lang="zh-CN" altLang="en-US" sz="2000" b="1" dirty="0">
                <a:latin typeface="楷体" pitchFamily="18" charset="-122"/>
                <a:ea typeface="楷体" pitchFamily="18" charset="-122"/>
              </a:rPr>
              <a:t>  若语音频率</a:t>
            </a:r>
            <a:r>
              <a:rPr lang="en-US" altLang="zh-CN" sz="2000" b="1" dirty="0">
                <a:latin typeface="楷体" pitchFamily="18" charset="-122"/>
                <a:ea typeface="楷体" pitchFamily="18" charset="-122"/>
              </a:rPr>
              <a:t>&lt;4KHz,</a:t>
            </a:r>
            <a:r>
              <a:rPr lang="zh-CN" altLang="en-US" sz="2000" b="1" dirty="0">
                <a:latin typeface="楷体" pitchFamily="18" charset="-122"/>
                <a:ea typeface="楷体" pitchFamily="18" charset="-122"/>
              </a:rPr>
              <a:t>采样频率</a:t>
            </a:r>
            <a:r>
              <a:rPr lang="en-US" altLang="zh-CN" sz="2000" b="1" dirty="0">
                <a:latin typeface="楷体" pitchFamily="18" charset="-122"/>
                <a:ea typeface="楷体" pitchFamily="18" charset="-122"/>
              </a:rPr>
              <a:t>8KHz,256</a:t>
            </a:r>
            <a:r>
              <a:rPr lang="zh-CN" altLang="en-US" sz="2000" b="1" dirty="0">
                <a:latin typeface="楷体" pitchFamily="18" charset="-122"/>
                <a:ea typeface="楷体" pitchFamily="18" charset="-122"/>
              </a:rPr>
              <a:t>量化级</a:t>
            </a:r>
            <a:r>
              <a:rPr lang="en-US" altLang="zh-CN" sz="2000" b="1" dirty="0">
                <a:latin typeface="楷体" pitchFamily="18" charset="-122"/>
                <a:ea typeface="楷体" pitchFamily="18" charset="-122"/>
              </a:rPr>
              <a:t>,8</a:t>
            </a:r>
            <a:r>
              <a:rPr lang="zh-CN" altLang="en-US" sz="2000" b="1" dirty="0">
                <a:latin typeface="楷体" pitchFamily="18" charset="-122"/>
                <a:ea typeface="楷体" pitchFamily="18" charset="-122"/>
              </a:rPr>
              <a:t>位编码</a:t>
            </a:r>
            <a:r>
              <a:rPr lang="en-US" altLang="zh-CN" sz="2000" b="1" dirty="0">
                <a:latin typeface="楷体" pitchFamily="18" charset="-122"/>
                <a:ea typeface="楷体" pitchFamily="18" charset="-122"/>
              </a:rPr>
              <a:t>,</a:t>
            </a:r>
            <a:r>
              <a:rPr lang="zh-CN" altLang="en-US" sz="2000" b="1" dirty="0">
                <a:latin typeface="楷体" pitchFamily="18" charset="-122"/>
                <a:ea typeface="楷体" pitchFamily="18" charset="-122"/>
              </a:rPr>
              <a:t>则不失真速率</a:t>
            </a:r>
            <a:r>
              <a:rPr lang="en-US" altLang="zh-CN" sz="2000" b="1" dirty="0">
                <a:latin typeface="楷体" pitchFamily="18" charset="-122"/>
                <a:ea typeface="楷体" pitchFamily="18" charset="-122"/>
              </a:rPr>
              <a:t>64Kbps</a:t>
            </a:r>
            <a:r>
              <a:rPr lang="zh-CN" altLang="en-US" sz="2000" b="1" dirty="0">
                <a:latin typeface="楷体" pitchFamily="18" charset="-122"/>
                <a:ea typeface="楷体" pitchFamily="18" charset="-122"/>
              </a:rPr>
              <a:t>；</a:t>
            </a:r>
          </a:p>
          <a:p>
            <a:pPr>
              <a:spcBef>
                <a:spcPct val="40000"/>
              </a:spcBef>
            </a:pPr>
            <a:r>
              <a:rPr lang="zh-CN" altLang="en-US" b="1" dirty="0"/>
              <a:t>结论：计算机发送端口发出的数字信号最终可传递到接收端口。</a:t>
            </a:r>
          </a:p>
        </p:txBody>
      </p:sp>
      <p:cxnSp>
        <p:nvCxnSpPr>
          <p:cNvPr id="50" name="直接箭头连接符 49"/>
          <p:cNvCxnSpPr>
            <a:cxnSpLocks noChangeShapeType="1"/>
          </p:cNvCxnSpPr>
          <p:nvPr/>
        </p:nvCxnSpPr>
        <p:spPr bwMode="auto">
          <a:xfrm rot="16200000" flipH="1">
            <a:off x="1535901" y="3464735"/>
            <a:ext cx="2357442" cy="214311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52" name="直接箭头连接符 51"/>
          <p:cNvCxnSpPr>
            <a:cxnSpLocks noChangeShapeType="1"/>
          </p:cNvCxnSpPr>
          <p:nvPr/>
        </p:nvCxnSpPr>
        <p:spPr bwMode="auto">
          <a:xfrm>
            <a:off x="3143250" y="3509974"/>
            <a:ext cx="2428882" cy="2062166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381000" y="649288"/>
            <a:ext cx="8229600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字符编码、图文编码等（如</a:t>
            </a:r>
            <a:r>
              <a:rPr lang="en-US" altLang="zh-CN" b="1"/>
              <a:t>ASCII</a:t>
            </a:r>
            <a:r>
              <a:rPr lang="zh-CN" altLang="en-US" b="1"/>
              <a:t>码），以便人机交互；</a:t>
            </a:r>
          </a:p>
          <a:p>
            <a:endParaRPr lang="zh-CN" altLang="en-US" sz="1200" b="1"/>
          </a:p>
          <a:p>
            <a:r>
              <a:rPr lang="en-US" altLang="zh-CN" b="1"/>
              <a:t>ASCII</a:t>
            </a:r>
            <a:r>
              <a:rPr lang="zh-CN" altLang="en-US" b="1"/>
              <a:t>码</a:t>
            </a:r>
            <a:r>
              <a:rPr lang="en-US" altLang="zh-CN" b="1" u="sng">
                <a:latin typeface="楷体" pitchFamily="18" charset="-122"/>
                <a:ea typeface="楷体" pitchFamily="18" charset="-122"/>
              </a:rPr>
              <a:t>(</a:t>
            </a:r>
            <a:r>
              <a:rPr lang="zh-CN" altLang="en-US" b="1" u="sng">
                <a:latin typeface="楷体" pitchFamily="18" charset="-122"/>
                <a:ea typeface="楷体" pitchFamily="18" charset="-122"/>
              </a:rPr>
              <a:t>美国信息交换标准码</a:t>
            </a:r>
            <a:r>
              <a:rPr lang="en-US" altLang="zh-CN" b="1" u="sng">
                <a:latin typeface="楷体" pitchFamily="18" charset="-122"/>
                <a:ea typeface="楷体" pitchFamily="18" charset="-122"/>
              </a:rPr>
              <a:t>)</a:t>
            </a:r>
            <a:r>
              <a:rPr lang="en-US" altLang="zh-CN" b="1"/>
              <a:t> </a:t>
            </a:r>
            <a:r>
              <a:rPr lang="zh-CN" altLang="en-US" b="1"/>
              <a:t>：</a:t>
            </a:r>
          </a:p>
          <a:p>
            <a:r>
              <a:rPr lang="zh-CN" altLang="en-US" b="1"/>
              <a:t>         </a:t>
            </a:r>
            <a:r>
              <a:rPr lang="en-US" altLang="zh-CN" b="1"/>
              <a:t>7</a:t>
            </a:r>
            <a:r>
              <a:rPr lang="zh-CN" altLang="en-US" b="1"/>
              <a:t>单位编码， </a:t>
            </a:r>
            <a:r>
              <a:rPr lang="en-US" altLang="zh-CN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b</a:t>
            </a:r>
            <a:r>
              <a:rPr lang="en-US" altLang="zh-CN" b="1" baseline="-2500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7</a:t>
            </a:r>
            <a:r>
              <a:rPr lang="en-US" altLang="zh-CN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b</a:t>
            </a:r>
            <a:r>
              <a:rPr lang="en-US" altLang="zh-CN" b="1" baseline="-2500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6</a:t>
            </a:r>
            <a:r>
              <a:rPr lang="en-US" altLang="zh-CN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b</a:t>
            </a:r>
            <a:r>
              <a:rPr lang="en-US" altLang="zh-CN" b="1" baseline="-2500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5 </a:t>
            </a:r>
            <a:r>
              <a:rPr lang="en-US" altLang="zh-CN" b="1">
                <a:latin typeface="楷体" pitchFamily="18" charset="-122"/>
                <a:ea typeface="楷体" pitchFamily="18" charset="-122"/>
              </a:rPr>
              <a:t>b</a:t>
            </a:r>
            <a:r>
              <a:rPr lang="en-US" altLang="zh-CN" b="1" baseline="-25000">
                <a:latin typeface="楷体" pitchFamily="18" charset="-122"/>
                <a:ea typeface="楷体" pitchFamily="18" charset="-122"/>
              </a:rPr>
              <a:t>4</a:t>
            </a:r>
            <a:r>
              <a:rPr lang="en-US" altLang="zh-CN" b="1">
                <a:latin typeface="楷体" pitchFamily="18" charset="-122"/>
                <a:ea typeface="楷体" pitchFamily="18" charset="-122"/>
              </a:rPr>
              <a:t>b</a:t>
            </a:r>
            <a:r>
              <a:rPr lang="en-US" altLang="zh-CN" b="1" baseline="-25000">
                <a:latin typeface="楷体" pitchFamily="18" charset="-122"/>
                <a:ea typeface="楷体" pitchFamily="18" charset="-122"/>
              </a:rPr>
              <a:t>3</a:t>
            </a:r>
            <a:r>
              <a:rPr lang="en-US" altLang="zh-CN" b="1">
                <a:latin typeface="楷体" pitchFamily="18" charset="-122"/>
                <a:ea typeface="楷体" pitchFamily="18" charset="-122"/>
              </a:rPr>
              <a:t>b</a:t>
            </a:r>
            <a:r>
              <a:rPr lang="en-US" altLang="zh-CN" b="1" baseline="-25000">
                <a:latin typeface="楷体" pitchFamily="18" charset="-122"/>
                <a:ea typeface="楷体" pitchFamily="18" charset="-122"/>
              </a:rPr>
              <a:t>2</a:t>
            </a:r>
            <a:r>
              <a:rPr lang="en-US" altLang="zh-CN" b="1">
                <a:latin typeface="楷体" pitchFamily="18" charset="-122"/>
                <a:ea typeface="楷体" pitchFamily="18" charset="-122"/>
              </a:rPr>
              <a:t>b</a:t>
            </a:r>
            <a:r>
              <a:rPr lang="en-US" altLang="zh-CN" b="1" baseline="-25000">
                <a:latin typeface="楷体" pitchFamily="18" charset="-122"/>
                <a:ea typeface="楷体" pitchFamily="18" charset="-122"/>
              </a:rPr>
              <a:t>1 </a:t>
            </a:r>
            <a:r>
              <a:rPr lang="zh-CN" altLang="en-US" b="1">
                <a:latin typeface="楷体" pitchFamily="18" charset="-122"/>
                <a:ea typeface="楷体" pitchFamily="18" charset="-122"/>
              </a:rPr>
              <a:t>（简记</a:t>
            </a:r>
            <a:r>
              <a:rPr lang="en-US" altLang="zh-CN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X</a:t>
            </a:r>
            <a:r>
              <a:rPr lang="en-US" altLang="zh-CN" b="1">
                <a:latin typeface="楷体" pitchFamily="18" charset="-122"/>
                <a:ea typeface="楷体" pitchFamily="18" charset="-122"/>
              </a:rPr>
              <a:t>/Y</a:t>
            </a:r>
            <a:r>
              <a:rPr lang="zh-CN" altLang="en-US" b="1">
                <a:latin typeface="楷体" pitchFamily="18" charset="-122"/>
                <a:ea typeface="楷体" pitchFamily="18" charset="-122"/>
              </a:rPr>
              <a:t>）；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    图形字符：数字、字母、运算符号、语句符号等          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    控制字符：传输控制、格式控制、信息分隔字符等。</a:t>
            </a:r>
            <a:endParaRPr lang="zh-CN" altLang="en-US" b="1">
              <a:latin typeface="楷体" pitchFamily="18" charset="-122"/>
              <a:ea typeface="楷体" pitchFamily="18" charset="-122"/>
            </a:endParaRPr>
          </a:p>
        </p:txBody>
      </p:sp>
      <p:sp>
        <p:nvSpPr>
          <p:cNvPr id="50179" name="Text Box 71"/>
          <p:cNvSpPr txBox="1">
            <a:spLocks noChangeArrowheads="1"/>
          </p:cNvSpPr>
          <p:nvPr/>
        </p:nvSpPr>
        <p:spPr bwMode="auto">
          <a:xfrm>
            <a:off x="0" y="20638"/>
            <a:ext cx="891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人</a:t>
            </a:r>
            <a:r>
              <a:rPr lang="en-US" altLang="zh-CN" b="1"/>
              <a:t>/</a:t>
            </a:r>
            <a:r>
              <a:rPr lang="zh-CN" altLang="en-US" b="1"/>
              <a:t>机交互和机</a:t>
            </a:r>
            <a:r>
              <a:rPr lang="en-US" altLang="zh-CN" b="1"/>
              <a:t>/</a:t>
            </a:r>
            <a:r>
              <a:rPr lang="zh-CN" altLang="en-US" b="1"/>
              <a:t>媒体匹配：</a:t>
            </a:r>
          </a:p>
        </p:txBody>
      </p:sp>
      <p:sp>
        <p:nvSpPr>
          <p:cNvPr id="50180" name="Text Box 72"/>
          <p:cNvSpPr txBox="1">
            <a:spLocks noChangeArrowheads="1"/>
          </p:cNvSpPr>
          <p:nvPr/>
        </p:nvSpPr>
        <p:spPr bwMode="auto">
          <a:xfrm>
            <a:off x="381000" y="4440238"/>
            <a:ext cx="8878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40000"/>
              </a:spcBef>
            </a:pPr>
            <a:r>
              <a:rPr lang="zh-CN" altLang="en-US" b="1"/>
              <a:t>通信编码：</a:t>
            </a:r>
            <a:r>
              <a:rPr lang="zh-CN" altLang="en-US" b="1">
                <a:latin typeface="楷体" pitchFamily="18" charset="-122"/>
                <a:ea typeface="楷体" pitchFamily="18" charset="-122"/>
              </a:rPr>
              <a:t>特定电平信号表示数字信号</a:t>
            </a:r>
            <a:r>
              <a:rPr lang="en-US" altLang="zh-CN" b="1">
                <a:latin typeface="楷体" pitchFamily="18" charset="-122"/>
                <a:ea typeface="楷体" pitchFamily="18" charset="-122"/>
              </a:rPr>
              <a:t>,</a:t>
            </a:r>
            <a:r>
              <a:rPr lang="zh-CN" altLang="en-US" b="1">
                <a:latin typeface="楷体" pitchFamily="18" charset="-122"/>
                <a:ea typeface="楷体" pitchFamily="18" charset="-122"/>
              </a:rPr>
              <a:t>数字信号在端口的体现；</a:t>
            </a:r>
            <a:endParaRPr lang="zh-CN" altLang="en-US" b="1" u="sng">
              <a:latin typeface="楷体" pitchFamily="18" charset="-122"/>
              <a:ea typeface="楷体" pitchFamily="18" charset="-122"/>
            </a:endParaRPr>
          </a:p>
        </p:txBody>
      </p:sp>
      <p:sp>
        <p:nvSpPr>
          <p:cNvPr id="50181" name="Text Box 74"/>
          <p:cNvSpPr txBox="1">
            <a:spLocks noChangeArrowheads="1"/>
          </p:cNvSpPr>
          <p:nvPr/>
        </p:nvSpPr>
        <p:spPr bwMode="auto">
          <a:xfrm>
            <a:off x="355600" y="4941888"/>
            <a:ext cx="4311650" cy="164306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u="sng"/>
              <a:t>RS232</a:t>
            </a:r>
            <a:r>
              <a:rPr lang="zh-CN" altLang="en-US" b="1" u="sng"/>
              <a:t>编码、不归</a:t>
            </a:r>
            <a:r>
              <a:rPr lang="en-US" altLang="zh-CN" b="1" u="sng"/>
              <a:t>0</a:t>
            </a:r>
            <a:r>
              <a:rPr lang="zh-CN" altLang="en-US" b="1" u="sng"/>
              <a:t>交替编码</a:t>
            </a:r>
            <a:r>
              <a:rPr lang="zh-CN" altLang="en-US" b="1"/>
              <a:t>、</a:t>
            </a:r>
            <a:r>
              <a:rPr lang="zh-CN" altLang="en-US" sz="2000" b="1"/>
              <a:t> 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/>
              <a:t>    无同步信息，易产生累计误差；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/>
              <a:t>    不适合批量数据的传输；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/>
              <a:t>（原因：发</a:t>
            </a:r>
            <a:r>
              <a:rPr lang="en-US" altLang="zh-CN" sz="2000" b="1"/>
              <a:t>/</a:t>
            </a:r>
            <a:r>
              <a:rPr lang="zh-CN" altLang="en-US" sz="2000" b="1"/>
              <a:t>收脉冲无法精确同步）</a:t>
            </a:r>
          </a:p>
        </p:txBody>
      </p:sp>
      <p:sp>
        <p:nvSpPr>
          <p:cNvPr id="50182" name="Text Box 75"/>
          <p:cNvSpPr txBox="1">
            <a:spLocks noChangeArrowheads="1"/>
          </p:cNvSpPr>
          <p:nvPr/>
        </p:nvSpPr>
        <p:spPr bwMode="auto">
          <a:xfrm>
            <a:off x="4506913" y="4941888"/>
            <a:ext cx="4529137" cy="1643062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40000"/>
              </a:spcBef>
            </a:pPr>
            <a:r>
              <a:rPr lang="en-US" altLang="zh-CN" b="1" u="sng"/>
              <a:t>     </a:t>
            </a:r>
            <a:r>
              <a:rPr lang="zh-CN" altLang="en-US" b="1" u="sng"/>
              <a:t>曼彻斯特编码、</a:t>
            </a:r>
            <a:r>
              <a:rPr lang="en-US" altLang="zh-CN" b="1" u="sng"/>
              <a:t>4b/5b</a:t>
            </a:r>
            <a:r>
              <a:rPr lang="zh-CN" altLang="en-US" b="1" u="sng"/>
              <a:t>编码</a:t>
            </a:r>
            <a:r>
              <a:rPr lang="zh-CN" altLang="en-US" sz="2000" b="1"/>
              <a:t>      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/>
              <a:t>      含同步信号，可避免累计误差；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/>
              <a:t>      适合批量数据的传输；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/>
              <a:t>（原因：根据同步信号调整接收脉冲）</a:t>
            </a:r>
          </a:p>
        </p:txBody>
      </p:sp>
      <p:sp>
        <p:nvSpPr>
          <p:cNvPr id="21581" name="Rectangle 77"/>
          <p:cNvSpPr>
            <a:spLocks noChangeArrowheads="1"/>
          </p:cNvSpPr>
          <p:nvPr/>
        </p:nvSpPr>
        <p:spPr bwMode="auto">
          <a:xfrm>
            <a:off x="179388" y="5492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0184" name="Text Box 78"/>
          <p:cNvSpPr txBox="1">
            <a:spLocks noChangeArrowheads="1"/>
          </p:cNvSpPr>
          <p:nvPr/>
        </p:nvSpPr>
        <p:spPr bwMode="auto">
          <a:xfrm>
            <a:off x="8699500" y="444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3</a:t>
            </a:r>
          </a:p>
        </p:txBody>
      </p:sp>
      <p:grpSp>
        <p:nvGrpSpPr>
          <p:cNvPr id="50185" name="Group 88"/>
          <p:cNvGrpSpPr>
            <a:grpSpLocks/>
          </p:cNvGrpSpPr>
          <p:nvPr/>
        </p:nvGrpSpPr>
        <p:grpSpPr bwMode="auto">
          <a:xfrm>
            <a:off x="1908175" y="2971800"/>
            <a:ext cx="4857750" cy="1447800"/>
            <a:chOff x="1202" y="1872"/>
            <a:chExt cx="3060" cy="912"/>
          </a:xfrm>
        </p:grpSpPr>
        <p:sp>
          <p:nvSpPr>
            <p:cNvPr id="50186" name="Line 24"/>
            <p:cNvSpPr>
              <a:spLocks noChangeShapeType="1"/>
            </p:cNvSpPr>
            <p:nvPr/>
          </p:nvSpPr>
          <p:spPr bwMode="auto">
            <a:xfrm flipH="1">
              <a:off x="1488" y="187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7" name="Rectangle 49"/>
            <p:cNvSpPr>
              <a:spLocks noChangeArrowheads="1"/>
            </p:cNvSpPr>
            <p:nvPr/>
          </p:nvSpPr>
          <p:spPr bwMode="auto">
            <a:xfrm>
              <a:off x="1574" y="2251"/>
              <a:ext cx="52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计算机</a:t>
              </a:r>
            </a:p>
          </p:txBody>
        </p:sp>
        <p:sp>
          <p:nvSpPr>
            <p:cNvPr id="50188" name="Rectangle 50"/>
            <p:cNvSpPr>
              <a:spLocks noChangeArrowheads="1"/>
            </p:cNvSpPr>
            <p:nvPr/>
          </p:nvSpPr>
          <p:spPr bwMode="auto">
            <a:xfrm>
              <a:off x="3014" y="2251"/>
              <a:ext cx="52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计算机</a:t>
              </a:r>
            </a:p>
          </p:txBody>
        </p:sp>
        <p:sp>
          <p:nvSpPr>
            <p:cNvPr id="50189" name="Line 51"/>
            <p:cNvSpPr>
              <a:spLocks noChangeShapeType="1"/>
            </p:cNvSpPr>
            <p:nvPr/>
          </p:nvSpPr>
          <p:spPr bwMode="auto">
            <a:xfrm>
              <a:off x="2102" y="2395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0" name="Text Box 59"/>
            <p:cNvSpPr txBox="1">
              <a:spLocks noChangeArrowheads="1"/>
            </p:cNvSpPr>
            <p:nvPr/>
          </p:nvSpPr>
          <p:spPr bwMode="auto">
            <a:xfrm>
              <a:off x="3910" y="1915"/>
              <a:ext cx="352" cy="869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控制对象</a:t>
              </a:r>
            </a:p>
          </p:txBody>
        </p:sp>
        <p:sp>
          <p:nvSpPr>
            <p:cNvPr id="50191" name="Line 60"/>
            <p:cNvSpPr>
              <a:spLocks noChangeShapeType="1"/>
            </p:cNvSpPr>
            <p:nvPr/>
          </p:nvSpPr>
          <p:spPr bwMode="auto">
            <a:xfrm flipV="1">
              <a:off x="3542" y="1915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2" name="Line 61"/>
            <p:cNvSpPr>
              <a:spLocks noChangeShapeType="1"/>
            </p:cNvSpPr>
            <p:nvPr/>
          </p:nvSpPr>
          <p:spPr bwMode="auto">
            <a:xfrm>
              <a:off x="3542" y="2491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3" name="Line 73"/>
            <p:cNvSpPr>
              <a:spLocks noChangeShapeType="1"/>
            </p:cNvSpPr>
            <p:nvPr/>
          </p:nvSpPr>
          <p:spPr bwMode="auto">
            <a:xfrm flipH="1">
              <a:off x="2784" y="2448"/>
              <a:ext cx="192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4" name="Text Box 76"/>
            <p:cNvSpPr txBox="1">
              <a:spLocks noChangeArrowheads="1"/>
            </p:cNvSpPr>
            <p:nvPr/>
          </p:nvSpPr>
          <p:spPr bwMode="auto">
            <a:xfrm>
              <a:off x="2298" y="2160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媒体</a:t>
              </a:r>
            </a:p>
          </p:txBody>
        </p:sp>
        <p:grpSp>
          <p:nvGrpSpPr>
            <p:cNvPr id="50195" name="Group 79"/>
            <p:cNvGrpSpPr>
              <a:grpSpLocks/>
            </p:cNvGrpSpPr>
            <p:nvPr/>
          </p:nvGrpSpPr>
          <p:grpSpPr bwMode="auto">
            <a:xfrm>
              <a:off x="1202" y="2069"/>
              <a:ext cx="324" cy="600"/>
              <a:chOff x="1202" y="2875"/>
              <a:chExt cx="324" cy="600"/>
            </a:xfrm>
          </p:grpSpPr>
          <p:sp>
            <p:nvSpPr>
              <p:cNvPr id="50196" name="Rectangle 80"/>
              <p:cNvSpPr>
                <a:spLocks noChangeArrowheads="1"/>
              </p:cNvSpPr>
              <p:nvPr/>
            </p:nvSpPr>
            <p:spPr bwMode="auto">
              <a:xfrm>
                <a:off x="1286" y="3019"/>
                <a:ext cx="96" cy="24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197" name="Oval 81"/>
              <p:cNvSpPr>
                <a:spLocks noChangeArrowheads="1"/>
              </p:cNvSpPr>
              <p:nvPr/>
            </p:nvSpPr>
            <p:spPr bwMode="auto">
              <a:xfrm>
                <a:off x="1286" y="2875"/>
                <a:ext cx="144" cy="144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198" name="Rectangle 82"/>
              <p:cNvSpPr>
                <a:spLocks noChangeArrowheads="1"/>
              </p:cNvSpPr>
              <p:nvPr/>
            </p:nvSpPr>
            <p:spPr bwMode="auto">
              <a:xfrm>
                <a:off x="1286" y="3259"/>
                <a:ext cx="192" cy="4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199" name="Rectangle 83"/>
              <p:cNvSpPr>
                <a:spLocks noChangeArrowheads="1"/>
              </p:cNvSpPr>
              <p:nvPr/>
            </p:nvSpPr>
            <p:spPr bwMode="auto">
              <a:xfrm>
                <a:off x="1478" y="3259"/>
                <a:ext cx="48" cy="192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00" name="Line 84"/>
              <p:cNvSpPr>
                <a:spLocks noChangeShapeType="1"/>
              </p:cNvSpPr>
              <p:nvPr/>
            </p:nvSpPr>
            <p:spPr bwMode="auto">
              <a:xfrm flipH="1">
                <a:off x="1202" y="3307"/>
                <a:ext cx="45" cy="16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01" name="Line 85"/>
              <p:cNvSpPr>
                <a:spLocks noChangeShapeType="1"/>
              </p:cNvSpPr>
              <p:nvPr/>
            </p:nvSpPr>
            <p:spPr bwMode="auto">
              <a:xfrm>
                <a:off x="1334" y="3067"/>
                <a:ext cx="192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02" name="Line 86"/>
              <p:cNvSpPr>
                <a:spLocks noChangeShapeType="1"/>
              </p:cNvSpPr>
              <p:nvPr/>
            </p:nvSpPr>
            <p:spPr bwMode="auto">
              <a:xfrm>
                <a:off x="1247" y="2931"/>
                <a:ext cx="0" cy="3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03" name="Line 87"/>
              <p:cNvSpPr>
                <a:spLocks noChangeShapeType="1"/>
              </p:cNvSpPr>
              <p:nvPr/>
            </p:nvSpPr>
            <p:spPr bwMode="auto">
              <a:xfrm>
                <a:off x="1247" y="3294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34925" y="20638"/>
            <a:ext cx="6877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发送和接收的协调：</a:t>
            </a:r>
          </a:p>
        </p:txBody>
      </p:sp>
      <p:sp>
        <p:nvSpPr>
          <p:cNvPr id="51203" name="Text Box 29"/>
          <p:cNvSpPr txBox="1">
            <a:spLocks noChangeArrowheads="1"/>
          </p:cNvSpPr>
          <p:nvPr/>
        </p:nvSpPr>
        <p:spPr bwMode="auto">
          <a:xfrm>
            <a:off x="593725" y="3141663"/>
            <a:ext cx="8321675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目的：</a:t>
            </a:r>
            <a:r>
              <a:rPr lang="zh-CN" altLang="en-US" b="1"/>
              <a:t>保证接收方能够正确识别和接收发送方的数据；</a:t>
            </a:r>
          </a:p>
          <a:p>
            <a:r>
              <a:rPr lang="zh-CN" altLang="en-US" b="1"/>
              <a:t>方法：收方及时调整接收取样脉冲；</a:t>
            </a:r>
          </a:p>
          <a:p>
            <a:r>
              <a:rPr lang="zh-CN" altLang="en-US" b="1" i="1" u="sng">
                <a:solidFill>
                  <a:srgbClr val="FF0000"/>
                </a:solidFill>
              </a:rPr>
              <a:t>位同步</a:t>
            </a:r>
            <a:r>
              <a:rPr lang="zh-CN" altLang="en-US" b="1">
                <a:solidFill>
                  <a:srgbClr val="FF0000"/>
                </a:solidFill>
              </a:rPr>
              <a:t>：</a:t>
            </a:r>
            <a:r>
              <a:rPr lang="zh-CN" altLang="en-US" b="1"/>
              <a:t> 使接收方可以正确地接收各个比特</a:t>
            </a:r>
          </a:p>
          <a:p>
            <a:r>
              <a:rPr lang="zh-CN" altLang="en-US" b="1"/>
              <a:t>   自同步法：收方直接从数据波中获取同步信号（曼码）。</a:t>
            </a:r>
          </a:p>
          <a:p>
            <a:r>
              <a:rPr lang="zh-CN" altLang="en-US" b="1"/>
              <a:t>   外同步法：收方根据特定信号锁定接收脉冲和频率。</a:t>
            </a:r>
          </a:p>
          <a:p>
            <a:r>
              <a:rPr lang="zh-CN" altLang="en-US" b="1"/>
              <a:t>             （异步传输的起始</a:t>
            </a:r>
            <a:r>
              <a:rPr lang="en-US" altLang="zh-CN" b="1"/>
              <a:t>/</a:t>
            </a:r>
            <a:r>
              <a:rPr lang="zh-CN" altLang="en-US" b="1"/>
              <a:t>终止位）</a:t>
            </a:r>
          </a:p>
          <a:p>
            <a:r>
              <a:rPr lang="zh-CN" altLang="en-US" b="1" i="1" u="sng">
                <a:solidFill>
                  <a:srgbClr val="FF0000"/>
                </a:solidFill>
              </a:rPr>
              <a:t>字符同步</a:t>
            </a:r>
            <a:r>
              <a:rPr lang="zh-CN" altLang="en-US" b="1">
                <a:solidFill>
                  <a:srgbClr val="FF0000"/>
                </a:solidFill>
              </a:rPr>
              <a:t>：</a:t>
            </a:r>
            <a:r>
              <a:rPr lang="zh-CN" altLang="en-US" b="1"/>
              <a:t> 使接收方可以正确地识别数据群</a:t>
            </a:r>
          </a:p>
          <a:p>
            <a:r>
              <a:rPr lang="zh-CN" altLang="en-US" b="1"/>
              <a:t>           收方在识别到独特的同步字符或同步模式后，</a:t>
            </a:r>
          </a:p>
          <a:p>
            <a:r>
              <a:rPr lang="zh-CN" altLang="en-US" b="1"/>
              <a:t>              才开始真正的数据接收。</a:t>
            </a:r>
            <a:r>
              <a:rPr lang="zh-CN" altLang="en-US"/>
              <a:t> </a:t>
            </a:r>
            <a:r>
              <a:rPr lang="zh-CN" altLang="en-US" b="1">
                <a:latin typeface="楷体" pitchFamily="18" charset="-122"/>
                <a:ea typeface="楷体" pitchFamily="18" charset="-122"/>
              </a:rPr>
              <a:t>。</a:t>
            </a:r>
          </a:p>
        </p:txBody>
      </p:sp>
      <p:sp>
        <p:nvSpPr>
          <p:cNvPr id="31794" name="Rectangle 50"/>
          <p:cNvSpPr>
            <a:spLocks noChangeArrowheads="1"/>
          </p:cNvSpPr>
          <p:nvPr/>
        </p:nvSpPr>
        <p:spPr bwMode="auto">
          <a:xfrm>
            <a:off x="179388" y="5492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05" name="Text Box 51"/>
          <p:cNvSpPr txBox="1">
            <a:spLocks noChangeArrowheads="1"/>
          </p:cNvSpPr>
          <p:nvPr/>
        </p:nvSpPr>
        <p:spPr bwMode="auto">
          <a:xfrm>
            <a:off x="8699500" y="444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</a:p>
        </p:txBody>
      </p:sp>
      <p:sp>
        <p:nvSpPr>
          <p:cNvPr id="51206" name="Rectangle 5"/>
          <p:cNvSpPr>
            <a:spLocks noChangeArrowheads="1"/>
          </p:cNvSpPr>
          <p:nvPr/>
        </p:nvSpPr>
        <p:spPr bwMode="auto">
          <a:xfrm>
            <a:off x="2498725" y="12954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计算机</a:t>
            </a:r>
          </a:p>
        </p:txBody>
      </p:sp>
      <p:sp>
        <p:nvSpPr>
          <p:cNvPr id="51207" name="Rectangle 6"/>
          <p:cNvSpPr>
            <a:spLocks noChangeArrowheads="1"/>
          </p:cNvSpPr>
          <p:nvPr/>
        </p:nvSpPr>
        <p:spPr bwMode="auto">
          <a:xfrm>
            <a:off x="4784725" y="12954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计算机</a:t>
            </a:r>
          </a:p>
        </p:txBody>
      </p:sp>
      <p:sp>
        <p:nvSpPr>
          <p:cNvPr id="51208" name="Line 7"/>
          <p:cNvSpPr>
            <a:spLocks noChangeShapeType="1"/>
          </p:cNvSpPr>
          <p:nvPr/>
        </p:nvSpPr>
        <p:spPr bwMode="auto">
          <a:xfrm>
            <a:off x="3336925" y="1524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09" name="Text Box 15"/>
          <p:cNvSpPr txBox="1">
            <a:spLocks noChangeArrowheads="1"/>
          </p:cNvSpPr>
          <p:nvPr/>
        </p:nvSpPr>
        <p:spPr bwMode="auto">
          <a:xfrm>
            <a:off x="6207125" y="762000"/>
            <a:ext cx="558800" cy="13795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控制对象</a:t>
            </a:r>
          </a:p>
        </p:txBody>
      </p:sp>
      <p:sp>
        <p:nvSpPr>
          <p:cNvPr id="51210" name="Line 16"/>
          <p:cNvSpPr>
            <a:spLocks noChangeShapeType="1"/>
          </p:cNvSpPr>
          <p:nvPr/>
        </p:nvSpPr>
        <p:spPr bwMode="auto">
          <a:xfrm flipV="1">
            <a:off x="5622925" y="762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11" name="Line 17"/>
          <p:cNvSpPr>
            <a:spLocks noChangeShapeType="1"/>
          </p:cNvSpPr>
          <p:nvPr/>
        </p:nvSpPr>
        <p:spPr bwMode="auto">
          <a:xfrm>
            <a:off x="5622925" y="1676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12" name="Text Box 27"/>
          <p:cNvSpPr txBox="1">
            <a:spLocks noChangeArrowheads="1"/>
          </p:cNvSpPr>
          <p:nvPr/>
        </p:nvSpPr>
        <p:spPr bwMode="auto">
          <a:xfrm>
            <a:off x="3657600" y="981075"/>
            <a:ext cx="695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同步</a:t>
            </a:r>
          </a:p>
        </p:txBody>
      </p:sp>
      <p:sp>
        <p:nvSpPr>
          <p:cNvPr id="51213" name="Line 28"/>
          <p:cNvSpPr>
            <a:spLocks noChangeShapeType="1"/>
          </p:cNvSpPr>
          <p:nvPr/>
        </p:nvSpPr>
        <p:spPr bwMode="auto">
          <a:xfrm flipH="1">
            <a:off x="3419475" y="1268413"/>
            <a:ext cx="288925" cy="215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1214" name="Group 52"/>
          <p:cNvGrpSpPr>
            <a:grpSpLocks/>
          </p:cNvGrpSpPr>
          <p:nvPr/>
        </p:nvGrpSpPr>
        <p:grpSpPr bwMode="auto">
          <a:xfrm>
            <a:off x="1908175" y="963613"/>
            <a:ext cx="514350" cy="952500"/>
            <a:chOff x="1202" y="2875"/>
            <a:chExt cx="324" cy="600"/>
          </a:xfrm>
        </p:grpSpPr>
        <p:sp>
          <p:nvSpPr>
            <p:cNvPr id="51245" name="Rectangle 53"/>
            <p:cNvSpPr>
              <a:spLocks noChangeArrowheads="1"/>
            </p:cNvSpPr>
            <p:nvPr/>
          </p:nvSpPr>
          <p:spPr bwMode="auto">
            <a:xfrm>
              <a:off x="1286" y="3019"/>
              <a:ext cx="96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6" name="Oval 54"/>
            <p:cNvSpPr>
              <a:spLocks noChangeArrowheads="1"/>
            </p:cNvSpPr>
            <p:nvPr/>
          </p:nvSpPr>
          <p:spPr bwMode="auto">
            <a:xfrm>
              <a:off x="1286" y="2875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7" name="Rectangle 55"/>
            <p:cNvSpPr>
              <a:spLocks noChangeArrowheads="1"/>
            </p:cNvSpPr>
            <p:nvPr/>
          </p:nvSpPr>
          <p:spPr bwMode="auto">
            <a:xfrm>
              <a:off x="1286" y="3259"/>
              <a:ext cx="192" cy="4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8" name="Rectangle 56"/>
            <p:cNvSpPr>
              <a:spLocks noChangeArrowheads="1"/>
            </p:cNvSpPr>
            <p:nvPr/>
          </p:nvSpPr>
          <p:spPr bwMode="auto">
            <a:xfrm>
              <a:off x="1478" y="3259"/>
              <a:ext cx="48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9" name="Line 57"/>
            <p:cNvSpPr>
              <a:spLocks noChangeShapeType="1"/>
            </p:cNvSpPr>
            <p:nvPr/>
          </p:nvSpPr>
          <p:spPr bwMode="auto">
            <a:xfrm flipH="1">
              <a:off x="1202" y="3307"/>
              <a:ext cx="45" cy="1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0" name="Line 58"/>
            <p:cNvSpPr>
              <a:spLocks noChangeShapeType="1"/>
            </p:cNvSpPr>
            <p:nvPr/>
          </p:nvSpPr>
          <p:spPr bwMode="auto">
            <a:xfrm>
              <a:off x="1334" y="3067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1" name="Line 59"/>
            <p:cNvSpPr>
              <a:spLocks noChangeShapeType="1"/>
            </p:cNvSpPr>
            <p:nvPr/>
          </p:nvSpPr>
          <p:spPr bwMode="auto">
            <a:xfrm>
              <a:off x="1247" y="2931"/>
              <a:ext cx="0" cy="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2" name="Line 60"/>
            <p:cNvSpPr>
              <a:spLocks noChangeShapeType="1"/>
            </p:cNvSpPr>
            <p:nvPr/>
          </p:nvSpPr>
          <p:spPr bwMode="auto">
            <a:xfrm>
              <a:off x="1247" y="3294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15" name="Line 62"/>
          <p:cNvSpPr>
            <a:spLocks noChangeShapeType="1"/>
          </p:cNvSpPr>
          <p:nvPr/>
        </p:nvSpPr>
        <p:spPr bwMode="auto">
          <a:xfrm>
            <a:off x="4356100" y="1268413"/>
            <a:ext cx="360363" cy="1587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16" name="Line 64"/>
          <p:cNvSpPr>
            <a:spLocks noChangeShapeType="1"/>
          </p:cNvSpPr>
          <p:nvPr/>
        </p:nvSpPr>
        <p:spPr bwMode="auto">
          <a:xfrm>
            <a:off x="2960688" y="2205038"/>
            <a:ext cx="3254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7" name="Line 71"/>
          <p:cNvSpPr>
            <a:spLocks noChangeShapeType="1"/>
          </p:cNvSpPr>
          <p:nvPr/>
        </p:nvSpPr>
        <p:spPr bwMode="auto">
          <a:xfrm flipH="1">
            <a:off x="2960688" y="2205038"/>
            <a:ext cx="0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8" name="Line 72"/>
          <p:cNvSpPr>
            <a:spLocks noChangeShapeType="1"/>
          </p:cNvSpPr>
          <p:nvPr/>
        </p:nvSpPr>
        <p:spPr bwMode="auto">
          <a:xfrm>
            <a:off x="2771775" y="2471738"/>
            <a:ext cx="2111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9" name="Line 100"/>
          <p:cNvSpPr>
            <a:spLocks noChangeShapeType="1"/>
          </p:cNvSpPr>
          <p:nvPr/>
        </p:nvSpPr>
        <p:spPr bwMode="auto">
          <a:xfrm flipV="1">
            <a:off x="2771775" y="2995613"/>
            <a:ext cx="3141663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0" name="Rectangle 110"/>
          <p:cNvSpPr>
            <a:spLocks noChangeArrowheads="1"/>
          </p:cNvSpPr>
          <p:nvPr/>
        </p:nvSpPr>
        <p:spPr bwMode="auto">
          <a:xfrm>
            <a:off x="1331913" y="2205038"/>
            <a:ext cx="1101725" cy="3635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zh-CN" altLang="en-US" sz="1800" b="1">
                <a:latin typeface="宋体" pitchFamily="2" charset="-122"/>
              </a:rPr>
              <a:t>发方信息</a:t>
            </a:r>
          </a:p>
        </p:txBody>
      </p:sp>
      <p:sp>
        <p:nvSpPr>
          <p:cNvPr id="51221" name="Rectangle 111"/>
          <p:cNvSpPr>
            <a:spLocks noChangeArrowheads="1"/>
          </p:cNvSpPr>
          <p:nvPr/>
        </p:nvSpPr>
        <p:spPr bwMode="auto">
          <a:xfrm>
            <a:off x="1382713" y="2708275"/>
            <a:ext cx="1101725" cy="3635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zh-CN" altLang="en-US" sz="1800" b="1">
                <a:latin typeface="宋体" pitchFamily="2" charset="-122"/>
              </a:rPr>
              <a:t>取样脉冲</a:t>
            </a:r>
          </a:p>
        </p:txBody>
      </p:sp>
      <p:sp>
        <p:nvSpPr>
          <p:cNvPr id="51222" name="Line 112"/>
          <p:cNvSpPr>
            <a:spLocks noChangeShapeType="1"/>
          </p:cNvSpPr>
          <p:nvPr/>
        </p:nvSpPr>
        <p:spPr bwMode="auto">
          <a:xfrm flipH="1">
            <a:off x="3321050" y="2205038"/>
            <a:ext cx="0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3" name="Line 113"/>
          <p:cNvSpPr>
            <a:spLocks noChangeShapeType="1"/>
          </p:cNvSpPr>
          <p:nvPr/>
        </p:nvSpPr>
        <p:spPr bwMode="auto">
          <a:xfrm flipH="1">
            <a:off x="3681413" y="2205038"/>
            <a:ext cx="0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4" name="Line 114"/>
          <p:cNvSpPr>
            <a:spLocks noChangeShapeType="1"/>
          </p:cNvSpPr>
          <p:nvPr/>
        </p:nvSpPr>
        <p:spPr bwMode="auto">
          <a:xfrm flipH="1">
            <a:off x="4041775" y="2205038"/>
            <a:ext cx="0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5" name="Line 115"/>
          <p:cNvSpPr>
            <a:spLocks noChangeShapeType="1"/>
          </p:cNvSpPr>
          <p:nvPr/>
        </p:nvSpPr>
        <p:spPr bwMode="auto">
          <a:xfrm flipH="1">
            <a:off x="4760913" y="2205038"/>
            <a:ext cx="0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6" name="Line 117"/>
          <p:cNvSpPr>
            <a:spLocks noChangeShapeType="1"/>
          </p:cNvSpPr>
          <p:nvPr/>
        </p:nvSpPr>
        <p:spPr bwMode="auto">
          <a:xfrm flipH="1">
            <a:off x="4400550" y="2205038"/>
            <a:ext cx="0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7" name="Line 119"/>
          <p:cNvSpPr>
            <a:spLocks noChangeShapeType="1"/>
          </p:cNvSpPr>
          <p:nvPr/>
        </p:nvSpPr>
        <p:spPr bwMode="auto">
          <a:xfrm flipH="1">
            <a:off x="3851275" y="2708275"/>
            <a:ext cx="0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8" name="Line 120"/>
          <p:cNvSpPr>
            <a:spLocks noChangeShapeType="1"/>
          </p:cNvSpPr>
          <p:nvPr/>
        </p:nvSpPr>
        <p:spPr bwMode="auto">
          <a:xfrm flipH="1">
            <a:off x="3492500" y="2708275"/>
            <a:ext cx="0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9" name="Line 121"/>
          <p:cNvSpPr>
            <a:spLocks noChangeShapeType="1"/>
          </p:cNvSpPr>
          <p:nvPr/>
        </p:nvSpPr>
        <p:spPr bwMode="auto">
          <a:xfrm flipH="1">
            <a:off x="4211638" y="2708275"/>
            <a:ext cx="0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30" name="Line 123"/>
          <p:cNvSpPr>
            <a:spLocks noChangeShapeType="1"/>
          </p:cNvSpPr>
          <p:nvPr/>
        </p:nvSpPr>
        <p:spPr bwMode="auto">
          <a:xfrm flipH="1">
            <a:off x="3132138" y="2708275"/>
            <a:ext cx="0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31" name="Line 125"/>
          <p:cNvSpPr>
            <a:spLocks noChangeShapeType="1"/>
          </p:cNvSpPr>
          <p:nvPr/>
        </p:nvSpPr>
        <p:spPr bwMode="auto">
          <a:xfrm>
            <a:off x="3321050" y="2492375"/>
            <a:ext cx="3254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32" name="Line 126"/>
          <p:cNvSpPr>
            <a:spLocks noChangeShapeType="1"/>
          </p:cNvSpPr>
          <p:nvPr/>
        </p:nvSpPr>
        <p:spPr bwMode="auto">
          <a:xfrm flipH="1">
            <a:off x="5122863" y="2205038"/>
            <a:ext cx="0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33" name="Line 127"/>
          <p:cNvSpPr>
            <a:spLocks noChangeShapeType="1"/>
          </p:cNvSpPr>
          <p:nvPr/>
        </p:nvSpPr>
        <p:spPr bwMode="auto">
          <a:xfrm flipH="1">
            <a:off x="5842000" y="2205038"/>
            <a:ext cx="0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34" name="Line 128"/>
          <p:cNvSpPr>
            <a:spLocks noChangeShapeType="1"/>
          </p:cNvSpPr>
          <p:nvPr/>
        </p:nvSpPr>
        <p:spPr bwMode="auto">
          <a:xfrm flipH="1">
            <a:off x="5481638" y="2205038"/>
            <a:ext cx="0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35" name="Line 129"/>
          <p:cNvSpPr>
            <a:spLocks noChangeShapeType="1"/>
          </p:cNvSpPr>
          <p:nvPr/>
        </p:nvSpPr>
        <p:spPr bwMode="auto">
          <a:xfrm>
            <a:off x="3714750" y="2205038"/>
            <a:ext cx="3254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36" name="Line 130"/>
          <p:cNvSpPr>
            <a:spLocks noChangeShapeType="1"/>
          </p:cNvSpPr>
          <p:nvPr/>
        </p:nvSpPr>
        <p:spPr bwMode="auto">
          <a:xfrm>
            <a:off x="4075113" y="2492375"/>
            <a:ext cx="3254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37" name="Line 131"/>
          <p:cNvSpPr>
            <a:spLocks noChangeShapeType="1"/>
          </p:cNvSpPr>
          <p:nvPr/>
        </p:nvSpPr>
        <p:spPr bwMode="auto">
          <a:xfrm>
            <a:off x="4400550" y="2205038"/>
            <a:ext cx="3254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38" name="Line 132"/>
          <p:cNvSpPr>
            <a:spLocks noChangeShapeType="1"/>
          </p:cNvSpPr>
          <p:nvPr/>
        </p:nvSpPr>
        <p:spPr bwMode="auto">
          <a:xfrm>
            <a:off x="4760913" y="2492375"/>
            <a:ext cx="3254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39" name="Line 133"/>
          <p:cNvSpPr>
            <a:spLocks noChangeShapeType="1"/>
          </p:cNvSpPr>
          <p:nvPr/>
        </p:nvSpPr>
        <p:spPr bwMode="auto">
          <a:xfrm>
            <a:off x="5156200" y="2205038"/>
            <a:ext cx="3254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40" name="Line 134"/>
          <p:cNvSpPr>
            <a:spLocks noChangeShapeType="1"/>
          </p:cNvSpPr>
          <p:nvPr/>
        </p:nvSpPr>
        <p:spPr bwMode="auto">
          <a:xfrm>
            <a:off x="5516563" y="2492375"/>
            <a:ext cx="3254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41" name="Line 135"/>
          <p:cNvSpPr>
            <a:spLocks noChangeShapeType="1"/>
          </p:cNvSpPr>
          <p:nvPr/>
        </p:nvSpPr>
        <p:spPr bwMode="auto">
          <a:xfrm flipH="1">
            <a:off x="5291138" y="2708275"/>
            <a:ext cx="0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42" name="Line 136"/>
          <p:cNvSpPr>
            <a:spLocks noChangeShapeType="1"/>
          </p:cNvSpPr>
          <p:nvPr/>
        </p:nvSpPr>
        <p:spPr bwMode="auto">
          <a:xfrm flipH="1">
            <a:off x="4932363" y="2708275"/>
            <a:ext cx="0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43" name="Line 137"/>
          <p:cNvSpPr>
            <a:spLocks noChangeShapeType="1"/>
          </p:cNvSpPr>
          <p:nvPr/>
        </p:nvSpPr>
        <p:spPr bwMode="auto">
          <a:xfrm flipH="1">
            <a:off x="5651500" y="2708275"/>
            <a:ext cx="0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44" name="Line 138"/>
          <p:cNvSpPr>
            <a:spLocks noChangeShapeType="1"/>
          </p:cNvSpPr>
          <p:nvPr/>
        </p:nvSpPr>
        <p:spPr bwMode="auto">
          <a:xfrm flipH="1">
            <a:off x="4572000" y="2708275"/>
            <a:ext cx="0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0" y="20638"/>
            <a:ext cx="891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噪声对传输的影响及其解决方法：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593725" y="2286000"/>
            <a:ext cx="8321675" cy="304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b="1"/>
              <a:t>噪声（包括信道本身的衰减）可能导致数据传输出错；</a:t>
            </a:r>
          </a:p>
          <a:p>
            <a:pPr>
              <a:spcBef>
                <a:spcPct val="30000"/>
              </a:spcBef>
            </a:pPr>
            <a:r>
              <a:rPr lang="zh-CN" altLang="en-US" b="1"/>
              <a:t>解决方法：发方发送具有特定编码规则的差错校验码，收方根据规则检验接受数据的正确性。</a:t>
            </a:r>
          </a:p>
          <a:p>
            <a:pPr>
              <a:spcBef>
                <a:spcPct val="30000"/>
              </a:spcBef>
            </a:pPr>
            <a:r>
              <a:rPr lang="zh-CN" altLang="en-US" b="1"/>
              <a:t>常用算法：反馈重传法（</a:t>
            </a:r>
            <a:r>
              <a:rPr lang="zh-CN" altLang="en-US" b="1">
                <a:solidFill>
                  <a:srgbClr val="FF0000"/>
                </a:solidFill>
              </a:rPr>
              <a:t>停等协议</a:t>
            </a:r>
            <a:r>
              <a:rPr lang="zh-CN" altLang="en-US" b="1"/>
              <a:t>、</a:t>
            </a:r>
            <a:r>
              <a:rPr lang="zh-CN" altLang="en-US" b="1">
                <a:solidFill>
                  <a:srgbClr val="FF0000"/>
                </a:solidFill>
              </a:rPr>
              <a:t>滑动窗口协议</a:t>
            </a:r>
            <a:r>
              <a:rPr lang="zh-CN" altLang="en-US" b="1"/>
              <a:t>）。</a:t>
            </a:r>
          </a:p>
          <a:p>
            <a:pPr>
              <a:spcBef>
                <a:spcPct val="30000"/>
              </a:spcBef>
            </a:pPr>
            <a:r>
              <a:rPr lang="zh-CN" altLang="en-US" b="1"/>
              <a:t>差错校验码（检错码）</a:t>
            </a:r>
            <a:r>
              <a:rPr lang="en-US" altLang="zh-CN" b="1"/>
              <a:t>= </a:t>
            </a:r>
            <a:r>
              <a:rPr lang="zh-CN" altLang="en-US" b="1"/>
              <a:t>信息字段 </a:t>
            </a:r>
            <a:r>
              <a:rPr lang="en-US" altLang="zh-CN" b="1"/>
              <a:t>+ </a:t>
            </a:r>
            <a:r>
              <a:rPr lang="zh-CN" altLang="en-US" b="1"/>
              <a:t>校验字段；</a:t>
            </a:r>
          </a:p>
          <a:p>
            <a:pPr>
              <a:spcBef>
                <a:spcPct val="10000"/>
              </a:spcBef>
            </a:pPr>
            <a:r>
              <a:rPr lang="zh-CN" altLang="en-US" b="1"/>
              <a:t>    </a:t>
            </a:r>
            <a:r>
              <a:rPr lang="zh-CN" altLang="en-US" b="1">
                <a:latin typeface="楷体" pitchFamily="18" charset="-122"/>
                <a:ea typeface="楷体" pitchFamily="18" charset="-122"/>
              </a:rPr>
              <a:t>水平奇</a:t>
            </a:r>
            <a:r>
              <a:rPr lang="en-US" altLang="zh-CN" b="1">
                <a:latin typeface="楷体" pitchFamily="18" charset="-122"/>
                <a:ea typeface="楷体" pitchFamily="18" charset="-122"/>
              </a:rPr>
              <a:t>/</a:t>
            </a:r>
            <a:r>
              <a:rPr lang="zh-CN" altLang="en-US" b="1">
                <a:latin typeface="楷体" pitchFamily="18" charset="-122"/>
                <a:ea typeface="楷体" pitchFamily="18" charset="-122"/>
              </a:rPr>
              <a:t>偶校验码、垂直奇</a:t>
            </a:r>
            <a:r>
              <a:rPr lang="en-US" altLang="zh-CN" b="1">
                <a:latin typeface="楷体" pitchFamily="18" charset="-122"/>
                <a:ea typeface="楷体" pitchFamily="18" charset="-122"/>
              </a:rPr>
              <a:t>/</a:t>
            </a:r>
            <a:r>
              <a:rPr lang="zh-CN" altLang="en-US" b="1">
                <a:latin typeface="楷体" pitchFamily="18" charset="-122"/>
                <a:ea typeface="楷体" pitchFamily="18" charset="-122"/>
              </a:rPr>
              <a:t>偶校验码、</a:t>
            </a:r>
          </a:p>
          <a:p>
            <a:pPr>
              <a:spcBef>
                <a:spcPct val="10000"/>
              </a:spcBef>
            </a:pPr>
            <a:r>
              <a:rPr lang="zh-CN" altLang="en-US" b="1">
                <a:latin typeface="楷体" pitchFamily="18" charset="-122"/>
                <a:ea typeface="楷体" pitchFamily="18" charset="-122"/>
              </a:rPr>
              <a:t>  水平垂直奇</a:t>
            </a:r>
            <a:r>
              <a:rPr lang="en-US" altLang="zh-CN" b="1">
                <a:latin typeface="楷体" pitchFamily="18" charset="-122"/>
                <a:ea typeface="楷体" pitchFamily="18" charset="-122"/>
              </a:rPr>
              <a:t>/</a:t>
            </a:r>
            <a:r>
              <a:rPr lang="zh-CN" altLang="en-US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偶</a:t>
            </a:r>
            <a:r>
              <a:rPr lang="zh-CN" altLang="en-US" b="1">
                <a:latin typeface="楷体" pitchFamily="18" charset="-122"/>
                <a:ea typeface="楷体" pitchFamily="18" charset="-122"/>
              </a:rPr>
              <a:t>校验码、循环校验码</a:t>
            </a:r>
            <a:r>
              <a:rPr lang="en-US" altLang="zh-CN" b="1">
                <a:latin typeface="楷体" pitchFamily="18" charset="-122"/>
                <a:ea typeface="楷体" pitchFamily="18" charset="-122"/>
              </a:rPr>
              <a:t>(CRC</a:t>
            </a:r>
            <a:r>
              <a:rPr lang="zh-CN" altLang="en-US" b="1">
                <a:latin typeface="楷体" pitchFamily="18" charset="-122"/>
                <a:ea typeface="楷体" pitchFamily="18" charset="-122"/>
              </a:rPr>
              <a:t>，位数</a:t>
            </a:r>
            <a:r>
              <a:rPr lang="en-US" altLang="zh-CN" b="1">
                <a:latin typeface="楷体" pitchFamily="18" charset="-122"/>
                <a:ea typeface="楷体" pitchFamily="18" charset="-122"/>
              </a:rPr>
              <a:t>/</a:t>
            </a:r>
            <a:r>
              <a:rPr lang="zh-CN" altLang="en-US" b="1">
                <a:latin typeface="楷体" pitchFamily="18" charset="-122"/>
                <a:ea typeface="楷体" pitchFamily="18" charset="-122"/>
              </a:rPr>
              <a:t>形成原理</a:t>
            </a:r>
            <a:r>
              <a:rPr lang="en-US" altLang="zh-CN" b="1">
                <a:latin typeface="楷体" pitchFamily="18" charset="-122"/>
                <a:ea typeface="楷体" pitchFamily="18" charset="-122"/>
              </a:rPr>
              <a:t>)</a:t>
            </a:r>
            <a:r>
              <a:rPr lang="zh-CN" altLang="en-US" b="1">
                <a:latin typeface="楷体" pitchFamily="18" charset="-122"/>
                <a:ea typeface="楷体" pitchFamily="18" charset="-122"/>
              </a:rPr>
              <a:t>。</a:t>
            </a:r>
          </a:p>
        </p:txBody>
      </p:sp>
      <p:grpSp>
        <p:nvGrpSpPr>
          <p:cNvPr id="52228" name="Group 4"/>
          <p:cNvGrpSpPr>
            <a:grpSpLocks/>
          </p:cNvGrpSpPr>
          <p:nvPr/>
        </p:nvGrpSpPr>
        <p:grpSpPr bwMode="auto">
          <a:xfrm>
            <a:off x="533400" y="5638800"/>
            <a:ext cx="8077200" cy="914400"/>
            <a:chOff x="192" y="3456"/>
            <a:chExt cx="5088" cy="576"/>
          </a:xfrm>
        </p:grpSpPr>
        <p:sp>
          <p:nvSpPr>
            <p:cNvPr id="52250" name="Rectangle 5"/>
            <p:cNvSpPr>
              <a:spLocks noChangeArrowheads="1"/>
            </p:cNvSpPr>
            <p:nvPr/>
          </p:nvSpPr>
          <p:spPr bwMode="auto">
            <a:xfrm>
              <a:off x="816" y="3552"/>
              <a:ext cx="432" cy="432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1">
                  <a:latin typeface="楷体" pitchFamily="18" charset="-122"/>
                  <a:ea typeface="楷体" pitchFamily="18" charset="-122"/>
                </a:rPr>
                <a:t>差错</a:t>
              </a:r>
            </a:p>
            <a:p>
              <a:pPr algn="ctr" eaLnBrk="0" hangingPunct="0"/>
              <a:r>
                <a:rPr lang="zh-CN" altLang="en-US" sz="2000" b="1">
                  <a:latin typeface="楷体" pitchFamily="18" charset="-122"/>
                  <a:ea typeface="楷体" pitchFamily="18" charset="-122"/>
                </a:rPr>
                <a:t>处理</a:t>
              </a:r>
            </a:p>
          </p:txBody>
        </p:sp>
        <p:sp>
          <p:nvSpPr>
            <p:cNvPr id="52251" name="Rectangle 6"/>
            <p:cNvSpPr>
              <a:spLocks noChangeArrowheads="1"/>
            </p:cNvSpPr>
            <p:nvPr/>
          </p:nvSpPr>
          <p:spPr bwMode="auto">
            <a:xfrm>
              <a:off x="1392" y="3552"/>
              <a:ext cx="384" cy="4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1">
                  <a:latin typeface="楷体" pitchFamily="18" charset="-122"/>
                  <a:ea typeface="楷体" pitchFamily="18" charset="-122"/>
                </a:rPr>
                <a:t>编码</a:t>
              </a:r>
            </a:p>
          </p:txBody>
        </p:sp>
        <p:sp>
          <p:nvSpPr>
            <p:cNvPr id="52252" name="Rectangle 7"/>
            <p:cNvSpPr>
              <a:spLocks noChangeArrowheads="1"/>
            </p:cNvSpPr>
            <p:nvPr/>
          </p:nvSpPr>
          <p:spPr bwMode="auto">
            <a:xfrm>
              <a:off x="1920" y="3552"/>
              <a:ext cx="576" cy="432"/>
            </a:xfrm>
            <a:prstGeom prst="rect">
              <a:avLst/>
            </a:prstGeom>
            <a:solidFill>
              <a:srgbClr val="FF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 pitchFamily="18" charset="-122"/>
                  <a:ea typeface="楷体" pitchFamily="18" charset="-122"/>
                </a:rPr>
                <a:t>Modem/</a:t>
              </a:r>
            </a:p>
            <a:p>
              <a:pPr algn="ctr" eaLnBrk="0" hangingPunct="0"/>
              <a:r>
                <a:rPr lang="en-US" altLang="zh-CN" sz="2000" b="1">
                  <a:latin typeface="楷体" pitchFamily="18" charset="-122"/>
                  <a:ea typeface="楷体" pitchFamily="18" charset="-122"/>
                </a:rPr>
                <a:t>Codec</a:t>
              </a:r>
            </a:p>
          </p:txBody>
        </p:sp>
        <p:sp>
          <p:nvSpPr>
            <p:cNvPr id="52253" name="Rectangle 8"/>
            <p:cNvSpPr>
              <a:spLocks noChangeArrowheads="1"/>
            </p:cNvSpPr>
            <p:nvPr/>
          </p:nvSpPr>
          <p:spPr bwMode="auto">
            <a:xfrm>
              <a:off x="3024" y="3552"/>
              <a:ext cx="576" cy="432"/>
            </a:xfrm>
            <a:prstGeom prst="rect">
              <a:avLst/>
            </a:prstGeom>
            <a:solidFill>
              <a:srgbClr val="FF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 pitchFamily="18" charset="-122"/>
                  <a:ea typeface="楷体" pitchFamily="18" charset="-122"/>
                </a:rPr>
                <a:t>Modem/</a:t>
              </a:r>
            </a:p>
            <a:p>
              <a:pPr algn="ctr" eaLnBrk="0" hangingPunct="0"/>
              <a:r>
                <a:rPr lang="en-US" altLang="zh-CN" sz="2000" b="1">
                  <a:latin typeface="楷体" pitchFamily="18" charset="-122"/>
                  <a:ea typeface="楷体" pitchFamily="18" charset="-122"/>
                </a:rPr>
                <a:t>Codec</a:t>
              </a:r>
            </a:p>
          </p:txBody>
        </p:sp>
        <p:sp>
          <p:nvSpPr>
            <p:cNvPr id="52254" name="Rectangle 9"/>
            <p:cNvSpPr>
              <a:spLocks noChangeArrowheads="1"/>
            </p:cNvSpPr>
            <p:nvPr/>
          </p:nvSpPr>
          <p:spPr bwMode="auto">
            <a:xfrm>
              <a:off x="192" y="3456"/>
              <a:ext cx="2352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5" name="Rectangle 10"/>
            <p:cNvSpPr>
              <a:spLocks noChangeArrowheads="1"/>
            </p:cNvSpPr>
            <p:nvPr/>
          </p:nvSpPr>
          <p:spPr bwMode="auto">
            <a:xfrm>
              <a:off x="2976" y="3456"/>
              <a:ext cx="2304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6" name="Line 11"/>
            <p:cNvSpPr>
              <a:spLocks noChangeShapeType="1"/>
            </p:cNvSpPr>
            <p:nvPr/>
          </p:nvSpPr>
          <p:spPr bwMode="auto">
            <a:xfrm>
              <a:off x="1248" y="374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7" name="Line 12"/>
            <p:cNvSpPr>
              <a:spLocks noChangeShapeType="1"/>
            </p:cNvSpPr>
            <p:nvPr/>
          </p:nvSpPr>
          <p:spPr bwMode="auto">
            <a:xfrm>
              <a:off x="1776" y="374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8" name="Line 13"/>
            <p:cNvSpPr>
              <a:spLocks noChangeShapeType="1"/>
            </p:cNvSpPr>
            <p:nvPr/>
          </p:nvSpPr>
          <p:spPr bwMode="auto">
            <a:xfrm>
              <a:off x="2496" y="3744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9" name="Line 14"/>
            <p:cNvSpPr>
              <a:spLocks noChangeShapeType="1"/>
            </p:cNvSpPr>
            <p:nvPr/>
          </p:nvSpPr>
          <p:spPr bwMode="auto">
            <a:xfrm>
              <a:off x="3600" y="374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0" name="Line 15"/>
            <p:cNvSpPr>
              <a:spLocks noChangeShapeType="1"/>
            </p:cNvSpPr>
            <p:nvPr/>
          </p:nvSpPr>
          <p:spPr bwMode="auto">
            <a:xfrm>
              <a:off x="4272" y="369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1" name="Text Box 16"/>
            <p:cNvSpPr txBox="1">
              <a:spLocks noChangeArrowheads="1"/>
            </p:cNvSpPr>
            <p:nvPr/>
          </p:nvSpPr>
          <p:spPr bwMode="auto">
            <a:xfrm>
              <a:off x="2534" y="3502"/>
              <a:ext cx="43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000" b="1">
                  <a:latin typeface="楷体" pitchFamily="18" charset="-122"/>
                  <a:ea typeface="楷体" pitchFamily="18" charset="-122"/>
                </a:rPr>
                <a:t>媒体</a:t>
              </a:r>
            </a:p>
          </p:txBody>
        </p:sp>
        <p:sp>
          <p:nvSpPr>
            <p:cNvPr id="52262" name="Rectangle 17"/>
            <p:cNvSpPr>
              <a:spLocks noChangeArrowheads="1"/>
            </p:cNvSpPr>
            <p:nvPr/>
          </p:nvSpPr>
          <p:spPr bwMode="auto">
            <a:xfrm>
              <a:off x="288" y="3552"/>
              <a:ext cx="384" cy="43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1">
                  <a:latin typeface="楷体" pitchFamily="18" charset="-122"/>
                  <a:ea typeface="楷体" pitchFamily="18" charset="-122"/>
                </a:rPr>
                <a:t>信源</a:t>
              </a:r>
            </a:p>
          </p:txBody>
        </p:sp>
        <p:sp>
          <p:nvSpPr>
            <p:cNvPr id="52263" name="Line 18"/>
            <p:cNvSpPr>
              <a:spLocks noChangeShapeType="1"/>
            </p:cNvSpPr>
            <p:nvPr/>
          </p:nvSpPr>
          <p:spPr bwMode="auto">
            <a:xfrm>
              <a:off x="672" y="374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4" name="Rectangle 19"/>
            <p:cNvSpPr>
              <a:spLocks noChangeArrowheads="1"/>
            </p:cNvSpPr>
            <p:nvPr/>
          </p:nvSpPr>
          <p:spPr bwMode="auto">
            <a:xfrm>
              <a:off x="4272" y="3552"/>
              <a:ext cx="432" cy="432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1">
                  <a:latin typeface="楷体" pitchFamily="18" charset="-122"/>
                  <a:ea typeface="楷体" pitchFamily="18" charset="-122"/>
                </a:rPr>
                <a:t>差错</a:t>
              </a:r>
            </a:p>
            <a:p>
              <a:pPr algn="ctr" eaLnBrk="0" hangingPunct="0"/>
              <a:r>
                <a:rPr lang="zh-CN" altLang="en-US" sz="2000" b="1">
                  <a:latin typeface="楷体" pitchFamily="18" charset="-122"/>
                  <a:ea typeface="楷体" pitchFamily="18" charset="-122"/>
                </a:rPr>
                <a:t>处理</a:t>
              </a:r>
            </a:p>
          </p:txBody>
        </p:sp>
        <p:sp>
          <p:nvSpPr>
            <p:cNvPr id="52265" name="Rectangle 20"/>
            <p:cNvSpPr>
              <a:spLocks noChangeArrowheads="1"/>
            </p:cNvSpPr>
            <p:nvPr/>
          </p:nvSpPr>
          <p:spPr bwMode="auto">
            <a:xfrm>
              <a:off x="3744" y="3552"/>
              <a:ext cx="384" cy="4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1">
                  <a:latin typeface="楷体" pitchFamily="18" charset="-122"/>
                  <a:ea typeface="楷体" pitchFamily="18" charset="-122"/>
                </a:rPr>
                <a:t>编码</a:t>
              </a:r>
            </a:p>
          </p:txBody>
        </p:sp>
        <p:sp>
          <p:nvSpPr>
            <p:cNvPr id="52266" name="Line 21"/>
            <p:cNvSpPr>
              <a:spLocks noChangeShapeType="1"/>
            </p:cNvSpPr>
            <p:nvPr/>
          </p:nvSpPr>
          <p:spPr bwMode="auto">
            <a:xfrm>
              <a:off x="4704" y="374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7" name="Rectangle 22"/>
            <p:cNvSpPr>
              <a:spLocks noChangeArrowheads="1"/>
            </p:cNvSpPr>
            <p:nvPr/>
          </p:nvSpPr>
          <p:spPr bwMode="auto">
            <a:xfrm>
              <a:off x="4848" y="3552"/>
              <a:ext cx="384" cy="43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1">
                  <a:latin typeface="楷体" pitchFamily="18" charset="-122"/>
                  <a:ea typeface="楷体" pitchFamily="18" charset="-122"/>
                </a:rPr>
                <a:t>信宿</a:t>
              </a:r>
            </a:p>
          </p:txBody>
        </p:sp>
        <p:sp>
          <p:nvSpPr>
            <p:cNvPr id="52268" name="Line 23"/>
            <p:cNvSpPr>
              <a:spLocks noChangeShapeType="1"/>
            </p:cNvSpPr>
            <p:nvPr/>
          </p:nvSpPr>
          <p:spPr bwMode="auto">
            <a:xfrm>
              <a:off x="4128" y="374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5320" name="Rectangle 24"/>
          <p:cNvSpPr>
            <a:spLocks noChangeArrowheads="1"/>
          </p:cNvSpPr>
          <p:nvPr/>
        </p:nvSpPr>
        <p:spPr bwMode="auto">
          <a:xfrm>
            <a:off x="179388" y="5492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2230" name="Text Box 25"/>
          <p:cNvSpPr txBox="1">
            <a:spLocks noChangeArrowheads="1"/>
          </p:cNvSpPr>
          <p:nvPr/>
        </p:nvSpPr>
        <p:spPr bwMode="auto">
          <a:xfrm>
            <a:off x="8699500" y="444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5</a:t>
            </a:r>
          </a:p>
        </p:txBody>
      </p:sp>
      <p:grpSp>
        <p:nvGrpSpPr>
          <p:cNvPr id="52231" name="Group 26"/>
          <p:cNvGrpSpPr>
            <a:grpSpLocks/>
          </p:cNvGrpSpPr>
          <p:nvPr/>
        </p:nvGrpSpPr>
        <p:grpSpPr bwMode="auto">
          <a:xfrm>
            <a:off x="1908175" y="762000"/>
            <a:ext cx="4857750" cy="1379538"/>
            <a:chOff x="1202" y="480"/>
            <a:chExt cx="3060" cy="869"/>
          </a:xfrm>
        </p:grpSpPr>
        <p:sp>
          <p:nvSpPr>
            <p:cNvPr id="52233" name="Rectangle 27"/>
            <p:cNvSpPr>
              <a:spLocks noChangeArrowheads="1"/>
            </p:cNvSpPr>
            <p:nvPr/>
          </p:nvSpPr>
          <p:spPr bwMode="auto">
            <a:xfrm>
              <a:off x="1574" y="816"/>
              <a:ext cx="52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计算机</a:t>
              </a:r>
            </a:p>
          </p:txBody>
        </p:sp>
        <p:sp>
          <p:nvSpPr>
            <p:cNvPr id="52234" name="Rectangle 28"/>
            <p:cNvSpPr>
              <a:spLocks noChangeArrowheads="1"/>
            </p:cNvSpPr>
            <p:nvPr/>
          </p:nvSpPr>
          <p:spPr bwMode="auto">
            <a:xfrm>
              <a:off x="3014" y="816"/>
              <a:ext cx="52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计算机</a:t>
              </a:r>
            </a:p>
          </p:txBody>
        </p:sp>
        <p:sp>
          <p:nvSpPr>
            <p:cNvPr id="52235" name="Line 29"/>
            <p:cNvSpPr>
              <a:spLocks noChangeShapeType="1"/>
            </p:cNvSpPr>
            <p:nvPr/>
          </p:nvSpPr>
          <p:spPr bwMode="auto">
            <a:xfrm>
              <a:off x="2102" y="960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6" name="Text Box 30"/>
            <p:cNvSpPr txBox="1">
              <a:spLocks noChangeArrowheads="1"/>
            </p:cNvSpPr>
            <p:nvPr/>
          </p:nvSpPr>
          <p:spPr bwMode="auto">
            <a:xfrm>
              <a:off x="3910" y="480"/>
              <a:ext cx="352" cy="869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控制对象</a:t>
              </a:r>
            </a:p>
          </p:txBody>
        </p:sp>
        <p:sp>
          <p:nvSpPr>
            <p:cNvPr id="52237" name="Line 31"/>
            <p:cNvSpPr>
              <a:spLocks noChangeShapeType="1"/>
            </p:cNvSpPr>
            <p:nvPr/>
          </p:nvSpPr>
          <p:spPr bwMode="auto">
            <a:xfrm flipV="1">
              <a:off x="3542" y="480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8" name="Line 32"/>
            <p:cNvSpPr>
              <a:spLocks noChangeShapeType="1"/>
            </p:cNvSpPr>
            <p:nvPr/>
          </p:nvSpPr>
          <p:spPr bwMode="auto">
            <a:xfrm>
              <a:off x="3542" y="1056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9" name="Text Box 33"/>
            <p:cNvSpPr txBox="1">
              <a:spLocks noChangeArrowheads="1"/>
            </p:cNvSpPr>
            <p:nvPr/>
          </p:nvSpPr>
          <p:spPr bwMode="auto">
            <a:xfrm>
              <a:off x="2304" y="571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FF0000"/>
                  </a:solidFill>
                </a:rPr>
                <a:t>噪声</a:t>
              </a:r>
            </a:p>
          </p:txBody>
        </p:sp>
        <p:sp>
          <p:nvSpPr>
            <p:cNvPr id="52240" name="Line 34"/>
            <p:cNvSpPr>
              <a:spLocks noChangeShapeType="1"/>
            </p:cNvSpPr>
            <p:nvPr/>
          </p:nvSpPr>
          <p:spPr bwMode="auto">
            <a:xfrm>
              <a:off x="2544" y="773"/>
              <a:ext cx="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2241" name="Group 35"/>
            <p:cNvGrpSpPr>
              <a:grpSpLocks/>
            </p:cNvGrpSpPr>
            <p:nvPr/>
          </p:nvGrpSpPr>
          <p:grpSpPr bwMode="auto">
            <a:xfrm>
              <a:off x="1202" y="607"/>
              <a:ext cx="324" cy="600"/>
              <a:chOff x="1202" y="2875"/>
              <a:chExt cx="324" cy="600"/>
            </a:xfrm>
          </p:grpSpPr>
          <p:sp>
            <p:nvSpPr>
              <p:cNvPr id="52242" name="Rectangle 36"/>
              <p:cNvSpPr>
                <a:spLocks noChangeArrowheads="1"/>
              </p:cNvSpPr>
              <p:nvPr/>
            </p:nvSpPr>
            <p:spPr bwMode="auto">
              <a:xfrm>
                <a:off x="1286" y="3019"/>
                <a:ext cx="96" cy="24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3" name="Oval 37"/>
              <p:cNvSpPr>
                <a:spLocks noChangeArrowheads="1"/>
              </p:cNvSpPr>
              <p:nvPr/>
            </p:nvSpPr>
            <p:spPr bwMode="auto">
              <a:xfrm>
                <a:off x="1286" y="2875"/>
                <a:ext cx="144" cy="144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4" name="Rectangle 38"/>
              <p:cNvSpPr>
                <a:spLocks noChangeArrowheads="1"/>
              </p:cNvSpPr>
              <p:nvPr/>
            </p:nvSpPr>
            <p:spPr bwMode="auto">
              <a:xfrm>
                <a:off x="1286" y="3259"/>
                <a:ext cx="192" cy="4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5" name="Rectangle 39"/>
              <p:cNvSpPr>
                <a:spLocks noChangeArrowheads="1"/>
              </p:cNvSpPr>
              <p:nvPr/>
            </p:nvSpPr>
            <p:spPr bwMode="auto">
              <a:xfrm>
                <a:off x="1478" y="3259"/>
                <a:ext cx="48" cy="192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6" name="Line 40"/>
              <p:cNvSpPr>
                <a:spLocks noChangeShapeType="1"/>
              </p:cNvSpPr>
              <p:nvPr/>
            </p:nvSpPr>
            <p:spPr bwMode="auto">
              <a:xfrm flipH="1">
                <a:off x="1202" y="3307"/>
                <a:ext cx="45" cy="16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7" name="Line 41"/>
              <p:cNvSpPr>
                <a:spLocks noChangeShapeType="1"/>
              </p:cNvSpPr>
              <p:nvPr/>
            </p:nvSpPr>
            <p:spPr bwMode="auto">
              <a:xfrm>
                <a:off x="1334" y="3067"/>
                <a:ext cx="192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8" name="Line 42"/>
              <p:cNvSpPr>
                <a:spLocks noChangeShapeType="1"/>
              </p:cNvSpPr>
              <p:nvPr/>
            </p:nvSpPr>
            <p:spPr bwMode="auto">
              <a:xfrm>
                <a:off x="1247" y="2931"/>
                <a:ext cx="0" cy="3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9" name="Line 43"/>
              <p:cNvSpPr>
                <a:spLocks noChangeShapeType="1"/>
              </p:cNvSpPr>
              <p:nvPr/>
            </p:nvSpPr>
            <p:spPr bwMode="auto">
              <a:xfrm>
                <a:off x="1247" y="3294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2232" name="Text Box 44"/>
          <p:cNvSpPr txBox="1">
            <a:spLocks noChangeArrowheads="1"/>
          </p:cNvSpPr>
          <p:nvPr/>
        </p:nvSpPr>
        <p:spPr bwMode="auto">
          <a:xfrm>
            <a:off x="7164388" y="4221163"/>
            <a:ext cx="1855787" cy="64135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 b="1"/>
              <a:t>g(x)</a:t>
            </a:r>
            <a:r>
              <a:rPr lang="zh-CN" altLang="en-US" sz="1800" b="1"/>
              <a:t>决定校验字段的长度。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8841</TotalTime>
  <Words>3535</Words>
  <Application>Microsoft Office PowerPoint</Application>
  <PresentationFormat>全屏显示(4:3)</PresentationFormat>
  <Paragraphs>485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默认设计模板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</vt:vector>
  </TitlesOfParts>
  <Company>Southeast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guoxin</dc:creator>
  <cp:lastModifiedBy>吴国新</cp:lastModifiedBy>
  <cp:revision>235</cp:revision>
  <dcterms:created xsi:type="dcterms:W3CDTF">2005-02-22T02:46:21Z</dcterms:created>
  <dcterms:modified xsi:type="dcterms:W3CDTF">2020-04-20T14:20:07Z</dcterms:modified>
</cp:coreProperties>
</file>