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0"/>
  </p:notesMasterIdLst>
  <p:sldIdLst>
    <p:sldId id="1037" r:id="rId2"/>
    <p:sldId id="1038" r:id="rId3"/>
    <p:sldId id="1052" r:id="rId4"/>
    <p:sldId id="1039" r:id="rId5"/>
    <p:sldId id="1040" r:id="rId6"/>
    <p:sldId id="1041" r:id="rId7"/>
    <p:sldId id="1044" r:id="rId8"/>
    <p:sldId id="1045" r:id="rId9"/>
    <p:sldId id="1021" r:id="rId10"/>
    <p:sldId id="1042" r:id="rId11"/>
    <p:sldId id="1043" r:id="rId12"/>
    <p:sldId id="919" r:id="rId13"/>
    <p:sldId id="1025" r:id="rId14"/>
    <p:sldId id="920" r:id="rId15"/>
    <p:sldId id="1026" r:id="rId16"/>
    <p:sldId id="1053" r:id="rId17"/>
    <p:sldId id="930" r:id="rId18"/>
    <p:sldId id="923" r:id="rId19"/>
    <p:sldId id="1058" r:id="rId20"/>
    <p:sldId id="932" r:id="rId21"/>
    <p:sldId id="933" r:id="rId22"/>
    <p:sldId id="1054" r:id="rId23"/>
    <p:sldId id="1055" r:id="rId24"/>
    <p:sldId id="1056" r:id="rId25"/>
    <p:sldId id="936" r:id="rId26"/>
    <p:sldId id="963" r:id="rId27"/>
    <p:sldId id="964" r:id="rId28"/>
    <p:sldId id="965" r:id="rId29"/>
    <p:sldId id="966" r:id="rId30"/>
    <p:sldId id="967" r:id="rId31"/>
    <p:sldId id="940" r:id="rId32"/>
    <p:sldId id="941" r:id="rId33"/>
    <p:sldId id="942" r:id="rId34"/>
    <p:sldId id="943" r:id="rId35"/>
    <p:sldId id="944" r:id="rId36"/>
    <p:sldId id="947" r:id="rId37"/>
    <p:sldId id="946" r:id="rId38"/>
    <p:sldId id="945" r:id="rId39"/>
    <p:sldId id="948" r:id="rId40"/>
    <p:sldId id="949" r:id="rId41"/>
    <p:sldId id="1019" r:id="rId42"/>
    <p:sldId id="968" r:id="rId43"/>
    <p:sldId id="950" r:id="rId44"/>
    <p:sldId id="951" r:id="rId45"/>
    <p:sldId id="952" r:id="rId46"/>
    <p:sldId id="969" r:id="rId47"/>
    <p:sldId id="970" r:id="rId48"/>
    <p:sldId id="954" r:id="rId49"/>
    <p:sldId id="971" r:id="rId50"/>
    <p:sldId id="956" r:id="rId51"/>
    <p:sldId id="957" r:id="rId52"/>
    <p:sldId id="972" r:id="rId53"/>
    <p:sldId id="973" r:id="rId54"/>
    <p:sldId id="974" r:id="rId55"/>
    <p:sldId id="975" r:id="rId56"/>
    <p:sldId id="976" r:id="rId57"/>
    <p:sldId id="977" r:id="rId58"/>
    <p:sldId id="978" r:id="rId59"/>
    <p:sldId id="979" r:id="rId60"/>
    <p:sldId id="980" r:id="rId61"/>
    <p:sldId id="981" r:id="rId62"/>
    <p:sldId id="982" r:id="rId63"/>
    <p:sldId id="983" r:id="rId64"/>
    <p:sldId id="984" r:id="rId65"/>
    <p:sldId id="985" r:id="rId66"/>
    <p:sldId id="986" r:id="rId67"/>
    <p:sldId id="987" r:id="rId68"/>
    <p:sldId id="988" r:id="rId69"/>
    <p:sldId id="989" r:id="rId70"/>
    <p:sldId id="990" r:id="rId71"/>
    <p:sldId id="991" r:id="rId72"/>
    <p:sldId id="992" r:id="rId73"/>
    <p:sldId id="993" r:id="rId74"/>
    <p:sldId id="994" r:id="rId75"/>
    <p:sldId id="995" r:id="rId76"/>
    <p:sldId id="996" r:id="rId77"/>
    <p:sldId id="997" r:id="rId78"/>
    <p:sldId id="998" r:id="rId79"/>
    <p:sldId id="999" r:id="rId80"/>
    <p:sldId id="1000" r:id="rId81"/>
    <p:sldId id="1001" r:id="rId82"/>
    <p:sldId id="1002" r:id="rId83"/>
    <p:sldId id="1003" r:id="rId84"/>
    <p:sldId id="1004" r:id="rId85"/>
    <p:sldId id="1005" r:id="rId86"/>
    <p:sldId id="1006" r:id="rId87"/>
    <p:sldId id="1007" r:id="rId88"/>
    <p:sldId id="1008" r:id="rId89"/>
    <p:sldId id="1009" r:id="rId90"/>
    <p:sldId id="1010" r:id="rId91"/>
    <p:sldId id="1011" r:id="rId92"/>
    <p:sldId id="1012" r:id="rId93"/>
    <p:sldId id="1013" r:id="rId94"/>
    <p:sldId id="1014" r:id="rId95"/>
    <p:sldId id="1015" r:id="rId96"/>
    <p:sldId id="1016" r:id="rId97"/>
    <p:sldId id="1017" r:id="rId98"/>
    <p:sldId id="1018" r:id="rId99"/>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00"/>
    <a:srgbClr val="FFCC00"/>
    <a:srgbClr val="FFCC66"/>
    <a:srgbClr val="FF99FF"/>
    <a:srgbClr val="FFFF99"/>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575" autoAdjust="0"/>
  </p:normalViewPr>
  <p:slideViewPr>
    <p:cSldViewPr>
      <p:cViewPr varScale="1">
        <p:scale>
          <a:sx n="102" d="100"/>
          <a:sy n="102" d="100"/>
        </p:scale>
        <p:origin x="-447" y="-5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5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27545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624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7546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7546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27546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7B7417A0-09ED-47D0-ADB7-F71E9D074AAA}" type="slidenum">
              <a:rPr lang="en-US" altLang="zh-CN"/>
              <a:pPr>
                <a:defRPr/>
              </a:pPr>
              <a:t>‹#›</a:t>
            </a:fld>
            <a:endParaRPr lang="en-US" altLang="zh-CN"/>
          </a:p>
        </p:txBody>
      </p:sp>
    </p:spTree>
    <p:extLst>
      <p:ext uri="{BB962C8B-B14F-4D97-AF65-F5344CB8AC3E}">
        <p14:creationId xmlns:p14="http://schemas.microsoft.com/office/powerpoint/2010/main" val="23502694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F8B121-3B93-4891-A133-4F5C3A489084}" type="slidenum">
              <a:rPr lang="en-US" altLang="zh-CN" smtClean="0"/>
              <a:pPr>
                <a:defRPr/>
              </a:pPr>
              <a:t>52</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81211AD-6B2A-4459-9506-32C222A5E6FD}"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CAF3A08-C830-4D3F-9CCF-60EF27A12510}"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49C89FA-1D43-40E9-8C3E-98B8A26E0E33}"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438D00E2-6B79-4F4B-BC98-9DFC177AE634}"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D8CB1E20-3C5E-4960-BBCD-71B75BAB08C9}"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AE4DD5D-F65F-44EA-A458-4EE950818FC4}"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B679535-9CCB-438D-A022-9B23782CDE78}"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A43C1FD-4E2C-4E16-84D0-DEF904E53CB2}"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E41F7573-16D8-478A-BA78-A99AE913C179}"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2740F5B6-3418-4F78-A141-65AD7B8CAC92}"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1D56EF46-1868-4C10-A786-97EF4D589D80}"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2A2B045-49C8-4B1D-B217-099AE58832FF}"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770E113-9E85-454C-9D5F-6E0A3923AB06}"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859B344B-725F-4960-9C81-4D82E2DB533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wmf"/><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ChangeArrowheads="1"/>
          </p:cNvSpPr>
          <p:nvPr/>
        </p:nvSpPr>
        <p:spPr bwMode="auto">
          <a:xfrm>
            <a:off x="228600" y="9144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60419" name="Text Box 3"/>
          <p:cNvSpPr txBox="1">
            <a:spLocks noChangeArrowheads="1"/>
          </p:cNvSpPr>
          <p:nvPr/>
        </p:nvSpPr>
        <p:spPr bwMode="auto">
          <a:xfrm>
            <a:off x="8772525" y="44450"/>
            <a:ext cx="336550" cy="457200"/>
          </a:xfrm>
          <a:prstGeom prst="rect">
            <a:avLst/>
          </a:prstGeom>
          <a:noFill/>
          <a:ln w="12700">
            <a:noFill/>
            <a:miter lim="800000"/>
            <a:headEnd/>
            <a:tailEnd/>
          </a:ln>
        </p:spPr>
        <p:txBody>
          <a:bodyPr wrap="none">
            <a:spAutoFit/>
          </a:bodyPr>
          <a:lstStyle/>
          <a:p>
            <a:pPr eaLnBrk="0" hangingPunct="0"/>
            <a:r>
              <a:rPr lang="en-US" altLang="zh-CN" dirty="0" smtClean="0"/>
              <a:t>1</a:t>
            </a:r>
            <a:endParaRPr lang="en-US" altLang="zh-CN" dirty="0"/>
          </a:p>
        </p:txBody>
      </p:sp>
      <p:sp>
        <p:nvSpPr>
          <p:cNvPr id="60420" name="Text Box 4"/>
          <p:cNvSpPr txBox="1">
            <a:spLocks noChangeArrowheads="1"/>
          </p:cNvSpPr>
          <p:nvPr/>
        </p:nvSpPr>
        <p:spPr bwMode="auto">
          <a:xfrm>
            <a:off x="136525" y="1106488"/>
            <a:ext cx="9475671" cy="4592026"/>
          </a:xfrm>
          <a:prstGeom prst="rect">
            <a:avLst/>
          </a:prstGeom>
          <a:noFill/>
          <a:ln w="9525">
            <a:noFill/>
            <a:miter lim="800000"/>
            <a:headEnd/>
            <a:tailEnd/>
          </a:ln>
        </p:spPr>
        <p:txBody>
          <a:bodyPr wrap="none">
            <a:spAutoFit/>
          </a:bodyPr>
          <a:lstStyle/>
          <a:p>
            <a:pPr>
              <a:lnSpc>
                <a:spcPct val="90000"/>
              </a:lnSpc>
              <a:spcBef>
                <a:spcPct val="20000"/>
              </a:spcBef>
              <a:spcAft>
                <a:spcPct val="20000"/>
              </a:spcAft>
            </a:pPr>
            <a:r>
              <a:rPr lang="en-US" altLang="zh-CN" b="1" dirty="0">
                <a:latin typeface="楷体" pitchFamily="18" charset="-122"/>
                <a:ea typeface="楷体" pitchFamily="18" charset="-122"/>
              </a:rPr>
              <a:t>    </a:t>
            </a:r>
            <a:r>
              <a:rPr lang="zh-CN" altLang="en-US" b="1" dirty="0">
                <a:latin typeface="楷体" pitchFamily="18" charset="-122"/>
                <a:ea typeface="楷体" pitchFamily="18" charset="-122"/>
              </a:rPr>
              <a:t>模拟传输系统：模拟信道构成的传输系统，如</a:t>
            </a:r>
            <a:r>
              <a:rPr lang="zh-CN" altLang="en-US" b="1" dirty="0" smtClean="0">
                <a:latin typeface="楷体" pitchFamily="18" charset="-122"/>
                <a:ea typeface="楷体" pitchFamily="18" charset="-122"/>
              </a:rPr>
              <a:t>电话网等</a:t>
            </a:r>
            <a:r>
              <a:rPr lang="zh-CN" altLang="en-US" b="1" dirty="0">
                <a:latin typeface="楷体" pitchFamily="18" charset="-122"/>
                <a:ea typeface="楷体" pitchFamily="18" charset="-122"/>
              </a:rPr>
              <a:t>；</a:t>
            </a:r>
          </a:p>
          <a:p>
            <a:pPr>
              <a:lnSpc>
                <a:spcPct val="90000"/>
              </a:lnSpc>
              <a:spcBef>
                <a:spcPct val="20000"/>
              </a:spcBef>
            </a:pPr>
            <a:r>
              <a:rPr lang="zh-CN" altLang="en-US" b="1" dirty="0">
                <a:latin typeface="楷体" pitchFamily="18" charset="-122"/>
                <a:ea typeface="楷体" pitchFamily="18" charset="-122"/>
              </a:rPr>
              <a:t>    数字传输系统：数字信道构成的传输系统，</a:t>
            </a:r>
            <a:r>
              <a:rPr lang="zh-CN" altLang="en-US" b="1" dirty="0" smtClean="0">
                <a:latin typeface="楷体" pitchFamily="18" charset="-122"/>
                <a:ea typeface="楷体" pitchFamily="18" charset="-122"/>
              </a:rPr>
              <a:t>如光纤网等。</a:t>
            </a:r>
            <a:endParaRPr lang="zh-CN" altLang="en-US" b="1" dirty="0">
              <a:latin typeface="楷体" pitchFamily="18" charset="-122"/>
              <a:ea typeface="楷体" pitchFamily="18" charset="-122"/>
            </a:endParaRPr>
          </a:p>
          <a:p>
            <a:pPr>
              <a:lnSpc>
                <a:spcPct val="5000"/>
              </a:lnSpc>
              <a:spcBef>
                <a:spcPct val="5000"/>
              </a:spcBef>
            </a:pPr>
            <a:endParaRPr lang="zh-CN" altLang="en-US" b="1" dirty="0">
              <a:latin typeface="楷体" pitchFamily="18" charset="-122"/>
              <a:ea typeface="楷体" pitchFamily="18" charset="-122"/>
            </a:endParaRPr>
          </a:p>
          <a:p>
            <a:pPr>
              <a:lnSpc>
                <a:spcPct val="120000"/>
              </a:lnSpc>
              <a:spcBef>
                <a:spcPct val="20000"/>
              </a:spcBef>
              <a:buClr>
                <a:srgbClr val="FF0000"/>
              </a:buClr>
              <a:buFontTx/>
              <a:buChar char="★"/>
            </a:pPr>
            <a:r>
              <a:rPr lang="zh-CN" altLang="en-US" sz="2800" b="1" dirty="0">
                <a:latin typeface="宋体" pitchFamily="2" charset="-122"/>
              </a:rPr>
              <a:t> 调制</a:t>
            </a:r>
            <a:r>
              <a:rPr lang="en-US" altLang="zh-CN" sz="2800" b="1" dirty="0">
                <a:latin typeface="宋体" pitchFamily="2" charset="-122"/>
              </a:rPr>
              <a:t>/</a:t>
            </a:r>
            <a:r>
              <a:rPr lang="zh-CN" altLang="en-US" sz="2800" b="1" dirty="0">
                <a:latin typeface="宋体" pitchFamily="2" charset="-122"/>
              </a:rPr>
              <a:t>解调：利用</a:t>
            </a:r>
            <a:r>
              <a:rPr lang="zh-CN" altLang="en-US" sz="2800" b="1" dirty="0">
                <a:solidFill>
                  <a:srgbClr val="FF0000"/>
                </a:solidFill>
                <a:latin typeface="宋体" pitchFamily="2" charset="-122"/>
              </a:rPr>
              <a:t>模拟信道支持数据信息</a:t>
            </a:r>
            <a:r>
              <a:rPr lang="zh-CN" altLang="en-US" sz="2800" b="1" dirty="0">
                <a:latin typeface="宋体" pitchFamily="2" charset="-122"/>
              </a:rPr>
              <a:t>传输的技术</a:t>
            </a:r>
          </a:p>
          <a:p>
            <a:pPr>
              <a:lnSpc>
                <a:spcPct val="90000"/>
              </a:lnSpc>
              <a:spcBef>
                <a:spcPct val="20000"/>
              </a:spcBef>
            </a:pPr>
            <a:r>
              <a:rPr lang="zh-CN" altLang="en-US" b="1" dirty="0">
                <a:latin typeface="楷体" pitchFamily="18" charset="-122"/>
                <a:ea typeface="楷体" pitchFamily="18" charset="-122"/>
              </a:rPr>
              <a:t>   </a:t>
            </a:r>
            <a:r>
              <a:rPr lang="zh-CN" altLang="en-US" sz="2800" b="1" dirty="0">
                <a:solidFill>
                  <a:srgbClr val="FF0000"/>
                </a:solidFill>
                <a:latin typeface="楷体" pitchFamily="18" charset="-122"/>
                <a:ea typeface="楷体" pitchFamily="18" charset="-122"/>
              </a:rPr>
              <a:t>调制</a:t>
            </a:r>
            <a:r>
              <a:rPr lang="zh-CN" altLang="en-US" b="1" dirty="0">
                <a:latin typeface="楷体" pitchFamily="18" charset="-122"/>
                <a:ea typeface="楷体" pitchFamily="18" charset="-122"/>
              </a:rPr>
              <a:t>：将数据信息变换成适合于模拟信道上传输</a:t>
            </a:r>
            <a:r>
              <a:rPr lang="zh-CN" altLang="en-US" b="1" dirty="0" smtClean="0">
                <a:latin typeface="楷体" pitchFamily="18" charset="-122"/>
                <a:ea typeface="楷体" pitchFamily="18" charset="-122"/>
              </a:rPr>
              <a:t>的</a:t>
            </a:r>
            <a:r>
              <a:rPr lang="zh-CN" altLang="en-US" b="1" dirty="0">
                <a:latin typeface="楷体" pitchFamily="18" charset="-122"/>
                <a:ea typeface="楷体" pitchFamily="18" charset="-122"/>
              </a:rPr>
              <a:t>电磁波</a:t>
            </a:r>
          </a:p>
          <a:p>
            <a:pPr>
              <a:lnSpc>
                <a:spcPct val="90000"/>
              </a:lnSpc>
              <a:spcBef>
                <a:spcPct val="20000"/>
              </a:spcBef>
            </a:pPr>
            <a:r>
              <a:rPr lang="en-US" altLang="zh-CN" b="1" dirty="0">
                <a:latin typeface="楷体" pitchFamily="18" charset="-122"/>
                <a:ea typeface="楷体" pitchFamily="18" charset="-122"/>
              </a:rPr>
              <a:t> </a:t>
            </a:r>
            <a:r>
              <a:rPr lang="en-US" altLang="zh-CN" b="1" dirty="0" smtClean="0">
                <a:latin typeface="楷体" pitchFamily="18" charset="-122"/>
                <a:ea typeface="楷体" pitchFamily="18" charset="-122"/>
              </a:rPr>
              <a:t>       </a:t>
            </a:r>
            <a:r>
              <a:rPr lang="zh-CN" altLang="en-US" b="1" dirty="0" smtClean="0">
                <a:latin typeface="楷体" pitchFamily="18" charset="-122"/>
                <a:ea typeface="楷体" pitchFamily="18" charset="-122"/>
              </a:rPr>
              <a:t>（</a:t>
            </a:r>
            <a:r>
              <a:rPr lang="zh-CN" altLang="en-US" b="1" dirty="0">
                <a:latin typeface="楷体" pitchFamily="18" charset="-122"/>
                <a:ea typeface="楷体" pitchFamily="18" charset="-122"/>
              </a:rPr>
              <a:t>称为</a:t>
            </a:r>
            <a:r>
              <a:rPr lang="zh-CN" altLang="en-US" b="1" dirty="0" smtClean="0">
                <a:latin typeface="楷体" pitchFamily="18" charset="-122"/>
                <a:ea typeface="楷体" pitchFamily="18" charset="-122"/>
              </a:rPr>
              <a:t>载波，单位：码元</a:t>
            </a:r>
            <a:r>
              <a:rPr lang="en-US" altLang="zh-CN" b="1" dirty="0" smtClean="0">
                <a:latin typeface="楷体" pitchFamily="18" charset="-122"/>
                <a:ea typeface="楷体" pitchFamily="18" charset="-122"/>
              </a:rPr>
              <a:t>/</a:t>
            </a:r>
            <a:r>
              <a:rPr lang="zh-CN" altLang="en-US" b="1" dirty="0" smtClean="0">
                <a:latin typeface="楷体" pitchFamily="18" charset="-122"/>
                <a:ea typeface="楷体" pitchFamily="18" charset="-122"/>
              </a:rPr>
              <a:t>符号）</a:t>
            </a:r>
            <a:r>
              <a:rPr lang="zh-CN" altLang="en-US" b="1" dirty="0">
                <a:latin typeface="楷体" pitchFamily="18" charset="-122"/>
                <a:ea typeface="楷体" pitchFamily="18" charset="-122"/>
              </a:rPr>
              <a:t>信号，（数字</a:t>
            </a:r>
            <a:r>
              <a:rPr lang="en-US" altLang="zh-CN" b="1" dirty="0">
                <a:latin typeface="楷体" pitchFamily="18" charset="-122"/>
                <a:ea typeface="楷体" pitchFamily="18" charset="-122"/>
              </a:rPr>
              <a:t>--&gt;</a:t>
            </a:r>
            <a:r>
              <a:rPr lang="zh-CN" altLang="en-US" b="1" dirty="0">
                <a:latin typeface="楷体" pitchFamily="18" charset="-122"/>
                <a:ea typeface="楷体" pitchFamily="18" charset="-122"/>
              </a:rPr>
              <a:t>模拟）</a:t>
            </a:r>
          </a:p>
          <a:p>
            <a:pPr>
              <a:lnSpc>
                <a:spcPct val="90000"/>
              </a:lnSpc>
              <a:spcBef>
                <a:spcPct val="20000"/>
              </a:spcBef>
            </a:pPr>
            <a:r>
              <a:rPr lang="zh-CN" altLang="en-US" b="1" dirty="0">
                <a:latin typeface="楷体" pitchFamily="18" charset="-122"/>
                <a:ea typeface="楷体" pitchFamily="18" charset="-122"/>
              </a:rPr>
              <a:t>   </a:t>
            </a:r>
            <a:r>
              <a:rPr lang="zh-CN" altLang="en-US" sz="2800" b="1" dirty="0">
                <a:solidFill>
                  <a:srgbClr val="FF0000"/>
                </a:solidFill>
                <a:latin typeface="楷体" pitchFamily="18" charset="-122"/>
                <a:ea typeface="楷体" pitchFamily="18" charset="-122"/>
              </a:rPr>
              <a:t>解调</a:t>
            </a:r>
            <a:r>
              <a:rPr lang="zh-CN" altLang="en-US" b="1" dirty="0">
                <a:latin typeface="楷体" pitchFamily="18" charset="-122"/>
                <a:ea typeface="楷体" pitchFamily="18" charset="-122"/>
              </a:rPr>
              <a:t>：将从模拟信道上收取的载波信号还原成数据信息。</a:t>
            </a:r>
          </a:p>
          <a:p>
            <a:pPr>
              <a:lnSpc>
                <a:spcPct val="90000"/>
              </a:lnSpc>
              <a:spcBef>
                <a:spcPct val="20000"/>
              </a:spcBef>
            </a:pPr>
            <a:r>
              <a:rPr lang="zh-CN" altLang="en-US" b="1" dirty="0">
                <a:latin typeface="楷体" pitchFamily="18" charset="-122"/>
                <a:ea typeface="楷体" pitchFamily="18" charset="-122"/>
              </a:rPr>
              <a:t>         （模拟</a:t>
            </a:r>
            <a:r>
              <a:rPr lang="en-US" altLang="zh-CN" b="1" dirty="0">
                <a:latin typeface="楷体" pitchFamily="18" charset="-122"/>
                <a:ea typeface="楷体" pitchFamily="18" charset="-122"/>
              </a:rPr>
              <a:t>--&gt;</a:t>
            </a:r>
            <a:r>
              <a:rPr lang="zh-CN" altLang="en-US" b="1" dirty="0">
                <a:latin typeface="楷体" pitchFamily="18" charset="-122"/>
                <a:ea typeface="楷体" pitchFamily="18" charset="-122"/>
              </a:rPr>
              <a:t>数字）</a:t>
            </a:r>
          </a:p>
          <a:p>
            <a:pPr>
              <a:lnSpc>
                <a:spcPct val="90000"/>
              </a:lnSpc>
              <a:spcBef>
                <a:spcPct val="20000"/>
              </a:spcBef>
            </a:pPr>
            <a:r>
              <a:rPr lang="zh-CN" altLang="en-US" b="1" dirty="0">
                <a:solidFill>
                  <a:srgbClr val="FF0000"/>
                </a:solidFill>
                <a:latin typeface="楷体" pitchFamily="18" charset="-122"/>
                <a:ea typeface="楷体" pitchFamily="18" charset="-122"/>
              </a:rPr>
              <a:t>   </a:t>
            </a:r>
            <a:r>
              <a:rPr lang="zh-CN" altLang="en-US" sz="2800" b="1" dirty="0" smtClean="0">
                <a:solidFill>
                  <a:srgbClr val="FF0000"/>
                </a:solidFill>
                <a:latin typeface="楷体" pitchFamily="18" charset="-122"/>
                <a:ea typeface="楷体" pitchFamily="18" charset="-122"/>
              </a:rPr>
              <a:t>调制解调器（</a:t>
            </a:r>
            <a:r>
              <a:rPr lang="en-US" altLang="zh-CN" sz="2800" b="1" dirty="0" smtClean="0">
                <a:solidFill>
                  <a:srgbClr val="FF0000"/>
                </a:solidFill>
                <a:latin typeface="楷体" pitchFamily="18" charset="-122"/>
                <a:ea typeface="楷体" pitchFamily="18" charset="-122"/>
              </a:rPr>
              <a:t>modem</a:t>
            </a:r>
            <a:r>
              <a:rPr lang="zh-CN" altLang="en-US" sz="2800" b="1" dirty="0" smtClean="0">
                <a:solidFill>
                  <a:srgbClr val="FF0000"/>
                </a:solidFill>
                <a:latin typeface="楷体" pitchFamily="18" charset="-122"/>
                <a:ea typeface="楷体" pitchFamily="18" charset="-122"/>
              </a:rPr>
              <a:t>）：</a:t>
            </a:r>
            <a:endParaRPr lang="zh-CN" altLang="en-US" b="1" dirty="0">
              <a:solidFill>
                <a:srgbClr val="FF0000"/>
              </a:solidFill>
              <a:latin typeface="楷体" pitchFamily="18" charset="-122"/>
              <a:ea typeface="楷体" pitchFamily="18" charset="-122"/>
            </a:endParaRPr>
          </a:p>
          <a:p>
            <a:pPr>
              <a:lnSpc>
                <a:spcPct val="90000"/>
              </a:lnSpc>
              <a:spcBef>
                <a:spcPct val="20000"/>
              </a:spcBef>
            </a:pPr>
            <a:r>
              <a:rPr lang="zh-CN" altLang="en-US" b="1" dirty="0">
                <a:latin typeface="楷体" pitchFamily="18" charset="-122"/>
                <a:ea typeface="楷体" pitchFamily="18" charset="-122"/>
              </a:rPr>
              <a:t>      具有调制</a:t>
            </a:r>
            <a:r>
              <a:rPr lang="en-US" altLang="zh-CN" b="1" dirty="0">
                <a:latin typeface="楷体" pitchFamily="18" charset="-122"/>
                <a:ea typeface="楷体" pitchFamily="18" charset="-122"/>
              </a:rPr>
              <a:t>/</a:t>
            </a:r>
            <a:r>
              <a:rPr lang="zh-CN" altLang="en-US" b="1" dirty="0">
                <a:latin typeface="楷体" pitchFamily="18" charset="-122"/>
                <a:ea typeface="楷体" pitchFamily="18" charset="-122"/>
              </a:rPr>
              <a:t>解调</a:t>
            </a:r>
          </a:p>
          <a:p>
            <a:pPr>
              <a:lnSpc>
                <a:spcPct val="90000"/>
              </a:lnSpc>
              <a:spcBef>
                <a:spcPct val="20000"/>
              </a:spcBef>
            </a:pPr>
            <a:r>
              <a:rPr lang="zh-CN" altLang="en-US" b="1" dirty="0">
                <a:latin typeface="楷体" pitchFamily="18" charset="-122"/>
                <a:ea typeface="楷体" pitchFamily="18" charset="-122"/>
              </a:rPr>
              <a:t>      功能的通信设备。</a:t>
            </a:r>
            <a:endParaRPr lang="zh-CN" altLang="en-US" dirty="0"/>
          </a:p>
        </p:txBody>
      </p:sp>
      <p:sp>
        <p:nvSpPr>
          <p:cNvPr id="60422" name="Text Box 65"/>
          <p:cNvSpPr txBox="1">
            <a:spLocks noChangeArrowheads="1"/>
          </p:cNvSpPr>
          <p:nvPr/>
        </p:nvSpPr>
        <p:spPr bwMode="auto">
          <a:xfrm>
            <a:off x="250825" y="333375"/>
            <a:ext cx="8515350" cy="530225"/>
          </a:xfrm>
          <a:prstGeom prst="rect">
            <a:avLst/>
          </a:prstGeom>
          <a:noFill/>
          <a:ln w="9525">
            <a:noFill/>
            <a:miter lim="800000"/>
            <a:headEnd/>
            <a:tailEnd/>
          </a:ln>
        </p:spPr>
        <p:txBody>
          <a:bodyPr wrap="none">
            <a:spAutoFit/>
          </a:bodyPr>
          <a:lstStyle/>
          <a:p>
            <a:pPr>
              <a:lnSpc>
                <a:spcPct val="90000"/>
              </a:lnSpc>
              <a:spcBef>
                <a:spcPct val="20000"/>
              </a:spcBef>
              <a:spcAft>
                <a:spcPct val="50000"/>
              </a:spcAft>
            </a:pPr>
            <a:r>
              <a:rPr lang="en-US" altLang="zh-CN" sz="3200" b="1">
                <a:latin typeface="楷体" pitchFamily="18" charset="-122"/>
                <a:ea typeface="楷体" pitchFamily="18" charset="-122"/>
              </a:rPr>
              <a:t>2.3 </a:t>
            </a:r>
            <a:r>
              <a:rPr lang="zh-CN" altLang="en-US" sz="3200" b="1">
                <a:latin typeface="楷体" pitchFamily="18" charset="-122"/>
                <a:ea typeface="楷体" pitchFamily="18" charset="-122"/>
              </a:rPr>
              <a:t>变换器</a:t>
            </a:r>
            <a:r>
              <a:rPr lang="en-US" altLang="zh-CN" sz="3200" b="1">
                <a:latin typeface="楷体" pitchFamily="18" charset="-122"/>
                <a:ea typeface="楷体" pitchFamily="18" charset="-122"/>
              </a:rPr>
              <a:t>/</a:t>
            </a:r>
            <a:r>
              <a:rPr lang="zh-CN" altLang="en-US" sz="3200" b="1">
                <a:latin typeface="楷体" pitchFamily="18" charset="-122"/>
                <a:ea typeface="楷体" pitchFamily="18" charset="-122"/>
              </a:rPr>
              <a:t>反变换器</a:t>
            </a:r>
            <a:r>
              <a:rPr lang="en-US" altLang="zh-CN" sz="3200" b="1">
                <a:latin typeface="楷体" pitchFamily="18" charset="-122"/>
                <a:ea typeface="楷体" pitchFamily="18" charset="-122"/>
              </a:rPr>
              <a:t>—</a:t>
            </a:r>
            <a:r>
              <a:rPr lang="zh-CN" altLang="en-US" sz="3200" b="1">
                <a:latin typeface="楷体" pitchFamily="18" charset="-122"/>
                <a:ea typeface="楷体" pitchFamily="18" charset="-122"/>
              </a:rPr>
              <a:t>调制</a:t>
            </a:r>
            <a:r>
              <a:rPr lang="en-US" altLang="zh-CN" sz="3200" b="1">
                <a:latin typeface="楷体" pitchFamily="18" charset="-122"/>
                <a:ea typeface="楷体" pitchFamily="18" charset="-122"/>
              </a:rPr>
              <a:t>/</a:t>
            </a:r>
            <a:r>
              <a:rPr lang="zh-CN" altLang="en-US" sz="3200" b="1">
                <a:latin typeface="楷体" pitchFamily="18" charset="-122"/>
                <a:ea typeface="楷体" pitchFamily="18" charset="-122"/>
              </a:rPr>
              <a:t>解调与编码</a:t>
            </a:r>
            <a:r>
              <a:rPr lang="en-US" altLang="zh-CN" sz="3200" b="1">
                <a:latin typeface="楷体" pitchFamily="18" charset="-122"/>
                <a:ea typeface="楷体" pitchFamily="18" charset="-122"/>
              </a:rPr>
              <a:t>/</a:t>
            </a:r>
            <a:r>
              <a:rPr lang="zh-CN" altLang="en-US" sz="3200" b="1">
                <a:latin typeface="楷体" pitchFamily="18" charset="-122"/>
                <a:ea typeface="楷体" pitchFamily="18" charset="-122"/>
              </a:rPr>
              <a:t>解码</a:t>
            </a:r>
            <a:endParaRPr lang="zh-CN" altLang="en-US"/>
          </a:p>
        </p:txBody>
      </p:sp>
      <p:grpSp>
        <p:nvGrpSpPr>
          <p:cNvPr id="15" name="组合 14"/>
          <p:cNvGrpSpPr/>
          <p:nvPr/>
        </p:nvGrpSpPr>
        <p:grpSpPr>
          <a:xfrm>
            <a:off x="3635896" y="4651970"/>
            <a:ext cx="5184775" cy="1657350"/>
            <a:chOff x="3635896" y="4651970"/>
            <a:chExt cx="5184775" cy="1657350"/>
          </a:xfrm>
        </p:grpSpPr>
        <p:grpSp>
          <p:nvGrpSpPr>
            <p:cNvPr id="2" name="Group 5"/>
            <p:cNvGrpSpPr>
              <a:grpSpLocks/>
            </p:cNvGrpSpPr>
            <p:nvPr/>
          </p:nvGrpSpPr>
          <p:grpSpPr bwMode="auto">
            <a:xfrm>
              <a:off x="3635896" y="4651970"/>
              <a:ext cx="5184775" cy="1657350"/>
              <a:chOff x="2472" y="2840"/>
              <a:chExt cx="3266" cy="1044"/>
            </a:xfrm>
          </p:grpSpPr>
          <p:pic>
            <p:nvPicPr>
              <p:cNvPr id="60423" name="Picture 6"/>
              <p:cNvPicPr>
                <a:picLocks noChangeArrowheads="1"/>
              </p:cNvPicPr>
              <p:nvPr/>
            </p:nvPicPr>
            <p:blipFill>
              <a:blip r:embed="rId2" cstate="print"/>
              <a:srcRect/>
              <a:stretch>
                <a:fillRect/>
              </a:stretch>
            </p:blipFill>
            <p:spPr bwMode="auto">
              <a:xfrm>
                <a:off x="4513" y="2885"/>
                <a:ext cx="208" cy="238"/>
              </a:xfrm>
              <a:prstGeom prst="rect">
                <a:avLst/>
              </a:prstGeom>
              <a:noFill/>
              <a:ln w="12700">
                <a:noFill/>
                <a:miter lim="800000"/>
                <a:headEnd/>
                <a:tailEnd/>
              </a:ln>
            </p:spPr>
          </p:pic>
          <p:pic>
            <p:nvPicPr>
              <p:cNvPr id="60424" name="Picture 7"/>
              <p:cNvPicPr>
                <a:picLocks noChangeArrowheads="1"/>
              </p:cNvPicPr>
              <p:nvPr/>
            </p:nvPicPr>
            <p:blipFill>
              <a:blip r:embed="rId3" cstate="print"/>
              <a:srcRect/>
              <a:stretch>
                <a:fillRect/>
              </a:stretch>
            </p:blipFill>
            <p:spPr bwMode="auto">
              <a:xfrm>
                <a:off x="2555" y="3384"/>
                <a:ext cx="280" cy="495"/>
              </a:xfrm>
              <a:prstGeom prst="rect">
                <a:avLst/>
              </a:prstGeom>
              <a:noFill/>
              <a:ln w="25400">
                <a:noFill/>
                <a:miter lim="800000"/>
                <a:headEnd/>
                <a:tailEnd/>
              </a:ln>
            </p:spPr>
          </p:pic>
          <p:pic>
            <p:nvPicPr>
              <p:cNvPr id="60425" name="Picture 8"/>
              <p:cNvPicPr>
                <a:picLocks noChangeArrowheads="1"/>
              </p:cNvPicPr>
              <p:nvPr/>
            </p:nvPicPr>
            <p:blipFill>
              <a:blip r:embed="rId3" cstate="print"/>
              <a:srcRect/>
              <a:stretch>
                <a:fillRect/>
              </a:stretch>
            </p:blipFill>
            <p:spPr bwMode="auto">
              <a:xfrm>
                <a:off x="5412" y="3336"/>
                <a:ext cx="280" cy="495"/>
              </a:xfrm>
              <a:prstGeom prst="rect">
                <a:avLst/>
              </a:prstGeom>
              <a:noFill/>
              <a:ln w="25400">
                <a:noFill/>
                <a:miter lim="800000"/>
                <a:headEnd/>
                <a:tailEnd/>
              </a:ln>
            </p:spPr>
          </p:pic>
          <p:grpSp>
            <p:nvGrpSpPr>
              <p:cNvPr id="3" name="Group 9"/>
              <p:cNvGrpSpPr>
                <a:grpSpLocks/>
              </p:cNvGrpSpPr>
              <p:nvPr/>
            </p:nvGrpSpPr>
            <p:grpSpPr bwMode="auto">
              <a:xfrm>
                <a:off x="3703" y="3479"/>
                <a:ext cx="661" cy="238"/>
                <a:chOff x="4032" y="3288"/>
                <a:chExt cx="661" cy="238"/>
              </a:xfrm>
            </p:grpSpPr>
            <p:grpSp>
              <p:nvGrpSpPr>
                <p:cNvPr id="4" name="Group 10"/>
                <p:cNvGrpSpPr>
                  <a:grpSpLocks/>
                </p:cNvGrpSpPr>
                <p:nvPr/>
              </p:nvGrpSpPr>
              <p:grpSpPr bwMode="auto">
                <a:xfrm>
                  <a:off x="4039" y="3300"/>
                  <a:ext cx="654" cy="226"/>
                  <a:chOff x="4039" y="3300"/>
                  <a:chExt cx="654" cy="226"/>
                </a:xfrm>
              </p:grpSpPr>
              <p:sp>
                <p:nvSpPr>
                  <p:cNvPr id="60473" name="Oval 11"/>
                  <p:cNvSpPr>
                    <a:spLocks noChangeArrowheads="1"/>
                  </p:cNvSpPr>
                  <p:nvPr/>
                </p:nvSpPr>
                <p:spPr bwMode="auto">
                  <a:xfrm>
                    <a:off x="4269" y="3300"/>
                    <a:ext cx="281" cy="85"/>
                  </a:xfrm>
                  <a:prstGeom prst="ellipse">
                    <a:avLst/>
                  </a:prstGeom>
                  <a:solidFill>
                    <a:srgbClr val="000000"/>
                  </a:solidFill>
                  <a:ln w="12700">
                    <a:noFill/>
                    <a:round/>
                    <a:headEnd/>
                    <a:tailEnd/>
                  </a:ln>
                </p:spPr>
                <p:txBody>
                  <a:bodyPr wrap="none" anchor="ctr"/>
                  <a:lstStyle/>
                  <a:p>
                    <a:endParaRPr lang="zh-CN" altLang="en-US"/>
                  </a:p>
                </p:txBody>
              </p:sp>
              <p:sp>
                <p:nvSpPr>
                  <p:cNvPr id="60474" name="Oval 12"/>
                  <p:cNvSpPr>
                    <a:spLocks noChangeArrowheads="1"/>
                  </p:cNvSpPr>
                  <p:nvPr/>
                </p:nvSpPr>
                <p:spPr bwMode="auto">
                  <a:xfrm>
                    <a:off x="4112" y="3321"/>
                    <a:ext cx="202" cy="90"/>
                  </a:xfrm>
                  <a:prstGeom prst="ellipse">
                    <a:avLst/>
                  </a:prstGeom>
                  <a:solidFill>
                    <a:srgbClr val="000000"/>
                  </a:solidFill>
                  <a:ln w="12700">
                    <a:noFill/>
                    <a:round/>
                    <a:headEnd/>
                    <a:tailEnd/>
                  </a:ln>
                </p:spPr>
                <p:txBody>
                  <a:bodyPr wrap="none" anchor="ctr"/>
                  <a:lstStyle/>
                  <a:p>
                    <a:endParaRPr lang="zh-CN" altLang="en-US"/>
                  </a:p>
                </p:txBody>
              </p:sp>
              <p:sp>
                <p:nvSpPr>
                  <p:cNvPr id="60475" name="Oval 13"/>
                  <p:cNvSpPr>
                    <a:spLocks noChangeArrowheads="1"/>
                  </p:cNvSpPr>
                  <p:nvPr/>
                </p:nvSpPr>
                <p:spPr bwMode="auto">
                  <a:xfrm>
                    <a:off x="4039" y="3382"/>
                    <a:ext cx="136" cy="68"/>
                  </a:xfrm>
                  <a:prstGeom prst="ellipse">
                    <a:avLst/>
                  </a:prstGeom>
                  <a:solidFill>
                    <a:srgbClr val="000000"/>
                  </a:solidFill>
                  <a:ln w="12700">
                    <a:noFill/>
                    <a:round/>
                    <a:headEnd/>
                    <a:tailEnd/>
                  </a:ln>
                </p:spPr>
                <p:txBody>
                  <a:bodyPr wrap="none" anchor="ctr"/>
                  <a:lstStyle/>
                  <a:p>
                    <a:endParaRPr lang="zh-CN" altLang="en-US"/>
                  </a:p>
                </p:txBody>
              </p:sp>
              <p:sp>
                <p:nvSpPr>
                  <p:cNvPr id="60476" name="Oval 14"/>
                  <p:cNvSpPr>
                    <a:spLocks noChangeArrowheads="1"/>
                  </p:cNvSpPr>
                  <p:nvPr/>
                </p:nvSpPr>
                <p:spPr bwMode="auto">
                  <a:xfrm>
                    <a:off x="4086" y="3420"/>
                    <a:ext cx="211" cy="80"/>
                  </a:xfrm>
                  <a:prstGeom prst="ellipse">
                    <a:avLst/>
                  </a:prstGeom>
                  <a:solidFill>
                    <a:srgbClr val="000000"/>
                  </a:solidFill>
                  <a:ln w="12700">
                    <a:noFill/>
                    <a:round/>
                    <a:headEnd/>
                    <a:tailEnd/>
                  </a:ln>
                </p:spPr>
                <p:txBody>
                  <a:bodyPr wrap="none" anchor="ctr"/>
                  <a:lstStyle/>
                  <a:p>
                    <a:endParaRPr lang="zh-CN" altLang="en-US"/>
                  </a:p>
                </p:txBody>
              </p:sp>
              <p:sp>
                <p:nvSpPr>
                  <p:cNvPr id="60477" name="Oval 15"/>
                  <p:cNvSpPr>
                    <a:spLocks noChangeArrowheads="1"/>
                  </p:cNvSpPr>
                  <p:nvPr/>
                </p:nvSpPr>
                <p:spPr bwMode="auto">
                  <a:xfrm>
                    <a:off x="4247" y="3432"/>
                    <a:ext cx="320" cy="94"/>
                  </a:xfrm>
                  <a:prstGeom prst="ellipse">
                    <a:avLst/>
                  </a:prstGeom>
                  <a:solidFill>
                    <a:srgbClr val="000000"/>
                  </a:solidFill>
                  <a:ln w="12700">
                    <a:noFill/>
                    <a:round/>
                    <a:headEnd/>
                    <a:tailEnd/>
                  </a:ln>
                </p:spPr>
                <p:txBody>
                  <a:bodyPr wrap="none" anchor="ctr"/>
                  <a:lstStyle/>
                  <a:p>
                    <a:endParaRPr lang="zh-CN" altLang="en-US"/>
                  </a:p>
                </p:txBody>
              </p:sp>
              <p:sp>
                <p:nvSpPr>
                  <p:cNvPr id="60478" name="Oval 16"/>
                  <p:cNvSpPr>
                    <a:spLocks noChangeArrowheads="1"/>
                  </p:cNvSpPr>
                  <p:nvPr/>
                </p:nvSpPr>
                <p:spPr bwMode="auto">
                  <a:xfrm>
                    <a:off x="4456" y="3327"/>
                    <a:ext cx="204" cy="63"/>
                  </a:xfrm>
                  <a:prstGeom prst="ellipse">
                    <a:avLst/>
                  </a:prstGeom>
                  <a:solidFill>
                    <a:srgbClr val="000000"/>
                  </a:solidFill>
                  <a:ln w="12700">
                    <a:noFill/>
                    <a:round/>
                    <a:headEnd/>
                    <a:tailEnd/>
                  </a:ln>
                </p:spPr>
                <p:txBody>
                  <a:bodyPr wrap="none" anchor="ctr"/>
                  <a:lstStyle/>
                  <a:p>
                    <a:endParaRPr lang="zh-CN" altLang="en-US"/>
                  </a:p>
                </p:txBody>
              </p:sp>
              <p:sp>
                <p:nvSpPr>
                  <p:cNvPr id="60479" name="Oval 17"/>
                  <p:cNvSpPr>
                    <a:spLocks noChangeArrowheads="1"/>
                  </p:cNvSpPr>
                  <p:nvPr/>
                </p:nvSpPr>
                <p:spPr bwMode="auto">
                  <a:xfrm>
                    <a:off x="4496" y="3376"/>
                    <a:ext cx="197" cy="71"/>
                  </a:xfrm>
                  <a:prstGeom prst="ellipse">
                    <a:avLst/>
                  </a:prstGeom>
                  <a:solidFill>
                    <a:srgbClr val="000000"/>
                  </a:solidFill>
                  <a:ln w="12700">
                    <a:noFill/>
                    <a:round/>
                    <a:headEnd/>
                    <a:tailEnd/>
                  </a:ln>
                </p:spPr>
                <p:txBody>
                  <a:bodyPr wrap="none" anchor="ctr"/>
                  <a:lstStyle/>
                  <a:p>
                    <a:endParaRPr lang="zh-CN" altLang="en-US"/>
                  </a:p>
                </p:txBody>
              </p:sp>
              <p:sp>
                <p:nvSpPr>
                  <p:cNvPr id="60480" name="Oval 18"/>
                  <p:cNvSpPr>
                    <a:spLocks noChangeArrowheads="1"/>
                  </p:cNvSpPr>
                  <p:nvPr/>
                </p:nvSpPr>
                <p:spPr bwMode="auto">
                  <a:xfrm>
                    <a:off x="4478" y="3390"/>
                    <a:ext cx="190" cy="120"/>
                  </a:xfrm>
                  <a:prstGeom prst="ellipse">
                    <a:avLst/>
                  </a:prstGeom>
                  <a:solidFill>
                    <a:srgbClr val="000000"/>
                  </a:solidFill>
                  <a:ln w="12700">
                    <a:noFill/>
                    <a:round/>
                    <a:headEnd/>
                    <a:tailEnd/>
                  </a:ln>
                </p:spPr>
                <p:txBody>
                  <a:bodyPr wrap="none" anchor="ctr"/>
                  <a:lstStyle/>
                  <a:p>
                    <a:endParaRPr lang="zh-CN" altLang="en-US"/>
                  </a:p>
                </p:txBody>
              </p:sp>
              <p:sp>
                <p:nvSpPr>
                  <p:cNvPr id="60481" name="Oval 19"/>
                  <p:cNvSpPr>
                    <a:spLocks noChangeArrowheads="1"/>
                  </p:cNvSpPr>
                  <p:nvPr/>
                </p:nvSpPr>
                <p:spPr bwMode="auto">
                  <a:xfrm>
                    <a:off x="4158" y="3353"/>
                    <a:ext cx="419" cy="120"/>
                  </a:xfrm>
                  <a:prstGeom prst="ellipse">
                    <a:avLst/>
                  </a:prstGeom>
                  <a:solidFill>
                    <a:srgbClr val="000000"/>
                  </a:solidFill>
                  <a:ln w="12700">
                    <a:noFill/>
                    <a:round/>
                    <a:headEnd/>
                    <a:tailEnd/>
                  </a:ln>
                </p:spPr>
                <p:txBody>
                  <a:bodyPr wrap="none" anchor="ctr"/>
                  <a:lstStyle/>
                  <a:p>
                    <a:endParaRPr lang="zh-CN" altLang="en-US"/>
                  </a:p>
                </p:txBody>
              </p:sp>
            </p:grpSp>
            <p:grpSp>
              <p:nvGrpSpPr>
                <p:cNvPr id="5" name="Group 20"/>
                <p:cNvGrpSpPr>
                  <a:grpSpLocks/>
                </p:cNvGrpSpPr>
                <p:nvPr/>
              </p:nvGrpSpPr>
              <p:grpSpPr bwMode="auto">
                <a:xfrm>
                  <a:off x="4032" y="3288"/>
                  <a:ext cx="643" cy="234"/>
                  <a:chOff x="4032" y="3288"/>
                  <a:chExt cx="643" cy="234"/>
                </a:xfrm>
              </p:grpSpPr>
              <p:sp>
                <p:nvSpPr>
                  <p:cNvPr id="60464" name="Oval 21"/>
                  <p:cNvSpPr>
                    <a:spLocks noChangeArrowheads="1"/>
                  </p:cNvSpPr>
                  <p:nvPr/>
                </p:nvSpPr>
                <p:spPr bwMode="auto">
                  <a:xfrm>
                    <a:off x="4260" y="3288"/>
                    <a:ext cx="273" cy="94"/>
                  </a:xfrm>
                  <a:prstGeom prst="ellipse">
                    <a:avLst/>
                  </a:prstGeom>
                  <a:solidFill>
                    <a:srgbClr val="CEDADB"/>
                  </a:solidFill>
                  <a:ln w="12700">
                    <a:noFill/>
                    <a:round/>
                    <a:headEnd/>
                    <a:tailEnd/>
                  </a:ln>
                </p:spPr>
                <p:txBody>
                  <a:bodyPr wrap="none" anchor="ctr"/>
                  <a:lstStyle/>
                  <a:p>
                    <a:endParaRPr lang="zh-CN" altLang="en-US"/>
                  </a:p>
                </p:txBody>
              </p:sp>
              <p:sp>
                <p:nvSpPr>
                  <p:cNvPr id="60465" name="Oval 22"/>
                  <p:cNvSpPr>
                    <a:spLocks noChangeArrowheads="1"/>
                  </p:cNvSpPr>
                  <p:nvPr/>
                </p:nvSpPr>
                <p:spPr bwMode="auto">
                  <a:xfrm>
                    <a:off x="4104" y="3315"/>
                    <a:ext cx="199" cy="93"/>
                  </a:xfrm>
                  <a:prstGeom prst="ellipse">
                    <a:avLst/>
                  </a:prstGeom>
                  <a:solidFill>
                    <a:srgbClr val="CEDADB"/>
                  </a:solidFill>
                  <a:ln w="12700">
                    <a:noFill/>
                    <a:round/>
                    <a:headEnd/>
                    <a:tailEnd/>
                  </a:ln>
                </p:spPr>
                <p:txBody>
                  <a:bodyPr wrap="none" anchor="ctr"/>
                  <a:lstStyle/>
                  <a:p>
                    <a:endParaRPr lang="zh-CN" altLang="en-US"/>
                  </a:p>
                </p:txBody>
              </p:sp>
              <p:sp>
                <p:nvSpPr>
                  <p:cNvPr id="60466" name="Oval 23"/>
                  <p:cNvSpPr>
                    <a:spLocks noChangeArrowheads="1"/>
                  </p:cNvSpPr>
                  <p:nvPr/>
                </p:nvSpPr>
                <p:spPr bwMode="auto">
                  <a:xfrm>
                    <a:off x="4032" y="3376"/>
                    <a:ext cx="135" cy="71"/>
                  </a:xfrm>
                  <a:prstGeom prst="ellipse">
                    <a:avLst/>
                  </a:prstGeom>
                  <a:solidFill>
                    <a:srgbClr val="CEDADB"/>
                  </a:solidFill>
                  <a:ln w="12700">
                    <a:noFill/>
                    <a:round/>
                    <a:headEnd/>
                    <a:tailEnd/>
                  </a:ln>
                </p:spPr>
                <p:txBody>
                  <a:bodyPr wrap="none" anchor="ctr"/>
                  <a:lstStyle/>
                  <a:p>
                    <a:endParaRPr lang="zh-CN" altLang="en-US"/>
                  </a:p>
                </p:txBody>
              </p:sp>
              <p:sp>
                <p:nvSpPr>
                  <p:cNvPr id="60467" name="Oval 24"/>
                  <p:cNvSpPr>
                    <a:spLocks noChangeArrowheads="1"/>
                  </p:cNvSpPr>
                  <p:nvPr/>
                </p:nvSpPr>
                <p:spPr bwMode="auto">
                  <a:xfrm>
                    <a:off x="4079" y="3411"/>
                    <a:ext cx="209" cy="77"/>
                  </a:xfrm>
                  <a:prstGeom prst="ellipse">
                    <a:avLst/>
                  </a:prstGeom>
                  <a:solidFill>
                    <a:srgbClr val="CEDADB"/>
                  </a:solidFill>
                  <a:ln w="12700">
                    <a:noFill/>
                    <a:round/>
                    <a:headEnd/>
                    <a:tailEnd/>
                  </a:ln>
                </p:spPr>
                <p:txBody>
                  <a:bodyPr wrap="none" anchor="ctr"/>
                  <a:lstStyle/>
                  <a:p>
                    <a:endParaRPr lang="zh-CN" altLang="en-US"/>
                  </a:p>
                </p:txBody>
              </p:sp>
              <p:sp>
                <p:nvSpPr>
                  <p:cNvPr id="60468" name="Oval 25"/>
                  <p:cNvSpPr>
                    <a:spLocks noChangeArrowheads="1"/>
                  </p:cNvSpPr>
                  <p:nvPr/>
                </p:nvSpPr>
                <p:spPr bwMode="auto">
                  <a:xfrm>
                    <a:off x="4232" y="3424"/>
                    <a:ext cx="327" cy="98"/>
                  </a:xfrm>
                  <a:prstGeom prst="ellipse">
                    <a:avLst/>
                  </a:prstGeom>
                  <a:solidFill>
                    <a:srgbClr val="CEDADB"/>
                  </a:solidFill>
                  <a:ln w="12700">
                    <a:noFill/>
                    <a:round/>
                    <a:headEnd/>
                    <a:tailEnd/>
                  </a:ln>
                </p:spPr>
                <p:txBody>
                  <a:bodyPr wrap="none" anchor="ctr"/>
                  <a:lstStyle/>
                  <a:p>
                    <a:endParaRPr lang="zh-CN" altLang="en-US"/>
                  </a:p>
                </p:txBody>
              </p:sp>
              <p:sp>
                <p:nvSpPr>
                  <p:cNvPr id="60469" name="Oval 26"/>
                  <p:cNvSpPr>
                    <a:spLocks noChangeArrowheads="1"/>
                  </p:cNvSpPr>
                  <p:nvPr/>
                </p:nvSpPr>
                <p:spPr bwMode="auto">
                  <a:xfrm>
                    <a:off x="4448" y="3315"/>
                    <a:ext cx="198" cy="70"/>
                  </a:xfrm>
                  <a:prstGeom prst="ellipse">
                    <a:avLst/>
                  </a:prstGeom>
                  <a:solidFill>
                    <a:srgbClr val="CEDADB"/>
                  </a:solidFill>
                  <a:ln w="12700">
                    <a:noFill/>
                    <a:round/>
                    <a:headEnd/>
                    <a:tailEnd/>
                  </a:ln>
                </p:spPr>
                <p:txBody>
                  <a:bodyPr wrap="none" anchor="ctr"/>
                  <a:lstStyle/>
                  <a:p>
                    <a:endParaRPr lang="zh-CN" altLang="en-US"/>
                  </a:p>
                </p:txBody>
              </p:sp>
              <p:sp>
                <p:nvSpPr>
                  <p:cNvPr id="60470" name="Oval 27"/>
                  <p:cNvSpPr>
                    <a:spLocks noChangeArrowheads="1"/>
                  </p:cNvSpPr>
                  <p:nvPr/>
                </p:nvSpPr>
                <p:spPr bwMode="auto">
                  <a:xfrm>
                    <a:off x="4478" y="3372"/>
                    <a:ext cx="197" cy="67"/>
                  </a:xfrm>
                  <a:prstGeom prst="ellipse">
                    <a:avLst/>
                  </a:prstGeom>
                  <a:solidFill>
                    <a:srgbClr val="CEDADB"/>
                  </a:solidFill>
                  <a:ln w="12700">
                    <a:noFill/>
                    <a:round/>
                    <a:headEnd/>
                    <a:tailEnd/>
                  </a:ln>
                </p:spPr>
                <p:txBody>
                  <a:bodyPr wrap="none" anchor="ctr"/>
                  <a:lstStyle/>
                  <a:p>
                    <a:endParaRPr lang="zh-CN" altLang="en-US"/>
                  </a:p>
                </p:txBody>
              </p:sp>
              <p:sp>
                <p:nvSpPr>
                  <p:cNvPr id="60471" name="Oval 28"/>
                  <p:cNvSpPr>
                    <a:spLocks noChangeArrowheads="1"/>
                  </p:cNvSpPr>
                  <p:nvPr/>
                </p:nvSpPr>
                <p:spPr bwMode="auto">
                  <a:xfrm>
                    <a:off x="4456" y="3385"/>
                    <a:ext cx="204" cy="122"/>
                  </a:xfrm>
                  <a:prstGeom prst="ellipse">
                    <a:avLst/>
                  </a:prstGeom>
                  <a:solidFill>
                    <a:srgbClr val="CEDADB"/>
                  </a:solidFill>
                  <a:ln w="12700">
                    <a:noFill/>
                    <a:round/>
                    <a:headEnd/>
                    <a:tailEnd/>
                  </a:ln>
                </p:spPr>
                <p:txBody>
                  <a:bodyPr wrap="none" anchor="ctr"/>
                  <a:lstStyle/>
                  <a:p>
                    <a:endParaRPr lang="zh-CN" altLang="en-US"/>
                  </a:p>
                </p:txBody>
              </p:sp>
              <p:sp>
                <p:nvSpPr>
                  <p:cNvPr id="60472" name="Oval 29"/>
                  <p:cNvSpPr>
                    <a:spLocks noChangeArrowheads="1"/>
                  </p:cNvSpPr>
                  <p:nvPr/>
                </p:nvSpPr>
                <p:spPr bwMode="auto">
                  <a:xfrm>
                    <a:off x="4149" y="3342"/>
                    <a:ext cx="418" cy="119"/>
                  </a:xfrm>
                  <a:prstGeom prst="ellipse">
                    <a:avLst/>
                  </a:prstGeom>
                  <a:solidFill>
                    <a:srgbClr val="CEDADB"/>
                  </a:solidFill>
                  <a:ln w="12700">
                    <a:noFill/>
                    <a:round/>
                    <a:headEnd/>
                    <a:tailEnd/>
                  </a:ln>
                </p:spPr>
                <p:txBody>
                  <a:bodyPr wrap="none" anchor="ctr"/>
                  <a:lstStyle/>
                  <a:p>
                    <a:endParaRPr lang="zh-CN" altLang="en-US"/>
                  </a:p>
                </p:txBody>
              </p:sp>
            </p:grpSp>
          </p:grpSp>
          <p:sp>
            <p:nvSpPr>
              <p:cNvPr id="60427" name="Rectangle 30"/>
              <p:cNvSpPr>
                <a:spLocks noChangeArrowheads="1"/>
              </p:cNvSpPr>
              <p:nvPr/>
            </p:nvSpPr>
            <p:spPr bwMode="auto">
              <a:xfrm>
                <a:off x="3152" y="3555"/>
                <a:ext cx="273" cy="88"/>
              </a:xfrm>
              <a:prstGeom prst="rect">
                <a:avLst/>
              </a:prstGeom>
              <a:solidFill>
                <a:srgbClr val="FFFF66"/>
              </a:solidFill>
              <a:ln w="12700">
                <a:solidFill>
                  <a:schemeClr val="tx1"/>
                </a:solidFill>
                <a:miter lim="800000"/>
                <a:headEnd/>
                <a:tailEnd/>
              </a:ln>
            </p:spPr>
            <p:txBody>
              <a:bodyPr wrap="none" anchor="ctr"/>
              <a:lstStyle/>
              <a:p>
                <a:endParaRPr lang="zh-CN" altLang="en-US"/>
              </a:p>
            </p:txBody>
          </p:sp>
          <p:sp>
            <p:nvSpPr>
              <p:cNvPr id="60428" name="Line 31"/>
              <p:cNvSpPr>
                <a:spLocks noChangeShapeType="1"/>
              </p:cNvSpPr>
              <p:nvPr/>
            </p:nvSpPr>
            <p:spPr bwMode="auto">
              <a:xfrm>
                <a:off x="2789" y="3611"/>
                <a:ext cx="363" cy="0"/>
              </a:xfrm>
              <a:prstGeom prst="line">
                <a:avLst/>
              </a:prstGeom>
              <a:noFill/>
              <a:ln w="12700">
                <a:solidFill>
                  <a:schemeClr val="tx1"/>
                </a:solidFill>
                <a:round/>
                <a:headEnd/>
                <a:tailEnd/>
              </a:ln>
            </p:spPr>
            <p:txBody>
              <a:bodyPr wrap="none" anchor="ctr"/>
              <a:lstStyle/>
              <a:p>
                <a:endParaRPr lang="zh-CN" altLang="en-US"/>
              </a:p>
            </p:txBody>
          </p:sp>
          <p:sp>
            <p:nvSpPr>
              <p:cNvPr id="60429" name="Line 32"/>
              <p:cNvSpPr>
                <a:spLocks noChangeShapeType="1"/>
              </p:cNvSpPr>
              <p:nvPr/>
            </p:nvSpPr>
            <p:spPr bwMode="auto">
              <a:xfrm>
                <a:off x="4332" y="3612"/>
                <a:ext cx="408" cy="3"/>
              </a:xfrm>
              <a:prstGeom prst="line">
                <a:avLst/>
              </a:prstGeom>
              <a:noFill/>
              <a:ln w="12700">
                <a:solidFill>
                  <a:schemeClr val="tx1"/>
                </a:solidFill>
                <a:round/>
                <a:headEnd/>
                <a:tailEnd/>
              </a:ln>
            </p:spPr>
            <p:txBody>
              <a:bodyPr wrap="none" anchor="ctr"/>
              <a:lstStyle/>
              <a:p>
                <a:endParaRPr lang="zh-CN" altLang="en-US"/>
              </a:p>
            </p:txBody>
          </p:sp>
          <p:sp>
            <p:nvSpPr>
              <p:cNvPr id="60430" name="Rectangle 33"/>
              <p:cNvSpPr>
                <a:spLocks noChangeArrowheads="1"/>
              </p:cNvSpPr>
              <p:nvPr/>
            </p:nvSpPr>
            <p:spPr bwMode="auto">
              <a:xfrm>
                <a:off x="4694" y="3555"/>
                <a:ext cx="273" cy="88"/>
              </a:xfrm>
              <a:prstGeom prst="rect">
                <a:avLst/>
              </a:prstGeom>
              <a:solidFill>
                <a:srgbClr val="FFFF66"/>
              </a:solidFill>
              <a:ln w="12700">
                <a:solidFill>
                  <a:schemeClr val="tx1"/>
                </a:solidFill>
                <a:miter lim="800000"/>
                <a:headEnd/>
                <a:tailEnd/>
              </a:ln>
            </p:spPr>
            <p:txBody>
              <a:bodyPr wrap="none" anchor="ctr"/>
              <a:lstStyle/>
              <a:p>
                <a:endParaRPr lang="zh-CN" altLang="en-US"/>
              </a:p>
            </p:txBody>
          </p:sp>
          <p:sp>
            <p:nvSpPr>
              <p:cNvPr id="60431" name="Line 34"/>
              <p:cNvSpPr>
                <a:spLocks noChangeShapeType="1"/>
              </p:cNvSpPr>
              <p:nvPr/>
            </p:nvSpPr>
            <p:spPr bwMode="auto">
              <a:xfrm>
                <a:off x="3425" y="3599"/>
                <a:ext cx="317" cy="12"/>
              </a:xfrm>
              <a:prstGeom prst="line">
                <a:avLst/>
              </a:prstGeom>
              <a:noFill/>
              <a:ln w="12700">
                <a:solidFill>
                  <a:schemeClr val="tx1"/>
                </a:solidFill>
                <a:round/>
                <a:headEnd/>
                <a:tailEnd/>
              </a:ln>
            </p:spPr>
            <p:txBody>
              <a:bodyPr wrap="none" anchor="ctr"/>
              <a:lstStyle/>
              <a:p>
                <a:endParaRPr lang="zh-CN" altLang="en-US"/>
              </a:p>
            </p:txBody>
          </p:sp>
          <p:sp>
            <p:nvSpPr>
              <p:cNvPr id="60432" name="Line 35"/>
              <p:cNvSpPr>
                <a:spLocks noChangeShapeType="1"/>
              </p:cNvSpPr>
              <p:nvPr/>
            </p:nvSpPr>
            <p:spPr bwMode="auto">
              <a:xfrm flipV="1">
                <a:off x="4967" y="3599"/>
                <a:ext cx="453" cy="13"/>
              </a:xfrm>
              <a:prstGeom prst="line">
                <a:avLst/>
              </a:prstGeom>
              <a:noFill/>
              <a:ln w="12700">
                <a:solidFill>
                  <a:schemeClr val="tx1"/>
                </a:solidFill>
                <a:round/>
                <a:headEnd/>
                <a:tailEnd/>
              </a:ln>
            </p:spPr>
            <p:txBody>
              <a:bodyPr wrap="none" anchor="ctr"/>
              <a:lstStyle/>
              <a:p>
                <a:endParaRPr lang="zh-CN" altLang="en-US"/>
              </a:p>
            </p:txBody>
          </p:sp>
          <p:sp>
            <p:nvSpPr>
              <p:cNvPr id="60433" name="Line 36"/>
              <p:cNvSpPr>
                <a:spLocks noChangeShapeType="1"/>
              </p:cNvSpPr>
              <p:nvPr/>
            </p:nvSpPr>
            <p:spPr bwMode="auto">
              <a:xfrm flipV="1">
                <a:off x="4105" y="3339"/>
                <a:ext cx="182" cy="136"/>
              </a:xfrm>
              <a:prstGeom prst="line">
                <a:avLst/>
              </a:prstGeom>
              <a:noFill/>
              <a:ln w="12700">
                <a:solidFill>
                  <a:schemeClr val="tx1"/>
                </a:solidFill>
                <a:round/>
                <a:headEnd/>
                <a:tailEnd/>
              </a:ln>
            </p:spPr>
            <p:txBody>
              <a:bodyPr wrap="none" anchor="ctr"/>
              <a:lstStyle/>
              <a:p>
                <a:endParaRPr lang="zh-CN" altLang="en-US"/>
              </a:p>
            </p:txBody>
          </p:sp>
          <p:sp>
            <p:nvSpPr>
              <p:cNvPr id="60434" name="Rectangle 37"/>
              <p:cNvSpPr>
                <a:spLocks noChangeArrowheads="1"/>
              </p:cNvSpPr>
              <p:nvPr/>
            </p:nvSpPr>
            <p:spPr bwMode="auto">
              <a:xfrm>
                <a:off x="4241" y="3248"/>
                <a:ext cx="227" cy="88"/>
              </a:xfrm>
              <a:prstGeom prst="rect">
                <a:avLst/>
              </a:prstGeom>
              <a:solidFill>
                <a:srgbClr val="FFFF66"/>
              </a:solidFill>
              <a:ln w="12700">
                <a:solidFill>
                  <a:schemeClr val="tx1"/>
                </a:solidFill>
                <a:miter lim="800000"/>
                <a:headEnd/>
                <a:tailEnd/>
              </a:ln>
            </p:spPr>
            <p:txBody>
              <a:bodyPr wrap="none" anchor="ctr"/>
              <a:lstStyle/>
              <a:p>
                <a:endParaRPr lang="zh-CN" altLang="en-US"/>
              </a:p>
            </p:txBody>
          </p:sp>
          <p:sp>
            <p:nvSpPr>
              <p:cNvPr id="60435" name="Line 38"/>
              <p:cNvSpPr>
                <a:spLocks noChangeShapeType="1"/>
              </p:cNvSpPr>
              <p:nvPr/>
            </p:nvSpPr>
            <p:spPr bwMode="auto">
              <a:xfrm flipV="1">
                <a:off x="4377" y="3066"/>
                <a:ext cx="181" cy="182"/>
              </a:xfrm>
              <a:prstGeom prst="line">
                <a:avLst/>
              </a:prstGeom>
              <a:noFill/>
              <a:ln w="12700">
                <a:solidFill>
                  <a:schemeClr val="tx1"/>
                </a:solidFill>
                <a:round/>
                <a:headEnd/>
                <a:tailEnd/>
              </a:ln>
            </p:spPr>
            <p:txBody>
              <a:bodyPr wrap="none" anchor="ctr"/>
              <a:lstStyle/>
              <a:p>
                <a:endParaRPr lang="zh-CN" altLang="en-US"/>
              </a:p>
            </p:txBody>
          </p:sp>
          <p:sp>
            <p:nvSpPr>
              <p:cNvPr id="60436" name="Rectangle 39"/>
              <p:cNvSpPr>
                <a:spLocks noChangeArrowheads="1"/>
              </p:cNvSpPr>
              <p:nvPr/>
            </p:nvSpPr>
            <p:spPr bwMode="auto">
              <a:xfrm>
                <a:off x="3790" y="3489"/>
                <a:ext cx="546" cy="229"/>
              </a:xfrm>
              <a:prstGeom prst="rect">
                <a:avLst/>
              </a:prstGeom>
              <a:noFill/>
              <a:ln w="12700">
                <a:noFill/>
                <a:miter lim="800000"/>
                <a:headEnd/>
                <a:tailEnd/>
              </a:ln>
            </p:spPr>
            <p:txBody>
              <a:bodyPr wrap="none" lIns="90488" tIns="44450" rIns="90488" bIns="44450">
                <a:spAutoFit/>
              </a:bodyPr>
              <a:lstStyle/>
              <a:p>
                <a:pPr eaLnBrk="0" hangingPunct="0"/>
                <a:r>
                  <a:rPr lang="zh-CN" altLang="en-US" sz="1800" b="1">
                    <a:latin typeface="楷体" pitchFamily="18" charset="-122"/>
                    <a:ea typeface="楷体" pitchFamily="18" charset="-122"/>
                  </a:rPr>
                  <a:t>电话网</a:t>
                </a:r>
              </a:p>
            </p:txBody>
          </p:sp>
          <p:sp>
            <p:nvSpPr>
              <p:cNvPr id="60437" name="Rectangle 40"/>
              <p:cNvSpPr>
                <a:spLocks noChangeArrowheads="1"/>
              </p:cNvSpPr>
              <p:nvPr/>
            </p:nvSpPr>
            <p:spPr bwMode="auto">
              <a:xfrm>
                <a:off x="2472" y="3139"/>
                <a:ext cx="434" cy="248"/>
              </a:xfrm>
              <a:prstGeom prst="rect">
                <a:avLst/>
              </a:prstGeom>
              <a:noFill/>
              <a:ln w="12700">
                <a:noFill/>
                <a:miter lim="800000"/>
                <a:headEnd/>
                <a:tailEnd/>
              </a:ln>
            </p:spPr>
            <p:txBody>
              <a:bodyPr wrap="none" lIns="90488" tIns="44450" rIns="90488" bIns="44450">
                <a:spAutoFit/>
              </a:bodyPr>
              <a:lstStyle/>
              <a:p>
                <a:pPr eaLnBrk="0" hangingPunct="0"/>
                <a:r>
                  <a:rPr lang="zh-CN" altLang="en-US" sz="2000" b="1">
                    <a:latin typeface="楷体" pitchFamily="18" charset="-122"/>
                    <a:ea typeface="楷体" pitchFamily="18" charset="-122"/>
                  </a:rPr>
                  <a:t>主机</a:t>
                </a:r>
              </a:p>
            </p:txBody>
          </p:sp>
          <p:sp>
            <p:nvSpPr>
              <p:cNvPr id="60438" name="Rectangle 41"/>
              <p:cNvSpPr>
                <a:spLocks noChangeArrowheads="1"/>
              </p:cNvSpPr>
              <p:nvPr/>
            </p:nvSpPr>
            <p:spPr bwMode="auto">
              <a:xfrm>
                <a:off x="5304" y="3091"/>
                <a:ext cx="434" cy="248"/>
              </a:xfrm>
              <a:prstGeom prst="rect">
                <a:avLst/>
              </a:prstGeom>
              <a:noFill/>
              <a:ln w="12700">
                <a:noFill/>
                <a:miter lim="800000"/>
                <a:headEnd/>
                <a:tailEnd/>
              </a:ln>
            </p:spPr>
            <p:txBody>
              <a:bodyPr wrap="none" lIns="90488" tIns="44450" rIns="90488" bIns="44450">
                <a:spAutoFit/>
              </a:bodyPr>
              <a:lstStyle/>
              <a:p>
                <a:pPr eaLnBrk="0" hangingPunct="0"/>
                <a:r>
                  <a:rPr lang="zh-CN" altLang="en-US" sz="2000" b="1">
                    <a:latin typeface="楷体" pitchFamily="18" charset="-122"/>
                    <a:ea typeface="楷体" pitchFamily="18" charset="-122"/>
                  </a:rPr>
                  <a:t>主机</a:t>
                </a:r>
              </a:p>
            </p:txBody>
          </p:sp>
          <p:sp>
            <p:nvSpPr>
              <p:cNvPr id="60439" name="Rectangle 42"/>
              <p:cNvSpPr>
                <a:spLocks noChangeArrowheads="1"/>
              </p:cNvSpPr>
              <p:nvPr/>
            </p:nvSpPr>
            <p:spPr bwMode="auto">
              <a:xfrm>
                <a:off x="3923" y="2840"/>
                <a:ext cx="434" cy="248"/>
              </a:xfrm>
              <a:prstGeom prst="rect">
                <a:avLst/>
              </a:prstGeom>
              <a:noFill/>
              <a:ln w="12700">
                <a:noFill/>
                <a:miter lim="800000"/>
                <a:headEnd/>
                <a:tailEnd/>
              </a:ln>
            </p:spPr>
            <p:txBody>
              <a:bodyPr wrap="none" lIns="90488" tIns="44450" rIns="90488" bIns="44450">
                <a:spAutoFit/>
              </a:bodyPr>
              <a:lstStyle/>
              <a:p>
                <a:pPr eaLnBrk="0" hangingPunct="0"/>
                <a:r>
                  <a:rPr lang="en-US" altLang="zh-CN" sz="2000" b="1">
                    <a:latin typeface="楷体" pitchFamily="18" charset="-122"/>
                    <a:ea typeface="楷体" pitchFamily="18" charset="-122"/>
                  </a:rPr>
                  <a:t>PC</a:t>
                </a:r>
                <a:r>
                  <a:rPr lang="zh-CN" altLang="en-US" sz="2000" b="1">
                    <a:latin typeface="楷体" pitchFamily="18" charset="-122"/>
                    <a:ea typeface="楷体" pitchFamily="18" charset="-122"/>
                  </a:rPr>
                  <a:t>机</a:t>
                </a:r>
              </a:p>
            </p:txBody>
          </p:sp>
          <p:sp>
            <p:nvSpPr>
              <p:cNvPr id="60440" name="Line 43"/>
              <p:cNvSpPr>
                <a:spLocks noChangeShapeType="1"/>
              </p:cNvSpPr>
              <p:nvPr/>
            </p:nvSpPr>
            <p:spPr bwMode="auto">
              <a:xfrm>
                <a:off x="2745" y="3884"/>
                <a:ext cx="90" cy="0"/>
              </a:xfrm>
              <a:prstGeom prst="line">
                <a:avLst/>
              </a:prstGeom>
              <a:noFill/>
              <a:ln w="9525">
                <a:solidFill>
                  <a:schemeClr val="tx1"/>
                </a:solidFill>
                <a:round/>
                <a:headEnd/>
                <a:tailEnd/>
              </a:ln>
            </p:spPr>
            <p:txBody>
              <a:bodyPr/>
              <a:lstStyle/>
              <a:p>
                <a:endParaRPr lang="zh-CN" altLang="en-US"/>
              </a:p>
            </p:txBody>
          </p:sp>
          <p:sp>
            <p:nvSpPr>
              <p:cNvPr id="60441" name="Line 44"/>
              <p:cNvSpPr>
                <a:spLocks noChangeShapeType="1"/>
              </p:cNvSpPr>
              <p:nvPr/>
            </p:nvSpPr>
            <p:spPr bwMode="auto">
              <a:xfrm>
                <a:off x="2835" y="3702"/>
                <a:ext cx="90" cy="0"/>
              </a:xfrm>
              <a:prstGeom prst="line">
                <a:avLst/>
              </a:prstGeom>
              <a:noFill/>
              <a:ln w="9525">
                <a:solidFill>
                  <a:schemeClr val="tx1"/>
                </a:solidFill>
                <a:round/>
                <a:headEnd/>
                <a:tailEnd/>
              </a:ln>
            </p:spPr>
            <p:txBody>
              <a:bodyPr/>
              <a:lstStyle/>
              <a:p>
                <a:endParaRPr lang="zh-CN" altLang="en-US"/>
              </a:p>
            </p:txBody>
          </p:sp>
          <p:sp>
            <p:nvSpPr>
              <p:cNvPr id="60442" name="Line 45"/>
              <p:cNvSpPr>
                <a:spLocks noChangeShapeType="1"/>
              </p:cNvSpPr>
              <p:nvPr/>
            </p:nvSpPr>
            <p:spPr bwMode="auto">
              <a:xfrm>
                <a:off x="2835" y="3702"/>
                <a:ext cx="0" cy="182"/>
              </a:xfrm>
              <a:prstGeom prst="line">
                <a:avLst/>
              </a:prstGeom>
              <a:noFill/>
              <a:ln w="9525">
                <a:solidFill>
                  <a:schemeClr val="tx1"/>
                </a:solidFill>
                <a:round/>
                <a:headEnd/>
                <a:tailEnd/>
              </a:ln>
            </p:spPr>
            <p:txBody>
              <a:bodyPr/>
              <a:lstStyle/>
              <a:p>
                <a:endParaRPr lang="zh-CN" altLang="en-US"/>
              </a:p>
            </p:txBody>
          </p:sp>
          <p:sp>
            <p:nvSpPr>
              <p:cNvPr id="60443" name="Line 46"/>
              <p:cNvSpPr>
                <a:spLocks noChangeShapeType="1"/>
              </p:cNvSpPr>
              <p:nvPr/>
            </p:nvSpPr>
            <p:spPr bwMode="auto">
              <a:xfrm>
                <a:off x="2926" y="3702"/>
                <a:ext cx="0" cy="182"/>
              </a:xfrm>
              <a:prstGeom prst="line">
                <a:avLst/>
              </a:prstGeom>
              <a:noFill/>
              <a:ln w="9525">
                <a:solidFill>
                  <a:schemeClr val="tx1"/>
                </a:solidFill>
                <a:round/>
                <a:headEnd/>
                <a:tailEnd/>
              </a:ln>
            </p:spPr>
            <p:txBody>
              <a:bodyPr/>
              <a:lstStyle/>
              <a:p>
                <a:endParaRPr lang="zh-CN" altLang="en-US"/>
              </a:p>
            </p:txBody>
          </p:sp>
          <p:sp>
            <p:nvSpPr>
              <p:cNvPr id="60444" name="Line 47"/>
              <p:cNvSpPr>
                <a:spLocks noChangeShapeType="1"/>
              </p:cNvSpPr>
              <p:nvPr/>
            </p:nvSpPr>
            <p:spPr bwMode="auto">
              <a:xfrm>
                <a:off x="2926" y="3884"/>
                <a:ext cx="90" cy="0"/>
              </a:xfrm>
              <a:prstGeom prst="line">
                <a:avLst/>
              </a:prstGeom>
              <a:noFill/>
              <a:ln w="9525">
                <a:solidFill>
                  <a:schemeClr val="tx1"/>
                </a:solidFill>
                <a:round/>
                <a:headEnd/>
                <a:tailEnd/>
              </a:ln>
            </p:spPr>
            <p:txBody>
              <a:bodyPr/>
              <a:lstStyle/>
              <a:p>
                <a:endParaRPr lang="zh-CN" altLang="en-US"/>
              </a:p>
            </p:txBody>
          </p:sp>
          <p:sp>
            <p:nvSpPr>
              <p:cNvPr id="60445" name="Line 48"/>
              <p:cNvSpPr>
                <a:spLocks noChangeShapeType="1"/>
              </p:cNvSpPr>
              <p:nvPr/>
            </p:nvSpPr>
            <p:spPr bwMode="auto">
              <a:xfrm>
                <a:off x="3016" y="3702"/>
                <a:ext cx="90" cy="0"/>
              </a:xfrm>
              <a:prstGeom prst="line">
                <a:avLst/>
              </a:prstGeom>
              <a:noFill/>
              <a:ln w="9525">
                <a:solidFill>
                  <a:schemeClr val="tx1"/>
                </a:solidFill>
                <a:round/>
                <a:headEnd/>
                <a:tailEnd/>
              </a:ln>
            </p:spPr>
            <p:txBody>
              <a:bodyPr/>
              <a:lstStyle/>
              <a:p>
                <a:endParaRPr lang="zh-CN" altLang="en-US"/>
              </a:p>
            </p:txBody>
          </p:sp>
          <p:sp>
            <p:nvSpPr>
              <p:cNvPr id="60446" name="Line 49"/>
              <p:cNvSpPr>
                <a:spLocks noChangeShapeType="1"/>
              </p:cNvSpPr>
              <p:nvPr/>
            </p:nvSpPr>
            <p:spPr bwMode="auto">
              <a:xfrm>
                <a:off x="3016" y="3702"/>
                <a:ext cx="0" cy="182"/>
              </a:xfrm>
              <a:prstGeom prst="line">
                <a:avLst/>
              </a:prstGeom>
              <a:noFill/>
              <a:ln w="9525">
                <a:solidFill>
                  <a:schemeClr val="tx1"/>
                </a:solidFill>
                <a:round/>
                <a:headEnd/>
                <a:tailEnd/>
              </a:ln>
            </p:spPr>
            <p:txBody>
              <a:bodyPr/>
              <a:lstStyle/>
              <a:p>
                <a:endParaRPr lang="zh-CN" altLang="en-US"/>
              </a:p>
            </p:txBody>
          </p:sp>
          <p:sp>
            <p:nvSpPr>
              <p:cNvPr id="60447" name="Line 50"/>
              <p:cNvSpPr>
                <a:spLocks noChangeShapeType="1"/>
              </p:cNvSpPr>
              <p:nvPr/>
            </p:nvSpPr>
            <p:spPr bwMode="auto">
              <a:xfrm>
                <a:off x="3107" y="3702"/>
                <a:ext cx="0" cy="182"/>
              </a:xfrm>
              <a:prstGeom prst="line">
                <a:avLst/>
              </a:prstGeom>
              <a:noFill/>
              <a:ln w="9525">
                <a:solidFill>
                  <a:schemeClr val="tx1"/>
                </a:solidFill>
                <a:round/>
                <a:headEnd/>
                <a:tailEnd/>
              </a:ln>
            </p:spPr>
            <p:txBody>
              <a:bodyPr/>
              <a:lstStyle/>
              <a:p>
                <a:endParaRPr lang="zh-CN" altLang="en-US"/>
              </a:p>
            </p:txBody>
          </p:sp>
          <p:sp>
            <p:nvSpPr>
              <p:cNvPr id="60448" name="Line 51"/>
              <p:cNvSpPr>
                <a:spLocks noChangeShapeType="1"/>
              </p:cNvSpPr>
              <p:nvPr/>
            </p:nvSpPr>
            <p:spPr bwMode="auto">
              <a:xfrm>
                <a:off x="3108" y="3884"/>
                <a:ext cx="90" cy="0"/>
              </a:xfrm>
              <a:prstGeom prst="line">
                <a:avLst/>
              </a:prstGeom>
              <a:noFill/>
              <a:ln w="9525">
                <a:solidFill>
                  <a:schemeClr val="tx1"/>
                </a:solidFill>
                <a:round/>
                <a:headEnd/>
                <a:tailEnd/>
              </a:ln>
            </p:spPr>
            <p:txBody>
              <a:bodyPr/>
              <a:lstStyle/>
              <a:p>
                <a:endParaRPr lang="zh-CN" altLang="en-US"/>
              </a:p>
            </p:txBody>
          </p:sp>
          <p:sp>
            <p:nvSpPr>
              <p:cNvPr id="60449" name="Freeform 52"/>
              <p:cNvSpPr>
                <a:spLocks/>
              </p:cNvSpPr>
              <p:nvPr/>
            </p:nvSpPr>
            <p:spPr bwMode="auto">
              <a:xfrm>
                <a:off x="3334" y="3702"/>
                <a:ext cx="181" cy="181"/>
              </a:xfrm>
              <a:custGeom>
                <a:avLst/>
                <a:gdLst>
                  <a:gd name="T0" fmla="*/ 0 w 181"/>
                  <a:gd name="T1" fmla="*/ 90 h 181"/>
                  <a:gd name="T2" fmla="*/ 45 w 181"/>
                  <a:gd name="T3" fmla="*/ 0 h 181"/>
                  <a:gd name="T4" fmla="*/ 90 w 181"/>
                  <a:gd name="T5" fmla="*/ 90 h 181"/>
                  <a:gd name="T6" fmla="*/ 136 w 181"/>
                  <a:gd name="T7" fmla="*/ 181 h 181"/>
                  <a:gd name="T8" fmla="*/ 181 w 181"/>
                  <a:gd name="T9" fmla="*/ 90 h 181"/>
                  <a:gd name="T10" fmla="*/ 0 60000 65536"/>
                  <a:gd name="T11" fmla="*/ 0 60000 65536"/>
                  <a:gd name="T12" fmla="*/ 0 60000 65536"/>
                  <a:gd name="T13" fmla="*/ 0 60000 65536"/>
                  <a:gd name="T14" fmla="*/ 0 60000 65536"/>
                  <a:gd name="T15" fmla="*/ 0 w 181"/>
                  <a:gd name="T16" fmla="*/ 0 h 181"/>
                  <a:gd name="T17" fmla="*/ 181 w 181"/>
                  <a:gd name="T18" fmla="*/ 181 h 181"/>
                </a:gdLst>
                <a:ahLst/>
                <a:cxnLst>
                  <a:cxn ang="T10">
                    <a:pos x="T0" y="T1"/>
                  </a:cxn>
                  <a:cxn ang="T11">
                    <a:pos x="T2" y="T3"/>
                  </a:cxn>
                  <a:cxn ang="T12">
                    <a:pos x="T4" y="T5"/>
                  </a:cxn>
                  <a:cxn ang="T13">
                    <a:pos x="T6" y="T7"/>
                  </a:cxn>
                  <a:cxn ang="T14">
                    <a:pos x="T8" y="T9"/>
                  </a:cxn>
                </a:cxnLst>
                <a:rect l="T15" t="T16" r="T17" b="T18"/>
                <a:pathLst>
                  <a:path w="181" h="181">
                    <a:moveTo>
                      <a:pt x="0" y="90"/>
                    </a:moveTo>
                    <a:cubicBezTo>
                      <a:pt x="15" y="45"/>
                      <a:pt x="30" y="0"/>
                      <a:pt x="45" y="0"/>
                    </a:cubicBezTo>
                    <a:cubicBezTo>
                      <a:pt x="60" y="0"/>
                      <a:pt x="75" y="60"/>
                      <a:pt x="90" y="90"/>
                    </a:cubicBezTo>
                    <a:cubicBezTo>
                      <a:pt x="105" y="120"/>
                      <a:pt x="121" y="181"/>
                      <a:pt x="136" y="181"/>
                    </a:cubicBezTo>
                    <a:cubicBezTo>
                      <a:pt x="151" y="181"/>
                      <a:pt x="174" y="105"/>
                      <a:pt x="181" y="90"/>
                    </a:cubicBezTo>
                  </a:path>
                </a:pathLst>
              </a:custGeom>
              <a:noFill/>
              <a:ln w="9525">
                <a:solidFill>
                  <a:schemeClr val="tx1"/>
                </a:solidFill>
                <a:round/>
                <a:headEnd/>
                <a:tailEnd/>
              </a:ln>
            </p:spPr>
            <p:txBody>
              <a:bodyPr/>
              <a:lstStyle/>
              <a:p>
                <a:endParaRPr lang="zh-CN" altLang="en-US"/>
              </a:p>
            </p:txBody>
          </p:sp>
          <p:sp>
            <p:nvSpPr>
              <p:cNvPr id="60450" name="Freeform 53"/>
              <p:cNvSpPr>
                <a:spLocks/>
              </p:cNvSpPr>
              <p:nvPr/>
            </p:nvSpPr>
            <p:spPr bwMode="auto">
              <a:xfrm>
                <a:off x="3515" y="3702"/>
                <a:ext cx="181" cy="181"/>
              </a:xfrm>
              <a:custGeom>
                <a:avLst/>
                <a:gdLst>
                  <a:gd name="T0" fmla="*/ 0 w 181"/>
                  <a:gd name="T1" fmla="*/ 90 h 181"/>
                  <a:gd name="T2" fmla="*/ 45 w 181"/>
                  <a:gd name="T3" fmla="*/ 0 h 181"/>
                  <a:gd name="T4" fmla="*/ 90 w 181"/>
                  <a:gd name="T5" fmla="*/ 90 h 181"/>
                  <a:gd name="T6" fmla="*/ 136 w 181"/>
                  <a:gd name="T7" fmla="*/ 181 h 181"/>
                  <a:gd name="T8" fmla="*/ 181 w 181"/>
                  <a:gd name="T9" fmla="*/ 90 h 181"/>
                  <a:gd name="T10" fmla="*/ 0 60000 65536"/>
                  <a:gd name="T11" fmla="*/ 0 60000 65536"/>
                  <a:gd name="T12" fmla="*/ 0 60000 65536"/>
                  <a:gd name="T13" fmla="*/ 0 60000 65536"/>
                  <a:gd name="T14" fmla="*/ 0 60000 65536"/>
                  <a:gd name="T15" fmla="*/ 0 w 181"/>
                  <a:gd name="T16" fmla="*/ 0 h 181"/>
                  <a:gd name="T17" fmla="*/ 181 w 181"/>
                  <a:gd name="T18" fmla="*/ 181 h 181"/>
                </a:gdLst>
                <a:ahLst/>
                <a:cxnLst>
                  <a:cxn ang="T10">
                    <a:pos x="T0" y="T1"/>
                  </a:cxn>
                  <a:cxn ang="T11">
                    <a:pos x="T2" y="T3"/>
                  </a:cxn>
                  <a:cxn ang="T12">
                    <a:pos x="T4" y="T5"/>
                  </a:cxn>
                  <a:cxn ang="T13">
                    <a:pos x="T6" y="T7"/>
                  </a:cxn>
                  <a:cxn ang="T14">
                    <a:pos x="T8" y="T9"/>
                  </a:cxn>
                </a:cxnLst>
                <a:rect l="T15" t="T16" r="T17" b="T18"/>
                <a:pathLst>
                  <a:path w="181" h="181">
                    <a:moveTo>
                      <a:pt x="0" y="90"/>
                    </a:moveTo>
                    <a:cubicBezTo>
                      <a:pt x="15" y="45"/>
                      <a:pt x="30" y="0"/>
                      <a:pt x="45" y="0"/>
                    </a:cubicBezTo>
                    <a:cubicBezTo>
                      <a:pt x="60" y="0"/>
                      <a:pt x="75" y="60"/>
                      <a:pt x="90" y="90"/>
                    </a:cubicBezTo>
                    <a:cubicBezTo>
                      <a:pt x="105" y="120"/>
                      <a:pt x="121" y="181"/>
                      <a:pt x="136" y="181"/>
                    </a:cubicBezTo>
                    <a:cubicBezTo>
                      <a:pt x="151" y="181"/>
                      <a:pt x="174" y="105"/>
                      <a:pt x="181" y="90"/>
                    </a:cubicBezTo>
                  </a:path>
                </a:pathLst>
              </a:custGeom>
              <a:noFill/>
              <a:ln w="9525">
                <a:solidFill>
                  <a:schemeClr val="tx1"/>
                </a:solidFill>
                <a:round/>
                <a:headEnd/>
                <a:tailEnd/>
              </a:ln>
            </p:spPr>
            <p:txBody>
              <a:bodyPr/>
              <a:lstStyle/>
              <a:p>
                <a:endParaRPr lang="zh-CN" altLang="en-US"/>
              </a:p>
            </p:txBody>
          </p:sp>
          <p:sp>
            <p:nvSpPr>
              <p:cNvPr id="60451" name="Freeform 54"/>
              <p:cNvSpPr>
                <a:spLocks/>
              </p:cNvSpPr>
              <p:nvPr/>
            </p:nvSpPr>
            <p:spPr bwMode="auto">
              <a:xfrm>
                <a:off x="4378" y="3702"/>
                <a:ext cx="181" cy="181"/>
              </a:xfrm>
              <a:custGeom>
                <a:avLst/>
                <a:gdLst>
                  <a:gd name="T0" fmla="*/ 0 w 181"/>
                  <a:gd name="T1" fmla="*/ 90 h 181"/>
                  <a:gd name="T2" fmla="*/ 45 w 181"/>
                  <a:gd name="T3" fmla="*/ 0 h 181"/>
                  <a:gd name="T4" fmla="*/ 90 w 181"/>
                  <a:gd name="T5" fmla="*/ 90 h 181"/>
                  <a:gd name="T6" fmla="*/ 136 w 181"/>
                  <a:gd name="T7" fmla="*/ 181 h 181"/>
                  <a:gd name="T8" fmla="*/ 181 w 181"/>
                  <a:gd name="T9" fmla="*/ 90 h 181"/>
                  <a:gd name="T10" fmla="*/ 0 60000 65536"/>
                  <a:gd name="T11" fmla="*/ 0 60000 65536"/>
                  <a:gd name="T12" fmla="*/ 0 60000 65536"/>
                  <a:gd name="T13" fmla="*/ 0 60000 65536"/>
                  <a:gd name="T14" fmla="*/ 0 60000 65536"/>
                  <a:gd name="T15" fmla="*/ 0 w 181"/>
                  <a:gd name="T16" fmla="*/ 0 h 181"/>
                  <a:gd name="T17" fmla="*/ 181 w 181"/>
                  <a:gd name="T18" fmla="*/ 181 h 181"/>
                </a:gdLst>
                <a:ahLst/>
                <a:cxnLst>
                  <a:cxn ang="T10">
                    <a:pos x="T0" y="T1"/>
                  </a:cxn>
                  <a:cxn ang="T11">
                    <a:pos x="T2" y="T3"/>
                  </a:cxn>
                  <a:cxn ang="T12">
                    <a:pos x="T4" y="T5"/>
                  </a:cxn>
                  <a:cxn ang="T13">
                    <a:pos x="T6" y="T7"/>
                  </a:cxn>
                  <a:cxn ang="T14">
                    <a:pos x="T8" y="T9"/>
                  </a:cxn>
                </a:cxnLst>
                <a:rect l="T15" t="T16" r="T17" b="T18"/>
                <a:pathLst>
                  <a:path w="181" h="181">
                    <a:moveTo>
                      <a:pt x="0" y="90"/>
                    </a:moveTo>
                    <a:cubicBezTo>
                      <a:pt x="15" y="45"/>
                      <a:pt x="30" y="0"/>
                      <a:pt x="45" y="0"/>
                    </a:cubicBezTo>
                    <a:cubicBezTo>
                      <a:pt x="60" y="0"/>
                      <a:pt x="75" y="60"/>
                      <a:pt x="90" y="90"/>
                    </a:cubicBezTo>
                    <a:cubicBezTo>
                      <a:pt x="105" y="120"/>
                      <a:pt x="121" y="181"/>
                      <a:pt x="136" y="181"/>
                    </a:cubicBezTo>
                    <a:cubicBezTo>
                      <a:pt x="151" y="181"/>
                      <a:pt x="174" y="105"/>
                      <a:pt x="181" y="90"/>
                    </a:cubicBezTo>
                  </a:path>
                </a:pathLst>
              </a:custGeom>
              <a:noFill/>
              <a:ln w="9525">
                <a:solidFill>
                  <a:schemeClr val="tx1"/>
                </a:solidFill>
                <a:round/>
                <a:headEnd/>
                <a:tailEnd/>
              </a:ln>
            </p:spPr>
            <p:txBody>
              <a:bodyPr/>
              <a:lstStyle/>
              <a:p>
                <a:endParaRPr lang="zh-CN" altLang="en-US"/>
              </a:p>
            </p:txBody>
          </p:sp>
          <p:sp>
            <p:nvSpPr>
              <p:cNvPr id="60452" name="Freeform 55"/>
              <p:cNvSpPr>
                <a:spLocks/>
              </p:cNvSpPr>
              <p:nvPr/>
            </p:nvSpPr>
            <p:spPr bwMode="auto">
              <a:xfrm>
                <a:off x="4559" y="3702"/>
                <a:ext cx="181" cy="181"/>
              </a:xfrm>
              <a:custGeom>
                <a:avLst/>
                <a:gdLst>
                  <a:gd name="T0" fmla="*/ 0 w 181"/>
                  <a:gd name="T1" fmla="*/ 90 h 181"/>
                  <a:gd name="T2" fmla="*/ 45 w 181"/>
                  <a:gd name="T3" fmla="*/ 0 h 181"/>
                  <a:gd name="T4" fmla="*/ 90 w 181"/>
                  <a:gd name="T5" fmla="*/ 90 h 181"/>
                  <a:gd name="T6" fmla="*/ 136 w 181"/>
                  <a:gd name="T7" fmla="*/ 181 h 181"/>
                  <a:gd name="T8" fmla="*/ 181 w 181"/>
                  <a:gd name="T9" fmla="*/ 90 h 181"/>
                  <a:gd name="T10" fmla="*/ 0 60000 65536"/>
                  <a:gd name="T11" fmla="*/ 0 60000 65536"/>
                  <a:gd name="T12" fmla="*/ 0 60000 65536"/>
                  <a:gd name="T13" fmla="*/ 0 60000 65536"/>
                  <a:gd name="T14" fmla="*/ 0 60000 65536"/>
                  <a:gd name="T15" fmla="*/ 0 w 181"/>
                  <a:gd name="T16" fmla="*/ 0 h 181"/>
                  <a:gd name="T17" fmla="*/ 181 w 181"/>
                  <a:gd name="T18" fmla="*/ 181 h 181"/>
                </a:gdLst>
                <a:ahLst/>
                <a:cxnLst>
                  <a:cxn ang="T10">
                    <a:pos x="T0" y="T1"/>
                  </a:cxn>
                  <a:cxn ang="T11">
                    <a:pos x="T2" y="T3"/>
                  </a:cxn>
                  <a:cxn ang="T12">
                    <a:pos x="T4" y="T5"/>
                  </a:cxn>
                  <a:cxn ang="T13">
                    <a:pos x="T6" y="T7"/>
                  </a:cxn>
                  <a:cxn ang="T14">
                    <a:pos x="T8" y="T9"/>
                  </a:cxn>
                </a:cxnLst>
                <a:rect l="T15" t="T16" r="T17" b="T18"/>
                <a:pathLst>
                  <a:path w="181" h="181">
                    <a:moveTo>
                      <a:pt x="0" y="90"/>
                    </a:moveTo>
                    <a:cubicBezTo>
                      <a:pt x="15" y="45"/>
                      <a:pt x="30" y="0"/>
                      <a:pt x="45" y="0"/>
                    </a:cubicBezTo>
                    <a:cubicBezTo>
                      <a:pt x="60" y="0"/>
                      <a:pt x="75" y="60"/>
                      <a:pt x="90" y="90"/>
                    </a:cubicBezTo>
                    <a:cubicBezTo>
                      <a:pt x="105" y="120"/>
                      <a:pt x="121" y="181"/>
                      <a:pt x="136" y="181"/>
                    </a:cubicBezTo>
                    <a:cubicBezTo>
                      <a:pt x="151" y="181"/>
                      <a:pt x="174" y="105"/>
                      <a:pt x="181" y="90"/>
                    </a:cubicBezTo>
                  </a:path>
                </a:pathLst>
              </a:custGeom>
              <a:noFill/>
              <a:ln w="9525">
                <a:solidFill>
                  <a:schemeClr val="tx1"/>
                </a:solidFill>
                <a:round/>
                <a:headEnd/>
                <a:tailEnd/>
              </a:ln>
            </p:spPr>
            <p:txBody>
              <a:bodyPr/>
              <a:lstStyle/>
              <a:p>
                <a:endParaRPr lang="zh-CN" altLang="en-US"/>
              </a:p>
            </p:txBody>
          </p:sp>
          <p:sp>
            <p:nvSpPr>
              <p:cNvPr id="60453" name="Line 56"/>
              <p:cNvSpPr>
                <a:spLocks noChangeShapeType="1"/>
              </p:cNvSpPr>
              <p:nvPr/>
            </p:nvSpPr>
            <p:spPr bwMode="auto">
              <a:xfrm>
                <a:off x="4922" y="3884"/>
                <a:ext cx="90" cy="0"/>
              </a:xfrm>
              <a:prstGeom prst="line">
                <a:avLst/>
              </a:prstGeom>
              <a:noFill/>
              <a:ln w="9525">
                <a:solidFill>
                  <a:schemeClr val="tx1"/>
                </a:solidFill>
                <a:round/>
                <a:headEnd/>
                <a:tailEnd/>
              </a:ln>
            </p:spPr>
            <p:txBody>
              <a:bodyPr/>
              <a:lstStyle/>
              <a:p>
                <a:endParaRPr lang="zh-CN" altLang="en-US"/>
              </a:p>
            </p:txBody>
          </p:sp>
          <p:sp>
            <p:nvSpPr>
              <p:cNvPr id="60454" name="Line 57"/>
              <p:cNvSpPr>
                <a:spLocks noChangeShapeType="1"/>
              </p:cNvSpPr>
              <p:nvPr/>
            </p:nvSpPr>
            <p:spPr bwMode="auto">
              <a:xfrm>
                <a:off x="5012" y="3702"/>
                <a:ext cx="90" cy="0"/>
              </a:xfrm>
              <a:prstGeom prst="line">
                <a:avLst/>
              </a:prstGeom>
              <a:noFill/>
              <a:ln w="9525">
                <a:solidFill>
                  <a:schemeClr val="tx1"/>
                </a:solidFill>
                <a:round/>
                <a:headEnd/>
                <a:tailEnd/>
              </a:ln>
            </p:spPr>
            <p:txBody>
              <a:bodyPr/>
              <a:lstStyle/>
              <a:p>
                <a:endParaRPr lang="zh-CN" altLang="en-US"/>
              </a:p>
            </p:txBody>
          </p:sp>
          <p:sp>
            <p:nvSpPr>
              <p:cNvPr id="60455" name="Line 58"/>
              <p:cNvSpPr>
                <a:spLocks noChangeShapeType="1"/>
              </p:cNvSpPr>
              <p:nvPr/>
            </p:nvSpPr>
            <p:spPr bwMode="auto">
              <a:xfrm>
                <a:off x="5012" y="3702"/>
                <a:ext cx="0" cy="182"/>
              </a:xfrm>
              <a:prstGeom prst="line">
                <a:avLst/>
              </a:prstGeom>
              <a:noFill/>
              <a:ln w="9525">
                <a:solidFill>
                  <a:schemeClr val="tx1"/>
                </a:solidFill>
                <a:round/>
                <a:headEnd/>
                <a:tailEnd/>
              </a:ln>
            </p:spPr>
            <p:txBody>
              <a:bodyPr/>
              <a:lstStyle/>
              <a:p>
                <a:endParaRPr lang="zh-CN" altLang="en-US"/>
              </a:p>
            </p:txBody>
          </p:sp>
          <p:sp>
            <p:nvSpPr>
              <p:cNvPr id="60456" name="Line 59"/>
              <p:cNvSpPr>
                <a:spLocks noChangeShapeType="1"/>
              </p:cNvSpPr>
              <p:nvPr/>
            </p:nvSpPr>
            <p:spPr bwMode="auto">
              <a:xfrm>
                <a:off x="5103" y="3702"/>
                <a:ext cx="0" cy="182"/>
              </a:xfrm>
              <a:prstGeom prst="line">
                <a:avLst/>
              </a:prstGeom>
              <a:noFill/>
              <a:ln w="9525">
                <a:solidFill>
                  <a:schemeClr val="tx1"/>
                </a:solidFill>
                <a:round/>
                <a:headEnd/>
                <a:tailEnd/>
              </a:ln>
            </p:spPr>
            <p:txBody>
              <a:bodyPr/>
              <a:lstStyle/>
              <a:p>
                <a:endParaRPr lang="zh-CN" altLang="en-US"/>
              </a:p>
            </p:txBody>
          </p:sp>
          <p:sp>
            <p:nvSpPr>
              <p:cNvPr id="60457" name="Line 60"/>
              <p:cNvSpPr>
                <a:spLocks noChangeShapeType="1"/>
              </p:cNvSpPr>
              <p:nvPr/>
            </p:nvSpPr>
            <p:spPr bwMode="auto">
              <a:xfrm>
                <a:off x="5103" y="3884"/>
                <a:ext cx="90" cy="0"/>
              </a:xfrm>
              <a:prstGeom prst="line">
                <a:avLst/>
              </a:prstGeom>
              <a:noFill/>
              <a:ln w="9525">
                <a:solidFill>
                  <a:schemeClr val="tx1"/>
                </a:solidFill>
                <a:round/>
                <a:headEnd/>
                <a:tailEnd/>
              </a:ln>
            </p:spPr>
            <p:txBody>
              <a:bodyPr/>
              <a:lstStyle/>
              <a:p>
                <a:endParaRPr lang="zh-CN" altLang="en-US"/>
              </a:p>
            </p:txBody>
          </p:sp>
          <p:sp>
            <p:nvSpPr>
              <p:cNvPr id="60458" name="Line 61"/>
              <p:cNvSpPr>
                <a:spLocks noChangeShapeType="1"/>
              </p:cNvSpPr>
              <p:nvPr/>
            </p:nvSpPr>
            <p:spPr bwMode="auto">
              <a:xfrm>
                <a:off x="5193" y="3702"/>
                <a:ext cx="90" cy="0"/>
              </a:xfrm>
              <a:prstGeom prst="line">
                <a:avLst/>
              </a:prstGeom>
              <a:noFill/>
              <a:ln w="9525">
                <a:solidFill>
                  <a:schemeClr val="tx1"/>
                </a:solidFill>
                <a:round/>
                <a:headEnd/>
                <a:tailEnd/>
              </a:ln>
            </p:spPr>
            <p:txBody>
              <a:bodyPr/>
              <a:lstStyle/>
              <a:p>
                <a:endParaRPr lang="zh-CN" altLang="en-US"/>
              </a:p>
            </p:txBody>
          </p:sp>
          <p:sp>
            <p:nvSpPr>
              <p:cNvPr id="60459" name="Line 62"/>
              <p:cNvSpPr>
                <a:spLocks noChangeShapeType="1"/>
              </p:cNvSpPr>
              <p:nvPr/>
            </p:nvSpPr>
            <p:spPr bwMode="auto">
              <a:xfrm>
                <a:off x="5193" y="3702"/>
                <a:ext cx="0" cy="182"/>
              </a:xfrm>
              <a:prstGeom prst="line">
                <a:avLst/>
              </a:prstGeom>
              <a:noFill/>
              <a:ln w="9525">
                <a:solidFill>
                  <a:schemeClr val="tx1"/>
                </a:solidFill>
                <a:round/>
                <a:headEnd/>
                <a:tailEnd/>
              </a:ln>
            </p:spPr>
            <p:txBody>
              <a:bodyPr/>
              <a:lstStyle/>
              <a:p>
                <a:endParaRPr lang="zh-CN" altLang="en-US"/>
              </a:p>
            </p:txBody>
          </p:sp>
          <p:sp>
            <p:nvSpPr>
              <p:cNvPr id="60460" name="Line 63"/>
              <p:cNvSpPr>
                <a:spLocks noChangeShapeType="1"/>
              </p:cNvSpPr>
              <p:nvPr/>
            </p:nvSpPr>
            <p:spPr bwMode="auto">
              <a:xfrm>
                <a:off x="5284" y="3702"/>
                <a:ext cx="0" cy="182"/>
              </a:xfrm>
              <a:prstGeom prst="line">
                <a:avLst/>
              </a:prstGeom>
              <a:noFill/>
              <a:ln w="9525">
                <a:solidFill>
                  <a:schemeClr val="tx1"/>
                </a:solidFill>
                <a:round/>
                <a:headEnd/>
                <a:tailEnd/>
              </a:ln>
            </p:spPr>
            <p:txBody>
              <a:bodyPr/>
              <a:lstStyle/>
              <a:p>
                <a:endParaRPr lang="zh-CN" altLang="en-US"/>
              </a:p>
            </p:txBody>
          </p:sp>
          <p:sp>
            <p:nvSpPr>
              <p:cNvPr id="60461" name="Line 64"/>
              <p:cNvSpPr>
                <a:spLocks noChangeShapeType="1"/>
              </p:cNvSpPr>
              <p:nvPr/>
            </p:nvSpPr>
            <p:spPr bwMode="auto">
              <a:xfrm>
                <a:off x="5285" y="3884"/>
                <a:ext cx="90" cy="0"/>
              </a:xfrm>
              <a:prstGeom prst="line">
                <a:avLst/>
              </a:prstGeom>
              <a:noFill/>
              <a:ln w="9525">
                <a:solidFill>
                  <a:schemeClr val="tx1"/>
                </a:solidFill>
                <a:round/>
                <a:headEnd/>
                <a:tailEnd/>
              </a:ln>
            </p:spPr>
            <p:txBody>
              <a:bodyPr/>
              <a:lstStyle/>
              <a:p>
                <a:endParaRPr lang="zh-CN" altLang="en-US"/>
              </a:p>
            </p:txBody>
          </p:sp>
        </p:grpSp>
        <p:sp>
          <p:nvSpPr>
            <p:cNvPr id="6" name="TextBox 5"/>
            <p:cNvSpPr txBox="1"/>
            <p:nvPr/>
          </p:nvSpPr>
          <p:spPr>
            <a:xfrm>
              <a:off x="4679456" y="5733256"/>
              <a:ext cx="505267" cy="246221"/>
            </a:xfrm>
            <a:prstGeom prst="rect">
              <a:avLst/>
            </a:prstGeom>
            <a:noFill/>
          </p:spPr>
          <p:txBody>
            <a:bodyPr wrap="none" rtlCol="0">
              <a:spAutoFit/>
            </a:bodyPr>
            <a:lstStyle/>
            <a:p>
              <a:r>
                <a:rPr lang="en-US" altLang="zh-CN" sz="1000" b="1" dirty="0">
                  <a:solidFill>
                    <a:srgbClr val="FF0000"/>
                  </a:solidFill>
                  <a:latin typeface="楷体" pitchFamily="18" charset="-122"/>
                  <a:ea typeface="楷体" pitchFamily="18" charset="-122"/>
                </a:rPr>
                <a:t>modem</a:t>
              </a:r>
              <a:endParaRPr lang="zh-CN" altLang="en-US" sz="1000" dirty="0"/>
            </a:p>
          </p:txBody>
        </p:sp>
        <p:sp>
          <p:nvSpPr>
            <p:cNvPr id="67" name="TextBox 66"/>
            <p:cNvSpPr txBox="1"/>
            <p:nvPr/>
          </p:nvSpPr>
          <p:spPr>
            <a:xfrm>
              <a:off x="7120375" y="5716508"/>
              <a:ext cx="417576" cy="246221"/>
            </a:xfrm>
            <a:prstGeom prst="rect">
              <a:avLst/>
            </a:prstGeom>
            <a:noFill/>
          </p:spPr>
          <p:txBody>
            <a:bodyPr wrap="none" rtlCol="0">
              <a:spAutoFit/>
            </a:bodyPr>
            <a:lstStyle/>
            <a:p>
              <a:r>
                <a:rPr lang="en-US" altLang="zh-CN" sz="1000" b="1" dirty="0">
                  <a:solidFill>
                    <a:srgbClr val="FF0000"/>
                  </a:solidFill>
                  <a:latin typeface="楷体" pitchFamily="18" charset="-122"/>
                  <a:ea typeface="楷体" pitchFamily="18" charset="-122"/>
                </a:rPr>
                <a:t>modem</a:t>
              </a:r>
              <a:endParaRPr lang="zh-CN" altLang="en-US" sz="1000" dirty="0"/>
            </a:p>
          </p:txBody>
        </p:sp>
        <p:sp>
          <p:nvSpPr>
            <p:cNvPr id="68" name="TextBox 67"/>
            <p:cNvSpPr txBox="1"/>
            <p:nvPr/>
          </p:nvSpPr>
          <p:spPr>
            <a:xfrm>
              <a:off x="6369500" y="5246409"/>
              <a:ext cx="578392" cy="246221"/>
            </a:xfrm>
            <a:prstGeom prst="rect">
              <a:avLst/>
            </a:prstGeom>
            <a:noFill/>
          </p:spPr>
          <p:txBody>
            <a:bodyPr wrap="square" rtlCol="0">
              <a:spAutoFit/>
            </a:bodyPr>
            <a:lstStyle/>
            <a:p>
              <a:r>
                <a:rPr lang="en-US" altLang="zh-CN" sz="1000" b="1" dirty="0">
                  <a:solidFill>
                    <a:srgbClr val="FF0000"/>
                  </a:solidFill>
                  <a:latin typeface="楷体" pitchFamily="18" charset="-122"/>
                  <a:ea typeface="楷体" pitchFamily="18" charset="-122"/>
                </a:rPr>
                <a:t>modem</a:t>
              </a:r>
              <a:endParaRPr lang="zh-CN" altLang="en-US" sz="1000" dirty="0"/>
            </a:p>
          </p:txBody>
        </p:sp>
        <p:sp>
          <p:nvSpPr>
            <p:cNvPr id="69" name="TextBox 68"/>
            <p:cNvSpPr txBox="1"/>
            <p:nvPr/>
          </p:nvSpPr>
          <p:spPr>
            <a:xfrm>
              <a:off x="4202490" y="5516686"/>
              <a:ext cx="441146" cy="246221"/>
            </a:xfrm>
            <a:prstGeom prst="rect">
              <a:avLst/>
            </a:prstGeom>
            <a:noFill/>
          </p:spPr>
          <p:txBody>
            <a:bodyPr wrap="none" rtlCol="0">
              <a:spAutoFit/>
            </a:bodyPr>
            <a:lstStyle/>
            <a:p>
              <a:r>
                <a:rPr lang="zh-CN" altLang="en-US" sz="1000" b="1" dirty="0" smtClean="0">
                  <a:solidFill>
                    <a:srgbClr val="FF0000"/>
                  </a:solidFill>
                </a:rPr>
                <a:t>比特</a:t>
              </a:r>
              <a:endParaRPr lang="zh-CN" altLang="en-US" sz="1000" b="1" dirty="0">
                <a:solidFill>
                  <a:srgbClr val="FF0000"/>
                </a:solidFill>
              </a:endParaRPr>
            </a:p>
          </p:txBody>
        </p:sp>
        <p:sp>
          <p:nvSpPr>
            <p:cNvPr id="70" name="TextBox 69"/>
            <p:cNvSpPr txBox="1"/>
            <p:nvPr/>
          </p:nvSpPr>
          <p:spPr>
            <a:xfrm>
              <a:off x="5210602" y="5516686"/>
              <a:ext cx="441146" cy="246221"/>
            </a:xfrm>
            <a:prstGeom prst="rect">
              <a:avLst/>
            </a:prstGeom>
            <a:noFill/>
          </p:spPr>
          <p:txBody>
            <a:bodyPr wrap="none" rtlCol="0">
              <a:spAutoFit/>
            </a:bodyPr>
            <a:lstStyle/>
            <a:p>
              <a:r>
                <a:rPr lang="zh-CN" altLang="en-US" sz="1000" b="1" dirty="0" smtClean="0">
                  <a:solidFill>
                    <a:srgbClr val="FF0000"/>
                  </a:solidFill>
                </a:rPr>
                <a:t>码元</a:t>
              </a:r>
              <a:endParaRPr lang="zh-CN" altLang="en-US" sz="1000" b="1" dirty="0">
                <a:solidFill>
                  <a:srgbClr val="FF0000"/>
                </a:solidFill>
              </a:endParaRPr>
            </a:p>
          </p:txBody>
        </p:sp>
        <p:cxnSp>
          <p:nvCxnSpPr>
            <p:cNvPr id="8" name="直接箭头连接符 7"/>
            <p:cNvCxnSpPr/>
            <p:nvPr/>
          </p:nvCxnSpPr>
          <p:spPr bwMode="auto">
            <a:xfrm flipH="1">
              <a:off x="4202634" y="5732710"/>
              <a:ext cx="80962" cy="106362"/>
            </a:xfrm>
            <a:prstGeom prst="straightConnector1">
              <a:avLst/>
            </a:prstGeom>
            <a:solidFill>
              <a:schemeClr val="accent1"/>
            </a:solidFill>
            <a:ln w="12700" cap="flat" cmpd="sng" algn="ctr">
              <a:solidFill>
                <a:srgbClr val="FF0000"/>
              </a:solidFill>
              <a:prstDash val="solid"/>
              <a:round/>
              <a:headEnd type="none" w="med" len="med"/>
              <a:tailEnd type="triangle" w="med" len="med"/>
            </a:ln>
            <a:effectLst/>
          </p:spPr>
        </p:cxnSp>
        <p:cxnSp>
          <p:nvCxnSpPr>
            <p:cNvPr id="73" name="直接箭头连接符 72"/>
            <p:cNvCxnSpPr/>
            <p:nvPr/>
          </p:nvCxnSpPr>
          <p:spPr bwMode="auto">
            <a:xfrm flipH="1">
              <a:off x="5210746" y="5732710"/>
              <a:ext cx="80962" cy="106362"/>
            </a:xfrm>
            <a:prstGeom prst="straightConnector1">
              <a:avLst/>
            </a:prstGeom>
            <a:solidFill>
              <a:schemeClr val="accent1"/>
            </a:solidFill>
            <a:ln w="12700" cap="flat" cmpd="sng" algn="ctr">
              <a:solidFill>
                <a:srgbClr val="FF0000"/>
              </a:solidFill>
              <a:prstDash val="solid"/>
              <a:round/>
              <a:headEnd type="none" w="med" len="med"/>
              <a:tailEnd type="triangle" w="med" len="med"/>
            </a:ln>
            <a:effectLst/>
          </p:spPr>
        </p:cxnSp>
        <p:sp>
          <p:nvSpPr>
            <p:cNvPr id="74" name="TextBox 73"/>
            <p:cNvSpPr txBox="1"/>
            <p:nvPr/>
          </p:nvSpPr>
          <p:spPr>
            <a:xfrm>
              <a:off x="6875884" y="5156646"/>
              <a:ext cx="441146" cy="246221"/>
            </a:xfrm>
            <a:prstGeom prst="rect">
              <a:avLst/>
            </a:prstGeom>
            <a:noFill/>
          </p:spPr>
          <p:txBody>
            <a:bodyPr wrap="none" rtlCol="0">
              <a:spAutoFit/>
            </a:bodyPr>
            <a:lstStyle/>
            <a:p>
              <a:r>
                <a:rPr lang="zh-CN" altLang="en-US" sz="1000" b="1" dirty="0" smtClean="0">
                  <a:solidFill>
                    <a:srgbClr val="FF0000"/>
                  </a:solidFill>
                </a:rPr>
                <a:t>比特</a:t>
              </a:r>
              <a:endParaRPr lang="zh-CN" altLang="en-US" sz="1000" b="1" dirty="0">
                <a:solidFill>
                  <a:srgbClr val="FF0000"/>
                </a:solidFill>
              </a:endParaRPr>
            </a:p>
          </p:txBody>
        </p:sp>
        <p:cxnSp>
          <p:nvCxnSpPr>
            <p:cNvPr id="75" name="直接箭头连接符 74"/>
            <p:cNvCxnSpPr/>
            <p:nvPr/>
          </p:nvCxnSpPr>
          <p:spPr bwMode="auto">
            <a:xfrm flipH="1" flipV="1">
              <a:off x="6866460" y="5084638"/>
              <a:ext cx="153440" cy="92075"/>
            </a:xfrm>
            <a:prstGeom prst="straightConnector1">
              <a:avLst/>
            </a:prstGeom>
            <a:solidFill>
              <a:schemeClr val="accent1"/>
            </a:solidFill>
            <a:ln w="12700" cap="flat" cmpd="sng" algn="ctr">
              <a:solidFill>
                <a:srgbClr val="FF0000"/>
              </a:solidFill>
              <a:prstDash val="solid"/>
              <a:round/>
              <a:headEnd type="none" w="med" len="med"/>
              <a:tailEnd type="triangle" w="med" len="med"/>
            </a:ln>
            <a:effectLst/>
          </p:spPr>
        </p:cxnSp>
        <p:sp>
          <p:nvSpPr>
            <p:cNvPr id="77" name="TextBox 76"/>
            <p:cNvSpPr txBox="1"/>
            <p:nvPr/>
          </p:nvSpPr>
          <p:spPr>
            <a:xfrm>
              <a:off x="7811988" y="5516686"/>
              <a:ext cx="441146" cy="246221"/>
            </a:xfrm>
            <a:prstGeom prst="rect">
              <a:avLst/>
            </a:prstGeom>
            <a:noFill/>
          </p:spPr>
          <p:txBody>
            <a:bodyPr wrap="none" rtlCol="0">
              <a:spAutoFit/>
            </a:bodyPr>
            <a:lstStyle/>
            <a:p>
              <a:r>
                <a:rPr lang="zh-CN" altLang="en-US" sz="1000" b="1" dirty="0" smtClean="0">
                  <a:solidFill>
                    <a:srgbClr val="FF0000"/>
                  </a:solidFill>
                </a:rPr>
                <a:t>比特</a:t>
              </a:r>
              <a:endParaRPr lang="zh-CN" altLang="en-US" sz="1000" b="1" dirty="0">
                <a:solidFill>
                  <a:srgbClr val="FF0000"/>
                </a:solidFill>
              </a:endParaRPr>
            </a:p>
          </p:txBody>
        </p:sp>
        <p:cxnSp>
          <p:nvCxnSpPr>
            <p:cNvPr id="78" name="直接箭头连接符 77"/>
            <p:cNvCxnSpPr>
              <a:endCxn id="60432" idx="1"/>
            </p:cNvCxnSpPr>
            <p:nvPr/>
          </p:nvCxnSpPr>
          <p:spPr bwMode="auto">
            <a:xfrm>
              <a:off x="8150415" y="5746552"/>
              <a:ext cx="165432" cy="110331"/>
            </a:xfrm>
            <a:prstGeom prst="straightConnector1">
              <a:avLst/>
            </a:prstGeom>
            <a:solidFill>
              <a:schemeClr val="accent1"/>
            </a:solidFill>
            <a:ln w="12700" cap="flat" cmpd="sng" algn="ctr">
              <a:solidFill>
                <a:srgbClr val="FF0000"/>
              </a:solidFill>
              <a:prstDash val="solid"/>
              <a:round/>
              <a:headEnd type="none" w="med" len="med"/>
              <a:tailEnd type="triangle" w="med" len="med"/>
            </a:ln>
            <a:effectLst/>
          </p:spPr>
        </p:cxnSp>
        <p:sp>
          <p:nvSpPr>
            <p:cNvPr id="81" name="TextBox 80"/>
            <p:cNvSpPr txBox="1"/>
            <p:nvPr/>
          </p:nvSpPr>
          <p:spPr>
            <a:xfrm>
              <a:off x="6594996" y="5552083"/>
              <a:ext cx="441146" cy="246221"/>
            </a:xfrm>
            <a:prstGeom prst="rect">
              <a:avLst/>
            </a:prstGeom>
            <a:noFill/>
          </p:spPr>
          <p:txBody>
            <a:bodyPr wrap="none" rtlCol="0">
              <a:spAutoFit/>
            </a:bodyPr>
            <a:lstStyle/>
            <a:p>
              <a:r>
                <a:rPr lang="zh-CN" altLang="en-US" sz="1000" b="1" dirty="0" smtClean="0">
                  <a:solidFill>
                    <a:srgbClr val="FF0000"/>
                  </a:solidFill>
                </a:rPr>
                <a:t>码元</a:t>
              </a:r>
              <a:endParaRPr lang="zh-CN" altLang="en-US" sz="1000" b="1" dirty="0">
                <a:solidFill>
                  <a:srgbClr val="FF0000"/>
                </a:solidFill>
              </a:endParaRPr>
            </a:p>
          </p:txBody>
        </p:sp>
        <p:cxnSp>
          <p:nvCxnSpPr>
            <p:cNvPr id="82" name="直接箭头连接符 81"/>
            <p:cNvCxnSpPr/>
            <p:nvPr/>
          </p:nvCxnSpPr>
          <p:spPr bwMode="auto">
            <a:xfrm>
              <a:off x="6947892" y="5770364"/>
              <a:ext cx="130206" cy="107156"/>
            </a:xfrm>
            <a:prstGeom prst="straightConnector1">
              <a:avLst/>
            </a:prstGeom>
            <a:solidFill>
              <a:schemeClr val="accent1"/>
            </a:solidFill>
            <a:ln w="12700" cap="flat" cmpd="sng" algn="ctr">
              <a:solidFill>
                <a:srgbClr val="FF0000"/>
              </a:solidFill>
              <a:prstDash val="solid"/>
              <a:round/>
              <a:headEnd type="none" w="med" len="med"/>
              <a:tailEnd type="triangle" w="med" len="med"/>
            </a:ln>
            <a:effectLst/>
          </p:spPr>
        </p:cxnSp>
        <p:cxnSp>
          <p:nvCxnSpPr>
            <p:cNvPr id="84" name="直接箭头连接符 83"/>
            <p:cNvCxnSpPr/>
            <p:nvPr/>
          </p:nvCxnSpPr>
          <p:spPr bwMode="auto">
            <a:xfrm flipH="1" flipV="1">
              <a:off x="6502034" y="5516687"/>
              <a:ext cx="229834" cy="51101"/>
            </a:xfrm>
            <a:prstGeom prst="straightConnector1">
              <a:avLst/>
            </a:prstGeom>
            <a:solidFill>
              <a:schemeClr val="accent1"/>
            </a:solidFill>
            <a:ln w="12700" cap="flat" cmpd="sng" algn="ctr">
              <a:solidFill>
                <a:srgbClr val="FF0000"/>
              </a:solidFill>
              <a:prstDash val="solid"/>
              <a:round/>
              <a:headEnd type="none" w="med" len="med"/>
              <a:tailEnd type="triangle" w="med" len="med"/>
            </a:ln>
            <a:effectLst/>
          </p:spPr>
        </p:cxnSp>
      </p:gr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ChangeArrowheads="1"/>
          </p:cNvSpPr>
          <p:nvPr/>
        </p:nvSpPr>
        <p:spPr bwMode="auto">
          <a:xfrm>
            <a:off x="228600" y="9144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65539" name="Text Box 3"/>
          <p:cNvSpPr txBox="1">
            <a:spLocks noChangeArrowheads="1"/>
          </p:cNvSpPr>
          <p:nvPr/>
        </p:nvSpPr>
        <p:spPr bwMode="auto">
          <a:xfrm>
            <a:off x="8604250" y="117475"/>
            <a:ext cx="488950" cy="457200"/>
          </a:xfrm>
          <a:prstGeom prst="rect">
            <a:avLst/>
          </a:prstGeom>
          <a:noFill/>
          <a:ln w="12700">
            <a:noFill/>
            <a:miter lim="800000"/>
            <a:headEnd/>
            <a:tailEnd/>
          </a:ln>
        </p:spPr>
        <p:txBody>
          <a:bodyPr wrap="none">
            <a:spAutoFit/>
          </a:bodyPr>
          <a:lstStyle/>
          <a:p>
            <a:pPr eaLnBrk="0" hangingPunct="0"/>
            <a:r>
              <a:rPr lang="en-US" altLang="zh-CN" dirty="0" smtClean="0"/>
              <a:t>10</a:t>
            </a:r>
            <a:endParaRPr lang="en-US" altLang="zh-CN" dirty="0"/>
          </a:p>
        </p:txBody>
      </p:sp>
      <p:sp>
        <p:nvSpPr>
          <p:cNvPr id="65540" name="Text Box 4"/>
          <p:cNvSpPr txBox="1">
            <a:spLocks noChangeArrowheads="1"/>
          </p:cNvSpPr>
          <p:nvPr/>
        </p:nvSpPr>
        <p:spPr bwMode="auto">
          <a:xfrm>
            <a:off x="234950" y="260350"/>
            <a:ext cx="3232150" cy="530225"/>
          </a:xfrm>
          <a:prstGeom prst="rect">
            <a:avLst/>
          </a:prstGeom>
          <a:noFill/>
          <a:ln w="9525">
            <a:noFill/>
            <a:miter lim="800000"/>
            <a:headEnd/>
            <a:tailEnd/>
          </a:ln>
        </p:spPr>
        <p:txBody>
          <a:bodyPr wrap="none">
            <a:spAutoFit/>
          </a:bodyPr>
          <a:lstStyle/>
          <a:p>
            <a:pPr>
              <a:lnSpc>
                <a:spcPct val="90000"/>
              </a:lnSpc>
              <a:spcBef>
                <a:spcPct val="20000"/>
              </a:spcBef>
              <a:spcAft>
                <a:spcPct val="50000"/>
              </a:spcAft>
            </a:pPr>
            <a:r>
              <a:rPr lang="zh-CN" altLang="en-US" sz="3200" b="1">
                <a:latin typeface="楷体" pitchFamily="18" charset="-122"/>
                <a:ea typeface="楷体" pitchFamily="18" charset="-122"/>
              </a:rPr>
              <a:t>调制</a:t>
            </a:r>
            <a:r>
              <a:rPr lang="en-US" altLang="zh-CN" sz="3200" b="1">
                <a:latin typeface="楷体" pitchFamily="18" charset="-122"/>
                <a:ea typeface="楷体" pitchFamily="18" charset="-122"/>
              </a:rPr>
              <a:t>/</a:t>
            </a:r>
            <a:r>
              <a:rPr lang="zh-CN" altLang="en-US" sz="3200" b="1">
                <a:latin typeface="楷体" pitchFamily="18" charset="-122"/>
                <a:ea typeface="楷体" pitchFamily="18" charset="-122"/>
              </a:rPr>
              <a:t>解调的结果</a:t>
            </a:r>
            <a:endParaRPr lang="zh-CN" altLang="en-US"/>
          </a:p>
        </p:txBody>
      </p:sp>
      <p:sp>
        <p:nvSpPr>
          <p:cNvPr id="65541" name="Text Box 5"/>
          <p:cNvSpPr txBox="1">
            <a:spLocks noChangeArrowheads="1"/>
          </p:cNvSpPr>
          <p:nvPr/>
        </p:nvSpPr>
        <p:spPr bwMode="auto">
          <a:xfrm>
            <a:off x="395288" y="3068960"/>
            <a:ext cx="8353425" cy="3600986"/>
          </a:xfrm>
          <a:prstGeom prst="rect">
            <a:avLst/>
          </a:prstGeom>
          <a:noFill/>
          <a:ln w="9525">
            <a:noFill/>
            <a:miter lim="800000"/>
            <a:headEnd/>
            <a:tailEnd/>
          </a:ln>
        </p:spPr>
        <p:txBody>
          <a:bodyPr>
            <a:spAutoFit/>
          </a:bodyPr>
          <a:lstStyle/>
          <a:p>
            <a:pPr>
              <a:spcBef>
                <a:spcPct val="50000"/>
              </a:spcBef>
            </a:pPr>
            <a:r>
              <a:rPr lang="zh-CN" altLang="en-US" b="1" dirty="0"/>
              <a:t>调制设备负责将主机端的数字信号调制成可在模拟信道上传输的模拟信号（码元</a:t>
            </a:r>
            <a:r>
              <a:rPr lang="en-US" altLang="zh-CN" b="1" dirty="0" smtClean="0"/>
              <a:t>/</a:t>
            </a:r>
            <a:r>
              <a:rPr lang="zh-CN" altLang="en-US" b="1" dirty="0" smtClean="0"/>
              <a:t>符号）</a:t>
            </a:r>
            <a:r>
              <a:rPr lang="zh-CN" altLang="en-US" b="1" dirty="0"/>
              <a:t>。</a:t>
            </a:r>
          </a:p>
          <a:p>
            <a:pPr>
              <a:spcBef>
                <a:spcPct val="50000"/>
              </a:spcBef>
            </a:pPr>
            <a:r>
              <a:rPr lang="zh-CN" altLang="en-US" b="1" dirty="0" smtClean="0">
                <a:solidFill>
                  <a:srgbClr val="FF0000"/>
                </a:solidFill>
              </a:rPr>
              <a:t>调制</a:t>
            </a:r>
            <a:r>
              <a:rPr lang="zh-CN" altLang="en-US" b="1" dirty="0">
                <a:solidFill>
                  <a:srgbClr val="FF0000"/>
                </a:solidFill>
              </a:rPr>
              <a:t>速率</a:t>
            </a:r>
            <a:r>
              <a:rPr lang="zh-CN" altLang="en-US" b="1" dirty="0" smtClean="0"/>
              <a:t>（</a:t>
            </a:r>
            <a:r>
              <a:rPr lang="zh-CN" altLang="en-US" b="1" dirty="0" smtClean="0">
                <a:solidFill>
                  <a:srgbClr val="FF0000"/>
                </a:solidFill>
              </a:rPr>
              <a:t>波特率</a:t>
            </a:r>
            <a:r>
              <a:rPr lang="en-US" altLang="zh-CN" b="1" dirty="0" smtClean="0"/>
              <a:t>—baud rate</a:t>
            </a:r>
            <a:r>
              <a:rPr lang="zh-CN" altLang="en-US" b="1" dirty="0" smtClean="0"/>
              <a:t>）</a:t>
            </a:r>
            <a:r>
              <a:rPr lang="zh-CN" altLang="en-US" b="1" dirty="0"/>
              <a:t>：调制设备每秒可调制的码元</a:t>
            </a:r>
            <a:r>
              <a:rPr lang="en-US" altLang="zh-CN" b="1" dirty="0"/>
              <a:t>/</a:t>
            </a:r>
            <a:r>
              <a:rPr lang="zh-CN" altLang="en-US" b="1" dirty="0"/>
              <a:t>符号个数，即信道上每秒传输</a:t>
            </a:r>
            <a:r>
              <a:rPr lang="zh-CN" altLang="en-US" b="1" dirty="0" smtClean="0"/>
              <a:t>的码元</a:t>
            </a:r>
            <a:r>
              <a:rPr lang="en-US" altLang="zh-CN" b="1" dirty="0" smtClean="0"/>
              <a:t>/</a:t>
            </a:r>
            <a:r>
              <a:rPr lang="zh-CN" altLang="en-US" b="1" dirty="0" smtClean="0"/>
              <a:t>符号</a:t>
            </a:r>
            <a:r>
              <a:rPr lang="zh-CN" altLang="en-US" b="1" dirty="0"/>
              <a:t>个数。</a:t>
            </a:r>
          </a:p>
          <a:p>
            <a:pPr>
              <a:spcBef>
                <a:spcPct val="50000"/>
              </a:spcBef>
            </a:pPr>
            <a:r>
              <a:rPr lang="zh-CN" altLang="en-US" b="1" dirty="0">
                <a:solidFill>
                  <a:srgbClr val="FF0000"/>
                </a:solidFill>
              </a:rPr>
              <a:t>数据</a:t>
            </a:r>
            <a:r>
              <a:rPr lang="zh-CN" altLang="en-US" b="1" dirty="0" smtClean="0">
                <a:solidFill>
                  <a:srgbClr val="FF0000"/>
                </a:solidFill>
              </a:rPr>
              <a:t>传输速率（比特率）</a:t>
            </a:r>
            <a:r>
              <a:rPr lang="zh-CN" altLang="en-US" b="1" dirty="0" smtClean="0"/>
              <a:t>： </a:t>
            </a:r>
            <a:r>
              <a:rPr lang="zh-CN" altLang="en-US" sz="2000" b="1" dirty="0"/>
              <a:t>信道在单位时间内可以传输的最大比特数，取决于</a:t>
            </a:r>
            <a:r>
              <a:rPr lang="zh-CN" altLang="en-US" sz="2000" b="1" dirty="0">
                <a:solidFill>
                  <a:srgbClr val="FF0000"/>
                </a:solidFill>
              </a:rPr>
              <a:t>调制设备</a:t>
            </a:r>
            <a:r>
              <a:rPr lang="zh-CN" altLang="en-US" sz="2000" b="1" dirty="0"/>
              <a:t>的调制速率和码元蕴含的</a:t>
            </a:r>
            <a:r>
              <a:rPr lang="zh-CN" altLang="en-US" sz="2000" b="1" dirty="0" smtClean="0">
                <a:solidFill>
                  <a:srgbClr val="FF0000"/>
                </a:solidFill>
              </a:rPr>
              <a:t>信息量</a:t>
            </a:r>
            <a:r>
              <a:rPr lang="zh-CN" altLang="en-US" sz="2000" b="1" dirty="0" smtClean="0"/>
              <a:t>（码元的状态数）</a:t>
            </a:r>
            <a:r>
              <a:rPr lang="zh-CN" altLang="en-US" sz="2000" b="1" dirty="0" smtClean="0"/>
              <a:t>。</a:t>
            </a:r>
            <a:endParaRPr lang="en-US" altLang="zh-CN" sz="2000" b="1" dirty="0" smtClean="0"/>
          </a:p>
          <a:p>
            <a:pPr>
              <a:spcBef>
                <a:spcPct val="50000"/>
              </a:spcBef>
            </a:pPr>
            <a:r>
              <a:rPr lang="zh-CN" altLang="en-US" b="1" dirty="0">
                <a:solidFill>
                  <a:srgbClr val="FF0000"/>
                </a:solidFill>
              </a:rPr>
              <a:t>信道容量</a:t>
            </a:r>
            <a:r>
              <a:rPr lang="zh-CN" altLang="en-US" b="1" dirty="0">
                <a:latin typeface="楷体" pitchFamily="18" charset="-122"/>
                <a:ea typeface="楷体" pitchFamily="18" charset="-122"/>
              </a:rPr>
              <a:t>：信道在单位时间内可以传输的最大信号量（可灵活表征调制速率、数据传输速率）。</a:t>
            </a:r>
            <a:endParaRPr lang="zh-CN" altLang="en-US" b="1" dirty="0"/>
          </a:p>
        </p:txBody>
      </p:sp>
      <p:grpSp>
        <p:nvGrpSpPr>
          <p:cNvPr id="2" name="Group 6"/>
          <p:cNvGrpSpPr>
            <a:grpSpLocks/>
          </p:cNvGrpSpPr>
          <p:nvPr/>
        </p:nvGrpSpPr>
        <p:grpSpPr bwMode="auto">
          <a:xfrm>
            <a:off x="684213" y="1341438"/>
            <a:ext cx="7605712" cy="1174750"/>
            <a:chOff x="431" y="1012"/>
            <a:chExt cx="4791" cy="740"/>
          </a:xfrm>
        </p:grpSpPr>
        <p:pic>
          <p:nvPicPr>
            <p:cNvPr id="65546" name="Picture 7"/>
            <p:cNvPicPr>
              <a:picLocks noChangeArrowheads="1"/>
            </p:cNvPicPr>
            <p:nvPr/>
          </p:nvPicPr>
          <p:blipFill>
            <a:blip r:embed="rId2" cstate="print"/>
            <a:srcRect/>
            <a:stretch>
              <a:fillRect/>
            </a:stretch>
          </p:blipFill>
          <p:spPr bwMode="auto">
            <a:xfrm>
              <a:off x="624" y="1257"/>
              <a:ext cx="280" cy="495"/>
            </a:xfrm>
            <a:prstGeom prst="rect">
              <a:avLst/>
            </a:prstGeom>
            <a:noFill/>
            <a:ln w="25400">
              <a:noFill/>
              <a:miter lim="800000"/>
              <a:headEnd/>
              <a:tailEnd/>
            </a:ln>
          </p:spPr>
        </p:pic>
        <p:pic>
          <p:nvPicPr>
            <p:cNvPr id="65547" name="Picture 8"/>
            <p:cNvPicPr>
              <a:picLocks noChangeArrowheads="1"/>
            </p:cNvPicPr>
            <p:nvPr/>
          </p:nvPicPr>
          <p:blipFill>
            <a:blip r:embed="rId2" cstate="print"/>
            <a:srcRect/>
            <a:stretch>
              <a:fillRect/>
            </a:stretch>
          </p:blipFill>
          <p:spPr bwMode="auto">
            <a:xfrm>
              <a:off x="4823" y="1257"/>
              <a:ext cx="280" cy="495"/>
            </a:xfrm>
            <a:prstGeom prst="rect">
              <a:avLst/>
            </a:prstGeom>
            <a:noFill/>
            <a:ln w="25400">
              <a:noFill/>
              <a:miter lim="800000"/>
              <a:headEnd/>
              <a:tailEnd/>
            </a:ln>
          </p:spPr>
        </p:pic>
        <p:sp>
          <p:nvSpPr>
            <p:cNvPr id="65548" name="Rectangle 9"/>
            <p:cNvSpPr>
              <a:spLocks noChangeArrowheads="1"/>
            </p:cNvSpPr>
            <p:nvPr/>
          </p:nvSpPr>
          <p:spPr bwMode="auto">
            <a:xfrm>
              <a:off x="1565" y="1528"/>
              <a:ext cx="226" cy="88"/>
            </a:xfrm>
            <a:prstGeom prst="rect">
              <a:avLst/>
            </a:prstGeom>
            <a:solidFill>
              <a:srgbClr val="FFFF66"/>
            </a:solidFill>
            <a:ln w="12700">
              <a:solidFill>
                <a:schemeClr val="tx1"/>
              </a:solidFill>
              <a:miter lim="800000"/>
              <a:headEnd/>
              <a:tailEnd/>
            </a:ln>
          </p:spPr>
          <p:txBody>
            <a:bodyPr wrap="none" anchor="ctr"/>
            <a:lstStyle/>
            <a:p>
              <a:endParaRPr lang="zh-CN" altLang="en-US"/>
            </a:p>
          </p:txBody>
        </p:sp>
        <p:sp>
          <p:nvSpPr>
            <p:cNvPr id="65549" name="Line 10"/>
            <p:cNvSpPr>
              <a:spLocks noChangeShapeType="1"/>
            </p:cNvSpPr>
            <p:nvPr/>
          </p:nvSpPr>
          <p:spPr bwMode="auto">
            <a:xfrm flipV="1">
              <a:off x="3061" y="1570"/>
              <a:ext cx="817" cy="1"/>
            </a:xfrm>
            <a:prstGeom prst="line">
              <a:avLst/>
            </a:prstGeom>
            <a:noFill/>
            <a:ln w="12700">
              <a:solidFill>
                <a:schemeClr val="tx1"/>
              </a:solidFill>
              <a:round/>
              <a:headEnd/>
              <a:tailEnd/>
            </a:ln>
          </p:spPr>
          <p:txBody>
            <a:bodyPr wrap="none" anchor="ctr"/>
            <a:lstStyle/>
            <a:p>
              <a:endParaRPr lang="zh-CN" altLang="en-US"/>
            </a:p>
          </p:txBody>
        </p:sp>
        <p:sp>
          <p:nvSpPr>
            <p:cNvPr id="65550" name="Rectangle 11"/>
            <p:cNvSpPr>
              <a:spLocks noChangeArrowheads="1"/>
            </p:cNvSpPr>
            <p:nvPr/>
          </p:nvSpPr>
          <p:spPr bwMode="auto">
            <a:xfrm>
              <a:off x="3878" y="1528"/>
              <a:ext cx="227" cy="88"/>
            </a:xfrm>
            <a:prstGeom prst="rect">
              <a:avLst/>
            </a:prstGeom>
            <a:solidFill>
              <a:srgbClr val="FFFF66"/>
            </a:solidFill>
            <a:ln w="12700">
              <a:solidFill>
                <a:schemeClr val="tx1"/>
              </a:solidFill>
              <a:miter lim="800000"/>
              <a:headEnd/>
              <a:tailEnd/>
            </a:ln>
          </p:spPr>
          <p:txBody>
            <a:bodyPr wrap="none" anchor="ctr"/>
            <a:lstStyle/>
            <a:p>
              <a:endParaRPr lang="zh-CN" altLang="en-US"/>
            </a:p>
          </p:txBody>
        </p:sp>
        <p:sp>
          <p:nvSpPr>
            <p:cNvPr id="65551" name="Line 12"/>
            <p:cNvSpPr>
              <a:spLocks noChangeShapeType="1"/>
            </p:cNvSpPr>
            <p:nvPr/>
          </p:nvSpPr>
          <p:spPr bwMode="auto">
            <a:xfrm flipV="1">
              <a:off x="4059" y="1570"/>
              <a:ext cx="771" cy="0"/>
            </a:xfrm>
            <a:prstGeom prst="line">
              <a:avLst/>
            </a:prstGeom>
            <a:noFill/>
            <a:ln w="12700">
              <a:solidFill>
                <a:schemeClr val="tx1"/>
              </a:solidFill>
              <a:round/>
              <a:headEnd/>
              <a:tailEnd/>
            </a:ln>
          </p:spPr>
          <p:txBody>
            <a:bodyPr wrap="none" anchor="ctr"/>
            <a:lstStyle/>
            <a:p>
              <a:endParaRPr lang="zh-CN" altLang="en-US"/>
            </a:p>
          </p:txBody>
        </p:sp>
        <p:sp>
          <p:nvSpPr>
            <p:cNvPr id="65552" name="Rectangle 13"/>
            <p:cNvSpPr>
              <a:spLocks noChangeArrowheads="1"/>
            </p:cNvSpPr>
            <p:nvPr/>
          </p:nvSpPr>
          <p:spPr bwMode="auto">
            <a:xfrm>
              <a:off x="431" y="1012"/>
              <a:ext cx="4791" cy="286"/>
            </a:xfrm>
            <a:prstGeom prst="rect">
              <a:avLst/>
            </a:prstGeom>
            <a:noFill/>
            <a:ln w="12700">
              <a:noFill/>
              <a:miter lim="800000"/>
              <a:headEnd/>
              <a:tailEnd/>
            </a:ln>
          </p:spPr>
          <p:txBody>
            <a:bodyPr wrap="none" lIns="90488" tIns="44450" rIns="90488" bIns="44450">
              <a:spAutoFit/>
            </a:bodyPr>
            <a:lstStyle/>
            <a:p>
              <a:pPr eaLnBrk="0" hangingPunct="0"/>
              <a:r>
                <a:rPr lang="zh-CN" altLang="en-US" sz="2000" b="1">
                  <a:latin typeface="楷体" pitchFamily="18" charset="-122"/>
                  <a:ea typeface="楷体" pitchFamily="18" charset="-122"/>
                </a:rPr>
                <a:t>主机</a:t>
              </a:r>
              <a:r>
                <a:rPr lang="zh-CN" altLang="zh-CN" b="1"/>
                <a:t>→</a:t>
              </a:r>
              <a:r>
                <a:rPr lang="zh-CN" altLang="en-US" sz="2000" b="1">
                  <a:latin typeface="楷体" pitchFamily="18" charset="-122"/>
                  <a:ea typeface="楷体" pitchFamily="18" charset="-122"/>
                </a:rPr>
                <a:t>数字信号</a:t>
              </a:r>
              <a:r>
                <a:rPr lang="zh-CN" altLang="zh-CN" b="1"/>
                <a:t>→</a:t>
              </a:r>
              <a:r>
                <a:rPr lang="zh-CN" altLang="en-US" sz="2000" b="1">
                  <a:latin typeface="楷体" pitchFamily="18" charset="-122"/>
                  <a:ea typeface="楷体" pitchFamily="18" charset="-122"/>
                </a:rPr>
                <a:t>模拟信号  </a:t>
              </a:r>
              <a:r>
                <a:rPr lang="zh-CN" altLang="zh-CN" b="1"/>
                <a:t>→</a:t>
              </a:r>
              <a:r>
                <a:rPr lang="zh-CN" altLang="en-US" b="1"/>
                <a:t>    </a:t>
              </a:r>
              <a:r>
                <a:rPr lang="zh-CN" altLang="en-US" sz="2000" b="1">
                  <a:latin typeface="楷体" pitchFamily="18" charset="-122"/>
                  <a:ea typeface="楷体" pitchFamily="18" charset="-122"/>
                </a:rPr>
                <a:t> 模拟信号 </a:t>
              </a:r>
              <a:r>
                <a:rPr lang="zh-CN" altLang="zh-CN" b="1"/>
                <a:t>→</a:t>
              </a:r>
              <a:r>
                <a:rPr lang="zh-CN" altLang="en-US" sz="2000" b="1">
                  <a:latin typeface="楷体" pitchFamily="18" charset="-122"/>
                  <a:ea typeface="楷体" pitchFamily="18" charset="-122"/>
                </a:rPr>
                <a:t>数字信号</a:t>
              </a:r>
              <a:r>
                <a:rPr lang="zh-CN" altLang="zh-CN" b="1"/>
                <a:t>→</a:t>
              </a:r>
              <a:r>
                <a:rPr lang="zh-CN" altLang="en-US" sz="2000" b="1">
                  <a:latin typeface="楷体" pitchFamily="18" charset="-122"/>
                  <a:ea typeface="楷体" pitchFamily="18" charset="-122"/>
                </a:rPr>
                <a:t>主机</a:t>
              </a:r>
            </a:p>
          </p:txBody>
        </p:sp>
        <p:grpSp>
          <p:nvGrpSpPr>
            <p:cNvPr id="3" name="Group 14"/>
            <p:cNvGrpSpPr>
              <a:grpSpLocks/>
            </p:cNvGrpSpPr>
            <p:nvPr/>
          </p:nvGrpSpPr>
          <p:grpSpPr bwMode="auto">
            <a:xfrm>
              <a:off x="1020" y="1298"/>
              <a:ext cx="453" cy="182"/>
              <a:chOff x="1384" y="1525"/>
              <a:chExt cx="453" cy="182"/>
            </a:xfrm>
          </p:grpSpPr>
          <p:sp>
            <p:nvSpPr>
              <p:cNvPr id="65573" name="Line 15"/>
              <p:cNvSpPr>
                <a:spLocks noChangeShapeType="1"/>
              </p:cNvSpPr>
              <p:nvPr/>
            </p:nvSpPr>
            <p:spPr bwMode="auto">
              <a:xfrm>
                <a:off x="1384" y="1707"/>
                <a:ext cx="90" cy="0"/>
              </a:xfrm>
              <a:prstGeom prst="line">
                <a:avLst/>
              </a:prstGeom>
              <a:noFill/>
              <a:ln w="9525">
                <a:solidFill>
                  <a:schemeClr val="tx1"/>
                </a:solidFill>
                <a:round/>
                <a:headEnd/>
                <a:tailEnd/>
              </a:ln>
            </p:spPr>
            <p:txBody>
              <a:bodyPr/>
              <a:lstStyle/>
              <a:p>
                <a:endParaRPr lang="zh-CN" altLang="en-US"/>
              </a:p>
            </p:txBody>
          </p:sp>
          <p:sp>
            <p:nvSpPr>
              <p:cNvPr id="65574" name="Line 16"/>
              <p:cNvSpPr>
                <a:spLocks noChangeShapeType="1"/>
              </p:cNvSpPr>
              <p:nvPr/>
            </p:nvSpPr>
            <p:spPr bwMode="auto">
              <a:xfrm>
                <a:off x="1474" y="1525"/>
                <a:ext cx="90" cy="0"/>
              </a:xfrm>
              <a:prstGeom prst="line">
                <a:avLst/>
              </a:prstGeom>
              <a:noFill/>
              <a:ln w="9525">
                <a:solidFill>
                  <a:schemeClr val="tx1"/>
                </a:solidFill>
                <a:round/>
                <a:headEnd/>
                <a:tailEnd/>
              </a:ln>
            </p:spPr>
            <p:txBody>
              <a:bodyPr/>
              <a:lstStyle/>
              <a:p>
                <a:endParaRPr lang="zh-CN" altLang="en-US"/>
              </a:p>
            </p:txBody>
          </p:sp>
          <p:sp>
            <p:nvSpPr>
              <p:cNvPr id="65575" name="Line 17"/>
              <p:cNvSpPr>
                <a:spLocks noChangeShapeType="1"/>
              </p:cNvSpPr>
              <p:nvPr/>
            </p:nvSpPr>
            <p:spPr bwMode="auto">
              <a:xfrm>
                <a:off x="1474" y="1525"/>
                <a:ext cx="0" cy="182"/>
              </a:xfrm>
              <a:prstGeom prst="line">
                <a:avLst/>
              </a:prstGeom>
              <a:noFill/>
              <a:ln w="9525">
                <a:solidFill>
                  <a:schemeClr val="tx1"/>
                </a:solidFill>
                <a:round/>
                <a:headEnd/>
                <a:tailEnd/>
              </a:ln>
            </p:spPr>
            <p:txBody>
              <a:bodyPr/>
              <a:lstStyle/>
              <a:p>
                <a:endParaRPr lang="zh-CN" altLang="en-US"/>
              </a:p>
            </p:txBody>
          </p:sp>
          <p:sp>
            <p:nvSpPr>
              <p:cNvPr id="65576" name="Line 18"/>
              <p:cNvSpPr>
                <a:spLocks noChangeShapeType="1"/>
              </p:cNvSpPr>
              <p:nvPr/>
            </p:nvSpPr>
            <p:spPr bwMode="auto">
              <a:xfrm>
                <a:off x="1565" y="1525"/>
                <a:ext cx="0" cy="182"/>
              </a:xfrm>
              <a:prstGeom prst="line">
                <a:avLst/>
              </a:prstGeom>
              <a:noFill/>
              <a:ln w="9525">
                <a:solidFill>
                  <a:schemeClr val="tx1"/>
                </a:solidFill>
                <a:round/>
                <a:headEnd/>
                <a:tailEnd/>
              </a:ln>
            </p:spPr>
            <p:txBody>
              <a:bodyPr/>
              <a:lstStyle/>
              <a:p>
                <a:endParaRPr lang="zh-CN" altLang="en-US"/>
              </a:p>
            </p:txBody>
          </p:sp>
          <p:sp>
            <p:nvSpPr>
              <p:cNvPr id="65577" name="Line 19"/>
              <p:cNvSpPr>
                <a:spLocks noChangeShapeType="1"/>
              </p:cNvSpPr>
              <p:nvPr/>
            </p:nvSpPr>
            <p:spPr bwMode="auto">
              <a:xfrm>
                <a:off x="1565" y="1707"/>
                <a:ext cx="90" cy="0"/>
              </a:xfrm>
              <a:prstGeom prst="line">
                <a:avLst/>
              </a:prstGeom>
              <a:noFill/>
              <a:ln w="9525">
                <a:solidFill>
                  <a:schemeClr val="tx1"/>
                </a:solidFill>
                <a:round/>
                <a:headEnd/>
                <a:tailEnd/>
              </a:ln>
            </p:spPr>
            <p:txBody>
              <a:bodyPr/>
              <a:lstStyle/>
              <a:p>
                <a:endParaRPr lang="zh-CN" altLang="en-US"/>
              </a:p>
            </p:txBody>
          </p:sp>
          <p:sp>
            <p:nvSpPr>
              <p:cNvPr id="65578" name="Line 20"/>
              <p:cNvSpPr>
                <a:spLocks noChangeShapeType="1"/>
              </p:cNvSpPr>
              <p:nvPr/>
            </p:nvSpPr>
            <p:spPr bwMode="auto">
              <a:xfrm>
                <a:off x="1655" y="1525"/>
                <a:ext cx="90" cy="0"/>
              </a:xfrm>
              <a:prstGeom prst="line">
                <a:avLst/>
              </a:prstGeom>
              <a:noFill/>
              <a:ln w="9525">
                <a:solidFill>
                  <a:schemeClr val="tx1"/>
                </a:solidFill>
                <a:round/>
                <a:headEnd/>
                <a:tailEnd/>
              </a:ln>
            </p:spPr>
            <p:txBody>
              <a:bodyPr/>
              <a:lstStyle/>
              <a:p>
                <a:endParaRPr lang="zh-CN" altLang="en-US"/>
              </a:p>
            </p:txBody>
          </p:sp>
          <p:sp>
            <p:nvSpPr>
              <p:cNvPr id="65579" name="Line 21"/>
              <p:cNvSpPr>
                <a:spLocks noChangeShapeType="1"/>
              </p:cNvSpPr>
              <p:nvPr/>
            </p:nvSpPr>
            <p:spPr bwMode="auto">
              <a:xfrm>
                <a:off x="1655" y="1525"/>
                <a:ext cx="0" cy="182"/>
              </a:xfrm>
              <a:prstGeom prst="line">
                <a:avLst/>
              </a:prstGeom>
              <a:noFill/>
              <a:ln w="9525">
                <a:solidFill>
                  <a:schemeClr val="tx1"/>
                </a:solidFill>
                <a:round/>
                <a:headEnd/>
                <a:tailEnd/>
              </a:ln>
            </p:spPr>
            <p:txBody>
              <a:bodyPr/>
              <a:lstStyle/>
              <a:p>
                <a:endParaRPr lang="zh-CN" altLang="en-US"/>
              </a:p>
            </p:txBody>
          </p:sp>
          <p:sp>
            <p:nvSpPr>
              <p:cNvPr id="65580" name="Line 22"/>
              <p:cNvSpPr>
                <a:spLocks noChangeShapeType="1"/>
              </p:cNvSpPr>
              <p:nvPr/>
            </p:nvSpPr>
            <p:spPr bwMode="auto">
              <a:xfrm>
                <a:off x="1746" y="1525"/>
                <a:ext cx="0" cy="182"/>
              </a:xfrm>
              <a:prstGeom prst="line">
                <a:avLst/>
              </a:prstGeom>
              <a:noFill/>
              <a:ln w="9525">
                <a:solidFill>
                  <a:schemeClr val="tx1"/>
                </a:solidFill>
                <a:round/>
                <a:headEnd/>
                <a:tailEnd/>
              </a:ln>
            </p:spPr>
            <p:txBody>
              <a:bodyPr/>
              <a:lstStyle/>
              <a:p>
                <a:endParaRPr lang="zh-CN" altLang="en-US"/>
              </a:p>
            </p:txBody>
          </p:sp>
          <p:sp>
            <p:nvSpPr>
              <p:cNvPr id="65581" name="Line 23"/>
              <p:cNvSpPr>
                <a:spLocks noChangeShapeType="1"/>
              </p:cNvSpPr>
              <p:nvPr/>
            </p:nvSpPr>
            <p:spPr bwMode="auto">
              <a:xfrm>
                <a:off x="1747" y="1707"/>
                <a:ext cx="90" cy="0"/>
              </a:xfrm>
              <a:prstGeom prst="line">
                <a:avLst/>
              </a:prstGeom>
              <a:noFill/>
              <a:ln w="9525">
                <a:solidFill>
                  <a:schemeClr val="tx1"/>
                </a:solidFill>
                <a:round/>
                <a:headEnd/>
                <a:tailEnd/>
              </a:ln>
            </p:spPr>
            <p:txBody>
              <a:bodyPr/>
              <a:lstStyle/>
              <a:p>
                <a:endParaRPr lang="zh-CN" altLang="en-US"/>
              </a:p>
            </p:txBody>
          </p:sp>
        </p:grpSp>
        <p:grpSp>
          <p:nvGrpSpPr>
            <p:cNvPr id="4" name="Group 24"/>
            <p:cNvGrpSpPr>
              <a:grpSpLocks/>
            </p:cNvGrpSpPr>
            <p:nvPr/>
          </p:nvGrpSpPr>
          <p:grpSpPr bwMode="auto">
            <a:xfrm>
              <a:off x="1973" y="1298"/>
              <a:ext cx="362" cy="181"/>
              <a:chOff x="1973" y="1525"/>
              <a:chExt cx="362" cy="181"/>
            </a:xfrm>
          </p:grpSpPr>
          <p:sp>
            <p:nvSpPr>
              <p:cNvPr id="65571" name="Freeform 25"/>
              <p:cNvSpPr>
                <a:spLocks/>
              </p:cNvSpPr>
              <p:nvPr/>
            </p:nvSpPr>
            <p:spPr bwMode="auto">
              <a:xfrm>
                <a:off x="1973" y="1525"/>
                <a:ext cx="181" cy="181"/>
              </a:xfrm>
              <a:custGeom>
                <a:avLst/>
                <a:gdLst>
                  <a:gd name="T0" fmla="*/ 0 w 181"/>
                  <a:gd name="T1" fmla="*/ 90 h 181"/>
                  <a:gd name="T2" fmla="*/ 45 w 181"/>
                  <a:gd name="T3" fmla="*/ 0 h 181"/>
                  <a:gd name="T4" fmla="*/ 90 w 181"/>
                  <a:gd name="T5" fmla="*/ 90 h 181"/>
                  <a:gd name="T6" fmla="*/ 136 w 181"/>
                  <a:gd name="T7" fmla="*/ 181 h 181"/>
                  <a:gd name="T8" fmla="*/ 181 w 181"/>
                  <a:gd name="T9" fmla="*/ 90 h 181"/>
                  <a:gd name="T10" fmla="*/ 0 60000 65536"/>
                  <a:gd name="T11" fmla="*/ 0 60000 65536"/>
                  <a:gd name="T12" fmla="*/ 0 60000 65536"/>
                  <a:gd name="T13" fmla="*/ 0 60000 65536"/>
                  <a:gd name="T14" fmla="*/ 0 60000 65536"/>
                  <a:gd name="T15" fmla="*/ 0 w 181"/>
                  <a:gd name="T16" fmla="*/ 0 h 181"/>
                  <a:gd name="T17" fmla="*/ 181 w 181"/>
                  <a:gd name="T18" fmla="*/ 181 h 181"/>
                </a:gdLst>
                <a:ahLst/>
                <a:cxnLst>
                  <a:cxn ang="T10">
                    <a:pos x="T0" y="T1"/>
                  </a:cxn>
                  <a:cxn ang="T11">
                    <a:pos x="T2" y="T3"/>
                  </a:cxn>
                  <a:cxn ang="T12">
                    <a:pos x="T4" y="T5"/>
                  </a:cxn>
                  <a:cxn ang="T13">
                    <a:pos x="T6" y="T7"/>
                  </a:cxn>
                  <a:cxn ang="T14">
                    <a:pos x="T8" y="T9"/>
                  </a:cxn>
                </a:cxnLst>
                <a:rect l="T15" t="T16" r="T17" b="T18"/>
                <a:pathLst>
                  <a:path w="181" h="181">
                    <a:moveTo>
                      <a:pt x="0" y="90"/>
                    </a:moveTo>
                    <a:cubicBezTo>
                      <a:pt x="15" y="45"/>
                      <a:pt x="30" y="0"/>
                      <a:pt x="45" y="0"/>
                    </a:cubicBezTo>
                    <a:cubicBezTo>
                      <a:pt x="60" y="0"/>
                      <a:pt x="75" y="60"/>
                      <a:pt x="90" y="90"/>
                    </a:cubicBezTo>
                    <a:cubicBezTo>
                      <a:pt x="105" y="120"/>
                      <a:pt x="121" y="181"/>
                      <a:pt x="136" y="181"/>
                    </a:cubicBezTo>
                    <a:cubicBezTo>
                      <a:pt x="151" y="181"/>
                      <a:pt x="174" y="105"/>
                      <a:pt x="181" y="90"/>
                    </a:cubicBezTo>
                  </a:path>
                </a:pathLst>
              </a:custGeom>
              <a:noFill/>
              <a:ln w="9525">
                <a:solidFill>
                  <a:schemeClr val="tx1"/>
                </a:solidFill>
                <a:round/>
                <a:headEnd/>
                <a:tailEnd/>
              </a:ln>
            </p:spPr>
            <p:txBody>
              <a:bodyPr/>
              <a:lstStyle/>
              <a:p>
                <a:endParaRPr lang="zh-CN" altLang="en-US"/>
              </a:p>
            </p:txBody>
          </p:sp>
          <p:sp>
            <p:nvSpPr>
              <p:cNvPr id="65572" name="Freeform 26"/>
              <p:cNvSpPr>
                <a:spLocks/>
              </p:cNvSpPr>
              <p:nvPr/>
            </p:nvSpPr>
            <p:spPr bwMode="auto">
              <a:xfrm>
                <a:off x="2154" y="1525"/>
                <a:ext cx="181" cy="181"/>
              </a:xfrm>
              <a:custGeom>
                <a:avLst/>
                <a:gdLst>
                  <a:gd name="T0" fmla="*/ 0 w 181"/>
                  <a:gd name="T1" fmla="*/ 90 h 181"/>
                  <a:gd name="T2" fmla="*/ 45 w 181"/>
                  <a:gd name="T3" fmla="*/ 0 h 181"/>
                  <a:gd name="T4" fmla="*/ 90 w 181"/>
                  <a:gd name="T5" fmla="*/ 90 h 181"/>
                  <a:gd name="T6" fmla="*/ 136 w 181"/>
                  <a:gd name="T7" fmla="*/ 181 h 181"/>
                  <a:gd name="T8" fmla="*/ 181 w 181"/>
                  <a:gd name="T9" fmla="*/ 90 h 181"/>
                  <a:gd name="T10" fmla="*/ 0 60000 65536"/>
                  <a:gd name="T11" fmla="*/ 0 60000 65536"/>
                  <a:gd name="T12" fmla="*/ 0 60000 65536"/>
                  <a:gd name="T13" fmla="*/ 0 60000 65536"/>
                  <a:gd name="T14" fmla="*/ 0 60000 65536"/>
                  <a:gd name="T15" fmla="*/ 0 w 181"/>
                  <a:gd name="T16" fmla="*/ 0 h 181"/>
                  <a:gd name="T17" fmla="*/ 181 w 181"/>
                  <a:gd name="T18" fmla="*/ 181 h 181"/>
                </a:gdLst>
                <a:ahLst/>
                <a:cxnLst>
                  <a:cxn ang="T10">
                    <a:pos x="T0" y="T1"/>
                  </a:cxn>
                  <a:cxn ang="T11">
                    <a:pos x="T2" y="T3"/>
                  </a:cxn>
                  <a:cxn ang="T12">
                    <a:pos x="T4" y="T5"/>
                  </a:cxn>
                  <a:cxn ang="T13">
                    <a:pos x="T6" y="T7"/>
                  </a:cxn>
                  <a:cxn ang="T14">
                    <a:pos x="T8" y="T9"/>
                  </a:cxn>
                </a:cxnLst>
                <a:rect l="T15" t="T16" r="T17" b="T18"/>
                <a:pathLst>
                  <a:path w="181" h="181">
                    <a:moveTo>
                      <a:pt x="0" y="90"/>
                    </a:moveTo>
                    <a:cubicBezTo>
                      <a:pt x="15" y="45"/>
                      <a:pt x="30" y="0"/>
                      <a:pt x="45" y="0"/>
                    </a:cubicBezTo>
                    <a:cubicBezTo>
                      <a:pt x="60" y="0"/>
                      <a:pt x="75" y="60"/>
                      <a:pt x="90" y="90"/>
                    </a:cubicBezTo>
                    <a:cubicBezTo>
                      <a:pt x="105" y="120"/>
                      <a:pt x="121" y="181"/>
                      <a:pt x="136" y="181"/>
                    </a:cubicBezTo>
                    <a:cubicBezTo>
                      <a:pt x="151" y="181"/>
                      <a:pt x="174" y="105"/>
                      <a:pt x="181" y="90"/>
                    </a:cubicBezTo>
                  </a:path>
                </a:pathLst>
              </a:custGeom>
              <a:noFill/>
              <a:ln w="9525">
                <a:solidFill>
                  <a:schemeClr val="tx1"/>
                </a:solidFill>
                <a:round/>
                <a:headEnd/>
                <a:tailEnd/>
              </a:ln>
            </p:spPr>
            <p:txBody>
              <a:bodyPr/>
              <a:lstStyle/>
              <a:p>
                <a:endParaRPr lang="zh-CN" altLang="en-US"/>
              </a:p>
            </p:txBody>
          </p:sp>
        </p:grpSp>
        <p:grpSp>
          <p:nvGrpSpPr>
            <p:cNvPr id="5" name="Group 27"/>
            <p:cNvGrpSpPr>
              <a:grpSpLocks/>
            </p:cNvGrpSpPr>
            <p:nvPr/>
          </p:nvGrpSpPr>
          <p:grpSpPr bwMode="auto">
            <a:xfrm>
              <a:off x="3244" y="1298"/>
              <a:ext cx="362" cy="181"/>
              <a:chOff x="3017" y="1525"/>
              <a:chExt cx="362" cy="181"/>
            </a:xfrm>
          </p:grpSpPr>
          <p:sp>
            <p:nvSpPr>
              <p:cNvPr id="65569" name="Freeform 28"/>
              <p:cNvSpPr>
                <a:spLocks/>
              </p:cNvSpPr>
              <p:nvPr/>
            </p:nvSpPr>
            <p:spPr bwMode="auto">
              <a:xfrm>
                <a:off x="3017" y="1525"/>
                <a:ext cx="181" cy="181"/>
              </a:xfrm>
              <a:custGeom>
                <a:avLst/>
                <a:gdLst>
                  <a:gd name="T0" fmla="*/ 0 w 181"/>
                  <a:gd name="T1" fmla="*/ 90 h 181"/>
                  <a:gd name="T2" fmla="*/ 45 w 181"/>
                  <a:gd name="T3" fmla="*/ 0 h 181"/>
                  <a:gd name="T4" fmla="*/ 90 w 181"/>
                  <a:gd name="T5" fmla="*/ 90 h 181"/>
                  <a:gd name="T6" fmla="*/ 136 w 181"/>
                  <a:gd name="T7" fmla="*/ 181 h 181"/>
                  <a:gd name="T8" fmla="*/ 181 w 181"/>
                  <a:gd name="T9" fmla="*/ 90 h 181"/>
                  <a:gd name="T10" fmla="*/ 0 60000 65536"/>
                  <a:gd name="T11" fmla="*/ 0 60000 65536"/>
                  <a:gd name="T12" fmla="*/ 0 60000 65536"/>
                  <a:gd name="T13" fmla="*/ 0 60000 65536"/>
                  <a:gd name="T14" fmla="*/ 0 60000 65536"/>
                  <a:gd name="T15" fmla="*/ 0 w 181"/>
                  <a:gd name="T16" fmla="*/ 0 h 181"/>
                  <a:gd name="T17" fmla="*/ 181 w 181"/>
                  <a:gd name="T18" fmla="*/ 181 h 181"/>
                </a:gdLst>
                <a:ahLst/>
                <a:cxnLst>
                  <a:cxn ang="T10">
                    <a:pos x="T0" y="T1"/>
                  </a:cxn>
                  <a:cxn ang="T11">
                    <a:pos x="T2" y="T3"/>
                  </a:cxn>
                  <a:cxn ang="T12">
                    <a:pos x="T4" y="T5"/>
                  </a:cxn>
                  <a:cxn ang="T13">
                    <a:pos x="T6" y="T7"/>
                  </a:cxn>
                  <a:cxn ang="T14">
                    <a:pos x="T8" y="T9"/>
                  </a:cxn>
                </a:cxnLst>
                <a:rect l="T15" t="T16" r="T17" b="T18"/>
                <a:pathLst>
                  <a:path w="181" h="181">
                    <a:moveTo>
                      <a:pt x="0" y="90"/>
                    </a:moveTo>
                    <a:cubicBezTo>
                      <a:pt x="15" y="45"/>
                      <a:pt x="30" y="0"/>
                      <a:pt x="45" y="0"/>
                    </a:cubicBezTo>
                    <a:cubicBezTo>
                      <a:pt x="60" y="0"/>
                      <a:pt x="75" y="60"/>
                      <a:pt x="90" y="90"/>
                    </a:cubicBezTo>
                    <a:cubicBezTo>
                      <a:pt x="105" y="120"/>
                      <a:pt x="121" y="181"/>
                      <a:pt x="136" y="181"/>
                    </a:cubicBezTo>
                    <a:cubicBezTo>
                      <a:pt x="151" y="181"/>
                      <a:pt x="174" y="105"/>
                      <a:pt x="181" y="90"/>
                    </a:cubicBezTo>
                  </a:path>
                </a:pathLst>
              </a:custGeom>
              <a:noFill/>
              <a:ln w="9525">
                <a:solidFill>
                  <a:schemeClr val="tx1"/>
                </a:solidFill>
                <a:round/>
                <a:headEnd/>
                <a:tailEnd/>
              </a:ln>
            </p:spPr>
            <p:txBody>
              <a:bodyPr/>
              <a:lstStyle/>
              <a:p>
                <a:endParaRPr lang="zh-CN" altLang="en-US"/>
              </a:p>
            </p:txBody>
          </p:sp>
          <p:sp>
            <p:nvSpPr>
              <p:cNvPr id="65570" name="Freeform 29"/>
              <p:cNvSpPr>
                <a:spLocks/>
              </p:cNvSpPr>
              <p:nvPr/>
            </p:nvSpPr>
            <p:spPr bwMode="auto">
              <a:xfrm>
                <a:off x="3198" y="1525"/>
                <a:ext cx="181" cy="181"/>
              </a:xfrm>
              <a:custGeom>
                <a:avLst/>
                <a:gdLst>
                  <a:gd name="T0" fmla="*/ 0 w 181"/>
                  <a:gd name="T1" fmla="*/ 90 h 181"/>
                  <a:gd name="T2" fmla="*/ 45 w 181"/>
                  <a:gd name="T3" fmla="*/ 0 h 181"/>
                  <a:gd name="T4" fmla="*/ 90 w 181"/>
                  <a:gd name="T5" fmla="*/ 90 h 181"/>
                  <a:gd name="T6" fmla="*/ 136 w 181"/>
                  <a:gd name="T7" fmla="*/ 181 h 181"/>
                  <a:gd name="T8" fmla="*/ 181 w 181"/>
                  <a:gd name="T9" fmla="*/ 90 h 181"/>
                  <a:gd name="T10" fmla="*/ 0 60000 65536"/>
                  <a:gd name="T11" fmla="*/ 0 60000 65536"/>
                  <a:gd name="T12" fmla="*/ 0 60000 65536"/>
                  <a:gd name="T13" fmla="*/ 0 60000 65536"/>
                  <a:gd name="T14" fmla="*/ 0 60000 65536"/>
                  <a:gd name="T15" fmla="*/ 0 w 181"/>
                  <a:gd name="T16" fmla="*/ 0 h 181"/>
                  <a:gd name="T17" fmla="*/ 181 w 181"/>
                  <a:gd name="T18" fmla="*/ 181 h 181"/>
                </a:gdLst>
                <a:ahLst/>
                <a:cxnLst>
                  <a:cxn ang="T10">
                    <a:pos x="T0" y="T1"/>
                  </a:cxn>
                  <a:cxn ang="T11">
                    <a:pos x="T2" y="T3"/>
                  </a:cxn>
                  <a:cxn ang="T12">
                    <a:pos x="T4" y="T5"/>
                  </a:cxn>
                  <a:cxn ang="T13">
                    <a:pos x="T6" y="T7"/>
                  </a:cxn>
                  <a:cxn ang="T14">
                    <a:pos x="T8" y="T9"/>
                  </a:cxn>
                </a:cxnLst>
                <a:rect l="T15" t="T16" r="T17" b="T18"/>
                <a:pathLst>
                  <a:path w="181" h="181">
                    <a:moveTo>
                      <a:pt x="0" y="90"/>
                    </a:moveTo>
                    <a:cubicBezTo>
                      <a:pt x="15" y="45"/>
                      <a:pt x="30" y="0"/>
                      <a:pt x="45" y="0"/>
                    </a:cubicBezTo>
                    <a:cubicBezTo>
                      <a:pt x="60" y="0"/>
                      <a:pt x="75" y="60"/>
                      <a:pt x="90" y="90"/>
                    </a:cubicBezTo>
                    <a:cubicBezTo>
                      <a:pt x="105" y="120"/>
                      <a:pt x="121" y="181"/>
                      <a:pt x="136" y="181"/>
                    </a:cubicBezTo>
                    <a:cubicBezTo>
                      <a:pt x="151" y="181"/>
                      <a:pt x="174" y="105"/>
                      <a:pt x="181" y="90"/>
                    </a:cubicBezTo>
                  </a:path>
                </a:pathLst>
              </a:custGeom>
              <a:noFill/>
              <a:ln w="9525">
                <a:solidFill>
                  <a:schemeClr val="tx1"/>
                </a:solidFill>
                <a:round/>
                <a:headEnd/>
                <a:tailEnd/>
              </a:ln>
            </p:spPr>
            <p:txBody>
              <a:bodyPr/>
              <a:lstStyle/>
              <a:p>
                <a:endParaRPr lang="zh-CN" altLang="en-US"/>
              </a:p>
            </p:txBody>
          </p:sp>
        </p:grpSp>
        <p:grpSp>
          <p:nvGrpSpPr>
            <p:cNvPr id="6" name="Group 30"/>
            <p:cNvGrpSpPr>
              <a:grpSpLocks/>
            </p:cNvGrpSpPr>
            <p:nvPr/>
          </p:nvGrpSpPr>
          <p:grpSpPr bwMode="auto">
            <a:xfrm>
              <a:off x="4241" y="1298"/>
              <a:ext cx="453" cy="182"/>
              <a:chOff x="3561" y="1525"/>
              <a:chExt cx="453" cy="182"/>
            </a:xfrm>
          </p:grpSpPr>
          <p:sp>
            <p:nvSpPr>
              <p:cNvPr id="65560" name="Line 31"/>
              <p:cNvSpPr>
                <a:spLocks noChangeShapeType="1"/>
              </p:cNvSpPr>
              <p:nvPr/>
            </p:nvSpPr>
            <p:spPr bwMode="auto">
              <a:xfrm>
                <a:off x="3561" y="1707"/>
                <a:ext cx="90" cy="0"/>
              </a:xfrm>
              <a:prstGeom prst="line">
                <a:avLst/>
              </a:prstGeom>
              <a:noFill/>
              <a:ln w="9525">
                <a:solidFill>
                  <a:schemeClr val="tx1"/>
                </a:solidFill>
                <a:round/>
                <a:headEnd/>
                <a:tailEnd/>
              </a:ln>
            </p:spPr>
            <p:txBody>
              <a:bodyPr/>
              <a:lstStyle/>
              <a:p>
                <a:endParaRPr lang="zh-CN" altLang="en-US"/>
              </a:p>
            </p:txBody>
          </p:sp>
          <p:sp>
            <p:nvSpPr>
              <p:cNvPr id="65561" name="Line 32"/>
              <p:cNvSpPr>
                <a:spLocks noChangeShapeType="1"/>
              </p:cNvSpPr>
              <p:nvPr/>
            </p:nvSpPr>
            <p:spPr bwMode="auto">
              <a:xfrm>
                <a:off x="3651" y="1525"/>
                <a:ext cx="90" cy="0"/>
              </a:xfrm>
              <a:prstGeom prst="line">
                <a:avLst/>
              </a:prstGeom>
              <a:noFill/>
              <a:ln w="9525">
                <a:solidFill>
                  <a:schemeClr val="tx1"/>
                </a:solidFill>
                <a:round/>
                <a:headEnd/>
                <a:tailEnd/>
              </a:ln>
            </p:spPr>
            <p:txBody>
              <a:bodyPr/>
              <a:lstStyle/>
              <a:p>
                <a:endParaRPr lang="zh-CN" altLang="en-US"/>
              </a:p>
            </p:txBody>
          </p:sp>
          <p:sp>
            <p:nvSpPr>
              <p:cNvPr id="65562" name="Line 33"/>
              <p:cNvSpPr>
                <a:spLocks noChangeShapeType="1"/>
              </p:cNvSpPr>
              <p:nvPr/>
            </p:nvSpPr>
            <p:spPr bwMode="auto">
              <a:xfrm>
                <a:off x="3651" y="1525"/>
                <a:ext cx="0" cy="182"/>
              </a:xfrm>
              <a:prstGeom prst="line">
                <a:avLst/>
              </a:prstGeom>
              <a:noFill/>
              <a:ln w="9525">
                <a:solidFill>
                  <a:schemeClr val="tx1"/>
                </a:solidFill>
                <a:round/>
                <a:headEnd/>
                <a:tailEnd/>
              </a:ln>
            </p:spPr>
            <p:txBody>
              <a:bodyPr/>
              <a:lstStyle/>
              <a:p>
                <a:endParaRPr lang="zh-CN" altLang="en-US"/>
              </a:p>
            </p:txBody>
          </p:sp>
          <p:sp>
            <p:nvSpPr>
              <p:cNvPr id="65563" name="Line 34"/>
              <p:cNvSpPr>
                <a:spLocks noChangeShapeType="1"/>
              </p:cNvSpPr>
              <p:nvPr/>
            </p:nvSpPr>
            <p:spPr bwMode="auto">
              <a:xfrm>
                <a:off x="3742" y="1525"/>
                <a:ext cx="0" cy="182"/>
              </a:xfrm>
              <a:prstGeom prst="line">
                <a:avLst/>
              </a:prstGeom>
              <a:noFill/>
              <a:ln w="9525">
                <a:solidFill>
                  <a:schemeClr val="tx1"/>
                </a:solidFill>
                <a:round/>
                <a:headEnd/>
                <a:tailEnd/>
              </a:ln>
            </p:spPr>
            <p:txBody>
              <a:bodyPr/>
              <a:lstStyle/>
              <a:p>
                <a:endParaRPr lang="zh-CN" altLang="en-US"/>
              </a:p>
            </p:txBody>
          </p:sp>
          <p:sp>
            <p:nvSpPr>
              <p:cNvPr id="65564" name="Line 35"/>
              <p:cNvSpPr>
                <a:spLocks noChangeShapeType="1"/>
              </p:cNvSpPr>
              <p:nvPr/>
            </p:nvSpPr>
            <p:spPr bwMode="auto">
              <a:xfrm>
                <a:off x="3742" y="1707"/>
                <a:ext cx="90" cy="0"/>
              </a:xfrm>
              <a:prstGeom prst="line">
                <a:avLst/>
              </a:prstGeom>
              <a:noFill/>
              <a:ln w="9525">
                <a:solidFill>
                  <a:schemeClr val="tx1"/>
                </a:solidFill>
                <a:round/>
                <a:headEnd/>
                <a:tailEnd/>
              </a:ln>
            </p:spPr>
            <p:txBody>
              <a:bodyPr/>
              <a:lstStyle/>
              <a:p>
                <a:endParaRPr lang="zh-CN" altLang="en-US"/>
              </a:p>
            </p:txBody>
          </p:sp>
          <p:sp>
            <p:nvSpPr>
              <p:cNvPr id="65565" name="Line 36"/>
              <p:cNvSpPr>
                <a:spLocks noChangeShapeType="1"/>
              </p:cNvSpPr>
              <p:nvPr/>
            </p:nvSpPr>
            <p:spPr bwMode="auto">
              <a:xfrm>
                <a:off x="3832" y="1525"/>
                <a:ext cx="90" cy="0"/>
              </a:xfrm>
              <a:prstGeom prst="line">
                <a:avLst/>
              </a:prstGeom>
              <a:noFill/>
              <a:ln w="9525">
                <a:solidFill>
                  <a:schemeClr val="tx1"/>
                </a:solidFill>
                <a:round/>
                <a:headEnd/>
                <a:tailEnd/>
              </a:ln>
            </p:spPr>
            <p:txBody>
              <a:bodyPr/>
              <a:lstStyle/>
              <a:p>
                <a:endParaRPr lang="zh-CN" altLang="en-US"/>
              </a:p>
            </p:txBody>
          </p:sp>
          <p:sp>
            <p:nvSpPr>
              <p:cNvPr id="65566" name="Line 37"/>
              <p:cNvSpPr>
                <a:spLocks noChangeShapeType="1"/>
              </p:cNvSpPr>
              <p:nvPr/>
            </p:nvSpPr>
            <p:spPr bwMode="auto">
              <a:xfrm>
                <a:off x="3832" y="1525"/>
                <a:ext cx="0" cy="182"/>
              </a:xfrm>
              <a:prstGeom prst="line">
                <a:avLst/>
              </a:prstGeom>
              <a:noFill/>
              <a:ln w="9525">
                <a:solidFill>
                  <a:schemeClr val="tx1"/>
                </a:solidFill>
                <a:round/>
                <a:headEnd/>
                <a:tailEnd/>
              </a:ln>
            </p:spPr>
            <p:txBody>
              <a:bodyPr/>
              <a:lstStyle/>
              <a:p>
                <a:endParaRPr lang="zh-CN" altLang="en-US"/>
              </a:p>
            </p:txBody>
          </p:sp>
          <p:sp>
            <p:nvSpPr>
              <p:cNvPr id="65567" name="Line 38"/>
              <p:cNvSpPr>
                <a:spLocks noChangeShapeType="1"/>
              </p:cNvSpPr>
              <p:nvPr/>
            </p:nvSpPr>
            <p:spPr bwMode="auto">
              <a:xfrm>
                <a:off x="3923" y="1525"/>
                <a:ext cx="0" cy="182"/>
              </a:xfrm>
              <a:prstGeom prst="line">
                <a:avLst/>
              </a:prstGeom>
              <a:noFill/>
              <a:ln w="9525">
                <a:solidFill>
                  <a:schemeClr val="tx1"/>
                </a:solidFill>
                <a:round/>
                <a:headEnd/>
                <a:tailEnd/>
              </a:ln>
            </p:spPr>
            <p:txBody>
              <a:bodyPr/>
              <a:lstStyle/>
              <a:p>
                <a:endParaRPr lang="zh-CN" altLang="en-US"/>
              </a:p>
            </p:txBody>
          </p:sp>
          <p:sp>
            <p:nvSpPr>
              <p:cNvPr id="65568" name="Line 39"/>
              <p:cNvSpPr>
                <a:spLocks noChangeShapeType="1"/>
              </p:cNvSpPr>
              <p:nvPr/>
            </p:nvSpPr>
            <p:spPr bwMode="auto">
              <a:xfrm>
                <a:off x="3924" y="1707"/>
                <a:ext cx="90" cy="0"/>
              </a:xfrm>
              <a:prstGeom prst="line">
                <a:avLst/>
              </a:prstGeom>
              <a:noFill/>
              <a:ln w="9525">
                <a:solidFill>
                  <a:schemeClr val="tx1"/>
                </a:solidFill>
                <a:round/>
                <a:headEnd/>
                <a:tailEnd/>
              </a:ln>
            </p:spPr>
            <p:txBody>
              <a:bodyPr/>
              <a:lstStyle/>
              <a:p>
                <a:endParaRPr lang="zh-CN" altLang="en-US"/>
              </a:p>
            </p:txBody>
          </p:sp>
        </p:grpSp>
        <p:sp>
          <p:nvSpPr>
            <p:cNvPr id="65557" name="Line 40"/>
            <p:cNvSpPr>
              <a:spLocks noChangeShapeType="1"/>
            </p:cNvSpPr>
            <p:nvPr/>
          </p:nvSpPr>
          <p:spPr bwMode="auto">
            <a:xfrm flipV="1">
              <a:off x="1746" y="1570"/>
              <a:ext cx="817" cy="1"/>
            </a:xfrm>
            <a:prstGeom prst="line">
              <a:avLst/>
            </a:prstGeom>
            <a:noFill/>
            <a:ln w="12700">
              <a:solidFill>
                <a:schemeClr val="tx1"/>
              </a:solidFill>
              <a:round/>
              <a:headEnd/>
              <a:tailEnd/>
            </a:ln>
          </p:spPr>
          <p:txBody>
            <a:bodyPr wrap="none" anchor="ctr"/>
            <a:lstStyle/>
            <a:p>
              <a:endParaRPr lang="zh-CN" altLang="en-US"/>
            </a:p>
          </p:txBody>
        </p:sp>
        <p:sp>
          <p:nvSpPr>
            <p:cNvPr id="65558" name="Line 41"/>
            <p:cNvSpPr>
              <a:spLocks noChangeShapeType="1"/>
            </p:cNvSpPr>
            <p:nvPr/>
          </p:nvSpPr>
          <p:spPr bwMode="auto">
            <a:xfrm flipV="1">
              <a:off x="884" y="1570"/>
              <a:ext cx="681" cy="13"/>
            </a:xfrm>
            <a:prstGeom prst="line">
              <a:avLst/>
            </a:prstGeom>
            <a:noFill/>
            <a:ln w="12700">
              <a:solidFill>
                <a:schemeClr val="tx1"/>
              </a:solidFill>
              <a:round/>
              <a:headEnd/>
              <a:tailEnd/>
            </a:ln>
          </p:spPr>
          <p:txBody>
            <a:bodyPr wrap="none" anchor="ctr"/>
            <a:lstStyle/>
            <a:p>
              <a:endParaRPr lang="zh-CN" altLang="en-US"/>
            </a:p>
          </p:txBody>
        </p:sp>
        <p:sp>
          <p:nvSpPr>
            <p:cNvPr id="65559" name="Text Box 42"/>
            <p:cNvSpPr txBox="1">
              <a:spLocks noChangeArrowheads="1"/>
            </p:cNvSpPr>
            <p:nvPr/>
          </p:nvSpPr>
          <p:spPr bwMode="auto">
            <a:xfrm>
              <a:off x="2562" y="1356"/>
              <a:ext cx="500" cy="288"/>
            </a:xfrm>
            <a:prstGeom prst="rect">
              <a:avLst/>
            </a:prstGeom>
            <a:noFill/>
            <a:ln w="9525">
              <a:noFill/>
              <a:miter lim="800000"/>
              <a:headEnd/>
              <a:tailEnd/>
            </a:ln>
          </p:spPr>
          <p:txBody>
            <a:bodyPr wrap="none">
              <a:spAutoFit/>
            </a:bodyPr>
            <a:lstStyle/>
            <a:p>
              <a:r>
                <a:rPr lang="en-US" altLang="zh-CN"/>
                <a:t>……</a:t>
              </a:r>
            </a:p>
          </p:txBody>
        </p:sp>
      </p:grpSp>
      <p:sp>
        <p:nvSpPr>
          <p:cNvPr id="65543" name="Text Box 43"/>
          <p:cNvSpPr txBox="1">
            <a:spLocks noChangeArrowheads="1"/>
          </p:cNvSpPr>
          <p:nvPr/>
        </p:nvSpPr>
        <p:spPr bwMode="auto">
          <a:xfrm>
            <a:off x="1258888" y="2600325"/>
            <a:ext cx="2586037" cy="336550"/>
          </a:xfrm>
          <a:prstGeom prst="rect">
            <a:avLst/>
          </a:prstGeom>
          <a:noFill/>
          <a:ln w="9525">
            <a:noFill/>
            <a:miter lim="800000"/>
            <a:headEnd/>
            <a:tailEnd/>
          </a:ln>
        </p:spPr>
        <p:txBody>
          <a:bodyPr wrap="none">
            <a:spAutoFit/>
          </a:bodyPr>
          <a:lstStyle/>
          <a:p>
            <a:r>
              <a:rPr lang="zh-CN" altLang="en-US" sz="1600" b="1">
                <a:solidFill>
                  <a:srgbClr val="FF0000"/>
                </a:solidFill>
              </a:rPr>
              <a:t>数据传输速率           波特率</a:t>
            </a:r>
          </a:p>
        </p:txBody>
      </p:sp>
      <p:sp>
        <p:nvSpPr>
          <p:cNvPr id="65544" name="Line 44"/>
          <p:cNvSpPr>
            <a:spLocks noChangeShapeType="1"/>
          </p:cNvSpPr>
          <p:nvPr/>
        </p:nvSpPr>
        <p:spPr bwMode="auto">
          <a:xfrm flipH="1" flipV="1">
            <a:off x="1476375" y="2349500"/>
            <a:ext cx="142875" cy="287338"/>
          </a:xfrm>
          <a:prstGeom prst="line">
            <a:avLst/>
          </a:prstGeom>
          <a:noFill/>
          <a:ln w="9525">
            <a:solidFill>
              <a:schemeClr val="tx1"/>
            </a:solidFill>
            <a:round/>
            <a:headEnd/>
            <a:tailEnd type="triangle" w="med" len="med"/>
          </a:ln>
        </p:spPr>
        <p:txBody>
          <a:bodyPr/>
          <a:lstStyle/>
          <a:p>
            <a:endParaRPr lang="zh-CN" altLang="en-US"/>
          </a:p>
        </p:txBody>
      </p:sp>
      <p:sp>
        <p:nvSpPr>
          <p:cNvPr id="65545" name="Line 45"/>
          <p:cNvSpPr>
            <a:spLocks noChangeShapeType="1"/>
          </p:cNvSpPr>
          <p:nvPr/>
        </p:nvSpPr>
        <p:spPr bwMode="auto">
          <a:xfrm flipH="1" flipV="1">
            <a:off x="2916238" y="2349500"/>
            <a:ext cx="287337" cy="287338"/>
          </a:xfrm>
          <a:prstGeom prst="line">
            <a:avLst/>
          </a:prstGeom>
          <a:noFill/>
          <a:ln w="9525">
            <a:solidFill>
              <a:schemeClr val="tx1"/>
            </a:solidFill>
            <a:round/>
            <a:headEnd/>
            <a:tailEnd type="triangle" w="med" len="med"/>
          </a:ln>
        </p:spPr>
        <p:txBody>
          <a:bodyPr/>
          <a:lstStyle/>
          <a:p>
            <a:endParaRPr lang="zh-CN" altLang="en-US"/>
          </a:p>
        </p:txBody>
      </p:sp>
      <p:sp>
        <p:nvSpPr>
          <p:cNvPr id="46" name="TextBox 45"/>
          <p:cNvSpPr txBox="1"/>
          <p:nvPr/>
        </p:nvSpPr>
        <p:spPr>
          <a:xfrm>
            <a:off x="2410549" y="2102659"/>
            <a:ext cx="505267" cy="246221"/>
          </a:xfrm>
          <a:prstGeom prst="rect">
            <a:avLst/>
          </a:prstGeom>
          <a:noFill/>
        </p:spPr>
        <p:txBody>
          <a:bodyPr wrap="none" rtlCol="0">
            <a:spAutoFit/>
          </a:bodyPr>
          <a:lstStyle/>
          <a:p>
            <a:r>
              <a:rPr lang="en-US" altLang="zh-CN" sz="1000" b="1" dirty="0">
                <a:solidFill>
                  <a:srgbClr val="FF0000"/>
                </a:solidFill>
                <a:latin typeface="楷体" pitchFamily="18" charset="-122"/>
                <a:ea typeface="楷体" pitchFamily="18" charset="-122"/>
              </a:rPr>
              <a:t>modem</a:t>
            </a:r>
            <a:endParaRPr lang="zh-CN" altLang="en-US" sz="1000" dirty="0"/>
          </a:p>
        </p:txBody>
      </p:sp>
      <p:sp>
        <p:nvSpPr>
          <p:cNvPr id="47" name="TextBox 46"/>
          <p:cNvSpPr txBox="1"/>
          <p:nvPr/>
        </p:nvSpPr>
        <p:spPr>
          <a:xfrm>
            <a:off x="6084168" y="2102659"/>
            <a:ext cx="505267" cy="246221"/>
          </a:xfrm>
          <a:prstGeom prst="rect">
            <a:avLst/>
          </a:prstGeom>
          <a:noFill/>
        </p:spPr>
        <p:txBody>
          <a:bodyPr wrap="none" rtlCol="0">
            <a:spAutoFit/>
          </a:bodyPr>
          <a:lstStyle/>
          <a:p>
            <a:r>
              <a:rPr lang="en-US" altLang="zh-CN" sz="1000" b="1" dirty="0">
                <a:solidFill>
                  <a:srgbClr val="FF0000"/>
                </a:solidFill>
                <a:latin typeface="楷体" pitchFamily="18" charset="-122"/>
                <a:ea typeface="楷体" pitchFamily="18" charset="-122"/>
              </a:rPr>
              <a:t>modem</a:t>
            </a:r>
            <a:endParaRPr lang="zh-CN" altLang="en-US" sz="1000"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2"/>
          <p:cNvSpPr>
            <a:spLocks noChangeArrowheads="1"/>
          </p:cNvSpPr>
          <p:nvPr/>
        </p:nvSpPr>
        <p:spPr bwMode="auto">
          <a:xfrm>
            <a:off x="228600" y="9144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pic>
        <p:nvPicPr>
          <p:cNvPr id="66563" name="Picture 3"/>
          <p:cNvPicPr>
            <a:picLocks noChangeArrowheads="1"/>
          </p:cNvPicPr>
          <p:nvPr/>
        </p:nvPicPr>
        <p:blipFill>
          <a:blip r:embed="rId2" cstate="print"/>
          <a:srcRect/>
          <a:stretch>
            <a:fillRect/>
          </a:stretch>
        </p:blipFill>
        <p:spPr bwMode="auto">
          <a:xfrm>
            <a:off x="457200" y="4802188"/>
            <a:ext cx="390525" cy="379412"/>
          </a:xfrm>
          <a:prstGeom prst="rect">
            <a:avLst/>
          </a:prstGeom>
          <a:noFill/>
          <a:ln w="12700">
            <a:noFill/>
            <a:miter lim="800000"/>
            <a:headEnd/>
            <a:tailEnd/>
          </a:ln>
        </p:spPr>
      </p:pic>
      <p:sp>
        <p:nvSpPr>
          <p:cNvPr id="66564" name="Rectangle 4"/>
          <p:cNvSpPr>
            <a:spLocks noChangeArrowheads="1"/>
          </p:cNvSpPr>
          <p:nvPr/>
        </p:nvSpPr>
        <p:spPr bwMode="auto">
          <a:xfrm>
            <a:off x="2209800" y="4953000"/>
            <a:ext cx="381000" cy="228600"/>
          </a:xfrm>
          <a:prstGeom prst="rect">
            <a:avLst/>
          </a:prstGeom>
          <a:solidFill>
            <a:schemeClr val="accent1"/>
          </a:solidFill>
          <a:ln w="12700">
            <a:solidFill>
              <a:schemeClr val="tx1"/>
            </a:solidFill>
            <a:miter lim="800000"/>
            <a:headEnd/>
            <a:tailEnd/>
          </a:ln>
        </p:spPr>
        <p:txBody>
          <a:bodyPr wrap="none" anchor="ctr"/>
          <a:lstStyle/>
          <a:p>
            <a:endParaRPr lang="zh-CN" altLang="en-US"/>
          </a:p>
        </p:txBody>
      </p:sp>
      <p:sp>
        <p:nvSpPr>
          <p:cNvPr id="66565" name="Line 5"/>
          <p:cNvSpPr>
            <a:spLocks noChangeShapeType="1"/>
          </p:cNvSpPr>
          <p:nvPr/>
        </p:nvSpPr>
        <p:spPr bwMode="auto">
          <a:xfrm>
            <a:off x="838200" y="5105400"/>
            <a:ext cx="1371600" cy="0"/>
          </a:xfrm>
          <a:prstGeom prst="line">
            <a:avLst/>
          </a:prstGeom>
          <a:noFill/>
          <a:ln w="12700">
            <a:solidFill>
              <a:schemeClr val="tx1"/>
            </a:solidFill>
            <a:round/>
            <a:headEnd/>
            <a:tailEnd/>
          </a:ln>
        </p:spPr>
        <p:txBody>
          <a:bodyPr wrap="none" anchor="ctr"/>
          <a:lstStyle/>
          <a:p>
            <a:endParaRPr lang="zh-CN" altLang="en-US"/>
          </a:p>
        </p:txBody>
      </p:sp>
      <p:sp>
        <p:nvSpPr>
          <p:cNvPr id="66566" name="Text Box 6"/>
          <p:cNvSpPr txBox="1">
            <a:spLocks noChangeArrowheads="1"/>
          </p:cNvSpPr>
          <p:nvPr/>
        </p:nvSpPr>
        <p:spPr bwMode="auto">
          <a:xfrm>
            <a:off x="898525" y="4662488"/>
            <a:ext cx="1200150" cy="396875"/>
          </a:xfrm>
          <a:prstGeom prst="rect">
            <a:avLst/>
          </a:prstGeom>
          <a:noFill/>
          <a:ln w="12700">
            <a:noFill/>
            <a:miter lim="800000"/>
            <a:headEnd/>
            <a:tailEnd/>
          </a:ln>
        </p:spPr>
        <p:txBody>
          <a:bodyPr wrap="none">
            <a:spAutoFit/>
          </a:bodyPr>
          <a:lstStyle/>
          <a:p>
            <a:pPr eaLnBrk="0" hangingPunct="0"/>
            <a:r>
              <a:rPr lang="en-US" altLang="zh-CN" sz="2000"/>
              <a:t>01110010</a:t>
            </a:r>
          </a:p>
        </p:txBody>
      </p:sp>
      <p:sp>
        <p:nvSpPr>
          <p:cNvPr id="66567" name="Line 7"/>
          <p:cNvSpPr>
            <a:spLocks noChangeShapeType="1"/>
          </p:cNvSpPr>
          <p:nvPr/>
        </p:nvSpPr>
        <p:spPr bwMode="auto">
          <a:xfrm>
            <a:off x="2590800" y="5029200"/>
            <a:ext cx="3962400" cy="0"/>
          </a:xfrm>
          <a:prstGeom prst="line">
            <a:avLst/>
          </a:prstGeom>
          <a:noFill/>
          <a:ln w="12700">
            <a:solidFill>
              <a:schemeClr val="tx1"/>
            </a:solidFill>
            <a:round/>
            <a:headEnd/>
            <a:tailEnd/>
          </a:ln>
        </p:spPr>
        <p:txBody>
          <a:bodyPr wrap="none" anchor="ctr"/>
          <a:lstStyle/>
          <a:p>
            <a:endParaRPr lang="zh-CN" altLang="en-US"/>
          </a:p>
        </p:txBody>
      </p:sp>
      <p:sp>
        <p:nvSpPr>
          <p:cNvPr id="66568" name="Line 8"/>
          <p:cNvSpPr>
            <a:spLocks noChangeShapeType="1"/>
          </p:cNvSpPr>
          <p:nvPr/>
        </p:nvSpPr>
        <p:spPr bwMode="auto">
          <a:xfrm>
            <a:off x="3124200" y="4419600"/>
            <a:ext cx="2819400" cy="0"/>
          </a:xfrm>
          <a:prstGeom prst="line">
            <a:avLst/>
          </a:prstGeom>
          <a:noFill/>
          <a:ln w="12700">
            <a:solidFill>
              <a:schemeClr val="tx1"/>
            </a:solidFill>
            <a:prstDash val="dash"/>
            <a:round/>
            <a:headEnd/>
            <a:tailEnd/>
          </a:ln>
        </p:spPr>
        <p:txBody>
          <a:bodyPr wrap="none" anchor="ctr"/>
          <a:lstStyle/>
          <a:p>
            <a:endParaRPr lang="zh-CN" altLang="en-US"/>
          </a:p>
        </p:txBody>
      </p:sp>
      <p:sp>
        <p:nvSpPr>
          <p:cNvPr id="66569" name="Line 9"/>
          <p:cNvSpPr>
            <a:spLocks noChangeShapeType="1"/>
          </p:cNvSpPr>
          <p:nvPr/>
        </p:nvSpPr>
        <p:spPr bwMode="auto">
          <a:xfrm>
            <a:off x="3276600" y="4267200"/>
            <a:ext cx="0" cy="1524000"/>
          </a:xfrm>
          <a:prstGeom prst="line">
            <a:avLst/>
          </a:prstGeom>
          <a:noFill/>
          <a:ln w="12700">
            <a:solidFill>
              <a:schemeClr val="tx1"/>
            </a:solidFill>
            <a:round/>
            <a:headEnd/>
            <a:tailEnd/>
          </a:ln>
        </p:spPr>
        <p:txBody>
          <a:bodyPr wrap="none" anchor="ctr"/>
          <a:lstStyle/>
          <a:p>
            <a:endParaRPr lang="zh-CN" altLang="en-US"/>
          </a:p>
        </p:txBody>
      </p:sp>
      <p:sp>
        <p:nvSpPr>
          <p:cNvPr id="66570" name="Line 10"/>
          <p:cNvSpPr>
            <a:spLocks noChangeShapeType="1"/>
          </p:cNvSpPr>
          <p:nvPr/>
        </p:nvSpPr>
        <p:spPr bwMode="auto">
          <a:xfrm>
            <a:off x="5715000" y="4343400"/>
            <a:ext cx="0" cy="1524000"/>
          </a:xfrm>
          <a:prstGeom prst="line">
            <a:avLst/>
          </a:prstGeom>
          <a:noFill/>
          <a:ln w="12700">
            <a:solidFill>
              <a:schemeClr val="tx1"/>
            </a:solidFill>
            <a:round/>
            <a:headEnd/>
            <a:tailEnd/>
          </a:ln>
        </p:spPr>
        <p:txBody>
          <a:bodyPr wrap="none" anchor="ctr"/>
          <a:lstStyle/>
          <a:p>
            <a:endParaRPr lang="zh-CN" altLang="en-US"/>
          </a:p>
        </p:txBody>
      </p:sp>
      <p:sp>
        <p:nvSpPr>
          <p:cNvPr id="66571" name="Line 11"/>
          <p:cNvSpPr>
            <a:spLocks noChangeShapeType="1"/>
          </p:cNvSpPr>
          <p:nvPr/>
        </p:nvSpPr>
        <p:spPr bwMode="auto">
          <a:xfrm>
            <a:off x="4495800" y="4267200"/>
            <a:ext cx="0" cy="1524000"/>
          </a:xfrm>
          <a:prstGeom prst="line">
            <a:avLst/>
          </a:prstGeom>
          <a:noFill/>
          <a:ln w="12700">
            <a:solidFill>
              <a:schemeClr val="tx1"/>
            </a:solidFill>
            <a:round/>
            <a:headEnd/>
            <a:tailEnd/>
          </a:ln>
        </p:spPr>
        <p:txBody>
          <a:bodyPr wrap="none" anchor="ctr"/>
          <a:lstStyle/>
          <a:p>
            <a:endParaRPr lang="zh-CN" altLang="en-US"/>
          </a:p>
        </p:txBody>
      </p:sp>
      <p:sp>
        <p:nvSpPr>
          <p:cNvPr id="66572" name="Freeform 12"/>
          <p:cNvSpPr>
            <a:spLocks/>
          </p:cNvSpPr>
          <p:nvPr/>
        </p:nvSpPr>
        <p:spPr bwMode="auto">
          <a:xfrm>
            <a:off x="3886200" y="4419600"/>
            <a:ext cx="609600" cy="1219200"/>
          </a:xfrm>
          <a:custGeom>
            <a:avLst/>
            <a:gdLst>
              <a:gd name="T0" fmla="*/ 0 w 768"/>
              <a:gd name="T1" fmla="*/ 2147483647 h 768"/>
              <a:gd name="T2" fmla="*/ 2147483647 w 768"/>
              <a:gd name="T3" fmla="*/ 0 h 768"/>
              <a:gd name="T4" fmla="*/ 2147483647 w 768"/>
              <a:gd name="T5" fmla="*/ 2147483647 h 768"/>
              <a:gd name="T6" fmla="*/ 2147483647 w 768"/>
              <a:gd name="T7" fmla="*/ 2147483647 h 768"/>
              <a:gd name="T8" fmla="*/ 2147483647 w 768"/>
              <a:gd name="T9" fmla="*/ 2147483647 h 768"/>
              <a:gd name="T10" fmla="*/ 0 60000 65536"/>
              <a:gd name="T11" fmla="*/ 0 60000 65536"/>
              <a:gd name="T12" fmla="*/ 0 60000 65536"/>
              <a:gd name="T13" fmla="*/ 0 60000 65536"/>
              <a:gd name="T14" fmla="*/ 0 60000 65536"/>
              <a:gd name="T15" fmla="*/ 0 w 768"/>
              <a:gd name="T16" fmla="*/ 0 h 768"/>
              <a:gd name="T17" fmla="*/ 768 w 768"/>
              <a:gd name="T18" fmla="*/ 768 h 768"/>
            </a:gdLst>
            <a:ahLst/>
            <a:cxnLst>
              <a:cxn ang="T10">
                <a:pos x="T0" y="T1"/>
              </a:cxn>
              <a:cxn ang="T11">
                <a:pos x="T2" y="T3"/>
              </a:cxn>
              <a:cxn ang="T12">
                <a:pos x="T4" y="T5"/>
              </a:cxn>
              <a:cxn ang="T13">
                <a:pos x="T6" y="T7"/>
              </a:cxn>
              <a:cxn ang="T14">
                <a:pos x="T8" y="T9"/>
              </a:cxn>
            </a:cxnLst>
            <a:rect l="T15" t="T16" r="T17" b="T18"/>
            <a:pathLst>
              <a:path w="768" h="768">
                <a:moveTo>
                  <a:pt x="0" y="384"/>
                </a:moveTo>
                <a:cubicBezTo>
                  <a:pt x="64" y="192"/>
                  <a:pt x="128" y="0"/>
                  <a:pt x="192" y="0"/>
                </a:cubicBezTo>
                <a:cubicBezTo>
                  <a:pt x="256" y="0"/>
                  <a:pt x="320" y="256"/>
                  <a:pt x="384" y="384"/>
                </a:cubicBezTo>
                <a:cubicBezTo>
                  <a:pt x="448" y="512"/>
                  <a:pt x="512" y="768"/>
                  <a:pt x="576" y="768"/>
                </a:cubicBezTo>
                <a:cubicBezTo>
                  <a:pt x="640" y="768"/>
                  <a:pt x="704" y="576"/>
                  <a:pt x="768" y="384"/>
                </a:cubicBezTo>
              </a:path>
            </a:pathLst>
          </a:custGeom>
          <a:noFill/>
          <a:ln w="28575">
            <a:solidFill>
              <a:schemeClr val="tx1"/>
            </a:solidFill>
            <a:round/>
            <a:headEnd/>
            <a:tailEnd/>
          </a:ln>
        </p:spPr>
        <p:txBody>
          <a:bodyPr wrap="none" anchor="ctr"/>
          <a:lstStyle/>
          <a:p>
            <a:endParaRPr lang="zh-CN" altLang="en-US"/>
          </a:p>
        </p:txBody>
      </p:sp>
      <p:sp>
        <p:nvSpPr>
          <p:cNvPr id="66573" name="Freeform 13"/>
          <p:cNvSpPr>
            <a:spLocks/>
          </p:cNvSpPr>
          <p:nvPr/>
        </p:nvSpPr>
        <p:spPr bwMode="auto">
          <a:xfrm>
            <a:off x="5105400" y="4572000"/>
            <a:ext cx="609600" cy="914400"/>
          </a:xfrm>
          <a:custGeom>
            <a:avLst/>
            <a:gdLst>
              <a:gd name="T0" fmla="*/ 0 w 768"/>
              <a:gd name="T1" fmla="*/ 2147483647 h 768"/>
              <a:gd name="T2" fmla="*/ 2147483647 w 768"/>
              <a:gd name="T3" fmla="*/ 0 h 768"/>
              <a:gd name="T4" fmla="*/ 2147483647 w 768"/>
              <a:gd name="T5" fmla="*/ 2147483647 h 768"/>
              <a:gd name="T6" fmla="*/ 2147483647 w 768"/>
              <a:gd name="T7" fmla="*/ 2147483647 h 768"/>
              <a:gd name="T8" fmla="*/ 2147483647 w 768"/>
              <a:gd name="T9" fmla="*/ 2147483647 h 768"/>
              <a:gd name="T10" fmla="*/ 0 60000 65536"/>
              <a:gd name="T11" fmla="*/ 0 60000 65536"/>
              <a:gd name="T12" fmla="*/ 0 60000 65536"/>
              <a:gd name="T13" fmla="*/ 0 60000 65536"/>
              <a:gd name="T14" fmla="*/ 0 60000 65536"/>
              <a:gd name="T15" fmla="*/ 0 w 768"/>
              <a:gd name="T16" fmla="*/ 0 h 768"/>
              <a:gd name="T17" fmla="*/ 768 w 768"/>
              <a:gd name="T18" fmla="*/ 768 h 768"/>
            </a:gdLst>
            <a:ahLst/>
            <a:cxnLst>
              <a:cxn ang="T10">
                <a:pos x="T0" y="T1"/>
              </a:cxn>
              <a:cxn ang="T11">
                <a:pos x="T2" y="T3"/>
              </a:cxn>
              <a:cxn ang="T12">
                <a:pos x="T4" y="T5"/>
              </a:cxn>
              <a:cxn ang="T13">
                <a:pos x="T6" y="T7"/>
              </a:cxn>
              <a:cxn ang="T14">
                <a:pos x="T8" y="T9"/>
              </a:cxn>
            </a:cxnLst>
            <a:rect l="T15" t="T16" r="T17" b="T18"/>
            <a:pathLst>
              <a:path w="768" h="768">
                <a:moveTo>
                  <a:pt x="0" y="384"/>
                </a:moveTo>
                <a:cubicBezTo>
                  <a:pt x="64" y="192"/>
                  <a:pt x="128" y="0"/>
                  <a:pt x="192" y="0"/>
                </a:cubicBezTo>
                <a:cubicBezTo>
                  <a:pt x="256" y="0"/>
                  <a:pt x="320" y="256"/>
                  <a:pt x="384" y="384"/>
                </a:cubicBezTo>
                <a:cubicBezTo>
                  <a:pt x="448" y="512"/>
                  <a:pt x="512" y="768"/>
                  <a:pt x="576" y="768"/>
                </a:cubicBezTo>
                <a:cubicBezTo>
                  <a:pt x="640" y="768"/>
                  <a:pt x="704" y="576"/>
                  <a:pt x="768" y="384"/>
                </a:cubicBezTo>
              </a:path>
            </a:pathLst>
          </a:custGeom>
          <a:noFill/>
          <a:ln w="28575">
            <a:solidFill>
              <a:schemeClr val="tx1"/>
            </a:solidFill>
            <a:round/>
            <a:headEnd/>
            <a:tailEnd/>
          </a:ln>
        </p:spPr>
        <p:txBody>
          <a:bodyPr wrap="none" anchor="ctr"/>
          <a:lstStyle/>
          <a:p>
            <a:endParaRPr lang="zh-CN" altLang="en-US"/>
          </a:p>
        </p:txBody>
      </p:sp>
      <p:sp>
        <p:nvSpPr>
          <p:cNvPr id="66574" name="Freeform 14"/>
          <p:cNvSpPr>
            <a:spLocks/>
          </p:cNvSpPr>
          <p:nvPr/>
        </p:nvSpPr>
        <p:spPr bwMode="auto">
          <a:xfrm>
            <a:off x="3276600" y="4724400"/>
            <a:ext cx="609600" cy="609600"/>
          </a:xfrm>
          <a:custGeom>
            <a:avLst/>
            <a:gdLst>
              <a:gd name="T0" fmla="*/ 0 w 768"/>
              <a:gd name="T1" fmla="*/ 2147483647 h 768"/>
              <a:gd name="T2" fmla="*/ 2147483647 w 768"/>
              <a:gd name="T3" fmla="*/ 0 h 768"/>
              <a:gd name="T4" fmla="*/ 2147483647 w 768"/>
              <a:gd name="T5" fmla="*/ 2147483647 h 768"/>
              <a:gd name="T6" fmla="*/ 2147483647 w 768"/>
              <a:gd name="T7" fmla="*/ 2147483647 h 768"/>
              <a:gd name="T8" fmla="*/ 2147483647 w 768"/>
              <a:gd name="T9" fmla="*/ 2147483647 h 768"/>
              <a:gd name="T10" fmla="*/ 0 60000 65536"/>
              <a:gd name="T11" fmla="*/ 0 60000 65536"/>
              <a:gd name="T12" fmla="*/ 0 60000 65536"/>
              <a:gd name="T13" fmla="*/ 0 60000 65536"/>
              <a:gd name="T14" fmla="*/ 0 60000 65536"/>
              <a:gd name="T15" fmla="*/ 0 w 768"/>
              <a:gd name="T16" fmla="*/ 0 h 768"/>
              <a:gd name="T17" fmla="*/ 768 w 768"/>
              <a:gd name="T18" fmla="*/ 768 h 768"/>
            </a:gdLst>
            <a:ahLst/>
            <a:cxnLst>
              <a:cxn ang="T10">
                <a:pos x="T0" y="T1"/>
              </a:cxn>
              <a:cxn ang="T11">
                <a:pos x="T2" y="T3"/>
              </a:cxn>
              <a:cxn ang="T12">
                <a:pos x="T4" y="T5"/>
              </a:cxn>
              <a:cxn ang="T13">
                <a:pos x="T6" y="T7"/>
              </a:cxn>
              <a:cxn ang="T14">
                <a:pos x="T8" y="T9"/>
              </a:cxn>
            </a:cxnLst>
            <a:rect l="T15" t="T16" r="T17" b="T18"/>
            <a:pathLst>
              <a:path w="768" h="768">
                <a:moveTo>
                  <a:pt x="0" y="384"/>
                </a:moveTo>
                <a:cubicBezTo>
                  <a:pt x="64" y="192"/>
                  <a:pt x="128" y="0"/>
                  <a:pt x="192" y="0"/>
                </a:cubicBezTo>
                <a:cubicBezTo>
                  <a:pt x="256" y="0"/>
                  <a:pt x="320" y="256"/>
                  <a:pt x="384" y="384"/>
                </a:cubicBezTo>
                <a:cubicBezTo>
                  <a:pt x="448" y="512"/>
                  <a:pt x="512" y="768"/>
                  <a:pt x="576" y="768"/>
                </a:cubicBezTo>
                <a:cubicBezTo>
                  <a:pt x="640" y="768"/>
                  <a:pt x="704" y="576"/>
                  <a:pt x="768" y="384"/>
                </a:cubicBezTo>
              </a:path>
            </a:pathLst>
          </a:custGeom>
          <a:noFill/>
          <a:ln w="28575">
            <a:solidFill>
              <a:schemeClr val="tx1"/>
            </a:solidFill>
            <a:round/>
            <a:headEnd/>
            <a:tailEnd/>
          </a:ln>
        </p:spPr>
        <p:txBody>
          <a:bodyPr wrap="none" anchor="ctr"/>
          <a:lstStyle/>
          <a:p>
            <a:endParaRPr lang="zh-CN" altLang="en-US"/>
          </a:p>
        </p:txBody>
      </p:sp>
      <p:sp>
        <p:nvSpPr>
          <p:cNvPr id="66575" name="Freeform 15"/>
          <p:cNvSpPr>
            <a:spLocks/>
          </p:cNvSpPr>
          <p:nvPr/>
        </p:nvSpPr>
        <p:spPr bwMode="auto">
          <a:xfrm>
            <a:off x="4495800" y="4876800"/>
            <a:ext cx="609600" cy="304800"/>
          </a:xfrm>
          <a:custGeom>
            <a:avLst/>
            <a:gdLst>
              <a:gd name="T0" fmla="*/ 0 w 768"/>
              <a:gd name="T1" fmla="*/ 2147483647 h 768"/>
              <a:gd name="T2" fmla="*/ 2147483647 w 768"/>
              <a:gd name="T3" fmla="*/ 0 h 768"/>
              <a:gd name="T4" fmla="*/ 2147483647 w 768"/>
              <a:gd name="T5" fmla="*/ 2147483647 h 768"/>
              <a:gd name="T6" fmla="*/ 2147483647 w 768"/>
              <a:gd name="T7" fmla="*/ 2147483647 h 768"/>
              <a:gd name="T8" fmla="*/ 2147483647 w 768"/>
              <a:gd name="T9" fmla="*/ 2147483647 h 768"/>
              <a:gd name="T10" fmla="*/ 0 60000 65536"/>
              <a:gd name="T11" fmla="*/ 0 60000 65536"/>
              <a:gd name="T12" fmla="*/ 0 60000 65536"/>
              <a:gd name="T13" fmla="*/ 0 60000 65536"/>
              <a:gd name="T14" fmla="*/ 0 60000 65536"/>
              <a:gd name="T15" fmla="*/ 0 w 768"/>
              <a:gd name="T16" fmla="*/ 0 h 768"/>
              <a:gd name="T17" fmla="*/ 768 w 768"/>
              <a:gd name="T18" fmla="*/ 768 h 768"/>
            </a:gdLst>
            <a:ahLst/>
            <a:cxnLst>
              <a:cxn ang="T10">
                <a:pos x="T0" y="T1"/>
              </a:cxn>
              <a:cxn ang="T11">
                <a:pos x="T2" y="T3"/>
              </a:cxn>
              <a:cxn ang="T12">
                <a:pos x="T4" y="T5"/>
              </a:cxn>
              <a:cxn ang="T13">
                <a:pos x="T6" y="T7"/>
              </a:cxn>
              <a:cxn ang="T14">
                <a:pos x="T8" y="T9"/>
              </a:cxn>
            </a:cxnLst>
            <a:rect l="T15" t="T16" r="T17" b="T18"/>
            <a:pathLst>
              <a:path w="768" h="768">
                <a:moveTo>
                  <a:pt x="0" y="384"/>
                </a:moveTo>
                <a:cubicBezTo>
                  <a:pt x="64" y="192"/>
                  <a:pt x="128" y="0"/>
                  <a:pt x="192" y="0"/>
                </a:cubicBezTo>
                <a:cubicBezTo>
                  <a:pt x="256" y="0"/>
                  <a:pt x="320" y="256"/>
                  <a:pt x="384" y="384"/>
                </a:cubicBezTo>
                <a:cubicBezTo>
                  <a:pt x="448" y="512"/>
                  <a:pt x="512" y="768"/>
                  <a:pt x="576" y="768"/>
                </a:cubicBezTo>
                <a:cubicBezTo>
                  <a:pt x="640" y="768"/>
                  <a:pt x="704" y="576"/>
                  <a:pt x="768" y="384"/>
                </a:cubicBezTo>
              </a:path>
            </a:pathLst>
          </a:custGeom>
          <a:noFill/>
          <a:ln w="28575">
            <a:solidFill>
              <a:schemeClr val="tx1"/>
            </a:solidFill>
            <a:round/>
            <a:headEnd/>
            <a:tailEnd/>
          </a:ln>
        </p:spPr>
        <p:txBody>
          <a:bodyPr wrap="none" anchor="ctr"/>
          <a:lstStyle/>
          <a:p>
            <a:endParaRPr lang="zh-CN" altLang="en-US"/>
          </a:p>
        </p:txBody>
      </p:sp>
      <p:sp>
        <p:nvSpPr>
          <p:cNvPr id="66576" name="Line 16"/>
          <p:cNvSpPr>
            <a:spLocks noChangeShapeType="1"/>
          </p:cNvSpPr>
          <p:nvPr/>
        </p:nvSpPr>
        <p:spPr bwMode="auto">
          <a:xfrm>
            <a:off x="3886200" y="4267200"/>
            <a:ext cx="0" cy="1524000"/>
          </a:xfrm>
          <a:prstGeom prst="line">
            <a:avLst/>
          </a:prstGeom>
          <a:noFill/>
          <a:ln w="12700">
            <a:solidFill>
              <a:schemeClr val="tx1"/>
            </a:solidFill>
            <a:round/>
            <a:headEnd/>
            <a:tailEnd/>
          </a:ln>
        </p:spPr>
        <p:txBody>
          <a:bodyPr wrap="none" anchor="ctr"/>
          <a:lstStyle/>
          <a:p>
            <a:endParaRPr lang="zh-CN" altLang="en-US"/>
          </a:p>
        </p:txBody>
      </p:sp>
      <p:sp>
        <p:nvSpPr>
          <p:cNvPr id="66577" name="Line 17"/>
          <p:cNvSpPr>
            <a:spLocks noChangeShapeType="1"/>
          </p:cNvSpPr>
          <p:nvPr/>
        </p:nvSpPr>
        <p:spPr bwMode="auto">
          <a:xfrm>
            <a:off x="5105400" y="4267200"/>
            <a:ext cx="0" cy="1524000"/>
          </a:xfrm>
          <a:prstGeom prst="line">
            <a:avLst/>
          </a:prstGeom>
          <a:noFill/>
          <a:ln w="12700">
            <a:solidFill>
              <a:schemeClr val="tx1"/>
            </a:solidFill>
            <a:round/>
            <a:headEnd/>
            <a:tailEnd/>
          </a:ln>
        </p:spPr>
        <p:txBody>
          <a:bodyPr wrap="none" anchor="ctr"/>
          <a:lstStyle/>
          <a:p>
            <a:endParaRPr lang="zh-CN" altLang="en-US"/>
          </a:p>
        </p:txBody>
      </p:sp>
      <p:sp>
        <p:nvSpPr>
          <p:cNvPr id="66578" name="Line 18"/>
          <p:cNvSpPr>
            <a:spLocks noChangeShapeType="1"/>
          </p:cNvSpPr>
          <p:nvPr/>
        </p:nvSpPr>
        <p:spPr bwMode="auto">
          <a:xfrm>
            <a:off x="3124200" y="4572000"/>
            <a:ext cx="2819400" cy="0"/>
          </a:xfrm>
          <a:prstGeom prst="line">
            <a:avLst/>
          </a:prstGeom>
          <a:noFill/>
          <a:ln w="12700">
            <a:solidFill>
              <a:schemeClr val="tx1"/>
            </a:solidFill>
            <a:prstDash val="dash"/>
            <a:round/>
            <a:headEnd/>
            <a:tailEnd/>
          </a:ln>
        </p:spPr>
        <p:txBody>
          <a:bodyPr wrap="none" anchor="ctr"/>
          <a:lstStyle/>
          <a:p>
            <a:endParaRPr lang="zh-CN" altLang="en-US"/>
          </a:p>
        </p:txBody>
      </p:sp>
      <p:sp>
        <p:nvSpPr>
          <p:cNvPr id="66579" name="Line 19"/>
          <p:cNvSpPr>
            <a:spLocks noChangeShapeType="1"/>
          </p:cNvSpPr>
          <p:nvPr/>
        </p:nvSpPr>
        <p:spPr bwMode="auto">
          <a:xfrm>
            <a:off x="3124200" y="4724400"/>
            <a:ext cx="2819400" cy="0"/>
          </a:xfrm>
          <a:prstGeom prst="line">
            <a:avLst/>
          </a:prstGeom>
          <a:noFill/>
          <a:ln w="12700">
            <a:solidFill>
              <a:schemeClr val="tx1"/>
            </a:solidFill>
            <a:prstDash val="dash"/>
            <a:round/>
            <a:headEnd/>
            <a:tailEnd/>
          </a:ln>
        </p:spPr>
        <p:txBody>
          <a:bodyPr wrap="none" anchor="ctr"/>
          <a:lstStyle/>
          <a:p>
            <a:endParaRPr lang="zh-CN" altLang="en-US"/>
          </a:p>
        </p:txBody>
      </p:sp>
      <p:sp>
        <p:nvSpPr>
          <p:cNvPr id="66580" name="Line 20"/>
          <p:cNvSpPr>
            <a:spLocks noChangeShapeType="1"/>
          </p:cNvSpPr>
          <p:nvPr/>
        </p:nvSpPr>
        <p:spPr bwMode="auto">
          <a:xfrm>
            <a:off x="3124200" y="4876800"/>
            <a:ext cx="2819400" cy="0"/>
          </a:xfrm>
          <a:prstGeom prst="line">
            <a:avLst/>
          </a:prstGeom>
          <a:noFill/>
          <a:ln w="12700">
            <a:solidFill>
              <a:schemeClr val="tx1"/>
            </a:solidFill>
            <a:prstDash val="dash"/>
            <a:round/>
            <a:headEnd/>
            <a:tailEnd/>
          </a:ln>
        </p:spPr>
        <p:txBody>
          <a:bodyPr wrap="none" anchor="ctr"/>
          <a:lstStyle/>
          <a:p>
            <a:endParaRPr lang="zh-CN" altLang="en-US" dirty="0"/>
          </a:p>
        </p:txBody>
      </p:sp>
      <p:sp>
        <p:nvSpPr>
          <p:cNvPr id="66581" name="Line 21"/>
          <p:cNvSpPr>
            <a:spLocks noChangeShapeType="1"/>
          </p:cNvSpPr>
          <p:nvPr/>
        </p:nvSpPr>
        <p:spPr bwMode="auto">
          <a:xfrm>
            <a:off x="3124200" y="5181600"/>
            <a:ext cx="2819400" cy="0"/>
          </a:xfrm>
          <a:prstGeom prst="line">
            <a:avLst/>
          </a:prstGeom>
          <a:noFill/>
          <a:ln w="12700">
            <a:solidFill>
              <a:schemeClr val="tx1"/>
            </a:solidFill>
            <a:prstDash val="dash"/>
            <a:round/>
            <a:headEnd/>
            <a:tailEnd/>
          </a:ln>
        </p:spPr>
        <p:txBody>
          <a:bodyPr wrap="none" anchor="ctr"/>
          <a:lstStyle/>
          <a:p>
            <a:endParaRPr lang="zh-CN" altLang="en-US"/>
          </a:p>
        </p:txBody>
      </p:sp>
      <p:sp>
        <p:nvSpPr>
          <p:cNvPr id="66582" name="Line 22"/>
          <p:cNvSpPr>
            <a:spLocks noChangeShapeType="1"/>
          </p:cNvSpPr>
          <p:nvPr/>
        </p:nvSpPr>
        <p:spPr bwMode="auto">
          <a:xfrm>
            <a:off x="3124200" y="5334000"/>
            <a:ext cx="2819400" cy="0"/>
          </a:xfrm>
          <a:prstGeom prst="line">
            <a:avLst/>
          </a:prstGeom>
          <a:noFill/>
          <a:ln w="12700">
            <a:solidFill>
              <a:schemeClr val="tx1"/>
            </a:solidFill>
            <a:prstDash val="dash"/>
            <a:round/>
            <a:headEnd/>
            <a:tailEnd/>
          </a:ln>
        </p:spPr>
        <p:txBody>
          <a:bodyPr wrap="none" anchor="ctr"/>
          <a:lstStyle/>
          <a:p>
            <a:endParaRPr lang="zh-CN" altLang="en-US"/>
          </a:p>
        </p:txBody>
      </p:sp>
      <p:sp>
        <p:nvSpPr>
          <p:cNvPr id="66583" name="Line 23"/>
          <p:cNvSpPr>
            <a:spLocks noChangeShapeType="1"/>
          </p:cNvSpPr>
          <p:nvPr/>
        </p:nvSpPr>
        <p:spPr bwMode="auto">
          <a:xfrm>
            <a:off x="3124200" y="5486400"/>
            <a:ext cx="2819400" cy="0"/>
          </a:xfrm>
          <a:prstGeom prst="line">
            <a:avLst/>
          </a:prstGeom>
          <a:noFill/>
          <a:ln w="12700">
            <a:solidFill>
              <a:schemeClr val="tx1"/>
            </a:solidFill>
            <a:prstDash val="dash"/>
            <a:round/>
            <a:headEnd/>
            <a:tailEnd/>
          </a:ln>
        </p:spPr>
        <p:txBody>
          <a:bodyPr wrap="none" anchor="ctr"/>
          <a:lstStyle/>
          <a:p>
            <a:endParaRPr lang="zh-CN" altLang="en-US"/>
          </a:p>
        </p:txBody>
      </p:sp>
      <p:sp>
        <p:nvSpPr>
          <p:cNvPr id="66584" name="Line 24"/>
          <p:cNvSpPr>
            <a:spLocks noChangeShapeType="1"/>
          </p:cNvSpPr>
          <p:nvPr/>
        </p:nvSpPr>
        <p:spPr bwMode="auto">
          <a:xfrm>
            <a:off x="3124200" y="5638800"/>
            <a:ext cx="2819400" cy="0"/>
          </a:xfrm>
          <a:prstGeom prst="line">
            <a:avLst/>
          </a:prstGeom>
          <a:noFill/>
          <a:ln w="12700">
            <a:solidFill>
              <a:schemeClr val="tx1"/>
            </a:solidFill>
            <a:prstDash val="dash"/>
            <a:round/>
            <a:headEnd/>
            <a:tailEnd/>
          </a:ln>
        </p:spPr>
        <p:txBody>
          <a:bodyPr wrap="none" anchor="ctr"/>
          <a:lstStyle/>
          <a:p>
            <a:endParaRPr lang="zh-CN" altLang="en-US"/>
          </a:p>
        </p:txBody>
      </p:sp>
      <p:sp>
        <p:nvSpPr>
          <p:cNvPr id="66585" name="Line 25"/>
          <p:cNvSpPr>
            <a:spLocks noChangeShapeType="1"/>
          </p:cNvSpPr>
          <p:nvPr/>
        </p:nvSpPr>
        <p:spPr bwMode="auto">
          <a:xfrm>
            <a:off x="3124200" y="5029200"/>
            <a:ext cx="2819400" cy="0"/>
          </a:xfrm>
          <a:prstGeom prst="line">
            <a:avLst/>
          </a:prstGeom>
          <a:noFill/>
          <a:ln w="12700">
            <a:solidFill>
              <a:schemeClr val="hlink"/>
            </a:solidFill>
            <a:prstDash val="dash"/>
            <a:round/>
            <a:headEnd/>
            <a:tailEnd/>
          </a:ln>
        </p:spPr>
        <p:txBody>
          <a:bodyPr wrap="none" anchor="ctr"/>
          <a:lstStyle/>
          <a:p>
            <a:endParaRPr lang="zh-CN" altLang="en-US"/>
          </a:p>
        </p:txBody>
      </p:sp>
      <p:sp>
        <p:nvSpPr>
          <p:cNvPr id="66586" name="Text Box 26"/>
          <p:cNvSpPr txBox="1">
            <a:spLocks noChangeArrowheads="1"/>
          </p:cNvSpPr>
          <p:nvPr/>
        </p:nvSpPr>
        <p:spPr bwMode="auto">
          <a:xfrm>
            <a:off x="3336925" y="3962400"/>
            <a:ext cx="2317750" cy="457200"/>
          </a:xfrm>
          <a:prstGeom prst="rect">
            <a:avLst/>
          </a:prstGeom>
          <a:noFill/>
          <a:ln w="12700">
            <a:noFill/>
            <a:miter lim="800000"/>
            <a:headEnd/>
            <a:tailEnd/>
          </a:ln>
        </p:spPr>
        <p:txBody>
          <a:bodyPr wrap="none">
            <a:spAutoFit/>
          </a:bodyPr>
          <a:lstStyle/>
          <a:p>
            <a:pPr eaLnBrk="0" hangingPunct="0"/>
            <a:r>
              <a:rPr lang="en-US" altLang="zh-CN"/>
              <a:t>01     11   00    10</a:t>
            </a:r>
          </a:p>
        </p:txBody>
      </p:sp>
      <p:sp>
        <p:nvSpPr>
          <p:cNvPr id="66587" name="Rectangle 27"/>
          <p:cNvSpPr>
            <a:spLocks noChangeArrowheads="1"/>
          </p:cNvSpPr>
          <p:nvPr/>
        </p:nvSpPr>
        <p:spPr bwMode="auto">
          <a:xfrm>
            <a:off x="6553200" y="4953000"/>
            <a:ext cx="381000" cy="228600"/>
          </a:xfrm>
          <a:prstGeom prst="rect">
            <a:avLst/>
          </a:prstGeom>
          <a:solidFill>
            <a:schemeClr val="accent1"/>
          </a:solidFill>
          <a:ln w="12700">
            <a:solidFill>
              <a:schemeClr val="tx1"/>
            </a:solidFill>
            <a:miter lim="800000"/>
            <a:headEnd/>
            <a:tailEnd/>
          </a:ln>
        </p:spPr>
        <p:txBody>
          <a:bodyPr wrap="none" anchor="ctr"/>
          <a:lstStyle/>
          <a:p>
            <a:endParaRPr lang="zh-CN" altLang="en-US"/>
          </a:p>
        </p:txBody>
      </p:sp>
      <p:pic>
        <p:nvPicPr>
          <p:cNvPr id="66588" name="Picture 28"/>
          <p:cNvPicPr>
            <a:picLocks noChangeArrowheads="1"/>
          </p:cNvPicPr>
          <p:nvPr/>
        </p:nvPicPr>
        <p:blipFill>
          <a:blip r:embed="rId2" cstate="print"/>
          <a:srcRect/>
          <a:stretch>
            <a:fillRect/>
          </a:stretch>
        </p:blipFill>
        <p:spPr bwMode="auto">
          <a:xfrm>
            <a:off x="7839075" y="4800600"/>
            <a:ext cx="390525" cy="379413"/>
          </a:xfrm>
          <a:prstGeom prst="rect">
            <a:avLst/>
          </a:prstGeom>
          <a:noFill/>
          <a:ln w="12700">
            <a:noFill/>
            <a:miter lim="800000"/>
            <a:headEnd/>
            <a:tailEnd/>
          </a:ln>
        </p:spPr>
      </p:pic>
      <p:sp>
        <p:nvSpPr>
          <p:cNvPr id="66589" name="Line 29"/>
          <p:cNvSpPr>
            <a:spLocks noChangeShapeType="1"/>
          </p:cNvSpPr>
          <p:nvPr/>
        </p:nvSpPr>
        <p:spPr bwMode="auto">
          <a:xfrm>
            <a:off x="6934200" y="5029200"/>
            <a:ext cx="914400" cy="0"/>
          </a:xfrm>
          <a:prstGeom prst="line">
            <a:avLst/>
          </a:prstGeom>
          <a:noFill/>
          <a:ln w="12700">
            <a:solidFill>
              <a:schemeClr val="tx1"/>
            </a:solidFill>
            <a:round/>
            <a:headEnd/>
            <a:tailEnd/>
          </a:ln>
        </p:spPr>
        <p:txBody>
          <a:bodyPr wrap="none" anchor="ctr"/>
          <a:lstStyle/>
          <a:p>
            <a:endParaRPr lang="zh-CN" altLang="en-US"/>
          </a:p>
        </p:txBody>
      </p:sp>
      <p:sp>
        <p:nvSpPr>
          <p:cNvPr id="66591" name="Text Box 31"/>
          <p:cNvSpPr txBox="1">
            <a:spLocks noChangeArrowheads="1"/>
          </p:cNvSpPr>
          <p:nvPr/>
        </p:nvSpPr>
        <p:spPr bwMode="auto">
          <a:xfrm>
            <a:off x="952500" y="5203825"/>
            <a:ext cx="1104900" cy="366713"/>
          </a:xfrm>
          <a:prstGeom prst="rect">
            <a:avLst/>
          </a:prstGeom>
          <a:noFill/>
          <a:ln w="12700">
            <a:noFill/>
            <a:miter lim="800000"/>
            <a:headEnd/>
            <a:tailEnd/>
          </a:ln>
        </p:spPr>
        <p:txBody>
          <a:bodyPr wrap="none">
            <a:spAutoFit/>
          </a:bodyPr>
          <a:lstStyle/>
          <a:p>
            <a:pPr eaLnBrk="0" hangingPunct="0"/>
            <a:r>
              <a:rPr lang="zh-CN" altLang="en-US" sz="1800" b="1">
                <a:solidFill>
                  <a:srgbClr val="FF0000"/>
                </a:solidFill>
              </a:rPr>
              <a:t>比特传输</a:t>
            </a:r>
          </a:p>
        </p:txBody>
      </p:sp>
      <p:sp>
        <p:nvSpPr>
          <p:cNvPr id="66592" name="Text Box 32"/>
          <p:cNvSpPr txBox="1">
            <a:spLocks noChangeArrowheads="1"/>
          </p:cNvSpPr>
          <p:nvPr/>
        </p:nvSpPr>
        <p:spPr bwMode="auto">
          <a:xfrm>
            <a:off x="3924300" y="5653088"/>
            <a:ext cx="1114408" cy="369332"/>
          </a:xfrm>
          <a:prstGeom prst="rect">
            <a:avLst/>
          </a:prstGeom>
          <a:noFill/>
          <a:ln w="12700">
            <a:noFill/>
            <a:miter lim="800000"/>
            <a:headEnd/>
            <a:tailEnd/>
          </a:ln>
        </p:spPr>
        <p:txBody>
          <a:bodyPr wrap="none">
            <a:spAutoFit/>
          </a:bodyPr>
          <a:lstStyle/>
          <a:p>
            <a:pPr eaLnBrk="0" hangingPunct="0"/>
            <a:r>
              <a:rPr lang="zh-CN" altLang="en-US" sz="1800" b="1" dirty="0">
                <a:solidFill>
                  <a:srgbClr val="FF0000"/>
                </a:solidFill>
              </a:rPr>
              <a:t>码元传输</a:t>
            </a:r>
          </a:p>
        </p:txBody>
      </p:sp>
      <p:sp>
        <p:nvSpPr>
          <p:cNvPr id="66593" name="Text Box 33"/>
          <p:cNvSpPr txBox="1">
            <a:spLocks noChangeArrowheads="1"/>
          </p:cNvSpPr>
          <p:nvPr/>
        </p:nvSpPr>
        <p:spPr bwMode="auto">
          <a:xfrm>
            <a:off x="8604250" y="117475"/>
            <a:ext cx="481029" cy="461665"/>
          </a:xfrm>
          <a:prstGeom prst="rect">
            <a:avLst/>
          </a:prstGeom>
          <a:noFill/>
          <a:ln w="12700">
            <a:noFill/>
            <a:miter lim="800000"/>
            <a:headEnd/>
            <a:tailEnd/>
          </a:ln>
        </p:spPr>
        <p:txBody>
          <a:bodyPr wrap="none">
            <a:spAutoFit/>
          </a:bodyPr>
          <a:lstStyle/>
          <a:p>
            <a:pPr eaLnBrk="0" hangingPunct="0"/>
            <a:r>
              <a:rPr lang="en-US" altLang="zh-CN" dirty="0" smtClean="0"/>
              <a:t>11</a:t>
            </a:r>
            <a:endParaRPr lang="en-US" altLang="zh-CN" dirty="0"/>
          </a:p>
        </p:txBody>
      </p:sp>
      <p:sp>
        <p:nvSpPr>
          <p:cNvPr id="66594" name="Text Box 34"/>
          <p:cNvSpPr txBox="1">
            <a:spLocks noChangeArrowheads="1"/>
          </p:cNvSpPr>
          <p:nvPr/>
        </p:nvSpPr>
        <p:spPr bwMode="auto">
          <a:xfrm>
            <a:off x="304800" y="1052736"/>
            <a:ext cx="8474075" cy="3090077"/>
          </a:xfrm>
          <a:prstGeom prst="rect">
            <a:avLst/>
          </a:prstGeom>
          <a:noFill/>
          <a:ln w="9525">
            <a:noFill/>
            <a:miter lim="800000"/>
            <a:headEnd/>
            <a:tailEnd/>
          </a:ln>
        </p:spPr>
        <p:txBody>
          <a:bodyPr>
            <a:spAutoFit/>
          </a:bodyPr>
          <a:lstStyle/>
          <a:p>
            <a:pPr>
              <a:lnSpc>
                <a:spcPct val="130000"/>
              </a:lnSpc>
              <a:spcBef>
                <a:spcPct val="50000"/>
              </a:spcBef>
            </a:pPr>
            <a:r>
              <a:rPr lang="zh-CN" altLang="en-US" b="1" dirty="0">
                <a:latin typeface="楷体" pitchFamily="18" charset="-122"/>
                <a:ea typeface="楷体" pitchFamily="18" charset="-122"/>
              </a:rPr>
              <a:t>如果调制设备的调制速率（波特率）为 </a:t>
            </a:r>
            <a:r>
              <a:rPr lang="en-US" altLang="zh-CN" b="1" dirty="0">
                <a:latin typeface="楷体" pitchFamily="18" charset="-122"/>
                <a:ea typeface="楷体" pitchFamily="18" charset="-122"/>
              </a:rPr>
              <a:t>M</a:t>
            </a:r>
            <a:r>
              <a:rPr lang="zh-CN" altLang="en-US" b="1" dirty="0">
                <a:latin typeface="楷体" pitchFamily="18" charset="-122"/>
                <a:ea typeface="楷体" pitchFamily="18" charset="-122"/>
              </a:rPr>
              <a:t>，调制出的每个码元具有 </a:t>
            </a:r>
            <a:r>
              <a:rPr lang="en-US" altLang="zh-CN" b="1" dirty="0">
                <a:latin typeface="楷体" pitchFamily="18" charset="-122"/>
                <a:ea typeface="楷体" pitchFamily="18" charset="-122"/>
              </a:rPr>
              <a:t>N </a:t>
            </a:r>
            <a:r>
              <a:rPr lang="zh-CN" altLang="en-US" b="1" dirty="0">
                <a:latin typeface="楷体" pitchFamily="18" charset="-122"/>
                <a:ea typeface="楷体" pitchFamily="18" charset="-122"/>
              </a:rPr>
              <a:t>种取值（码元蕴含的</a:t>
            </a:r>
            <a:r>
              <a:rPr lang="zh-CN" altLang="en-US" b="1" dirty="0">
                <a:solidFill>
                  <a:srgbClr val="FF0000"/>
                </a:solidFill>
                <a:latin typeface="楷体" pitchFamily="18" charset="-122"/>
                <a:ea typeface="楷体" pitchFamily="18" charset="-122"/>
              </a:rPr>
              <a:t>信息量</a:t>
            </a:r>
            <a:r>
              <a:rPr lang="zh-CN" altLang="en-US" b="1" dirty="0">
                <a:latin typeface="楷体" pitchFamily="18" charset="-122"/>
                <a:ea typeface="楷体" pitchFamily="18" charset="-122"/>
              </a:rPr>
              <a:t>，或者状态数），则有：</a:t>
            </a:r>
          </a:p>
          <a:p>
            <a:pPr>
              <a:lnSpc>
                <a:spcPct val="130000"/>
              </a:lnSpc>
              <a:spcBef>
                <a:spcPct val="50000"/>
              </a:spcBef>
            </a:pPr>
            <a:r>
              <a:rPr lang="zh-CN" altLang="en-US" b="1" dirty="0"/>
              <a:t>       数据传输速率 ＝ </a:t>
            </a:r>
            <a:r>
              <a:rPr lang="en-US" altLang="zh-CN" b="1" dirty="0"/>
              <a:t>M × log</a:t>
            </a:r>
            <a:r>
              <a:rPr lang="en-US" altLang="zh-CN" b="1" baseline="-25000" dirty="0"/>
              <a:t>2</a:t>
            </a:r>
            <a:r>
              <a:rPr lang="en-US" altLang="zh-CN" b="1" dirty="0"/>
              <a:t>N </a:t>
            </a:r>
            <a:r>
              <a:rPr lang="zh-CN" altLang="en-US" b="1" dirty="0"/>
              <a:t>＝ 波特率 </a:t>
            </a:r>
            <a:r>
              <a:rPr lang="en-US" altLang="zh-CN" b="1" dirty="0"/>
              <a:t>× log</a:t>
            </a:r>
            <a:r>
              <a:rPr lang="en-US" altLang="zh-CN" b="1" baseline="-25000" dirty="0"/>
              <a:t>2</a:t>
            </a:r>
            <a:r>
              <a:rPr lang="en-US" altLang="zh-CN" b="1" dirty="0"/>
              <a:t>N</a:t>
            </a:r>
            <a:r>
              <a:rPr lang="en-US" altLang="zh-CN" dirty="0"/>
              <a:t> </a:t>
            </a:r>
            <a:endParaRPr lang="en-US" altLang="zh-CN" b="1" dirty="0">
              <a:latin typeface="楷体" pitchFamily="18" charset="-122"/>
              <a:ea typeface="楷体" pitchFamily="18" charset="-122"/>
            </a:endParaRPr>
          </a:p>
          <a:p>
            <a:pPr>
              <a:lnSpc>
                <a:spcPct val="110000"/>
              </a:lnSpc>
              <a:spcBef>
                <a:spcPts val="1200"/>
              </a:spcBef>
            </a:pPr>
            <a:r>
              <a:rPr lang="zh-CN" altLang="en-US" b="1" dirty="0" smtClean="0">
                <a:latin typeface="楷体" pitchFamily="18" charset="-122"/>
                <a:ea typeface="楷体" pitchFamily="18" charset="-122"/>
              </a:rPr>
              <a:t>假设</a:t>
            </a:r>
            <a:r>
              <a:rPr lang="zh-CN" altLang="en-US" b="1" dirty="0">
                <a:latin typeface="楷体" pitchFamily="18" charset="-122"/>
                <a:ea typeface="楷体" pitchFamily="18" charset="-122"/>
              </a:rPr>
              <a:t>调制设备采用</a:t>
            </a:r>
            <a:r>
              <a:rPr lang="en-US" altLang="zh-CN" b="1" dirty="0">
                <a:latin typeface="楷体" pitchFamily="18" charset="-122"/>
                <a:ea typeface="楷体" pitchFamily="18" charset="-122"/>
              </a:rPr>
              <a:t>4</a:t>
            </a:r>
            <a:r>
              <a:rPr lang="zh-CN" altLang="en-US" b="1" dirty="0">
                <a:latin typeface="楷体" pitchFamily="18" charset="-122"/>
                <a:ea typeface="楷体" pitchFamily="18" charset="-122"/>
              </a:rPr>
              <a:t>种幅度（对应码元蕴含的</a:t>
            </a:r>
            <a:r>
              <a:rPr lang="zh-CN" altLang="en-US" b="1" dirty="0">
                <a:solidFill>
                  <a:srgbClr val="FF0000"/>
                </a:solidFill>
                <a:latin typeface="楷体" pitchFamily="18" charset="-122"/>
                <a:ea typeface="楷体" pitchFamily="18" charset="-122"/>
              </a:rPr>
              <a:t>信息量</a:t>
            </a:r>
            <a:r>
              <a:rPr lang="zh-CN" altLang="en-US" b="1" dirty="0">
                <a:latin typeface="楷体" pitchFamily="18" charset="-122"/>
                <a:ea typeface="楷体" pitchFamily="18" charset="-122"/>
              </a:rPr>
              <a:t>为</a:t>
            </a:r>
            <a:r>
              <a:rPr lang="en-US" altLang="zh-CN" b="1" dirty="0">
                <a:solidFill>
                  <a:srgbClr val="FF0000"/>
                </a:solidFill>
                <a:latin typeface="楷体" pitchFamily="18" charset="-122"/>
                <a:ea typeface="楷体" pitchFamily="18" charset="-122"/>
              </a:rPr>
              <a:t>4</a:t>
            </a:r>
            <a:r>
              <a:rPr lang="zh-CN" altLang="en-US" b="1" dirty="0">
                <a:latin typeface="楷体" pitchFamily="18" charset="-122"/>
                <a:ea typeface="楷体" pitchFamily="18" charset="-122"/>
              </a:rPr>
              <a:t>）的调幅调制技术，即使调制速率</a:t>
            </a:r>
            <a:r>
              <a:rPr lang="en-US" altLang="zh-CN" b="1" dirty="0">
                <a:latin typeface="楷体" pitchFamily="18" charset="-122"/>
                <a:ea typeface="楷体" pitchFamily="18" charset="-122"/>
              </a:rPr>
              <a:t>(</a:t>
            </a:r>
            <a:r>
              <a:rPr lang="zh-CN" altLang="en-US" b="1" dirty="0">
                <a:latin typeface="楷体" pitchFamily="18" charset="-122"/>
                <a:ea typeface="楷体" pitchFamily="18" charset="-122"/>
              </a:rPr>
              <a:t>波特率</a:t>
            </a:r>
            <a:r>
              <a:rPr lang="en-US" altLang="zh-CN" b="1" dirty="0">
                <a:latin typeface="楷体" pitchFamily="18" charset="-122"/>
                <a:ea typeface="楷体" pitchFamily="18" charset="-122"/>
              </a:rPr>
              <a:t>)</a:t>
            </a:r>
            <a:r>
              <a:rPr lang="zh-CN" altLang="en-US" b="1" dirty="0">
                <a:latin typeface="楷体" pitchFamily="18" charset="-122"/>
                <a:ea typeface="楷体" pitchFamily="18" charset="-122"/>
              </a:rPr>
              <a:t>为</a:t>
            </a:r>
            <a:r>
              <a:rPr lang="en-US" altLang="zh-CN" b="1" dirty="0">
                <a:latin typeface="楷体" pitchFamily="18" charset="-122"/>
                <a:ea typeface="楷体" pitchFamily="18" charset="-122"/>
              </a:rPr>
              <a:t>1</a:t>
            </a:r>
            <a:r>
              <a:rPr lang="zh-CN" altLang="en-US" b="1" dirty="0">
                <a:latin typeface="楷体" pitchFamily="18" charset="-122"/>
                <a:ea typeface="楷体" pitchFamily="18" charset="-122"/>
              </a:rPr>
              <a:t>码元</a:t>
            </a:r>
            <a:r>
              <a:rPr lang="en-US" altLang="zh-CN" b="1" dirty="0">
                <a:latin typeface="楷体" pitchFamily="18" charset="-122"/>
                <a:ea typeface="楷体" pitchFamily="18" charset="-122"/>
              </a:rPr>
              <a:t>/s</a:t>
            </a:r>
            <a:r>
              <a:rPr lang="zh-CN" altLang="en-US" b="1" dirty="0">
                <a:latin typeface="楷体" pitchFamily="18" charset="-122"/>
                <a:ea typeface="楷体" pitchFamily="18" charset="-122"/>
              </a:rPr>
              <a:t>，最终的数据传输速率（比特率）也可达到</a:t>
            </a:r>
            <a:r>
              <a:rPr lang="en-US" altLang="zh-CN" b="1" dirty="0">
                <a:latin typeface="楷体" pitchFamily="18" charset="-122"/>
                <a:ea typeface="楷体" pitchFamily="18" charset="-122"/>
              </a:rPr>
              <a:t>2</a:t>
            </a:r>
            <a:r>
              <a:rPr lang="zh-CN" altLang="en-US" b="1" dirty="0">
                <a:latin typeface="楷体" pitchFamily="18" charset="-122"/>
                <a:ea typeface="楷体" pitchFamily="18" charset="-122"/>
              </a:rPr>
              <a:t>位</a:t>
            </a:r>
            <a:r>
              <a:rPr lang="en-US" altLang="zh-CN" b="1" dirty="0">
                <a:latin typeface="楷体" pitchFamily="18" charset="-122"/>
                <a:ea typeface="楷体" pitchFamily="18" charset="-122"/>
              </a:rPr>
              <a:t>/s</a:t>
            </a:r>
            <a:r>
              <a:rPr lang="zh-CN" altLang="en-US" b="1" dirty="0">
                <a:latin typeface="楷体" pitchFamily="18" charset="-122"/>
                <a:ea typeface="楷体" pitchFamily="18" charset="-122"/>
              </a:rPr>
              <a:t>。</a:t>
            </a:r>
          </a:p>
        </p:txBody>
      </p:sp>
      <p:sp>
        <p:nvSpPr>
          <p:cNvPr id="66595" name="Text Box 35"/>
          <p:cNvSpPr txBox="1">
            <a:spLocks noChangeArrowheads="1"/>
          </p:cNvSpPr>
          <p:nvPr/>
        </p:nvSpPr>
        <p:spPr bwMode="auto">
          <a:xfrm>
            <a:off x="323850" y="288925"/>
            <a:ext cx="6335713" cy="476250"/>
          </a:xfrm>
          <a:prstGeom prst="rect">
            <a:avLst/>
          </a:prstGeom>
          <a:noFill/>
          <a:ln w="9525">
            <a:noFill/>
            <a:miter lim="800000"/>
            <a:headEnd/>
            <a:tailEnd/>
          </a:ln>
        </p:spPr>
        <p:txBody>
          <a:bodyPr>
            <a:spAutoFit/>
          </a:bodyPr>
          <a:lstStyle/>
          <a:p>
            <a:pPr>
              <a:lnSpc>
                <a:spcPct val="90000"/>
              </a:lnSpc>
              <a:spcBef>
                <a:spcPct val="20000"/>
              </a:spcBef>
              <a:spcAft>
                <a:spcPct val="50000"/>
              </a:spcAft>
              <a:buClr>
                <a:srgbClr val="FF0000"/>
              </a:buClr>
              <a:buFontTx/>
              <a:buChar char="★"/>
            </a:pPr>
            <a:r>
              <a:rPr lang="en-US" altLang="zh-CN" sz="2800" b="1">
                <a:solidFill>
                  <a:srgbClr val="FF0000"/>
                </a:solidFill>
                <a:latin typeface="宋体" pitchFamily="2" charset="-122"/>
              </a:rPr>
              <a:t> </a:t>
            </a:r>
            <a:r>
              <a:rPr lang="zh-CN" altLang="en-US" sz="2800" b="1">
                <a:solidFill>
                  <a:srgbClr val="FF0000"/>
                </a:solidFill>
                <a:latin typeface="宋体" pitchFamily="2" charset="-122"/>
              </a:rPr>
              <a:t>波特率和数据传输速率之间的关系</a:t>
            </a:r>
            <a:endParaRPr lang="zh-CN" altLang="en-US" sz="2800" b="1">
              <a:latin typeface="楷体" pitchFamily="18" charset="-122"/>
              <a:ea typeface="楷体" pitchFamily="18" charset="-122"/>
            </a:endParaRPr>
          </a:p>
        </p:txBody>
      </p:sp>
      <p:sp>
        <p:nvSpPr>
          <p:cNvPr id="36" name="Text Box 30"/>
          <p:cNvSpPr txBox="1">
            <a:spLocks noChangeArrowheads="1"/>
          </p:cNvSpPr>
          <p:nvPr/>
        </p:nvSpPr>
        <p:spPr bwMode="auto">
          <a:xfrm>
            <a:off x="228601" y="6140450"/>
            <a:ext cx="8610600" cy="461665"/>
          </a:xfrm>
          <a:prstGeom prst="rect">
            <a:avLst/>
          </a:prstGeom>
          <a:noFill/>
          <a:ln w="12700">
            <a:noFill/>
            <a:miter lim="800000"/>
            <a:headEnd/>
            <a:tailEnd/>
          </a:ln>
        </p:spPr>
        <p:txBody>
          <a:bodyPr wrap="square">
            <a:spAutoFit/>
          </a:bodyPr>
          <a:lstStyle/>
          <a:p>
            <a:pPr eaLnBrk="0" hangingPunct="0"/>
            <a:r>
              <a:rPr lang="zh-CN" altLang="en-US" b="1" dirty="0" smtClean="0">
                <a:latin typeface="楷体" pitchFamily="18" charset="-122"/>
                <a:ea typeface="楷体" pitchFamily="18" charset="-122"/>
              </a:rPr>
              <a:t>数据传输速率 </a:t>
            </a:r>
            <a:r>
              <a:rPr lang="en-US" altLang="zh-CN" sz="2000" b="1" dirty="0" smtClean="0">
                <a:latin typeface="楷体" pitchFamily="18" charset="-122"/>
                <a:ea typeface="楷体" pitchFamily="18" charset="-122"/>
              </a:rPr>
              <a:t>= </a:t>
            </a:r>
            <a:r>
              <a:rPr lang="zh-CN" altLang="en-US" sz="2000" b="1" dirty="0" smtClean="0"/>
              <a:t>波特率 </a:t>
            </a:r>
            <a:r>
              <a:rPr lang="en-US" altLang="zh-CN" sz="2000" b="1" dirty="0"/>
              <a:t>× log</a:t>
            </a:r>
            <a:r>
              <a:rPr lang="en-US" altLang="zh-CN" sz="2000" b="1" baseline="-25000" dirty="0"/>
              <a:t>2</a:t>
            </a:r>
            <a:r>
              <a:rPr lang="en-US" altLang="zh-CN" sz="2000" b="1" dirty="0"/>
              <a:t>N </a:t>
            </a:r>
            <a:r>
              <a:rPr lang="en-US" altLang="zh-CN" sz="2000" b="1" dirty="0" smtClean="0"/>
              <a:t> = 1(</a:t>
            </a:r>
            <a:r>
              <a:rPr lang="zh-CN" altLang="en-US" sz="2000" b="1" dirty="0">
                <a:latin typeface="楷体" pitchFamily="18" charset="-122"/>
                <a:ea typeface="楷体" pitchFamily="18" charset="-122"/>
              </a:rPr>
              <a:t>码元</a:t>
            </a:r>
            <a:r>
              <a:rPr lang="en-US" altLang="zh-CN" sz="2000" b="1" dirty="0">
                <a:latin typeface="楷体" pitchFamily="18" charset="-122"/>
                <a:ea typeface="楷体" pitchFamily="18" charset="-122"/>
              </a:rPr>
              <a:t>/</a:t>
            </a:r>
            <a:r>
              <a:rPr lang="en-US" altLang="zh-CN" sz="2000" b="1" dirty="0" smtClean="0">
                <a:latin typeface="楷体" pitchFamily="18" charset="-122"/>
                <a:ea typeface="楷体" pitchFamily="18" charset="-122"/>
              </a:rPr>
              <a:t>s)</a:t>
            </a:r>
            <a:r>
              <a:rPr lang="en-US" altLang="zh-CN" sz="2000" b="1" dirty="0" smtClean="0"/>
              <a:t> </a:t>
            </a:r>
            <a:r>
              <a:rPr lang="en-US" altLang="zh-CN" sz="2000" b="1" dirty="0"/>
              <a:t>× </a:t>
            </a:r>
            <a:r>
              <a:rPr lang="en-US" altLang="zh-CN" sz="2000" b="1" dirty="0" smtClean="0"/>
              <a:t>log</a:t>
            </a:r>
            <a:r>
              <a:rPr lang="en-US" altLang="zh-CN" sz="2000" b="1" baseline="-25000" dirty="0" smtClean="0"/>
              <a:t>2</a:t>
            </a:r>
            <a:r>
              <a:rPr lang="en-US" altLang="zh-CN" sz="2000" b="1" dirty="0" smtClean="0"/>
              <a:t>4(b/</a:t>
            </a:r>
            <a:r>
              <a:rPr lang="zh-CN" altLang="en-US" sz="2000" b="1" dirty="0" smtClean="0">
                <a:latin typeface="楷体" pitchFamily="18" charset="-122"/>
                <a:ea typeface="楷体" pitchFamily="18" charset="-122"/>
              </a:rPr>
              <a:t>码元）</a:t>
            </a:r>
            <a:r>
              <a:rPr lang="en-US" altLang="zh-CN" sz="2000" b="1" dirty="0" smtClean="0"/>
              <a:t>= </a:t>
            </a:r>
            <a:r>
              <a:rPr lang="en-US" altLang="zh-CN" sz="2000" b="1" dirty="0" smtClean="0">
                <a:latin typeface="楷体" pitchFamily="18" charset="-122"/>
                <a:ea typeface="楷体" pitchFamily="18" charset="-122"/>
              </a:rPr>
              <a:t>2b/s</a:t>
            </a:r>
            <a:endParaRPr lang="zh-CN" altLang="en-US" sz="2000" b="1" dirty="0">
              <a:latin typeface="楷体" pitchFamily="18" charset="-122"/>
              <a:ea typeface="楷体" pitchFamily="18"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ChangeArrowheads="1"/>
          </p:cNvSpPr>
          <p:nvPr/>
        </p:nvSpPr>
        <p:spPr bwMode="auto">
          <a:xfrm>
            <a:off x="228600" y="8382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26627" name="Text Box 3"/>
          <p:cNvSpPr txBox="1">
            <a:spLocks noChangeArrowheads="1"/>
          </p:cNvSpPr>
          <p:nvPr/>
        </p:nvSpPr>
        <p:spPr bwMode="auto">
          <a:xfrm>
            <a:off x="860425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12</a:t>
            </a:r>
            <a:endParaRPr lang="en-US" altLang="zh-CN" dirty="0"/>
          </a:p>
        </p:txBody>
      </p:sp>
      <p:sp>
        <p:nvSpPr>
          <p:cNvPr id="26628" name="Text Box 4"/>
          <p:cNvSpPr txBox="1">
            <a:spLocks noChangeArrowheads="1"/>
          </p:cNvSpPr>
          <p:nvPr/>
        </p:nvSpPr>
        <p:spPr bwMode="auto">
          <a:xfrm>
            <a:off x="107950" y="1052513"/>
            <a:ext cx="9036050" cy="3757952"/>
          </a:xfrm>
          <a:prstGeom prst="rect">
            <a:avLst/>
          </a:prstGeom>
          <a:noFill/>
          <a:ln w="9525">
            <a:noFill/>
            <a:miter lim="800000"/>
            <a:headEnd/>
            <a:tailEnd/>
          </a:ln>
        </p:spPr>
        <p:txBody>
          <a:bodyPr>
            <a:spAutoFit/>
          </a:bodyPr>
          <a:lstStyle/>
          <a:p>
            <a:r>
              <a:rPr lang="zh-CN" altLang="en-US" b="1" i="1" u="sng" dirty="0">
                <a:solidFill>
                  <a:srgbClr val="FF0000"/>
                </a:solidFill>
              </a:rPr>
              <a:t>信道带宽（</a:t>
            </a:r>
            <a:r>
              <a:rPr lang="en-US" altLang="zh-CN" b="1" i="1" u="sng" dirty="0">
                <a:solidFill>
                  <a:srgbClr val="FF0000"/>
                </a:solidFill>
              </a:rPr>
              <a:t>H</a:t>
            </a:r>
            <a:r>
              <a:rPr lang="zh-CN" altLang="en-US" b="1" i="1" u="sng" dirty="0">
                <a:solidFill>
                  <a:srgbClr val="FF0000"/>
                </a:solidFill>
              </a:rPr>
              <a:t>）</a:t>
            </a:r>
            <a:r>
              <a:rPr lang="zh-CN" altLang="en-US" b="1" dirty="0"/>
              <a:t>：信道可以不失真地传输信号的</a:t>
            </a:r>
            <a:r>
              <a:rPr lang="zh-CN" altLang="en-US" b="1" dirty="0">
                <a:solidFill>
                  <a:srgbClr val="FF0000"/>
                </a:solidFill>
              </a:rPr>
              <a:t>频率范围</a:t>
            </a:r>
            <a:r>
              <a:rPr lang="zh-CN" altLang="en-US" b="1" dirty="0"/>
              <a:t>；</a:t>
            </a:r>
          </a:p>
          <a:p>
            <a:r>
              <a:rPr lang="zh-CN" altLang="en-US" b="1" i="1" u="sng" dirty="0">
                <a:solidFill>
                  <a:srgbClr val="FF0000"/>
                </a:solidFill>
              </a:rPr>
              <a:t>信道容量（</a:t>
            </a:r>
            <a:r>
              <a:rPr lang="en-US" altLang="zh-CN" b="1" i="1" u="sng" dirty="0">
                <a:solidFill>
                  <a:srgbClr val="FF0000"/>
                </a:solidFill>
              </a:rPr>
              <a:t>B</a:t>
            </a:r>
            <a:r>
              <a:rPr lang="zh-CN" altLang="en-US" b="1" i="1" u="sng" dirty="0">
                <a:solidFill>
                  <a:srgbClr val="FF0000"/>
                </a:solidFill>
              </a:rPr>
              <a:t>）</a:t>
            </a:r>
            <a:r>
              <a:rPr lang="zh-CN" altLang="en-US" b="1" dirty="0"/>
              <a:t>：信道在单位时间内可以传输的最大信号量（码元</a:t>
            </a:r>
            <a:r>
              <a:rPr lang="zh-CN" altLang="en-US" b="1" dirty="0" smtClean="0"/>
              <a:t>数，从调制</a:t>
            </a:r>
            <a:r>
              <a:rPr lang="en-US" altLang="zh-CN" b="1" dirty="0" smtClean="0"/>
              <a:t>/</a:t>
            </a:r>
            <a:r>
              <a:rPr lang="zh-CN" altLang="en-US" b="1" dirty="0" smtClean="0"/>
              <a:t>解调器的角度看）</a:t>
            </a:r>
            <a:endParaRPr lang="zh-CN" altLang="en-US" b="1" dirty="0"/>
          </a:p>
          <a:p>
            <a:r>
              <a:rPr lang="zh-CN" altLang="en-US" b="1" i="1" u="sng" dirty="0">
                <a:solidFill>
                  <a:srgbClr val="FF0000"/>
                </a:solidFill>
              </a:rPr>
              <a:t>信道数据速率（</a:t>
            </a:r>
            <a:r>
              <a:rPr lang="en-US" altLang="zh-CN" b="1" i="1" u="sng" dirty="0">
                <a:solidFill>
                  <a:srgbClr val="FF0000"/>
                </a:solidFill>
              </a:rPr>
              <a:t>C</a:t>
            </a:r>
            <a:r>
              <a:rPr lang="zh-CN" altLang="en-US" b="1" i="1" u="sng" dirty="0">
                <a:solidFill>
                  <a:srgbClr val="FF0000"/>
                </a:solidFill>
              </a:rPr>
              <a:t>）：</a:t>
            </a:r>
            <a:r>
              <a:rPr lang="zh-CN" altLang="en-US" b="1" dirty="0"/>
              <a:t>信道在单位时间内可以传输的最大比特数（数据传输速率</a:t>
            </a:r>
            <a:r>
              <a:rPr lang="en-US" altLang="zh-CN" b="1" dirty="0"/>
              <a:t>(bps</a:t>
            </a:r>
            <a:r>
              <a:rPr lang="en-US" altLang="zh-CN" b="1" dirty="0" smtClean="0"/>
              <a:t>)</a:t>
            </a:r>
            <a:r>
              <a:rPr lang="zh-CN" altLang="en-US" b="1" dirty="0" smtClean="0"/>
              <a:t>，从信源</a:t>
            </a:r>
            <a:r>
              <a:rPr lang="en-US" altLang="zh-CN" b="1" dirty="0" smtClean="0"/>
              <a:t>/</a:t>
            </a:r>
            <a:r>
              <a:rPr lang="zh-CN" altLang="en-US" b="1" dirty="0" smtClean="0"/>
              <a:t>信宿角度看）</a:t>
            </a:r>
            <a:r>
              <a:rPr lang="zh-CN" altLang="en-US" b="1" dirty="0"/>
              <a:t>。</a:t>
            </a:r>
          </a:p>
          <a:p>
            <a:pPr>
              <a:lnSpc>
                <a:spcPct val="90000"/>
              </a:lnSpc>
              <a:spcBef>
                <a:spcPct val="20000"/>
              </a:spcBef>
              <a:spcAft>
                <a:spcPct val="30000"/>
              </a:spcAft>
            </a:pPr>
            <a:endParaRPr lang="zh-CN" altLang="en-US" sz="1200" b="1" dirty="0">
              <a:latin typeface="楷体" pitchFamily="18" charset="-122"/>
              <a:ea typeface="楷体" pitchFamily="18" charset="-122"/>
            </a:endParaRPr>
          </a:p>
          <a:p>
            <a:pPr>
              <a:lnSpc>
                <a:spcPct val="90000"/>
              </a:lnSpc>
              <a:spcAft>
                <a:spcPct val="5000"/>
              </a:spcAft>
            </a:pPr>
            <a:r>
              <a:rPr lang="zh-CN" altLang="en-US" sz="2800" b="1" dirty="0">
                <a:solidFill>
                  <a:srgbClr val="FF0000"/>
                </a:solidFill>
                <a:latin typeface="楷体" pitchFamily="18" charset="-122"/>
                <a:ea typeface="楷体" pitchFamily="18" charset="-122"/>
              </a:rPr>
              <a:t>奈奎斯特（</a:t>
            </a:r>
            <a:r>
              <a:rPr lang="en-US" altLang="zh-CN" b="1" dirty="0" err="1"/>
              <a:t>Nyquist</a:t>
            </a:r>
            <a:r>
              <a:rPr lang="en-US" altLang="zh-CN" dirty="0"/>
              <a:t> </a:t>
            </a:r>
            <a:r>
              <a:rPr lang="zh-CN" altLang="en-US" sz="2800" b="1" dirty="0">
                <a:solidFill>
                  <a:srgbClr val="FF0000"/>
                </a:solidFill>
                <a:latin typeface="楷体" pitchFamily="18" charset="-122"/>
                <a:ea typeface="楷体" pitchFamily="18" charset="-122"/>
              </a:rPr>
              <a:t>）定理</a:t>
            </a:r>
            <a:r>
              <a:rPr lang="zh-CN" altLang="en-US" sz="2800" b="1" dirty="0">
                <a:latin typeface="楷体" pitchFamily="18" charset="-122"/>
                <a:ea typeface="楷体" pitchFamily="18" charset="-122"/>
              </a:rPr>
              <a:t>（</a:t>
            </a:r>
            <a:r>
              <a:rPr lang="en-US" altLang="zh-CN" sz="2800" b="1" dirty="0">
                <a:latin typeface="楷体" pitchFamily="18" charset="-122"/>
                <a:ea typeface="楷体" pitchFamily="18" charset="-122"/>
              </a:rPr>
              <a:t>1924</a:t>
            </a:r>
            <a:r>
              <a:rPr lang="zh-CN" altLang="en-US" sz="2800" b="1" dirty="0">
                <a:latin typeface="楷体" pitchFamily="18" charset="-122"/>
                <a:ea typeface="楷体" pitchFamily="18" charset="-122"/>
              </a:rPr>
              <a:t>年）：</a:t>
            </a:r>
          </a:p>
          <a:p>
            <a:pPr>
              <a:lnSpc>
                <a:spcPct val="90000"/>
              </a:lnSpc>
              <a:spcAft>
                <a:spcPct val="5000"/>
              </a:spcAft>
              <a:buFontTx/>
              <a:buChar char="-"/>
            </a:pPr>
            <a:r>
              <a:rPr lang="zh-CN" altLang="en-US" sz="2800" b="1" dirty="0">
                <a:latin typeface="楷体" pitchFamily="18" charset="-122"/>
                <a:ea typeface="楷体" pitchFamily="18" charset="-122"/>
              </a:rPr>
              <a:t> 无噪声下的</a:t>
            </a:r>
            <a:r>
              <a:rPr lang="en-US" altLang="zh-CN" sz="2800" b="1" dirty="0">
                <a:latin typeface="楷体" pitchFamily="18" charset="-122"/>
                <a:ea typeface="楷体" pitchFamily="18" charset="-122"/>
              </a:rPr>
              <a:t>B</a:t>
            </a:r>
            <a:r>
              <a:rPr lang="zh-CN" altLang="en-US" sz="2800" b="1" dirty="0">
                <a:latin typeface="楷体" pitchFamily="18" charset="-122"/>
                <a:ea typeface="楷体" pitchFamily="18" charset="-122"/>
              </a:rPr>
              <a:t>与</a:t>
            </a:r>
            <a:r>
              <a:rPr lang="en-US" altLang="zh-CN" sz="2800" b="1" dirty="0">
                <a:latin typeface="楷体" pitchFamily="18" charset="-122"/>
                <a:ea typeface="楷体" pitchFamily="18" charset="-122"/>
              </a:rPr>
              <a:t>H</a:t>
            </a:r>
            <a:r>
              <a:rPr lang="zh-CN" altLang="en-US" sz="2800" b="1" dirty="0">
                <a:latin typeface="楷体" pitchFamily="18" charset="-122"/>
                <a:ea typeface="楷体" pitchFamily="18" charset="-122"/>
              </a:rPr>
              <a:t>的关系：  </a:t>
            </a:r>
            <a:r>
              <a:rPr lang="en-US" altLang="zh-CN" sz="2800" b="1" dirty="0">
                <a:solidFill>
                  <a:srgbClr val="FF0000"/>
                </a:solidFill>
                <a:latin typeface="楷体" pitchFamily="18" charset="-122"/>
                <a:ea typeface="楷体" pitchFamily="18" charset="-122"/>
              </a:rPr>
              <a:t>B = 2*H</a:t>
            </a:r>
            <a:r>
              <a:rPr lang="zh-CN" altLang="en-US" sz="2800" b="1" dirty="0" smtClean="0">
                <a:solidFill>
                  <a:srgbClr val="FF0000"/>
                </a:solidFill>
                <a:latin typeface="楷体" pitchFamily="18" charset="-122"/>
                <a:ea typeface="楷体" pitchFamily="18" charset="-122"/>
              </a:rPr>
              <a:t>（波特率）</a:t>
            </a:r>
            <a:r>
              <a:rPr lang="zh-CN" altLang="en-US" sz="2800" b="1" dirty="0">
                <a:solidFill>
                  <a:srgbClr val="FF0000"/>
                </a:solidFill>
                <a:latin typeface="楷体" pitchFamily="18" charset="-122"/>
                <a:ea typeface="楷体" pitchFamily="18" charset="-122"/>
              </a:rPr>
              <a:t>；</a:t>
            </a:r>
          </a:p>
          <a:p>
            <a:pPr>
              <a:lnSpc>
                <a:spcPct val="90000"/>
              </a:lnSpc>
              <a:spcAft>
                <a:spcPct val="5000"/>
              </a:spcAft>
              <a:buFontTx/>
              <a:buChar char="-"/>
            </a:pPr>
            <a:r>
              <a:rPr lang="zh-CN" altLang="en-US" sz="2800" b="1" dirty="0">
                <a:solidFill>
                  <a:srgbClr val="FF0000"/>
                </a:solidFill>
                <a:latin typeface="楷体" pitchFamily="18" charset="-122"/>
                <a:ea typeface="楷体" pitchFamily="18" charset="-122"/>
              </a:rPr>
              <a:t> </a:t>
            </a:r>
            <a:r>
              <a:rPr lang="zh-CN" altLang="en-US" sz="2800" b="1" dirty="0"/>
              <a:t>无噪声下的</a:t>
            </a:r>
            <a:r>
              <a:rPr lang="en-US" altLang="zh-CN" sz="2800" b="1" dirty="0">
                <a:latin typeface="楷体" pitchFamily="18" charset="-122"/>
                <a:ea typeface="楷体" pitchFamily="18" charset="-122"/>
              </a:rPr>
              <a:t>C</a:t>
            </a:r>
            <a:r>
              <a:rPr lang="zh-CN" altLang="en-US" sz="2800" b="1" dirty="0"/>
              <a:t>与</a:t>
            </a:r>
            <a:r>
              <a:rPr lang="en-US" altLang="zh-CN" sz="2800" b="1" dirty="0">
                <a:latin typeface="楷体" pitchFamily="18" charset="-122"/>
                <a:ea typeface="楷体" pitchFamily="18" charset="-122"/>
              </a:rPr>
              <a:t>H</a:t>
            </a:r>
            <a:r>
              <a:rPr lang="zh-CN" altLang="en-US" sz="2800" b="1" dirty="0"/>
              <a:t>的关系：    </a:t>
            </a:r>
            <a:r>
              <a:rPr lang="en-US" altLang="zh-CN" sz="2800" b="1" dirty="0">
                <a:solidFill>
                  <a:srgbClr val="FF0000"/>
                </a:solidFill>
                <a:latin typeface="楷体" pitchFamily="18" charset="-122"/>
                <a:ea typeface="楷体" pitchFamily="18" charset="-122"/>
              </a:rPr>
              <a:t>C = 2*H*log</a:t>
            </a:r>
            <a:r>
              <a:rPr lang="en-US" altLang="zh-CN" sz="2800" b="1" baseline="-25000" dirty="0">
                <a:solidFill>
                  <a:srgbClr val="FF0000"/>
                </a:solidFill>
                <a:latin typeface="楷体" pitchFamily="18" charset="-122"/>
                <a:ea typeface="楷体" pitchFamily="18" charset="-122"/>
              </a:rPr>
              <a:t>2</a:t>
            </a:r>
            <a:r>
              <a:rPr lang="en-US" altLang="zh-CN" sz="2800" b="1" dirty="0">
                <a:solidFill>
                  <a:srgbClr val="FF0000"/>
                </a:solidFill>
                <a:latin typeface="楷体" pitchFamily="18" charset="-122"/>
                <a:ea typeface="楷体" pitchFamily="18" charset="-122"/>
              </a:rPr>
              <a:t>N (bps)</a:t>
            </a:r>
            <a:r>
              <a:rPr lang="en-US" altLang="zh-CN" dirty="0"/>
              <a:t> </a:t>
            </a:r>
          </a:p>
          <a:p>
            <a:pPr>
              <a:lnSpc>
                <a:spcPct val="90000"/>
              </a:lnSpc>
              <a:spcAft>
                <a:spcPct val="5000"/>
              </a:spcAft>
            </a:pPr>
            <a:r>
              <a:rPr lang="en-US" altLang="zh-CN" dirty="0"/>
              <a:t>          </a:t>
            </a:r>
            <a:r>
              <a:rPr lang="zh-CN" altLang="en-US" b="1" dirty="0"/>
              <a:t>其中：</a:t>
            </a:r>
            <a:r>
              <a:rPr lang="en-US" altLang="zh-CN" b="1" dirty="0"/>
              <a:t>N</a:t>
            </a:r>
            <a:r>
              <a:rPr lang="zh-CN" altLang="en-US" b="1" dirty="0"/>
              <a:t>为一个码元可取的离散值个数 </a:t>
            </a:r>
            <a:r>
              <a:rPr lang="zh-CN" altLang="en-US" b="1" dirty="0" smtClean="0"/>
              <a:t>（状态数）</a:t>
            </a:r>
            <a:endParaRPr lang="zh-CN" altLang="en-US" sz="1200" b="1" dirty="0"/>
          </a:p>
        </p:txBody>
      </p:sp>
      <p:sp>
        <p:nvSpPr>
          <p:cNvPr id="26629" name="Text Box 5"/>
          <p:cNvSpPr txBox="1">
            <a:spLocks noChangeArrowheads="1"/>
          </p:cNvSpPr>
          <p:nvPr/>
        </p:nvSpPr>
        <p:spPr bwMode="auto">
          <a:xfrm>
            <a:off x="317500" y="260350"/>
            <a:ext cx="8215313" cy="530225"/>
          </a:xfrm>
          <a:prstGeom prst="rect">
            <a:avLst/>
          </a:prstGeom>
          <a:noFill/>
          <a:ln w="9525">
            <a:noFill/>
            <a:miter lim="800000"/>
            <a:headEnd/>
            <a:tailEnd/>
          </a:ln>
        </p:spPr>
        <p:txBody>
          <a:bodyPr>
            <a:spAutoFit/>
          </a:bodyPr>
          <a:lstStyle/>
          <a:p>
            <a:pPr>
              <a:lnSpc>
                <a:spcPct val="90000"/>
              </a:lnSpc>
              <a:spcBef>
                <a:spcPct val="20000"/>
              </a:spcBef>
              <a:spcAft>
                <a:spcPct val="50000"/>
              </a:spcAft>
            </a:pPr>
            <a:r>
              <a:rPr lang="zh-CN" altLang="en-US" sz="3200" b="1">
                <a:latin typeface="楷体" pitchFamily="18" charset="-122"/>
                <a:ea typeface="楷体" pitchFamily="18" charset="-122"/>
              </a:rPr>
              <a:t>信道带宽、信道容量、信道速率的关系</a:t>
            </a:r>
            <a:endParaRPr lang="zh-CN" altLang="en-US" b="1">
              <a:latin typeface="楷体" pitchFamily="18" charset="-122"/>
              <a:ea typeface="楷体" pitchFamily="18" charset="-122"/>
            </a:endParaRPr>
          </a:p>
        </p:txBody>
      </p:sp>
      <p:sp>
        <p:nvSpPr>
          <p:cNvPr id="6" name="TextBox 5"/>
          <p:cNvSpPr txBox="1"/>
          <p:nvPr/>
        </p:nvSpPr>
        <p:spPr>
          <a:xfrm>
            <a:off x="1403649" y="4941168"/>
            <a:ext cx="7272807" cy="1631216"/>
          </a:xfrm>
          <a:prstGeom prst="rect">
            <a:avLst/>
          </a:prstGeom>
          <a:noFill/>
        </p:spPr>
        <p:txBody>
          <a:bodyPr wrap="square" rtlCol="0">
            <a:spAutoFit/>
          </a:bodyPr>
          <a:lstStyle/>
          <a:p>
            <a:r>
              <a:rPr lang="zh-CN" altLang="en-US" sz="2000" b="1" dirty="0" smtClean="0"/>
              <a:t>奈奎斯特</a:t>
            </a:r>
            <a:r>
              <a:rPr lang="en-US" altLang="zh-CN" sz="2000" b="1" dirty="0" smtClean="0"/>
              <a:t>(1889-1976)</a:t>
            </a:r>
            <a:r>
              <a:rPr lang="zh-CN" altLang="en-US" sz="2000" b="1" dirty="0" smtClean="0"/>
              <a:t>，美国物理学家，曾在美国</a:t>
            </a:r>
            <a:r>
              <a:rPr lang="en-US" altLang="zh-CN" sz="2000" b="1" dirty="0" smtClean="0"/>
              <a:t>AT&amp;T</a:t>
            </a:r>
            <a:r>
              <a:rPr lang="zh-CN" altLang="en-US" sz="2000" b="1" dirty="0" smtClean="0"/>
              <a:t>公司与贝尔实验室任职。作为贝尔电话实验室的工程师，在连续信号</a:t>
            </a:r>
            <a:r>
              <a:rPr lang="en-US" altLang="zh-CN" sz="2000" b="1" dirty="0" smtClean="0"/>
              <a:t>(</a:t>
            </a:r>
            <a:r>
              <a:rPr lang="zh-CN" altLang="en-US" sz="2000" b="1" dirty="0" smtClean="0"/>
              <a:t>模拟信号</a:t>
            </a:r>
            <a:r>
              <a:rPr lang="en-US" altLang="zh-CN" sz="2000" b="1" dirty="0" smtClean="0"/>
              <a:t>)</a:t>
            </a:r>
            <a:r>
              <a:rPr lang="zh-CN" altLang="en-US" sz="2000" b="1" dirty="0" smtClean="0"/>
              <a:t> 抽样</a:t>
            </a:r>
            <a:r>
              <a:rPr lang="en-US" altLang="zh-CN" sz="2000" b="1" dirty="0" smtClean="0"/>
              <a:t>/</a:t>
            </a:r>
            <a:r>
              <a:rPr lang="zh-CN" altLang="en-US" sz="2000" b="1" dirty="0" smtClean="0"/>
              <a:t>还原、热噪声</a:t>
            </a:r>
            <a:r>
              <a:rPr lang="en-US" altLang="zh-CN" sz="2000" b="1" dirty="0" smtClean="0"/>
              <a:t>(Johnson-</a:t>
            </a:r>
            <a:r>
              <a:rPr lang="en-US" altLang="zh-CN" sz="2000" b="1" dirty="0" err="1" smtClean="0"/>
              <a:t>Nyquist</a:t>
            </a:r>
            <a:r>
              <a:rPr lang="en-US" altLang="zh-CN" sz="2000" b="1" dirty="0" smtClean="0"/>
              <a:t> noise)</a:t>
            </a:r>
            <a:r>
              <a:rPr lang="zh-CN" altLang="en-US" sz="2000" b="1" dirty="0" smtClean="0"/>
              <a:t>影响和反馈放大器稳定性方面做出很大的贡献，包括关于确定传输信息时需满足的带宽要求的理论性成果。</a:t>
            </a:r>
            <a:endParaRPr lang="zh-CN" altLang="en-US" sz="2000" b="1" dirty="0"/>
          </a:p>
        </p:txBody>
      </p:sp>
      <p:pic>
        <p:nvPicPr>
          <p:cNvPr id="91138" name="Picture 2" descr="https://p1.ssl.qhmsg.com/dr/270_500_/t015a7ef4b91cc8047a.jpg?size=418x509"/>
          <p:cNvPicPr>
            <a:picLocks noChangeAspect="1" noChangeArrowheads="1"/>
          </p:cNvPicPr>
          <p:nvPr/>
        </p:nvPicPr>
        <p:blipFill>
          <a:blip r:embed="rId2" cstate="print"/>
          <a:srcRect/>
          <a:stretch>
            <a:fillRect/>
          </a:stretch>
        </p:blipFill>
        <p:spPr bwMode="auto">
          <a:xfrm>
            <a:off x="107504" y="4941168"/>
            <a:ext cx="1212572" cy="1477542"/>
          </a:xfrm>
          <a:prstGeom prst="rect">
            <a:avLst/>
          </a:prstGeom>
          <a:noFill/>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ChangeArrowheads="1"/>
          </p:cNvSpPr>
          <p:nvPr/>
        </p:nvSpPr>
        <p:spPr bwMode="auto">
          <a:xfrm>
            <a:off x="228600" y="8382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26627" name="Text Box 3"/>
          <p:cNvSpPr txBox="1">
            <a:spLocks noChangeArrowheads="1"/>
          </p:cNvSpPr>
          <p:nvPr/>
        </p:nvSpPr>
        <p:spPr bwMode="auto">
          <a:xfrm>
            <a:off x="860425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13</a:t>
            </a:r>
            <a:endParaRPr lang="en-US" altLang="zh-CN" dirty="0"/>
          </a:p>
        </p:txBody>
      </p:sp>
      <p:sp>
        <p:nvSpPr>
          <p:cNvPr id="26628" name="Text Box 4"/>
          <p:cNvSpPr txBox="1">
            <a:spLocks noChangeArrowheads="1"/>
          </p:cNvSpPr>
          <p:nvPr/>
        </p:nvSpPr>
        <p:spPr bwMode="auto">
          <a:xfrm>
            <a:off x="107950" y="1052513"/>
            <a:ext cx="9036050" cy="5069080"/>
          </a:xfrm>
          <a:prstGeom prst="rect">
            <a:avLst/>
          </a:prstGeom>
          <a:noFill/>
          <a:ln w="9525">
            <a:noFill/>
            <a:miter lim="800000"/>
            <a:headEnd/>
            <a:tailEnd/>
          </a:ln>
        </p:spPr>
        <p:txBody>
          <a:bodyPr>
            <a:spAutoFit/>
          </a:bodyPr>
          <a:lstStyle/>
          <a:p>
            <a:r>
              <a:rPr lang="zh-CN" altLang="en-US" b="1" i="1" u="sng" dirty="0">
                <a:solidFill>
                  <a:srgbClr val="FF0000"/>
                </a:solidFill>
              </a:rPr>
              <a:t>信道带宽（</a:t>
            </a:r>
            <a:r>
              <a:rPr lang="en-US" altLang="zh-CN" b="1" i="1" u="sng" dirty="0">
                <a:solidFill>
                  <a:srgbClr val="FF0000"/>
                </a:solidFill>
              </a:rPr>
              <a:t>H</a:t>
            </a:r>
            <a:r>
              <a:rPr lang="zh-CN" altLang="en-US" b="1" i="1" u="sng" dirty="0">
                <a:solidFill>
                  <a:srgbClr val="FF0000"/>
                </a:solidFill>
              </a:rPr>
              <a:t>）</a:t>
            </a:r>
            <a:r>
              <a:rPr lang="zh-CN" altLang="en-US" b="1" dirty="0"/>
              <a:t>：信道可以不失真地传输信号的</a:t>
            </a:r>
            <a:r>
              <a:rPr lang="zh-CN" altLang="en-US" b="1" dirty="0">
                <a:solidFill>
                  <a:srgbClr val="FF0000"/>
                </a:solidFill>
              </a:rPr>
              <a:t>频率范围</a:t>
            </a:r>
            <a:r>
              <a:rPr lang="zh-CN" altLang="en-US" b="1" dirty="0"/>
              <a:t>；</a:t>
            </a:r>
          </a:p>
          <a:p>
            <a:r>
              <a:rPr lang="zh-CN" altLang="en-US" b="1" i="1" u="sng" dirty="0">
                <a:solidFill>
                  <a:srgbClr val="FF0000"/>
                </a:solidFill>
              </a:rPr>
              <a:t>信道容量（</a:t>
            </a:r>
            <a:r>
              <a:rPr lang="en-US" altLang="zh-CN" b="1" i="1" u="sng" dirty="0">
                <a:solidFill>
                  <a:srgbClr val="FF0000"/>
                </a:solidFill>
              </a:rPr>
              <a:t>B</a:t>
            </a:r>
            <a:r>
              <a:rPr lang="zh-CN" altLang="en-US" b="1" i="1" u="sng" dirty="0">
                <a:solidFill>
                  <a:srgbClr val="FF0000"/>
                </a:solidFill>
              </a:rPr>
              <a:t>）</a:t>
            </a:r>
            <a:r>
              <a:rPr lang="zh-CN" altLang="en-US" b="1" dirty="0"/>
              <a:t>：信道在单位时间内可以传输的最大信号量（码元</a:t>
            </a:r>
            <a:r>
              <a:rPr lang="zh-CN" altLang="en-US" b="1" dirty="0" smtClean="0"/>
              <a:t>数，从调制</a:t>
            </a:r>
            <a:r>
              <a:rPr lang="en-US" altLang="zh-CN" b="1" dirty="0" smtClean="0"/>
              <a:t>/</a:t>
            </a:r>
            <a:r>
              <a:rPr lang="zh-CN" altLang="en-US" b="1" dirty="0" smtClean="0"/>
              <a:t>解调器的角度看）</a:t>
            </a:r>
            <a:endParaRPr lang="zh-CN" altLang="en-US" b="1" dirty="0"/>
          </a:p>
          <a:p>
            <a:r>
              <a:rPr lang="zh-CN" altLang="en-US" b="1" i="1" u="sng" dirty="0">
                <a:solidFill>
                  <a:srgbClr val="FF0000"/>
                </a:solidFill>
              </a:rPr>
              <a:t>信道数据速率（</a:t>
            </a:r>
            <a:r>
              <a:rPr lang="en-US" altLang="zh-CN" b="1" i="1" u="sng" dirty="0">
                <a:solidFill>
                  <a:srgbClr val="FF0000"/>
                </a:solidFill>
              </a:rPr>
              <a:t>C</a:t>
            </a:r>
            <a:r>
              <a:rPr lang="zh-CN" altLang="en-US" b="1" i="1" u="sng" dirty="0">
                <a:solidFill>
                  <a:srgbClr val="FF0000"/>
                </a:solidFill>
              </a:rPr>
              <a:t>）：</a:t>
            </a:r>
            <a:r>
              <a:rPr lang="zh-CN" altLang="en-US" b="1" dirty="0"/>
              <a:t>信道在单位时间内可以传输的最大比特数（数据传输速率</a:t>
            </a:r>
            <a:r>
              <a:rPr lang="en-US" altLang="zh-CN" b="1" dirty="0"/>
              <a:t>(bps</a:t>
            </a:r>
            <a:r>
              <a:rPr lang="en-US" altLang="zh-CN" b="1" dirty="0" smtClean="0"/>
              <a:t>)</a:t>
            </a:r>
            <a:r>
              <a:rPr lang="zh-CN" altLang="en-US" b="1" dirty="0" smtClean="0"/>
              <a:t>，从信源</a:t>
            </a:r>
            <a:r>
              <a:rPr lang="en-US" altLang="zh-CN" b="1" dirty="0" smtClean="0"/>
              <a:t>/</a:t>
            </a:r>
            <a:r>
              <a:rPr lang="zh-CN" altLang="en-US" b="1" dirty="0" smtClean="0"/>
              <a:t>信宿角度看）</a:t>
            </a:r>
            <a:r>
              <a:rPr lang="zh-CN" altLang="en-US" b="1" dirty="0"/>
              <a:t>。</a:t>
            </a:r>
          </a:p>
          <a:p>
            <a:pPr>
              <a:lnSpc>
                <a:spcPct val="90000"/>
              </a:lnSpc>
              <a:spcBef>
                <a:spcPct val="20000"/>
              </a:spcBef>
              <a:spcAft>
                <a:spcPct val="30000"/>
              </a:spcAft>
            </a:pPr>
            <a:endParaRPr lang="zh-CN" altLang="en-US" sz="1200" b="1" dirty="0">
              <a:latin typeface="楷体" pitchFamily="18" charset="-122"/>
              <a:ea typeface="楷体" pitchFamily="18" charset="-122"/>
            </a:endParaRPr>
          </a:p>
          <a:p>
            <a:pPr>
              <a:lnSpc>
                <a:spcPct val="90000"/>
              </a:lnSpc>
              <a:spcAft>
                <a:spcPct val="5000"/>
              </a:spcAft>
            </a:pPr>
            <a:r>
              <a:rPr lang="zh-CN" altLang="en-US" sz="2800" b="1" dirty="0">
                <a:solidFill>
                  <a:srgbClr val="FF0000"/>
                </a:solidFill>
                <a:latin typeface="楷体" pitchFamily="18" charset="-122"/>
                <a:ea typeface="楷体" pitchFamily="18" charset="-122"/>
              </a:rPr>
              <a:t>奈奎斯特（</a:t>
            </a:r>
            <a:r>
              <a:rPr lang="en-US" altLang="zh-CN" b="1" dirty="0" err="1"/>
              <a:t>Nyquist</a:t>
            </a:r>
            <a:r>
              <a:rPr lang="en-US" altLang="zh-CN" dirty="0"/>
              <a:t> </a:t>
            </a:r>
            <a:r>
              <a:rPr lang="zh-CN" altLang="en-US" sz="2800" b="1" dirty="0">
                <a:solidFill>
                  <a:srgbClr val="FF0000"/>
                </a:solidFill>
                <a:latin typeface="楷体" pitchFamily="18" charset="-122"/>
                <a:ea typeface="楷体" pitchFamily="18" charset="-122"/>
              </a:rPr>
              <a:t>）定理</a:t>
            </a:r>
            <a:r>
              <a:rPr lang="zh-CN" altLang="en-US" sz="2800" b="1" dirty="0">
                <a:latin typeface="楷体" pitchFamily="18" charset="-122"/>
                <a:ea typeface="楷体" pitchFamily="18" charset="-122"/>
              </a:rPr>
              <a:t>（</a:t>
            </a:r>
            <a:r>
              <a:rPr lang="en-US" altLang="zh-CN" sz="2800" b="1" dirty="0">
                <a:latin typeface="楷体" pitchFamily="18" charset="-122"/>
                <a:ea typeface="楷体" pitchFamily="18" charset="-122"/>
              </a:rPr>
              <a:t>1924</a:t>
            </a:r>
            <a:r>
              <a:rPr lang="zh-CN" altLang="en-US" sz="2800" b="1" dirty="0">
                <a:latin typeface="楷体" pitchFamily="18" charset="-122"/>
                <a:ea typeface="楷体" pitchFamily="18" charset="-122"/>
              </a:rPr>
              <a:t>年）：</a:t>
            </a:r>
          </a:p>
          <a:p>
            <a:pPr>
              <a:lnSpc>
                <a:spcPct val="90000"/>
              </a:lnSpc>
              <a:spcAft>
                <a:spcPct val="5000"/>
              </a:spcAft>
              <a:buFontTx/>
              <a:buChar char="-"/>
            </a:pPr>
            <a:r>
              <a:rPr lang="zh-CN" altLang="en-US" sz="2800" b="1" dirty="0">
                <a:latin typeface="楷体" pitchFamily="18" charset="-122"/>
                <a:ea typeface="楷体" pitchFamily="18" charset="-122"/>
              </a:rPr>
              <a:t> 无噪声下的</a:t>
            </a:r>
            <a:r>
              <a:rPr lang="en-US" altLang="zh-CN" sz="2800" b="1" dirty="0">
                <a:latin typeface="楷体" pitchFamily="18" charset="-122"/>
                <a:ea typeface="楷体" pitchFamily="18" charset="-122"/>
              </a:rPr>
              <a:t>B</a:t>
            </a:r>
            <a:r>
              <a:rPr lang="zh-CN" altLang="en-US" sz="2800" b="1" dirty="0">
                <a:latin typeface="楷体" pitchFamily="18" charset="-122"/>
                <a:ea typeface="楷体" pitchFamily="18" charset="-122"/>
              </a:rPr>
              <a:t>与</a:t>
            </a:r>
            <a:r>
              <a:rPr lang="en-US" altLang="zh-CN" sz="2800" b="1" dirty="0">
                <a:latin typeface="楷体" pitchFamily="18" charset="-122"/>
                <a:ea typeface="楷体" pitchFamily="18" charset="-122"/>
              </a:rPr>
              <a:t>H</a:t>
            </a:r>
            <a:r>
              <a:rPr lang="zh-CN" altLang="en-US" sz="2800" b="1" dirty="0">
                <a:latin typeface="楷体" pitchFamily="18" charset="-122"/>
                <a:ea typeface="楷体" pitchFamily="18" charset="-122"/>
              </a:rPr>
              <a:t>的关系：  </a:t>
            </a:r>
            <a:r>
              <a:rPr lang="en-US" altLang="zh-CN" sz="2800" b="1" dirty="0">
                <a:solidFill>
                  <a:srgbClr val="FF0000"/>
                </a:solidFill>
                <a:latin typeface="楷体" pitchFamily="18" charset="-122"/>
                <a:ea typeface="楷体" pitchFamily="18" charset="-122"/>
              </a:rPr>
              <a:t>B = 2*H</a:t>
            </a:r>
            <a:r>
              <a:rPr lang="zh-CN" altLang="en-US" sz="2800" b="1" dirty="0" smtClean="0">
                <a:solidFill>
                  <a:srgbClr val="FF0000"/>
                </a:solidFill>
                <a:latin typeface="楷体" pitchFamily="18" charset="-122"/>
                <a:ea typeface="楷体" pitchFamily="18" charset="-122"/>
              </a:rPr>
              <a:t>（码元）</a:t>
            </a:r>
            <a:r>
              <a:rPr lang="zh-CN" altLang="en-US" sz="2800" b="1" dirty="0">
                <a:solidFill>
                  <a:srgbClr val="FF0000"/>
                </a:solidFill>
                <a:latin typeface="楷体" pitchFamily="18" charset="-122"/>
                <a:ea typeface="楷体" pitchFamily="18" charset="-122"/>
              </a:rPr>
              <a:t>；</a:t>
            </a:r>
          </a:p>
          <a:p>
            <a:pPr>
              <a:lnSpc>
                <a:spcPct val="90000"/>
              </a:lnSpc>
              <a:spcAft>
                <a:spcPct val="5000"/>
              </a:spcAft>
              <a:buFontTx/>
              <a:buChar char="-"/>
            </a:pPr>
            <a:r>
              <a:rPr lang="zh-CN" altLang="en-US" sz="2800" b="1" dirty="0">
                <a:solidFill>
                  <a:srgbClr val="FF0000"/>
                </a:solidFill>
                <a:latin typeface="楷体" pitchFamily="18" charset="-122"/>
                <a:ea typeface="楷体" pitchFamily="18" charset="-122"/>
              </a:rPr>
              <a:t> </a:t>
            </a:r>
            <a:r>
              <a:rPr lang="zh-CN" altLang="en-US" sz="2800" b="1" dirty="0"/>
              <a:t>无噪声下的</a:t>
            </a:r>
            <a:r>
              <a:rPr lang="en-US" altLang="zh-CN" sz="2800" b="1" dirty="0">
                <a:latin typeface="楷体" pitchFamily="18" charset="-122"/>
                <a:ea typeface="楷体" pitchFamily="18" charset="-122"/>
              </a:rPr>
              <a:t>C</a:t>
            </a:r>
            <a:r>
              <a:rPr lang="zh-CN" altLang="en-US" sz="2800" b="1" dirty="0"/>
              <a:t>与</a:t>
            </a:r>
            <a:r>
              <a:rPr lang="en-US" altLang="zh-CN" sz="2800" b="1" dirty="0">
                <a:latin typeface="楷体" pitchFamily="18" charset="-122"/>
                <a:ea typeface="楷体" pitchFamily="18" charset="-122"/>
              </a:rPr>
              <a:t>H</a:t>
            </a:r>
            <a:r>
              <a:rPr lang="zh-CN" altLang="en-US" sz="2800" b="1" dirty="0"/>
              <a:t>的关系：    </a:t>
            </a:r>
            <a:r>
              <a:rPr lang="en-US" altLang="zh-CN" sz="2800" b="1" dirty="0">
                <a:solidFill>
                  <a:srgbClr val="FF0000"/>
                </a:solidFill>
                <a:latin typeface="楷体" pitchFamily="18" charset="-122"/>
                <a:ea typeface="楷体" pitchFamily="18" charset="-122"/>
              </a:rPr>
              <a:t>C = 2*H*log</a:t>
            </a:r>
            <a:r>
              <a:rPr lang="en-US" altLang="zh-CN" sz="2800" b="1" baseline="-25000" dirty="0">
                <a:solidFill>
                  <a:srgbClr val="FF0000"/>
                </a:solidFill>
                <a:latin typeface="楷体" pitchFamily="18" charset="-122"/>
                <a:ea typeface="楷体" pitchFamily="18" charset="-122"/>
              </a:rPr>
              <a:t>2</a:t>
            </a:r>
            <a:r>
              <a:rPr lang="en-US" altLang="zh-CN" sz="2800" b="1" dirty="0">
                <a:solidFill>
                  <a:srgbClr val="FF0000"/>
                </a:solidFill>
                <a:latin typeface="楷体" pitchFamily="18" charset="-122"/>
                <a:ea typeface="楷体" pitchFamily="18" charset="-122"/>
              </a:rPr>
              <a:t>N (bps)</a:t>
            </a:r>
            <a:r>
              <a:rPr lang="en-US" altLang="zh-CN" dirty="0"/>
              <a:t> </a:t>
            </a:r>
          </a:p>
          <a:p>
            <a:pPr>
              <a:lnSpc>
                <a:spcPct val="90000"/>
              </a:lnSpc>
              <a:spcAft>
                <a:spcPct val="5000"/>
              </a:spcAft>
            </a:pPr>
            <a:r>
              <a:rPr lang="en-US" altLang="zh-CN" dirty="0"/>
              <a:t>          </a:t>
            </a:r>
            <a:r>
              <a:rPr lang="zh-CN" altLang="en-US" b="1" dirty="0"/>
              <a:t>其中：</a:t>
            </a:r>
            <a:r>
              <a:rPr lang="en-US" altLang="zh-CN" b="1" dirty="0"/>
              <a:t>N</a:t>
            </a:r>
            <a:r>
              <a:rPr lang="zh-CN" altLang="en-US" b="1" dirty="0"/>
              <a:t>为一个码元可取的离散值个数 </a:t>
            </a:r>
          </a:p>
          <a:p>
            <a:endParaRPr lang="zh-CN" altLang="en-US" sz="1200" b="1" dirty="0"/>
          </a:p>
          <a:p>
            <a:r>
              <a:rPr lang="zh-CN" altLang="en-US" b="1" dirty="0"/>
              <a:t>例</a:t>
            </a:r>
            <a:r>
              <a:rPr lang="zh-CN" altLang="en-US" b="1" dirty="0" smtClean="0"/>
              <a:t>：若普通</a:t>
            </a:r>
            <a:r>
              <a:rPr lang="zh-CN" altLang="en-US" b="1" dirty="0"/>
              <a:t>电话线路带宽约</a:t>
            </a:r>
            <a:r>
              <a:rPr lang="en-US" altLang="zh-CN" b="1" dirty="0"/>
              <a:t>3kHz</a:t>
            </a:r>
            <a:r>
              <a:rPr lang="zh-CN" altLang="en-US" b="1" dirty="0"/>
              <a:t>，每个码元可调制为 </a:t>
            </a:r>
            <a:r>
              <a:rPr lang="en-US" altLang="zh-CN" b="1" dirty="0"/>
              <a:t>N=16 </a:t>
            </a:r>
            <a:r>
              <a:rPr lang="zh-CN" altLang="en-US" b="1" dirty="0"/>
              <a:t>个不同</a:t>
            </a:r>
            <a:r>
              <a:rPr lang="zh-CN" altLang="en-US" b="1" dirty="0" smtClean="0"/>
              <a:t>值，则</a:t>
            </a:r>
            <a:r>
              <a:rPr lang="zh-CN" altLang="en-US" b="1" dirty="0"/>
              <a:t>对应的</a:t>
            </a:r>
            <a:r>
              <a:rPr lang="zh-CN" altLang="en-US" b="1" dirty="0" smtClean="0"/>
              <a:t>信道容量、信道</a:t>
            </a:r>
            <a:r>
              <a:rPr lang="zh-CN" altLang="en-US" b="1" dirty="0"/>
              <a:t>数据</a:t>
            </a:r>
            <a:r>
              <a:rPr lang="zh-CN" altLang="en-US" b="1" dirty="0" smtClean="0"/>
              <a:t>速率各位多少？</a:t>
            </a:r>
            <a:endParaRPr lang="zh-CN" altLang="en-US" b="1" dirty="0"/>
          </a:p>
          <a:p>
            <a:r>
              <a:rPr lang="zh-CN" altLang="en-US" b="1" dirty="0" smtClean="0"/>
              <a:t> </a:t>
            </a:r>
            <a:endParaRPr lang="zh-CN" altLang="en-US" b="1" dirty="0"/>
          </a:p>
        </p:txBody>
      </p:sp>
      <p:sp>
        <p:nvSpPr>
          <p:cNvPr id="26629" name="Text Box 5"/>
          <p:cNvSpPr txBox="1">
            <a:spLocks noChangeArrowheads="1"/>
          </p:cNvSpPr>
          <p:nvPr/>
        </p:nvSpPr>
        <p:spPr bwMode="auto">
          <a:xfrm>
            <a:off x="317500" y="260350"/>
            <a:ext cx="8215313" cy="530225"/>
          </a:xfrm>
          <a:prstGeom prst="rect">
            <a:avLst/>
          </a:prstGeom>
          <a:noFill/>
          <a:ln w="9525">
            <a:noFill/>
            <a:miter lim="800000"/>
            <a:headEnd/>
            <a:tailEnd/>
          </a:ln>
        </p:spPr>
        <p:txBody>
          <a:bodyPr>
            <a:spAutoFit/>
          </a:bodyPr>
          <a:lstStyle/>
          <a:p>
            <a:pPr>
              <a:lnSpc>
                <a:spcPct val="90000"/>
              </a:lnSpc>
              <a:spcBef>
                <a:spcPct val="20000"/>
              </a:spcBef>
              <a:spcAft>
                <a:spcPct val="50000"/>
              </a:spcAft>
            </a:pPr>
            <a:r>
              <a:rPr lang="zh-CN" altLang="en-US" sz="3200" b="1">
                <a:latin typeface="楷体" pitchFamily="18" charset="-122"/>
                <a:ea typeface="楷体" pitchFamily="18" charset="-122"/>
              </a:rPr>
              <a:t>信道带宽、信道容量、信道速率的关系</a:t>
            </a:r>
            <a:endParaRPr lang="zh-CN" altLang="en-US" b="1">
              <a:latin typeface="楷体" pitchFamily="18" charset="-122"/>
              <a:ea typeface="楷体" pitchFamily="18" charset="-122"/>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p:cNvSpPr>
            <a:spLocks noChangeArrowheads="1"/>
          </p:cNvSpPr>
          <p:nvPr/>
        </p:nvSpPr>
        <p:spPr bwMode="auto">
          <a:xfrm>
            <a:off x="228600" y="8382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27651" name="Text Box 3"/>
          <p:cNvSpPr txBox="1">
            <a:spLocks noChangeArrowheads="1"/>
          </p:cNvSpPr>
          <p:nvPr/>
        </p:nvSpPr>
        <p:spPr bwMode="auto">
          <a:xfrm>
            <a:off x="860425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14</a:t>
            </a:r>
            <a:endParaRPr lang="en-US" altLang="zh-CN" dirty="0"/>
          </a:p>
        </p:txBody>
      </p:sp>
      <p:sp>
        <p:nvSpPr>
          <p:cNvPr id="27652" name="Text Box 4"/>
          <p:cNvSpPr txBox="1">
            <a:spLocks noChangeArrowheads="1"/>
          </p:cNvSpPr>
          <p:nvPr/>
        </p:nvSpPr>
        <p:spPr bwMode="auto">
          <a:xfrm>
            <a:off x="107950" y="1052513"/>
            <a:ext cx="9036050" cy="4164217"/>
          </a:xfrm>
          <a:prstGeom prst="rect">
            <a:avLst/>
          </a:prstGeom>
          <a:noFill/>
          <a:ln w="9525">
            <a:noFill/>
            <a:miter lim="800000"/>
            <a:headEnd/>
            <a:tailEnd/>
          </a:ln>
        </p:spPr>
        <p:txBody>
          <a:bodyPr>
            <a:spAutoFit/>
          </a:bodyPr>
          <a:lstStyle/>
          <a:p>
            <a:r>
              <a:rPr lang="zh-CN" altLang="en-US" b="1" i="1" u="sng" dirty="0">
                <a:solidFill>
                  <a:srgbClr val="FF0000"/>
                </a:solidFill>
              </a:rPr>
              <a:t>信道带宽（</a:t>
            </a:r>
            <a:r>
              <a:rPr lang="en-US" altLang="zh-CN" b="1" i="1" u="sng" dirty="0">
                <a:solidFill>
                  <a:srgbClr val="FF0000"/>
                </a:solidFill>
              </a:rPr>
              <a:t>H</a:t>
            </a:r>
            <a:r>
              <a:rPr lang="zh-CN" altLang="en-US" b="1" i="1" u="sng" dirty="0">
                <a:solidFill>
                  <a:srgbClr val="FF0000"/>
                </a:solidFill>
              </a:rPr>
              <a:t>）</a:t>
            </a:r>
            <a:r>
              <a:rPr lang="zh-CN" altLang="en-US" b="1" dirty="0"/>
              <a:t>：信道可以不失真地传输信号的</a:t>
            </a:r>
            <a:r>
              <a:rPr lang="zh-CN" altLang="en-US" b="1" dirty="0">
                <a:solidFill>
                  <a:srgbClr val="FF0000"/>
                </a:solidFill>
              </a:rPr>
              <a:t>频率范围</a:t>
            </a:r>
            <a:r>
              <a:rPr lang="zh-CN" altLang="en-US" b="1" dirty="0"/>
              <a:t>；</a:t>
            </a:r>
          </a:p>
          <a:p>
            <a:r>
              <a:rPr lang="zh-CN" altLang="en-US" b="1" i="1" u="sng" dirty="0">
                <a:solidFill>
                  <a:srgbClr val="FF0000"/>
                </a:solidFill>
              </a:rPr>
              <a:t>信道容量（</a:t>
            </a:r>
            <a:r>
              <a:rPr lang="en-US" altLang="zh-CN" b="1" i="1" u="sng" dirty="0">
                <a:solidFill>
                  <a:srgbClr val="FF0000"/>
                </a:solidFill>
              </a:rPr>
              <a:t>B</a:t>
            </a:r>
            <a:r>
              <a:rPr lang="zh-CN" altLang="en-US" b="1" i="1" u="sng" dirty="0">
                <a:solidFill>
                  <a:srgbClr val="FF0000"/>
                </a:solidFill>
              </a:rPr>
              <a:t>）</a:t>
            </a:r>
            <a:r>
              <a:rPr lang="zh-CN" altLang="en-US" b="1" dirty="0"/>
              <a:t>：信道在单位时间内可以传输的最大信号量（码元</a:t>
            </a:r>
            <a:r>
              <a:rPr lang="zh-CN" altLang="en-US" b="1" dirty="0" smtClean="0"/>
              <a:t>数，从调制</a:t>
            </a:r>
            <a:r>
              <a:rPr lang="en-US" altLang="zh-CN" b="1" dirty="0" smtClean="0"/>
              <a:t>/</a:t>
            </a:r>
            <a:r>
              <a:rPr lang="zh-CN" altLang="en-US" b="1" dirty="0" smtClean="0"/>
              <a:t>解调器的角度看）</a:t>
            </a:r>
            <a:endParaRPr lang="zh-CN" altLang="en-US" b="1" dirty="0"/>
          </a:p>
          <a:p>
            <a:r>
              <a:rPr lang="zh-CN" altLang="en-US" b="1" i="1" u="sng" dirty="0" smtClean="0">
                <a:solidFill>
                  <a:srgbClr val="FF0000"/>
                </a:solidFill>
              </a:rPr>
              <a:t>信道数据速率</a:t>
            </a:r>
            <a:r>
              <a:rPr lang="zh-CN" altLang="en-US" b="1" i="1" u="sng" dirty="0">
                <a:solidFill>
                  <a:srgbClr val="FF0000"/>
                </a:solidFill>
              </a:rPr>
              <a:t>（</a:t>
            </a:r>
            <a:r>
              <a:rPr lang="en-US" altLang="zh-CN" b="1" i="1" u="sng" dirty="0">
                <a:solidFill>
                  <a:srgbClr val="FF0000"/>
                </a:solidFill>
              </a:rPr>
              <a:t>C</a:t>
            </a:r>
            <a:r>
              <a:rPr lang="zh-CN" altLang="en-US" b="1" i="1" u="sng" dirty="0">
                <a:solidFill>
                  <a:srgbClr val="FF0000"/>
                </a:solidFill>
              </a:rPr>
              <a:t>）：</a:t>
            </a:r>
            <a:r>
              <a:rPr lang="zh-CN" altLang="en-US" b="1" dirty="0"/>
              <a:t>信道在单位时间内可以传输的最大比特数（数据传输速率</a:t>
            </a:r>
            <a:r>
              <a:rPr lang="en-US" altLang="zh-CN" b="1" dirty="0"/>
              <a:t>(bps</a:t>
            </a:r>
            <a:r>
              <a:rPr lang="en-US" altLang="zh-CN" b="1" dirty="0" smtClean="0"/>
              <a:t>)</a:t>
            </a:r>
            <a:r>
              <a:rPr lang="zh-CN" altLang="en-US" b="1" dirty="0" smtClean="0"/>
              <a:t> ，从信源</a:t>
            </a:r>
            <a:r>
              <a:rPr lang="en-US" altLang="zh-CN" b="1" dirty="0" smtClean="0"/>
              <a:t>/</a:t>
            </a:r>
            <a:r>
              <a:rPr lang="zh-CN" altLang="en-US" b="1" dirty="0" smtClean="0"/>
              <a:t>信宿角度看）</a:t>
            </a:r>
            <a:r>
              <a:rPr lang="zh-CN" altLang="en-US" b="1" dirty="0"/>
              <a:t>。</a:t>
            </a:r>
          </a:p>
          <a:p>
            <a:pPr>
              <a:lnSpc>
                <a:spcPct val="90000"/>
              </a:lnSpc>
              <a:spcBef>
                <a:spcPct val="20000"/>
              </a:spcBef>
              <a:spcAft>
                <a:spcPct val="30000"/>
              </a:spcAft>
            </a:pPr>
            <a:endParaRPr lang="zh-CN" altLang="en-US" sz="1200" b="1" dirty="0">
              <a:latin typeface="楷体" pitchFamily="18" charset="-122"/>
              <a:ea typeface="楷体" pitchFamily="18" charset="-122"/>
            </a:endParaRPr>
          </a:p>
          <a:p>
            <a:pPr>
              <a:lnSpc>
                <a:spcPct val="90000"/>
              </a:lnSpc>
              <a:spcAft>
                <a:spcPct val="5000"/>
              </a:spcAft>
            </a:pPr>
            <a:r>
              <a:rPr lang="zh-CN" altLang="en-US" sz="2800" b="1" dirty="0">
                <a:solidFill>
                  <a:srgbClr val="FF0000"/>
                </a:solidFill>
                <a:latin typeface="楷体" pitchFamily="18" charset="-122"/>
                <a:ea typeface="楷体" pitchFamily="18" charset="-122"/>
              </a:rPr>
              <a:t>香农</a:t>
            </a:r>
            <a:r>
              <a:rPr lang="zh-CN" altLang="en-US" sz="2800" b="1" dirty="0">
                <a:latin typeface="楷体" pitchFamily="18" charset="-122"/>
                <a:ea typeface="楷体" pitchFamily="18" charset="-122"/>
              </a:rPr>
              <a:t>（</a:t>
            </a:r>
            <a:r>
              <a:rPr lang="en-US" altLang="zh-CN" b="1" dirty="0"/>
              <a:t>Shannon</a:t>
            </a:r>
            <a:r>
              <a:rPr lang="zh-CN" altLang="en-US" sz="2800" b="1" dirty="0">
                <a:latin typeface="楷体" pitchFamily="18" charset="-122"/>
                <a:ea typeface="楷体" pitchFamily="18" charset="-122"/>
              </a:rPr>
              <a:t>）</a:t>
            </a:r>
            <a:r>
              <a:rPr lang="zh-CN" altLang="en-US" sz="2800" b="1" dirty="0">
                <a:solidFill>
                  <a:srgbClr val="FF0000"/>
                </a:solidFill>
                <a:latin typeface="楷体" pitchFamily="18" charset="-122"/>
                <a:ea typeface="楷体" pitchFamily="18" charset="-122"/>
              </a:rPr>
              <a:t>定理</a:t>
            </a:r>
            <a:r>
              <a:rPr lang="zh-CN" altLang="en-US" sz="2800" b="1" dirty="0">
                <a:latin typeface="楷体" pitchFamily="18" charset="-122"/>
                <a:ea typeface="楷体" pitchFamily="18" charset="-122"/>
              </a:rPr>
              <a:t>（</a:t>
            </a:r>
            <a:r>
              <a:rPr lang="en-US" altLang="zh-CN" sz="2800" b="1" dirty="0">
                <a:latin typeface="楷体" pitchFamily="18" charset="-122"/>
                <a:ea typeface="楷体" pitchFamily="18" charset="-122"/>
              </a:rPr>
              <a:t>1948</a:t>
            </a:r>
            <a:r>
              <a:rPr lang="zh-CN" altLang="en-US" sz="2800" b="1" dirty="0">
                <a:latin typeface="楷体" pitchFamily="18" charset="-122"/>
                <a:ea typeface="楷体" pitchFamily="18" charset="-122"/>
              </a:rPr>
              <a:t>年）</a:t>
            </a:r>
          </a:p>
          <a:p>
            <a:pPr>
              <a:lnSpc>
                <a:spcPct val="90000"/>
              </a:lnSpc>
              <a:spcAft>
                <a:spcPct val="5000"/>
              </a:spcAft>
            </a:pPr>
            <a:r>
              <a:rPr lang="en-US" altLang="zh-CN" sz="2800" b="1" dirty="0">
                <a:latin typeface="楷体" pitchFamily="18" charset="-122"/>
                <a:ea typeface="楷体" pitchFamily="18" charset="-122"/>
              </a:rPr>
              <a:t>–</a:t>
            </a:r>
            <a:r>
              <a:rPr lang="zh-CN" altLang="en-US" sz="2800" b="1" dirty="0">
                <a:latin typeface="楷体" pitchFamily="18" charset="-122"/>
                <a:ea typeface="楷体" pitchFamily="18" charset="-122"/>
              </a:rPr>
              <a:t>有热噪声时</a:t>
            </a:r>
            <a:r>
              <a:rPr lang="en-US" altLang="zh-CN" sz="2800" b="1" dirty="0">
                <a:latin typeface="楷体" pitchFamily="18" charset="-122"/>
                <a:ea typeface="楷体" pitchFamily="18" charset="-122"/>
              </a:rPr>
              <a:t>C</a:t>
            </a:r>
            <a:r>
              <a:rPr lang="zh-CN" altLang="en-US" sz="2800" b="1" dirty="0">
                <a:latin typeface="楷体" pitchFamily="18" charset="-122"/>
                <a:ea typeface="楷体" pitchFamily="18" charset="-122"/>
              </a:rPr>
              <a:t>、</a:t>
            </a:r>
            <a:r>
              <a:rPr lang="en-US" altLang="zh-CN" sz="2800" b="1" dirty="0">
                <a:latin typeface="楷体" pitchFamily="18" charset="-122"/>
                <a:ea typeface="楷体" pitchFamily="18" charset="-122"/>
              </a:rPr>
              <a:t>H</a:t>
            </a:r>
            <a:r>
              <a:rPr lang="zh-CN" altLang="en-US" sz="2800" b="1" dirty="0">
                <a:latin typeface="楷体" pitchFamily="18" charset="-122"/>
                <a:ea typeface="楷体" pitchFamily="18" charset="-122"/>
              </a:rPr>
              <a:t>和噪声的关系：</a:t>
            </a:r>
          </a:p>
          <a:p>
            <a:pPr>
              <a:lnSpc>
                <a:spcPct val="90000"/>
              </a:lnSpc>
              <a:spcAft>
                <a:spcPct val="5000"/>
              </a:spcAft>
            </a:pPr>
            <a:r>
              <a:rPr lang="zh-CN" altLang="en-US" sz="2800" b="1" dirty="0"/>
              <a:t>                               </a:t>
            </a:r>
            <a:r>
              <a:rPr lang="en-US" altLang="zh-CN" sz="2800" b="1" dirty="0">
                <a:solidFill>
                  <a:srgbClr val="FF0000"/>
                </a:solidFill>
              </a:rPr>
              <a:t>C = H*log</a:t>
            </a:r>
            <a:r>
              <a:rPr lang="en-US" altLang="zh-CN" sz="2800" b="1" baseline="-25000" dirty="0">
                <a:solidFill>
                  <a:srgbClr val="FF0000"/>
                </a:solidFill>
              </a:rPr>
              <a:t>2</a:t>
            </a:r>
            <a:r>
              <a:rPr lang="en-US" altLang="zh-CN" sz="2800" b="1" dirty="0">
                <a:solidFill>
                  <a:srgbClr val="FF0000"/>
                </a:solidFill>
              </a:rPr>
              <a:t> (1+S/N) (bps)</a:t>
            </a:r>
            <a:r>
              <a:rPr lang="en-US" altLang="zh-CN" dirty="0"/>
              <a:t> </a:t>
            </a:r>
          </a:p>
          <a:p>
            <a:r>
              <a:rPr lang="en-US" altLang="zh-CN" b="1" dirty="0"/>
              <a:t>  </a:t>
            </a:r>
            <a:r>
              <a:rPr lang="zh-CN" altLang="en-US" b="1" dirty="0"/>
              <a:t>其中： </a:t>
            </a:r>
            <a:r>
              <a:rPr lang="en-US" altLang="zh-CN" b="1" dirty="0"/>
              <a:t>S</a:t>
            </a:r>
            <a:r>
              <a:rPr lang="zh-CN" altLang="en-US" b="1" dirty="0"/>
              <a:t>为信号功率， </a:t>
            </a:r>
            <a:r>
              <a:rPr lang="en-US" altLang="zh-CN" b="1" dirty="0"/>
              <a:t>N</a:t>
            </a:r>
            <a:r>
              <a:rPr lang="zh-CN" altLang="en-US" b="1" dirty="0"/>
              <a:t>为噪声功率，</a:t>
            </a:r>
          </a:p>
          <a:p>
            <a:r>
              <a:rPr lang="zh-CN" altLang="en-US" b="1" dirty="0"/>
              <a:t>              </a:t>
            </a:r>
            <a:r>
              <a:rPr lang="en-US" altLang="zh-CN" b="1" dirty="0"/>
              <a:t>S/N</a:t>
            </a:r>
            <a:r>
              <a:rPr lang="zh-CN" altLang="en-US" b="1" dirty="0"/>
              <a:t>为信噪比，</a:t>
            </a:r>
            <a:r>
              <a:rPr lang="zh-CN" altLang="en-US" b="1" dirty="0" smtClean="0"/>
              <a:t>通常表示</a:t>
            </a:r>
            <a:r>
              <a:rPr lang="zh-CN" altLang="en-US" b="1" dirty="0"/>
              <a:t>成 </a:t>
            </a:r>
            <a:r>
              <a:rPr lang="en-US" altLang="zh-CN" b="1" dirty="0"/>
              <a:t>10*</a:t>
            </a:r>
            <a:r>
              <a:rPr lang="en-US" altLang="zh-CN" b="1" dirty="0" err="1"/>
              <a:t>lg</a:t>
            </a:r>
            <a:r>
              <a:rPr lang="en-US" altLang="zh-CN" b="1" dirty="0"/>
              <a:t>(S/N) </a:t>
            </a:r>
            <a:r>
              <a:rPr lang="zh-CN" altLang="en-US" b="1" dirty="0"/>
              <a:t>分贝</a:t>
            </a:r>
            <a:r>
              <a:rPr lang="en-US" altLang="zh-CN" b="1" dirty="0"/>
              <a:t>(dB)</a:t>
            </a:r>
            <a:r>
              <a:rPr lang="zh-CN" altLang="en-US" b="1" dirty="0" smtClean="0"/>
              <a:t>。</a:t>
            </a:r>
            <a:endParaRPr lang="en-US" altLang="zh-CN" b="1" dirty="0"/>
          </a:p>
        </p:txBody>
      </p:sp>
      <p:sp>
        <p:nvSpPr>
          <p:cNvPr id="27653" name="Text Box 5"/>
          <p:cNvSpPr txBox="1">
            <a:spLocks noChangeArrowheads="1"/>
          </p:cNvSpPr>
          <p:nvPr/>
        </p:nvSpPr>
        <p:spPr bwMode="auto">
          <a:xfrm>
            <a:off x="317500" y="260350"/>
            <a:ext cx="8215313" cy="530225"/>
          </a:xfrm>
          <a:prstGeom prst="rect">
            <a:avLst/>
          </a:prstGeom>
          <a:noFill/>
          <a:ln w="9525">
            <a:noFill/>
            <a:miter lim="800000"/>
            <a:headEnd/>
            <a:tailEnd/>
          </a:ln>
        </p:spPr>
        <p:txBody>
          <a:bodyPr>
            <a:spAutoFit/>
          </a:bodyPr>
          <a:lstStyle/>
          <a:p>
            <a:pPr>
              <a:lnSpc>
                <a:spcPct val="90000"/>
              </a:lnSpc>
              <a:spcBef>
                <a:spcPct val="20000"/>
              </a:spcBef>
              <a:spcAft>
                <a:spcPct val="50000"/>
              </a:spcAft>
            </a:pPr>
            <a:r>
              <a:rPr lang="zh-CN" altLang="en-US" sz="3200" b="1">
                <a:latin typeface="楷体" pitchFamily="18" charset="-122"/>
                <a:ea typeface="楷体" pitchFamily="18" charset="-122"/>
              </a:rPr>
              <a:t>信道带宽、信道容量、信道速率的关系</a:t>
            </a:r>
            <a:endParaRPr lang="zh-CN" altLang="en-US" b="1">
              <a:latin typeface="楷体" pitchFamily="18" charset="-122"/>
              <a:ea typeface="楷体" pitchFamily="18" charset="-122"/>
            </a:endParaRPr>
          </a:p>
        </p:txBody>
      </p:sp>
      <p:sp>
        <p:nvSpPr>
          <p:cNvPr id="6" name="TextBox 5"/>
          <p:cNvSpPr txBox="1"/>
          <p:nvPr/>
        </p:nvSpPr>
        <p:spPr>
          <a:xfrm>
            <a:off x="1259632" y="5373216"/>
            <a:ext cx="7776864" cy="1200329"/>
          </a:xfrm>
          <a:prstGeom prst="rect">
            <a:avLst/>
          </a:prstGeom>
          <a:noFill/>
        </p:spPr>
        <p:txBody>
          <a:bodyPr wrap="square" rtlCol="0">
            <a:spAutoFit/>
          </a:bodyPr>
          <a:lstStyle/>
          <a:p>
            <a:r>
              <a:rPr lang="zh-CN" altLang="en-US" sz="1800" b="1" dirty="0"/>
              <a:t>香农</a:t>
            </a:r>
            <a:r>
              <a:rPr lang="en-US" altLang="zh-CN" sz="1800" b="1" dirty="0"/>
              <a:t>(Claude Elwood Shannon </a:t>
            </a:r>
            <a:r>
              <a:rPr lang="zh-CN" altLang="en-US" sz="1800" b="1" dirty="0"/>
              <a:t>，</a:t>
            </a:r>
            <a:r>
              <a:rPr lang="en-US" altLang="zh-CN" sz="1800" b="1" dirty="0"/>
              <a:t>1916-2001</a:t>
            </a:r>
            <a:r>
              <a:rPr lang="zh-CN" altLang="en-US" sz="1800" b="1" dirty="0"/>
              <a:t>年</a:t>
            </a:r>
            <a:r>
              <a:rPr lang="en-US" altLang="zh-CN" sz="1800" b="1" dirty="0"/>
              <a:t>)</a:t>
            </a:r>
            <a:r>
              <a:rPr lang="zh-CN" altLang="en-US" sz="1800" b="1" dirty="0"/>
              <a:t>是美国数学家，曾在贝尔实验室工作，提出了信息熵的概念以及三大定理，为信息论和数字通信奠定了基础，被认为是信息论的创始人。香农三大定理：可变长无失真信源编码定理、有噪信道编码定理、保失真度准则下的有失真信源编码定理。</a:t>
            </a:r>
          </a:p>
        </p:txBody>
      </p:sp>
      <p:pic>
        <p:nvPicPr>
          <p:cNvPr id="90113" name="Picture 1"/>
          <p:cNvPicPr>
            <a:picLocks noChangeAspect="1" noChangeArrowheads="1"/>
          </p:cNvPicPr>
          <p:nvPr/>
        </p:nvPicPr>
        <p:blipFill>
          <a:blip r:embed="rId2" cstate="print"/>
          <a:srcRect/>
          <a:stretch>
            <a:fillRect/>
          </a:stretch>
        </p:blipFill>
        <p:spPr bwMode="auto">
          <a:xfrm>
            <a:off x="35496" y="5370909"/>
            <a:ext cx="1211016" cy="122644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p:cNvSpPr>
            <a:spLocks noChangeArrowheads="1"/>
          </p:cNvSpPr>
          <p:nvPr/>
        </p:nvSpPr>
        <p:spPr bwMode="auto">
          <a:xfrm>
            <a:off x="228600" y="8382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27651" name="Text Box 3"/>
          <p:cNvSpPr txBox="1">
            <a:spLocks noChangeArrowheads="1"/>
          </p:cNvSpPr>
          <p:nvPr/>
        </p:nvSpPr>
        <p:spPr bwMode="auto">
          <a:xfrm>
            <a:off x="860425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15</a:t>
            </a:r>
            <a:endParaRPr lang="en-US" altLang="zh-CN" dirty="0"/>
          </a:p>
        </p:txBody>
      </p:sp>
      <p:sp>
        <p:nvSpPr>
          <p:cNvPr id="27652" name="Text Box 4"/>
          <p:cNvSpPr txBox="1">
            <a:spLocks noChangeArrowheads="1"/>
          </p:cNvSpPr>
          <p:nvPr/>
        </p:nvSpPr>
        <p:spPr bwMode="auto">
          <a:xfrm>
            <a:off x="107950" y="1052513"/>
            <a:ext cx="9036050" cy="5087547"/>
          </a:xfrm>
          <a:prstGeom prst="rect">
            <a:avLst/>
          </a:prstGeom>
          <a:noFill/>
          <a:ln w="9525">
            <a:noFill/>
            <a:miter lim="800000"/>
            <a:headEnd/>
            <a:tailEnd/>
          </a:ln>
        </p:spPr>
        <p:txBody>
          <a:bodyPr>
            <a:spAutoFit/>
          </a:bodyPr>
          <a:lstStyle/>
          <a:p>
            <a:r>
              <a:rPr lang="zh-CN" altLang="en-US" b="1" i="1" u="sng" dirty="0">
                <a:solidFill>
                  <a:srgbClr val="FF0000"/>
                </a:solidFill>
              </a:rPr>
              <a:t>信道带宽（</a:t>
            </a:r>
            <a:r>
              <a:rPr lang="en-US" altLang="zh-CN" b="1" i="1" u="sng" dirty="0">
                <a:solidFill>
                  <a:srgbClr val="FF0000"/>
                </a:solidFill>
              </a:rPr>
              <a:t>H</a:t>
            </a:r>
            <a:r>
              <a:rPr lang="zh-CN" altLang="en-US" b="1" i="1" u="sng" dirty="0">
                <a:solidFill>
                  <a:srgbClr val="FF0000"/>
                </a:solidFill>
              </a:rPr>
              <a:t>）</a:t>
            </a:r>
            <a:r>
              <a:rPr lang="zh-CN" altLang="en-US" b="1" dirty="0"/>
              <a:t>：信道可以不失真地传输信号的</a:t>
            </a:r>
            <a:r>
              <a:rPr lang="zh-CN" altLang="en-US" b="1" dirty="0">
                <a:solidFill>
                  <a:srgbClr val="FF0000"/>
                </a:solidFill>
              </a:rPr>
              <a:t>频率范围</a:t>
            </a:r>
            <a:r>
              <a:rPr lang="zh-CN" altLang="en-US" b="1" dirty="0"/>
              <a:t>；</a:t>
            </a:r>
          </a:p>
          <a:p>
            <a:r>
              <a:rPr lang="zh-CN" altLang="en-US" b="1" i="1" u="sng" dirty="0">
                <a:solidFill>
                  <a:srgbClr val="FF0000"/>
                </a:solidFill>
              </a:rPr>
              <a:t>信道容量（</a:t>
            </a:r>
            <a:r>
              <a:rPr lang="en-US" altLang="zh-CN" b="1" i="1" u="sng" dirty="0">
                <a:solidFill>
                  <a:srgbClr val="FF0000"/>
                </a:solidFill>
              </a:rPr>
              <a:t>B</a:t>
            </a:r>
            <a:r>
              <a:rPr lang="zh-CN" altLang="en-US" b="1" i="1" u="sng" dirty="0">
                <a:solidFill>
                  <a:srgbClr val="FF0000"/>
                </a:solidFill>
              </a:rPr>
              <a:t>）</a:t>
            </a:r>
            <a:r>
              <a:rPr lang="zh-CN" altLang="en-US" b="1" dirty="0"/>
              <a:t>：信道在单位时间内可以传输的最大信号量（码元</a:t>
            </a:r>
            <a:r>
              <a:rPr lang="zh-CN" altLang="en-US" b="1" dirty="0" smtClean="0"/>
              <a:t>数，从调制</a:t>
            </a:r>
            <a:r>
              <a:rPr lang="en-US" altLang="zh-CN" b="1" dirty="0" smtClean="0"/>
              <a:t>/</a:t>
            </a:r>
            <a:r>
              <a:rPr lang="zh-CN" altLang="en-US" b="1" dirty="0" smtClean="0"/>
              <a:t>解调器的角度看）</a:t>
            </a:r>
            <a:endParaRPr lang="zh-CN" altLang="en-US" b="1" dirty="0"/>
          </a:p>
          <a:p>
            <a:r>
              <a:rPr lang="zh-CN" altLang="en-US" b="1" i="1" u="sng" dirty="0" smtClean="0">
                <a:solidFill>
                  <a:srgbClr val="FF0000"/>
                </a:solidFill>
              </a:rPr>
              <a:t>信道数据速率</a:t>
            </a:r>
            <a:r>
              <a:rPr lang="zh-CN" altLang="en-US" b="1" i="1" u="sng" dirty="0">
                <a:solidFill>
                  <a:srgbClr val="FF0000"/>
                </a:solidFill>
              </a:rPr>
              <a:t>（</a:t>
            </a:r>
            <a:r>
              <a:rPr lang="en-US" altLang="zh-CN" b="1" i="1" u="sng" dirty="0">
                <a:solidFill>
                  <a:srgbClr val="FF0000"/>
                </a:solidFill>
              </a:rPr>
              <a:t>C</a:t>
            </a:r>
            <a:r>
              <a:rPr lang="zh-CN" altLang="en-US" b="1" i="1" u="sng" dirty="0">
                <a:solidFill>
                  <a:srgbClr val="FF0000"/>
                </a:solidFill>
              </a:rPr>
              <a:t>）：</a:t>
            </a:r>
            <a:r>
              <a:rPr lang="zh-CN" altLang="en-US" b="1" dirty="0"/>
              <a:t>信道在单位时间内可以传输的最大比特数（数据传输速率</a:t>
            </a:r>
            <a:r>
              <a:rPr lang="en-US" altLang="zh-CN" b="1" dirty="0"/>
              <a:t>(bps</a:t>
            </a:r>
            <a:r>
              <a:rPr lang="en-US" altLang="zh-CN" b="1" dirty="0" smtClean="0"/>
              <a:t>)</a:t>
            </a:r>
            <a:r>
              <a:rPr lang="zh-CN" altLang="en-US" b="1" dirty="0" smtClean="0"/>
              <a:t> ，从信源</a:t>
            </a:r>
            <a:r>
              <a:rPr lang="en-US" altLang="zh-CN" b="1" dirty="0" smtClean="0"/>
              <a:t>/</a:t>
            </a:r>
            <a:r>
              <a:rPr lang="zh-CN" altLang="en-US" b="1" dirty="0" smtClean="0"/>
              <a:t>信宿角度看）</a:t>
            </a:r>
            <a:r>
              <a:rPr lang="zh-CN" altLang="en-US" b="1" dirty="0"/>
              <a:t>。</a:t>
            </a:r>
          </a:p>
          <a:p>
            <a:pPr>
              <a:lnSpc>
                <a:spcPct val="90000"/>
              </a:lnSpc>
              <a:spcBef>
                <a:spcPct val="20000"/>
              </a:spcBef>
              <a:spcAft>
                <a:spcPct val="30000"/>
              </a:spcAft>
            </a:pPr>
            <a:endParaRPr lang="zh-CN" altLang="en-US" sz="1200" b="1" dirty="0">
              <a:latin typeface="楷体" pitchFamily="18" charset="-122"/>
              <a:ea typeface="楷体" pitchFamily="18" charset="-122"/>
            </a:endParaRPr>
          </a:p>
          <a:p>
            <a:pPr>
              <a:lnSpc>
                <a:spcPct val="90000"/>
              </a:lnSpc>
              <a:spcAft>
                <a:spcPct val="5000"/>
              </a:spcAft>
            </a:pPr>
            <a:r>
              <a:rPr lang="zh-CN" altLang="en-US" sz="2800" b="1" dirty="0">
                <a:solidFill>
                  <a:srgbClr val="FF0000"/>
                </a:solidFill>
                <a:latin typeface="楷体" pitchFamily="18" charset="-122"/>
                <a:ea typeface="楷体" pitchFamily="18" charset="-122"/>
              </a:rPr>
              <a:t>香农（</a:t>
            </a:r>
            <a:r>
              <a:rPr lang="en-US" altLang="zh-CN" b="1" dirty="0"/>
              <a:t>Shannon</a:t>
            </a:r>
            <a:r>
              <a:rPr lang="zh-CN" altLang="en-US" sz="2800" b="1" dirty="0">
                <a:solidFill>
                  <a:srgbClr val="FF0000"/>
                </a:solidFill>
                <a:latin typeface="楷体" pitchFamily="18" charset="-122"/>
                <a:ea typeface="楷体" pitchFamily="18" charset="-122"/>
              </a:rPr>
              <a:t>）定理</a:t>
            </a:r>
            <a:r>
              <a:rPr lang="zh-CN" altLang="en-US" sz="2800" b="1" dirty="0">
                <a:latin typeface="楷体" pitchFamily="18" charset="-122"/>
                <a:ea typeface="楷体" pitchFamily="18" charset="-122"/>
              </a:rPr>
              <a:t>（</a:t>
            </a:r>
            <a:r>
              <a:rPr lang="en-US" altLang="zh-CN" sz="2800" b="1" dirty="0">
                <a:latin typeface="楷体" pitchFamily="18" charset="-122"/>
                <a:ea typeface="楷体" pitchFamily="18" charset="-122"/>
              </a:rPr>
              <a:t>1948</a:t>
            </a:r>
            <a:r>
              <a:rPr lang="zh-CN" altLang="en-US" sz="2800" b="1" dirty="0">
                <a:latin typeface="楷体" pitchFamily="18" charset="-122"/>
                <a:ea typeface="楷体" pitchFamily="18" charset="-122"/>
              </a:rPr>
              <a:t>年）</a:t>
            </a:r>
          </a:p>
          <a:p>
            <a:pPr>
              <a:lnSpc>
                <a:spcPct val="90000"/>
              </a:lnSpc>
              <a:spcAft>
                <a:spcPct val="5000"/>
              </a:spcAft>
            </a:pPr>
            <a:r>
              <a:rPr lang="en-US" altLang="zh-CN" sz="2800" b="1" dirty="0">
                <a:latin typeface="楷体" pitchFamily="18" charset="-122"/>
                <a:ea typeface="楷体" pitchFamily="18" charset="-122"/>
              </a:rPr>
              <a:t>–</a:t>
            </a:r>
            <a:r>
              <a:rPr lang="zh-CN" altLang="en-US" sz="2800" b="1" dirty="0">
                <a:latin typeface="楷体" pitchFamily="18" charset="-122"/>
                <a:ea typeface="楷体" pitchFamily="18" charset="-122"/>
              </a:rPr>
              <a:t>有热噪声时</a:t>
            </a:r>
            <a:r>
              <a:rPr lang="en-US" altLang="zh-CN" sz="2800" b="1" dirty="0">
                <a:latin typeface="楷体" pitchFamily="18" charset="-122"/>
                <a:ea typeface="楷体" pitchFamily="18" charset="-122"/>
              </a:rPr>
              <a:t>C</a:t>
            </a:r>
            <a:r>
              <a:rPr lang="zh-CN" altLang="en-US" sz="2800" b="1" dirty="0">
                <a:latin typeface="楷体" pitchFamily="18" charset="-122"/>
                <a:ea typeface="楷体" pitchFamily="18" charset="-122"/>
              </a:rPr>
              <a:t>、</a:t>
            </a:r>
            <a:r>
              <a:rPr lang="en-US" altLang="zh-CN" sz="2800" b="1" dirty="0">
                <a:latin typeface="楷体" pitchFamily="18" charset="-122"/>
                <a:ea typeface="楷体" pitchFamily="18" charset="-122"/>
              </a:rPr>
              <a:t>H</a:t>
            </a:r>
            <a:r>
              <a:rPr lang="zh-CN" altLang="en-US" sz="2800" b="1" dirty="0">
                <a:latin typeface="楷体" pitchFamily="18" charset="-122"/>
                <a:ea typeface="楷体" pitchFamily="18" charset="-122"/>
              </a:rPr>
              <a:t>和噪声的关系：</a:t>
            </a:r>
          </a:p>
          <a:p>
            <a:pPr>
              <a:lnSpc>
                <a:spcPct val="90000"/>
              </a:lnSpc>
              <a:spcAft>
                <a:spcPct val="5000"/>
              </a:spcAft>
            </a:pPr>
            <a:r>
              <a:rPr lang="zh-CN" altLang="en-US" sz="2800" b="1" dirty="0"/>
              <a:t>                               </a:t>
            </a:r>
            <a:r>
              <a:rPr lang="en-US" altLang="zh-CN" sz="2800" b="1" dirty="0">
                <a:solidFill>
                  <a:srgbClr val="FF0000"/>
                </a:solidFill>
              </a:rPr>
              <a:t>C = H*log</a:t>
            </a:r>
            <a:r>
              <a:rPr lang="en-US" altLang="zh-CN" sz="2800" b="1" baseline="-25000" dirty="0">
                <a:solidFill>
                  <a:srgbClr val="FF0000"/>
                </a:solidFill>
              </a:rPr>
              <a:t>2</a:t>
            </a:r>
            <a:r>
              <a:rPr lang="en-US" altLang="zh-CN" sz="2800" b="1" dirty="0">
                <a:solidFill>
                  <a:srgbClr val="FF0000"/>
                </a:solidFill>
              </a:rPr>
              <a:t> (1+S/N) (bps)</a:t>
            </a:r>
            <a:r>
              <a:rPr lang="en-US" altLang="zh-CN" dirty="0"/>
              <a:t> </a:t>
            </a:r>
          </a:p>
          <a:p>
            <a:r>
              <a:rPr lang="en-US" altLang="zh-CN" b="1" dirty="0"/>
              <a:t>  </a:t>
            </a:r>
            <a:r>
              <a:rPr lang="zh-CN" altLang="en-US" b="1" dirty="0"/>
              <a:t>其中： </a:t>
            </a:r>
            <a:r>
              <a:rPr lang="en-US" altLang="zh-CN" b="1" dirty="0"/>
              <a:t>S</a:t>
            </a:r>
            <a:r>
              <a:rPr lang="zh-CN" altLang="en-US" b="1" dirty="0"/>
              <a:t>为信号功率， </a:t>
            </a:r>
            <a:r>
              <a:rPr lang="en-US" altLang="zh-CN" b="1" dirty="0"/>
              <a:t>N</a:t>
            </a:r>
            <a:r>
              <a:rPr lang="zh-CN" altLang="en-US" b="1" dirty="0"/>
              <a:t>为噪声功率，</a:t>
            </a:r>
          </a:p>
          <a:p>
            <a:r>
              <a:rPr lang="zh-CN" altLang="en-US" b="1" dirty="0"/>
              <a:t>              </a:t>
            </a:r>
            <a:r>
              <a:rPr lang="en-US" altLang="zh-CN" b="1" dirty="0"/>
              <a:t>S/N</a:t>
            </a:r>
            <a:r>
              <a:rPr lang="zh-CN" altLang="en-US" b="1" dirty="0"/>
              <a:t>为信噪比，</a:t>
            </a:r>
            <a:r>
              <a:rPr lang="zh-CN" altLang="en-US" b="1" dirty="0" smtClean="0"/>
              <a:t>通常表示</a:t>
            </a:r>
            <a:r>
              <a:rPr lang="zh-CN" altLang="en-US" b="1" dirty="0"/>
              <a:t>成 </a:t>
            </a:r>
            <a:r>
              <a:rPr lang="en-US" altLang="zh-CN" b="1" dirty="0"/>
              <a:t>10*</a:t>
            </a:r>
            <a:r>
              <a:rPr lang="en-US" altLang="zh-CN" b="1" dirty="0" err="1"/>
              <a:t>lg</a:t>
            </a:r>
            <a:r>
              <a:rPr lang="en-US" altLang="zh-CN" b="1" dirty="0"/>
              <a:t>(S/N) </a:t>
            </a:r>
            <a:r>
              <a:rPr lang="zh-CN" altLang="en-US" b="1" dirty="0"/>
              <a:t>分贝</a:t>
            </a:r>
            <a:r>
              <a:rPr lang="en-US" altLang="zh-CN" b="1" dirty="0"/>
              <a:t>(dB)</a:t>
            </a:r>
            <a:r>
              <a:rPr lang="zh-CN" altLang="en-US" b="1" dirty="0"/>
              <a:t>。</a:t>
            </a:r>
          </a:p>
          <a:p>
            <a:endParaRPr lang="zh-CN" altLang="en-US" sz="1200" b="1" dirty="0"/>
          </a:p>
          <a:p>
            <a:r>
              <a:rPr lang="zh-CN" altLang="en-US" b="1" dirty="0"/>
              <a:t>例</a:t>
            </a:r>
            <a:r>
              <a:rPr lang="zh-CN" altLang="en-US" b="1" dirty="0" smtClean="0"/>
              <a:t>：若已知</a:t>
            </a:r>
            <a:r>
              <a:rPr lang="zh-CN" altLang="en-US" b="1" dirty="0"/>
              <a:t>信噪比为</a:t>
            </a:r>
            <a:r>
              <a:rPr lang="en-US" altLang="zh-CN" b="1" dirty="0"/>
              <a:t>30dB</a:t>
            </a:r>
            <a:r>
              <a:rPr lang="zh-CN" altLang="en-US" b="1" dirty="0"/>
              <a:t>，带宽为</a:t>
            </a:r>
            <a:r>
              <a:rPr lang="en-US" altLang="zh-CN" b="1" dirty="0"/>
              <a:t>3kHz</a:t>
            </a:r>
            <a:r>
              <a:rPr lang="zh-CN" altLang="en-US" b="1" dirty="0"/>
              <a:t>（音频电话网络的指标），求信道的最大数据传输速率</a:t>
            </a:r>
            <a:r>
              <a:rPr lang="zh-CN" altLang="en-US" b="1" dirty="0" smtClean="0"/>
              <a:t>。</a:t>
            </a:r>
            <a:endParaRPr lang="en-US" altLang="zh-CN" b="1" dirty="0"/>
          </a:p>
        </p:txBody>
      </p:sp>
      <p:sp>
        <p:nvSpPr>
          <p:cNvPr id="27653" name="Text Box 5"/>
          <p:cNvSpPr txBox="1">
            <a:spLocks noChangeArrowheads="1"/>
          </p:cNvSpPr>
          <p:nvPr/>
        </p:nvSpPr>
        <p:spPr bwMode="auto">
          <a:xfrm>
            <a:off x="317500" y="260350"/>
            <a:ext cx="8215313" cy="530225"/>
          </a:xfrm>
          <a:prstGeom prst="rect">
            <a:avLst/>
          </a:prstGeom>
          <a:noFill/>
          <a:ln w="9525">
            <a:noFill/>
            <a:miter lim="800000"/>
            <a:headEnd/>
            <a:tailEnd/>
          </a:ln>
        </p:spPr>
        <p:txBody>
          <a:bodyPr>
            <a:spAutoFit/>
          </a:bodyPr>
          <a:lstStyle/>
          <a:p>
            <a:pPr>
              <a:lnSpc>
                <a:spcPct val="90000"/>
              </a:lnSpc>
              <a:spcBef>
                <a:spcPct val="20000"/>
              </a:spcBef>
              <a:spcAft>
                <a:spcPct val="50000"/>
              </a:spcAft>
            </a:pPr>
            <a:r>
              <a:rPr lang="zh-CN" altLang="en-US" sz="3200" b="1">
                <a:latin typeface="楷体" pitchFamily="18" charset="-122"/>
                <a:ea typeface="楷体" pitchFamily="18" charset="-122"/>
              </a:rPr>
              <a:t>信道带宽、信道容量、信道速率的关系</a:t>
            </a:r>
            <a:endParaRPr lang="zh-CN" altLang="en-US" b="1">
              <a:latin typeface="楷体" pitchFamily="18" charset="-122"/>
              <a:ea typeface="楷体" pitchFamily="18" charset="-122"/>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30" name="Rectangle 2"/>
          <p:cNvSpPr>
            <a:spLocks noChangeArrowheads="1"/>
          </p:cNvSpPr>
          <p:nvPr/>
        </p:nvSpPr>
        <p:spPr bwMode="auto">
          <a:xfrm>
            <a:off x="228600" y="9144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grpSp>
        <p:nvGrpSpPr>
          <p:cNvPr id="28675" name="Group 3"/>
          <p:cNvGrpSpPr>
            <a:grpSpLocks/>
          </p:cNvGrpSpPr>
          <p:nvPr/>
        </p:nvGrpSpPr>
        <p:grpSpPr bwMode="auto">
          <a:xfrm>
            <a:off x="1835696" y="4503439"/>
            <a:ext cx="4983163" cy="2093913"/>
            <a:chOff x="1488" y="2688"/>
            <a:chExt cx="3139" cy="1319"/>
          </a:xfrm>
        </p:grpSpPr>
        <p:pic>
          <p:nvPicPr>
            <p:cNvPr id="28679" name="Picture 4"/>
            <p:cNvPicPr>
              <a:picLocks noChangeArrowheads="1"/>
            </p:cNvPicPr>
            <p:nvPr/>
          </p:nvPicPr>
          <p:blipFill>
            <a:blip r:embed="rId2" cstate="print"/>
            <a:srcRect/>
            <a:stretch>
              <a:fillRect/>
            </a:stretch>
          </p:blipFill>
          <p:spPr bwMode="auto">
            <a:xfrm>
              <a:off x="3988" y="3769"/>
              <a:ext cx="264" cy="238"/>
            </a:xfrm>
            <a:prstGeom prst="rect">
              <a:avLst/>
            </a:prstGeom>
            <a:noFill/>
            <a:ln w="12700">
              <a:noFill/>
              <a:miter lim="800000"/>
              <a:headEnd/>
              <a:tailEnd/>
            </a:ln>
          </p:spPr>
        </p:pic>
        <p:pic>
          <p:nvPicPr>
            <p:cNvPr id="28680" name="Picture 5"/>
            <p:cNvPicPr>
              <a:picLocks noChangeArrowheads="1"/>
            </p:cNvPicPr>
            <p:nvPr/>
          </p:nvPicPr>
          <p:blipFill>
            <a:blip r:embed="rId3" cstate="print"/>
            <a:srcRect/>
            <a:stretch>
              <a:fillRect/>
            </a:stretch>
          </p:blipFill>
          <p:spPr bwMode="auto">
            <a:xfrm>
              <a:off x="3962" y="2928"/>
              <a:ext cx="354" cy="495"/>
            </a:xfrm>
            <a:prstGeom prst="rect">
              <a:avLst/>
            </a:prstGeom>
            <a:noFill/>
            <a:ln w="25400">
              <a:noFill/>
              <a:miter lim="800000"/>
              <a:headEnd/>
              <a:tailEnd/>
            </a:ln>
          </p:spPr>
        </p:pic>
        <p:grpSp>
          <p:nvGrpSpPr>
            <p:cNvPr id="28681" name="Group 6"/>
            <p:cNvGrpSpPr>
              <a:grpSpLocks/>
            </p:cNvGrpSpPr>
            <p:nvPr/>
          </p:nvGrpSpPr>
          <p:grpSpPr bwMode="auto">
            <a:xfrm>
              <a:off x="2532" y="3268"/>
              <a:ext cx="836" cy="238"/>
              <a:chOff x="4032" y="3288"/>
              <a:chExt cx="661" cy="238"/>
            </a:xfrm>
          </p:grpSpPr>
          <p:grpSp>
            <p:nvGrpSpPr>
              <p:cNvPr id="28699" name="Group 7"/>
              <p:cNvGrpSpPr>
                <a:grpSpLocks/>
              </p:cNvGrpSpPr>
              <p:nvPr/>
            </p:nvGrpSpPr>
            <p:grpSpPr bwMode="auto">
              <a:xfrm>
                <a:off x="4039" y="3300"/>
                <a:ext cx="654" cy="226"/>
                <a:chOff x="4039" y="3300"/>
                <a:chExt cx="654" cy="226"/>
              </a:xfrm>
            </p:grpSpPr>
            <p:sp>
              <p:nvSpPr>
                <p:cNvPr id="28710" name="Oval 8"/>
                <p:cNvSpPr>
                  <a:spLocks noChangeArrowheads="1"/>
                </p:cNvSpPr>
                <p:nvPr/>
              </p:nvSpPr>
              <p:spPr bwMode="auto">
                <a:xfrm>
                  <a:off x="4269" y="3300"/>
                  <a:ext cx="281" cy="85"/>
                </a:xfrm>
                <a:prstGeom prst="ellipse">
                  <a:avLst/>
                </a:prstGeom>
                <a:solidFill>
                  <a:srgbClr val="000000"/>
                </a:solidFill>
                <a:ln w="12700">
                  <a:noFill/>
                  <a:round/>
                  <a:headEnd/>
                  <a:tailEnd/>
                </a:ln>
              </p:spPr>
              <p:txBody>
                <a:bodyPr wrap="none" anchor="ctr"/>
                <a:lstStyle/>
                <a:p>
                  <a:endParaRPr lang="zh-CN" altLang="en-US"/>
                </a:p>
              </p:txBody>
            </p:sp>
            <p:sp>
              <p:nvSpPr>
                <p:cNvPr id="28711" name="Oval 9"/>
                <p:cNvSpPr>
                  <a:spLocks noChangeArrowheads="1"/>
                </p:cNvSpPr>
                <p:nvPr/>
              </p:nvSpPr>
              <p:spPr bwMode="auto">
                <a:xfrm>
                  <a:off x="4112" y="3321"/>
                  <a:ext cx="202" cy="90"/>
                </a:xfrm>
                <a:prstGeom prst="ellipse">
                  <a:avLst/>
                </a:prstGeom>
                <a:solidFill>
                  <a:srgbClr val="000000"/>
                </a:solidFill>
                <a:ln w="12700">
                  <a:noFill/>
                  <a:round/>
                  <a:headEnd/>
                  <a:tailEnd/>
                </a:ln>
              </p:spPr>
              <p:txBody>
                <a:bodyPr wrap="none" anchor="ctr"/>
                <a:lstStyle/>
                <a:p>
                  <a:endParaRPr lang="zh-CN" altLang="en-US"/>
                </a:p>
              </p:txBody>
            </p:sp>
            <p:sp>
              <p:nvSpPr>
                <p:cNvPr id="28712" name="Oval 10"/>
                <p:cNvSpPr>
                  <a:spLocks noChangeArrowheads="1"/>
                </p:cNvSpPr>
                <p:nvPr/>
              </p:nvSpPr>
              <p:spPr bwMode="auto">
                <a:xfrm>
                  <a:off x="4039" y="3382"/>
                  <a:ext cx="136" cy="68"/>
                </a:xfrm>
                <a:prstGeom prst="ellipse">
                  <a:avLst/>
                </a:prstGeom>
                <a:solidFill>
                  <a:srgbClr val="000000"/>
                </a:solidFill>
                <a:ln w="12700">
                  <a:noFill/>
                  <a:round/>
                  <a:headEnd/>
                  <a:tailEnd/>
                </a:ln>
              </p:spPr>
              <p:txBody>
                <a:bodyPr wrap="none" anchor="ctr"/>
                <a:lstStyle/>
                <a:p>
                  <a:endParaRPr lang="zh-CN" altLang="en-US"/>
                </a:p>
              </p:txBody>
            </p:sp>
            <p:sp>
              <p:nvSpPr>
                <p:cNvPr id="28713" name="Oval 11"/>
                <p:cNvSpPr>
                  <a:spLocks noChangeArrowheads="1"/>
                </p:cNvSpPr>
                <p:nvPr/>
              </p:nvSpPr>
              <p:spPr bwMode="auto">
                <a:xfrm>
                  <a:off x="4086" y="3420"/>
                  <a:ext cx="211" cy="80"/>
                </a:xfrm>
                <a:prstGeom prst="ellipse">
                  <a:avLst/>
                </a:prstGeom>
                <a:solidFill>
                  <a:srgbClr val="000000"/>
                </a:solidFill>
                <a:ln w="12700">
                  <a:noFill/>
                  <a:round/>
                  <a:headEnd/>
                  <a:tailEnd/>
                </a:ln>
              </p:spPr>
              <p:txBody>
                <a:bodyPr wrap="none" anchor="ctr"/>
                <a:lstStyle/>
                <a:p>
                  <a:endParaRPr lang="zh-CN" altLang="en-US"/>
                </a:p>
              </p:txBody>
            </p:sp>
            <p:sp>
              <p:nvSpPr>
                <p:cNvPr id="28714" name="Oval 12"/>
                <p:cNvSpPr>
                  <a:spLocks noChangeArrowheads="1"/>
                </p:cNvSpPr>
                <p:nvPr/>
              </p:nvSpPr>
              <p:spPr bwMode="auto">
                <a:xfrm>
                  <a:off x="4247" y="3432"/>
                  <a:ext cx="320" cy="94"/>
                </a:xfrm>
                <a:prstGeom prst="ellipse">
                  <a:avLst/>
                </a:prstGeom>
                <a:solidFill>
                  <a:srgbClr val="000000"/>
                </a:solidFill>
                <a:ln w="12700">
                  <a:noFill/>
                  <a:round/>
                  <a:headEnd/>
                  <a:tailEnd/>
                </a:ln>
              </p:spPr>
              <p:txBody>
                <a:bodyPr wrap="none" anchor="ctr"/>
                <a:lstStyle/>
                <a:p>
                  <a:endParaRPr lang="zh-CN" altLang="en-US"/>
                </a:p>
              </p:txBody>
            </p:sp>
            <p:sp>
              <p:nvSpPr>
                <p:cNvPr id="28715" name="Oval 13"/>
                <p:cNvSpPr>
                  <a:spLocks noChangeArrowheads="1"/>
                </p:cNvSpPr>
                <p:nvPr/>
              </p:nvSpPr>
              <p:spPr bwMode="auto">
                <a:xfrm>
                  <a:off x="4456" y="3327"/>
                  <a:ext cx="204" cy="63"/>
                </a:xfrm>
                <a:prstGeom prst="ellipse">
                  <a:avLst/>
                </a:prstGeom>
                <a:solidFill>
                  <a:srgbClr val="000000"/>
                </a:solidFill>
                <a:ln w="12700">
                  <a:noFill/>
                  <a:round/>
                  <a:headEnd/>
                  <a:tailEnd/>
                </a:ln>
              </p:spPr>
              <p:txBody>
                <a:bodyPr wrap="none" anchor="ctr"/>
                <a:lstStyle/>
                <a:p>
                  <a:endParaRPr lang="zh-CN" altLang="en-US"/>
                </a:p>
              </p:txBody>
            </p:sp>
            <p:sp>
              <p:nvSpPr>
                <p:cNvPr id="28716" name="Oval 14"/>
                <p:cNvSpPr>
                  <a:spLocks noChangeArrowheads="1"/>
                </p:cNvSpPr>
                <p:nvPr/>
              </p:nvSpPr>
              <p:spPr bwMode="auto">
                <a:xfrm>
                  <a:off x="4496" y="3376"/>
                  <a:ext cx="197" cy="71"/>
                </a:xfrm>
                <a:prstGeom prst="ellipse">
                  <a:avLst/>
                </a:prstGeom>
                <a:solidFill>
                  <a:srgbClr val="000000"/>
                </a:solidFill>
                <a:ln w="12700">
                  <a:noFill/>
                  <a:round/>
                  <a:headEnd/>
                  <a:tailEnd/>
                </a:ln>
              </p:spPr>
              <p:txBody>
                <a:bodyPr wrap="none" anchor="ctr"/>
                <a:lstStyle/>
                <a:p>
                  <a:endParaRPr lang="zh-CN" altLang="en-US"/>
                </a:p>
              </p:txBody>
            </p:sp>
            <p:sp>
              <p:nvSpPr>
                <p:cNvPr id="28717" name="Oval 15"/>
                <p:cNvSpPr>
                  <a:spLocks noChangeArrowheads="1"/>
                </p:cNvSpPr>
                <p:nvPr/>
              </p:nvSpPr>
              <p:spPr bwMode="auto">
                <a:xfrm>
                  <a:off x="4478" y="3390"/>
                  <a:ext cx="190" cy="120"/>
                </a:xfrm>
                <a:prstGeom prst="ellipse">
                  <a:avLst/>
                </a:prstGeom>
                <a:solidFill>
                  <a:srgbClr val="000000"/>
                </a:solidFill>
                <a:ln w="12700">
                  <a:noFill/>
                  <a:round/>
                  <a:headEnd/>
                  <a:tailEnd/>
                </a:ln>
              </p:spPr>
              <p:txBody>
                <a:bodyPr wrap="none" anchor="ctr"/>
                <a:lstStyle/>
                <a:p>
                  <a:endParaRPr lang="zh-CN" altLang="en-US"/>
                </a:p>
              </p:txBody>
            </p:sp>
            <p:sp>
              <p:nvSpPr>
                <p:cNvPr id="28718" name="Oval 16"/>
                <p:cNvSpPr>
                  <a:spLocks noChangeArrowheads="1"/>
                </p:cNvSpPr>
                <p:nvPr/>
              </p:nvSpPr>
              <p:spPr bwMode="auto">
                <a:xfrm>
                  <a:off x="4158" y="3353"/>
                  <a:ext cx="419" cy="120"/>
                </a:xfrm>
                <a:prstGeom prst="ellipse">
                  <a:avLst/>
                </a:prstGeom>
                <a:solidFill>
                  <a:srgbClr val="000000"/>
                </a:solidFill>
                <a:ln w="12700">
                  <a:noFill/>
                  <a:round/>
                  <a:headEnd/>
                  <a:tailEnd/>
                </a:ln>
              </p:spPr>
              <p:txBody>
                <a:bodyPr wrap="none" anchor="ctr"/>
                <a:lstStyle/>
                <a:p>
                  <a:endParaRPr lang="zh-CN" altLang="en-US"/>
                </a:p>
              </p:txBody>
            </p:sp>
          </p:grpSp>
          <p:grpSp>
            <p:nvGrpSpPr>
              <p:cNvPr id="28700" name="Group 17"/>
              <p:cNvGrpSpPr>
                <a:grpSpLocks/>
              </p:cNvGrpSpPr>
              <p:nvPr/>
            </p:nvGrpSpPr>
            <p:grpSpPr bwMode="auto">
              <a:xfrm>
                <a:off x="4032" y="3288"/>
                <a:ext cx="643" cy="234"/>
                <a:chOff x="4032" y="3288"/>
                <a:chExt cx="643" cy="234"/>
              </a:xfrm>
            </p:grpSpPr>
            <p:sp>
              <p:nvSpPr>
                <p:cNvPr id="28701" name="Oval 18"/>
                <p:cNvSpPr>
                  <a:spLocks noChangeArrowheads="1"/>
                </p:cNvSpPr>
                <p:nvPr/>
              </p:nvSpPr>
              <p:spPr bwMode="auto">
                <a:xfrm>
                  <a:off x="4260" y="3288"/>
                  <a:ext cx="273" cy="94"/>
                </a:xfrm>
                <a:prstGeom prst="ellipse">
                  <a:avLst/>
                </a:prstGeom>
                <a:solidFill>
                  <a:srgbClr val="CEDADB"/>
                </a:solidFill>
                <a:ln w="12700">
                  <a:noFill/>
                  <a:round/>
                  <a:headEnd/>
                  <a:tailEnd/>
                </a:ln>
              </p:spPr>
              <p:txBody>
                <a:bodyPr wrap="none" anchor="ctr"/>
                <a:lstStyle/>
                <a:p>
                  <a:endParaRPr lang="zh-CN" altLang="en-US"/>
                </a:p>
              </p:txBody>
            </p:sp>
            <p:sp>
              <p:nvSpPr>
                <p:cNvPr id="28702" name="Oval 19"/>
                <p:cNvSpPr>
                  <a:spLocks noChangeArrowheads="1"/>
                </p:cNvSpPr>
                <p:nvPr/>
              </p:nvSpPr>
              <p:spPr bwMode="auto">
                <a:xfrm>
                  <a:off x="4104" y="3315"/>
                  <a:ext cx="199" cy="93"/>
                </a:xfrm>
                <a:prstGeom prst="ellipse">
                  <a:avLst/>
                </a:prstGeom>
                <a:solidFill>
                  <a:srgbClr val="CEDADB"/>
                </a:solidFill>
                <a:ln w="12700">
                  <a:noFill/>
                  <a:round/>
                  <a:headEnd/>
                  <a:tailEnd/>
                </a:ln>
              </p:spPr>
              <p:txBody>
                <a:bodyPr wrap="none" anchor="ctr"/>
                <a:lstStyle/>
                <a:p>
                  <a:endParaRPr lang="zh-CN" altLang="en-US"/>
                </a:p>
              </p:txBody>
            </p:sp>
            <p:sp>
              <p:nvSpPr>
                <p:cNvPr id="28703" name="Oval 20"/>
                <p:cNvSpPr>
                  <a:spLocks noChangeArrowheads="1"/>
                </p:cNvSpPr>
                <p:nvPr/>
              </p:nvSpPr>
              <p:spPr bwMode="auto">
                <a:xfrm>
                  <a:off x="4032" y="3376"/>
                  <a:ext cx="135" cy="71"/>
                </a:xfrm>
                <a:prstGeom prst="ellipse">
                  <a:avLst/>
                </a:prstGeom>
                <a:solidFill>
                  <a:srgbClr val="CEDADB"/>
                </a:solidFill>
                <a:ln w="12700">
                  <a:noFill/>
                  <a:round/>
                  <a:headEnd/>
                  <a:tailEnd/>
                </a:ln>
              </p:spPr>
              <p:txBody>
                <a:bodyPr wrap="none" anchor="ctr"/>
                <a:lstStyle/>
                <a:p>
                  <a:endParaRPr lang="zh-CN" altLang="en-US"/>
                </a:p>
              </p:txBody>
            </p:sp>
            <p:sp>
              <p:nvSpPr>
                <p:cNvPr id="28704" name="Oval 21"/>
                <p:cNvSpPr>
                  <a:spLocks noChangeArrowheads="1"/>
                </p:cNvSpPr>
                <p:nvPr/>
              </p:nvSpPr>
              <p:spPr bwMode="auto">
                <a:xfrm>
                  <a:off x="4079" y="3411"/>
                  <a:ext cx="209" cy="77"/>
                </a:xfrm>
                <a:prstGeom prst="ellipse">
                  <a:avLst/>
                </a:prstGeom>
                <a:solidFill>
                  <a:srgbClr val="CEDADB"/>
                </a:solidFill>
                <a:ln w="12700">
                  <a:noFill/>
                  <a:round/>
                  <a:headEnd/>
                  <a:tailEnd/>
                </a:ln>
              </p:spPr>
              <p:txBody>
                <a:bodyPr wrap="none" anchor="ctr"/>
                <a:lstStyle/>
                <a:p>
                  <a:endParaRPr lang="zh-CN" altLang="en-US"/>
                </a:p>
              </p:txBody>
            </p:sp>
            <p:sp>
              <p:nvSpPr>
                <p:cNvPr id="28705" name="Oval 22"/>
                <p:cNvSpPr>
                  <a:spLocks noChangeArrowheads="1"/>
                </p:cNvSpPr>
                <p:nvPr/>
              </p:nvSpPr>
              <p:spPr bwMode="auto">
                <a:xfrm>
                  <a:off x="4232" y="3424"/>
                  <a:ext cx="327" cy="98"/>
                </a:xfrm>
                <a:prstGeom prst="ellipse">
                  <a:avLst/>
                </a:prstGeom>
                <a:solidFill>
                  <a:srgbClr val="CEDADB"/>
                </a:solidFill>
                <a:ln w="12700">
                  <a:noFill/>
                  <a:round/>
                  <a:headEnd/>
                  <a:tailEnd/>
                </a:ln>
              </p:spPr>
              <p:txBody>
                <a:bodyPr wrap="none" anchor="ctr"/>
                <a:lstStyle/>
                <a:p>
                  <a:endParaRPr lang="zh-CN" altLang="en-US"/>
                </a:p>
              </p:txBody>
            </p:sp>
            <p:sp>
              <p:nvSpPr>
                <p:cNvPr id="28706" name="Oval 23"/>
                <p:cNvSpPr>
                  <a:spLocks noChangeArrowheads="1"/>
                </p:cNvSpPr>
                <p:nvPr/>
              </p:nvSpPr>
              <p:spPr bwMode="auto">
                <a:xfrm>
                  <a:off x="4448" y="3315"/>
                  <a:ext cx="198" cy="70"/>
                </a:xfrm>
                <a:prstGeom prst="ellipse">
                  <a:avLst/>
                </a:prstGeom>
                <a:solidFill>
                  <a:srgbClr val="CEDADB"/>
                </a:solidFill>
                <a:ln w="12700">
                  <a:noFill/>
                  <a:round/>
                  <a:headEnd/>
                  <a:tailEnd/>
                </a:ln>
              </p:spPr>
              <p:txBody>
                <a:bodyPr wrap="none" anchor="ctr"/>
                <a:lstStyle/>
                <a:p>
                  <a:endParaRPr lang="zh-CN" altLang="en-US"/>
                </a:p>
              </p:txBody>
            </p:sp>
            <p:sp>
              <p:nvSpPr>
                <p:cNvPr id="28707" name="Oval 24"/>
                <p:cNvSpPr>
                  <a:spLocks noChangeArrowheads="1"/>
                </p:cNvSpPr>
                <p:nvPr/>
              </p:nvSpPr>
              <p:spPr bwMode="auto">
                <a:xfrm>
                  <a:off x="4478" y="3372"/>
                  <a:ext cx="197" cy="67"/>
                </a:xfrm>
                <a:prstGeom prst="ellipse">
                  <a:avLst/>
                </a:prstGeom>
                <a:solidFill>
                  <a:srgbClr val="CEDADB"/>
                </a:solidFill>
                <a:ln w="12700">
                  <a:noFill/>
                  <a:round/>
                  <a:headEnd/>
                  <a:tailEnd/>
                </a:ln>
              </p:spPr>
              <p:txBody>
                <a:bodyPr wrap="none" anchor="ctr"/>
                <a:lstStyle/>
                <a:p>
                  <a:endParaRPr lang="zh-CN" altLang="en-US"/>
                </a:p>
              </p:txBody>
            </p:sp>
            <p:sp>
              <p:nvSpPr>
                <p:cNvPr id="28708" name="Oval 25"/>
                <p:cNvSpPr>
                  <a:spLocks noChangeArrowheads="1"/>
                </p:cNvSpPr>
                <p:nvPr/>
              </p:nvSpPr>
              <p:spPr bwMode="auto">
                <a:xfrm>
                  <a:off x="4456" y="3385"/>
                  <a:ext cx="204" cy="122"/>
                </a:xfrm>
                <a:prstGeom prst="ellipse">
                  <a:avLst/>
                </a:prstGeom>
                <a:solidFill>
                  <a:srgbClr val="CEDADB"/>
                </a:solidFill>
                <a:ln w="12700">
                  <a:noFill/>
                  <a:round/>
                  <a:headEnd/>
                  <a:tailEnd/>
                </a:ln>
              </p:spPr>
              <p:txBody>
                <a:bodyPr wrap="none" anchor="ctr"/>
                <a:lstStyle/>
                <a:p>
                  <a:endParaRPr lang="zh-CN" altLang="en-US"/>
                </a:p>
              </p:txBody>
            </p:sp>
            <p:sp>
              <p:nvSpPr>
                <p:cNvPr id="28709" name="Oval 26"/>
                <p:cNvSpPr>
                  <a:spLocks noChangeArrowheads="1"/>
                </p:cNvSpPr>
                <p:nvPr/>
              </p:nvSpPr>
              <p:spPr bwMode="auto">
                <a:xfrm>
                  <a:off x="4149" y="3342"/>
                  <a:ext cx="418" cy="119"/>
                </a:xfrm>
                <a:prstGeom prst="ellipse">
                  <a:avLst/>
                </a:prstGeom>
                <a:solidFill>
                  <a:srgbClr val="CEDADB"/>
                </a:solidFill>
                <a:ln w="12700">
                  <a:noFill/>
                  <a:round/>
                  <a:headEnd/>
                  <a:tailEnd/>
                </a:ln>
              </p:spPr>
              <p:txBody>
                <a:bodyPr wrap="none" anchor="ctr"/>
                <a:lstStyle/>
                <a:p>
                  <a:endParaRPr lang="zh-CN" altLang="en-US"/>
                </a:p>
              </p:txBody>
            </p:sp>
          </p:grpSp>
        </p:grpSp>
        <p:sp>
          <p:nvSpPr>
            <p:cNvPr id="28682" name="Rectangle 27"/>
            <p:cNvSpPr>
              <a:spLocks noChangeArrowheads="1"/>
            </p:cNvSpPr>
            <p:nvPr/>
          </p:nvSpPr>
          <p:spPr bwMode="auto">
            <a:xfrm>
              <a:off x="2051" y="3344"/>
              <a:ext cx="233" cy="88"/>
            </a:xfrm>
            <a:prstGeom prst="rect">
              <a:avLst/>
            </a:prstGeom>
            <a:solidFill>
              <a:srgbClr val="FFFF66"/>
            </a:solidFill>
            <a:ln w="12700">
              <a:solidFill>
                <a:schemeClr val="tx1"/>
              </a:solidFill>
              <a:miter lim="800000"/>
              <a:headEnd/>
              <a:tailEnd/>
            </a:ln>
          </p:spPr>
          <p:txBody>
            <a:bodyPr wrap="none" anchor="ctr"/>
            <a:lstStyle/>
            <a:p>
              <a:endParaRPr lang="zh-CN" altLang="en-US"/>
            </a:p>
          </p:txBody>
        </p:sp>
        <p:sp>
          <p:nvSpPr>
            <p:cNvPr id="28683" name="Line 28"/>
            <p:cNvSpPr>
              <a:spLocks noChangeShapeType="1"/>
            </p:cNvSpPr>
            <p:nvPr/>
          </p:nvSpPr>
          <p:spPr bwMode="auto">
            <a:xfrm>
              <a:off x="1869" y="3388"/>
              <a:ext cx="172" cy="0"/>
            </a:xfrm>
            <a:prstGeom prst="line">
              <a:avLst/>
            </a:prstGeom>
            <a:noFill/>
            <a:ln w="12700">
              <a:solidFill>
                <a:schemeClr val="tx1"/>
              </a:solidFill>
              <a:round/>
              <a:headEnd/>
              <a:tailEnd/>
            </a:ln>
          </p:spPr>
          <p:txBody>
            <a:bodyPr wrap="none" anchor="ctr"/>
            <a:lstStyle/>
            <a:p>
              <a:endParaRPr lang="zh-CN" altLang="en-US"/>
            </a:p>
          </p:txBody>
        </p:sp>
        <p:sp>
          <p:nvSpPr>
            <p:cNvPr id="28684" name="Line 29"/>
            <p:cNvSpPr>
              <a:spLocks noChangeShapeType="1"/>
            </p:cNvSpPr>
            <p:nvPr/>
          </p:nvSpPr>
          <p:spPr bwMode="auto">
            <a:xfrm flipV="1">
              <a:off x="3387" y="3264"/>
              <a:ext cx="165" cy="124"/>
            </a:xfrm>
            <a:prstGeom prst="line">
              <a:avLst/>
            </a:prstGeom>
            <a:noFill/>
            <a:ln w="12700">
              <a:solidFill>
                <a:schemeClr val="tx1"/>
              </a:solidFill>
              <a:round/>
              <a:headEnd/>
              <a:tailEnd/>
            </a:ln>
          </p:spPr>
          <p:txBody>
            <a:bodyPr wrap="none" anchor="ctr"/>
            <a:lstStyle/>
            <a:p>
              <a:endParaRPr lang="zh-CN" altLang="en-US"/>
            </a:p>
          </p:txBody>
        </p:sp>
        <p:sp>
          <p:nvSpPr>
            <p:cNvPr id="28685" name="Rectangle 30"/>
            <p:cNvSpPr>
              <a:spLocks noChangeArrowheads="1"/>
            </p:cNvSpPr>
            <p:nvPr/>
          </p:nvSpPr>
          <p:spPr bwMode="auto">
            <a:xfrm>
              <a:off x="3509" y="3216"/>
              <a:ext cx="233" cy="88"/>
            </a:xfrm>
            <a:prstGeom prst="rect">
              <a:avLst/>
            </a:prstGeom>
            <a:solidFill>
              <a:srgbClr val="FFFF66"/>
            </a:solidFill>
            <a:ln w="12700">
              <a:solidFill>
                <a:schemeClr val="tx1"/>
              </a:solidFill>
              <a:miter lim="800000"/>
              <a:headEnd/>
              <a:tailEnd/>
            </a:ln>
          </p:spPr>
          <p:txBody>
            <a:bodyPr wrap="none" anchor="ctr"/>
            <a:lstStyle/>
            <a:p>
              <a:endParaRPr lang="zh-CN" altLang="en-US"/>
            </a:p>
          </p:txBody>
        </p:sp>
        <p:sp>
          <p:nvSpPr>
            <p:cNvPr id="28686" name="Line 31"/>
            <p:cNvSpPr>
              <a:spLocks noChangeShapeType="1"/>
            </p:cNvSpPr>
            <p:nvPr/>
          </p:nvSpPr>
          <p:spPr bwMode="auto">
            <a:xfrm>
              <a:off x="2294" y="3388"/>
              <a:ext cx="233" cy="0"/>
            </a:xfrm>
            <a:prstGeom prst="line">
              <a:avLst/>
            </a:prstGeom>
            <a:noFill/>
            <a:ln w="12700">
              <a:solidFill>
                <a:schemeClr val="tx1"/>
              </a:solidFill>
              <a:round/>
              <a:headEnd/>
              <a:tailEnd/>
            </a:ln>
          </p:spPr>
          <p:txBody>
            <a:bodyPr wrap="none" anchor="ctr"/>
            <a:lstStyle/>
            <a:p>
              <a:endParaRPr lang="zh-CN" altLang="en-US"/>
            </a:p>
          </p:txBody>
        </p:sp>
        <p:sp>
          <p:nvSpPr>
            <p:cNvPr id="28687" name="Line 32"/>
            <p:cNvSpPr>
              <a:spLocks noChangeShapeType="1"/>
            </p:cNvSpPr>
            <p:nvPr/>
          </p:nvSpPr>
          <p:spPr bwMode="auto">
            <a:xfrm flipV="1">
              <a:off x="3744" y="3168"/>
              <a:ext cx="240" cy="96"/>
            </a:xfrm>
            <a:prstGeom prst="line">
              <a:avLst/>
            </a:prstGeom>
            <a:noFill/>
            <a:ln w="12700">
              <a:solidFill>
                <a:schemeClr val="tx1"/>
              </a:solidFill>
              <a:round/>
              <a:headEnd/>
              <a:tailEnd/>
            </a:ln>
          </p:spPr>
          <p:txBody>
            <a:bodyPr wrap="none" anchor="ctr"/>
            <a:lstStyle/>
            <a:p>
              <a:endParaRPr lang="zh-CN" altLang="en-US"/>
            </a:p>
          </p:txBody>
        </p:sp>
        <p:sp>
          <p:nvSpPr>
            <p:cNvPr id="28688" name="Line 33"/>
            <p:cNvSpPr>
              <a:spLocks noChangeShapeType="1"/>
            </p:cNvSpPr>
            <p:nvPr/>
          </p:nvSpPr>
          <p:spPr bwMode="auto">
            <a:xfrm>
              <a:off x="3327" y="3440"/>
              <a:ext cx="172" cy="136"/>
            </a:xfrm>
            <a:prstGeom prst="line">
              <a:avLst/>
            </a:prstGeom>
            <a:noFill/>
            <a:ln w="12700">
              <a:solidFill>
                <a:schemeClr val="tx1"/>
              </a:solidFill>
              <a:round/>
              <a:headEnd/>
              <a:tailEnd/>
            </a:ln>
          </p:spPr>
          <p:txBody>
            <a:bodyPr wrap="none" anchor="ctr"/>
            <a:lstStyle/>
            <a:p>
              <a:endParaRPr lang="zh-CN" altLang="en-US"/>
            </a:p>
          </p:txBody>
        </p:sp>
        <p:sp>
          <p:nvSpPr>
            <p:cNvPr id="28689" name="Rectangle 34"/>
            <p:cNvSpPr>
              <a:spLocks noChangeArrowheads="1"/>
            </p:cNvSpPr>
            <p:nvPr/>
          </p:nvSpPr>
          <p:spPr bwMode="auto">
            <a:xfrm>
              <a:off x="3509" y="3536"/>
              <a:ext cx="233" cy="88"/>
            </a:xfrm>
            <a:prstGeom prst="rect">
              <a:avLst/>
            </a:prstGeom>
            <a:solidFill>
              <a:srgbClr val="FFFF66"/>
            </a:solidFill>
            <a:ln w="12700">
              <a:solidFill>
                <a:schemeClr val="tx1"/>
              </a:solidFill>
              <a:miter lim="800000"/>
              <a:headEnd/>
              <a:tailEnd/>
            </a:ln>
          </p:spPr>
          <p:txBody>
            <a:bodyPr wrap="none" anchor="ctr"/>
            <a:lstStyle/>
            <a:p>
              <a:endParaRPr lang="zh-CN" altLang="en-US"/>
            </a:p>
          </p:txBody>
        </p:sp>
        <p:sp>
          <p:nvSpPr>
            <p:cNvPr id="28690" name="Line 35"/>
            <p:cNvSpPr>
              <a:spLocks noChangeShapeType="1"/>
            </p:cNvSpPr>
            <p:nvPr/>
          </p:nvSpPr>
          <p:spPr bwMode="auto">
            <a:xfrm>
              <a:off x="3691" y="3632"/>
              <a:ext cx="354" cy="280"/>
            </a:xfrm>
            <a:prstGeom prst="line">
              <a:avLst/>
            </a:prstGeom>
            <a:noFill/>
            <a:ln w="12700">
              <a:solidFill>
                <a:schemeClr val="tx1"/>
              </a:solidFill>
              <a:round/>
              <a:headEnd/>
              <a:tailEnd/>
            </a:ln>
          </p:spPr>
          <p:txBody>
            <a:bodyPr wrap="none" anchor="ctr"/>
            <a:lstStyle/>
            <a:p>
              <a:endParaRPr lang="zh-CN" altLang="en-US"/>
            </a:p>
          </p:txBody>
        </p:sp>
        <p:sp>
          <p:nvSpPr>
            <p:cNvPr id="28691" name="Rectangle 36"/>
            <p:cNvSpPr>
              <a:spLocks noChangeArrowheads="1"/>
            </p:cNvSpPr>
            <p:nvPr/>
          </p:nvSpPr>
          <p:spPr bwMode="auto">
            <a:xfrm>
              <a:off x="2642" y="3278"/>
              <a:ext cx="546" cy="229"/>
            </a:xfrm>
            <a:prstGeom prst="rect">
              <a:avLst/>
            </a:prstGeom>
            <a:noFill/>
            <a:ln w="12700">
              <a:noFill/>
              <a:miter lim="800000"/>
              <a:headEnd/>
              <a:tailEnd/>
            </a:ln>
          </p:spPr>
          <p:txBody>
            <a:bodyPr wrap="none" lIns="90488" tIns="44450" rIns="90488" bIns="44450">
              <a:spAutoFit/>
            </a:bodyPr>
            <a:lstStyle/>
            <a:p>
              <a:pPr eaLnBrk="0" hangingPunct="0"/>
              <a:r>
                <a:rPr lang="zh-CN" altLang="en-US" sz="1800" b="1">
                  <a:latin typeface="楷体" pitchFamily="18" charset="-122"/>
                  <a:ea typeface="楷体" pitchFamily="18" charset="-122"/>
                </a:rPr>
                <a:t>电话网</a:t>
              </a:r>
            </a:p>
          </p:txBody>
        </p:sp>
        <p:sp>
          <p:nvSpPr>
            <p:cNvPr id="28692" name="Rectangle 37"/>
            <p:cNvSpPr>
              <a:spLocks noChangeArrowheads="1"/>
            </p:cNvSpPr>
            <p:nvPr/>
          </p:nvSpPr>
          <p:spPr bwMode="auto">
            <a:xfrm>
              <a:off x="1488" y="2928"/>
              <a:ext cx="511" cy="248"/>
            </a:xfrm>
            <a:prstGeom prst="rect">
              <a:avLst/>
            </a:prstGeom>
            <a:noFill/>
            <a:ln w="12700">
              <a:noFill/>
              <a:miter lim="800000"/>
              <a:headEnd/>
              <a:tailEnd/>
            </a:ln>
          </p:spPr>
          <p:txBody>
            <a:bodyPr wrap="none" lIns="90488" tIns="44450" rIns="90488" bIns="44450">
              <a:spAutoFit/>
            </a:bodyPr>
            <a:lstStyle/>
            <a:p>
              <a:pPr eaLnBrk="0" hangingPunct="0"/>
              <a:r>
                <a:rPr lang="en-US" altLang="zh-CN" sz="2000" b="1" dirty="0">
                  <a:latin typeface="楷体" pitchFamily="18" charset="-122"/>
                  <a:ea typeface="楷体" pitchFamily="18" charset="-122"/>
                </a:rPr>
                <a:t>PC</a:t>
              </a:r>
              <a:r>
                <a:rPr lang="zh-CN" altLang="en-US" sz="2000" b="1" dirty="0">
                  <a:latin typeface="楷体" pitchFamily="18" charset="-122"/>
                  <a:ea typeface="楷体" pitchFamily="18" charset="-122"/>
                </a:rPr>
                <a:t>机</a:t>
              </a:r>
              <a:r>
                <a:rPr lang="en-US" altLang="zh-CN" sz="2000" b="1" dirty="0">
                  <a:latin typeface="楷体" pitchFamily="18" charset="-122"/>
                  <a:ea typeface="楷体" pitchFamily="18" charset="-122"/>
                </a:rPr>
                <a:t>1</a:t>
              </a:r>
            </a:p>
          </p:txBody>
        </p:sp>
        <p:sp>
          <p:nvSpPr>
            <p:cNvPr id="28693" name="Rectangle 38"/>
            <p:cNvSpPr>
              <a:spLocks noChangeArrowheads="1"/>
            </p:cNvSpPr>
            <p:nvPr/>
          </p:nvSpPr>
          <p:spPr bwMode="auto">
            <a:xfrm>
              <a:off x="3796" y="2688"/>
              <a:ext cx="831" cy="248"/>
            </a:xfrm>
            <a:prstGeom prst="rect">
              <a:avLst/>
            </a:prstGeom>
            <a:noFill/>
            <a:ln w="12700">
              <a:noFill/>
              <a:miter lim="800000"/>
              <a:headEnd/>
              <a:tailEnd/>
            </a:ln>
          </p:spPr>
          <p:txBody>
            <a:bodyPr wrap="none" lIns="90488" tIns="44450" rIns="90488" bIns="44450">
              <a:spAutoFit/>
            </a:bodyPr>
            <a:lstStyle/>
            <a:p>
              <a:pPr eaLnBrk="0" hangingPunct="0"/>
              <a:r>
                <a:rPr lang="en-US" altLang="zh-CN" sz="2000" b="1">
                  <a:latin typeface="楷体" pitchFamily="18" charset="-122"/>
                  <a:ea typeface="楷体" pitchFamily="18" charset="-122"/>
                </a:rPr>
                <a:t>ISP</a:t>
              </a:r>
              <a:r>
                <a:rPr lang="zh-CN" altLang="en-US" sz="2000" b="1">
                  <a:latin typeface="楷体" pitchFamily="18" charset="-122"/>
                  <a:ea typeface="楷体" pitchFamily="18" charset="-122"/>
                </a:rPr>
                <a:t>服务器</a:t>
              </a:r>
            </a:p>
          </p:txBody>
        </p:sp>
        <p:sp>
          <p:nvSpPr>
            <p:cNvPr id="28694" name="Rectangle 39"/>
            <p:cNvSpPr>
              <a:spLocks noChangeArrowheads="1"/>
            </p:cNvSpPr>
            <p:nvPr/>
          </p:nvSpPr>
          <p:spPr bwMode="auto">
            <a:xfrm>
              <a:off x="3918" y="3552"/>
              <a:ext cx="511" cy="248"/>
            </a:xfrm>
            <a:prstGeom prst="rect">
              <a:avLst/>
            </a:prstGeom>
            <a:noFill/>
            <a:ln w="12700">
              <a:noFill/>
              <a:miter lim="800000"/>
              <a:headEnd/>
              <a:tailEnd/>
            </a:ln>
          </p:spPr>
          <p:txBody>
            <a:bodyPr wrap="none" lIns="90488" tIns="44450" rIns="90488" bIns="44450">
              <a:spAutoFit/>
            </a:bodyPr>
            <a:lstStyle/>
            <a:p>
              <a:pPr eaLnBrk="0" hangingPunct="0"/>
              <a:r>
                <a:rPr lang="en-US" altLang="zh-CN" sz="2000" b="1">
                  <a:latin typeface="楷体" pitchFamily="18" charset="-122"/>
                  <a:ea typeface="楷体" pitchFamily="18" charset="-122"/>
                </a:rPr>
                <a:t>PC</a:t>
              </a:r>
              <a:r>
                <a:rPr lang="zh-CN" altLang="en-US" sz="2000" b="1">
                  <a:latin typeface="楷体" pitchFamily="18" charset="-122"/>
                  <a:ea typeface="楷体" pitchFamily="18" charset="-122"/>
                </a:rPr>
                <a:t>机</a:t>
              </a:r>
              <a:r>
                <a:rPr lang="en-US" altLang="zh-CN" sz="2000" b="1">
                  <a:latin typeface="楷体" pitchFamily="18" charset="-122"/>
                  <a:ea typeface="楷体" pitchFamily="18" charset="-122"/>
                </a:rPr>
                <a:t>2</a:t>
              </a:r>
            </a:p>
          </p:txBody>
        </p:sp>
        <p:pic>
          <p:nvPicPr>
            <p:cNvPr id="28695" name="Picture 40"/>
            <p:cNvPicPr>
              <a:picLocks noChangeArrowheads="1"/>
            </p:cNvPicPr>
            <p:nvPr/>
          </p:nvPicPr>
          <p:blipFill>
            <a:blip r:embed="rId2" cstate="print"/>
            <a:srcRect/>
            <a:stretch>
              <a:fillRect/>
            </a:stretch>
          </p:blipFill>
          <p:spPr bwMode="auto">
            <a:xfrm>
              <a:off x="1680" y="3264"/>
              <a:ext cx="264" cy="238"/>
            </a:xfrm>
            <a:prstGeom prst="rect">
              <a:avLst/>
            </a:prstGeom>
            <a:noFill/>
            <a:ln w="12700">
              <a:noFill/>
              <a:miter lim="800000"/>
              <a:headEnd/>
              <a:tailEnd/>
            </a:ln>
          </p:spPr>
        </p:pic>
        <p:sp>
          <p:nvSpPr>
            <p:cNvPr id="28696" name="Text Box 41"/>
            <p:cNvSpPr txBox="1">
              <a:spLocks noChangeArrowheads="1"/>
            </p:cNvSpPr>
            <p:nvPr/>
          </p:nvSpPr>
          <p:spPr bwMode="auto">
            <a:xfrm>
              <a:off x="1910" y="3406"/>
              <a:ext cx="432" cy="250"/>
            </a:xfrm>
            <a:prstGeom prst="rect">
              <a:avLst/>
            </a:prstGeom>
            <a:noFill/>
            <a:ln w="12700">
              <a:noFill/>
              <a:miter lim="800000"/>
              <a:headEnd/>
              <a:tailEnd/>
            </a:ln>
          </p:spPr>
          <p:txBody>
            <a:bodyPr wrap="none">
              <a:spAutoFit/>
            </a:bodyPr>
            <a:lstStyle/>
            <a:p>
              <a:pPr eaLnBrk="0" hangingPunct="0"/>
              <a:r>
                <a:rPr lang="zh-CN" altLang="en-US" sz="2000" b="1"/>
                <a:t>主呼</a:t>
              </a:r>
            </a:p>
          </p:txBody>
        </p:sp>
        <p:sp>
          <p:nvSpPr>
            <p:cNvPr id="28697" name="Text Box 42"/>
            <p:cNvSpPr txBox="1">
              <a:spLocks noChangeArrowheads="1"/>
            </p:cNvSpPr>
            <p:nvPr/>
          </p:nvSpPr>
          <p:spPr bwMode="auto">
            <a:xfrm>
              <a:off x="3312" y="3648"/>
              <a:ext cx="432" cy="250"/>
            </a:xfrm>
            <a:prstGeom prst="rect">
              <a:avLst/>
            </a:prstGeom>
            <a:noFill/>
            <a:ln w="12700">
              <a:noFill/>
              <a:miter lim="800000"/>
              <a:headEnd/>
              <a:tailEnd/>
            </a:ln>
          </p:spPr>
          <p:txBody>
            <a:bodyPr wrap="none">
              <a:spAutoFit/>
            </a:bodyPr>
            <a:lstStyle/>
            <a:p>
              <a:pPr eaLnBrk="0" hangingPunct="0"/>
              <a:r>
                <a:rPr lang="zh-CN" altLang="en-US" sz="2000" b="1"/>
                <a:t>主呼</a:t>
              </a:r>
            </a:p>
          </p:txBody>
        </p:sp>
        <p:sp>
          <p:nvSpPr>
            <p:cNvPr id="28698" name="Text Box 43"/>
            <p:cNvSpPr txBox="1">
              <a:spLocks noChangeArrowheads="1"/>
            </p:cNvSpPr>
            <p:nvPr/>
          </p:nvSpPr>
          <p:spPr bwMode="auto">
            <a:xfrm>
              <a:off x="3312" y="2976"/>
              <a:ext cx="435" cy="250"/>
            </a:xfrm>
            <a:prstGeom prst="rect">
              <a:avLst/>
            </a:prstGeom>
            <a:noFill/>
            <a:ln w="12700">
              <a:noFill/>
              <a:miter lim="800000"/>
              <a:headEnd/>
              <a:tailEnd/>
            </a:ln>
          </p:spPr>
          <p:txBody>
            <a:bodyPr wrap="none">
              <a:spAutoFit/>
            </a:bodyPr>
            <a:lstStyle/>
            <a:p>
              <a:pPr eaLnBrk="0" hangingPunct="0"/>
              <a:r>
                <a:rPr lang="zh-CN" altLang="en-US" sz="2000" b="1"/>
                <a:t>被呼</a:t>
              </a:r>
            </a:p>
          </p:txBody>
        </p:sp>
      </p:grpSp>
      <p:sp>
        <p:nvSpPr>
          <p:cNvPr id="28676" name="Text Box 44"/>
          <p:cNvSpPr txBox="1">
            <a:spLocks noChangeArrowheads="1"/>
          </p:cNvSpPr>
          <p:nvPr/>
        </p:nvSpPr>
        <p:spPr bwMode="auto">
          <a:xfrm>
            <a:off x="861060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16</a:t>
            </a:r>
            <a:endParaRPr lang="en-US" altLang="zh-CN" dirty="0"/>
          </a:p>
        </p:txBody>
      </p:sp>
      <p:sp>
        <p:nvSpPr>
          <p:cNvPr id="28677" name="Text Box 45"/>
          <p:cNvSpPr txBox="1">
            <a:spLocks noChangeArrowheads="1"/>
          </p:cNvSpPr>
          <p:nvPr/>
        </p:nvSpPr>
        <p:spPr bwMode="auto">
          <a:xfrm>
            <a:off x="212725" y="1268413"/>
            <a:ext cx="8085868" cy="3120854"/>
          </a:xfrm>
          <a:prstGeom prst="rect">
            <a:avLst/>
          </a:prstGeom>
          <a:noFill/>
          <a:ln w="9525">
            <a:noFill/>
            <a:miter lim="800000"/>
            <a:headEnd/>
            <a:tailEnd/>
          </a:ln>
        </p:spPr>
        <p:txBody>
          <a:bodyPr wrap="none">
            <a:spAutoFit/>
          </a:bodyPr>
          <a:lstStyle/>
          <a:p>
            <a:pPr>
              <a:spcBef>
                <a:spcPct val="20000"/>
              </a:spcBef>
              <a:buClr>
                <a:srgbClr val="FF0000"/>
              </a:buClr>
            </a:pPr>
            <a:r>
              <a:rPr lang="en-US" altLang="zh-CN" b="1" dirty="0" smtClean="0">
                <a:latin typeface="楷体" pitchFamily="18" charset="-122"/>
                <a:ea typeface="楷体" pitchFamily="18" charset="-122"/>
              </a:rPr>
              <a:t>    1</a:t>
            </a:r>
            <a:r>
              <a:rPr lang="en-US" altLang="zh-CN" b="1" dirty="0">
                <a:latin typeface="楷体" pitchFamily="18" charset="-122"/>
                <a:ea typeface="楷体" pitchFamily="18" charset="-122"/>
              </a:rPr>
              <a:t>)</a:t>
            </a:r>
            <a:r>
              <a:rPr lang="zh-CN" altLang="en-US" b="1" dirty="0">
                <a:latin typeface="楷体" pitchFamily="18" charset="-122"/>
                <a:ea typeface="楷体" pitchFamily="18" charset="-122"/>
              </a:rPr>
              <a:t>符合相关标准</a:t>
            </a:r>
          </a:p>
          <a:p>
            <a:pPr>
              <a:spcBef>
                <a:spcPct val="20000"/>
              </a:spcBef>
              <a:buClr>
                <a:srgbClr val="FF0000"/>
              </a:buClr>
            </a:pPr>
            <a:r>
              <a:rPr lang="en-US" altLang="zh-CN" b="1" dirty="0">
                <a:latin typeface="楷体" pitchFamily="18" charset="-122"/>
                <a:ea typeface="楷体" pitchFamily="18" charset="-122"/>
              </a:rPr>
              <a:t>    2)</a:t>
            </a:r>
            <a:r>
              <a:rPr lang="zh-CN" altLang="en-US" b="1" dirty="0">
                <a:latin typeface="楷体" pitchFamily="18" charset="-122"/>
                <a:ea typeface="楷体" pitchFamily="18" charset="-122"/>
              </a:rPr>
              <a:t>用途：使用的场合</a:t>
            </a:r>
          </a:p>
          <a:p>
            <a:pPr>
              <a:spcBef>
                <a:spcPct val="20000"/>
              </a:spcBef>
            </a:pPr>
            <a:r>
              <a:rPr lang="zh-CN" altLang="en-US" b="1" dirty="0">
                <a:latin typeface="楷体" pitchFamily="18" charset="-122"/>
                <a:ea typeface="楷体" pitchFamily="18" charset="-122"/>
              </a:rPr>
              <a:t>    </a:t>
            </a:r>
            <a:r>
              <a:rPr lang="en-US" altLang="zh-CN" b="1" dirty="0">
                <a:latin typeface="楷体" pitchFamily="18" charset="-122"/>
                <a:ea typeface="楷体" pitchFamily="18" charset="-122"/>
              </a:rPr>
              <a:t>3)</a:t>
            </a:r>
            <a:r>
              <a:rPr lang="zh-CN" altLang="en-US" b="1" dirty="0">
                <a:latin typeface="楷体" pitchFamily="18" charset="-122"/>
                <a:ea typeface="楷体" pitchFamily="18" charset="-122"/>
              </a:rPr>
              <a:t>符合当地有关部门的入网规定</a:t>
            </a:r>
          </a:p>
          <a:p>
            <a:pPr>
              <a:spcBef>
                <a:spcPct val="20000"/>
              </a:spcBef>
            </a:pPr>
            <a:r>
              <a:rPr lang="en-US" altLang="zh-CN" b="1" dirty="0">
                <a:latin typeface="楷体" pitchFamily="18" charset="-122"/>
                <a:ea typeface="楷体" pitchFamily="18" charset="-122"/>
              </a:rPr>
              <a:t>    4)</a:t>
            </a:r>
            <a:r>
              <a:rPr lang="zh-CN" altLang="en-US" b="1" dirty="0">
                <a:latin typeface="楷体" pitchFamily="18" charset="-122"/>
                <a:ea typeface="楷体" pitchFamily="18" charset="-122"/>
              </a:rPr>
              <a:t>性能：速率、功能等</a:t>
            </a:r>
          </a:p>
          <a:p>
            <a:pPr>
              <a:spcBef>
                <a:spcPct val="20000"/>
              </a:spcBef>
            </a:pPr>
            <a:r>
              <a:rPr lang="zh-CN" altLang="en-US" b="1" dirty="0" smtClean="0">
                <a:latin typeface="楷体" pitchFamily="18" charset="-122"/>
                <a:ea typeface="楷体" pitchFamily="18" charset="-122"/>
              </a:rPr>
              <a:t> </a:t>
            </a:r>
            <a:endParaRPr lang="en-US" altLang="zh-CN" b="1" dirty="0" smtClean="0">
              <a:latin typeface="楷体" pitchFamily="18" charset="-122"/>
              <a:ea typeface="楷体" pitchFamily="18" charset="-122"/>
            </a:endParaRPr>
          </a:p>
          <a:p>
            <a:pPr>
              <a:spcBef>
                <a:spcPct val="20000"/>
              </a:spcBef>
            </a:pPr>
            <a:r>
              <a:rPr lang="zh-CN" altLang="en-US" b="1" dirty="0" smtClean="0">
                <a:latin typeface="楷体" pitchFamily="18" charset="-122"/>
                <a:ea typeface="楷体" pitchFamily="18" charset="-122"/>
              </a:rPr>
              <a:t>注意</a:t>
            </a:r>
            <a:r>
              <a:rPr lang="zh-CN" altLang="en-US" b="1" dirty="0">
                <a:latin typeface="楷体" pitchFamily="18" charset="-122"/>
                <a:ea typeface="楷体" pitchFamily="18" charset="-122"/>
              </a:rPr>
              <a:t>：</a:t>
            </a:r>
            <a:r>
              <a:rPr lang="en-US" altLang="zh-CN" b="1" dirty="0">
                <a:latin typeface="楷体" pitchFamily="18" charset="-122"/>
                <a:ea typeface="楷体" pitchFamily="18" charset="-122"/>
              </a:rPr>
              <a:t>Modem</a:t>
            </a:r>
            <a:r>
              <a:rPr lang="zh-CN" altLang="en-US" b="1" dirty="0">
                <a:latin typeface="楷体" pitchFamily="18" charset="-122"/>
                <a:ea typeface="楷体" pitchFamily="18" charset="-122"/>
              </a:rPr>
              <a:t>需</a:t>
            </a:r>
            <a:r>
              <a:rPr lang="zh-CN" altLang="en-US" b="1" u="sng" dirty="0">
                <a:solidFill>
                  <a:srgbClr val="FF0000"/>
                </a:solidFill>
                <a:latin typeface="楷体" pitchFamily="18" charset="-122"/>
                <a:ea typeface="楷体" pitchFamily="18" charset="-122"/>
              </a:rPr>
              <a:t>成对使用</a:t>
            </a:r>
            <a:r>
              <a:rPr lang="zh-CN" altLang="en-US" b="1" dirty="0">
                <a:latin typeface="楷体" pitchFamily="18" charset="-122"/>
                <a:ea typeface="楷体" pitchFamily="18" charset="-122"/>
              </a:rPr>
              <a:t>，通信双方</a:t>
            </a:r>
            <a:r>
              <a:rPr lang="en-US" altLang="zh-CN" b="1" dirty="0">
                <a:latin typeface="楷体" pitchFamily="18" charset="-122"/>
                <a:ea typeface="楷体" pitchFamily="18" charset="-122"/>
              </a:rPr>
              <a:t>Modem</a:t>
            </a:r>
            <a:r>
              <a:rPr lang="zh-CN" altLang="en-US" b="1" dirty="0">
                <a:latin typeface="楷体" pitchFamily="18" charset="-122"/>
                <a:ea typeface="楷体" pitchFamily="18" charset="-122"/>
              </a:rPr>
              <a:t>的调制方式匹配</a:t>
            </a:r>
          </a:p>
          <a:p>
            <a:pPr>
              <a:spcBef>
                <a:spcPct val="20000"/>
              </a:spcBef>
            </a:pPr>
            <a:r>
              <a:rPr lang="zh-CN" altLang="en-US" b="1" dirty="0">
                <a:latin typeface="楷体" pitchFamily="18" charset="-122"/>
                <a:ea typeface="楷体" pitchFamily="18" charset="-122"/>
              </a:rPr>
              <a:t>            一台</a:t>
            </a:r>
            <a:r>
              <a:rPr lang="zh-CN" altLang="en-US" b="1" u="sng" dirty="0">
                <a:solidFill>
                  <a:srgbClr val="FF0000"/>
                </a:solidFill>
                <a:latin typeface="楷体" pitchFamily="18" charset="-122"/>
                <a:ea typeface="楷体" pitchFamily="18" charset="-122"/>
              </a:rPr>
              <a:t>主呼</a:t>
            </a:r>
            <a:r>
              <a:rPr lang="zh-CN" altLang="en-US" b="1" dirty="0">
                <a:latin typeface="楷体" pitchFamily="18" charset="-122"/>
                <a:ea typeface="楷体" pitchFamily="18" charset="-122"/>
              </a:rPr>
              <a:t>，另一台</a:t>
            </a:r>
            <a:r>
              <a:rPr lang="zh-CN" altLang="en-US" b="1" u="sng" dirty="0">
                <a:solidFill>
                  <a:srgbClr val="FF0000"/>
                </a:solidFill>
                <a:latin typeface="楷体" pitchFamily="18" charset="-122"/>
                <a:ea typeface="楷体" pitchFamily="18" charset="-122"/>
              </a:rPr>
              <a:t>被呼</a:t>
            </a:r>
            <a:r>
              <a:rPr lang="zh-CN" altLang="en-US" b="1" dirty="0">
                <a:solidFill>
                  <a:srgbClr val="FF0000"/>
                </a:solidFill>
                <a:latin typeface="楷体" pitchFamily="18" charset="-122"/>
                <a:ea typeface="楷体" pitchFamily="18" charset="-122"/>
              </a:rPr>
              <a:t>  </a:t>
            </a:r>
            <a:r>
              <a:rPr lang="zh-CN" altLang="en-US" b="1" i="1" u="sng" dirty="0">
                <a:solidFill>
                  <a:srgbClr val="FF0000"/>
                </a:solidFill>
                <a:latin typeface="楷体" pitchFamily="18" charset="-122"/>
                <a:ea typeface="楷体" pitchFamily="18" charset="-122"/>
              </a:rPr>
              <a:t>用户方一般为主呼 </a:t>
            </a:r>
            <a:endParaRPr lang="zh-CN" altLang="en-US" dirty="0"/>
          </a:p>
        </p:txBody>
      </p:sp>
      <p:sp>
        <p:nvSpPr>
          <p:cNvPr id="28678" name="Text Box 46"/>
          <p:cNvSpPr txBox="1">
            <a:spLocks noChangeArrowheads="1"/>
          </p:cNvSpPr>
          <p:nvPr/>
        </p:nvSpPr>
        <p:spPr bwMode="auto">
          <a:xfrm>
            <a:off x="182563" y="333375"/>
            <a:ext cx="4629150" cy="519113"/>
          </a:xfrm>
          <a:prstGeom prst="rect">
            <a:avLst/>
          </a:prstGeom>
          <a:noFill/>
          <a:ln w="9525">
            <a:noFill/>
            <a:miter lim="800000"/>
            <a:headEnd/>
            <a:tailEnd/>
          </a:ln>
        </p:spPr>
        <p:txBody>
          <a:bodyPr wrap="none">
            <a:spAutoFit/>
          </a:bodyPr>
          <a:lstStyle/>
          <a:p>
            <a:pPr>
              <a:spcBef>
                <a:spcPct val="20000"/>
              </a:spcBef>
              <a:spcAft>
                <a:spcPct val="50000"/>
              </a:spcAft>
              <a:buClr>
                <a:srgbClr val="FF0000"/>
              </a:buClr>
              <a:buFontTx/>
              <a:buChar char="★"/>
            </a:pPr>
            <a:r>
              <a:rPr lang="zh-CN" altLang="en-US" sz="2800" b="1">
                <a:latin typeface="楷体" pitchFamily="18" charset="-122"/>
                <a:ea typeface="楷体" pitchFamily="18" charset="-122"/>
              </a:rPr>
              <a:t>调制</a:t>
            </a:r>
            <a:r>
              <a:rPr lang="en-US" altLang="zh-CN" sz="2800" b="1">
                <a:latin typeface="楷体" pitchFamily="18" charset="-122"/>
                <a:ea typeface="楷体" pitchFamily="18" charset="-122"/>
              </a:rPr>
              <a:t>/</a:t>
            </a:r>
            <a:r>
              <a:rPr lang="zh-CN" altLang="en-US" sz="2800" b="1">
                <a:latin typeface="楷体" pitchFamily="18" charset="-122"/>
                <a:ea typeface="楷体" pitchFamily="18" charset="-122"/>
              </a:rPr>
              <a:t>解调器的选择和应用</a:t>
            </a:r>
            <a:endParaRPr lang="zh-CN" altLang="en-US"/>
          </a:p>
        </p:txBody>
      </p:sp>
    </p:spTree>
    <p:extLst>
      <p:ext uri="{BB962C8B-B14F-4D97-AF65-F5344CB8AC3E}">
        <p14:creationId xmlns:p14="http://schemas.microsoft.com/office/powerpoint/2010/main" val="813840181"/>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29699" name="Text Box 53"/>
          <p:cNvSpPr txBox="1">
            <a:spLocks noChangeArrowheads="1"/>
          </p:cNvSpPr>
          <p:nvPr/>
        </p:nvSpPr>
        <p:spPr bwMode="auto">
          <a:xfrm>
            <a:off x="861060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17</a:t>
            </a:r>
            <a:endParaRPr lang="en-US" altLang="zh-CN" dirty="0"/>
          </a:p>
        </p:txBody>
      </p:sp>
      <p:sp>
        <p:nvSpPr>
          <p:cNvPr id="29700" name="Text Box 54"/>
          <p:cNvSpPr txBox="1">
            <a:spLocks noChangeArrowheads="1"/>
          </p:cNvSpPr>
          <p:nvPr/>
        </p:nvSpPr>
        <p:spPr bwMode="auto">
          <a:xfrm>
            <a:off x="349250" y="2227263"/>
            <a:ext cx="7773282" cy="2234458"/>
          </a:xfrm>
          <a:prstGeom prst="rect">
            <a:avLst/>
          </a:prstGeom>
          <a:noFill/>
          <a:ln w="9525">
            <a:noFill/>
            <a:miter lim="800000"/>
            <a:headEnd/>
            <a:tailEnd/>
          </a:ln>
        </p:spPr>
        <p:txBody>
          <a:bodyPr wrap="none">
            <a:spAutoFit/>
          </a:bodyPr>
          <a:lstStyle/>
          <a:p>
            <a:pPr>
              <a:spcAft>
                <a:spcPct val="20000"/>
              </a:spcAft>
            </a:pPr>
            <a:r>
              <a:rPr lang="zh-CN" altLang="en-US" b="1" dirty="0">
                <a:latin typeface="楷体" pitchFamily="18" charset="-122"/>
                <a:ea typeface="楷体" pitchFamily="18" charset="-122"/>
              </a:rPr>
              <a:t>起因：光纤信道支持语音信号</a:t>
            </a:r>
            <a:r>
              <a:rPr lang="zh-CN" altLang="en-US" b="1" dirty="0" smtClean="0">
                <a:latin typeface="楷体" pitchFamily="18" charset="-122"/>
                <a:ea typeface="楷体" pitchFamily="18" charset="-122"/>
              </a:rPr>
              <a:t>传输；</a:t>
            </a:r>
            <a:endParaRPr lang="zh-CN" altLang="en-US" b="1" dirty="0">
              <a:latin typeface="楷体" pitchFamily="18" charset="-122"/>
              <a:ea typeface="楷体" pitchFamily="18" charset="-122"/>
            </a:endParaRPr>
          </a:p>
          <a:p>
            <a:pPr>
              <a:spcAft>
                <a:spcPct val="20000"/>
              </a:spcAft>
            </a:pPr>
            <a:r>
              <a:rPr lang="zh-CN" altLang="en-US" b="1" dirty="0">
                <a:latin typeface="楷体" pitchFamily="18" charset="-122"/>
                <a:ea typeface="楷体" pitchFamily="18" charset="-122"/>
              </a:rPr>
              <a:t>编码</a:t>
            </a:r>
            <a:r>
              <a:rPr lang="en-US" altLang="zh-CN" b="1" dirty="0">
                <a:latin typeface="楷体" pitchFamily="18" charset="-122"/>
                <a:ea typeface="楷体" pitchFamily="18" charset="-122"/>
              </a:rPr>
              <a:t>/</a:t>
            </a:r>
            <a:r>
              <a:rPr lang="zh-CN" altLang="en-US" b="1" dirty="0">
                <a:latin typeface="楷体" pitchFamily="18" charset="-122"/>
                <a:ea typeface="楷体" pitchFamily="18" charset="-122"/>
              </a:rPr>
              <a:t>解码：实现模拟信息与数字信号之间的转换，</a:t>
            </a:r>
          </a:p>
          <a:p>
            <a:pPr>
              <a:spcAft>
                <a:spcPct val="20000"/>
              </a:spcAft>
            </a:pPr>
            <a:r>
              <a:rPr lang="zh-CN" altLang="en-US" b="1" dirty="0">
                <a:latin typeface="楷体" pitchFamily="18" charset="-122"/>
                <a:ea typeface="楷体" pitchFamily="18" charset="-122"/>
              </a:rPr>
              <a:t>           用于生产控制、数字信道传输模拟信息等。</a:t>
            </a:r>
          </a:p>
          <a:p>
            <a:pPr>
              <a:spcAft>
                <a:spcPct val="20000"/>
              </a:spcAft>
            </a:pPr>
            <a:r>
              <a:rPr lang="zh-CN" altLang="en-US" b="1" i="1" u="sng" dirty="0">
                <a:solidFill>
                  <a:srgbClr val="FF0000"/>
                </a:solidFill>
                <a:latin typeface="楷体" pitchFamily="18" charset="-122"/>
                <a:ea typeface="楷体" pitchFamily="18" charset="-122"/>
              </a:rPr>
              <a:t>编码</a:t>
            </a:r>
            <a:r>
              <a:rPr lang="zh-CN" altLang="en-US" b="1" dirty="0">
                <a:latin typeface="楷体" pitchFamily="18" charset="-122"/>
                <a:ea typeface="楷体" pitchFamily="18" charset="-122"/>
              </a:rPr>
              <a:t>：将模拟信息转换为数字信号的过程</a:t>
            </a:r>
          </a:p>
          <a:p>
            <a:pPr>
              <a:spcAft>
                <a:spcPct val="20000"/>
              </a:spcAft>
            </a:pPr>
            <a:r>
              <a:rPr lang="zh-CN" altLang="en-US" b="1" i="1" u="sng" dirty="0">
                <a:solidFill>
                  <a:srgbClr val="FF0000"/>
                </a:solidFill>
                <a:latin typeface="楷体" pitchFamily="18" charset="-122"/>
                <a:ea typeface="楷体" pitchFamily="18" charset="-122"/>
              </a:rPr>
              <a:t>解码</a:t>
            </a:r>
            <a:r>
              <a:rPr lang="zh-CN" altLang="en-US" b="1" dirty="0">
                <a:latin typeface="楷体" pitchFamily="18" charset="-122"/>
                <a:ea typeface="楷体" pitchFamily="18" charset="-122"/>
              </a:rPr>
              <a:t>：将数字信号还原为模拟信息的逆过程</a:t>
            </a:r>
            <a:endParaRPr lang="zh-CN" altLang="en-US" dirty="0"/>
          </a:p>
        </p:txBody>
      </p:sp>
      <p:grpSp>
        <p:nvGrpSpPr>
          <p:cNvPr id="29701" name="Group 59"/>
          <p:cNvGrpSpPr>
            <a:grpSpLocks/>
          </p:cNvGrpSpPr>
          <p:nvPr/>
        </p:nvGrpSpPr>
        <p:grpSpPr bwMode="auto">
          <a:xfrm>
            <a:off x="533400" y="4713288"/>
            <a:ext cx="7469188" cy="1811337"/>
            <a:chOff x="336" y="2313"/>
            <a:chExt cx="4705" cy="1499"/>
          </a:xfrm>
        </p:grpSpPr>
        <p:sp>
          <p:nvSpPr>
            <p:cNvPr id="29714" name="Rectangle 5"/>
            <p:cNvSpPr>
              <a:spLocks noChangeArrowheads="1"/>
            </p:cNvSpPr>
            <p:nvPr/>
          </p:nvSpPr>
          <p:spPr bwMode="auto">
            <a:xfrm>
              <a:off x="769" y="2645"/>
              <a:ext cx="259" cy="176"/>
            </a:xfrm>
            <a:prstGeom prst="rect">
              <a:avLst/>
            </a:prstGeom>
            <a:noFill/>
            <a:ln w="12700">
              <a:solidFill>
                <a:schemeClr val="tx1"/>
              </a:solidFill>
              <a:miter lim="800000"/>
              <a:headEnd/>
              <a:tailEnd/>
            </a:ln>
          </p:spPr>
          <p:txBody>
            <a:bodyPr wrap="none" anchor="ctr"/>
            <a:lstStyle/>
            <a:p>
              <a:endParaRPr lang="zh-CN" altLang="en-US"/>
            </a:p>
          </p:txBody>
        </p:sp>
        <p:sp>
          <p:nvSpPr>
            <p:cNvPr id="29715" name="Line 6"/>
            <p:cNvSpPr>
              <a:spLocks noChangeShapeType="1"/>
            </p:cNvSpPr>
            <p:nvPr/>
          </p:nvSpPr>
          <p:spPr bwMode="auto">
            <a:xfrm>
              <a:off x="1731" y="2733"/>
              <a:ext cx="420" cy="0"/>
            </a:xfrm>
            <a:prstGeom prst="line">
              <a:avLst/>
            </a:prstGeom>
            <a:noFill/>
            <a:ln w="12700">
              <a:solidFill>
                <a:schemeClr val="tx1"/>
              </a:solidFill>
              <a:round/>
              <a:headEnd/>
              <a:tailEnd/>
            </a:ln>
          </p:spPr>
          <p:txBody>
            <a:bodyPr wrap="none" anchor="ctr"/>
            <a:lstStyle/>
            <a:p>
              <a:endParaRPr lang="zh-CN" altLang="en-US"/>
            </a:p>
          </p:txBody>
        </p:sp>
        <p:sp>
          <p:nvSpPr>
            <p:cNvPr id="29716" name="Line 7"/>
            <p:cNvSpPr>
              <a:spLocks noChangeShapeType="1"/>
            </p:cNvSpPr>
            <p:nvPr/>
          </p:nvSpPr>
          <p:spPr bwMode="auto">
            <a:xfrm>
              <a:off x="3068" y="2733"/>
              <a:ext cx="366" cy="0"/>
            </a:xfrm>
            <a:prstGeom prst="line">
              <a:avLst/>
            </a:prstGeom>
            <a:noFill/>
            <a:ln w="12700">
              <a:solidFill>
                <a:schemeClr val="tx1"/>
              </a:solidFill>
              <a:round/>
              <a:headEnd/>
              <a:tailEnd/>
            </a:ln>
          </p:spPr>
          <p:txBody>
            <a:bodyPr wrap="none" anchor="ctr"/>
            <a:lstStyle/>
            <a:p>
              <a:endParaRPr lang="zh-CN" altLang="en-US"/>
            </a:p>
          </p:txBody>
        </p:sp>
        <p:pic>
          <p:nvPicPr>
            <p:cNvPr id="29717" name="Picture 8"/>
            <p:cNvPicPr>
              <a:picLocks noChangeArrowheads="1"/>
            </p:cNvPicPr>
            <p:nvPr/>
          </p:nvPicPr>
          <p:blipFill>
            <a:blip r:embed="rId2" cstate="print"/>
            <a:srcRect/>
            <a:stretch>
              <a:fillRect/>
            </a:stretch>
          </p:blipFill>
          <p:spPr bwMode="auto">
            <a:xfrm>
              <a:off x="336" y="2455"/>
              <a:ext cx="268" cy="638"/>
            </a:xfrm>
            <a:prstGeom prst="rect">
              <a:avLst/>
            </a:prstGeom>
            <a:noFill/>
            <a:ln w="12700">
              <a:noFill/>
              <a:miter lim="800000"/>
              <a:headEnd/>
              <a:tailEnd/>
            </a:ln>
          </p:spPr>
        </p:pic>
        <p:grpSp>
          <p:nvGrpSpPr>
            <p:cNvPr id="29718" name="Group 9"/>
            <p:cNvGrpSpPr>
              <a:grpSpLocks/>
            </p:cNvGrpSpPr>
            <p:nvPr/>
          </p:nvGrpSpPr>
          <p:grpSpPr bwMode="auto">
            <a:xfrm>
              <a:off x="2048" y="2409"/>
              <a:ext cx="1069" cy="694"/>
              <a:chOff x="2191" y="3532"/>
              <a:chExt cx="1069" cy="562"/>
            </a:xfrm>
          </p:grpSpPr>
          <p:grpSp>
            <p:nvGrpSpPr>
              <p:cNvPr id="29743" name="Group 10"/>
              <p:cNvGrpSpPr>
                <a:grpSpLocks/>
              </p:cNvGrpSpPr>
              <p:nvPr/>
            </p:nvGrpSpPr>
            <p:grpSpPr bwMode="auto">
              <a:xfrm>
                <a:off x="2202" y="3560"/>
                <a:ext cx="1058" cy="534"/>
                <a:chOff x="2202" y="3560"/>
                <a:chExt cx="1058" cy="534"/>
              </a:xfrm>
            </p:grpSpPr>
            <p:sp>
              <p:nvSpPr>
                <p:cNvPr id="29754" name="Oval 11"/>
                <p:cNvSpPr>
                  <a:spLocks noChangeArrowheads="1"/>
                </p:cNvSpPr>
                <p:nvPr/>
              </p:nvSpPr>
              <p:spPr bwMode="auto">
                <a:xfrm>
                  <a:off x="2574" y="3560"/>
                  <a:ext cx="455" cy="201"/>
                </a:xfrm>
                <a:prstGeom prst="ellipse">
                  <a:avLst/>
                </a:prstGeom>
                <a:solidFill>
                  <a:srgbClr val="000000"/>
                </a:solidFill>
                <a:ln w="12700">
                  <a:noFill/>
                  <a:round/>
                  <a:headEnd/>
                  <a:tailEnd/>
                </a:ln>
              </p:spPr>
              <p:txBody>
                <a:bodyPr wrap="none" anchor="ctr"/>
                <a:lstStyle/>
                <a:p>
                  <a:endParaRPr lang="zh-CN" altLang="en-US"/>
                </a:p>
              </p:txBody>
            </p:sp>
            <p:sp>
              <p:nvSpPr>
                <p:cNvPr id="29755" name="Oval 12"/>
                <p:cNvSpPr>
                  <a:spLocks noChangeArrowheads="1"/>
                </p:cNvSpPr>
                <p:nvPr/>
              </p:nvSpPr>
              <p:spPr bwMode="auto">
                <a:xfrm>
                  <a:off x="2320" y="3609"/>
                  <a:ext cx="328" cy="214"/>
                </a:xfrm>
                <a:prstGeom prst="ellipse">
                  <a:avLst/>
                </a:prstGeom>
                <a:solidFill>
                  <a:srgbClr val="000000"/>
                </a:solidFill>
                <a:ln w="12700">
                  <a:noFill/>
                  <a:round/>
                  <a:headEnd/>
                  <a:tailEnd/>
                </a:ln>
              </p:spPr>
              <p:txBody>
                <a:bodyPr wrap="none" anchor="ctr"/>
                <a:lstStyle/>
                <a:p>
                  <a:endParaRPr lang="zh-CN" altLang="en-US"/>
                </a:p>
              </p:txBody>
            </p:sp>
            <p:sp>
              <p:nvSpPr>
                <p:cNvPr id="29756" name="Oval 13"/>
                <p:cNvSpPr>
                  <a:spLocks noChangeArrowheads="1"/>
                </p:cNvSpPr>
                <p:nvPr/>
              </p:nvSpPr>
              <p:spPr bwMode="auto">
                <a:xfrm>
                  <a:off x="2202" y="3753"/>
                  <a:ext cx="221" cy="161"/>
                </a:xfrm>
                <a:prstGeom prst="ellipse">
                  <a:avLst/>
                </a:prstGeom>
                <a:solidFill>
                  <a:srgbClr val="000000"/>
                </a:solidFill>
                <a:ln w="12700">
                  <a:noFill/>
                  <a:round/>
                  <a:headEnd/>
                  <a:tailEnd/>
                </a:ln>
              </p:spPr>
              <p:txBody>
                <a:bodyPr wrap="none" anchor="ctr"/>
                <a:lstStyle/>
                <a:p>
                  <a:endParaRPr lang="zh-CN" altLang="en-US"/>
                </a:p>
              </p:txBody>
            </p:sp>
            <p:sp>
              <p:nvSpPr>
                <p:cNvPr id="29757" name="Oval 14"/>
                <p:cNvSpPr>
                  <a:spLocks noChangeArrowheads="1"/>
                </p:cNvSpPr>
                <p:nvPr/>
              </p:nvSpPr>
              <p:spPr bwMode="auto">
                <a:xfrm>
                  <a:off x="2278" y="3844"/>
                  <a:ext cx="342" cy="189"/>
                </a:xfrm>
                <a:prstGeom prst="ellipse">
                  <a:avLst/>
                </a:prstGeom>
                <a:solidFill>
                  <a:srgbClr val="000000"/>
                </a:solidFill>
                <a:ln w="12700">
                  <a:noFill/>
                  <a:round/>
                  <a:headEnd/>
                  <a:tailEnd/>
                </a:ln>
              </p:spPr>
              <p:txBody>
                <a:bodyPr wrap="none" anchor="ctr"/>
                <a:lstStyle/>
                <a:p>
                  <a:endParaRPr lang="zh-CN" altLang="en-US"/>
                </a:p>
              </p:txBody>
            </p:sp>
            <p:sp>
              <p:nvSpPr>
                <p:cNvPr id="29758" name="Oval 15"/>
                <p:cNvSpPr>
                  <a:spLocks noChangeArrowheads="1"/>
                </p:cNvSpPr>
                <p:nvPr/>
              </p:nvSpPr>
              <p:spPr bwMode="auto">
                <a:xfrm>
                  <a:off x="2539" y="3873"/>
                  <a:ext cx="518" cy="221"/>
                </a:xfrm>
                <a:prstGeom prst="ellipse">
                  <a:avLst/>
                </a:prstGeom>
                <a:solidFill>
                  <a:srgbClr val="000000"/>
                </a:solidFill>
                <a:ln w="12700">
                  <a:noFill/>
                  <a:round/>
                  <a:headEnd/>
                  <a:tailEnd/>
                </a:ln>
              </p:spPr>
              <p:txBody>
                <a:bodyPr wrap="none" anchor="ctr"/>
                <a:lstStyle/>
                <a:p>
                  <a:endParaRPr lang="zh-CN" altLang="en-US"/>
                </a:p>
              </p:txBody>
            </p:sp>
            <p:sp>
              <p:nvSpPr>
                <p:cNvPr id="29759" name="Oval 16"/>
                <p:cNvSpPr>
                  <a:spLocks noChangeArrowheads="1"/>
                </p:cNvSpPr>
                <p:nvPr/>
              </p:nvSpPr>
              <p:spPr bwMode="auto">
                <a:xfrm>
                  <a:off x="2877" y="3623"/>
                  <a:ext cx="330" cy="150"/>
                </a:xfrm>
                <a:prstGeom prst="ellipse">
                  <a:avLst/>
                </a:prstGeom>
                <a:solidFill>
                  <a:srgbClr val="000000"/>
                </a:solidFill>
                <a:ln w="12700">
                  <a:noFill/>
                  <a:round/>
                  <a:headEnd/>
                  <a:tailEnd/>
                </a:ln>
              </p:spPr>
              <p:txBody>
                <a:bodyPr wrap="none" anchor="ctr"/>
                <a:lstStyle/>
                <a:p>
                  <a:endParaRPr lang="zh-CN" altLang="en-US"/>
                </a:p>
              </p:txBody>
            </p:sp>
            <p:sp>
              <p:nvSpPr>
                <p:cNvPr id="29760" name="Oval 17"/>
                <p:cNvSpPr>
                  <a:spLocks noChangeArrowheads="1"/>
                </p:cNvSpPr>
                <p:nvPr/>
              </p:nvSpPr>
              <p:spPr bwMode="auto">
                <a:xfrm>
                  <a:off x="2942" y="3739"/>
                  <a:ext cx="318" cy="168"/>
                </a:xfrm>
                <a:prstGeom prst="ellipse">
                  <a:avLst/>
                </a:prstGeom>
                <a:solidFill>
                  <a:srgbClr val="000000"/>
                </a:solidFill>
                <a:ln w="12700">
                  <a:noFill/>
                  <a:round/>
                  <a:headEnd/>
                  <a:tailEnd/>
                </a:ln>
              </p:spPr>
              <p:txBody>
                <a:bodyPr wrap="none" anchor="ctr"/>
                <a:lstStyle/>
                <a:p>
                  <a:endParaRPr lang="zh-CN" altLang="en-US"/>
                </a:p>
              </p:txBody>
            </p:sp>
            <p:sp>
              <p:nvSpPr>
                <p:cNvPr id="29761" name="Oval 18"/>
                <p:cNvSpPr>
                  <a:spLocks noChangeArrowheads="1"/>
                </p:cNvSpPr>
                <p:nvPr/>
              </p:nvSpPr>
              <p:spPr bwMode="auto">
                <a:xfrm>
                  <a:off x="2913" y="3773"/>
                  <a:ext cx="307" cy="284"/>
                </a:xfrm>
                <a:prstGeom prst="ellipse">
                  <a:avLst/>
                </a:prstGeom>
                <a:solidFill>
                  <a:srgbClr val="000000"/>
                </a:solidFill>
                <a:ln w="12700">
                  <a:noFill/>
                  <a:round/>
                  <a:headEnd/>
                  <a:tailEnd/>
                </a:ln>
              </p:spPr>
              <p:txBody>
                <a:bodyPr wrap="none" anchor="ctr"/>
                <a:lstStyle/>
                <a:p>
                  <a:endParaRPr lang="zh-CN" altLang="en-US"/>
                </a:p>
              </p:txBody>
            </p:sp>
            <p:sp>
              <p:nvSpPr>
                <p:cNvPr id="29762" name="Oval 19"/>
                <p:cNvSpPr>
                  <a:spLocks noChangeArrowheads="1"/>
                </p:cNvSpPr>
                <p:nvPr/>
              </p:nvSpPr>
              <p:spPr bwMode="auto">
                <a:xfrm>
                  <a:off x="2395" y="3685"/>
                  <a:ext cx="678" cy="284"/>
                </a:xfrm>
                <a:prstGeom prst="ellipse">
                  <a:avLst/>
                </a:prstGeom>
                <a:solidFill>
                  <a:srgbClr val="000000"/>
                </a:solidFill>
                <a:ln w="12700">
                  <a:noFill/>
                  <a:round/>
                  <a:headEnd/>
                  <a:tailEnd/>
                </a:ln>
              </p:spPr>
              <p:txBody>
                <a:bodyPr wrap="none" anchor="ctr"/>
                <a:lstStyle/>
                <a:p>
                  <a:endParaRPr lang="zh-CN" altLang="en-US"/>
                </a:p>
              </p:txBody>
            </p:sp>
          </p:grpSp>
          <p:grpSp>
            <p:nvGrpSpPr>
              <p:cNvPr id="29744" name="Group 20"/>
              <p:cNvGrpSpPr>
                <a:grpSpLocks/>
              </p:cNvGrpSpPr>
              <p:nvPr/>
            </p:nvGrpSpPr>
            <p:grpSpPr bwMode="auto">
              <a:xfrm>
                <a:off x="2191" y="3532"/>
                <a:ext cx="1040" cy="553"/>
                <a:chOff x="2191" y="3532"/>
                <a:chExt cx="1040" cy="553"/>
              </a:xfrm>
            </p:grpSpPr>
            <p:sp>
              <p:nvSpPr>
                <p:cNvPr id="29745" name="Oval 21"/>
                <p:cNvSpPr>
                  <a:spLocks noChangeArrowheads="1"/>
                </p:cNvSpPr>
                <p:nvPr/>
              </p:nvSpPr>
              <p:spPr bwMode="auto">
                <a:xfrm>
                  <a:off x="2560" y="3532"/>
                  <a:ext cx="442" cy="221"/>
                </a:xfrm>
                <a:prstGeom prst="ellipse">
                  <a:avLst/>
                </a:prstGeom>
                <a:solidFill>
                  <a:srgbClr val="CEDADB"/>
                </a:solidFill>
                <a:ln w="12700">
                  <a:noFill/>
                  <a:round/>
                  <a:headEnd/>
                  <a:tailEnd/>
                </a:ln>
              </p:spPr>
              <p:txBody>
                <a:bodyPr wrap="none" anchor="ctr"/>
                <a:lstStyle/>
                <a:p>
                  <a:endParaRPr lang="zh-CN" altLang="en-US"/>
                </a:p>
              </p:txBody>
            </p:sp>
            <p:sp>
              <p:nvSpPr>
                <p:cNvPr id="29746" name="Oval 22"/>
                <p:cNvSpPr>
                  <a:spLocks noChangeArrowheads="1"/>
                </p:cNvSpPr>
                <p:nvPr/>
              </p:nvSpPr>
              <p:spPr bwMode="auto">
                <a:xfrm>
                  <a:off x="2308" y="3595"/>
                  <a:ext cx="322" cy="221"/>
                </a:xfrm>
                <a:prstGeom prst="ellipse">
                  <a:avLst/>
                </a:prstGeom>
                <a:solidFill>
                  <a:srgbClr val="CEDADB"/>
                </a:solidFill>
                <a:ln w="12700">
                  <a:noFill/>
                  <a:round/>
                  <a:headEnd/>
                  <a:tailEnd/>
                </a:ln>
              </p:spPr>
              <p:txBody>
                <a:bodyPr wrap="none" anchor="ctr"/>
                <a:lstStyle/>
                <a:p>
                  <a:endParaRPr lang="zh-CN" altLang="en-US"/>
                </a:p>
              </p:txBody>
            </p:sp>
            <p:sp>
              <p:nvSpPr>
                <p:cNvPr id="29747" name="Oval 23"/>
                <p:cNvSpPr>
                  <a:spLocks noChangeArrowheads="1"/>
                </p:cNvSpPr>
                <p:nvPr/>
              </p:nvSpPr>
              <p:spPr bwMode="auto">
                <a:xfrm>
                  <a:off x="2191" y="3739"/>
                  <a:ext cx="218" cy="168"/>
                </a:xfrm>
                <a:prstGeom prst="ellipse">
                  <a:avLst/>
                </a:prstGeom>
                <a:solidFill>
                  <a:srgbClr val="CEDADB"/>
                </a:solidFill>
                <a:ln w="12700">
                  <a:noFill/>
                  <a:round/>
                  <a:headEnd/>
                  <a:tailEnd/>
                </a:ln>
              </p:spPr>
              <p:txBody>
                <a:bodyPr wrap="none" anchor="ctr"/>
                <a:lstStyle/>
                <a:p>
                  <a:endParaRPr lang="zh-CN" altLang="en-US"/>
                </a:p>
              </p:txBody>
            </p:sp>
            <p:sp>
              <p:nvSpPr>
                <p:cNvPr id="29748" name="Oval 24"/>
                <p:cNvSpPr>
                  <a:spLocks noChangeArrowheads="1"/>
                </p:cNvSpPr>
                <p:nvPr/>
              </p:nvSpPr>
              <p:spPr bwMode="auto">
                <a:xfrm>
                  <a:off x="2267" y="3823"/>
                  <a:ext cx="338" cy="182"/>
                </a:xfrm>
                <a:prstGeom prst="ellipse">
                  <a:avLst/>
                </a:prstGeom>
                <a:solidFill>
                  <a:srgbClr val="CEDADB"/>
                </a:solidFill>
                <a:ln w="12700">
                  <a:noFill/>
                  <a:round/>
                  <a:headEnd/>
                  <a:tailEnd/>
                </a:ln>
              </p:spPr>
              <p:txBody>
                <a:bodyPr wrap="none" anchor="ctr"/>
                <a:lstStyle/>
                <a:p>
                  <a:endParaRPr lang="zh-CN" altLang="en-US"/>
                </a:p>
              </p:txBody>
            </p:sp>
            <p:sp>
              <p:nvSpPr>
                <p:cNvPr id="29749" name="Oval 25"/>
                <p:cNvSpPr>
                  <a:spLocks noChangeArrowheads="1"/>
                </p:cNvSpPr>
                <p:nvPr/>
              </p:nvSpPr>
              <p:spPr bwMode="auto">
                <a:xfrm>
                  <a:off x="2514" y="3853"/>
                  <a:ext cx="529" cy="232"/>
                </a:xfrm>
                <a:prstGeom prst="ellipse">
                  <a:avLst/>
                </a:prstGeom>
                <a:solidFill>
                  <a:srgbClr val="CEDADB"/>
                </a:solidFill>
                <a:ln w="12700">
                  <a:noFill/>
                  <a:round/>
                  <a:headEnd/>
                  <a:tailEnd/>
                </a:ln>
              </p:spPr>
              <p:txBody>
                <a:bodyPr wrap="none" anchor="ctr"/>
                <a:lstStyle/>
                <a:p>
                  <a:endParaRPr lang="zh-CN" altLang="en-US"/>
                </a:p>
              </p:txBody>
            </p:sp>
            <p:sp>
              <p:nvSpPr>
                <p:cNvPr id="29750" name="Oval 26"/>
                <p:cNvSpPr>
                  <a:spLocks noChangeArrowheads="1"/>
                </p:cNvSpPr>
                <p:nvPr/>
              </p:nvSpPr>
              <p:spPr bwMode="auto">
                <a:xfrm>
                  <a:off x="2864" y="3595"/>
                  <a:ext cx="321" cy="166"/>
                </a:xfrm>
                <a:prstGeom prst="ellipse">
                  <a:avLst/>
                </a:prstGeom>
                <a:solidFill>
                  <a:srgbClr val="CEDADB"/>
                </a:solidFill>
                <a:ln w="12700">
                  <a:noFill/>
                  <a:round/>
                  <a:headEnd/>
                  <a:tailEnd/>
                </a:ln>
              </p:spPr>
              <p:txBody>
                <a:bodyPr wrap="none" anchor="ctr"/>
                <a:lstStyle/>
                <a:p>
                  <a:endParaRPr lang="zh-CN" altLang="en-US"/>
                </a:p>
              </p:txBody>
            </p:sp>
            <p:sp>
              <p:nvSpPr>
                <p:cNvPr id="29751" name="Oval 27"/>
                <p:cNvSpPr>
                  <a:spLocks noChangeArrowheads="1"/>
                </p:cNvSpPr>
                <p:nvPr/>
              </p:nvSpPr>
              <p:spPr bwMode="auto">
                <a:xfrm>
                  <a:off x="2913" y="3730"/>
                  <a:ext cx="318" cy="158"/>
                </a:xfrm>
                <a:prstGeom prst="ellipse">
                  <a:avLst/>
                </a:prstGeom>
                <a:solidFill>
                  <a:srgbClr val="CEDADB"/>
                </a:solidFill>
                <a:ln w="12700">
                  <a:noFill/>
                  <a:round/>
                  <a:headEnd/>
                  <a:tailEnd/>
                </a:ln>
              </p:spPr>
              <p:txBody>
                <a:bodyPr wrap="none" anchor="ctr"/>
                <a:lstStyle/>
                <a:p>
                  <a:endParaRPr lang="zh-CN" altLang="en-US"/>
                </a:p>
              </p:txBody>
            </p:sp>
            <p:sp>
              <p:nvSpPr>
                <p:cNvPr id="29752" name="Oval 28"/>
                <p:cNvSpPr>
                  <a:spLocks noChangeArrowheads="1"/>
                </p:cNvSpPr>
                <p:nvPr/>
              </p:nvSpPr>
              <p:spPr bwMode="auto">
                <a:xfrm>
                  <a:off x="2877" y="3761"/>
                  <a:ext cx="330" cy="288"/>
                </a:xfrm>
                <a:prstGeom prst="ellipse">
                  <a:avLst/>
                </a:prstGeom>
                <a:solidFill>
                  <a:srgbClr val="CEDADB"/>
                </a:solidFill>
                <a:ln w="12700">
                  <a:noFill/>
                  <a:round/>
                  <a:headEnd/>
                  <a:tailEnd/>
                </a:ln>
              </p:spPr>
              <p:txBody>
                <a:bodyPr wrap="none" anchor="ctr"/>
                <a:lstStyle/>
                <a:p>
                  <a:endParaRPr lang="zh-CN" altLang="en-US"/>
                </a:p>
              </p:txBody>
            </p:sp>
            <p:sp>
              <p:nvSpPr>
                <p:cNvPr id="29753" name="Oval 29"/>
                <p:cNvSpPr>
                  <a:spLocks noChangeArrowheads="1"/>
                </p:cNvSpPr>
                <p:nvPr/>
              </p:nvSpPr>
              <p:spPr bwMode="auto">
                <a:xfrm>
                  <a:off x="2380" y="3659"/>
                  <a:ext cx="677" cy="282"/>
                </a:xfrm>
                <a:prstGeom prst="ellipse">
                  <a:avLst/>
                </a:prstGeom>
                <a:solidFill>
                  <a:srgbClr val="CEDADB"/>
                </a:solidFill>
                <a:ln w="12700">
                  <a:noFill/>
                  <a:round/>
                  <a:headEnd/>
                  <a:tailEnd/>
                </a:ln>
              </p:spPr>
              <p:txBody>
                <a:bodyPr wrap="none" anchor="ctr"/>
                <a:lstStyle/>
                <a:p>
                  <a:endParaRPr lang="zh-CN" altLang="en-US"/>
                </a:p>
              </p:txBody>
            </p:sp>
          </p:grpSp>
        </p:grpSp>
        <p:pic>
          <p:nvPicPr>
            <p:cNvPr id="29719" name="Picture 30"/>
            <p:cNvPicPr>
              <a:picLocks noChangeArrowheads="1"/>
            </p:cNvPicPr>
            <p:nvPr/>
          </p:nvPicPr>
          <p:blipFill>
            <a:blip r:embed="rId2" cstate="print"/>
            <a:srcRect/>
            <a:stretch>
              <a:fillRect/>
            </a:stretch>
          </p:blipFill>
          <p:spPr bwMode="auto">
            <a:xfrm>
              <a:off x="4720" y="2429"/>
              <a:ext cx="321" cy="638"/>
            </a:xfrm>
            <a:prstGeom prst="rect">
              <a:avLst/>
            </a:prstGeom>
            <a:noFill/>
            <a:ln w="12700">
              <a:noFill/>
              <a:miter lim="800000"/>
              <a:headEnd/>
              <a:tailEnd/>
            </a:ln>
          </p:spPr>
        </p:pic>
        <p:sp>
          <p:nvSpPr>
            <p:cNvPr id="29720" name="Oval 31"/>
            <p:cNvSpPr>
              <a:spLocks noChangeArrowheads="1"/>
            </p:cNvSpPr>
            <p:nvPr/>
          </p:nvSpPr>
          <p:spPr bwMode="auto">
            <a:xfrm>
              <a:off x="1410" y="2553"/>
              <a:ext cx="367" cy="359"/>
            </a:xfrm>
            <a:prstGeom prst="ellipse">
              <a:avLst/>
            </a:prstGeom>
            <a:noFill/>
            <a:ln w="12700">
              <a:solidFill>
                <a:schemeClr val="tx1"/>
              </a:solidFill>
              <a:round/>
              <a:headEnd/>
              <a:tailEnd/>
            </a:ln>
          </p:spPr>
          <p:txBody>
            <a:bodyPr wrap="none" anchor="ctr"/>
            <a:lstStyle/>
            <a:p>
              <a:endParaRPr lang="zh-CN" altLang="en-US"/>
            </a:p>
          </p:txBody>
        </p:sp>
        <p:sp>
          <p:nvSpPr>
            <p:cNvPr id="29721" name="Rectangle 32"/>
            <p:cNvSpPr>
              <a:spLocks noChangeArrowheads="1"/>
            </p:cNvSpPr>
            <p:nvPr/>
          </p:nvSpPr>
          <p:spPr bwMode="auto">
            <a:xfrm>
              <a:off x="4244" y="2665"/>
              <a:ext cx="259" cy="175"/>
            </a:xfrm>
            <a:prstGeom prst="rect">
              <a:avLst/>
            </a:prstGeom>
            <a:noFill/>
            <a:ln w="12700">
              <a:solidFill>
                <a:schemeClr val="tx1"/>
              </a:solidFill>
              <a:miter lim="800000"/>
              <a:headEnd/>
              <a:tailEnd/>
            </a:ln>
          </p:spPr>
          <p:txBody>
            <a:bodyPr wrap="none" anchor="ctr"/>
            <a:lstStyle/>
            <a:p>
              <a:endParaRPr lang="zh-CN" altLang="en-US"/>
            </a:p>
          </p:txBody>
        </p:sp>
        <p:sp>
          <p:nvSpPr>
            <p:cNvPr id="29722" name="Oval 33"/>
            <p:cNvSpPr>
              <a:spLocks noChangeArrowheads="1"/>
            </p:cNvSpPr>
            <p:nvPr/>
          </p:nvSpPr>
          <p:spPr bwMode="auto">
            <a:xfrm>
              <a:off x="3442" y="2598"/>
              <a:ext cx="420" cy="333"/>
            </a:xfrm>
            <a:prstGeom prst="ellipse">
              <a:avLst/>
            </a:prstGeom>
            <a:noFill/>
            <a:ln w="12700">
              <a:solidFill>
                <a:schemeClr val="tx1"/>
              </a:solidFill>
              <a:round/>
              <a:headEnd/>
              <a:tailEnd/>
            </a:ln>
          </p:spPr>
          <p:txBody>
            <a:bodyPr wrap="none" anchor="ctr"/>
            <a:lstStyle/>
            <a:p>
              <a:endParaRPr lang="zh-CN" altLang="en-US"/>
            </a:p>
          </p:txBody>
        </p:sp>
        <p:sp>
          <p:nvSpPr>
            <p:cNvPr id="29723" name="Line 34"/>
            <p:cNvSpPr>
              <a:spLocks noChangeShapeType="1"/>
            </p:cNvSpPr>
            <p:nvPr/>
          </p:nvSpPr>
          <p:spPr bwMode="auto">
            <a:xfrm>
              <a:off x="3870" y="2750"/>
              <a:ext cx="366" cy="0"/>
            </a:xfrm>
            <a:prstGeom prst="line">
              <a:avLst/>
            </a:prstGeom>
            <a:noFill/>
            <a:ln w="12700">
              <a:solidFill>
                <a:schemeClr val="tx1"/>
              </a:solidFill>
              <a:round/>
              <a:headEnd/>
              <a:tailEnd/>
            </a:ln>
          </p:spPr>
          <p:txBody>
            <a:bodyPr wrap="none" anchor="ctr"/>
            <a:lstStyle/>
            <a:p>
              <a:endParaRPr lang="zh-CN" altLang="en-US"/>
            </a:p>
          </p:txBody>
        </p:sp>
        <p:sp>
          <p:nvSpPr>
            <p:cNvPr id="29724" name="Line 35"/>
            <p:cNvSpPr>
              <a:spLocks noChangeShapeType="1"/>
            </p:cNvSpPr>
            <p:nvPr/>
          </p:nvSpPr>
          <p:spPr bwMode="auto">
            <a:xfrm>
              <a:off x="4511" y="2750"/>
              <a:ext cx="206" cy="0"/>
            </a:xfrm>
            <a:prstGeom prst="line">
              <a:avLst/>
            </a:prstGeom>
            <a:noFill/>
            <a:ln w="12700">
              <a:solidFill>
                <a:schemeClr val="tx1"/>
              </a:solidFill>
              <a:round/>
              <a:headEnd/>
              <a:tailEnd/>
            </a:ln>
          </p:spPr>
          <p:txBody>
            <a:bodyPr wrap="none" anchor="ctr"/>
            <a:lstStyle/>
            <a:p>
              <a:endParaRPr lang="zh-CN" altLang="en-US"/>
            </a:p>
          </p:txBody>
        </p:sp>
        <p:sp>
          <p:nvSpPr>
            <p:cNvPr id="29725" name="Line 36"/>
            <p:cNvSpPr>
              <a:spLocks noChangeShapeType="1"/>
            </p:cNvSpPr>
            <p:nvPr/>
          </p:nvSpPr>
          <p:spPr bwMode="auto">
            <a:xfrm>
              <a:off x="502" y="2733"/>
              <a:ext cx="259" cy="0"/>
            </a:xfrm>
            <a:prstGeom prst="line">
              <a:avLst/>
            </a:prstGeom>
            <a:noFill/>
            <a:ln w="12700">
              <a:solidFill>
                <a:schemeClr val="tx1"/>
              </a:solidFill>
              <a:round/>
              <a:headEnd/>
              <a:tailEnd/>
            </a:ln>
          </p:spPr>
          <p:txBody>
            <a:bodyPr wrap="none" anchor="ctr"/>
            <a:lstStyle/>
            <a:p>
              <a:endParaRPr lang="zh-CN" altLang="en-US"/>
            </a:p>
          </p:txBody>
        </p:sp>
        <p:sp>
          <p:nvSpPr>
            <p:cNvPr id="29726" name="Line 37"/>
            <p:cNvSpPr>
              <a:spLocks noChangeShapeType="1"/>
            </p:cNvSpPr>
            <p:nvPr/>
          </p:nvSpPr>
          <p:spPr bwMode="auto">
            <a:xfrm>
              <a:off x="1036" y="2733"/>
              <a:ext cx="366" cy="0"/>
            </a:xfrm>
            <a:prstGeom prst="line">
              <a:avLst/>
            </a:prstGeom>
            <a:noFill/>
            <a:ln w="12700">
              <a:solidFill>
                <a:schemeClr val="tx1"/>
              </a:solidFill>
              <a:round/>
              <a:headEnd/>
              <a:tailEnd/>
            </a:ln>
          </p:spPr>
          <p:txBody>
            <a:bodyPr wrap="none" anchor="ctr"/>
            <a:lstStyle/>
            <a:p>
              <a:endParaRPr lang="zh-CN" altLang="en-US"/>
            </a:p>
          </p:txBody>
        </p:sp>
        <p:sp>
          <p:nvSpPr>
            <p:cNvPr id="29727" name="Rectangle 38"/>
            <p:cNvSpPr>
              <a:spLocks noChangeArrowheads="1"/>
            </p:cNvSpPr>
            <p:nvPr/>
          </p:nvSpPr>
          <p:spPr bwMode="auto">
            <a:xfrm>
              <a:off x="984" y="2314"/>
              <a:ext cx="501" cy="276"/>
            </a:xfrm>
            <a:prstGeom prst="rect">
              <a:avLst/>
            </a:prstGeom>
            <a:noFill/>
            <a:ln w="12700">
              <a:noFill/>
              <a:miter lim="800000"/>
              <a:headEnd/>
              <a:tailEnd/>
            </a:ln>
          </p:spPr>
          <p:txBody>
            <a:bodyPr wrap="none" lIns="90488" tIns="44450" rIns="90488" bIns="44450">
              <a:spAutoFit/>
            </a:bodyPr>
            <a:lstStyle/>
            <a:p>
              <a:pPr eaLnBrk="0" hangingPunct="0"/>
              <a:r>
                <a:rPr lang="zh-CN" altLang="en-US" sz="1600" b="1"/>
                <a:t>电话线</a:t>
              </a:r>
            </a:p>
          </p:txBody>
        </p:sp>
        <p:sp>
          <p:nvSpPr>
            <p:cNvPr id="29728" name="Rectangle 39"/>
            <p:cNvSpPr>
              <a:spLocks noChangeArrowheads="1"/>
            </p:cNvSpPr>
            <p:nvPr/>
          </p:nvSpPr>
          <p:spPr bwMode="auto">
            <a:xfrm>
              <a:off x="2283" y="2612"/>
              <a:ext cx="597" cy="326"/>
            </a:xfrm>
            <a:prstGeom prst="rect">
              <a:avLst/>
            </a:prstGeom>
            <a:noFill/>
            <a:ln w="12700">
              <a:noFill/>
              <a:miter lim="800000"/>
              <a:headEnd/>
              <a:tailEnd/>
            </a:ln>
          </p:spPr>
          <p:txBody>
            <a:bodyPr wrap="none" lIns="90488" tIns="44450" rIns="90488" bIns="44450">
              <a:spAutoFit/>
            </a:bodyPr>
            <a:lstStyle/>
            <a:p>
              <a:pPr eaLnBrk="0" hangingPunct="0"/>
              <a:r>
                <a:rPr lang="zh-CN" altLang="en-US" sz="2000" b="1"/>
                <a:t>数字网</a:t>
              </a:r>
            </a:p>
          </p:txBody>
        </p:sp>
        <p:sp>
          <p:nvSpPr>
            <p:cNvPr id="29729" name="Rectangle 40"/>
            <p:cNvSpPr>
              <a:spLocks noChangeArrowheads="1"/>
            </p:cNvSpPr>
            <p:nvPr/>
          </p:nvSpPr>
          <p:spPr bwMode="auto">
            <a:xfrm>
              <a:off x="1670" y="2351"/>
              <a:ext cx="372" cy="276"/>
            </a:xfrm>
            <a:prstGeom prst="rect">
              <a:avLst/>
            </a:prstGeom>
            <a:noFill/>
            <a:ln w="12700">
              <a:noFill/>
              <a:miter lim="800000"/>
              <a:headEnd/>
              <a:tailEnd/>
            </a:ln>
          </p:spPr>
          <p:txBody>
            <a:bodyPr wrap="none" lIns="90488" tIns="44450" rIns="90488" bIns="44450">
              <a:spAutoFit/>
            </a:bodyPr>
            <a:lstStyle/>
            <a:p>
              <a:pPr eaLnBrk="0" hangingPunct="0"/>
              <a:r>
                <a:rPr lang="zh-CN" altLang="en-US" sz="1600" b="1"/>
                <a:t>光纤</a:t>
              </a:r>
            </a:p>
          </p:txBody>
        </p:sp>
        <p:sp>
          <p:nvSpPr>
            <p:cNvPr id="29730" name="Rectangle 41"/>
            <p:cNvSpPr>
              <a:spLocks noChangeArrowheads="1"/>
            </p:cNvSpPr>
            <p:nvPr/>
          </p:nvSpPr>
          <p:spPr bwMode="auto">
            <a:xfrm>
              <a:off x="654" y="2960"/>
              <a:ext cx="534" cy="276"/>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t>Modem</a:t>
              </a:r>
            </a:p>
          </p:txBody>
        </p:sp>
        <p:sp>
          <p:nvSpPr>
            <p:cNvPr id="29731" name="Rectangle 42"/>
            <p:cNvSpPr>
              <a:spLocks noChangeArrowheads="1"/>
            </p:cNvSpPr>
            <p:nvPr/>
          </p:nvSpPr>
          <p:spPr bwMode="auto">
            <a:xfrm>
              <a:off x="1296" y="2974"/>
              <a:ext cx="498" cy="301"/>
            </a:xfrm>
            <a:prstGeom prst="rect">
              <a:avLst/>
            </a:prstGeom>
            <a:noFill/>
            <a:ln w="12700">
              <a:noFill/>
              <a:miter lim="800000"/>
              <a:headEnd/>
              <a:tailEnd/>
            </a:ln>
          </p:spPr>
          <p:txBody>
            <a:bodyPr wrap="none" lIns="90488" tIns="44450" rIns="90488" bIns="44450">
              <a:spAutoFit/>
            </a:bodyPr>
            <a:lstStyle/>
            <a:p>
              <a:pPr eaLnBrk="0" hangingPunct="0"/>
              <a:r>
                <a:rPr lang="en-US" altLang="zh-CN" sz="1800" b="1"/>
                <a:t>Codec</a:t>
              </a:r>
            </a:p>
          </p:txBody>
        </p:sp>
        <p:sp>
          <p:nvSpPr>
            <p:cNvPr id="29732" name="Rectangle 43"/>
            <p:cNvSpPr>
              <a:spLocks noChangeArrowheads="1"/>
            </p:cNvSpPr>
            <p:nvPr/>
          </p:nvSpPr>
          <p:spPr bwMode="auto">
            <a:xfrm>
              <a:off x="3755" y="2313"/>
              <a:ext cx="501" cy="276"/>
            </a:xfrm>
            <a:prstGeom prst="rect">
              <a:avLst/>
            </a:prstGeom>
            <a:noFill/>
            <a:ln w="12700">
              <a:noFill/>
              <a:miter lim="800000"/>
              <a:headEnd/>
              <a:tailEnd/>
            </a:ln>
          </p:spPr>
          <p:txBody>
            <a:bodyPr wrap="none" lIns="90488" tIns="44450" rIns="90488" bIns="44450">
              <a:spAutoFit/>
            </a:bodyPr>
            <a:lstStyle/>
            <a:p>
              <a:pPr eaLnBrk="0" hangingPunct="0"/>
              <a:r>
                <a:rPr lang="zh-CN" altLang="en-US" sz="1600" b="1"/>
                <a:t>电话线</a:t>
              </a:r>
            </a:p>
          </p:txBody>
        </p:sp>
        <p:sp>
          <p:nvSpPr>
            <p:cNvPr id="29733" name="Rectangle 44"/>
            <p:cNvSpPr>
              <a:spLocks noChangeArrowheads="1"/>
            </p:cNvSpPr>
            <p:nvPr/>
          </p:nvSpPr>
          <p:spPr bwMode="auto">
            <a:xfrm>
              <a:off x="3060" y="2351"/>
              <a:ext cx="372" cy="276"/>
            </a:xfrm>
            <a:prstGeom prst="rect">
              <a:avLst/>
            </a:prstGeom>
            <a:noFill/>
            <a:ln w="12700">
              <a:noFill/>
              <a:miter lim="800000"/>
              <a:headEnd/>
              <a:tailEnd/>
            </a:ln>
          </p:spPr>
          <p:txBody>
            <a:bodyPr wrap="none" lIns="90488" tIns="44450" rIns="90488" bIns="44450">
              <a:spAutoFit/>
            </a:bodyPr>
            <a:lstStyle/>
            <a:p>
              <a:pPr eaLnBrk="0" hangingPunct="0"/>
              <a:r>
                <a:rPr lang="zh-CN" altLang="en-US" sz="1600" b="1"/>
                <a:t>光纤</a:t>
              </a:r>
            </a:p>
          </p:txBody>
        </p:sp>
        <p:sp>
          <p:nvSpPr>
            <p:cNvPr id="29734" name="Rectangle 45"/>
            <p:cNvSpPr>
              <a:spLocks noChangeArrowheads="1"/>
            </p:cNvSpPr>
            <p:nvPr/>
          </p:nvSpPr>
          <p:spPr bwMode="auto">
            <a:xfrm>
              <a:off x="4130" y="2993"/>
              <a:ext cx="534" cy="276"/>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t>Modem</a:t>
              </a:r>
            </a:p>
          </p:txBody>
        </p:sp>
        <p:sp>
          <p:nvSpPr>
            <p:cNvPr id="29735" name="Rectangle 46"/>
            <p:cNvSpPr>
              <a:spLocks noChangeArrowheads="1"/>
            </p:cNvSpPr>
            <p:nvPr/>
          </p:nvSpPr>
          <p:spPr bwMode="auto">
            <a:xfrm>
              <a:off x="3328" y="2974"/>
              <a:ext cx="498" cy="301"/>
            </a:xfrm>
            <a:prstGeom prst="rect">
              <a:avLst/>
            </a:prstGeom>
            <a:noFill/>
            <a:ln w="12700">
              <a:noFill/>
              <a:miter lim="800000"/>
              <a:headEnd/>
              <a:tailEnd/>
            </a:ln>
          </p:spPr>
          <p:txBody>
            <a:bodyPr wrap="none" lIns="90488" tIns="44450" rIns="90488" bIns="44450">
              <a:spAutoFit/>
            </a:bodyPr>
            <a:lstStyle/>
            <a:p>
              <a:pPr eaLnBrk="0" hangingPunct="0"/>
              <a:r>
                <a:rPr lang="en-US" altLang="zh-CN" sz="1800" b="1"/>
                <a:t>Codec</a:t>
              </a:r>
            </a:p>
          </p:txBody>
        </p:sp>
        <p:sp>
          <p:nvSpPr>
            <p:cNvPr id="29736" name="Line 47"/>
            <p:cNvSpPr>
              <a:spLocks noChangeShapeType="1"/>
            </p:cNvSpPr>
            <p:nvPr/>
          </p:nvSpPr>
          <p:spPr bwMode="auto">
            <a:xfrm>
              <a:off x="624" y="2928"/>
              <a:ext cx="0" cy="528"/>
            </a:xfrm>
            <a:prstGeom prst="line">
              <a:avLst/>
            </a:prstGeom>
            <a:noFill/>
            <a:ln w="12700">
              <a:solidFill>
                <a:schemeClr val="tx1"/>
              </a:solidFill>
              <a:round/>
              <a:headEnd/>
              <a:tailEnd/>
            </a:ln>
          </p:spPr>
          <p:txBody>
            <a:bodyPr wrap="none" anchor="ctr"/>
            <a:lstStyle/>
            <a:p>
              <a:endParaRPr lang="zh-CN" altLang="en-US"/>
            </a:p>
          </p:txBody>
        </p:sp>
        <p:sp>
          <p:nvSpPr>
            <p:cNvPr id="29737" name="Line 48"/>
            <p:cNvSpPr>
              <a:spLocks noChangeShapeType="1"/>
            </p:cNvSpPr>
            <p:nvPr/>
          </p:nvSpPr>
          <p:spPr bwMode="auto">
            <a:xfrm>
              <a:off x="1248" y="2928"/>
              <a:ext cx="0" cy="528"/>
            </a:xfrm>
            <a:prstGeom prst="line">
              <a:avLst/>
            </a:prstGeom>
            <a:noFill/>
            <a:ln w="12700">
              <a:solidFill>
                <a:schemeClr val="tx1"/>
              </a:solidFill>
              <a:round/>
              <a:headEnd/>
              <a:tailEnd/>
            </a:ln>
          </p:spPr>
          <p:txBody>
            <a:bodyPr wrap="none" anchor="ctr"/>
            <a:lstStyle/>
            <a:p>
              <a:endParaRPr lang="zh-CN" altLang="en-US"/>
            </a:p>
          </p:txBody>
        </p:sp>
        <p:sp>
          <p:nvSpPr>
            <p:cNvPr id="29738" name="Line 49"/>
            <p:cNvSpPr>
              <a:spLocks noChangeShapeType="1"/>
            </p:cNvSpPr>
            <p:nvPr/>
          </p:nvSpPr>
          <p:spPr bwMode="auto">
            <a:xfrm>
              <a:off x="1920" y="2931"/>
              <a:ext cx="0" cy="528"/>
            </a:xfrm>
            <a:prstGeom prst="line">
              <a:avLst/>
            </a:prstGeom>
            <a:noFill/>
            <a:ln w="12700">
              <a:solidFill>
                <a:schemeClr val="tx1"/>
              </a:solidFill>
              <a:round/>
              <a:headEnd/>
              <a:tailEnd/>
            </a:ln>
          </p:spPr>
          <p:txBody>
            <a:bodyPr wrap="none" anchor="ctr"/>
            <a:lstStyle/>
            <a:p>
              <a:endParaRPr lang="zh-CN" altLang="en-US"/>
            </a:p>
          </p:txBody>
        </p:sp>
        <p:sp>
          <p:nvSpPr>
            <p:cNvPr id="29739" name="Line 50"/>
            <p:cNvSpPr>
              <a:spLocks noChangeShapeType="1"/>
            </p:cNvSpPr>
            <p:nvPr/>
          </p:nvSpPr>
          <p:spPr bwMode="auto">
            <a:xfrm>
              <a:off x="4032" y="2928"/>
              <a:ext cx="0" cy="528"/>
            </a:xfrm>
            <a:prstGeom prst="line">
              <a:avLst/>
            </a:prstGeom>
            <a:noFill/>
            <a:ln w="12700">
              <a:solidFill>
                <a:schemeClr val="tx1"/>
              </a:solidFill>
              <a:round/>
              <a:headEnd/>
              <a:tailEnd/>
            </a:ln>
          </p:spPr>
          <p:txBody>
            <a:bodyPr wrap="none" anchor="ctr"/>
            <a:lstStyle/>
            <a:p>
              <a:endParaRPr lang="zh-CN" altLang="en-US"/>
            </a:p>
          </p:txBody>
        </p:sp>
        <p:sp>
          <p:nvSpPr>
            <p:cNvPr id="29740" name="Line 51"/>
            <p:cNvSpPr>
              <a:spLocks noChangeShapeType="1"/>
            </p:cNvSpPr>
            <p:nvPr/>
          </p:nvSpPr>
          <p:spPr bwMode="auto">
            <a:xfrm>
              <a:off x="4656" y="2928"/>
              <a:ext cx="0" cy="528"/>
            </a:xfrm>
            <a:prstGeom prst="line">
              <a:avLst/>
            </a:prstGeom>
            <a:noFill/>
            <a:ln w="12700">
              <a:solidFill>
                <a:schemeClr val="tx1"/>
              </a:solidFill>
              <a:round/>
              <a:headEnd/>
              <a:tailEnd/>
            </a:ln>
          </p:spPr>
          <p:txBody>
            <a:bodyPr wrap="none" anchor="ctr"/>
            <a:lstStyle/>
            <a:p>
              <a:endParaRPr lang="zh-CN" altLang="en-US"/>
            </a:p>
          </p:txBody>
        </p:sp>
        <p:sp>
          <p:nvSpPr>
            <p:cNvPr id="29741" name="Text Box 52"/>
            <p:cNvSpPr txBox="1">
              <a:spLocks noChangeArrowheads="1"/>
            </p:cNvSpPr>
            <p:nvPr/>
          </p:nvSpPr>
          <p:spPr bwMode="auto">
            <a:xfrm>
              <a:off x="422" y="3433"/>
              <a:ext cx="4496" cy="379"/>
            </a:xfrm>
            <a:prstGeom prst="rect">
              <a:avLst/>
            </a:prstGeom>
            <a:noFill/>
            <a:ln w="12700">
              <a:noFill/>
              <a:miter lim="800000"/>
              <a:headEnd/>
              <a:tailEnd/>
            </a:ln>
          </p:spPr>
          <p:txBody>
            <a:bodyPr wrap="none">
              <a:spAutoFit/>
            </a:bodyPr>
            <a:lstStyle/>
            <a:p>
              <a:pPr eaLnBrk="0" hangingPunct="0"/>
              <a:r>
                <a:rPr lang="zh-CN" altLang="en-US" b="1"/>
                <a:t>数字    模拟      数字                    数字        模拟     数字</a:t>
              </a:r>
            </a:p>
          </p:txBody>
        </p:sp>
        <p:sp>
          <p:nvSpPr>
            <p:cNvPr id="29742" name="Line 56"/>
            <p:cNvSpPr>
              <a:spLocks noChangeShapeType="1"/>
            </p:cNvSpPr>
            <p:nvPr/>
          </p:nvSpPr>
          <p:spPr bwMode="auto">
            <a:xfrm>
              <a:off x="3243" y="2931"/>
              <a:ext cx="0" cy="528"/>
            </a:xfrm>
            <a:prstGeom prst="line">
              <a:avLst/>
            </a:prstGeom>
            <a:noFill/>
            <a:ln w="12700">
              <a:solidFill>
                <a:schemeClr val="tx1"/>
              </a:solidFill>
              <a:round/>
              <a:headEnd/>
              <a:tailEnd/>
            </a:ln>
          </p:spPr>
          <p:txBody>
            <a:bodyPr wrap="none" anchor="ctr"/>
            <a:lstStyle/>
            <a:p>
              <a:endParaRPr lang="zh-CN" altLang="en-US"/>
            </a:p>
          </p:txBody>
        </p:sp>
      </p:grpSp>
      <p:sp>
        <p:nvSpPr>
          <p:cNvPr id="29702" name="Text Box 58"/>
          <p:cNvSpPr txBox="1">
            <a:spLocks noChangeArrowheads="1"/>
          </p:cNvSpPr>
          <p:nvPr/>
        </p:nvSpPr>
        <p:spPr bwMode="auto">
          <a:xfrm>
            <a:off x="363538" y="115888"/>
            <a:ext cx="5518150" cy="519112"/>
          </a:xfrm>
          <a:prstGeom prst="rect">
            <a:avLst/>
          </a:prstGeom>
          <a:noFill/>
          <a:ln w="9525">
            <a:noFill/>
            <a:miter lim="800000"/>
            <a:headEnd/>
            <a:tailEnd/>
          </a:ln>
        </p:spPr>
        <p:txBody>
          <a:bodyPr wrap="none">
            <a:spAutoFit/>
          </a:bodyPr>
          <a:lstStyle/>
          <a:p>
            <a:pPr>
              <a:spcBef>
                <a:spcPct val="20000"/>
              </a:spcBef>
              <a:spcAft>
                <a:spcPct val="30000"/>
              </a:spcAft>
            </a:pPr>
            <a:r>
              <a:rPr lang="zh-CN" altLang="en-US" sz="2800" b="1">
                <a:solidFill>
                  <a:srgbClr val="FF0000"/>
                </a:solidFill>
                <a:latin typeface="楷体" pitchFamily="18" charset="-122"/>
                <a:ea typeface="楷体" pitchFamily="18" charset="-122"/>
              </a:rPr>
              <a:t>编码</a:t>
            </a:r>
            <a:r>
              <a:rPr lang="en-US" altLang="zh-CN" sz="2800" b="1">
                <a:solidFill>
                  <a:srgbClr val="FF0000"/>
                </a:solidFill>
                <a:latin typeface="楷体" pitchFamily="18" charset="-122"/>
                <a:ea typeface="楷体" pitchFamily="18" charset="-122"/>
              </a:rPr>
              <a:t>/</a:t>
            </a:r>
            <a:r>
              <a:rPr lang="zh-CN" altLang="en-US" sz="2800" b="1">
                <a:solidFill>
                  <a:srgbClr val="FF0000"/>
                </a:solidFill>
                <a:latin typeface="楷体" pitchFamily="18" charset="-122"/>
                <a:ea typeface="楷体" pitchFamily="18" charset="-122"/>
              </a:rPr>
              <a:t>解码</a:t>
            </a:r>
            <a:r>
              <a:rPr lang="en-US" altLang="zh-CN" sz="2800" b="1">
                <a:solidFill>
                  <a:srgbClr val="FF0000"/>
                </a:solidFill>
                <a:latin typeface="楷体" pitchFamily="18" charset="-122"/>
                <a:ea typeface="楷体" pitchFamily="18" charset="-122"/>
              </a:rPr>
              <a:t>(Coding and DECoding)</a:t>
            </a:r>
            <a:endParaRPr lang="en-US" altLang="zh-CN"/>
          </a:p>
        </p:txBody>
      </p:sp>
      <p:grpSp>
        <p:nvGrpSpPr>
          <p:cNvPr id="29703" name="Group 60"/>
          <p:cNvGrpSpPr>
            <a:grpSpLocks/>
          </p:cNvGrpSpPr>
          <p:nvPr/>
        </p:nvGrpSpPr>
        <p:grpSpPr bwMode="auto">
          <a:xfrm>
            <a:off x="468313" y="981075"/>
            <a:ext cx="8137525" cy="1122363"/>
            <a:chOff x="204" y="901"/>
            <a:chExt cx="5443" cy="1078"/>
          </a:xfrm>
        </p:grpSpPr>
        <p:sp>
          <p:nvSpPr>
            <p:cNvPr id="29704" name="Rectangle 61"/>
            <p:cNvSpPr>
              <a:spLocks noChangeArrowheads="1"/>
            </p:cNvSpPr>
            <p:nvPr/>
          </p:nvSpPr>
          <p:spPr bwMode="auto">
            <a:xfrm>
              <a:off x="4944" y="1325"/>
              <a:ext cx="703" cy="336"/>
            </a:xfrm>
            <a:prstGeom prst="rect">
              <a:avLst/>
            </a:prstGeom>
            <a:solidFill>
              <a:srgbClr val="FFFF00"/>
            </a:solidFill>
            <a:ln w="12700">
              <a:solidFill>
                <a:schemeClr val="tx1"/>
              </a:solidFill>
              <a:miter lim="800000"/>
              <a:headEnd/>
              <a:tailEnd/>
            </a:ln>
          </p:spPr>
          <p:txBody>
            <a:bodyPr wrap="none" anchor="ctr"/>
            <a:lstStyle/>
            <a:p>
              <a:pPr algn="ctr" eaLnBrk="0" hangingPunct="0"/>
              <a:r>
                <a:rPr lang="zh-CN" altLang="en-US" b="1"/>
                <a:t>信宿</a:t>
              </a:r>
            </a:p>
          </p:txBody>
        </p:sp>
        <p:sp>
          <p:nvSpPr>
            <p:cNvPr id="29705" name="Rectangle 62"/>
            <p:cNvSpPr>
              <a:spLocks noChangeArrowheads="1"/>
            </p:cNvSpPr>
            <p:nvPr/>
          </p:nvSpPr>
          <p:spPr bwMode="auto">
            <a:xfrm>
              <a:off x="204" y="1325"/>
              <a:ext cx="708" cy="336"/>
            </a:xfrm>
            <a:prstGeom prst="rect">
              <a:avLst/>
            </a:prstGeom>
            <a:solidFill>
              <a:srgbClr val="FFFF00"/>
            </a:solidFill>
            <a:ln w="12700">
              <a:solidFill>
                <a:schemeClr val="tx1"/>
              </a:solidFill>
              <a:miter lim="800000"/>
              <a:headEnd/>
              <a:tailEnd/>
            </a:ln>
          </p:spPr>
          <p:txBody>
            <a:bodyPr wrap="none" anchor="ctr"/>
            <a:lstStyle/>
            <a:p>
              <a:pPr algn="ctr" eaLnBrk="0" hangingPunct="0"/>
              <a:r>
                <a:rPr lang="zh-CN" altLang="en-US" b="1"/>
                <a:t>信源</a:t>
              </a:r>
            </a:p>
          </p:txBody>
        </p:sp>
        <p:sp>
          <p:nvSpPr>
            <p:cNvPr id="29706" name="Text Box 63"/>
            <p:cNvSpPr txBox="1">
              <a:spLocks noChangeArrowheads="1"/>
            </p:cNvSpPr>
            <p:nvPr/>
          </p:nvSpPr>
          <p:spPr bwMode="auto">
            <a:xfrm>
              <a:off x="2208" y="1565"/>
              <a:ext cx="1296" cy="414"/>
            </a:xfrm>
            <a:prstGeom prst="rect">
              <a:avLst/>
            </a:prstGeom>
            <a:noFill/>
            <a:ln w="12700">
              <a:noFill/>
              <a:miter lim="800000"/>
              <a:headEnd/>
              <a:tailEnd/>
            </a:ln>
          </p:spPr>
          <p:txBody>
            <a:bodyPr>
              <a:spAutoFit/>
            </a:bodyPr>
            <a:lstStyle/>
            <a:p>
              <a:pPr eaLnBrk="0" hangingPunct="0"/>
              <a:r>
                <a:rPr lang="zh-CN" altLang="en-US" sz="2200" b="1">
                  <a:solidFill>
                    <a:srgbClr val="FF0000"/>
                  </a:solidFill>
                </a:rPr>
                <a:t>数字信道</a:t>
              </a:r>
            </a:p>
          </p:txBody>
        </p:sp>
        <p:sp>
          <p:nvSpPr>
            <p:cNvPr id="29707" name="AutoShape 64"/>
            <p:cNvSpPr>
              <a:spLocks noChangeArrowheads="1"/>
            </p:cNvSpPr>
            <p:nvPr/>
          </p:nvSpPr>
          <p:spPr bwMode="auto">
            <a:xfrm>
              <a:off x="2016" y="1517"/>
              <a:ext cx="1728" cy="96"/>
            </a:xfrm>
            <a:prstGeom prst="rightArrow">
              <a:avLst>
                <a:gd name="adj1" fmla="val 50000"/>
                <a:gd name="adj2" fmla="val 450000"/>
              </a:avLst>
            </a:prstGeom>
            <a:solidFill>
              <a:srgbClr val="FFFF00"/>
            </a:solidFill>
            <a:ln w="12700">
              <a:solidFill>
                <a:schemeClr val="tx1"/>
              </a:solidFill>
              <a:miter lim="800000"/>
              <a:headEnd/>
              <a:tailEnd/>
            </a:ln>
          </p:spPr>
          <p:txBody>
            <a:bodyPr wrap="none" anchor="ctr"/>
            <a:lstStyle/>
            <a:p>
              <a:endParaRPr lang="zh-CN" altLang="en-US"/>
            </a:p>
          </p:txBody>
        </p:sp>
        <p:sp>
          <p:nvSpPr>
            <p:cNvPr id="29708" name="Rectangle 65"/>
            <p:cNvSpPr>
              <a:spLocks noChangeArrowheads="1"/>
            </p:cNvSpPr>
            <p:nvPr/>
          </p:nvSpPr>
          <p:spPr bwMode="auto">
            <a:xfrm>
              <a:off x="2165" y="901"/>
              <a:ext cx="1033" cy="336"/>
            </a:xfrm>
            <a:prstGeom prst="rect">
              <a:avLst/>
            </a:prstGeom>
            <a:solidFill>
              <a:schemeClr val="bg1"/>
            </a:solidFill>
            <a:ln w="12700">
              <a:solidFill>
                <a:srgbClr val="008000"/>
              </a:solidFill>
              <a:prstDash val="dash"/>
              <a:miter lim="800000"/>
              <a:headEnd/>
              <a:tailEnd/>
            </a:ln>
          </p:spPr>
          <p:txBody>
            <a:bodyPr wrap="none" anchor="ctr"/>
            <a:lstStyle/>
            <a:p>
              <a:pPr algn="ctr" eaLnBrk="0" hangingPunct="0"/>
              <a:r>
                <a:rPr lang="zh-CN" altLang="en-US" b="1">
                  <a:solidFill>
                    <a:srgbClr val="008000"/>
                  </a:solidFill>
                </a:rPr>
                <a:t>噪声源</a:t>
              </a:r>
            </a:p>
          </p:txBody>
        </p:sp>
        <p:sp>
          <p:nvSpPr>
            <p:cNvPr id="29709" name="Line 66"/>
            <p:cNvSpPr>
              <a:spLocks noChangeShapeType="1"/>
            </p:cNvSpPr>
            <p:nvPr/>
          </p:nvSpPr>
          <p:spPr bwMode="auto">
            <a:xfrm flipH="1">
              <a:off x="2688" y="1237"/>
              <a:ext cx="0" cy="288"/>
            </a:xfrm>
            <a:prstGeom prst="line">
              <a:avLst/>
            </a:prstGeom>
            <a:noFill/>
            <a:ln w="12700">
              <a:solidFill>
                <a:schemeClr val="tx1"/>
              </a:solidFill>
              <a:round/>
              <a:headEnd/>
              <a:tailEnd type="triangle" w="med" len="med"/>
            </a:ln>
          </p:spPr>
          <p:txBody>
            <a:bodyPr wrap="none" anchor="ctr"/>
            <a:lstStyle/>
            <a:p>
              <a:endParaRPr lang="zh-CN" altLang="en-US"/>
            </a:p>
          </p:txBody>
        </p:sp>
        <p:sp>
          <p:nvSpPr>
            <p:cNvPr id="29710" name="Rectangle 67"/>
            <p:cNvSpPr>
              <a:spLocks noChangeArrowheads="1"/>
            </p:cNvSpPr>
            <p:nvPr/>
          </p:nvSpPr>
          <p:spPr bwMode="auto">
            <a:xfrm>
              <a:off x="3792" y="1325"/>
              <a:ext cx="948" cy="336"/>
            </a:xfrm>
            <a:prstGeom prst="rect">
              <a:avLst/>
            </a:prstGeom>
            <a:solidFill>
              <a:schemeClr val="bg1"/>
            </a:solidFill>
            <a:ln w="12700">
              <a:solidFill>
                <a:schemeClr val="tx1"/>
              </a:solidFill>
              <a:miter lim="800000"/>
              <a:headEnd/>
              <a:tailEnd/>
            </a:ln>
          </p:spPr>
          <p:txBody>
            <a:bodyPr wrap="none" anchor="ctr"/>
            <a:lstStyle/>
            <a:p>
              <a:pPr algn="ctr" eaLnBrk="0" hangingPunct="0"/>
              <a:r>
                <a:rPr lang="zh-CN" altLang="en-US" b="1">
                  <a:solidFill>
                    <a:srgbClr val="FF0000"/>
                  </a:solidFill>
                </a:rPr>
                <a:t>解码器</a:t>
              </a:r>
            </a:p>
          </p:txBody>
        </p:sp>
        <p:sp>
          <p:nvSpPr>
            <p:cNvPr id="29711" name="Rectangle 68"/>
            <p:cNvSpPr>
              <a:spLocks noChangeArrowheads="1"/>
            </p:cNvSpPr>
            <p:nvPr/>
          </p:nvSpPr>
          <p:spPr bwMode="auto">
            <a:xfrm>
              <a:off x="1104" y="1325"/>
              <a:ext cx="914" cy="336"/>
            </a:xfrm>
            <a:prstGeom prst="rect">
              <a:avLst/>
            </a:prstGeom>
            <a:solidFill>
              <a:schemeClr val="bg1"/>
            </a:solidFill>
            <a:ln w="12700">
              <a:solidFill>
                <a:schemeClr val="tx1"/>
              </a:solidFill>
              <a:miter lim="800000"/>
              <a:headEnd/>
              <a:tailEnd/>
            </a:ln>
          </p:spPr>
          <p:txBody>
            <a:bodyPr wrap="none" anchor="ctr"/>
            <a:lstStyle/>
            <a:p>
              <a:pPr algn="ctr" eaLnBrk="0" hangingPunct="0"/>
              <a:r>
                <a:rPr lang="zh-CN" altLang="en-US" b="1">
                  <a:solidFill>
                    <a:srgbClr val="FF0000"/>
                  </a:solidFill>
                </a:rPr>
                <a:t>编码器</a:t>
              </a:r>
            </a:p>
          </p:txBody>
        </p:sp>
        <p:sp>
          <p:nvSpPr>
            <p:cNvPr id="29712" name="Line 69"/>
            <p:cNvSpPr>
              <a:spLocks noChangeShapeType="1"/>
            </p:cNvSpPr>
            <p:nvPr/>
          </p:nvSpPr>
          <p:spPr bwMode="auto">
            <a:xfrm>
              <a:off x="912" y="1469"/>
              <a:ext cx="192"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29713" name="Line 70"/>
            <p:cNvSpPr>
              <a:spLocks noChangeShapeType="1"/>
            </p:cNvSpPr>
            <p:nvPr/>
          </p:nvSpPr>
          <p:spPr bwMode="auto">
            <a:xfrm>
              <a:off x="4704" y="1469"/>
              <a:ext cx="240" cy="0"/>
            </a:xfrm>
            <a:prstGeom prst="line">
              <a:avLst/>
            </a:prstGeom>
            <a:noFill/>
            <a:ln w="12700">
              <a:solidFill>
                <a:schemeClr val="tx1"/>
              </a:solidFill>
              <a:round/>
              <a:headEnd/>
              <a:tailEnd type="triangle" w="med" len="med"/>
            </a:ln>
          </p:spPr>
          <p:txBody>
            <a:bodyPr wrap="none" anchor="ctr"/>
            <a:lstStyle/>
            <a:p>
              <a:endParaRPr lang="zh-CN" altLang="en-US"/>
            </a:p>
          </p:txBody>
        </p:sp>
      </p:gr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30723" name="Text Box 3"/>
          <p:cNvSpPr txBox="1">
            <a:spLocks noChangeArrowheads="1"/>
          </p:cNvSpPr>
          <p:nvPr/>
        </p:nvSpPr>
        <p:spPr bwMode="auto">
          <a:xfrm>
            <a:off x="861060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18</a:t>
            </a:r>
            <a:endParaRPr lang="en-US" altLang="zh-CN" dirty="0"/>
          </a:p>
        </p:txBody>
      </p:sp>
      <p:sp>
        <p:nvSpPr>
          <p:cNvPr id="30724" name="Text Box 4"/>
          <p:cNvSpPr txBox="1">
            <a:spLocks noChangeArrowheads="1"/>
          </p:cNvSpPr>
          <p:nvPr/>
        </p:nvSpPr>
        <p:spPr bwMode="auto">
          <a:xfrm>
            <a:off x="395288" y="998538"/>
            <a:ext cx="8550275" cy="4819781"/>
          </a:xfrm>
          <a:prstGeom prst="rect">
            <a:avLst/>
          </a:prstGeom>
          <a:noFill/>
          <a:ln w="9525">
            <a:noFill/>
            <a:miter lim="800000"/>
            <a:headEnd/>
            <a:tailEnd/>
          </a:ln>
        </p:spPr>
        <p:txBody>
          <a:bodyPr>
            <a:spAutoFit/>
          </a:bodyPr>
          <a:lstStyle/>
          <a:p>
            <a:pPr>
              <a:lnSpc>
                <a:spcPct val="150000"/>
              </a:lnSpc>
              <a:spcBef>
                <a:spcPct val="20000"/>
              </a:spcBef>
              <a:spcAft>
                <a:spcPct val="30000"/>
              </a:spcAft>
            </a:pPr>
            <a:r>
              <a:rPr lang="zh-CN" altLang="en-US" b="1" dirty="0">
                <a:latin typeface="楷体" pitchFamily="18" charset="-122"/>
                <a:ea typeface="楷体" pitchFamily="18" charset="-122"/>
              </a:rPr>
              <a:t>依据</a:t>
            </a:r>
            <a:r>
              <a:rPr lang="en-US" altLang="zh-CN" b="1" dirty="0">
                <a:latin typeface="楷体" pitchFamily="18" charset="-122"/>
                <a:ea typeface="楷体" pitchFamily="18" charset="-122"/>
              </a:rPr>
              <a:t>—</a:t>
            </a:r>
            <a:r>
              <a:rPr lang="zh-CN" altLang="en-US" b="1" dirty="0">
                <a:solidFill>
                  <a:srgbClr val="FF0000"/>
                </a:solidFill>
              </a:rPr>
              <a:t>奈奎斯特取样定理</a:t>
            </a:r>
            <a:r>
              <a:rPr lang="zh-CN" altLang="en-US" b="1" dirty="0"/>
              <a:t>：最大频率为 </a:t>
            </a:r>
            <a:r>
              <a:rPr lang="en-US" altLang="zh-CN" b="1" dirty="0"/>
              <a:t>F </a:t>
            </a:r>
            <a:r>
              <a:rPr lang="zh-CN" altLang="en-US" b="1" dirty="0"/>
              <a:t>的模拟信号被</a:t>
            </a:r>
            <a:r>
              <a:rPr lang="zh-CN" altLang="en-US" b="1" dirty="0">
                <a:solidFill>
                  <a:srgbClr val="FF0000"/>
                </a:solidFill>
              </a:rPr>
              <a:t>不失真还原</a:t>
            </a:r>
            <a:r>
              <a:rPr lang="zh-CN" altLang="en-US" b="1" dirty="0"/>
              <a:t>的前提条件是取样频率不低于 </a:t>
            </a:r>
            <a:r>
              <a:rPr lang="en-US" altLang="zh-CN" b="1" dirty="0"/>
              <a:t>2F</a:t>
            </a:r>
            <a:r>
              <a:rPr lang="zh-CN" altLang="en-US" b="1" dirty="0" smtClean="0"/>
              <a:t>。</a:t>
            </a:r>
            <a:endParaRPr lang="en-US" altLang="zh-CN" b="1" dirty="0" smtClean="0"/>
          </a:p>
          <a:p>
            <a:pPr>
              <a:lnSpc>
                <a:spcPct val="90000"/>
              </a:lnSpc>
              <a:spcBef>
                <a:spcPct val="20000"/>
              </a:spcBef>
              <a:spcAft>
                <a:spcPct val="30000"/>
              </a:spcAft>
            </a:pPr>
            <a:r>
              <a:rPr lang="zh-CN" altLang="en-US" b="1" i="1" u="sng" dirty="0" smtClean="0">
                <a:solidFill>
                  <a:srgbClr val="FF0000"/>
                </a:solidFill>
                <a:latin typeface="楷体" pitchFamily="18" charset="-122"/>
                <a:ea typeface="楷体" pitchFamily="18" charset="-122"/>
              </a:rPr>
              <a:t>脉码调制</a:t>
            </a:r>
            <a:r>
              <a:rPr lang="zh-CN" altLang="en-US" b="1" i="1" u="sng" dirty="0">
                <a:solidFill>
                  <a:srgbClr val="FF0000"/>
                </a:solidFill>
                <a:latin typeface="楷体" pitchFamily="18" charset="-122"/>
                <a:ea typeface="楷体" pitchFamily="18" charset="-122"/>
              </a:rPr>
              <a:t>技术（</a:t>
            </a:r>
            <a:r>
              <a:rPr lang="en-US" altLang="zh-CN" b="1" i="1" u="sng" dirty="0">
                <a:solidFill>
                  <a:srgbClr val="FF0000"/>
                </a:solidFill>
                <a:latin typeface="楷体" pitchFamily="18" charset="-122"/>
                <a:ea typeface="楷体" pitchFamily="18" charset="-122"/>
              </a:rPr>
              <a:t>PCM</a:t>
            </a:r>
            <a:r>
              <a:rPr lang="zh-CN" altLang="en-US" b="1" i="1" u="sng" dirty="0">
                <a:solidFill>
                  <a:srgbClr val="FF0000"/>
                </a:solidFill>
                <a:latin typeface="楷体" pitchFamily="18" charset="-122"/>
                <a:ea typeface="楷体" pitchFamily="18" charset="-122"/>
              </a:rPr>
              <a:t>）</a:t>
            </a:r>
            <a:endParaRPr lang="zh-CN" altLang="en-US" b="1" dirty="0">
              <a:solidFill>
                <a:srgbClr val="FF0000"/>
              </a:solidFill>
              <a:latin typeface="楷体" pitchFamily="18" charset="-122"/>
              <a:ea typeface="楷体" pitchFamily="18" charset="-122"/>
            </a:endParaRPr>
          </a:p>
          <a:p>
            <a:pPr>
              <a:lnSpc>
                <a:spcPct val="90000"/>
              </a:lnSpc>
              <a:spcBef>
                <a:spcPct val="20000"/>
              </a:spcBef>
              <a:spcAft>
                <a:spcPct val="30000"/>
              </a:spcAft>
            </a:pPr>
            <a:r>
              <a:rPr lang="zh-CN" altLang="en-US" b="1" dirty="0">
                <a:latin typeface="楷体" pitchFamily="18" charset="-122"/>
                <a:ea typeface="楷体" pitchFamily="18" charset="-122"/>
              </a:rPr>
              <a:t>   </a:t>
            </a:r>
            <a:r>
              <a:rPr lang="zh-CN" altLang="en-US" b="1" dirty="0">
                <a:solidFill>
                  <a:srgbClr val="FF0000"/>
                </a:solidFill>
                <a:latin typeface="楷体" pitchFamily="18" charset="-122"/>
                <a:ea typeface="楷体" pitchFamily="18" charset="-122"/>
              </a:rPr>
              <a:t>取样</a:t>
            </a:r>
            <a:r>
              <a:rPr lang="zh-CN" altLang="en-US" b="1" dirty="0">
                <a:latin typeface="楷体" pitchFamily="18" charset="-122"/>
                <a:ea typeface="楷体" pitchFamily="18" charset="-122"/>
              </a:rPr>
              <a:t>：通过某种频率的取样脉冲将模拟信息的值取出，</a:t>
            </a:r>
          </a:p>
          <a:p>
            <a:pPr>
              <a:lnSpc>
                <a:spcPct val="90000"/>
              </a:lnSpc>
              <a:spcBef>
                <a:spcPct val="20000"/>
              </a:spcBef>
              <a:spcAft>
                <a:spcPct val="30000"/>
              </a:spcAft>
            </a:pPr>
            <a:r>
              <a:rPr lang="zh-CN" altLang="en-US" b="1" dirty="0">
                <a:latin typeface="楷体" pitchFamily="18" charset="-122"/>
                <a:ea typeface="楷体" pitchFamily="18" charset="-122"/>
              </a:rPr>
              <a:t>         变连续的模拟信息为离散信号。</a:t>
            </a:r>
          </a:p>
          <a:p>
            <a:pPr>
              <a:lnSpc>
                <a:spcPct val="90000"/>
              </a:lnSpc>
              <a:spcBef>
                <a:spcPct val="20000"/>
              </a:spcBef>
              <a:spcAft>
                <a:spcPct val="30000"/>
              </a:spcAft>
            </a:pPr>
            <a:r>
              <a:rPr lang="zh-CN" altLang="en-US" b="1" dirty="0">
                <a:latin typeface="楷体" pitchFamily="18" charset="-122"/>
                <a:ea typeface="楷体" pitchFamily="18" charset="-122"/>
              </a:rPr>
              <a:t>   </a:t>
            </a:r>
            <a:r>
              <a:rPr lang="zh-CN" altLang="en-US" b="1" dirty="0">
                <a:solidFill>
                  <a:srgbClr val="FF0000"/>
                </a:solidFill>
                <a:latin typeface="楷体" pitchFamily="18" charset="-122"/>
                <a:ea typeface="楷体" pitchFamily="18" charset="-122"/>
              </a:rPr>
              <a:t>量化</a:t>
            </a:r>
            <a:r>
              <a:rPr lang="zh-CN" altLang="en-US" b="1" dirty="0">
                <a:latin typeface="楷体" pitchFamily="18" charset="-122"/>
                <a:ea typeface="楷体" pitchFamily="18" charset="-122"/>
              </a:rPr>
              <a:t>：量化的目的是确定取样出的模拟信号的数值。</a:t>
            </a:r>
          </a:p>
          <a:p>
            <a:pPr>
              <a:lnSpc>
                <a:spcPct val="90000"/>
              </a:lnSpc>
              <a:spcBef>
                <a:spcPct val="20000"/>
              </a:spcBef>
              <a:spcAft>
                <a:spcPct val="30000"/>
              </a:spcAft>
            </a:pPr>
            <a:r>
              <a:rPr lang="zh-CN" altLang="en-US" b="1" dirty="0">
                <a:latin typeface="楷体" pitchFamily="18" charset="-122"/>
                <a:ea typeface="楷体" pitchFamily="18" charset="-122"/>
              </a:rPr>
              <a:t>         通过规定一定的量化级，对取样的离散值进行</a:t>
            </a:r>
          </a:p>
          <a:p>
            <a:pPr>
              <a:lnSpc>
                <a:spcPct val="90000"/>
              </a:lnSpc>
              <a:spcBef>
                <a:spcPct val="20000"/>
              </a:spcBef>
              <a:spcAft>
                <a:spcPct val="30000"/>
              </a:spcAft>
            </a:pPr>
            <a:r>
              <a:rPr lang="zh-CN" altLang="en-US" b="1" dirty="0">
                <a:latin typeface="楷体" pitchFamily="18" charset="-122"/>
                <a:ea typeface="楷体" pitchFamily="18" charset="-122"/>
              </a:rPr>
              <a:t>        “取整”量化，得到离散信号的具体数值。</a:t>
            </a:r>
          </a:p>
          <a:p>
            <a:pPr>
              <a:lnSpc>
                <a:spcPct val="90000"/>
              </a:lnSpc>
              <a:spcBef>
                <a:spcPct val="20000"/>
              </a:spcBef>
              <a:spcAft>
                <a:spcPct val="30000"/>
              </a:spcAft>
            </a:pPr>
            <a:r>
              <a:rPr lang="zh-CN" altLang="en-US" b="1" dirty="0">
                <a:solidFill>
                  <a:srgbClr val="FF0000"/>
                </a:solidFill>
                <a:latin typeface="楷体" pitchFamily="18" charset="-122"/>
                <a:ea typeface="楷体" pitchFamily="18" charset="-122"/>
              </a:rPr>
              <a:t>   编码</a:t>
            </a:r>
            <a:r>
              <a:rPr lang="zh-CN" altLang="en-US" b="1" dirty="0">
                <a:latin typeface="楷体" pitchFamily="18" charset="-122"/>
                <a:ea typeface="楷体" pitchFamily="18" charset="-122"/>
              </a:rPr>
              <a:t>：将量化后的值编码成一定位数的二进制值</a:t>
            </a:r>
            <a:r>
              <a:rPr lang="zh-CN" altLang="en-US" b="1" dirty="0" smtClean="0">
                <a:latin typeface="楷体" pitchFamily="18" charset="-122"/>
                <a:ea typeface="楷体" pitchFamily="18" charset="-122"/>
              </a:rPr>
              <a:t>。</a:t>
            </a:r>
            <a:endParaRPr lang="zh-CN" altLang="en-US" b="1" dirty="0">
              <a:latin typeface="楷体" pitchFamily="18" charset="-122"/>
              <a:ea typeface="楷体" pitchFamily="18" charset="-122"/>
            </a:endParaRPr>
          </a:p>
        </p:txBody>
      </p:sp>
      <p:sp>
        <p:nvSpPr>
          <p:cNvPr id="30725" name="Text Box 5"/>
          <p:cNvSpPr txBox="1">
            <a:spLocks noChangeArrowheads="1"/>
          </p:cNvSpPr>
          <p:nvPr/>
        </p:nvSpPr>
        <p:spPr bwMode="auto">
          <a:xfrm>
            <a:off x="395288" y="188913"/>
            <a:ext cx="5905500" cy="476250"/>
          </a:xfrm>
          <a:prstGeom prst="rect">
            <a:avLst/>
          </a:prstGeom>
          <a:noFill/>
          <a:ln w="9525">
            <a:noFill/>
            <a:miter lim="800000"/>
            <a:headEnd/>
            <a:tailEnd/>
          </a:ln>
        </p:spPr>
        <p:txBody>
          <a:bodyPr>
            <a:spAutoFit/>
          </a:bodyPr>
          <a:lstStyle/>
          <a:p>
            <a:pPr>
              <a:lnSpc>
                <a:spcPct val="90000"/>
              </a:lnSpc>
              <a:spcBef>
                <a:spcPct val="20000"/>
              </a:spcBef>
              <a:spcAft>
                <a:spcPct val="30000"/>
              </a:spcAft>
            </a:pPr>
            <a:r>
              <a:rPr lang="zh-CN" altLang="en-US" sz="2800" b="1">
                <a:solidFill>
                  <a:srgbClr val="FF0000"/>
                </a:solidFill>
                <a:latin typeface="楷体" pitchFamily="18" charset="-122"/>
                <a:ea typeface="楷体" pitchFamily="18" charset="-122"/>
              </a:rPr>
              <a:t>编码</a:t>
            </a:r>
            <a:r>
              <a:rPr lang="en-US" altLang="zh-CN" sz="2800" b="1">
                <a:solidFill>
                  <a:srgbClr val="FF0000"/>
                </a:solidFill>
                <a:latin typeface="楷体" pitchFamily="18" charset="-122"/>
                <a:ea typeface="楷体" pitchFamily="18" charset="-122"/>
              </a:rPr>
              <a:t>/</a:t>
            </a:r>
            <a:r>
              <a:rPr lang="zh-CN" altLang="en-US" sz="2800" b="1">
                <a:solidFill>
                  <a:srgbClr val="FF0000"/>
                </a:solidFill>
                <a:latin typeface="楷体" pitchFamily="18" charset="-122"/>
                <a:ea typeface="楷体" pitchFamily="18" charset="-122"/>
              </a:rPr>
              <a:t>解码</a:t>
            </a:r>
            <a:r>
              <a:rPr lang="en-US" altLang="zh-CN" sz="2800" b="1">
                <a:solidFill>
                  <a:srgbClr val="FF0000"/>
                </a:solidFill>
                <a:latin typeface="楷体" pitchFamily="18" charset="-122"/>
                <a:ea typeface="楷体" pitchFamily="18" charset="-122"/>
              </a:rPr>
              <a:t>(Coding and DECoding)</a:t>
            </a:r>
            <a:r>
              <a:rPr lang="en-US" altLang="zh-CN" sz="1400" b="1">
                <a:latin typeface="楷体" pitchFamily="18" charset="-122"/>
                <a:ea typeface="楷体" pitchFamily="18" charset="-122"/>
              </a:rPr>
              <a:t>      </a:t>
            </a:r>
            <a:endParaRPr lang="en-US" altLang="zh-CN" b="1">
              <a:latin typeface="楷体" pitchFamily="18" charset="-122"/>
              <a:ea typeface="楷体" pitchFamily="18" charset="-122"/>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4" name="Text Box 18"/>
          <p:cNvSpPr txBox="1">
            <a:spLocks noChangeArrowheads="1"/>
          </p:cNvSpPr>
          <p:nvPr/>
        </p:nvSpPr>
        <p:spPr bwMode="auto">
          <a:xfrm>
            <a:off x="854710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19</a:t>
            </a:r>
            <a:endParaRPr lang="en-US" altLang="zh-CN" dirty="0"/>
          </a:p>
        </p:txBody>
      </p:sp>
      <p:sp>
        <p:nvSpPr>
          <p:cNvPr id="623636" name="Rectangle 20"/>
          <p:cNvSpPr>
            <a:spLocks noChangeArrowheads="1"/>
          </p:cNvSpPr>
          <p:nvPr/>
        </p:nvSpPr>
        <p:spPr bwMode="auto">
          <a:xfrm>
            <a:off x="228600" y="6096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31756" name="Freeform 21"/>
          <p:cNvSpPr>
            <a:spLocks/>
          </p:cNvSpPr>
          <p:nvPr/>
        </p:nvSpPr>
        <p:spPr bwMode="auto">
          <a:xfrm>
            <a:off x="1116013" y="981075"/>
            <a:ext cx="6911975" cy="1439863"/>
          </a:xfrm>
          <a:custGeom>
            <a:avLst/>
            <a:gdLst>
              <a:gd name="T0" fmla="*/ 0 w 4354"/>
              <a:gd name="T1" fmla="*/ 2147483647 h 1043"/>
              <a:gd name="T2" fmla="*/ 2147483647 w 4354"/>
              <a:gd name="T3" fmla="*/ 2147483647 h 1043"/>
              <a:gd name="T4" fmla="*/ 2147483647 w 4354"/>
              <a:gd name="T5" fmla="*/ 2147483647 h 1043"/>
              <a:gd name="T6" fmla="*/ 2147483647 w 4354"/>
              <a:gd name="T7" fmla="*/ 2147483647 h 1043"/>
              <a:gd name="T8" fmla="*/ 2147483647 w 4354"/>
              <a:gd name="T9" fmla="*/ 2147483647 h 1043"/>
              <a:gd name="T10" fmla="*/ 2147483647 w 4354"/>
              <a:gd name="T11" fmla="*/ 2147483647 h 1043"/>
              <a:gd name="T12" fmla="*/ 2147483647 w 4354"/>
              <a:gd name="T13" fmla="*/ 2147483647 h 1043"/>
              <a:gd name="T14" fmla="*/ 2147483647 w 4354"/>
              <a:gd name="T15" fmla="*/ 0 h 1043"/>
              <a:gd name="T16" fmla="*/ 2147483647 w 4354"/>
              <a:gd name="T17" fmla="*/ 2147483647 h 1043"/>
              <a:gd name="T18" fmla="*/ 2147483647 w 4354"/>
              <a:gd name="T19" fmla="*/ 2147483647 h 1043"/>
              <a:gd name="T20" fmla="*/ 2147483647 w 4354"/>
              <a:gd name="T21" fmla="*/ 2147483647 h 1043"/>
              <a:gd name="T22" fmla="*/ 2147483647 w 4354"/>
              <a:gd name="T23" fmla="*/ 2147483647 h 1043"/>
              <a:gd name="T24" fmla="*/ 2147483647 w 4354"/>
              <a:gd name="T25" fmla="*/ 2147483647 h 10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354"/>
              <a:gd name="T40" fmla="*/ 0 h 1043"/>
              <a:gd name="T41" fmla="*/ 4354 w 4354"/>
              <a:gd name="T42" fmla="*/ 1043 h 104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354" h="1043">
                <a:moveTo>
                  <a:pt x="0" y="544"/>
                </a:moveTo>
                <a:cubicBezTo>
                  <a:pt x="121" y="793"/>
                  <a:pt x="242" y="1043"/>
                  <a:pt x="363" y="1043"/>
                </a:cubicBezTo>
                <a:cubicBezTo>
                  <a:pt x="484" y="1043"/>
                  <a:pt x="605" y="710"/>
                  <a:pt x="726" y="544"/>
                </a:cubicBezTo>
                <a:cubicBezTo>
                  <a:pt x="847" y="378"/>
                  <a:pt x="967" y="45"/>
                  <a:pt x="1088" y="45"/>
                </a:cubicBezTo>
                <a:cubicBezTo>
                  <a:pt x="1209" y="45"/>
                  <a:pt x="1330" y="378"/>
                  <a:pt x="1451" y="544"/>
                </a:cubicBezTo>
                <a:cubicBezTo>
                  <a:pt x="1572" y="710"/>
                  <a:pt x="1693" y="1043"/>
                  <a:pt x="1814" y="1043"/>
                </a:cubicBezTo>
                <a:cubicBezTo>
                  <a:pt x="1935" y="1043"/>
                  <a:pt x="2056" y="718"/>
                  <a:pt x="2177" y="544"/>
                </a:cubicBezTo>
                <a:cubicBezTo>
                  <a:pt x="2298" y="370"/>
                  <a:pt x="2419" y="0"/>
                  <a:pt x="2540" y="0"/>
                </a:cubicBezTo>
                <a:cubicBezTo>
                  <a:pt x="2661" y="0"/>
                  <a:pt x="2782" y="370"/>
                  <a:pt x="2903" y="544"/>
                </a:cubicBezTo>
                <a:cubicBezTo>
                  <a:pt x="3024" y="718"/>
                  <a:pt x="3145" y="1043"/>
                  <a:pt x="3266" y="1043"/>
                </a:cubicBezTo>
                <a:cubicBezTo>
                  <a:pt x="3387" y="1043"/>
                  <a:pt x="3508" y="710"/>
                  <a:pt x="3629" y="544"/>
                </a:cubicBezTo>
                <a:cubicBezTo>
                  <a:pt x="3750" y="378"/>
                  <a:pt x="3870" y="45"/>
                  <a:pt x="3991" y="45"/>
                </a:cubicBezTo>
                <a:cubicBezTo>
                  <a:pt x="4112" y="45"/>
                  <a:pt x="4294" y="461"/>
                  <a:pt x="4354" y="544"/>
                </a:cubicBezTo>
              </a:path>
            </a:pathLst>
          </a:custGeom>
          <a:noFill/>
          <a:ln w="9525">
            <a:solidFill>
              <a:schemeClr val="tx1"/>
            </a:solidFill>
            <a:round/>
            <a:headEnd/>
            <a:tailEnd/>
          </a:ln>
        </p:spPr>
        <p:txBody>
          <a:bodyPr/>
          <a:lstStyle/>
          <a:p>
            <a:endParaRPr lang="zh-CN" altLang="en-US"/>
          </a:p>
        </p:txBody>
      </p:sp>
      <p:sp>
        <p:nvSpPr>
          <p:cNvPr id="623639" name="Line 23"/>
          <p:cNvSpPr>
            <a:spLocks noChangeShapeType="1"/>
          </p:cNvSpPr>
          <p:nvPr/>
        </p:nvSpPr>
        <p:spPr bwMode="auto">
          <a:xfrm>
            <a:off x="768350" y="2984500"/>
            <a:ext cx="7713663" cy="0"/>
          </a:xfrm>
          <a:prstGeom prst="line">
            <a:avLst/>
          </a:prstGeom>
          <a:noFill/>
          <a:ln w="12700">
            <a:solidFill>
              <a:schemeClr val="tx1"/>
            </a:solidFill>
            <a:round/>
            <a:headEnd/>
            <a:tailEnd/>
          </a:ln>
        </p:spPr>
        <p:txBody>
          <a:bodyPr wrap="none" anchor="ctr"/>
          <a:lstStyle/>
          <a:p>
            <a:endParaRPr lang="zh-CN" altLang="en-US"/>
          </a:p>
        </p:txBody>
      </p:sp>
      <p:sp>
        <p:nvSpPr>
          <p:cNvPr id="623640" name="Line 24"/>
          <p:cNvSpPr>
            <a:spLocks noChangeShapeType="1"/>
          </p:cNvSpPr>
          <p:nvPr/>
        </p:nvSpPr>
        <p:spPr bwMode="auto">
          <a:xfrm>
            <a:off x="1258888" y="2755900"/>
            <a:ext cx="0" cy="228600"/>
          </a:xfrm>
          <a:prstGeom prst="line">
            <a:avLst/>
          </a:prstGeom>
          <a:noFill/>
          <a:ln w="12700">
            <a:solidFill>
              <a:schemeClr val="tx1"/>
            </a:solidFill>
            <a:round/>
            <a:headEnd/>
            <a:tailEnd/>
          </a:ln>
        </p:spPr>
        <p:txBody>
          <a:bodyPr wrap="none" anchor="ctr"/>
          <a:lstStyle/>
          <a:p>
            <a:endParaRPr lang="zh-CN" altLang="en-US"/>
          </a:p>
        </p:txBody>
      </p:sp>
      <p:sp>
        <p:nvSpPr>
          <p:cNvPr id="623641" name="Line 25"/>
          <p:cNvSpPr>
            <a:spLocks noChangeShapeType="1"/>
          </p:cNvSpPr>
          <p:nvPr/>
        </p:nvSpPr>
        <p:spPr bwMode="auto">
          <a:xfrm>
            <a:off x="1474788" y="2755900"/>
            <a:ext cx="0" cy="228600"/>
          </a:xfrm>
          <a:prstGeom prst="line">
            <a:avLst/>
          </a:prstGeom>
          <a:noFill/>
          <a:ln w="12700">
            <a:solidFill>
              <a:schemeClr val="tx1"/>
            </a:solidFill>
            <a:round/>
            <a:headEnd/>
            <a:tailEnd/>
          </a:ln>
        </p:spPr>
        <p:txBody>
          <a:bodyPr wrap="none" anchor="ctr"/>
          <a:lstStyle/>
          <a:p>
            <a:endParaRPr lang="zh-CN" altLang="en-US"/>
          </a:p>
        </p:txBody>
      </p:sp>
      <p:sp>
        <p:nvSpPr>
          <p:cNvPr id="623642" name="Line 26"/>
          <p:cNvSpPr>
            <a:spLocks noChangeShapeType="1"/>
          </p:cNvSpPr>
          <p:nvPr/>
        </p:nvSpPr>
        <p:spPr bwMode="auto">
          <a:xfrm>
            <a:off x="1690688" y="2755900"/>
            <a:ext cx="0" cy="228600"/>
          </a:xfrm>
          <a:prstGeom prst="line">
            <a:avLst/>
          </a:prstGeom>
          <a:noFill/>
          <a:ln w="12700">
            <a:solidFill>
              <a:schemeClr val="tx1"/>
            </a:solidFill>
            <a:round/>
            <a:headEnd/>
            <a:tailEnd/>
          </a:ln>
        </p:spPr>
        <p:txBody>
          <a:bodyPr wrap="none" anchor="ctr"/>
          <a:lstStyle/>
          <a:p>
            <a:endParaRPr lang="zh-CN" altLang="en-US"/>
          </a:p>
        </p:txBody>
      </p:sp>
      <p:sp>
        <p:nvSpPr>
          <p:cNvPr id="623643" name="Line 27"/>
          <p:cNvSpPr>
            <a:spLocks noChangeShapeType="1"/>
          </p:cNvSpPr>
          <p:nvPr/>
        </p:nvSpPr>
        <p:spPr bwMode="auto">
          <a:xfrm>
            <a:off x="2554288" y="2755900"/>
            <a:ext cx="0" cy="228600"/>
          </a:xfrm>
          <a:prstGeom prst="line">
            <a:avLst/>
          </a:prstGeom>
          <a:noFill/>
          <a:ln w="12700">
            <a:solidFill>
              <a:schemeClr val="tx1"/>
            </a:solidFill>
            <a:round/>
            <a:headEnd/>
            <a:tailEnd/>
          </a:ln>
        </p:spPr>
        <p:txBody>
          <a:bodyPr wrap="none" anchor="ctr"/>
          <a:lstStyle/>
          <a:p>
            <a:endParaRPr lang="zh-CN" altLang="en-US"/>
          </a:p>
        </p:txBody>
      </p:sp>
      <p:sp>
        <p:nvSpPr>
          <p:cNvPr id="623644" name="Line 28"/>
          <p:cNvSpPr>
            <a:spLocks noChangeShapeType="1"/>
          </p:cNvSpPr>
          <p:nvPr/>
        </p:nvSpPr>
        <p:spPr bwMode="auto">
          <a:xfrm>
            <a:off x="2770188" y="2755900"/>
            <a:ext cx="0" cy="228600"/>
          </a:xfrm>
          <a:prstGeom prst="line">
            <a:avLst/>
          </a:prstGeom>
          <a:noFill/>
          <a:ln w="12700">
            <a:solidFill>
              <a:schemeClr val="tx1"/>
            </a:solidFill>
            <a:round/>
            <a:headEnd/>
            <a:tailEnd/>
          </a:ln>
        </p:spPr>
        <p:txBody>
          <a:bodyPr wrap="none" anchor="ctr"/>
          <a:lstStyle/>
          <a:p>
            <a:endParaRPr lang="zh-CN" altLang="en-US"/>
          </a:p>
        </p:txBody>
      </p:sp>
      <p:sp>
        <p:nvSpPr>
          <p:cNvPr id="623645" name="Line 29"/>
          <p:cNvSpPr>
            <a:spLocks noChangeShapeType="1"/>
          </p:cNvSpPr>
          <p:nvPr/>
        </p:nvSpPr>
        <p:spPr bwMode="auto">
          <a:xfrm>
            <a:off x="2986088" y="2755900"/>
            <a:ext cx="0" cy="228600"/>
          </a:xfrm>
          <a:prstGeom prst="line">
            <a:avLst/>
          </a:prstGeom>
          <a:noFill/>
          <a:ln w="12700">
            <a:solidFill>
              <a:schemeClr val="tx1"/>
            </a:solidFill>
            <a:round/>
            <a:headEnd/>
            <a:tailEnd/>
          </a:ln>
        </p:spPr>
        <p:txBody>
          <a:bodyPr wrap="none" anchor="ctr"/>
          <a:lstStyle/>
          <a:p>
            <a:endParaRPr lang="zh-CN" altLang="en-US"/>
          </a:p>
        </p:txBody>
      </p:sp>
      <p:sp>
        <p:nvSpPr>
          <p:cNvPr id="623646" name="Line 30"/>
          <p:cNvSpPr>
            <a:spLocks noChangeShapeType="1"/>
          </p:cNvSpPr>
          <p:nvPr/>
        </p:nvSpPr>
        <p:spPr bwMode="auto">
          <a:xfrm>
            <a:off x="3417888" y="2755900"/>
            <a:ext cx="0" cy="228600"/>
          </a:xfrm>
          <a:prstGeom prst="line">
            <a:avLst/>
          </a:prstGeom>
          <a:noFill/>
          <a:ln w="12700">
            <a:solidFill>
              <a:schemeClr val="tx1"/>
            </a:solidFill>
            <a:round/>
            <a:headEnd/>
            <a:tailEnd/>
          </a:ln>
        </p:spPr>
        <p:txBody>
          <a:bodyPr wrap="none" anchor="ctr"/>
          <a:lstStyle/>
          <a:p>
            <a:endParaRPr lang="zh-CN" altLang="en-US"/>
          </a:p>
        </p:txBody>
      </p:sp>
      <p:sp>
        <p:nvSpPr>
          <p:cNvPr id="623647" name="Line 31"/>
          <p:cNvSpPr>
            <a:spLocks noChangeShapeType="1"/>
          </p:cNvSpPr>
          <p:nvPr/>
        </p:nvSpPr>
        <p:spPr bwMode="auto">
          <a:xfrm>
            <a:off x="3201988" y="2755900"/>
            <a:ext cx="0" cy="228600"/>
          </a:xfrm>
          <a:prstGeom prst="line">
            <a:avLst/>
          </a:prstGeom>
          <a:noFill/>
          <a:ln w="12700">
            <a:solidFill>
              <a:schemeClr val="tx1"/>
            </a:solidFill>
            <a:round/>
            <a:headEnd/>
            <a:tailEnd/>
          </a:ln>
        </p:spPr>
        <p:txBody>
          <a:bodyPr wrap="none" anchor="ctr"/>
          <a:lstStyle/>
          <a:p>
            <a:endParaRPr lang="zh-CN" altLang="en-US"/>
          </a:p>
        </p:txBody>
      </p:sp>
      <p:sp>
        <p:nvSpPr>
          <p:cNvPr id="623648" name="Text Box 32"/>
          <p:cNvSpPr txBox="1">
            <a:spLocks noChangeArrowheads="1"/>
          </p:cNvSpPr>
          <p:nvPr/>
        </p:nvSpPr>
        <p:spPr bwMode="auto">
          <a:xfrm>
            <a:off x="107950" y="2624138"/>
            <a:ext cx="1098550" cy="366712"/>
          </a:xfrm>
          <a:prstGeom prst="rect">
            <a:avLst/>
          </a:prstGeom>
          <a:noFill/>
          <a:ln w="12700">
            <a:noFill/>
            <a:miter lim="800000"/>
            <a:headEnd/>
            <a:tailEnd/>
          </a:ln>
        </p:spPr>
        <p:txBody>
          <a:bodyPr wrap="none">
            <a:spAutoFit/>
          </a:bodyPr>
          <a:lstStyle/>
          <a:p>
            <a:pPr eaLnBrk="0" hangingPunct="0"/>
            <a:r>
              <a:rPr lang="zh-CN" altLang="en-US" sz="1800" b="1"/>
              <a:t>取样脉冲</a:t>
            </a:r>
          </a:p>
        </p:txBody>
      </p:sp>
      <p:sp>
        <p:nvSpPr>
          <p:cNvPr id="623649" name="Line 33"/>
          <p:cNvSpPr>
            <a:spLocks noChangeShapeType="1"/>
          </p:cNvSpPr>
          <p:nvPr/>
        </p:nvSpPr>
        <p:spPr bwMode="auto">
          <a:xfrm>
            <a:off x="1906588" y="2755900"/>
            <a:ext cx="0" cy="228600"/>
          </a:xfrm>
          <a:prstGeom prst="line">
            <a:avLst/>
          </a:prstGeom>
          <a:noFill/>
          <a:ln w="12700">
            <a:solidFill>
              <a:schemeClr val="tx1"/>
            </a:solidFill>
            <a:round/>
            <a:headEnd/>
            <a:tailEnd/>
          </a:ln>
        </p:spPr>
        <p:txBody>
          <a:bodyPr wrap="none" anchor="ctr"/>
          <a:lstStyle/>
          <a:p>
            <a:endParaRPr lang="zh-CN" altLang="en-US"/>
          </a:p>
        </p:txBody>
      </p:sp>
      <p:sp>
        <p:nvSpPr>
          <p:cNvPr id="623650" name="Line 34"/>
          <p:cNvSpPr>
            <a:spLocks noChangeShapeType="1"/>
          </p:cNvSpPr>
          <p:nvPr/>
        </p:nvSpPr>
        <p:spPr bwMode="auto">
          <a:xfrm>
            <a:off x="2122488" y="2755900"/>
            <a:ext cx="0" cy="228600"/>
          </a:xfrm>
          <a:prstGeom prst="line">
            <a:avLst/>
          </a:prstGeom>
          <a:noFill/>
          <a:ln w="12700">
            <a:solidFill>
              <a:schemeClr val="tx1"/>
            </a:solidFill>
            <a:round/>
            <a:headEnd/>
            <a:tailEnd/>
          </a:ln>
        </p:spPr>
        <p:txBody>
          <a:bodyPr wrap="none" anchor="ctr"/>
          <a:lstStyle/>
          <a:p>
            <a:endParaRPr lang="zh-CN" altLang="en-US"/>
          </a:p>
        </p:txBody>
      </p:sp>
      <p:sp>
        <p:nvSpPr>
          <p:cNvPr id="623651" name="Line 35"/>
          <p:cNvSpPr>
            <a:spLocks noChangeShapeType="1"/>
          </p:cNvSpPr>
          <p:nvPr/>
        </p:nvSpPr>
        <p:spPr bwMode="auto">
          <a:xfrm>
            <a:off x="2338388" y="2755900"/>
            <a:ext cx="0" cy="228600"/>
          </a:xfrm>
          <a:prstGeom prst="line">
            <a:avLst/>
          </a:prstGeom>
          <a:noFill/>
          <a:ln w="12700">
            <a:solidFill>
              <a:schemeClr val="tx1"/>
            </a:solidFill>
            <a:round/>
            <a:headEnd/>
            <a:tailEnd/>
          </a:ln>
        </p:spPr>
        <p:txBody>
          <a:bodyPr wrap="none" anchor="ctr"/>
          <a:lstStyle/>
          <a:p>
            <a:endParaRPr lang="zh-CN" altLang="en-US"/>
          </a:p>
        </p:txBody>
      </p:sp>
      <p:sp>
        <p:nvSpPr>
          <p:cNvPr id="623652" name="Line 36"/>
          <p:cNvSpPr>
            <a:spLocks noChangeShapeType="1"/>
          </p:cNvSpPr>
          <p:nvPr/>
        </p:nvSpPr>
        <p:spPr bwMode="auto">
          <a:xfrm>
            <a:off x="3635375" y="2768600"/>
            <a:ext cx="0" cy="228600"/>
          </a:xfrm>
          <a:prstGeom prst="line">
            <a:avLst/>
          </a:prstGeom>
          <a:noFill/>
          <a:ln w="12700">
            <a:solidFill>
              <a:schemeClr val="tx1"/>
            </a:solidFill>
            <a:round/>
            <a:headEnd/>
            <a:tailEnd/>
          </a:ln>
        </p:spPr>
        <p:txBody>
          <a:bodyPr wrap="none" anchor="ctr"/>
          <a:lstStyle/>
          <a:p>
            <a:endParaRPr lang="zh-CN" altLang="en-US"/>
          </a:p>
        </p:txBody>
      </p:sp>
      <p:sp>
        <p:nvSpPr>
          <p:cNvPr id="623653" name="Line 37"/>
          <p:cNvSpPr>
            <a:spLocks noChangeShapeType="1"/>
          </p:cNvSpPr>
          <p:nvPr/>
        </p:nvSpPr>
        <p:spPr bwMode="auto">
          <a:xfrm>
            <a:off x="3851275" y="2768600"/>
            <a:ext cx="0" cy="228600"/>
          </a:xfrm>
          <a:prstGeom prst="line">
            <a:avLst/>
          </a:prstGeom>
          <a:noFill/>
          <a:ln w="12700">
            <a:solidFill>
              <a:schemeClr val="tx1"/>
            </a:solidFill>
            <a:round/>
            <a:headEnd/>
            <a:tailEnd/>
          </a:ln>
        </p:spPr>
        <p:txBody>
          <a:bodyPr wrap="none" anchor="ctr"/>
          <a:lstStyle/>
          <a:p>
            <a:endParaRPr lang="zh-CN" altLang="en-US"/>
          </a:p>
        </p:txBody>
      </p:sp>
      <p:sp>
        <p:nvSpPr>
          <p:cNvPr id="623654" name="Line 38"/>
          <p:cNvSpPr>
            <a:spLocks noChangeShapeType="1"/>
          </p:cNvSpPr>
          <p:nvPr/>
        </p:nvSpPr>
        <p:spPr bwMode="auto">
          <a:xfrm>
            <a:off x="4067175" y="2768600"/>
            <a:ext cx="0" cy="228600"/>
          </a:xfrm>
          <a:prstGeom prst="line">
            <a:avLst/>
          </a:prstGeom>
          <a:noFill/>
          <a:ln w="12700">
            <a:solidFill>
              <a:schemeClr val="tx1"/>
            </a:solidFill>
            <a:round/>
            <a:headEnd/>
            <a:tailEnd/>
          </a:ln>
        </p:spPr>
        <p:txBody>
          <a:bodyPr wrap="none" anchor="ctr"/>
          <a:lstStyle/>
          <a:p>
            <a:endParaRPr lang="zh-CN" altLang="en-US"/>
          </a:p>
        </p:txBody>
      </p:sp>
      <p:sp>
        <p:nvSpPr>
          <p:cNvPr id="623655" name="Line 39"/>
          <p:cNvSpPr>
            <a:spLocks noChangeShapeType="1"/>
          </p:cNvSpPr>
          <p:nvPr/>
        </p:nvSpPr>
        <p:spPr bwMode="auto">
          <a:xfrm>
            <a:off x="4930775" y="2768600"/>
            <a:ext cx="0" cy="228600"/>
          </a:xfrm>
          <a:prstGeom prst="line">
            <a:avLst/>
          </a:prstGeom>
          <a:noFill/>
          <a:ln w="12700">
            <a:solidFill>
              <a:schemeClr val="tx1"/>
            </a:solidFill>
            <a:round/>
            <a:headEnd/>
            <a:tailEnd/>
          </a:ln>
        </p:spPr>
        <p:txBody>
          <a:bodyPr wrap="none" anchor="ctr"/>
          <a:lstStyle/>
          <a:p>
            <a:endParaRPr lang="zh-CN" altLang="en-US"/>
          </a:p>
        </p:txBody>
      </p:sp>
      <p:sp>
        <p:nvSpPr>
          <p:cNvPr id="623656" name="Line 40"/>
          <p:cNvSpPr>
            <a:spLocks noChangeShapeType="1"/>
          </p:cNvSpPr>
          <p:nvPr/>
        </p:nvSpPr>
        <p:spPr bwMode="auto">
          <a:xfrm>
            <a:off x="5146675" y="2768600"/>
            <a:ext cx="0" cy="228600"/>
          </a:xfrm>
          <a:prstGeom prst="line">
            <a:avLst/>
          </a:prstGeom>
          <a:noFill/>
          <a:ln w="12700">
            <a:solidFill>
              <a:schemeClr val="tx1"/>
            </a:solidFill>
            <a:round/>
            <a:headEnd/>
            <a:tailEnd/>
          </a:ln>
        </p:spPr>
        <p:txBody>
          <a:bodyPr wrap="none" anchor="ctr"/>
          <a:lstStyle/>
          <a:p>
            <a:endParaRPr lang="zh-CN" altLang="en-US"/>
          </a:p>
        </p:txBody>
      </p:sp>
      <p:sp>
        <p:nvSpPr>
          <p:cNvPr id="623657" name="Line 41"/>
          <p:cNvSpPr>
            <a:spLocks noChangeShapeType="1"/>
          </p:cNvSpPr>
          <p:nvPr/>
        </p:nvSpPr>
        <p:spPr bwMode="auto">
          <a:xfrm>
            <a:off x="5362575" y="2768600"/>
            <a:ext cx="0" cy="228600"/>
          </a:xfrm>
          <a:prstGeom prst="line">
            <a:avLst/>
          </a:prstGeom>
          <a:noFill/>
          <a:ln w="12700">
            <a:solidFill>
              <a:schemeClr val="tx1"/>
            </a:solidFill>
            <a:round/>
            <a:headEnd/>
            <a:tailEnd/>
          </a:ln>
        </p:spPr>
        <p:txBody>
          <a:bodyPr wrap="none" anchor="ctr"/>
          <a:lstStyle/>
          <a:p>
            <a:endParaRPr lang="zh-CN" altLang="en-US"/>
          </a:p>
        </p:txBody>
      </p:sp>
      <p:sp>
        <p:nvSpPr>
          <p:cNvPr id="623658" name="Line 42"/>
          <p:cNvSpPr>
            <a:spLocks noChangeShapeType="1"/>
          </p:cNvSpPr>
          <p:nvPr/>
        </p:nvSpPr>
        <p:spPr bwMode="auto">
          <a:xfrm>
            <a:off x="5794375" y="2768600"/>
            <a:ext cx="0" cy="228600"/>
          </a:xfrm>
          <a:prstGeom prst="line">
            <a:avLst/>
          </a:prstGeom>
          <a:noFill/>
          <a:ln w="12700">
            <a:solidFill>
              <a:schemeClr val="tx1"/>
            </a:solidFill>
            <a:round/>
            <a:headEnd/>
            <a:tailEnd/>
          </a:ln>
        </p:spPr>
        <p:txBody>
          <a:bodyPr wrap="none" anchor="ctr"/>
          <a:lstStyle/>
          <a:p>
            <a:endParaRPr lang="zh-CN" altLang="en-US"/>
          </a:p>
        </p:txBody>
      </p:sp>
      <p:sp>
        <p:nvSpPr>
          <p:cNvPr id="623659" name="Line 43"/>
          <p:cNvSpPr>
            <a:spLocks noChangeShapeType="1"/>
          </p:cNvSpPr>
          <p:nvPr/>
        </p:nvSpPr>
        <p:spPr bwMode="auto">
          <a:xfrm>
            <a:off x="5578475" y="2768600"/>
            <a:ext cx="0" cy="228600"/>
          </a:xfrm>
          <a:prstGeom prst="line">
            <a:avLst/>
          </a:prstGeom>
          <a:noFill/>
          <a:ln w="12700">
            <a:solidFill>
              <a:schemeClr val="tx1"/>
            </a:solidFill>
            <a:round/>
            <a:headEnd/>
            <a:tailEnd/>
          </a:ln>
        </p:spPr>
        <p:txBody>
          <a:bodyPr wrap="none" anchor="ctr"/>
          <a:lstStyle/>
          <a:p>
            <a:endParaRPr lang="zh-CN" altLang="en-US"/>
          </a:p>
        </p:txBody>
      </p:sp>
      <p:sp>
        <p:nvSpPr>
          <p:cNvPr id="623660" name="Line 44"/>
          <p:cNvSpPr>
            <a:spLocks noChangeShapeType="1"/>
          </p:cNvSpPr>
          <p:nvPr/>
        </p:nvSpPr>
        <p:spPr bwMode="auto">
          <a:xfrm>
            <a:off x="4283075" y="2768600"/>
            <a:ext cx="0" cy="228600"/>
          </a:xfrm>
          <a:prstGeom prst="line">
            <a:avLst/>
          </a:prstGeom>
          <a:noFill/>
          <a:ln w="12700">
            <a:solidFill>
              <a:schemeClr val="tx1"/>
            </a:solidFill>
            <a:round/>
            <a:headEnd/>
            <a:tailEnd/>
          </a:ln>
        </p:spPr>
        <p:txBody>
          <a:bodyPr wrap="none" anchor="ctr"/>
          <a:lstStyle/>
          <a:p>
            <a:endParaRPr lang="zh-CN" altLang="en-US"/>
          </a:p>
        </p:txBody>
      </p:sp>
      <p:sp>
        <p:nvSpPr>
          <p:cNvPr id="623661" name="Line 45"/>
          <p:cNvSpPr>
            <a:spLocks noChangeShapeType="1"/>
          </p:cNvSpPr>
          <p:nvPr/>
        </p:nvSpPr>
        <p:spPr bwMode="auto">
          <a:xfrm>
            <a:off x="4498975" y="2768600"/>
            <a:ext cx="0" cy="228600"/>
          </a:xfrm>
          <a:prstGeom prst="line">
            <a:avLst/>
          </a:prstGeom>
          <a:noFill/>
          <a:ln w="12700">
            <a:solidFill>
              <a:schemeClr val="tx1"/>
            </a:solidFill>
            <a:round/>
            <a:headEnd/>
            <a:tailEnd/>
          </a:ln>
        </p:spPr>
        <p:txBody>
          <a:bodyPr wrap="none" anchor="ctr"/>
          <a:lstStyle/>
          <a:p>
            <a:endParaRPr lang="zh-CN" altLang="en-US"/>
          </a:p>
        </p:txBody>
      </p:sp>
      <p:sp>
        <p:nvSpPr>
          <p:cNvPr id="623662" name="Line 46"/>
          <p:cNvSpPr>
            <a:spLocks noChangeShapeType="1"/>
          </p:cNvSpPr>
          <p:nvPr/>
        </p:nvSpPr>
        <p:spPr bwMode="auto">
          <a:xfrm>
            <a:off x="4714875" y="2768600"/>
            <a:ext cx="0" cy="228600"/>
          </a:xfrm>
          <a:prstGeom prst="line">
            <a:avLst/>
          </a:prstGeom>
          <a:noFill/>
          <a:ln w="12700">
            <a:solidFill>
              <a:schemeClr val="tx1"/>
            </a:solidFill>
            <a:round/>
            <a:headEnd/>
            <a:tailEnd/>
          </a:ln>
        </p:spPr>
        <p:txBody>
          <a:bodyPr wrap="none" anchor="ctr"/>
          <a:lstStyle/>
          <a:p>
            <a:endParaRPr lang="zh-CN" altLang="en-US"/>
          </a:p>
        </p:txBody>
      </p:sp>
      <p:sp>
        <p:nvSpPr>
          <p:cNvPr id="623663" name="Line 47"/>
          <p:cNvSpPr>
            <a:spLocks noChangeShapeType="1"/>
          </p:cNvSpPr>
          <p:nvPr/>
        </p:nvSpPr>
        <p:spPr bwMode="auto">
          <a:xfrm>
            <a:off x="6011863" y="2768600"/>
            <a:ext cx="0" cy="228600"/>
          </a:xfrm>
          <a:prstGeom prst="line">
            <a:avLst/>
          </a:prstGeom>
          <a:noFill/>
          <a:ln w="12700">
            <a:solidFill>
              <a:schemeClr val="tx1"/>
            </a:solidFill>
            <a:round/>
            <a:headEnd/>
            <a:tailEnd/>
          </a:ln>
        </p:spPr>
        <p:txBody>
          <a:bodyPr wrap="none" anchor="ctr"/>
          <a:lstStyle/>
          <a:p>
            <a:endParaRPr lang="zh-CN" altLang="en-US"/>
          </a:p>
        </p:txBody>
      </p:sp>
      <p:sp>
        <p:nvSpPr>
          <p:cNvPr id="623664" name="Line 48"/>
          <p:cNvSpPr>
            <a:spLocks noChangeShapeType="1"/>
          </p:cNvSpPr>
          <p:nvPr/>
        </p:nvSpPr>
        <p:spPr bwMode="auto">
          <a:xfrm>
            <a:off x="6227763" y="2768600"/>
            <a:ext cx="0" cy="228600"/>
          </a:xfrm>
          <a:prstGeom prst="line">
            <a:avLst/>
          </a:prstGeom>
          <a:noFill/>
          <a:ln w="12700">
            <a:solidFill>
              <a:schemeClr val="tx1"/>
            </a:solidFill>
            <a:round/>
            <a:headEnd/>
            <a:tailEnd/>
          </a:ln>
        </p:spPr>
        <p:txBody>
          <a:bodyPr wrap="none" anchor="ctr"/>
          <a:lstStyle/>
          <a:p>
            <a:endParaRPr lang="zh-CN" altLang="en-US"/>
          </a:p>
        </p:txBody>
      </p:sp>
      <p:sp>
        <p:nvSpPr>
          <p:cNvPr id="623665" name="Line 49"/>
          <p:cNvSpPr>
            <a:spLocks noChangeShapeType="1"/>
          </p:cNvSpPr>
          <p:nvPr/>
        </p:nvSpPr>
        <p:spPr bwMode="auto">
          <a:xfrm>
            <a:off x="6443663" y="2768600"/>
            <a:ext cx="0" cy="228600"/>
          </a:xfrm>
          <a:prstGeom prst="line">
            <a:avLst/>
          </a:prstGeom>
          <a:noFill/>
          <a:ln w="12700">
            <a:solidFill>
              <a:schemeClr val="tx1"/>
            </a:solidFill>
            <a:round/>
            <a:headEnd/>
            <a:tailEnd/>
          </a:ln>
        </p:spPr>
        <p:txBody>
          <a:bodyPr wrap="none" anchor="ctr"/>
          <a:lstStyle/>
          <a:p>
            <a:endParaRPr lang="zh-CN" altLang="en-US"/>
          </a:p>
        </p:txBody>
      </p:sp>
      <p:sp>
        <p:nvSpPr>
          <p:cNvPr id="623666" name="Line 50"/>
          <p:cNvSpPr>
            <a:spLocks noChangeShapeType="1"/>
          </p:cNvSpPr>
          <p:nvPr/>
        </p:nvSpPr>
        <p:spPr bwMode="auto">
          <a:xfrm>
            <a:off x="7307263" y="2768600"/>
            <a:ext cx="0" cy="228600"/>
          </a:xfrm>
          <a:prstGeom prst="line">
            <a:avLst/>
          </a:prstGeom>
          <a:noFill/>
          <a:ln w="12700">
            <a:solidFill>
              <a:schemeClr val="tx1"/>
            </a:solidFill>
            <a:round/>
            <a:headEnd/>
            <a:tailEnd/>
          </a:ln>
        </p:spPr>
        <p:txBody>
          <a:bodyPr wrap="none" anchor="ctr"/>
          <a:lstStyle/>
          <a:p>
            <a:endParaRPr lang="zh-CN" altLang="en-US"/>
          </a:p>
        </p:txBody>
      </p:sp>
      <p:sp>
        <p:nvSpPr>
          <p:cNvPr id="623667" name="Line 51"/>
          <p:cNvSpPr>
            <a:spLocks noChangeShapeType="1"/>
          </p:cNvSpPr>
          <p:nvPr/>
        </p:nvSpPr>
        <p:spPr bwMode="auto">
          <a:xfrm>
            <a:off x="7523163" y="2768600"/>
            <a:ext cx="0" cy="228600"/>
          </a:xfrm>
          <a:prstGeom prst="line">
            <a:avLst/>
          </a:prstGeom>
          <a:noFill/>
          <a:ln w="12700">
            <a:solidFill>
              <a:schemeClr val="tx1"/>
            </a:solidFill>
            <a:round/>
            <a:headEnd/>
            <a:tailEnd/>
          </a:ln>
        </p:spPr>
        <p:txBody>
          <a:bodyPr wrap="none" anchor="ctr"/>
          <a:lstStyle/>
          <a:p>
            <a:endParaRPr lang="zh-CN" altLang="en-US"/>
          </a:p>
        </p:txBody>
      </p:sp>
      <p:sp>
        <p:nvSpPr>
          <p:cNvPr id="623668" name="Line 52"/>
          <p:cNvSpPr>
            <a:spLocks noChangeShapeType="1"/>
          </p:cNvSpPr>
          <p:nvPr/>
        </p:nvSpPr>
        <p:spPr bwMode="auto">
          <a:xfrm>
            <a:off x="7739063" y="2768600"/>
            <a:ext cx="0" cy="228600"/>
          </a:xfrm>
          <a:prstGeom prst="line">
            <a:avLst/>
          </a:prstGeom>
          <a:noFill/>
          <a:ln w="12700">
            <a:solidFill>
              <a:schemeClr val="tx1"/>
            </a:solidFill>
            <a:round/>
            <a:headEnd/>
            <a:tailEnd/>
          </a:ln>
        </p:spPr>
        <p:txBody>
          <a:bodyPr wrap="none" anchor="ctr"/>
          <a:lstStyle/>
          <a:p>
            <a:endParaRPr lang="zh-CN" altLang="en-US"/>
          </a:p>
        </p:txBody>
      </p:sp>
      <p:sp>
        <p:nvSpPr>
          <p:cNvPr id="623669" name="Line 53"/>
          <p:cNvSpPr>
            <a:spLocks noChangeShapeType="1"/>
          </p:cNvSpPr>
          <p:nvPr/>
        </p:nvSpPr>
        <p:spPr bwMode="auto">
          <a:xfrm>
            <a:off x="8170863" y="2768600"/>
            <a:ext cx="0" cy="228600"/>
          </a:xfrm>
          <a:prstGeom prst="line">
            <a:avLst/>
          </a:prstGeom>
          <a:noFill/>
          <a:ln w="12700">
            <a:solidFill>
              <a:schemeClr val="tx1"/>
            </a:solidFill>
            <a:round/>
            <a:headEnd/>
            <a:tailEnd/>
          </a:ln>
        </p:spPr>
        <p:txBody>
          <a:bodyPr wrap="none" anchor="ctr"/>
          <a:lstStyle/>
          <a:p>
            <a:endParaRPr lang="zh-CN" altLang="en-US"/>
          </a:p>
        </p:txBody>
      </p:sp>
      <p:sp>
        <p:nvSpPr>
          <p:cNvPr id="623670" name="Line 54"/>
          <p:cNvSpPr>
            <a:spLocks noChangeShapeType="1"/>
          </p:cNvSpPr>
          <p:nvPr/>
        </p:nvSpPr>
        <p:spPr bwMode="auto">
          <a:xfrm>
            <a:off x="7954963" y="2768600"/>
            <a:ext cx="0" cy="228600"/>
          </a:xfrm>
          <a:prstGeom prst="line">
            <a:avLst/>
          </a:prstGeom>
          <a:noFill/>
          <a:ln w="12700">
            <a:solidFill>
              <a:schemeClr val="tx1"/>
            </a:solidFill>
            <a:round/>
            <a:headEnd/>
            <a:tailEnd/>
          </a:ln>
        </p:spPr>
        <p:txBody>
          <a:bodyPr wrap="none" anchor="ctr"/>
          <a:lstStyle/>
          <a:p>
            <a:endParaRPr lang="zh-CN" altLang="en-US"/>
          </a:p>
        </p:txBody>
      </p:sp>
      <p:sp>
        <p:nvSpPr>
          <p:cNvPr id="623671" name="Line 55"/>
          <p:cNvSpPr>
            <a:spLocks noChangeShapeType="1"/>
          </p:cNvSpPr>
          <p:nvPr/>
        </p:nvSpPr>
        <p:spPr bwMode="auto">
          <a:xfrm>
            <a:off x="6659563" y="2768600"/>
            <a:ext cx="0" cy="228600"/>
          </a:xfrm>
          <a:prstGeom prst="line">
            <a:avLst/>
          </a:prstGeom>
          <a:noFill/>
          <a:ln w="12700">
            <a:solidFill>
              <a:schemeClr val="tx1"/>
            </a:solidFill>
            <a:round/>
            <a:headEnd/>
            <a:tailEnd/>
          </a:ln>
        </p:spPr>
        <p:txBody>
          <a:bodyPr wrap="none" anchor="ctr"/>
          <a:lstStyle/>
          <a:p>
            <a:endParaRPr lang="zh-CN" altLang="en-US"/>
          </a:p>
        </p:txBody>
      </p:sp>
      <p:sp>
        <p:nvSpPr>
          <p:cNvPr id="623672" name="Line 56"/>
          <p:cNvSpPr>
            <a:spLocks noChangeShapeType="1"/>
          </p:cNvSpPr>
          <p:nvPr/>
        </p:nvSpPr>
        <p:spPr bwMode="auto">
          <a:xfrm>
            <a:off x="6875463" y="2768600"/>
            <a:ext cx="0" cy="228600"/>
          </a:xfrm>
          <a:prstGeom prst="line">
            <a:avLst/>
          </a:prstGeom>
          <a:noFill/>
          <a:ln w="12700">
            <a:solidFill>
              <a:schemeClr val="tx1"/>
            </a:solidFill>
            <a:round/>
            <a:headEnd/>
            <a:tailEnd/>
          </a:ln>
        </p:spPr>
        <p:txBody>
          <a:bodyPr wrap="none" anchor="ctr"/>
          <a:lstStyle/>
          <a:p>
            <a:endParaRPr lang="zh-CN" altLang="en-US"/>
          </a:p>
        </p:txBody>
      </p:sp>
      <p:sp>
        <p:nvSpPr>
          <p:cNvPr id="623673" name="Line 57"/>
          <p:cNvSpPr>
            <a:spLocks noChangeShapeType="1"/>
          </p:cNvSpPr>
          <p:nvPr/>
        </p:nvSpPr>
        <p:spPr bwMode="auto">
          <a:xfrm>
            <a:off x="7091363" y="2768600"/>
            <a:ext cx="0" cy="228600"/>
          </a:xfrm>
          <a:prstGeom prst="line">
            <a:avLst/>
          </a:prstGeom>
          <a:noFill/>
          <a:ln w="12700">
            <a:solidFill>
              <a:schemeClr val="tx1"/>
            </a:solidFill>
            <a:round/>
            <a:headEnd/>
            <a:tailEnd/>
          </a:ln>
        </p:spPr>
        <p:txBody>
          <a:bodyPr wrap="none" anchor="ctr"/>
          <a:lstStyle/>
          <a:p>
            <a:endParaRPr lang="zh-CN" altLang="en-US"/>
          </a:p>
        </p:txBody>
      </p:sp>
      <p:grpSp>
        <p:nvGrpSpPr>
          <p:cNvPr id="2" name="Group 58"/>
          <p:cNvGrpSpPr>
            <a:grpSpLocks/>
          </p:cNvGrpSpPr>
          <p:nvPr/>
        </p:nvGrpSpPr>
        <p:grpSpPr bwMode="auto">
          <a:xfrm>
            <a:off x="1187450" y="3573463"/>
            <a:ext cx="7056438" cy="1511300"/>
            <a:chOff x="748" y="482"/>
            <a:chExt cx="4445" cy="1088"/>
          </a:xfrm>
        </p:grpSpPr>
        <p:sp>
          <p:nvSpPr>
            <p:cNvPr id="31799" name="Oval 59"/>
            <p:cNvSpPr>
              <a:spLocks noChangeArrowheads="1"/>
            </p:cNvSpPr>
            <p:nvPr/>
          </p:nvSpPr>
          <p:spPr bwMode="auto">
            <a:xfrm>
              <a:off x="748" y="1162"/>
              <a:ext cx="45" cy="4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1800" name="Oval 60"/>
            <p:cNvSpPr>
              <a:spLocks noChangeArrowheads="1"/>
            </p:cNvSpPr>
            <p:nvPr/>
          </p:nvSpPr>
          <p:spPr bwMode="auto">
            <a:xfrm>
              <a:off x="884" y="1389"/>
              <a:ext cx="45" cy="4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1801" name="Oval 61"/>
            <p:cNvSpPr>
              <a:spLocks noChangeArrowheads="1"/>
            </p:cNvSpPr>
            <p:nvPr/>
          </p:nvSpPr>
          <p:spPr bwMode="auto">
            <a:xfrm>
              <a:off x="1020" y="1525"/>
              <a:ext cx="45" cy="4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1802" name="Oval 62"/>
            <p:cNvSpPr>
              <a:spLocks noChangeArrowheads="1"/>
            </p:cNvSpPr>
            <p:nvPr/>
          </p:nvSpPr>
          <p:spPr bwMode="auto">
            <a:xfrm>
              <a:off x="1202" y="1389"/>
              <a:ext cx="45" cy="4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1803" name="Oval 63"/>
            <p:cNvSpPr>
              <a:spLocks noChangeArrowheads="1"/>
            </p:cNvSpPr>
            <p:nvPr/>
          </p:nvSpPr>
          <p:spPr bwMode="auto">
            <a:xfrm>
              <a:off x="1292" y="1162"/>
              <a:ext cx="45" cy="4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1804" name="Oval 64"/>
            <p:cNvSpPr>
              <a:spLocks noChangeArrowheads="1"/>
            </p:cNvSpPr>
            <p:nvPr/>
          </p:nvSpPr>
          <p:spPr bwMode="auto">
            <a:xfrm>
              <a:off x="1474" y="935"/>
              <a:ext cx="45" cy="4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1805" name="Oval 65"/>
            <p:cNvSpPr>
              <a:spLocks noChangeArrowheads="1"/>
            </p:cNvSpPr>
            <p:nvPr/>
          </p:nvSpPr>
          <p:spPr bwMode="auto">
            <a:xfrm>
              <a:off x="1610" y="663"/>
              <a:ext cx="45" cy="4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1806" name="Oval 66"/>
            <p:cNvSpPr>
              <a:spLocks noChangeArrowheads="1"/>
            </p:cNvSpPr>
            <p:nvPr/>
          </p:nvSpPr>
          <p:spPr bwMode="auto">
            <a:xfrm>
              <a:off x="1701" y="527"/>
              <a:ext cx="45" cy="4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1807" name="Oval 67"/>
            <p:cNvSpPr>
              <a:spLocks noChangeArrowheads="1"/>
            </p:cNvSpPr>
            <p:nvPr/>
          </p:nvSpPr>
          <p:spPr bwMode="auto">
            <a:xfrm>
              <a:off x="1882" y="618"/>
              <a:ext cx="45" cy="4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1808" name="Oval 68"/>
            <p:cNvSpPr>
              <a:spLocks noChangeArrowheads="1"/>
            </p:cNvSpPr>
            <p:nvPr/>
          </p:nvSpPr>
          <p:spPr bwMode="auto">
            <a:xfrm>
              <a:off x="2019" y="799"/>
              <a:ext cx="45" cy="4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1809" name="Oval 69"/>
            <p:cNvSpPr>
              <a:spLocks noChangeArrowheads="1"/>
            </p:cNvSpPr>
            <p:nvPr/>
          </p:nvSpPr>
          <p:spPr bwMode="auto">
            <a:xfrm>
              <a:off x="2154" y="1026"/>
              <a:ext cx="45" cy="4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1810" name="Oval 70"/>
            <p:cNvSpPr>
              <a:spLocks noChangeArrowheads="1"/>
            </p:cNvSpPr>
            <p:nvPr/>
          </p:nvSpPr>
          <p:spPr bwMode="auto">
            <a:xfrm>
              <a:off x="2291" y="1253"/>
              <a:ext cx="45" cy="4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1811" name="Oval 71"/>
            <p:cNvSpPr>
              <a:spLocks noChangeArrowheads="1"/>
            </p:cNvSpPr>
            <p:nvPr/>
          </p:nvSpPr>
          <p:spPr bwMode="auto">
            <a:xfrm>
              <a:off x="2426" y="1434"/>
              <a:ext cx="45" cy="4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1812" name="Oval 72"/>
            <p:cNvSpPr>
              <a:spLocks noChangeArrowheads="1"/>
            </p:cNvSpPr>
            <p:nvPr/>
          </p:nvSpPr>
          <p:spPr bwMode="auto">
            <a:xfrm>
              <a:off x="2562" y="1480"/>
              <a:ext cx="45" cy="4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1813" name="Oval 73"/>
            <p:cNvSpPr>
              <a:spLocks noChangeArrowheads="1"/>
            </p:cNvSpPr>
            <p:nvPr/>
          </p:nvSpPr>
          <p:spPr bwMode="auto">
            <a:xfrm>
              <a:off x="2653" y="1298"/>
              <a:ext cx="45" cy="4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1814" name="Oval 74"/>
            <p:cNvSpPr>
              <a:spLocks noChangeArrowheads="1"/>
            </p:cNvSpPr>
            <p:nvPr/>
          </p:nvSpPr>
          <p:spPr bwMode="auto">
            <a:xfrm>
              <a:off x="2835" y="1071"/>
              <a:ext cx="45" cy="4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1815" name="Oval 75"/>
            <p:cNvSpPr>
              <a:spLocks noChangeArrowheads="1"/>
            </p:cNvSpPr>
            <p:nvPr/>
          </p:nvSpPr>
          <p:spPr bwMode="auto">
            <a:xfrm>
              <a:off x="2971" y="845"/>
              <a:ext cx="45" cy="4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1816" name="Oval 76"/>
            <p:cNvSpPr>
              <a:spLocks noChangeArrowheads="1"/>
            </p:cNvSpPr>
            <p:nvPr/>
          </p:nvSpPr>
          <p:spPr bwMode="auto">
            <a:xfrm>
              <a:off x="3107" y="572"/>
              <a:ext cx="45" cy="4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1817" name="Oval 77"/>
            <p:cNvSpPr>
              <a:spLocks noChangeArrowheads="1"/>
            </p:cNvSpPr>
            <p:nvPr/>
          </p:nvSpPr>
          <p:spPr bwMode="auto">
            <a:xfrm>
              <a:off x="3243" y="482"/>
              <a:ext cx="45" cy="4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1818" name="Oval 78"/>
            <p:cNvSpPr>
              <a:spLocks noChangeArrowheads="1"/>
            </p:cNvSpPr>
            <p:nvPr/>
          </p:nvSpPr>
          <p:spPr bwMode="auto">
            <a:xfrm>
              <a:off x="3379" y="618"/>
              <a:ext cx="45" cy="4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1819" name="Oval 79"/>
            <p:cNvSpPr>
              <a:spLocks noChangeArrowheads="1"/>
            </p:cNvSpPr>
            <p:nvPr/>
          </p:nvSpPr>
          <p:spPr bwMode="auto">
            <a:xfrm>
              <a:off x="3470" y="845"/>
              <a:ext cx="45" cy="4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1820" name="Oval 80"/>
            <p:cNvSpPr>
              <a:spLocks noChangeArrowheads="1"/>
            </p:cNvSpPr>
            <p:nvPr/>
          </p:nvSpPr>
          <p:spPr bwMode="auto">
            <a:xfrm>
              <a:off x="3606" y="1072"/>
              <a:ext cx="45" cy="4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1821" name="Oval 81"/>
            <p:cNvSpPr>
              <a:spLocks noChangeArrowheads="1"/>
            </p:cNvSpPr>
            <p:nvPr/>
          </p:nvSpPr>
          <p:spPr bwMode="auto">
            <a:xfrm>
              <a:off x="3742" y="1253"/>
              <a:ext cx="45" cy="4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1822" name="Oval 82"/>
            <p:cNvSpPr>
              <a:spLocks noChangeArrowheads="1"/>
            </p:cNvSpPr>
            <p:nvPr/>
          </p:nvSpPr>
          <p:spPr bwMode="auto">
            <a:xfrm>
              <a:off x="3878" y="1480"/>
              <a:ext cx="45" cy="4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1823" name="Oval 83"/>
            <p:cNvSpPr>
              <a:spLocks noChangeArrowheads="1"/>
            </p:cNvSpPr>
            <p:nvPr/>
          </p:nvSpPr>
          <p:spPr bwMode="auto">
            <a:xfrm>
              <a:off x="4060" y="1434"/>
              <a:ext cx="45" cy="4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1824" name="Oval 84"/>
            <p:cNvSpPr>
              <a:spLocks noChangeArrowheads="1"/>
            </p:cNvSpPr>
            <p:nvPr/>
          </p:nvSpPr>
          <p:spPr bwMode="auto">
            <a:xfrm>
              <a:off x="4195" y="1207"/>
              <a:ext cx="45" cy="4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1825" name="Oval 85"/>
            <p:cNvSpPr>
              <a:spLocks noChangeArrowheads="1"/>
            </p:cNvSpPr>
            <p:nvPr/>
          </p:nvSpPr>
          <p:spPr bwMode="auto">
            <a:xfrm>
              <a:off x="4332" y="981"/>
              <a:ext cx="45" cy="4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1826" name="Oval 86"/>
            <p:cNvSpPr>
              <a:spLocks noChangeArrowheads="1"/>
            </p:cNvSpPr>
            <p:nvPr/>
          </p:nvSpPr>
          <p:spPr bwMode="auto">
            <a:xfrm>
              <a:off x="4468" y="754"/>
              <a:ext cx="45" cy="4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1827" name="Oval 87"/>
            <p:cNvSpPr>
              <a:spLocks noChangeArrowheads="1"/>
            </p:cNvSpPr>
            <p:nvPr/>
          </p:nvSpPr>
          <p:spPr bwMode="auto">
            <a:xfrm>
              <a:off x="4604" y="572"/>
              <a:ext cx="45" cy="4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1828" name="Oval 88"/>
            <p:cNvSpPr>
              <a:spLocks noChangeArrowheads="1"/>
            </p:cNvSpPr>
            <p:nvPr/>
          </p:nvSpPr>
          <p:spPr bwMode="auto">
            <a:xfrm>
              <a:off x="4740" y="527"/>
              <a:ext cx="45" cy="4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1829" name="Oval 89"/>
            <p:cNvSpPr>
              <a:spLocks noChangeArrowheads="1"/>
            </p:cNvSpPr>
            <p:nvPr/>
          </p:nvSpPr>
          <p:spPr bwMode="auto">
            <a:xfrm>
              <a:off x="4876" y="709"/>
              <a:ext cx="45" cy="4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1830" name="Oval 90"/>
            <p:cNvSpPr>
              <a:spLocks noChangeArrowheads="1"/>
            </p:cNvSpPr>
            <p:nvPr/>
          </p:nvSpPr>
          <p:spPr bwMode="auto">
            <a:xfrm>
              <a:off x="5012" y="936"/>
              <a:ext cx="45" cy="4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1831" name="Oval 91"/>
            <p:cNvSpPr>
              <a:spLocks noChangeArrowheads="1"/>
            </p:cNvSpPr>
            <p:nvPr/>
          </p:nvSpPr>
          <p:spPr bwMode="auto">
            <a:xfrm>
              <a:off x="5148" y="1117"/>
              <a:ext cx="45" cy="45"/>
            </a:xfrm>
            <a:prstGeom prst="ellipse">
              <a:avLst/>
            </a:prstGeom>
            <a:solidFill>
              <a:schemeClr val="accent1"/>
            </a:solidFill>
            <a:ln w="9525">
              <a:solidFill>
                <a:schemeClr val="tx1"/>
              </a:solidFill>
              <a:round/>
              <a:headEnd/>
              <a:tailEnd/>
            </a:ln>
          </p:spPr>
          <p:txBody>
            <a:bodyPr wrap="none" anchor="ctr"/>
            <a:lstStyle/>
            <a:p>
              <a:endParaRPr lang="zh-CN" altLang="en-US"/>
            </a:p>
          </p:txBody>
        </p:sp>
      </p:grpSp>
      <p:sp>
        <p:nvSpPr>
          <p:cNvPr id="31793" name="Text Box 92"/>
          <p:cNvSpPr txBox="1">
            <a:spLocks noChangeArrowheads="1"/>
          </p:cNvSpPr>
          <p:nvPr/>
        </p:nvSpPr>
        <p:spPr bwMode="auto">
          <a:xfrm>
            <a:off x="34925" y="1490663"/>
            <a:ext cx="1098550" cy="366712"/>
          </a:xfrm>
          <a:prstGeom prst="rect">
            <a:avLst/>
          </a:prstGeom>
          <a:noFill/>
          <a:ln w="9525">
            <a:noFill/>
            <a:miter lim="800000"/>
            <a:headEnd/>
            <a:tailEnd/>
          </a:ln>
        </p:spPr>
        <p:txBody>
          <a:bodyPr wrap="none">
            <a:spAutoFit/>
          </a:bodyPr>
          <a:lstStyle/>
          <a:p>
            <a:r>
              <a:rPr lang="zh-CN" altLang="en-US" sz="1800" b="1"/>
              <a:t>模拟信号</a:t>
            </a:r>
          </a:p>
        </p:txBody>
      </p:sp>
      <p:sp>
        <p:nvSpPr>
          <p:cNvPr id="623711" name="Text Box 95"/>
          <p:cNvSpPr txBox="1">
            <a:spLocks noChangeArrowheads="1"/>
          </p:cNvSpPr>
          <p:nvPr/>
        </p:nvSpPr>
        <p:spPr bwMode="auto">
          <a:xfrm>
            <a:off x="88900" y="4141788"/>
            <a:ext cx="1114408" cy="369332"/>
          </a:xfrm>
          <a:prstGeom prst="rect">
            <a:avLst/>
          </a:prstGeom>
          <a:noFill/>
          <a:ln w="9525">
            <a:noFill/>
            <a:miter lim="800000"/>
            <a:headEnd/>
            <a:tailEnd/>
          </a:ln>
        </p:spPr>
        <p:txBody>
          <a:bodyPr wrap="none">
            <a:spAutoFit/>
          </a:bodyPr>
          <a:lstStyle/>
          <a:p>
            <a:r>
              <a:rPr lang="zh-CN" altLang="en-US" sz="1800" b="1" dirty="0" smtClean="0"/>
              <a:t>信号取样</a:t>
            </a:r>
            <a:endParaRPr lang="zh-CN" altLang="en-US" sz="1800" b="1" dirty="0"/>
          </a:p>
        </p:txBody>
      </p:sp>
      <p:sp>
        <p:nvSpPr>
          <p:cNvPr id="31798" name="Text Box 97"/>
          <p:cNvSpPr txBox="1">
            <a:spLocks noChangeArrowheads="1"/>
          </p:cNvSpPr>
          <p:nvPr/>
        </p:nvSpPr>
        <p:spPr bwMode="auto">
          <a:xfrm>
            <a:off x="611188" y="115888"/>
            <a:ext cx="2808287" cy="457200"/>
          </a:xfrm>
          <a:prstGeom prst="rect">
            <a:avLst/>
          </a:prstGeom>
          <a:noFill/>
          <a:ln w="9525">
            <a:noFill/>
            <a:miter lim="800000"/>
            <a:headEnd/>
            <a:tailEnd/>
          </a:ln>
        </p:spPr>
        <p:txBody>
          <a:bodyPr>
            <a:spAutoFit/>
          </a:bodyPr>
          <a:lstStyle/>
          <a:p>
            <a:r>
              <a:rPr lang="zh-CN" altLang="en-US" b="1">
                <a:solidFill>
                  <a:srgbClr val="FF0000"/>
                </a:solidFill>
              </a:rPr>
              <a:t>编码</a:t>
            </a:r>
            <a:r>
              <a:rPr lang="en-US" altLang="zh-CN" b="1">
                <a:solidFill>
                  <a:srgbClr val="FF0000"/>
                </a:solidFill>
              </a:rPr>
              <a:t>/</a:t>
            </a:r>
            <a:r>
              <a:rPr lang="zh-CN" altLang="en-US" b="1">
                <a:solidFill>
                  <a:srgbClr val="FF0000"/>
                </a:solidFill>
              </a:rPr>
              <a:t>解码示意</a:t>
            </a:r>
          </a:p>
        </p:txBody>
      </p:sp>
    </p:spTree>
    <p:extLst>
      <p:ext uri="{BB962C8B-B14F-4D97-AF65-F5344CB8AC3E}">
        <p14:creationId xmlns:p14="http://schemas.microsoft.com/office/powerpoint/2010/main" val="37040598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36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36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236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36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2364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236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236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236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2364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2364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2364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2365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2365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2365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365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2365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2365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2365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2365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2365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236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236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236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36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236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2366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2366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2366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2366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2366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2366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2367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2367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2367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2367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237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3639" grpId="0" animBg="1"/>
      <p:bldP spid="623640" grpId="0" animBg="1"/>
      <p:bldP spid="623641" grpId="0" animBg="1"/>
      <p:bldP spid="623642" grpId="0" animBg="1"/>
      <p:bldP spid="623643" grpId="0" animBg="1"/>
      <p:bldP spid="623644" grpId="0" animBg="1"/>
      <p:bldP spid="623645" grpId="0" animBg="1"/>
      <p:bldP spid="623646" grpId="0" animBg="1"/>
      <p:bldP spid="623647" grpId="0" animBg="1"/>
      <p:bldP spid="623648" grpId="0"/>
      <p:bldP spid="623649" grpId="0" animBg="1"/>
      <p:bldP spid="623650" grpId="0" animBg="1"/>
      <p:bldP spid="623651" grpId="0" animBg="1"/>
      <p:bldP spid="623652" grpId="0" animBg="1"/>
      <p:bldP spid="623653" grpId="0" animBg="1"/>
      <p:bldP spid="623654" grpId="0" animBg="1"/>
      <p:bldP spid="623655" grpId="0" animBg="1"/>
      <p:bldP spid="623656" grpId="0" animBg="1"/>
      <p:bldP spid="623657" grpId="0" animBg="1"/>
      <p:bldP spid="623658" grpId="0" animBg="1"/>
      <p:bldP spid="623659" grpId="0" animBg="1"/>
      <p:bldP spid="623660" grpId="0" animBg="1"/>
      <p:bldP spid="623661" grpId="0" animBg="1"/>
      <p:bldP spid="623662" grpId="0" animBg="1"/>
      <p:bldP spid="623663" grpId="0" animBg="1"/>
      <p:bldP spid="623664" grpId="0" animBg="1"/>
      <p:bldP spid="623665" grpId="0" animBg="1"/>
      <p:bldP spid="623666" grpId="0" animBg="1"/>
      <p:bldP spid="623667" grpId="0" animBg="1"/>
      <p:bldP spid="623668" grpId="0" animBg="1"/>
      <p:bldP spid="623669" grpId="0" animBg="1"/>
      <p:bldP spid="623670" grpId="0" animBg="1"/>
      <p:bldP spid="623671" grpId="0" animBg="1"/>
      <p:bldP spid="623672" grpId="0" animBg="1"/>
      <p:bldP spid="623673" grpId="0" animBg="1"/>
      <p:bldP spid="6237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p:cNvSpPr>
            <a:spLocks noChangeArrowheads="1"/>
          </p:cNvSpPr>
          <p:nvPr/>
        </p:nvSpPr>
        <p:spPr bwMode="auto">
          <a:xfrm>
            <a:off x="228600" y="9144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61444" name="Text Box 13"/>
          <p:cNvSpPr txBox="1">
            <a:spLocks noChangeArrowheads="1"/>
          </p:cNvSpPr>
          <p:nvPr/>
        </p:nvSpPr>
        <p:spPr bwMode="auto">
          <a:xfrm>
            <a:off x="8604250" y="44450"/>
            <a:ext cx="338554" cy="461665"/>
          </a:xfrm>
          <a:prstGeom prst="rect">
            <a:avLst/>
          </a:prstGeom>
          <a:noFill/>
          <a:ln w="12700">
            <a:noFill/>
            <a:miter lim="800000"/>
            <a:headEnd/>
            <a:tailEnd/>
          </a:ln>
        </p:spPr>
        <p:txBody>
          <a:bodyPr wrap="none">
            <a:spAutoFit/>
          </a:bodyPr>
          <a:lstStyle/>
          <a:p>
            <a:pPr eaLnBrk="0" hangingPunct="0"/>
            <a:r>
              <a:rPr lang="en-US" altLang="zh-CN" dirty="0" smtClean="0"/>
              <a:t>2</a:t>
            </a:r>
            <a:endParaRPr lang="en-US" altLang="zh-CN" dirty="0"/>
          </a:p>
        </p:txBody>
      </p:sp>
      <p:sp>
        <p:nvSpPr>
          <p:cNvPr id="61445" name="Text Box 14"/>
          <p:cNvSpPr txBox="1">
            <a:spLocks noChangeArrowheads="1"/>
          </p:cNvSpPr>
          <p:nvPr/>
        </p:nvSpPr>
        <p:spPr bwMode="auto">
          <a:xfrm>
            <a:off x="250825" y="1187450"/>
            <a:ext cx="8642350" cy="954107"/>
          </a:xfrm>
          <a:prstGeom prst="rect">
            <a:avLst/>
          </a:prstGeom>
          <a:noFill/>
          <a:ln w="9525">
            <a:noFill/>
            <a:miter lim="800000"/>
            <a:headEnd/>
            <a:tailEnd/>
          </a:ln>
        </p:spPr>
        <p:txBody>
          <a:bodyPr>
            <a:spAutoFit/>
          </a:bodyPr>
          <a:lstStyle/>
          <a:p>
            <a:r>
              <a:rPr lang="en-US" altLang="zh-CN" sz="2800" b="1" dirty="0">
                <a:solidFill>
                  <a:srgbClr val="FF0000"/>
                </a:solidFill>
              </a:rPr>
              <a:t>1</a:t>
            </a:r>
            <a:r>
              <a:rPr lang="zh-CN" altLang="en-US" sz="2800" b="1" dirty="0" smtClean="0">
                <a:solidFill>
                  <a:srgbClr val="FF0000"/>
                </a:solidFill>
              </a:rPr>
              <a:t>、</a:t>
            </a:r>
            <a:r>
              <a:rPr lang="zh-CN" altLang="en-US" sz="2800" b="1" dirty="0" smtClean="0"/>
              <a:t>傅里叶变换：任何</a:t>
            </a:r>
            <a:r>
              <a:rPr lang="zh-CN" altLang="en-US" sz="2800" b="1" dirty="0"/>
              <a:t>周期为</a:t>
            </a:r>
            <a:r>
              <a:rPr lang="en-US" altLang="zh-CN" sz="2800" b="1" dirty="0"/>
              <a:t>T</a:t>
            </a:r>
            <a:r>
              <a:rPr lang="zh-CN" altLang="en-US" sz="2800" b="1" dirty="0"/>
              <a:t>的函数</a:t>
            </a:r>
            <a:r>
              <a:rPr lang="en-US" altLang="zh-CN" sz="2800" b="1" dirty="0"/>
              <a:t>g(t)</a:t>
            </a:r>
            <a:r>
              <a:rPr lang="zh-CN" altLang="en-US" sz="2800" b="1" dirty="0"/>
              <a:t>都可以展开为</a:t>
            </a:r>
            <a:r>
              <a:rPr lang="en-US" altLang="zh-CN" sz="2800" b="1" dirty="0" smtClean="0"/>
              <a:t>Fourier</a:t>
            </a:r>
            <a:r>
              <a:rPr lang="zh-CN" altLang="en-US" sz="2800" b="1" dirty="0" smtClean="0"/>
              <a:t>级数</a:t>
            </a:r>
            <a:r>
              <a:rPr lang="zh-CN" altLang="en-US" sz="2800" b="1" dirty="0"/>
              <a:t>（</a:t>
            </a:r>
            <a:r>
              <a:rPr lang="en-US" altLang="zh-CN" sz="2800" b="1" dirty="0"/>
              <a:t>n</a:t>
            </a:r>
            <a:r>
              <a:rPr lang="zh-CN" altLang="en-US" sz="2800" b="1" dirty="0"/>
              <a:t>次谐波</a:t>
            </a:r>
            <a:r>
              <a:rPr lang="zh-CN" altLang="en-US" sz="2800" b="1" dirty="0" smtClean="0"/>
              <a:t>叠加）。</a:t>
            </a:r>
            <a:endParaRPr lang="zh-CN" altLang="en-US" sz="2800" b="1" dirty="0"/>
          </a:p>
        </p:txBody>
      </p:sp>
      <p:pic>
        <p:nvPicPr>
          <p:cNvPr id="61446" name="Picture 15"/>
          <p:cNvPicPr>
            <a:picLocks noChangeAspect="1" noChangeArrowheads="1"/>
          </p:cNvPicPr>
          <p:nvPr/>
        </p:nvPicPr>
        <p:blipFill>
          <a:blip r:embed="rId2" cstate="print"/>
          <a:srcRect/>
          <a:stretch>
            <a:fillRect/>
          </a:stretch>
        </p:blipFill>
        <p:spPr bwMode="auto">
          <a:xfrm>
            <a:off x="1403350" y="2204864"/>
            <a:ext cx="6705600" cy="990600"/>
          </a:xfrm>
          <a:prstGeom prst="rect">
            <a:avLst/>
          </a:prstGeom>
          <a:noFill/>
          <a:ln w="9525">
            <a:noFill/>
            <a:miter lim="800000"/>
            <a:headEnd/>
            <a:tailEnd/>
          </a:ln>
        </p:spPr>
      </p:pic>
      <p:sp>
        <p:nvSpPr>
          <p:cNvPr id="61449" name="Text Box 18"/>
          <p:cNvSpPr txBox="1">
            <a:spLocks noChangeArrowheads="1"/>
          </p:cNvSpPr>
          <p:nvPr/>
        </p:nvSpPr>
        <p:spPr bwMode="auto">
          <a:xfrm>
            <a:off x="250825" y="260350"/>
            <a:ext cx="4968875" cy="579438"/>
          </a:xfrm>
          <a:prstGeom prst="rect">
            <a:avLst/>
          </a:prstGeom>
          <a:noFill/>
          <a:ln w="9525">
            <a:noFill/>
            <a:miter lim="800000"/>
            <a:headEnd/>
            <a:tailEnd/>
          </a:ln>
        </p:spPr>
        <p:txBody>
          <a:bodyPr>
            <a:spAutoFit/>
          </a:bodyPr>
          <a:lstStyle/>
          <a:p>
            <a:pPr>
              <a:buFont typeface="Wingdings" pitchFamily="2" charset="2"/>
              <a:buNone/>
            </a:pPr>
            <a:r>
              <a:rPr lang="en-US" altLang="zh-CN" sz="3200" b="1">
                <a:solidFill>
                  <a:srgbClr val="FF0000"/>
                </a:solidFill>
                <a:latin typeface="宋体" pitchFamily="2" charset="-122"/>
              </a:rPr>
              <a:t>★</a:t>
            </a:r>
            <a:r>
              <a:rPr lang="zh-CN" altLang="en-US" sz="3200" b="1"/>
              <a:t>调制方法</a:t>
            </a:r>
            <a:r>
              <a:rPr lang="en-US" altLang="zh-CN" sz="3200" b="1"/>
              <a:t>—</a:t>
            </a:r>
            <a:r>
              <a:rPr lang="zh-CN" altLang="en-US" sz="2800" b="1">
                <a:solidFill>
                  <a:srgbClr val="FF0000"/>
                </a:solidFill>
              </a:rPr>
              <a:t>调制依据</a:t>
            </a:r>
            <a:endParaRPr lang="zh-CN" altLang="en-US" sz="2800" b="1"/>
          </a:p>
        </p:txBody>
      </p:sp>
      <p:sp>
        <p:nvSpPr>
          <p:cNvPr id="19" name="Text Box 14"/>
          <p:cNvSpPr txBox="1">
            <a:spLocks noChangeArrowheads="1"/>
          </p:cNvSpPr>
          <p:nvPr/>
        </p:nvSpPr>
        <p:spPr bwMode="auto">
          <a:xfrm>
            <a:off x="251520" y="3284984"/>
            <a:ext cx="8642350" cy="523220"/>
          </a:xfrm>
          <a:prstGeom prst="rect">
            <a:avLst/>
          </a:prstGeom>
          <a:noFill/>
          <a:ln w="9525">
            <a:noFill/>
            <a:miter lim="800000"/>
            <a:headEnd/>
            <a:tailEnd/>
          </a:ln>
        </p:spPr>
        <p:txBody>
          <a:bodyPr>
            <a:spAutoFit/>
          </a:bodyPr>
          <a:lstStyle/>
          <a:p>
            <a:r>
              <a:rPr lang="zh-CN" altLang="en-US" sz="2800" b="1" dirty="0" smtClean="0"/>
              <a:t>模拟信号</a:t>
            </a:r>
            <a:r>
              <a:rPr lang="zh-CN" altLang="en-US" sz="2800" b="1" dirty="0"/>
              <a:t>可由三角函数</a:t>
            </a:r>
            <a:r>
              <a:rPr lang="zh-CN" altLang="en-US" sz="2800" b="1" dirty="0" smtClean="0"/>
              <a:t>表示。</a:t>
            </a:r>
            <a:endParaRPr lang="zh-CN" altLang="en-US" sz="2800" b="1" dirty="0"/>
          </a:p>
        </p:txBody>
      </p:sp>
      <p:grpSp>
        <p:nvGrpSpPr>
          <p:cNvPr id="37" name="组合 36"/>
          <p:cNvGrpSpPr/>
          <p:nvPr/>
        </p:nvGrpSpPr>
        <p:grpSpPr>
          <a:xfrm>
            <a:off x="462955" y="3866272"/>
            <a:ext cx="8213501" cy="2677656"/>
            <a:chOff x="462955" y="3861048"/>
            <a:chExt cx="8213501" cy="2677656"/>
          </a:xfrm>
        </p:grpSpPr>
        <p:pic>
          <p:nvPicPr>
            <p:cNvPr id="38" name="Picture 1"/>
            <p:cNvPicPr>
              <a:picLocks noChangeAspect="1" noChangeArrowheads="1"/>
            </p:cNvPicPr>
            <p:nvPr/>
          </p:nvPicPr>
          <p:blipFill>
            <a:blip r:embed="rId3" cstate="print"/>
            <a:srcRect/>
            <a:stretch>
              <a:fillRect/>
            </a:stretch>
          </p:blipFill>
          <p:spPr bwMode="auto">
            <a:xfrm>
              <a:off x="462955" y="3861048"/>
              <a:ext cx="1228725" cy="1333500"/>
            </a:xfrm>
            <a:prstGeom prst="rect">
              <a:avLst/>
            </a:prstGeom>
            <a:noFill/>
            <a:ln w="9525">
              <a:noFill/>
              <a:miter lim="800000"/>
              <a:headEnd/>
              <a:tailEnd/>
            </a:ln>
          </p:spPr>
        </p:pic>
        <p:sp>
          <p:nvSpPr>
            <p:cNvPr id="39" name="TextBox 38"/>
            <p:cNvSpPr txBox="1"/>
            <p:nvPr/>
          </p:nvSpPr>
          <p:spPr>
            <a:xfrm>
              <a:off x="1691680" y="3861048"/>
              <a:ext cx="6984776" cy="2677656"/>
            </a:xfrm>
            <a:prstGeom prst="rect">
              <a:avLst/>
            </a:prstGeom>
            <a:solidFill>
              <a:schemeClr val="accent1">
                <a:lumMod val="20000"/>
                <a:lumOff val="80000"/>
              </a:schemeClr>
            </a:solidFill>
          </p:spPr>
          <p:txBody>
            <a:bodyPr wrap="square" rtlCol="0">
              <a:spAutoFit/>
            </a:bodyPr>
            <a:lstStyle/>
            <a:p>
              <a:r>
                <a:rPr lang="zh-CN" altLang="en-US" b="1" dirty="0" smtClean="0"/>
                <a:t>让</a:t>
              </a:r>
              <a:r>
                <a:rPr lang="en-US" altLang="zh-CN" b="1" dirty="0" smtClean="0"/>
                <a:t>·</a:t>
              </a:r>
              <a:r>
                <a:rPr lang="zh-CN" altLang="en-US" b="1" dirty="0" smtClean="0"/>
                <a:t>巴普蒂斯</a:t>
              </a:r>
              <a:r>
                <a:rPr lang="en-US" altLang="zh-CN" b="1" dirty="0" smtClean="0"/>
                <a:t>·</a:t>
              </a:r>
              <a:r>
                <a:rPr lang="zh-CN" altLang="en-US" b="1" dirty="0" smtClean="0"/>
                <a:t>约瑟夫</a:t>
              </a:r>
              <a:r>
                <a:rPr lang="en-US" altLang="zh-CN" b="1" dirty="0" smtClean="0"/>
                <a:t>·</a:t>
              </a:r>
              <a:r>
                <a:rPr lang="zh-CN" altLang="en-US" b="1" dirty="0"/>
                <a:t>傅里叶</a:t>
              </a:r>
              <a:r>
                <a:rPr lang="en-US" altLang="zh-CN" b="1" dirty="0" smtClean="0"/>
                <a:t>(Jean Baptiste Joseph Fourier</a:t>
              </a:r>
              <a:r>
                <a:rPr lang="zh-CN" altLang="en-US" b="1" dirty="0" smtClean="0"/>
                <a:t>，</a:t>
              </a:r>
              <a:r>
                <a:rPr lang="en-US" altLang="zh-CN" b="1" dirty="0" smtClean="0"/>
                <a:t>1768 –1830)</a:t>
              </a:r>
              <a:r>
                <a:rPr lang="zh-CN" altLang="en-US" b="1" dirty="0" smtClean="0"/>
                <a:t>，法国</a:t>
              </a:r>
              <a:r>
                <a:rPr lang="zh-CN" altLang="en-US" b="1" dirty="0"/>
                <a:t>著名数学家和</a:t>
              </a:r>
              <a:r>
                <a:rPr lang="zh-CN" altLang="en-US" b="1" dirty="0" smtClean="0"/>
                <a:t>物理学家，在推导热传导方程的</a:t>
              </a:r>
              <a:r>
                <a:rPr lang="zh-CN" altLang="en-US" b="1" dirty="0"/>
                <a:t>论文</a:t>
              </a:r>
              <a:r>
                <a:rPr lang="en-US" altLang="zh-CN" b="1" dirty="0" smtClean="0"/>
                <a:t>《</a:t>
              </a:r>
              <a:r>
                <a:rPr lang="zh-CN" altLang="en-US" b="1" dirty="0" smtClean="0"/>
                <a:t>热的传播</a:t>
              </a:r>
              <a:r>
                <a:rPr lang="en-US" altLang="zh-CN" b="1" dirty="0" smtClean="0"/>
                <a:t>》</a:t>
              </a:r>
              <a:r>
                <a:rPr lang="zh-CN" altLang="en-US" b="1" dirty="0" smtClean="0"/>
                <a:t>中指出：任一</a:t>
              </a:r>
              <a:r>
                <a:rPr lang="zh-CN" altLang="en-US" b="1" dirty="0"/>
                <a:t>周期函数都可以</a:t>
              </a:r>
              <a:r>
                <a:rPr lang="zh-CN" altLang="en-US" b="1" dirty="0" smtClean="0"/>
                <a:t>展成三角函数</a:t>
              </a:r>
              <a:r>
                <a:rPr lang="zh-CN" altLang="en-US" b="1" dirty="0"/>
                <a:t>的无穷</a:t>
              </a:r>
              <a:r>
                <a:rPr lang="zh-CN" altLang="en-US" b="1" dirty="0" smtClean="0"/>
                <a:t>级数（傅里叶级数），或者说都可以看成是</a:t>
              </a:r>
              <a:r>
                <a:rPr lang="en-US" altLang="zh-CN" b="1" dirty="0" smtClean="0"/>
                <a:t>n</a:t>
              </a:r>
              <a:r>
                <a:rPr lang="zh-CN" altLang="en-US" b="1" dirty="0"/>
                <a:t>次正</a:t>
              </a:r>
              <a:r>
                <a:rPr lang="zh-CN" altLang="en-US" b="1" dirty="0" smtClean="0"/>
                <a:t>余弦函数的叠加，为使用模拟信号表示数字信号奠定了理论基础。</a:t>
              </a:r>
              <a:endParaRPr lang="zh-CN" altLang="en-US" b="1" dirty="0"/>
            </a:p>
          </p:txBody>
        </p:sp>
      </p:gr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25" name="Line 9"/>
          <p:cNvSpPr>
            <a:spLocks noChangeShapeType="1"/>
          </p:cNvSpPr>
          <p:nvPr/>
        </p:nvSpPr>
        <p:spPr bwMode="auto">
          <a:xfrm>
            <a:off x="827088" y="3630613"/>
            <a:ext cx="7686675" cy="0"/>
          </a:xfrm>
          <a:prstGeom prst="line">
            <a:avLst/>
          </a:prstGeom>
          <a:noFill/>
          <a:ln w="12700">
            <a:solidFill>
              <a:schemeClr val="tx1"/>
            </a:solidFill>
            <a:prstDash val="sysDot"/>
            <a:round/>
            <a:headEnd/>
            <a:tailEnd/>
          </a:ln>
        </p:spPr>
        <p:txBody>
          <a:bodyPr wrap="none" anchor="ctr"/>
          <a:lstStyle/>
          <a:p>
            <a:endParaRPr lang="zh-CN" altLang="en-US"/>
          </a:p>
        </p:txBody>
      </p:sp>
      <p:sp>
        <p:nvSpPr>
          <p:cNvPr id="623626" name="Line 10"/>
          <p:cNvSpPr>
            <a:spLocks noChangeShapeType="1"/>
          </p:cNvSpPr>
          <p:nvPr/>
        </p:nvSpPr>
        <p:spPr bwMode="auto">
          <a:xfrm>
            <a:off x="827088" y="3836988"/>
            <a:ext cx="7686675" cy="0"/>
          </a:xfrm>
          <a:prstGeom prst="line">
            <a:avLst/>
          </a:prstGeom>
          <a:noFill/>
          <a:ln w="12700">
            <a:solidFill>
              <a:schemeClr val="tx1"/>
            </a:solidFill>
            <a:prstDash val="sysDot"/>
            <a:round/>
            <a:headEnd/>
            <a:tailEnd/>
          </a:ln>
        </p:spPr>
        <p:txBody>
          <a:bodyPr wrap="none" anchor="ctr"/>
          <a:lstStyle/>
          <a:p>
            <a:endParaRPr lang="zh-CN" altLang="en-US"/>
          </a:p>
        </p:txBody>
      </p:sp>
      <p:sp>
        <p:nvSpPr>
          <p:cNvPr id="623627" name="Line 11"/>
          <p:cNvSpPr>
            <a:spLocks noChangeShapeType="1"/>
          </p:cNvSpPr>
          <p:nvPr/>
        </p:nvSpPr>
        <p:spPr bwMode="auto">
          <a:xfrm>
            <a:off x="827088" y="4038600"/>
            <a:ext cx="7686675" cy="0"/>
          </a:xfrm>
          <a:prstGeom prst="line">
            <a:avLst/>
          </a:prstGeom>
          <a:noFill/>
          <a:ln w="12700">
            <a:solidFill>
              <a:schemeClr val="tx1"/>
            </a:solidFill>
            <a:prstDash val="sysDot"/>
            <a:round/>
            <a:headEnd/>
            <a:tailEnd/>
          </a:ln>
        </p:spPr>
        <p:txBody>
          <a:bodyPr wrap="none" anchor="ctr"/>
          <a:lstStyle/>
          <a:p>
            <a:endParaRPr lang="zh-CN" altLang="en-US"/>
          </a:p>
        </p:txBody>
      </p:sp>
      <p:sp>
        <p:nvSpPr>
          <p:cNvPr id="623628" name="Line 12"/>
          <p:cNvSpPr>
            <a:spLocks noChangeShapeType="1"/>
          </p:cNvSpPr>
          <p:nvPr/>
        </p:nvSpPr>
        <p:spPr bwMode="auto">
          <a:xfrm>
            <a:off x="827088" y="4240213"/>
            <a:ext cx="7686675" cy="0"/>
          </a:xfrm>
          <a:prstGeom prst="line">
            <a:avLst/>
          </a:prstGeom>
          <a:noFill/>
          <a:ln w="12700">
            <a:solidFill>
              <a:schemeClr val="tx1"/>
            </a:solidFill>
            <a:prstDash val="sysDot"/>
            <a:round/>
            <a:headEnd/>
            <a:tailEnd/>
          </a:ln>
        </p:spPr>
        <p:txBody>
          <a:bodyPr wrap="none" anchor="ctr"/>
          <a:lstStyle/>
          <a:p>
            <a:endParaRPr lang="zh-CN" altLang="en-US"/>
          </a:p>
        </p:txBody>
      </p:sp>
      <p:sp>
        <p:nvSpPr>
          <p:cNvPr id="623629" name="Line 13"/>
          <p:cNvSpPr>
            <a:spLocks noChangeShapeType="1"/>
          </p:cNvSpPr>
          <p:nvPr/>
        </p:nvSpPr>
        <p:spPr bwMode="auto">
          <a:xfrm>
            <a:off x="827088" y="4445000"/>
            <a:ext cx="7686675" cy="0"/>
          </a:xfrm>
          <a:prstGeom prst="line">
            <a:avLst/>
          </a:prstGeom>
          <a:noFill/>
          <a:ln w="12700">
            <a:solidFill>
              <a:schemeClr val="tx1"/>
            </a:solidFill>
            <a:prstDash val="sysDot"/>
            <a:round/>
            <a:headEnd/>
            <a:tailEnd/>
          </a:ln>
        </p:spPr>
        <p:txBody>
          <a:bodyPr wrap="none" anchor="ctr"/>
          <a:lstStyle/>
          <a:p>
            <a:endParaRPr lang="zh-CN" altLang="en-US"/>
          </a:p>
        </p:txBody>
      </p:sp>
      <p:sp>
        <p:nvSpPr>
          <p:cNvPr id="623630" name="Line 14"/>
          <p:cNvSpPr>
            <a:spLocks noChangeShapeType="1"/>
          </p:cNvSpPr>
          <p:nvPr/>
        </p:nvSpPr>
        <p:spPr bwMode="auto">
          <a:xfrm>
            <a:off x="827088" y="4645025"/>
            <a:ext cx="7686675" cy="0"/>
          </a:xfrm>
          <a:prstGeom prst="line">
            <a:avLst/>
          </a:prstGeom>
          <a:noFill/>
          <a:ln w="12700">
            <a:solidFill>
              <a:schemeClr val="tx1"/>
            </a:solidFill>
            <a:prstDash val="sysDot"/>
            <a:round/>
            <a:headEnd/>
            <a:tailEnd/>
          </a:ln>
        </p:spPr>
        <p:txBody>
          <a:bodyPr wrap="none" anchor="ctr"/>
          <a:lstStyle/>
          <a:p>
            <a:endParaRPr lang="zh-CN" altLang="en-US"/>
          </a:p>
        </p:txBody>
      </p:sp>
      <p:sp>
        <p:nvSpPr>
          <p:cNvPr id="623631" name="Line 15"/>
          <p:cNvSpPr>
            <a:spLocks noChangeShapeType="1"/>
          </p:cNvSpPr>
          <p:nvPr/>
        </p:nvSpPr>
        <p:spPr bwMode="auto">
          <a:xfrm>
            <a:off x="827088" y="4849813"/>
            <a:ext cx="7686675" cy="0"/>
          </a:xfrm>
          <a:prstGeom prst="line">
            <a:avLst/>
          </a:prstGeom>
          <a:noFill/>
          <a:ln w="12700">
            <a:solidFill>
              <a:schemeClr val="tx1"/>
            </a:solidFill>
            <a:prstDash val="sysDot"/>
            <a:round/>
            <a:headEnd/>
            <a:tailEnd/>
          </a:ln>
        </p:spPr>
        <p:txBody>
          <a:bodyPr wrap="none" anchor="ctr"/>
          <a:lstStyle/>
          <a:p>
            <a:endParaRPr lang="zh-CN" altLang="en-US"/>
          </a:p>
        </p:txBody>
      </p:sp>
      <p:sp>
        <p:nvSpPr>
          <p:cNvPr id="623632" name="Line 16"/>
          <p:cNvSpPr>
            <a:spLocks noChangeShapeType="1"/>
          </p:cNvSpPr>
          <p:nvPr/>
        </p:nvSpPr>
        <p:spPr bwMode="auto">
          <a:xfrm>
            <a:off x="827088" y="5053013"/>
            <a:ext cx="7686675" cy="0"/>
          </a:xfrm>
          <a:prstGeom prst="line">
            <a:avLst/>
          </a:prstGeom>
          <a:noFill/>
          <a:ln w="12700">
            <a:solidFill>
              <a:schemeClr val="tx1"/>
            </a:solidFill>
            <a:prstDash val="sysDot"/>
            <a:round/>
            <a:headEnd/>
            <a:tailEnd/>
          </a:ln>
        </p:spPr>
        <p:txBody>
          <a:bodyPr wrap="none" anchor="ctr"/>
          <a:lstStyle/>
          <a:p>
            <a:endParaRPr lang="zh-CN" altLang="en-US"/>
          </a:p>
        </p:txBody>
      </p:sp>
      <p:sp>
        <p:nvSpPr>
          <p:cNvPr id="31754" name="Text Box 18"/>
          <p:cNvSpPr txBox="1">
            <a:spLocks noChangeArrowheads="1"/>
          </p:cNvSpPr>
          <p:nvPr/>
        </p:nvSpPr>
        <p:spPr bwMode="auto">
          <a:xfrm>
            <a:off x="854710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19</a:t>
            </a:r>
            <a:endParaRPr lang="en-US" altLang="zh-CN" dirty="0"/>
          </a:p>
        </p:txBody>
      </p:sp>
      <p:sp>
        <p:nvSpPr>
          <p:cNvPr id="623636" name="Rectangle 20"/>
          <p:cNvSpPr>
            <a:spLocks noChangeArrowheads="1"/>
          </p:cNvSpPr>
          <p:nvPr/>
        </p:nvSpPr>
        <p:spPr bwMode="auto">
          <a:xfrm>
            <a:off x="228600" y="6096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31756" name="Freeform 21"/>
          <p:cNvSpPr>
            <a:spLocks/>
          </p:cNvSpPr>
          <p:nvPr/>
        </p:nvSpPr>
        <p:spPr bwMode="auto">
          <a:xfrm>
            <a:off x="1116013" y="981075"/>
            <a:ext cx="6911975" cy="1439863"/>
          </a:xfrm>
          <a:custGeom>
            <a:avLst/>
            <a:gdLst>
              <a:gd name="T0" fmla="*/ 0 w 4354"/>
              <a:gd name="T1" fmla="*/ 2147483647 h 1043"/>
              <a:gd name="T2" fmla="*/ 2147483647 w 4354"/>
              <a:gd name="T3" fmla="*/ 2147483647 h 1043"/>
              <a:gd name="T4" fmla="*/ 2147483647 w 4354"/>
              <a:gd name="T5" fmla="*/ 2147483647 h 1043"/>
              <a:gd name="T6" fmla="*/ 2147483647 w 4354"/>
              <a:gd name="T7" fmla="*/ 2147483647 h 1043"/>
              <a:gd name="T8" fmla="*/ 2147483647 w 4354"/>
              <a:gd name="T9" fmla="*/ 2147483647 h 1043"/>
              <a:gd name="T10" fmla="*/ 2147483647 w 4354"/>
              <a:gd name="T11" fmla="*/ 2147483647 h 1043"/>
              <a:gd name="T12" fmla="*/ 2147483647 w 4354"/>
              <a:gd name="T13" fmla="*/ 2147483647 h 1043"/>
              <a:gd name="T14" fmla="*/ 2147483647 w 4354"/>
              <a:gd name="T15" fmla="*/ 0 h 1043"/>
              <a:gd name="T16" fmla="*/ 2147483647 w 4354"/>
              <a:gd name="T17" fmla="*/ 2147483647 h 1043"/>
              <a:gd name="T18" fmla="*/ 2147483647 w 4354"/>
              <a:gd name="T19" fmla="*/ 2147483647 h 1043"/>
              <a:gd name="T20" fmla="*/ 2147483647 w 4354"/>
              <a:gd name="T21" fmla="*/ 2147483647 h 1043"/>
              <a:gd name="T22" fmla="*/ 2147483647 w 4354"/>
              <a:gd name="T23" fmla="*/ 2147483647 h 1043"/>
              <a:gd name="T24" fmla="*/ 2147483647 w 4354"/>
              <a:gd name="T25" fmla="*/ 2147483647 h 10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354"/>
              <a:gd name="T40" fmla="*/ 0 h 1043"/>
              <a:gd name="T41" fmla="*/ 4354 w 4354"/>
              <a:gd name="T42" fmla="*/ 1043 h 104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354" h="1043">
                <a:moveTo>
                  <a:pt x="0" y="544"/>
                </a:moveTo>
                <a:cubicBezTo>
                  <a:pt x="121" y="793"/>
                  <a:pt x="242" y="1043"/>
                  <a:pt x="363" y="1043"/>
                </a:cubicBezTo>
                <a:cubicBezTo>
                  <a:pt x="484" y="1043"/>
                  <a:pt x="605" y="710"/>
                  <a:pt x="726" y="544"/>
                </a:cubicBezTo>
                <a:cubicBezTo>
                  <a:pt x="847" y="378"/>
                  <a:pt x="967" y="45"/>
                  <a:pt x="1088" y="45"/>
                </a:cubicBezTo>
                <a:cubicBezTo>
                  <a:pt x="1209" y="45"/>
                  <a:pt x="1330" y="378"/>
                  <a:pt x="1451" y="544"/>
                </a:cubicBezTo>
                <a:cubicBezTo>
                  <a:pt x="1572" y="710"/>
                  <a:pt x="1693" y="1043"/>
                  <a:pt x="1814" y="1043"/>
                </a:cubicBezTo>
                <a:cubicBezTo>
                  <a:pt x="1935" y="1043"/>
                  <a:pt x="2056" y="718"/>
                  <a:pt x="2177" y="544"/>
                </a:cubicBezTo>
                <a:cubicBezTo>
                  <a:pt x="2298" y="370"/>
                  <a:pt x="2419" y="0"/>
                  <a:pt x="2540" y="0"/>
                </a:cubicBezTo>
                <a:cubicBezTo>
                  <a:pt x="2661" y="0"/>
                  <a:pt x="2782" y="370"/>
                  <a:pt x="2903" y="544"/>
                </a:cubicBezTo>
                <a:cubicBezTo>
                  <a:pt x="3024" y="718"/>
                  <a:pt x="3145" y="1043"/>
                  <a:pt x="3266" y="1043"/>
                </a:cubicBezTo>
                <a:cubicBezTo>
                  <a:pt x="3387" y="1043"/>
                  <a:pt x="3508" y="710"/>
                  <a:pt x="3629" y="544"/>
                </a:cubicBezTo>
                <a:cubicBezTo>
                  <a:pt x="3750" y="378"/>
                  <a:pt x="3870" y="45"/>
                  <a:pt x="3991" y="45"/>
                </a:cubicBezTo>
                <a:cubicBezTo>
                  <a:pt x="4112" y="45"/>
                  <a:pt x="4294" y="461"/>
                  <a:pt x="4354" y="544"/>
                </a:cubicBezTo>
              </a:path>
            </a:pathLst>
          </a:custGeom>
          <a:noFill/>
          <a:ln w="9525">
            <a:solidFill>
              <a:schemeClr val="tx1"/>
            </a:solidFill>
            <a:round/>
            <a:headEnd/>
            <a:tailEnd/>
          </a:ln>
        </p:spPr>
        <p:txBody>
          <a:bodyPr/>
          <a:lstStyle/>
          <a:p>
            <a:endParaRPr lang="zh-CN" altLang="en-US"/>
          </a:p>
        </p:txBody>
      </p:sp>
      <p:sp>
        <p:nvSpPr>
          <p:cNvPr id="623639" name="Line 23"/>
          <p:cNvSpPr>
            <a:spLocks noChangeShapeType="1"/>
          </p:cNvSpPr>
          <p:nvPr/>
        </p:nvSpPr>
        <p:spPr bwMode="auto">
          <a:xfrm>
            <a:off x="768350" y="2984500"/>
            <a:ext cx="7713663" cy="0"/>
          </a:xfrm>
          <a:prstGeom prst="line">
            <a:avLst/>
          </a:prstGeom>
          <a:noFill/>
          <a:ln w="12700">
            <a:solidFill>
              <a:schemeClr val="tx1"/>
            </a:solidFill>
            <a:round/>
            <a:headEnd/>
            <a:tailEnd/>
          </a:ln>
        </p:spPr>
        <p:txBody>
          <a:bodyPr wrap="none" anchor="ctr"/>
          <a:lstStyle/>
          <a:p>
            <a:endParaRPr lang="zh-CN" altLang="en-US"/>
          </a:p>
        </p:txBody>
      </p:sp>
      <p:sp>
        <p:nvSpPr>
          <p:cNvPr id="623640" name="Line 24"/>
          <p:cNvSpPr>
            <a:spLocks noChangeShapeType="1"/>
          </p:cNvSpPr>
          <p:nvPr/>
        </p:nvSpPr>
        <p:spPr bwMode="auto">
          <a:xfrm>
            <a:off x="1258888" y="2755900"/>
            <a:ext cx="0" cy="228600"/>
          </a:xfrm>
          <a:prstGeom prst="line">
            <a:avLst/>
          </a:prstGeom>
          <a:noFill/>
          <a:ln w="12700">
            <a:solidFill>
              <a:schemeClr val="tx1"/>
            </a:solidFill>
            <a:round/>
            <a:headEnd/>
            <a:tailEnd/>
          </a:ln>
        </p:spPr>
        <p:txBody>
          <a:bodyPr wrap="none" anchor="ctr"/>
          <a:lstStyle/>
          <a:p>
            <a:endParaRPr lang="zh-CN" altLang="en-US"/>
          </a:p>
        </p:txBody>
      </p:sp>
      <p:sp>
        <p:nvSpPr>
          <p:cNvPr id="623641" name="Line 25"/>
          <p:cNvSpPr>
            <a:spLocks noChangeShapeType="1"/>
          </p:cNvSpPr>
          <p:nvPr/>
        </p:nvSpPr>
        <p:spPr bwMode="auto">
          <a:xfrm>
            <a:off x="1474788" y="2755900"/>
            <a:ext cx="0" cy="228600"/>
          </a:xfrm>
          <a:prstGeom prst="line">
            <a:avLst/>
          </a:prstGeom>
          <a:noFill/>
          <a:ln w="12700">
            <a:solidFill>
              <a:schemeClr val="tx1"/>
            </a:solidFill>
            <a:round/>
            <a:headEnd/>
            <a:tailEnd/>
          </a:ln>
        </p:spPr>
        <p:txBody>
          <a:bodyPr wrap="none" anchor="ctr"/>
          <a:lstStyle/>
          <a:p>
            <a:endParaRPr lang="zh-CN" altLang="en-US"/>
          </a:p>
        </p:txBody>
      </p:sp>
      <p:sp>
        <p:nvSpPr>
          <p:cNvPr id="623642" name="Line 26"/>
          <p:cNvSpPr>
            <a:spLocks noChangeShapeType="1"/>
          </p:cNvSpPr>
          <p:nvPr/>
        </p:nvSpPr>
        <p:spPr bwMode="auto">
          <a:xfrm>
            <a:off x="1690688" y="2755900"/>
            <a:ext cx="0" cy="228600"/>
          </a:xfrm>
          <a:prstGeom prst="line">
            <a:avLst/>
          </a:prstGeom>
          <a:noFill/>
          <a:ln w="12700">
            <a:solidFill>
              <a:schemeClr val="tx1"/>
            </a:solidFill>
            <a:round/>
            <a:headEnd/>
            <a:tailEnd/>
          </a:ln>
        </p:spPr>
        <p:txBody>
          <a:bodyPr wrap="none" anchor="ctr"/>
          <a:lstStyle/>
          <a:p>
            <a:endParaRPr lang="zh-CN" altLang="en-US"/>
          </a:p>
        </p:txBody>
      </p:sp>
      <p:sp>
        <p:nvSpPr>
          <p:cNvPr id="623643" name="Line 27"/>
          <p:cNvSpPr>
            <a:spLocks noChangeShapeType="1"/>
          </p:cNvSpPr>
          <p:nvPr/>
        </p:nvSpPr>
        <p:spPr bwMode="auto">
          <a:xfrm>
            <a:off x="2554288" y="2755900"/>
            <a:ext cx="0" cy="228600"/>
          </a:xfrm>
          <a:prstGeom prst="line">
            <a:avLst/>
          </a:prstGeom>
          <a:noFill/>
          <a:ln w="12700">
            <a:solidFill>
              <a:schemeClr val="tx1"/>
            </a:solidFill>
            <a:round/>
            <a:headEnd/>
            <a:tailEnd/>
          </a:ln>
        </p:spPr>
        <p:txBody>
          <a:bodyPr wrap="none" anchor="ctr"/>
          <a:lstStyle/>
          <a:p>
            <a:endParaRPr lang="zh-CN" altLang="en-US"/>
          </a:p>
        </p:txBody>
      </p:sp>
      <p:sp>
        <p:nvSpPr>
          <p:cNvPr id="623644" name="Line 28"/>
          <p:cNvSpPr>
            <a:spLocks noChangeShapeType="1"/>
          </p:cNvSpPr>
          <p:nvPr/>
        </p:nvSpPr>
        <p:spPr bwMode="auto">
          <a:xfrm>
            <a:off x="2770188" y="2755900"/>
            <a:ext cx="0" cy="228600"/>
          </a:xfrm>
          <a:prstGeom prst="line">
            <a:avLst/>
          </a:prstGeom>
          <a:noFill/>
          <a:ln w="12700">
            <a:solidFill>
              <a:schemeClr val="tx1"/>
            </a:solidFill>
            <a:round/>
            <a:headEnd/>
            <a:tailEnd/>
          </a:ln>
        </p:spPr>
        <p:txBody>
          <a:bodyPr wrap="none" anchor="ctr"/>
          <a:lstStyle/>
          <a:p>
            <a:endParaRPr lang="zh-CN" altLang="en-US"/>
          </a:p>
        </p:txBody>
      </p:sp>
      <p:sp>
        <p:nvSpPr>
          <p:cNvPr id="623645" name="Line 29"/>
          <p:cNvSpPr>
            <a:spLocks noChangeShapeType="1"/>
          </p:cNvSpPr>
          <p:nvPr/>
        </p:nvSpPr>
        <p:spPr bwMode="auto">
          <a:xfrm>
            <a:off x="2986088" y="2755900"/>
            <a:ext cx="0" cy="228600"/>
          </a:xfrm>
          <a:prstGeom prst="line">
            <a:avLst/>
          </a:prstGeom>
          <a:noFill/>
          <a:ln w="12700">
            <a:solidFill>
              <a:schemeClr val="tx1"/>
            </a:solidFill>
            <a:round/>
            <a:headEnd/>
            <a:tailEnd/>
          </a:ln>
        </p:spPr>
        <p:txBody>
          <a:bodyPr wrap="none" anchor="ctr"/>
          <a:lstStyle/>
          <a:p>
            <a:endParaRPr lang="zh-CN" altLang="en-US"/>
          </a:p>
        </p:txBody>
      </p:sp>
      <p:sp>
        <p:nvSpPr>
          <p:cNvPr id="623646" name="Line 30"/>
          <p:cNvSpPr>
            <a:spLocks noChangeShapeType="1"/>
          </p:cNvSpPr>
          <p:nvPr/>
        </p:nvSpPr>
        <p:spPr bwMode="auto">
          <a:xfrm>
            <a:off x="3417888" y="2755900"/>
            <a:ext cx="0" cy="228600"/>
          </a:xfrm>
          <a:prstGeom prst="line">
            <a:avLst/>
          </a:prstGeom>
          <a:noFill/>
          <a:ln w="12700">
            <a:solidFill>
              <a:schemeClr val="tx1"/>
            </a:solidFill>
            <a:round/>
            <a:headEnd/>
            <a:tailEnd/>
          </a:ln>
        </p:spPr>
        <p:txBody>
          <a:bodyPr wrap="none" anchor="ctr"/>
          <a:lstStyle/>
          <a:p>
            <a:endParaRPr lang="zh-CN" altLang="en-US"/>
          </a:p>
        </p:txBody>
      </p:sp>
      <p:sp>
        <p:nvSpPr>
          <p:cNvPr id="623647" name="Line 31"/>
          <p:cNvSpPr>
            <a:spLocks noChangeShapeType="1"/>
          </p:cNvSpPr>
          <p:nvPr/>
        </p:nvSpPr>
        <p:spPr bwMode="auto">
          <a:xfrm>
            <a:off x="3201988" y="2755900"/>
            <a:ext cx="0" cy="228600"/>
          </a:xfrm>
          <a:prstGeom prst="line">
            <a:avLst/>
          </a:prstGeom>
          <a:noFill/>
          <a:ln w="12700">
            <a:solidFill>
              <a:schemeClr val="tx1"/>
            </a:solidFill>
            <a:round/>
            <a:headEnd/>
            <a:tailEnd/>
          </a:ln>
        </p:spPr>
        <p:txBody>
          <a:bodyPr wrap="none" anchor="ctr"/>
          <a:lstStyle/>
          <a:p>
            <a:endParaRPr lang="zh-CN" altLang="en-US"/>
          </a:p>
        </p:txBody>
      </p:sp>
      <p:sp>
        <p:nvSpPr>
          <p:cNvPr id="623648" name="Text Box 32"/>
          <p:cNvSpPr txBox="1">
            <a:spLocks noChangeArrowheads="1"/>
          </p:cNvSpPr>
          <p:nvPr/>
        </p:nvSpPr>
        <p:spPr bwMode="auto">
          <a:xfrm>
            <a:off x="107950" y="2624138"/>
            <a:ext cx="1098550" cy="366712"/>
          </a:xfrm>
          <a:prstGeom prst="rect">
            <a:avLst/>
          </a:prstGeom>
          <a:noFill/>
          <a:ln w="12700">
            <a:noFill/>
            <a:miter lim="800000"/>
            <a:headEnd/>
            <a:tailEnd/>
          </a:ln>
        </p:spPr>
        <p:txBody>
          <a:bodyPr wrap="none">
            <a:spAutoFit/>
          </a:bodyPr>
          <a:lstStyle/>
          <a:p>
            <a:pPr eaLnBrk="0" hangingPunct="0"/>
            <a:r>
              <a:rPr lang="zh-CN" altLang="en-US" sz="1800" b="1"/>
              <a:t>取样脉冲</a:t>
            </a:r>
          </a:p>
        </p:txBody>
      </p:sp>
      <p:sp>
        <p:nvSpPr>
          <p:cNvPr id="623649" name="Line 33"/>
          <p:cNvSpPr>
            <a:spLocks noChangeShapeType="1"/>
          </p:cNvSpPr>
          <p:nvPr/>
        </p:nvSpPr>
        <p:spPr bwMode="auto">
          <a:xfrm>
            <a:off x="1906588" y="2755900"/>
            <a:ext cx="0" cy="228600"/>
          </a:xfrm>
          <a:prstGeom prst="line">
            <a:avLst/>
          </a:prstGeom>
          <a:noFill/>
          <a:ln w="12700">
            <a:solidFill>
              <a:schemeClr val="tx1"/>
            </a:solidFill>
            <a:round/>
            <a:headEnd/>
            <a:tailEnd/>
          </a:ln>
        </p:spPr>
        <p:txBody>
          <a:bodyPr wrap="none" anchor="ctr"/>
          <a:lstStyle/>
          <a:p>
            <a:endParaRPr lang="zh-CN" altLang="en-US"/>
          </a:p>
        </p:txBody>
      </p:sp>
      <p:sp>
        <p:nvSpPr>
          <p:cNvPr id="623650" name="Line 34"/>
          <p:cNvSpPr>
            <a:spLocks noChangeShapeType="1"/>
          </p:cNvSpPr>
          <p:nvPr/>
        </p:nvSpPr>
        <p:spPr bwMode="auto">
          <a:xfrm>
            <a:off x="2122488" y="2755900"/>
            <a:ext cx="0" cy="228600"/>
          </a:xfrm>
          <a:prstGeom prst="line">
            <a:avLst/>
          </a:prstGeom>
          <a:noFill/>
          <a:ln w="12700">
            <a:solidFill>
              <a:schemeClr val="tx1"/>
            </a:solidFill>
            <a:round/>
            <a:headEnd/>
            <a:tailEnd/>
          </a:ln>
        </p:spPr>
        <p:txBody>
          <a:bodyPr wrap="none" anchor="ctr"/>
          <a:lstStyle/>
          <a:p>
            <a:endParaRPr lang="zh-CN" altLang="en-US"/>
          </a:p>
        </p:txBody>
      </p:sp>
      <p:sp>
        <p:nvSpPr>
          <p:cNvPr id="623651" name="Line 35"/>
          <p:cNvSpPr>
            <a:spLocks noChangeShapeType="1"/>
          </p:cNvSpPr>
          <p:nvPr/>
        </p:nvSpPr>
        <p:spPr bwMode="auto">
          <a:xfrm>
            <a:off x="2338388" y="2755900"/>
            <a:ext cx="0" cy="228600"/>
          </a:xfrm>
          <a:prstGeom prst="line">
            <a:avLst/>
          </a:prstGeom>
          <a:noFill/>
          <a:ln w="12700">
            <a:solidFill>
              <a:schemeClr val="tx1"/>
            </a:solidFill>
            <a:round/>
            <a:headEnd/>
            <a:tailEnd/>
          </a:ln>
        </p:spPr>
        <p:txBody>
          <a:bodyPr wrap="none" anchor="ctr"/>
          <a:lstStyle/>
          <a:p>
            <a:endParaRPr lang="zh-CN" altLang="en-US"/>
          </a:p>
        </p:txBody>
      </p:sp>
      <p:sp>
        <p:nvSpPr>
          <p:cNvPr id="623652" name="Line 36"/>
          <p:cNvSpPr>
            <a:spLocks noChangeShapeType="1"/>
          </p:cNvSpPr>
          <p:nvPr/>
        </p:nvSpPr>
        <p:spPr bwMode="auto">
          <a:xfrm>
            <a:off x="3635375" y="2768600"/>
            <a:ext cx="0" cy="228600"/>
          </a:xfrm>
          <a:prstGeom prst="line">
            <a:avLst/>
          </a:prstGeom>
          <a:noFill/>
          <a:ln w="12700">
            <a:solidFill>
              <a:schemeClr val="tx1"/>
            </a:solidFill>
            <a:round/>
            <a:headEnd/>
            <a:tailEnd/>
          </a:ln>
        </p:spPr>
        <p:txBody>
          <a:bodyPr wrap="none" anchor="ctr"/>
          <a:lstStyle/>
          <a:p>
            <a:endParaRPr lang="zh-CN" altLang="en-US"/>
          </a:p>
        </p:txBody>
      </p:sp>
      <p:sp>
        <p:nvSpPr>
          <p:cNvPr id="623653" name="Line 37"/>
          <p:cNvSpPr>
            <a:spLocks noChangeShapeType="1"/>
          </p:cNvSpPr>
          <p:nvPr/>
        </p:nvSpPr>
        <p:spPr bwMode="auto">
          <a:xfrm>
            <a:off x="3851275" y="2768600"/>
            <a:ext cx="0" cy="228600"/>
          </a:xfrm>
          <a:prstGeom prst="line">
            <a:avLst/>
          </a:prstGeom>
          <a:noFill/>
          <a:ln w="12700">
            <a:solidFill>
              <a:schemeClr val="tx1"/>
            </a:solidFill>
            <a:round/>
            <a:headEnd/>
            <a:tailEnd/>
          </a:ln>
        </p:spPr>
        <p:txBody>
          <a:bodyPr wrap="none" anchor="ctr"/>
          <a:lstStyle/>
          <a:p>
            <a:endParaRPr lang="zh-CN" altLang="en-US"/>
          </a:p>
        </p:txBody>
      </p:sp>
      <p:sp>
        <p:nvSpPr>
          <p:cNvPr id="623654" name="Line 38"/>
          <p:cNvSpPr>
            <a:spLocks noChangeShapeType="1"/>
          </p:cNvSpPr>
          <p:nvPr/>
        </p:nvSpPr>
        <p:spPr bwMode="auto">
          <a:xfrm>
            <a:off x="4067175" y="2768600"/>
            <a:ext cx="0" cy="228600"/>
          </a:xfrm>
          <a:prstGeom prst="line">
            <a:avLst/>
          </a:prstGeom>
          <a:noFill/>
          <a:ln w="12700">
            <a:solidFill>
              <a:schemeClr val="tx1"/>
            </a:solidFill>
            <a:round/>
            <a:headEnd/>
            <a:tailEnd/>
          </a:ln>
        </p:spPr>
        <p:txBody>
          <a:bodyPr wrap="none" anchor="ctr"/>
          <a:lstStyle/>
          <a:p>
            <a:endParaRPr lang="zh-CN" altLang="en-US"/>
          </a:p>
        </p:txBody>
      </p:sp>
      <p:sp>
        <p:nvSpPr>
          <p:cNvPr id="623655" name="Line 39"/>
          <p:cNvSpPr>
            <a:spLocks noChangeShapeType="1"/>
          </p:cNvSpPr>
          <p:nvPr/>
        </p:nvSpPr>
        <p:spPr bwMode="auto">
          <a:xfrm>
            <a:off x="4930775" y="2768600"/>
            <a:ext cx="0" cy="228600"/>
          </a:xfrm>
          <a:prstGeom prst="line">
            <a:avLst/>
          </a:prstGeom>
          <a:noFill/>
          <a:ln w="12700">
            <a:solidFill>
              <a:schemeClr val="tx1"/>
            </a:solidFill>
            <a:round/>
            <a:headEnd/>
            <a:tailEnd/>
          </a:ln>
        </p:spPr>
        <p:txBody>
          <a:bodyPr wrap="none" anchor="ctr"/>
          <a:lstStyle/>
          <a:p>
            <a:endParaRPr lang="zh-CN" altLang="en-US"/>
          </a:p>
        </p:txBody>
      </p:sp>
      <p:sp>
        <p:nvSpPr>
          <p:cNvPr id="623656" name="Line 40"/>
          <p:cNvSpPr>
            <a:spLocks noChangeShapeType="1"/>
          </p:cNvSpPr>
          <p:nvPr/>
        </p:nvSpPr>
        <p:spPr bwMode="auto">
          <a:xfrm>
            <a:off x="5146675" y="2768600"/>
            <a:ext cx="0" cy="228600"/>
          </a:xfrm>
          <a:prstGeom prst="line">
            <a:avLst/>
          </a:prstGeom>
          <a:noFill/>
          <a:ln w="12700">
            <a:solidFill>
              <a:schemeClr val="tx1"/>
            </a:solidFill>
            <a:round/>
            <a:headEnd/>
            <a:tailEnd/>
          </a:ln>
        </p:spPr>
        <p:txBody>
          <a:bodyPr wrap="none" anchor="ctr"/>
          <a:lstStyle/>
          <a:p>
            <a:endParaRPr lang="zh-CN" altLang="en-US"/>
          </a:p>
        </p:txBody>
      </p:sp>
      <p:sp>
        <p:nvSpPr>
          <p:cNvPr id="623657" name="Line 41"/>
          <p:cNvSpPr>
            <a:spLocks noChangeShapeType="1"/>
          </p:cNvSpPr>
          <p:nvPr/>
        </p:nvSpPr>
        <p:spPr bwMode="auto">
          <a:xfrm>
            <a:off x="5362575" y="2768600"/>
            <a:ext cx="0" cy="228600"/>
          </a:xfrm>
          <a:prstGeom prst="line">
            <a:avLst/>
          </a:prstGeom>
          <a:noFill/>
          <a:ln w="12700">
            <a:solidFill>
              <a:schemeClr val="tx1"/>
            </a:solidFill>
            <a:round/>
            <a:headEnd/>
            <a:tailEnd/>
          </a:ln>
        </p:spPr>
        <p:txBody>
          <a:bodyPr wrap="none" anchor="ctr"/>
          <a:lstStyle/>
          <a:p>
            <a:endParaRPr lang="zh-CN" altLang="en-US"/>
          </a:p>
        </p:txBody>
      </p:sp>
      <p:sp>
        <p:nvSpPr>
          <p:cNvPr id="623658" name="Line 42"/>
          <p:cNvSpPr>
            <a:spLocks noChangeShapeType="1"/>
          </p:cNvSpPr>
          <p:nvPr/>
        </p:nvSpPr>
        <p:spPr bwMode="auto">
          <a:xfrm>
            <a:off x="5794375" y="2768600"/>
            <a:ext cx="0" cy="228600"/>
          </a:xfrm>
          <a:prstGeom prst="line">
            <a:avLst/>
          </a:prstGeom>
          <a:noFill/>
          <a:ln w="12700">
            <a:solidFill>
              <a:schemeClr val="tx1"/>
            </a:solidFill>
            <a:round/>
            <a:headEnd/>
            <a:tailEnd/>
          </a:ln>
        </p:spPr>
        <p:txBody>
          <a:bodyPr wrap="none" anchor="ctr"/>
          <a:lstStyle/>
          <a:p>
            <a:endParaRPr lang="zh-CN" altLang="en-US"/>
          </a:p>
        </p:txBody>
      </p:sp>
      <p:sp>
        <p:nvSpPr>
          <p:cNvPr id="623659" name="Line 43"/>
          <p:cNvSpPr>
            <a:spLocks noChangeShapeType="1"/>
          </p:cNvSpPr>
          <p:nvPr/>
        </p:nvSpPr>
        <p:spPr bwMode="auto">
          <a:xfrm>
            <a:off x="5578475" y="2768600"/>
            <a:ext cx="0" cy="228600"/>
          </a:xfrm>
          <a:prstGeom prst="line">
            <a:avLst/>
          </a:prstGeom>
          <a:noFill/>
          <a:ln w="12700">
            <a:solidFill>
              <a:schemeClr val="tx1"/>
            </a:solidFill>
            <a:round/>
            <a:headEnd/>
            <a:tailEnd/>
          </a:ln>
        </p:spPr>
        <p:txBody>
          <a:bodyPr wrap="none" anchor="ctr"/>
          <a:lstStyle/>
          <a:p>
            <a:endParaRPr lang="zh-CN" altLang="en-US"/>
          </a:p>
        </p:txBody>
      </p:sp>
      <p:sp>
        <p:nvSpPr>
          <p:cNvPr id="623660" name="Line 44"/>
          <p:cNvSpPr>
            <a:spLocks noChangeShapeType="1"/>
          </p:cNvSpPr>
          <p:nvPr/>
        </p:nvSpPr>
        <p:spPr bwMode="auto">
          <a:xfrm>
            <a:off x="4283075" y="2768600"/>
            <a:ext cx="0" cy="228600"/>
          </a:xfrm>
          <a:prstGeom prst="line">
            <a:avLst/>
          </a:prstGeom>
          <a:noFill/>
          <a:ln w="12700">
            <a:solidFill>
              <a:schemeClr val="tx1"/>
            </a:solidFill>
            <a:round/>
            <a:headEnd/>
            <a:tailEnd/>
          </a:ln>
        </p:spPr>
        <p:txBody>
          <a:bodyPr wrap="none" anchor="ctr"/>
          <a:lstStyle/>
          <a:p>
            <a:endParaRPr lang="zh-CN" altLang="en-US"/>
          </a:p>
        </p:txBody>
      </p:sp>
      <p:sp>
        <p:nvSpPr>
          <p:cNvPr id="623661" name="Line 45"/>
          <p:cNvSpPr>
            <a:spLocks noChangeShapeType="1"/>
          </p:cNvSpPr>
          <p:nvPr/>
        </p:nvSpPr>
        <p:spPr bwMode="auto">
          <a:xfrm>
            <a:off x="4498975" y="2768600"/>
            <a:ext cx="0" cy="228600"/>
          </a:xfrm>
          <a:prstGeom prst="line">
            <a:avLst/>
          </a:prstGeom>
          <a:noFill/>
          <a:ln w="12700">
            <a:solidFill>
              <a:schemeClr val="tx1"/>
            </a:solidFill>
            <a:round/>
            <a:headEnd/>
            <a:tailEnd/>
          </a:ln>
        </p:spPr>
        <p:txBody>
          <a:bodyPr wrap="none" anchor="ctr"/>
          <a:lstStyle/>
          <a:p>
            <a:endParaRPr lang="zh-CN" altLang="en-US"/>
          </a:p>
        </p:txBody>
      </p:sp>
      <p:sp>
        <p:nvSpPr>
          <p:cNvPr id="623662" name="Line 46"/>
          <p:cNvSpPr>
            <a:spLocks noChangeShapeType="1"/>
          </p:cNvSpPr>
          <p:nvPr/>
        </p:nvSpPr>
        <p:spPr bwMode="auto">
          <a:xfrm>
            <a:off x="4714875" y="2768600"/>
            <a:ext cx="0" cy="228600"/>
          </a:xfrm>
          <a:prstGeom prst="line">
            <a:avLst/>
          </a:prstGeom>
          <a:noFill/>
          <a:ln w="12700">
            <a:solidFill>
              <a:schemeClr val="tx1"/>
            </a:solidFill>
            <a:round/>
            <a:headEnd/>
            <a:tailEnd/>
          </a:ln>
        </p:spPr>
        <p:txBody>
          <a:bodyPr wrap="none" anchor="ctr"/>
          <a:lstStyle/>
          <a:p>
            <a:endParaRPr lang="zh-CN" altLang="en-US"/>
          </a:p>
        </p:txBody>
      </p:sp>
      <p:sp>
        <p:nvSpPr>
          <p:cNvPr id="623663" name="Line 47"/>
          <p:cNvSpPr>
            <a:spLocks noChangeShapeType="1"/>
          </p:cNvSpPr>
          <p:nvPr/>
        </p:nvSpPr>
        <p:spPr bwMode="auto">
          <a:xfrm>
            <a:off x="6011863" y="2768600"/>
            <a:ext cx="0" cy="228600"/>
          </a:xfrm>
          <a:prstGeom prst="line">
            <a:avLst/>
          </a:prstGeom>
          <a:noFill/>
          <a:ln w="12700">
            <a:solidFill>
              <a:schemeClr val="tx1"/>
            </a:solidFill>
            <a:round/>
            <a:headEnd/>
            <a:tailEnd/>
          </a:ln>
        </p:spPr>
        <p:txBody>
          <a:bodyPr wrap="none" anchor="ctr"/>
          <a:lstStyle/>
          <a:p>
            <a:endParaRPr lang="zh-CN" altLang="en-US"/>
          </a:p>
        </p:txBody>
      </p:sp>
      <p:sp>
        <p:nvSpPr>
          <p:cNvPr id="623664" name="Line 48"/>
          <p:cNvSpPr>
            <a:spLocks noChangeShapeType="1"/>
          </p:cNvSpPr>
          <p:nvPr/>
        </p:nvSpPr>
        <p:spPr bwMode="auto">
          <a:xfrm>
            <a:off x="6227763" y="2768600"/>
            <a:ext cx="0" cy="228600"/>
          </a:xfrm>
          <a:prstGeom prst="line">
            <a:avLst/>
          </a:prstGeom>
          <a:noFill/>
          <a:ln w="12700">
            <a:solidFill>
              <a:schemeClr val="tx1"/>
            </a:solidFill>
            <a:round/>
            <a:headEnd/>
            <a:tailEnd/>
          </a:ln>
        </p:spPr>
        <p:txBody>
          <a:bodyPr wrap="none" anchor="ctr"/>
          <a:lstStyle/>
          <a:p>
            <a:endParaRPr lang="zh-CN" altLang="en-US"/>
          </a:p>
        </p:txBody>
      </p:sp>
      <p:sp>
        <p:nvSpPr>
          <p:cNvPr id="623665" name="Line 49"/>
          <p:cNvSpPr>
            <a:spLocks noChangeShapeType="1"/>
          </p:cNvSpPr>
          <p:nvPr/>
        </p:nvSpPr>
        <p:spPr bwMode="auto">
          <a:xfrm>
            <a:off x="6443663" y="2768600"/>
            <a:ext cx="0" cy="228600"/>
          </a:xfrm>
          <a:prstGeom prst="line">
            <a:avLst/>
          </a:prstGeom>
          <a:noFill/>
          <a:ln w="12700">
            <a:solidFill>
              <a:schemeClr val="tx1"/>
            </a:solidFill>
            <a:round/>
            <a:headEnd/>
            <a:tailEnd/>
          </a:ln>
        </p:spPr>
        <p:txBody>
          <a:bodyPr wrap="none" anchor="ctr"/>
          <a:lstStyle/>
          <a:p>
            <a:endParaRPr lang="zh-CN" altLang="en-US"/>
          </a:p>
        </p:txBody>
      </p:sp>
      <p:sp>
        <p:nvSpPr>
          <p:cNvPr id="623666" name="Line 50"/>
          <p:cNvSpPr>
            <a:spLocks noChangeShapeType="1"/>
          </p:cNvSpPr>
          <p:nvPr/>
        </p:nvSpPr>
        <p:spPr bwMode="auto">
          <a:xfrm>
            <a:off x="7307263" y="2768600"/>
            <a:ext cx="0" cy="228600"/>
          </a:xfrm>
          <a:prstGeom prst="line">
            <a:avLst/>
          </a:prstGeom>
          <a:noFill/>
          <a:ln w="12700">
            <a:solidFill>
              <a:schemeClr val="tx1"/>
            </a:solidFill>
            <a:round/>
            <a:headEnd/>
            <a:tailEnd/>
          </a:ln>
        </p:spPr>
        <p:txBody>
          <a:bodyPr wrap="none" anchor="ctr"/>
          <a:lstStyle/>
          <a:p>
            <a:endParaRPr lang="zh-CN" altLang="en-US"/>
          </a:p>
        </p:txBody>
      </p:sp>
      <p:sp>
        <p:nvSpPr>
          <p:cNvPr id="623667" name="Line 51"/>
          <p:cNvSpPr>
            <a:spLocks noChangeShapeType="1"/>
          </p:cNvSpPr>
          <p:nvPr/>
        </p:nvSpPr>
        <p:spPr bwMode="auto">
          <a:xfrm>
            <a:off x="7523163" y="2768600"/>
            <a:ext cx="0" cy="228600"/>
          </a:xfrm>
          <a:prstGeom prst="line">
            <a:avLst/>
          </a:prstGeom>
          <a:noFill/>
          <a:ln w="12700">
            <a:solidFill>
              <a:schemeClr val="tx1"/>
            </a:solidFill>
            <a:round/>
            <a:headEnd/>
            <a:tailEnd/>
          </a:ln>
        </p:spPr>
        <p:txBody>
          <a:bodyPr wrap="none" anchor="ctr"/>
          <a:lstStyle/>
          <a:p>
            <a:endParaRPr lang="zh-CN" altLang="en-US"/>
          </a:p>
        </p:txBody>
      </p:sp>
      <p:sp>
        <p:nvSpPr>
          <p:cNvPr id="623668" name="Line 52"/>
          <p:cNvSpPr>
            <a:spLocks noChangeShapeType="1"/>
          </p:cNvSpPr>
          <p:nvPr/>
        </p:nvSpPr>
        <p:spPr bwMode="auto">
          <a:xfrm>
            <a:off x="7739063" y="2768600"/>
            <a:ext cx="0" cy="228600"/>
          </a:xfrm>
          <a:prstGeom prst="line">
            <a:avLst/>
          </a:prstGeom>
          <a:noFill/>
          <a:ln w="12700">
            <a:solidFill>
              <a:schemeClr val="tx1"/>
            </a:solidFill>
            <a:round/>
            <a:headEnd/>
            <a:tailEnd/>
          </a:ln>
        </p:spPr>
        <p:txBody>
          <a:bodyPr wrap="none" anchor="ctr"/>
          <a:lstStyle/>
          <a:p>
            <a:endParaRPr lang="zh-CN" altLang="en-US"/>
          </a:p>
        </p:txBody>
      </p:sp>
      <p:sp>
        <p:nvSpPr>
          <p:cNvPr id="623669" name="Line 53"/>
          <p:cNvSpPr>
            <a:spLocks noChangeShapeType="1"/>
          </p:cNvSpPr>
          <p:nvPr/>
        </p:nvSpPr>
        <p:spPr bwMode="auto">
          <a:xfrm>
            <a:off x="8170863" y="2768600"/>
            <a:ext cx="0" cy="228600"/>
          </a:xfrm>
          <a:prstGeom prst="line">
            <a:avLst/>
          </a:prstGeom>
          <a:noFill/>
          <a:ln w="12700">
            <a:solidFill>
              <a:schemeClr val="tx1"/>
            </a:solidFill>
            <a:round/>
            <a:headEnd/>
            <a:tailEnd/>
          </a:ln>
        </p:spPr>
        <p:txBody>
          <a:bodyPr wrap="none" anchor="ctr"/>
          <a:lstStyle/>
          <a:p>
            <a:endParaRPr lang="zh-CN" altLang="en-US"/>
          </a:p>
        </p:txBody>
      </p:sp>
      <p:sp>
        <p:nvSpPr>
          <p:cNvPr id="623670" name="Line 54"/>
          <p:cNvSpPr>
            <a:spLocks noChangeShapeType="1"/>
          </p:cNvSpPr>
          <p:nvPr/>
        </p:nvSpPr>
        <p:spPr bwMode="auto">
          <a:xfrm>
            <a:off x="7954963" y="2768600"/>
            <a:ext cx="0" cy="228600"/>
          </a:xfrm>
          <a:prstGeom prst="line">
            <a:avLst/>
          </a:prstGeom>
          <a:noFill/>
          <a:ln w="12700">
            <a:solidFill>
              <a:schemeClr val="tx1"/>
            </a:solidFill>
            <a:round/>
            <a:headEnd/>
            <a:tailEnd/>
          </a:ln>
        </p:spPr>
        <p:txBody>
          <a:bodyPr wrap="none" anchor="ctr"/>
          <a:lstStyle/>
          <a:p>
            <a:endParaRPr lang="zh-CN" altLang="en-US"/>
          </a:p>
        </p:txBody>
      </p:sp>
      <p:sp>
        <p:nvSpPr>
          <p:cNvPr id="623671" name="Line 55"/>
          <p:cNvSpPr>
            <a:spLocks noChangeShapeType="1"/>
          </p:cNvSpPr>
          <p:nvPr/>
        </p:nvSpPr>
        <p:spPr bwMode="auto">
          <a:xfrm>
            <a:off x="6659563" y="2768600"/>
            <a:ext cx="0" cy="228600"/>
          </a:xfrm>
          <a:prstGeom prst="line">
            <a:avLst/>
          </a:prstGeom>
          <a:noFill/>
          <a:ln w="12700">
            <a:solidFill>
              <a:schemeClr val="tx1"/>
            </a:solidFill>
            <a:round/>
            <a:headEnd/>
            <a:tailEnd/>
          </a:ln>
        </p:spPr>
        <p:txBody>
          <a:bodyPr wrap="none" anchor="ctr"/>
          <a:lstStyle/>
          <a:p>
            <a:endParaRPr lang="zh-CN" altLang="en-US"/>
          </a:p>
        </p:txBody>
      </p:sp>
      <p:sp>
        <p:nvSpPr>
          <p:cNvPr id="623672" name="Line 56"/>
          <p:cNvSpPr>
            <a:spLocks noChangeShapeType="1"/>
          </p:cNvSpPr>
          <p:nvPr/>
        </p:nvSpPr>
        <p:spPr bwMode="auto">
          <a:xfrm>
            <a:off x="6875463" y="2768600"/>
            <a:ext cx="0" cy="228600"/>
          </a:xfrm>
          <a:prstGeom prst="line">
            <a:avLst/>
          </a:prstGeom>
          <a:noFill/>
          <a:ln w="12700">
            <a:solidFill>
              <a:schemeClr val="tx1"/>
            </a:solidFill>
            <a:round/>
            <a:headEnd/>
            <a:tailEnd/>
          </a:ln>
        </p:spPr>
        <p:txBody>
          <a:bodyPr wrap="none" anchor="ctr"/>
          <a:lstStyle/>
          <a:p>
            <a:endParaRPr lang="zh-CN" altLang="en-US"/>
          </a:p>
        </p:txBody>
      </p:sp>
      <p:sp>
        <p:nvSpPr>
          <p:cNvPr id="623673" name="Line 57"/>
          <p:cNvSpPr>
            <a:spLocks noChangeShapeType="1"/>
          </p:cNvSpPr>
          <p:nvPr/>
        </p:nvSpPr>
        <p:spPr bwMode="auto">
          <a:xfrm>
            <a:off x="7091363" y="2768600"/>
            <a:ext cx="0" cy="228600"/>
          </a:xfrm>
          <a:prstGeom prst="line">
            <a:avLst/>
          </a:prstGeom>
          <a:noFill/>
          <a:ln w="12700">
            <a:solidFill>
              <a:schemeClr val="tx1"/>
            </a:solidFill>
            <a:round/>
            <a:headEnd/>
            <a:tailEnd/>
          </a:ln>
        </p:spPr>
        <p:txBody>
          <a:bodyPr wrap="none" anchor="ctr"/>
          <a:lstStyle/>
          <a:p>
            <a:endParaRPr lang="zh-CN" altLang="en-US"/>
          </a:p>
        </p:txBody>
      </p:sp>
      <p:grpSp>
        <p:nvGrpSpPr>
          <p:cNvPr id="2" name="Group 58"/>
          <p:cNvGrpSpPr>
            <a:grpSpLocks/>
          </p:cNvGrpSpPr>
          <p:nvPr/>
        </p:nvGrpSpPr>
        <p:grpSpPr bwMode="auto">
          <a:xfrm>
            <a:off x="1187450" y="3573463"/>
            <a:ext cx="7056438" cy="1511300"/>
            <a:chOff x="748" y="482"/>
            <a:chExt cx="4445" cy="1088"/>
          </a:xfrm>
        </p:grpSpPr>
        <p:sp>
          <p:nvSpPr>
            <p:cNvPr id="31799" name="Oval 59"/>
            <p:cNvSpPr>
              <a:spLocks noChangeArrowheads="1"/>
            </p:cNvSpPr>
            <p:nvPr/>
          </p:nvSpPr>
          <p:spPr bwMode="auto">
            <a:xfrm>
              <a:off x="748" y="1162"/>
              <a:ext cx="45" cy="4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1800" name="Oval 60"/>
            <p:cNvSpPr>
              <a:spLocks noChangeArrowheads="1"/>
            </p:cNvSpPr>
            <p:nvPr/>
          </p:nvSpPr>
          <p:spPr bwMode="auto">
            <a:xfrm>
              <a:off x="884" y="1389"/>
              <a:ext cx="45" cy="4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1801" name="Oval 61"/>
            <p:cNvSpPr>
              <a:spLocks noChangeArrowheads="1"/>
            </p:cNvSpPr>
            <p:nvPr/>
          </p:nvSpPr>
          <p:spPr bwMode="auto">
            <a:xfrm>
              <a:off x="1020" y="1525"/>
              <a:ext cx="45" cy="4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1802" name="Oval 62"/>
            <p:cNvSpPr>
              <a:spLocks noChangeArrowheads="1"/>
            </p:cNvSpPr>
            <p:nvPr/>
          </p:nvSpPr>
          <p:spPr bwMode="auto">
            <a:xfrm>
              <a:off x="1202" y="1389"/>
              <a:ext cx="45" cy="4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1803" name="Oval 63"/>
            <p:cNvSpPr>
              <a:spLocks noChangeArrowheads="1"/>
            </p:cNvSpPr>
            <p:nvPr/>
          </p:nvSpPr>
          <p:spPr bwMode="auto">
            <a:xfrm>
              <a:off x="1292" y="1162"/>
              <a:ext cx="45" cy="4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1804" name="Oval 64"/>
            <p:cNvSpPr>
              <a:spLocks noChangeArrowheads="1"/>
            </p:cNvSpPr>
            <p:nvPr/>
          </p:nvSpPr>
          <p:spPr bwMode="auto">
            <a:xfrm>
              <a:off x="1474" y="935"/>
              <a:ext cx="45" cy="4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1805" name="Oval 65"/>
            <p:cNvSpPr>
              <a:spLocks noChangeArrowheads="1"/>
            </p:cNvSpPr>
            <p:nvPr/>
          </p:nvSpPr>
          <p:spPr bwMode="auto">
            <a:xfrm>
              <a:off x="1610" y="663"/>
              <a:ext cx="45" cy="4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1806" name="Oval 66"/>
            <p:cNvSpPr>
              <a:spLocks noChangeArrowheads="1"/>
            </p:cNvSpPr>
            <p:nvPr/>
          </p:nvSpPr>
          <p:spPr bwMode="auto">
            <a:xfrm>
              <a:off x="1701" y="527"/>
              <a:ext cx="45" cy="4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1807" name="Oval 67"/>
            <p:cNvSpPr>
              <a:spLocks noChangeArrowheads="1"/>
            </p:cNvSpPr>
            <p:nvPr/>
          </p:nvSpPr>
          <p:spPr bwMode="auto">
            <a:xfrm>
              <a:off x="1882" y="618"/>
              <a:ext cx="45" cy="4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1808" name="Oval 68"/>
            <p:cNvSpPr>
              <a:spLocks noChangeArrowheads="1"/>
            </p:cNvSpPr>
            <p:nvPr/>
          </p:nvSpPr>
          <p:spPr bwMode="auto">
            <a:xfrm>
              <a:off x="2019" y="799"/>
              <a:ext cx="45" cy="4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1809" name="Oval 69"/>
            <p:cNvSpPr>
              <a:spLocks noChangeArrowheads="1"/>
            </p:cNvSpPr>
            <p:nvPr/>
          </p:nvSpPr>
          <p:spPr bwMode="auto">
            <a:xfrm>
              <a:off x="2154" y="1026"/>
              <a:ext cx="45" cy="4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1810" name="Oval 70"/>
            <p:cNvSpPr>
              <a:spLocks noChangeArrowheads="1"/>
            </p:cNvSpPr>
            <p:nvPr/>
          </p:nvSpPr>
          <p:spPr bwMode="auto">
            <a:xfrm>
              <a:off x="2291" y="1253"/>
              <a:ext cx="45" cy="4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1811" name="Oval 71"/>
            <p:cNvSpPr>
              <a:spLocks noChangeArrowheads="1"/>
            </p:cNvSpPr>
            <p:nvPr/>
          </p:nvSpPr>
          <p:spPr bwMode="auto">
            <a:xfrm>
              <a:off x="2426" y="1434"/>
              <a:ext cx="45" cy="4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1812" name="Oval 72"/>
            <p:cNvSpPr>
              <a:spLocks noChangeArrowheads="1"/>
            </p:cNvSpPr>
            <p:nvPr/>
          </p:nvSpPr>
          <p:spPr bwMode="auto">
            <a:xfrm>
              <a:off x="2562" y="1480"/>
              <a:ext cx="45" cy="4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1813" name="Oval 73"/>
            <p:cNvSpPr>
              <a:spLocks noChangeArrowheads="1"/>
            </p:cNvSpPr>
            <p:nvPr/>
          </p:nvSpPr>
          <p:spPr bwMode="auto">
            <a:xfrm>
              <a:off x="2653" y="1298"/>
              <a:ext cx="45" cy="4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1814" name="Oval 74"/>
            <p:cNvSpPr>
              <a:spLocks noChangeArrowheads="1"/>
            </p:cNvSpPr>
            <p:nvPr/>
          </p:nvSpPr>
          <p:spPr bwMode="auto">
            <a:xfrm>
              <a:off x="2835" y="1071"/>
              <a:ext cx="45" cy="4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1815" name="Oval 75"/>
            <p:cNvSpPr>
              <a:spLocks noChangeArrowheads="1"/>
            </p:cNvSpPr>
            <p:nvPr/>
          </p:nvSpPr>
          <p:spPr bwMode="auto">
            <a:xfrm>
              <a:off x="2971" y="845"/>
              <a:ext cx="45" cy="4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1816" name="Oval 76"/>
            <p:cNvSpPr>
              <a:spLocks noChangeArrowheads="1"/>
            </p:cNvSpPr>
            <p:nvPr/>
          </p:nvSpPr>
          <p:spPr bwMode="auto">
            <a:xfrm>
              <a:off x="3107" y="572"/>
              <a:ext cx="45" cy="4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1817" name="Oval 77"/>
            <p:cNvSpPr>
              <a:spLocks noChangeArrowheads="1"/>
            </p:cNvSpPr>
            <p:nvPr/>
          </p:nvSpPr>
          <p:spPr bwMode="auto">
            <a:xfrm>
              <a:off x="3243" y="482"/>
              <a:ext cx="45" cy="4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1818" name="Oval 78"/>
            <p:cNvSpPr>
              <a:spLocks noChangeArrowheads="1"/>
            </p:cNvSpPr>
            <p:nvPr/>
          </p:nvSpPr>
          <p:spPr bwMode="auto">
            <a:xfrm>
              <a:off x="3379" y="618"/>
              <a:ext cx="45" cy="4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1819" name="Oval 79"/>
            <p:cNvSpPr>
              <a:spLocks noChangeArrowheads="1"/>
            </p:cNvSpPr>
            <p:nvPr/>
          </p:nvSpPr>
          <p:spPr bwMode="auto">
            <a:xfrm>
              <a:off x="3470" y="845"/>
              <a:ext cx="45" cy="4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1820" name="Oval 80"/>
            <p:cNvSpPr>
              <a:spLocks noChangeArrowheads="1"/>
            </p:cNvSpPr>
            <p:nvPr/>
          </p:nvSpPr>
          <p:spPr bwMode="auto">
            <a:xfrm>
              <a:off x="3606" y="1072"/>
              <a:ext cx="45" cy="4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1821" name="Oval 81"/>
            <p:cNvSpPr>
              <a:spLocks noChangeArrowheads="1"/>
            </p:cNvSpPr>
            <p:nvPr/>
          </p:nvSpPr>
          <p:spPr bwMode="auto">
            <a:xfrm>
              <a:off x="3742" y="1253"/>
              <a:ext cx="45" cy="4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1822" name="Oval 82"/>
            <p:cNvSpPr>
              <a:spLocks noChangeArrowheads="1"/>
            </p:cNvSpPr>
            <p:nvPr/>
          </p:nvSpPr>
          <p:spPr bwMode="auto">
            <a:xfrm>
              <a:off x="3878" y="1480"/>
              <a:ext cx="45" cy="4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1823" name="Oval 83"/>
            <p:cNvSpPr>
              <a:spLocks noChangeArrowheads="1"/>
            </p:cNvSpPr>
            <p:nvPr/>
          </p:nvSpPr>
          <p:spPr bwMode="auto">
            <a:xfrm>
              <a:off x="4060" y="1434"/>
              <a:ext cx="45" cy="4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1824" name="Oval 84"/>
            <p:cNvSpPr>
              <a:spLocks noChangeArrowheads="1"/>
            </p:cNvSpPr>
            <p:nvPr/>
          </p:nvSpPr>
          <p:spPr bwMode="auto">
            <a:xfrm>
              <a:off x="4195" y="1207"/>
              <a:ext cx="45" cy="4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1825" name="Oval 85"/>
            <p:cNvSpPr>
              <a:spLocks noChangeArrowheads="1"/>
            </p:cNvSpPr>
            <p:nvPr/>
          </p:nvSpPr>
          <p:spPr bwMode="auto">
            <a:xfrm>
              <a:off x="4332" y="981"/>
              <a:ext cx="45" cy="4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1826" name="Oval 86"/>
            <p:cNvSpPr>
              <a:spLocks noChangeArrowheads="1"/>
            </p:cNvSpPr>
            <p:nvPr/>
          </p:nvSpPr>
          <p:spPr bwMode="auto">
            <a:xfrm>
              <a:off x="4468" y="754"/>
              <a:ext cx="45" cy="4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1827" name="Oval 87"/>
            <p:cNvSpPr>
              <a:spLocks noChangeArrowheads="1"/>
            </p:cNvSpPr>
            <p:nvPr/>
          </p:nvSpPr>
          <p:spPr bwMode="auto">
            <a:xfrm>
              <a:off x="4604" y="572"/>
              <a:ext cx="45" cy="4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1828" name="Oval 88"/>
            <p:cNvSpPr>
              <a:spLocks noChangeArrowheads="1"/>
            </p:cNvSpPr>
            <p:nvPr/>
          </p:nvSpPr>
          <p:spPr bwMode="auto">
            <a:xfrm>
              <a:off x="4740" y="527"/>
              <a:ext cx="45" cy="4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1829" name="Oval 89"/>
            <p:cNvSpPr>
              <a:spLocks noChangeArrowheads="1"/>
            </p:cNvSpPr>
            <p:nvPr/>
          </p:nvSpPr>
          <p:spPr bwMode="auto">
            <a:xfrm>
              <a:off x="4876" y="709"/>
              <a:ext cx="45" cy="4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1830" name="Oval 90"/>
            <p:cNvSpPr>
              <a:spLocks noChangeArrowheads="1"/>
            </p:cNvSpPr>
            <p:nvPr/>
          </p:nvSpPr>
          <p:spPr bwMode="auto">
            <a:xfrm>
              <a:off x="5012" y="936"/>
              <a:ext cx="45" cy="4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1831" name="Oval 91"/>
            <p:cNvSpPr>
              <a:spLocks noChangeArrowheads="1"/>
            </p:cNvSpPr>
            <p:nvPr/>
          </p:nvSpPr>
          <p:spPr bwMode="auto">
            <a:xfrm>
              <a:off x="5148" y="1117"/>
              <a:ext cx="45" cy="45"/>
            </a:xfrm>
            <a:prstGeom prst="ellipse">
              <a:avLst/>
            </a:prstGeom>
            <a:solidFill>
              <a:schemeClr val="accent1"/>
            </a:solidFill>
            <a:ln w="9525">
              <a:solidFill>
                <a:schemeClr val="tx1"/>
              </a:solidFill>
              <a:round/>
              <a:headEnd/>
              <a:tailEnd/>
            </a:ln>
          </p:spPr>
          <p:txBody>
            <a:bodyPr wrap="none" anchor="ctr"/>
            <a:lstStyle/>
            <a:p>
              <a:endParaRPr lang="zh-CN" altLang="en-US"/>
            </a:p>
          </p:txBody>
        </p:sp>
      </p:grpSp>
      <p:sp>
        <p:nvSpPr>
          <p:cNvPr id="31793" name="Text Box 92"/>
          <p:cNvSpPr txBox="1">
            <a:spLocks noChangeArrowheads="1"/>
          </p:cNvSpPr>
          <p:nvPr/>
        </p:nvSpPr>
        <p:spPr bwMode="auto">
          <a:xfrm>
            <a:off x="34925" y="1490663"/>
            <a:ext cx="1098550" cy="366712"/>
          </a:xfrm>
          <a:prstGeom prst="rect">
            <a:avLst/>
          </a:prstGeom>
          <a:noFill/>
          <a:ln w="9525">
            <a:noFill/>
            <a:miter lim="800000"/>
            <a:headEnd/>
            <a:tailEnd/>
          </a:ln>
        </p:spPr>
        <p:txBody>
          <a:bodyPr wrap="none">
            <a:spAutoFit/>
          </a:bodyPr>
          <a:lstStyle/>
          <a:p>
            <a:r>
              <a:rPr lang="zh-CN" altLang="en-US" sz="1800" b="1"/>
              <a:t>模拟信号</a:t>
            </a:r>
          </a:p>
        </p:txBody>
      </p:sp>
      <p:sp>
        <p:nvSpPr>
          <p:cNvPr id="623709" name="Text Box 93"/>
          <p:cNvSpPr txBox="1">
            <a:spLocks noChangeArrowheads="1"/>
          </p:cNvSpPr>
          <p:nvPr/>
        </p:nvSpPr>
        <p:spPr bwMode="auto">
          <a:xfrm>
            <a:off x="950913" y="5083175"/>
            <a:ext cx="7385050" cy="304800"/>
          </a:xfrm>
          <a:prstGeom prst="rect">
            <a:avLst/>
          </a:prstGeom>
          <a:noFill/>
          <a:ln w="9525">
            <a:noFill/>
            <a:miter lim="800000"/>
            <a:headEnd/>
            <a:tailEnd/>
          </a:ln>
        </p:spPr>
        <p:txBody>
          <a:bodyPr wrap="none">
            <a:spAutoFit/>
          </a:bodyPr>
          <a:lstStyle/>
          <a:p>
            <a:r>
              <a:rPr lang="en-US" altLang="zh-CN" sz="1400"/>
              <a:t>010     000     011    110   110   100    001    010   100   110   110     010     001    100  101   101   011 </a:t>
            </a:r>
          </a:p>
        </p:txBody>
      </p:sp>
      <p:sp>
        <p:nvSpPr>
          <p:cNvPr id="623710" name="Text Box 94"/>
          <p:cNvSpPr txBox="1">
            <a:spLocks noChangeArrowheads="1"/>
          </p:cNvSpPr>
          <p:nvPr/>
        </p:nvSpPr>
        <p:spPr bwMode="auto">
          <a:xfrm>
            <a:off x="8440738" y="3435350"/>
            <a:ext cx="450850" cy="1793875"/>
          </a:xfrm>
          <a:prstGeom prst="rect">
            <a:avLst/>
          </a:prstGeom>
          <a:noFill/>
          <a:ln w="9525">
            <a:noFill/>
            <a:miter lim="800000"/>
            <a:headEnd/>
            <a:tailEnd/>
          </a:ln>
        </p:spPr>
        <p:txBody>
          <a:bodyPr wrap="none">
            <a:spAutoFit/>
          </a:bodyPr>
          <a:lstStyle/>
          <a:p>
            <a:r>
              <a:rPr lang="en-US" altLang="zh-CN" sz="1400"/>
              <a:t>111</a:t>
            </a:r>
          </a:p>
          <a:p>
            <a:r>
              <a:rPr lang="en-US" altLang="zh-CN" sz="1400"/>
              <a:t>110</a:t>
            </a:r>
          </a:p>
          <a:p>
            <a:r>
              <a:rPr lang="en-US" altLang="zh-CN" sz="1400"/>
              <a:t>101</a:t>
            </a:r>
          </a:p>
          <a:p>
            <a:r>
              <a:rPr lang="en-US" altLang="zh-CN" sz="1400"/>
              <a:t>100</a:t>
            </a:r>
          </a:p>
          <a:p>
            <a:r>
              <a:rPr lang="en-US" altLang="zh-CN" sz="1400"/>
              <a:t>011</a:t>
            </a:r>
          </a:p>
          <a:p>
            <a:r>
              <a:rPr lang="en-US" altLang="zh-CN" sz="1400"/>
              <a:t>010</a:t>
            </a:r>
          </a:p>
          <a:p>
            <a:r>
              <a:rPr lang="en-US" altLang="zh-CN" sz="1400"/>
              <a:t>001</a:t>
            </a:r>
          </a:p>
          <a:p>
            <a:r>
              <a:rPr lang="en-US" altLang="zh-CN" sz="1400"/>
              <a:t>000</a:t>
            </a:r>
          </a:p>
        </p:txBody>
      </p:sp>
      <p:sp>
        <p:nvSpPr>
          <p:cNvPr id="623711" name="Text Box 95"/>
          <p:cNvSpPr txBox="1">
            <a:spLocks noChangeArrowheads="1"/>
          </p:cNvSpPr>
          <p:nvPr/>
        </p:nvSpPr>
        <p:spPr bwMode="auto">
          <a:xfrm>
            <a:off x="88900" y="4141788"/>
            <a:ext cx="1114408" cy="646331"/>
          </a:xfrm>
          <a:prstGeom prst="rect">
            <a:avLst/>
          </a:prstGeom>
          <a:noFill/>
          <a:ln w="9525">
            <a:noFill/>
            <a:miter lim="800000"/>
            <a:headEnd/>
            <a:tailEnd/>
          </a:ln>
        </p:spPr>
        <p:txBody>
          <a:bodyPr wrap="none">
            <a:spAutoFit/>
          </a:bodyPr>
          <a:lstStyle/>
          <a:p>
            <a:pPr algn="ctr"/>
            <a:r>
              <a:rPr lang="zh-CN" altLang="en-US" sz="1800" b="1" dirty="0"/>
              <a:t>信号</a:t>
            </a:r>
            <a:r>
              <a:rPr lang="zh-CN" altLang="en-US" sz="1800" b="1" dirty="0" smtClean="0"/>
              <a:t>量化</a:t>
            </a:r>
            <a:endParaRPr lang="en-US" altLang="zh-CN" sz="1800" b="1" dirty="0" smtClean="0"/>
          </a:p>
          <a:p>
            <a:pPr algn="ctr"/>
            <a:r>
              <a:rPr lang="zh-CN" altLang="en-US" sz="1800" b="1" dirty="0"/>
              <a:t>编码</a:t>
            </a:r>
          </a:p>
        </p:txBody>
      </p:sp>
      <p:sp>
        <p:nvSpPr>
          <p:cNvPr id="623712" name="Rectangle 96"/>
          <p:cNvSpPr>
            <a:spLocks noChangeArrowheads="1"/>
          </p:cNvSpPr>
          <p:nvPr/>
        </p:nvSpPr>
        <p:spPr bwMode="auto">
          <a:xfrm>
            <a:off x="241176" y="5516563"/>
            <a:ext cx="8795320" cy="1197764"/>
          </a:xfrm>
          <a:prstGeom prst="rect">
            <a:avLst/>
          </a:prstGeom>
          <a:noFill/>
          <a:ln w="12700">
            <a:noFill/>
            <a:miter lim="800000"/>
            <a:headEnd/>
            <a:tailEnd/>
          </a:ln>
        </p:spPr>
        <p:txBody>
          <a:bodyPr wrap="square" lIns="90488" tIns="44450" rIns="90488" bIns="44450">
            <a:spAutoFit/>
          </a:bodyPr>
          <a:lstStyle/>
          <a:p>
            <a:pPr eaLnBrk="0" hangingPunct="0"/>
            <a:r>
              <a:rPr lang="en-US" altLang="zh-CN" b="1" dirty="0" smtClean="0">
                <a:latin typeface="宋体" pitchFamily="2" charset="-122"/>
              </a:rPr>
              <a:t>  8</a:t>
            </a:r>
            <a:r>
              <a:rPr lang="zh-CN" altLang="en-US" b="1" dirty="0">
                <a:latin typeface="宋体" pitchFamily="2" charset="-122"/>
              </a:rPr>
              <a:t>级量化，可用</a:t>
            </a:r>
            <a:r>
              <a:rPr lang="en-US" altLang="zh-CN" b="1" dirty="0">
                <a:latin typeface="宋体" pitchFamily="2" charset="-122"/>
              </a:rPr>
              <a:t>3</a:t>
            </a:r>
            <a:r>
              <a:rPr lang="zh-CN" altLang="en-US" b="1" dirty="0">
                <a:latin typeface="宋体" pitchFamily="2" charset="-122"/>
              </a:rPr>
              <a:t>位表示。</a:t>
            </a:r>
          </a:p>
          <a:p>
            <a:pPr eaLnBrk="0" hangingPunct="0"/>
            <a:r>
              <a:rPr lang="zh-CN" altLang="en-US" b="1" dirty="0" smtClean="0"/>
              <a:t>例：语音</a:t>
            </a:r>
            <a:r>
              <a:rPr lang="zh-CN" altLang="en-US" b="1" dirty="0"/>
              <a:t>频率小于</a:t>
            </a:r>
            <a:r>
              <a:rPr lang="en-US" altLang="zh-CN" b="1" dirty="0"/>
              <a:t>4000Hz</a:t>
            </a:r>
            <a:r>
              <a:rPr lang="zh-CN" altLang="en-US" b="1" dirty="0"/>
              <a:t>，采样频率</a:t>
            </a:r>
            <a:r>
              <a:rPr lang="en-US" altLang="zh-CN" b="1" dirty="0"/>
              <a:t>8000Hz</a:t>
            </a:r>
            <a:r>
              <a:rPr lang="zh-CN" altLang="en-US" b="1" dirty="0"/>
              <a:t>，量化</a:t>
            </a:r>
            <a:r>
              <a:rPr lang="en-US" altLang="zh-CN" b="1" dirty="0"/>
              <a:t>256</a:t>
            </a:r>
            <a:r>
              <a:rPr lang="zh-CN" altLang="en-US" b="1" dirty="0"/>
              <a:t>级</a:t>
            </a:r>
            <a:r>
              <a:rPr lang="zh-CN" altLang="en-US" b="1" dirty="0" smtClean="0"/>
              <a:t>，</a:t>
            </a:r>
            <a:endParaRPr lang="en-US" altLang="zh-CN" b="1" dirty="0" smtClean="0"/>
          </a:p>
          <a:p>
            <a:pPr eaLnBrk="0" hangingPunct="0"/>
            <a:r>
              <a:rPr lang="en-US" altLang="zh-CN" b="1" dirty="0" smtClean="0"/>
              <a:t>        </a:t>
            </a:r>
            <a:r>
              <a:rPr lang="zh-CN" altLang="en-US" b="1" dirty="0" smtClean="0"/>
              <a:t>编码</a:t>
            </a:r>
            <a:r>
              <a:rPr lang="en-US" altLang="zh-CN" b="1" dirty="0"/>
              <a:t>8</a:t>
            </a:r>
            <a:r>
              <a:rPr lang="zh-CN" altLang="en-US" b="1" dirty="0"/>
              <a:t>位，传输速率：不小于</a:t>
            </a:r>
            <a:r>
              <a:rPr lang="en-US" altLang="zh-CN" b="1" dirty="0"/>
              <a:t>64Kbps = 8000</a:t>
            </a:r>
            <a:r>
              <a:rPr lang="zh-CN" altLang="en-US" b="1" dirty="0"/>
              <a:t>次</a:t>
            </a:r>
            <a:r>
              <a:rPr lang="en-US" altLang="zh-CN" b="1" dirty="0"/>
              <a:t>/</a:t>
            </a:r>
            <a:r>
              <a:rPr lang="zh-CN" altLang="en-US" b="1" dirty="0"/>
              <a:t>秒 * </a:t>
            </a:r>
            <a:r>
              <a:rPr lang="en-US" altLang="zh-CN" b="1" dirty="0"/>
              <a:t>8</a:t>
            </a:r>
            <a:r>
              <a:rPr lang="zh-CN" altLang="en-US" b="1" dirty="0"/>
              <a:t>位</a:t>
            </a:r>
            <a:r>
              <a:rPr lang="en-US" altLang="zh-CN" b="1" dirty="0"/>
              <a:t>/</a:t>
            </a:r>
            <a:r>
              <a:rPr lang="zh-CN" altLang="en-US" b="1" dirty="0"/>
              <a:t>次。</a:t>
            </a:r>
            <a:endParaRPr lang="zh-CN" altLang="en-US" b="1" dirty="0">
              <a:latin typeface="宋体" pitchFamily="2" charset="-122"/>
            </a:endParaRPr>
          </a:p>
        </p:txBody>
      </p:sp>
      <p:sp>
        <p:nvSpPr>
          <p:cNvPr id="31798" name="Text Box 97"/>
          <p:cNvSpPr txBox="1">
            <a:spLocks noChangeArrowheads="1"/>
          </p:cNvSpPr>
          <p:nvPr/>
        </p:nvSpPr>
        <p:spPr bwMode="auto">
          <a:xfrm>
            <a:off x="611188" y="115888"/>
            <a:ext cx="2808287" cy="457200"/>
          </a:xfrm>
          <a:prstGeom prst="rect">
            <a:avLst/>
          </a:prstGeom>
          <a:noFill/>
          <a:ln w="9525">
            <a:noFill/>
            <a:miter lim="800000"/>
            <a:headEnd/>
            <a:tailEnd/>
          </a:ln>
        </p:spPr>
        <p:txBody>
          <a:bodyPr>
            <a:spAutoFit/>
          </a:bodyPr>
          <a:lstStyle/>
          <a:p>
            <a:r>
              <a:rPr lang="zh-CN" altLang="en-US" b="1">
                <a:solidFill>
                  <a:srgbClr val="FF0000"/>
                </a:solidFill>
              </a:rPr>
              <a:t>编码</a:t>
            </a:r>
            <a:r>
              <a:rPr lang="en-US" altLang="zh-CN" b="1">
                <a:solidFill>
                  <a:srgbClr val="FF0000"/>
                </a:solidFill>
              </a:rPr>
              <a:t>/</a:t>
            </a:r>
            <a:r>
              <a:rPr lang="zh-CN" altLang="en-US" b="1">
                <a:solidFill>
                  <a:srgbClr val="FF0000"/>
                </a:solidFill>
              </a:rPr>
              <a:t>解码示意</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37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37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8604250" y="44450"/>
            <a:ext cx="492443" cy="461665"/>
          </a:xfrm>
          <a:prstGeom prst="rect">
            <a:avLst/>
          </a:prstGeom>
          <a:noFill/>
          <a:ln w="12700">
            <a:noFill/>
            <a:miter lim="800000"/>
            <a:headEnd/>
            <a:tailEnd/>
          </a:ln>
        </p:spPr>
        <p:txBody>
          <a:bodyPr wrap="none">
            <a:spAutoFit/>
          </a:bodyPr>
          <a:lstStyle/>
          <a:p>
            <a:pPr eaLnBrk="0" hangingPunct="0"/>
            <a:r>
              <a:rPr lang="en-US" altLang="zh-CN" dirty="0" smtClean="0"/>
              <a:t>20</a:t>
            </a:r>
            <a:endParaRPr lang="en-US" altLang="zh-CN" dirty="0"/>
          </a:p>
        </p:txBody>
      </p:sp>
      <p:sp>
        <p:nvSpPr>
          <p:cNvPr id="32771" name="Text Box 3"/>
          <p:cNvSpPr txBox="1">
            <a:spLocks noChangeArrowheads="1"/>
          </p:cNvSpPr>
          <p:nvPr/>
        </p:nvSpPr>
        <p:spPr bwMode="auto">
          <a:xfrm>
            <a:off x="280988" y="185738"/>
            <a:ext cx="5875337" cy="579437"/>
          </a:xfrm>
          <a:prstGeom prst="rect">
            <a:avLst/>
          </a:prstGeom>
          <a:noFill/>
          <a:ln w="9525">
            <a:noFill/>
            <a:miter lim="800000"/>
            <a:headEnd/>
            <a:tailEnd/>
          </a:ln>
        </p:spPr>
        <p:txBody>
          <a:bodyPr>
            <a:spAutoFit/>
          </a:bodyPr>
          <a:lstStyle/>
          <a:p>
            <a:r>
              <a:rPr lang="zh-CN" altLang="en-US" sz="3200" b="1"/>
              <a:t>变换器和反变换器的效果</a:t>
            </a:r>
          </a:p>
        </p:txBody>
      </p:sp>
      <p:sp>
        <p:nvSpPr>
          <p:cNvPr id="662532" name="Rectangle 4"/>
          <p:cNvSpPr>
            <a:spLocks noChangeArrowheads="1"/>
          </p:cNvSpPr>
          <p:nvPr/>
        </p:nvSpPr>
        <p:spPr bwMode="auto">
          <a:xfrm>
            <a:off x="228600" y="904875"/>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grpSp>
        <p:nvGrpSpPr>
          <p:cNvPr id="32773" name="Group 29"/>
          <p:cNvGrpSpPr>
            <a:grpSpLocks/>
          </p:cNvGrpSpPr>
          <p:nvPr/>
        </p:nvGrpSpPr>
        <p:grpSpPr bwMode="auto">
          <a:xfrm>
            <a:off x="381000" y="1989138"/>
            <a:ext cx="8153400" cy="2819400"/>
            <a:chOff x="240" y="1790"/>
            <a:chExt cx="5136" cy="1776"/>
          </a:xfrm>
        </p:grpSpPr>
        <p:sp>
          <p:nvSpPr>
            <p:cNvPr id="32781" name="Rectangle 6"/>
            <p:cNvSpPr>
              <a:spLocks noChangeArrowheads="1"/>
            </p:cNvSpPr>
            <p:nvPr/>
          </p:nvSpPr>
          <p:spPr bwMode="auto">
            <a:xfrm>
              <a:off x="240" y="1790"/>
              <a:ext cx="624" cy="384"/>
            </a:xfrm>
            <a:prstGeom prst="rect">
              <a:avLst/>
            </a:prstGeom>
            <a:solidFill>
              <a:schemeClr val="bg1"/>
            </a:solidFill>
            <a:ln w="12700">
              <a:solidFill>
                <a:schemeClr val="tx1"/>
              </a:solidFill>
              <a:miter lim="800000"/>
              <a:headEnd/>
              <a:tailEnd/>
            </a:ln>
          </p:spPr>
          <p:txBody>
            <a:bodyPr wrap="none" anchor="ctr"/>
            <a:lstStyle/>
            <a:p>
              <a:pPr algn="ctr" eaLnBrk="0" hangingPunct="0"/>
              <a:r>
                <a:rPr lang="zh-CN" altLang="en-US" sz="2000" b="1"/>
                <a:t>数字型</a:t>
              </a:r>
            </a:p>
            <a:p>
              <a:pPr algn="ctr" eaLnBrk="0" hangingPunct="0"/>
              <a:r>
                <a:rPr lang="zh-CN" altLang="en-US" sz="2000" b="1"/>
                <a:t>信源</a:t>
              </a:r>
            </a:p>
          </p:txBody>
        </p:sp>
        <p:sp>
          <p:nvSpPr>
            <p:cNvPr id="32782" name="Rectangle 7"/>
            <p:cNvSpPr>
              <a:spLocks noChangeArrowheads="1"/>
            </p:cNvSpPr>
            <p:nvPr/>
          </p:nvSpPr>
          <p:spPr bwMode="auto">
            <a:xfrm>
              <a:off x="1104" y="2126"/>
              <a:ext cx="864" cy="336"/>
            </a:xfrm>
            <a:prstGeom prst="rect">
              <a:avLst/>
            </a:prstGeom>
            <a:solidFill>
              <a:schemeClr val="bg1"/>
            </a:solidFill>
            <a:ln w="12700">
              <a:solidFill>
                <a:schemeClr val="tx1"/>
              </a:solidFill>
              <a:miter lim="800000"/>
              <a:headEnd/>
              <a:tailEnd/>
            </a:ln>
          </p:spPr>
          <p:txBody>
            <a:bodyPr wrap="none" anchor="ctr"/>
            <a:lstStyle/>
            <a:p>
              <a:pPr algn="ctr" eaLnBrk="0" hangingPunct="0"/>
              <a:r>
                <a:rPr lang="en-US" altLang="zh-CN" b="1">
                  <a:solidFill>
                    <a:srgbClr val="FF0000"/>
                  </a:solidFill>
                </a:rPr>
                <a:t>Mo</a:t>
              </a:r>
              <a:r>
                <a:rPr lang="en-US" altLang="zh-CN" b="1"/>
                <a:t>dem</a:t>
              </a:r>
            </a:p>
          </p:txBody>
        </p:sp>
        <p:sp>
          <p:nvSpPr>
            <p:cNvPr id="32783" name="Rectangle 8"/>
            <p:cNvSpPr>
              <a:spLocks noChangeArrowheads="1"/>
            </p:cNvSpPr>
            <p:nvPr/>
          </p:nvSpPr>
          <p:spPr bwMode="auto">
            <a:xfrm>
              <a:off x="288" y="3182"/>
              <a:ext cx="624" cy="384"/>
            </a:xfrm>
            <a:prstGeom prst="rect">
              <a:avLst/>
            </a:prstGeom>
            <a:solidFill>
              <a:schemeClr val="bg1"/>
            </a:solidFill>
            <a:ln w="12700">
              <a:solidFill>
                <a:schemeClr val="tx1"/>
              </a:solidFill>
              <a:miter lim="800000"/>
              <a:headEnd/>
              <a:tailEnd/>
            </a:ln>
          </p:spPr>
          <p:txBody>
            <a:bodyPr wrap="none" anchor="ctr"/>
            <a:lstStyle/>
            <a:p>
              <a:pPr algn="ctr" eaLnBrk="0" hangingPunct="0"/>
              <a:r>
                <a:rPr lang="zh-CN" altLang="en-US" sz="2000" b="1"/>
                <a:t>模拟型</a:t>
              </a:r>
            </a:p>
            <a:p>
              <a:pPr algn="ctr" eaLnBrk="0" hangingPunct="0"/>
              <a:r>
                <a:rPr lang="zh-CN" altLang="en-US" sz="2000" b="1"/>
                <a:t>信源</a:t>
              </a:r>
            </a:p>
          </p:txBody>
        </p:sp>
        <p:sp>
          <p:nvSpPr>
            <p:cNvPr id="32784" name="Rectangle 9"/>
            <p:cNvSpPr>
              <a:spLocks noChangeArrowheads="1"/>
            </p:cNvSpPr>
            <p:nvPr/>
          </p:nvSpPr>
          <p:spPr bwMode="auto">
            <a:xfrm>
              <a:off x="1152" y="2798"/>
              <a:ext cx="864" cy="336"/>
            </a:xfrm>
            <a:prstGeom prst="rect">
              <a:avLst/>
            </a:prstGeom>
            <a:solidFill>
              <a:schemeClr val="bg1"/>
            </a:solidFill>
            <a:ln w="12700">
              <a:solidFill>
                <a:schemeClr val="tx1"/>
              </a:solidFill>
              <a:miter lim="800000"/>
              <a:headEnd/>
              <a:tailEnd/>
            </a:ln>
          </p:spPr>
          <p:txBody>
            <a:bodyPr wrap="none" anchor="ctr"/>
            <a:lstStyle/>
            <a:p>
              <a:pPr algn="ctr" eaLnBrk="0" hangingPunct="0"/>
              <a:r>
                <a:rPr lang="en-US" altLang="zh-CN" b="1">
                  <a:solidFill>
                    <a:srgbClr val="FF0000"/>
                  </a:solidFill>
                </a:rPr>
                <a:t>Co</a:t>
              </a:r>
              <a:r>
                <a:rPr lang="en-US" altLang="zh-CN" b="1"/>
                <a:t>dec</a:t>
              </a:r>
            </a:p>
          </p:txBody>
        </p:sp>
        <p:sp>
          <p:nvSpPr>
            <p:cNvPr id="32785" name="Rectangle 10"/>
            <p:cNvSpPr>
              <a:spLocks noChangeArrowheads="1"/>
            </p:cNvSpPr>
            <p:nvPr/>
          </p:nvSpPr>
          <p:spPr bwMode="auto">
            <a:xfrm>
              <a:off x="2256" y="1790"/>
              <a:ext cx="864" cy="336"/>
            </a:xfrm>
            <a:prstGeom prst="rect">
              <a:avLst/>
            </a:prstGeom>
            <a:solidFill>
              <a:schemeClr val="bg1"/>
            </a:solidFill>
            <a:ln w="12700">
              <a:solidFill>
                <a:schemeClr val="tx1"/>
              </a:solidFill>
              <a:miter lim="800000"/>
              <a:headEnd/>
              <a:tailEnd/>
            </a:ln>
          </p:spPr>
          <p:txBody>
            <a:bodyPr wrap="none" anchor="ctr"/>
            <a:lstStyle/>
            <a:p>
              <a:pPr algn="ctr" eaLnBrk="0" hangingPunct="0"/>
              <a:r>
                <a:rPr lang="zh-CN" altLang="en-US" b="1"/>
                <a:t>数字信道</a:t>
              </a:r>
            </a:p>
          </p:txBody>
        </p:sp>
        <p:sp>
          <p:nvSpPr>
            <p:cNvPr id="32786" name="Rectangle 11"/>
            <p:cNvSpPr>
              <a:spLocks noChangeArrowheads="1"/>
            </p:cNvSpPr>
            <p:nvPr/>
          </p:nvSpPr>
          <p:spPr bwMode="auto">
            <a:xfrm>
              <a:off x="2304" y="3182"/>
              <a:ext cx="864" cy="336"/>
            </a:xfrm>
            <a:prstGeom prst="rect">
              <a:avLst/>
            </a:prstGeom>
            <a:solidFill>
              <a:schemeClr val="bg1"/>
            </a:solidFill>
            <a:ln w="12700">
              <a:solidFill>
                <a:schemeClr val="tx1"/>
              </a:solidFill>
              <a:miter lim="800000"/>
              <a:headEnd/>
              <a:tailEnd/>
            </a:ln>
          </p:spPr>
          <p:txBody>
            <a:bodyPr wrap="none" anchor="ctr"/>
            <a:lstStyle/>
            <a:p>
              <a:pPr algn="ctr" eaLnBrk="0" hangingPunct="0"/>
              <a:r>
                <a:rPr lang="zh-CN" altLang="en-US" b="1"/>
                <a:t>模拟信道</a:t>
              </a:r>
            </a:p>
          </p:txBody>
        </p:sp>
        <p:sp>
          <p:nvSpPr>
            <p:cNvPr id="32787" name="Rectangle 12"/>
            <p:cNvSpPr>
              <a:spLocks noChangeArrowheads="1"/>
            </p:cNvSpPr>
            <p:nvPr/>
          </p:nvSpPr>
          <p:spPr bwMode="auto">
            <a:xfrm>
              <a:off x="4752" y="1790"/>
              <a:ext cx="624" cy="384"/>
            </a:xfrm>
            <a:prstGeom prst="rect">
              <a:avLst/>
            </a:prstGeom>
            <a:solidFill>
              <a:schemeClr val="bg1"/>
            </a:solidFill>
            <a:ln w="12700">
              <a:solidFill>
                <a:schemeClr val="tx1"/>
              </a:solidFill>
              <a:miter lim="800000"/>
              <a:headEnd/>
              <a:tailEnd/>
            </a:ln>
          </p:spPr>
          <p:txBody>
            <a:bodyPr wrap="none" anchor="ctr"/>
            <a:lstStyle/>
            <a:p>
              <a:pPr algn="ctr" eaLnBrk="0" hangingPunct="0"/>
              <a:r>
                <a:rPr lang="zh-CN" altLang="en-US" sz="2000" b="1"/>
                <a:t>数字型</a:t>
              </a:r>
            </a:p>
            <a:p>
              <a:pPr algn="ctr" eaLnBrk="0" hangingPunct="0"/>
              <a:r>
                <a:rPr lang="zh-CN" altLang="en-US" sz="2000" b="1"/>
                <a:t>信宿</a:t>
              </a:r>
            </a:p>
          </p:txBody>
        </p:sp>
        <p:sp>
          <p:nvSpPr>
            <p:cNvPr id="32788" name="Rectangle 13"/>
            <p:cNvSpPr>
              <a:spLocks noChangeArrowheads="1"/>
            </p:cNvSpPr>
            <p:nvPr/>
          </p:nvSpPr>
          <p:spPr bwMode="auto">
            <a:xfrm>
              <a:off x="3504" y="2126"/>
              <a:ext cx="864" cy="336"/>
            </a:xfrm>
            <a:prstGeom prst="rect">
              <a:avLst/>
            </a:prstGeom>
            <a:solidFill>
              <a:schemeClr val="bg1"/>
            </a:solidFill>
            <a:ln w="12700">
              <a:solidFill>
                <a:schemeClr val="tx1"/>
              </a:solidFill>
              <a:miter lim="800000"/>
              <a:headEnd/>
              <a:tailEnd/>
            </a:ln>
          </p:spPr>
          <p:txBody>
            <a:bodyPr wrap="none" anchor="ctr"/>
            <a:lstStyle/>
            <a:p>
              <a:pPr algn="ctr" eaLnBrk="0" hangingPunct="0"/>
              <a:r>
                <a:rPr lang="en-US" altLang="zh-CN" b="1"/>
                <a:t>Mo</a:t>
              </a:r>
              <a:r>
                <a:rPr lang="en-US" altLang="zh-CN" b="1">
                  <a:solidFill>
                    <a:srgbClr val="FF0000"/>
                  </a:solidFill>
                </a:rPr>
                <a:t>dem</a:t>
              </a:r>
            </a:p>
          </p:txBody>
        </p:sp>
        <p:sp>
          <p:nvSpPr>
            <p:cNvPr id="32789" name="Rectangle 14"/>
            <p:cNvSpPr>
              <a:spLocks noChangeArrowheads="1"/>
            </p:cNvSpPr>
            <p:nvPr/>
          </p:nvSpPr>
          <p:spPr bwMode="auto">
            <a:xfrm>
              <a:off x="4752" y="3182"/>
              <a:ext cx="624" cy="384"/>
            </a:xfrm>
            <a:prstGeom prst="rect">
              <a:avLst/>
            </a:prstGeom>
            <a:solidFill>
              <a:schemeClr val="bg1"/>
            </a:solidFill>
            <a:ln w="12700">
              <a:solidFill>
                <a:schemeClr val="tx1"/>
              </a:solidFill>
              <a:miter lim="800000"/>
              <a:headEnd/>
              <a:tailEnd/>
            </a:ln>
          </p:spPr>
          <p:txBody>
            <a:bodyPr wrap="none" anchor="ctr"/>
            <a:lstStyle/>
            <a:p>
              <a:pPr algn="ctr" eaLnBrk="0" hangingPunct="0"/>
              <a:r>
                <a:rPr lang="zh-CN" altLang="en-US" sz="2000" b="1"/>
                <a:t>模拟型</a:t>
              </a:r>
            </a:p>
            <a:p>
              <a:pPr algn="ctr" eaLnBrk="0" hangingPunct="0"/>
              <a:r>
                <a:rPr lang="zh-CN" altLang="en-US" sz="2000" b="1"/>
                <a:t>信宿</a:t>
              </a:r>
            </a:p>
          </p:txBody>
        </p:sp>
        <p:sp>
          <p:nvSpPr>
            <p:cNvPr id="32790" name="Rectangle 15"/>
            <p:cNvSpPr>
              <a:spLocks noChangeArrowheads="1"/>
            </p:cNvSpPr>
            <p:nvPr/>
          </p:nvSpPr>
          <p:spPr bwMode="auto">
            <a:xfrm>
              <a:off x="3552" y="2846"/>
              <a:ext cx="864" cy="336"/>
            </a:xfrm>
            <a:prstGeom prst="rect">
              <a:avLst/>
            </a:prstGeom>
            <a:solidFill>
              <a:schemeClr val="bg1"/>
            </a:solidFill>
            <a:ln w="12700">
              <a:solidFill>
                <a:schemeClr val="tx1"/>
              </a:solidFill>
              <a:miter lim="800000"/>
              <a:headEnd/>
              <a:tailEnd/>
            </a:ln>
          </p:spPr>
          <p:txBody>
            <a:bodyPr wrap="none" anchor="ctr"/>
            <a:lstStyle/>
            <a:p>
              <a:pPr algn="ctr" eaLnBrk="0" hangingPunct="0"/>
              <a:r>
                <a:rPr lang="en-US" altLang="zh-CN" b="1"/>
                <a:t>Co</a:t>
              </a:r>
              <a:r>
                <a:rPr lang="en-US" altLang="zh-CN" b="1">
                  <a:solidFill>
                    <a:srgbClr val="FF0000"/>
                  </a:solidFill>
                </a:rPr>
                <a:t>dec</a:t>
              </a:r>
            </a:p>
          </p:txBody>
        </p:sp>
        <p:sp>
          <p:nvSpPr>
            <p:cNvPr id="32791" name="Line 16"/>
            <p:cNvSpPr>
              <a:spLocks noChangeShapeType="1"/>
            </p:cNvSpPr>
            <p:nvPr/>
          </p:nvSpPr>
          <p:spPr bwMode="auto">
            <a:xfrm flipV="1">
              <a:off x="912" y="2942"/>
              <a:ext cx="192" cy="288"/>
            </a:xfrm>
            <a:prstGeom prst="line">
              <a:avLst/>
            </a:prstGeom>
            <a:noFill/>
            <a:ln w="28575">
              <a:solidFill>
                <a:schemeClr val="accent2"/>
              </a:solidFill>
              <a:round/>
              <a:headEnd/>
              <a:tailEnd type="triangle" w="med" len="med"/>
            </a:ln>
          </p:spPr>
          <p:txBody>
            <a:bodyPr/>
            <a:lstStyle/>
            <a:p>
              <a:endParaRPr lang="zh-CN" altLang="en-US"/>
            </a:p>
          </p:txBody>
        </p:sp>
        <p:sp>
          <p:nvSpPr>
            <p:cNvPr id="32792" name="Line 17"/>
            <p:cNvSpPr>
              <a:spLocks noChangeShapeType="1"/>
            </p:cNvSpPr>
            <p:nvPr/>
          </p:nvSpPr>
          <p:spPr bwMode="auto">
            <a:xfrm flipV="1">
              <a:off x="2016" y="2126"/>
              <a:ext cx="240" cy="720"/>
            </a:xfrm>
            <a:prstGeom prst="line">
              <a:avLst/>
            </a:prstGeom>
            <a:noFill/>
            <a:ln w="28575">
              <a:solidFill>
                <a:schemeClr val="accent2"/>
              </a:solidFill>
              <a:round/>
              <a:headEnd/>
              <a:tailEnd type="triangle" w="med" len="med"/>
            </a:ln>
          </p:spPr>
          <p:txBody>
            <a:bodyPr/>
            <a:lstStyle/>
            <a:p>
              <a:endParaRPr lang="zh-CN" altLang="en-US"/>
            </a:p>
          </p:txBody>
        </p:sp>
        <p:sp>
          <p:nvSpPr>
            <p:cNvPr id="32793" name="Line 18"/>
            <p:cNvSpPr>
              <a:spLocks noChangeShapeType="1"/>
            </p:cNvSpPr>
            <p:nvPr/>
          </p:nvSpPr>
          <p:spPr bwMode="auto">
            <a:xfrm>
              <a:off x="3120" y="2078"/>
              <a:ext cx="432" cy="768"/>
            </a:xfrm>
            <a:prstGeom prst="line">
              <a:avLst/>
            </a:prstGeom>
            <a:noFill/>
            <a:ln w="28575">
              <a:solidFill>
                <a:schemeClr val="accent2"/>
              </a:solidFill>
              <a:round/>
              <a:headEnd/>
              <a:tailEnd type="triangle" w="med" len="med"/>
            </a:ln>
          </p:spPr>
          <p:txBody>
            <a:bodyPr/>
            <a:lstStyle/>
            <a:p>
              <a:endParaRPr lang="zh-CN" altLang="en-US"/>
            </a:p>
          </p:txBody>
        </p:sp>
        <p:sp>
          <p:nvSpPr>
            <p:cNvPr id="32794" name="Line 19"/>
            <p:cNvSpPr>
              <a:spLocks noChangeShapeType="1"/>
            </p:cNvSpPr>
            <p:nvPr/>
          </p:nvSpPr>
          <p:spPr bwMode="auto">
            <a:xfrm>
              <a:off x="4416" y="3038"/>
              <a:ext cx="336" cy="240"/>
            </a:xfrm>
            <a:prstGeom prst="line">
              <a:avLst/>
            </a:prstGeom>
            <a:noFill/>
            <a:ln w="28575">
              <a:solidFill>
                <a:schemeClr val="accent2"/>
              </a:solidFill>
              <a:round/>
              <a:headEnd/>
              <a:tailEnd type="triangle" w="med" len="med"/>
            </a:ln>
          </p:spPr>
          <p:txBody>
            <a:bodyPr/>
            <a:lstStyle/>
            <a:p>
              <a:endParaRPr lang="zh-CN" altLang="en-US"/>
            </a:p>
          </p:txBody>
        </p:sp>
        <p:sp>
          <p:nvSpPr>
            <p:cNvPr id="32795" name="Line 20"/>
            <p:cNvSpPr>
              <a:spLocks noChangeShapeType="1"/>
            </p:cNvSpPr>
            <p:nvPr/>
          </p:nvSpPr>
          <p:spPr bwMode="auto">
            <a:xfrm>
              <a:off x="864" y="1886"/>
              <a:ext cx="1344" cy="0"/>
            </a:xfrm>
            <a:prstGeom prst="line">
              <a:avLst/>
            </a:prstGeom>
            <a:noFill/>
            <a:ln w="12700">
              <a:solidFill>
                <a:schemeClr val="tx1"/>
              </a:solidFill>
              <a:round/>
              <a:headEnd/>
              <a:tailEnd type="triangle" w="med" len="med"/>
            </a:ln>
          </p:spPr>
          <p:txBody>
            <a:bodyPr/>
            <a:lstStyle/>
            <a:p>
              <a:endParaRPr lang="zh-CN" altLang="en-US"/>
            </a:p>
          </p:txBody>
        </p:sp>
        <p:sp>
          <p:nvSpPr>
            <p:cNvPr id="32796" name="Line 21"/>
            <p:cNvSpPr>
              <a:spLocks noChangeShapeType="1"/>
            </p:cNvSpPr>
            <p:nvPr/>
          </p:nvSpPr>
          <p:spPr bwMode="auto">
            <a:xfrm>
              <a:off x="3120" y="1838"/>
              <a:ext cx="1632" cy="0"/>
            </a:xfrm>
            <a:prstGeom prst="line">
              <a:avLst/>
            </a:prstGeom>
            <a:noFill/>
            <a:ln w="12700">
              <a:solidFill>
                <a:schemeClr val="tx1"/>
              </a:solidFill>
              <a:round/>
              <a:headEnd/>
              <a:tailEnd type="triangle" w="med" len="med"/>
            </a:ln>
          </p:spPr>
          <p:txBody>
            <a:bodyPr/>
            <a:lstStyle/>
            <a:p>
              <a:endParaRPr lang="zh-CN" altLang="en-US"/>
            </a:p>
          </p:txBody>
        </p:sp>
        <p:sp>
          <p:nvSpPr>
            <p:cNvPr id="32797" name="Line 22"/>
            <p:cNvSpPr>
              <a:spLocks noChangeShapeType="1"/>
            </p:cNvSpPr>
            <p:nvPr/>
          </p:nvSpPr>
          <p:spPr bwMode="auto">
            <a:xfrm>
              <a:off x="864" y="2126"/>
              <a:ext cx="240" cy="192"/>
            </a:xfrm>
            <a:prstGeom prst="line">
              <a:avLst/>
            </a:prstGeom>
            <a:noFill/>
            <a:ln w="28575">
              <a:solidFill>
                <a:srgbClr val="FF0000"/>
              </a:solidFill>
              <a:round/>
              <a:headEnd/>
              <a:tailEnd type="triangle" w="med" len="med"/>
            </a:ln>
          </p:spPr>
          <p:txBody>
            <a:bodyPr/>
            <a:lstStyle/>
            <a:p>
              <a:endParaRPr lang="zh-CN" altLang="en-US"/>
            </a:p>
          </p:txBody>
        </p:sp>
        <p:sp>
          <p:nvSpPr>
            <p:cNvPr id="32798" name="Line 23"/>
            <p:cNvSpPr>
              <a:spLocks noChangeShapeType="1"/>
            </p:cNvSpPr>
            <p:nvPr/>
          </p:nvSpPr>
          <p:spPr bwMode="auto">
            <a:xfrm>
              <a:off x="1968" y="2462"/>
              <a:ext cx="336" cy="672"/>
            </a:xfrm>
            <a:prstGeom prst="line">
              <a:avLst/>
            </a:prstGeom>
            <a:noFill/>
            <a:ln w="28575">
              <a:solidFill>
                <a:srgbClr val="FF0000"/>
              </a:solidFill>
              <a:round/>
              <a:headEnd/>
              <a:tailEnd type="triangle" w="med" len="med"/>
            </a:ln>
          </p:spPr>
          <p:txBody>
            <a:bodyPr/>
            <a:lstStyle/>
            <a:p>
              <a:endParaRPr lang="zh-CN" altLang="en-US"/>
            </a:p>
          </p:txBody>
        </p:sp>
        <p:sp>
          <p:nvSpPr>
            <p:cNvPr id="32799" name="Line 24"/>
            <p:cNvSpPr>
              <a:spLocks noChangeShapeType="1"/>
            </p:cNvSpPr>
            <p:nvPr/>
          </p:nvSpPr>
          <p:spPr bwMode="auto">
            <a:xfrm flipV="1">
              <a:off x="3168" y="2462"/>
              <a:ext cx="336" cy="768"/>
            </a:xfrm>
            <a:prstGeom prst="line">
              <a:avLst/>
            </a:prstGeom>
            <a:noFill/>
            <a:ln w="28575">
              <a:solidFill>
                <a:srgbClr val="FF0000"/>
              </a:solidFill>
              <a:round/>
              <a:headEnd/>
              <a:tailEnd type="triangle" w="med" len="med"/>
            </a:ln>
          </p:spPr>
          <p:txBody>
            <a:bodyPr/>
            <a:lstStyle/>
            <a:p>
              <a:endParaRPr lang="zh-CN" altLang="en-US"/>
            </a:p>
          </p:txBody>
        </p:sp>
        <p:sp>
          <p:nvSpPr>
            <p:cNvPr id="32800" name="Line 25"/>
            <p:cNvSpPr>
              <a:spLocks noChangeShapeType="1"/>
            </p:cNvSpPr>
            <p:nvPr/>
          </p:nvSpPr>
          <p:spPr bwMode="auto">
            <a:xfrm flipV="1">
              <a:off x="4368" y="2174"/>
              <a:ext cx="384" cy="96"/>
            </a:xfrm>
            <a:prstGeom prst="line">
              <a:avLst/>
            </a:prstGeom>
            <a:noFill/>
            <a:ln w="28575">
              <a:solidFill>
                <a:srgbClr val="FF0000"/>
              </a:solidFill>
              <a:round/>
              <a:headEnd/>
              <a:tailEnd type="triangle" w="med" len="med"/>
            </a:ln>
          </p:spPr>
          <p:txBody>
            <a:bodyPr/>
            <a:lstStyle/>
            <a:p>
              <a:endParaRPr lang="zh-CN" altLang="en-US"/>
            </a:p>
          </p:txBody>
        </p:sp>
        <p:sp>
          <p:nvSpPr>
            <p:cNvPr id="32801" name="Line 26"/>
            <p:cNvSpPr>
              <a:spLocks noChangeShapeType="1"/>
            </p:cNvSpPr>
            <p:nvPr/>
          </p:nvSpPr>
          <p:spPr bwMode="auto">
            <a:xfrm>
              <a:off x="912" y="3422"/>
              <a:ext cx="1344" cy="0"/>
            </a:xfrm>
            <a:prstGeom prst="line">
              <a:avLst/>
            </a:prstGeom>
            <a:noFill/>
            <a:ln w="12700">
              <a:solidFill>
                <a:schemeClr val="tx1"/>
              </a:solidFill>
              <a:round/>
              <a:headEnd/>
              <a:tailEnd type="triangle" w="med" len="med"/>
            </a:ln>
          </p:spPr>
          <p:txBody>
            <a:bodyPr/>
            <a:lstStyle/>
            <a:p>
              <a:endParaRPr lang="zh-CN" altLang="en-US"/>
            </a:p>
          </p:txBody>
        </p:sp>
        <p:sp>
          <p:nvSpPr>
            <p:cNvPr id="32802" name="Line 27"/>
            <p:cNvSpPr>
              <a:spLocks noChangeShapeType="1"/>
            </p:cNvSpPr>
            <p:nvPr/>
          </p:nvSpPr>
          <p:spPr bwMode="auto">
            <a:xfrm>
              <a:off x="3168" y="3422"/>
              <a:ext cx="1584" cy="0"/>
            </a:xfrm>
            <a:prstGeom prst="line">
              <a:avLst/>
            </a:prstGeom>
            <a:noFill/>
            <a:ln w="12700">
              <a:solidFill>
                <a:schemeClr val="tx1"/>
              </a:solidFill>
              <a:round/>
              <a:headEnd/>
              <a:tailEnd type="triangle" w="med" len="med"/>
            </a:ln>
          </p:spPr>
          <p:txBody>
            <a:bodyPr/>
            <a:lstStyle/>
            <a:p>
              <a:endParaRPr lang="zh-CN" altLang="en-US"/>
            </a:p>
          </p:txBody>
        </p:sp>
      </p:grpSp>
      <p:sp>
        <p:nvSpPr>
          <p:cNvPr id="32774" name="Text Box 28"/>
          <p:cNvSpPr txBox="1">
            <a:spLocks noChangeArrowheads="1"/>
          </p:cNvSpPr>
          <p:nvPr/>
        </p:nvSpPr>
        <p:spPr bwMode="auto">
          <a:xfrm>
            <a:off x="179388" y="1052513"/>
            <a:ext cx="8713787" cy="895350"/>
          </a:xfrm>
          <a:prstGeom prst="rect">
            <a:avLst/>
          </a:prstGeom>
          <a:noFill/>
          <a:ln w="9525">
            <a:noFill/>
            <a:miter lim="800000"/>
            <a:headEnd/>
            <a:tailEnd/>
          </a:ln>
        </p:spPr>
        <p:txBody>
          <a:bodyPr>
            <a:spAutoFit/>
          </a:bodyPr>
          <a:lstStyle/>
          <a:p>
            <a:pPr>
              <a:lnSpc>
                <a:spcPct val="110000"/>
              </a:lnSpc>
            </a:pPr>
            <a:r>
              <a:rPr lang="en-US" altLang="zh-CN"/>
              <a:t> </a:t>
            </a:r>
            <a:r>
              <a:rPr lang="zh-CN" altLang="en-US" b="1"/>
              <a:t>通过调制</a:t>
            </a:r>
            <a:r>
              <a:rPr lang="en-US" altLang="zh-CN" b="1"/>
              <a:t>/</a:t>
            </a:r>
            <a:r>
              <a:rPr lang="zh-CN" altLang="en-US" b="1"/>
              <a:t>解调、编码</a:t>
            </a:r>
            <a:r>
              <a:rPr lang="en-US" altLang="zh-CN" b="1"/>
              <a:t>/</a:t>
            </a:r>
            <a:r>
              <a:rPr lang="zh-CN" altLang="en-US" b="1"/>
              <a:t>解码技术，可以保证计算机之间以数字信号的方式进行通信；</a:t>
            </a:r>
          </a:p>
        </p:txBody>
      </p:sp>
      <p:grpSp>
        <p:nvGrpSpPr>
          <p:cNvPr id="32775" name="Group 34"/>
          <p:cNvGrpSpPr>
            <a:grpSpLocks/>
          </p:cNvGrpSpPr>
          <p:nvPr/>
        </p:nvGrpSpPr>
        <p:grpSpPr bwMode="auto">
          <a:xfrm>
            <a:off x="1765300" y="5373688"/>
            <a:ext cx="5254625" cy="576262"/>
            <a:chOff x="1112" y="3747"/>
            <a:chExt cx="3310" cy="363"/>
          </a:xfrm>
        </p:grpSpPr>
        <p:sp>
          <p:nvSpPr>
            <p:cNvPr id="32777" name="Rectangle 30"/>
            <p:cNvSpPr>
              <a:spLocks noChangeArrowheads="1"/>
            </p:cNvSpPr>
            <p:nvPr/>
          </p:nvSpPr>
          <p:spPr bwMode="auto">
            <a:xfrm>
              <a:off x="1112" y="3838"/>
              <a:ext cx="544" cy="272"/>
            </a:xfrm>
            <a:prstGeom prst="rect">
              <a:avLst/>
            </a:prstGeom>
            <a:solidFill>
              <a:srgbClr val="FFFF00"/>
            </a:solidFill>
            <a:ln w="9525">
              <a:solidFill>
                <a:schemeClr val="tx1"/>
              </a:solidFill>
              <a:miter lim="800000"/>
              <a:headEnd/>
              <a:tailEnd/>
            </a:ln>
          </p:spPr>
          <p:txBody>
            <a:bodyPr wrap="none" anchor="ctr"/>
            <a:lstStyle/>
            <a:p>
              <a:pPr algn="ctr"/>
              <a:r>
                <a:rPr lang="zh-CN" altLang="en-US" b="1"/>
                <a:t>信源</a:t>
              </a:r>
            </a:p>
          </p:txBody>
        </p:sp>
        <p:sp>
          <p:nvSpPr>
            <p:cNvPr id="32778" name="Rectangle 31"/>
            <p:cNvSpPr>
              <a:spLocks noChangeArrowheads="1"/>
            </p:cNvSpPr>
            <p:nvPr/>
          </p:nvSpPr>
          <p:spPr bwMode="auto">
            <a:xfrm>
              <a:off x="3878" y="3838"/>
              <a:ext cx="544" cy="272"/>
            </a:xfrm>
            <a:prstGeom prst="rect">
              <a:avLst/>
            </a:prstGeom>
            <a:solidFill>
              <a:srgbClr val="FFFF00"/>
            </a:solidFill>
            <a:ln w="9525">
              <a:solidFill>
                <a:schemeClr val="tx1"/>
              </a:solidFill>
              <a:miter lim="800000"/>
              <a:headEnd/>
              <a:tailEnd/>
            </a:ln>
          </p:spPr>
          <p:txBody>
            <a:bodyPr wrap="none" anchor="ctr"/>
            <a:lstStyle/>
            <a:p>
              <a:pPr algn="ctr"/>
              <a:r>
                <a:rPr lang="zh-CN" altLang="en-US" b="1"/>
                <a:t>信宿</a:t>
              </a:r>
            </a:p>
          </p:txBody>
        </p:sp>
        <p:sp>
          <p:nvSpPr>
            <p:cNvPr id="32779" name="AutoShape 32"/>
            <p:cNvSpPr>
              <a:spLocks noChangeArrowheads="1"/>
            </p:cNvSpPr>
            <p:nvPr/>
          </p:nvSpPr>
          <p:spPr bwMode="auto">
            <a:xfrm>
              <a:off x="1746" y="4019"/>
              <a:ext cx="2087" cy="91"/>
            </a:xfrm>
            <a:prstGeom prst="rightArrow">
              <a:avLst>
                <a:gd name="adj1" fmla="val 50000"/>
                <a:gd name="adj2" fmla="val 573352"/>
              </a:avLst>
            </a:prstGeom>
            <a:solidFill>
              <a:srgbClr val="FFFF00"/>
            </a:solidFill>
            <a:ln w="9525">
              <a:solidFill>
                <a:schemeClr val="tx1"/>
              </a:solidFill>
              <a:miter lim="800000"/>
              <a:headEnd/>
              <a:tailEnd/>
            </a:ln>
          </p:spPr>
          <p:txBody>
            <a:bodyPr wrap="none" anchor="ctr"/>
            <a:lstStyle/>
            <a:p>
              <a:endParaRPr lang="zh-CN" altLang="en-US"/>
            </a:p>
          </p:txBody>
        </p:sp>
        <p:sp>
          <p:nvSpPr>
            <p:cNvPr id="32780" name="Text Box 33"/>
            <p:cNvSpPr txBox="1">
              <a:spLocks noChangeArrowheads="1"/>
            </p:cNvSpPr>
            <p:nvPr/>
          </p:nvSpPr>
          <p:spPr bwMode="auto">
            <a:xfrm>
              <a:off x="2132" y="3747"/>
              <a:ext cx="896" cy="291"/>
            </a:xfrm>
            <a:prstGeom prst="rect">
              <a:avLst/>
            </a:prstGeom>
            <a:noFill/>
            <a:ln w="9525">
              <a:noFill/>
              <a:miter lim="800000"/>
              <a:headEnd/>
              <a:tailEnd/>
            </a:ln>
          </p:spPr>
          <p:txBody>
            <a:bodyPr wrap="none">
              <a:spAutoFit/>
            </a:bodyPr>
            <a:lstStyle/>
            <a:p>
              <a:r>
                <a:rPr lang="zh-CN" altLang="en-US" b="1" dirty="0" smtClean="0"/>
                <a:t>数字信号</a:t>
              </a:r>
              <a:endParaRPr lang="zh-CN" altLang="en-US" b="1" dirty="0"/>
            </a:p>
          </p:txBody>
        </p:sp>
      </p:grpSp>
      <p:cxnSp>
        <p:nvCxnSpPr>
          <p:cNvPr id="35" name="直接箭头连接符 34"/>
          <p:cNvCxnSpPr/>
          <p:nvPr/>
        </p:nvCxnSpPr>
        <p:spPr bwMode="auto">
          <a:xfrm flipH="1">
            <a:off x="2719148" y="5604445"/>
            <a:ext cx="665402" cy="200819"/>
          </a:xfrm>
          <a:prstGeom prst="straightConnector1">
            <a:avLst/>
          </a:prstGeom>
          <a:solidFill>
            <a:schemeClr val="accent1"/>
          </a:solidFill>
          <a:ln w="9525" cap="flat" cmpd="sng" algn="ctr">
            <a:solidFill>
              <a:srgbClr val="FF0000"/>
            </a:solidFill>
            <a:prstDash val="dash"/>
            <a:round/>
            <a:headEnd type="none" w="med" len="med"/>
            <a:tailEnd type="triangle" w="med" len="med"/>
          </a:ln>
          <a:effectLst/>
        </p:spPr>
      </p:cxnSp>
      <p:cxnSp>
        <p:nvCxnSpPr>
          <p:cNvPr id="36" name="直接箭头连接符 35"/>
          <p:cNvCxnSpPr/>
          <p:nvPr/>
        </p:nvCxnSpPr>
        <p:spPr bwMode="auto">
          <a:xfrm>
            <a:off x="4806950" y="5604445"/>
            <a:ext cx="1133202" cy="200819"/>
          </a:xfrm>
          <a:prstGeom prst="straightConnector1">
            <a:avLst/>
          </a:prstGeom>
          <a:solidFill>
            <a:schemeClr val="accent1"/>
          </a:solidFill>
          <a:ln w="9525" cap="flat" cmpd="sng" algn="ctr">
            <a:solidFill>
              <a:srgbClr val="FF0000"/>
            </a:solidFill>
            <a:prstDash val="dash"/>
            <a:round/>
            <a:headEnd type="none" w="med" len="med"/>
            <a:tailEnd type="triangle" w="med" len="med"/>
          </a:ln>
          <a:effectLst/>
        </p:spPr>
      </p:cxn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8604250" y="44450"/>
            <a:ext cx="492443" cy="461665"/>
          </a:xfrm>
          <a:prstGeom prst="rect">
            <a:avLst/>
          </a:prstGeom>
          <a:noFill/>
          <a:ln w="12700">
            <a:noFill/>
            <a:miter lim="800000"/>
            <a:headEnd/>
            <a:tailEnd/>
          </a:ln>
        </p:spPr>
        <p:txBody>
          <a:bodyPr wrap="none">
            <a:spAutoFit/>
          </a:bodyPr>
          <a:lstStyle/>
          <a:p>
            <a:pPr eaLnBrk="0" hangingPunct="0"/>
            <a:r>
              <a:rPr lang="en-US" altLang="zh-CN" dirty="0" smtClean="0"/>
              <a:t>21</a:t>
            </a:r>
            <a:endParaRPr lang="en-US" altLang="zh-CN" dirty="0"/>
          </a:p>
        </p:txBody>
      </p:sp>
      <p:sp>
        <p:nvSpPr>
          <p:cNvPr id="32771" name="Text Box 3"/>
          <p:cNvSpPr txBox="1">
            <a:spLocks noChangeArrowheads="1"/>
          </p:cNvSpPr>
          <p:nvPr/>
        </p:nvSpPr>
        <p:spPr bwMode="auto">
          <a:xfrm>
            <a:off x="280988" y="185738"/>
            <a:ext cx="5875337" cy="579437"/>
          </a:xfrm>
          <a:prstGeom prst="rect">
            <a:avLst/>
          </a:prstGeom>
          <a:noFill/>
          <a:ln w="9525">
            <a:noFill/>
            <a:miter lim="800000"/>
            <a:headEnd/>
            <a:tailEnd/>
          </a:ln>
        </p:spPr>
        <p:txBody>
          <a:bodyPr>
            <a:spAutoFit/>
          </a:bodyPr>
          <a:lstStyle/>
          <a:p>
            <a:r>
              <a:rPr lang="zh-CN" altLang="en-US" sz="3200" b="1"/>
              <a:t>变换器和反变换器的效果</a:t>
            </a:r>
          </a:p>
        </p:txBody>
      </p:sp>
      <p:sp>
        <p:nvSpPr>
          <p:cNvPr id="662532" name="Rectangle 4"/>
          <p:cNvSpPr>
            <a:spLocks noChangeArrowheads="1"/>
          </p:cNvSpPr>
          <p:nvPr/>
        </p:nvSpPr>
        <p:spPr bwMode="auto">
          <a:xfrm>
            <a:off x="228600" y="904875"/>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32774" name="Text Box 28"/>
          <p:cNvSpPr txBox="1">
            <a:spLocks noChangeArrowheads="1"/>
          </p:cNvSpPr>
          <p:nvPr/>
        </p:nvSpPr>
        <p:spPr bwMode="auto">
          <a:xfrm>
            <a:off x="179388" y="1052513"/>
            <a:ext cx="8713787" cy="895350"/>
          </a:xfrm>
          <a:prstGeom prst="rect">
            <a:avLst/>
          </a:prstGeom>
          <a:noFill/>
          <a:ln w="9525">
            <a:noFill/>
            <a:miter lim="800000"/>
            <a:headEnd/>
            <a:tailEnd/>
          </a:ln>
        </p:spPr>
        <p:txBody>
          <a:bodyPr>
            <a:spAutoFit/>
          </a:bodyPr>
          <a:lstStyle/>
          <a:p>
            <a:pPr>
              <a:lnSpc>
                <a:spcPct val="110000"/>
              </a:lnSpc>
            </a:pPr>
            <a:r>
              <a:rPr lang="en-US" altLang="zh-CN" dirty="0"/>
              <a:t> </a:t>
            </a:r>
            <a:r>
              <a:rPr lang="zh-CN" altLang="en-US" b="1" dirty="0"/>
              <a:t>通过调制</a:t>
            </a:r>
            <a:r>
              <a:rPr lang="en-US" altLang="zh-CN" b="1" dirty="0"/>
              <a:t>/</a:t>
            </a:r>
            <a:r>
              <a:rPr lang="zh-CN" altLang="en-US" b="1" dirty="0"/>
              <a:t>解调、编码</a:t>
            </a:r>
            <a:r>
              <a:rPr lang="en-US" altLang="zh-CN" b="1" dirty="0"/>
              <a:t>/</a:t>
            </a:r>
            <a:r>
              <a:rPr lang="zh-CN" altLang="en-US" b="1" dirty="0"/>
              <a:t>解码技术，可以保证计算机之间以数字信号的方式进行通信；</a:t>
            </a:r>
          </a:p>
        </p:txBody>
      </p:sp>
      <p:grpSp>
        <p:nvGrpSpPr>
          <p:cNvPr id="32775" name="Group 34"/>
          <p:cNvGrpSpPr>
            <a:grpSpLocks/>
          </p:cNvGrpSpPr>
          <p:nvPr/>
        </p:nvGrpSpPr>
        <p:grpSpPr bwMode="auto">
          <a:xfrm>
            <a:off x="1619672" y="2492896"/>
            <a:ext cx="5254625" cy="576262"/>
            <a:chOff x="1112" y="3747"/>
            <a:chExt cx="3310" cy="363"/>
          </a:xfrm>
        </p:grpSpPr>
        <p:sp>
          <p:nvSpPr>
            <p:cNvPr id="32777" name="Rectangle 30"/>
            <p:cNvSpPr>
              <a:spLocks noChangeArrowheads="1"/>
            </p:cNvSpPr>
            <p:nvPr/>
          </p:nvSpPr>
          <p:spPr bwMode="auto">
            <a:xfrm>
              <a:off x="1112" y="3838"/>
              <a:ext cx="544" cy="272"/>
            </a:xfrm>
            <a:prstGeom prst="rect">
              <a:avLst/>
            </a:prstGeom>
            <a:solidFill>
              <a:srgbClr val="FFFF00"/>
            </a:solidFill>
            <a:ln w="9525">
              <a:solidFill>
                <a:schemeClr val="tx1"/>
              </a:solidFill>
              <a:miter lim="800000"/>
              <a:headEnd/>
              <a:tailEnd/>
            </a:ln>
          </p:spPr>
          <p:txBody>
            <a:bodyPr wrap="none" anchor="ctr"/>
            <a:lstStyle/>
            <a:p>
              <a:pPr algn="ctr"/>
              <a:r>
                <a:rPr lang="zh-CN" altLang="en-US" b="1"/>
                <a:t>信源</a:t>
              </a:r>
            </a:p>
          </p:txBody>
        </p:sp>
        <p:sp>
          <p:nvSpPr>
            <p:cNvPr id="32778" name="Rectangle 31"/>
            <p:cNvSpPr>
              <a:spLocks noChangeArrowheads="1"/>
            </p:cNvSpPr>
            <p:nvPr/>
          </p:nvSpPr>
          <p:spPr bwMode="auto">
            <a:xfrm>
              <a:off x="3878" y="3838"/>
              <a:ext cx="544" cy="272"/>
            </a:xfrm>
            <a:prstGeom prst="rect">
              <a:avLst/>
            </a:prstGeom>
            <a:solidFill>
              <a:srgbClr val="FFFF00"/>
            </a:solidFill>
            <a:ln w="9525">
              <a:solidFill>
                <a:schemeClr val="tx1"/>
              </a:solidFill>
              <a:miter lim="800000"/>
              <a:headEnd/>
              <a:tailEnd/>
            </a:ln>
          </p:spPr>
          <p:txBody>
            <a:bodyPr wrap="none" anchor="ctr"/>
            <a:lstStyle/>
            <a:p>
              <a:pPr algn="ctr"/>
              <a:r>
                <a:rPr lang="zh-CN" altLang="en-US" b="1"/>
                <a:t>信宿</a:t>
              </a:r>
            </a:p>
          </p:txBody>
        </p:sp>
        <p:sp>
          <p:nvSpPr>
            <p:cNvPr id="32779" name="AutoShape 32"/>
            <p:cNvSpPr>
              <a:spLocks noChangeArrowheads="1"/>
            </p:cNvSpPr>
            <p:nvPr/>
          </p:nvSpPr>
          <p:spPr bwMode="auto">
            <a:xfrm>
              <a:off x="1746" y="4019"/>
              <a:ext cx="2087" cy="91"/>
            </a:xfrm>
            <a:prstGeom prst="rightArrow">
              <a:avLst>
                <a:gd name="adj1" fmla="val 50000"/>
                <a:gd name="adj2" fmla="val 573352"/>
              </a:avLst>
            </a:prstGeom>
            <a:solidFill>
              <a:srgbClr val="FFFF00"/>
            </a:solidFill>
            <a:ln w="9525">
              <a:solidFill>
                <a:schemeClr val="tx1"/>
              </a:solidFill>
              <a:miter lim="800000"/>
              <a:headEnd/>
              <a:tailEnd/>
            </a:ln>
          </p:spPr>
          <p:txBody>
            <a:bodyPr wrap="none" anchor="ctr"/>
            <a:lstStyle/>
            <a:p>
              <a:endParaRPr lang="zh-CN" altLang="en-US"/>
            </a:p>
          </p:txBody>
        </p:sp>
        <p:sp>
          <p:nvSpPr>
            <p:cNvPr id="32780" name="Text Box 33"/>
            <p:cNvSpPr txBox="1">
              <a:spLocks noChangeArrowheads="1"/>
            </p:cNvSpPr>
            <p:nvPr/>
          </p:nvSpPr>
          <p:spPr bwMode="auto">
            <a:xfrm>
              <a:off x="2132" y="3747"/>
              <a:ext cx="896" cy="291"/>
            </a:xfrm>
            <a:prstGeom prst="rect">
              <a:avLst/>
            </a:prstGeom>
            <a:noFill/>
            <a:ln w="9525">
              <a:noFill/>
              <a:miter lim="800000"/>
              <a:headEnd/>
              <a:tailEnd/>
            </a:ln>
          </p:spPr>
          <p:txBody>
            <a:bodyPr wrap="none">
              <a:spAutoFit/>
            </a:bodyPr>
            <a:lstStyle/>
            <a:p>
              <a:r>
                <a:rPr lang="zh-CN" altLang="en-US" b="1" dirty="0" smtClean="0"/>
                <a:t>数字信号</a:t>
              </a:r>
              <a:endParaRPr lang="zh-CN" altLang="en-US" b="1" dirty="0"/>
            </a:p>
          </p:txBody>
        </p:sp>
      </p:grpSp>
      <p:sp>
        <p:nvSpPr>
          <p:cNvPr id="662564" name="Rectangle 36"/>
          <p:cNvSpPr>
            <a:spLocks noChangeArrowheads="1"/>
          </p:cNvSpPr>
          <p:nvPr/>
        </p:nvSpPr>
        <p:spPr bwMode="auto">
          <a:xfrm>
            <a:off x="126205" y="3717032"/>
            <a:ext cx="8724265" cy="252028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spcBef>
                <a:spcPct val="30000"/>
              </a:spcBef>
            </a:pPr>
            <a:r>
              <a:rPr lang="zh-CN" altLang="en-US" b="1" dirty="0"/>
              <a:t>可能的问题：</a:t>
            </a:r>
          </a:p>
          <a:p>
            <a:pPr>
              <a:spcBef>
                <a:spcPct val="15000"/>
              </a:spcBef>
            </a:pPr>
            <a:r>
              <a:rPr lang="zh-CN" altLang="en-US" b="1" dirty="0"/>
              <a:t>既然</a:t>
            </a:r>
            <a:r>
              <a:rPr lang="en-US" altLang="zh-CN" b="1" dirty="0"/>
              <a:t>Modem</a:t>
            </a:r>
            <a:r>
              <a:rPr lang="zh-CN" altLang="en-US" b="1" dirty="0"/>
              <a:t>可以实现“数字信号→模拟信号”和“模拟信号 →</a:t>
            </a:r>
          </a:p>
          <a:p>
            <a:pPr>
              <a:spcBef>
                <a:spcPct val="15000"/>
              </a:spcBef>
            </a:pPr>
            <a:r>
              <a:rPr lang="en-US" altLang="zh-CN" b="1" dirty="0"/>
              <a:t>    </a:t>
            </a:r>
            <a:r>
              <a:rPr lang="zh-CN" altLang="en-US" b="1" dirty="0"/>
              <a:t>数字信号”的转换</a:t>
            </a:r>
            <a:r>
              <a:rPr lang="zh-CN" altLang="en-US" b="1" dirty="0" smtClean="0"/>
              <a:t>，</a:t>
            </a:r>
            <a:r>
              <a:rPr lang="en-US" altLang="zh-CN" b="1" dirty="0"/>
              <a:t> </a:t>
            </a:r>
            <a:r>
              <a:rPr lang="en-US" altLang="zh-CN" b="1" dirty="0" smtClean="0"/>
              <a:t>Codec</a:t>
            </a:r>
            <a:r>
              <a:rPr lang="zh-CN" altLang="en-US" b="1" dirty="0" smtClean="0"/>
              <a:t>可以实现</a:t>
            </a:r>
            <a:r>
              <a:rPr lang="zh-CN" altLang="en-US" b="1" dirty="0"/>
              <a:t>“模拟信号 →数字信号</a:t>
            </a:r>
            <a:r>
              <a:rPr lang="zh-CN" altLang="en-US" b="1" dirty="0" smtClean="0"/>
              <a:t>”</a:t>
            </a:r>
            <a:endParaRPr lang="en-US" altLang="zh-CN" b="1" dirty="0" smtClean="0"/>
          </a:p>
          <a:p>
            <a:pPr>
              <a:spcBef>
                <a:spcPct val="15000"/>
              </a:spcBef>
            </a:pPr>
            <a:r>
              <a:rPr lang="zh-CN" altLang="en-US" b="1" dirty="0" smtClean="0"/>
              <a:t>    和“数字信号→模拟信号”的转换，是否可以直接使用</a:t>
            </a:r>
            <a:endParaRPr lang="en-US" altLang="zh-CN" b="1" dirty="0" smtClean="0"/>
          </a:p>
          <a:p>
            <a:pPr>
              <a:spcBef>
                <a:spcPct val="15000"/>
              </a:spcBef>
            </a:pPr>
            <a:r>
              <a:rPr lang="en-US" altLang="zh-CN" b="1" dirty="0" smtClean="0"/>
              <a:t>    Modem</a:t>
            </a:r>
            <a:r>
              <a:rPr lang="zh-CN" altLang="en-US" b="1" dirty="0"/>
              <a:t>取代</a:t>
            </a:r>
            <a:r>
              <a:rPr lang="en-US" altLang="zh-CN" b="1" dirty="0"/>
              <a:t>Codec</a:t>
            </a:r>
            <a:r>
              <a:rPr lang="zh-CN" altLang="en-US" b="1" dirty="0"/>
              <a:t>？</a:t>
            </a:r>
          </a:p>
          <a:p>
            <a:pPr>
              <a:spcBef>
                <a:spcPct val="15000"/>
              </a:spcBef>
            </a:pPr>
            <a:r>
              <a:rPr lang="zh-CN" altLang="en-US" b="1" dirty="0"/>
              <a:t>    如：模拟信源→</a:t>
            </a:r>
            <a:r>
              <a:rPr lang="en-US" altLang="zh-CN" b="1" dirty="0"/>
              <a:t>Mo</a:t>
            </a:r>
            <a:r>
              <a:rPr lang="en-US" altLang="zh-CN" b="1" dirty="0">
                <a:solidFill>
                  <a:srgbClr val="FF0000"/>
                </a:solidFill>
              </a:rPr>
              <a:t>d</a:t>
            </a:r>
            <a:r>
              <a:rPr lang="en-US" altLang="zh-CN" b="1" dirty="0"/>
              <a:t>em→</a:t>
            </a:r>
            <a:r>
              <a:rPr lang="zh-CN" altLang="en-US" b="1" dirty="0"/>
              <a:t>数字信道→</a:t>
            </a:r>
            <a:r>
              <a:rPr lang="en-US" altLang="zh-CN" b="1" dirty="0">
                <a:solidFill>
                  <a:srgbClr val="FF0000"/>
                </a:solidFill>
              </a:rPr>
              <a:t>M</a:t>
            </a:r>
            <a:r>
              <a:rPr lang="en-US" altLang="zh-CN" b="1" dirty="0"/>
              <a:t>odem→</a:t>
            </a:r>
            <a:r>
              <a:rPr lang="zh-CN" altLang="en-US" b="1" dirty="0"/>
              <a:t>模拟信宿</a:t>
            </a:r>
            <a:r>
              <a:rPr lang="zh-CN" altLang="en-US" b="1" dirty="0">
                <a:solidFill>
                  <a:srgbClr val="FF0000"/>
                </a:solidFill>
              </a:rPr>
              <a:t>？？</a:t>
            </a:r>
          </a:p>
        </p:txBody>
      </p:sp>
      <p:cxnSp>
        <p:nvCxnSpPr>
          <p:cNvPr id="35" name="直接箭头连接符 34"/>
          <p:cNvCxnSpPr/>
          <p:nvPr/>
        </p:nvCxnSpPr>
        <p:spPr bwMode="auto">
          <a:xfrm flipH="1">
            <a:off x="2719148" y="2708920"/>
            <a:ext cx="665402" cy="200819"/>
          </a:xfrm>
          <a:prstGeom prst="straightConnector1">
            <a:avLst/>
          </a:prstGeom>
          <a:solidFill>
            <a:schemeClr val="accent1"/>
          </a:solidFill>
          <a:ln w="9525" cap="flat" cmpd="sng" algn="ctr">
            <a:solidFill>
              <a:srgbClr val="FF0000"/>
            </a:solidFill>
            <a:prstDash val="dash"/>
            <a:round/>
            <a:headEnd type="none" w="med" len="med"/>
            <a:tailEnd type="triangle" w="med" len="med"/>
          </a:ln>
          <a:effectLst/>
        </p:spPr>
      </p:cxnSp>
      <p:cxnSp>
        <p:nvCxnSpPr>
          <p:cNvPr id="36" name="直接箭头连接符 35"/>
          <p:cNvCxnSpPr/>
          <p:nvPr/>
        </p:nvCxnSpPr>
        <p:spPr bwMode="auto">
          <a:xfrm>
            <a:off x="4806950" y="2708920"/>
            <a:ext cx="1133202" cy="200819"/>
          </a:xfrm>
          <a:prstGeom prst="straightConnector1">
            <a:avLst/>
          </a:prstGeom>
          <a:solidFill>
            <a:schemeClr val="accent1"/>
          </a:solidFill>
          <a:ln w="9525" cap="flat" cmpd="sng" algn="ctr">
            <a:solidFill>
              <a:srgbClr val="FF0000"/>
            </a:solidFill>
            <a:prstDash val="dash"/>
            <a:round/>
            <a:headEnd type="none" w="med" len="med"/>
            <a:tailEnd type="triangle" w="med" len="med"/>
          </a:ln>
          <a:effectLst/>
        </p:spPr>
      </p:cxnSp>
    </p:spTree>
    <p:extLst>
      <p:ext uri="{BB962C8B-B14F-4D97-AF65-F5344CB8AC3E}">
        <p14:creationId xmlns:p14="http://schemas.microsoft.com/office/powerpoint/2010/main" val="94597463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8604250" y="44450"/>
            <a:ext cx="492443" cy="461665"/>
          </a:xfrm>
          <a:prstGeom prst="rect">
            <a:avLst/>
          </a:prstGeom>
          <a:noFill/>
          <a:ln w="12700">
            <a:noFill/>
            <a:miter lim="800000"/>
            <a:headEnd/>
            <a:tailEnd/>
          </a:ln>
        </p:spPr>
        <p:txBody>
          <a:bodyPr wrap="none">
            <a:spAutoFit/>
          </a:bodyPr>
          <a:lstStyle/>
          <a:p>
            <a:pPr eaLnBrk="0" hangingPunct="0"/>
            <a:r>
              <a:rPr lang="en-US" altLang="zh-CN" dirty="0" smtClean="0"/>
              <a:t>22</a:t>
            </a:r>
            <a:endParaRPr lang="en-US" altLang="zh-CN" dirty="0"/>
          </a:p>
        </p:txBody>
      </p:sp>
      <p:sp>
        <p:nvSpPr>
          <p:cNvPr id="32771" name="Text Box 3"/>
          <p:cNvSpPr txBox="1">
            <a:spLocks noChangeArrowheads="1"/>
          </p:cNvSpPr>
          <p:nvPr/>
        </p:nvSpPr>
        <p:spPr bwMode="auto">
          <a:xfrm>
            <a:off x="280988" y="185738"/>
            <a:ext cx="5875337" cy="579437"/>
          </a:xfrm>
          <a:prstGeom prst="rect">
            <a:avLst/>
          </a:prstGeom>
          <a:noFill/>
          <a:ln w="9525">
            <a:noFill/>
            <a:miter lim="800000"/>
            <a:headEnd/>
            <a:tailEnd/>
          </a:ln>
        </p:spPr>
        <p:txBody>
          <a:bodyPr>
            <a:spAutoFit/>
          </a:bodyPr>
          <a:lstStyle/>
          <a:p>
            <a:r>
              <a:rPr lang="zh-CN" altLang="en-US" sz="3200" b="1"/>
              <a:t>变换器和反变换器的效果</a:t>
            </a:r>
          </a:p>
        </p:txBody>
      </p:sp>
      <p:sp>
        <p:nvSpPr>
          <p:cNvPr id="662532" name="Rectangle 4"/>
          <p:cNvSpPr>
            <a:spLocks noChangeArrowheads="1"/>
          </p:cNvSpPr>
          <p:nvPr/>
        </p:nvSpPr>
        <p:spPr bwMode="auto">
          <a:xfrm>
            <a:off x="228600" y="904875"/>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32774" name="Text Box 28"/>
          <p:cNvSpPr txBox="1">
            <a:spLocks noChangeArrowheads="1"/>
          </p:cNvSpPr>
          <p:nvPr/>
        </p:nvSpPr>
        <p:spPr bwMode="auto">
          <a:xfrm>
            <a:off x="179388" y="1052513"/>
            <a:ext cx="8713787" cy="895350"/>
          </a:xfrm>
          <a:prstGeom prst="rect">
            <a:avLst/>
          </a:prstGeom>
          <a:noFill/>
          <a:ln w="9525">
            <a:noFill/>
            <a:miter lim="800000"/>
            <a:headEnd/>
            <a:tailEnd/>
          </a:ln>
        </p:spPr>
        <p:txBody>
          <a:bodyPr>
            <a:spAutoFit/>
          </a:bodyPr>
          <a:lstStyle/>
          <a:p>
            <a:pPr>
              <a:lnSpc>
                <a:spcPct val="110000"/>
              </a:lnSpc>
            </a:pPr>
            <a:r>
              <a:rPr lang="en-US" altLang="zh-CN" dirty="0"/>
              <a:t> </a:t>
            </a:r>
            <a:r>
              <a:rPr lang="zh-CN" altLang="en-US" b="1" dirty="0"/>
              <a:t>通过调制</a:t>
            </a:r>
            <a:r>
              <a:rPr lang="en-US" altLang="zh-CN" b="1" dirty="0"/>
              <a:t>/</a:t>
            </a:r>
            <a:r>
              <a:rPr lang="zh-CN" altLang="en-US" b="1" dirty="0"/>
              <a:t>解调、编码</a:t>
            </a:r>
            <a:r>
              <a:rPr lang="en-US" altLang="zh-CN" b="1" dirty="0"/>
              <a:t>/</a:t>
            </a:r>
            <a:r>
              <a:rPr lang="zh-CN" altLang="en-US" b="1" dirty="0"/>
              <a:t>解码技术，可以保证计算机之间以数字信号的方式进行通信；</a:t>
            </a:r>
          </a:p>
        </p:txBody>
      </p:sp>
      <p:sp>
        <p:nvSpPr>
          <p:cNvPr id="12" name="Text Box 28"/>
          <p:cNvSpPr txBox="1">
            <a:spLocks noChangeArrowheads="1"/>
          </p:cNvSpPr>
          <p:nvPr/>
        </p:nvSpPr>
        <p:spPr bwMode="auto">
          <a:xfrm>
            <a:off x="228600" y="4637300"/>
            <a:ext cx="5905375" cy="1311128"/>
          </a:xfrm>
          <a:prstGeom prst="rect">
            <a:avLst/>
          </a:prstGeom>
          <a:noFill/>
          <a:ln w="9525">
            <a:noFill/>
            <a:miter lim="800000"/>
            <a:headEnd/>
            <a:tailEnd/>
          </a:ln>
        </p:spPr>
        <p:txBody>
          <a:bodyPr wrap="square">
            <a:spAutoFit/>
          </a:bodyPr>
          <a:lstStyle/>
          <a:p>
            <a:pPr>
              <a:lnSpc>
                <a:spcPct val="110000"/>
              </a:lnSpc>
            </a:pPr>
            <a:r>
              <a:rPr lang="en-US" altLang="zh-CN" b="1" dirty="0"/>
              <a:t> </a:t>
            </a:r>
            <a:r>
              <a:rPr lang="zh-CN" altLang="en-US" b="1" dirty="0" smtClean="0"/>
              <a:t>下面，我们将讨论如何将用户在屏幕上见到的字符、图像等转换（编码）为计算机端口的数字信号，以便借助信道予以传输。</a:t>
            </a:r>
            <a:endParaRPr lang="zh-CN" altLang="en-US" b="1" dirty="0"/>
          </a:p>
        </p:txBody>
      </p:sp>
      <p:pic>
        <p:nvPicPr>
          <p:cNvPr id="13" name="Picture 7"/>
          <p:cNvPicPr>
            <a:picLocks noChangeArrowheads="1"/>
          </p:cNvPicPr>
          <p:nvPr/>
        </p:nvPicPr>
        <p:blipFill>
          <a:blip r:embed="rId2" cstate="print"/>
          <a:srcRect/>
          <a:stretch>
            <a:fillRect/>
          </a:stretch>
        </p:blipFill>
        <p:spPr bwMode="auto">
          <a:xfrm>
            <a:off x="6406084" y="4653136"/>
            <a:ext cx="1690079" cy="1635900"/>
          </a:xfrm>
          <a:prstGeom prst="rect">
            <a:avLst/>
          </a:prstGeom>
          <a:noFill/>
          <a:ln w="12700">
            <a:noFill/>
            <a:miter lim="800000"/>
            <a:headEnd/>
            <a:tailEnd/>
          </a:ln>
        </p:spPr>
      </p:pic>
      <p:pic>
        <p:nvPicPr>
          <p:cNvPr id="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5061" y="4864052"/>
            <a:ext cx="869244" cy="607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2360" y="5325376"/>
            <a:ext cx="351555" cy="684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6" name="直接连接符 15"/>
          <p:cNvCxnSpPr/>
          <p:nvPr/>
        </p:nvCxnSpPr>
        <p:spPr bwMode="auto">
          <a:xfrm>
            <a:off x="8096163" y="5901440"/>
            <a:ext cx="619553"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pic>
        <p:nvPicPr>
          <p:cNvPr id="17"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37587" y="5589358"/>
            <a:ext cx="449610" cy="312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任意多边形 17"/>
          <p:cNvSpPr/>
          <p:nvPr/>
        </p:nvSpPr>
        <p:spPr bwMode="auto">
          <a:xfrm>
            <a:off x="7526049" y="5131135"/>
            <a:ext cx="870086" cy="388482"/>
          </a:xfrm>
          <a:custGeom>
            <a:avLst/>
            <a:gdLst>
              <a:gd name="connsiteX0" fmla="*/ 0 w 965719"/>
              <a:gd name="connsiteY0" fmla="*/ 24588 h 388482"/>
              <a:gd name="connsiteX1" fmla="*/ 639147 w 965719"/>
              <a:gd name="connsiteY1" fmla="*/ 38584 h 388482"/>
              <a:gd name="connsiteX2" fmla="*/ 965719 w 965719"/>
              <a:gd name="connsiteY2" fmla="*/ 388482 h 388482"/>
              <a:gd name="connsiteX3" fmla="*/ 965719 w 965719"/>
              <a:gd name="connsiteY3" fmla="*/ 388482 h 388482"/>
            </a:gdLst>
            <a:ahLst/>
            <a:cxnLst>
              <a:cxn ang="0">
                <a:pos x="connsiteX0" y="connsiteY0"/>
              </a:cxn>
              <a:cxn ang="0">
                <a:pos x="connsiteX1" y="connsiteY1"/>
              </a:cxn>
              <a:cxn ang="0">
                <a:pos x="connsiteX2" y="connsiteY2"/>
              </a:cxn>
              <a:cxn ang="0">
                <a:pos x="connsiteX3" y="connsiteY3"/>
              </a:cxn>
            </a:cxnLst>
            <a:rect l="l" t="t" r="r" b="b"/>
            <a:pathLst>
              <a:path w="965719" h="388482">
                <a:moveTo>
                  <a:pt x="0" y="24588"/>
                </a:moveTo>
                <a:cubicBezTo>
                  <a:pt x="239097" y="1261"/>
                  <a:pt x="478194" y="-22065"/>
                  <a:pt x="639147" y="38584"/>
                </a:cubicBezTo>
                <a:cubicBezTo>
                  <a:pt x="800100" y="99233"/>
                  <a:pt x="965719" y="388482"/>
                  <a:pt x="965719" y="388482"/>
                </a:cubicBezTo>
                <a:lnTo>
                  <a:pt x="965719" y="388482"/>
                </a:lnTo>
              </a:path>
            </a:pathLst>
          </a:custGeom>
          <a:noFill/>
          <a:ln w="19050" cap="flat" cmpd="sng" algn="ctr">
            <a:solidFill>
              <a:srgbClr val="FF0000"/>
            </a:solidFill>
            <a:prstDash val="lgDash"/>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nvGrpSpPr>
          <p:cNvPr id="19" name="Group 34"/>
          <p:cNvGrpSpPr>
            <a:grpSpLocks/>
          </p:cNvGrpSpPr>
          <p:nvPr/>
        </p:nvGrpSpPr>
        <p:grpSpPr bwMode="auto">
          <a:xfrm>
            <a:off x="1765300" y="2852936"/>
            <a:ext cx="5254625" cy="576262"/>
            <a:chOff x="1112" y="3747"/>
            <a:chExt cx="3310" cy="363"/>
          </a:xfrm>
        </p:grpSpPr>
        <p:sp>
          <p:nvSpPr>
            <p:cNvPr id="20" name="Rectangle 30"/>
            <p:cNvSpPr>
              <a:spLocks noChangeArrowheads="1"/>
            </p:cNvSpPr>
            <p:nvPr/>
          </p:nvSpPr>
          <p:spPr bwMode="auto">
            <a:xfrm>
              <a:off x="1112" y="3838"/>
              <a:ext cx="544" cy="272"/>
            </a:xfrm>
            <a:prstGeom prst="rect">
              <a:avLst/>
            </a:prstGeom>
            <a:solidFill>
              <a:srgbClr val="FFFF00"/>
            </a:solidFill>
            <a:ln w="9525">
              <a:solidFill>
                <a:schemeClr val="tx1"/>
              </a:solidFill>
              <a:miter lim="800000"/>
              <a:headEnd/>
              <a:tailEnd/>
            </a:ln>
          </p:spPr>
          <p:txBody>
            <a:bodyPr wrap="none" anchor="ctr"/>
            <a:lstStyle/>
            <a:p>
              <a:pPr algn="ctr"/>
              <a:r>
                <a:rPr lang="zh-CN" altLang="en-US" b="1"/>
                <a:t>信源</a:t>
              </a:r>
            </a:p>
          </p:txBody>
        </p:sp>
        <p:sp>
          <p:nvSpPr>
            <p:cNvPr id="21" name="Rectangle 31"/>
            <p:cNvSpPr>
              <a:spLocks noChangeArrowheads="1"/>
            </p:cNvSpPr>
            <p:nvPr/>
          </p:nvSpPr>
          <p:spPr bwMode="auto">
            <a:xfrm>
              <a:off x="3878" y="3838"/>
              <a:ext cx="544" cy="272"/>
            </a:xfrm>
            <a:prstGeom prst="rect">
              <a:avLst/>
            </a:prstGeom>
            <a:solidFill>
              <a:srgbClr val="FFFF00"/>
            </a:solidFill>
            <a:ln w="9525">
              <a:solidFill>
                <a:schemeClr val="tx1"/>
              </a:solidFill>
              <a:miter lim="800000"/>
              <a:headEnd/>
              <a:tailEnd/>
            </a:ln>
          </p:spPr>
          <p:txBody>
            <a:bodyPr wrap="none" anchor="ctr"/>
            <a:lstStyle/>
            <a:p>
              <a:pPr algn="ctr"/>
              <a:r>
                <a:rPr lang="zh-CN" altLang="en-US" b="1"/>
                <a:t>信宿</a:t>
              </a:r>
            </a:p>
          </p:txBody>
        </p:sp>
        <p:sp>
          <p:nvSpPr>
            <p:cNvPr id="22" name="AutoShape 32"/>
            <p:cNvSpPr>
              <a:spLocks noChangeArrowheads="1"/>
            </p:cNvSpPr>
            <p:nvPr/>
          </p:nvSpPr>
          <p:spPr bwMode="auto">
            <a:xfrm>
              <a:off x="1746" y="4019"/>
              <a:ext cx="2087" cy="91"/>
            </a:xfrm>
            <a:prstGeom prst="rightArrow">
              <a:avLst>
                <a:gd name="adj1" fmla="val 50000"/>
                <a:gd name="adj2" fmla="val 573352"/>
              </a:avLst>
            </a:prstGeom>
            <a:solidFill>
              <a:srgbClr val="FFFF00"/>
            </a:solidFill>
            <a:ln w="9525">
              <a:solidFill>
                <a:schemeClr val="tx1"/>
              </a:solidFill>
              <a:miter lim="800000"/>
              <a:headEnd/>
              <a:tailEnd/>
            </a:ln>
          </p:spPr>
          <p:txBody>
            <a:bodyPr wrap="none" anchor="ctr"/>
            <a:lstStyle/>
            <a:p>
              <a:endParaRPr lang="zh-CN" altLang="en-US"/>
            </a:p>
          </p:txBody>
        </p:sp>
        <p:sp>
          <p:nvSpPr>
            <p:cNvPr id="23" name="Text Box 33"/>
            <p:cNvSpPr txBox="1">
              <a:spLocks noChangeArrowheads="1"/>
            </p:cNvSpPr>
            <p:nvPr/>
          </p:nvSpPr>
          <p:spPr bwMode="auto">
            <a:xfrm>
              <a:off x="2132" y="3747"/>
              <a:ext cx="896" cy="291"/>
            </a:xfrm>
            <a:prstGeom prst="rect">
              <a:avLst/>
            </a:prstGeom>
            <a:noFill/>
            <a:ln w="9525">
              <a:noFill/>
              <a:miter lim="800000"/>
              <a:headEnd/>
              <a:tailEnd/>
            </a:ln>
          </p:spPr>
          <p:txBody>
            <a:bodyPr wrap="none">
              <a:spAutoFit/>
            </a:bodyPr>
            <a:lstStyle/>
            <a:p>
              <a:r>
                <a:rPr lang="zh-CN" altLang="en-US" b="1" dirty="0" smtClean="0"/>
                <a:t>数字信号</a:t>
              </a:r>
              <a:endParaRPr lang="zh-CN" altLang="en-US" b="1" dirty="0"/>
            </a:p>
          </p:txBody>
        </p:sp>
      </p:grpSp>
      <p:cxnSp>
        <p:nvCxnSpPr>
          <p:cNvPr id="24" name="直接箭头连接符 23"/>
          <p:cNvCxnSpPr>
            <a:stCxn id="23" idx="1"/>
          </p:cNvCxnSpPr>
          <p:nvPr/>
        </p:nvCxnSpPr>
        <p:spPr bwMode="auto">
          <a:xfrm flipH="1">
            <a:off x="2719148" y="3083917"/>
            <a:ext cx="665402" cy="200819"/>
          </a:xfrm>
          <a:prstGeom prst="straightConnector1">
            <a:avLst/>
          </a:prstGeom>
          <a:solidFill>
            <a:schemeClr val="accent1"/>
          </a:solidFill>
          <a:ln w="9525" cap="flat" cmpd="sng" algn="ctr">
            <a:solidFill>
              <a:srgbClr val="FF0000"/>
            </a:solidFill>
            <a:prstDash val="dash"/>
            <a:round/>
            <a:headEnd type="none" w="med" len="med"/>
            <a:tailEnd type="triangle" w="med" len="med"/>
          </a:ln>
          <a:effectLst/>
        </p:spPr>
      </p:cxnSp>
      <p:cxnSp>
        <p:nvCxnSpPr>
          <p:cNvPr id="25" name="直接箭头连接符 24"/>
          <p:cNvCxnSpPr>
            <a:stCxn id="23" idx="3"/>
          </p:cNvCxnSpPr>
          <p:nvPr/>
        </p:nvCxnSpPr>
        <p:spPr bwMode="auto">
          <a:xfrm>
            <a:off x="4806950" y="3083917"/>
            <a:ext cx="1133202" cy="200819"/>
          </a:xfrm>
          <a:prstGeom prst="straightConnector1">
            <a:avLst/>
          </a:prstGeom>
          <a:solidFill>
            <a:schemeClr val="accent1"/>
          </a:solidFill>
          <a:ln w="9525" cap="flat" cmpd="sng" algn="ctr">
            <a:solidFill>
              <a:srgbClr val="FF0000"/>
            </a:solidFill>
            <a:prstDash val="dash"/>
            <a:round/>
            <a:headEnd type="none" w="med" len="med"/>
            <a:tailEnd type="triangle" w="med" len="med"/>
          </a:ln>
          <a:effectLst/>
        </p:spPr>
      </p:cxnSp>
    </p:spTree>
    <p:extLst>
      <p:ext uri="{BB962C8B-B14F-4D97-AF65-F5344CB8AC3E}">
        <p14:creationId xmlns:p14="http://schemas.microsoft.com/office/powerpoint/2010/main" val="390530248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68"/>
          <p:cNvSpPr>
            <a:spLocks noChangeArrowheads="1"/>
          </p:cNvSpPr>
          <p:nvPr/>
        </p:nvSpPr>
        <p:spPr bwMode="auto">
          <a:xfrm>
            <a:off x="6643701" y="2078235"/>
            <a:ext cx="1803401" cy="667837"/>
          </a:xfrm>
          <a:prstGeom prst="rect">
            <a:avLst/>
          </a:prstGeom>
          <a:solidFill>
            <a:schemeClr val="accent5">
              <a:lumMod val="60000"/>
              <a:lumOff val="40000"/>
            </a:schemeClr>
          </a:solidFill>
          <a:ln w="9525">
            <a:noFill/>
            <a:miter lim="800000"/>
            <a:headEnd/>
            <a:tailEnd/>
          </a:ln>
        </p:spPr>
        <p:txBody>
          <a:bodyPr wrap="none" anchor="ctr"/>
          <a:lstStyle/>
          <a:p>
            <a:endParaRPr lang="zh-CN" altLang="en-US"/>
          </a:p>
        </p:txBody>
      </p:sp>
      <p:sp>
        <p:nvSpPr>
          <p:cNvPr id="33837" name="Line 3"/>
          <p:cNvSpPr>
            <a:spLocks noChangeShapeType="1"/>
          </p:cNvSpPr>
          <p:nvPr/>
        </p:nvSpPr>
        <p:spPr bwMode="auto">
          <a:xfrm>
            <a:off x="6786577" y="2275086"/>
            <a:ext cx="368300" cy="0"/>
          </a:xfrm>
          <a:prstGeom prst="line">
            <a:avLst/>
          </a:prstGeom>
          <a:noFill/>
          <a:ln w="12700">
            <a:solidFill>
              <a:schemeClr val="tx1"/>
            </a:solidFill>
            <a:round/>
            <a:headEnd/>
            <a:tailEnd/>
          </a:ln>
        </p:spPr>
        <p:txBody>
          <a:bodyPr wrap="none" anchor="ctr"/>
          <a:lstStyle/>
          <a:p>
            <a:endParaRPr lang="zh-CN" altLang="en-US"/>
          </a:p>
        </p:txBody>
      </p:sp>
      <p:sp>
        <p:nvSpPr>
          <p:cNvPr id="33838" name="Line 4"/>
          <p:cNvSpPr>
            <a:spLocks noChangeShapeType="1"/>
          </p:cNvSpPr>
          <p:nvPr/>
        </p:nvSpPr>
        <p:spPr bwMode="auto">
          <a:xfrm>
            <a:off x="7161227" y="2281436"/>
            <a:ext cx="0" cy="368300"/>
          </a:xfrm>
          <a:prstGeom prst="line">
            <a:avLst/>
          </a:prstGeom>
          <a:noFill/>
          <a:ln w="12700">
            <a:solidFill>
              <a:schemeClr val="tx1"/>
            </a:solidFill>
            <a:round/>
            <a:headEnd/>
            <a:tailEnd/>
          </a:ln>
        </p:spPr>
        <p:txBody>
          <a:bodyPr wrap="none" anchor="ctr"/>
          <a:lstStyle/>
          <a:p>
            <a:endParaRPr lang="zh-CN" altLang="en-US"/>
          </a:p>
        </p:txBody>
      </p:sp>
      <p:sp>
        <p:nvSpPr>
          <p:cNvPr id="33839" name="Line 5"/>
          <p:cNvSpPr>
            <a:spLocks noChangeShapeType="1"/>
          </p:cNvSpPr>
          <p:nvPr/>
        </p:nvSpPr>
        <p:spPr bwMode="auto">
          <a:xfrm>
            <a:off x="7167577" y="2656086"/>
            <a:ext cx="368300" cy="0"/>
          </a:xfrm>
          <a:prstGeom prst="line">
            <a:avLst/>
          </a:prstGeom>
          <a:noFill/>
          <a:ln w="12700">
            <a:solidFill>
              <a:schemeClr val="tx1"/>
            </a:solidFill>
            <a:round/>
            <a:headEnd/>
            <a:tailEnd/>
          </a:ln>
        </p:spPr>
        <p:txBody>
          <a:bodyPr wrap="none" anchor="ctr"/>
          <a:lstStyle/>
          <a:p>
            <a:endParaRPr lang="zh-CN" altLang="en-US"/>
          </a:p>
        </p:txBody>
      </p:sp>
      <p:sp>
        <p:nvSpPr>
          <p:cNvPr id="33840" name="Rectangle 6"/>
          <p:cNvSpPr>
            <a:spLocks noChangeArrowheads="1"/>
          </p:cNvSpPr>
          <p:nvPr/>
        </p:nvSpPr>
        <p:spPr bwMode="auto">
          <a:xfrm>
            <a:off x="6765939" y="1951236"/>
            <a:ext cx="298450" cy="366713"/>
          </a:xfrm>
          <a:prstGeom prst="rect">
            <a:avLst/>
          </a:prstGeom>
          <a:noFill/>
          <a:ln w="12700">
            <a:noFill/>
            <a:miter lim="800000"/>
            <a:headEnd/>
            <a:tailEnd/>
          </a:ln>
        </p:spPr>
        <p:txBody>
          <a:bodyPr wrap="none" lIns="90488" tIns="44450" rIns="90488" bIns="44450">
            <a:spAutoFit/>
          </a:bodyPr>
          <a:lstStyle/>
          <a:p>
            <a:pPr eaLnBrk="0" hangingPunct="0"/>
            <a:r>
              <a:rPr lang="en-US" altLang="zh-CN" sz="1800" b="1" dirty="0"/>
              <a:t>1</a:t>
            </a:r>
          </a:p>
        </p:txBody>
      </p:sp>
      <p:sp>
        <p:nvSpPr>
          <p:cNvPr id="33841" name="Rectangle 7"/>
          <p:cNvSpPr>
            <a:spLocks noChangeArrowheads="1"/>
          </p:cNvSpPr>
          <p:nvPr/>
        </p:nvSpPr>
        <p:spPr bwMode="auto">
          <a:xfrm>
            <a:off x="7223139" y="2370336"/>
            <a:ext cx="298450" cy="366713"/>
          </a:xfrm>
          <a:prstGeom prst="rect">
            <a:avLst/>
          </a:prstGeom>
          <a:noFill/>
          <a:ln w="12700">
            <a:noFill/>
            <a:miter lim="800000"/>
            <a:headEnd/>
            <a:tailEnd/>
          </a:ln>
        </p:spPr>
        <p:txBody>
          <a:bodyPr wrap="none" lIns="90488" tIns="44450" rIns="90488" bIns="44450">
            <a:spAutoFit/>
          </a:bodyPr>
          <a:lstStyle/>
          <a:p>
            <a:pPr eaLnBrk="0" hangingPunct="0"/>
            <a:r>
              <a:rPr lang="en-US" altLang="zh-CN" sz="1800" b="1" dirty="0"/>
              <a:t>0</a:t>
            </a:r>
          </a:p>
        </p:txBody>
      </p:sp>
      <p:sp>
        <p:nvSpPr>
          <p:cNvPr id="33842" name="Line 8"/>
          <p:cNvSpPr>
            <a:spLocks noChangeShapeType="1"/>
          </p:cNvSpPr>
          <p:nvPr/>
        </p:nvSpPr>
        <p:spPr bwMode="auto">
          <a:xfrm>
            <a:off x="7542227" y="2281436"/>
            <a:ext cx="0" cy="368300"/>
          </a:xfrm>
          <a:prstGeom prst="line">
            <a:avLst/>
          </a:prstGeom>
          <a:noFill/>
          <a:ln w="12700">
            <a:solidFill>
              <a:schemeClr val="tx1"/>
            </a:solidFill>
            <a:round/>
            <a:headEnd/>
            <a:tailEnd/>
          </a:ln>
        </p:spPr>
        <p:txBody>
          <a:bodyPr wrap="none" anchor="ctr"/>
          <a:lstStyle/>
          <a:p>
            <a:endParaRPr lang="zh-CN" altLang="en-US"/>
          </a:p>
        </p:txBody>
      </p:sp>
      <p:sp>
        <p:nvSpPr>
          <p:cNvPr id="33843" name="Line 9"/>
          <p:cNvSpPr>
            <a:spLocks noChangeShapeType="1"/>
          </p:cNvSpPr>
          <p:nvPr/>
        </p:nvSpPr>
        <p:spPr bwMode="auto">
          <a:xfrm>
            <a:off x="7548577" y="2275086"/>
            <a:ext cx="292100" cy="0"/>
          </a:xfrm>
          <a:prstGeom prst="line">
            <a:avLst/>
          </a:prstGeom>
          <a:noFill/>
          <a:ln w="12700">
            <a:solidFill>
              <a:schemeClr val="tx1"/>
            </a:solidFill>
            <a:round/>
            <a:headEnd/>
            <a:tailEnd/>
          </a:ln>
        </p:spPr>
        <p:txBody>
          <a:bodyPr wrap="none" anchor="ctr"/>
          <a:lstStyle/>
          <a:p>
            <a:endParaRPr lang="zh-CN" altLang="en-US"/>
          </a:p>
        </p:txBody>
      </p:sp>
      <p:sp>
        <p:nvSpPr>
          <p:cNvPr id="33844" name="Rectangle 10"/>
          <p:cNvSpPr>
            <a:spLocks noChangeArrowheads="1"/>
          </p:cNvSpPr>
          <p:nvPr/>
        </p:nvSpPr>
        <p:spPr bwMode="auto">
          <a:xfrm>
            <a:off x="7756539" y="2078236"/>
            <a:ext cx="690563" cy="393700"/>
          </a:xfrm>
          <a:prstGeom prst="rect">
            <a:avLst/>
          </a:prstGeom>
          <a:noFill/>
          <a:ln w="12700">
            <a:noFill/>
            <a:miter lim="800000"/>
            <a:headEnd/>
            <a:tailEnd/>
          </a:ln>
        </p:spPr>
        <p:txBody>
          <a:bodyPr wrap="none" lIns="90488" tIns="44450" rIns="90488" bIns="44450">
            <a:spAutoFit/>
          </a:bodyPr>
          <a:lstStyle/>
          <a:p>
            <a:pPr eaLnBrk="0" hangingPunct="0"/>
            <a:r>
              <a:rPr lang="zh-CN" altLang="en-US" sz="2000" b="1" dirty="0"/>
              <a:t>＋</a:t>
            </a:r>
            <a:r>
              <a:rPr lang="en-US" altLang="zh-CN" sz="2000" b="1" dirty="0"/>
              <a:t>5v</a:t>
            </a:r>
          </a:p>
        </p:txBody>
      </p:sp>
      <p:sp>
        <p:nvSpPr>
          <p:cNvPr id="33845" name="Line 11"/>
          <p:cNvSpPr>
            <a:spLocks noChangeShapeType="1"/>
          </p:cNvSpPr>
          <p:nvPr/>
        </p:nvSpPr>
        <p:spPr bwMode="auto">
          <a:xfrm>
            <a:off x="7548577" y="2656086"/>
            <a:ext cx="444500" cy="0"/>
          </a:xfrm>
          <a:prstGeom prst="line">
            <a:avLst/>
          </a:prstGeom>
          <a:noFill/>
          <a:ln w="12700">
            <a:solidFill>
              <a:schemeClr val="tx1"/>
            </a:solidFill>
            <a:prstDash val="sysDot"/>
            <a:round/>
            <a:headEnd/>
            <a:tailEnd/>
          </a:ln>
        </p:spPr>
        <p:txBody>
          <a:bodyPr wrap="none" anchor="ctr"/>
          <a:lstStyle/>
          <a:p>
            <a:endParaRPr lang="zh-CN" altLang="en-US"/>
          </a:p>
        </p:txBody>
      </p:sp>
      <p:sp>
        <p:nvSpPr>
          <p:cNvPr id="33846" name="Rectangle 12"/>
          <p:cNvSpPr>
            <a:spLocks noChangeArrowheads="1"/>
          </p:cNvSpPr>
          <p:nvPr/>
        </p:nvSpPr>
        <p:spPr bwMode="auto">
          <a:xfrm>
            <a:off x="7985139" y="2459236"/>
            <a:ext cx="434975" cy="393700"/>
          </a:xfrm>
          <a:prstGeom prst="rect">
            <a:avLst/>
          </a:prstGeom>
          <a:noFill/>
          <a:ln w="12700">
            <a:noFill/>
            <a:miter lim="800000"/>
            <a:headEnd/>
            <a:tailEnd/>
          </a:ln>
        </p:spPr>
        <p:txBody>
          <a:bodyPr wrap="none" lIns="90488" tIns="44450" rIns="90488" bIns="44450">
            <a:spAutoFit/>
          </a:bodyPr>
          <a:lstStyle/>
          <a:p>
            <a:pPr eaLnBrk="0" hangingPunct="0"/>
            <a:r>
              <a:rPr lang="en-US" altLang="zh-CN" sz="2000" b="1" dirty="0"/>
              <a:t>0v</a:t>
            </a:r>
          </a:p>
        </p:txBody>
      </p:sp>
      <p:grpSp>
        <p:nvGrpSpPr>
          <p:cNvPr id="6" name="组合 5"/>
          <p:cNvGrpSpPr/>
          <p:nvPr/>
        </p:nvGrpSpPr>
        <p:grpSpPr>
          <a:xfrm>
            <a:off x="6572264" y="2708920"/>
            <a:ext cx="2374900" cy="973138"/>
            <a:chOff x="6572264" y="2887911"/>
            <a:chExt cx="2374900" cy="973138"/>
          </a:xfrm>
        </p:grpSpPr>
        <p:sp>
          <p:nvSpPr>
            <p:cNvPr id="33794" name="Rectangle 69"/>
            <p:cNvSpPr>
              <a:spLocks noChangeArrowheads="1"/>
            </p:cNvSpPr>
            <p:nvPr/>
          </p:nvSpPr>
          <p:spPr bwMode="auto">
            <a:xfrm>
              <a:off x="6572264" y="2971225"/>
              <a:ext cx="2303462" cy="864096"/>
            </a:xfrm>
            <a:prstGeom prst="rect">
              <a:avLst/>
            </a:prstGeom>
            <a:solidFill>
              <a:srgbClr val="FFFF00"/>
            </a:solidFill>
            <a:ln w="9525">
              <a:noFill/>
              <a:miter lim="800000"/>
              <a:headEnd/>
              <a:tailEnd/>
            </a:ln>
          </p:spPr>
          <p:txBody>
            <a:bodyPr wrap="none" anchor="ctr"/>
            <a:lstStyle/>
            <a:p>
              <a:endParaRPr lang="zh-CN" altLang="en-US"/>
            </a:p>
          </p:txBody>
        </p:sp>
        <p:sp>
          <p:nvSpPr>
            <p:cNvPr id="33847" name="Rectangle 14"/>
            <p:cNvSpPr>
              <a:spLocks noChangeArrowheads="1"/>
            </p:cNvSpPr>
            <p:nvPr/>
          </p:nvSpPr>
          <p:spPr bwMode="auto">
            <a:xfrm>
              <a:off x="7354902" y="3387973"/>
              <a:ext cx="298450" cy="366713"/>
            </a:xfrm>
            <a:prstGeom prst="rect">
              <a:avLst/>
            </a:prstGeom>
            <a:noFill/>
            <a:ln w="12700">
              <a:noFill/>
              <a:miter lim="800000"/>
              <a:headEnd/>
              <a:tailEnd/>
            </a:ln>
          </p:spPr>
          <p:txBody>
            <a:bodyPr wrap="none" lIns="90488" tIns="44450" rIns="90488" bIns="44450">
              <a:spAutoFit/>
            </a:bodyPr>
            <a:lstStyle/>
            <a:p>
              <a:pPr eaLnBrk="0" hangingPunct="0"/>
              <a:r>
                <a:rPr lang="en-US" altLang="zh-CN" sz="1800" b="1" dirty="0"/>
                <a:t>1</a:t>
              </a:r>
            </a:p>
          </p:txBody>
        </p:sp>
        <p:sp>
          <p:nvSpPr>
            <p:cNvPr id="33849" name="Line 16"/>
            <p:cNvSpPr>
              <a:spLocks noChangeShapeType="1"/>
            </p:cNvSpPr>
            <p:nvPr/>
          </p:nvSpPr>
          <p:spPr bwMode="auto">
            <a:xfrm>
              <a:off x="6918339" y="3206999"/>
              <a:ext cx="368300" cy="0"/>
            </a:xfrm>
            <a:prstGeom prst="line">
              <a:avLst/>
            </a:prstGeom>
            <a:noFill/>
            <a:ln w="12700">
              <a:solidFill>
                <a:schemeClr val="tx1"/>
              </a:solidFill>
              <a:round/>
              <a:headEnd/>
              <a:tailEnd/>
            </a:ln>
          </p:spPr>
          <p:txBody>
            <a:bodyPr wrap="none" anchor="ctr"/>
            <a:lstStyle/>
            <a:p>
              <a:endParaRPr lang="zh-CN" altLang="en-US"/>
            </a:p>
          </p:txBody>
        </p:sp>
        <p:sp>
          <p:nvSpPr>
            <p:cNvPr id="33850" name="Line 17"/>
            <p:cNvSpPr>
              <a:spLocks noChangeShapeType="1"/>
            </p:cNvSpPr>
            <p:nvPr/>
          </p:nvSpPr>
          <p:spPr bwMode="auto">
            <a:xfrm>
              <a:off x="7292989" y="3213349"/>
              <a:ext cx="0" cy="444500"/>
            </a:xfrm>
            <a:prstGeom prst="line">
              <a:avLst/>
            </a:prstGeom>
            <a:noFill/>
            <a:ln w="12700">
              <a:solidFill>
                <a:schemeClr val="tx1"/>
              </a:solidFill>
              <a:round/>
              <a:headEnd/>
              <a:tailEnd/>
            </a:ln>
          </p:spPr>
          <p:txBody>
            <a:bodyPr wrap="none" anchor="ctr"/>
            <a:lstStyle/>
            <a:p>
              <a:endParaRPr lang="zh-CN" altLang="en-US"/>
            </a:p>
          </p:txBody>
        </p:sp>
        <p:sp>
          <p:nvSpPr>
            <p:cNvPr id="33851" name="Line 18"/>
            <p:cNvSpPr>
              <a:spLocks noChangeShapeType="1"/>
            </p:cNvSpPr>
            <p:nvPr/>
          </p:nvSpPr>
          <p:spPr bwMode="auto">
            <a:xfrm>
              <a:off x="7299339" y="3664199"/>
              <a:ext cx="368300" cy="0"/>
            </a:xfrm>
            <a:prstGeom prst="line">
              <a:avLst/>
            </a:prstGeom>
            <a:noFill/>
            <a:ln w="12700">
              <a:solidFill>
                <a:schemeClr val="tx1"/>
              </a:solidFill>
              <a:round/>
              <a:headEnd/>
              <a:tailEnd/>
            </a:ln>
          </p:spPr>
          <p:txBody>
            <a:bodyPr wrap="none" anchor="ctr"/>
            <a:lstStyle/>
            <a:p>
              <a:endParaRPr lang="zh-CN" altLang="en-US"/>
            </a:p>
          </p:txBody>
        </p:sp>
        <p:sp>
          <p:nvSpPr>
            <p:cNvPr id="33852" name="Rectangle 19"/>
            <p:cNvSpPr>
              <a:spLocks noChangeArrowheads="1"/>
            </p:cNvSpPr>
            <p:nvPr/>
          </p:nvSpPr>
          <p:spPr bwMode="auto">
            <a:xfrm>
              <a:off x="6897702" y="2887911"/>
              <a:ext cx="298450" cy="366713"/>
            </a:xfrm>
            <a:prstGeom prst="rect">
              <a:avLst/>
            </a:prstGeom>
            <a:noFill/>
            <a:ln w="12700">
              <a:noFill/>
              <a:miter lim="800000"/>
              <a:headEnd/>
              <a:tailEnd/>
            </a:ln>
          </p:spPr>
          <p:txBody>
            <a:bodyPr wrap="none" lIns="90488" tIns="44450" rIns="90488" bIns="44450">
              <a:spAutoFit/>
            </a:bodyPr>
            <a:lstStyle/>
            <a:p>
              <a:pPr eaLnBrk="0" hangingPunct="0"/>
              <a:r>
                <a:rPr lang="en-US" altLang="zh-CN" sz="1800" b="1" dirty="0"/>
                <a:t>0</a:t>
              </a:r>
            </a:p>
          </p:txBody>
        </p:sp>
        <p:sp>
          <p:nvSpPr>
            <p:cNvPr id="33853" name="Line 20"/>
            <p:cNvSpPr>
              <a:spLocks noChangeShapeType="1"/>
            </p:cNvSpPr>
            <p:nvPr/>
          </p:nvSpPr>
          <p:spPr bwMode="auto">
            <a:xfrm>
              <a:off x="7673989" y="3189536"/>
              <a:ext cx="0" cy="444500"/>
            </a:xfrm>
            <a:prstGeom prst="line">
              <a:avLst/>
            </a:prstGeom>
            <a:noFill/>
            <a:ln w="12700">
              <a:solidFill>
                <a:schemeClr val="tx1"/>
              </a:solidFill>
              <a:round/>
              <a:headEnd/>
              <a:tailEnd/>
            </a:ln>
          </p:spPr>
          <p:txBody>
            <a:bodyPr wrap="none" anchor="ctr"/>
            <a:lstStyle/>
            <a:p>
              <a:endParaRPr lang="zh-CN" altLang="en-US"/>
            </a:p>
          </p:txBody>
        </p:sp>
        <p:sp>
          <p:nvSpPr>
            <p:cNvPr id="33854" name="Line 21"/>
            <p:cNvSpPr>
              <a:spLocks noChangeShapeType="1"/>
            </p:cNvSpPr>
            <p:nvPr/>
          </p:nvSpPr>
          <p:spPr bwMode="auto">
            <a:xfrm>
              <a:off x="7680339" y="3206999"/>
              <a:ext cx="292100" cy="0"/>
            </a:xfrm>
            <a:prstGeom prst="line">
              <a:avLst/>
            </a:prstGeom>
            <a:noFill/>
            <a:ln w="12700">
              <a:solidFill>
                <a:schemeClr val="tx1"/>
              </a:solidFill>
              <a:round/>
              <a:headEnd/>
              <a:tailEnd/>
            </a:ln>
          </p:spPr>
          <p:txBody>
            <a:bodyPr wrap="none" anchor="ctr"/>
            <a:lstStyle/>
            <a:p>
              <a:endParaRPr lang="zh-CN" altLang="en-US"/>
            </a:p>
          </p:txBody>
        </p:sp>
        <p:sp>
          <p:nvSpPr>
            <p:cNvPr id="33855" name="Rectangle 22"/>
            <p:cNvSpPr>
              <a:spLocks noChangeArrowheads="1"/>
            </p:cNvSpPr>
            <p:nvPr/>
          </p:nvSpPr>
          <p:spPr bwMode="auto">
            <a:xfrm>
              <a:off x="7888302" y="3010149"/>
              <a:ext cx="690563" cy="393700"/>
            </a:xfrm>
            <a:prstGeom prst="rect">
              <a:avLst/>
            </a:prstGeom>
            <a:noFill/>
            <a:ln w="12700">
              <a:noFill/>
              <a:miter lim="800000"/>
              <a:headEnd/>
              <a:tailEnd/>
            </a:ln>
          </p:spPr>
          <p:txBody>
            <a:bodyPr wrap="none" lIns="90488" tIns="44450" rIns="90488" bIns="44450">
              <a:spAutoFit/>
            </a:bodyPr>
            <a:lstStyle/>
            <a:p>
              <a:pPr eaLnBrk="0" hangingPunct="0"/>
              <a:r>
                <a:rPr lang="zh-CN" altLang="en-US" sz="2000" b="1"/>
                <a:t>＋</a:t>
              </a:r>
              <a:r>
                <a:rPr lang="en-US" altLang="zh-CN" sz="2000" b="1"/>
                <a:t>5v</a:t>
              </a:r>
            </a:p>
          </p:txBody>
        </p:sp>
        <p:sp>
          <p:nvSpPr>
            <p:cNvPr id="33856" name="Line 23"/>
            <p:cNvSpPr>
              <a:spLocks noChangeShapeType="1"/>
            </p:cNvSpPr>
            <p:nvPr/>
          </p:nvSpPr>
          <p:spPr bwMode="auto">
            <a:xfrm>
              <a:off x="7680339" y="3664199"/>
              <a:ext cx="444500" cy="0"/>
            </a:xfrm>
            <a:prstGeom prst="line">
              <a:avLst/>
            </a:prstGeom>
            <a:noFill/>
            <a:ln w="12700">
              <a:solidFill>
                <a:schemeClr val="tx1"/>
              </a:solidFill>
              <a:prstDash val="sysDot"/>
              <a:round/>
              <a:headEnd/>
              <a:tailEnd/>
            </a:ln>
          </p:spPr>
          <p:txBody>
            <a:bodyPr wrap="none" anchor="ctr"/>
            <a:lstStyle/>
            <a:p>
              <a:endParaRPr lang="zh-CN" altLang="en-US"/>
            </a:p>
          </p:txBody>
        </p:sp>
        <p:sp>
          <p:nvSpPr>
            <p:cNvPr id="33857" name="Rectangle 24"/>
            <p:cNvSpPr>
              <a:spLocks noChangeArrowheads="1"/>
            </p:cNvSpPr>
            <p:nvPr/>
          </p:nvSpPr>
          <p:spPr bwMode="auto">
            <a:xfrm>
              <a:off x="8512189" y="3189536"/>
              <a:ext cx="434975" cy="393700"/>
            </a:xfrm>
            <a:prstGeom prst="rect">
              <a:avLst/>
            </a:prstGeom>
            <a:noFill/>
            <a:ln w="12700">
              <a:noFill/>
              <a:miter lim="800000"/>
              <a:headEnd/>
              <a:tailEnd/>
            </a:ln>
          </p:spPr>
          <p:txBody>
            <a:bodyPr wrap="none" lIns="90488" tIns="44450" rIns="90488" bIns="44450">
              <a:spAutoFit/>
            </a:bodyPr>
            <a:lstStyle/>
            <a:p>
              <a:pPr eaLnBrk="0" hangingPunct="0"/>
              <a:r>
                <a:rPr lang="en-US" altLang="zh-CN" sz="2000" b="1"/>
                <a:t>0v</a:t>
              </a:r>
            </a:p>
          </p:txBody>
        </p:sp>
        <p:sp>
          <p:nvSpPr>
            <p:cNvPr id="33858" name="Line 25"/>
            <p:cNvSpPr>
              <a:spLocks noChangeShapeType="1"/>
            </p:cNvSpPr>
            <p:nvPr/>
          </p:nvSpPr>
          <p:spPr bwMode="auto">
            <a:xfrm>
              <a:off x="6613539" y="3418136"/>
              <a:ext cx="2120900" cy="0"/>
            </a:xfrm>
            <a:prstGeom prst="line">
              <a:avLst/>
            </a:prstGeom>
            <a:noFill/>
            <a:ln w="12700">
              <a:solidFill>
                <a:schemeClr val="tx1"/>
              </a:solidFill>
              <a:prstDash val="sysDot"/>
              <a:round/>
              <a:headEnd/>
              <a:tailEnd/>
            </a:ln>
          </p:spPr>
          <p:txBody>
            <a:bodyPr wrap="none" anchor="ctr"/>
            <a:lstStyle/>
            <a:p>
              <a:endParaRPr lang="zh-CN" altLang="en-US"/>
            </a:p>
          </p:txBody>
        </p:sp>
        <p:sp>
          <p:nvSpPr>
            <p:cNvPr id="33859" name="Rectangle 26"/>
            <p:cNvSpPr>
              <a:spLocks noChangeArrowheads="1"/>
            </p:cNvSpPr>
            <p:nvPr/>
          </p:nvSpPr>
          <p:spPr bwMode="auto">
            <a:xfrm>
              <a:off x="8040702" y="3467349"/>
              <a:ext cx="519113" cy="393700"/>
            </a:xfrm>
            <a:prstGeom prst="rect">
              <a:avLst/>
            </a:prstGeom>
            <a:noFill/>
            <a:ln w="12700">
              <a:noFill/>
              <a:miter lim="800000"/>
              <a:headEnd/>
              <a:tailEnd/>
            </a:ln>
          </p:spPr>
          <p:txBody>
            <a:bodyPr wrap="none" lIns="90488" tIns="44450" rIns="90488" bIns="44450">
              <a:spAutoFit/>
            </a:bodyPr>
            <a:lstStyle/>
            <a:p>
              <a:pPr eaLnBrk="0" hangingPunct="0"/>
              <a:r>
                <a:rPr lang="en-US" altLang="zh-CN" sz="2000" b="1"/>
                <a:t>-5v</a:t>
              </a:r>
            </a:p>
          </p:txBody>
        </p:sp>
      </p:grpSp>
      <p:sp>
        <p:nvSpPr>
          <p:cNvPr id="663579" name="Rectangle 27"/>
          <p:cNvSpPr>
            <a:spLocks noChangeArrowheads="1"/>
          </p:cNvSpPr>
          <p:nvPr/>
        </p:nvSpPr>
        <p:spPr bwMode="auto">
          <a:xfrm>
            <a:off x="228600" y="7620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33798" name="Text Box 28"/>
          <p:cNvSpPr txBox="1">
            <a:spLocks noChangeArrowheads="1"/>
          </p:cNvSpPr>
          <p:nvPr/>
        </p:nvSpPr>
        <p:spPr bwMode="auto">
          <a:xfrm>
            <a:off x="861060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23</a:t>
            </a:r>
            <a:endParaRPr lang="en-US" altLang="zh-CN" dirty="0"/>
          </a:p>
        </p:txBody>
      </p:sp>
      <p:sp>
        <p:nvSpPr>
          <p:cNvPr id="33799" name="Text Box 29"/>
          <p:cNvSpPr txBox="1">
            <a:spLocks noChangeArrowheads="1"/>
          </p:cNvSpPr>
          <p:nvPr/>
        </p:nvSpPr>
        <p:spPr bwMode="auto">
          <a:xfrm>
            <a:off x="61725" y="2194406"/>
            <a:ext cx="8542723" cy="3754874"/>
          </a:xfrm>
          <a:prstGeom prst="rect">
            <a:avLst/>
          </a:prstGeom>
          <a:noFill/>
          <a:ln w="9525">
            <a:noFill/>
            <a:miter lim="800000"/>
            <a:headEnd/>
            <a:tailEnd/>
          </a:ln>
        </p:spPr>
        <p:txBody>
          <a:bodyPr wrap="none">
            <a:spAutoFit/>
          </a:bodyPr>
          <a:lstStyle/>
          <a:p>
            <a:pPr>
              <a:lnSpc>
                <a:spcPct val="90000"/>
              </a:lnSpc>
              <a:spcBef>
                <a:spcPct val="20000"/>
              </a:spcBef>
            </a:pPr>
            <a:r>
              <a:rPr lang="zh-CN" altLang="en-US" b="1" dirty="0" smtClean="0">
                <a:solidFill>
                  <a:srgbClr val="FF0000"/>
                </a:solidFill>
                <a:latin typeface="楷体" pitchFamily="18" charset="-122"/>
                <a:ea typeface="楷体" pitchFamily="18" charset="-122"/>
              </a:rPr>
              <a:t>单极性</a:t>
            </a:r>
            <a:r>
              <a:rPr lang="zh-CN" altLang="en-US" b="1" dirty="0">
                <a:solidFill>
                  <a:srgbClr val="FF0000"/>
                </a:solidFill>
                <a:latin typeface="楷体" pitchFamily="18" charset="-122"/>
                <a:ea typeface="楷体" pitchFamily="18" charset="-122"/>
              </a:rPr>
              <a:t>脉冲</a:t>
            </a:r>
            <a:r>
              <a:rPr lang="zh-CN" altLang="en-US" b="1" dirty="0" smtClean="0">
                <a:solidFill>
                  <a:srgbClr val="FF0000"/>
                </a:solidFill>
                <a:latin typeface="楷体" pitchFamily="18" charset="-122"/>
                <a:ea typeface="楷体" pitchFamily="18" charset="-122"/>
              </a:rPr>
              <a:t>：</a:t>
            </a:r>
            <a:r>
              <a:rPr lang="zh-CN" altLang="en-US" b="1" dirty="0" smtClean="0">
                <a:latin typeface="楷体" pitchFamily="18" charset="-122"/>
                <a:ea typeface="楷体" pitchFamily="18" charset="-122"/>
              </a:rPr>
              <a:t>无</a:t>
            </a:r>
            <a:r>
              <a:rPr lang="zh-CN" altLang="en-US" b="1" dirty="0">
                <a:latin typeface="楷体" pitchFamily="18" charset="-122"/>
                <a:ea typeface="楷体" pitchFamily="18" charset="-122"/>
              </a:rPr>
              <a:t>电压（或者无电流）“</a:t>
            </a:r>
            <a:r>
              <a:rPr lang="en-US" altLang="zh-CN" b="1" dirty="0">
                <a:latin typeface="楷体" pitchFamily="18" charset="-122"/>
                <a:ea typeface="楷体" pitchFamily="18" charset="-122"/>
              </a:rPr>
              <a:t>0”</a:t>
            </a:r>
          </a:p>
          <a:p>
            <a:pPr>
              <a:lnSpc>
                <a:spcPct val="90000"/>
              </a:lnSpc>
              <a:spcBef>
                <a:spcPct val="20000"/>
              </a:spcBef>
            </a:pPr>
            <a:r>
              <a:rPr lang="en-US" altLang="zh-CN" b="1" dirty="0">
                <a:latin typeface="楷体" pitchFamily="18" charset="-122"/>
                <a:ea typeface="楷体" pitchFamily="18" charset="-122"/>
              </a:rPr>
              <a:t>           </a:t>
            </a:r>
            <a:r>
              <a:rPr lang="en-US" altLang="zh-CN" b="1" dirty="0" smtClean="0">
                <a:latin typeface="楷体" pitchFamily="18" charset="-122"/>
                <a:ea typeface="楷体" pitchFamily="18" charset="-122"/>
              </a:rPr>
              <a:t> </a:t>
            </a:r>
            <a:r>
              <a:rPr lang="zh-CN" altLang="en-US" b="1" dirty="0">
                <a:latin typeface="楷体" pitchFamily="18" charset="-122"/>
                <a:ea typeface="楷体" pitchFamily="18" charset="-122"/>
              </a:rPr>
              <a:t>恒定正电压（或者有电流）“</a:t>
            </a:r>
            <a:r>
              <a:rPr lang="en-US" altLang="zh-CN" b="1" dirty="0">
                <a:latin typeface="楷体" pitchFamily="18" charset="-122"/>
                <a:ea typeface="楷体" pitchFamily="18" charset="-122"/>
              </a:rPr>
              <a:t>1”</a:t>
            </a:r>
          </a:p>
          <a:p>
            <a:pPr>
              <a:lnSpc>
                <a:spcPct val="90000"/>
              </a:lnSpc>
              <a:spcBef>
                <a:spcPct val="20000"/>
              </a:spcBef>
            </a:pPr>
            <a:r>
              <a:rPr lang="zh-CN" altLang="en-US" b="1" dirty="0" smtClean="0">
                <a:solidFill>
                  <a:srgbClr val="FF0000"/>
                </a:solidFill>
                <a:latin typeface="楷体" pitchFamily="18" charset="-122"/>
                <a:ea typeface="楷体" pitchFamily="18" charset="-122"/>
              </a:rPr>
              <a:t>双</a:t>
            </a:r>
            <a:r>
              <a:rPr lang="zh-CN" altLang="en-US" b="1" dirty="0">
                <a:solidFill>
                  <a:srgbClr val="FF0000"/>
                </a:solidFill>
                <a:latin typeface="楷体" pitchFamily="18" charset="-122"/>
                <a:ea typeface="楷体" pitchFamily="18" charset="-122"/>
              </a:rPr>
              <a:t>极性脉冲</a:t>
            </a:r>
            <a:r>
              <a:rPr lang="en-US" altLang="zh-CN" b="1" dirty="0">
                <a:latin typeface="楷体" pitchFamily="18" charset="-122"/>
                <a:ea typeface="楷体" pitchFamily="18" charset="-122"/>
              </a:rPr>
              <a:t>:   </a:t>
            </a:r>
            <a:r>
              <a:rPr lang="zh-CN" altLang="en-US" b="1" dirty="0">
                <a:latin typeface="楷体" pitchFamily="18" charset="-122"/>
                <a:ea typeface="楷体" pitchFamily="18" charset="-122"/>
              </a:rPr>
              <a:t>数字信号“</a:t>
            </a:r>
            <a:r>
              <a:rPr lang="en-US" altLang="zh-CN" b="1" dirty="0">
                <a:latin typeface="楷体" pitchFamily="18" charset="-122"/>
                <a:ea typeface="楷体" pitchFamily="18" charset="-122"/>
              </a:rPr>
              <a:t>0”</a:t>
            </a:r>
            <a:r>
              <a:rPr lang="zh-CN" altLang="en-US" b="1" dirty="0">
                <a:latin typeface="楷体" pitchFamily="18" charset="-122"/>
                <a:ea typeface="楷体" pitchFamily="18" charset="-122"/>
              </a:rPr>
              <a:t>或者“</a:t>
            </a:r>
            <a:r>
              <a:rPr lang="en-US" altLang="zh-CN" b="1" dirty="0">
                <a:latin typeface="楷体" pitchFamily="18" charset="-122"/>
                <a:ea typeface="楷体" pitchFamily="18" charset="-122"/>
              </a:rPr>
              <a:t>1”</a:t>
            </a:r>
          </a:p>
          <a:p>
            <a:pPr>
              <a:lnSpc>
                <a:spcPct val="90000"/>
              </a:lnSpc>
              <a:spcBef>
                <a:spcPct val="20000"/>
              </a:spcBef>
            </a:pPr>
            <a:r>
              <a:rPr lang="en-US" altLang="zh-CN" b="1" dirty="0">
                <a:latin typeface="楷体" pitchFamily="18" charset="-122"/>
                <a:ea typeface="楷体" pitchFamily="18" charset="-122"/>
              </a:rPr>
              <a:t>          </a:t>
            </a:r>
            <a:r>
              <a:rPr lang="zh-CN" altLang="en-US" b="1" dirty="0">
                <a:latin typeface="楷体" pitchFamily="18" charset="-122"/>
                <a:ea typeface="楷体" pitchFamily="18" charset="-122"/>
              </a:rPr>
              <a:t>相同幅度的正电压或者负电压</a:t>
            </a:r>
          </a:p>
          <a:p>
            <a:pPr>
              <a:lnSpc>
                <a:spcPct val="90000"/>
              </a:lnSpc>
              <a:spcBef>
                <a:spcPts val="1200"/>
              </a:spcBef>
            </a:pPr>
            <a:r>
              <a:rPr lang="zh-CN" altLang="en-US" b="1" dirty="0" smtClean="0">
                <a:solidFill>
                  <a:srgbClr val="FF0000"/>
                </a:solidFill>
                <a:latin typeface="楷体" pitchFamily="18" charset="-122"/>
                <a:ea typeface="楷体" pitchFamily="18" charset="-122"/>
              </a:rPr>
              <a:t>发送</a:t>
            </a:r>
            <a:r>
              <a:rPr lang="en-US" altLang="zh-CN" b="1" dirty="0">
                <a:solidFill>
                  <a:srgbClr val="FF0000"/>
                </a:solidFill>
                <a:latin typeface="楷体" pitchFamily="18" charset="-122"/>
                <a:ea typeface="楷体" pitchFamily="18" charset="-122"/>
              </a:rPr>
              <a:t>:</a:t>
            </a:r>
            <a:r>
              <a:rPr lang="en-US" altLang="zh-CN" b="1" dirty="0">
                <a:latin typeface="楷体" pitchFamily="18" charset="-122"/>
                <a:ea typeface="楷体" pitchFamily="18" charset="-122"/>
              </a:rPr>
              <a:t>  </a:t>
            </a:r>
            <a:r>
              <a:rPr lang="zh-CN" altLang="en-US" b="1" dirty="0">
                <a:latin typeface="楷体" pitchFamily="18" charset="-122"/>
                <a:ea typeface="楷体" pitchFamily="18" charset="-122"/>
              </a:rPr>
              <a:t>发送设备根据自身的时钟分频</a:t>
            </a:r>
            <a:r>
              <a:rPr lang="zh-CN" altLang="en-US" b="1" dirty="0" smtClean="0">
                <a:latin typeface="楷体" pitchFamily="18" charset="-122"/>
                <a:ea typeface="楷体" pitchFamily="18" charset="-122"/>
              </a:rPr>
              <a:t>形成约定</a:t>
            </a:r>
            <a:r>
              <a:rPr lang="zh-CN" altLang="en-US" b="1" dirty="0">
                <a:latin typeface="楷体" pitchFamily="18" charset="-122"/>
                <a:ea typeface="楷体" pitchFamily="18" charset="-122"/>
              </a:rPr>
              <a:t>频率</a:t>
            </a:r>
          </a:p>
          <a:p>
            <a:pPr>
              <a:lnSpc>
                <a:spcPct val="90000"/>
              </a:lnSpc>
              <a:spcBef>
                <a:spcPct val="20000"/>
              </a:spcBef>
            </a:pPr>
            <a:r>
              <a:rPr lang="zh-CN" altLang="en-US" b="1" dirty="0">
                <a:latin typeface="楷体" pitchFamily="18" charset="-122"/>
                <a:ea typeface="楷体" pitchFamily="18" charset="-122"/>
              </a:rPr>
              <a:t>       （发送频率）的数据波（脉冲序列），并发往线路；</a:t>
            </a:r>
          </a:p>
          <a:p>
            <a:pPr>
              <a:lnSpc>
                <a:spcPct val="90000"/>
              </a:lnSpc>
              <a:spcBef>
                <a:spcPct val="20000"/>
              </a:spcBef>
            </a:pPr>
            <a:r>
              <a:rPr lang="zh-CN" altLang="en-US" b="1" dirty="0">
                <a:solidFill>
                  <a:srgbClr val="FF0000"/>
                </a:solidFill>
                <a:latin typeface="楷体" pitchFamily="18" charset="-122"/>
                <a:ea typeface="楷体" pitchFamily="18" charset="-122"/>
              </a:rPr>
              <a:t>接收：</a:t>
            </a:r>
            <a:r>
              <a:rPr lang="zh-CN" altLang="en-US" b="1" dirty="0">
                <a:solidFill>
                  <a:schemeClr val="hlink"/>
                </a:solidFill>
                <a:latin typeface="楷体" pitchFamily="18" charset="-122"/>
                <a:ea typeface="楷体" pitchFamily="18" charset="-122"/>
              </a:rPr>
              <a:t> </a:t>
            </a:r>
            <a:r>
              <a:rPr lang="zh-CN" altLang="en-US" b="1" dirty="0">
                <a:latin typeface="楷体" pitchFamily="18" charset="-122"/>
                <a:ea typeface="楷体" pitchFamily="18" charset="-122"/>
              </a:rPr>
              <a:t>接收端设备则根据自身的时钟</a:t>
            </a:r>
            <a:r>
              <a:rPr lang="zh-CN" altLang="en-US" b="1" dirty="0" smtClean="0">
                <a:latin typeface="楷体" pitchFamily="18" charset="-122"/>
                <a:ea typeface="楷体" pitchFamily="18" charset="-122"/>
              </a:rPr>
              <a:t>形成约定</a:t>
            </a:r>
            <a:r>
              <a:rPr lang="zh-CN" altLang="en-US" b="1" dirty="0">
                <a:latin typeface="楷体" pitchFamily="18" charset="-122"/>
                <a:ea typeface="楷体" pitchFamily="18" charset="-122"/>
              </a:rPr>
              <a:t>频率</a:t>
            </a:r>
          </a:p>
          <a:p>
            <a:pPr>
              <a:lnSpc>
                <a:spcPct val="90000"/>
              </a:lnSpc>
              <a:spcBef>
                <a:spcPct val="20000"/>
              </a:spcBef>
            </a:pPr>
            <a:r>
              <a:rPr lang="zh-CN" altLang="en-US" b="1" dirty="0">
                <a:latin typeface="楷体" pitchFamily="18" charset="-122"/>
                <a:ea typeface="楷体" pitchFamily="18" charset="-122"/>
              </a:rPr>
              <a:t>      （接收频率）的取样脉冲，对信道上的数据波进行取样</a:t>
            </a:r>
          </a:p>
          <a:p>
            <a:pPr>
              <a:lnSpc>
                <a:spcPct val="90000"/>
              </a:lnSpc>
              <a:spcBef>
                <a:spcPct val="20000"/>
              </a:spcBef>
            </a:pPr>
            <a:r>
              <a:rPr lang="zh-CN" altLang="en-US" b="1" dirty="0">
                <a:latin typeface="楷体" pitchFamily="18" charset="-122"/>
                <a:ea typeface="楷体" pitchFamily="18" charset="-122"/>
              </a:rPr>
              <a:t>       并通过设置</a:t>
            </a:r>
            <a:r>
              <a:rPr lang="zh-CN" altLang="en-US" b="1" dirty="0">
                <a:solidFill>
                  <a:srgbClr val="FF0000"/>
                </a:solidFill>
                <a:latin typeface="楷体" pitchFamily="18" charset="-122"/>
                <a:ea typeface="楷体" pitchFamily="18" charset="-122"/>
              </a:rPr>
              <a:t>阈值</a:t>
            </a:r>
            <a:r>
              <a:rPr lang="zh-CN" altLang="en-US" b="1" dirty="0">
                <a:latin typeface="楷体" pitchFamily="18" charset="-122"/>
                <a:ea typeface="楷体" pitchFamily="18" charset="-122"/>
              </a:rPr>
              <a:t>电平识别数据波对应的值。</a:t>
            </a:r>
          </a:p>
        </p:txBody>
      </p:sp>
      <p:sp>
        <p:nvSpPr>
          <p:cNvPr id="33801" name="Text Box 6"/>
          <p:cNvSpPr txBox="1">
            <a:spLocks noChangeArrowheads="1"/>
          </p:cNvSpPr>
          <p:nvPr/>
        </p:nvSpPr>
        <p:spPr bwMode="auto">
          <a:xfrm>
            <a:off x="179388" y="112713"/>
            <a:ext cx="5544740" cy="584775"/>
          </a:xfrm>
          <a:prstGeom prst="rect">
            <a:avLst/>
          </a:prstGeom>
          <a:noFill/>
          <a:ln w="9525">
            <a:noFill/>
            <a:miter lim="800000"/>
            <a:headEnd/>
            <a:tailEnd/>
          </a:ln>
        </p:spPr>
        <p:txBody>
          <a:bodyPr wrap="square">
            <a:spAutoFit/>
          </a:bodyPr>
          <a:lstStyle/>
          <a:p>
            <a:pPr>
              <a:spcBef>
                <a:spcPct val="20000"/>
              </a:spcBef>
              <a:spcAft>
                <a:spcPct val="40000"/>
              </a:spcAft>
            </a:pPr>
            <a:r>
              <a:rPr lang="en-US" altLang="zh-CN" sz="3200" b="1" dirty="0">
                <a:latin typeface="楷体" pitchFamily="18" charset="-122"/>
                <a:ea typeface="楷体" pitchFamily="18" charset="-122"/>
              </a:rPr>
              <a:t>2.4 </a:t>
            </a:r>
            <a:r>
              <a:rPr lang="zh-CN" altLang="en-US" sz="3200" b="1" dirty="0">
                <a:latin typeface="楷体" pitchFamily="18" charset="-122"/>
                <a:ea typeface="楷体" pitchFamily="18" charset="-122"/>
              </a:rPr>
              <a:t>传输</a:t>
            </a:r>
            <a:r>
              <a:rPr lang="zh-CN" altLang="en-US" sz="3200" b="1" dirty="0" smtClean="0">
                <a:latin typeface="楷体" pitchFamily="18" charset="-122"/>
                <a:ea typeface="楷体" pitchFamily="18" charset="-122"/>
              </a:rPr>
              <a:t>编码</a:t>
            </a:r>
            <a:endParaRPr lang="zh-CN" altLang="en-US" sz="2800" b="1" dirty="0">
              <a:latin typeface="楷体" pitchFamily="18" charset="-122"/>
              <a:ea typeface="楷体" pitchFamily="18" charset="-122"/>
            </a:endParaRPr>
          </a:p>
        </p:txBody>
      </p:sp>
      <p:sp>
        <p:nvSpPr>
          <p:cNvPr id="68" name="Text Box 29"/>
          <p:cNvSpPr txBox="1">
            <a:spLocks noChangeArrowheads="1"/>
          </p:cNvSpPr>
          <p:nvPr/>
        </p:nvSpPr>
        <p:spPr bwMode="auto">
          <a:xfrm>
            <a:off x="315557" y="928670"/>
            <a:ext cx="7149714" cy="1237262"/>
          </a:xfrm>
          <a:prstGeom prst="rect">
            <a:avLst/>
          </a:prstGeom>
          <a:noFill/>
          <a:ln w="9525">
            <a:noFill/>
            <a:miter lim="800000"/>
            <a:headEnd/>
            <a:tailEnd/>
          </a:ln>
        </p:spPr>
        <p:txBody>
          <a:bodyPr wrap="none">
            <a:spAutoFit/>
          </a:bodyPr>
          <a:lstStyle/>
          <a:p>
            <a:pPr>
              <a:lnSpc>
                <a:spcPct val="90000"/>
              </a:lnSpc>
              <a:spcBef>
                <a:spcPct val="20000"/>
              </a:spcBef>
            </a:pPr>
            <a:r>
              <a:rPr lang="en-US" altLang="zh-CN" b="1" dirty="0">
                <a:solidFill>
                  <a:srgbClr val="FF0000"/>
                </a:solidFill>
              </a:rPr>
              <a:t>★ </a:t>
            </a:r>
            <a:r>
              <a:rPr lang="zh-CN" altLang="en-US" b="1" dirty="0"/>
              <a:t>通信</a:t>
            </a:r>
            <a:r>
              <a:rPr lang="zh-CN" altLang="en-US" b="1" dirty="0" smtClean="0"/>
              <a:t>编码（信源出口编码）</a:t>
            </a:r>
            <a:r>
              <a:rPr lang="en-US" altLang="zh-CN" b="1" dirty="0" smtClean="0"/>
              <a:t>—</a:t>
            </a:r>
            <a:r>
              <a:rPr lang="zh-CN" altLang="en-US" b="1" dirty="0">
                <a:solidFill>
                  <a:srgbClr val="FF0000"/>
                </a:solidFill>
                <a:latin typeface="楷体" pitchFamily="18" charset="-122"/>
                <a:ea typeface="楷体" pitchFamily="18" charset="-122"/>
              </a:rPr>
              <a:t>数字信号的表示</a:t>
            </a:r>
            <a:r>
              <a:rPr lang="zh-CN" altLang="en-US" b="1" dirty="0">
                <a:latin typeface="楷体" pitchFamily="18" charset="-122"/>
                <a:ea typeface="楷体" pitchFamily="18" charset="-122"/>
              </a:rPr>
              <a:t>：</a:t>
            </a:r>
          </a:p>
          <a:p>
            <a:pPr>
              <a:lnSpc>
                <a:spcPct val="90000"/>
              </a:lnSpc>
              <a:spcBef>
                <a:spcPct val="20000"/>
              </a:spcBef>
            </a:pPr>
            <a:r>
              <a:rPr lang="zh-CN" altLang="en-US" b="1" dirty="0">
                <a:latin typeface="楷体" pitchFamily="18" charset="-122"/>
                <a:ea typeface="楷体" pitchFamily="18" charset="-122"/>
              </a:rPr>
              <a:t>  二进制数字（</a:t>
            </a:r>
            <a:r>
              <a:rPr lang="en-US" altLang="zh-CN" b="1" dirty="0">
                <a:latin typeface="楷体" pitchFamily="18" charset="-122"/>
                <a:ea typeface="楷体" pitchFamily="18" charset="-122"/>
              </a:rPr>
              <a:t>0</a:t>
            </a:r>
            <a:r>
              <a:rPr lang="zh-CN" altLang="en-US" b="1" dirty="0">
                <a:latin typeface="楷体" pitchFamily="18" charset="-122"/>
                <a:ea typeface="楷体" pitchFamily="18" charset="-122"/>
              </a:rPr>
              <a:t>，</a:t>
            </a:r>
            <a:r>
              <a:rPr lang="en-US" altLang="zh-CN" b="1" dirty="0">
                <a:latin typeface="楷体" pitchFamily="18" charset="-122"/>
                <a:ea typeface="楷体" pitchFamily="18" charset="-122"/>
              </a:rPr>
              <a:t>1</a:t>
            </a:r>
            <a:r>
              <a:rPr lang="zh-CN" altLang="en-US" b="1" dirty="0">
                <a:latin typeface="楷体" pitchFamily="18" charset="-122"/>
                <a:ea typeface="楷体" pitchFamily="18" charset="-122"/>
              </a:rPr>
              <a:t>）对应两个电平（或光脉冲</a:t>
            </a:r>
            <a:r>
              <a:rPr lang="zh-CN" altLang="en-US" b="1" dirty="0" smtClean="0">
                <a:latin typeface="楷体" pitchFamily="18" charset="-122"/>
                <a:ea typeface="楷体" pitchFamily="18" charset="-122"/>
              </a:rPr>
              <a:t>）</a:t>
            </a:r>
            <a:r>
              <a:rPr lang="en-US" altLang="zh-CN" b="1" dirty="0" smtClean="0">
                <a:latin typeface="楷体" pitchFamily="18" charset="-122"/>
                <a:ea typeface="楷体" pitchFamily="18" charset="-122"/>
              </a:rPr>
              <a:t>;</a:t>
            </a:r>
          </a:p>
          <a:p>
            <a:pPr>
              <a:lnSpc>
                <a:spcPct val="90000"/>
              </a:lnSpc>
              <a:spcBef>
                <a:spcPct val="20000"/>
              </a:spcBef>
            </a:pPr>
            <a:r>
              <a:rPr lang="en-US" altLang="zh-CN" b="1" dirty="0">
                <a:latin typeface="楷体" pitchFamily="18" charset="-122"/>
                <a:ea typeface="楷体" pitchFamily="18" charset="-122"/>
              </a:rPr>
              <a:t> </a:t>
            </a:r>
            <a:r>
              <a:rPr lang="en-US" altLang="zh-CN" b="1" dirty="0" smtClean="0">
                <a:latin typeface="楷体" pitchFamily="18" charset="-122"/>
                <a:ea typeface="楷体" pitchFamily="18" charset="-122"/>
              </a:rPr>
              <a:t> </a:t>
            </a:r>
            <a:r>
              <a:rPr lang="zh-CN" altLang="en-US" b="1" dirty="0" smtClean="0">
                <a:latin typeface="楷体" pitchFamily="18" charset="-122"/>
                <a:ea typeface="楷体" pitchFamily="18" charset="-122"/>
              </a:rPr>
              <a:t>电平维持时间</a:t>
            </a:r>
            <a:r>
              <a:rPr lang="en-US" altLang="zh-CN" b="1" dirty="0" smtClean="0">
                <a:latin typeface="楷体" pitchFamily="18" charset="-122"/>
                <a:ea typeface="楷体" pitchFamily="18" charset="-122"/>
              </a:rPr>
              <a:t>——</a:t>
            </a:r>
            <a:r>
              <a:rPr lang="zh-CN" altLang="en-US" b="1" dirty="0" smtClean="0">
                <a:latin typeface="楷体" pitchFamily="18" charset="-122"/>
                <a:ea typeface="楷体" pitchFamily="18" charset="-122"/>
              </a:rPr>
              <a:t>位</a:t>
            </a:r>
            <a:r>
              <a:rPr lang="en-US" altLang="zh-CN" b="1" dirty="0" smtClean="0">
                <a:latin typeface="楷体" pitchFamily="18" charset="-122"/>
                <a:ea typeface="楷体" pitchFamily="18" charset="-122"/>
              </a:rPr>
              <a:t>/</a:t>
            </a:r>
            <a:r>
              <a:rPr lang="zh-CN" altLang="en-US" b="1" dirty="0" smtClean="0">
                <a:latin typeface="楷体" pitchFamily="18" charset="-122"/>
                <a:ea typeface="楷体" pitchFamily="18" charset="-122"/>
              </a:rPr>
              <a:t>比特时间。</a:t>
            </a:r>
            <a:endParaRPr lang="zh-CN" altLang="en-US" b="1" dirty="0">
              <a:latin typeface="楷体" pitchFamily="18" charset="-122"/>
              <a:ea typeface="楷体" pitchFamily="18" charset="-122"/>
            </a:endParaRPr>
          </a:p>
        </p:txBody>
      </p:sp>
      <p:cxnSp>
        <p:nvCxnSpPr>
          <p:cNvPr id="8" name="直接连接符 7"/>
          <p:cNvCxnSpPr/>
          <p:nvPr/>
        </p:nvCxnSpPr>
        <p:spPr bwMode="auto">
          <a:xfrm>
            <a:off x="7164288" y="1907704"/>
            <a:ext cx="0" cy="314547"/>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77" name="直接连接符 76"/>
          <p:cNvCxnSpPr/>
          <p:nvPr/>
        </p:nvCxnSpPr>
        <p:spPr bwMode="auto">
          <a:xfrm>
            <a:off x="7538323" y="1907704"/>
            <a:ext cx="0" cy="314547"/>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79" name="直接连接符 78"/>
          <p:cNvCxnSpPr/>
          <p:nvPr/>
        </p:nvCxnSpPr>
        <p:spPr bwMode="auto">
          <a:xfrm>
            <a:off x="7898363" y="1907704"/>
            <a:ext cx="0" cy="314547"/>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10" name="直接连接符 9"/>
          <p:cNvCxnSpPr/>
          <p:nvPr/>
        </p:nvCxnSpPr>
        <p:spPr bwMode="auto">
          <a:xfrm>
            <a:off x="7164288" y="1979712"/>
            <a:ext cx="371589" cy="0"/>
          </a:xfrm>
          <a:prstGeom prst="line">
            <a:avLst/>
          </a:prstGeom>
          <a:solidFill>
            <a:schemeClr val="accent1"/>
          </a:solidFill>
          <a:ln w="9525" cap="flat" cmpd="sng" algn="ctr">
            <a:solidFill>
              <a:srgbClr val="FF0000"/>
            </a:solidFill>
            <a:prstDash val="dash"/>
            <a:round/>
            <a:headEnd type="triangle" w="med" len="med"/>
            <a:tailEnd type="triangle" w="med" len="med"/>
          </a:ln>
          <a:effectLst/>
        </p:spPr>
      </p:cxnSp>
      <p:cxnSp>
        <p:nvCxnSpPr>
          <p:cNvPr id="82" name="直接连接符 81"/>
          <p:cNvCxnSpPr/>
          <p:nvPr/>
        </p:nvCxnSpPr>
        <p:spPr bwMode="auto">
          <a:xfrm>
            <a:off x="7524328" y="1979712"/>
            <a:ext cx="371589" cy="0"/>
          </a:xfrm>
          <a:prstGeom prst="line">
            <a:avLst/>
          </a:prstGeom>
          <a:solidFill>
            <a:schemeClr val="accent1"/>
          </a:solidFill>
          <a:ln w="9525" cap="flat" cmpd="sng" algn="ctr">
            <a:solidFill>
              <a:srgbClr val="FF0000"/>
            </a:solidFill>
            <a:prstDash val="dash"/>
            <a:round/>
            <a:headEnd type="triangle" w="med" len="med"/>
            <a:tailEnd type="triangle" w="med" len="med"/>
          </a:ln>
          <a:effectLst/>
        </p:spPr>
      </p:cxnSp>
      <p:sp>
        <p:nvSpPr>
          <p:cNvPr id="11" name="TextBox 10"/>
          <p:cNvSpPr txBox="1"/>
          <p:nvPr/>
        </p:nvSpPr>
        <p:spPr>
          <a:xfrm>
            <a:off x="7350082" y="1547664"/>
            <a:ext cx="928459" cy="261610"/>
          </a:xfrm>
          <a:prstGeom prst="rect">
            <a:avLst/>
          </a:prstGeom>
          <a:noFill/>
        </p:spPr>
        <p:txBody>
          <a:bodyPr wrap="none" rtlCol="0">
            <a:spAutoFit/>
          </a:bodyPr>
          <a:lstStyle/>
          <a:p>
            <a:r>
              <a:rPr lang="zh-CN" altLang="en-US" sz="1100" b="1" dirty="0" smtClean="0">
                <a:solidFill>
                  <a:srgbClr val="FF0000"/>
                </a:solidFill>
              </a:rPr>
              <a:t>位</a:t>
            </a:r>
            <a:r>
              <a:rPr lang="en-US" altLang="zh-CN" sz="1100" b="1" dirty="0" smtClean="0">
                <a:solidFill>
                  <a:srgbClr val="FF0000"/>
                </a:solidFill>
              </a:rPr>
              <a:t>/</a:t>
            </a:r>
            <a:r>
              <a:rPr lang="zh-CN" altLang="en-US" sz="1100" b="1" dirty="0" smtClean="0">
                <a:solidFill>
                  <a:srgbClr val="FF0000"/>
                </a:solidFill>
              </a:rPr>
              <a:t>比特时间</a:t>
            </a:r>
            <a:endParaRPr lang="zh-CN" altLang="en-US" sz="1100" b="1" dirty="0">
              <a:solidFill>
                <a:srgbClr val="FF0000"/>
              </a:solidFill>
            </a:endParaRPr>
          </a:p>
        </p:txBody>
      </p:sp>
      <p:cxnSp>
        <p:nvCxnSpPr>
          <p:cNvPr id="13" name="直接箭头连接符 12"/>
          <p:cNvCxnSpPr/>
          <p:nvPr/>
        </p:nvCxnSpPr>
        <p:spPr bwMode="auto">
          <a:xfrm flipH="1">
            <a:off x="7410423" y="1763688"/>
            <a:ext cx="125454" cy="144016"/>
          </a:xfrm>
          <a:prstGeom prst="straightConnector1">
            <a:avLst/>
          </a:prstGeom>
          <a:solidFill>
            <a:schemeClr val="accent1"/>
          </a:solidFill>
          <a:ln w="9525" cap="flat" cmpd="sng" algn="ctr">
            <a:solidFill>
              <a:srgbClr val="FF0000"/>
            </a:solidFill>
            <a:prstDash val="solid"/>
            <a:round/>
            <a:headEnd type="none" w="med" len="med"/>
            <a:tailEnd type="triangle" w="med" len="med"/>
          </a:ln>
          <a:effectLst/>
        </p:spPr>
      </p:cxnSp>
      <p:cxnSp>
        <p:nvCxnSpPr>
          <p:cNvPr id="86" name="直接箭头连接符 85"/>
          <p:cNvCxnSpPr/>
          <p:nvPr/>
        </p:nvCxnSpPr>
        <p:spPr bwMode="auto">
          <a:xfrm>
            <a:off x="7688277" y="1763688"/>
            <a:ext cx="21845" cy="187548"/>
          </a:xfrm>
          <a:prstGeom prst="straightConnector1">
            <a:avLst/>
          </a:prstGeom>
          <a:solidFill>
            <a:schemeClr val="accent1"/>
          </a:solidFill>
          <a:ln w="9525" cap="flat" cmpd="sng" algn="ctr">
            <a:solidFill>
              <a:srgbClr val="FF0000"/>
            </a:solidFill>
            <a:prstDash val="solid"/>
            <a:round/>
            <a:headEnd type="none" w="med" len="med"/>
            <a:tailEnd type="triangle" w="med" len="med"/>
          </a:ln>
          <a:effectLst/>
        </p:spPr>
      </p:cxnSp>
      <p:grpSp>
        <p:nvGrpSpPr>
          <p:cNvPr id="2" name="组合 1"/>
          <p:cNvGrpSpPr/>
          <p:nvPr/>
        </p:nvGrpSpPr>
        <p:grpSpPr>
          <a:xfrm>
            <a:off x="714348" y="5903695"/>
            <a:ext cx="7704138" cy="837673"/>
            <a:chOff x="714348" y="5903695"/>
            <a:chExt cx="7704138" cy="837673"/>
          </a:xfrm>
        </p:grpSpPr>
        <p:sp>
          <p:nvSpPr>
            <p:cNvPr id="33802" name="Rectangle 31"/>
            <p:cNvSpPr>
              <a:spLocks noChangeArrowheads="1"/>
            </p:cNvSpPr>
            <p:nvPr/>
          </p:nvSpPr>
          <p:spPr bwMode="auto">
            <a:xfrm>
              <a:off x="714348" y="6144785"/>
              <a:ext cx="647700" cy="360363"/>
            </a:xfrm>
            <a:prstGeom prst="rect">
              <a:avLst/>
            </a:prstGeom>
            <a:solidFill>
              <a:schemeClr val="accent1"/>
            </a:solidFill>
            <a:ln w="9525">
              <a:solidFill>
                <a:schemeClr val="tx1"/>
              </a:solidFill>
              <a:miter lim="800000"/>
              <a:headEnd/>
              <a:tailEnd/>
            </a:ln>
          </p:spPr>
          <p:txBody>
            <a:bodyPr wrap="none" anchor="ctr"/>
            <a:lstStyle/>
            <a:p>
              <a:pPr algn="ctr"/>
              <a:r>
                <a:rPr lang="zh-CN" altLang="en-US" sz="2000" b="1"/>
                <a:t>信源</a:t>
              </a:r>
            </a:p>
          </p:txBody>
        </p:sp>
        <p:sp>
          <p:nvSpPr>
            <p:cNvPr id="33827" name="Rectangle 56"/>
            <p:cNvSpPr>
              <a:spLocks noChangeArrowheads="1"/>
            </p:cNvSpPr>
            <p:nvPr/>
          </p:nvSpPr>
          <p:spPr bwMode="auto">
            <a:xfrm>
              <a:off x="7843811" y="6144785"/>
              <a:ext cx="574675" cy="360363"/>
            </a:xfrm>
            <a:prstGeom prst="rect">
              <a:avLst/>
            </a:prstGeom>
            <a:solidFill>
              <a:schemeClr val="accent1"/>
            </a:solidFill>
            <a:ln w="9525">
              <a:solidFill>
                <a:schemeClr val="tx1"/>
              </a:solidFill>
              <a:miter lim="800000"/>
              <a:headEnd/>
              <a:tailEnd/>
            </a:ln>
          </p:spPr>
          <p:txBody>
            <a:bodyPr wrap="none" anchor="ctr"/>
            <a:lstStyle/>
            <a:p>
              <a:pPr algn="ctr"/>
              <a:r>
                <a:rPr lang="zh-CN" altLang="en-US" sz="2000" b="1"/>
                <a:t>信宿</a:t>
              </a:r>
            </a:p>
          </p:txBody>
        </p:sp>
        <p:sp>
          <p:nvSpPr>
            <p:cNvPr id="33833" name="Rectangle 62"/>
            <p:cNvSpPr>
              <a:spLocks noChangeArrowheads="1"/>
            </p:cNvSpPr>
            <p:nvPr/>
          </p:nvSpPr>
          <p:spPr bwMode="auto">
            <a:xfrm>
              <a:off x="2801911" y="6360685"/>
              <a:ext cx="433388" cy="142875"/>
            </a:xfrm>
            <a:prstGeom prst="rect">
              <a:avLst/>
            </a:prstGeom>
            <a:solidFill>
              <a:srgbClr val="FFFF00"/>
            </a:solidFill>
            <a:ln w="9525">
              <a:solidFill>
                <a:schemeClr val="tx1"/>
              </a:solidFill>
              <a:miter lim="800000"/>
              <a:headEnd/>
              <a:tailEnd/>
            </a:ln>
          </p:spPr>
          <p:txBody>
            <a:bodyPr wrap="none" anchor="ctr"/>
            <a:lstStyle/>
            <a:p>
              <a:endParaRPr lang="zh-CN" altLang="en-US"/>
            </a:p>
          </p:txBody>
        </p:sp>
        <p:sp>
          <p:nvSpPr>
            <p:cNvPr id="33834" name="Rectangle 63"/>
            <p:cNvSpPr>
              <a:spLocks noChangeArrowheads="1"/>
            </p:cNvSpPr>
            <p:nvPr/>
          </p:nvSpPr>
          <p:spPr bwMode="auto">
            <a:xfrm>
              <a:off x="5899123" y="6360685"/>
              <a:ext cx="433388" cy="142875"/>
            </a:xfrm>
            <a:prstGeom prst="rect">
              <a:avLst/>
            </a:prstGeom>
            <a:solidFill>
              <a:srgbClr val="FFFF00"/>
            </a:solidFill>
            <a:ln w="9525">
              <a:solidFill>
                <a:schemeClr val="tx1"/>
              </a:solidFill>
              <a:miter lim="800000"/>
              <a:headEnd/>
              <a:tailEnd/>
            </a:ln>
          </p:spPr>
          <p:txBody>
            <a:bodyPr wrap="none" anchor="ctr"/>
            <a:lstStyle/>
            <a:p>
              <a:endParaRPr lang="zh-CN" altLang="en-US"/>
            </a:p>
          </p:txBody>
        </p:sp>
        <p:sp>
          <p:nvSpPr>
            <p:cNvPr id="33835" name="Line 64"/>
            <p:cNvSpPr>
              <a:spLocks noChangeShapeType="1"/>
            </p:cNvSpPr>
            <p:nvPr/>
          </p:nvSpPr>
          <p:spPr bwMode="auto">
            <a:xfrm>
              <a:off x="3235298" y="6432123"/>
              <a:ext cx="2663825" cy="0"/>
            </a:xfrm>
            <a:prstGeom prst="line">
              <a:avLst/>
            </a:prstGeom>
            <a:noFill/>
            <a:ln w="9525">
              <a:solidFill>
                <a:schemeClr val="tx1"/>
              </a:solidFill>
              <a:prstDash val="dash"/>
              <a:round/>
              <a:headEnd/>
              <a:tailEnd/>
            </a:ln>
          </p:spPr>
          <p:txBody>
            <a:bodyPr/>
            <a:lstStyle/>
            <a:p>
              <a:endParaRPr lang="zh-CN" altLang="en-US"/>
            </a:p>
          </p:txBody>
        </p:sp>
        <p:sp>
          <p:nvSpPr>
            <p:cNvPr id="33836" name="Line 65"/>
            <p:cNvSpPr>
              <a:spLocks noChangeShapeType="1"/>
            </p:cNvSpPr>
            <p:nvPr/>
          </p:nvSpPr>
          <p:spPr bwMode="auto">
            <a:xfrm>
              <a:off x="1506511" y="6648023"/>
              <a:ext cx="4895850" cy="0"/>
            </a:xfrm>
            <a:prstGeom prst="line">
              <a:avLst/>
            </a:prstGeom>
            <a:noFill/>
            <a:ln w="9525">
              <a:solidFill>
                <a:srgbClr val="FF0000"/>
              </a:solidFill>
              <a:round/>
              <a:headEnd/>
              <a:tailEnd type="triangle" w="med" len="med"/>
            </a:ln>
          </p:spPr>
          <p:txBody>
            <a:bodyPr/>
            <a:lstStyle/>
            <a:p>
              <a:endParaRPr lang="zh-CN" altLang="en-US"/>
            </a:p>
          </p:txBody>
        </p:sp>
        <p:grpSp>
          <p:nvGrpSpPr>
            <p:cNvPr id="15" name="组合 14"/>
            <p:cNvGrpSpPr/>
            <p:nvPr/>
          </p:nvGrpSpPr>
          <p:grpSpPr>
            <a:xfrm>
              <a:off x="6546823" y="6503559"/>
              <a:ext cx="1223963" cy="237809"/>
              <a:chOff x="6546823" y="6306008"/>
              <a:chExt cx="1223963" cy="291344"/>
            </a:xfrm>
          </p:grpSpPr>
          <p:sp>
            <p:nvSpPr>
              <p:cNvPr id="33828" name="Line 57"/>
              <p:cNvSpPr>
                <a:spLocks noChangeShapeType="1"/>
              </p:cNvSpPr>
              <p:nvPr/>
            </p:nvSpPr>
            <p:spPr bwMode="auto">
              <a:xfrm flipV="1">
                <a:off x="6732240" y="6310014"/>
                <a:ext cx="0" cy="260350"/>
              </a:xfrm>
              <a:prstGeom prst="line">
                <a:avLst/>
              </a:prstGeom>
              <a:noFill/>
              <a:ln w="9525">
                <a:solidFill>
                  <a:schemeClr val="tx1"/>
                </a:solidFill>
                <a:round/>
                <a:headEnd/>
                <a:tailEnd type="triangle" w="med" len="med"/>
              </a:ln>
            </p:spPr>
            <p:txBody>
              <a:bodyPr/>
              <a:lstStyle/>
              <a:p>
                <a:endParaRPr lang="zh-CN" altLang="en-US"/>
              </a:p>
            </p:txBody>
          </p:sp>
          <p:sp>
            <p:nvSpPr>
              <p:cNvPr id="33829" name="Line 58"/>
              <p:cNvSpPr>
                <a:spLocks noChangeShapeType="1"/>
              </p:cNvSpPr>
              <p:nvPr/>
            </p:nvSpPr>
            <p:spPr bwMode="auto">
              <a:xfrm flipV="1">
                <a:off x="7020272" y="6310014"/>
                <a:ext cx="0" cy="260350"/>
              </a:xfrm>
              <a:prstGeom prst="line">
                <a:avLst/>
              </a:prstGeom>
              <a:noFill/>
              <a:ln w="9525">
                <a:solidFill>
                  <a:schemeClr val="tx1"/>
                </a:solidFill>
                <a:round/>
                <a:headEnd/>
                <a:tailEnd type="triangle" w="med" len="med"/>
              </a:ln>
            </p:spPr>
            <p:txBody>
              <a:bodyPr/>
              <a:lstStyle/>
              <a:p>
                <a:endParaRPr lang="zh-CN" altLang="en-US"/>
              </a:p>
            </p:txBody>
          </p:sp>
          <p:sp>
            <p:nvSpPr>
              <p:cNvPr id="33830" name="Line 59"/>
              <p:cNvSpPr>
                <a:spLocks noChangeShapeType="1"/>
              </p:cNvSpPr>
              <p:nvPr/>
            </p:nvSpPr>
            <p:spPr bwMode="auto">
              <a:xfrm flipV="1">
                <a:off x="7308304" y="6310014"/>
                <a:ext cx="0" cy="260350"/>
              </a:xfrm>
              <a:prstGeom prst="line">
                <a:avLst/>
              </a:prstGeom>
              <a:noFill/>
              <a:ln w="9525">
                <a:solidFill>
                  <a:schemeClr val="tx1"/>
                </a:solidFill>
                <a:round/>
                <a:headEnd/>
                <a:tailEnd type="triangle" w="med" len="med"/>
              </a:ln>
            </p:spPr>
            <p:txBody>
              <a:bodyPr/>
              <a:lstStyle/>
              <a:p>
                <a:endParaRPr lang="zh-CN" altLang="en-US"/>
              </a:p>
            </p:txBody>
          </p:sp>
          <p:sp>
            <p:nvSpPr>
              <p:cNvPr id="33831" name="Line 60"/>
              <p:cNvSpPr>
                <a:spLocks noChangeShapeType="1"/>
              </p:cNvSpPr>
              <p:nvPr/>
            </p:nvSpPr>
            <p:spPr bwMode="auto">
              <a:xfrm flipV="1">
                <a:off x="7596336" y="6310014"/>
                <a:ext cx="0" cy="260350"/>
              </a:xfrm>
              <a:prstGeom prst="line">
                <a:avLst/>
              </a:prstGeom>
              <a:noFill/>
              <a:ln w="9525">
                <a:solidFill>
                  <a:schemeClr val="tx1"/>
                </a:solidFill>
                <a:round/>
                <a:headEnd/>
                <a:tailEnd type="triangle" w="med" len="med"/>
              </a:ln>
            </p:spPr>
            <p:txBody>
              <a:bodyPr/>
              <a:lstStyle/>
              <a:p>
                <a:endParaRPr lang="zh-CN" altLang="en-US"/>
              </a:p>
            </p:txBody>
          </p:sp>
          <p:sp>
            <p:nvSpPr>
              <p:cNvPr id="33832" name="Line 61"/>
              <p:cNvSpPr>
                <a:spLocks noChangeShapeType="1"/>
              </p:cNvSpPr>
              <p:nvPr/>
            </p:nvSpPr>
            <p:spPr bwMode="auto">
              <a:xfrm>
                <a:off x="6546823" y="6597352"/>
                <a:ext cx="1223963" cy="0"/>
              </a:xfrm>
              <a:prstGeom prst="line">
                <a:avLst/>
              </a:prstGeom>
              <a:noFill/>
              <a:ln w="9525">
                <a:solidFill>
                  <a:schemeClr val="tx1"/>
                </a:solidFill>
                <a:round/>
                <a:headEnd/>
                <a:tailEnd/>
              </a:ln>
            </p:spPr>
            <p:txBody>
              <a:bodyPr/>
              <a:lstStyle/>
              <a:p>
                <a:endParaRPr lang="zh-CN" altLang="en-US"/>
              </a:p>
            </p:txBody>
          </p:sp>
          <p:sp>
            <p:nvSpPr>
              <p:cNvPr id="88" name="Line 60"/>
              <p:cNvSpPr>
                <a:spLocks noChangeShapeType="1"/>
              </p:cNvSpPr>
              <p:nvPr/>
            </p:nvSpPr>
            <p:spPr bwMode="auto">
              <a:xfrm flipV="1">
                <a:off x="7452320" y="6308640"/>
                <a:ext cx="0" cy="260350"/>
              </a:xfrm>
              <a:prstGeom prst="line">
                <a:avLst/>
              </a:prstGeom>
              <a:noFill/>
              <a:ln w="9525">
                <a:solidFill>
                  <a:schemeClr val="tx1"/>
                </a:solidFill>
                <a:round/>
                <a:headEnd/>
                <a:tailEnd type="triangle" w="med" len="med"/>
              </a:ln>
            </p:spPr>
            <p:txBody>
              <a:bodyPr/>
              <a:lstStyle/>
              <a:p>
                <a:endParaRPr lang="zh-CN" altLang="en-US"/>
              </a:p>
            </p:txBody>
          </p:sp>
          <p:sp>
            <p:nvSpPr>
              <p:cNvPr id="89" name="Line 60"/>
              <p:cNvSpPr>
                <a:spLocks noChangeShapeType="1"/>
              </p:cNvSpPr>
              <p:nvPr/>
            </p:nvSpPr>
            <p:spPr bwMode="auto">
              <a:xfrm flipV="1">
                <a:off x="6876256" y="6306008"/>
                <a:ext cx="0" cy="260350"/>
              </a:xfrm>
              <a:prstGeom prst="line">
                <a:avLst/>
              </a:prstGeom>
              <a:noFill/>
              <a:ln w="9525">
                <a:solidFill>
                  <a:schemeClr val="tx1"/>
                </a:solidFill>
                <a:round/>
                <a:headEnd/>
                <a:tailEnd type="triangle" w="med" len="med"/>
              </a:ln>
            </p:spPr>
            <p:txBody>
              <a:bodyPr/>
              <a:lstStyle/>
              <a:p>
                <a:endParaRPr lang="zh-CN" altLang="en-US"/>
              </a:p>
            </p:txBody>
          </p:sp>
          <p:sp>
            <p:nvSpPr>
              <p:cNvPr id="90" name="Line 60"/>
              <p:cNvSpPr>
                <a:spLocks noChangeShapeType="1"/>
              </p:cNvSpPr>
              <p:nvPr/>
            </p:nvSpPr>
            <p:spPr bwMode="auto">
              <a:xfrm flipV="1">
                <a:off x="7164288" y="6313305"/>
                <a:ext cx="0" cy="260350"/>
              </a:xfrm>
              <a:prstGeom prst="line">
                <a:avLst/>
              </a:prstGeom>
              <a:noFill/>
              <a:ln w="9525">
                <a:solidFill>
                  <a:schemeClr val="tx1"/>
                </a:solidFill>
                <a:round/>
                <a:headEnd/>
                <a:tailEnd type="triangle" w="med" len="med"/>
              </a:ln>
            </p:spPr>
            <p:txBody>
              <a:bodyPr/>
              <a:lstStyle/>
              <a:p>
                <a:endParaRPr lang="zh-CN" altLang="en-US"/>
              </a:p>
            </p:txBody>
          </p:sp>
        </p:grpSp>
        <p:sp>
          <p:nvSpPr>
            <p:cNvPr id="91" name="Line 33"/>
            <p:cNvSpPr>
              <a:spLocks noChangeShapeType="1"/>
            </p:cNvSpPr>
            <p:nvPr/>
          </p:nvSpPr>
          <p:spPr bwMode="auto">
            <a:xfrm flipV="1">
              <a:off x="1619672" y="6237313"/>
              <a:ext cx="0" cy="215900"/>
            </a:xfrm>
            <a:prstGeom prst="line">
              <a:avLst/>
            </a:prstGeom>
            <a:noFill/>
            <a:ln w="9525">
              <a:solidFill>
                <a:schemeClr val="tx1"/>
              </a:solidFill>
              <a:round/>
              <a:headEnd/>
              <a:tailEnd/>
            </a:ln>
          </p:spPr>
          <p:txBody>
            <a:bodyPr/>
            <a:lstStyle/>
            <a:p>
              <a:endParaRPr lang="zh-CN" altLang="en-US"/>
            </a:p>
          </p:txBody>
        </p:sp>
        <p:sp>
          <p:nvSpPr>
            <p:cNvPr id="92" name="Line 33"/>
            <p:cNvSpPr>
              <a:spLocks noChangeShapeType="1"/>
            </p:cNvSpPr>
            <p:nvPr/>
          </p:nvSpPr>
          <p:spPr bwMode="auto">
            <a:xfrm flipV="1">
              <a:off x="1763688" y="6237313"/>
              <a:ext cx="0" cy="215900"/>
            </a:xfrm>
            <a:prstGeom prst="line">
              <a:avLst/>
            </a:prstGeom>
            <a:noFill/>
            <a:ln w="9525">
              <a:solidFill>
                <a:schemeClr val="tx1"/>
              </a:solidFill>
              <a:round/>
              <a:headEnd/>
              <a:tailEnd/>
            </a:ln>
          </p:spPr>
          <p:txBody>
            <a:bodyPr/>
            <a:lstStyle/>
            <a:p>
              <a:endParaRPr lang="zh-CN" altLang="en-US"/>
            </a:p>
          </p:txBody>
        </p:sp>
        <p:sp>
          <p:nvSpPr>
            <p:cNvPr id="93" name="Line 33"/>
            <p:cNvSpPr>
              <a:spLocks noChangeShapeType="1"/>
            </p:cNvSpPr>
            <p:nvPr/>
          </p:nvSpPr>
          <p:spPr bwMode="auto">
            <a:xfrm flipV="1">
              <a:off x="2051720" y="6237313"/>
              <a:ext cx="0" cy="215900"/>
            </a:xfrm>
            <a:prstGeom prst="line">
              <a:avLst/>
            </a:prstGeom>
            <a:noFill/>
            <a:ln w="9525">
              <a:solidFill>
                <a:schemeClr val="tx1"/>
              </a:solidFill>
              <a:round/>
              <a:headEnd/>
              <a:tailEnd/>
            </a:ln>
          </p:spPr>
          <p:txBody>
            <a:bodyPr/>
            <a:lstStyle/>
            <a:p>
              <a:endParaRPr lang="zh-CN" altLang="en-US"/>
            </a:p>
          </p:txBody>
        </p:sp>
        <p:sp>
          <p:nvSpPr>
            <p:cNvPr id="94" name="Line 33"/>
            <p:cNvSpPr>
              <a:spLocks noChangeShapeType="1"/>
            </p:cNvSpPr>
            <p:nvPr/>
          </p:nvSpPr>
          <p:spPr bwMode="auto">
            <a:xfrm flipV="1">
              <a:off x="2195736" y="6237313"/>
              <a:ext cx="0" cy="215900"/>
            </a:xfrm>
            <a:prstGeom prst="line">
              <a:avLst/>
            </a:prstGeom>
            <a:noFill/>
            <a:ln w="9525">
              <a:solidFill>
                <a:schemeClr val="tx1"/>
              </a:solidFill>
              <a:round/>
              <a:headEnd/>
              <a:tailEnd/>
            </a:ln>
          </p:spPr>
          <p:txBody>
            <a:bodyPr/>
            <a:lstStyle/>
            <a:p>
              <a:endParaRPr lang="zh-CN" altLang="en-US"/>
            </a:p>
          </p:txBody>
        </p:sp>
        <p:sp>
          <p:nvSpPr>
            <p:cNvPr id="95" name="Line 33"/>
            <p:cNvSpPr>
              <a:spLocks noChangeShapeType="1"/>
            </p:cNvSpPr>
            <p:nvPr/>
          </p:nvSpPr>
          <p:spPr bwMode="auto">
            <a:xfrm flipV="1">
              <a:off x="2339752" y="6237313"/>
              <a:ext cx="0" cy="215900"/>
            </a:xfrm>
            <a:prstGeom prst="line">
              <a:avLst/>
            </a:prstGeom>
            <a:noFill/>
            <a:ln w="9525">
              <a:solidFill>
                <a:schemeClr val="tx1"/>
              </a:solidFill>
              <a:round/>
              <a:headEnd/>
              <a:tailEnd/>
            </a:ln>
          </p:spPr>
          <p:txBody>
            <a:bodyPr/>
            <a:lstStyle/>
            <a:p>
              <a:endParaRPr lang="zh-CN" altLang="en-US"/>
            </a:p>
          </p:txBody>
        </p:sp>
        <p:sp>
          <p:nvSpPr>
            <p:cNvPr id="96" name="Line 33"/>
            <p:cNvSpPr>
              <a:spLocks noChangeShapeType="1"/>
            </p:cNvSpPr>
            <p:nvPr/>
          </p:nvSpPr>
          <p:spPr bwMode="auto">
            <a:xfrm flipV="1">
              <a:off x="2483768" y="6237313"/>
              <a:ext cx="0" cy="215900"/>
            </a:xfrm>
            <a:prstGeom prst="line">
              <a:avLst/>
            </a:prstGeom>
            <a:noFill/>
            <a:ln w="9525">
              <a:solidFill>
                <a:schemeClr val="tx1"/>
              </a:solidFill>
              <a:round/>
              <a:headEnd/>
              <a:tailEnd/>
            </a:ln>
          </p:spPr>
          <p:txBody>
            <a:bodyPr/>
            <a:lstStyle/>
            <a:p>
              <a:endParaRPr lang="zh-CN" altLang="en-US"/>
            </a:p>
          </p:txBody>
        </p:sp>
        <p:sp>
          <p:nvSpPr>
            <p:cNvPr id="97" name="Line 33"/>
            <p:cNvSpPr>
              <a:spLocks noChangeShapeType="1"/>
            </p:cNvSpPr>
            <p:nvPr/>
          </p:nvSpPr>
          <p:spPr bwMode="auto">
            <a:xfrm flipV="1">
              <a:off x="2627784" y="6237313"/>
              <a:ext cx="0" cy="215900"/>
            </a:xfrm>
            <a:prstGeom prst="line">
              <a:avLst/>
            </a:prstGeom>
            <a:noFill/>
            <a:ln w="9525">
              <a:solidFill>
                <a:schemeClr val="tx1"/>
              </a:solidFill>
              <a:round/>
              <a:headEnd/>
              <a:tailEnd/>
            </a:ln>
          </p:spPr>
          <p:txBody>
            <a:bodyPr/>
            <a:lstStyle/>
            <a:p>
              <a:endParaRPr lang="zh-CN" altLang="en-US"/>
            </a:p>
          </p:txBody>
        </p:sp>
        <p:sp>
          <p:nvSpPr>
            <p:cNvPr id="98" name="Line 34"/>
            <p:cNvSpPr>
              <a:spLocks noChangeShapeType="1"/>
            </p:cNvSpPr>
            <p:nvPr/>
          </p:nvSpPr>
          <p:spPr bwMode="auto">
            <a:xfrm>
              <a:off x="1619672" y="6237313"/>
              <a:ext cx="142875" cy="0"/>
            </a:xfrm>
            <a:prstGeom prst="line">
              <a:avLst/>
            </a:prstGeom>
            <a:noFill/>
            <a:ln w="9525">
              <a:solidFill>
                <a:schemeClr val="tx1"/>
              </a:solidFill>
              <a:round/>
              <a:headEnd/>
              <a:tailEnd/>
            </a:ln>
          </p:spPr>
          <p:txBody>
            <a:bodyPr/>
            <a:lstStyle/>
            <a:p>
              <a:endParaRPr lang="zh-CN" altLang="en-US"/>
            </a:p>
          </p:txBody>
        </p:sp>
        <p:sp>
          <p:nvSpPr>
            <p:cNvPr id="99" name="Line 34"/>
            <p:cNvSpPr>
              <a:spLocks noChangeShapeType="1"/>
            </p:cNvSpPr>
            <p:nvPr/>
          </p:nvSpPr>
          <p:spPr bwMode="auto">
            <a:xfrm>
              <a:off x="1772072" y="6453337"/>
              <a:ext cx="142875" cy="0"/>
            </a:xfrm>
            <a:prstGeom prst="line">
              <a:avLst/>
            </a:prstGeom>
            <a:noFill/>
            <a:ln w="9525">
              <a:solidFill>
                <a:schemeClr val="tx1"/>
              </a:solidFill>
              <a:round/>
              <a:headEnd/>
              <a:tailEnd/>
            </a:ln>
          </p:spPr>
          <p:txBody>
            <a:bodyPr/>
            <a:lstStyle/>
            <a:p>
              <a:endParaRPr lang="zh-CN" altLang="en-US"/>
            </a:p>
          </p:txBody>
        </p:sp>
        <p:sp>
          <p:nvSpPr>
            <p:cNvPr id="100" name="Line 34"/>
            <p:cNvSpPr>
              <a:spLocks noChangeShapeType="1"/>
            </p:cNvSpPr>
            <p:nvPr/>
          </p:nvSpPr>
          <p:spPr bwMode="auto">
            <a:xfrm>
              <a:off x="1908845" y="6453337"/>
              <a:ext cx="142875" cy="0"/>
            </a:xfrm>
            <a:prstGeom prst="line">
              <a:avLst/>
            </a:prstGeom>
            <a:noFill/>
            <a:ln w="9525">
              <a:solidFill>
                <a:schemeClr val="tx1"/>
              </a:solidFill>
              <a:round/>
              <a:headEnd/>
              <a:tailEnd/>
            </a:ln>
          </p:spPr>
          <p:txBody>
            <a:bodyPr/>
            <a:lstStyle/>
            <a:p>
              <a:endParaRPr lang="zh-CN" altLang="en-US"/>
            </a:p>
          </p:txBody>
        </p:sp>
        <p:sp>
          <p:nvSpPr>
            <p:cNvPr id="101" name="Line 34"/>
            <p:cNvSpPr>
              <a:spLocks noChangeShapeType="1"/>
            </p:cNvSpPr>
            <p:nvPr/>
          </p:nvSpPr>
          <p:spPr bwMode="auto">
            <a:xfrm>
              <a:off x="2052861" y="6237313"/>
              <a:ext cx="142875" cy="0"/>
            </a:xfrm>
            <a:prstGeom prst="line">
              <a:avLst/>
            </a:prstGeom>
            <a:noFill/>
            <a:ln w="9525">
              <a:solidFill>
                <a:schemeClr val="tx1"/>
              </a:solidFill>
              <a:round/>
              <a:headEnd/>
              <a:tailEnd/>
            </a:ln>
          </p:spPr>
          <p:txBody>
            <a:bodyPr/>
            <a:lstStyle/>
            <a:p>
              <a:endParaRPr lang="zh-CN" altLang="en-US"/>
            </a:p>
          </p:txBody>
        </p:sp>
        <p:sp>
          <p:nvSpPr>
            <p:cNvPr id="102" name="Line 34"/>
            <p:cNvSpPr>
              <a:spLocks noChangeShapeType="1"/>
            </p:cNvSpPr>
            <p:nvPr/>
          </p:nvSpPr>
          <p:spPr bwMode="auto">
            <a:xfrm>
              <a:off x="2339752" y="6237313"/>
              <a:ext cx="142875" cy="0"/>
            </a:xfrm>
            <a:prstGeom prst="line">
              <a:avLst/>
            </a:prstGeom>
            <a:noFill/>
            <a:ln w="9525">
              <a:solidFill>
                <a:schemeClr val="tx1"/>
              </a:solidFill>
              <a:round/>
              <a:headEnd/>
              <a:tailEnd/>
            </a:ln>
          </p:spPr>
          <p:txBody>
            <a:bodyPr/>
            <a:lstStyle/>
            <a:p>
              <a:endParaRPr lang="zh-CN" altLang="en-US"/>
            </a:p>
          </p:txBody>
        </p:sp>
        <p:sp>
          <p:nvSpPr>
            <p:cNvPr id="103" name="Line 34"/>
            <p:cNvSpPr>
              <a:spLocks noChangeShapeType="1"/>
            </p:cNvSpPr>
            <p:nvPr/>
          </p:nvSpPr>
          <p:spPr bwMode="auto">
            <a:xfrm>
              <a:off x="2196877" y="6453337"/>
              <a:ext cx="142875" cy="0"/>
            </a:xfrm>
            <a:prstGeom prst="line">
              <a:avLst/>
            </a:prstGeom>
            <a:noFill/>
            <a:ln w="9525">
              <a:solidFill>
                <a:schemeClr val="tx1"/>
              </a:solidFill>
              <a:round/>
              <a:headEnd/>
              <a:tailEnd/>
            </a:ln>
          </p:spPr>
          <p:txBody>
            <a:bodyPr/>
            <a:lstStyle/>
            <a:p>
              <a:endParaRPr lang="zh-CN" altLang="en-US"/>
            </a:p>
          </p:txBody>
        </p:sp>
        <p:sp>
          <p:nvSpPr>
            <p:cNvPr id="104" name="Line 34"/>
            <p:cNvSpPr>
              <a:spLocks noChangeShapeType="1"/>
            </p:cNvSpPr>
            <p:nvPr/>
          </p:nvSpPr>
          <p:spPr bwMode="auto">
            <a:xfrm>
              <a:off x="2483768" y="6453337"/>
              <a:ext cx="142875" cy="0"/>
            </a:xfrm>
            <a:prstGeom prst="line">
              <a:avLst/>
            </a:prstGeom>
            <a:noFill/>
            <a:ln w="9525">
              <a:solidFill>
                <a:schemeClr val="tx1"/>
              </a:solidFill>
              <a:round/>
              <a:headEnd/>
              <a:tailEnd/>
            </a:ln>
          </p:spPr>
          <p:txBody>
            <a:bodyPr/>
            <a:lstStyle/>
            <a:p>
              <a:endParaRPr lang="zh-CN" altLang="en-US"/>
            </a:p>
          </p:txBody>
        </p:sp>
        <p:sp>
          <p:nvSpPr>
            <p:cNvPr id="105" name="Line 34"/>
            <p:cNvSpPr>
              <a:spLocks noChangeShapeType="1"/>
            </p:cNvSpPr>
            <p:nvPr/>
          </p:nvSpPr>
          <p:spPr bwMode="auto">
            <a:xfrm>
              <a:off x="1475656" y="6453337"/>
              <a:ext cx="142875" cy="0"/>
            </a:xfrm>
            <a:prstGeom prst="line">
              <a:avLst/>
            </a:prstGeom>
            <a:noFill/>
            <a:ln w="9525">
              <a:solidFill>
                <a:schemeClr val="tx1"/>
              </a:solidFill>
              <a:round/>
              <a:headEnd/>
              <a:tailEnd/>
            </a:ln>
          </p:spPr>
          <p:txBody>
            <a:bodyPr/>
            <a:lstStyle/>
            <a:p>
              <a:endParaRPr lang="zh-CN" altLang="en-US"/>
            </a:p>
          </p:txBody>
        </p:sp>
        <p:sp>
          <p:nvSpPr>
            <p:cNvPr id="106" name="Line 33"/>
            <p:cNvSpPr>
              <a:spLocks noChangeShapeType="1"/>
            </p:cNvSpPr>
            <p:nvPr/>
          </p:nvSpPr>
          <p:spPr bwMode="auto">
            <a:xfrm flipV="1">
              <a:off x="6660232" y="6237313"/>
              <a:ext cx="0" cy="215900"/>
            </a:xfrm>
            <a:prstGeom prst="line">
              <a:avLst/>
            </a:prstGeom>
            <a:noFill/>
            <a:ln w="9525">
              <a:solidFill>
                <a:schemeClr val="tx1"/>
              </a:solidFill>
              <a:round/>
              <a:headEnd/>
              <a:tailEnd/>
            </a:ln>
          </p:spPr>
          <p:txBody>
            <a:bodyPr/>
            <a:lstStyle/>
            <a:p>
              <a:endParaRPr lang="zh-CN" altLang="en-US"/>
            </a:p>
          </p:txBody>
        </p:sp>
        <p:sp>
          <p:nvSpPr>
            <p:cNvPr id="107" name="Line 33"/>
            <p:cNvSpPr>
              <a:spLocks noChangeShapeType="1"/>
            </p:cNvSpPr>
            <p:nvPr/>
          </p:nvSpPr>
          <p:spPr bwMode="auto">
            <a:xfrm flipV="1">
              <a:off x="6804248" y="6237313"/>
              <a:ext cx="0" cy="215900"/>
            </a:xfrm>
            <a:prstGeom prst="line">
              <a:avLst/>
            </a:prstGeom>
            <a:noFill/>
            <a:ln w="9525">
              <a:solidFill>
                <a:schemeClr val="tx1"/>
              </a:solidFill>
              <a:round/>
              <a:headEnd/>
              <a:tailEnd/>
            </a:ln>
          </p:spPr>
          <p:txBody>
            <a:bodyPr/>
            <a:lstStyle/>
            <a:p>
              <a:endParaRPr lang="zh-CN" altLang="en-US"/>
            </a:p>
          </p:txBody>
        </p:sp>
        <p:sp>
          <p:nvSpPr>
            <p:cNvPr id="108" name="Line 33"/>
            <p:cNvSpPr>
              <a:spLocks noChangeShapeType="1"/>
            </p:cNvSpPr>
            <p:nvPr/>
          </p:nvSpPr>
          <p:spPr bwMode="auto">
            <a:xfrm flipV="1">
              <a:off x="7092280" y="6237313"/>
              <a:ext cx="0" cy="215900"/>
            </a:xfrm>
            <a:prstGeom prst="line">
              <a:avLst/>
            </a:prstGeom>
            <a:noFill/>
            <a:ln w="9525">
              <a:solidFill>
                <a:schemeClr val="tx1"/>
              </a:solidFill>
              <a:round/>
              <a:headEnd/>
              <a:tailEnd/>
            </a:ln>
          </p:spPr>
          <p:txBody>
            <a:bodyPr/>
            <a:lstStyle/>
            <a:p>
              <a:endParaRPr lang="zh-CN" altLang="en-US"/>
            </a:p>
          </p:txBody>
        </p:sp>
        <p:sp>
          <p:nvSpPr>
            <p:cNvPr id="109" name="Line 33"/>
            <p:cNvSpPr>
              <a:spLocks noChangeShapeType="1"/>
            </p:cNvSpPr>
            <p:nvPr/>
          </p:nvSpPr>
          <p:spPr bwMode="auto">
            <a:xfrm flipV="1">
              <a:off x="7236296" y="6237313"/>
              <a:ext cx="0" cy="215900"/>
            </a:xfrm>
            <a:prstGeom prst="line">
              <a:avLst/>
            </a:prstGeom>
            <a:noFill/>
            <a:ln w="9525">
              <a:solidFill>
                <a:schemeClr val="tx1"/>
              </a:solidFill>
              <a:round/>
              <a:headEnd/>
              <a:tailEnd/>
            </a:ln>
          </p:spPr>
          <p:txBody>
            <a:bodyPr/>
            <a:lstStyle/>
            <a:p>
              <a:endParaRPr lang="zh-CN" altLang="en-US"/>
            </a:p>
          </p:txBody>
        </p:sp>
        <p:sp>
          <p:nvSpPr>
            <p:cNvPr id="110" name="Line 33"/>
            <p:cNvSpPr>
              <a:spLocks noChangeShapeType="1"/>
            </p:cNvSpPr>
            <p:nvPr/>
          </p:nvSpPr>
          <p:spPr bwMode="auto">
            <a:xfrm flipV="1">
              <a:off x="7380312" y="6237313"/>
              <a:ext cx="0" cy="215900"/>
            </a:xfrm>
            <a:prstGeom prst="line">
              <a:avLst/>
            </a:prstGeom>
            <a:noFill/>
            <a:ln w="9525">
              <a:solidFill>
                <a:schemeClr val="tx1"/>
              </a:solidFill>
              <a:round/>
              <a:headEnd/>
              <a:tailEnd/>
            </a:ln>
          </p:spPr>
          <p:txBody>
            <a:bodyPr/>
            <a:lstStyle/>
            <a:p>
              <a:endParaRPr lang="zh-CN" altLang="en-US"/>
            </a:p>
          </p:txBody>
        </p:sp>
        <p:sp>
          <p:nvSpPr>
            <p:cNvPr id="111" name="Line 33"/>
            <p:cNvSpPr>
              <a:spLocks noChangeShapeType="1"/>
            </p:cNvSpPr>
            <p:nvPr/>
          </p:nvSpPr>
          <p:spPr bwMode="auto">
            <a:xfrm flipV="1">
              <a:off x="7524328" y="6237313"/>
              <a:ext cx="0" cy="215900"/>
            </a:xfrm>
            <a:prstGeom prst="line">
              <a:avLst/>
            </a:prstGeom>
            <a:noFill/>
            <a:ln w="9525">
              <a:solidFill>
                <a:schemeClr val="tx1"/>
              </a:solidFill>
              <a:round/>
              <a:headEnd/>
              <a:tailEnd/>
            </a:ln>
          </p:spPr>
          <p:txBody>
            <a:bodyPr/>
            <a:lstStyle/>
            <a:p>
              <a:endParaRPr lang="zh-CN" altLang="en-US"/>
            </a:p>
          </p:txBody>
        </p:sp>
        <p:sp>
          <p:nvSpPr>
            <p:cNvPr id="112" name="Line 33"/>
            <p:cNvSpPr>
              <a:spLocks noChangeShapeType="1"/>
            </p:cNvSpPr>
            <p:nvPr/>
          </p:nvSpPr>
          <p:spPr bwMode="auto">
            <a:xfrm flipV="1">
              <a:off x="7668344" y="6237313"/>
              <a:ext cx="0" cy="215900"/>
            </a:xfrm>
            <a:prstGeom prst="line">
              <a:avLst/>
            </a:prstGeom>
            <a:noFill/>
            <a:ln w="9525">
              <a:solidFill>
                <a:schemeClr val="tx1"/>
              </a:solidFill>
              <a:round/>
              <a:headEnd/>
              <a:tailEnd/>
            </a:ln>
          </p:spPr>
          <p:txBody>
            <a:bodyPr/>
            <a:lstStyle/>
            <a:p>
              <a:endParaRPr lang="zh-CN" altLang="en-US"/>
            </a:p>
          </p:txBody>
        </p:sp>
        <p:sp>
          <p:nvSpPr>
            <p:cNvPr id="113" name="Line 34"/>
            <p:cNvSpPr>
              <a:spLocks noChangeShapeType="1"/>
            </p:cNvSpPr>
            <p:nvPr/>
          </p:nvSpPr>
          <p:spPr bwMode="auto">
            <a:xfrm>
              <a:off x="6660232" y="6237313"/>
              <a:ext cx="142875" cy="0"/>
            </a:xfrm>
            <a:prstGeom prst="line">
              <a:avLst/>
            </a:prstGeom>
            <a:noFill/>
            <a:ln w="9525">
              <a:solidFill>
                <a:schemeClr val="tx1"/>
              </a:solidFill>
              <a:round/>
              <a:headEnd/>
              <a:tailEnd/>
            </a:ln>
          </p:spPr>
          <p:txBody>
            <a:bodyPr/>
            <a:lstStyle/>
            <a:p>
              <a:endParaRPr lang="zh-CN" altLang="en-US"/>
            </a:p>
          </p:txBody>
        </p:sp>
        <p:sp>
          <p:nvSpPr>
            <p:cNvPr id="114" name="Line 34"/>
            <p:cNvSpPr>
              <a:spLocks noChangeShapeType="1"/>
            </p:cNvSpPr>
            <p:nvPr/>
          </p:nvSpPr>
          <p:spPr bwMode="auto">
            <a:xfrm>
              <a:off x="6812632" y="6453337"/>
              <a:ext cx="142875" cy="0"/>
            </a:xfrm>
            <a:prstGeom prst="line">
              <a:avLst/>
            </a:prstGeom>
            <a:noFill/>
            <a:ln w="9525">
              <a:solidFill>
                <a:schemeClr val="tx1"/>
              </a:solidFill>
              <a:round/>
              <a:headEnd/>
              <a:tailEnd/>
            </a:ln>
          </p:spPr>
          <p:txBody>
            <a:bodyPr/>
            <a:lstStyle/>
            <a:p>
              <a:endParaRPr lang="zh-CN" altLang="en-US"/>
            </a:p>
          </p:txBody>
        </p:sp>
        <p:sp>
          <p:nvSpPr>
            <p:cNvPr id="115" name="Line 34"/>
            <p:cNvSpPr>
              <a:spLocks noChangeShapeType="1"/>
            </p:cNvSpPr>
            <p:nvPr/>
          </p:nvSpPr>
          <p:spPr bwMode="auto">
            <a:xfrm>
              <a:off x="6949405" y="6453337"/>
              <a:ext cx="142875" cy="0"/>
            </a:xfrm>
            <a:prstGeom prst="line">
              <a:avLst/>
            </a:prstGeom>
            <a:noFill/>
            <a:ln w="9525">
              <a:solidFill>
                <a:schemeClr val="tx1"/>
              </a:solidFill>
              <a:round/>
              <a:headEnd/>
              <a:tailEnd/>
            </a:ln>
          </p:spPr>
          <p:txBody>
            <a:bodyPr/>
            <a:lstStyle/>
            <a:p>
              <a:endParaRPr lang="zh-CN" altLang="en-US"/>
            </a:p>
          </p:txBody>
        </p:sp>
        <p:sp>
          <p:nvSpPr>
            <p:cNvPr id="116" name="Line 34"/>
            <p:cNvSpPr>
              <a:spLocks noChangeShapeType="1"/>
            </p:cNvSpPr>
            <p:nvPr/>
          </p:nvSpPr>
          <p:spPr bwMode="auto">
            <a:xfrm>
              <a:off x="7093421" y="6237313"/>
              <a:ext cx="142875" cy="0"/>
            </a:xfrm>
            <a:prstGeom prst="line">
              <a:avLst/>
            </a:prstGeom>
            <a:noFill/>
            <a:ln w="9525">
              <a:solidFill>
                <a:schemeClr val="tx1"/>
              </a:solidFill>
              <a:round/>
              <a:headEnd/>
              <a:tailEnd/>
            </a:ln>
          </p:spPr>
          <p:txBody>
            <a:bodyPr/>
            <a:lstStyle/>
            <a:p>
              <a:endParaRPr lang="zh-CN" altLang="en-US"/>
            </a:p>
          </p:txBody>
        </p:sp>
        <p:sp>
          <p:nvSpPr>
            <p:cNvPr id="117" name="Line 34"/>
            <p:cNvSpPr>
              <a:spLocks noChangeShapeType="1"/>
            </p:cNvSpPr>
            <p:nvPr/>
          </p:nvSpPr>
          <p:spPr bwMode="auto">
            <a:xfrm>
              <a:off x="7380312" y="6237313"/>
              <a:ext cx="142875" cy="0"/>
            </a:xfrm>
            <a:prstGeom prst="line">
              <a:avLst/>
            </a:prstGeom>
            <a:noFill/>
            <a:ln w="9525">
              <a:solidFill>
                <a:schemeClr val="tx1"/>
              </a:solidFill>
              <a:round/>
              <a:headEnd/>
              <a:tailEnd/>
            </a:ln>
          </p:spPr>
          <p:txBody>
            <a:bodyPr/>
            <a:lstStyle/>
            <a:p>
              <a:endParaRPr lang="zh-CN" altLang="en-US"/>
            </a:p>
          </p:txBody>
        </p:sp>
        <p:sp>
          <p:nvSpPr>
            <p:cNvPr id="118" name="Line 34"/>
            <p:cNvSpPr>
              <a:spLocks noChangeShapeType="1"/>
            </p:cNvSpPr>
            <p:nvPr/>
          </p:nvSpPr>
          <p:spPr bwMode="auto">
            <a:xfrm>
              <a:off x="7237437" y="6453337"/>
              <a:ext cx="142875" cy="0"/>
            </a:xfrm>
            <a:prstGeom prst="line">
              <a:avLst/>
            </a:prstGeom>
            <a:noFill/>
            <a:ln w="9525">
              <a:solidFill>
                <a:schemeClr val="tx1"/>
              </a:solidFill>
              <a:round/>
              <a:headEnd/>
              <a:tailEnd/>
            </a:ln>
          </p:spPr>
          <p:txBody>
            <a:bodyPr/>
            <a:lstStyle/>
            <a:p>
              <a:endParaRPr lang="zh-CN" altLang="en-US"/>
            </a:p>
          </p:txBody>
        </p:sp>
        <p:sp>
          <p:nvSpPr>
            <p:cNvPr id="119" name="Line 34"/>
            <p:cNvSpPr>
              <a:spLocks noChangeShapeType="1"/>
            </p:cNvSpPr>
            <p:nvPr/>
          </p:nvSpPr>
          <p:spPr bwMode="auto">
            <a:xfrm>
              <a:off x="7524328" y="6453337"/>
              <a:ext cx="142875" cy="0"/>
            </a:xfrm>
            <a:prstGeom prst="line">
              <a:avLst/>
            </a:prstGeom>
            <a:noFill/>
            <a:ln w="9525">
              <a:solidFill>
                <a:schemeClr val="tx1"/>
              </a:solidFill>
              <a:round/>
              <a:headEnd/>
              <a:tailEnd/>
            </a:ln>
          </p:spPr>
          <p:txBody>
            <a:bodyPr/>
            <a:lstStyle/>
            <a:p>
              <a:endParaRPr lang="zh-CN" altLang="en-US"/>
            </a:p>
          </p:txBody>
        </p:sp>
        <p:sp>
          <p:nvSpPr>
            <p:cNvPr id="120" name="Line 34"/>
            <p:cNvSpPr>
              <a:spLocks noChangeShapeType="1"/>
            </p:cNvSpPr>
            <p:nvPr/>
          </p:nvSpPr>
          <p:spPr bwMode="auto">
            <a:xfrm>
              <a:off x="6516216" y="6453337"/>
              <a:ext cx="142875" cy="0"/>
            </a:xfrm>
            <a:prstGeom prst="line">
              <a:avLst/>
            </a:prstGeom>
            <a:noFill/>
            <a:ln w="9525">
              <a:solidFill>
                <a:schemeClr val="tx1"/>
              </a:solidFill>
              <a:round/>
              <a:headEnd/>
              <a:tailEnd/>
            </a:ln>
          </p:spPr>
          <p:txBody>
            <a:bodyPr/>
            <a:lstStyle/>
            <a:p>
              <a:endParaRPr lang="zh-CN" altLang="en-US"/>
            </a:p>
          </p:txBody>
        </p:sp>
        <p:sp>
          <p:nvSpPr>
            <p:cNvPr id="123" name="Line 33"/>
            <p:cNvSpPr>
              <a:spLocks noChangeShapeType="1"/>
            </p:cNvSpPr>
            <p:nvPr/>
          </p:nvSpPr>
          <p:spPr bwMode="auto">
            <a:xfrm flipV="1">
              <a:off x="2051719" y="6129239"/>
              <a:ext cx="1141" cy="107950"/>
            </a:xfrm>
            <a:prstGeom prst="line">
              <a:avLst/>
            </a:prstGeom>
            <a:noFill/>
            <a:ln w="9525">
              <a:solidFill>
                <a:srgbClr val="FF0000"/>
              </a:solidFill>
              <a:round/>
              <a:headEnd/>
              <a:tailEnd/>
            </a:ln>
          </p:spPr>
          <p:txBody>
            <a:bodyPr/>
            <a:lstStyle/>
            <a:p>
              <a:endParaRPr lang="zh-CN" altLang="en-US"/>
            </a:p>
          </p:txBody>
        </p:sp>
        <p:sp>
          <p:nvSpPr>
            <p:cNvPr id="124" name="Line 33"/>
            <p:cNvSpPr>
              <a:spLocks noChangeShapeType="1"/>
            </p:cNvSpPr>
            <p:nvPr/>
          </p:nvSpPr>
          <p:spPr bwMode="auto">
            <a:xfrm flipV="1">
              <a:off x="2195735" y="6129239"/>
              <a:ext cx="1141" cy="107950"/>
            </a:xfrm>
            <a:prstGeom prst="line">
              <a:avLst/>
            </a:prstGeom>
            <a:noFill/>
            <a:ln w="9525">
              <a:solidFill>
                <a:srgbClr val="FF0000"/>
              </a:solidFill>
              <a:round/>
              <a:headEnd/>
              <a:tailEnd/>
            </a:ln>
          </p:spPr>
          <p:txBody>
            <a:bodyPr/>
            <a:lstStyle/>
            <a:p>
              <a:endParaRPr lang="zh-CN" altLang="en-US"/>
            </a:p>
          </p:txBody>
        </p:sp>
        <p:sp>
          <p:nvSpPr>
            <p:cNvPr id="128" name="Line 33"/>
            <p:cNvSpPr>
              <a:spLocks noChangeShapeType="1"/>
            </p:cNvSpPr>
            <p:nvPr/>
          </p:nvSpPr>
          <p:spPr bwMode="auto">
            <a:xfrm flipV="1">
              <a:off x="2338611" y="6129363"/>
              <a:ext cx="1141" cy="107950"/>
            </a:xfrm>
            <a:prstGeom prst="line">
              <a:avLst/>
            </a:prstGeom>
            <a:noFill/>
            <a:ln w="9525">
              <a:solidFill>
                <a:srgbClr val="FF0000"/>
              </a:solidFill>
              <a:round/>
              <a:headEnd/>
              <a:tailEnd/>
            </a:ln>
          </p:spPr>
          <p:txBody>
            <a:bodyPr/>
            <a:lstStyle/>
            <a:p>
              <a:endParaRPr lang="zh-CN" altLang="en-US"/>
            </a:p>
          </p:txBody>
        </p:sp>
        <p:sp>
          <p:nvSpPr>
            <p:cNvPr id="129" name="Line 33"/>
            <p:cNvSpPr>
              <a:spLocks noChangeShapeType="1"/>
            </p:cNvSpPr>
            <p:nvPr/>
          </p:nvSpPr>
          <p:spPr bwMode="auto">
            <a:xfrm flipV="1">
              <a:off x="2482627" y="6129363"/>
              <a:ext cx="1141" cy="107950"/>
            </a:xfrm>
            <a:prstGeom prst="line">
              <a:avLst/>
            </a:prstGeom>
            <a:noFill/>
            <a:ln w="9525">
              <a:solidFill>
                <a:srgbClr val="FF0000"/>
              </a:solidFill>
              <a:round/>
              <a:headEnd/>
              <a:tailEnd/>
            </a:ln>
          </p:spPr>
          <p:txBody>
            <a:bodyPr/>
            <a:lstStyle/>
            <a:p>
              <a:endParaRPr lang="zh-CN" altLang="en-US"/>
            </a:p>
          </p:txBody>
        </p:sp>
        <p:sp>
          <p:nvSpPr>
            <p:cNvPr id="131" name="Line 33"/>
            <p:cNvSpPr>
              <a:spLocks noChangeShapeType="1"/>
            </p:cNvSpPr>
            <p:nvPr/>
          </p:nvSpPr>
          <p:spPr bwMode="auto">
            <a:xfrm flipV="1">
              <a:off x="1619672" y="6129239"/>
              <a:ext cx="1141" cy="107950"/>
            </a:xfrm>
            <a:prstGeom prst="line">
              <a:avLst/>
            </a:prstGeom>
            <a:noFill/>
            <a:ln w="9525">
              <a:solidFill>
                <a:srgbClr val="FF0000"/>
              </a:solidFill>
              <a:round/>
              <a:headEnd/>
              <a:tailEnd/>
            </a:ln>
          </p:spPr>
          <p:txBody>
            <a:bodyPr/>
            <a:lstStyle/>
            <a:p>
              <a:endParaRPr lang="zh-CN" altLang="en-US"/>
            </a:p>
          </p:txBody>
        </p:sp>
        <p:sp>
          <p:nvSpPr>
            <p:cNvPr id="132" name="Line 33"/>
            <p:cNvSpPr>
              <a:spLocks noChangeShapeType="1"/>
            </p:cNvSpPr>
            <p:nvPr/>
          </p:nvSpPr>
          <p:spPr bwMode="auto">
            <a:xfrm flipV="1">
              <a:off x="1762548" y="6129363"/>
              <a:ext cx="1141" cy="107950"/>
            </a:xfrm>
            <a:prstGeom prst="line">
              <a:avLst/>
            </a:prstGeom>
            <a:noFill/>
            <a:ln w="9525">
              <a:solidFill>
                <a:srgbClr val="FF0000"/>
              </a:solidFill>
              <a:round/>
              <a:headEnd/>
              <a:tailEnd/>
            </a:ln>
          </p:spPr>
          <p:txBody>
            <a:bodyPr/>
            <a:lstStyle/>
            <a:p>
              <a:endParaRPr lang="zh-CN" altLang="en-US"/>
            </a:p>
          </p:txBody>
        </p:sp>
        <p:sp>
          <p:nvSpPr>
            <p:cNvPr id="133" name="Line 33"/>
            <p:cNvSpPr>
              <a:spLocks noChangeShapeType="1"/>
            </p:cNvSpPr>
            <p:nvPr/>
          </p:nvSpPr>
          <p:spPr bwMode="auto">
            <a:xfrm flipV="1">
              <a:off x="1906564" y="6129363"/>
              <a:ext cx="1141" cy="107950"/>
            </a:xfrm>
            <a:prstGeom prst="line">
              <a:avLst/>
            </a:prstGeom>
            <a:noFill/>
            <a:ln w="9525">
              <a:solidFill>
                <a:srgbClr val="FF0000"/>
              </a:solidFill>
              <a:round/>
              <a:headEnd/>
              <a:tailEnd/>
            </a:ln>
          </p:spPr>
          <p:txBody>
            <a:bodyPr/>
            <a:lstStyle/>
            <a:p>
              <a:endParaRPr lang="zh-CN" altLang="en-US"/>
            </a:p>
          </p:txBody>
        </p:sp>
        <p:sp>
          <p:nvSpPr>
            <p:cNvPr id="135" name="TextBox 134"/>
            <p:cNvSpPr txBox="1"/>
            <p:nvPr/>
          </p:nvSpPr>
          <p:spPr>
            <a:xfrm>
              <a:off x="1547664" y="5903695"/>
              <a:ext cx="928459" cy="261610"/>
            </a:xfrm>
            <a:prstGeom prst="rect">
              <a:avLst/>
            </a:prstGeom>
            <a:noFill/>
          </p:spPr>
          <p:txBody>
            <a:bodyPr wrap="none" rtlCol="0">
              <a:spAutoFit/>
            </a:bodyPr>
            <a:lstStyle/>
            <a:p>
              <a:r>
                <a:rPr lang="zh-CN" altLang="en-US" sz="1100" b="1" dirty="0" smtClean="0">
                  <a:solidFill>
                    <a:srgbClr val="FF0000"/>
                  </a:solidFill>
                </a:rPr>
                <a:t>位</a:t>
              </a:r>
              <a:r>
                <a:rPr lang="en-US" altLang="zh-CN" sz="1100" b="1" dirty="0" smtClean="0">
                  <a:solidFill>
                    <a:srgbClr val="FF0000"/>
                  </a:solidFill>
                </a:rPr>
                <a:t>/</a:t>
              </a:r>
              <a:r>
                <a:rPr lang="zh-CN" altLang="en-US" sz="1100" b="1" dirty="0" smtClean="0">
                  <a:solidFill>
                    <a:srgbClr val="FF0000"/>
                  </a:solidFill>
                </a:rPr>
                <a:t>比特时间</a:t>
              </a:r>
              <a:endParaRPr lang="zh-CN" altLang="en-US" sz="1100" b="1" dirty="0">
                <a:solidFill>
                  <a:srgbClr val="FF0000"/>
                </a:solidFill>
              </a:endParaRPr>
            </a:p>
          </p:txBody>
        </p:sp>
      </p:grpSp>
    </p:spTree>
    <p:extLst>
      <p:ext uri="{BB962C8B-B14F-4D97-AF65-F5344CB8AC3E}">
        <p14:creationId xmlns:p14="http://schemas.microsoft.com/office/powerpoint/2010/main" val="299306891"/>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34825" name="Rectangle 24"/>
          <p:cNvSpPr>
            <a:spLocks noChangeArrowheads="1"/>
          </p:cNvSpPr>
          <p:nvPr/>
        </p:nvSpPr>
        <p:spPr bwMode="auto">
          <a:xfrm>
            <a:off x="3194050" y="5430838"/>
            <a:ext cx="2744788" cy="393700"/>
          </a:xfrm>
          <a:prstGeom prst="rect">
            <a:avLst/>
          </a:prstGeom>
          <a:noFill/>
          <a:ln w="12700">
            <a:noFill/>
            <a:miter lim="800000"/>
            <a:headEnd/>
            <a:tailEnd/>
          </a:ln>
        </p:spPr>
        <p:txBody>
          <a:bodyPr wrap="none" lIns="90488" tIns="44450" rIns="90488" bIns="44450">
            <a:spAutoFit/>
          </a:bodyPr>
          <a:lstStyle/>
          <a:p>
            <a:pPr eaLnBrk="0" hangingPunct="0"/>
            <a:r>
              <a:rPr lang="en-US" altLang="zh-CN" sz="2000" b="1">
                <a:latin typeface="宋体" pitchFamily="2" charset="-122"/>
              </a:rPr>
              <a:t>a</a:t>
            </a:r>
            <a:r>
              <a:rPr lang="zh-CN" altLang="en-US" sz="2000" b="1">
                <a:latin typeface="宋体" pitchFamily="2" charset="-122"/>
              </a:rPr>
              <a:t>）  </a:t>
            </a:r>
            <a:r>
              <a:rPr lang="en-US" altLang="zh-CN" sz="2000" b="1">
                <a:latin typeface="宋体" pitchFamily="2" charset="-122"/>
              </a:rPr>
              <a:t>RS232  </a:t>
            </a:r>
            <a:r>
              <a:rPr lang="zh-CN" altLang="en-US" sz="2000" b="1">
                <a:latin typeface="宋体" pitchFamily="2" charset="-122"/>
              </a:rPr>
              <a:t>编码方案</a:t>
            </a:r>
          </a:p>
        </p:txBody>
      </p:sp>
      <p:sp>
        <p:nvSpPr>
          <p:cNvPr id="34820" name="Text Box 39"/>
          <p:cNvSpPr txBox="1">
            <a:spLocks noChangeArrowheads="1"/>
          </p:cNvSpPr>
          <p:nvPr/>
        </p:nvSpPr>
        <p:spPr bwMode="auto">
          <a:xfrm>
            <a:off x="861060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24</a:t>
            </a:r>
            <a:endParaRPr lang="en-US" altLang="zh-CN" dirty="0"/>
          </a:p>
        </p:txBody>
      </p:sp>
      <p:sp>
        <p:nvSpPr>
          <p:cNvPr id="34821" name="Text Box 40"/>
          <p:cNvSpPr txBox="1">
            <a:spLocks noChangeArrowheads="1"/>
          </p:cNvSpPr>
          <p:nvPr/>
        </p:nvSpPr>
        <p:spPr bwMode="auto">
          <a:xfrm>
            <a:off x="214282" y="995365"/>
            <a:ext cx="9017212" cy="2862322"/>
          </a:xfrm>
          <a:prstGeom prst="rect">
            <a:avLst/>
          </a:prstGeom>
          <a:noFill/>
          <a:ln w="9525">
            <a:noFill/>
            <a:miter lim="800000"/>
            <a:headEnd/>
            <a:tailEnd/>
          </a:ln>
        </p:spPr>
        <p:txBody>
          <a:bodyPr wrap="none">
            <a:spAutoFit/>
          </a:bodyPr>
          <a:lstStyle/>
          <a:p>
            <a:pPr>
              <a:spcBef>
                <a:spcPct val="20000"/>
              </a:spcBef>
            </a:pPr>
            <a:r>
              <a:rPr lang="en-US" altLang="zh-CN" b="1" dirty="0">
                <a:solidFill>
                  <a:srgbClr val="FF0000"/>
                </a:solidFill>
              </a:rPr>
              <a:t>★ </a:t>
            </a:r>
            <a:r>
              <a:rPr lang="zh-CN" altLang="en-US" b="1" dirty="0">
                <a:latin typeface="楷体" pitchFamily="18" charset="-122"/>
                <a:ea typeface="楷体" pitchFamily="18" charset="-122"/>
              </a:rPr>
              <a:t>通信编码</a:t>
            </a:r>
            <a:r>
              <a:rPr lang="en-US" altLang="zh-CN" b="1" dirty="0">
                <a:latin typeface="楷体" pitchFamily="18" charset="-122"/>
                <a:ea typeface="楷体" pitchFamily="18" charset="-122"/>
              </a:rPr>
              <a:t>—</a:t>
            </a:r>
            <a:r>
              <a:rPr lang="zh-CN" altLang="en-US" b="1" dirty="0">
                <a:solidFill>
                  <a:srgbClr val="FF0000"/>
                </a:solidFill>
                <a:latin typeface="楷体" pitchFamily="18" charset="-122"/>
                <a:ea typeface="楷体" pitchFamily="18" charset="-122"/>
              </a:rPr>
              <a:t>实例：</a:t>
            </a:r>
            <a:r>
              <a:rPr lang="zh-CN" altLang="en-US" b="1" dirty="0">
                <a:latin typeface="楷体" pitchFamily="18" charset="-122"/>
                <a:ea typeface="楷体" pitchFamily="18" charset="-122"/>
              </a:rPr>
              <a:t>利用特定的电平信号来表示</a:t>
            </a:r>
            <a:r>
              <a:rPr lang="en-US" altLang="zh-CN" b="1" dirty="0">
                <a:latin typeface="楷体" pitchFamily="18" charset="-122"/>
                <a:ea typeface="楷体" pitchFamily="18" charset="-122"/>
              </a:rPr>
              <a:t>0</a:t>
            </a:r>
            <a:r>
              <a:rPr lang="zh-CN" altLang="en-US" b="1" dirty="0">
                <a:latin typeface="楷体" pitchFamily="18" charset="-122"/>
                <a:ea typeface="楷体" pitchFamily="18" charset="-122"/>
              </a:rPr>
              <a:t>、</a:t>
            </a:r>
            <a:r>
              <a:rPr lang="en-US" altLang="zh-CN" b="1" dirty="0">
                <a:latin typeface="楷体" pitchFamily="18" charset="-122"/>
                <a:ea typeface="楷体" pitchFamily="18" charset="-122"/>
              </a:rPr>
              <a:t>1</a:t>
            </a:r>
            <a:r>
              <a:rPr lang="zh-CN" altLang="en-US" b="1" dirty="0">
                <a:latin typeface="楷体" pitchFamily="18" charset="-122"/>
                <a:ea typeface="楷体" pitchFamily="18" charset="-122"/>
              </a:rPr>
              <a:t>比特值，</a:t>
            </a:r>
          </a:p>
          <a:p>
            <a:pPr>
              <a:spcBef>
                <a:spcPct val="20000"/>
              </a:spcBef>
              <a:spcAft>
                <a:spcPct val="50000"/>
              </a:spcAft>
            </a:pPr>
            <a:r>
              <a:rPr lang="zh-CN" altLang="en-US" b="1" dirty="0">
                <a:latin typeface="楷体" pitchFamily="18" charset="-122"/>
                <a:ea typeface="楷体" pitchFamily="18" charset="-122"/>
              </a:rPr>
              <a:t>         并通过计算机或者其它通信设备的输入输出端口传输</a:t>
            </a:r>
          </a:p>
          <a:p>
            <a:pPr>
              <a:spcBef>
                <a:spcPct val="20000"/>
              </a:spcBef>
            </a:pPr>
            <a:r>
              <a:rPr lang="en-US" altLang="zh-CN" b="1" dirty="0">
                <a:latin typeface="楷体" pitchFamily="18" charset="-122"/>
                <a:ea typeface="楷体" pitchFamily="18" charset="-122"/>
              </a:rPr>
              <a:t>(1)  </a:t>
            </a:r>
            <a:r>
              <a:rPr lang="en-US" altLang="zh-CN" b="1" dirty="0">
                <a:solidFill>
                  <a:srgbClr val="FF0000"/>
                </a:solidFill>
                <a:latin typeface="楷体" pitchFamily="18" charset="-122"/>
                <a:ea typeface="楷体" pitchFamily="18" charset="-122"/>
              </a:rPr>
              <a:t>RS-232</a:t>
            </a:r>
            <a:r>
              <a:rPr lang="zh-CN" altLang="en-US" b="1" dirty="0">
                <a:solidFill>
                  <a:srgbClr val="FF0000"/>
                </a:solidFill>
                <a:latin typeface="楷体" pitchFamily="18" charset="-122"/>
                <a:ea typeface="楷体" pitchFamily="18" charset="-122"/>
              </a:rPr>
              <a:t>编码</a:t>
            </a:r>
            <a:r>
              <a:rPr lang="zh-CN" altLang="en-US" b="1" dirty="0">
                <a:latin typeface="楷体" pitchFamily="18" charset="-122"/>
                <a:ea typeface="楷体" pitchFamily="18" charset="-122"/>
              </a:rPr>
              <a:t>： 利用不同的电平表示不同的二进制值，</a:t>
            </a:r>
          </a:p>
          <a:p>
            <a:pPr>
              <a:spcBef>
                <a:spcPct val="20000"/>
              </a:spcBef>
            </a:pPr>
            <a:r>
              <a:rPr lang="zh-CN" altLang="en-US" b="1" dirty="0">
                <a:latin typeface="楷体" pitchFamily="18" charset="-122"/>
                <a:ea typeface="楷体" pitchFamily="18" charset="-122"/>
              </a:rPr>
              <a:t>     </a:t>
            </a:r>
            <a:r>
              <a:rPr lang="zh-CN" altLang="en-US" b="1" dirty="0">
                <a:solidFill>
                  <a:srgbClr val="FF0000"/>
                </a:solidFill>
                <a:latin typeface="楷体" pitchFamily="18" charset="-122"/>
                <a:ea typeface="楷体" pitchFamily="18" charset="-122"/>
              </a:rPr>
              <a:t>（双极性）   </a:t>
            </a:r>
            <a:r>
              <a:rPr lang="zh-CN" altLang="en-US" b="1" dirty="0">
                <a:latin typeface="楷体" pitchFamily="18" charset="-122"/>
                <a:ea typeface="楷体" pitchFamily="18" charset="-122"/>
              </a:rPr>
              <a:t>正电平（</a:t>
            </a:r>
            <a:r>
              <a:rPr lang="en-US" altLang="zh-CN" b="1" dirty="0" smtClean="0">
                <a:latin typeface="楷体" pitchFamily="18" charset="-122"/>
                <a:ea typeface="楷体" pitchFamily="18" charset="-122"/>
              </a:rPr>
              <a:t>+3</a:t>
            </a:r>
            <a:r>
              <a:rPr lang="zh-CN" altLang="en-US" b="1" dirty="0" smtClean="0">
                <a:latin typeface="楷体" pitchFamily="18" charset="-122"/>
                <a:ea typeface="楷体" pitchFamily="18" charset="-122"/>
              </a:rPr>
              <a:t>～</a:t>
            </a:r>
            <a:r>
              <a:rPr lang="en-US" altLang="zh-CN" b="1" dirty="0" smtClean="0">
                <a:latin typeface="楷体" pitchFamily="18" charset="-122"/>
                <a:ea typeface="楷体" pitchFamily="18" charset="-122"/>
              </a:rPr>
              <a:t>+15v</a:t>
            </a:r>
            <a:r>
              <a:rPr lang="zh-CN" altLang="en-US" b="1" dirty="0">
                <a:latin typeface="楷体" pitchFamily="18" charset="-122"/>
                <a:ea typeface="楷体" pitchFamily="18" charset="-122"/>
              </a:rPr>
              <a:t>）表示数字信号 </a:t>
            </a:r>
            <a:r>
              <a:rPr lang="zh-CN" altLang="en-US" b="1" dirty="0" smtClean="0">
                <a:latin typeface="楷体" pitchFamily="18" charset="-122"/>
                <a:ea typeface="楷体" pitchFamily="18" charset="-122"/>
              </a:rPr>
              <a:t>“</a:t>
            </a:r>
            <a:r>
              <a:rPr lang="en-US" altLang="zh-CN" b="1" dirty="0" smtClean="0">
                <a:latin typeface="楷体" pitchFamily="18" charset="-122"/>
                <a:ea typeface="楷体" pitchFamily="18" charset="-122"/>
              </a:rPr>
              <a:t>0</a:t>
            </a:r>
            <a:r>
              <a:rPr lang="en-US" altLang="zh-CN" b="1" dirty="0">
                <a:latin typeface="楷体" pitchFamily="18" charset="-122"/>
                <a:ea typeface="楷体" pitchFamily="18" charset="-122"/>
              </a:rPr>
              <a:t>”</a:t>
            </a:r>
          </a:p>
          <a:p>
            <a:pPr>
              <a:spcBef>
                <a:spcPct val="20000"/>
              </a:spcBef>
            </a:pPr>
            <a:r>
              <a:rPr lang="en-US" altLang="zh-CN" b="1" dirty="0">
                <a:latin typeface="楷体" pitchFamily="18" charset="-122"/>
                <a:ea typeface="楷体" pitchFamily="18" charset="-122"/>
              </a:rPr>
              <a:t>                  </a:t>
            </a:r>
            <a:r>
              <a:rPr lang="zh-CN" altLang="en-US" b="1" dirty="0">
                <a:latin typeface="楷体" pitchFamily="18" charset="-122"/>
                <a:ea typeface="楷体" pitchFamily="18" charset="-122"/>
              </a:rPr>
              <a:t>负电平（</a:t>
            </a:r>
            <a:r>
              <a:rPr lang="en-US" altLang="zh-CN" b="1" dirty="0" smtClean="0">
                <a:latin typeface="楷体" pitchFamily="18" charset="-122"/>
                <a:ea typeface="楷体" pitchFamily="18" charset="-122"/>
              </a:rPr>
              <a:t>-3</a:t>
            </a:r>
            <a:r>
              <a:rPr lang="zh-CN" altLang="en-US" b="1" dirty="0" smtClean="0">
                <a:latin typeface="楷体" pitchFamily="18" charset="-122"/>
                <a:ea typeface="楷体" pitchFamily="18" charset="-122"/>
              </a:rPr>
              <a:t>～</a:t>
            </a:r>
            <a:r>
              <a:rPr lang="en-US" altLang="zh-CN" b="1" dirty="0" smtClean="0">
                <a:latin typeface="楷体" pitchFamily="18" charset="-122"/>
                <a:ea typeface="楷体" pitchFamily="18" charset="-122"/>
              </a:rPr>
              <a:t>-15v</a:t>
            </a:r>
            <a:r>
              <a:rPr lang="zh-CN" altLang="en-US" b="1" dirty="0">
                <a:latin typeface="楷体" pitchFamily="18" charset="-122"/>
                <a:ea typeface="楷体" pitchFamily="18" charset="-122"/>
              </a:rPr>
              <a:t>）表示</a:t>
            </a:r>
            <a:r>
              <a:rPr lang="zh-CN" altLang="en-US" b="1" dirty="0" smtClean="0">
                <a:latin typeface="楷体" pitchFamily="18" charset="-122"/>
                <a:ea typeface="楷体" pitchFamily="18" charset="-122"/>
              </a:rPr>
              <a:t>数字信号 </a:t>
            </a:r>
            <a:r>
              <a:rPr lang="zh-CN" altLang="en-US" b="1" dirty="0">
                <a:latin typeface="楷体" pitchFamily="18" charset="-122"/>
                <a:ea typeface="楷体" pitchFamily="18" charset="-122"/>
              </a:rPr>
              <a:t>“</a:t>
            </a:r>
            <a:r>
              <a:rPr lang="en-US" altLang="zh-CN" b="1" dirty="0">
                <a:latin typeface="楷体" pitchFamily="18" charset="-122"/>
                <a:ea typeface="楷体" pitchFamily="18" charset="-122"/>
              </a:rPr>
              <a:t>1”</a:t>
            </a:r>
          </a:p>
          <a:p>
            <a:pPr>
              <a:spcBef>
                <a:spcPct val="20000"/>
              </a:spcBef>
              <a:spcAft>
                <a:spcPct val="60000"/>
              </a:spcAft>
            </a:pPr>
            <a:r>
              <a:rPr lang="en-US" altLang="zh-CN" b="1" dirty="0">
                <a:latin typeface="楷体" pitchFamily="18" charset="-122"/>
                <a:ea typeface="楷体" pitchFamily="18" charset="-122"/>
              </a:rPr>
              <a:t>                  PC</a:t>
            </a:r>
            <a:r>
              <a:rPr lang="zh-CN" altLang="en-US" b="1" dirty="0">
                <a:latin typeface="楷体" pitchFamily="18" charset="-122"/>
                <a:ea typeface="楷体" pitchFamily="18" charset="-122"/>
              </a:rPr>
              <a:t>机的</a:t>
            </a:r>
            <a:r>
              <a:rPr lang="en-US" altLang="zh-CN" b="1" dirty="0">
                <a:latin typeface="楷体" pitchFamily="18" charset="-122"/>
                <a:ea typeface="楷体" pitchFamily="18" charset="-122"/>
              </a:rPr>
              <a:t>RS232</a:t>
            </a:r>
            <a:r>
              <a:rPr lang="zh-CN" altLang="en-US" b="1" dirty="0">
                <a:latin typeface="楷体" pitchFamily="18" charset="-122"/>
                <a:ea typeface="楷体" pitchFamily="18" charset="-122"/>
              </a:rPr>
              <a:t>串行通信端口</a:t>
            </a:r>
          </a:p>
        </p:txBody>
      </p:sp>
      <p:sp>
        <p:nvSpPr>
          <p:cNvPr id="34822" name="Text Box 6"/>
          <p:cNvSpPr txBox="1">
            <a:spLocks noChangeArrowheads="1"/>
          </p:cNvSpPr>
          <p:nvPr/>
        </p:nvSpPr>
        <p:spPr bwMode="auto">
          <a:xfrm>
            <a:off x="179388" y="112713"/>
            <a:ext cx="3455987" cy="579437"/>
          </a:xfrm>
          <a:prstGeom prst="rect">
            <a:avLst/>
          </a:prstGeom>
          <a:noFill/>
          <a:ln w="9525">
            <a:noFill/>
            <a:miter lim="800000"/>
            <a:headEnd/>
            <a:tailEnd/>
          </a:ln>
        </p:spPr>
        <p:txBody>
          <a:bodyPr>
            <a:spAutoFit/>
          </a:bodyPr>
          <a:lstStyle/>
          <a:p>
            <a:pPr>
              <a:spcBef>
                <a:spcPct val="20000"/>
              </a:spcBef>
              <a:spcAft>
                <a:spcPct val="40000"/>
              </a:spcAft>
            </a:pPr>
            <a:r>
              <a:rPr lang="en-US" altLang="zh-CN" sz="3200" b="1">
                <a:latin typeface="楷体" pitchFamily="18" charset="-122"/>
                <a:ea typeface="楷体" pitchFamily="18" charset="-122"/>
              </a:rPr>
              <a:t>2.4 </a:t>
            </a:r>
            <a:r>
              <a:rPr lang="zh-CN" altLang="en-US" sz="3200" b="1">
                <a:latin typeface="楷体" pitchFamily="18" charset="-122"/>
                <a:ea typeface="楷体" pitchFamily="18" charset="-122"/>
              </a:rPr>
              <a:t>传输编码</a:t>
            </a:r>
            <a:endParaRPr lang="zh-CN" altLang="en-US" sz="2800" b="1">
              <a:latin typeface="楷体" pitchFamily="18" charset="-122"/>
              <a:ea typeface="楷体" pitchFamily="18" charset="-122"/>
            </a:endParaRPr>
          </a:p>
        </p:txBody>
      </p:sp>
      <p:sp>
        <p:nvSpPr>
          <p:cNvPr id="41" name="TextBox 40"/>
          <p:cNvSpPr txBox="1"/>
          <p:nvPr/>
        </p:nvSpPr>
        <p:spPr>
          <a:xfrm>
            <a:off x="428596" y="6000768"/>
            <a:ext cx="6724918" cy="461665"/>
          </a:xfrm>
          <a:prstGeom prst="rect">
            <a:avLst/>
          </a:prstGeom>
          <a:solidFill>
            <a:srgbClr val="FFFF00"/>
          </a:solidFill>
        </p:spPr>
        <p:txBody>
          <a:bodyPr wrap="none" rtlCol="0">
            <a:spAutoFit/>
          </a:bodyPr>
          <a:lstStyle/>
          <a:p>
            <a:r>
              <a:rPr lang="zh-CN" altLang="en-US" b="1" dirty="0" smtClean="0"/>
              <a:t>特点：直观，但不利于区分连续的“</a:t>
            </a:r>
            <a:r>
              <a:rPr lang="en-US" altLang="zh-CN" b="1" dirty="0" smtClean="0"/>
              <a:t>0</a:t>
            </a:r>
            <a:r>
              <a:rPr lang="zh-CN" altLang="en-US" b="1" dirty="0" smtClean="0"/>
              <a:t>”和“</a:t>
            </a:r>
            <a:r>
              <a:rPr lang="en-US" altLang="zh-CN" b="1" dirty="0" smtClean="0"/>
              <a:t>1</a:t>
            </a:r>
            <a:r>
              <a:rPr lang="zh-CN" altLang="en-US" b="1" dirty="0" smtClean="0"/>
              <a:t>”</a:t>
            </a:r>
            <a:endParaRPr lang="zh-CN" altLang="en-US" b="1" dirty="0"/>
          </a:p>
        </p:txBody>
      </p:sp>
      <p:grpSp>
        <p:nvGrpSpPr>
          <p:cNvPr id="52" name="组合 51"/>
          <p:cNvGrpSpPr/>
          <p:nvPr/>
        </p:nvGrpSpPr>
        <p:grpSpPr>
          <a:xfrm>
            <a:off x="1676400" y="4114800"/>
            <a:ext cx="5524501" cy="1327150"/>
            <a:chOff x="1676400" y="4114800"/>
            <a:chExt cx="5524501" cy="1327150"/>
          </a:xfrm>
        </p:grpSpPr>
        <p:grpSp>
          <p:nvGrpSpPr>
            <p:cNvPr id="34823" name="Group 5"/>
            <p:cNvGrpSpPr>
              <a:grpSpLocks/>
            </p:cNvGrpSpPr>
            <p:nvPr/>
          </p:nvGrpSpPr>
          <p:grpSpPr bwMode="auto">
            <a:xfrm>
              <a:off x="2720975" y="4778375"/>
              <a:ext cx="3970338" cy="446088"/>
              <a:chOff x="1686" y="518"/>
              <a:chExt cx="2501" cy="281"/>
            </a:xfrm>
          </p:grpSpPr>
          <p:sp>
            <p:nvSpPr>
              <p:cNvPr id="34840" name="Line 6"/>
              <p:cNvSpPr>
                <a:spLocks noChangeShapeType="1"/>
              </p:cNvSpPr>
              <p:nvPr/>
            </p:nvSpPr>
            <p:spPr bwMode="auto">
              <a:xfrm>
                <a:off x="1686" y="518"/>
                <a:ext cx="351" cy="0"/>
              </a:xfrm>
              <a:prstGeom prst="line">
                <a:avLst/>
              </a:prstGeom>
              <a:noFill/>
              <a:ln w="28575">
                <a:solidFill>
                  <a:schemeClr val="tx1"/>
                </a:solidFill>
                <a:round/>
                <a:headEnd/>
                <a:tailEnd/>
              </a:ln>
            </p:spPr>
            <p:txBody>
              <a:bodyPr wrap="none" anchor="ctr"/>
              <a:lstStyle/>
              <a:p>
                <a:endParaRPr lang="zh-CN" altLang="en-US"/>
              </a:p>
            </p:txBody>
          </p:sp>
          <p:sp>
            <p:nvSpPr>
              <p:cNvPr id="34841" name="Line 7"/>
              <p:cNvSpPr>
                <a:spLocks noChangeShapeType="1"/>
              </p:cNvSpPr>
              <p:nvPr/>
            </p:nvSpPr>
            <p:spPr bwMode="auto">
              <a:xfrm>
                <a:off x="2041" y="522"/>
                <a:ext cx="0" cy="273"/>
              </a:xfrm>
              <a:prstGeom prst="line">
                <a:avLst/>
              </a:prstGeom>
              <a:noFill/>
              <a:ln w="28575">
                <a:solidFill>
                  <a:schemeClr val="tx1"/>
                </a:solidFill>
                <a:round/>
                <a:headEnd/>
                <a:tailEnd/>
              </a:ln>
            </p:spPr>
            <p:txBody>
              <a:bodyPr wrap="none" anchor="ctr"/>
              <a:lstStyle/>
              <a:p>
                <a:endParaRPr lang="zh-CN" altLang="en-US"/>
              </a:p>
            </p:txBody>
          </p:sp>
          <p:sp>
            <p:nvSpPr>
              <p:cNvPr id="34842" name="Line 8"/>
              <p:cNvSpPr>
                <a:spLocks noChangeShapeType="1"/>
              </p:cNvSpPr>
              <p:nvPr/>
            </p:nvSpPr>
            <p:spPr bwMode="auto">
              <a:xfrm>
                <a:off x="2045" y="799"/>
                <a:ext cx="231" cy="0"/>
              </a:xfrm>
              <a:prstGeom prst="line">
                <a:avLst/>
              </a:prstGeom>
              <a:noFill/>
              <a:ln w="28575">
                <a:solidFill>
                  <a:schemeClr val="tx1"/>
                </a:solidFill>
                <a:round/>
                <a:headEnd/>
                <a:tailEnd/>
              </a:ln>
            </p:spPr>
            <p:txBody>
              <a:bodyPr wrap="none" anchor="ctr"/>
              <a:lstStyle/>
              <a:p>
                <a:endParaRPr lang="zh-CN" altLang="en-US"/>
              </a:p>
            </p:txBody>
          </p:sp>
          <p:sp>
            <p:nvSpPr>
              <p:cNvPr id="34843" name="Line 9"/>
              <p:cNvSpPr>
                <a:spLocks noChangeShapeType="1"/>
              </p:cNvSpPr>
              <p:nvPr/>
            </p:nvSpPr>
            <p:spPr bwMode="auto">
              <a:xfrm>
                <a:off x="2280" y="522"/>
                <a:ext cx="0" cy="273"/>
              </a:xfrm>
              <a:prstGeom prst="line">
                <a:avLst/>
              </a:prstGeom>
              <a:noFill/>
              <a:ln w="28575">
                <a:solidFill>
                  <a:schemeClr val="tx1"/>
                </a:solidFill>
                <a:round/>
                <a:headEnd/>
                <a:tailEnd/>
              </a:ln>
            </p:spPr>
            <p:txBody>
              <a:bodyPr wrap="none" anchor="ctr"/>
              <a:lstStyle/>
              <a:p>
                <a:endParaRPr lang="zh-CN" altLang="en-US"/>
              </a:p>
            </p:txBody>
          </p:sp>
          <p:sp>
            <p:nvSpPr>
              <p:cNvPr id="34844" name="Line 10"/>
              <p:cNvSpPr>
                <a:spLocks noChangeShapeType="1"/>
              </p:cNvSpPr>
              <p:nvPr/>
            </p:nvSpPr>
            <p:spPr bwMode="auto">
              <a:xfrm>
                <a:off x="2284" y="518"/>
                <a:ext cx="229" cy="0"/>
              </a:xfrm>
              <a:prstGeom prst="line">
                <a:avLst/>
              </a:prstGeom>
              <a:noFill/>
              <a:ln w="28575">
                <a:solidFill>
                  <a:schemeClr val="tx1"/>
                </a:solidFill>
                <a:round/>
                <a:headEnd/>
                <a:tailEnd/>
              </a:ln>
            </p:spPr>
            <p:txBody>
              <a:bodyPr wrap="none" anchor="ctr"/>
              <a:lstStyle/>
              <a:p>
                <a:endParaRPr lang="zh-CN" altLang="en-US"/>
              </a:p>
            </p:txBody>
          </p:sp>
          <p:sp>
            <p:nvSpPr>
              <p:cNvPr id="34845" name="Line 11"/>
              <p:cNvSpPr>
                <a:spLocks noChangeShapeType="1"/>
              </p:cNvSpPr>
              <p:nvPr/>
            </p:nvSpPr>
            <p:spPr bwMode="auto">
              <a:xfrm>
                <a:off x="2517" y="522"/>
                <a:ext cx="0" cy="273"/>
              </a:xfrm>
              <a:prstGeom prst="line">
                <a:avLst/>
              </a:prstGeom>
              <a:noFill/>
              <a:ln w="28575">
                <a:solidFill>
                  <a:schemeClr val="tx1"/>
                </a:solidFill>
                <a:round/>
                <a:headEnd/>
                <a:tailEnd/>
              </a:ln>
            </p:spPr>
            <p:txBody>
              <a:bodyPr wrap="none" anchor="ctr"/>
              <a:lstStyle/>
              <a:p>
                <a:endParaRPr lang="zh-CN" altLang="en-US"/>
              </a:p>
            </p:txBody>
          </p:sp>
          <p:sp>
            <p:nvSpPr>
              <p:cNvPr id="34846" name="Line 12"/>
              <p:cNvSpPr>
                <a:spLocks noChangeShapeType="1"/>
              </p:cNvSpPr>
              <p:nvPr/>
            </p:nvSpPr>
            <p:spPr bwMode="auto">
              <a:xfrm>
                <a:off x="2521" y="799"/>
                <a:ext cx="231" cy="0"/>
              </a:xfrm>
              <a:prstGeom prst="line">
                <a:avLst/>
              </a:prstGeom>
              <a:noFill/>
              <a:ln w="28575">
                <a:solidFill>
                  <a:schemeClr val="tx1"/>
                </a:solidFill>
                <a:round/>
                <a:headEnd/>
                <a:tailEnd/>
              </a:ln>
            </p:spPr>
            <p:txBody>
              <a:bodyPr wrap="none" anchor="ctr"/>
              <a:lstStyle/>
              <a:p>
                <a:endParaRPr lang="zh-CN" altLang="en-US"/>
              </a:p>
            </p:txBody>
          </p:sp>
          <p:sp>
            <p:nvSpPr>
              <p:cNvPr id="34847" name="Line 13"/>
              <p:cNvSpPr>
                <a:spLocks noChangeShapeType="1"/>
              </p:cNvSpPr>
              <p:nvPr/>
            </p:nvSpPr>
            <p:spPr bwMode="auto">
              <a:xfrm>
                <a:off x="2756" y="522"/>
                <a:ext cx="0" cy="273"/>
              </a:xfrm>
              <a:prstGeom prst="line">
                <a:avLst/>
              </a:prstGeom>
              <a:noFill/>
              <a:ln w="28575">
                <a:solidFill>
                  <a:schemeClr val="tx1"/>
                </a:solidFill>
                <a:round/>
                <a:headEnd/>
                <a:tailEnd/>
              </a:ln>
            </p:spPr>
            <p:txBody>
              <a:bodyPr wrap="none" anchor="ctr"/>
              <a:lstStyle/>
              <a:p>
                <a:endParaRPr lang="zh-CN" altLang="en-US"/>
              </a:p>
            </p:txBody>
          </p:sp>
          <p:sp>
            <p:nvSpPr>
              <p:cNvPr id="34848" name="Line 14"/>
              <p:cNvSpPr>
                <a:spLocks noChangeShapeType="1"/>
              </p:cNvSpPr>
              <p:nvPr/>
            </p:nvSpPr>
            <p:spPr bwMode="auto">
              <a:xfrm>
                <a:off x="2760" y="518"/>
                <a:ext cx="232" cy="0"/>
              </a:xfrm>
              <a:prstGeom prst="line">
                <a:avLst/>
              </a:prstGeom>
              <a:noFill/>
              <a:ln w="28575">
                <a:solidFill>
                  <a:schemeClr val="tx1"/>
                </a:solidFill>
                <a:round/>
                <a:headEnd/>
                <a:tailEnd/>
              </a:ln>
            </p:spPr>
            <p:txBody>
              <a:bodyPr wrap="none" anchor="ctr"/>
              <a:lstStyle/>
              <a:p>
                <a:endParaRPr lang="zh-CN" altLang="en-US"/>
              </a:p>
            </p:txBody>
          </p:sp>
          <p:sp>
            <p:nvSpPr>
              <p:cNvPr id="34849" name="Line 15"/>
              <p:cNvSpPr>
                <a:spLocks noChangeShapeType="1"/>
              </p:cNvSpPr>
              <p:nvPr/>
            </p:nvSpPr>
            <p:spPr bwMode="auto">
              <a:xfrm>
                <a:off x="3000" y="518"/>
                <a:ext cx="232" cy="0"/>
              </a:xfrm>
              <a:prstGeom prst="line">
                <a:avLst/>
              </a:prstGeom>
              <a:noFill/>
              <a:ln w="28575">
                <a:solidFill>
                  <a:schemeClr val="tx1"/>
                </a:solidFill>
                <a:round/>
                <a:headEnd/>
                <a:tailEnd/>
              </a:ln>
            </p:spPr>
            <p:txBody>
              <a:bodyPr wrap="none" anchor="ctr"/>
              <a:lstStyle/>
              <a:p>
                <a:endParaRPr lang="zh-CN" altLang="en-US"/>
              </a:p>
            </p:txBody>
          </p:sp>
          <p:sp>
            <p:nvSpPr>
              <p:cNvPr id="34850" name="Line 16"/>
              <p:cNvSpPr>
                <a:spLocks noChangeShapeType="1"/>
              </p:cNvSpPr>
              <p:nvPr/>
            </p:nvSpPr>
            <p:spPr bwMode="auto">
              <a:xfrm>
                <a:off x="3240" y="518"/>
                <a:ext cx="230" cy="0"/>
              </a:xfrm>
              <a:prstGeom prst="line">
                <a:avLst/>
              </a:prstGeom>
              <a:noFill/>
              <a:ln w="28575">
                <a:solidFill>
                  <a:schemeClr val="tx1"/>
                </a:solidFill>
                <a:round/>
                <a:headEnd/>
                <a:tailEnd/>
              </a:ln>
            </p:spPr>
            <p:txBody>
              <a:bodyPr wrap="none" anchor="ctr"/>
              <a:lstStyle/>
              <a:p>
                <a:endParaRPr lang="zh-CN" altLang="en-US"/>
              </a:p>
            </p:txBody>
          </p:sp>
          <p:sp>
            <p:nvSpPr>
              <p:cNvPr id="34851" name="Line 17"/>
              <p:cNvSpPr>
                <a:spLocks noChangeShapeType="1"/>
              </p:cNvSpPr>
              <p:nvPr/>
            </p:nvSpPr>
            <p:spPr bwMode="auto">
              <a:xfrm>
                <a:off x="3474" y="522"/>
                <a:ext cx="0" cy="273"/>
              </a:xfrm>
              <a:prstGeom prst="line">
                <a:avLst/>
              </a:prstGeom>
              <a:noFill/>
              <a:ln w="28575">
                <a:solidFill>
                  <a:schemeClr val="tx1"/>
                </a:solidFill>
                <a:round/>
                <a:headEnd/>
                <a:tailEnd/>
              </a:ln>
            </p:spPr>
            <p:txBody>
              <a:bodyPr wrap="none" anchor="ctr"/>
              <a:lstStyle/>
              <a:p>
                <a:endParaRPr lang="zh-CN" altLang="en-US"/>
              </a:p>
            </p:txBody>
          </p:sp>
          <p:sp>
            <p:nvSpPr>
              <p:cNvPr id="34852" name="Line 18"/>
              <p:cNvSpPr>
                <a:spLocks noChangeShapeType="1"/>
              </p:cNvSpPr>
              <p:nvPr/>
            </p:nvSpPr>
            <p:spPr bwMode="auto">
              <a:xfrm>
                <a:off x="3478" y="799"/>
                <a:ext cx="232" cy="0"/>
              </a:xfrm>
              <a:prstGeom prst="line">
                <a:avLst/>
              </a:prstGeom>
              <a:noFill/>
              <a:ln w="28575">
                <a:solidFill>
                  <a:schemeClr val="tx1"/>
                </a:solidFill>
                <a:round/>
                <a:headEnd/>
                <a:tailEnd/>
              </a:ln>
            </p:spPr>
            <p:txBody>
              <a:bodyPr wrap="none" anchor="ctr"/>
              <a:lstStyle/>
              <a:p>
                <a:endParaRPr lang="zh-CN" altLang="en-US"/>
              </a:p>
            </p:txBody>
          </p:sp>
          <p:sp>
            <p:nvSpPr>
              <p:cNvPr id="34853" name="Line 19"/>
              <p:cNvSpPr>
                <a:spLocks noChangeShapeType="1"/>
              </p:cNvSpPr>
              <p:nvPr/>
            </p:nvSpPr>
            <p:spPr bwMode="auto">
              <a:xfrm>
                <a:off x="3714" y="522"/>
                <a:ext cx="0" cy="273"/>
              </a:xfrm>
              <a:prstGeom prst="line">
                <a:avLst/>
              </a:prstGeom>
              <a:noFill/>
              <a:ln w="28575">
                <a:solidFill>
                  <a:schemeClr val="tx1"/>
                </a:solidFill>
                <a:round/>
                <a:headEnd/>
                <a:tailEnd/>
              </a:ln>
            </p:spPr>
            <p:txBody>
              <a:bodyPr wrap="none" anchor="ctr"/>
              <a:lstStyle/>
              <a:p>
                <a:endParaRPr lang="zh-CN" altLang="en-US"/>
              </a:p>
            </p:txBody>
          </p:sp>
          <p:sp>
            <p:nvSpPr>
              <p:cNvPr id="34854" name="Line 20"/>
              <p:cNvSpPr>
                <a:spLocks noChangeShapeType="1"/>
              </p:cNvSpPr>
              <p:nvPr/>
            </p:nvSpPr>
            <p:spPr bwMode="auto">
              <a:xfrm>
                <a:off x="3718" y="518"/>
                <a:ext cx="231" cy="0"/>
              </a:xfrm>
              <a:prstGeom prst="line">
                <a:avLst/>
              </a:prstGeom>
              <a:noFill/>
              <a:ln w="28575">
                <a:solidFill>
                  <a:schemeClr val="tx1"/>
                </a:solidFill>
                <a:round/>
                <a:headEnd/>
                <a:tailEnd/>
              </a:ln>
            </p:spPr>
            <p:txBody>
              <a:bodyPr wrap="none" anchor="ctr"/>
              <a:lstStyle/>
              <a:p>
                <a:endParaRPr lang="zh-CN" altLang="en-US"/>
              </a:p>
            </p:txBody>
          </p:sp>
          <p:sp>
            <p:nvSpPr>
              <p:cNvPr id="34855" name="Line 21"/>
              <p:cNvSpPr>
                <a:spLocks noChangeShapeType="1"/>
              </p:cNvSpPr>
              <p:nvPr/>
            </p:nvSpPr>
            <p:spPr bwMode="auto">
              <a:xfrm>
                <a:off x="3953" y="522"/>
                <a:ext cx="0" cy="273"/>
              </a:xfrm>
              <a:prstGeom prst="line">
                <a:avLst/>
              </a:prstGeom>
              <a:noFill/>
              <a:ln w="28575">
                <a:solidFill>
                  <a:schemeClr val="tx1"/>
                </a:solidFill>
                <a:round/>
                <a:headEnd/>
                <a:tailEnd/>
              </a:ln>
            </p:spPr>
            <p:txBody>
              <a:bodyPr wrap="none" anchor="ctr"/>
              <a:lstStyle/>
              <a:p>
                <a:endParaRPr lang="zh-CN" altLang="en-US"/>
              </a:p>
            </p:txBody>
          </p:sp>
          <p:sp>
            <p:nvSpPr>
              <p:cNvPr id="34856" name="Line 22"/>
              <p:cNvSpPr>
                <a:spLocks noChangeShapeType="1"/>
              </p:cNvSpPr>
              <p:nvPr/>
            </p:nvSpPr>
            <p:spPr bwMode="auto">
              <a:xfrm>
                <a:off x="3957" y="799"/>
                <a:ext cx="230" cy="0"/>
              </a:xfrm>
              <a:prstGeom prst="line">
                <a:avLst/>
              </a:prstGeom>
              <a:noFill/>
              <a:ln w="28575">
                <a:solidFill>
                  <a:schemeClr val="tx1"/>
                </a:solidFill>
                <a:round/>
                <a:headEnd/>
                <a:tailEnd/>
              </a:ln>
            </p:spPr>
            <p:txBody>
              <a:bodyPr wrap="none" anchor="ctr"/>
              <a:lstStyle/>
              <a:p>
                <a:endParaRPr lang="zh-CN" altLang="en-US"/>
              </a:p>
            </p:txBody>
          </p:sp>
        </p:grpSp>
        <p:grpSp>
          <p:nvGrpSpPr>
            <p:cNvPr id="34826" name="Group 25"/>
            <p:cNvGrpSpPr>
              <a:grpSpLocks/>
            </p:cNvGrpSpPr>
            <p:nvPr/>
          </p:nvGrpSpPr>
          <p:grpSpPr bwMode="auto">
            <a:xfrm>
              <a:off x="2903538" y="4114800"/>
              <a:ext cx="3794125" cy="1327150"/>
              <a:chOff x="1801" y="100"/>
              <a:chExt cx="2390" cy="836"/>
            </a:xfrm>
          </p:grpSpPr>
          <p:sp>
            <p:nvSpPr>
              <p:cNvPr id="34829" name="Line 26"/>
              <p:cNvSpPr>
                <a:spLocks noChangeShapeType="1"/>
              </p:cNvSpPr>
              <p:nvPr/>
            </p:nvSpPr>
            <p:spPr bwMode="auto">
              <a:xfrm>
                <a:off x="2041" y="100"/>
                <a:ext cx="0" cy="836"/>
              </a:xfrm>
              <a:prstGeom prst="line">
                <a:avLst/>
              </a:prstGeom>
              <a:noFill/>
              <a:ln w="12700">
                <a:solidFill>
                  <a:schemeClr val="tx1"/>
                </a:solidFill>
                <a:prstDash val="sysDot"/>
                <a:round/>
                <a:headEnd/>
                <a:tailEnd/>
              </a:ln>
            </p:spPr>
            <p:txBody>
              <a:bodyPr wrap="none" anchor="ctr"/>
              <a:lstStyle/>
              <a:p>
                <a:endParaRPr lang="zh-CN" altLang="en-US"/>
              </a:p>
            </p:txBody>
          </p:sp>
          <p:sp>
            <p:nvSpPr>
              <p:cNvPr id="34830" name="Line 27"/>
              <p:cNvSpPr>
                <a:spLocks noChangeShapeType="1"/>
              </p:cNvSpPr>
              <p:nvPr/>
            </p:nvSpPr>
            <p:spPr bwMode="auto">
              <a:xfrm>
                <a:off x="1801" y="100"/>
                <a:ext cx="0" cy="836"/>
              </a:xfrm>
              <a:prstGeom prst="line">
                <a:avLst/>
              </a:prstGeom>
              <a:noFill/>
              <a:ln w="12700">
                <a:solidFill>
                  <a:schemeClr val="tx1"/>
                </a:solidFill>
                <a:prstDash val="sysDot"/>
                <a:round/>
                <a:headEnd/>
                <a:tailEnd/>
              </a:ln>
            </p:spPr>
            <p:txBody>
              <a:bodyPr wrap="none" anchor="ctr"/>
              <a:lstStyle/>
              <a:p>
                <a:endParaRPr lang="zh-CN" altLang="en-US"/>
              </a:p>
            </p:txBody>
          </p:sp>
          <p:sp>
            <p:nvSpPr>
              <p:cNvPr id="34831" name="Line 28"/>
              <p:cNvSpPr>
                <a:spLocks noChangeShapeType="1"/>
              </p:cNvSpPr>
              <p:nvPr/>
            </p:nvSpPr>
            <p:spPr bwMode="auto">
              <a:xfrm>
                <a:off x="2280" y="100"/>
                <a:ext cx="0" cy="836"/>
              </a:xfrm>
              <a:prstGeom prst="line">
                <a:avLst/>
              </a:prstGeom>
              <a:noFill/>
              <a:ln w="12700">
                <a:solidFill>
                  <a:schemeClr val="tx1"/>
                </a:solidFill>
                <a:prstDash val="sysDot"/>
                <a:round/>
                <a:headEnd/>
                <a:tailEnd/>
              </a:ln>
            </p:spPr>
            <p:txBody>
              <a:bodyPr wrap="none" anchor="ctr"/>
              <a:lstStyle/>
              <a:p>
                <a:endParaRPr lang="zh-CN" altLang="en-US"/>
              </a:p>
            </p:txBody>
          </p:sp>
          <p:sp>
            <p:nvSpPr>
              <p:cNvPr id="34832" name="Line 29"/>
              <p:cNvSpPr>
                <a:spLocks noChangeShapeType="1"/>
              </p:cNvSpPr>
              <p:nvPr/>
            </p:nvSpPr>
            <p:spPr bwMode="auto">
              <a:xfrm>
                <a:off x="2517" y="100"/>
                <a:ext cx="0" cy="836"/>
              </a:xfrm>
              <a:prstGeom prst="line">
                <a:avLst/>
              </a:prstGeom>
              <a:noFill/>
              <a:ln w="12700">
                <a:solidFill>
                  <a:schemeClr val="tx1"/>
                </a:solidFill>
                <a:prstDash val="sysDot"/>
                <a:round/>
                <a:headEnd/>
                <a:tailEnd/>
              </a:ln>
            </p:spPr>
            <p:txBody>
              <a:bodyPr wrap="none" anchor="ctr"/>
              <a:lstStyle/>
              <a:p>
                <a:endParaRPr lang="zh-CN" altLang="en-US"/>
              </a:p>
            </p:txBody>
          </p:sp>
          <p:sp>
            <p:nvSpPr>
              <p:cNvPr id="34833" name="Line 30"/>
              <p:cNvSpPr>
                <a:spLocks noChangeShapeType="1"/>
              </p:cNvSpPr>
              <p:nvPr/>
            </p:nvSpPr>
            <p:spPr bwMode="auto">
              <a:xfrm>
                <a:off x="2756" y="100"/>
                <a:ext cx="0" cy="836"/>
              </a:xfrm>
              <a:prstGeom prst="line">
                <a:avLst/>
              </a:prstGeom>
              <a:noFill/>
              <a:ln w="12700">
                <a:solidFill>
                  <a:schemeClr val="tx1"/>
                </a:solidFill>
                <a:prstDash val="sysDot"/>
                <a:round/>
                <a:headEnd/>
                <a:tailEnd/>
              </a:ln>
            </p:spPr>
            <p:txBody>
              <a:bodyPr wrap="none" anchor="ctr"/>
              <a:lstStyle/>
              <a:p>
                <a:endParaRPr lang="zh-CN" altLang="en-US"/>
              </a:p>
            </p:txBody>
          </p:sp>
          <p:sp>
            <p:nvSpPr>
              <p:cNvPr id="34834" name="Line 31"/>
              <p:cNvSpPr>
                <a:spLocks noChangeShapeType="1"/>
              </p:cNvSpPr>
              <p:nvPr/>
            </p:nvSpPr>
            <p:spPr bwMode="auto">
              <a:xfrm>
                <a:off x="2996" y="100"/>
                <a:ext cx="0" cy="836"/>
              </a:xfrm>
              <a:prstGeom prst="line">
                <a:avLst/>
              </a:prstGeom>
              <a:noFill/>
              <a:ln w="12700">
                <a:solidFill>
                  <a:schemeClr val="tx1"/>
                </a:solidFill>
                <a:prstDash val="sysDot"/>
                <a:round/>
                <a:headEnd/>
                <a:tailEnd/>
              </a:ln>
            </p:spPr>
            <p:txBody>
              <a:bodyPr wrap="none" anchor="ctr"/>
              <a:lstStyle/>
              <a:p>
                <a:endParaRPr lang="zh-CN" altLang="en-US"/>
              </a:p>
            </p:txBody>
          </p:sp>
          <p:sp>
            <p:nvSpPr>
              <p:cNvPr id="34835" name="Line 32"/>
              <p:cNvSpPr>
                <a:spLocks noChangeShapeType="1"/>
              </p:cNvSpPr>
              <p:nvPr/>
            </p:nvSpPr>
            <p:spPr bwMode="auto">
              <a:xfrm>
                <a:off x="3236" y="100"/>
                <a:ext cx="0" cy="836"/>
              </a:xfrm>
              <a:prstGeom prst="line">
                <a:avLst/>
              </a:prstGeom>
              <a:noFill/>
              <a:ln w="12700">
                <a:solidFill>
                  <a:schemeClr val="tx1"/>
                </a:solidFill>
                <a:prstDash val="sysDot"/>
                <a:round/>
                <a:headEnd/>
                <a:tailEnd/>
              </a:ln>
            </p:spPr>
            <p:txBody>
              <a:bodyPr wrap="none" anchor="ctr"/>
              <a:lstStyle/>
              <a:p>
                <a:endParaRPr lang="zh-CN" altLang="en-US"/>
              </a:p>
            </p:txBody>
          </p:sp>
          <p:sp>
            <p:nvSpPr>
              <p:cNvPr id="34836" name="Line 33"/>
              <p:cNvSpPr>
                <a:spLocks noChangeShapeType="1"/>
              </p:cNvSpPr>
              <p:nvPr/>
            </p:nvSpPr>
            <p:spPr bwMode="auto">
              <a:xfrm>
                <a:off x="3474" y="100"/>
                <a:ext cx="0" cy="836"/>
              </a:xfrm>
              <a:prstGeom prst="line">
                <a:avLst/>
              </a:prstGeom>
              <a:noFill/>
              <a:ln w="12700">
                <a:solidFill>
                  <a:schemeClr val="tx1"/>
                </a:solidFill>
                <a:prstDash val="sysDot"/>
                <a:round/>
                <a:headEnd/>
                <a:tailEnd/>
              </a:ln>
            </p:spPr>
            <p:txBody>
              <a:bodyPr wrap="none" anchor="ctr"/>
              <a:lstStyle/>
              <a:p>
                <a:endParaRPr lang="zh-CN" altLang="en-US"/>
              </a:p>
            </p:txBody>
          </p:sp>
          <p:sp>
            <p:nvSpPr>
              <p:cNvPr id="34837" name="Line 34"/>
              <p:cNvSpPr>
                <a:spLocks noChangeShapeType="1"/>
              </p:cNvSpPr>
              <p:nvPr/>
            </p:nvSpPr>
            <p:spPr bwMode="auto">
              <a:xfrm>
                <a:off x="3714" y="100"/>
                <a:ext cx="0" cy="836"/>
              </a:xfrm>
              <a:prstGeom prst="line">
                <a:avLst/>
              </a:prstGeom>
              <a:noFill/>
              <a:ln w="12700">
                <a:solidFill>
                  <a:schemeClr val="tx1"/>
                </a:solidFill>
                <a:prstDash val="sysDot"/>
                <a:round/>
                <a:headEnd/>
                <a:tailEnd/>
              </a:ln>
            </p:spPr>
            <p:txBody>
              <a:bodyPr wrap="none" anchor="ctr"/>
              <a:lstStyle/>
              <a:p>
                <a:endParaRPr lang="zh-CN" altLang="en-US"/>
              </a:p>
            </p:txBody>
          </p:sp>
          <p:sp>
            <p:nvSpPr>
              <p:cNvPr id="34838" name="Line 35"/>
              <p:cNvSpPr>
                <a:spLocks noChangeShapeType="1"/>
              </p:cNvSpPr>
              <p:nvPr/>
            </p:nvSpPr>
            <p:spPr bwMode="auto">
              <a:xfrm>
                <a:off x="3953" y="100"/>
                <a:ext cx="0" cy="836"/>
              </a:xfrm>
              <a:prstGeom prst="line">
                <a:avLst/>
              </a:prstGeom>
              <a:noFill/>
              <a:ln w="12700">
                <a:solidFill>
                  <a:schemeClr val="tx1"/>
                </a:solidFill>
                <a:prstDash val="sysDot"/>
                <a:round/>
                <a:headEnd/>
                <a:tailEnd/>
              </a:ln>
            </p:spPr>
            <p:txBody>
              <a:bodyPr wrap="none" anchor="ctr"/>
              <a:lstStyle/>
              <a:p>
                <a:endParaRPr lang="zh-CN" altLang="en-US"/>
              </a:p>
            </p:txBody>
          </p:sp>
          <p:sp>
            <p:nvSpPr>
              <p:cNvPr id="34839" name="Line 36"/>
              <p:cNvSpPr>
                <a:spLocks noChangeShapeType="1"/>
              </p:cNvSpPr>
              <p:nvPr/>
            </p:nvSpPr>
            <p:spPr bwMode="auto">
              <a:xfrm>
                <a:off x="4191" y="100"/>
                <a:ext cx="0" cy="836"/>
              </a:xfrm>
              <a:prstGeom prst="line">
                <a:avLst/>
              </a:prstGeom>
              <a:noFill/>
              <a:ln w="12700">
                <a:solidFill>
                  <a:schemeClr val="tx1"/>
                </a:solidFill>
                <a:prstDash val="sysDot"/>
                <a:round/>
                <a:headEnd/>
                <a:tailEnd/>
              </a:ln>
            </p:spPr>
            <p:txBody>
              <a:bodyPr wrap="none" anchor="ctr"/>
              <a:lstStyle/>
              <a:p>
                <a:endParaRPr lang="zh-CN" altLang="en-US"/>
              </a:p>
            </p:txBody>
          </p:sp>
        </p:grpSp>
        <p:sp>
          <p:nvSpPr>
            <p:cNvPr id="34827" name="Rectangle 37"/>
            <p:cNvSpPr>
              <a:spLocks noChangeArrowheads="1"/>
            </p:cNvSpPr>
            <p:nvPr/>
          </p:nvSpPr>
          <p:spPr bwMode="auto">
            <a:xfrm>
              <a:off x="1676400" y="4619625"/>
              <a:ext cx="822325" cy="820738"/>
            </a:xfrm>
            <a:prstGeom prst="rect">
              <a:avLst/>
            </a:prstGeom>
            <a:noFill/>
            <a:ln w="28575">
              <a:noFill/>
              <a:miter lim="800000"/>
              <a:headEnd/>
              <a:tailEnd/>
            </a:ln>
          </p:spPr>
          <p:txBody>
            <a:bodyPr wrap="none" lIns="90488" tIns="44450" rIns="90488" bIns="44450">
              <a:spAutoFit/>
            </a:bodyPr>
            <a:lstStyle/>
            <a:p>
              <a:pPr eaLnBrk="0" hangingPunct="0"/>
              <a:r>
                <a:rPr lang="zh-CN" altLang="en-US" sz="2000" b="1">
                  <a:latin typeface="宋体" pitchFamily="2" charset="-122"/>
                </a:rPr>
                <a:t>＋</a:t>
              </a:r>
              <a:r>
                <a:rPr lang="en-US" altLang="zh-CN" sz="2000" b="1">
                  <a:latin typeface="宋体" pitchFamily="2" charset="-122"/>
                </a:rPr>
                <a:t>15V</a:t>
              </a:r>
            </a:p>
            <a:p>
              <a:pPr eaLnBrk="0" hangingPunct="0"/>
              <a:endParaRPr lang="en-US" altLang="zh-CN" sz="800" b="1">
                <a:latin typeface="宋体" pitchFamily="2" charset="-122"/>
              </a:endParaRPr>
            </a:p>
            <a:p>
              <a:pPr eaLnBrk="0" hangingPunct="0"/>
              <a:r>
                <a:rPr lang="zh-CN" altLang="en-US" sz="2000" b="1">
                  <a:latin typeface="宋体" pitchFamily="2" charset="-122"/>
                </a:rPr>
                <a:t>－</a:t>
              </a:r>
              <a:r>
                <a:rPr lang="en-US" altLang="zh-CN" sz="2000" b="1">
                  <a:latin typeface="宋体" pitchFamily="2" charset="-122"/>
                </a:rPr>
                <a:t>15V</a:t>
              </a:r>
            </a:p>
          </p:txBody>
        </p:sp>
        <p:sp>
          <p:nvSpPr>
            <p:cNvPr id="34828" name="Line 38"/>
            <p:cNvSpPr>
              <a:spLocks noChangeShapeType="1"/>
            </p:cNvSpPr>
            <p:nvPr/>
          </p:nvSpPr>
          <p:spPr bwMode="auto">
            <a:xfrm>
              <a:off x="2608263" y="5032375"/>
              <a:ext cx="4592638" cy="0"/>
            </a:xfrm>
            <a:prstGeom prst="line">
              <a:avLst/>
            </a:prstGeom>
            <a:noFill/>
            <a:ln w="28575">
              <a:solidFill>
                <a:schemeClr val="tx1"/>
              </a:solidFill>
              <a:prstDash val="sysDot"/>
              <a:round/>
              <a:headEnd/>
              <a:tailEnd/>
            </a:ln>
          </p:spPr>
          <p:txBody>
            <a:bodyPr wrap="none" anchor="ctr"/>
            <a:lstStyle/>
            <a:p>
              <a:endParaRPr lang="zh-CN" altLang="en-US"/>
            </a:p>
          </p:txBody>
        </p:sp>
        <p:sp>
          <p:nvSpPr>
            <p:cNvPr id="42" name="TextBox 41"/>
            <p:cNvSpPr txBox="1"/>
            <p:nvPr/>
          </p:nvSpPr>
          <p:spPr>
            <a:xfrm>
              <a:off x="2928926" y="4214818"/>
              <a:ext cx="312906" cy="400110"/>
            </a:xfrm>
            <a:prstGeom prst="rect">
              <a:avLst/>
            </a:prstGeom>
            <a:noFill/>
          </p:spPr>
          <p:txBody>
            <a:bodyPr wrap="none" rtlCol="0">
              <a:spAutoFit/>
            </a:bodyPr>
            <a:lstStyle/>
            <a:p>
              <a:r>
                <a:rPr lang="en-US" altLang="zh-CN" sz="2000" b="1" dirty="0" smtClean="0"/>
                <a:t>0</a:t>
              </a:r>
              <a:endParaRPr lang="zh-CN" altLang="en-US" sz="2000" b="1" dirty="0"/>
            </a:p>
          </p:txBody>
        </p:sp>
        <p:sp>
          <p:nvSpPr>
            <p:cNvPr id="43" name="TextBox 42"/>
            <p:cNvSpPr txBox="1"/>
            <p:nvPr/>
          </p:nvSpPr>
          <p:spPr>
            <a:xfrm>
              <a:off x="3687590" y="4214818"/>
              <a:ext cx="312906" cy="400110"/>
            </a:xfrm>
            <a:prstGeom prst="rect">
              <a:avLst/>
            </a:prstGeom>
            <a:noFill/>
          </p:spPr>
          <p:txBody>
            <a:bodyPr wrap="none" rtlCol="0">
              <a:spAutoFit/>
            </a:bodyPr>
            <a:lstStyle/>
            <a:p>
              <a:r>
                <a:rPr lang="en-US" altLang="zh-CN" sz="2000" b="1" dirty="0" smtClean="0"/>
                <a:t>0</a:t>
              </a:r>
              <a:endParaRPr lang="zh-CN" altLang="en-US" sz="2000" b="1" dirty="0"/>
            </a:p>
          </p:txBody>
        </p:sp>
        <p:sp>
          <p:nvSpPr>
            <p:cNvPr id="44" name="TextBox 43"/>
            <p:cNvSpPr txBox="1"/>
            <p:nvPr/>
          </p:nvSpPr>
          <p:spPr>
            <a:xfrm>
              <a:off x="4473408" y="4214818"/>
              <a:ext cx="312906" cy="400110"/>
            </a:xfrm>
            <a:prstGeom prst="rect">
              <a:avLst/>
            </a:prstGeom>
            <a:noFill/>
          </p:spPr>
          <p:txBody>
            <a:bodyPr wrap="none" rtlCol="0">
              <a:spAutoFit/>
            </a:bodyPr>
            <a:lstStyle/>
            <a:p>
              <a:r>
                <a:rPr lang="en-US" altLang="zh-CN" sz="2000" b="1" dirty="0" smtClean="0"/>
                <a:t>0</a:t>
              </a:r>
              <a:endParaRPr lang="zh-CN" altLang="en-US" sz="2000" b="1" dirty="0"/>
            </a:p>
          </p:txBody>
        </p:sp>
        <p:sp>
          <p:nvSpPr>
            <p:cNvPr id="45" name="TextBox 44"/>
            <p:cNvSpPr txBox="1"/>
            <p:nvPr/>
          </p:nvSpPr>
          <p:spPr>
            <a:xfrm>
              <a:off x="4830598" y="4214818"/>
              <a:ext cx="312906" cy="400110"/>
            </a:xfrm>
            <a:prstGeom prst="rect">
              <a:avLst/>
            </a:prstGeom>
            <a:noFill/>
          </p:spPr>
          <p:txBody>
            <a:bodyPr wrap="none" rtlCol="0">
              <a:spAutoFit/>
            </a:bodyPr>
            <a:lstStyle/>
            <a:p>
              <a:r>
                <a:rPr lang="en-US" altLang="zh-CN" sz="2000" b="1" dirty="0" smtClean="0"/>
                <a:t>0</a:t>
              </a:r>
              <a:endParaRPr lang="zh-CN" altLang="en-US" sz="2000" b="1" dirty="0"/>
            </a:p>
          </p:txBody>
        </p:sp>
        <p:sp>
          <p:nvSpPr>
            <p:cNvPr id="46" name="TextBox 45"/>
            <p:cNvSpPr txBox="1"/>
            <p:nvPr/>
          </p:nvSpPr>
          <p:spPr>
            <a:xfrm>
              <a:off x="5214942" y="4214818"/>
              <a:ext cx="312906" cy="400110"/>
            </a:xfrm>
            <a:prstGeom prst="rect">
              <a:avLst/>
            </a:prstGeom>
            <a:noFill/>
          </p:spPr>
          <p:txBody>
            <a:bodyPr wrap="none" rtlCol="0">
              <a:spAutoFit/>
            </a:bodyPr>
            <a:lstStyle/>
            <a:p>
              <a:r>
                <a:rPr lang="en-US" altLang="zh-CN" sz="2000" b="1" dirty="0" smtClean="0"/>
                <a:t>0</a:t>
              </a:r>
              <a:endParaRPr lang="zh-CN" altLang="en-US" sz="2000" b="1" dirty="0"/>
            </a:p>
          </p:txBody>
        </p:sp>
        <p:sp>
          <p:nvSpPr>
            <p:cNvPr id="47" name="TextBox 46"/>
            <p:cNvSpPr txBox="1"/>
            <p:nvPr/>
          </p:nvSpPr>
          <p:spPr>
            <a:xfrm>
              <a:off x="5973606" y="4214818"/>
              <a:ext cx="312906" cy="400110"/>
            </a:xfrm>
            <a:prstGeom prst="rect">
              <a:avLst/>
            </a:prstGeom>
            <a:noFill/>
          </p:spPr>
          <p:txBody>
            <a:bodyPr wrap="none" rtlCol="0">
              <a:spAutoFit/>
            </a:bodyPr>
            <a:lstStyle/>
            <a:p>
              <a:r>
                <a:rPr lang="en-US" altLang="zh-CN" sz="2000" b="1" dirty="0" smtClean="0"/>
                <a:t>0</a:t>
              </a:r>
              <a:endParaRPr lang="zh-CN" altLang="en-US" sz="2000" b="1" dirty="0"/>
            </a:p>
          </p:txBody>
        </p:sp>
        <p:sp>
          <p:nvSpPr>
            <p:cNvPr id="48" name="TextBox 47"/>
            <p:cNvSpPr txBox="1"/>
            <p:nvPr/>
          </p:nvSpPr>
          <p:spPr>
            <a:xfrm>
              <a:off x="3330400" y="4214818"/>
              <a:ext cx="312906" cy="400110"/>
            </a:xfrm>
            <a:prstGeom prst="rect">
              <a:avLst/>
            </a:prstGeom>
            <a:noFill/>
          </p:spPr>
          <p:txBody>
            <a:bodyPr wrap="none" rtlCol="0">
              <a:spAutoFit/>
            </a:bodyPr>
            <a:lstStyle/>
            <a:p>
              <a:r>
                <a:rPr lang="en-US" altLang="zh-CN" sz="2000" b="1" dirty="0" smtClean="0"/>
                <a:t>1</a:t>
              </a:r>
              <a:endParaRPr lang="zh-CN" altLang="en-US" sz="2000" b="1" dirty="0"/>
            </a:p>
          </p:txBody>
        </p:sp>
        <p:sp>
          <p:nvSpPr>
            <p:cNvPr id="49" name="TextBox 48"/>
            <p:cNvSpPr txBox="1"/>
            <p:nvPr/>
          </p:nvSpPr>
          <p:spPr>
            <a:xfrm>
              <a:off x="4071934" y="4214818"/>
              <a:ext cx="312906" cy="400110"/>
            </a:xfrm>
            <a:prstGeom prst="rect">
              <a:avLst/>
            </a:prstGeom>
            <a:noFill/>
          </p:spPr>
          <p:txBody>
            <a:bodyPr wrap="none" rtlCol="0">
              <a:spAutoFit/>
            </a:bodyPr>
            <a:lstStyle/>
            <a:p>
              <a:r>
                <a:rPr lang="en-US" altLang="zh-CN" sz="2000" b="1" dirty="0" smtClean="0"/>
                <a:t>1</a:t>
              </a:r>
              <a:endParaRPr lang="zh-CN" altLang="en-US" sz="2000" b="1" dirty="0"/>
            </a:p>
          </p:txBody>
        </p:sp>
        <p:sp>
          <p:nvSpPr>
            <p:cNvPr id="50" name="TextBox 49"/>
            <p:cNvSpPr txBox="1"/>
            <p:nvPr/>
          </p:nvSpPr>
          <p:spPr>
            <a:xfrm>
              <a:off x="5572132" y="4214818"/>
              <a:ext cx="312906" cy="400110"/>
            </a:xfrm>
            <a:prstGeom prst="rect">
              <a:avLst/>
            </a:prstGeom>
            <a:noFill/>
          </p:spPr>
          <p:txBody>
            <a:bodyPr wrap="none" rtlCol="0">
              <a:spAutoFit/>
            </a:bodyPr>
            <a:lstStyle/>
            <a:p>
              <a:r>
                <a:rPr lang="en-US" altLang="zh-CN" sz="2000" b="1" dirty="0" smtClean="0"/>
                <a:t>1</a:t>
              </a:r>
              <a:endParaRPr lang="zh-CN" altLang="en-US" sz="2000" b="1" dirty="0"/>
            </a:p>
          </p:txBody>
        </p:sp>
        <p:sp>
          <p:nvSpPr>
            <p:cNvPr id="51" name="TextBox 50"/>
            <p:cNvSpPr txBox="1"/>
            <p:nvPr/>
          </p:nvSpPr>
          <p:spPr>
            <a:xfrm>
              <a:off x="6402234" y="4214818"/>
              <a:ext cx="312906" cy="400110"/>
            </a:xfrm>
            <a:prstGeom prst="rect">
              <a:avLst/>
            </a:prstGeom>
            <a:noFill/>
          </p:spPr>
          <p:txBody>
            <a:bodyPr wrap="none" rtlCol="0">
              <a:spAutoFit/>
            </a:bodyPr>
            <a:lstStyle/>
            <a:p>
              <a:r>
                <a:rPr lang="en-US" altLang="zh-CN" sz="2000" b="1" dirty="0" smtClean="0"/>
                <a:t>1</a:t>
              </a:r>
              <a:endParaRPr lang="zh-CN" altLang="en-US" sz="2000" b="1" dirty="0"/>
            </a:p>
          </p:txBody>
        </p:sp>
      </p:gr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34820" name="Text Box 39"/>
          <p:cNvSpPr txBox="1">
            <a:spLocks noChangeArrowheads="1"/>
          </p:cNvSpPr>
          <p:nvPr/>
        </p:nvSpPr>
        <p:spPr bwMode="auto">
          <a:xfrm>
            <a:off x="861060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25</a:t>
            </a:r>
            <a:endParaRPr lang="en-US" altLang="zh-CN" dirty="0"/>
          </a:p>
        </p:txBody>
      </p:sp>
      <p:sp>
        <p:nvSpPr>
          <p:cNvPr id="34821" name="Text Box 40"/>
          <p:cNvSpPr txBox="1">
            <a:spLocks noChangeArrowheads="1"/>
          </p:cNvSpPr>
          <p:nvPr/>
        </p:nvSpPr>
        <p:spPr bwMode="auto">
          <a:xfrm>
            <a:off x="228600" y="981075"/>
            <a:ext cx="8699818" cy="904863"/>
          </a:xfrm>
          <a:prstGeom prst="rect">
            <a:avLst/>
          </a:prstGeom>
          <a:noFill/>
          <a:ln w="9525">
            <a:noFill/>
            <a:miter lim="800000"/>
            <a:headEnd/>
            <a:tailEnd/>
          </a:ln>
        </p:spPr>
        <p:txBody>
          <a:bodyPr wrap="none">
            <a:spAutoFit/>
          </a:bodyPr>
          <a:lstStyle/>
          <a:p>
            <a:pPr>
              <a:spcBef>
                <a:spcPct val="20000"/>
              </a:spcBef>
            </a:pPr>
            <a:r>
              <a:rPr lang="en-US" altLang="zh-CN" b="1" dirty="0">
                <a:solidFill>
                  <a:srgbClr val="FF0000"/>
                </a:solidFill>
              </a:rPr>
              <a:t>★ </a:t>
            </a:r>
            <a:r>
              <a:rPr lang="zh-CN" altLang="en-US" b="1" dirty="0">
                <a:latin typeface="楷体" pitchFamily="18" charset="-122"/>
                <a:ea typeface="楷体" pitchFamily="18" charset="-122"/>
              </a:rPr>
              <a:t>通信编码</a:t>
            </a:r>
            <a:r>
              <a:rPr lang="en-US" altLang="zh-CN" b="1" dirty="0">
                <a:latin typeface="楷体" pitchFamily="18" charset="-122"/>
                <a:ea typeface="楷体" pitchFamily="18" charset="-122"/>
              </a:rPr>
              <a:t>—</a:t>
            </a:r>
            <a:r>
              <a:rPr lang="zh-CN" altLang="en-US" b="1" dirty="0">
                <a:solidFill>
                  <a:srgbClr val="FF0000"/>
                </a:solidFill>
                <a:latin typeface="楷体" pitchFamily="18" charset="-122"/>
                <a:ea typeface="楷体" pitchFamily="18" charset="-122"/>
              </a:rPr>
              <a:t>实例：</a:t>
            </a:r>
            <a:r>
              <a:rPr lang="zh-CN" altLang="en-US" b="1" dirty="0">
                <a:latin typeface="楷体" pitchFamily="18" charset="-122"/>
                <a:ea typeface="楷体" pitchFamily="18" charset="-122"/>
              </a:rPr>
              <a:t>利用特定的电平信号来表示</a:t>
            </a:r>
            <a:r>
              <a:rPr lang="en-US" altLang="zh-CN" b="1" dirty="0">
                <a:latin typeface="楷体" pitchFamily="18" charset="-122"/>
                <a:ea typeface="楷体" pitchFamily="18" charset="-122"/>
              </a:rPr>
              <a:t>0</a:t>
            </a:r>
            <a:r>
              <a:rPr lang="zh-CN" altLang="en-US" b="1" dirty="0">
                <a:latin typeface="楷体" pitchFamily="18" charset="-122"/>
                <a:ea typeface="楷体" pitchFamily="18" charset="-122"/>
              </a:rPr>
              <a:t>、</a:t>
            </a:r>
            <a:r>
              <a:rPr lang="en-US" altLang="zh-CN" b="1" dirty="0">
                <a:latin typeface="楷体" pitchFamily="18" charset="-122"/>
                <a:ea typeface="楷体" pitchFamily="18" charset="-122"/>
              </a:rPr>
              <a:t>1</a:t>
            </a:r>
            <a:r>
              <a:rPr lang="zh-CN" altLang="en-US" b="1" dirty="0">
                <a:latin typeface="楷体" pitchFamily="18" charset="-122"/>
                <a:ea typeface="楷体" pitchFamily="18" charset="-122"/>
              </a:rPr>
              <a:t>比特值，</a:t>
            </a:r>
          </a:p>
          <a:p>
            <a:pPr>
              <a:spcBef>
                <a:spcPct val="20000"/>
              </a:spcBef>
              <a:spcAft>
                <a:spcPct val="50000"/>
              </a:spcAft>
            </a:pPr>
            <a:r>
              <a:rPr lang="zh-CN" altLang="en-US" b="1" dirty="0">
                <a:latin typeface="楷体" pitchFamily="18" charset="-122"/>
                <a:ea typeface="楷体" pitchFamily="18" charset="-122"/>
              </a:rPr>
              <a:t>         并通过计算机或者其它通信设备的输入输出端口</a:t>
            </a:r>
            <a:r>
              <a:rPr lang="zh-CN" altLang="en-US" b="1" dirty="0" smtClean="0">
                <a:latin typeface="楷体" pitchFamily="18" charset="-122"/>
                <a:ea typeface="楷体" pitchFamily="18" charset="-122"/>
              </a:rPr>
              <a:t>传输</a:t>
            </a:r>
            <a:endParaRPr lang="zh-CN" altLang="en-US" b="1" dirty="0">
              <a:latin typeface="楷体" pitchFamily="18" charset="-122"/>
              <a:ea typeface="楷体" pitchFamily="18" charset="-122"/>
            </a:endParaRPr>
          </a:p>
        </p:txBody>
      </p:sp>
      <p:sp>
        <p:nvSpPr>
          <p:cNvPr id="34822" name="Text Box 6"/>
          <p:cNvSpPr txBox="1">
            <a:spLocks noChangeArrowheads="1"/>
          </p:cNvSpPr>
          <p:nvPr/>
        </p:nvSpPr>
        <p:spPr bwMode="auto">
          <a:xfrm>
            <a:off x="179388" y="112713"/>
            <a:ext cx="3455987" cy="579437"/>
          </a:xfrm>
          <a:prstGeom prst="rect">
            <a:avLst/>
          </a:prstGeom>
          <a:noFill/>
          <a:ln w="9525">
            <a:noFill/>
            <a:miter lim="800000"/>
            <a:headEnd/>
            <a:tailEnd/>
          </a:ln>
        </p:spPr>
        <p:txBody>
          <a:bodyPr>
            <a:spAutoFit/>
          </a:bodyPr>
          <a:lstStyle/>
          <a:p>
            <a:pPr>
              <a:spcBef>
                <a:spcPct val="20000"/>
              </a:spcBef>
              <a:spcAft>
                <a:spcPct val="40000"/>
              </a:spcAft>
            </a:pPr>
            <a:r>
              <a:rPr lang="en-US" altLang="zh-CN" sz="3200" b="1">
                <a:latin typeface="楷体" pitchFamily="18" charset="-122"/>
                <a:ea typeface="楷体" pitchFamily="18" charset="-122"/>
              </a:rPr>
              <a:t>2.4 </a:t>
            </a:r>
            <a:r>
              <a:rPr lang="zh-CN" altLang="en-US" sz="3200" b="1">
                <a:latin typeface="楷体" pitchFamily="18" charset="-122"/>
                <a:ea typeface="楷体" pitchFamily="18" charset="-122"/>
              </a:rPr>
              <a:t>传输编码</a:t>
            </a:r>
            <a:endParaRPr lang="zh-CN" altLang="en-US" sz="2800" b="1">
              <a:latin typeface="楷体" pitchFamily="18" charset="-122"/>
              <a:ea typeface="楷体" pitchFamily="18" charset="-122"/>
            </a:endParaRPr>
          </a:p>
        </p:txBody>
      </p:sp>
      <p:sp>
        <p:nvSpPr>
          <p:cNvPr id="41" name="Text Box 88"/>
          <p:cNvSpPr txBox="1">
            <a:spLocks noChangeArrowheads="1"/>
          </p:cNvSpPr>
          <p:nvPr/>
        </p:nvSpPr>
        <p:spPr bwMode="auto">
          <a:xfrm>
            <a:off x="266700" y="2071678"/>
            <a:ext cx="8626475" cy="1348061"/>
          </a:xfrm>
          <a:prstGeom prst="rect">
            <a:avLst/>
          </a:prstGeom>
          <a:noFill/>
          <a:ln w="9525">
            <a:noFill/>
            <a:miter lim="800000"/>
            <a:headEnd/>
            <a:tailEnd/>
          </a:ln>
        </p:spPr>
        <p:txBody>
          <a:bodyPr>
            <a:spAutoFit/>
          </a:bodyPr>
          <a:lstStyle/>
          <a:p>
            <a:pPr>
              <a:spcBef>
                <a:spcPct val="20000"/>
              </a:spcBef>
            </a:pPr>
            <a:r>
              <a:rPr lang="en-US" altLang="zh-CN" b="1" dirty="0">
                <a:latin typeface="楷体" pitchFamily="18" charset="-122"/>
                <a:ea typeface="楷体" pitchFamily="18" charset="-122"/>
              </a:rPr>
              <a:t>(2) </a:t>
            </a:r>
            <a:r>
              <a:rPr lang="zh-CN" altLang="en-US" b="1" dirty="0">
                <a:solidFill>
                  <a:srgbClr val="FF0000"/>
                </a:solidFill>
                <a:latin typeface="楷体" pitchFamily="18" charset="-122"/>
                <a:ea typeface="楷体" pitchFamily="18" charset="-122"/>
              </a:rPr>
              <a:t>不归</a:t>
            </a:r>
            <a:r>
              <a:rPr lang="en-US" altLang="zh-CN" b="1" dirty="0">
                <a:solidFill>
                  <a:srgbClr val="FF0000"/>
                </a:solidFill>
                <a:latin typeface="楷体" pitchFamily="18" charset="-122"/>
                <a:ea typeface="楷体" pitchFamily="18" charset="-122"/>
              </a:rPr>
              <a:t>0</a:t>
            </a:r>
            <a:r>
              <a:rPr lang="zh-CN" altLang="en-US" b="1" dirty="0">
                <a:solidFill>
                  <a:srgbClr val="FF0000"/>
                </a:solidFill>
                <a:latin typeface="楷体" pitchFamily="18" charset="-122"/>
                <a:ea typeface="楷体" pitchFamily="18" charset="-122"/>
              </a:rPr>
              <a:t>交替编码</a:t>
            </a:r>
            <a:r>
              <a:rPr lang="en-US" altLang="zh-CN" b="1" dirty="0">
                <a:solidFill>
                  <a:srgbClr val="FF0000"/>
                </a:solidFill>
                <a:latin typeface="楷体" pitchFamily="18" charset="-122"/>
                <a:ea typeface="楷体" pitchFamily="18" charset="-122"/>
              </a:rPr>
              <a:t>(NRZI)</a:t>
            </a:r>
            <a:r>
              <a:rPr lang="zh-CN" altLang="en-US" b="1" dirty="0">
                <a:solidFill>
                  <a:srgbClr val="FF0000"/>
                </a:solidFill>
                <a:latin typeface="楷体" pitchFamily="18" charset="-122"/>
                <a:ea typeface="楷体" pitchFamily="18" charset="-122"/>
              </a:rPr>
              <a:t>：</a:t>
            </a:r>
            <a:r>
              <a:rPr lang="zh-CN" altLang="en-US" b="1" dirty="0">
                <a:latin typeface="楷体" pitchFamily="18" charset="-122"/>
                <a:ea typeface="楷体" pitchFamily="18" charset="-122"/>
              </a:rPr>
              <a:t>根据相邻比特的电平变化确定值</a:t>
            </a:r>
          </a:p>
          <a:p>
            <a:pPr>
              <a:spcBef>
                <a:spcPct val="20000"/>
              </a:spcBef>
            </a:pPr>
            <a:r>
              <a:rPr lang="zh-CN" altLang="en-US" b="1" dirty="0">
                <a:latin typeface="楷体" pitchFamily="18" charset="-122"/>
                <a:ea typeface="楷体" pitchFamily="18" charset="-122"/>
              </a:rPr>
              <a:t> </a:t>
            </a:r>
            <a:r>
              <a:rPr lang="zh-CN" altLang="en-US" b="1" dirty="0" smtClean="0">
                <a:latin typeface="楷体" pitchFamily="18" charset="-122"/>
                <a:ea typeface="楷体" pitchFamily="18" charset="-122"/>
              </a:rPr>
              <a:t>  </a:t>
            </a:r>
            <a:r>
              <a:rPr lang="zh-CN" altLang="en-US" b="1" dirty="0" smtClean="0">
                <a:solidFill>
                  <a:srgbClr val="FF0000"/>
                </a:solidFill>
                <a:latin typeface="楷体" pitchFamily="18" charset="-122"/>
                <a:ea typeface="楷体" pitchFamily="18" charset="-122"/>
              </a:rPr>
              <a:t>（双极性）</a:t>
            </a:r>
            <a:r>
              <a:rPr lang="zh-CN" altLang="en-US" b="1" dirty="0" smtClean="0">
                <a:latin typeface="楷体" pitchFamily="18" charset="-122"/>
                <a:ea typeface="楷体" pitchFamily="18" charset="-122"/>
              </a:rPr>
              <a:t>   比特</a:t>
            </a:r>
            <a:r>
              <a:rPr lang="zh-CN" altLang="en-US" b="1" dirty="0">
                <a:latin typeface="楷体" pitchFamily="18" charset="-122"/>
                <a:ea typeface="楷体" pitchFamily="18" charset="-122"/>
              </a:rPr>
              <a:t>间隔发生电平变化表示     “</a:t>
            </a:r>
            <a:r>
              <a:rPr lang="en-US" altLang="zh-CN" b="1" dirty="0">
                <a:latin typeface="楷体" pitchFamily="18" charset="-122"/>
                <a:ea typeface="楷体" pitchFamily="18" charset="-122"/>
              </a:rPr>
              <a:t>1”</a:t>
            </a:r>
          </a:p>
          <a:p>
            <a:pPr>
              <a:spcBef>
                <a:spcPct val="20000"/>
              </a:spcBef>
            </a:pPr>
            <a:r>
              <a:rPr lang="en-US" altLang="zh-CN" b="1" dirty="0">
                <a:latin typeface="楷体" pitchFamily="18" charset="-122"/>
                <a:ea typeface="楷体" pitchFamily="18" charset="-122"/>
              </a:rPr>
              <a:t>                </a:t>
            </a:r>
            <a:r>
              <a:rPr lang="zh-CN" altLang="en-US" b="1" dirty="0">
                <a:latin typeface="楷体" pitchFamily="18" charset="-122"/>
                <a:ea typeface="楷体" pitchFamily="18" charset="-122"/>
              </a:rPr>
              <a:t>比特间隔不发生电平变化表示   “</a:t>
            </a:r>
            <a:r>
              <a:rPr lang="en-US" altLang="zh-CN" b="1" dirty="0">
                <a:latin typeface="楷体" pitchFamily="18" charset="-122"/>
                <a:ea typeface="楷体" pitchFamily="18" charset="-122"/>
              </a:rPr>
              <a:t>0</a:t>
            </a:r>
            <a:r>
              <a:rPr lang="en-US" altLang="zh-CN" b="1" dirty="0" smtClean="0">
                <a:latin typeface="楷体" pitchFamily="18" charset="-122"/>
                <a:ea typeface="楷体" pitchFamily="18" charset="-122"/>
              </a:rPr>
              <a:t>”</a:t>
            </a:r>
            <a:endParaRPr lang="zh-CN" altLang="en-US" b="1" dirty="0">
              <a:latin typeface="楷体" pitchFamily="18" charset="-122"/>
              <a:ea typeface="楷体" pitchFamily="18" charset="-122"/>
            </a:endParaRPr>
          </a:p>
        </p:txBody>
      </p:sp>
      <p:sp>
        <p:nvSpPr>
          <p:cNvPr id="42" name="Rectangle 6"/>
          <p:cNvSpPr>
            <a:spLocks noChangeArrowheads="1"/>
          </p:cNvSpPr>
          <p:nvPr/>
        </p:nvSpPr>
        <p:spPr bwMode="auto">
          <a:xfrm>
            <a:off x="3852863" y="4903790"/>
            <a:ext cx="2616200" cy="393700"/>
          </a:xfrm>
          <a:prstGeom prst="rect">
            <a:avLst/>
          </a:prstGeom>
          <a:noFill/>
          <a:ln w="12700">
            <a:noFill/>
            <a:miter lim="800000"/>
            <a:headEnd/>
            <a:tailEnd/>
          </a:ln>
        </p:spPr>
        <p:txBody>
          <a:bodyPr wrap="none" lIns="90488" tIns="44450" rIns="90488" bIns="44450">
            <a:spAutoFit/>
          </a:bodyPr>
          <a:lstStyle/>
          <a:p>
            <a:pPr eaLnBrk="0" hangingPunct="0"/>
            <a:r>
              <a:rPr lang="en-US" altLang="zh-CN" sz="2000" b="1">
                <a:latin typeface="宋体" pitchFamily="2" charset="-122"/>
              </a:rPr>
              <a:t>b</a:t>
            </a:r>
            <a:r>
              <a:rPr lang="zh-CN" altLang="en-US" sz="2000" b="1">
                <a:latin typeface="宋体" pitchFamily="2" charset="-122"/>
              </a:rPr>
              <a:t>）  </a:t>
            </a:r>
            <a:r>
              <a:rPr lang="en-US" altLang="zh-CN" sz="2000" b="1">
                <a:latin typeface="宋体" pitchFamily="2" charset="-122"/>
              </a:rPr>
              <a:t>NRZI  </a:t>
            </a:r>
            <a:r>
              <a:rPr lang="zh-CN" altLang="en-US" sz="2000" b="1">
                <a:latin typeface="宋体" pitchFamily="2" charset="-122"/>
              </a:rPr>
              <a:t>编码方案</a:t>
            </a:r>
          </a:p>
        </p:txBody>
      </p:sp>
      <p:grpSp>
        <p:nvGrpSpPr>
          <p:cNvPr id="80" name="组合 79"/>
          <p:cNvGrpSpPr/>
          <p:nvPr/>
        </p:nvGrpSpPr>
        <p:grpSpPr>
          <a:xfrm>
            <a:off x="1905000" y="3714752"/>
            <a:ext cx="5345113" cy="1320800"/>
            <a:chOff x="1905000" y="3714752"/>
            <a:chExt cx="5345113" cy="1320800"/>
          </a:xfrm>
        </p:grpSpPr>
        <p:sp>
          <p:nvSpPr>
            <p:cNvPr id="45" name="Line 7"/>
            <p:cNvSpPr>
              <a:spLocks noChangeShapeType="1"/>
            </p:cNvSpPr>
            <p:nvPr/>
          </p:nvSpPr>
          <p:spPr bwMode="auto">
            <a:xfrm>
              <a:off x="2781300" y="4316415"/>
              <a:ext cx="376238" cy="0"/>
            </a:xfrm>
            <a:prstGeom prst="line">
              <a:avLst/>
            </a:prstGeom>
            <a:noFill/>
            <a:ln w="28575">
              <a:solidFill>
                <a:schemeClr val="tx1"/>
              </a:solidFill>
              <a:round/>
              <a:headEnd/>
              <a:tailEnd/>
            </a:ln>
          </p:spPr>
          <p:txBody>
            <a:bodyPr wrap="none" anchor="ctr"/>
            <a:lstStyle/>
            <a:p>
              <a:endParaRPr lang="zh-CN" altLang="en-US"/>
            </a:p>
          </p:txBody>
        </p:sp>
        <p:sp>
          <p:nvSpPr>
            <p:cNvPr id="46" name="Line 8"/>
            <p:cNvSpPr>
              <a:spLocks noChangeShapeType="1"/>
            </p:cNvSpPr>
            <p:nvPr/>
          </p:nvSpPr>
          <p:spPr bwMode="auto">
            <a:xfrm>
              <a:off x="6288088" y="4721227"/>
              <a:ext cx="376238" cy="0"/>
            </a:xfrm>
            <a:prstGeom prst="line">
              <a:avLst/>
            </a:prstGeom>
            <a:noFill/>
            <a:ln w="28575">
              <a:solidFill>
                <a:schemeClr val="tx1"/>
              </a:solidFill>
              <a:round/>
              <a:headEnd/>
              <a:tailEnd/>
            </a:ln>
          </p:spPr>
          <p:txBody>
            <a:bodyPr wrap="none" anchor="ctr"/>
            <a:lstStyle/>
            <a:p>
              <a:endParaRPr lang="zh-CN" altLang="en-US"/>
            </a:p>
          </p:txBody>
        </p:sp>
        <p:sp>
          <p:nvSpPr>
            <p:cNvPr id="47" name="Line 9"/>
            <p:cNvSpPr>
              <a:spLocks noChangeShapeType="1"/>
            </p:cNvSpPr>
            <p:nvPr/>
          </p:nvSpPr>
          <p:spPr bwMode="auto">
            <a:xfrm>
              <a:off x="6670675" y="4322765"/>
              <a:ext cx="0" cy="392113"/>
            </a:xfrm>
            <a:prstGeom prst="line">
              <a:avLst/>
            </a:prstGeom>
            <a:noFill/>
            <a:ln w="28575">
              <a:solidFill>
                <a:schemeClr val="tx1"/>
              </a:solidFill>
              <a:round/>
              <a:headEnd/>
              <a:tailEnd/>
            </a:ln>
          </p:spPr>
          <p:txBody>
            <a:bodyPr wrap="none" anchor="ctr"/>
            <a:lstStyle/>
            <a:p>
              <a:endParaRPr lang="zh-CN" altLang="en-US"/>
            </a:p>
          </p:txBody>
        </p:sp>
        <p:sp>
          <p:nvSpPr>
            <p:cNvPr id="48" name="Line 10"/>
            <p:cNvSpPr>
              <a:spLocks noChangeShapeType="1"/>
            </p:cNvSpPr>
            <p:nvPr/>
          </p:nvSpPr>
          <p:spPr bwMode="auto">
            <a:xfrm>
              <a:off x="6677025" y="4316415"/>
              <a:ext cx="376238" cy="0"/>
            </a:xfrm>
            <a:prstGeom prst="line">
              <a:avLst/>
            </a:prstGeom>
            <a:noFill/>
            <a:ln w="28575">
              <a:solidFill>
                <a:srgbClr val="FF0000"/>
              </a:solidFill>
              <a:round/>
              <a:headEnd/>
              <a:tailEnd/>
            </a:ln>
          </p:spPr>
          <p:txBody>
            <a:bodyPr wrap="none" anchor="ctr"/>
            <a:lstStyle/>
            <a:p>
              <a:endParaRPr lang="zh-CN" altLang="en-US"/>
            </a:p>
          </p:txBody>
        </p:sp>
        <p:sp>
          <p:nvSpPr>
            <p:cNvPr id="49" name="Line 11"/>
            <p:cNvSpPr>
              <a:spLocks noChangeShapeType="1"/>
            </p:cNvSpPr>
            <p:nvPr/>
          </p:nvSpPr>
          <p:spPr bwMode="auto">
            <a:xfrm>
              <a:off x="3170238" y="4316415"/>
              <a:ext cx="376238" cy="0"/>
            </a:xfrm>
            <a:prstGeom prst="line">
              <a:avLst/>
            </a:prstGeom>
            <a:noFill/>
            <a:ln w="28575">
              <a:solidFill>
                <a:schemeClr val="tx1"/>
              </a:solidFill>
              <a:round/>
              <a:headEnd/>
              <a:tailEnd/>
            </a:ln>
          </p:spPr>
          <p:txBody>
            <a:bodyPr wrap="none" anchor="ctr"/>
            <a:lstStyle/>
            <a:p>
              <a:endParaRPr lang="zh-CN" altLang="en-US"/>
            </a:p>
          </p:txBody>
        </p:sp>
        <p:sp>
          <p:nvSpPr>
            <p:cNvPr id="50" name="Line 12"/>
            <p:cNvSpPr>
              <a:spLocks noChangeShapeType="1"/>
            </p:cNvSpPr>
            <p:nvPr/>
          </p:nvSpPr>
          <p:spPr bwMode="auto">
            <a:xfrm>
              <a:off x="3552825" y="4322765"/>
              <a:ext cx="0" cy="392113"/>
            </a:xfrm>
            <a:prstGeom prst="line">
              <a:avLst/>
            </a:prstGeom>
            <a:noFill/>
            <a:ln w="28575">
              <a:solidFill>
                <a:schemeClr val="tx1"/>
              </a:solidFill>
              <a:round/>
              <a:headEnd/>
              <a:tailEnd/>
            </a:ln>
          </p:spPr>
          <p:txBody>
            <a:bodyPr wrap="none" anchor="ctr"/>
            <a:lstStyle/>
            <a:p>
              <a:endParaRPr lang="zh-CN" altLang="en-US"/>
            </a:p>
          </p:txBody>
        </p:sp>
        <p:sp>
          <p:nvSpPr>
            <p:cNvPr id="51" name="Line 13"/>
            <p:cNvSpPr>
              <a:spLocks noChangeShapeType="1"/>
            </p:cNvSpPr>
            <p:nvPr/>
          </p:nvSpPr>
          <p:spPr bwMode="auto">
            <a:xfrm>
              <a:off x="3559175" y="4721227"/>
              <a:ext cx="377825" cy="0"/>
            </a:xfrm>
            <a:prstGeom prst="line">
              <a:avLst/>
            </a:prstGeom>
            <a:noFill/>
            <a:ln w="28575">
              <a:solidFill>
                <a:srgbClr val="FF0000"/>
              </a:solidFill>
              <a:round/>
              <a:headEnd/>
              <a:tailEnd/>
            </a:ln>
          </p:spPr>
          <p:txBody>
            <a:bodyPr wrap="none" anchor="ctr"/>
            <a:lstStyle/>
            <a:p>
              <a:endParaRPr lang="zh-CN" altLang="en-US"/>
            </a:p>
          </p:txBody>
        </p:sp>
        <p:sp>
          <p:nvSpPr>
            <p:cNvPr id="52" name="Line 14"/>
            <p:cNvSpPr>
              <a:spLocks noChangeShapeType="1"/>
            </p:cNvSpPr>
            <p:nvPr/>
          </p:nvSpPr>
          <p:spPr bwMode="auto">
            <a:xfrm>
              <a:off x="3949700" y="4721227"/>
              <a:ext cx="374650" cy="0"/>
            </a:xfrm>
            <a:prstGeom prst="line">
              <a:avLst/>
            </a:prstGeom>
            <a:noFill/>
            <a:ln w="28575">
              <a:solidFill>
                <a:schemeClr val="tx1"/>
              </a:solidFill>
              <a:round/>
              <a:headEnd/>
              <a:tailEnd/>
            </a:ln>
          </p:spPr>
          <p:txBody>
            <a:bodyPr wrap="none" anchor="ctr"/>
            <a:lstStyle/>
            <a:p>
              <a:endParaRPr lang="zh-CN" altLang="en-US"/>
            </a:p>
          </p:txBody>
        </p:sp>
        <p:sp>
          <p:nvSpPr>
            <p:cNvPr id="53" name="Line 15"/>
            <p:cNvSpPr>
              <a:spLocks noChangeShapeType="1"/>
            </p:cNvSpPr>
            <p:nvPr/>
          </p:nvSpPr>
          <p:spPr bwMode="auto">
            <a:xfrm>
              <a:off x="4330700" y="4322765"/>
              <a:ext cx="0" cy="392113"/>
            </a:xfrm>
            <a:prstGeom prst="line">
              <a:avLst/>
            </a:prstGeom>
            <a:noFill/>
            <a:ln w="28575">
              <a:solidFill>
                <a:schemeClr val="tx1"/>
              </a:solidFill>
              <a:round/>
              <a:headEnd/>
              <a:tailEnd/>
            </a:ln>
          </p:spPr>
          <p:txBody>
            <a:bodyPr wrap="none" anchor="ctr"/>
            <a:lstStyle/>
            <a:p>
              <a:endParaRPr lang="zh-CN" altLang="en-US"/>
            </a:p>
          </p:txBody>
        </p:sp>
        <p:sp>
          <p:nvSpPr>
            <p:cNvPr id="54" name="Line 16"/>
            <p:cNvSpPr>
              <a:spLocks noChangeShapeType="1"/>
            </p:cNvSpPr>
            <p:nvPr/>
          </p:nvSpPr>
          <p:spPr bwMode="auto">
            <a:xfrm>
              <a:off x="4337050" y="4316415"/>
              <a:ext cx="379413" cy="0"/>
            </a:xfrm>
            <a:prstGeom prst="line">
              <a:avLst/>
            </a:prstGeom>
            <a:noFill/>
            <a:ln w="28575">
              <a:solidFill>
                <a:srgbClr val="FF0000"/>
              </a:solidFill>
              <a:round/>
              <a:headEnd/>
              <a:tailEnd/>
            </a:ln>
          </p:spPr>
          <p:txBody>
            <a:bodyPr wrap="none" anchor="ctr"/>
            <a:lstStyle/>
            <a:p>
              <a:endParaRPr lang="zh-CN" altLang="en-US"/>
            </a:p>
          </p:txBody>
        </p:sp>
        <p:sp>
          <p:nvSpPr>
            <p:cNvPr id="55" name="Line 17"/>
            <p:cNvSpPr>
              <a:spLocks noChangeShapeType="1"/>
            </p:cNvSpPr>
            <p:nvPr/>
          </p:nvSpPr>
          <p:spPr bwMode="auto">
            <a:xfrm>
              <a:off x="4729163" y="4316415"/>
              <a:ext cx="376238" cy="0"/>
            </a:xfrm>
            <a:prstGeom prst="line">
              <a:avLst/>
            </a:prstGeom>
            <a:noFill/>
            <a:ln w="28575">
              <a:solidFill>
                <a:schemeClr val="tx1"/>
              </a:solidFill>
              <a:round/>
              <a:headEnd/>
              <a:tailEnd/>
            </a:ln>
          </p:spPr>
          <p:txBody>
            <a:bodyPr wrap="none" anchor="ctr"/>
            <a:lstStyle/>
            <a:p>
              <a:endParaRPr lang="zh-CN" altLang="en-US"/>
            </a:p>
          </p:txBody>
        </p:sp>
        <p:sp>
          <p:nvSpPr>
            <p:cNvPr id="56" name="Line 18"/>
            <p:cNvSpPr>
              <a:spLocks noChangeShapeType="1"/>
            </p:cNvSpPr>
            <p:nvPr/>
          </p:nvSpPr>
          <p:spPr bwMode="auto">
            <a:xfrm>
              <a:off x="5118100" y="4316415"/>
              <a:ext cx="376238" cy="0"/>
            </a:xfrm>
            <a:prstGeom prst="line">
              <a:avLst/>
            </a:prstGeom>
            <a:noFill/>
            <a:ln w="28575">
              <a:solidFill>
                <a:schemeClr val="tx1"/>
              </a:solidFill>
              <a:round/>
              <a:headEnd/>
              <a:tailEnd/>
            </a:ln>
          </p:spPr>
          <p:txBody>
            <a:bodyPr wrap="none" anchor="ctr"/>
            <a:lstStyle/>
            <a:p>
              <a:endParaRPr lang="zh-CN" altLang="en-US"/>
            </a:p>
          </p:txBody>
        </p:sp>
        <p:sp>
          <p:nvSpPr>
            <p:cNvPr id="57" name="Line 19"/>
            <p:cNvSpPr>
              <a:spLocks noChangeShapeType="1"/>
            </p:cNvSpPr>
            <p:nvPr/>
          </p:nvSpPr>
          <p:spPr bwMode="auto">
            <a:xfrm>
              <a:off x="5507038" y="4316415"/>
              <a:ext cx="377825" cy="0"/>
            </a:xfrm>
            <a:prstGeom prst="line">
              <a:avLst/>
            </a:prstGeom>
            <a:noFill/>
            <a:ln w="28575">
              <a:solidFill>
                <a:schemeClr val="tx1"/>
              </a:solidFill>
              <a:round/>
              <a:headEnd/>
              <a:tailEnd/>
            </a:ln>
          </p:spPr>
          <p:txBody>
            <a:bodyPr wrap="none" anchor="ctr"/>
            <a:lstStyle/>
            <a:p>
              <a:endParaRPr lang="zh-CN" altLang="en-US"/>
            </a:p>
          </p:txBody>
        </p:sp>
        <p:sp>
          <p:nvSpPr>
            <p:cNvPr id="58" name="Line 20"/>
            <p:cNvSpPr>
              <a:spLocks noChangeShapeType="1"/>
            </p:cNvSpPr>
            <p:nvPr/>
          </p:nvSpPr>
          <p:spPr bwMode="auto">
            <a:xfrm>
              <a:off x="5891213" y="4322765"/>
              <a:ext cx="0" cy="392113"/>
            </a:xfrm>
            <a:prstGeom prst="line">
              <a:avLst/>
            </a:prstGeom>
            <a:noFill/>
            <a:ln w="28575">
              <a:solidFill>
                <a:schemeClr val="tx1"/>
              </a:solidFill>
              <a:round/>
              <a:headEnd/>
              <a:tailEnd/>
            </a:ln>
          </p:spPr>
          <p:txBody>
            <a:bodyPr wrap="none" anchor="ctr"/>
            <a:lstStyle/>
            <a:p>
              <a:endParaRPr lang="zh-CN" altLang="en-US"/>
            </a:p>
          </p:txBody>
        </p:sp>
        <p:sp>
          <p:nvSpPr>
            <p:cNvPr id="59" name="Line 21"/>
            <p:cNvSpPr>
              <a:spLocks noChangeShapeType="1"/>
            </p:cNvSpPr>
            <p:nvPr/>
          </p:nvSpPr>
          <p:spPr bwMode="auto">
            <a:xfrm>
              <a:off x="5897563" y="4721227"/>
              <a:ext cx="377825" cy="0"/>
            </a:xfrm>
            <a:prstGeom prst="line">
              <a:avLst/>
            </a:prstGeom>
            <a:noFill/>
            <a:ln w="28575">
              <a:solidFill>
                <a:srgbClr val="FF0000"/>
              </a:solidFill>
              <a:round/>
              <a:headEnd/>
              <a:tailEnd/>
            </a:ln>
          </p:spPr>
          <p:txBody>
            <a:bodyPr wrap="none" anchor="ctr"/>
            <a:lstStyle/>
            <a:p>
              <a:endParaRPr lang="zh-CN" altLang="en-US"/>
            </a:p>
          </p:txBody>
        </p:sp>
        <p:sp>
          <p:nvSpPr>
            <p:cNvPr id="60" name="Line 22"/>
            <p:cNvSpPr>
              <a:spLocks noChangeShapeType="1"/>
            </p:cNvSpPr>
            <p:nvPr/>
          </p:nvSpPr>
          <p:spPr bwMode="auto">
            <a:xfrm>
              <a:off x="3163888" y="3714752"/>
              <a:ext cx="0" cy="1203325"/>
            </a:xfrm>
            <a:prstGeom prst="line">
              <a:avLst/>
            </a:prstGeom>
            <a:noFill/>
            <a:ln w="12700">
              <a:solidFill>
                <a:schemeClr val="tx1"/>
              </a:solidFill>
              <a:prstDash val="dash"/>
              <a:round/>
              <a:headEnd/>
              <a:tailEnd/>
            </a:ln>
          </p:spPr>
          <p:txBody>
            <a:bodyPr wrap="none" anchor="ctr"/>
            <a:lstStyle/>
            <a:p>
              <a:endParaRPr lang="zh-CN" altLang="en-US"/>
            </a:p>
          </p:txBody>
        </p:sp>
        <p:sp>
          <p:nvSpPr>
            <p:cNvPr id="61" name="Line 23"/>
            <p:cNvSpPr>
              <a:spLocks noChangeShapeType="1"/>
            </p:cNvSpPr>
            <p:nvPr/>
          </p:nvSpPr>
          <p:spPr bwMode="auto">
            <a:xfrm>
              <a:off x="3552825" y="3714752"/>
              <a:ext cx="0" cy="1203325"/>
            </a:xfrm>
            <a:prstGeom prst="line">
              <a:avLst/>
            </a:prstGeom>
            <a:noFill/>
            <a:ln w="12700">
              <a:solidFill>
                <a:schemeClr val="tx1"/>
              </a:solidFill>
              <a:prstDash val="dash"/>
              <a:round/>
              <a:headEnd/>
              <a:tailEnd/>
            </a:ln>
          </p:spPr>
          <p:txBody>
            <a:bodyPr wrap="none" anchor="ctr"/>
            <a:lstStyle/>
            <a:p>
              <a:endParaRPr lang="zh-CN" altLang="en-US"/>
            </a:p>
          </p:txBody>
        </p:sp>
        <p:sp>
          <p:nvSpPr>
            <p:cNvPr id="62" name="Line 24"/>
            <p:cNvSpPr>
              <a:spLocks noChangeShapeType="1"/>
            </p:cNvSpPr>
            <p:nvPr/>
          </p:nvSpPr>
          <p:spPr bwMode="auto">
            <a:xfrm>
              <a:off x="3943350" y="3714752"/>
              <a:ext cx="0" cy="1203325"/>
            </a:xfrm>
            <a:prstGeom prst="line">
              <a:avLst/>
            </a:prstGeom>
            <a:noFill/>
            <a:ln w="12700">
              <a:solidFill>
                <a:schemeClr val="tx1"/>
              </a:solidFill>
              <a:prstDash val="dash"/>
              <a:round/>
              <a:headEnd/>
              <a:tailEnd/>
            </a:ln>
          </p:spPr>
          <p:txBody>
            <a:bodyPr wrap="none" anchor="ctr"/>
            <a:lstStyle/>
            <a:p>
              <a:endParaRPr lang="zh-CN" altLang="en-US"/>
            </a:p>
          </p:txBody>
        </p:sp>
        <p:sp>
          <p:nvSpPr>
            <p:cNvPr id="63" name="Line 25"/>
            <p:cNvSpPr>
              <a:spLocks noChangeShapeType="1"/>
            </p:cNvSpPr>
            <p:nvPr/>
          </p:nvSpPr>
          <p:spPr bwMode="auto">
            <a:xfrm>
              <a:off x="4330700" y="3714752"/>
              <a:ext cx="0" cy="1203325"/>
            </a:xfrm>
            <a:prstGeom prst="line">
              <a:avLst/>
            </a:prstGeom>
            <a:noFill/>
            <a:ln w="12700">
              <a:solidFill>
                <a:schemeClr val="tx1"/>
              </a:solidFill>
              <a:prstDash val="dash"/>
              <a:round/>
              <a:headEnd/>
              <a:tailEnd/>
            </a:ln>
          </p:spPr>
          <p:txBody>
            <a:bodyPr wrap="none" anchor="ctr"/>
            <a:lstStyle/>
            <a:p>
              <a:endParaRPr lang="zh-CN" altLang="en-US"/>
            </a:p>
          </p:txBody>
        </p:sp>
        <p:sp>
          <p:nvSpPr>
            <p:cNvPr id="64" name="Line 26"/>
            <p:cNvSpPr>
              <a:spLocks noChangeShapeType="1"/>
            </p:cNvSpPr>
            <p:nvPr/>
          </p:nvSpPr>
          <p:spPr bwMode="auto">
            <a:xfrm>
              <a:off x="4722813" y="3714752"/>
              <a:ext cx="0" cy="1203325"/>
            </a:xfrm>
            <a:prstGeom prst="line">
              <a:avLst/>
            </a:prstGeom>
            <a:noFill/>
            <a:ln w="12700">
              <a:solidFill>
                <a:schemeClr val="tx1"/>
              </a:solidFill>
              <a:prstDash val="dash"/>
              <a:round/>
              <a:headEnd/>
              <a:tailEnd/>
            </a:ln>
          </p:spPr>
          <p:txBody>
            <a:bodyPr wrap="none" anchor="ctr"/>
            <a:lstStyle/>
            <a:p>
              <a:endParaRPr lang="zh-CN" altLang="en-US"/>
            </a:p>
          </p:txBody>
        </p:sp>
        <p:sp>
          <p:nvSpPr>
            <p:cNvPr id="65" name="Line 27"/>
            <p:cNvSpPr>
              <a:spLocks noChangeShapeType="1"/>
            </p:cNvSpPr>
            <p:nvPr/>
          </p:nvSpPr>
          <p:spPr bwMode="auto">
            <a:xfrm>
              <a:off x="5111750" y="3714752"/>
              <a:ext cx="0" cy="1203325"/>
            </a:xfrm>
            <a:prstGeom prst="line">
              <a:avLst/>
            </a:prstGeom>
            <a:noFill/>
            <a:ln w="12700">
              <a:solidFill>
                <a:schemeClr val="tx1"/>
              </a:solidFill>
              <a:prstDash val="dash"/>
              <a:round/>
              <a:headEnd/>
              <a:tailEnd/>
            </a:ln>
          </p:spPr>
          <p:txBody>
            <a:bodyPr wrap="none" anchor="ctr"/>
            <a:lstStyle/>
            <a:p>
              <a:endParaRPr lang="zh-CN" altLang="en-US"/>
            </a:p>
          </p:txBody>
        </p:sp>
        <p:sp>
          <p:nvSpPr>
            <p:cNvPr id="66" name="Line 28"/>
            <p:cNvSpPr>
              <a:spLocks noChangeShapeType="1"/>
            </p:cNvSpPr>
            <p:nvPr/>
          </p:nvSpPr>
          <p:spPr bwMode="auto">
            <a:xfrm>
              <a:off x="5500688" y="3714752"/>
              <a:ext cx="0" cy="1203325"/>
            </a:xfrm>
            <a:prstGeom prst="line">
              <a:avLst/>
            </a:prstGeom>
            <a:noFill/>
            <a:ln w="12700">
              <a:solidFill>
                <a:schemeClr val="tx1"/>
              </a:solidFill>
              <a:prstDash val="dash"/>
              <a:round/>
              <a:headEnd/>
              <a:tailEnd/>
            </a:ln>
          </p:spPr>
          <p:txBody>
            <a:bodyPr wrap="none" anchor="ctr"/>
            <a:lstStyle/>
            <a:p>
              <a:endParaRPr lang="zh-CN" altLang="en-US"/>
            </a:p>
          </p:txBody>
        </p:sp>
        <p:sp>
          <p:nvSpPr>
            <p:cNvPr id="67" name="Line 29"/>
            <p:cNvSpPr>
              <a:spLocks noChangeShapeType="1"/>
            </p:cNvSpPr>
            <p:nvPr/>
          </p:nvSpPr>
          <p:spPr bwMode="auto">
            <a:xfrm>
              <a:off x="5891213" y="3714752"/>
              <a:ext cx="0" cy="1203325"/>
            </a:xfrm>
            <a:prstGeom prst="line">
              <a:avLst/>
            </a:prstGeom>
            <a:noFill/>
            <a:ln w="12700">
              <a:solidFill>
                <a:schemeClr val="tx1"/>
              </a:solidFill>
              <a:prstDash val="dash"/>
              <a:round/>
              <a:headEnd/>
              <a:tailEnd/>
            </a:ln>
          </p:spPr>
          <p:txBody>
            <a:bodyPr wrap="none" anchor="ctr"/>
            <a:lstStyle/>
            <a:p>
              <a:endParaRPr lang="zh-CN" altLang="en-US"/>
            </a:p>
          </p:txBody>
        </p:sp>
        <p:sp>
          <p:nvSpPr>
            <p:cNvPr id="68" name="Line 30"/>
            <p:cNvSpPr>
              <a:spLocks noChangeShapeType="1"/>
            </p:cNvSpPr>
            <p:nvPr/>
          </p:nvSpPr>
          <p:spPr bwMode="auto">
            <a:xfrm>
              <a:off x="6281738" y="3714752"/>
              <a:ext cx="0" cy="1203325"/>
            </a:xfrm>
            <a:prstGeom prst="line">
              <a:avLst/>
            </a:prstGeom>
            <a:noFill/>
            <a:ln w="12700">
              <a:solidFill>
                <a:schemeClr val="tx1"/>
              </a:solidFill>
              <a:prstDash val="dash"/>
              <a:round/>
              <a:headEnd/>
              <a:tailEnd/>
            </a:ln>
          </p:spPr>
          <p:txBody>
            <a:bodyPr wrap="none" anchor="ctr"/>
            <a:lstStyle/>
            <a:p>
              <a:endParaRPr lang="zh-CN" altLang="en-US"/>
            </a:p>
          </p:txBody>
        </p:sp>
        <p:sp>
          <p:nvSpPr>
            <p:cNvPr id="69" name="Line 31"/>
            <p:cNvSpPr>
              <a:spLocks noChangeShapeType="1"/>
            </p:cNvSpPr>
            <p:nvPr/>
          </p:nvSpPr>
          <p:spPr bwMode="auto">
            <a:xfrm>
              <a:off x="6670675" y="3714752"/>
              <a:ext cx="0" cy="1203325"/>
            </a:xfrm>
            <a:prstGeom prst="line">
              <a:avLst/>
            </a:prstGeom>
            <a:noFill/>
            <a:ln w="12700">
              <a:solidFill>
                <a:schemeClr val="tx1"/>
              </a:solidFill>
              <a:prstDash val="dash"/>
              <a:round/>
              <a:headEnd/>
              <a:tailEnd/>
            </a:ln>
          </p:spPr>
          <p:txBody>
            <a:bodyPr wrap="none" anchor="ctr"/>
            <a:lstStyle/>
            <a:p>
              <a:endParaRPr lang="zh-CN" altLang="en-US"/>
            </a:p>
          </p:txBody>
        </p:sp>
        <p:sp>
          <p:nvSpPr>
            <p:cNvPr id="70" name="Line 32"/>
            <p:cNvSpPr>
              <a:spLocks noChangeShapeType="1"/>
            </p:cNvSpPr>
            <p:nvPr/>
          </p:nvSpPr>
          <p:spPr bwMode="auto">
            <a:xfrm>
              <a:off x="7059613" y="3714752"/>
              <a:ext cx="0" cy="1203325"/>
            </a:xfrm>
            <a:prstGeom prst="line">
              <a:avLst/>
            </a:prstGeom>
            <a:noFill/>
            <a:ln w="12700">
              <a:solidFill>
                <a:schemeClr val="tx1"/>
              </a:solidFill>
              <a:prstDash val="dash"/>
              <a:round/>
              <a:headEnd/>
              <a:tailEnd/>
            </a:ln>
          </p:spPr>
          <p:txBody>
            <a:bodyPr wrap="none" anchor="ctr"/>
            <a:lstStyle/>
            <a:p>
              <a:endParaRPr lang="zh-CN" altLang="en-US"/>
            </a:p>
          </p:txBody>
        </p:sp>
        <p:sp>
          <p:nvSpPr>
            <p:cNvPr id="71" name="Rectangle 33"/>
            <p:cNvSpPr>
              <a:spLocks noChangeArrowheads="1"/>
            </p:cNvSpPr>
            <p:nvPr/>
          </p:nvSpPr>
          <p:spPr bwMode="auto">
            <a:xfrm>
              <a:off x="1905000" y="4092577"/>
              <a:ext cx="815975" cy="942975"/>
            </a:xfrm>
            <a:prstGeom prst="rect">
              <a:avLst/>
            </a:prstGeom>
            <a:noFill/>
            <a:ln w="12700">
              <a:noFill/>
              <a:miter lim="800000"/>
              <a:headEnd/>
              <a:tailEnd/>
            </a:ln>
          </p:spPr>
          <p:txBody>
            <a:bodyPr wrap="none" lIns="90488" tIns="44450" rIns="90488" bIns="44450">
              <a:spAutoFit/>
            </a:bodyPr>
            <a:lstStyle/>
            <a:p>
              <a:pPr eaLnBrk="0" hangingPunct="0"/>
              <a:r>
                <a:rPr lang="zh-CN" altLang="en-US" sz="2000" b="1" dirty="0">
                  <a:latin typeface="仿宋体" pitchFamily="18" charset="-122"/>
                  <a:ea typeface="仿宋体" pitchFamily="18" charset="-122"/>
                </a:rPr>
                <a:t>＋</a:t>
              </a:r>
              <a:r>
                <a:rPr lang="en-US" altLang="zh-CN" sz="2000" b="1" dirty="0">
                  <a:latin typeface="仿宋体" pitchFamily="18" charset="-122"/>
                  <a:ea typeface="仿宋体" pitchFamily="18" charset="-122"/>
                </a:rPr>
                <a:t>15V</a:t>
              </a:r>
            </a:p>
            <a:p>
              <a:pPr eaLnBrk="0" hangingPunct="0"/>
              <a:endParaRPr lang="en-US" altLang="zh-CN" sz="800" b="1" dirty="0">
                <a:latin typeface="仿宋体" pitchFamily="18" charset="-122"/>
                <a:ea typeface="仿宋体" pitchFamily="18" charset="-122"/>
              </a:endParaRPr>
            </a:p>
            <a:p>
              <a:pPr eaLnBrk="0" hangingPunct="0"/>
              <a:endParaRPr lang="en-US" altLang="zh-CN" sz="800" b="1" dirty="0">
                <a:latin typeface="仿宋体" pitchFamily="18" charset="-122"/>
                <a:ea typeface="仿宋体" pitchFamily="18" charset="-122"/>
              </a:endParaRPr>
            </a:p>
            <a:p>
              <a:pPr eaLnBrk="0" hangingPunct="0"/>
              <a:r>
                <a:rPr lang="zh-CN" altLang="en-US" sz="2000" b="1" dirty="0">
                  <a:latin typeface="仿宋体" pitchFamily="18" charset="-122"/>
                  <a:ea typeface="仿宋体" pitchFamily="18" charset="-122"/>
                </a:rPr>
                <a:t>－</a:t>
              </a:r>
              <a:r>
                <a:rPr lang="en-US" altLang="zh-CN" sz="2000" b="1" dirty="0">
                  <a:latin typeface="仿宋体" pitchFamily="18" charset="-122"/>
                  <a:ea typeface="仿宋体" pitchFamily="18" charset="-122"/>
                </a:rPr>
                <a:t>15V</a:t>
              </a:r>
            </a:p>
          </p:txBody>
        </p:sp>
        <p:sp>
          <p:nvSpPr>
            <p:cNvPr id="72" name="Line 34"/>
            <p:cNvSpPr>
              <a:spLocks noChangeShapeType="1"/>
            </p:cNvSpPr>
            <p:nvPr/>
          </p:nvSpPr>
          <p:spPr bwMode="auto">
            <a:xfrm>
              <a:off x="2533650" y="4546602"/>
              <a:ext cx="4716463" cy="0"/>
            </a:xfrm>
            <a:prstGeom prst="line">
              <a:avLst/>
            </a:prstGeom>
            <a:noFill/>
            <a:ln w="12700">
              <a:solidFill>
                <a:schemeClr val="tx1"/>
              </a:solidFill>
              <a:prstDash val="sysDot"/>
              <a:round/>
              <a:headEnd/>
              <a:tailEnd/>
            </a:ln>
          </p:spPr>
          <p:txBody>
            <a:bodyPr wrap="none" anchor="ctr"/>
            <a:lstStyle/>
            <a:p>
              <a:endParaRPr lang="zh-CN" altLang="en-US"/>
            </a:p>
          </p:txBody>
        </p:sp>
        <p:sp>
          <p:nvSpPr>
            <p:cNvPr id="38" name="TextBox 37"/>
            <p:cNvSpPr txBox="1"/>
            <p:nvPr/>
          </p:nvSpPr>
          <p:spPr>
            <a:xfrm>
              <a:off x="3214678" y="3786190"/>
              <a:ext cx="312906" cy="400110"/>
            </a:xfrm>
            <a:prstGeom prst="rect">
              <a:avLst/>
            </a:prstGeom>
            <a:noFill/>
          </p:spPr>
          <p:txBody>
            <a:bodyPr wrap="none" rtlCol="0">
              <a:spAutoFit/>
            </a:bodyPr>
            <a:lstStyle/>
            <a:p>
              <a:r>
                <a:rPr lang="en-US" altLang="zh-CN" sz="2000" b="1" dirty="0" smtClean="0"/>
                <a:t>0</a:t>
              </a:r>
              <a:endParaRPr lang="zh-CN" altLang="en-US" sz="2000" b="1" dirty="0"/>
            </a:p>
          </p:txBody>
        </p:sp>
        <p:sp>
          <p:nvSpPr>
            <p:cNvPr id="39" name="TextBox 38"/>
            <p:cNvSpPr txBox="1"/>
            <p:nvPr/>
          </p:nvSpPr>
          <p:spPr>
            <a:xfrm>
              <a:off x="3973342" y="3786190"/>
              <a:ext cx="312906" cy="400110"/>
            </a:xfrm>
            <a:prstGeom prst="rect">
              <a:avLst/>
            </a:prstGeom>
            <a:noFill/>
          </p:spPr>
          <p:txBody>
            <a:bodyPr wrap="none" rtlCol="0">
              <a:spAutoFit/>
            </a:bodyPr>
            <a:lstStyle/>
            <a:p>
              <a:r>
                <a:rPr lang="en-US" altLang="zh-CN" sz="2000" b="1" dirty="0" smtClean="0"/>
                <a:t>0</a:t>
              </a:r>
              <a:endParaRPr lang="zh-CN" altLang="en-US" sz="2000" b="1" dirty="0"/>
            </a:p>
          </p:txBody>
        </p:sp>
        <p:sp>
          <p:nvSpPr>
            <p:cNvPr id="40" name="TextBox 39"/>
            <p:cNvSpPr txBox="1"/>
            <p:nvPr/>
          </p:nvSpPr>
          <p:spPr>
            <a:xfrm>
              <a:off x="4759160" y="3786190"/>
              <a:ext cx="312906" cy="400110"/>
            </a:xfrm>
            <a:prstGeom prst="rect">
              <a:avLst/>
            </a:prstGeom>
            <a:noFill/>
          </p:spPr>
          <p:txBody>
            <a:bodyPr wrap="none" rtlCol="0">
              <a:spAutoFit/>
            </a:bodyPr>
            <a:lstStyle/>
            <a:p>
              <a:r>
                <a:rPr lang="en-US" altLang="zh-CN" sz="2000" b="1" dirty="0" smtClean="0"/>
                <a:t>0</a:t>
              </a:r>
              <a:endParaRPr lang="zh-CN" altLang="en-US" sz="2000" b="1" dirty="0"/>
            </a:p>
          </p:txBody>
        </p:sp>
        <p:sp>
          <p:nvSpPr>
            <p:cNvPr id="73" name="TextBox 72"/>
            <p:cNvSpPr txBox="1"/>
            <p:nvPr/>
          </p:nvSpPr>
          <p:spPr>
            <a:xfrm>
              <a:off x="5116350" y="3786190"/>
              <a:ext cx="312906" cy="400110"/>
            </a:xfrm>
            <a:prstGeom prst="rect">
              <a:avLst/>
            </a:prstGeom>
            <a:noFill/>
          </p:spPr>
          <p:txBody>
            <a:bodyPr wrap="none" rtlCol="0">
              <a:spAutoFit/>
            </a:bodyPr>
            <a:lstStyle/>
            <a:p>
              <a:r>
                <a:rPr lang="en-US" altLang="zh-CN" sz="2000" b="1" dirty="0" smtClean="0"/>
                <a:t>0</a:t>
              </a:r>
              <a:endParaRPr lang="zh-CN" altLang="en-US" sz="2000" b="1" dirty="0"/>
            </a:p>
          </p:txBody>
        </p:sp>
        <p:sp>
          <p:nvSpPr>
            <p:cNvPr id="74" name="TextBox 73"/>
            <p:cNvSpPr txBox="1"/>
            <p:nvPr/>
          </p:nvSpPr>
          <p:spPr>
            <a:xfrm>
              <a:off x="5544978" y="3786190"/>
              <a:ext cx="312906" cy="400110"/>
            </a:xfrm>
            <a:prstGeom prst="rect">
              <a:avLst/>
            </a:prstGeom>
            <a:noFill/>
          </p:spPr>
          <p:txBody>
            <a:bodyPr wrap="none" rtlCol="0">
              <a:spAutoFit/>
            </a:bodyPr>
            <a:lstStyle/>
            <a:p>
              <a:r>
                <a:rPr lang="en-US" altLang="zh-CN" sz="2000" b="1" dirty="0" smtClean="0"/>
                <a:t>0</a:t>
              </a:r>
              <a:endParaRPr lang="zh-CN" altLang="en-US" sz="2000" b="1" dirty="0"/>
            </a:p>
          </p:txBody>
        </p:sp>
        <p:sp>
          <p:nvSpPr>
            <p:cNvPr id="75" name="TextBox 74"/>
            <p:cNvSpPr txBox="1"/>
            <p:nvPr/>
          </p:nvSpPr>
          <p:spPr>
            <a:xfrm>
              <a:off x="6330796" y="3786190"/>
              <a:ext cx="312906" cy="400110"/>
            </a:xfrm>
            <a:prstGeom prst="rect">
              <a:avLst/>
            </a:prstGeom>
            <a:noFill/>
          </p:spPr>
          <p:txBody>
            <a:bodyPr wrap="none" rtlCol="0">
              <a:spAutoFit/>
            </a:bodyPr>
            <a:lstStyle/>
            <a:p>
              <a:r>
                <a:rPr lang="en-US" altLang="zh-CN" sz="2000" b="1" dirty="0" smtClean="0"/>
                <a:t>0</a:t>
              </a:r>
              <a:endParaRPr lang="zh-CN" altLang="en-US" sz="2000" b="1" dirty="0"/>
            </a:p>
          </p:txBody>
        </p:sp>
        <p:sp>
          <p:nvSpPr>
            <p:cNvPr id="76" name="TextBox 75"/>
            <p:cNvSpPr txBox="1"/>
            <p:nvPr/>
          </p:nvSpPr>
          <p:spPr>
            <a:xfrm>
              <a:off x="3616152" y="3786190"/>
              <a:ext cx="312906" cy="400110"/>
            </a:xfrm>
            <a:prstGeom prst="rect">
              <a:avLst/>
            </a:prstGeom>
            <a:noFill/>
          </p:spPr>
          <p:txBody>
            <a:bodyPr wrap="none" rtlCol="0">
              <a:spAutoFit/>
            </a:bodyPr>
            <a:lstStyle/>
            <a:p>
              <a:r>
                <a:rPr lang="en-US" altLang="zh-CN" sz="2000" b="1" dirty="0" smtClean="0"/>
                <a:t>1</a:t>
              </a:r>
              <a:endParaRPr lang="zh-CN" altLang="en-US" sz="2000" b="1" dirty="0"/>
            </a:p>
          </p:txBody>
        </p:sp>
        <p:sp>
          <p:nvSpPr>
            <p:cNvPr id="77" name="TextBox 76"/>
            <p:cNvSpPr txBox="1"/>
            <p:nvPr/>
          </p:nvSpPr>
          <p:spPr>
            <a:xfrm>
              <a:off x="4357686" y="3786190"/>
              <a:ext cx="312906" cy="400110"/>
            </a:xfrm>
            <a:prstGeom prst="rect">
              <a:avLst/>
            </a:prstGeom>
            <a:noFill/>
          </p:spPr>
          <p:txBody>
            <a:bodyPr wrap="none" rtlCol="0">
              <a:spAutoFit/>
            </a:bodyPr>
            <a:lstStyle/>
            <a:p>
              <a:r>
                <a:rPr lang="en-US" altLang="zh-CN" sz="2000" b="1" dirty="0" smtClean="0"/>
                <a:t>1</a:t>
              </a:r>
              <a:endParaRPr lang="zh-CN" altLang="en-US" sz="2000" b="1" dirty="0"/>
            </a:p>
          </p:txBody>
        </p:sp>
        <p:sp>
          <p:nvSpPr>
            <p:cNvPr id="78" name="TextBox 77"/>
            <p:cNvSpPr txBox="1"/>
            <p:nvPr/>
          </p:nvSpPr>
          <p:spPr>
            <a:xfrm>
              <a:off x="5902168" y="3786190"/>
              <a:ext cx="312906" cy="400110"/>
            </a:xfrm>
            <a:prstGeom prst="rect">
              <a:avLst/>
            </a:prstGeom>
            <a:noFill/>
          </p:spPr>
          <p:txBody>
            <a:bodyPr wrap="none" rtlCol="0">
              <a:spAutoFit/>
            </a:bodyPr>
            <a:lstStyle/>
            <a:p>
              <a:r>
                <a:rPr lang="en-US" altLang="zh-CN" sz="2000" b="1" dirty="0" smtClean="0"/>
                <a:t>1</a:t>
              </a:r>
              <a:endParaRPr lang="zh-CN" altLang="en-US" sz="2000" b="1" dirty="0"/>
            </a:p>
          </p:txBody>
        </p:sp>
        <p:sp>
          <p:nvSpPr>
            <p:cNvPr id="79" name="TextBox 78"/>
            <p:cNvSpPr txBox="1"/>
            <p:nvPr/>
          </p:nvSpPr>
          <p:spPr>
            <a:xfrm>
              <a:off x="6687986" y="3786190"/>
              <a:ext cx="312906" cy="400110"/>
            </a:xfrm>
            <a:prstGeom prst="rect">
              <a:avLst/>
            </a:prstGeom>
            <a:noFill/>
          </p:spPr>
          <p:txBody>
            <a:bodyPr wrap="none" rtlCol="0">
              <a:spAutoFit/>
            </a:bodyPr>
            <a:lstStyle/>
            <a:p>
              <a:r>
                <a:rPr lang="en-US" altLang="zh-CN" sz="2000" b="1" dirty="0" smtClean="0"/>
                <a:t>1</a:t>
              </a:r>
              <a:endParaRPr lang="zh-CN" altLang="en-US" sz="2000" b="1" dirty="0"/>
            </a:p>
          </p:txBody>
        </p:sp>
      </p:gr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34820" name="Text Box 39"/>
          <p:cNvSpPr txBox="1">
            <a:spLocks noChangeArrowheads="1"/>
          </p:cNvSpPr>
          <p:nvPr/>
        </p:nvSpPr>
        <p:spPr bwMode="auto">
          <a:xfrm>
            <a:off x="861060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26</a:t>
            </a:r>
            <a:endParaRPr lang="en-US" altLang="zh-CN" dirty="0"/>
          </a:p>
        </p:txBody>
      </p:sp>
      <p:sp>
        <p:nvSpPr>
          <p:cNvPr id="34821" name="Text Box 40"/>
          <p:cNvSpPr txBox="1">
            <a:spLocks noChangeArrowheads="1"/>
          </p:cNvSpPr>
          <p:nvPr/>
        </p:nvSpPr>
        <p:spPr bwMode="auto">
          <a:xfrm>
            <a:off x="228600" y="981075"/>
            <a:ext cx="8699818" cy="904863"/>
          </a:xfrm>
          <a:prstGeom prst="rect">
            <a:avLst/>
          </a:prstGeom>
          <a:noFill/>
          <a:ln w="9525">
            <a:noFill/>
            <a:miter lim="800000"/>
            <a:headEnd/>
            <a:tailEnd/>
          </a:ln>
        </p:spPr>
        <p:txBody>
          <a:bodyPr wrap="none">
            <a:spAutoFit/>
          </a:bodyPr>
          <a:lstStyle/>
          <a:p>
            <a:pPr>
              <a:spcBef>
                <a:spcPct val="20000"/>
              </a:spcBef>
            </a:pPr>
            <a:r>
              <a:rPr lang="en-US" altLang="zh-CN" b="1" dirty="0">
                <a:solidFill>
                  <a:srgbClr val="FF0000"/>
                </a:solidFill>
              </a:rPr>
              <a:t>★ </a:t>
            </a:r>
            <a:r>
              <a:rPr lang="zh-CN" altLang="en-US" b="1" dirty="0">
                <a:latin typeface="楷体" pitchFamily="18" charset="-122"/>
                <a:ea typeface="楷体" pitchFamily="18" charset="-122"/>
              </a:rPr>
              <a:t>通信编码</a:t>
            </a:r>
            <a:r>
              <a:rPr lang="en-US" altLang="zh-CN" b="1" dirty="0">
                <a:latin typeface="楷体" pitchFamily="18" charset="-122"/>
                <a:ea typeface="楷体" pitchFamily="18" charset="-122"/>
              </a:rPr>
              <a:t>—</a:t>
            </a:r>
            <a:r>
              <a:rPr lang="zh-CN" altLang="en-US" b="1" dirty="0">
                <a:solidFill>
                  <a:srgbClr val="FF0000"/>
                </a:solidFill>
                <a:latin typeface="楷体" pitchFamily="18" charset="-122"/>
                <a:ea typeface="楷体" pitchFamily="18" charset="-122"/>
              </a:rPr>
              <a:t>实例：</a:t>
            </a:r>
            <a:r>
              <a:rPr lang="zh-CN" altLang="en-US" b="1" dirty="0">
                <a:latin typeface="楷体" pitchFamily="18" charset="-122"/>
                <a:ea typeface="楷体" pitchFamily="18" charset="-122"/>
              </a:rPr>
              <a:t>利用特定的电平信号来表示</a:t>
            </a:r>
            <a:r>
              <a:rPr lang="en-US" altLang="zh-CN" b="1" dirty="0">
                <a:latin typeface="楷体" pitchFamily="18" charset="-122"/>
                <a:ea typeface="楷体" pitchFamily="18" charset="-122"/>
              </a:rPr>
              <a:t>0</a:t>
            </a:r>
            <a:r>
              <a:rPr lang="zh-CN" altLang="en-US" b="1" dirty="0">
                <a:latin typeface="楷体" pitchFamily="18" charset="-122"/>
                <a:ea typeface="楷体" pitchFamily="18" charset="-122"/>
              </a:rPr>
              <a:t>、</a:t>
            </a:r>
            <a:r>
              <a:rPr lang="en-US" altLang="zh-CN" b="1" dirty="0">
                <a:latin typeface="楷体" pitchFamily="18" charset="-122"/>
                <a:ea typeface="楷体" pitchFamily="18" charset="-122"/>
              </a:rPr>
              <a:t>1</a:t>
            </a:r>
            <a:r>
              <a:rPr lang="zh-CN" altLang="en-US" b="1" dirty="0">
                <a:latin typeface="楷体" pitchFamily="18" charset="-122"/>
                <a:ea typeface="楷体" pitchFamily="18" charset="-122"/>
              </a:rPr>
              <a:t>比特值，</a:t>
            </a:r>
          </a:p>
          <a:p>
            <a:pPr>
              <a:spcBef>
                <a:spcPct val="20000"/>
              </a:spcBef>
              <a:spcAft>
                <a:spcPct val="50000"/>
              </a:spcAft>
            </a:pPr>
            <a:r>
              <a:rPr lang="zh-CN" altLang="en-US" b="1" dirty="0">
                <a:latin typeface="楷体" pitchFamily="18" charset="-122"/>
                <a:ea typeface="楷体" pitchFamily="18" charset="-122"/>
              </a:rPr>
              <a:t>         并通过计算机或者其它通信设备的输入输出端口</a:t>
            </a:r>
            <a:r>
              <a:rPr lang="zh-CN" altLang="en-US" b="1" dirty="0" smtClean="0">
                <a:latin typeface="楷体" pitchFamily="18" charset="-122"/>
                <a:ea typeface="楷体" pitchFamily="18" charset="-122"/>
              </a:rPr>
              <a:t>传输</a:t>
            </a:r>
            <a:endParaRPr lang="zh-CN" altLang="en-US" b="1" dirty="0">
              <a:latin typeface="楷体" pitchFamily="18" charset="-122"/>
              <a:ea typeface="楷体" pitchFamily="18" charset="-122"/>
            </a:endParaRPr>
          </a:p>
        </p:txBody>
      </p:sp>
      <p:sp>
        <p:nvSpPr>
          <p:cNvPr id="34822" name="Text Box 6"/>
          <p:cNvSpPr txBox="1">
            <a:spLocks noChangeArrowheads="1"/>
          </p:cNvSpPr>
          <p:nvPr/>
        </p:nvSpPr>
        <p:spPr bwMode="auto">
          <a:xfrm>
            <a:off x="179388" y="112713"/>
            <a:ext cx="3455987" cy="579437"/>
          </a:xfrm>
          <a:prstGeom prst="rect">
            <a:avLst/>
          </a:prstGeom>
          <a:noFill/>
          <a:ln w="9525">
            <a:noFill/>
            <a:miter lim="800000"/>
            <a:headEnd/>
            <a:tailEnd/>
          </a:ln>
        </p:spPr>
        <p:txBody>
          <a:bodyPr>
            <a:spAutoFit/>
          </a:bodyPr>
          <a:lstStyle/>
          <a:p>
            <a:pPr>
              <a:spcBef>
                <a:spcPct val="20000"/>
              </a:spcBef>
              <a:spcAft>
                <a:spcPct val="40000"/>
              </a:spcAft>
            </a:pPr>
            <a:r>
              <a:rPr lang="en-US" altLang="zh-CN" sz="3200" b="1">
                <a:latin typeface="楷体" pitchFamily="18" charset="-122"/>
                <a:ea typeface="楷体" pitchFamily="18" charset="-122"/>
              </a:rPr>
              <a:t>2.4 </a:t>
            </a:r>
            <a:r>
              <a:rPr lang="zh-CN" altLang="en-US" sz="3200" b="1">
                <a:latin typeface="楷体" pitchFamily="18" charset="-122"/>
                <a:ea typeface="楷体" pitchFamily="18" charset="-122"/>
              </a:rPr>
              <a:t>传输编码</a:t>
            </a:r>
            <a:endParaRPr lang="zh-CN" altLang="en-US" sz="2800" b="1">
              <a:latin typeface="楷体" pitchFamily="18" charset="-122"/>
              <a:ea typeface="楷体" pitchFamily="18" charset="-122"/>
            </a:endParaRPr>
          </a:p>
        </p:txBody>
      </p:sp>
      <p:sp>
        <p:nvSpPr>
          <p:cNvPr id="41" name="Text Box 88"/>
          <p:cNvSpPr txBox="1">
            <a:spLocks noChangeArrowheads="1"/>
          </p:cNvSpPr>
          <p:nvPr/>
        </p:nvSpPr>
        <p:spPr bwMode="auto">
          <a:xfrm>
            <a:off x="266700" y="2450440"/>
            <a:ext cx="8626475" cy="1335750"/>
          </a:xfrm>
          <a:prstGeom prst="rect">
            <a:avLst/>
          </a:prstGeom>
          <a:noFill/>
          <a:ln w="9525">
            <a:noFill/>
            <a:miter lim="800000"/>
            <a:headEnd/>
            <a:tailEnd/>
          </a:ln>
        </p:spPr>
        <p:txBody>
          <a:bodyPr>
            <a:spAutoFit/>
          </a:bodyPr>
          <a:lstStyle/>
          <a:p>
            <a:pPr>
              <a:spcBef>
                <a:spcPct val="20000"/>
              </a:spcBef>
            </a:pPr>
            <a:r>
              <a:rPr lang="en-US" altLang="zh-CN" sz="2800" b="1" dirty="0" smtClean="0">
                <a:latin typeface="楷体" pitchFamily="18" charset="-122"/>
                <a:ea typeface="楷体" pitchFamily="18" charset="-122"/>
              </a:rPr>
              <a:t>RS232</a:t>
            </a:r>
            <a:r>
              <a:rPr lang="zh-CN" altLang="en-US" sz="2800" b="1" dirty="0" smtClean="0">
                <a:latin typeface="楷体" pitchFamily="18" charset="-122"/>
                <a:ea typeface="楷体" pitchFamily="18" charset="-122"/>
              </a:rPr>
              <a:t>编码和</a:t>
            </a:r>
            <a:r>
              <a:rPr lang="en-US" altLang="zh-CN" sz="2800" b="1" dirty="0" smtClean="0">
                <a:latin typeface="楷体" pitchFamily="18" charset="-122"/>
                <a:ea typeface="楷体" pitchFamily="18" charset="-122"/>
              </a:rPr>
              <a:t>NRZI</a:t>
            </a:r>
            <a:r>
              <a:rPr lang="zh-CN" altLang="en-US" sz="2800" b="1" dirty="0" smtClean="0">
                <a:latin typeface="楷体" pitchFamily="18" charset="-122"/>
                <a:ea typeface="楷体" pitchFamily="18" charset="-122"/>
              </a:rPr>
              <a:t>编码的共同</a:t>
            </a:r>
            <a:r>
              <a:rPr lang="zh-CN" altLang="en-US" sz="2800" b="1" dirty="0" smtClean="0">
                <a:solidFill>
                  <a:srgbClr val="FF0000"/>
                </a:solidFill>
                <a:latin typeface="楷体" pitchFamily="18" charset="-122"/>
                <a:ea typeface="楷体" pitchFamily="18" charset="-122"/>
              </a:rPr>
              <a:t>特点：</a:t>
            </a:r>
            <a:endParaRPr lang="en-US" altLang="zh-CN" sz="2800" b="1" dirty="0" smtClean="0">
              <a:solidFill>
                <a:srgbClr val="FF0000"/>
              </a:solidFill>
              <a:latin typeface="楷体" pitchFamily="18" charset="-122"/>
              <a:ea typeface="楷体" pitchFamily="18" charset="-122"/>
            </a:endParaRPr>
          </a:p>
          <a:p>
            <a:pPr>
              <a:spcBef>
                <a:spcPct val="20000"/>
              </a:spcBef>
            </a:pPr>
            <a:r>
              <a:rPr lang="zh-CN" altLang="en-US" b="1" dirty="0" smtClean="0">
                <a:latin typeface="楷体" pitchFamily="18" charset="-122"/>
                <a:ea typeface="楷体" pitchFamily="18" charset="-122"/>
              </a:rPr>
              <a:t>编码中不含同步信息，发送</a:t>
            </a:r>
            <a:r>
              <a:rPr lang="en-US" altLang="zh-CN" b="1" dirty="0" smtClean="0">
                <a:latin typeface="楷体" pitchFamily="18" charset="-122"/>
                <a:ea typeface="楷体" pitchFamily="18" charset="-122"/>
              </a:rPr>
              <a:t>/</a:t>
            </a:r>
            <a:r>
              <a:rPr lang="zh-CN" altLang="en-US" b="1" dirty="0" smtClean="0">
                <a:latin typeface="楷体" pitchFamily="18" charset="-122"/>
                <a:ea typeface="楷体" pitchFamily="18" charset="-122"/>
              </a:rPr>
              <a:t>接收设备的时钟略有差异时，可能造成误差积累</a:t>
            </a:r>
            <a:r>
              <a:rPr lang="en-US" altLang="zh-CN" b="1" dirty="0" smtClean="0">
                <a:latin typeface="楷体" pitchFamily="18" charset="-122"/>
                <a:ea typeface="楷体" pitchFamily="18" charset="-122"/>
              </a:rPr>
              <a:t>,</a:t>
            </a:r>
            <a:r>
              <a:rPr lang="zh-CN" altLang="en-US" b="1" dirty="0" smtClean="0">
                <a:latin typeface="楷体" pitchFamily="18" charset="-122"/>
                <a:ea typeface="楷体" pitchFamily="18" charset="-122"/>
              </a:rPr>
              <a:t>造成取样脉冲的偏移，出现差错</a:t>
            </a:r>
            <a:endParaRPr lang="zh-CN" altLang="en-US" b="1" dirty="0">
              <a:latin typeface="楷体" pitchFamily="18" charset="-122"/>
              <a:ea typeface="楷体" pitchFamily="18" charset="-122"/>
            </a:endParaRPr>
          </a:p>
        </p:txBody>
      </p:sp>
      <p:grpSp>
        <p:nvGrpSpPr>
          <p:cNvPr id="38" name="Group 87"/>
          <p:cNvGrpSpPr>
            <a:grpSpLocks/>
          </p:cNvGrpSpPr>
          <p:nvPr/>
        </p:nvGrpSpPr>
        <p:grpSpPr bwMode="auto">
          <a:xfrm>
            <a:off x="1219200" y="4143380"/>
            <a:ext cx="6365875" cy="1225550"/>
            <a:chOff x="768" y="3166"/>
            <a:chExt cx="4010" cy="772"/>
          </a:xfrm>
        </p:grpSpPr>
        <p:sp>
          <p:nvSpPr>
            <p:cNvPr id="39" name="Line 36"/>
            <p:cNvSpPr>
              <a:spLocks noChangeShapeType="1"/>
            </p:cNvSpPr>
            <p:nvPr/>
          </p:nvSpPr>
          <p:spPr bwMode="auto">
            <a:xfrm>
              <a:off x="1677" y="3190"/>
              <a:ext cx="134" cy="0"/>
            </a:xfrm>
            <a:prstGeom prst="line">
              <a:avLst/>
            </a:prstGeom>
            <a:noFill/>
            <a:ln w="28575">
              <a:solidFill>
                <a:schemeClr val="tx1"/>
              </a:solidFill>
              <a:round/>
              <a:headEnd/>
              <a:tailEnd/>
            </a:ln>
          </p:spPr>
          <p:txBody>
            <a:bodyPr wrap="none" anchor="ctr"/>
            <a:lstStyle/>
            <a:p>
              <a:endParaRPr lang="zh-CN" altLang="en-US"/>
            </a:p>
          </p:txBody>
        </p:sp>
        <p:sp>
          <p:nvSpPr>
            <p:cNvPr id="40" name="Line 37"/>
            <p:cNvSpPr>
              <a:spLocks noChangeShapeType="1"/>
            </p:cNvSpPr>
            <p:nvPr/>
          </p:nvSpPr>
          <p:spPr bwMode="auto">
            <a:xfrm>
              <a:off x="1956" y="3194"/>
              <a:ext cx="0" cy="272"/>
            </a:xfrm>
            <a:prstGeom prst="line">
              <a:avLst/>
            </a:prstGeom>
            <a:noFill/>
            <a:ln w="28575">
              <a:solidFill>
                <a:schemeClr val="tx1"/>
              </a:solidFill>
              <a:round/>
              <a:headEnd/>
              <a:tailEnd/>
            </a:ln>
          </p:spPr>
          <p:txBody>
            <a:bodyPr wrap="none" anchor="ctr"/>
            <a:lstStyle/>
            <a:p>
              <a:endParaRPr lang="zh-CN" altLang="en-US"/>
            </a:p>
          </p:txBody>
        </p:sp>
        <p:sp>
          <p:nvSpPr>
            <p:cNvPr id="43" name="Line 38"/>
            <p:cNvSpPr>
              <a:spLocks noChangeShapeType="1"/>
            </p:cNvSpPr>
            <p:nvPr/>
          </p:nvSpPr>
          <p:spPr bwMode="auto">
            <a:xfrm>
              <a:off x="2238" y="3194"/>
              <a:ext cx="0" cy="272"/>
            </a:xfrm>
            <a:prstGeom prst="line">
              <a:avLst/>
            </a:prstGeom>
            <a:noFill/>
            <a:ln w="28575">
              <a:solidFill>
                <a:schemeClr val="tx1"/>
              </a:solidFill>
              <a:round/>
              <a:headEnd/>
              <a:tailEnd/>
            </a:ln>
          </p:spPr>
          <p:txBody>
            <a:bodyPr wrap="none" anchor="ctr"/>
            <a:lstStyle/>
            <a:p>
              <a:endParaRPr lang="zh-CN" altLang="en-US"/>
            </a:p>
          </p:txBody>
        </p:sp>
        <p:sp>
          <p:nvSpPr>
            <p:cNvPr id="73" name="Line 39"/>
            <p:cNvSpPr>
              <a:spLocks noChangeShapeType="1"/>
            </p:cNvSpPr>
            <p:nvPr/>
          </p:nvSpPr>
          <p:spPr bwMode="auto">
            <a:xfrm>
              <a:off x="2242" y="3190"/>
              <a:ext cx="134" cy="0"/>
            </a:xfrm>
            <a:prstGeom prst="line">
              <a:avLst/>
            </a:prstGeom>
            <a:noFill/>
            <a:ln w="28575">
              <a:solidFill>
                <a:schemeClr val="tx1"/>
              </a:solidFill>
              <a:round/>
              <a:headEnd/>
              <a:tailEnd/>
            </a:ln>
          </p:spPr>
          <p:txBody>
            <a:bodyPr wrap="none" anchor="ctr"/>
            <a:lstStyle/>
            <a:p>
              <a:endParaRPr lang="zh-CN" altLang="en-US"/>
            </a:p>
          </p:txBody>
        </p:sp>
        <p:sp>
          <p:nvSpPr>
            <p:cNvPr id="74" name="Line 40"/>
            <p:cNvSpPr>
              <a:spLocks noChangeShapeType="1"/>
            </p:cNvSpPr>
            <p:nvPr/>
          </p:nvSpPr>
          <p:spPr bwMode="auto">
            <a:xfrm>
              <a:off x="2521" y="3194"/>
              <a:ext cx="0" cy="272"/>
            </a:xfrm>
            <a:prstGeom prst="line">
              <a:avLst/>
            </a:prstGeom>
            <a:noFill/>
            <a:ln w="28575">
              <a:solidFill>
                <a:schemeClr val="tx1"/>
              </a:solidFill>
              <a:round/>
              <a:headEnd/>
              <a:tailEnd/>
            </a:ln>
          </p:spPr>
          <p:txBody>
            <a:bodyPr wrap="none" anchor="ctr"/>
            <a:lstStyle/>
            <a:p>
              <a:endParaRPr lang="zh-CN" altLang="en-US"/>
            </a:p>
          </p:txBody>
        </p:sp>
        <p:sp>
          <p:nvSpPr>
            <p:cNvPr id="75" name="Line 41"/>
            <p:cNvSpPr>
              <a:spLocks noChangeShapeType="1"/>
            </p:cNvSpPr>
            <p:nvPr/>
          </p:nvSpPr>
          <p:spPr bwMode="auto">
            <a:xfrm>
              <a:off x="2804" y="3194"/>
              <a:ext cx="0" cy="272"/>
            </a:xfrm>
            <a:prstGeom prst="line">
              <a:avLst/>
            </a:prstGeom>
            <a:noFill/>
            <a:ln w="28575">
              <a:solidFill>
                <a:schemeClr val="tx1"/>
              </a:solidFill>
              <a:round/>
              <a:headEnd/>
              <a:tailEnd/>
            </a:ln>
          </p:spPr>
          <p:txBody>
            <a:bodyPr wrap="none" anchor="ctr"/>
            <a:lstStyle/>
            <a:p>
              <a:endParaRPr lang="zh-CN" altLang="en-US"/>
            </a:p>
          </p:txBody>
        </p:sp>
        <p:sp>
          <p:nvSpPr>
            <p:cNvPr id="76" name="Line 42"/>
            <p:cNvSpPr>
              <a:spLocks noChangeShapeType="1"/>
            </p:cNvSpPr>
            <p:nvPr/>
          </p:nvSpPr>
          <p:spPr bwMode="auto">
            <a:xfrm>
              <a:off x="2808" y="3190"/>
              <a:ext cx="133" cy="0"/>
            </a:xfrm>
            <a:prstGeom prst="line">
              <a:avLst/>
            </a:prstGeom>
            <a:noFill/>
            <a:ln w="28575">
              <a:solidFill>
                <a:schemeClr val="tx1"/>
              </a:solidFill>
              <a:round/>
              <a:headEnd/>
              <a:tailEnd/>
            </a:ln>
          </p:spPr>
          <p:txBody>
            <a:bodyPr wrap="none" anchor="ctr"/>
            <a:lstStyle/>
            <a:p>
              <a:endParaRPr lang="zh-CN" altLang="en-US"/>
            </a:p>
          </p:txBody>
        </p:sp>
        <p:sp>
          <p:nvSpPr>
            <p:cNvPr id="77" name="Line 43"/>
            <p:cNvSpPr>
              <a:spLocks noChangeShapeType="1"/>
            </p:cNvSpPr>
            <p:nvPr/>
          </p:nvSpPr>
          <p:spPr bwMode="auto">
            <a:xfrm>
              <a:off x="1673" y="3194"/>
              <a:ext cx="0" cy="272"/>
            </a:xfrm>
            <a:prstGeom prst="line">
              <a:avLst/>
            </a:prstGeom>
            <a:noFill/>
            <a:ln w="28575">
              <a:solidFill>
                <a:schemeClr val="tx1"/>
              </a:solidFill>
              <a:round/>
              <a:headEnd/>
              <a:tailEnd/>
            </a:ln>
          </p:spPr>
          <p:txBody>
            <a:bodyPr wrap="none" anchor="ctr"/>
            <a:lstStyle/>
            <a:p>
              <a:endParaRPr lang="zh-CN" altLang="en-US"/>
            </a:p>
          </p:txBody>
        </p:sp>
        <p:sp>
          <p:nvSpPr>
            <p:cNvPr id="78" name="Line 44"/>
            <p:cNvSpPr>
              <a:spLocks noChangeShapeType="1"/>
            </p:cNvSpPr>
            <p:nvPr/>
          </p:nvSpPr>
          <p:spPr bwMode="auto">
            <a:xfrm>
              <a:off x="1536" y="3470"/>
              <a:ext cx="133" cy="0"/>
            </a:xfrm>
            <a:prstGeom prst="line">
              <a:avLst/>
            </a:prstGeom>
            <a:noFill/>
            <a:ln w="28575">
              <a:solidFill>
                <a:schemeClr val="tx1"/>
              </a:solidFill>
              <a:round/>
              <a:headEnd/>
              <a:tailEnd/>
            </a:ln>
          </p:spPr>
          <p:txBody>
            <a:bodyPr wrap="none" anchor="ctr"/>
            <a:lstStyle/>
            <a:p>
              <a:endParaRPr lang="zh-CN" altLang="en-US"/>
            </a:p>
          </p:txBody>
        </p:sp>
        <p:sp>
          <p:nvSpPr>
            <p:cNvPr id="79" name="Line 45"/>
            <p:cNvSpPr>
              <a:spLocks noChangeShapeType="1"/>
            </p:cNvSpPr>
            <p:nvPr/>
          </p:nvSpPr>
          <p:spPr bwMode="auto">
            <a:xfrm>
              <a:off x="1819" y="3190"/>
              <a:ext cx="133" cy="0"/>
            </a:xfrm>
            <a:prstGeom prst="line">
              <a:avLst/>
            </a:prstGeom>
            <a:noFill/>
            <a:ln w="28575">
              <a:solidFill>
                <a:schemeClr val="tx1"/>
              </a:solidFill>
              <a:round/>
              <a:headEnd/>
              <a:tailEnd/>
            </a:ln>
          </p:spPr>
          <p:txBody>
            <a:bodyPr wrap="none" anchor="ctr"/>
            <a:lstStyle/>
            <a:p>
              <a:endParaRPr lang="zh-CN" altLang="en-US"/>
            </a:p>
          </p:txBody>
        </p:sp>
        <p:sp>
          <p:nvSpPr>
            <p:cNvPr id="80" name="Line 46"/>
            <p:cNvSpPr>
              <a:spLocks noChangeShapeType="1"/>
            </p:cNvSpPr>
            <p:nvPr/>
          </p:nvSpPr>
          <p:spPr bwMode="auto">
            <a:xfrm>
              <a:off x="1960" y="3470"/>
              <a:ext cx="133" cy="0"/>
            </a:xfrm>
            <a:prstGeom prst="line">
              <a:avLst/>
            </a:prstGeom>
            <a:noFill/>
            <a:ln w="28575">
              <a:solidFill>
                <a:schemeClr val="tx1"/>
              </a:solidFill>
              <a:round/>
              <a:headEnd/>
              <a:tailEnd/>
            </a:ln>
          </p:spPr>
          <p:txBody>
            <a:bodyPr wrap="none" anchor="ctr"/>
            <a:lstStyle/>
            <a:p>
              <a:endParaRPr lang="zh-CN" altLang="en-US"/>
            </a:p>
          </p:txBody>
        </p:sp>
        <p:sp>
          <p:nvSpPr>
            <p:cNvPr id="81" name="Line 47"/>
            <p:cNvSpPr>
              <a:spLocks noChangeShapeType="1"/>
            </p:cNvSpPr>
            <p:nvPr/>
          </p:nvSpPr>
          <p:spPr bwMode="auto">
            <a:xfrm>
              <a:off x="2384" y="3190"/>
              <a:ext cx="133" cy="0"/>
            </a:xfrm>
            <a:prstGeom prst="line">
              <a:avLst/>
            </a:prstGeom>
            <a:noFill/>
            <a:ln w="28575">
              <a:solidFill>
                <a:schemeClr val="tx1"/>
              </a:solidFill>
              <a:round/>
              <a:headEnd/>
              <a:tailEnd/>
            </a:ln>
          </p:spPr>
          <p:txBody>
            <a:bodyPr wrap="none" anchor="ctr"/>
            <a:lstStyle/>
            <a:p>
              <a:endParaRPr lang="zh-CN" altLang="en-US"/>
            </a:p>
          </p:txBody>
        </p:sp>
        <p:sp>
          <p:nvSpPr>
            <p:cNvPr id="82" name="Line 48"/>
            <p:cNvSpPr>
              <a:spLocks noChangeShapeType="1"/>
            </p:cNvSpPr>
            <p:nvPr/>
          </p:nvSpPr>
          <p:spPr bwMode="auto">
            <a:xfrm>
              <a:off x="2525" y="3470"/>
              <a:ext cx="133" cy="0"/>
            </a:xfrm>
            <a:prstGeom prst="line">
              <a:avLst/>
            </a:prstGeom>
            <a:noFill/>
            <a:ln w="28575">
              <a:solidFill>
                <a:schemeClr val="tx1"/>
              </a:solidFill>
              <a:round/>
              <a:headEnd/>
              <a:tailEnd/>
            </a:ln>
          </p:spPr>
          <p:txBody>
            <a:bodyPr wrap="none" anchor="ctr"/>
            <a:lstStyle/>
            <a:p>
              <a:endParaRPr lang="zh-CN" altLang="en-US"/>
            </a:p>
          </p:txBody>
        </p:sp>
        <p:sp>
          <p:nvSpPr>
            <p:cNvPr id="83" name="Line 49"/>
            <p:cNvSpPr>
              <a:spLocks noChangeShapeType="1"/>
            </p:cNvSpPr>
            <p:nvPr/>
          </p:nvSpPr>
          <p:spPr bwMode="auto">
            <a:xfrm>
              <a:off x="2666" y="3470"/>
              <a:ext cx="134" cy="0"/>
            </a:xfrm>
            <a:prstGeom prst="line">
              <a:avLst/>
            </a:prstGeom>
            <a:noFill/>
            <a:ln w="28575">
              <a:solidFill>
                <a:schemeClr val="tx1"/>
              </a:solidFill>
              <a:round/>
              <a:headEnd/>
              <a:tailEnd/>
            </a:ln>
          </p:spPr>
          <p:txBody>
            <a:bodyPr wrap="none" anchor="ctr"/>
            <a:lstStyle/>
            <a:p>
              <a:endParaRPr lang="zh-CN" altLang="en-US"/>
            </a:p>
          </p:txBody>
        </p:sp>
        <p:sp>
          <p:nvSpPr>
            <p:cNvPr id="84" name="Line 50"/>
            <p:cNvSpPr>
              <a:spLocks noChangeShapeType="1"/>
            </p:cNvSpPr>
            <p:nvPr/>
          </p:nvSpPr>
          <p:spPr bwMode="auto">
            <a:xfrm>
              <a:off x="2949" y="3190"/>
              <a:ext cx="133" cy="0"/>
            </a:xfrm>
            <a:prstGeom prst="line">
              <a:avLst/>
            </a:prstGeom>
            <a:noFill/>
            <a:ln w="28575">
              <a:solidFill>
                <a:schemeClr val="tx1"/>
              </a:solidFill>
              <a:round/>
              <a:headEnd/>
              <a:tailEnd/>
            </a:ln>
          </p:spPr>
          <p:txBody>
            <a:bodyPr wrap="none" anchor="ctr"/>
            <a:lstStyle/>
            <a:p>
              <a:endParaRPr lang="zh-CN" altLang="en-US"/>
            </a:p>
          </p:txBody>
        </p:sp>
        <p:sp>
          <p:nvSpPr>
            <p:cNvPr id="85" name="Line 51"/>
            <p:cNvSpPr>
              <a:spLocks noChangeShapeType="1"/>
            </p:cNvSpPr>
            <p:nvPr/>
          </p:nvSpPr>
          <p:spPr bwMode="auto">
            <a:xfrm>
              <a:off x="2101" y="3470"/>
              <a:ext cx="133" cy="0"/>
            </a:xfrm>
            <a:prstGeom prst="line">
              <a:avLst/>
            </a:prstGeom>
            <a:noFill/>
            <a:ln w="28575">
              <a:solidFill>
                <a:schemeClr val="tx1"/>
              </a:solidFill>
              <a:round/>
              <a:headEnd/>
              <a:tailEnd/>
            </a:ln>
          </p:spPr>
          <p:txBody>
            <a:bodyPr wrap="none" anchor="ctr"/>
            <a:lstStyle/>
            <a:p>
              <a:endParaRPr lang="zh-CN" altLang="en-US"/>
            </a:p>
          </p:txBody>
        </p:sp>
        <p:sp>
          <p:nvSpPr>
            <p:cNvPr id="86" name="Line 52"/>
            <p:cNvSpPr>
              <a:spLocks noChangeShapeType="1"/>
            </p:cNvSpPr>
            <p:nvPr/>
          </p:nvSpPr>
          <p:spPr bwMode="auto">
            <a:xfrm>
              <a:off x="3086" y="3194"/>
              <a:ext cx="0" cy="272"/>
            </a:xfrm>
            <a:prstGeom prst="line">
              <a:avLst/>
            </a:prstGeom>
            <a:noFill/>
            <a:ln w="28575">
              <a:solidFill>
                <a:schemeClr val="tx1"/>
              </a:solidFill>
              <a:round/>
              <a:headEnd/>
              <a:tailEnd/>
            </a:ln>
          </p:spPr>
          <p:txBody>
            <a:bodyPr wrap="none" anchor="ctr"/>
            <a:lstStyle/>
            <a:p>
              <a:endParaRPr lang="zh-CN" altLang="en-US"/>
            </a:p>
          </p:txBody>
        </p:sp>
        <p:sp>
          <p:nvSpPr>
            <p:cNvPr id="87" name="Line 53"/>
            <p:cNvSpPr>
              <a:spLocks noChangeShapeType="1"/>
            </p:cNvSpPr>
            <p:nvPr/>
          </p:nvSpPr>
          <p:spPr bwMode="auto">
            <a:xfrm>
              <a:off x="3369" y="3194"/>
              <a:ext cx="0" cy="272"/>
            </a:xfrm>
            <a:prstGeom prst="line">
              <a:avLst/>
            </a:prstGeom>
            <a:noFill/>
            <a:ln w="28575">
              <a:solidFill>
                <a:schemeClr val="tx1"/>
              </a:solidFill>
              <a:round/>
              <a:headEnd/>
              <a:tailEnd/>
            </a:ln>
          </p:spPr>
          <p:txBody>
            <a:bodyPr wrap="none" anchor="ctr"/>
            <a:lstStyle/>
            <a:p>
              <a:endParaRPr lang="zh-CN" altLang="en-US"/>
            </a:p>
          </p:txBody>
        </p:sp>
        <p:sp>
          <p:nvSpPr>
            <p:cNvPr id="88" name="Line 54"/>
            <p:cNvSpPr>
              <a:spLocks noChangeShapeType="1"/>
            </p:cNvSpPr>
            <p:nvPr/>
          </p:nvSpPr>
          <p:spPr bwMode="auto">
            <a:xfrm>
              <a:off x="3373" y="3190"/>
              <a:ext cx="133" cy="0"/>
            </a:xfrm>
            <a:prstGeom prst="line">
              <a:avLst/>
            </a:prstGeom>
            <a:noFill/>
            <a:ln w="28575">
              <a:solidFill>
                <a:schemeClr val="tx1"/>
              </a:solidFill>
              <a:round/>
              <a:headEnd/>
              <a:tailEnd/>
            </a:ln>
          </p:spPr>
          <p:txBody>
            <a:bodyPr wrap="none" anchor="ctr"/>
            <a:lstStyle/>
            <a:p>
              <a:endParaRPr lang="zh-CN" altLang="en-US"/>
            </a:p>
          </p:txBody>
        </p:sp>
        <p:sp>
          <p:nvSpPr>
            <p:cNvPr id="89" name="Line 55"/>
            <p:cNvSpPr>
              <a:spLocks noChangeShapeType="1"/>
            </p:cNvSpPr>
            <p:nvPr/>
          </p:nvSpPr>
          <p:spPr bwMode="auto">
            <a:xfrm>
              <a:off x="3090" y="3470"/>
              <a:ext cx="134" cy="0"/>
            </a:xfrm>
            <a:prstGeom prst="line">
              <a:avLst/>
            </a:prstGeom>
            <a:noFill/>
            <a:ln w="28575">
              <a:solidFill>
                <a:schemeClr val="tx1"/>
              </a:solidFill>
              <a:round/>
              <a:headEnd/>
              <a:tailEnd/>
            </a:ln>
          </p:spPr>
          <p:txBody>
            <a:bodyPr wrap="none" anchor="ctr"/>
            <a:lstStyle/>
            <a:p>
              <a:endParaRPr lang="zh-CN" altLang="en-US"/>
            </a:p>
          </p:txBody>
        </p:sp>
        <p:sp>
          <p:nvSpPr>
            <p:cNvPr id="90" name="Line 56"/>
            <p:cNvSpPr>
              <a:spLocks noChangeShapeType="1"/>
            </p:cNvSpPr>
            <p:nvPr/>
          </p:nvSpPr>
          <p:spPr bwMode="auto">
            <a:xfrm>
              <a:off x="3232" y="3470"/>
              <a:ext cx="133" cy="0"/>
            </a:xfrm>
            <a:prstGeom prst="line">
              <a:avLst/>
            </a:prstGeom>
            <a:noFill/>
            <a:ln w="28575">
              <a:solidFill>
                <a:schemeClr val="tx1"/>
              </a:solidFill>
              <a:round/>
              <a:headEnd/>
              <a:tailEnd/>
            </a:ln>
          </p:spPr>
          <p:txBody>
            <a:bodyPr wrap="none" anchor="ctr"/>
            <a:lstStyle/>
            <a:p>
              <a:endParaRPr lang="zh-CN" altLang="en-US"/>
            </a:p>
          </p:txBody>
        </p:sp>
        <p:sp>
          <p:nvSpPr>
            <p:cNvPr id="91" name="Line 57"/>
            <p:cNvSpPr>
              <a:spLocks noChangeShapeType="1"/>
            </p:cNvSpPr>
            <p:nvPr/>
          </p:nvSpPr>
          <p:spPr bwMode="auto">
            <a:xfrm>
              <a:off x="3514" y="3190"/>
              <a:ext cx="134" cy="0"/>
            </a:xfrm>
            <a:prstGeom prst="line">
              <a:avLst/>
            </a:prstGeom>
            <a:noFill/>
            <a:ln w="28575">
              <a:solidFill>
                <a:schemeClr val="tx1"/>
              </a:solidFill>
              <a:round/>
              <a:headEnd/>
              <a:tailEnd/>
            </a:ln>
          </p:spPr>
          <p:txBody>
            <a:bodyPr wrap="none" anchor="ctr"/>
            <a:lstStyle/>
            <a:p>
              <a:endParaRPr lang="zh-CN" altLang="en-US"/>
            </a:p>
          </p:txBody>
        </p:sp>
        <p:sp>
          <p:nvSpPr>
            <p:cNvPr id="92" name="Line 58"/>
            <p:cNvSpPr>
              <a:spLocks noChangeShapeType="1"/>
            </p:cNvSpPr>
            <p:nvPr/>
          </p:nvSpPr>
          <p:spPr bwMode="auto">
            <a:xfrm>
              <a:off x="3652" y="3194"/>
              <a:ext cx="0" cy="272"/>
            </a:xfrm>
            <a:prstGeom prst="line">
              <a:avLst/>
            </a:prstGeom>
            <a:noFill/>
            <a:ln w="28575">
              <a:solidFill>
                <a:schemeClr val="tx1"/>
              </a:solidFill>
              <a:round/>
              <a:headEnd/>
              <a:tailEnd/>
            </a:ln>
          </p:spPr>
          <p:txBody>
            <a:bodyPr wrap="none" anchor="ctr"/>
            <a:lstStyle/>
            <a:p>
              <a:endParaRPr lang="zh-CN" altLang="en-US"/>
            </a:p>
          </p:txBody>
        </p:sp>
        <p:sp>
          <p:nvSpPr>
            <p:cNvPr id="93" name="Line 59"/>
            <p:cNvSpPr>
              <a:spLocks noChangeShapeType="1"/>
            </p:cNvSpPr>
            <p:nvPr/>
          </p:nvSpPr>
          <p:spPr bwMode="auto">
            <a:xfrm>
              <a:off x="3934" y="3194"/>
              <a:ext cx="0" cy="272"/>
            </a:xfrm>
            <a:prstGeom prst="line">
              <a:avLst/>
            </a:prstGeom>
            <a:noFill/>
            <a:ln w="28575">
              <a:solidFill>
                <a:schemeClr val="tx1"/>
              </a:solidFill>
              <a:round/>
              <a:headEnd/>
              <a:tailEnd/>
            </a:ln>
          </p:spPr>
          <p:txBody>
            <a:bodyPr wrap="none" anchor="ctr"/>
            <a:lstStyle/>
            <a:p>
              <a:endParaRPr lang="zh-CN" altLang="en-US"/>
            </a:p>
          </p:txBody>
        </p:sp>
        <p:sp>
          <p:nvSpPr>
            <p:cNvPr id="94" name="Line 60"/>
            <p:cNvSpPr>
              <a:spLocks noChangeShapeType="1"/>
            </p:cNvSpPr>
            <p:nvPr/>
          </p:nvSpPr>
          <p:spPr bwMode="auto">
            <a:xfrm>
              <a:off x="3938" y="3190"/>
              <a:ext cx="133" cy="0"/>
            </a:xfrm>
            <a:prstGeom prst="line">
              <a:avLst/>
            </a:prstGeom>
            <a:noFill/>
            <a:ln w="28575">
              <a:solidFill>
                <a:schemeClr val="tx1"/>
              </a:solidFill>
              <a:round/>
              <a:headEnd/>
              <a:tailEnd/>
            </a:ln>
          </p:spPr>
          <p:txBody>
            <a:bodyPr wrap="none" anchor="ctr"/>
            <a:lstStyle/>
            <a:p>
              <a:endParaRPr lang="zh-CN" altLang="en-US"/>
            </a:p>
          </p:txBody>
        </p:sp>
        <p:sp>
          <p:nvSpPr>
            <p:cNvPr id="95" name="Line 61"/>
            <p:cNvSpPr>
              <a:spLocks noChangeShapeType="1"/>
            </p:cNvSpPr>
            <p:nvPr/>
          </p:nvSpPr>
          <p:spPr bwMode="auto">
            <a:xfrm>
              <a:off x="3656" y="3470"/>
              <a:ext cx="133" cy="0"/>
            </a:xfrm>
            <a:prstGeom prst="line">
              <a:avLst/>
            </a:prstGeom>
            <a:noFill/>
            <a:ln w="28575">
              <a:solidFill>
                <a:schemeClr val="tx1"/>
              </a:solidFill>
              <a:round/>
              <a:headEnd/>
              <a:tailEnd/>
            </a:ln>
          </p:spPr>
          <p:txBody>
            <a:bodyPr wrap="none" anchor="ctr"/>
            <a:lstStyle/>
            <a:p>
              <a:endParaRPr lang="zh-CN" altLang="en-US"/>
            </a:p>
          </p:txBody>
        </p:sp>
        <p:sp>
          <p:nvSpPr>
            <p:cNvPr id="96" name="Line 62"/>
            <p:cNvSpPr>
              <a:spLocks noChangeShapeType="1"/>
            </p:cNvSpPr>
            <p:nvPr/>
          </p:nvSpPr>
          <p:spPr bwMode="auto">
            <a:xfrm>
              <a:off x="3797" y="3470"/>
              <a:ext cx="133" cy="0"/>
            </a:xfrm>
            <a:prstGeom prst="line">
              <a:avLst/>
            </a:prstGeom>
            <a:noFill/>
            <a:ln w="28575">
              <a:solidFill>
                <a:schemeClr val="tx1"/>
              </a:solidFill>
              <a:round/>
              <a:headEnd/>
              <a:tailEnd/>
            </a:ln>
          </p:spPr>
          <p:txBody>
            <a:bodyPr wrap="none" anchor="ctr"/>
            <a:lstStyle/>
            <a:p>
              <a:endParaRPr lang="zh-CN" altLang="en-US"/>
            </a:p>
          </p:txBody>
        </p:sp>
        <p:sp>
          <p:nvSpPr>
            <p:cNvPr id="97" name="Line 63"/>
            <p:cNvSpPr>
              <a:spLocks noChangeShapeType="1"/>
            </p:cNvSpPr>
            <p:nvPr/>
          </p:nvSpPr>
          <p:spPr bwMode="auto">
            <a:xfrm>
              <a:off x="4079" y="3190"/>
              <a:ext cx="134" cy="0"/>
            </a:xfrm>
            <a:prstGeom prst="line">
              <a:avLst/>
            </a:prstGeom>
            <a:noFill/>
            <a:ln w="28575">
              <a:solidFill>
                <a:schemeClr val="tx1"/>
              </a:solidFill>
              <a:round/>
              <a:headEnd/>
              <a:tailEnd/>
            </a:ln>
          </p:spPr>
          <p:txBody>
            <a:bodyPr wrap="none" anchor="ctr"/>
            <a:lstStyle/>
            <a:p>
              <a:endParaRPr lang="zh-CN" altLang="en-US"/>
            </a:p>
          </p:txBody>
        </p:sp>
        <p:sp>
          <p:nvSpPr>
            <p:cNvPr id="98" name="Line 64"/>
            <p:cNvSpPr>
              <a:spLocks noChangeShapeType="1"/>
            </p:cNvSpPr>
            <p:nvPr/>
          </p:nvSpPr>
          <p:spPr bwMode="auto">
            <a:xfrm>
              <a:off x="4217" y="3194"/>
              <a:ext cx="0" cy="272"/>
            </a:xfrm>
            <a:prstGeom prst="line">
              <a:avLst/>
            </a:prstGeom>
            <a:noFill/>
            <a:ln w="28575">
              <a:solidFill>
                <a:schemeClr val="tx1"/>
              </a:solidFill>
              <a:round/>
              <a:headEnd/>
              <a:tailEnd/>
            </a:ln>
          </p:spPr>
          <p:txBody>
            <a:bodyPr wrap="none" anchor="ctr"/>
            <a:lstStyle/>
            <a:p>
              <a:endParaRPr lang="zh-CN" altLang="en-US"/>
            </a:p>
          </p:txBody>
        </p:sp>
        <p:sp>
          <p:nvSpPr>
            <p:cNvPr id="99" name="Line 65"/>
            <p:cNvSpPr>
              <a:spLocks noChangeShapeType="1"/>
            </p:cNvSpPr>
            <p:nvPr/>
          </p:nvSpPr>
          <p:spPr bwMode="auto">
            <a:xfrm>
              <a:off x="4499" y="3194"/>
              <a:ext cx="0" cy="272"/>
            </a:xfrm>
            <a:prstGeom prst="line">
              <a:avLst/>
            </a:prstGeom>
            <a:noFill/>
            <a:ln w="28575">
              <a:solidFill>
                <a:schemeClr val="tx1"/>
              </a:solidFill>
              <a:round/>
              <a:headEnd/>
              <a:tailEnd/>
            </a:ln>
          </p:spPr>
          <p:txBody>
            <a:bodyPr wrap="none" anchor="ctr"/>
            <a:lstStyle/>
            <a:p>
              <a:endParaRPr lang="zh-CN" altLang="en-US"/>
            </a:p>
          </p:txBody>
        </p:sp>
        <p:sp>
          <p:nvSpPr>
            <p:cNvPr id="100" name="Line 66"/>
            <p:cNvSpPr>
              <a:spLocks noChangeShapeType="1"/>
            </p:cNvSpPr>
            <p:nvPr/>
          </p:nvSpPr>
          <p:spPr bwMode="auto">
            <a:xfrm>
              <a:off x="4503" y="3190"/>
              <a:ext cx="134" cy="0"/>
            </a:xfrm>
            <a:prstGeom prst="line">
              <a:avLst/>
            </a:prstGeom>
            <a:noFill/>
            <a:ln w="28575">
              <a:solidFill>
                <a:schemeClr val="tx1"/>
              </a:solidFill>
              <a:round/>
              <a:headEnd/>
              <a:tailEnd/>
            </a:ln>
          </p:spPr>
          <p:txBody>
            <a:bodyPr wrap="none" anchor="ctr"/>
            <a:lstStyle/>
            <a:p>
              <a:endParaRPr lang="zh-CN" altLang="en-US"/>
            </a:p>
          </p:txBody>
        </p:sp>
        <p:sp>
          <p:nvSpPr>
            <p:cNvPr id="101" name="Line 67"/>
            <p:cNvSpPr>
              <a:spLocks noChangeShapeType="1"/>
            </p:cNvSpPr>
            <p:nvPr/>
          </p:nvSpPr>
          <p:spPr bwMode="auto">
            <a:xfrm>
              <a:off x="4221" y="3470"/>
              <a:ext cx="133" cy="0"/>
            </a:xfrm>
            <a:prstGeom prst="line">
              <a:avLst/>
            </a:prstGeom>
            <a:noFill/>
            <a:ln w="28575">
              <a:solidFill>
                <a:schemeClr val="tx1"/>
              </a:solidFill>
              <a:round/>
              <a:headEnd/>
              <a:tailEnd/>
            </a:ln>
          </p:spPr>
          <p:txBody>
            <a:bodyPr wrap="none" anchor="ctr"/>
            <a:lstStyle/>
            <a:p>
              <a:endParaRPr lang="zh-CN" altLang="en-US"/>
            </a:p>
          </p:txBody>
        </p:sp>
        <p:sp>
          <p:nvSpPr>
            <p:cNvPr id="102" name="Line 68"/>
            <p:cNvSpPr>
              <a:spLocks noChangeShapeType="1"/>
            </p:cNvSpPr>
            <p:nvPr/>
          </p:nvSpPr>
          <p:spPr bwMode="auto">
            <a:xfrm>
              <a:off x="4362" y="3470"/>
              <a:ext cx="133" cy="0"/>
            </a:xfrm>
            <a:prstGeom prst="line">
              <a:avLst/>
            </a:prstGeom>
            <a:noFill/>
            <a:ln w="28575">
              <a:solidFill>
                <a:schemeClr val="tx1"/>
              </a:solidFill>
              <a:round/>
              <a:headEnd/>
              <a:tailEnd/>
            </a:ln>
          </p:spPr>
          <p:txBody>
            <a:bodyPr wrap="none" anchor="ctr"/>
            <a:lstStyle/>
            <a:p>
              <a:endParaRPr lang="zh-CN" altLang="en-US"/>
            </a:p>
          </p:txBody>
        </p:sp>
        <p:sp>
          <p:nvSpPr>
            <p:cNvPr id="103" name="Line 69"/>
            <p:cNvSpPr>
              <a:spLocks noChangeShapeType="1"/>
            </p:cNvSpPr>
            <p:nvPr/>
          </p:nvSpPr>
          <p:spPr bwMode="auto">
            <a:xfrm>
              <a:off x="4645" y="3190"/>
              <a:ext cx="133" cy="0"/>
            </a:xfrm>
            <a:prstGeom prst="line">
              <a:avLst/>
            </a:prstGeom>
            <a:noFill/>
            <a:ln w="28575">
              <a:solidFill>
                <a:schemeClr val="tx1"/>
              </a:solidFill>
              <a:round/>
              <a:headEnd/>
              <a:tailEnd/>
            </a:ln>
          </p:spPr>
          <p:txBody>
            <a:bodyPr wrap="none" anchor="ctr"/>
            <a:lstStyle/>
            <a:p>
              <a:endParaRPr lang="zh-CN" altLang="en-US"/>
            </a:p>
          </p:txBody>
        </p:sp>
        <p:sp>
          <p:nvSpPr>
            <p:cNvPr id="104" name="Line 70"/>
            <p:cNvSpPr>
              <a:spLocks noChangeShapeType="1"/>
            </p:cNvSpPr>
            <p:nvPr/>
          </p:nvSpPr>
          <p:spPr bwMode="auto">
            <a:xfrm>
              <a:off x="1803" y="3661"/>
              <a:ext cx="0" cy="273"/>
            </a:xfrm>
            <a:prstGeom prst="line">
              <a:avLst/>
            </a:prstGeom>
            <a:noFill/>
            <a:ln w="28575">
              <a:solidFill>
                <a:schemeClr val="tx1"/>
              </a:solidFill>
              <a:round/>
              <a:headEnd/>
              <a:tailEnd/>
            </a:ln>
          </p:spPr>
          <p:txBody>
            <a:bodyPr wrap="none" anchor="ctr"/>
            <a:lstStyle/>
            <a:p>
              <a:endParaRPr lang="zh-CN" altLang="en-US"/>
            </a:p>
          </p:txBody>
        </p:sp>
        <p:sp>
          <p:nvSpPr>
            <p:cNvPr id="105" name="Line 71"/>
            <p:cNvSpPr>
              <a:spLocks noChangeShapeType="1"/>
            </p:cNvSpPr>
            <p:nvPr/>
          </p:nvSpPr>
          <p:spPr bwMode="auto">
            <a:xfrm>
              <a:off x="2074" y="3661"/>
              <a:ext cx="0" cy="273"/>
            </a:xfrm>
            <a:prstGeom prst="line">
              <a:avLst/>
            </a:prstGeom>
            <a:noFill/>
            <a:ln w="28575">
              <a:solidFill>
                <a:schemeClr val="tx1"/>
              </a:solidFill>
              <a:round/>
              <a:headEnd/>
              <a:tailEnd/>
            </a:ln>
          </p:spPr>
          <p:txBody>
            <a:bodyPr wrap="none" anchor="ctr"/>
            <a:lstStyle/>
            <a:p>
              <a:endParaRPr lang="zh-CN" altLang="en-US"/>
            </a:p>
          </p:txBody>
        </p:sp>
        <p:sp>
          <p:nvSpPr>
            <p:cNvPr id="106" name="Line 72"/>
            <p:cNvSpPr>
              <a:spLocks noChangeShapeType="1"/>
            </p:cNvSpPr>
            <p:nvPr/>
          </p:nvSpPr>
          <p:spPr bwMode="auto">
            <a:xfrm>
              <a:off x="1536" y="3938"/>
              <a:ext cx="3101" cy="0"/>
            </a:xfrm>
            <a:prstGeom prst="line">
              <a:avLst/>
            </a:prstGeom>
            <a:noFill/>
            <a:ln w="28575">
              <a:solidFill>
                <a:schemeClr val="tx1"/>
              </a:solidFill>
              <a:round/>
              <a:headEnd/>
              <a:tailEnd/>
            </a:ln>
          </p:spPr>
          <p:txBody>
            <a:bodyPr wrap="none" anchor="ctr"/>
            <a:lstStyle/>
            <a:p>
              <a:endParaRPr lang="zh-CN" altLang="en-US"/>
            </a:p>
          </p:txBody>
        </p:sp>
        <p:sp>
          <p:nvSpPr>
            <p:cNvPr id="107" name="Line 73"/>
            <p:cNvSpPr>
              <a:spLocks noChangeShapeType="1"/>
            </p:cNvSpPr>
            <p:nvPr/>
          </p:nvSpPr>
          <p:spPr bwMode="auto">
            <a:xfrm>
              <a:off x="3425" y="3661"/>
              <a:ext cx="0" cy="273"/>
            </a:xfrm>
            <a:prstGeom prst="line">
              <a:avLst/>
            </a:prstGeom>
            <a:noFill/>
            <a:ln w="28575">
              <a:solidFill>
                <a:schemeClr val="tx1"/>
              </a:solidFill>
              <a:round/>
              <a:headEnd/>
              <a:tailEnd/>
            </a:ln>
          </p:spPr>
          <p:txBody>
            <a:bodyPr wrap="none" anchor="ctr"/>
            <a:lstStyle/>
            <a:p>
              <a:endParaRPr lang="zh-CN" altLang="en-US"/>
            </a:p>
          </p:txBody>
        </p:sp>
        <p:sp>
          <p:nvSpPr>
            <p:cNvPr id="108" name="Line 74"/>
            <p:cNvSpPr>
              <a:spLocks noChangeShapeType="1"/>
            </p:cNvSpPr>
            <p:nvPr/>
          </p:nvSpPr>
          <p:spPr bwMode="auto">
            <a:xfrm>
              <a:off x="4234" y="3661"/>
              <a:ext cx="0" cy="273"/>
            </a:xfrm>
            <a:prstGeom prst="line">
              <a:avLst/>
            </a:prstGeom>
            <a:noFill/>
            <a:ln w="28575">
              <a:solidFill>
                <a:srgbClr val="FF0000"/>
              </a:solidFill>
              <a:round/>
              <a:headEnd/>
              <a:tailEnd/>
            </a:ln>
          </p:spPr>
          <p:txBody>
            <a:bodyPr wrap="none" anchor="ctr"/>
            <a:lstStyle/>
            <a:p>
              <a:endParaRPr lang="zh-CN" altLang="en-US"/>
            </a:p>
          </p:txBody>
        </p:sp>
        <p:sp>
          <p:nvSpPr>
            <p:cNvPr id="109" name="Line 75"/>
            <p:cNvSpPr>
              <a:spLocks noChangeShapeType="1"/>
            </p:cNvSpPr>
            <p:nvPr/>
          </p:nvSpPr>
          <p:spPr bwMode="auto">
            <a:xfrm>
              <a:off x="2341" y="3661"/>
              <a:ext cx="0" cy="273"/>
            </a:xfrm>
            <a:prstGeom prst="line">
              <a:avLst/>
            </a:prstGeom>
            <a:noFill/>
            <a:ln w="28575">
              <a:solidFill>
                <a:schemeClr val="tx1"/>
              </a:solidFill>
              <a:round/>
              <a:headEnd/>
              <a:tailEnd/>
            </a:ln>
          </p:spPr>
          <p:txBody>
            <a:bodyPr wrap="none" anchor="ctr"/>
            <a:lstStyle/>
            <a:p>
              <a:endParaRPr lang="zh-CN" altLang="en-US"/>
            </a:p>
          </p:txBody>
        </p:sp>
        <p:sp>
          <p:nvSpPr>
            <p:cNvPr id="110" name="Line 76"/>
            <p:cNvSpPr>
              <a:spLocks noChangeShapeType="1"/>
            </p:cNvSpPr>
            <p:nvPr/>
          </p:nvSpPr>
          <p:spPr bwMode="auto">
            <a:xfrm>
              <a:off x="2612" y="3661"/>
              <a:ext cx="0" cy="273"/>
            </a:xfrm>
            <a:prstGeom prst="line">
              <a:avLst/>
            </a:prstGeom>
            <a:noFill/>
            <a:ln w="28575">
              <a:solidFill>
                <a:schemeClr val="tx1"/>
              </a:solidFill>
              <a:round/>
              <a:headEnd/>
              <a:tailEnd/>
            </a:ln>
          </p:spPr>
          <p:txBody>
            <a:bodyPr wrap="none" anchor="ctr"/>
            <a:lstStyle/>
            <a:p>
              <a:endParaRPr lang="zh-CN" altLang="en-US"/>
            </a:p>
          </p:txBody>
        </p:sp>
        <p:sp>
          <p:nvSpPr>
            <p:cNvPr id="111" name="Line 77"/>
            <p:cNvSpPr>
              <a:spLocks noChangeShapeType="1"/>
            </p:cNvSpPr>
            <p:nvPr/>
          </p:nvSpPr>
          <p:spPr bwMode="auto">
            <a:xfrm>
              <a:off x="2883" y="3661"/>
              <a:ext cx="0" cy="273"/>
            </a:xfrm>
            <a:prstGeom prst="line">
              <a:avLst/>
            </a:prstGeom>
            <a:noFill/>
            <a:ln w="28575">
              <a:solidFill>
                <a:schemeClr val="tx1"/>
              </a:solidFill>
              <a:round/>
              <a:headEnd/>
              <a:tailEnd/>
            </a:ln>
          </p:spPr>
          <p:txBody>
            <a:bodyPr wrap="none" anchor="ctr"/>
            <a:lstStyle/>
            <a:p>
              <a:endParaRPr lang="zh-CN" altLang="en-US"/>
            </a:p>
          </p:txBody>
        </p:sp>
        <p:sp>
          <p:nvSpPr>
            <p:cNvPr id="112" name="Line 78"/>
            <p:cNvSpPr>
              <a:spLocks noChangeShapeType="1"/>
            </p:cNvSpPr>
            <p:nvPr/>
          </p:nvSpPr>
          <p:spPr bwMode="auto">
            <a:xfrm>
              <a:off x="3154" y="3661"/>
              <a:ext cx="0" cy="273"/>
            </a:xfrm>
            <a:prstGeom prst="line">
              <a:avLst/>
            </a:prstGeom>
            <a:noFill/>
            <a:ln w="28575">
              <a:solidFill>
                <a:schemeClr val="tx1"/>
              </a:solidFill>
              <a:round/>
              <a:headEnd/>
              <a:tailEnd/>
            </a:ln>
          </p:spPr>
          <p:txBody>
            <a:bodyPr wrap="none" anchor="ctr"/>
            <a:lstStyle/>
            <a:p>
              <a:endParaRPr lang="zh-CN" altLang="en-US"/>
            </a:p>
          </p:txBody>
        </p:sp>
        <p:sp>
          <p:nvSpPr>
            <p:cNvPr id="113" name="Line 79"/>
            <p:cNvSpPr>
              <a:spLocks noChangeShapeType="1"/>
            </p:cNvSpPr>
            <p:nvPr/>
          </p:nvSpPr>
          <p:spPr bwMode="auto">
            <a:xfrm>
              <a:off x="3696" y="3661"/>
              <a:ext cx="0" cy="273"/>
            </a:xfrm>
            <a:prstGeom prst="line">
              <a:avLst/>
            </a:prstGeom>
            <a:noFill/>
            <a:ln w="28575">
              <a:solidFill>
                <a:schemeClr val="tx1"/>
              </a:solidFill>
              <a:round/>
              <a:headEnd/>
              <a:tailEnd/>
            </a:ln>
          </p:spPr>
          <p:txBody>
            <a:bodyPr wrap="none" anchor="ctr"/>
            <a:lstStyle/>
            <a:p>
              <a:endParaRPr lang="zh-CN" altLang="en-US"/>
            </a:p>
          </p:txBody>
        </p:sp>
        <p:sp>
          <p:nvSpPr>
            <p:cNvPr id="114" name="Line 80"/>
            <p:cNvSpPr>
              <a:spLocks noChangeShapeType="1"/>
            </p:cNvSpPr>
            <p:nvPr/>
          </p:nvSpPr>
          <p:spPr bwMode="auto">
            <a:xfrm>
              <a:off x="3964" y="3661"/>
              <a:ext cx="0" cy="273"/>
            </a:xfrm>
            <a:prstGeom prst="line">
              <a:avLst/>
            </a:prstGeom>
            <a:noFill/>
            <a:ln w="28575">
              <a:solidFill>
                <a:schemeClr val="tx1"/>
              </a:solidFill>
              <a:round/>
              <a:headEnd/>
              <a:tailEnd/>
            </a:ln>
          </p:spPr>
          <p:txBody>
            <a:bodyPr wrap="none" anchor="ctr"/>
            <a:lstStyle/>
            <a:p>
              <a:endParaRPr lang="zh-CN" altLang="en-US"/>
            </a:p>
          </p:txBody>
        </p:sp>
        <p:sp>
          <p:nvSpPr>
            <p:cNvPr id="115" name="Line 81"/>
            <p:cNvSpPr>
              <a:spLocks noChangeShapeType="1"/>
            </p:cNvSpPr>
            <p:nvPr/>
          </p:nvSpPr>
          <p:spPr bwMode="auto">
            <a:xfrm>
              <a:off x="4505" y="3661"/>
              <a:ext cx="0" cy="273"/>
            </a:xfrm>
            <a:prstGeom prst="line">
              <a:avLst/>
            </a:prstGeom>
            <a:noFill/>
            <a:ln w="28575">
              <a:solidFill>
                <a:srgbClr val="FF0000"/>
              </a:solidFill>
              <a:round/>
              <a:headEnd/>
              <a:tailEnd/>
            </a:ln>
          </p:spPr>
          <p:txBody>
            <a:bodyPr wrap="none" anchor="ctr"/>
            <a:lstStyle/>
            <a:p>
              <a:endParaRPr lang="zh-CN" altLang="en-US"/>
            </a:p>
          </p:txBody>
        </p:sp>
        <p:sp>
          <p:nvSpPr>
            <p:cNvPr id="116" name="Rectangle 82"/>
            <p:cNvSpPr>
              <a:spLocks noChangeArrowheads="1"/>
            </p:cNvSpPr>
            <p:nvPr/>
          </p:nvSpPr>
          <p:spPr bwMode="auto">
            <a:xfrm>
              <a:off x="839" y="3166"/>
              <a:ext cx="694" cy="229"/>
            </a:xfrm>
            <a:prstGeom prst="rect">
              <a:avLst/>
            </a:prstGeom>
            <a:noFill/>
            <a:ln w="28575">
              <a:noFill/>
              <a:miter lim="800000"/>
              <a:headEnd/>
              <a:tailEnd/>
            </a:ln>
          </p:spPr>
          <p:txBody>
            <a:bodyPr wrap="none" lIns="90488" tIns="44450" rIns="90488" bIns="44450">
              <a:spAutoFit/>
            </a:bodyPr>
            <a:lstStyle/>
            <a:p>
              <a:pPr eaLnBrk="0" hangingPunct="0"/>
              <a:r>
                <a:rPr lang="zh-CN" altLang="en-US" sz="1800" b="1">
                  <a:latin typeface="宋体" pitchFamily="2" charset="-122"/>
                </a:rPr>
                <a:t>发送脉冲</a:t>
              </a:r>
            </a:p>
          </p:txBody>
        </p:sp>
        <p:sp>
          <p:nvSpPr>
            <p:cNvPr id="117" name="Rectangle 83"/>
            <p:cNvSpPr>
              <a:spLocks noChangeArrowheads="1"/>
            </p:cNvSpPr>
            <p:nvPr/>
          </p:nvSpPr>
          <p:spPr bwMode="auto">
            <a:xfrm>
              <a:off x="768" y="3679"/>
              <a:ext cx="984" cy="229"/>
            </a:xfrm>
            <a:prstGeom prst="rect">
              <a:avLst/>
            </a:prstGeom>
            <a:noFill/>
            <a:ln w="28575">
              <a:noFill/>
              <a:miter lim="800000"/>
              <a:headEnd/>
              <a:tailEnd/>
            </a:ln>
          </p:spPr>
          <p:txBody>
            <a:bodyPr wrap="none" lIns="90488" tIns="44450" rIns="90488" bIns="44450">
              <a:spAutoFit/>
            </a:bodyPr>
            <a:lstStyle/>
            <a:p>
              <a:pPr eaLnBrk="0" hangingPunct="0"/>
              <a:r>
                <a:rPr lang="zh-CN" altLang="en-US" sz="1800" b="1">
                  <a:latin typeface="宋体" pitchFamily="2" charset="-122"/>
                </a:rPr>
                <a:t>接收取样脉冲</a:t>
              </a:r>
            </a:p>
          </p:txBody>
        </p:sp>
      </p:grpSp>
      <p:sp>
        <p:nvSpPr>
          <p:cNvPr id="118" name="Rectangle 84"/>
          <p:cNvSpPr>
            <a:spLocks noChangeArrowheads="1"/>
          </p:cNvSpPr>
          <p:nvPr/>
        </p:nvSpPr>
        <p:spPr bwMode="auto">
          <a:xfrm>
            <a:off x="2166959" y="5581655"/>
            <a:ext cx="5548313" cy="396875"/>
          </a:xfrm>
          <a:prstGeom prst="rect">
            <a:avLst/>
          </a:prstGeom>
          <a:noFill/>
          <a:ln w="28575">
            <a:noFill/>
            <a:miter lim="800000"/>
            <a:headEnd/>
            <a:tailEnd/>
          </a:ln>
        </p:spPr>
        <p:txBody>
          <a:bodyPr lIns="90488" tIns="44450" rIns="90488" bIns="44450">
            <a:spAutoFit/>
          </a:bodyPr>
          <a:lstStyle/>
          <a:p>
            <a:pPr eaLnBrk="0" hangingPunct="0"/>
            <a:r>
              <a:rPr lang="zh-CN" altLang="en-US" sz="2000" b="1">
                <a:latin typeface="宋体" pitchFamily="2" charset="-122"/>
              </a:rPr>
              <a:t>收发设备的误差积累（不宜传输大块数据）</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34820" name="Text Box 39"/>
          <p:cNvSpPr txBox="1">
            <a:spLocks noChangeArrowheads="1"/>
          </p:cNvSpPr>
          <p:nvPr/>
        </p:nvSpPr>
        <p:spPr bwMode="auto">
          <a:xfrm>
            <a:off x="861060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27</a:t>
            </a:r>
            <a:endParaRPr lang="en-US" altLang="zh-CN" dirty="0"/>
          </a:p>
        </p:txBody>
      </p:sp>
      <p:sp>
        <p:nvSpPr>
          <p:cNvPr id="34821" name="Text Box 40"/>
          <p:cNvSpPr txBox="1">
            <a:spLocks noChangeArrowheads="1"/>
          </p:cNvSpPr>
          <p:nvPr/>
        </p:nvSpPr>
        <p:spPr bwMode="auto">
          <a:xfrm>
            <a:off x="228600" y="981075"/>
            <a:ext cx="8699818" cy="904863"/>
          </a:xfrm>
          <a:prstGeom prst="rect">
            <a:avLst/>
          </a:prstGeom>
          <a:noFill/>
          <a:ln w="9525">
            <a:noFill/>
            <a:miter lim="800000"/>
            <a:headEnd/>
            <a:tailEnd/>
          </a:ln>
        </p:spPr>
        <p:txBody>
          <a:bodyPr wrap="none">
            <a:spAutoFit/>
          </a:bodyPr>
          <a:lstStyle/>
          <a:p>
            <a:pPr>
              <a:spcBef>
                <a:spcPct val="20000"/>
              </a:spcBef>
            </a:pPr>
            <a:r>
              <a:rPr lang="en-US" altLang="zh-CN" b="1" dirty="0">
                <a:solidFill>
                  <a:srgbClr val="FF0000"/>
                </a:solidFill>
              </a:rPr>
              <a:t>★ </a:t>
            </a:r>
            <a:r>
              <a:rPr lang="zh-CN" altLang="en-US" b="1" dirty="0">
                <a:latin typeface="楷体" pitchFamily="18" charset="-122"/>
                <a:ea typeface="楷体" pitchFamily="18" charset="-122"/>
              </a:rPr>
              <a:t>通信编码</a:t>
            </a:r>
            <a:r>
              <a:rPr lang="en-US" altLang="zh-CN" b="1" dirty="0">
                <a:latin typeface="楷体" pitchFamily="18" charset="-122"/>
                <a:ea typeface="楷体" pitchFamily="18" charset="-122"/>
              </a:rPr>
              <a:t>—</a:t>
            </a:r>
            <a:r>
              <a:rPr lang="zh-CN" altLang="en-US" b="1" dirty="0">
                <a:solidFill>
                  <a:srgbClr val="FF0000"/>
                </a:solidFill>
                <a:latin typeface="楷体" pitchFamily="18" charset="-122"/>
                <a:ea typeface="楷体" pitchFamily="18" charset="-122"/>
              </a:rPr>
              <a:t>实例：</a:t>
            </a:r>
            <a:r>
              <a:rPr lang="zh-CN" altLang="en-US" b="1" dirty="0">
                <a:latin typeface="楷体" pitchFamily="18" charset="-122"/>
                <a:ea typeface="楷体" pitchFamily="18" charset="-122"/>
              </a:rPr>
              <a:t>利用特定的电平信号来表示</a:t>
            </a:r>
            <a:r>
              <a:rPr lang="en-US" altLang="zh-CN" b="1" dirty="0">
                <a:latin typeface="楷体" pitchFamily="18" charset="-122"/>
                <a:ea typeface="楷体" pitchFamily="18" charset="-122"/>
              </a:rPr>
              <a:t>0</a:t>
            </a:r>
            <a:r>
              <a:rPr lang="zh-CN" altLang="en-US" b="1" dirty="0">
                <a:latin typeface="楷体" pitchFamily="18" charset="-122"/>
                <a:ea typeface="楷体" pitchFamily="18" charset="-122"/>
              </a:rPr>
              <a:t>、</a:t>
            </a:r>
            <a:r>
              <a:rPr lang="en-US" altLang="zh-CN" b="1" dirty="0">
                <a:latin typeface="楷体" pitchFamily="18" charset="-122"/>
                <a:ea typeface="楷体" pitchFamily="18" charset="-122"/>
              </a:rPr>
              <a:t>1</a:t>
            </a:r>
            <a:r>
              <a:rPr lang="zh-CN" altLang="en-US" b="1" dirty="0">
                <a:latin typeface="楷体" pitchFamily="18" charset="-122"/>
                <a:ea typeface="楷体" pitchFamily="18" charset="-122"/>
              </a:rPr>
              <a:t>比特值，</a:t>
            </a:r>
          </a:p>
          <a:p>
            <a:pPr>
              <a:spcBef>
                <a:spcPct val="20000"/>
              </a:spcBef>
              <a:spcAft>
                <a:spcPct val="50000"/>
              </a:spcAft>
            </a:pPr>
            <a:r>
              <a:rPr lang="zh-CN" altLang="en-US" b="1" dirty="0">
                <a:latin typeface="楷体" pitchFamily="18" charset="-122"/>
                <a:ea typeface="楷体" pitchFamily="18" charset="-122"/>
              </a:rPr>
              <a:t>         并通过计算机或者其它通信设备的输入输出端口</a:t>
            </a:r>
            <a:r>
              <a:rPr lang="zh-CN" altLang="en-US" b="1" dirty="0" smtClean="0">
                <a:latin typeface="楷体" pitchFamily="18" charset="-122"/>
                <a:ea typeface="楷体" pitchFamily="18" charset="-122"/>
              </a:rPr>
              <a:t>传输</a:t>
            </a:r>
            <a:endParaRPr lang="zh-CN" altLang="en-US" b="1" dirty="0">
              <a:latin typeface="楷体" pitchFamily="18" charset="-122"/>
              <a:ea typeface="楷体" pitchFamily="18" charset="-122"/>
            </a:endParaRPr>
          </a:p>
        </p:txBody>
      </p:sp>
      <p:sp>
        <p:nvSpPr>
          <p:cNvPr id="34822" name="Text Box 6"/>
          <p:cNvSpPr txBox="1">
            <a:spLocks noChangeArrowheads="1"/>
          </p:cNvSpPr>
          <p:nvPr/>
        </p:nvSpPr>
        <p:spPr bwMode="auto">
          <a:xfrm>
            <a:off x="179388" y="112713"/>
            <a:ext cx="3455987" cy="579437"/>
          </a:xfrm>
          <a:prstGeom prst="rect">
            <a:avLst/>
          </a:prstGeom>
          <a:noFill/>
          <a:ln w="9525">
            <a:noFill/>
            <a:miter lim="800000"/>
            <a:headEnd/>
            <a:tailEnd/>
          </a:ln>
        </p:spPr>
        <p:txBody>
          <a:bodyPr>
            <a:spAutoFit/>
          </a:bodyPr>
          <a:lstStyle/>
          <a:p>
            <a:pPr>
              <a:spcBef>
                <a:spcPct val="20000"/>
              </a:spcBef>
              <a:spcAft>
                <a:spcPct val="40000"/>
              </a:spcAft>
            </a:pPr>
            <a:r>
              <a:rPr lang="en-US" altLang="zh-CN" sz="3200" b="1">
                <a:latin typeface="楷体" pitchFamily="18" charset="-122"/>
                <a:ea typeface="楷体" pitchFamily="18" charset="-122"/>
              </a:rPr>
              <a:t>2.4 </a:t>
            </a:r>
            <a:r>
              <a:rPr lang="zh-CN" altLang="en-US" sz="3200" b="1">
                <a:latin typeface="楷体" pitchFamily="18" charset="-122"/>
                <a:ea typeface="楷体" pitchFamily="18" charset="-122"/>
              </a:rPr>
              <a:t>传输编码</a:t>
            </a:r>
            <a:endParaRPr lang="zh-CN" altLang="en-US" sz="2800" b="1">
              <a:latin typeface="楷体" pitchFamily="18" charset="-122"/>
              <a:ea typeface="楷体" pitchFamily="18" charset="-122"/>
            </a:endParaRPr>
          </a:p>
        </p:txBody>
      </p:sp>
      <p:sp>
        <p:nvSpPr>
          <p:cNvPr id="57" name="Text Box 53"/>
          <p:cNvSpPr txBox="1">
            <a:spLocks noChangeArrowheads="1"/>
          </p:cNvSpPr>
          <p:nvPr/>
        </p:nvSpPr>
        <p:spPr bwMode="auto">
          <a:xfrm>
            <a:off x="193674" y="2024056"/>
            <a:ext cx="8378853" cy="2105192"/>
          </a:xfrm>
          <a:prstGeom prst="rect">
            <a:avLst/>
          </a:prstGeom>
          <a:noFill/>
          <a:ln w="9525">
            <a:noFill/>
            <a:miter lim="800000"/>
            <a:headEnd/>
            <a:tailEnd/>
          </a:ln>
        </p:spPr>
        <p:txBody>
          <a:bodyPr wrap="square">
            <a:spAutoFit/>
          </a:bodyPr>
          <a:lstStyle/>
          <a:p>
            <a:pPr>
              <a:lnSpc>
                <a:spcPct val="90000"/>
              </a:lnSpc>
              <a:spcBef>
                <a:spcPct val="20000"/>
              </a:spcBef>
            </a:pPr>
            <a:r>
              <a:rPr lang="en-US" altLang="zh-CN" sz="2800" b="1" dirty="0">
                <a:solidFill>
                  <a:srgbClr val="FF0000"/>
                </a:solidFill>
                <a:latin typeface="楷体" pitchFamily="18" charset="-122"/>
                <a:ea typeface="楷体" pitchFamily="18" charset="-122"/>
              </a:rPr>
              <a:t>(3) </a:t>
            </a:r>
            <a:r>
              <a:rPr lang="zh-CN" altLang="en-US" sz="2800" b="1" dirty="0" smtClean="0">
                <a:solidFill>
                  <a:srgbClr val="FF0000"/>
                </a:solidFill>
                <a:latin typeface="楷体" pitchFamily="18" charset="-122"/>
                <a:ea typeface="楷体" pitchFamily="18" charset="-122"/>
              </a:rPr>
              <a:t>曼彻斯特编码</a:t>
            </a:r>
            <a:endParaRPr lang="en-US" altLang="zh-CN" sz="2800" b="1" dirty="0" smtClean="0">
              <a:solidFill>
                <a:srgbClr val="FF0000"/>
              </a:solidFill>
              <a:latin typeface="楷体" pitchFamily="18" charset="-122"/>
              <a:ea typeface="楷体" pitchFamily="18" charset="-122"/>
            </a:endParaRPr>
          </a:p>
          <a:p>
            <a:pPr>
              <a:lnSpc>
                <a:spcPct val="90000"/>
              </a:lnSpc>
              <a:spcBef>
                <a:spcPct val="20000"/>
              </a:spcBef>
            </a:pPr>
            <a:r>
              <a:rPr lang="zh-CN" altLang="en-US" b="1" dirty="0" smtClean="0">
                <a:latin typeface="楷体" pitchFamily="18" charset="-122"/>
                <a:ea typeface="楷体" pitchFamily="18" charset="-122"/>
              </a:rPr>
              <a:t>一个比特时间一分为二（借助触发器对突变信号的敏感性）</a:t>
            </a:r>
          </a:p>
          <a:p>
            <a:pPr>
              <a:lnSpc>
                <a:spcPct val="90000"/>
              </a:lnSpc>
              <a:spcBef>
                <a:spcPct val="20000"/>
              </a:spcBef>
            </a:pPr>
            <a:r>
              <a:rPr lang="zh-CN" altLang="en-US" b="1" dirty="0" smtClean="0">
                <a:latin typeface="楷体" pitchFamily="18" charset="-122"/>
                <a:ea typeface="楷体" pitchFamily="18" charset="-122"/>
              </a:rPr>
              <a:t>     </a:t>
            </a:r>
            <a:r>
              <a:rPr lang="zh-CN" altLang="en-US" b="1" i="1" u="sng" dirty="0" smtClean="0">
                <a:latin typeface="楷体" pitchFamily="18" charset="-122"/>
                <a:ea typeface="楷体" pitchFamily="18" charset="-122"/>
              </a:rPr>
              <a:t>比特时间内 电平发生变化</a:t>
            </a:r>
            <a:endParaRPr lang="en-US" altLang="zh-CN" b="1" i="1" u="sng" dirty="0" smtClean="0">
              <a:latin typeface="楷体" pitchFamily="18" charset="-122"/>
              <a:ea typeface="楷体" pitchFamily="18" charset="-122"/>
            </a:endParaRPr>
          </a:p>
          <a:p>
            <a:pPr>
              <a:lnSpc>
                <a:spcPct val="90000"/>
              </a:lnSpc>
              <a:spcBef>
                <a:spcPct val="20000"/>
              </a:spcBef>
            </a:pPr>
            <a:r>
              <a:rPr lang="zh-CN" altLang="en-US" b="1" dirty="0" smtClean="0">
                <a:latin typeface="楷体" pitchFamily="18" charset="-122"/>
                <a:ea typeface="楷体" pitchFamily="18" charset="-122"/>
              </a:rPr>
              <a:t>         发生</a:t>
            </a:r>
            <a:r>
              <a:rPr lang="zh-CN" altLang="en-US" b="1" dirty="0" smtClean="0">
                <a:solidFill>
                  <a:srgbClr val="FF0000"/>
                </a:solidFill>
                <a:latin typeface="楷体" pitchFamily="18" charset="-122"/>
                <a:ea typeface="楷体" pitchFamily="18" charset="-122"/>
              </a:rPr>
              <a:t>低电平到高电平</a:t>
            </a:r>
            <a:r>
              <a:rPr lang="zh-CN" altLang="en-US" b="1" dirty="0" smtClean="0">
                <a:latin typeface="楷体" pitchFamily="18" charset="-122"/>
                <a:ea typeface="楷体" pitchFamily="18" charset="-122"/>
              </a:rPr>
              <a:t>的变化表示“</a:t>
            </a:r>
            <a:r>
              <a:rPr lang="en-US" altLang="zh-CN" b="1" dirty="0" smtClean="0">
                <a:latin typeface="楷体" pitchFamily="18" charset="-122"/>
                <a:ea typeface="楷体" pitchFamily="18" charset="-122"/>
              </a:rPr>
              <a:t>1”</a:t>
            </a:r>
            <a:r>
              <a:rPr lang="zh-CN" altLang="en-US" b="1" dirty="0" smtClean="0">
                <a:latin typeface="楷体" pitchFamily="18" charset="-122"/>
                <a:ea typeface="楷体" pitchFamily="18" charset="-122"/>
              </a:rPr>
              <a:t>，</a:t>
            </a:r>
          </a:p>
          <a:p>
            <a:pPr>
              <a:lnSpc>
                <a:spcPct val="90000"/>
              </a:lnSpc>
              <a:spcBef>
                <a:spcPct val="20000"/>
              </a:spcBef>
            </a:pPr>
            <a:r>
              <a:rPr lang="zh-CN" altLang="en-US" b="1" dirty="0" smtClean="0">
                <a:latin typeface="楷体" pitchFamily="18" charset="-122"/>
                <a:ea typeface="楷体" pitchFamily="18" charset="-122"/>
              </a:rPr>
              <a:t>             高电平到低电平的变化表示“</a:t>
            </a:r>
            <a:r>
              <a:rPr lang="en-US" altLang="zh-CN" b="1" dirty="0" smtClean="0">
                <a:latin typeface="楷体" pitchFamily="18" charset="-122"/>
                <a:ea typeface="楷体" pitchFamily="18" charset="-122"/>
              </a:rPr>
              <a:t>0”</a:t>
            </a:r>
            <a:r>
              <a:rPr lang="zh-CN" altLang="en-US" b="1" dirty="0" smtClean="0">
                <a:latin typeface="楷体" pitchFamily="18" charset="-122"/>
                <a:ea typeface="楷体" pitchFamily="18" charset="-122"/>
              </a:rPr>
              <a:t>；</a:t>
            </a:r>
            <a:endParaRPr lang="zh-CN" altLang="en-US" b="1" dirty="0">
              <a:latin typeface="楷体" pitchFamily="18" charset="-122"/>
              <a:ea typeface="楷体" pitchFamily="18" charset="-122"/>
            </a:endParaRPr>
          </a:p>
        </p:txBody>
      </p:sp>
      <p:grpSp>
        <p:nvGrpSpPr>
          <p:cNvPr id="238" name="组合 237"/>
          <p:cNvGrpSpPr/>
          <p:nvPr/>
        </p:nvGrpSpPr>
        <p:grpSpPr>
          <a:xfrm>
            <a:off x="1712894" y="4190534"/>
            <a:ext cx="6146840" cy="1107996"/>
            <a:chOff x="1712894" y="4190534"/>
            <a:chExt cx="6146840" cy="1107996"/>
          </a:xfrm>
        </p:grpSpPr>
        <p:cxnSp>
          <p:nvCxnSpPr>
            <p:cNvPr id="150" name="直接箭头连接符 53"/>
            <p:cNvCxnSpPr>
              <a:cxnSpLocks noChangeShapeType="1"/>
            </p:cNvCxnSpPr>
            <p:nvPr/>
          </p:nvCxnSpPr>
          <p:spPr bwMode="auto">
            <a:xfrm rot="5400000" flipH="1" flipV="1">
              <a:off x="2247914" y="5190579"/>
              <a:ext cx="214313" cy="1587"/>
            </a:xfrm>
            <a:prstGeom prst="straightConnector1">
              <a:avLst/>
            </a:prstGeom>
            <a:noFill/>
            <a:ln w="9525" algn="ctr">
              <a:solidFill>
                <a:schemeClr val="tx1"/>
              </a:solidFill>
              <a:round/>
              <a:headEnd/>
              <a:tailEnd type="triangle" w="med" len="med"/>
            </a:ln>
          </p:spPr>
        </p:cxnSp>
        <p:cxnSp>
          <p:nvCxnSpPr>
            <p:cNvPr id="151" name="直接箭头连接符 54"/>
            <p:cNvCxnSpPr>
              <a:cxnSpLocks noChangeShapeType="1"/>
            </p:cNvCxnSpPr>
            <p:nvPr/>
          </p:nvCxnSpPr>
          <p:spPr bwMode="auto">
            <a:xfrm rot="5400000" flipH="1" flipV="1">
              <a:off x="2535223" y="5190579"/>
              <a:ext cx="214313" cy="1588"/>
            </a:xfrm>
            <a:prstGeom prst="straightConnector1">
              <a:avLst/>
            </a:prstGeom>
            <a:noFill/>
            <a:ln w="9525" algn="ctr">
              <a:solidFill>
                <a:schemeClr val="tx1"/>
              </a:solidFill>
              <a:round/>
              <a:headEnd/>
              <a:tailEnd type="triangle" w="med" len="med"/>
            </a:ln>
          </p:spPr>
        </p:cxnSp>
        <p:cxnSp>
          <p:nvCxnSpPr>
            <p:cNvPr id="152" name="直接箭头连接符 55"/>
            <p:cNvCxnSpPr>
              <a:cxnSpLocks noChangeShapeType="1"/>
            </p:cNvCxnSpPr>
            <p:nvPr/>
          </p:nvCxnSpPr>
          <p:spPr bwMode="auto">
            <a:xfrm rot="5400000" flipH="1" flipV="1">
              <a:off x="2820975" y="5190579"/>
              <a:ext cx="214313" cy="1588"/>
            </a:xfrm>
            <a:prstGeom prst="straightConnector1">
              <a:avLst/>
            </a:prstGeom>
            <a:noFill/>
            <a:ln w="9525" algn="ctr">
              <a:solidFill>
                <a:schemeClr val="tx1"/>
              </a:solidFill>
              <a:round/>
              <a:headEnd/>
              <a:tailEnd type="triangle" w="med" len="med"/>
            </a:ln>
          </p:spPr>
        </p:cxnSp>
        <p:cxnSp>
          <p:nvCxnSpPr>
            <p:cNvPr id="153" name="直接箭头连接符 56"/>
            <p:cNvCxnSpPr>
              <a:cxnSpLocks noChangeShapeType="1"/>
            </p:cNvCxnSpPr>
            <p:nvPr/>
          </p:nvCxnSpPr>
          <p:spPr bwMode="auto">
            <a:xfrm rot="5400000" flipH="1" flipV="1">
              <a:off x="6823092" y="5190579"/>
              <a:ext cx="214313" cy="1588"/>
            </a:xfrm>
            <a:prstGeom prst="straightConnector1">
              <a:avLst/>
            </a:prstGeom>
            <a:noFill/>
            <a:ln w="9525" algn="ctr">
              <a:solidFill>
                <a:schemeClr val="tx1"/>
              </a:solidFill>
              <a:round/>
              <a:headEnd/>
              <a:tailEnd type="triangle" w="med" len="med"/>
            </a:ln>
          </p:spPr>
        </p:cxnSp>
        <p:cxnSp>
          <p:nvCxnSpPr>
            <p:cNvPr id="154" name="直接箭头连接符 57"/>
            <p:cNvCxnSpPr>
              <a:cxnSpLocks noChangeShapeType="1"/>
            </p:cNvCxnSpPr>
            <p:nvPr/>
          </p:nvCxnSpPr>
          <p:spPr bwMode="auto">
            <a:xfrm rot="5400000" flipH="1" flipV="1">
              <a:off x="3108316" y="5190579"/>
              <a:ext cx="214313" cy="1588"/>
            </a:xfrm>
            <a:prstGeom prst="straightConnector1">
              <a:avLst/>
            </a:prstGeom>
            <a:noFill/>
            <a:ln w="9525" algn="ctr">
              <a:solidFill>
                <a:schemeClr val="tx1"/>
              </a:solidFill>
              <a:round/>
              <a:headEnd/>
              <a:tailEnd type="triangle" w="med" len="med"/>
            </a:ln>
          </p:spPr>
        </p:cxnSp>
        <p:cxnSp>
          <p:nvCxnSpPr>
            <p:cNvPr id="155" name="直接箭头连接符 58"/>
            <p:cNvCxnSpPr>
              <a:cxnSpLocks noChangeShapeType="1"/>
            </p:cNvCxnSpPr>
            <p:nvPr/>
          </p:nvCxnSpPr>
          <p:spPr bwMode="auto">
            <a:xfrm rot="5400000" flipH="1" flipV="1">
              <a:off x="3389326" y="5190579"/>
              <a:ext cx="214313" cy="1588"/>
            </a:xfrm>
            <a:prstGeom prst="straightConnector1">
              <a:avLst/>
            </a:prstGeom>
            <a:noFill/>
            <a:ln w="9525" algn="ctr">
              <a:solidFill>
                <a:schemeClr val="tx1"/>
              </a:solidFill>
              <a:round/>
              <a:headEnd/>
              <a:tailEnd type="triangle" w="med" len="med"/>
            </a:ln>
          </p:spPr>
        </p:cxnSp>
        <p:cxnSp>
          <p:nvCxnSpPr>
            <p:cNvPr id="156" name="直接箭头连接符 59"/>
            <p:cNvCxnSpPr>
              <a:cxnSpLocks noChangeShapeType="1"/>
            </p:cNvCxnSpPr>
            <p:nvPr/>
          </p:nvCxnSpPr>
          <p:spPr bwMode="auto">
            <a:xfrm rot="5400000" flipH="1" flipV="1">
              <a:off x="3678231" y="5190579"/>
              <a:ext cx="214313" cy="1588"/>
            </a:xfrm>
            <a:prstGeom prst="straightConnector1">
              <a:avLst/>
            </a:prstGeom>
            <a:noFill/>
            <a:ln w="9525" algn="ctr">
              <a:solidFill>
                <a:schemeClr val="tx1"/>
              </a:solidFill>
              <a:round/>
              <a:headEnd/>
              <a:tailEnd type="triangle" w="med" len="med"/>
            </a:ln>
          </p:spPr>
        </p:cxnSp>
        <p:cxnSp>
          <p:nvCxnSpPr>
            <p:cNvPr id="157" name="直接箭头连接符 60"/>
            <p:cNvCxnSpPr>
              <a:cxnSpLocks noChangeShapeType="1"/>
            </p:cNvCxnSpPr>
            <p:nvPr/>
          </p:nvCxnSpPr>
          <p:spPr bwMode="auto">
            <a:xfrm rot="5400000" flipH="1" flipV="1">
              <a:off x="3963983" y="5190579"/>
              <a:ext cx="214313" cy="1587"/>
            </a:xfrm>
            <a:prstGeom prst="straightConnector1">
              <a:avLst/>
            </a:prstGeom>
            <a:noFill/>
            <a:ln w="9525" algn="ctr">
              <a:solidFill>
                <a:schemeClr val="tx1"/>
              </a:solidFill>
              <a:round/>
              <a:headEnd/>
              <a:tailEnd type="triangle" w="med" len="med"/>
            </a:ln>
          </p:spPr>
        </p:cxnSp>
        <p:cxnSp>
          <p:nvCxnSpPr>
            <p:cNvPr id="158" name="直接箭头连接符 61"/>
            <p:cNvCxnSpPr>
              <a:cxnSpLocks noChangeShapeType="1"/>
            </p:cNvCxnSpPr>
            <p:nvPr/>
          </p:nvCxnSpPr>
          <p:spPr bwMode="auto">
            <a:xfrm rot="5400000" flipH="1" flipV="1">
              <a:off x="4249736" y="5190579"/>
              <a:ext cx="214313" cy="1587"/>
            </a:xfrm>
            <a:prstGeom prst="straightConnector1">
              <a:avLst/>
            </a:prstGeom>
            <a:noFill/>
            <a:ln w="9525" algn="ctr">
              <a:solidFill>
                <a:schemeClr val="tx1"/>
              </a:solidFill>
              <a:round/>
              <a:headEnd/>
              <a:tailEnd type="triangle" w="med" len="med"/>
            </a:ln>
          </p:spPr>
        </p:cxnSp>
        <p:cxnSp>
          <p:nvCxnSpPr>
            <p:cNvPr id="159" name="直接箭头连接符 62"/>
            <p:cNvCxnSpPr>
              <a:cxnSpLocks noChangeShapeType="1"/>
            </p:cNvCxnSpPr>
            <p:nvPr/>
          </p:nvCxnSpPr>
          <p:spPr bwMode="auto">
            <a:xfrm rot="5400000" flipH="1" flipV="1">
              <a:off x="7108844" y="5190579"/>
              <a:ext cx="214313" cy="1588"/>
            </a:xfrm>
            <a:prstGeom prst="straightConnector1">
              <a:avLst/>
            </a:prstGeom>
            <a:noFill/>
            <a:ln w="9525" algn="ctr">
              <a:solidFill>
                <a:schemeClr val="tx1"/>
              </a:solidFill>
              <a:round/>
              <a:headEnd/>
              <a:tailEnd type="triangle" w="med" len="med"/>
            </a:ln>
          </p:spPr>
        </p:cxnSp>
        <p:cxnSp>
          <p:nvCxnSpPr>
            <p:cNvPr id="160" name="直接箭头连接符 63"/>
            <p:cNvCxnSpPr>
              <a:cxnSpLocks noChangeShapeType="1"/>
            </p:cNvCxnSpPr>
            <p:nvPr/>
          </p:nvCxnSpPr>
          <p:spPr bwMode="auto">
            <a:xfrm rot="5400000" flipH="1" flipV="1">
              <a:off x="4535501" y="5190579"/>
              <a:ext cx="214313" cy="1588"/>
            </a:xfrm>
            <a:prstGeom prst="straightConnector1">
              <a:avLst/>
            </a:prstGeom>
            <a:noFill/>
            <a:ln w="9525" algn="ctr">
              <a:solidFill>
                <a:schemeClr val="tx1"/>
              </a:solidFill>
              <a:round/>
              <a:headEnd/>
              <a:tailEnd type="triangle" w="med" len="med"/>
            </a:ln>
          </p:spPr>
        </p:cxnSp>
        <p:cxnSp>
          <p:nvCxnSpPr>
            <p:cNvPr id="161" name="直接箭头连接符 64"/>
            <p:cNvCxnSpPr>
              <a:cxnSpLocks noChangeShapeType="1"/>
            </p:cNvCxnSpPr>
            <p:nvPr/>
          </p:nvCxnSpPr>
          <p:spPr bwMode="auto">
            <a:xfrm rot="5400000" flipH="1" flipV="1">
              <a:off x="4822828" y="5190579"/>
              <a:ext cx="214313" cy="1588"/>
            </a:xfrm>
            <a:prstGeom prst="straightConnector1">
              <a:avLst/>
            </a:prstGeom>
            <a:noFill/>
            <a:ln w="9525" algn="ctr">
              <a:solidFill>
                <a:schemeClr val="tx1"/>
              </a:solidFill>
              <a:round/>
              <a:headEnd/>
              <a:tailEnd type="triangle" w="med" len="med"/>
            </a:ln>
          </p:spPr>
        </p:cxnSp>
        <p:cxnSp>
          <p:nvCxnSpPr>
            <p:cNvPr id="162" name="直接箭头连接符 65"/>
            <p:cNvCxnSpPr>
              <a:cxnSpLocks noChangeShapeType="1"/>
            </p:cNvCxnSpPr>
            <p:nvPr/>
          </p:nvCxnSpPr>
          <p:spPr bwMode="auto">
            <a:xfrm rot="5400000" flipH="1" flipV="1">
              <a:off x="5106991" y="5190579"/>
              <a:ext cx="214313" cy="1588"/>
            </a:xfrm>
            <a:prstGeom prst="straightConnector1">
              <a:avLst/>
            </a:prstGeom>
            <a:noFill/>
            <a:ln w="9525" algn="ctr">
              <a:solidFill>
                <a:schemeClr val="tx1"/>
              </a:solidFill>
              <a:round/>
              <a:headEnd/>
              <a:tailEnd type="triangle" w="med" len="med"/>
            </a:ln>
          </p:spPr>
        </p:cxnSp>
        <p:cxnSp>
          <p:nvCxnSpPr>
            <p:cNvPr id="163" name="直接箭头连接符 66"/>
            <p:cNvCxnSpPr>
              <a:cxnSpLocks noChangeShapeType="1"/>
            </p:cNvCxnSpPr>
            <p:nvPr/>
          </p:nvCxnSpPr>
          <p:spPr bwMode="auto">
            <a:xfrm rot="5400000" flipH="1" flipV="1">
              <a:off x="5392744" y="5190579"/>
              <a:ext cx="214313" cy="1587"/>
            </a:xfrm>
            <a:prstGeom prst="straightConnector1">
              <a:avLst/>
            </a:prstGeom>
            <a:noFill/>
            <a:ln w="9525" algn="ctr">
              <a:solidFill>
                <a:schemeClr val="tx1"/>
              </a:solidFill>
              <a:round/>
              <a:headEnd/>
              <a:tailEnd type="triangle" w="med" len="med"/>
            </a:ln>
          </p:spPr>
        </p:cxnSp>
        <p:cxnSp>
          <p:nvCxnSpPr>
            <p:cNvPr id="164" name="直接箭头连接符 67"/>
            <p:cNvCxnSpPr>
              <a:cxnSpLocks noChangeShapeType="1"/>
            </p:cNvCxnSpPr>
            <p:nvPr/>
          </p:nvCxnSpPr>
          <p:spPr bwMode="auto">
            <a:xfrm rot="5400000" flipH="1" flipV="1">
              <a:off x="7394595" y="5190579"/>
              <a:ext cx="214313" cy="1587"/>
            </a:xfrm>
            <a:prstGeom prst="straightConnector1">
              <a:avLst/>
            </a:prstGeom>
            <a:noFill/>
            <a:ln w="9525" algn="ctr">
              <a:solidFill>
                <a:schemeClr val="tx1"/>
              </a:solidFill>
              <a:round/>
              <a:headEnd/>
              <a:tailEnd type="triangle" w="med" len="med"/>
            </a:ln>
          </p:spPr>
        </p:cxnSp>
        <p:cxnSp>
          <p:nvCxnSpPr>
            <p:cNvPr id="165" name="直接箭头连接符 68"/>
            <p:cNvCxnSpPr>
              <a:cxnSpLocks noChangeShapeType="1"/>
            </p:cNvCxnSpPr>
            <p:nvPr/>
          </p:nvCxnSpPr>
          <p:spPr bwMode="auto">
            <a:xfrm rot="5400000" flipH="1" flipV="1">
              <a:off x="5676914" y="5190579"/>
              <a:ext cx="214313" cy="1587"/>
            </a:xfrm>
            <a:prstGeom prst="straightConnector1">
              <a:avLst/>
            </a:prstGeom>
            <a:noFill/>
            <a:ln w="9525" algn="ctr">
              <a:solidFill>
                <a:schemeClr val="tx1"/>
              </a:solidFill>
              <a:round/>
              <a:headEnd/>
              <a:tailEnd type="triangle" w="med" len="med"/>
            </a:ln>
          </p:spPr>
        </p:cxnSp>
        <p:cxnSp>
          <p:nvCxnSpPr>
            <p:cNvPr id="166" name="直接箭头连接符 69"/>
            <p:cNvCxnSpPr>
              <a:cxnSpLocks noChangeShapeType="1"/>
            </p:cNvCxnSpPr>
            <p:nvPr/>
          </p:nvCxnSpPr>
          <p:spPr bwMode="auto">
            <a:xfrm rot="5400000" flipH="1" flipV="1">
              <a:off x="5964248" y="5190579"/>
              <a:ext cx="214313" cy="1587"/>
            </a:xfrm>
            <a:prstGeom prst="straightConnector1">
              <a:avLst/>
            </a:prstGeom>
            <a:noFill/>
            <a:ln w="9525" algn="ctr">
              <a:solidFill>
                <a:schemeClr val="tx1"/>
              </a:solidFill>
              <a:round/>
              <a:headEnd/>
              <a:tailEnd type="triangle" w="med" len="med"/>
            </a:ln>
          </p:spPr>
        </p:cxnSp>
        <p:cxnSp>
          <p:nvCxnSpPr>
            <p:cNvPr id="167" name="直接箭头连接符 70"/>
            <p:cNvCxnSpPr>
              <a:cxnSpLocks noChangeShapeType="1"/>
            </p:cNvCxnSpPr>
            <p:nvPr/>
          </p:nvCxnSpPr>
          <p:spPr bwMode="auto">
            <a:xfrm rot="5400000" flipH="1" flipV="1">
              <a:off x="7678759" y="5190579"/>
              <a:ext cx="214313" cy="1588"/>
            </a:xfrm>
            <a:prstGeom prst="straightConnector1">
              <a:avLst/>
            </a:prstGeom>
            <a:noFill/>
            <a:ln w="9525" algn="ctr">
              <a:solidFill>
                <a:schemeClr val="tx1"/>
              </a:solidFill>
              <a:round/>
              <a:headEnd/>
              <a:tailEnd type="triangle" w="med" len="med"/>
            </a:ln>
          </p:spPr>
        </p:cxnSp>
        <p:cxnSp>
          <p:nvCxnSpPr>
            <p:cNvPr id="168" name="直接箭头连接符 71"/>
            <p:cNvCxnSpPr>
              <a:cxnSpLocks noChangeShapeType="1"/>
            </p:cNvCxnSpPr>
            <p:nvPr/>
          </p:nvCxnSpPr>
          <p:spPr bwMode="auto">
            <a:xfrm rot="5400000" flipH="1" flipV="1">
              <a:off x="6251588" y="5190579"/>
              <a:ext cx="214313" cy="1588"/>
            </a:xfrm>
            <a:prstGeom prst="straightConnector1">
              <a:avLst/>
            </a:prstGeom>
            <a:noFill/>
            <a:ln w="9525" algn="ctr">
              <a:solidFill>
                <a:schemeClr val="tx1"/>
              </a:solidFill>
              <a:round/>
              <a:headEnd/>
              <a:tailEnd type="triangle" w="med" len="med"/>
            </a:ln>
          </p:spPr>
        </p:cxnSp>
        <p:cxnSp>
          <p:nvCxnSpPr>
            <p:cNvPr id="169" name="直接箭头连接符 72"/>
            <p:cNvCxnSpPr>
              <a:cxnSpLocks noChangeShapeType="1"/>
            </p:cNvCxnSpPr>
            <p:nvPr/>
          </p:nvCxnSpPr>
          <p:spPr bwMode="auto">
            <a:xfrm rot="5400000" flipH="1" flipV="1">
              <a:off x="6535751" y="5190579"/>
              <a:ext cx="214313" cy="1588"/>
            </a:xfrm>
            <a:prstGeom prst="straightConnector1">
              <a:avLst/>
            </a:prstGeom>
            <a:noFill/>
            <a:ln w="9525" algn="ctr">
              <a:solidFill>
                <a:schemeClr val="tx1"/>
              </a:solidFill>
              <a:round/>
              <a:headEnd/>
              <a:tailEnd type="triangle" w="med" len="med"/>
            </a:ln>
          </p:spPr>
        </p:cxnSp>
        <p:sp>
          <p:nvSpPr>
            <p:cNvPr id="73" name="Line 30"/>
            <p:cNvSpPr>
              <a:spLocks noChangeShapeType="1"/>
            </p:cNvSpPr>
            <p:nvPr/>
          </p:nvSpPr>
          <p:spPr bwMode="auto">
            <a:xfrm>
              <a:off x="1928794" y="4426991"/>
              <a:ext cx="0" cy="715963"/>
            </a:xfrm>
            <a:prstGeom prst="line">
              <a:avLst/>
            </a:prstGeom>
            <a:noFill/>
            <a:ln w="9525">
              <a:solidFill>
                <a:schemeClr val="tx1"/>
              </a:solidFill>
              <a:prstDash val="dash"/>
              <a:round/>
              <a:headEnd/>
              <a:tailEnd/>
            </a:ln>
          </p:spPr>
          <p:txBody>
            <a:bodyPr wrap="none" anchor="ctr"/>
            <a:lstStyle/>
            <a:p>
              <a:endParaRPr lang="zh-CN" altLang="en-US"/>
            </a:p>
          </p:txBody>
        </p:sp>
        <p:sp>
          <p:nvSpPr>
            <p:cNvPr id="74" name="Line 31"/>
            <p:cNvSpPr>
              <a:spLocks noChangeShapeType="1"/>
            </p:cNvSpPr>
            <p:nvPr/>
          </p:nvSpPr>
          <p:spPr bwMode="auto">
            <a:xfrm>
              <a:off x="2500298" y="4426991"/>
              <a:ext cx="0" cy="715963"/>
            </a:xfrm>
            <a:prstGeom prst="line">
              <a:avLst/>
            </a:prstGeom>
            <a:noFill/>
            <a:ln w="9525">
              <a:solidFill>
                <a:schemeClr val="tx1"/>
              </a:solidFill>
              <a:prstDash val="dash"/>
              <a:round/>
              <a:headEnd/>
              <a:tailEnd/>
            </a:ln>
          </p:spPr>
          <p:txBody>
            <a:bodyPr wrap="none" anchor="ctr"/>
            <a:lstStyle/>
            <a:p>
              <a:endParaRPr lang="zh-CN" altLang="en-US"/>
            </a:p>
          </p:txBody>
        </p:sp>
        <p:sp>
          <p:nvSpPr>
            <p:cNvPr id="75" name="Line 32"/>
            <p:cNvSpPr>
              <a:spLocks noChangeShapeType="1"/>
            </p:cNvSpPr>
            <p:nvPr/>
          </p:nvSpPr>
          <p:spPr bwMode="auto">
            <a:xfrm>
              <a:off x="7643834" y="4426991"/>
              <a:ext cx="0" cy="715963"/>
            </a:xfrm>
            <a:prstGeom prst="line">
              <a:avLst/>
            </a:prstGeom>
            <a:noFill/>
            <a:ln w="9525">
              <a:solidFill>
                <a:schemeClr val="tx1"/>
              </a:solidFill>
              <a:prstDash val="dash"/>
              <a:round/>
              <a:headEnd/>
              <a:tailEnd/>
            </a:ln>
          </p:spPr>
          <p:txBody>
            <a:bodyPr wrap="none" anchor="ctr"/>
            <a:lstStyle/>
            <a:p>
              <a:endParaRPr lang="zh-CN" altLang="en-US"/>
            </a:p>
          </p:txBody>
        </p:sp>
        <p:sp>
          <p:nvSpPr>
            <p:cNvPr id="76" name="Line 33"/>
            <p:cNvSpPr>
              <a:spLocks noChangeShapeType="1"/>
            </p:cNvSpPr>
            <p:nvPr/>
          </p:nvSpPr>
          <p:spPr bwMode="auto">
            <a:xfrm>
              <a:off x="3071802" y="4426991"/>
              <a:ext cx="0" cy="715963"/>
            </a:xfrm>
            <a:prstGeom prst="line">
              <a:avLst/>
            </a:prstGeom>
            <a:noFill/>
            <a:ln w="9525">
              <a:solidFill>
                <a:schemeClr val="tx1"/>
              </a:solidFill>
              <a:prstDash val="dash"/>
              <a:round/>
              <a:headEnd/>
              <a:tailEnd/>
            </a:ln>
          </p:spPr>
          <p:txBody>
            <a:bodyPr wrap="none" anchor="ctr"/>
            <a:lstStyle/>
            <a:p>
              <a:endParaRPr lang="zh-CN" altLang="en-US"/>
            </a:p>
          </p:txBody>
        </p:sp>
        <p:sp>
          <p:nvSpPr>
            <p:cNvPr id="77" name="Line 34"/>
            <p:cNvSpPr>
              <a:spLocks noChangeShapeType="1"/>
            </p:cNvSpPr>
            <p:nvPr/>
          </p:nvSpPr>
          <p:spPr bwMode="auto">
            <a:xfrm>
              <a:off x="3643306" y="4426991"/>
              <a:ext cx="0" cy="715963"/>
            </a:xfrm>
            <a:prstGeom prst="line">
              <a:avLst/>
            </a:prstGeom>
            <a:noFill/>
            <a:ln w="9525">
              <a:solidFill>
                <a:schemeClr val="tx1"/>
              </a:solidFill>
              <a:prstDash val="dash"/>
              <a:round/>
              <a:headEnd/>
              <a:tailEnd/>
            </a:ln>
          </p:spPr>
          <p:txBody>
            <a:bodyPr wrap="none" anchor="ctr"/>
            <a:lstStyle/>
            <a:p>
              <a:endParaRPr lang="zh-CN" altLang="en-US"/>
            </a:p>
          </p:txBody>
        </p:sp>
        <p:sp>
          <p:nvSpPr>
            <p:cNvPr id="78" name="Line 35"/>
            <p:cNvSpPr>
              <a:spLocks noChangeShapeType="1"/>
            </p:cNvSpPr>
            <p:nvPr/>
          </p:nvSpPr>
          <p:spPr bwMode="auto">
            <a:xfrm>
              <a:off x="4214810" y="4426991"/>
              <a:ext cx="0" cy="715963"/>
            </a:xfrm>
            <a:prstGeom prst="line">
              <a:avLst/>
            </a:prstGeom>
            <a:noFill/>
            <a:ln w="9525">
              <a:solidFill>
                <a:schemeClr val="tx1"/>
              </a:solidFill>
              <a:prstDash val="dash"/>
              <a:round/>
              <a:headEnd/>
              <a:tailEnd/>
            </a:ln>
          </p:spPr>
          <p:txBody>
            <a:bodyPr wrap="none" anchor="ctr"/>
            <a:lstStyle/>
            <a:p>
              <a:endParaRPr lang="zh-CN" altLang="en-US"/>
            </a:p>
          </p:txBody>
        </p:sp>
        <p:sp>
          <p:nvSpPr>
            <p:cNvPr id="79" name="Line 36"/>
            <p:cNvSpPr>
              <a:spLocks noChangeShapeType="1"/>
            </p:cNvSpPr>
            <p:nvPr/>
          </p:nvSpPr>
          <p:spPr bwMode="auto">
            <a:xfrm>
              <a:off x="4786314" y="4426991"/>
              <a:ext cx="0" cy="715963"/>
            </a:xfrm>
            <a:prstGeom prst="line">
              <a:avLst/>
            </a:prstGeom>
            <a:noFill/>
            <a:ln w="9525">
              <a:solidFill>
                <a:schemeClr val="tx1"/>
              </a:solidFill>
              <a:prstDash val="dash"/>
              <a:round/>
              <a:headEnd/>
              <a:tailEnd/>
            </a:ln>
          </p:spPr>
          <p:txBody>
            <a:bodyPr wrap="none" anchor="ctr"/>
            <a:lstStyle/>
            <a:p>
              <a:endParaRPr lang="zh-CN" altLang="en-US"/>
            </a:p>
          </p:txBody>
        </p:sp>
        <p:sp>
          <p:nvSpPr>
            <p:cNvPr id="80" name="Line 37"/>
            <p:cNvSpPr>
              <a:spLocks noChangeShapeType="1"/>
            </p:cNvSpPr>
            <p:nvPr/>
          </p:nvSpPr>
          <p:spPr bwMode="auto">
            <a:xfrm>
              <a:off x="5357818" y="4439691"/>
              <a:ext cx="0" cy="715963"/>
            </a:xfrm>
            <a:prstGeom prst="line">
              <a:avLst/>
            </a:prstGeom>
            <a:noFill/>
            <a:ln w="9525">
              <a:solidFill>
                <a:schemeClr val="tx1"/>
              </a:solidFill>
              <a:prstDash val="dash"/>
              <a:round/>
              <a:headEnd/>
              <a:tailEnd/>
            </a:ln>
          </p:spPr>
          <p:txBody>
            <a:bodyPr wrap="none" anchor="ctr"/>
            <a:lstStyle/>
            <a:p>
              <a:endParaRPr lang="zh-CN" altLang="en-US"/>
            </a:p>
          </p:txBody>
        </p:sp>
        <p:sp>
          <p:nvSpPr>
            <p:cNvPr id="81" name="Line 38"/>
            <p:cNvSpPr>
              <a:spLocks noChangeShapeType="1"/>
            </p:cNvSpPr>
            <p:nvPr/>
          </p:nvSpPr>
          <p:spPr bwMode="auto">
            <a:xfrm>
              <a:off x="5929322" y="4426991"/>
              <a:ext cx="0" cy="715963"/>
            </a:xfrm>
            <a:prstGeom prst="line">
              <a:avLst/>
            </a:prstGeom>
            <a:noFill/>
            <a:ln w="9525">
              <a:solidFill>
                <a:schemeClr val="tx1"/>
              </a:solidFill>
              <a:prstDash val="dash"/>
              <a:round/>
              <a:headEnd/>
              <a:tailEnd/>
            </a:ln>
          </p:spPr>
          <p:txBody>
            <a:bodyPr wrap="none" anchor="ctr"/>
            <a:lstStyle/>
            <a:p>
              <a:endParaRPr lang="zh-CN" altLang="en-US"/>
            </a:p>
          </p:txBody>
        </p:sp>
        <p:sp>
          <p:nvSpPr>
            <p:cNvPr id="82" name="Line 39"/>
            <p:cNvSpPr>
              <a:spLocks noChangeShapeType="1"/>
            </p:cNvSpPr>
            <p:nvPr/>
          </p:nvSpPr>
          <p:spPr bwMode="auto">
            <a:xfrm>
              <a:off x="6500826" y="4426991"/>
              <a:ext cx="0" cy="715963"/>
            </a:xfrm>
            <a:prstGeom prst="line">
              <a:avLst/>
            </a:prstGeom>
            <a:noFill/>
            <a:ln w="9525">
              <a:solidFill>
                <a:schemeClr val="tx1"/>
              </a:solidFill>
              <a:prstDash val="dash"/>
              <a:round/>
              <a:headEnd/>
              <a:tailEnd/>
            </a:ln>
          </p:spPr>
          <p:txBody>
            <a:bodyPr wrap="none" anchor="ctr"/>
            <a:lstStyle/>
            <a:p>
              <a:endParaRPr lang="zh-CN" altLang="en-US"/>
            </a:p>
          </p:txBody>
        </p:sp>
        <p:sp>
          <p:nvSpPr>
            <p:cNvPr id="83" name="Line 40"/>
            <p:cNvSpPr>
              <a:spLocks noChangeShapeType="1"/>
            </p:cNvSpPr>
            <p:nvPr/>
          </p:nvSpPr>
          <p:spPr bwMode="auto">
            <a:xfrm>
              <a:off x="7072330" y="4426991"/>
              <a:ext cx="0" cy="715963"/>
            </a:xfrm>
            <a:prstGeom prst="line">
              <a:avLst/>
            </a:prstGeom>
            <a:noFill/>
            <a:ln w="9525">
              <a:solidFill>
                <a:schemeClr val="tx1"/>
              </a:solidFill>
              <a:prstDash val="dash"/>
              <a:round/>
              <a:headEnd/>
              <a:tailEnd/>
            </a:ln>
          </p:spPr>
          <p:txBody>
            <a:bodyPr wrap="none" anchor="ctr"/>
            <a:lstStyle/>
            <a:p>
              <a:endParaRPr lang="zh-CN" altLang="en-US"/>
            </a:p>
          </p:txBody>
        </p:sp>
        <p:sp>
          <p:nvSpPr>
            <p:cNvPr id="176" name="Line 41"/>
            <p:cNvSpPr>
              <a:spLocks noChangeShapeType="1"/>
            </p:cNvSpPr>
            <p:nvPr/>
          </p:nvSpPr>
          <p:spPr bwMode="auto">
            <a:xfrm>
              <a:off x="7643834" y="5011190"/>
              <a:ext cx="215900" cy="0"/>
            </a:xfrm>
            <a:prstGeom prst="line">
              <a:avLst/>
            </a:prstGeom>
            <a:noFill/>
            <a:ln w="28575">
              <a:solidFill>
                <a:schemeClr val="tx1"/>
              </a:solidFill>
              <a:round/>
              <a:headEnd/>
              <a:tailEnd/>
            </a:ln>
          </p:spPr>
          <p:txBody>
            <a:bodyPr wrap="none" anchor="ctr"/>
            <a:lstStyle/>
            <a:p>
              <a:endParaRPr lang="zh-CN" altLang="en-US"/>
            </a:p>
          </p:txBody>
        </p:sp>
        <p:cxnSp>
          <p:nvCxnSpPr>
            <p:cNvPr id="177" name="直接箭头连接符 53"/>
            <p:cNvCxnSpPr>
              <a:cxnSpLocks noChangeShapeType="1"/>
            </p:cNvCxnSpPr>
            <p:nvPr/>
          </p:nvCxnSpPr>
          <p:spPr bwMode="auto">
            <a:xfrm rot="5400000" flipH="1" flipV="1">
              <a:off x="1965307" y="5190580"/>
              <a:ext cx="214313" cy="1587"/>
            </a:xfrm>
            <a:prstGeom prst="straightConnector1">
              <a:avLst/>
            </a:prstGeom>
            <a:noFill/>
            <a:ln w="9525" algn="ctr">
              <a:solidFill>
                <a:schemeClr val="tx1"/>
              </a:solidFill>
              <a:round/>
              <a:headEnd/>
              <a:tailEnd type="triangle" w="med" len="med"/>
            </a:ln>
          </p:spPr>
        </p:cxnSp>
        <p:cxnSp>
          <p:nvCxnSpPr>
            <p:cNvPr id="178" name="直接箭头连接符 54"/>
            <p:cNvCxnSpPr>
              <a:cxnSpLocks noChangeShapeType="1"/>
            </p:cNvCxnSpPr>
            <p:nvPr/>
          </p:nvCxnSpPr>
          <p:spPr bwMode="auto">
            <a:xfrm rot="5400000" flipH="1" flipV="1">
              <a:off x="1679556" y="5190579"/>
              <a:ext cx="214313" cy="1588"/>
            </a:xfrm>
            <a:prstGeom prst="straightConnector1">
              <a:avLst/>
            </a:prstGeom>
            <a:noFill/>
            <a:ln w="9525" algn="ctr">
              <a:solidFill>
                <a:schemeClr val="tx1"/>
              </a:solidFill>
              <a:round/>
              <a:headEnd/>
              <a:tailEnd type="triangle" w="med" len="med"/>
            </a:ln>
          </p:spPr>
        </p:cxnSp>
        <p:grpSp>
          <p:nvGrpSpPr>
            <p:cNvPr id="183" name="组合 182"/>
            <p:cNvGrpSpPr/>
            <p:nvPr/>
          </p:nvGrpSpPr>
          <p:grpSpPr>
            <a:xfrm>
              <a:off x="1928794" y="4572008"/>
              <a:ext cx="571504" cy="428628"/>
              <a:chOff x="1928794" y="6000768"/>
              <a:chExt cx="571504" cy="287340"/>
            </a:xfrm>
          </p:grpSpPr>
          <p:sp>
            <p:nvSpPr>
              <p:cNvPr id="85" name="Line 6"/>
              <p:cNvSpPr>
                <a:spLocks noChangeShapeType="1"/>
              </p:cNvSpPr>
              <p:nvPr/>
            </p:nvSpPr>
            <p:spPr bwMode="auto">
              <a:xfrm>
                <a:off x="2214546" y="6000768"/>
                <a:ext cx="0" cy="279400"/>
              </a:xfrm>
              <a:prstGeom prst="line">
                <a:avLst/>
              </a:prstGeom>
              <a:noFill/>
              <a:ln w="28575">
                <a:solidFill>
                  <a:schemeClr val="tx1"/>
                </a:solidFill>
                <a:round/>
                <a:headEnd/>
                <a:tailEnd/>
              </a:ln>
            </p:spPr>
            <p:txBody>
              <a:bodyPr wrap="none" anchor="ctr"/>
              <a:lstStyle/>
              <a:p>
                <a:endParaRPr lang="zh-CN" altLang="en-US"/>
              </a:p>
            </p:txBody>
          </p:sp>
          <p:cxnSp>
            <p:nvCxnSpPr>
              <p:cNvPr id="181" name="直接连接符 180"/>
              <p:cNvCxnSpPr/>
              <p:nvPr/>
            </p:nvCxnSpPr>
            <p:spPr bwMode="auto">
              <a:xfrm>
                <a:off x="1928794" y="6000768"/>
                <a:ext cx="285752" cy="1588"/>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82" name="直接连接符 181"/>
              <p:cNvCxnSpPr/>
              <p:nvPr/>
            </p:nvCxnSpPr>
            <p:spPr bwMode="auto">
              <a:xfrm>
                <a:off x="2214546" y="6286520"/>
                <a:ext cx="285752" cy="1588"/>
              </a:xfrm>
              <a:prstGeom prst="line">
                <a:avLst/>
              </a:prstGeom>
              <a:solidFill>
                <a:schemeClr val="accent1"/>
              </a:solidFill>
              <a:ln w="28575" cap="flat" cmpd="sng" algn="ctr">
                <a:solidFill>
                  <a:schemeClr val="tx1"/>
                </a:solidFill>
                <a:prstDash val="solid"/>
                <a:round/>
                <a:headEnd type="none" w="med" len="med"/>
                <a:tailEnd type="none" w="med" len="med"/>
              </a:ln>
              <a:effectLst/>
            </p:spPr>
          </p:cxnSp>
        </p:grpSp>
        <p:grpSp>
          <p:nvGrpSpPr>
            <p:cNvPr id="186" name="组合 185"/>
            <p:cNvGrpSpPr/>
            <p:nvPr/>
          </p:nvGrpSpPr>
          <p:grpSpPr>
            <a:xfrm>
              <a:off x="2500298" y="4572008"/>
              <a:ext cx="571504" cy="440770"/>
              <a:chOff x="2357422" y="6000768"/>
              <a:chExt cx="571504" cy="287340"/>
            </a:xfrm>
          </p:grpSpPr>
          <p:sp>
            <p:nvSpPr>
              <p:cNvPr id="88" name="Line 6"/>
              <p:cNvSpPr>
                <a:spLocks noChangeShapeType="1"/>
              </p:cNvSpPr>
              <p:nvPr/>
            </p:nvSpPr>
            <p:spPr bwMode="auto">
              <a:xfrm>
                <a:off x="2643174" y="6000768"/>
                <a:ext cx="0" cy="279400"/>
              </a:xfrm>
              <a:prstGeom prst="line">
                <a:avLst/>
              </a:prstGeom>
              <a:noFill/>
              <a:ln w="28575">
                <a:solidFill>
                  <a:srgbClr val="FF0000"/>
                </a:solidFill>
                <a:round/>
                <a:headEnd/>
                <a:tailEnd/>
              </a:ln>
            </p:spPr>
            <p:txBody>
              <a:bodyPr wrap="none" anchor="ctr"/>
              <a:lstStyle/>
              <a:p>
                <a:endParaRPr lang="zh-CN" altLang="en-US"/>
              </a:p>
            </p:txBody>
          </p:sp>
          <p:cxnSp>
            <p:nvCxnSpPr>
              <p:cNvPr id="184" name="直接连接符 183"/>
              <p:cNvCxnSpPr/>
              <p:nvPr/>
            </p:nvCxnSpPr>
            <p:spPr bwMode="auto">
              <a:xfrm>
                <a:off x="2357422" y="6286520"/>
                <a:ext cx="285752" cy="1588"/>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85" name="直接连接符 184"/>
              <p:cNvCxnSpPr/>
              <p:nvPr/>
            </p:nvCxnSpPr>
            <p:spPr bwMode="auto">
              <a:xfrm>
                <a:off x="2643174" y="6000768"/>
                <a:ext cx="285752" cy="1588"/>
              </a:xfrm>
              <a:prstGeom prst="line">
                <a:avLst/>
              </a:prstGeom>
              <a:solidFill>
                <a:schemeClr val="accent1"/>
              </a:solidFill>
              <a:ln w="28575" cap="flat" cmpd="sng" algn="ctr">
                <a:solidFill>
                  <a:srgbClr val="FF0000"/>
                </a:solidFill>
                <a:prstDash val="solid"/>
                <a:round/>
                <a:headEnd type="none" w="med" len="med"/>
                <a:tailEnd type="none" w="med" len="med"/>
              </a:ln>
              <a:effectLst/>
            </p:spPr>
          </p:cxnSp>
        </p:grpSp>
        <p:grpSp>
          <p:nvGrpSpPr>
            <p:cNvPr id="187" name="组合 186"/>
            <p:cNvGrpSpPr/>
            <p:nvPr/>
          </p:nvGrpSpPr>
          <p:grpSpPr>
            <a:xfrm>
              <a:off x="3071802" y="4572008"/>
              <a:ext cx="571504" cy="440770"/>
              <a:chOff x="1928794" y="6000768"/>
              <a:chExt cx="571504" cy="287340"/>
            </a:xfrm>
          </p:grpSpPr>
          <p:sp>
            <p:nvSpPr>
              <p:cNvPr id="188" name="Line 6"/>
              <p:cNvSpPr>
                <a:spLocks noChangeShapeType="1"/>
              </p:cNvSpPr>
              <p:nvPr/>
            </p:nvSpPr>
            <p:spPr bwMode="auto">
              <a:xfrm>
                <a:off x="2214546" y="6000768"/>
                <a:ext cx="0" cy="279400"/>
              </a:xfrm>
              <a:prstGeom prst="line">
                <a:avLst/>
              </a:prstGeom>
              <a:noFill/>
              <a:ln w="28575">
                <a:solidFill>
                  <a:schemeClr val="tx1"/>
                </a:solidFill>
                <a:round/>
                <a:headEnd/>
                <a:tailEnd/>
              </a:ln>
            </p:spPr>
            <p:txBody>
              <a:bodyPr wrap="none" anchor="ctr"/>
              <a:lstStyle/>
              <a:p>
                <a:endParaRPr lang="zh-CN" altLang="en-US"/>
              </a:p>
            </p:txBody>
          </p:sp>
          <p:cxnSp>
            <p:nvCxnSpPr>
              <p:cNvPr id="189" name="直接连接符 188"/>
              <p:cNvCxnSpPr/>
              <p:nvPr/>
            </p:nvCxnSpPr>
            <p:spPr bwMode="auto">
              <a:xfrm>
                <a:off x="1928794" y="6000768"/>
                <a:ext cx="285752" cy="1588"/>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90" name="直接连接符 189"/>
              <p:cNvCxnSpPr/>
              <p:nvPr/>
            </p:nvCxnSpPr>
            <p:spPr bwMode="auto">
              <a:xfrm>
                <a:off x="2214546" y="6286520"/>
                <a:ext cx="285752" cy="1588"/>
              </a:xfrm>
              <a:prstGeom prst="line">
                <a:avLst/>
              </a:prstGeom>
              <a:solidFill>
                <a:schemeClr val="accent1"/>
              </a:solidFill>
              <a:ln w="28575" cap="flat" cmpd="sng" algn="ctr">
                <a:solidFill>
                  <a:schemeClr val="tx1"/>
                </a:solidFill>
                <a:prstDash val="solid"/>
                <a:round/>
                <a:headEnd type="none" w="med" len="med"/>
                <a:tailEnd type="none" w="med" len="med"/>
              </a:ln>
              <a:effectLst/>
            </p:spPr>
          </p:cxnSp>
        </p:grpSp>
        <p:grpSp>
          <p:nvGrpSpPr>
            <p:cNvPr id="191" name="组合 190"/>
            <p:cNvGrpSpPr/>
            <p:nvPr/>
          </p:nvGrpSpPr>
          <p:grpSpPr>
            <a:xfrm>
              <a:off x="3643306" y="4572008"/>
              <a:ext cx="571504" cy="440770"/>
              <a:chOff x="1928794" y="6000768"/>
              <a:chExt cx="571504" cy="287340"/>
            </a:xfrm>
          </p:grpSpPr>
          <p:sp>
            <p:nvSpPr>
              <p:cNvPr id="192" name="Line 6"/>
              <p:cNvSpPr>
                <a:spLocks noChangeShapeType="1"/>
              </p:cNvSpPr>
              <p:nvPr/>
            </p:nvSpPr>
            <p:spPr bwMode="auto">
              <a:xfrm>
                <a:off x="2214546" y="6000768"/>
                <a:ext cx="0" cy="279400"/>
              </a:xfrm>
              <a:prstGeom prst="line">
                <a:avLst/>
              </a:prstGeom>
              <a:noFill/>
              <a:ln w="28575">
                <a:solidFill>
                  <a:schemeClr val="tx1"/>
                </a:solidFill>
                <a:round/>
                <a:headEnd/>
                <a:tailEnd/>
              </a:ln>
            </p:spPr>
            <p:txBody>
              <a:bodyPr wrap="none" anchor="ctr"/>
              <a:lstStyle/>
              <a:p>
                <a:endParaRPr lang="zh-CN" altLang="en-US"/>
              </a:p>
            </p:txBody>
          </p:sp>
          <p:cxnSp>
            <p:nvCxnSpPr>
              <p:cNvPr id="193" name="直接连接符 192"/>
              <p:cNvCxnSpPr/>
              <p:nvPr/>
            </p:nvCxnSpPr>
            <p:spPr bwMode="auto">
              <a:xfrm>
                <a:off x="1928794" y="6000768"/>
                <a:ext cx="285752" cy="1588"/>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94" name="直接连接符 193"/>
              <p:cNvCxnSpPr/>
              <p:nvPr/>
            </p:nvCxnSpPr>
            <p:spPr bwMode="auto">
              <a:xfrm>
                <a:off x="2214546" y="6286520"/>
                <a:ext cx="285752" cy="1588"/>
              </a:xfrm>
              <a:prstGeom prst="line">
                <a:avLst/>
              </a:prstGeom>
              <a:solidFill>
                <a:schemeClr val="accent1"/>
              </a:solidFill>
              <a:ln w="28575" cap="flat" cmpd="sng" algn="ctr">
                <a:solidFill>
                  <a:schemeClr val="tx1"/>
                </a:solidFill>
                <a:prstDash val="solid"/>
                <a:round/>
                <a:headEnd type="none" w="med" len="med"/>
                <a:tailEnd type="none" w="med" len="med"/>
              </a:ln>
              <a:effectLst/>
            </p:spPr>
          </p:cxnSp>
        </p:grpSp>
        <p:grpSp>
          <p:nvGrpSpPr>
            <p:cNvPr id="195" name="组合 194"/>
            <p:cNvGrpSpPr/>
            <p:nvPr/>
          </p:nvGrpSpPr>
          <p:grpSpPr>
            <a:xfrm>
              <a:off x="5357818" y="4572008"/>
              <a:ext cx="571504" cy="440770"/>
              <a:chOff x="1928794" y="6000768"/>
              <a:chExt cx="571504" cy="287340"/>
            </a:xfrm>
          </p:grpSpPr>
          <p:sp>
            <p:nvSpPr>
              <p:cNvPr id="196" name="Line 6"/>
              <p:cNvSpPr>
                <a:spLocks noChangeShapeType="1"/>
              </p:cNvSpPr>
              <p:nvPr/>
            </p:nvSpPr>
            <p:spPr bwMode="auto">
              <a:xfrm>
                <a:off x="2214546" y="6000768"/>
                <a:ext cx="0" cy="279400"/>
              </a:xfrm>
              <a:prstGeom prst="line">
                <a:avLst/>
              </a:prstGeom>
              <a:noFill/>
              <a:ln w="28575">
                <a:solidFill>
                  <a:schemeClr val="tx1"/>
                </a:solidFill>
                <a:round/>
                <a:headEnd/>
                <a:tailEnd/>
              </a:ln>
            </p:spPr>
            <p:txBody>
              <a:bodyPr wrap="none" anchor="ctr"/>
              <a:lstStyle/>
              <a:p>
                <a:endParaRPr lang="zh-CN" altLang="en-US"/>
              </a:p>
            </p:txBody>
          </p:sp>
          <p:cxnSp>
            <p:nvCxnSpPr>
              <p:cNvPr id="197" name="直接连接符 196"/>
              <p:cNvCxnSpPr/>
              <p:nvPr/>
            </p:nvCxnSpPr>
            <p:spPr bwMode="auto">
              <a:xfrm>
                <a:off x="1928794" y="6000768"/>
                <a:ext cx="285752" cy="1588"/>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98" name="直接连接符 197"/>
              <p:cNvCxnSpPr/>
              <p:nvPr/>
            </p:nvCxnSpPr>
            <p:spPr bwMode="auto">
              <a:xfrm>
                <a:off x="2214546" y="6286520"/>
                <a:ext cx="285752" cy="1588"/>
              </a:xfrm>
              <a:prstGeom prst="line">
                <a:avLst/>
              </a:prstGeom>
              <a:solidFill>
                <a:schemeClr val="accent1"/>
              </a:solidFill>
              <a:ln w="28575" cap="flat" cmpd="sng" algn="ctr">
                <a:solidFill>
                  <a:schemeClr val="tx1"/>
                </a:solidFill>
                <a:prstDash val="solid"/>
                <a:round/>
                <a:headEnd type="none" w="med" len="med"/>
                <a:tailEnd type="none" w="med" len="med"/>
              </a:ln>
              <a:effectLst/>
            </p:spPr>
          </p:cxnSp>
        </p:grpSp>
        <p:grpSp>
          <p:nvGrpSpPr>
            <p:cNvPr id="199" name="组合 198"/>
            <p:cNvGrpSpPr/>
            <p:nvPr/>
          </p:nvGrpSpPr>
          <p:grpSpPr>
            <a:xfrm>
              <a:off x="4214810" y="4572008"/>
              <a:ext cx="571504" cy="440770"/>
              <a:chOff x="2357422" y="6000768"/>
              <a:chExt cx="571504" cy="287340"/>
            </a:xfrm>
          </p:grpSpPr>
          <p:sp>
            <p:nvSpPr>
              <p:cNvPr id="200" name="Line 6"/>
              <p:cNvSpPr>
                <a:spLocks noChangeShapeType="1"/>
              </p:cNvSpPr>
              <p:nvPr/>
            </p:nvSpPr>
            <p:spPr bwMode="auto">
              <a:xfrm>
                <a:off x="2643174" y="6000768"/>
                <a:ext cx="0" cy="279400"/>
              </a:xfrm>
              <a:prstGeom prst="line">
                <a:avLst/>
              </a:prstGeom>
              <a:noFill/>
              <a:ln w="28575">
                <a:solidFill>
                  <a:srgbClr val="FF0000"/>
                </a:solidFill>
                <a:round/>
                <a:headEnd/>
                <a:tailEnd/>
              </a:ln>
            </p:spPr>
            <p:txBody>
              <a:bodyPr wrap="none" anchor="ctr"/>
              <a:lstStyle/>
              <a:p>
                <a:endParaRPr lang="zh-CN" altLang="en-US"/>
              </a:p>
            </p:txBody>
          </p:sp>
          <p:cxnSp>
            <p:nvCxnSpPr>
              <p:cNvPr id="201" name="直接连接符 200"/>
              <p:cNvCxnSpPr/>
              <p:nvPr/>
            </p:nvCxnSpPr>
            <p:spPr bwMode="auto">
              <a:xfrm>
                <a:off x="2357422" y="6286520"/>
                <a:ext cx="285752" cy="1588"/>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202" name="直接连接符 201"/>
              <p:cNvCxnSpPr/>
              <p:nvPr/>
            </p:nvCxnSpPr>
            <p:spPr bwMode="auto">
              <a:xfrm>
                <a:off x="2643174" y="6000768"/>
                <a:ext cx="285752" cy="1588"/>
              </a:xfrm>
              <a:prstGeom prst="line">
                <a:avLst/>
              </a:prstGeom>
              <a:solidFill>
                <a:schemeClr val="accent1"/>
              </a:solidFill>
              <a:ln w="28575" cap="flat" cmpd="sng" algn="ctr">
                <a:solidFill>
                  <a:srgbClr val="FF0000"/>
                </a:solidFill>
                <a:prstDash val="solid"/>
                <a:round/>
                <a:headEnd type="none" w="med" len="med"/>
                <a:tailEnd type="none" w="med" len="med"/>
              </a:ln>
              <a:effectLst/>
            </p:spPr>
          </p:cxnSp>
        </p:grpSp>
        <p:grpSp>
          <p:nvGrpSpPr>
            <p:cNvPr id="203" name="组合 202"/>
            <p:cNvGrpSpPr/>
            <p:nvPr/>
          </p:nvGrpSpPr>
          <p:grpSpPr>
            <a:xfrm>
              <a:off x="4786314" y="4572008"/>
              <a:ext cx="571504" cy="440770"/>
              <a:chOff x="2357422" y="6000768"/>
              <a:chExt cx="571504" cy="287340"/>
            </a:xfrm>
          </p:grpSpPr>
          <p:sp>
            <p:nvSpPr>
              <p:cNvPr id="204" name="Line 6"/>
              <p:cNvSpPr>
                <a:spLocks noChangeShapeType="1"/>
              </p:cNvSpPr>
              <p:nvPr/>
            </p:nvSpPr>
            <p:spPr bwMode="auto">
              <a:xfrm>
                <a:off x="2643174" y="6000768"/>
                <a:ext cx="0" cy="279400"/>
              </a:xfrm>
              <a:prstGeom prst="line">
                <a:avLst/>
              </a:prstGeom>
              <a:noFill/>
              <a:ln w="28575">
                <a:solidFill>
                  <a:srgbClr val="FF0000"/>
                </a:solidFill>
                <a:round/>
                <a:headEnd/>
                <a:tailEnd/>
              </a:ln>
            </p:spPr>
            <p:txBody>
              <a:bodyPr wrap="none" anchor="ctr"/>
              <a:lstStyle/>
              <a:p>
                <a:endParaRPr lang="zh-CN" altLang="en-US"/>
              </a:p>
            </p:txBody>
          </p:sp>
          <p:cxnSp>
            <p:nvCxnSpPr>
              <p:cNvPr id="205" name="直接连接符 204"/>
              <p:cNvCxnSpPr/>
              <p:nvPr/>
            </p:nvCxnSpPr>
            <p:spPr bwMode="auto">
              <a:xfrm>
                <a:off x="2357422" y="6286520"/>
                <a:ext cx="285752" cy="1588"/>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206" name="直接连接符 205"/>
              <p:cNvCxnSpPr/>
              <p:nvPr/>
            </p:nvCxnSpPr>
            <p:spPr bwMode="auto">
              <a:xfrm>
                <a:off x="2643174" y="6000768"/>
                <a:ext cx="285752" cy="1588"/>
              </a:xfrm>
              <a:prstGeom prst="line">
                <a:avLst/>
              </a:prstGeom>
              <a:solidFill>
                <a:schemeClr val="accent1"/>
              </a:solidFill>
              <a:ln w="28575" cap="flat" cmpd="sng" algn="ctr">
                <a:solidFill>
                  <a:srgbClr val="FF0000"/>
                </a:solidFill>
                <a:prstDash val="solid"/>
                <a:round/>
                <a:headEnd type="none" w="med" len="med"/>
                <a:tailEnd type="none" w="med" len="med"/>
              </a:ln>
              <a:effectLst/>
            </p:spPr>
          </p:cxnSp>
        </p:grpSp>
        <p:grpSp>
          <p:nvGrpSpPr>
            <p:cNvPr id="207" name="组合 206"/>
            <p:cNvGrpSpPr/>
            <p:nvPr/>
          </p:nvGrpSpPr>
          <p:grpSpPr>
            <a:xfrm>
              <a:off x="5929322" y="4572008"/>
              <a:ext cx="571504" cy="440770"/>
              <a:chOff x="2357422" y="6000768"/>
              <a:chExt cx="571504" cy="287340"/>
            </a:xfrm>
          </p:grpSpPr>
          <p:sp>
            <p:nvSpPr>
              <p:cNvPr id="208" name="Line 6"/>
              <p:cNvSpPr>
                <a:spLocks noChangeShapeType="1"/>
              </p:cNvSpPr>
              <p:nvPr/>
            </p:nvSpPr>
            <p:spPr bwMode="auto">
              <a:xfrm>
                <a:off x="2643174" y="6000768"/>
                <a:ext cx="0" cy="279400"/>
              </a:xfrm>
              <a:prstGeom prst="line">
                <a:avLst/>
              </a:prstGeom>
              <a:noFill/>
              <a:ln w="28575">
                <a:solidFill>
                  <a:srgbClr val="FF0000"/>
                </a:solidFill>
                <a:round/>
                <a:headEnd/>
                <a:tailEnd/>
              </a:ln>
            </p:spPr>
            <p:txBody>
              <a:bodyPr wrap="none" anchor="ctr"/>
              <a:lstStyle/>
              <a:p>
                <a:endParaRPr lang="zh-CN" altLang="en-US"/>
              </a:p>
            </p:txBody>
          </p:sp>
          <p:cxnSp>
            <p:nvCxnSpPr>
              <p:cNvPr id="209" name="直接连接符 208"/>
              <p:cNvCxnSpPr/>
              <p:nvPr/>
            </p:nvCxnSpPr>
            <p:spPr bwMode="auto">
              <a:xfrm>
                <a:off x="2357422" y="6286520"/>
                <a:ext cx="285752" cy="1588"/>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210" name="直接连接符 209"/>
              <p:cNvCxnSpPr/>
              <p:nvPr/>
            </p:nvCxnSpPr>
            <p:spPr bwMode="auto">
              <a:xfrm>
                <a:off x="2643174" y="6000768"/>
                <a:ext cx="285752" cy="1588"/>
              </a:xfrm>
              <a:prstGeom prst="line">
                <a:avLst/>
              </a:prstGeom>
              <a:solidFill>
                <a:schemeClr val="accent1"/>
              </a:solidFill>
              <a:ln w="28575" cap="flat" cmpd="sng" algn="ctr">
                <a:solidFill>
                  <a:srgbClr val="FF0000"/>
                </a:solidFill>
                <a:prstDash val="solid"/>
                <a:round/>
                <a:headEnd type="none" w="med" len="med"/>
                <a:tailEnd type="none" w="med" len="med"/>
              </a:ln>
              <a:effectLst/>
            </p:spPr>
          </p:cxnSp>
        </p:grpSp>
        <p:grpSp>
          <p:nvGrpSpPr>
            <p:cNvPr id="211" name="组合 210"/>
            <p:cNvGrpSpPr/>
            <p:nvPr/>
          </p:nvGrpSpPr>
          <p:grpSpPr>
            <a:xfrm>
              <a:off x="6500826" y="4572008"/>
              <a:ext cx="571504" cy="440770"/>
              <a:chOff x="1928794" y="6000768"/>
              <a:chExt cx="571504" cy="287340"/>
            </a:xfrm>
          </p:grpSpPr>
          <p:sp>
            <p:nvSpPr>
              <p:cNvPr id="212" name="Line 6"/>
              <p:cNvSpPr>
                <a:spLocks noChangeShapeType="1"/>
              </p:cNvSpPr>
              <p:nvPr/>
            </p:nvSpPr>
            <p:spPr bwMode="auto">
              <a:xfrm>
                <a:off x="2214546" y="6000768"/>
                <a:ext cx="0" cy="279400"/>
              </a:xfrm>
              <a:prstGeom prst="line">
                <a:avLst/>
              </a:prstGeom>
              <a:noFill/>
              <a:ln w="28575">
                <a:solidFill>
                  <a:schemeClr val="tx1"/>
                </a:solidFill>
                <a:round/>
                <a:headEnd/>
                <a:tailEnd/>
              </a:ln>
            </p:spPr>
            <p:txBody>
              <a:bodyPr wrap="none" anchor="ctr"/>
              <a:lstStyle/>
              <a:p>
                <a:endParaRPr lang="zh-CN" altLang="en-US"/>
              </a:p>
            </p:txBody>
          </p:sp>
          <p:cxnSp>
            <p:nvCxnSpPr>
              <p:cNvPr id="213" name="直接连接符 212"/>
              <p:cNvCxnSpPr/>
              <p:nvPr/>
            </p:nvCxnSpPr>
            <p:spPr bwMode="auto">
              <a:xfrm>
                <a:off x="1928794" y="6000768"/>
                <a:ext cx="285752" cy="1588"/>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14" name="直接连接符 213"/>
              <p:cNvCxnSpPr/>
              <p:nvPr/>
            </p:nvCxnSpPr>
            <p:spPr bwMode="auto">
              <a:xfrm>
                <a:off x="2214546" y="6286520"/>
                <a:ext cx="285752" cy="1588"/>
              </a:xfrm>
              <a:prstGeom prst="line">
                <a:avLst/>
              </a:prstGeom>
              <a:solidFill>
                <a:schemeClr val="accent1"/>
              </a:solidFill>
              <a:ln w="28575" cap="flat" cmpd="sng" algn="ctr">
                <a:solidFill>
                  <a:schemeClr val="tx1"/>
                </a:solidFill>
                <a:prstDash val="solid"/>
                <a:round/>
                <a:headEnd type="none" w="med" len="med"/>
                <a:tailEnd type="none" w="med" len="med"/>
              </a:ln>
              <a:effectLst/>
            </p:spPr>
          </p:cxnSp>
        </p:grpSp>
        <p:grpSp>
          <p:nvGrpSpPr>
            <p:cNvPr id="215" name="组合 214"/>
            <p:cNvGrpSpPr/>
            <p:nvPr/>
          </p:nvGrpSpPr>
          <p:grpSpPr>
            <a:xfrm>
              <a:off x="7072330" y="4572008"/>
              <a:ext cx="571504" cy="440770"/>
              <a:chOff x="1928794" y="6000768"/>
              <a:chExt cx="571504" cy="287340"/>
            </a:xfrm>
          </p:grpSpPr>
          <p:sp>
            <p:nvSpPr>
              <p:cNvPr id="216" name="Line 6"/>
              <p:cNvSpPr>
                <a:spLocks noChangeShapeType="1"/>
              </p:cNvSpPr>
              <p:nvPr/>
            </p:nvSpPr>
            <p:spPr bwMode="auto">
              <a:xfrm>
                <a:off x="2214546" y="6000768"/>
                <a:ext cx="0" cy="279400"/>
              </a:xfrm>
              <a:prstGeom prst="line">
                <a:avLst/>
              </a:prstGeom>
              <a:noFill/>
              <a:ln w="28575">
                <a:solidFill>
                  <a:schemeClr val="tx1"/>
                </a:solidFill>
                <a:round/>
                <a:headEnd/>
                <a:tailEnd/>
              </a:ln>
            </p:spPr>
            <p:txBody>
              <a:bodyPr wrap="none" anchor="ctr"/>
              <a:lstStyle/>
              <a:p>
                <a:endParaRPr lang="zh-CN" altLang="en-US"/>
              </a:p>
            </p:txBody>
          </p:sp>
          <p:cxnSp>
            <p:nvCxnSpPr>
              <p:cNvPr id="217" name="直接连接符 216"/>
              <p:cNvCxnSpPr/>
              <p:nvPr/>
            </p:nvCxnSpPr>
            <p:spPr bwMode="auto">
              <a:xfrm>
                <a:off x="1928794" y="6000768"/>
                <a:ext cx="285752" cy="1588"/>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18" name="直接连接符 217"/>
              <p:cNvCxnSpPr/>
              <p:nvPr/>
            </p:nvCxnSpPr>
            <p:spPr bwMode="auto">
              <a:xfrm>
                <a:off x="2214546" y="6286520"/>
                <a:ext cx="285752" cy="1588"/>
              </a:xfrm>
              <a:prstGeom prst="line">
                <a:avLst/>
              </a:prstGeom>
              <a:solidFill>
                <a:schemeClr val="accent1"/>
              </a:solidFill>
              <a:ln w="28575" cap="flat" cmpd="sng" algn="ctr">
                <a:solidFill>
                  <a:schemeClr val="tx1"/>
                </a:solidFill>
                <a:prstDash val="solid"/>
                <a:round/>
                <a:headEnd type="none" w="med" len="med"/>
                <a:tailEnd type="none" w="med" len="med"/>
              </a:ln>
              <a:effectLst/>
            </p:spPr>
          </p:cxnSp>
        </p:grpSp>
        <p:sp>
          <p:nvSpPr>
            <p:cNvPr id="219" name="Line 41"/>
            <p:cNvSpPr>
              <a:spLocks noChangeShapeType="1"/>
            </p:cNvSpPr>
            <p:nvPr/>
          </p:nvSpPr>
          <p:spPr bwMode="auto">
            <a:xfrm>
              <a:off x="1712894" y="4572008"/>
              <a:ext cx="215900" cy="0"/>
            </a:xfrm>
            <a:prstGeom prst="line">
              <a:avLst/>
            </a:prstGeom>
            <a:noFill/>
            <a:ln w="28575">
              <a:solidFill>
                <a:schemeClr val="tx1"/>
              </a:solidFill>
              <a:round/>
              <a:headEnd/>
              <a:tailEnd/>
            </a:ln>
          </p:spPr>
          <p:txBody>
            <a:bodyPr wrap="none" anchor="ctr"/>
            <a:lstStyle/>
            <a:p>
              <a:endParaRPr lang="zh-CN" altLang="en-US" b="1"/>
            </a:p>
          </p:txBody>
        </p:sp>
        <p:sp>
          <p:nvSpPr>
            <p:cNvPr id="223" name="TextBox 222"/>
            <p:cNvSpPr txBox="1"/>
            <p:nvPr/>
          </p:nvSpPr>
          <p:spPr>
            <a:xfrm>
              <a:off x="2057340" y="4190534"/>
              <a:ext cx="300082" cy="369332"/>
            </a:xfrm>
            <a:prstGeom prst="rect">
              <a:avLst/>
            </a:prstGeom>
            <a:noFill/>
          </p:spPr>
          <p:txBody>
            <a:bodyPr wrap="none" rtlCol="0">
              <a:spAutoFit/>
            </a:bodyPr>
            <a:lstStyle/>
            <a:p>
              <a:r>
                <a:rPr lang="en-US" altLang="zh-CN" sz="1800" b="1" dirty="0" smtClean="0"/>
                <a:t>0</a:t>
              </a:r>
              <a:endParaRPr lang="zh-CN" altLang="en-US" sz="1800" b="1" dirty="0"/>
            </a:p>
          </p:txBody>
        </p:sp>
        <p:sp>
          <p:nvSpPr>
            <p:cNvPr id="224" name="TextBox 223"/>
            <p:cNvSpPr txBox="1"/>
            <p:nvPr/>
          </p:nvSpPr>
          <p:spPr>
            <a:xfrm>
              <a:off x="3200348" y="4202676"/>
              <a:ext cx="300082" cy="369332"/>
            </a:xfrm>
            <a:prstGeom prst="rect">
              <a:avLst/>
            </a:prstGeom>
            <a:noFill/>
          </p:spPr>
          <p:txBody>
            <a:bodyPr wrap="none" rtlCol="0">
              <a:spAutoFit/>
            </a:bodyPr>
            <a:lstStyle/>
            <a:p>
              <a:r>
                <a:rPr lang="en-US" altLang="zh-CN" sz="1800" b="1" dirty="0" smtClean="0"/>
                <a:t>0</a:t>
              </a:r>
              <a:endParaRPr lang="zh-CN" altLang="en-US" sz="1800" b="1" dirty="0"/>
            </a:p>
          </p:txBody>
        </p:sp>
        <p:sp>
          <p:nvSpPr>
            <p:cNvPr id="225" name="TextBox 224"/>
            <p:cNvSpPr txBox="1"/>
            <p:nvPr/>
          </p:nvSpPr>
          <p:spPr>
            <a:xfrm>
              <a:off x="3771852" y="4190534"/>
              <a:ext cx="300082" cy="369332"/>
            </a:xfrm>
            <a:prstGeom prst="rect">
              <a:avLst/>
            </a:prstGeom>
            <a:noFill/>
          </p:spPr>
          <p:txBody>
            <a:bodyPr wrap="none" rtlCol="0">
              <a:spAutoFit/>
            </a:bodyPr>
            <a:lstStyle/>
            <a:p>
              <a:r>
                <a:rPr lang="en-US" altLang="zh-CN" sz="1800" b="1" dirty="0" smtClean="0"/>
                <a:t>0</a:t>
              </a:r>
              <a:endParaRPr lang="zh-CN" altLang="en-US" sz="1800" b="1" dirty="0"/>
            </a:p>
          </p:txBody>
        </p:sp>
        <p:sp>
          <p:nvSpPr>
            <p:cNvPr id="226" name="TextBox 225"/>
            <p:cNvSpPr txBox="1"/>
            <p:nvPr/>
          </p:nvSpPr>
          <p:spPr>
            <a:xfrm>
              <a:off x="5486364" y="4202676"/>
              <a:ext cx="300082" cy="369332"/>
            </a:xfrm>
            <a:prstGeom prst="rect">
              <a:avLst/>
            </a:prstGeom>
            <a:noFill/>
          </p:spPr>
          <p:txBody>
            <a:bodyPr wrap="none" rtlCol="0">
              <a:spAutoFit/>
            </a:bodyPr>
            <a:lstStyle/>
            <a:p>
              <a:r>
                <a:rPr lang="en-US" altLang="zh-CN" sz="1800" b="1" dirty="0" smtClean="0"/>
                <a:t>0</a:t>
              </a:r>
              <a:endParaRPr lang="zh-CN" altLang="en-US" sz="1800" b="1" dirty="0"/>
            </a:p>
          </p:txBody>
        </p:sp>
        <p:sp>
          <p:nvSpPr>
            <p:cNvPr id="227" name="TextBox 226"/>
            <p:cNvSpPr txBox="1"/>
            <p:nvPr/>
          </p:nvSpPr>
          <p:spPr>
            <a:xfrm>
              <a:off x="6643702" y="4202676"/>
              <a:ext cx="300082" cy="369332"/>
            </a:xfrm>
            <a:prstGeom prst="rect">
              <a:avLst/>
            </a:prstGeom>
            <a:noFill/>
          </p:spPr>
          <p:txBody>
            <a:bodyPr wrap="none" rtlCol="0">
              <a:spAutoFit/>
            </a:bodyPr>
            <a:lstStyle/>
            <a:p>
              <a:r>
                <a:rPr lang="en-US" altLang="zh-CN" sz="1800" b="1" dirty="0" smtClean="0"/>
                <a:t>0</a:t>
              </a:r>
              <a:endParaRPr lang="zh-CN" altLang="en-US" sz="1800" b="1" dirty="0"/>
            </a:p>
          </p:txBody>
        </p:sp>
        <p:sp>
          <p:nvSpPr>
            <p:cNvPr id="228" name="TextBox 227"/>
            <p:cNvSpPr txBox="1"/>
            <p:nvPr/>
          </p:nvSpPr>
          <p:spPr>
            <a:xfrm>
              <a:off x="7215206" y="4202676"/>
              <a:ext cx="300082" cy="369332"/>
            </a:xfrm>
            <a:prstGeom prst="rect">
              <a:avLst/>
            </a:prstGeom>
            <a:noFill/>
          </p:spPr>
          <p:txBody>
            <a:bodyPr wrap="none" rtlCol="0">
              <a:spAutoFit/>
            </a:bodyPr>
            <a:lstStyle/>
            <a:p>
              <a:r>
                <a:rPr lang="en-US" altLang="zh-CN" sz="1800" b="1" dirty="0" smtClean="0"/>
                <a:t>0</a:t>
              </a:r>
              <a:endParaRPr lang="zh-CN" altLang="en-US" sz="1800" b="1" dirty="0"/>
            </a:p>
          </p:txBody>
        </p:sp>
        <p:sp>
          <p:nvSpPr>
            <p:cNvPr id="229" name="TextBox 228"/>
            <p:cNvSpPr txBox="1"/>
            <p:nvPr/>
          </p:nvSpPr>
          <p:spPr>
            <a:xfrm>
              <a:off x="2628844" y="4202676"/>
              <a:ext cx="300082" cy="369332"/>
            </a:xfrm>
            <a:prstGeom prst="rect">
              <a:avLst/>
            </a:prstGeom>
            <a:noFill/>
          </p:spPr>
          <p:txBody>
            <a:bodyPr wrap="none" rtlCol="0">
              <a:spAutoFit/>
            </a:bodyPr>
            <a:lstStyle/>
            <a:p>
              <a:r>
                <a:rPr lang="en-US" altLang="zh-CN" sz="1800" b="1" dirty="0" smtClean="0"/>
                <a:t>1</a:t>
              </a:r>
              <a:endParaRPr lang="zh-CN" altLang="en-US" sz="1800" b="1" dirty="0"/>
            </a:p>
          </p:txBody>
        </p:sp>
        <p:sp>
          <p:nvSpPr>
            <p:cNvPr id="230" name="TextBox 229"/>
            <p:cNvSpPr txBox="1"/>
            <p:nvPr/>
          </p:nvSpPr>
          <p:spPr>
            <a:xfrm>
              <a:off x="4343356" y="4202676"/>
              <a:ext cx="300082" cy="369332"/>
            </a:xfrm>
            <a:prstGeom prst="rect">
              <a:avLst/>
            </a:prstGeom>
            <a:noFill/>
          </p:spPr>
          <p:txBody>
            <a:bodyPr wrap="none" rtlCol="0">
              <a:spAutoFit/>
            </a:bodyPr>
            <a:lstStyle/>
            <a:p>
              <a:r>
                <a:rPr lang="en-US" altLang="zh-CN" sz="1800" b="1" dirty="0" smtClean="0"/>
                <a:t>1</a:t>
              </a:r>
              <a:endParaRPr lang="zh-CN" altLang="en-US" sz="1800" b="1" dirty="0"/>
            </a:p>
          </p:txBody>
        </p:sp>
        <p:sp>
          <p:nvSpPr>
            <p:cNvPr id="231" name="TextBox 230"/>
            <p:cNvSpPr txBox="1"/>
            <p:nvPr/>
          </p:nvSpPr>
          <p:spPr>
            <a:xfrm>
              <a:off x="4914860" y="4202676"/>
              <a:ext cx="300082" cy="369332"/>
            </a:xfrm>
            <a:prstGeom prst="rect">
              <a:avLst/>
            </a:prstGeom>
            <a:noFill/>
          </p:spPr>
          <p:txBody>
            <a:bodyPr wrap="none" rtlCol="0">
              <a:spAutoFit/>
            </a:bodyPr>
            <a:lstStyle/>
            <a:p>
              <a:r>
                <a:rPr lang="en-US" altLang="zh-CN" sz="1800" b="1" dirty="0" smtClean="0"/>
                <a:t>1</a:t>
              </a:r>
              <a:endParaRPr lang="zh-CN" altLang="en-US" sz="1800" b="1" dirty="0"/>
            </a:p>
          </p:txBody>
        </p:sp>
        <p:sp>
          <p:nvSpPr>
            <p:cNvPr id="232" name="TextBox 231"/>
            <p:cNvSpPr txBox="1"/>
            <p:nvPr/>
          </p:nvSpPr>
          <p:spPr>
            <a:xfrm>
              <a:off x="6057868" y="4202676"/>
              <a:ext cx="300082" cy="369332"/>
            </a:xfrm>
            <a:prstGeom prst="rect">
              <a:avLst/>
            </a:prstGeom>
            <a:noFill/>
          </p:spPr>
          <p:txBody>
            <a:bodyPr wrap="none" rtlCol="0">
              <a:spAutoFit/>
            </a:bodyPr>
            <a:lstStyle/>
            <a:p>
              <a:r>
                <a:rPr lang="en-US" altLang="zh-CN" sz="1800" b="1" dirty="0" smtClean="0"/>
                <a:t>1</a:t>
              </a:r>
              <a:endParaRPr lang="zh-CN" altLang="en-US" sz="1800" b="1" dirty="0"/>
            </a:p>
          </p:txBody>
        </p:sp>
        <p:cxnSp>
          <p:nvCxnSpPr>
            <p:cNvPr id="235" name="直接连接符 234"/>
            <p:cNvCxnSpPr/>
            <p:nvPr/>
          </p:nvCxnSpPr>
          <p:spPr bwMode="auto">
            <a:xfrm rot="5400000">
              <a:off x="3428992" y="4786322"/>
              <a:ext cx="428628" cy="1588"/>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36" name="直接连接符 235"/>
            <p:cNvCxnSpPr/>
            <p:nvPr/>
          </p:nvCxnSpPr>
          <p:spPr bwMode="auto">
            <a:xfrm rot="5400000">
              <a:off x="6857222" y="4785528"/>
              <a:ext cx="428628" cy="1588"/>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37" name="直接连接符 236"/>
            <p:cNvCxnSpPr/>
            <p:nvPr/>
          </p:nvCxnSpPr>
          <p:spPr bwMode="auto">
            <a:xfrm rot="5400000">
              <a:off x="4571206" y="4785528"/>
              <a:ext cx="428628" cy="1588"/>
            </a:xfrm>
            <a:prstGeom prst="line">
              <a:avLst/>
            </a:prstGeom>
            <a:solidFill>
              <a:schemeClr val="accent1"/>
            </a:solidFill>
            <a:ln w="28575" cap="flat" cmpd="sng" algn="ctr">
              <a:solidFill>
                <a:srgbClr val="FF0000"/>
              </a:solidFill>
              <a:prstDash val="solid"/>
              <a:round/>
              <a:headEnd type="none" w="med" len="med"/>
              <a:tailEnd type="none" w="med" len="med"/>
            </a:ln>
            <a:effectLst/>
          </p:spPr>
        </p:cxnSp>
      </p:gr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34820" name="Text Box 39"/>
          <p:cNvSpPr txBox="1">
            <a:spLocks noChangeArrowheads="1"/>
          </p:cNvSpPr>
          <p:nvPr/>
        </p:nvSpPr>
        <p:spPr bwMode="auto">
          <a:xfrm>
            <a:off x="861060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28</a:t>
            </a:r>
            <a:endParaRPr lang="en-US" altLang="zh-CN" dirty="0"/>
          </a:p>
        </p:txBody>
      </p:sp>
      <p:sp>
        <p:nvSpPr>
          <p:cNvPr id="34821" name="Text Box 40"/>
          <p:cNvSpPr txBox="1">
            <a:spLocks noChangeArrowheads="1"/>
          </p:cNvSpPr>
          <p:nvPr/>
        </p:nvSpPr>
        <p:spPr bwMode="auto">
          <a:xfrm>
            <a:off x="228600" y="981075"/>
            <a:ext cx="8699818" cy="904863"/>
          </a:xfrm>
          <a:prstGeom prst="rect">
            <a:avLst/>
          </a:prstGeom>
          <a:noFill/>
          <a:ln w="9525">
            <a:noFill/>
            <a:miter lim="800000"/>
            <a:headEnd/>
            <a:tailEnd/>
          </a:ln>
        </p:spPr>
        <p:txBody>
          <a:bodyPr wrap="none">
            <a:spAutoFit/>
          </a:bodyPr>
          <a:lstStyle/>
          <a:p>
            <a:pPr>
              <a:spcBef>
                <a:spcPct val="20000"/>
              </a:spcBef>
            </a:pPr>
            <a:r>
              <a:rPr lang="en-US" altLang="zh-CN" b="1" dirty="0">
                <a:solidFill>
                  <a:srgbClr val="FF0000"/>
                </a:solidFill>
              </a:rPr>
              <a:t>★ </a:t>
            </a:r>
            <a:r>
              <a:rPr lang="zh-CN" altLang="en-US" b="1" dirty="0">
                <a:latin typeface="楷体" pitchFamily="18" charset="-122"/>
                <a:ea typeface="楷体" pitchFamily="18" charset="-122"/>
              </a:rPr>
              <a:t>通信编码</a:t>
            </a:r>
            <a:r>
              <a:rPr lang="en-US" altLang="zh-CN" b="1" dirty="0">
                <a:latin typeface="楷体" pitchFamily="18" charset="-122"/>
                <a:ea typeface="楷体" pitchFamily="18" charset="-122"/>
              </a:rPr>
              <a:t>—</a:t>
            </a:r>
            <a:r>
              <a:rPr lang="zh-CN" altLang="en-US" b="1" dirty="0">
                <a:solidFill>
                  <a:srgbClr val="FF0000"/>
                </a:solidFill>
                <a:latin typeface="楷体" pitchFamily="18" charset="-122"/>
                <a:ea typeface="楷体" pitchFamily="18" charset="-122"/>
              </a:rPr>
              <a:t>实例：</a:t>
            </a:r>
            <a:r>
              <a:rPr lang="zh-CN" altLang="en-US" b="1" dirty="0">
                <a:latin typeface="楷体" pitchFamily="18" charset="-122"/>
                <a:ea typeface="楷体" pitchFamily="18" charset="-122"/>
              </a:rPr>
              <a:t>利用特定的电平信号来表示</a:t>
            </a:r>
            <a:r>
              <a:rPr lang="en-US" altLang="zh-CN" b="1" dirty="0">
                <a:latin typeface="楷体" pitchFamily="18" charset="-122"/>
                <a:ea typeface="楷体" pitchFamily="18" charset="-122"/>
              </a:rPr>
              <a:t>0</a:t>
            </a:r>
            <a:r>
              <a:rPr lang="zh-CN" altLang="en-US" b="1" dirty="0">
                <a:latin typeface="楷体" pitchFamily="18" charset="-122"/>
                <a:ea typeface="楷体" pitchFamily="18" charset="-122"/>
              </a:rPr>
              <a:t>、</a:t>
            </a:r>
            <a:r>
              <a:rPr lang="en-US" altLang="zh-CN" b="1" dirty="0">
                <a:latin typeface="楷体" pitchFamily="18" charset="-122"/>
                <a:ea typeface="楷体" pitchFamily="18" charset="-122"/>
              </a:rPr>
              <a:t>1</a:t>
            </a:r>
            <a:r>
              <a:rPr lang="zh-CN" altLang="en-US" b="1" dirty="0">
                <a:latin typeface="楷体" pitchFamily="18" charset="-122"/>
                <a:ea typeface="楷体" pitchFamily="18" charset="-122"/>
              </a:rPr>
              <a:t>比特值，</a:t>
            </a:r>
          </a:p>
          <a:p>
            <a:pPr>
              <a:spcBef>
                <a:spcPct val="20000"/>
              </a:spcBef>
              <a:spcAft>
                <a:spcPct val="50000"/>
              </a:spcAft>
            </a:pPr>
            <a:r>
              <a:rPr lang="zh-CN" altLang="en-US" b="1" dirty="0">
                <a:latin typeface="楷体" pitchFamily="18" charset="-122"/>
                <a:ea typeface="楷体" pitchFamily="18" charset="-122"/>
              </a:rPr>
              <a:t>         并通过计算机或者其它通信设备的输入输出端口</a:t>
            </a:r>
            <a:r>
              <a:rPr lang="zh-CN" altLang="en-US" b="1" dirty="0" smtClean="0">
                <a:latin typeface="楷体" pitchFamily="18" charset="-122"/>
                <a:ea typeface="楷体" pitchFamily="18" charset="-122"/>
              </a:rPr>
              <a:t>传输</a:t>
            </a:r>
            <a:endParaRPr lang="zh-CN" altLang="en-US" b="1" dirty="0">
              <a:latin typeface="楷体" pitchFamily="18" charset="-122"/>
              <a:ea typeface="楷体" pitchFamily="18" charset="-122"/>
            </a:endParaRPr>
          </a:p>
        </p:txBody>
      </p:sp>
      <p:sp>
        <p:nvSpPr>
          <p:cNvPr id="34822" name="Text Box 6"/>
          <p:cNvSpPr txBox="1">
            <a:spLocks noChangeArrowheads="1"/>
          </p:cNvSpPr>
          <p:nvPr/>
        </p:nvSpPr>
        <p:spPr bwMode="auto">
          <a:xfrm>
            <a:off x="179388" y="112713"/>
            <a:ext cx="3455987" cy="579437"/>
          </a:xfrm>
          <a:prstGeom prst="rect">
            <a:avLst/>
          </a:prstGeom>
          <a:noFill/>
          <a:ln w="9525">
            <a:noFill/>
            <a:miter lim="800000"/>
            <a:headEnd/>
            <a:tailEnd/>
          </a:ln>
        </p:spPr>
        <p:txBody>
          <a:bodyPr>
            <a:spAutoFit/>
          </a:bodyPr>
          <a:lstStyle/>
          <a:p>
            <a:pPr>
              <a:spcBef>
                <a:spcPct val="20000"/>
              </a:spcBef>
              <a:spcAft>
                <a:spcPct val="40000"/>
              </a:spcAft>
            </a:pPr>
            <a:r>
              <a:rPr lang="en-US" altLang="zh-CN" sz="3200" b="1">
                <a:latin typeface="楷体" pitchFamily="18" charset="-122"/>
                <a:ea typeface="楷体" pitchFamily="18" charset="-122"/>
              </a:rPr>
              <a:t>2.4 </a:t>
            </a:r>
            <a:r>
              <a:rPr lang="zh-CN" altLang="en-US" sz="3200" b="1">
                <a:latin typeface="楷体" pitchFamily="18" charset="-122"/>
                <a:ea typeface="楷体" pitchFamily="18" charset="-122"/>
              </a:rPr>
              <a:t>传输编码</a:t>
            </a:r>
            <a:endParaRPr lang="zh-CN" altLang="en-US" sz="2800" b="1">
              <a:latin typeface="楷体" pitchFamily="18" charset="-122"/>
              <a:ea typeface="楷体" pitchFamily="18" charset="-122"/>
            </a:endParaRPr>
          </a:p>
        </p:txBody>
      </p:sp>
      <p:sp>
        <p:nvSpPr>
          <p:cNvPr id="6" name="Text Box 51"/>
          <p:cNvSpPr txBox="1">
            <a:spLocks noChangeArrowheads="1"/>
          </p:cNvSpPr>
          <p:nvPr/>
        </p:nvSpPr>
        <p:spPr bwMode="auto">
          <a:xfrm>
            <a:off x="212725" y="1928802"/>
            <a:ext cx="8626475" cy="3120854"/>
          </a:xfrm>
          <a:prstGeom prst="rect">
            <a:avLst/>
          </a:prstGeom>
          <a:noFill/>
          <a:ln w="9525">
            <a:noFill/>
            <a:miter lim="800000"/>
            <a:headEnd/>
            <a:tailEnd/>
          </a:ln>
        </p:spPr>
        <p:txBody>
          <a:bodyPr>
            <a:spAutoFit/>
          </a:bodyPr>
          <a:lstStyle/>
          <a:p>
            <a:pPr>
              <a:lnSpc>
                <a:spcPct val="90000"/>
              </a:lnSpc>
              <a:spcBef>
                <a:spcPct val="20000"/>
              </a:spcBef>
            </a:pPr>
            <a:r>
              <a:rPr lang="en-US" altLang="zh-CN" b="1" dirty="0">
                <a:solidFill>
                  <a:srgbClr val="FF0000"/>
                </a:solidFill>
                <a:latin typeface="楷体" pitchFamily="18" charset="-122"/>
                <a:ea typeface="楷体" pitchFamily="18" charset="-122"/>
              </a:rPr>
              <a:t>(4) </a:t>
            </a:r>
            <a:r>
              <a:rPr lang="zh-CN" altLang="en-US" b="1" dirty="0">
                <a:solidFill>
                  <a:srgbClr val="FF0000"/>
                </a:solidFill>
                <a:latin typeface="楷体" pitchFamily="18" charset="-122"/>
                <a:ea typeface="楷体" pitchFamily="18" charset="-122"/>
              </a:rPr>
              <a:t>差分曼彻斯特编码</a:t>
            </a:r>
          </a:p>
          <a:p>
            <a:pPr>
              <a:lnSpc>
                <a:spcPct val="90000"/>
              </a:lnSpc>
              <a:spcBef>
                <a:spcPct val="20000"/>
              </a:spcBef>
            </a:pPr>
            <a:r>
              <a:rPr lang="zh-CN" altLang="en-US" b="1" dirty="0">
                <a:latin typeface="楷体" pitchFamily="18" charset="-122"/>
                <a:ea typeface="楷体" pitchFamily="18" charset="-122"/>
              </a:rPr>
              <a:t> 编码特征：一个比特时间一分为二，</a:t>
            </a:r>
          </a:p>
          <a:p>
            <a:pPr>
              <a:lnSpc>
                <a:spcPct val="90000"/>
              </a:lnSpc>
              <a:spcBef>
                <a:spcPct val="20000"/>
              </a:spcBef>
            </a:pPr>
            <a:r>
              <a:rPr lang="zh-CN" altLang="en-US" b="1" dirty="0">
                <a:latin typeface="楷体" pitchFamily="18" charset="-122"/>
                <a:ea typeface="楷体" pitchFamily="18" charset="-122"/>
              </a:rPr>
              <a:t>           比特时间的中部发生电平变化，</a:t>
            </a:r>
          </a:p>
          <a:p>
            <a:pPr>
              <a:lnSpc>
                <a:spcPct val="90000"/>
              </a:lnSpc>
              <a:spcBef>
                <a:spcPct val="20000"/>
              </a:spcBef>
            </a:pPr>
            <a:r>
              <a:rPr lang="zh-CN" altLang="en-US" b="1" dirty="0">
                <a:latin typeface="楷体" pitchFamily="18" charset="-122"/>
                <a:ea typeface="楷体" pitchFamily="18" charset="-122"/>
              </a:rPr>
              <a:t>           表示的值依赖</a:t>
            </a:r>
            <a:r>
              <a:rPr lang="zh-CN" altLang="en-US" b="1" dirty="0" smtClean="0">
                <a:latin typeface="楷体" pitchFamily="18" charset="-122"/>
                <a:ea typeface="楷体" pitchFamily="18" charset="-122"/>
              </a:rPr>
              <a:t>于位（比特）间电平</a:t>
            </a:r>
            <a:r>
              <a:rPr lang="zh-CN" altLang="en-US" b="1" dirty="0" smtClean="0">
                <a:solidFill>
                  <a:srgbClr val="FF0000"/>
                </a:solidFill>
                <a:latin typeface="楷体" pitchFamily="18" charset="-122"/>
                <a:ea typeface="楷体" pitchFamily="18" charset="-122"/>
              </a:rPr>
              <a:t>是否</a:t>
            </a:r>
            <a:r>
              <a:rPr lang="zh-CN" altLang="en-US" b="1" dirty="0" smtClean="0">
                <a:latin typeface="楷体" pitchFamily="18" charset="-122"/>
                <a:ea typeface="楷体" pitchFamily="18" charset="-122"/>
              </a:rPr>
              <a:t>发生变化</a:t>
            </a:r>
            <a:endParaRPr lang="zh-CN" altLang="en-US" b="1" dirty="0">
              <a:latin typeface="楷体" pitchFamily="18" charset="-122"/>
              <a:ea typeface="楷体" pitchFamily="18" charset="-122"/>
            </a:endParaRPr>
          </a:p>
          <a:p>
            <a:pPr>
              <a:lnSpc>
                <a:spcPct val="90000"/>
              </a:lnSpc>
              <a:spcBef>
                <a:spcPct val="20000"/>
              </a:spcBef>
            </a:pPr>
            <a:r>
              <a:rPr lang="zh-CN" altLang="en-US" b="1" dirty="0">
                <a:latin typeface="楷体" pitchFamily="18" charset="-122"/>
                <a:ea typeface="楷体" pitchFamily="18" charset="-122"/>
              </a:rPr>
              <a:t>     当前比特的</a:t>
            </a:r>
            <a:r>
              <a:rPr lang="zh-CN" altLang="en-US" b="1" dirty="0">
                <a:solidFill>
                  <a:srgbClr val="FF0000"/>
                </a:solidFill>
                <a:latin typeface="楷体" pitchFamily="18" charset="-122"/>
                <a:ea typeface="楷体" pitchFamily="18" charset="-122"/>
              </a:rPr>
              <a:t>前半部分电平</a:t>
            </a:r>
            <a:r>
              <a:rPr lang="zh-CN" altLang="en-US" b="1" i="1" u="sng" dirty="0">
                <a:solidFill>
                  <a:srgbClr val="FF0000"/>
                </a:solidFill>
                <a:latin typeface="楷体" pitchFamily="18" charset="-122"/>
                <a:ea typeface="楷体" pitchFamily="18" charset="-122"/>
              </a:rPr>
              <a:t>不同于</a:t>
            </a:r>
            <a:r>
              <a:rPr lang="zh-CN" altLang="en-US" b="1" dirty="0">
                <a:solidFill>
                  <a:srgbClr val="FF0000"/>
                </a:solidFill>
                <a:latin typeface="楷体" pitchFamily="18" charset="-122"/>
                <a:ea typeface="楷体" pitchFamily="18" charset="-122"/>
              </a:rPr>
              <a:t>前一比特的最终电平状态</a:t>
            </a:r>
            <a:r>
              <a:rPr lang="zh-CN" altLang="en-US" b="1" dirty="0">
                <a:latin typeface="楷体" pitchFamily="18" charset="-122"/>
                <a:ea typeface="楷体" pitchFamily="18" charset="-122"/>
              </a:rPr>
              <a:t>（即位间电平发生变化），表示“</a:t>
            </a:r>
            <a:r>
              <a:rPr lang="en-US" altLang="zh-CN" b="1" dirty="0">
                <a:latin typeface="楷体" pitchFamily="18" charset="-122"/>
                <a:ea typeface="楷体" pitchFamily="18" charset="-122"/>
              </a:rPr>
              <a:t>0</a:t>
            </a:r>
            <a:r>
              <a:rPr lang="en-US" altLang="zh-CN" sz="2000" b="1" dirty="0">
                <a:latin typeface="楷体" pitchFamily="18" charset="-122"/>
                <a:ea typeface="楷体" pitchFamily="18" charset="-122"/>
              </a:rPr>
              <a:t>”</a:t>
            </a:r>
          </a:p>
          <a:p>
            <a:pPr>
              <a:lnSpc>
                <a:spcPct val="90000"/>
              </a:lnSpc>
              <a:spcBef>
                <a:spcPct val="20000"/>
              </a:spcBef>
            </a:pPr>
            <a:r>
              <a:rPr lang="en-US" altLang="zh-CN" b="1" dirty="0">
                <a:latin typeface="楷体" pitchFamily="18" charset="-122"/>
                <a:ea typeface="楷体" pitchFamily="18" charset="-122"/>
              </a:rPr>
              <a:t>     </a:t>
            </a:r>
            <a:r>
              <a:rPr lang="zh-CN" altLang="en-US" b="1" dirty="0">
                <a:latin typeface="楷体" pitchFamily="18" charset="-122"/>
                <a:ea typeface="楷体" pitchFamily="18" charset="-122"/>
              </a:rPr>
              <a:t>当前比特的前半部分电平</a:t>
            </a:r>
            <a:r>
              <a:rPr lang="zh-CN" altLang="en-US" b="1" i="1" u="sng" dirty="0">
                <a:solidFill>
                  <a:srgbClr val="FF0000"/>
                </a:solidFill>
                <a:latin typeface="楷体" pitchFamily="18" charset="-122"/>
                <a:ea typeface="楷体" pitchFamily="18" charset="-122"/>
              </a:rPr>
              <a:t>相同于</a:t>
            </a:r>
            <a:r>
              <a:rPr lang="zh-CN" altLang="en-US" b="1" dirty="0">
                <a:latin typeface="楷体" pitchFamily="18" charset="-122"/>
                <a:ea typeface="楷体" pitchFamily="18" charset="-122"/>
              </a:rPr>
              <a:t>前一比特的最终电平状态（即位间电平不发生变化），表示“</a:t>
            </a:r>
            <a:r>
              <a:rPr lang="en-US" altLang="zh-CN" b="1" dirty="0">
                <a:latin typeface="楷体" pitchFamily="18" charset="-122"/>
                <a:ea typeface="楷体" pitchFamily="18" charset="-122"/>
              </a:rPr>
              <a:t>1”</a:t>
            </a:r>
          </a:p>
        </p:txBody>
      </p:sp>
      <p:grpSp>
        <p:nvGrpSpPr>
          <p:cNvPr id="151" name="组合 150"/>
          <p:cNvGrpSpPr/>
          <p:nvPr/>
        </p:nvGrpSpPr>
        <p:grpSpPr>
          <a:xfrm>
            <a:off x="1712894" y="5143512"/>
            <a:ext cx="6146840" cy="1107996"/>
            <a:chOff x="1712894" y="5286388"/>
            <a:chExt cx="6146840" cy="1107996"/>
          </a:xfrm>
        </p:grpSpPr>
        <p:cxnSp>
          <p:nvCxnSpPr>
            <p:cNvPr id="55" name="直接箭头连接符 53"/>
            <p:cNvCxnSpPr>
              <a:cxnSpLocks noChangeShapeType="1"/>
            </p:cNvCxnSpPr>
            <p:nvPr/>
          </p:nvCxnSpPr>
          <p:spPr bwMode="auto">
            <a:xfrm rot="5400000" flipH="1" flipV="1">
              <a:off x="2247914" y="6286433"/>
              <a:ext cx="214313" cy="1587"/>
            </a:xfrm>
            <a:prstGeom prst="straightConnector1">
              <a:avLst/>
            </a:prstGeom>
            <a:noFill/>
            <a:ln w="9525" algn="ctr">
              <a:solidFill>
                <a:schemeClr val="tx1"/>
              </a:solidFill>
              <a:round/>
              <a:headEnd/>
              <a:tailEnd type="triangle" w="med" len="med"/>
            </a:ln>
          </p:spPr>
        </p:cxnSp>
        <p:cxnSp>
          <p:nvCxnSpPr>
            <p:cNvPr id="56" name="直接箭头连接符 54"/>
            <p:cNvCxnSpPr>
              <a:cxnSpLocks noChangeShapeType="1"/>
            </p:cNvCxnSpPr>
            <p:nvPr/>
          </p:nvCxnSpPr>
          <p:spPr bwMode="auto">
            <a:xfrm rot="5400000" flipH="1" flipV="1">
              <a:off x="2535223" y="6286433"/>
              <a:ext cx="214313" cy="1588"/>
            </a:xfrm>
            <a:prstGeom prst="straightConnector1">
              <a:avLst/>
            </a:prstGeom>
            <a:noFill/>
            <a:ln w="9525" algn="ctr">
              <a:solidFill>
                <a:schemeClr val="tx1"/>
              </a:solidFill>
              <a:round/>
              <a:headEnd/>
              <a:tailEnd type="triangle" w="med" len="med"/>
            </a:ln>
          </p:spPr>
        </p:cxnSp>
        <p:cxnSp>
          <p:nvCxnSpPr>
            <p:cNvPr id="57" name="直接箭头连接符 55"/>
            <p:cNvCxnSpPr>
              <a:cxnSpLocks noChangeShapeType="1"/>
            </p:cNvCxnSpPr>
            <p:nvPr/>
          </p:nvCxnSpPr>
          <p:spPr bwMode="auto">
            <a:xfrm rot="5400000" flipH="1" flipV="1">
              <a:off x="2820975" y="6286433"/>
              <a:ext cx="214313" cy="1588"/>
            </a:xfrm>
            <a:prstGeom prst="straightConnector1">
              <a:avLst/>
            </a:prstGeom>
            <a:noFill/>
            <a:ln w="9525" algn="ctr">
              <a:solidFill>
                <a:schemeClr val="tx1"/>
              </a:solidFill>
              <a:round/>
              <a:headEnd/>
              <a:tailEnd type="triangle" w="med" len="med"/>
            </a:ln>
          </p:spPr>
        </p:cxnSp>
        <p:cxnSp>
          <p:nvCxnSpPr>
            <p:cNvPr id="58" name="直接箭头连接符 56"/>
            <p:cNvCxnSpPr>
              <a:cxnSpLocks noChangeShapeType="1"/>
            </p:cNvCxnSpPr>
            <p:nvPr/>
          </p:nvCxnSpPr>
          <p:spPr bwMode="auto">
            <a:xfrm rot="5400000" flipH="1" flipV="1">
              <a:off x="6823092" y="6286433"/>
              <a:ext cx="214313" cy="1588"/>
            </a:xfrm>
            <a:prstGeom prst="straightConnector1">
              <a:avLst/>
            </a:prstGeom>
            <a:noFill/>
            <a:ln w="9525" algn="ctr">
              <a:solidFill>
                <a:schemeClr val="tx1"/>
              </a:solidFill>
              <a:round/>
              <a:headEnd/>
              <a:tailEnd type="triangle" w="med" len="med"/>
            </a:ln>
          </p:spPr>
        </p:cxnSp>
        <p:cxnSp>
          <p:nvCxnSpPr>
            <p:cNvPr id="59" name="直接箭头连接符 57"/>
            <p:cNvCxnSpPr>
              <a:cxnSpLocks noChangeShapeType="1"/>
            </p:cNvCxnSpPr>
            <p:nvPr/>
          </p:nvCxnSpPr>
          <p:spPr bwMode="auto">
            <a:xfrm rot="5400000" flipH="1" flipV="1">
              <a:off x="3108316" y="6286433"/>
              <a:ext cx="214313" cy="1588"/>
            </a:xfrm>
            <a:prstGeom prst="straightConnector1">
              <a:avLst/>
            </a:prstGeom>
            <a:noFill/>
            <a:ln w="9525" algn="ctr">
              <a:solidFill>
                <a:schemeClr val="tx1"/>
              </a:solidFill>
              <a:round/>
              <a:headEnd/>
              <a:tailEnd type="triangle" w="med" len="med"/>
            </a:ln>
          </p:spPr>
        </p:cxnSp>
        <p:cxnSp>
          <p:nvCxnSpPr>
            <p:cNvPr id="60" name="直接箭头连接符 58"/>
            <p:cNvCxnSpPr>
              <a:cxnSpLocks noChangeShapeType="1"/>
            </p:cNvCxnSpPr>
            <p:nvPr/>
          </p:nvCxnSpPr>
          <p:spPr bwMode="auto">
            <a:xfrm rot="5400000" flipH="1" flipV="1">
              <a:off x="3389326" y="6286433"/>
              <a:ext cx="214313" cy="1588"/>
            </a:xfrm>
            <a:prstGeom prst="straightConnector1">
              <a:avLst/>
            </a:prstGeom>
            <a:noFill/>
            <a:ln w="9525" algn="ctr">
              <a:solidFill>
                <a:schemeClr val="tx1"/>
              </a:solidFill>
              <a:round/>
              <a:headEnd/>
              <a:tailEnd type="triangle" w="med" len="med"/>
            </a:ln>
          </p:spPr>
        </p:cxnSp>
        <p:cxnSp>
          <p:nvCxnSpPr>
            <p:cNvPr id="61" name="直接箭头连接符 59"/>
            <p:cNvCxnSpPr>
              <a:cxnSpLocks noChangeShapeType="1"/>
            </p:cNvCxnSpPr>
            <p:nvPr/>
          </p:nvCxnSpPr>
          <p:spPr bwMode="auto">
            <a:xfrm rot="5400000" flipH="1" flipV="1">
              <a:off x="3678231" y="6286433"/>
              <a:ext cx="214313" cy="1588"/>
            </a:xfrm>
            <a:prstGeom prst="straightConnector1">
              <a:avLst/>
            </a:prstGeom>
            <a:noFill/>
            <a:ln w="9525" algn="ctr">
              <a:solidFill>
                <a:schemeClr val="tx1"/>
              </a:solidFill>
              <a:round/>
              <a:headEnd/>
              <a:tailEnd type="triangle" w="med" len="med"/>
            </a:ln>
          </p:spPr>
        </p:cxnSp>
        <p:cxnSp>
          <p:nvCxnSpPr>
            <p:cNvPr id="62" name="直接箭头连接符 60"/>
            <p:cNvCxnSpPr>
              <a:cxnSpLocks noChangeShapeType="1"/>
            </p:cNvCxnSpPr>
            <p:nvPr/>
          </p:nvCxnSpPr>
          <p:spPr bwMode="auto">
            <a:xfrm rot="5400000" flipH="1" flipV="1">
              <a:off x="3963983" y="6286433"/>
              <a:ext cx="214313" cy="1587"/>
            </a:xfrm>
            <a:prstGeom prst="straightConnector1">
              <a:avLst/>
            </a:prstGeom>
            <a:noFill/>
            <a:ln w="9525" algn="ctr">
              <a:solidFill>
                <a:schemeClr val="tx1"/>
              </a:solidFill>
              <a:round/>
              <a:headEnd/>
              <a:tailEnd type="triangle" w="med" len="med"/>
            </a:ln>
          </p:spPr>
        </p:cxnSp>
        <p:cxnSp>
          <p:nvCxnSpPr>
            <p:cNvPr id="63" name="直接箭头连接符 61"/>
            <p:cNvCxnSpPr>
              <a:cxnSpLocks noChangeShapeType="1"/>
            </p:cNvCxnSpPr>
            <p:nvPr/>
          </p:nvCxnSpPr>
          <p:spPr bwMode="auto">
            <a:xfrm rot="5400000" flipH="1" flipV="1">
              <a:off x="4249736" y="6286433"/>
              <a:ext cx="214313" cy="1587"/>
            </a:xfrm>
            <a:prstGeom prst="straightConnector1">
              <a:avLst/>
            </a:prstGeom>
            <a:noFill/>
            <a:ln w="9525" algn="ctr">
              <a:solidFill>
                <a:schemeClr val="tx1"/>
              </a:solidFill>
              <a:round/>
              <a:headEnd/>
              <a:tailEnd type="triangle" w="med" len="med"/>
            </a:ln>
          </p:spPr>
        </p:cxnSp>
        <p:cxnSp>
          <p:nvCxnSpPr>
            <p:cNvPr id="64" name="直接箭头连接符 62"/>
            <p:cNvCxnSpPr>
              <a:cxnSpLocks noChangeShapeType="1"/>
            </p:cNvCxnSpPr>
            <p:nvPr/>
          </p:nvCxnSpPr>
          <p:spPr bwMode="auto">
            <a:xfrm rot="5400000" flipH="1" flipV="1">
              <a:off x="7108844" y="6286433"/>
              <a:ext cx="214313" cy="1588"/>
            </a:xfrm>
            <a:prstGeom prst="straightConnector1">
              <a:avLst/>
            </a:prstGeom>
            <a:noFill/>
            <a:ln w="9525" algn="ctr">
              <a:solidFill>
                <a:schemeClr val="tx1"/>
              </a:solidFill>
              <a:round/>
              <a:headEnd/>
              <a:tailEnd type="triangle" w="med" len="med"/>
            </a:ln>
          </p:spPr>
        </p:cxnSp>
        <p:cxnSp>
          <p:nvCxnSpPr>
            <p:cNvPr id="65" name="直接箭头连接符 63"/>
            <p:cNvCxnSpPr>
              <a:cxnSpLocks noChangeShapeType="1"/>
            </p:cNvCxnSpPr>
            <p:nvPr/>
          </p:nvCxnSpPr>
          <p:spPr bwMode="auto">
            <a:xfrm rot="5400000" flipH="1" flipV="1">
              <a:off x="4535501" y="6286433"/>
              <a:ext cx="214313" cy="1588"/>
            </a:xfrm>
            <a:prstGeom prst="straightConnector1">
              <a:avLst/>
            </a:prstGeom>
            <a:noFill/>
            <a:ln w="9525" algn="ctr">
              <a:solidFill>
                <a:schemeClr val="tx1"/>
              </a:solidFill>
              <a:round/>
              <a:headEnd/>
              <a:tailEnd type="triangle" w="med" len="med"/>
            </a:ln>
          </p:spPr>
        </p:cxnSp>
        <p:cxnSp>
          <p:nvCxnSpPr>
            <p:cNvPr id="66" name="直接箭头连接符 64"/>
            <p:cNvCxnSpPr>
              <a:cxnSpLocks noChangeShapeType="1"/>
            </p:cNvCxnSpPr>
            <p:nvPr/>
          </p:nvCxnSpPr>
          <p:spPr bwMode="auto">
            <a:xfrm rot="5400000" flipH="1" flipV="1">
              <a:off x="4822828" y="6286433"/>
              <a:ext cx="214313" cy="1588"/>
            </a:xfrm>
            <a:prstGeom prst="straightConnector1">
              <a:avLst/>
            </a:prstGeom>
            <a:noFill/>
            <a:ln w="9525" algn="ctr">
              <a:solidFill>
                <a:schemeClr val="tx1"/>
              </a:solidFill>
              <a:round/>
              <a:headEnd/>
              <a:tailEnd type="triangle" w="med" len="med"/>
            </a:ln>
          </p:spPr>
        </p:cxnSp>
        <p:cxnSp>
          <p:nvCxnSpPr>
            <p:cNvPr id="67" name="直接箭头连接符 65"/>
            <p:cNvCxnSpPr>
              <a:cxnSpLocks noChangeShapeType="1"/>
            </p:cNvCxnSpPr>
            <p:nvPr/>
          </p:nvCxnSpPr>
          <p:spPr bwMode="auto">
            <a:xfrm rot="5400000" flipH="1" flipV="1">
              <a:off x="5106991" y="6286433"/>
              <a:ext cx="214313" cy="1588"/>
            </a:xfrm>
            <a:prstGeom prst="straightConnector1">
              <a:avLst/>
            </a:prstGeom>
            <a:noFill/>
            <a:ln w="9525" algn="ctr">
              <a:solidFill>
                <a:schemeClr val="tx1"/>
              </a:solidFill>
              <a:round/>
              <a:headEnd/>
              <a:tailEnd type="triangle" w="med" len="med"/>
            </a:ln>
          </p:spPr>
        </p:cxnSp>
        <p:cxnSp>
          <p:nvCxnSpPr>
            <p:cNvPr id="68" name="直接箭头连接符 66"/>
            <p:cNvCxnSpPr>
              <a:cxnSpLocks noChangeShapeType="1"/>
            </p:cNvCxnSpPr>
            <p:nvPr/>
          </p:nvCxnSpPr>
          <p:spPr bwMode="auto">
            <a:xfrm rot="5400000" flipH="1" flipV="1">
              <a:off x="5392744" y="6286433"/>
              <a:ext cx="214313" cy="1587"/>
            </a:xfrm>
            <a:prstGeom prst="straightConnector1">
              <a:avLst/>
            </a:prstGeom>
            <a:noFill/>
            <a:ln w="9525" algn="ctr">
              <a:solidFill>
                <a:schemeClr val="tx1"/>
              </a:solidFill>
              <a:round/>
              <a:headEnd/>
              <a:tailEnd type="triangle" w="med" len="med"/>
            </a:ln>
          </p:spPr>
        </p:cxnSp>
        <p:cxnSp>
          <p:nvCxnSpPr>
            <p:cNvPr id="69" name="直接箭头连接符 67"/>
            <p:cNvCxnSpPr>
              <a:cxnSpLocks noChangeShapeType="1"/>
            </p:cNvCxnSpPr>
            <p:nvPr/>
          </p:nvCxnSpPr>
          <p:spPr bwMode="auto">
            <a:xfrm rot="5400000" flipH="1" flipV="1">
              <a:off x="7394595" y="6286433"/>
              <a:ext cx="214313" cy="1587"/>
            </a:xfrm>
            <a:prstGeom prst="straightConnector1">
              <a:avLst/>
            </a:prstGeom>
            <a:noFill/>
            <a:ln w="9525" algn="ctr">
              <a:solidFill>
                <a:schemeClr val="tx1"/>
              </a:solidFill>
              <a:round/>
              <a:headEnd/>
              <a:tailEnd type="triangle" w="med" len="med"/>
            </a:ln>
          </p:spPr>
        </p:cxnSp>
        <p:cxnSp>
          <p:nvCxnSpPr>
            <p:cNvPr id="70" name="直接箭头连接符 68"/>
            <p:cNvCxnSpPr>
              <a:cxnSpLocks noChangeShapeType="1"/>
            </p:cNvCxnSpPr>
            <p:nvPr/>
          </p:nvCxnSpPr>
          <p:spPr bwMode="auto">
            <a:xfrm rot="5400000" flipH="1" flipV="1">
              <a:off x="5676914" y="6286433"/>
              <a:ext cx="214313" cy="1587"/>
            </a:xfrm>
            <a:prstGeom prst="straightConnector1">
              <a:avLst/>
            </a:prstGeom>
            <a:noFill/>
            <a:ln w="9525" algn="ctr">
              <a:solidFill>
                <a:schemeClr val="tx1"/>
              </a:solidFill>
              <a:round/>
              <a:headEnd/>
              <a:tailEnd type="triangle" w="med" len="med"/>
            </a:ln>
          </p:spPr>
        </p:cxnSp>
        <p:cxnSp>
          <p:nvCxnSpPr>
            <p:cNvPr id="71" name="直接箭头连接符 69"/>
            <p:cNvCxnSpPr>
              <a:cxnSpLocks noChangeShapeType="1"/>
            </p:cNvCxnSpPr>
            <p:nvPr/>
          </p:nvCxnSpPr>
          <p:spPr bwMode="auto">
            <a:xfrm rot="5400000" flipH="1" flipV="1">
              <a:off x="5964248" y="6286433"/>
              <a:ext cx="214313" cy="1587"/>
            </a:xfrm>
            <a:prstGeom prst="straightConnector1">
              <a:avLst/>
            </a:prstGeom>
            <a:noFill/>
            <a:ln w="9525" algn="ctr">
              <a:solidFill>
                <a:schemeClr val="tx1"/>
              </a:solidFill>
              <a:round/>
              <a:headEnd/>
              <a:tailEnd type="triangle" w="med" len="med"/>
            </a:ln>
          </p:spPr>
        </p:cxnSp>
        <p:cxnSp>
          <p:nvCxnSpPr>
            <p:cNvPr id="72" name="直接箭头连接符 70"/>
            <p:cNvCxnSpPr>
              <a:cxnSpLocks noChangeShapeType="1"/>
            </p:cNvCxnSpPr>
            <p:nvPr/>
          </p:nvCxnSpPr>
          <p:spPr bwMode="auto">
            <a:xfrm rot="5400000" flipH="1" flipV="1">
              <a:off x="7678759" y="6286433"/>
              <a:ext cx="214313" cy="1588"/>
            </a:xfrm>
            <a:prstGeom prst="straightConnector1">
              <a:avLst/>
            </a:prstGeom>
            <a:noFill/>
            <a:ln w="9525" algn="ctr">
              <a:solidFill>
                <a:schemeClr val="tx1"/>
              </a:solidFill>
              <a:round/>
              <a:headEnd/>
              <a:tailEnd type="triangle" w="med" len="med"/>
            </a:ln>
          </p:spPr>
        </p:cxnSp>
        <p:cxnSp>
          <p:nvCxnSpPr>
            <p:cNvPr id="73" name="直接箭头连接符 71"/>
            <p:cNvCxnSpPr>
              <a:cxnSpLocks noChangeShapeType="1"/>
            </p:cNvCxnSpPr>
            <p:nvPr/>
          </p:nvCxnSpPr>
          <p:spPr bwMode="auto">
            <a:xfrm rot="5400000" flipH="1" flipV="1">
              <a:off x="6251588" y="6286433"/>
              <a:ext cx="214313" cy="1588"/>
            </a:xfrm>
            <a:prstGeom prst="straightConnector1">
              <a:avLst/>
            </a:prstGeom>
            <a:noFill/>
            <a:ln w="9525" algn="ctr">
              <a:solidFill>
                <a:schemeClr val="tx1"/>
              </a:solidFill>
              <a:round/>
              <a:headEnd/>
              <a:tailEnd type="triangle" w="med" len="med"/>
            </a:ln>
          </p:spPr>
        </p:cxnSp>
        <p:cxnSp>
          <p:nvCxnSpPr>
            <p:cNvPr id="74" name="直接箭头连接符 72"/>
            <p:cNvCxnSpPr>
              <a:cxnSpLocks noChangeShapeType="1"/>
            </p:cNvCxnSpPr>
            <p:nvPr/>
          </p:nvCxnSpPr>
          <p:spPr bwMode="auto">
            <a:xfrm rot="5400000" flipH="1" flipV="1">
              <a:off x="6535751" y="6286433"/>
              <a:ext cx="214313" cy="1588"/>
            </a:xfrm>
            <a:prstGeom prst="straightConnector1">
              <a:avLst/>
            </a:prstGeom>
            <a:noFill/>
            <a:ln w="9525" algn="ctr">
              <a:solidFill>
                <a:schemeClr val="tx1"/>
              </a:solidFill>
              <a:round/>
              <a:headEnd/>
              <a:tailEnd type="triangle" w="med" len="med"/>
            </a:ln>
          </p:spPr>
        </p:cxnSp>
        <p:sp>
          <p:nvSpPr>
            <p:cNvPr id="75" name="Line 30"/>
            <p:cNvSpPr>
              <a:spLocks noChangeShapeType="1"/>
            </p:cNvSpPr>
            <p:nvPr/>
          </p:nvSpPr>
          <p:spPr bwMode="auto">
            <a:xfrm>
              <a:off x="1928794" y="5522845"/>
              <a:ext cx="0" cy="715963"/>
            </a:xfrm>
            <a:prstGeom prst="line">
              <a:avLst/>
            </a:prstGeom>
            <a:noFill/>
            <a:ln w="9525">
              <a:solidFill>
                <a:schemeClr val="tx1"/>
              </a:solidFill>
              <a:prstDash val="dash"/>
              <a:round/>
              <a:headEnd/>
              <a:tailEnd/>
            </a:ln>
          </p:spPr>
          <p:txBody>
            <a:bodyPr wrap="none" anchor="ctr"/>
            <a:lstStyle/>
            <a:p>
              <a:endParaRPr lang="zh-CN" altLang="en-US"/>
            </a:p>
          </p:txBody>
        </p:sp>
        <p:sp>
          <p:nvSpPr>
            <p:cNvPr id="76" name="Line 31"/>
            <p:cNvSpPr>
              <a:spLocks noChangeShapeType="1"/>
            </p:cNvSpPr>
            <p:nvPr/>
          </p:nvSpPr>
          <p:spPr bwMode="auto">
            <a:xfrm>
              <a:off x="2500298" y="5522845"/>
              <a:ext cx="0" cy="715963"/>
            </a:xfrm>
            <a:prstGeom prst="line">
              <a:avLst/>
            </a:prstGeom>
            <a:noFill/>
            <a:ln w="9525">
              <a:solidFill>
                <a:schemeClr val="tx1"/>
              </a:solidFill>
              <a:prstDash val="dash"/>
              <a:round/>
              <a:headEnd/>
              <a:tailEnd/>
            </a:ln>
          </p:spPr>
          <p:txBody>
            <a:bodyPr wrap="none" anchor="ctr"/>
            <a:lstStyle/>
            <a:p>
              <a:endParaRPr lang="zh-CN" altLang="en-US"/>
            </a:p>
          </p:txBody>
        </p:sp>
        <p:sp>
          <p:nvSpPr>
            <p:cNvPr id="77" name="Line 32"/>
            <p:cNvSpPr>
              <a:spLocks noChangeShapeType="1"/>
            </p:cNvSpPr>
            <p:nvPr/>
          </p:nvSpPr>
          <p:spPr bwMode="auto">
            <a:xfrm>
              <a:off x="7643834" y="5522845"/>
              <a:ext cx="0" cy="715963"/>
            </a:xfrm>
            <a:prstGeom prst="line">
              <a:avLst/>
            </a:prstGeom>
            <a:noFill/>
            <a:ln w="9525">
              <a:solidFill>
                <a:schemeClr val="tx1"/>
              </a:solidFill>
              <a:prstDash val="dash"/>
              <a:round/>
              <a:headEnd/>
              <a:tailEnd/>
            </a:ln>
          </p:spPr>
          <p:txBody>
            <a:bodyPr wrap="none" anchor="ctr"/>
            <a:lstStyle/>
            <a:p>
              <a:endParaRPr lang="zh-CN" altLang="en-US"/>
            </a:p>
          </p:txBody>
        </p:sp>
        <p:sp>
          <p:nvSpPr>
            <p:cNvPr id="78" name="Line 33"/>
            <p:cNvSpPr>
              <a:spLocks noChangeShapeType="1"/>
            </p:cNvSpPr>
            <p:nvPr/>
          </p:nvSpPr>
          <p:spPr bwMode="auto">
            <a:xfrm>
              <a:off x="3071802" y="5522845"/>
              <a:ext cx="0" cy="715963"/>
            </a:xfrm>
            <a:prstGeom prst="line">
              <a:avLst/>
            </a:prstGeom>
            <a:noFill/>
            <a:ln w="9525">
              <a:solidFill>
                <a:schemeClr val="tx1"/>
              </a:solidFill>
              <a:prstDash val="dash"/>
              <a:round/>
              <a:headEnd/>
              <a:tailEnd/>
            </a:ln>
          </p:spPr>
          <p:txBody>
            <a:bodyPr wrap="none" anchor="ctr"/>
            <a:lstStyle/>
            <a:p>
              <a:endParaRPr lang="zh-CN" altLang="en-US"/>
            </a:p>
          </p:txBody>
        </p:sp>
        <p:sp>
          <p:nvSpPr>
            <p:cNvPr id="79" name="Line 34"/>
            <p:cNvSpPr>
              <a:spLocks noChangeShapeType="1"/>
            </p:cNvSpPr>
            <p:nvPr/>
          </p:nvSpPr>
          <p:spPr bwMode="auto">
            <a:xfrm>
              <a:off x="3643306" y="5522845"/>
              <a:ext cx="0" cy="715963"/>
            </a:xfrm>
            <a:prstGeom prst="line">
              <a:avLst/>
            </a:prstGeom>
            <a:noFill/>
            <a:ln w="9525">
              <a:solidFill>
                <a:schemeClr val="tx1"/>
              </a:solidFill>
              <a:prstDash val="dash"/>
              <a:round/>
              <a:headEnd/>
              <a:tailEnd/>
            </a:ln>
          </p:spPr>
          <p:txBody>
            <a:bodyPr wrap="none" anchor="ctr"/>
            <a:lstStyle/>
            <a:p>
              <a:endParaRPr lang="zh-CN" altLang="en-US"/>
            </a:p>
          </p:txBody>
        </p:sp>
        <p:sp>
          <p:nvSpPr>
            <p:cNvPr id="80" name="Line 35"/>
            <p:cNvSpPr>
              <a:spLocks noChangeShapeType="1"/>
            </p:cNvSpPr>
            <p:nvPr/>
          </p:nvSpPr>
          <p:spPr bwMode="auto">
            <a:xfrm>
              <a:off x="4214810" y="5522845"/>
              <a:ext cx="0" cy="715963"/>
            </a:xfrm>
            <a:prstGeom prst="line">
              <a:avLst/>
            </a:prstGeom>
            <a:noFill/>
            <a:ln w="9525">
              <a:solidFill>
                <a:schemeClr val="tx1"/>
              </a:solidFill>
              <a:prstDash val="dash"/>
              <a:round/>
              <a:headEnd/>
              <a:tailEnd/>
            </a:ln>
          </p:spPr>
          <p:txBody>
            <a:bodyPr wrap="none" anchor="ctr"/>
            <a:lstStyle/>
            <a:p>
              <a:endParaRPr lang="zh-CN" altLang="en-US"/>
            </a:p>
          </p:txBody>
        </p:sp>
        <p:sp>
          <p:nvSpPr>
            <p:cNvPr id="81" name="Line 36"/>
            <p:cNvSpPr>
              <a:spLocks noChangeShapeType="1"/>
            </p:cNvSpPr>
            <p:nvPr/>
          </p:nvSpPr>
          <p:spPr bwMode="auto">
            <a:xfrm>
              <a:off x="4786314" y="5522845"/>
              <a:ext cx="0" cy="715963"/>
            </a:xfrm>
            <a:prstGeom prst="line">
              <a:avLst/>
            </a:prstGeom>
            <a:noFill/>
            <a:ln w="9525">
              <a:solidFill>
                <a:schemeClr val="tx1"/>
              </a:solidFill>
              <a:prstDash val="dash"/>
              <a:round/>
              <a:headEnd/>
              <a:tailEnd/>
            </a:ln>
          </p:spPr>
          <p:txBody>
            <a:bodyPr wrap="none" anchor="ctr"/>
            <a:lstStyle/>
            <a:p>
              <a:endParaRPr lang="zh-CN" altLang="en-US"/>
            </a:p>
          </p:txBody>
        </p:sp>
        <p:sp>
          <p:nvSpPr>
            <p:cNvPr id="82" name="Line 37"/>
            <p:cNvSpPr>
              <a:spLocks noChangeShapeType="1"/>
            </p:cNvSpPr>
            <p:nvPr/>
          </p:nvSpPr>
          <p:spPr bwMode="auto">
            <a:xfrm>
              <a:off x="5357818" y="5535545"/>
              <a:ext cx="0" cy="715963"/>
            </a:xfrm>
            <a:prstGeom prst="line">
              <a:avLst/>
            </a:prstGeom>
            <a:noFill/>
            <a:ln w="9525">
              <a:solidFill>
                <a:schemeClr val="tx1"/>
              </a:solidFill>
              <a:prstDash val="dash"/>
              <a:round/>
              <a:headEnd/>
              <a:tailEnd/>
            </a:ln>
          </p:spPr>
          <p:txBody>
            <a:bodyPr wrap="none" anchor="ctr"/>
            <a:lstStyle/>
            <a:p>
              <a:endParaRPr lang="zh-CN" altLang="en-US"/>
            </a:p>
          </p:txBody>
        </p:sp>
        <p:sp>
          <p:nvSpPr>
            <p:cNvPr id="83" name="Line 38"/>
            <p:cNvSpPr>
              <a:spLocks noChangeShapeType="1"/>
            </p:cNvSpPr>
            <p:nvPr/>
          </p:nvSpPr>
          <p:spPr bwMode="auto">
            <a:xfrm>
              <a:off x="5929322" y="5522845"/>
              <a:ext cx="0" cy="715963"/>
            </a:xfrm>
            <a:prstGeom prst="line">
              <a:avLst/>
            </a:prstGeom>
            <a:noFill/>
            <a:ln w="9525">
              <a:solidFill>
                <a:schemeClr val="tx1"/>
              </a:solidFill>
              <a:prstDash val="dash"/>
              <a:round/>
              <a:headEnd/>
              <a:tailEnd/>
            </a:ln>
          </p:spPr>
          <p:txBody>
            <a:bodyPr wrap="none" anchor="ctr"/>
            <a:lstStyle/>
            <a:p>
              <a:endParaRPr lang="zh-CN" altLang="en-US"/>
            </a:p>
          </p:txBody>
        </p:sp>
        <p:sp>
          <p:nvSpPr>
            <p:cNvPr id="84" name="Line 39"/>
            <p:cNvSpPr>
              <a:spLocks noChangeShapeType="1"/>
            </p:cNvSpPr>
            <p:nvPr/>
          </p:nvSpPr>
          <p:spPr bwMode="auto">
            <a:xfrm>
              <a:off x="6500826" y="5522845"/>
              <a:ext cx="0" cy="715963"/>
            </a:xfrm>
            <a:prstGeom prst="line">
              <a:avLst/>
            </a:prstGeom>
            <a:noFill/>
            <a:ln w="9525">
              <a:solidFill>
                <a:schemeClr val="tx1"/>
              </a:solidFill>
              <a:prstDash val="dash"/>
              <a:round/>
              <a:headEnd/>
              <a:tailEnd/>
            </a:ln>
          </p:spPr>
          <p:txBody>
            <a:bodyPr wrap="none" anchor="ctr"/>
            <a:lstStyle/>
            <a:p>
              <a:endParaRPr lang="zh-CN" altLang="en-US"/>
            </a:p>
          </p:txBody>
        </p:sp>
        <p:sp>
          <p:nvSpPr>
            <p:cNvPr id="85" name="Line 40"/>
            <p:cNvSpPr>
              <a:spLocks noChangeShapeType="1"/>
            </p:cNvSpPr>
            <p:nvPr/>
          </p:nvSpPr>
          <p:spPr bwMode="auto">
            <a:xfrm>
              <a:off x="7072330" y="5522845"/>
              <a:ext cx="0" cy="715963"/>
            </a:xfrm>
            <a:prstGeom prst="line">
              <a:avLst/>
            </a:prstGeom>
            <a:noFill/>
            <a:ln w="9525">
              <a:solidFill>
                <a:schemeClr val="tx1"/>
              </a:solidFill>
              <a:prstDash val="dash"/>
              <a:round/>
              <a:headEnd/>
              <a:tailEnd/>
            </a:ln>
          </p:spPr>
          <p:txBody>
            <a:bodyPr wrap="none" anchor="ctr"/>
            <a:lstStyle/>
            <a:p>
              <a:endParaRPr lang="zh-CN" altLang="en-US"/>
            </a:p>
          </p:txBody>
        </p:sp>
        <p:sp>
          <p:nvSpPr>
            <p:cNvPr id="86" name="Line 41"/>
            <p:cNvSpPr>
              <a:spLocks noChangeShapeType="1"/>
            </p:cNvSpPr>
            <p:nvPr/>
          </p:nvSpPr>
          <p:spPr bwMode="auto">
            <a:xfrm>
              <a:off x="7643834" y="6107044"/>
              <a:ext cx="215900" cy="0"/>
            </a:xfrm>
            <a:prstGeom prst="line">
              <a:avLst/>
            </a:prstGeom>
            <a:noFill/>
            <a:ln w="28575">
              <a:solidFill>
                <a:schemeClr val="tx1"/>
              </a:solidFill>
              <a:round/>
              <a:headEnd/>
              <a:tailEnd/>
            </a:ln>
          </p:spPr>
          <p:txBody>
            <a:bodyPr wrap="none" anchor="ctr"/>
            <a:lstStyle/>
            <a:p>
              <a:endParaRPr lang="zh-CN" altLang="en-US"/>
            </a:p>
          </p:txBody>
        </p:sp>
        <p:cxnSp>
          <p:nvCxnSpPr>
            <p:cNvPr id="87" name="直接箭头连接符 53"/>
            <p:cNvCxnSpPr>
              <a:cxnSpLocks noChangeShapeType="1"/>
            </p:cNvCxnSpPr>
            <p:nvPr/>
          </p:nvCxnSpPr>
          <p:spPr bwMode="auto">
            <a:xfrm rot="5400000" flipH="1" flipV="1">
              <a:off x="1965307" y="6286434"/>
              <a:ext cx="214313" cy="1587"/>
            </a:xfrm>
            <a:prstGeom prst="straightConnector1">
              <a:avLst/>
            </a:prstGeom>
            <a:noFill/>
            <a:ln w="9525" algn="ctr">
              <a:solidFill>
                <a:schemeClr val="tx1"/>
              </a:solidFill>
              <a:round/>
              <a:headEnd/>
              <a:tailEnd type="triangle" w="med" len="med"/>
            </a:ln>
          </p:spPr>
        </p:cxnSp>
        <p:cxnSp>
          <p:nvCxnSpPr>
            <p:cNvPr id="88" name="直接箭头连接符 54"/>
            <p:cNvCxnSpPr>
              <a:cxnSpLocks noChangeShapeType="1"/>
            </p:cNvCxnSpPr>
            <p:nvPr/>
          </p:nvCxnSpPr>
          <p:spPr bwMode="auto">
            <a:xfrm rot="5400000" flipH="1" flipV="1">
              <a:off x="1679556" y="6286433"/>
              <a:ext cx="214313" cy="1588"/>
            </a:xfrm>
            <a:prstGeom prst="straightConnector1">
              <a:avLst/>
            </a:prstGeom>
            <a:noFill/>
            <a:ln w="9525" algn="ctr">
              <a:solidFill>
                <a:schemeClr val="tx1"/>
              </a:solidFill>
              <a:round/>
              <a:headEnd/>
              <a:tailEnd type="triangle" w="med" len="med"/>
            </a:ln>
          </p:spPr>
        </p:cxnSp>
        <p:grpSp>
          <p:nvGrpSpPr>
            <p:cNvPr id="89" name="组合 182"/>
            <p:cNvGrpSpPr/>
            <p:nvPr/>
          </p:nvGrpSpPr>
          <p:grpSpPr>
            <a:xfrm>
              <a:off x="1928794" y="5667862"/>
              <a:ext cx="571504" cy="428628"/>
              <a:chOff x="1928794" y="6000768"/>
              <a:chExt cx="571504" cy="287340"/>
            </a:xfrm>
          </p:grpSpPr>
          <p:sp>
            <p:nvSpPr>
              <p:cNvPr id="140" name="Line 6"/>
              <p:cNvSpPr>
                <a:spLocks noChangeShapeType="1"/>
              </p:cNvSpPr>
              <p:nvPr/>
            </p:nvSpPr>
            <p:spPr bwMode="auto">
              <a:xfrm>
                <a:off x="2214546" y="6000768"/>
                <a:ext cx="0" cy="279400"/>
              </a:xfrm>
              <a:prstGeom prst="line">
                <a:avLst/>
              </a:prstGeom>
              <a:noFill/>
              <a:ln w="28575">
                <a:solidFill>
                  <a:srgbClr val="FF0000"/>
                </a:solidFill>
                <a:round/>
                <a:headEnd/>
                <a:tailEnd/>
              </a:ln>
            </p:spPr>
            <p:txBody>
              <a:bodyPr wrap="none" anchor="ctr"/>
              <a:lstStyle/>
              <a:p>
                <a:endParaRPr lang="zh-CN" altLang="en-US"/>
              </a:p>
            </p:txBody>
          </p:sp>
          <p:cxnSp>
            <p:nvCxnSpPr>
              <p:cNvPr id="141" name="直接连接符 140"/>
              <p:cNvCxnSpPr/>
              <p:nvPr/>
            </p:nvCxnSpPr>
            <p:spPr bwMode="auto">
              <a:xfrm>
                <a:off x="1928794" y="6000768"/>
                <a:ext cx="285752" cy="1588"/>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42" name="直接连接符 141"/>
              <p:cNvCxnSpPr/>
              <p:nvPr/>
            </p:nvCxnSpPr>
            <p:spPr bwMode="auto">
              <a:xfrm>
                <a:off x="2214546" y="6286520"/>
                <a:ext cx="285752" cy="1588"/>
              </a:xfrm>
              <a:prstGeom prst="line">
                <a:avLst/>
              </a:prstGeom>
              <a:solidFill>
                <a:schemeClr val="accent1"/>
              </a:solidFill>
              <a:ln w="28575" cap="flat" cmpd="sng" algn="ctr">
                <a:solidFill>
                  <a:srgbClr val="FF0000"/>
                </a:solidFill>
                <a:prstDash val="solid"/>
                <a:round/>
                <a:headEnd type="none" w="med" len="med"/>
                <a:tailEnd type="none" w="med" len="med"/>
              </a:ln>
              <a:effectLst/>
            </p:spPr>
          </p:cxnSp>
        </p:grpSp>
        <p:grpSp>
          <p:nvGrpSpPr>
            <p:cNvPr id="90" name="组合 185"/>
            <p:cNvGrpSpPr/>
            <p:nvPr/>
          </p:nvGrpSpPr>
          <p:grpSpPr>
            <a:xfrm>
              <a:off x="2500298" y="5667862"/>
              <a:ext cx="571504" cy="440770"/>
              <a:chOff x="2357422" y="6000768"/>
              <a:chExt cx="571504" cy="287340"/>
            </a:xfrm>
          </p:grpSpPr>
          <p:sp>
            <p:nvSpPr>
              <p:cNvPr id="137" name="Line 6"/>
              <p:cNvSpPr>
                <a:spLocks noChangeShapeType="1"/>
              </p:cNvSpPr>
              <p:nvPr/>
            </p:nvSpPr>
            <p:spPr bwMode="auto">
              <a:xfrm>
                <a:off x="2643174" y="6000768"/>
                <a:ext cx="0" cy="279400"/>
              </a:xfrm>
              <a:prstGeom prst="line">
                <a:avLst/>
              </a:prstGeom>
              <a:noFill/>
              <a:ln w="28575">
                <a:solidFill>
                  <a:schemeClr val="tx1"/>
                </a:solidFill>
                <a:round/>
                <a:headEnd/>
                <a:tailEnd/>
              </a:ln>
            </p:spPr>
            <p:txBody>
              <a:bodyPr wrap="none" anchor="ctr"/>
              <a:lstStyle/>
              <a:p>
                <a:endParaRPr lang="zh-CN" altLang="en-US"/>
              </a:p>
            </p:txBody>
          </p:sp>
          <p:cxnSp>
            <p:nvCxnSpPr>
              <p:cNvPr id="138" name="直接连接符 137"/>
              <p:cNvCxnSpPr/>
              <p:nvPr/>
            </p:nvCxnSpPr>
            <p:spPr bwMode="auto">
              <a:xfrm>
                <a:off x="2357422" y="6286520"/>
                <a:ext cx="285752" cy="1588"/>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39" name="直接连接符 138"/>
              <p:cNvCxnSpPr/>
              <p:nvPr/>
            </p:nvCxnSpPr>
            <p:spPr bwMode="auto">
              <a:xfrm>
                <a:off x="2643174" y="6000768"/>
                <a:ext cx="285752" cy="1588"/>
              </a:xfrm>
              <a:prstGeom prst="line">
                <a:avLst/>
              </a:prstGeom>
              <a:solidFill>
                <a:schemeClr val="accent1"/>
              </a:solidFill>
              <a:ln w="28575" cap="flat" cmpd="sng" algn="ctr">
                <a:solidFill>
                  <a:schemeClr val="tx1"/>
                </a:solidFill>
                <a:prstDash val="solid"/>
                <a:round/>
                <a:headEnd type="none" w="med" len="med"/>
                <a:tailEnd type="none" w="med" len="med"/>
              </a:ln>
              <a:effectLst/>
            </p:spPr>
          </p:cxnSp>
        </p:grpSp>
        <p:grpSp>
          <p:nvGrpSpPr>
            <p:cNvPr id="91" name="组合 186"/>
            <p:cNvGrpSpPr/>
            <p:nvPr/>
          </p:nvGrpSpPr>
          <p:grpSpPr>
            <a:xfrm>
              <a:off x="5929322" y="5658070"/>
              <a:ext cx="571504" cy="440770"/>
              <a:chOff x="1928794" y="6000768"/>
              <a:chExt cx="571504" cy="287340"/>
            </a:xfrm>
          </p:grpSpPr>
          <p:sp>
            <p:nvSpPr>
              <p:cNvPr id="134" name="Line 6"/>
              <p:cNvSpPr>
                <a:spLocks noChangeShapeType="1"/>
              </p:cNvSpPr>
              <p:nvPr/>
            </p:nvSpPr>
            <p:spPr bwMode="auto">
              <a:xfrm>
                <a:off x="2214546" y="6000768"/>
                <a:ext cx="0" cy="279400"/>
              </a:xfrm>
              <a:prstGeom prst="line">
                <a:avLst/>
              </a:prstGeom>
              <a:noFill/>
              <a:ln w="28575">
                <a:solidFill>
                  <a:schemeClr val="tx1"/>
                </a:solidFill>
                <a:round/>
                <a:headEnd/>
                <a:tailEnd/>
              </a:ln>
            </p:spPr>
            <p:txBody>
              <a:bodyPr wrap="none" anchor="ctr"/>
              <a:lstStyle/>
              <a:p>
                <a:endParaRPr lang="zh-CN" altLang="en-US"/>
              </a:p>
            </p:txBody>
          </p:sp>
          <p:cxnSp>
            <p:nvCxnSpPr>
              <p:cNvPr id="135" name="直接连接符 134"/>
              <p:cNvCxnSpPr/>
              <p:nvPr/>
            </p:nvCxnSpPr>
            <p:spPr bwMode="auto">
              <a:xfrm>
                <a:off x="1928794" y="6000768"/>
                <a:ext cx="285752" cy="1588"/>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36" name="直接连接符 135"/>
              <p:cNvCxnSpPr/>
              <p:nvPr/>
            </p:nvCxnSpPr>
            <p:spPr bwMode="auto">
              <a:xfrm>
                <a:off x="2214546" y="6286520"/>
                <a:ext cx="285752" cy="1588"/>
              </a:xfrm>
              <a:prstGeom prst="line">
                <a:avLst/>
              </a:prstGeom>
              <a:solidFill>
                <a:schemeClr val="accent1"/>
              </a:solidFill>
              <a:ln w="28575" cap="flat" cmpd="sng" algn="ctr">
                <a:solidFill>
                  <a:schemeClr val="tx1"/>
                </a:solidFill>
                <a:prstDash val="solid"/>
                <a:round/>
                <a:headEnd type="none" w="med" len="med"/>
                <a:tailEnd type="none" w="med" len="med"/>
              </a:ln>
              <a:effectLst/>
            </p:spPr>
          </p:cxnSp>
        </p:grpSp>
        <p:grpSp>
          <p:nvGrpSpPr>
            <p:cNvPr id="92" name="组合 190"/>
            <p:cNvGrpSpPr/>
            <p:nvPr/>
          </p:nvGrpSpPr>
          <p:grpSpPr>
            <a:xfrm>
              <a:off x="4214810" y="5661334"/>
              <a:ext cx="571504" cy="440770"/>
              <a:chOff x="1928794" y="6000768"/>
              <a:chExt cx="571504" cy="287340"/>
            </a:xfrm>
          </p:grpSpPr>
          <p:sp>
            <p:nvSpPr>
              <p:cNvPr id="131" name="Line 6"/>
              <p:cNvSpPr>
                <a:spLocks noChangeShapeType="1"/>
              </p:cNvSpPr>
              <p:nvPr/>
            </p:nvSpPr>
            <p:spPr bwMode="auto">
              <a:xfrm>
                <a:off x="2214546" y="6000768"/>
                <a:ext cx="0" cy="279400"/>
              </a:xfrm>
              <a:prstGeom prst="line">
                <a:avLst/>
              </a:prstGeom>
              <a:noFill/>
              <a:ln w="28575">
                <a:solidFill>
                  <a:schemeClr val="tx1"/>
                </a:solidFill>
                <a:round/>
                <a:headEnd/>
                <a:tailEnd/>
              </a:ln>
            </p:spPr>
            <p:txBody>
              <a:bodyPr wrap="none" anchor="ctr"/>
              <a:lstStyle/>
              <a:p>
                <a:endParaRPr lang="zh-CN" altLang="en-US"/>
              </a:p>
            </p:txBody>
          </p:sp>
          <p:cxnSp>
            <p:nvCxnSpPr>
              <p:cNvPr id="132" name="直接连接符 131"/>
              <p:cNvCxnSpPr/>
              <p:nvPr/>
            </p:nvCxnSpPr>
            <p:spPr bwMode="auto">
              <a:xfrm>
                <a:off x="1928794" y="6000768"/>
                <a:ext cx="285752" cy="1588"/>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33" name="直接连接符 132"/>
              <p:cNvCxnSpPr/>
              <p:nvPr/>
            </p:nvCxnSpPr>
            <p:spPr bwMode="auto">
              <a:xfrm>
                <a:off x="2214546" y="6286520"/>
                <a:ext cx="285752" cy="1588"/>
              </a:xfrm>
              <a:prstGeom prst="line">
                <a:avLst/>
              </a:prstGeom>
              <a:solidFill>
                <a:schemeClr val="accent1"/>
              </a:solidFill>
              <a:ln w="28575" cap="flat" cmpd="sng" algn="ctr">
                <a:solidFill>
                  <a:schemeClr val="tx1"/>
                </a:solidFill>
                <a:prstDash val="solid"/>
                <a:round/>
                <a:headEnd type="none" w="med" len="med"/>
                <a:tailEnd type="none" w="med" len="med"/>
              </a:ln>
              <a:effectLst/>
            </p:spPr>
          </p:cxnSp>
        </p:grpSp>
        <p:grpSp>
          <p:nvGrpSpPr>
            <p:cNvPr id="94" name="组合 198"/>
            <p:cNvGrpSpPr/>
            <p:nvPr/>
          </p:nvGrpSpPr>
          <p:grpSpPr>
            <a:xfrm>
              <a:off x="3071802" y="5667862"/>
              <a:ext cx="571504" cy="440770"/>
              <a:chOff x="2357422" y="6000768"/>
              <a:chExt cx="571504" cy="287340"/>
            </a:xfrm>
          </p:grpSpPr>
          <p:sp>
            <p:nvSpPr>
              <p:cNvPr id="125" name="Line 6"/>
              <p:cNvSpPr>
                <a:spLocks noChangeShapeType="1"/>
              </p:cNvSpPr>
              <p:nvPr/>
            </p:nvSpPr>
            <p:spPr bwMode="auto">
              <a:xfrm>
                <a:off x="2643174" y="6000768"/>
                <a:ext cx="0" cy="279400"/>
              </a:xfrm>
              <a:prstGeom prst="line">
                <a:avLst/>
              </a:prstGeom>
              <a:noFill/>
              <a:ln w="28575">
                <a:solidFill>
                  <a:srgbClr val="FF0000"/>
                </a:solidFill>
                <a:round/>
                <a:headEnd/>
                <a:tailEnd/>
              </a:ln>
            </p:spPr>
            <p:txBody>
              <a:bodyPr wrap="none" anchor="ctr"/>
              <a:lstStyle/>
              <a:p>
                <a:endParaRPr lang="zh-CN" altLang="en-US"/>
              </a:p>
            </p:txBody>
          </p:sp>
          <p:cxnSp>
            <p:nvCxnSpPr>
              <p:cNvPr id="126" name="直接连接符 125"/>
              <p:cNvCxnSpPr/>
              <p:nvPr/>
            </p:nvCxnSpPr>
            <p:spPr bwMode="auto">
              <a:xfrm>
                <a:off x="2357422" y="6286520"/>
                <a:ext cx="285752" cy="1588"/>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27" name="直接连接符 126"/>
              <p:cNvCxnSpPr/>
              <p:nvPr/>
            </p:nvCxnSpPr>
            <p:spPr bwMode="auto">
              <a:xfrm>
                <a:off x="2643174" y="6000768"/>
                <a:ext cx="285752" cy="1588"/>
              </a:xfrm>
              <a:prstGeom prst="line">
                <a:avLst/>
              </a:prstGeom>
              <a:solidFill>
                <a:schemeClr val="accent1"/>
              </a:solidFill>
              <a:ln w="28575" cap="flat" cmpd="sng" algn="ctr">
                <a:solidFill>
                  <a:srgbClr val="FF0000"/>
                </a:solidFill>
                <a:prstDash val="solid"/>
                <a:round/>
                <a:headEnd type="none" w="med" len="med"/>
                <a:tailEnd type="none" w="med" len="med"/>
              </a:ln>
              <a:effectLst/>
            </p:spPr>
          </p:cxnSp>
        </p:grpSp>
        <p:grpSp>
          <p:nvGrpSpPr>
            <p:cNvPr id="95" name="组合 202"/>
            <p:cNvGrpSpPr/>
            <p:nvPr/>
          </p:nvGrpSpPr>
          <p:grpSpPr>
            <a:xfrm>
              <a:off x="4786314" y="5667862"/>
              <a:ext cx="571504" cy="440770"/>
              <a:chOff x="2357422" y="6000768"/>
              <a:chExt cx="571504" cy="287340"/>
            </a:xfrm>
          </p:grpSpPr>
          <p:sp>
            <p:nvSpPr>
              <p:cNvPr id="122" name="Line 6"/>
              <p:cNvSpPr>
                <a:spLocks noChangeShapeType="1"/>
              </p:cNvSpPr>
              <p:nvPr/>
            </p:nvSpPr>
            <p:spPr bwMode="auto">
              <a:xfrm>
                <a:off x="2643174" y="6000768"/>
                <a:ext cx="0" cy="279400"/>
              </a:xfrm>
              <a:prstGeom prst="line">
                <a:avLst/>
              </a:prstGeom>
              <a:noFill/>
              <a:ln w="28575">
                <a:solidFill>
                  <a:schemeClr val="tx1"/>
                </a:solidFill>
                <a:round/>
                <a:headEnd/>
                <a:tailEnd/>
              </a:ln>
            </p:spPr>
            <p:txBody>
              <a:bodyPr wrap="none" anchor="ctr"/>
              <a:lstStyle/>
              <a:p>
                <a:endParaRPr lang="zh-CN" altLang="en-US"/>
              </a:p>
            </p:txBody>
          </p:sp>
          <p:cxnSp>
            <p:nvCxnSpPr>
              <p:cNvPr id="123" name="直接连接符 122"/>
              <p:cNvCxnSpPr/>
              <p:nvPr/>
            </p:nvCxnSpPr>
            <p:spPr bwMode="auto">
              <a:xfrm>
                <a:off x="2357422" y="6286520"/>
                <a:ext cx="285752" cy="1588"/>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24" name="直接连接符 123"/>
              <p:cNvCxnSpPr/>
              <p:nvPr/>
            </p:nvCxnSpPr>
            <p:spPr bwMode="auto">
              <a:xfrm>
                <a:off x="2643174" y="6000768"/>
                <a:ext cx="285752" cy="1588"/>
              </a:xfrm>
              <a:prstGeom prst="line">
                <a:avLst/>
              </a:prstGeom>
              <a:solidFill>
                <a:schemeClr val="accent1"/>
              </a:solidFill>
              <a:ln w="28575" cap="flat" cmpd="sng" algn="ctr">
                <a:solidFill>
                  <a:schemeClr val="tx1"/>
                </a:solidFill>
                <a:prstDash val="solid"/>
                <a:round/>
                <a:headEnd type="none" w="med" len="med"/>
                <a:tailEnd type="none" w="med" len="med"/>
              </a:ln>
              <a:effectLst/>
            </p:spPr>
          </p:cxnSp>
        </p:grpSp>
        <p:grpSp>
          <p:nvGrpSpPr>
            <p:cNvPr id="96" name="组合 206"/>
            <p:cNvGrpSpPr/>
            <p:nvPr/>
          </p:nvGrpSpPr>
          <p:grpSpPr>
            <a:xfrm>
              <a:off x="3643306" y="5667862"/>
              <a:ext cx="571504" cy="440770"/>
              <a:chOff x="2357422" y="6000768"/>
              <a:chExt cx="571504" cy="287340"/>
            </a:xfrm>
          </p:grpSpPr>
          <p:sp>
            <p:nvSpPr>
              <p:cNvPr id="119" name="Line 6"/>
              <p:cNvSpPr>
                <a:spLocks noChangeShapeType="1"/>
              </p:cNvSpPr>
              <p:nvPr/>
            </p:nvSpPr>
            <p:spPr bwMode="auto">
              <a:xfrm>
                <a:off x="2643174" y="6000768"/>
                <a:ext cx="0" cy="279400"/>
              </a:xfrm>
              <a:prstGeom prst="line">
                <a:avLst/>
              </a:prstGeom>
              <a:noFill/>
              <a:ln w="28575">
                <a:solidFill>
                  <a:srgbClr val="FF0000"/>
                </a:solidFill>
                <a:round/>
                <a:headEnd/>
                <a:tailEnd/>
              </a:ln>
            </p:spPr>
            <p:txBody>
              <a:bodyPr wrap="none" anchor="ctr"/>
              <a:lstStyle/>
              <a:p>
                <a:endParaRPr lang="zh-CN" altLang="en-US"/>
              </a:p>
            </p:txBody>
          </p:sp>
          <p:cxnSp>
            <p:nvCxnSpPr>
              <p:cNvPr id="120" name="直接连接符 119"/>
              <p:cNvCxnSpPr/>
              <p:nvPr/>
            </p:nvCxnSpPr>
            <p:spPr bwMode="auto">
              <a:xfrm>
                <a:off x="2357422" y="6286520"/>
                <a:ext cx="285752" cy="1588"/>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21" name="直接连接符 120"/>
              <p:cNvCxnSpPr/>
              <p:nvPr/>
            </p:nvCxnSpPr>
            <p:spPr bwMode="auto">
              <a:xfrm>
                <a:off x="2643174" y="6000768"/>
                <a:ext cx="285752" cy="1588"/>
              </a:xfrm>
              <a:prstGeom prst="line">
                <a:avLst/>
              </a:prstGeom>
              <a:solidFill>
                <a:schemeClr val="accent1"/>
              </a:solidFill>
              <a:ln w="28575" cap="flat" cmpd="sng" algn="ctr">
                <a:solidFill>
                  <a:srgbClr val="FF0000"/>
                </a:solidFill>
                <a:prstDash val="solid"/>
                <a:round/>
                <a:headEnd type="none" w="med" len="med"/>
                <a:tailEnd type="none" w="med" len="med"/>
              </a:ln>
              <a:effectLst/>
            </p:spPr>
          </p:cxnSp>
        </p:grpSp>
        <p:grpSp>
          <p:nvGrpSpPr>
            <p:cNvPr id="97" name="组合 210"/>
            <p:cNvGrpSpPr/>
            <p:nvPr/>
          </p:nvGrpSpPr>
          <p:grpSpPr>
            <a:xfrm>
              <a:off x="6500826" y="5667862"/>
              <a:ext cx="571504" cy="440770"/>
              <a:chOff x="1928794" y="6000768"/>
              <a:chExt cx="571504" cy="287340"/>
            </a:xfrm>
          </p:grpSpPr>
          <p:sp>
            <p:nvSpPr>
              <p:cNvPr id="116" name="Line 6"/>
              <p:cNvSpPr>
                <a:spLocks noChangeShapeType="1"/>
              </p:cNvSpPr>
              <p:nvPr/>
            </p:nvSpPr>
            <p:spPr bwMode="auto">
              <a:xfrm>
                <a:off x="2214546" y="6000768"/>
                <a:ext cx="0" cy="279400"/>
              </a:xfrm>
              <a:prstGeom prst="line">
                <a:avLst/>
              </a:prstGeom>
              <a:noFill/>
              <a:ln w="28575">
                <a:solidFill>
                  <a:srgbClr val="FF0000"/>
                </a:solidFill>
                <a:round/>
                <a:headEnd/>
                <a:tailEnd/>
              </a:ln>
            </p:spPr>
            <p:txBody>
              <a:bodyPr wrap="none" anchor="ctr"/>
              <a:lstStyle/>
              <a:p>
                <a:endParaRPr lang="zh-CN" altLang="en-US"/>
              </a:p>
            </p:txBody>
          </p:sp>
          <p:cxnSp>
            <p:nvCxnSpPr>
              <p:cNvPr id="117" name="直接连接符 116"/>
              <p:cNvCxnSpPr/>
              <p:nvPr/>
            </p:nvCxnSpPr>
            <p:spPr bwMode="auto">
              <a:xfrm>
                <a:off x="1928794" y="6000768"/>
                <a:ext cx="285752" cy="1588"/>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18" name="直接连接符 117"/>
              <p:cNvCxnSpPr/>
              <p:nvPr/>
            </p:nvCxnSpPr>
            <p:spPr bwMode="auto">
              <a:xfrm>
                <a:off x="2214546" y="6286520"/>
                <a:ext cx="285752" cy="1588"/>
              </a:xfrm>
              <a:prstGeom prst="line">
                <a:avLst/>
              </a:prstGeom>
              <a:solidFill>
                <a:schemeClr val="accent1"/>
              </a:solidFill>
              <a:ln w="28575" cap="flat" cmpd="sng" algn="ctr">
                <a:solidFill>
                  <a:srgbClr val="FF0000"/>
                </a:solidFill>
                <a:prstDash val="solid"/>
                <a:round/>
                <a:headEnd type="none" w="med" len="med"/>
                <a:tailEnd type="none" w="med" len="med"/>
              </a:ln>
              <a:effectLst/>
            </p:spPr>
          </p:cxnSp>
        </p:grpSp>
        <p:grpSp>
          <p:nvGrpSpPr>
            <p:cNvPr id="98" name="组合 214"/>
            <p:cNvGrpSpPr/>
            <p:nvPr/>
          </p:nvGrpSpPr>
          <p:grpSpPr>
            <a:xfrm>
              <a:off x="7072330" y="5667862"/>
              <a:ext cx="571504" cy="440770"/>
              <a:chOff x="1928794" y="6000768"/>
              <a:chExt cx="571504" cy="287340"/>
            </a:xfrm>
          </p:grpSpPr>
          <p:sp>
            <p:nvSpPr>
              <p:cNvPr id="113" name="Line 6"/>
              <p:cNvSpPr>
                <a:spLocks noChangeShapeType="1"/>
              </p:cNvSpPr>
              <p:nvPr/>
            </p:nvSpPr>
            <p:spPr bwMode="auto">
              <a:xfrm>
                <a:off x="2214546" y="6000768"/>
                <a:ext cx="0" cy="279400"/>
              </a:xfrm>
              <a:prstGeom prst="line">
                <a:avLst/>
              </a:prstGeom>
              <a:noFill/>
              <a:ln w="28575">
                <a:solidFill>
                  <a:srgbClr val="FF0000"/>
                </a:solidFill>
                <a:round/>
                <a:headEnd/>
                <a:tailEnd/>
              </a:ln>
            </p:spPr>
            <p:txBody>
              <a:bodyPr wrap="none" anchor="ctr"/>
              <a:lstStyle/>
              <a:p>
                <a:endParaRPr lang="zh-CN" altLang="en-US"/>
              </a:p>
            </p:txBody>
          </p:sp>
          <p:cxnSp>
            <p:nvCxnSpPr>
              <p:cNvPr id="114" name="直接连接符 113"/>
              <p:cNvCxnSpPr/>
              <p:nvPr/>
            </p:nvCxnSpPr>
            <p:spPr bwMode="auto">
              <a:xfrm>
                <a:off x="1928794" y="6000768"/>
                <a:ext cx="285752" cy="1588"/>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15" name="直接连接符 114"/>
              <p:cNvCxnSpPr/>
              <p:nvPr/>
            </p:nvCxnSpPr>
            <p:spPr bwMode="auto">
              <a:xfrm>
                <a:off x="2214546" y="6286520"/>
                <a:ext cx="285752" cy="1588"/>
              </a:xfrm>
              <a:prstGeom prst="line">
                <a:avLst/>
              </a:prstGeom>
              <a:solidFill>
                <a:schemeClr val="accent1"/>
              </a:solidFill>
              <a:ln w="28575" cap="flat" cmpd="sng" algn="ctr">
                <a:solidFill>
                  <a:srgbClr val="FF0000"/>
                </a:solidFill>
                <a:prstDash val="solid"/>
                <a:round/>
                <a:headEnd type="none" w="med" len="med"/>
                <a:tailEnd type="none" w="med" len="med"/>
              </a:ln>
              <a:effectLst/>
            </p:spPr>
          </p:cxnSp>
        </p:grpSp>
        <p:sp>
          <p:nvSpPr>
            <p:cNvPr id="99" name="Line 41"/>
            <p:cNvSpPr>
              <a:spLocks noChangeShapeType="1"/>
            </p:cNvSpPr>
            <p:nvPr/>
          </p:nvSpPr>
          <p:spPr bwMode="auto">
            <a:xfrm>
              <a:off x="1712894" y="6072206"/>
              <a:ext cx="215900" cy="0"/>
            </a:xfrm>
            <a:prstGeom prst="line">
              <a:avLst/>
            </a:prstGeom>
            <a:noFill/>
            <a:ln w="28575">
              <a:solidFill>
                <a:schemeClr val="tx1"/>
              </a:solidFill>
              <a:round/>
              <a:headEnd/>
              <a:tailEnd/>
            </a:ln>
          </p:spPr>
          <p:txBody>
            <a:bodyPr wrap="none" anchor="ctr"/>
            <a:lstStyle/>
            <a:p>
              <a:endParaRPr lang="zh-CN" altLang="en-US" b="1"/>
            </a:p>
          </p:txBody>
        </p:sp>
        <p:sp>
          <p:nvSpPr>
            <p:cNvPr id="100" name="TextBox 99"/>
            <p:cNvSpPr txBox="1"/>
            <p:nvPr/>
          </p:nvSpPr>
          <p:spPr>
            <a:xfrm>
              <a:off x="2057340" y="5286388"/>
              <a:ext cx="300082" cy="369332"/>
            </a:xfrm>
            <a:prstGeom prst="rect">
              <a:avLst/>
            </a:prstGeom>
            <a:noFill/>
          </p:spPr>
          <p:txBody>
            <a:bodyPr wrap="none" rtlCol="0">
              <a:spAutoFit/>
            </a:bodyPr>
            <a:lstStyle/>
            <a:p>
              <a:r>
                <a:rPr lang="en-US" altLang="zh-CN" sz="1800" b="1" dirty="0" smtClean="0"/>
                <a:t>0</a:t>
              </a:r>
              <a:endParaRPr lang="zh-CN" altLang="en-US" sz="1800" b="1" dirty="0"/>
            </a:p>
          </p:txBody>
        </p:sp>
        <p:sp>
          <p:nvSpPr>
            <p:cNvPr id="101" name="TextBox 100"/>
            <p:cNvSpPr txBox="1"/>
            <p:nvPr/>
          </p:nvSpPr>
          <p:spPr>
            <a:xfrm>
              <a:off x="3200348" y="5298530"/>
              <a:ext cx="300082" cy="369332"/>
            </a:xfrm>
            <a:prstGeom prst="rect">
              <a:avLst/>
            </a:prstGeom>
            <a:noFill/>
          </p:spPr>
          <p:txBody>
            <a:bodyPr wrap="none" rtlCol="0">
              <a:spAutoFit/>
            </a:bodyPr>
            <a:lstStyle/>
            <a:p>
              <a:r>
                <a:rPr lang="en-US" altLang="zh-CN" sz="1800" b="1" dirty="0" smtClean="0"/>
                <a:t>0</a:t>
              </a:r>
              <a:endParaRPr lang="zh-CN" altLang="en-US" sz="1800" b="1" dirty="0"/>
            </a:p>
          </p:txBody>
        </p:sp>
        <p:sp>
          <p:nvSpPr>
            <p:cNvPr id="102" name="TextBox 101"/>
            <p:cNvSpPr txBox="1"/>
            <p:nvPr/>
          </p:nvSpPr>
          <p:spPr>
            <a:xfrm>
              <a:off x="3771852" y="5286388"/>
              <a:ext cx="300082" cy="369332"/>
            </a:xfrm>
            <a:prstGeom prst="rect">
              <a:avLst/>
            </a:prstGeom>
            <a:noFill/>
          </p:spPr>
          <p:txBody>
            <a:bodyPr wrap="none" rtlCol="0">
              <a:spAutoFit/>
            </a:bodyPr>
            <a:lstStyle/>
            <a:p>
              <a:r>
                <a:rPr lang="en-US" altLang="zh-CN" sz="1800" b="1" dirty="0" smtClean="0"/>
                <a:t>0</a:t>
              </a:r>
              <a:endParaRPr lang="zh-CN" altLang="en-US" sz="1800" b="1" dirty="0"/>
            </a:p>
          </p:txBody>
        </p:sp>
        <p:sp>
          <p:nvSpPr>
            <p:cNvPr id="103" name="TextBox 102"/>
            <p:cNvSpPr txBox="1"/>
            <p:nvPr/>
          </p:nvSpPr>
          <p:spPr>
            <a:xfrm>
              <a:off x="5486364" y="5298530"/>
              <a:ext cx="300082" cy="369332"/>
            </a:xfrm>
            <a:prstGeom prst="rect">
              <a:avLst/>
            </a:prstGeom>
            <a:noFill/>
          </p:spPr>
          <p:txBody>
            <a:bodyPr wrap="none" rtlCol="0">
              <a:spAutoFit/>
            </a:bodyPr>
            <a:lstStyle/>
            <a:p>
              <a:r>
                <a:rPr lang="en-US" altLang="zh-CN" sz="1800" b="1" dirty="0" smtClean="0"/>
                <a:t>0</a:t>
              </a:r>
              <a:endParaRPr lang="zh-CN" altLang="en-US" sz="1800" b="1" dirty="0"/>
            </a:p>
          </p:txBody>
        </p:sp>
        <p:sp>
          <p:nvSpPr>
            <p:cNvPr id="104" name="TextBox 103"/>
            <p:cNvSpPr txBox="1"/>
            <p:nvPr/>
          </p:nvSpPr>
          <p:spPr>
            <a:xfrm>
              <a:off x="6643702" y="5298530"/>
              <a:ext cx="300082" cy="369332"/>
            </a:xfrm>
            <a:prstGeom prst="rect">
              <a:avLst/>
            </a:prstGeom>
            <a:noFill/>
          </p:spPr>
          <p:txBody>
            <a:bodyPr wrap="none" rtlCol="0">
              <a:spAutoFit/>
            </a:bodyPr>
            <a:lstStyle/>
            <a:p>
              <a:r>
                <a:rPr lang="en-US" altLang="zh-CN" sz="1800" b="1" dirty="0" smtClean="0"/>
                <a:t>0</a:t>
              </a:r>
              <a:endParaRPr lang="zh-CN" altLang="en-US" sz="1800" b="1" dirty="0"/>
            </a:p>
          </p:txBody>
        </p:sp>
        <p:sp>
          <p:nvSpPr>
            <p:cNvPr id="105" name="TextBox 104"/>
            <p:cNvSpPr txBox="1"/>
            <p:nvPr/>
          </p:nvSpPr>
          <p:spPr>
            <a:xfrm>
              <a:off x="7215206" y="5298530"/>
              <a:ext cx="300082" cy="369332"/>
            </a:xfrm>
            <a:prstGeom prst="rect">
              <a:avLst/>
            </a:prstGeom>
            <a:noFill/>
          </p:spPr>
          <p:txBody>
            <a:bodyPr wrap="none" rtlCol="0">
              <a:spAutoFit/>
            </a:bodyPr>
            <a:lstStyle/>
            <a:p>
              <a:r>
                <a:rPr lang="en-US" altLang="zh-CN" sz="1800" b="1" dirty="0" smtClean="0"/>
                <a:t>0</a:t>
              </a:r>
              <a:endParaRPr lang="zh-CN" altLang="en-US" sz="1800" b="1" dirty="0"/>
            </a:p>
          </p:txBody>
        </p:sp>
        <p:sp>
          <p:nvSpPr>
            <p:cNvPr id="106" name="TextBox 105"/>
            <p:cNvSpPr txBox="1"/>
            <p:nvPr/>
          </p:nvSpPr>
          <p:spPr>
            <a:xfrm>
              <a:off x="2628844" y="5298530"/>
              <a:ext cx="300082" cy="369332"/>
            </a:xfrm>
            <a:prstGeom prst="rect">
              <a:avLst/>
            </a:prstGeom>
            <a:noFill/>
          </p:spPr>
          <p:txBody>
            <a:bodyPr wrap="none" rtlCol="0">
              <a:spAutoFit/>
            </a:bodyPr>
            <a:lstStyle/>
            <a:p>
              <a:r>
                <a:rPr lang="en-US" altLang="zh-CN" sz="1800" b="1" dirty="0" smtClean="0"/>
                <a:t>1</a:t>
              </a:r>
              <a:endParaRPr lang="zh-CN" altLang="en-US" sz="1800" b="1" dirty="0"/>
            </a:p>
          </p:txBody>
        </p:sp>
        <p:sp>
          <p:nvSpPr>
            <p:cNvPr id="107" name="TextBox 106"/>
            <p:cNvSpPr txBox="1"/>
            <p:nvPr/>
          </p:nvSpPr>
          <p:spPr>
            <a:xfrm>
              <a:off x="4343356" y="5298530"/>
              <a:ext cx="300082" cy="369332"/>
            </a:xfrm>
            <a:prstGeom prst="rect">
              <a:avLst/>
            </a:prstGeom>
            <a:noFill/>
          </p:spPr>
          <p:txBody>
            <a:bodyPr wrap="none" rtlCol="0">
              <a:spAutoFit/>
            </a:bodyPr>
            <a:lstStyle/>
            <a:p>
              <a:r>
                <a:rPr lang="en-US" altLang="zh-CN" sz="1800" b="1" dirty="0" smtClean="0"/>
                <a:t>1</a:t>
              </a:r>
              <a:endParaRPr lang="zh-CN" altLang="en-US" sz="1800" b="1" dirty="0"/>
            </a:p>
          </p:txBody>
        </p:sp>
        <p:sp>
          <p:nvSpPr>
            <p:cNvPr id="108" name="TextBox 107"/>
            <p:cNvSpPr txBox="1"/>
            <p:nvPr/>
          </p:nvSpPr>
          <p:spPr>
            <a:xfrm>
              <a:off x="4914860" y="5298530"/>
              <a:ext cx="300082" cy="369332"/>
            </a:xfrm>
            <a:prstGeom prst="rect">
              <a:avLst/>
            </a:prstGeom>
            <a:noFill/>
          </p:spPr>
          <p:txBody>
            <a:bodyPr wrap="none" rtlCol="0">
              <a:spAutoFit/>
            </a:bodyPr>
            <a:lstStyle/>
            <a:p>
              <a:r>
                <a:rPr lang="en-US" altLang="zh-CN" sz="1800" b="1" dirty="0" smtClean="0"/>
                <a:t>1</a:t>
              </a:r>
              <a:endParaRPr lang="zh-CN" altLang="en-US" sz="1800" b="1" dirty="0"/>
            </a:p>
          </p:txBody>
        </p:sp>
        <p:sp>
          <p:nvSpPr>
            <p:cNvPr id="109" name="TextBox 108"/>
            <p:cNvSpPr txBox="1"/>
            <p:nvPr/>
          </p:nvSpPr>
          <p:spPr>
            <a:xfrm>
              <a:off x="6057868" y="5298530"/>
              <a:ext cx="300082" cy="369332"/>
            </a:xfrm>
            <a:prstGeom prst="rect">
              <a:avLst/>
            </a:prstGeom>
            <a:noFill/>
          </p:spPr>
          <p:txBody>
            <a:bodyPr wrap="none" rtlCol="0">
              <a:spAutoFit/>
            </a:bodyPr>
            <a:lstStyle/>
            <a:p>
              <a:r>
                <a:rPr lang="en-US" altLang="zh-CN" sz="1800" b="1" dirty="0" smtClean="0"/>
                <a:t>1</a:t>
              </a:r>
              <a:endParaRPr lang="zh-CN" altLang="en-US" sz="1800" b="1" dirty="0"/>
            </a:p>
          </p:txBody>
        </p:sp>
        <p:cxnSp>
          <p:nvCxnSpPr>
            <p:cNvPr id="110" name="直接连接符 109"/>
            <p:cNvCxnSpPr/>
            <p:nvPr/>
          </p:nvCxnSpPr>
          <p:spPr bwMode="auto">
            <a:xfrm rot="5400000">
              <a:off x="1715274" y="5857098"/>
              <a:ext cx="428628" cy="1588"/>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12" name="直接连接符 111"/>
            <p:cNvCxnSpPr/>
            <p:nvPr/>
          </p:nvCxnSpPr>
          <p:spPr bwMode="auto">
            <a:xfrm rot="5400000">
              <a:off x="3429786" y="5857098"/>
              <a:ext cx="428628" cy="1588"/>
            </a:xfrm>
            <a:prstGeom prst="line">
              <a:avLst/>
            </a:prstGeom>
            <a:solidFill>
              <a:schemeClr val="accent1"/>
            </a:solidFill>
            <a:ln w="28575" cap="flat" cmpd="sng" algn="ctr">
              <a:solidFill>
                <a:srgbClr val="FF0000"/>
              </a:solidFill>
              <a:prstDash val="solid"/>
              <a:round/>
              <a:headEnd type="none" w="med" len="med"/>
              <a:tailEnd type="none" w="med" len="med"/>
            </a:ln>
            <a:effectLst/>
          </p:spPr>
        </p:cxnSp>
        <p:grpSp>
          <p:nvGrpSpPr>
            <p:cNvPr id="143" name="组合 202"/>
            <p:cNvGrpSpPr/>
            <p:nvPr/>
          </p:nvGrpSpPr>
          <p:grpSpPr>
            <a:xfrm>
              <a:off x="5357818" y="5661334"/>
              <a:ext cx="571504" cy="440770"/>
              <a:chOff x="2357422" y="6000768"/>
              <a:chExt cx="571504" cy="287340"/>
            </a:xfrm>
          </p:grpSpPr>
          <p:sp>
            <p:nvSpPr>
              <p:cNvPr id="144" name="Line 6"/>
              <p:cNvSpPr>
                <a:spLocks noChangeShapeType="1"/>
              </p:cNvSpPr>
              <p:nvPr/>
            </p:nvSpPr>
            <p:spPr bwMode="auto">
              <a:xfrm>
                <a:off x="2643174" y="6000768"/>
                <a:ext cx="0" cy="279400"/>
              </a:xfrm>
              <a:prstGeom prst="line">
                <a:avLst/>
              </a:prstGeom>
              <a:noFill/>
              <a:ln w="28575">
                <a:solidFill>
                  <a:srgbClr val="FF0000"/>
                </a:solidFill>
                <a:round/>
                <a:headEnd/>
                <a:tailEnd/>
              </a:ln>
            </p:spPr>
            <p:txBody>
              <a:bodyPr wrap="none" anchor="ctr"/>
              <a:lstStyle/>
              <a:p>
                <a:endParaRPr lang="zh-CN" altLang="en-US"/>
              </a:p>
            </p:txBody>
          </p:sp>
          <p:cxnSp>
            <p:nvCxnSpPr>
              <p:cNvPr id="145" name="直接连接符 144"/>
              <p:cNvCxnSpPr/>
              <p:nvPr/>
            </p:nvCxnSpPr>
            <p:spPr bwMode="auto">
              <a:xfrm>
                <a:off x="2357422" y="6286520"/>
                <a:ext cx="285752" cy="1588"/>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46" name="直接连接符 145"/>
              <p:cNvCxnSpPr/>
              <p:nvPr/>
            </p:nvCxnSpPr>
            <p:spPr bwMode="auto">
              <a:xfrm>
                <a:off x="2643174" y="6000768"/>
                <a:ext cx="285752" cy="1588"/>
              </a:xfrm>
              <a:prstGeom prst="line">
                <a:avLst/>
              </a:prstGeom>
              <a:solidFill>
                <a:schemeClr val="accent1"/>
              </a:solidFill>
              <a:ln w="28575" cap="flat" cmpd="sng" algn="ctr">
                <a:solidFill>
                  <a:srgbClr val="FF0000"/>
                </a:solidFill>
                <a:prstDash val="solid"/>
                <a:round/>
                <a:headEnd type="none" w="med" len="med"/>
                <a:tailEnd type="none" w="med" len="med"/>
              </a:ln>
              <a:effectLst/>
            </p:spPr>
          </p:cxnSp>
        </p:grpSp>
        <p:cxnSp>
          <p:nvCxnSpPr>
            <p:cNvPr id="147" name="直接连接符 146"/>
            <p:cNvCxnSpPr/>
            <p:nvPr/>
          </p:nvCxnSpPr>
          <p:spPr bwMode="auto">
            <a:xfrm rot="5400000">
              <a:off x="2858282" y="5857098"/>
              <a:ext cx="428628" cy="1588"/>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48" name="直接连接符 147"/>
            <p:cNvCxnSpPr/>
            <p:nvPr/>
          </p:nvCxnSpPr>
          <p:spPr bwMode="auto">
            <a:xfrm rot="5400000">
              <a:off x="5142710" y="5857098"/>
              <a:ext cx="428628" cy="1588"/>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49" name="直接连接符 148"/>
            <p:cNvCxnSpPr/>
            <p:nvPr/>
          </p:nvCxnSpPr>
          <p:spPr bwMode="auto">
            <a:xfrm rot="5400000">
              <a:off x="6285718" y="5857098"/>
              <a:ext cx="428628" cy="1588"/>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50" name="直接连接符 149"/>
            <p:cNvCxnSpPr/>
            <p:nvPr/>
          </p:nvCxnSpPr>
          <p:spPr bwMode="auto">
            <a:xfrm rot="5400000">
              <a:off x="6857222" y="5857098"/>
              <a:ext cx="428628" cy="1588"/>
            </a:xfrm>
            <a:prstGeom prst="line">
              <a:avLst/>
            </a:prstGeom>
            <a:solidFill>
              <a:schemeClr val="accent1"/>
            </a:solidFill>
            <a:ln w="28575" cap="flat" cmpd="sng" algn="ctr">
              <a:solidFill>
                <a:srgbClr val="FF0000"/>
              </a:solidFill>
              <a:prstDash val="solid"/>
              <a:round/>
              <a:headEnd type="none" w="med" len="med"/>
              <a:tailEnd type="none" w="med" len="med"/>
            </a:ln>
            <a:effectLst/>
          </p:spPr>
        </p:cxnSp>
      </p:gr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p:cNvSpPr>
            <a:spLocks noChangeArrowheads="1"/>
          </p:cNvSpPr>
          <p:nvPr/>
        </p:nvSpPr>
        <p:spPr bwMode="auto">
          <a:xfrm>
            <a:off x="228600" y="9144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61444" name="Text Box 13"/>
          <p:cNvSpPr txBox="1">
            <a:spLocks noChangeArrowheads="1"/>
          </p:cNvSpPr>
          <p:nvPr/>
        </p:nvSpPr>
        <p:spPr bwMode="auto">
          <a:xfrm>
            <a:off x="8604250" y="44450"/>
            <a:ext cx="338554" cy="461665"/>
          </a:xfrm>
          <a:prstGeom prst="rect">
            <a:avLst/>
          </a:prstGeom>
          <a:noFill/>
          <a:ln w="12700">
            <a:noFill/>
            <a:miter lim="800000"/>
            <a:headEnd/>
            <a:tailEnd/>
          </a:ln>
        </p:spPr>
        <p:txBody>
          <a:bodyPr wrap="none">
            <a:spAutoFit/>
          </a:bodyPr>
          <a:lstStyle/>
          <a:p>
            <a:pPr eaLnBrk="0" hangingPunct="0"/>
            <a:r>
              <a:rPr lang="en-US" altLang="zh-CN" dirty="0" smtClean="0"/>
              <a:t>3</a:t>
            </a:r>
            <a:endParaRPr lang="en-US" altLang="zh-CN" dirty="0"/>
          </a:p>
        </p:txBody>
      </p:sp>
      <p:sp>
        <p:nvSpPr>
          <p:cNvPr id="61445" name="Text Box 14"/>
          <p:cNvSpPr txBox="1">
            <a:spLocks noChangeArrowheads="1"/>
          </p:cNvSpPr>
          <p:nvPr/>
        </p:nvSpPr>
        <p:spPr bwMode="auto">
          <a:xfrm>
            <a:off x="250825" y="1187450"/>
            <a:ext cx="8642350" cy="954107"/>
          </a:xfrm>
          <a:prstGeom prst="rect">
            <a:avLst/>
          </a:prstGeom>
          <a:noFill/>
          <a:ln w="9525">
            <a:noFill/>
            <a:miter lim="800000"/>
            <a:headEnd/>
            <a:tailEnd/>
          </a:ln>
        </p:spPr>
        <p:txBody>
          <a:bodyPr>
            <a:spAutoFit/>
          </a:bodyPr>
          <a:lstStyle/>
          <a:p>
            <a:r>
              <a:rPr lang="en-US" altLang="zh-CN" sz="2800" b="1" dirty="0">
                <a:solidFill>
                  <a:srgbClr val="FF0000"/>
                </a:solidFill>
              </a:rPr>
              <a:t>1</a:t>
            </a:r>
            <a:r>
              <a:rPr lang="zh-CN" altLang="en-US" sz="2800" b="1" dirty="0" smtClean="0">
                <a:solidFill>
                  <a:srgbClr val="FF0000"/>
                </a:solidFill>
              </a:rPr>
              <a:t>、</a:t>
            </a:r>
            <a:r>
              <a:rPr lang="zh-CN" altLang="en-US" sz="2800" b="1" dirty="0" smtClean="0"/>
              <a:t>傅里叶变换：任何</a:t>
            </a:r>
            <a:r>
              <a:rPr lang="zh-CN" altLang="en-US" sz="2800" b="1" dirty="0"/>
              <a:t>周期为</a:t>
            </a:r>
            <a:r>
              <a:rPr lang="en-US" altLang="zh-CN" sz="2800" b="1" dirty="0"/>
              <a:t>T</a:t>
            </a:r>
            <a:r>
              <a:rPr lang="zh-CN" altLang="en-US" sz="2800" b="1" dirty="0"/>
              <a:t>的函数</a:t>
            </a:r>
            <a:r>
              <a:rPr lang="en-US" altLang="zh-CN" sz="2800" b="1" dirty="0"/>
              <a:t>g(t)</a:t>
            </a:r>
            <a:r>
              <a:rPr lang="zh-CN" altLang="en-US" sz="2800" b="1" dirty="0"/>
              <a:t>都可以展开为</a:t>
            </a:r>
            <a:r>
              <a:rPr lang="en-US" altLang="zh-CN" sz="2800" b="1" dirty="0" smtClean="0"/>
              <a:t>Fourier</a:t>
            </a:r>
            <a:r>
              <a:rPr lang="zh-CN" altLang="en-US" sz="2800" b="1" dirty="0" smtClean="0"/>
              <a:t>级数</a:t>
            </a:r>
            <a:r>
              <a:rPr lang="zh-CN" altLang="en-US" sz="2800" b="1" dirty="0"/>
              <a:t>（</a:t>
            </a:r>
            <a:r>
              <a:rPr lang="en-US" altLang="zh-CN" sz="2800" b="1" dirty="0"/>
              <a:t>n</a:t>
            </a:r>
            <a:r>
              <a:rPr lang="zh-CN" altLang="en-US" sz="2800" b="1" dirty="0"/>
              <a:t>次谐波</a:t>
            </a:r>
            <a:r>
              <a:rPr lang="zh-CN" altLang="en-US" sz="2800" b="1" dirty="0" smtClean="0"/>
              <a:t>叠加）。</a:t>
            </a:r>
            <a:endParaRPr lang="zh-CN" altLang="en-US" sz="2800" b="1" dirty="0"/>
          </a:p>
        </p:txBody>
      </p:sp>
      <p:pic>
        <p:nvPicPr>
          <p:cNvPr id="61446" name="Picture 15"/>
          <p:cNvPicPr>
            <a:picLocks noChangeAspect="1" noChangeArrowheads="1"/>
          </p:cNvPicPr>
          <p:nvPr/>
        </p:nvPicPr>
        <p:blipFill>
          <a:blip r:embed="rId2" cstate="print"/>
          <a:srcRect/>
          <a:stretch>
            <a:fillRect/>
          </a:stretch>
        </p:blipFill>
        <p:spPr bwMode="auto">
          <a:xfrm>
            <a:off x="1403350" y="2204864"/>
            <a:ext cx="6705600" cy="990600"/>
          </a:xfrm>
          <a:prstGeom prst="rect">
            <a:avLst/>
          </a:prstGeom>
          <a:noFill/>
          <a:ln w="9525">
            <a:noFill/>
            <a:miter lim="800000"/>
            <a:headEnd/>
            <a:tailEnd/>
          </a:ln>
        </p:spPr>
      </p:pic>
      <p:sp>
        <p:nvSpPr>
          <p:cNvPr id="61449" name="Text Box 18"/>
          <p:cNvSpPr txBox="1">
            <a:spLocks noChangeArrowheads="1"/>
          </p:cNvSpPr>
          <p:nvPr/>
        </p:nvSpPr>
        <p:spPr bwMode="auto">
          <a:xfrm>
            <a:off x="250825" y="260350"/>
            <a:ext cx="4968875" cy="579438"/>
          </a:xfrm>
          <a:prstGeom prst="rect">
            <a:avLst/>
          </a:prstGeom>
          <a:noFill/>
          <a:ln w="9525">
            <a:noFill/>
            <a:miter lim="800000"/>
            <a:headEnd/>
            <a:tailEnd/>
          </a:ln>
        </p:spPr>
        <p:txBody>
          <a:bodyPr>
            <a:spAutoFit/>
          </a:bodyPr>
          <a:lstStyle/>
          <a:p>
            <a:pPr>
              <a:buFont typeface="Wingdings" pitchFamily="2" charset="2"/>
              <a:buNone/>
            </a:pPr>
            <a:r>
              <a:rPr lang="en-US" altLang="zh-CN" sz="3200" b="1">
                <a:solidFill>
                  <a:srgbClr val="FF0000"/>
                </a:solidFill>
                <a:latin typeface="宋体" pitchFamily="2" charset="-122"/>
              </a:rPr>
              <a:t>★</a:t>
            </a:r>
            <a:r>
              <a:rPr lang="zh-CN" altLang="en-US" sz="3200" b="1"/>
              <a:t>调制方法</a:t>
            </a:r>
            <a:r>
              <a:rPr lang="en-US" altLang="zh-CN" sz="3200" b="1"/>
              <a:t>—</a:t>
            </a:r>
            <a:r>
              <a:rPr lang="zh-CN" altLang="en-US" sz="2800" b="1">
                <a:solidFill>
                  <a:srgbClr val="FF0000"/>
                </a:solidFill>
              </a:rPr>
              <a:t>调制依据</a:t>
            </a:r>
            <a:endParaRPr lang="zh-CN" altLang="en-US" sz="2800" b="1"/>
          </a:p>
        </p:txBody>
      </p:sp>
      <p:sp>
        <p:nvSpPr>
          <p:cNvPr id="19" name="Text Box 14"/>
          <p:cNvSpPr txBox="1">
            <a:spLocks noChangeArrowheads="1"/>
          </p:cNvSpPr>
          <p:nvPr/>
        </p:nvSpPr>
        <p:spPr bwMode="auto">
          <a:xfrm>
            <a:off x="251520" y="3284984"/>
            <a:ext cx="8642350" cy="523220"/>
          </a:xfrm>
          <a:prstGeom prst="rect">
            <a:avLst/>
          </a:prstGeom>
          <a:noFill/>
          <a:ln w="9525">
            <a:noFill/>
            <a:miter lim="800000"/>
            <a:headEnd/>
            <a:tailEnd/>
          </a:ln>
        </p:spPr>
        <p:txBody>
          <a:bodyPr>
            <a:spAutoFit/>
          </a:bodyPr>
          <a:lstStyle/>
          <a:p>
            <a:r>
              <a:rPr lang="zh-CN" altLang="en-US" sz="2800" b="1" dirty="0" smtClean="0"/>
              <a:t>模拟信号</a:t>
            </a:r>
            <a:r>
              <a:rPr lang="zh-CN" altLang="en-US" sz="2800" b="1" dirty="0"/>
              <a:t>可由三角函数</a:t>
            </a:r>
            <a:r>
              <a:rPr lang="zh-CN" altLang="en-US" sz="2800" b="1" dirty="0" smtClean="0"/>
              <a:t>表示。</a:t>
            </a:r>
            <a:endParaRPr lang="zh-CN" altLang="en-US" sz="2800" b="1" dirty="0"/>
          </a:p>
        </p:txBody>
      </p:sp>
      <p:grpSp>
        <p:nvGrpSpPr>
          <p:cNvPr id="24" name="组合 23"/>
          <p:cNvGrpSpPr/>
          <p:nvPr/>
        </p:nvGrpSpPr>
        <p:grpSpPr>
          <a:xfrm>
            <a:off x="250825" y="3778994"/>
            <a:ext cx="8642350" cy="2842469"/>
            <a:chOff x="250825" y="3778994"/>
            <a:chExt cx="8642350" cy="2842469"/>
          </a:xfrm>
        </p:grpSpPr>
        <p:grpSp>
          <p:nvGrpSpPr>
            <p:cNvPr id="25" name="Group 3"/>
            <p:cNvGrpSpPr>
              <a:grpSpLocks/>
            </p:cNvGrpSpPr>
            <p:nvPr/>
          </p:nvGrpSpPr>
          <p:grpSpPr bwMode="auto">
            <a:xfrm>
              <a:off x="374650" y="4739158"/>
              <a:ext cx="7778750" cy="1354138"/>
              <a:chOff x="236" y="2840"/>
              <a:chExt cx="4900" cy="853"/>
            </a:xfrm>
          </p:grpSpPr>
          <p:sp>
            <p:nvSpPr>
              <p:cNvPr id="28" name="Line 4"/>
              <p:cNvSpPr>
                <a:spLocks noChangeShapeType="1"/>
              </p:cNvSpPr>
              <p:nvPr/>
            </p:nvSpPr>
            <p:spPr bwMode="auto">
              <a:xfrm>
                <a:off x="3120" y="2973"/>
                <a:ext cx="0" cy="720"/>
              </a:xfrm>
              <a:prstGeom prst="line">
                <a:avLst/>
              </a:prstGeom>
              <a:noFill/>
              <a:ln w="28575">
                <a:solidFill>
                  <a:schemeClr val="tx1"/>
                </a:solidFill>
                <a:prstDash val="dash"/>
                <a:round/>
                <a:headEnd/>
                <a:tailEnd/>
              </a:ln>
            </p:spPr>
            <p:txBody>
              <a:bodyPr wrap="none" anchor="ctr"/>
              <a:lstStyle/>
              <a:p>
                <a:endParaRPr lang="zh-CN" altLang="en-US"/>
              </a:p>
            </p:txBody>
          </p:sp>
          <p:sp>
            <p:nvSpPr>
              <p:cNvPr id="29" name="Line 5"/>
              <p:cNvSpPr>
                <a:spLocks noChangeShapeType="1"/>
              </p:cNvSpPr>
              <p:nvPr/>
            </p:nvSpPr>
            <p:spPr bwMode="auto">
              <a:xfrm>
                <a:off x="3888" y="2973"/>
                <a:ext cx="0" cy="720"/>
              </a:xfrm>
              <a:prstGeom prst="line">
                <a:avLst/>
              </a:prstGeom>
              <a:noFill/>
              <a:ln w="28575">
                <a:solidFill>
                  <a:schemeClr val="tx1"/>
                </a:solidFill>
                <a:prstDash val="dash"/>
                <a:round/>
                <a:headEnd/>
                <a:tailEnd/>
              </a:ln>
            </p:spPr>
            <p:txBody>
              <a:bodyPr wrap="none" anchor="ctr"/>
              <a:lstStyle/>
              <a:p>
                <a:endParaRPr lang="zh-CN" altLang="en-US"/>
              </a:p>
            </p:txBody>
          </p:sp>
          <p:sp>
            <p:nvSpPr>
              <p:cNvPr id="30" name="Line 6"/>
              <p:cNvSpPr>
                <a:spLocks noChangeShapeType="1"/>
              </p:cNvSpPr>
              <p:nvPr/>
            </p:nvSpPr>
            <p:spPr bwMode="auto">
              <a:xfrm>
                <a:off x="576" y="3357"/>
                <a:ext cx="4560" cy="0"/>
              </a:xfrm>
              <a:prstGeom prst="line">
                <a:avLst/>
              </a:prstGeom>
              <a:noFill/>
              <a:ln w="28575">
                <a:solidFill>
                  <a:schemeClr val="tx1"/>
                </a:solidFill>
                <a:prstDash val="dash"/>
                <a:round/>
                <a:headEnd/>
                <a:tailEnd/>
              </a:ln>
            </p:spPr>
            <p:txBody>
              <a:bodyPr wrap="none" anchor="ctr"/>
              <a:lstStyle/>
              <a:p>
                <a:endParaRPr lang="zh-CN" altLang="en-US"/>
              </a:p>
            </p:txBody>
          </p:sp>
          <p:sp>
            <p:nvSpPr>
              <p:cNvPr id="31" name="Line 7"/>
              <p:cNvSpPr>
                <a:spLocks noChangeShapeType="1"/>
              </p:cNvSpPr>
              <p:nvPr/>
            </p:nvSpPr>
            <p:spPr bwMode="auto">
              <a:xfrm flipH="1">
                <a:off x="576" y="3021"/>
                <a:ext cx="480" cy="0"/>
              </a:xfrm>
              <a:prstGeom prst="line">
                <a:avLst/>
              </a:prstGeom>
              <a:noFill/>
              <a:ln w="28575">
                <a:solidFill>
                  <a:schemeClr val="tx1"/>
                </a:solidFill>
                <a:prstDash val="dash"/>
                <a:round/>
                <a:headEnd/>
                <a:tailEnd/>
              </a:ln>
            </p:spPr>
            <p:txBody>
              <a:bodyPr wrap="none" anchor="ctr"/>
              <a:lstStyle/>
              <a:p>
                <a:endParaRPr lang="zh-CN" altLang="en-US"/>
              </a:p>
            </p:txBody>
          </p:sp>
          <p:sp>
            <p:nvSpPr>
              <p:cNvPr id="32" name="Freeform 8"/>
              <p:cNvSpPr>
                <a:spLocks/>
              </p:cNvSpPr>
              <p:nvPr/>
            </p:nvSpPr>
            <p:spPr bwMode="auto">
              <a:xfrm>
                <a:off x="816" y="3021"/>
                <a:ext cx="4224" cy="624"/>
              </a:xfrm>
              <a:custGeom>
                <a:avLst/>
                <a:gdLst>
                  <a:gd name="T0" fmla="*/ 0 w 4224"/>
                  <a:gd name="T1" fmla="*/ 336 h 624"/>
                  <a:gd name="T2" fmla="*/ 192 w 4224"/>
                  <a:gd name="T3" fmla="*/ 48 h 624"/>
                  <a:gd name="T4" fmla="*/ 576 w 4224"/>
                  <a:gd name="T5" fmla="*/ 624 h 624"/>
                  <a:gd name="T6" fmla="*/ 960 w 4224"/>
                  <a:gd name="T7" fmla="*/ 48 h 624"/>
                  <a:gd name="T8" fmla="*/ 1296 w 4224"/>
                  <a:gd name="T9" fmla="*/ 624 h 624"/>
                  <a:gd name="T10" fmla="*/ 1728 w 4224"/>
                  <a:gd name="T11" fmla="*/ 48 h 624"/>
                  <a:gd name="T12" fmla="*/ 2112 w 4224"/>
                  <a:gd name="T13" fmla="*/ 624 h 624"/>
                  <a:gd name="T14" fmla="*/ 2496 w 4224"/>
                  <a:gd name="T15" fmla="*/ 48 h 624"/>
                  <a:gd name="T16" fmla="*/ 2880 w 4224"/>
                  <a:gd name="T17" fmla="*/ 624 h 624"/>
                  <a:gd name="T18" fmla="*/ 3264 w 4224"/>
                  <a:gd name="T19" fmla="*/ 48 h 624"/>
                  <a:gd name="T20" fmla="*/ 3648 w 4224"/>
                  <a:gd name="T21" fmla="*/ 624 h 624"/>
                  <a:gd name="T22" fmla="*/ 4032 w 4224"/>
                  <a:gd name="T23" fmla="*/ 48 h 624"/>
                  <a:gd name="T24" fmla="*/ 4224 w 4224"/>
                  <a:gd name="T25" fmla="*/ 336 h 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224"/>
                  <a:gd name="T40" fmla="*/ 0 h 624"/>
                  <a:gd name="T41" fmla="*/ 4224 w 4224"/>
                  <a:gd name="T42" fmla="*/ 624 h 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224" h="624">
                    <a:moveTo>
                      <a:pt x="0" y="336"/>
                    </a:moveTo>
                    <a:cubicBezTo>
                      <a:pt x="48" y="168"/>
                      <a:pt x="96" y="0"/>
                      <a:pt x="192" y="48"/>
                    </a:cubicBezTo>
                    <a:cubicBezTo>
                      <a:pt x="288" y="96"/>
                      <a:pt x="448" y="624"/>
                      <a:pt x="576" y="624"/>
                    </a:cubicBezTo>
                    <a:cubicBezTo>
                      <a:pt x="704" y="624"/>
                      <a:pt x="840" y="48"/>
                      <a:pt x="960" y="48"/>
                    </a:cubicBezTo>
                    <a:cubicBezTo>
                      <a:pt x="1080" y="48"/>
                      <a:pt x="1168" y="624"/>
                      <a:pt x="1296" y="624"/>
                    </a:cubicBezTo>
                    <a:cubicBezTo>
                      <a:pt x="1424" y="624"/>
                      <a:pt x="1592" y="48"/>
                      <a:pt x="1728" y="48"/>
                    </a:cubicBezTo>
                    <a:cubicBezTo>
                      <a:pt x="1864" y="48"/>
                      <a:pt x="1984" y="624"/>
                      <a:pt x="2112" y="624"/>
                    </a:cubicBezTo>
                    <a:cubicBezTo>
                      <a:pt x="2240" y="624"/>
                      <a:pt x="2368" y="48"/>
                      <a:pt x="2496" y="48"/>
                    </a:cubicBezTo>
                    <a:cubicBezTo>
                      <a:pt x="2624" y="48"/>
                      <a:pt x="2752" y="624"/>
                      <a:pt x="2880" y="624"/>
                    </a:cubicBezTo>
                    <a:cubicBezTo>
                      <a:pt x="3008" y="624"/>
                      <a:pt x="3136" y="48"/>
                      <a:pt x="3264" y="48"/>
                    </a:cubicBezTo>
                    <a:cubicBezTo>
                      <a:pt x="3392" y="48"/>
                      <a:pt x="3520" y="624"/>
                      <a:pt x="3648" y="624"/>
                    </a:cubicBezTo>
                    <a:cubicBezTo>
                      <a:pt x="3776" y="624"/>
                      <a:pt x="3936" y="96"/>
                      <a:pt x="4032" y="48"/>
                    </a:cubicBezTo>
                    <a:cubicBezTo>
                      <a:pt x="4128" y="0"/>
                      <a:pt x="4176" y="168"/>
                      <a:pt x="4224" y="336"/>
                    </a:cubicBezTo>
                  </a:path>
                </a:pathLst>
              </a:custGeom>
              <a:noFill/>
              <a:ln w="28575">
                <a:solidFill>
                  <a:schemeClr val="tx1"/>
                </a:solidFill>
                <a:round/>
                <a:headEnd/>
                <a:tailEnd/>
              </a:ln>
            </p:spPr>
            <p:txBody>
              <a:bodyPr wrap="none" anchor="ctr"/>
              <a:lstStyle/>
              <a:p>
                <a:endParaRPr lang="zh-CN" altLang="en-US"/>
              </a:p>
            </p:txBody>
          </p:sp>
          <p:sp>
            <p:nvSpPr>
              <p:cNvPr id="33" name="Text Box 9"/>
              <p:cNvSpPr txBox="1">
                <a:spLocks noChangeArrowheads="1"/>
              </p:cNvSpPr>
              <p:nvPr/>
            </p:nvSpPr>
            <p:spPr bwMode="auto">
              <a:xfrm>
                <a:off x="236" y="3067"/>
                <a:ext cx="438" cy="250"/>
              </a:xfrm>
              <a:prstGeom prst="rect">
                <a:avLst/>
              </a:prstGeom>
              <a:noFill/>
              <a:ln w="12700">
                <a:noFill/>
                <a:miter lim="800000"/>
                <a:headEnd/>
                <a:tailEnd/>
              </a:ln>
            </p:spPr>
            <p:txBody>
              <a:bodyPr wrap="none">
                <a:spAutoFit/>
              </a:bodyPr>
              <a:lstStyle/>
              <a:p>
                <a:pPr eaLnBrk="0" hangingPunct="0"/>
                <a:r>
                  <a:rPr lang="zh-CN" altLang="en-US" sz="2000" b="1"/>
                  <a:t>幅度</a:t>
                </a:r>
              </a:p>
            </p:txBody>
          </p:sp>
          <p:sp>
            <p:nvSpPr>
              <p:cNvPr id="34" name="Line 10"/>
              <p:cNvSpPr>
                <a:spLocks noChangeShapeType="1"/>
              </p:cNvSpPr>
              <p:nvPr/>
            </p:nvSpPr>
            <p:spPr bwMode="auto">
              <a:xfrm flipH="1">
                <a:off x="2016" y="3021"/>
                <a:ext cx="96" cy="24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35" name="Text Box 11"/>
              <p:cNvSpPr txBox="1">
                <a:spLocks noChangeArrowheads="1"/>
              </p:cNvSpPr>
              <p:nvPr/>
            </p:nvSpPr>
            <p:spPr bwMode="auto">
              <a:xfrm>
                <a:off x="2060" y="2877"/>
                <a:ext cx="438" cy="250"/>
              </a:xfrm>
              <a:prstGeom prst="rect">
                <a:avLst/>
              </a:prstGeom>
              <a:noFill/>
              <a:ln w="28575">
                <a:noFill/>
                <a:miter lim="800000"/>
                <a:headEnd/>
                <a:tailEnd/>
              </a:ln>
            </p:spPr>
            <p:txBody>
              <a:bodyPr wrap="none">
                <a:spAutoFit/>
              </a:bodyPr>
              <a:lstStyle/>
              <a:p>
                <a:pPr eaLnBrk="0" hangingPunct="0"/>
                <a:r>
                  <a:rPr lang="zh-CN" altLang="en-US" sz="2000" b="1"/>
                  <a:t>相位</a:t>
                </a:r>
              </a:p>
            </p:txBody>
          </p:sp>
          <p:sp>
            <p:nvSpPr>
              <p:cNvPr id="36" name="Text Box 12"/>
              <p:cNvSpPr txBox="1">
                <a:spLocks noChangeArrowheads="1"/>
              </p:cNvSpPr>
              <p:nvPr/>
            </p:nvSpPr>
            <p:spPr bwMode="auto">
              <a:xfrm>
                <a:off x="3312" y="2840"/>
                <a:ext cx="1334" cy="250"/>
              </a:xfrm>
              <a:prstGeom prst="rect">
                <a:avLst/>
              </a:prstGeom>
              <a:noFill/>
              <a:ln w="12700">
                <a:noFill/>
                <a:miter lim="800000"/>
                <a:headEnd/>
                <a:tailEnd/>
              </a:ln>
            </p:spPr>
            <p:txBody>
              <a:bodyPr wrap="none">
                <a:spAutoFit/>
              </a:bodyPr>
              <a:lstStyle/>
              <a:p>
                <a:pPr eaLnBrk="0" hangingPunct="0"/>
                <a:r>
                  <a:rPr lang="zh-CN" altLang="en-US" sz="2000" b="1"/>
                  <a:t>周期</a:t>
                </a:r>
                <a:r>
                  <a:rPr lang="en-US" altLang="zh-CN" sz="2000" b="1"/>
                  <a:t>=</a:t>
                </a:r>
                <a:r>
                  <a:rPr lang="zh-CN" altLang="en-US" sz="2000" b="1"/>
                  <a:t>频率的倒数</a:t>
                </a:r>
              </a:p>
            </p:txBody>
          </p:sp>
        </p:grpSp>
        <p:sp>
          <p:nvSpPr>
            <p:cNvPr id="26" name="Text Box 16"/>
            <p:cNvSpPr txBox="1">
              <a:spLocks noChangeArrowheads="1"/>
            </p:cNvSpPr>
            <p:nvPr/>
          </p:nvSpPr>
          <p:spPr bwMode="auto">
            <a:xfrm>
              <a:off x="250825" y="3778994"/>
              <a:ext cx="8642350" cy="946150"/>
            </a:xfrm>
            <a:prstGeom prst="rect">
              <a:avLst/>
            </a:prstGeom>
            <a:noFill/>
            <a:ln w="9525">
              <a:noFill/>
              <a:miter lim="800000"/>
              <a:headEnd/>
              <a:tailEnd/>
            </a:ln>
          </p:spPr>
          <p:txBody>
            <a:bodyPr>
              <a:spAutoFit/>
            </a:bodyPr>
            <a:lstStyle/>
            <a:p>
              <a:r>
                <a:rPr lang="en-US" altLang="zh-CN" sz="2800" b="1" dirty="0">
                  <a:solidFill>
                    <a:srgbClr val="FF0000"/>
                  </a:solidFill>
                </a:rPr>
                <a:t>2</a:t>
              </a:r>
              <a:r>
                <a:rPr lang="zh-CN" altLang="en-US" sz="2800" b="1" dirty="0">
                  <a:solidFill>
                    <a:srgbClr val="FF0000"/>
                  </a:solidFill>
                </a:rPr>
                <a:t>、</a:t>
              </a:r>
              <a:r>
                <a:rPr lang="zh-CN" altLang="en-US" sz="2800" b="1" dirty="0"/>
                <a:t>模拟信号（三角函数）</a:t>
              </a:r>
              <a:r>
                <a:rPr lang="zh-CN" altLang="en-US" sz="2800" b="1" dirty="0" smtClean="0"/>
                <a:t>可</a:t>
              </a:r>
              <a:r>
                <a:rPr lang="zh-CN" altLang="en-US" sz="2800" b="1" dirty="0"/>
                <a:t>由三个要素（幅度、频率和相位）予以定义</a:t>
              </a:r>
            </a:p>
          </p:txBody>
        </p:sp>
        <p:sp>
          <p:nvSpPr>
            <p:cNvPr id="27" name="Text Box 17"/>
            <p:cNvSpPr txBox="1">
              <a:spLocks noChangeArrowheads="1"/>
            </p:cNvSpPr>
            <p:nvPr/>
          </p:nvSpPr>
          <p:spPr bwMode="auto">
            <a:xfrm>
              <a:off x="323850" y="6164263"/>
              <a:ext cx="3554413" cy="457200"/>
            </a:xfrm>
            <a:prstGeom prst="rect">
              <a:avLst/>
            </a:prstGeom>
            <a:noFill/>
            <a:ln w="9525">
              <a:noFill/>
              <a:miter lim="800000"/>
              <a:headEnd/>
              <a:tailEnd/>
            </a:ln>
          </p:spPr>
          <p:txBody>
            <a:bodyPr wrap="none">
              <a:spAutoFit/>
            </a:bodyPr>
            <a:lstStyle/>
            <a:p>
              <a:r>
                <a:rPr lang="zh-CN" altLang="en-US" b="1"/>
                <a:t>调制：三个要素的调制。</a:t>
              </a:r>
            </a:p>
          </p:txBody>
        </p:sp>
      </p:grpSp>
    </p:spTree>
    <p:extLst>
      <p:ext uri="{BB962C8B-B14F-4D97-AF65-F5344CB8AC3E}">
        <p14:creationId xmlns:p14="http://schemas.microsoft.com/office/powerpoint/2010/main" val="1689752942"/>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34820" name="Text Box 39"/>
          <p:cNvSpPr txBox="1">
            <a:spLocks noChangeArrowheads="1"/>
          </p:cNvSpPr>
          <p:nvPr/>
        </p:nvSpPr>
        <p:spPr bwMode="auto">
          <a:xfrm>
            <a:off x="861060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29</a:t>
            </a:r>
            <a:endParaRPr lang="en-US" altLang="zh-CN" dirty="0"/>
          </a:p>
        </p:txBody>
      </p:sp>
      <p:sp>
        <p:nvSpPr>
          <p:cNvPr id="34821" name="Text Box 40"/>
          <p:cNvSpPr txBox="1">
            <a:spLocks noChangeArrowheads="1"/>
          </p:cNvSpPr>
          <p:nvPr/>
        </p:nvSpPr>
        <p:spPr bwMode="auto">
          <a:xfrm>
            <a:off x="228600" y="981075"/>
            <a:ext cx="8699818" cy="904863"/>
          </a:xfrm>
          <a:prstGeom prst="rect">
            <a:avLst/>
          </a:prstGeom>
          <a:noFill/>
          <a:ln w="9525">
            <a:noFill/>
            <a:miter lim="800000"/>
            <a:headEnd/>
            <a:tailEnd/>
          </a:ln>
        </p:spPr>
        <p:txBody>
          <a:bodyPr wrap="none">
            <a:spAutoFit/>
          </a:bodyPr>
          <a:lstStyle/>
          <a:p>
            <a:pPr>
              <a:spcBef>
                <a:spcPct val="20000"/>
              </a:spcBef>
            </a:pPr>
            <a:r>
              <a:rPr lang="en-US" altLang="zh-CN" b="1" dirty="0">
                <a:solidFill>
                  <a:srgbClr val="FF0000"/>
                </a:solidFill>
              </a:rPr>
              <a:t>★ </a:t>
            </a:r>
            <a:r>
              <a:rPr lang="zh-CN" altLang="en-US" b="1" dirty="0">
                <a:latin typeface="楷体" pitchFamily="18" charset="-122"/>
                <a:ea typeface="楷体" pitchFamily="18" charset="-122"/>
              </a:rPr>
              <a:t>通信编码</a:t>
            </a:r>
            <a:r>
              <a:rPr lang="en-US" altLang="zh-CN" b="1" dirty="0">
                <a:latin typeface="楷体" pitchFamily="18" charset="-122"/>
                <a:ea typeface="楷体" pitchFamily="18" charset="-122"/>
              </a:rPr>
              <a:t>—</a:t>
            </a:r>
            <a:r>
              <a:rPr lang="zh-CN" altLang="en-US" b="1" dirty="0">
                <a:solidFill>
                  <a:srgbClr val="FF0000"/>
                </a:solidFill>
                <a:latin typeface="楷体" pitchFamily="18" charset="-122"/>
                <a:ea typeface="楷体" pitchFamily="18" charset="-122"/>
              </a:rPr>
              <a:t>实例：</a:t>
            </a:r>
            <a:r>
              <a:rPr lang="zh-CN" altLang="en-US" b="1" dirty="0">
                <a:latin typeface="楷体" pitchFamily="18" charset="-122"/>
                <a:ea typeface="楷体" pitchFamily="18" charset="-122"/>
              </a:rPr>
              <a:t>利用特定的电平信号来表示</a:t>
            </a:r>
            <a:r>
              <a:rPr lang="en-US" altLang="zh-CN" b="1" dirty="0">
                <a:latin typeface="楷体" pitchFamily="18" charset="-122"/>
                <a:ea typeface="楷体" pitchFamily="18" charset="-122"/>
              </a:rPr>
              <a:t>0</a:t>
            </a:r>
            <a:r>
              <a:rPr lang="zh-CN" altLang="en-US" b="1" dirty="0">
                <a:latin typeface="楷体" pitchFamily="18" charset="-122"/>
                <a:ea typeface="楷体" pitchFamily="18" charset="-122"/>
              </a:rPr>
              <a:t>、</a:t>
            </a:r>
            <a:r>
              <a:rPr lang="en-US" altLang="zh-CN" b="1" dirty="0">
                <a:latin typeface="楷体" pitchFamily="18" charset="-122"/>
                <a:ea typeface="楷体" pitchFamily="18" charset="-122"/>
              </a:rPr>
              <a:t>1</a:t>
            </a:r>
            <a:r>
              <a:rPr lang="zh-CN" altLang="en-US" b="1" dirty="0">
                <a:latin typeface="楷体" pitchFamily="18" charset="-122"/>
                <a:ea typeface="楷体" pitchFamily="18" charset="-122"/>
              </a:rPr>
              <a:t>比特值，</a:t>
            </a:r>
          </a:p>
          <a:p>
            <a:pPr>
              <a:spcBef>
                <a:spcPct val="20000"/>
              </a:spcBef>
              <a:spcAft>
                <a:spcPct val="50000"/>
              </a:spcAft>
            </a:pPr>
            <a:r>
              <a:rPr lang="zh-CN" altLang="en-US" b="1" dirty="0">
                <a:latin typeface="楷体" pitchFamily="18" charset="-122"/>
                <a:ea typeface="楷体" pitchFamily="18" charset="-122"/>
              </a:rPr>
              <a:t>         并通过计算机或者其它通信设备的输入输出端口</a:t>
            </a:r>
            <a:r>
              <a:rPr lang="zh-CN" altLang="en-US" b="1" dirty="0" smtClean="0">
                <a:latin typeface="楷体" pitchFamily="18" charset="-122"/>
                <a:ea typeface="楷体" pitchFamily="18" charset="-122"/>
              </a:rPr>
              <a:t>传输</a:t>
            </a:r>
            <a:endParaRPr lang="zh-CN" altLang="en-US" b="1" dirty="0">
              <a:latin typeface="楷体" pitchFamily="18" charset="-122"/>
              <a:ea typeface="楷体" pitchFamily="18" charset="-122"/>
            </a:endParaRPr>
          </a:p>
        </p:txBody>
      </p:sp>
      <p:sp>
        <p:nvSpPr>
          <p:cNvPr id="34822" name="Text Box 6"/>
          <p:cNvSpPr txBox="1">
            <a:spLocks noChangeArrowheads="1"/>
          </p:cNvSpPr>
          <p:nvPr/>
        </p:nvSpPr>
        <p:spPr bwMode="auto">
          <a:xfrm>
            <a:off x="179388" y="112713"/>
            <a:ext cx="3455987" cy="579437"/>
          </a:xfrm>
          <a:prstGeom prst="rect">
            <a:avLst/>
          </a:prstGeom>
          <a:noFill/>
          <a:ln w="9525">
            <a:noFill/>
            <a:miter lim="800000"/>
            <a:headEnd/>
            <a:tailEnd/>
          </a:ln>
        </p:spPr>
        <p:txBody>
          <a:bodyPr>
            <a:spAutoFit/>
          </a:bodyPr>
          <a:lstStyle/>
          <a:p>
            <a:pPr>
              <a:spcBef>
                <a:spcPct val="20000"/>
              </a:spcBef>
              <a:spcAft>
                <a:spcPct val="40000"/>
              </a:spcAft>
            </a:pPr>
            <a:r>
              <a:rPr lang="en-US" altLang="zh-CN" sz="3200" b="1">
                <a:latin typeface="楷体" pitchFamily="18" charset="-122"/>
                <a:ea typeface="楷体" pitchFamily="18" charset="-122"/>
              </a:rPr>
              <a:t>2.4 </a:t>
            </a:r>
            <a:r>
              <a:rPr lang="zh-CN" altLang="en-US" sz="3200" b="1">
                <a:latin typeface="楷体" pitchFamily="18" charset="-122"/>
                <a:ea typeface="楷体" pitchFamily="18" charset="-122"/>
              </a:rPr>
              <a:t>传输编码</a:t>
            </a:r>
            <a:endParaRPr lang="zh-CN" altLang="en-US" sz="2800" b="1">
              <a:latin typeface="楷体" pitchFamily="18" charset="-122"/>
              <a:ea typeface="楷体" pitchFamily="18" charset="-122"/>
            </a:endParaRPr>
          </a:p>
        </p:txBody>
      </p:sp>
      <p:sp>
        <p:nvSpPr>
          <p:cNvPr id="6" name="Text Box 52"/>
          <p:cNvSpPr txBox="1">
            <a:spLocks noChangeArrowheads="1"/>
          </p:cNvSpPr>
          <p:nvPr/>
        </p:nvSpPr>
        <p:spPr bwMode="auto">
          <a:xfrm>
            <a:off x="365125" y="2285992"/>
            <a:ext cx="8397875" cy="4302716"/>
          </a:xfrm>
          <a:prstGeom prst="rect">
            <a:avLst/>
          </a:prstGeom>
          <a:noFill/>
          <a:ln w="9525">
            <a:noFill/>
            <a:miter lim="800000"/>
            <a:headEnd/>
            <a:tailEnd/>
          </a:ln>
        </p:spPr>
        <p:txBody>
          <a:bodyPr>
            <a:spAutoFit/>
          </a:bodyPr>
          <a:lstStyle/>
          <a:p>
            <a:pPr>
              <a:spcBef>
                <a:spcPct val="20000"/>
              </a:spcBef>
            </a:pPr>
            <a:r>
              <a:rPr lang="zh-CN" altLang="en-US" b="1" dirty="0" smtClean="0">
                <a:latin typeface="楷体" pitchFamily="18" charset="-122"/>
                <a:ea typeface="楷体" pitchFamily="18" charset="-122"/>
              </a:rPr>
              <a:t>曼彻斯特编码和差分曼彻斯特编码的共同</a:t>
            </a:r>
            <a:r>
              <a:rPr lang="zh-CN" altLang="en-US" b="1" dirty="0" smtClean="0">
                <a:solidFill>
                  <a:srgbClr val="FF0000"/>
                </a:solidFill>
                <a:latin typeface="楷体" pitchFamily="18" charset="-122"/>
                <a:ea typeface="楷体" pitchFamily="18" charset="-122"/>
              </a:rPr>
              <a:t>特点：</a:t>
            </a:r>
            <a:endParaRPr lang="en-US" altLang="zh-CN" b="1" dirty="0" smtClean="0">
              <a:solidFill>
                <a:srgbClr val="FF0000"/>
              </a:solidFill>
              <a:latin typeface="楷体" pitchFamily="18" charset="-122"/>
              <a:ea typeface="楷体" pitchFamily="18" charset="-122"/>
            </a:endParaRPr>
          </a:p>
          <a:p>
            <a:pPr>
              <a:spcBef>
                <a:spcPct val="20000"/>
              </a:spcBef>
            </a:pPr>
            <a:r>
              <a:rPr lang="en-US" altLang="zh-CN" b="1" dirty="0" smtClean="0">
                <a:solidFill>
                  <a:srgbClr val="FF0000"/>
                </a:solidFill>
                <a:latin typeface="楷体" pitchFamily="18" charset="-122"/>
                <a:ea typeface="楷体" pitchFamily="18" charset="-122"/>
              </a:rPr>
              <a:t>    </a:t>
            </a:r>
            <a:r>
              <a:rPr lang="zh-CN" altLang="en-US" b="1" dirty="0" smtClean="0">
                <a:solidFill>
                  <a:srgbClr val="FF0000"/>
                </a:solidFill>
                <a:latin typeface="楷体" pitchFamily="18" charset="-122"/>
                <a:ea typeface="楷体" pitchFamily="18" charset="-122"/>
              </a:rPr>
              <a:t>同时</a:t>
            </a:r>
            <a:r>
              <a:rPr lang="zh-CN" altLang="en-US" b="1" dirty="0">
                <a:solidFill>
                  <a:srgbClr val="FF0000"/>
                </a:solidFill>
                <a:latin typeface="楷体" pitchFamily="18" charset="-122"/>
                <a:ea typeface="楷体" pitchFamily="18" charset="-122"/>
              </a:rPr>
              <a:t>传输数据和同步信息。</a:t>
            </a:r>
          </a:p>
          <a:p>
            <a:pPr>
              <a:spcBef>
                <a:spcPct val="20000"/>
              </a:spcBef>
            </a:pPr>
            <a:r>
              <a:rPr lang="zh-CN" altLang="en-US" b="1" dirty="0" smtClean="0">
                <a:solidFill>
                  <a:srgbClr val="FF0000"/>
                </a:solidFill>
                <a:latin typeface="楷体" pitchFamily="18" charset="-122"/>
                <a:ea typeface="楷体" pitchFamily="18" charset="-122"/>
              </a:rPr>
              <a:t>       同步信息：</a:t>
            </a:r>
            <a:r>
              <a:rPr lang="zh-CN" altLang="en-US" b="1" dirty="0" smtClean="0">
                <a:latin typeface="楷体" pitchFamily="18" charset="-122"/>
                <a:ea typeface="楷体" pitchFamily="18" charset="-122"/>
              </a:rPr>
              <a:t>每个</a:t>
            </a:r>
            <a:r>
              <a:rPr lang="zh-CN" altLang="en-US" b="1" dirty="0">
                <a:latin typeface="楷体" pitchFamily="18" charset="-122"/>
                <a:ea typeface="楷体" pitchFamily="18" charset="-122"/>
              </a:rPr>
              <a:t>比特中部的电平跳变</a:t>
            </a:r>
            <a:r>
              <a:rPr lang="zh-CN" altLang="en-US" b="1" dirty="0" smtClean="0">
                <a:latin typeface="楷体" pitchFamily="18" charset="-122"/>
                <a:ea typeface="楷体" pitchFamily="18" charset="-122"/>
              </a:rPr>
              <a:t>信号（借助触发器对突变信号的敏感性）</a:t>
            </a:r>
            <a:endParaRPr lang="en-US" altLang="zh-CN" b="1" dirty="0">
              <a:latin typeface="楷体" pitchFamily="18" charset="-122"/>
              <a:ea typeface="楷体" pitchFamily="18" charset="-122"/>
            </a:endParaRPr>
          </a:p>
          <a:p>
            <a:pPr>
              <a:spcBef>
                <a:spcPct val="20000"/>
              </a:spcBef>
            </a:pPr>
            <a:r>
              <a:rPr lang="en-US" altLang="zh-CN" b="1" dirty="0">
                <a:latin typeface="楷体" pitchFamily="18" charset="-122"/>
                <a:ea typeface="楷体" pitchFamily="18" charset="-122"/>
              </a:rPr>
              <a:t>  </a:t>
            </a:r>
            <a:r>
              <a:rPr lang="zh-CN" altLang="en-US" b="1" dirty="0">
                <a:latin typeface="楷体" pitchFamily="18" charset="-122"/>
                <a:ea typeface="楷体" pitchFamily="18" charset="-122"/>
              </a:rPr>
              <a:t>接收方可以根据该同步信息及时调整接收脉冲的产生，消除误差积累，可以支持较大数据块的</a:t>
            </a:r>
            <a:r>
              <a:rPr lang="zh-CN" altLang="en-US" b="1" dirty="0" smtClean="0">
                <a:latin typeface="楷体" pitchFamily="18" charset="-122"/>
                <a:ea typeface="楷体" pitchFamily="18" charset="-122"/>
              </a:rPr>
              <a:t>传输</a:t>
            </a:r>
            <a:r>
              <a:rPr lang="en-US" altLang="zh-CN" b="1" dirty="0" smtClean="0">
                <a:latin typeface="楷体" pitchFamily="18" charset="-122"/>
                <a:ea typeface="楷体" pitchFamily="18" charset="-122"/>
              </a:rPr>
              <a:t>;</a:t>
            </a:r>
          </a:p>
          <a:p>
            <a:pPr>
              <a:spcBef>
                <a:spcPct val="20000"/>
              </a:spcBef>
            </a:pPr>
            <a:r>
              <a:rPr lang="zh-CN" altLang="en-US" b="1" dirty="0" smtClean="0">
                <a:latin typeface="楷体" pitchFamily="18" charset="-122"/>
                <a:ea typeface="楷体" pitchFamily="18" charset="-122"/>
              </a:rPr>
              <a:t>    </a:t>
            </a:r>
            <a:r>
              <a:rPr lang="zh-CN" altLang="en-US" b="1" dirty="0" smtClean="0">
                <a:solidFill>
                  <a:srgbClr val="FF0000"/>
                </a:solidFill>
                <a:latin typeface="楷体" pitchFamily="18" charset="-122"/>
                <a:ea typeface="楷体" pitchFamily="18" charset="-122"/>
              </a:rPr>
              <a:t>一个比特时间一分为二，</a:t>
            </a:r>
            <a:endParaRPr lang="en-US" altLang="zh-CN" b="1" dirty="0" smtClean="0">
              <a:solidFill>
                <a:srgbClr val="FF0000"/>
              </a:solidFill>
              <a:latin typeface="楷体" pitchFamily="18" charset="-122"/>
              <a:ea typeface="楷体" pitchFamily="18" charset="-122"/>
            </a:endParaRPr>
          </a:p>
          <a:p>
            <a:pPr>
              <a:spcBef>
                <a:spcPct val="20000"/>
              </a:spcBef>
            </a:pPr>
            <a:r>
              <a:rPr lang="en-US" altLang="zh-CN" b="1" dirty="0" smtClean="0">
                <a:latin typeface="楷体" pitchFamily="18" charset="-122"/>
                <a:ea typeface="楷体" pitchFamily="18" charset="-122"/>
              </a:rPr>
              <a:t>      (</a:t>
            </a:r>
            <a:r>
              <a:rPr lang="zh-CN" altLang="en-US" b="1" dirty="0" smtClean="0">
                <a:latin typeface="楷体" pitchFamily="18" charset="-122"/>
                <a:ea typeface="楷体" pitchFamily="18" charset="-122"/>
              </a:rPr>
              <a:t>发送</a:t>
            </a:r>
            <a:r>
              <a:rPr lang="en-US" altLang="zh-CN" b="1" dirty="0" smtClean="0">
                <a:latin typeface="楷体" pitchFamily="18" charset="-122"/>
                <a:ea typeface="楷体" pitchFamily="18" charset="-122"/>
              </a:rPr>
              <a:t>/</a:t>
            </a:r>
            <a:r>
              <a:rPr lang="zh-CN" altLang="en-US" b="1" dirty="0" smtClean="0">
                <a:latin typeface="楷体" pitchFamily="18" charset="-122"/>
                <a:ea typeface="楷体" pitchFamily="18" charset="-122"/>
              </a:rPr>
              <a:t>接收一个比特需要产生两个发</a:t>
            </a:r>
            <a:r>
              <a:rPr lang="en-US" altLang="zh-CN" b="1" dirty="0" smtClean="0">
                <a:latin typeface="楷体" pitchFamily="18" charset="-122"/>
                <a:ea typeface="楷体" pitchFamily="18" charset="-122"/>
              </a:rPr>
              <a:t>/</a:t>
            </a:r>
            <a:r>
              <a:rPr lang="zh-CN" altLang="en-US" b="1" dirty="0" smtClean="0">
                <a:latin typeface="楷体" pitchFamily="18" charset="-122"/>
                <a:ea typeface="楷体" pitchFamily="18" charset="-122"/>
              </a:rPr>
              <a:t>收脉冲）</a:t>
            </a:r>
            <a:endParaRPr lang="zh-CN" altLang="en-US" b="1" dirty="0">
              <a:solidFill>
                <a:srgbClr val="FF0000"/>
              </a:solidFill>
              <a:latin typeface="楷体" pitchFamily="18" charset="-122"/>
              <a:ea typeface="楷体" pitchFamily="18" charset="-122"/>
            </a:endParaRPr>
          </a:p>
          <a:p>
            <a:pPr>
              <a:spcBef>
                <a:spcPct val="20000"/>
              </a:spcBef>
            </a:pPr>
            <a:r>
              <a:rPr lang="zh-CN" altLang="en-US" b="1" dirty="0">
                <a:latin typeface="楷体" pitchFamily="18" charset="-122"/>
                <a:ea typeface="楷体" pitchFamily="18" charset="-122"/>
              </a:rPr>
              <a:t>  要求发送</a:t>
            </a:r>
            <a:r>
              <a:rPr lang="en-US" altLang="zh-CN" b="1" dirty="0">
                <a:latin typeface="楷体" pitchFamily="18" charset="-122"/>
                <a:ea typeface="楷体" pitchFamily="18" charset="-122"/>
              </a:rPr>
              <a:t>/</a:t>
            </a:r>
            <a:r>
              <a:rPr lang="zh-CN" altLang="en-US" b="1" dirty="0">
                <a:latin typeface="楷体" pitchFamily="18" charset="-122"/>
                <a:ea typeface="楷体" pitchFamily="18" charset="-122"/>
              </a:rPr>
              <a:t>接收设备能够产生较高频率的发</a:t>
            </a:r>
            <a:r>
              <a:rPr lang="en-US" altLang="zh-CN" b="1" dirty="0">
                <a:latin typeface="楷体" pitchFamily="18" charset="-122"/>
                <a:ea typeface="楷体" pitchFamily="18" charset="-122"/>
              </a:rPr>
              <a:t>/</a:t>
            </a:r>
            <a:r>
              <a:rPr lang="zh-CN" altLang="en-US" b="1" dirty="0">
                <a:latin typeface="楷体" pitchFamily="18" charset="-122"/>
                <a:ea typeface="楷体" pitchFamily="18" charset="-122"/>
              </a:rPr>
              <a:t>收脉冲</a:t>
            </a:r>
          </a:p>
          <a:p>
            <a:pPr>
              <a:spcBef>
                <a:spcPct val="20000"/>
              </a:spcBef>
            </a:pPr>
            <a:r>
              <a:rPr lang="zh-CN" altLang="en-US" b="1" dirty="0">
                <a:latin typeface="楷体" pitchFamily="18" charset="-122"/>
                <a:ea typeface="楷体" pitchFamily="18" charset="-122"/>
              </a:rPr>
              <a:t>  （即编码效率较低，</a:t>
            </a:r>
            <a:r>
              <a:rPr lang="en-US" altLang="zh-CN" b="1" dirty="0">
                <a:solidFill>
                  <a:srgbClr val="FF0000"/>
                </a:solidFill>
                <a:latin typeface="楷体" pitchFamily="18" charset="-122"/>
                <a:ea typeface="楷体" pitchFamily="18" charset="-122"/>
              </a:rPr>
              <a:t>50%</a:t>
            </a:r>
            <a:r>
              <a:rPr lang="zh-CN" altLang="en-US" b="1" dirty="0" smtClean="0">
                <a:latin typeface="楷体" pitchFamily="18" charset="-122"/>
                <a:ea typeface="楷体" pitchFamily="18" charset="-122"/>
              </a:rPr>
              <a:t>）</a:t>
            </a:r>
            <a:endParaRPr lang="en-US" altLang="zh-CN"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914" name="Group 2"/>
          <p:cNvGrpSpPr>
            <a:grpSpLocks/>
          </p:cNvGrpSpPr>
          <p:nvPr/>
        </p:nvGrpSpPr>
        <p:grpSpPr bwMode="auto">
          <a:xfrm>
            <a:off x="963613" y="4005263"/>
            <a:ext cx="6992937" cy="1393825"/>
            <a:chOff x="607" y="2523"/>
            <a:chExt cx="4405" cy="878"/>
          </a:xfrm>
        </p:grpSpPr>
        <p:sp>
          <p:nvSpPr>
            <p:cNvPr id="38922" name="Rectangle 3"/>
            <p:cNvSpPr>
              <a:spLocks noChangeArrowheads="1"/>
            </p:cNvSpPr>
            <p:nvPr/>
          </p:nvSpPr>
          <p:spPr bwMode="auto">
            <a:xfrm>
              <a:off x="1599" y="2825"/>
              <a:ext cx="546" cy="333"/>
            </a:xfrm>
            <a:prstGeom prst="rect">
              <a:avLst/>
            </a:prstGeom>
            <a:noFill/>
            <a:ln w="12700">
              <a:solidFill>
                <a:schemeClr val="tx1"/>
              </a:solidFill>
              <a:miter lim="800000"/>
              <a:headEnd/>
              <a:tailEnd/>
            </a:ln>
          </p:spPr>
          <p:txBody>
            <a:bodyPr wrap="none" anchor="ctr"/>
            <a:lstStyle/>
            <a:p>
              <a:endParaRPr lang="zh-CN" altLang="en-US"/>
            </a:p>
          </p:txBody>
        </p:sp>
        <p:sp>
          <p:nvSpPr>
            <p:cNvPr id="38923" name="Rectangle 4"/>
            <p:cNvSpPr>
              <a:spLocks noChangeArrowheads="1"/>
            </p:cNvSpPr>
            <p:nvPr/>
          </p:nvSpPr>
          <p:spPr bwMode="auto">
            <a:xfrm>
              <a:off x="2615" y="2825"/>
              <a:ext cx="546" cy="333"/>
            </a:xfrm>
            <a:prstGeom prst="rect">
              <a:avLst/>
            </a:prstGeom>
            <a:noFill/>
            <a:ln w="12700">
              <a:solidFill>
                <a:schemeClr val="tx1"/>
              </a:solidFill>
              <a:miter lim="800000"/>
              <a:headEnd/>
              <a:tailEnd/>
            </a:ln>
          </p:spPr>
          <p:txBody>
            <a:bodyPr wrap="none" anchor="ctr"/>
            <a:lstStyle/>
            <a:p>
              <a:endParaRPr lang="zh-CN" altLang="en-US"/>
            </a:p>
          </p:txBody>
        </p:sp>
        <p:sp>
          <p:nvSpPr>
            <p:cNvPr id="38924" name="Line 5"/>
            <p:cNvSpPr>
              <a:spLocks noChangeShapeType="1"/>
            </p:cNvSpPr>
            <p:nvPr/>
          </p:nvSpPr>
          <p:spPr bwMode="auto">
            <a:xfrm>
              <a:off x="2153" y="3049"/>
              <a:ext cx="454" cy="0"/>
            </a:xfrm>
            <a:prstGeom prst="line">
              <a:avLst/>
            </a:prstGeom>
            <a:noFill/>
            <a:ln w="12700">
              <a:solidFill>
                <a:schemeClr val="tx1"/>
              </a:solidFill>
              <a:round/>
              <a:headEnd/>
              <a:tailEnd/>
            </a:ln>
          </p:spPr>
          <p:txBody>
            <a:bodyPr wrap="none" anchor="ctr"/>
            <a:lstStyle/>
            <a:p>
              <a:endParaRPr lang="zh-CN" altLang="en-US"/>
            </a:p>
          </p:txBody>
        </p:sp>
        <p:sp>
          <p:nvSpPr>
            <p:cNvPr id="38925" name="Line 6"/>
            <p:cNvSpPr>
              <a:spLocks noChangeShapeType="1"/>
            </p:cNvSpPr>
            <p:nvPr/>
          </p:nvSpPr>
          <p:spPr bwMode="auto">
            <a:xfrm>
              <a:off x="3169" y="3049"/>
              <a:ext cx="546" cy="0"/>
            </a:xfrm>
            <a:prstGeom prst="line">
              <a:avLst/>
            </a:prstGeom>
            <a:noFill/>
            <a:ln w="12700">
              <a:solidFill>
                <a:schemeClr val="tx1"/>
              </a:solidFill>
              <a:round/>
              <a:headEnd/>
              <a:tailEnd/>
            </a:ln>
          </p:spPr>
          <p:txBody>
            <a:bodyPr wrap="none" anchor="ctr"/>
            <a:lstStyle/>
            <a:p>
              <a:endParaRPr lang="zh-CN" altLang="en-US"/>
            </a:p>
          </p:txBody>
        </p:sp>
        <p:sp>
          <p:nvSpPr>
            <p:cNvPr id="38926" name="Line 7"/>
            <p:cNvSpPr>
              <a:spLocks noChangeShapeType="1"/>
            </p:cNvSpPr>
            <p:nvPr/>
          </p:nvSpPr>
          <p:spPr bwMode="auto">
            <a:xfrm>
              <a:off x="3816" y="3065"/>
              <a:ext cx="176" cy="0"/>
            </a:xfrm>
            <a:prstGeom prst="line">
              <a:avLst/>
            </a:prstGeom>
            <a:noFill/>
            <a:ln w="28575">
              <a:solidFill>
                <a:schemeClr val="tx1"/>
              </a:solidFill>
              <a:round/>
              <a:headEnd/>
              <a:tailEnd/>
            </a:ln>
          </p:spPr>
          <p:txBody>
            <a:bodyPr wrap="none" anchor="ctr"/>
            <a:lstStyle/>
            <a:p>
              <a:endParaRPr lang="zh-CN" altLang="en-US"/>
            </a:p>
          </p:txBody>
        </p:sp>
        <p:sp>
          <p:nvSpPr>
            <p:cNvPr id="38927" name="Line 8"/>
            <p:cNvSpPr>
              <a:spLocks noChangeShapeType="1"/>
            </p:cNvSpPr>
            <p:nvPr/>
          </p:nvSpPr>
          <p:spPr bwMode="auto">
            <a:xfrm>
              <a:off x="1036" y="3065"/>
              <a:ext cx="568" cy="0"/>
            </a:xfrm>
            <a:prstGeom prst="line">
              <a:avLst/>
            </a:prstGeom>
            <a:noFill/>
            <a:ln w="12700">
              <a:solidFill>
                <a:schemeClr val="tx1"/>
              </a:solidFill>
              <a:round/>
              <a:headEnd/>
              <a:tailEnd/>
            </a:ln>
          </p:spPr>
          <p:txBody>
            <a:bodyPr wrap="none" anchor="ctr"/>
            <a:lstStyle/>
            <a:p>
              <a:endParaRPr lang="zh-CN" altLang="en-US"/>
            </a:p>
          </p:txBody>
        </p:sp>
        <p:sp>
          <p:nvSpPr>
            <p:cNvPr id="38928" name="Rectangle 9"/>
            <p:cNvSpPr>
              <a:spLocks noChangeArrowheads="1"/>
            </p:cNvSpPr>
            <p:nvPr/>
          </p:nvSpPr>
          <p:spPr bwMode="auto">
            <a:xfrm>
              <a:off x="607" y="2808"/>
              <a:ext cx="953" cy="518"/>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latin typeface="宋体" pitchFamily="2" charset="-122"/>
                </a:rPr>
                <a:t>    </a:t>
              </a:r>
              <a:r>
                <a:rPr lang="zh-CN" altLang="en-US" sz="1600" b="1">
                  <a:latin typeface="宋体" pitchFamily="2" charset="-122"/>
                </a:rPr>
                <a:t>信息输入</a:t>
              </a:r>
            </a:p>
            <a:p>
              <a:pPr eaLnBrk="0" hangingPunct="0"/>
              <a:r>
                <a:rPr lang="zh-CN" altLang="en-US" sz="1600" b="1">
                  <a:latin typeface="宋体" pitchFamily="2" charset="-122"/>
                </a:rPr>
                <a:t>  </a:t>
              </a:r>
              <a:r>
                <a:rPr lang="en-US" altLang="zh-CN" sz="1600" b="1">
                  <a:latin typeface="宋体" pitchFamily="2" charset="-122"/>
                </a:rPr>
                <a:t>0100</a:t>
              </a:r>
            </a:p>
            <a:p>
              <a:pPr eaLnBrk="0" hangingPunct="0"/>
              <a:r>
                <a:rPr lang="en-US" altLang="zh-CN" sz="1600" b="1">
                  <a:latin typeface="宋体" pitchFamily="2" charset="-122"/>
                </a:rPr>
                <a:t> </a:t>
              </a:r>
              <a:r>
                <a:rPr lang="zh-CN" altLang="en-US" sz="1600" b="1">
                  <a:latin typeface="宋体" pitchFamily="2" charset="-122"/>
                </a:rPr>
                <a:t>（</a:t>
              </a:r>
              <a:r>
                <a:rPr lang="zh-CN" altLang="en-US" sz="1600" b="1">
                  <a:solidFill>
                    <a:srgbClr val="FF0000"/>
                  </a:solidFill>
                  <a:latin typeface="宋体" pitchFamily="2" charset="-122"/>
                </a:rPr>
                <a:t>高位在先</a:t>
              </a:r>
              <a:r>
                <a:rPr lang="zh-CN" altLang="en-US" sz="1600" b="1">
                  <a:latin typeface="宋体" pitchFamily="2" charset="-122"/>
                </a:rPr>
                <a:t>）</a:t>
              </a:r>
            </a:p>
          </p:txBody>
        </p:sp>
        <p:sp>
          <p:nvSpPr>
            <p:cNvPr id="38929" name="Rectangle 10"/>
            <p:cNvSpPr>
              <a:spLocks noChangeArrowheads="1"/>
            </p:cNvSpPr>
            <p:nvPr/>
          </p:nvSpPr>
          <p:spPr bwMode="auto">
            <a:xfrm>
              <a:off x="1665" y="2873"/>
              <a:ext cx="439"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dirty="0">
                  <a:latin typeface="宋体" pitchFamily="2" charset="-122"/>
                </a:rPr>
                <a:t>4b/5b</a:t>
              </a:r>
            </a:p>
          </p:txBody>
        </p:sp>
        <p:sp>
          <p:nvSpPr>
            <p:cNvPr id="38930" name="Rectangle 11"/>
            <p:cNvSpPr>
              <a:spLocks noChangeArrowheads="1"/>
            </p:cNvSpPr>
            <p:nvPr/>
          </p:nvSpPr>
          <p:spPr bwMode="auto">
            <a:xfrm>
              <a:off x="2184" y="2760"/>
              <a:ext cx="434"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latin typeface="仿宋体" pitchFamily="18" charset="-122"/>
                  <a:ea typeface="仿宋体" pitchFamily="18" charset="-122"/>
                </a:rPr>
                <a:t>10010</a:t>
              </a:r>
            </a:p>
          </p:txBody>
        </p:sp>
        <p:sp>
          <p:nvSpPr>
            <p:cNvPr id="38931" name="Rectangle 12"/>
            <p:cNvSpPr>
              <a:spLocks noChangeArrowheads="1"/>
            </p:cNvSpPr>
            <p:nvPr/>
          </p:nvSpPr>
          <p:spPr bwMode="auto">
            <a:xfrm>
              <a:off x="2646" y="2859"/>
              <a:ext cx="406" cy="229"/>
            </a:xfrm>
            <a:prstGeom prst="rect">
              <a:avLst/>
            </a:prstGeom>
            <a:noFill/>
            <a:ln w="12700">
              <a:noFill/>
              <a:miter lim="800000"/>
              <a:headEnd/>
              <a:tailEnd/>
            </a:ln>
          </p:spPr>
          <p:txBody>
            <a:bodyPr wrap="none" lIns="90488" tIns="44450" rIns="90488" bIns="44450">
              <a:spAutoFit/>
            </a:bodyPr>
            <a:lstStyle/>
            <a:p>
              <a:pPr eaLnBrk="0" hangingPunct="0"/>
              <a:r>
                <a:rPr lang="en-US" altLang="zh-CN" sz="1800" b="1">
                  <a:latin typeface="宋体" pitchFamily="2" charset="-122"/>
                </a:rPr>
                <a:t>NRZI</a:t>
              </a:r>
            </a:p>
          </p:txBody>
        </p:sp>
        <p:sp>
          <p:nvSpPr>
            <p:cNvPr id="38932" name="Rectangle 13"/>
            <p:cNvSpPr>
              <a:spLocks noChangeArrowheads="1"/>
            </p:cNvSpPr>
            <p:nvPr/>
          </p:nvSpPr>
          <p:spPr bwMode="auto">
            <a:xfrm>
              <a:off x="3127" y="2770"/>
              <a:ext cx="1792" cy="229"/>
            </a:xfrm>
            <a:prstGeom prst="rect">
              <a:avLst/>
            </a:prstGeom>
            <a:noFill/>
            <a:ln w="12700">
              <a:noFill/>
              <a:miter lim="800000"/>
              <a:headEnd/>
              <a:tailEnd/>
            </a:ln>
          </p:spPr>
          <p:txBody>
            <a:bodyPr lIns="90488" tIns="44450" rIns="90488" bIns="44450">
              <a:spAutoFit/>
            </a:bodyPr>
            <a:lstStyle/>
            <a:p>
              <a:pPr eaLnBrk="0" hangingPunct="0"/>
              <a:r>
                <a:rPr lang="zh-CN" altLang="en-US" sz="1600" b="1" dirty="0">
                  <a:latin typeface="宋体" pitchFamily="2" charset="-122"/>
                </a:rPr>
                <a:t>发往信道</a:t>
              </a:r>
              <a:r>
                <a:rPr lang="zh-CN" altLang="en-US" sz="1800" b="1" dirty="0">
                  <a:latin typeface="宋体" pitchFamily="2" charset="-122"/>
                </a:rPr>
                <a:t>  </a:t>
              </a:r>
              <a:r>
                <a:rPr lang="en-US" altLang="zh-CN" sz="1800" b="1" dirty="0">
                  <a:latin typeface="宋体" pitchFamily="2" charset="-122"/>
                </a:rPr>
                <a:t>1  0  </a:t>
              </a:r>
              <a:r>
                <a:rPr lang="en-US" altLang="zh-CN" sz="1800" b="1" dirty="0" smtClean="0">
                  <a:latin typeface="宋体" pitchFamily="2" charset="-122"/>
                </a:rPr>
                <a:t>0 1  </a:t>
              </a:r>
              <a:r>
                <a:rPr lang="en-US" altLang="zh-CN" sz="1800" b="1" dirty="0">
                  <a:latin typeface="宋体" pitchFamily="2" charset="-122"/>
                </a:rPr>
                <a:t>0</a:t>
              </a:r>
            </a:p>
          </p:txBody>
        </p:sp>
        <p:sp>
          <p:nvSpPr>
            <p:cNvPr id="38933" name="Rectangle 14"/>
            <p:cNvSpPr>
              <a:spLocks noChangeArrowheads="1"/>
            </p:cNvSpPr>
            <p:nvPr/>
          </p:nvSpPr>
          <p:spPr bwMode="auto">
            <a:xfrm>
              <a:off x="1565" y="2571"/>
              <a:ext cx="561" cy="229"/>
            </a:xfrm>
            <a:prstGeom prst="rect">
              <a:avLst/>
            </a:prstGeom>
            <a:noFill/>
            <a:ln w="12700">
              <a:noFill/>
              <a:miter lim="800000"/>
              <a:headEnd/>
              <a:tailEnd/>
            </a:ln>
          </p:spPr>
          <p:txBody>
            <a:bodyPr lIns="90488" tIns="44450" rIns="90488" bIns="44450">
              <a:spAutoFit/>
            </a:bodyPr>
            <a:lstStyle/>
            <a:p>
              <a:pPr eaLnBrk="0" hangingPunct="0"/>
              <a:r>
                <a:rPr lang="zh-CN" altLang="en-US" sz="1800" b="1"/>
                <a:t>码转换</a:t>
              </a:r>
            </a:p>
          </p:txBody>
        </p:sp>
        <p:sp>
          <p:nvSpPr>
            <p:cNvPr id="38934" name="Rectangle 15"/>
            <p:cNvSpPr>
              <a:spLocks noChangeArrowheads="1"/>
            </p:cNvSpPr>
            <p:nvPr/>
          </p:nvSpPr>
          <p:spPr bwMode="auto">
            <a:xfrm>
              <a:off x="2607" y="2523"/>
              <a:ext cx="694" cy="229"/>
            </a:xfrm>
            <a:prstGeom prst="rect">
              <a:avLst/>
            </a:prstGeom>
            <a:noFill/>
            <a:ln w="12700">
              <a:noFill/>
              <a:miter lim="800000"/>
              <a:headEnd/>
              <a:tailEnd/>
            </a:ln>
          </p:spPr>
          <p:txBody>
            <a:bodyPr wrap="none" lIns="90488" tIns="44450" rIns="90488" bIns="44450">
              <a:spAutoFit/>
            </a:bodyPr>
            <a:lstStyle/>
            <a:p>
              <a:pPr eaLnBrk="0" hangingPunct="0"/>
              <a:r>
                <a:rPr lang="zh-CN" altLang="en-US" sz="1800" b="1"/>
                <a:t>通信编码</a:t>
              </a:r>
            </a:p>
          </p:txBody>
        </p:sp>
        <p:sp>
          <p:nvSpPr>
            <p:cNvPr id="38935" name="Line 16"/>
            <p:cNvSpPr>
              <a:spLocks noChangeShapeType="1"/>
            </p:cNvSpPr>
            <p:nvPr/>
          </p:nvSpPr>
          <p:spPr bwMode="auto">
            <a:xfrm>
              <a:off x="3868" y="3401"/>
              <a:ext cx="1096" cy="0"/>
            </a:xfrm>
            <a:prstGeom prst="line">
              <a:avLst/>
            </a:prstGeom>
            <a:noFill/>
            <a:ln w="12700">
              <a:solidFill>
                <a:schemeClr val="tx1"/>
              </a:solidFill>
              <a:prstDash val="sysDot"/>
              <a:round/>
              <a:headEnd/>
              <a:tailEnd type="triangle" w="med" len="med"/>
            </a:ln>
          </p:spPr>
          <p:txBody>
            <a:bodyPr wrap="none" anchor="ctr"/>
            <a:lstStyle/>
            <a:p>
              <a:endParaRPr lang="zh-CN" altLang="en-US"/>
            </a:p>
          </p:txBody>
        </p:sp>
        <p:sp>
          <p:nvSpPr>
            <p:cNvPr id="38936" name="Line 17"/>
            <p:cNvSpPr>
              <a:spLocks noChangeShapeType="1"/>
            </p:cNvSpPr>
            <p:nvPr/>
          </p:nvSpPr>
          <p:spPr bwMode="auto">
            <a:xfrm>
              <a:off x="4588" y="3065"/>
              <a:ext cx="424" cy="0"/>
            </a:xfrm>
            <a:prstGeom prst="line">
              <a:avLst/>
            </a:prstGeom>
            <a:noFill/>
            <a:ln w="28575">
              <a:solidFill>
                <a:schemeClr val="tx1"/>
              </a:solidFill>
              <a:round/>
              <a:headEnd/>
              <a:tailEnd/>
            </a:ln>
          </p:spPr>
          <p:txBody>
            <a:bodyPr wrap="none" anchor="ctr"/>
            <a:lstStyle/>
            <a:p>
              <a:endParaRPr lang="zh-CN" altLang="en-US"/>
            </a:p>
          </p:txBody>
        </p:sp>
        <p:sp>
          <p:nvSpPr>
            <p:cNvPr id="38937" name="Line 18"/>
            <p:cNvSpPr>
              <a:spLocks noChangeShapeType="1"/>
            </p:cNvSpPr>
            <p:nvPr/>
          </p:nvSpPr>
          <p:spPr bwMode="auto">
            <a:xfrm>
              <a:off x="4776" y="2829"/>
              <a:ext cx="0" cy="520"/>
            </a:xfrm>
            <a:prstGeom prst="line">
              <a:avLst/>
            </a:prstGeom>
            <a:noFill/>
            <a:ln w="12700">
              <a:solidFill>
                <a:schemeClr val="tx1"/>
              </a:solidFill>
              <a:prstDash val="sysDot"/>
              <a:round/>
              <a:headEnd/>
              <a:tailEnd/>
            </a:ln>
          </p:spPr>
          <p:txBody>
            <a:bodyPr wrap="none" anchor="ctr"/>
            <a:lstStyle/>
            <a:p>
              <a:endParaRPr lang="zh-CN" altLang="en-US"/>
            </a:p>
          </p:txBody>
        </p:sp>
        <p:sp>
          <p:nvSpPr>
            <p:cNvPr id="38938" name="Line 19"/>
            <p:cNvSpPr>
              <a:spLocks noChangeShapeType="1"/>
            </p:cNvSpPr>
            <p:nvPr/>
          </p:nvSpPr>
          <p:spPr bwMode="auto">
            <a:xfrm>
              <a:off x="4584" y="2781"/>
              <a:ext cx="0" cy="568"/>
            </a:xfrm>
            <a:prstGeom prst="line">
              <a:avLst/>
            </a:prstGeom>
            <a:noFill/>
            <a:ln w="12700">
              <a:solidFill>
                <a:schemeClr val="tx1"/>
              </a:solidFill>
              <a:prstDash val="sysDot"/>
              <a:round/>
              <a:headEnd/>
              <a:tailEnd/>
            </a:ln>
          </p:spPr>
          <p:txBody>
            <a:bodyPr wrap="none" anchor="ctr"/>
            <a:lstStyle/>
            <a:p>
              <a:endParaRPr lang="zh-CN" altLang="en-US"/>
            </a:p>
          </p:txBody>
        </p:sp>
        <p:sp>
          <p:nvSpPr>
            <p:cNvPr id="38939" name="Line 20"/>
            <p:cNvSpPr>
              <a:spLocks noChangeShapeType="1"/>
            </p:cNvSpPr>
            <p:nvPr/>
          </p:nvSpPr>
          <p:spPr bwMode="auto">
            <a:xfrm>
              <a:off x="4200" y="2781"/>
              <a:ext cx="0" cy="568"/>
            </a:xfrm>
            <a:prstGeom prst="line">
              <a:avLst/>
            </a:prstGeom>
            <a:noFill/>
            <a:ln w="12700">
              <a:solidFill>
                <a:schemeClr val="tx1"/>
              </a:solidFill>
              <a:prstDash val="sysDot"/>
              <a:round/>
              <a:headEnd/>
              <a:tailEnd/>
            </a:ln>
          </p:spPr>
          <p:txBody>
            <a:bodyPr wrap="none" anchor="ctr"/>
            <a:lstStyle/>
            <a:p>
              <a:endParaRPr lang="zh-CN" altLang="en-US"/>
            </a:p>
          </p:txBody>
        </p:sp>
        <p:sp>
          <p:nvSpPr>
            <p:cNvPr id="38940" name="Line 21"/>
            <p:cNvSpPr>
              <a:spLocks noChangeShapeType="1"/>
            </p:cNvSpPr>
            <p:nvPr/>
          </p:nvSpPr>
          <p:spPr bwMode="auto">
            <a:xfrm>
              <a:off x="4008" y="2781"/>
              <a:ext cx="0" cy="568"/>
            </a:xfrm>
            <a:prstGeom prst="line">
              <a:avLst/>
            </a:prstGeom>
            <a:noFill/>
            <a:ln w="12700">
              <a:solidFill>
                <a:schemeClr val="tx1"/>
              </a:solidFill>
              <a:prstDash val="sysDot"/>
              <a:round/>
              <a:headEnd/>
              <a:tailEnd/>
            </a:ln>
          </p:spPr>
          <p:txBody>
            <a:bodyPr wrap="none" anchor="ctr"/>
            <a:lstStyle/>
            <a:p>
              <a:endParaRPr lang="zh-CN" altLang="en-US"/>
            </a:p>
          </p:txBody>
        </p:sp>
        <p:sp>
          <p:nvSpPr>
            <p:cNvPr id="38941" name="Line 22"/>
            <p:cNvSpPr>
              <a:spLocks noChangeShapeType="1"/>
            </p:cNvSpPr>
            <p:nvPr/>
          </p:nvSpPr>
          <p:spPr bwMode="auto">
            <a:xfrm>
              <a:off x="3816" y="2781"/>
              <a:ext cx="0" cy="568"/>
            </a:xfrm>
            <a:prstGeom prst="line">
              <a:avLst/>
            </a:prstGeom>
            <a:noFill/>
            <a:ln w="12700">
              <a:solidFill>
                <a:schemeClr val="tx1"/>
              </a:solidFill>
              <a:prstDash val="sysDot"/>
              <a:round/>
              <a:headEnd/>
              <a:tailEnd/>
            </a:ln>
          </p:spPr>
          <p:txBody>
            <a:bodyPr wrap="none" anchor="ctr"/>
            <a:lstStyle/>
            <a:p>
              <a:endParaRPr lang="zh-CN" altLang="en-US"/>
            </a:p>
          </p:txBody>
        </p:sp>
        <p:sp>
          <p:nvSpPr>
            <p:cNvPr id="38942" name="Line 23"/>
            <p:cNvSpPr>
              <a:spLocks noChangeShapeType="1"/>
            </p:cNvSpPr>
            <p:nvPr/>
          </p:nvSpPr>
          <p:spPr bwMode="auto">
            <a:xfrm>
              <a:off x="4392" y="2781"/>
              <a:ext cx="0" cy="568"/>
            </a:xfrm>
            <a:prstGeom prst="line">
              <a:avLst/>
            </a:prstGeom>
            <a:noFill/>
            <a:ln w="12700">
              <a:solidFill>
                <a:schemeClr val="tx1"/>
              </a:solidFill>
              <a:prstDash val="sysDot"/>
              <a:round/>
              <a:headEnd/>
              <a:tailEnd/>
            </a:ln>
          </p:spPr>
          <p:txBody>
            <a:bodyPr wrap="none" anchor="ctr"/>
            <a:lstStyle/>
            <a:p>
              <a:endParaRPr lang="zh-CN" altLang="en-US"/>
            </a:p>
          </p:txBody>
        </p:sp>
        <p:sp>
          <p:nvSpPr>
            <p:cNvPr id="38943" name="Line 24"/>
            <p:cNvSpPr>
              <a:spLocks noChangeShapeType="1"/>
            </p:cNvSpPr>
            <p:nvPr/>
          </p:nvSpPr>
          <p:spPr bwMode="auto">
            <a:xfrm>
              <a:off x="4012" y="3257"/>
              <a:ext cx="579" cy="0"/>
            </a:xfrm>
            <a:prstGeom prst="line">
              <a:avLst/>
            </a:prstGeom>
            <a:noFill/>
            <a:ln w="28575">
              <a:solidFill>
                <a:schemeClr val="tx1"/>
              </a:solidFill>
              <a:round/>
              <a:headEnd/>
              <a:tailEnd/>
            </a:ln>
          </p:spPr>
          <p:txBody>
            <a:bodyPr wrap="none" anchor="ctr"/>
            <a:lstStyle/>
            <a:p>
              <a:endParaRPr lang="zh-CN" altLang="en-US"/>
            </a:p>
          </p:txBody>
        </p:sp>
        <p:sp>
          <p:nvSpPr>
            <p:cNvPr id="38944" name="Line 25"/>
            <p:cNvSpPr>
              <a:spLocks noChangeShapeType="1"/>
            </p:cNvSpPr>
            <p:nvPr/>
          </p:nvSpPr>
          <p:spPr bwMode="auto">
            <a:xfrm>
              <a:off x="4591" y="3069"/>
              <a:ext cx="0" cy="184"/>
            </a:xfrm>
            <a:prstGeom prst="line">
              <a:avLst/>
            </a:prstGeom>
            <a:noFill/>
            <a:ln w="38100">
              <a:solidFill>
                <a:srgbClr val="FF0000"/>
              </a:solidFill>
              <a:round/>
              <a:headEnd/>
              <a:tailEnd/>
            </a:ln>
          </p:spPr>
          <p:txBody>
            <a:bodyPr wrap="none" anchor="ctr"/>
            <a:lstStyle/>
            <a:p>
              <a:endParaRPr lang="zh-CN" altLang="en-US"/>
            </a:p>
          </p:txBody>
        </p:sp>
        <p:sp>
          <p:nvSpPr>
            <p:cNvPr id="38945" name="Line 26"/>
            <p:cNvSpPr>
              <a:spLocks noChangeShapeType="1"/>
            </p:cNvSpPr>
            <p:nvPr/>
          </p:nvSpPr>
          <p:spPr bwMode="auto">
            <a:xfrm>
              <a:off x="4008" y="3069"/>
              <a:ext cx="0" cy="184"/>
            </a:xfrm>
            <a:prstGeom prst="line">
              <a:avLst/>
            </a:prstGeom>
            <a:noFill/>
            <a:ln w="38100">
              <a:solidFill>
                <a:srgbClr val="FF0000"/>
              </a:solidFill>
              <a:round/>
              <a:headEnd/>
              <a:tailEnd/>
            </a:ln>
          </p:spPr>
          <p:txBody>
            <a:bodyPr wrap="none" anchor="ctr"/>
            <a:lstStyle/>
            <a:p>
              <a:endParaRPr lang="zh-CN" altLang="en-US"/>
            </a:p>
          </p:txBody>
        </p:sp>
      </p:grpSp>
      <p:sp>
        <p:nvSpPr>
          <p:cNvPr id="682011" name="Rectangle 27"/>
          <p:cNvSpPr>
            <a:spLocks noChangeArrowheads="1"/>
          </p:cNvSpPr>
          <p:nvPr/>
        </p:nvSpPr>
        <p:spPr bwMode="auto">
          <a:xfrm>
            <a:off x="228600" y="8382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38916" name="Text Box 28"/>
          <p:cNvSpPr txBox="1">
            <a:spLocks noChangeArrowheads="1"/>
          </p:cNvSpPr>
          <p:nvPr/>
        </p:nvSpPr>
        <p:spPr bwMode="auto">
          <a:xfrm>
            <a:off x="1050925" y="5516563"/>
            <a:ext cx="6062663" cy="1311275"/>
          </a:xfrm>
          <a:prstGeom prst="rect">
            <a:avLst/>
          </a:prstGeom>
          <a:noFill/>
          <a:ln w="12700">
            <a:noFill/>
            <a:miter lim="800000"/>
            <a:headEnd/>
            <a:tailEnd/>
          </a:ln>
        </p:spPr>
        <p:txBody>
          <a:bodyPr wrap="none">
            <a:spAutoFit/>
          </a:bodyPr>
          <a:lstStyle/>
          <a:p>
            <a:pPr eaLnBrk="0" hangingPunct="0"/>
            <a:r>
              <a:rPr lang="zh-CN" altLang="en-US" b="1"/>
              <a:t>特点：内含同步信号，支持批量数据传输；</a:t>
            </a:r>
          </a:p>
          <a:p>
            <a:pPr eaLnBrk="0" hangingPunct="0"/>
            <a:r>
              <a:rPr lang="zh-CN" altLang="en-US" b="1"/>
              <a:t>            编码效率较高，</a:t>
            </a:r>
            <a:r>
              <a:rPr lang="en-US" altLang="zh-CN" b="1">
                <a:solidFill>
                  <a:srgbClr val="FF0000"/>
                </a:solidFill>
              </a:rPr>
              <a:t>80%</a:t>
            </a:r>
            <a:r>
              <a:rPr lang="zh-CN" altLang="en-US" b="1"/>
              <a:t>。    </a:t>
            </a:r>
          </a:p>
          <a:p>
            <a:pPr eaLnBrk="0" hangingPunct="0">
              <a:spcBef>
                <a:spcPct val="30000"/>
              </a:spcBef>
            </a:pPr>
            <a:r>
              <a:rPr lang="zh-CN" altLang="en-US" b="1"/>
              <a:t>       类似有</a:t>
            </a:r>
            <a:r>
              <a:rPr lang="en-US" altLang="zh-CN" b="1"/>
              <a:t>5b/6b, 8b/10b, 64b/66b, ……</a:t>
            </a:r>
            <a:r>
              <a:rPr lang="zh-CN" altLang="en-US" b="1"/>
              <a:t>。</a:t>
            </a:r>
          </a:p>
        </p:txBody>
      </p:sp>
      <p:sp>
        <p:nvSpPr>
          <p:cNvPr id="38917" name="Text Box 29"/>
          <p:cNvSpPr txBox="1">
            <a:spLocks noChangeArrowheads="1"/>
          </p:cNvSpPr>
          <p:nvPr/>
        </p:nvSpPr>
        <p:spPr bwMode="auto">
          <a:xfrm>
            <a:off x="861060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30</a:t>
            </a:r>
            <a:endParaRPr lang="en-US" altLang="zh-CN" dirty="0"/>
          </a:p>
        </p:txBody>
      </p:sp>
      <p:sp>
        <p:nvSpPr>
          <p:cNvPr id="38918" name="Text Box 30"/>
          <p:cNvSpPr txBox="1">
            <a:spLocks noChangeArrowheads="1"/>
          </p:cNvSpPr>
          <p:nvPr/>
        </p:nvSpPr>
        <p:spPr bwMode="auto">
          <a:xfrm>
            <a:off x="381000" y="1030288"/>
            <a:ext cx="7797800" cy="2862262"/>
          </a:xfrm>
          <a:prstGeom prst="rect">
            <a:avLst/>
          </a:prstGeom>
          <a:noFill/>
          <a:ln w="9525">
            <a:noFill/>
            <a:miter lim="800000"/>
            <a:headEnd/>
            <a:tailEnd/>
          </a:ln>
        </p:spPr>
        <p:txBody>
          <a:bodyPr wrap="none">
            <a:spAutoFit/>
          </a:bodyPr>
          <a:lstStyle/>
          <a:p>
            <a:pPr>
              <a:spcBef>
                <a:spcPct val="20000"/>
              </a:spcBef>
              <a:spcAft>
                <a:spcPct val="50000"/>
              </a:spcAft>
            </a:pPr>
            <a:r>
              <a:rPr lang="en-US" altLang="zh-CN" b="1">
                <a:latin typeface="楷体" pitchFamily="18" charset="-122"/>
                <a:ea typeface="楷体" pitchFamily="18" charset="-122"/>
              </a:rPr>
              <a:t>    </a:t>
            </a:r>
            <a:r>
              <a:rPr lang="zh-CN" altLang="en-US" b="1">
                <a:latin typeface="楷体" pitchFamily="18" charset="-122"/>
                <a:ea typeface="楷体" pitchFamily="18" charset="-122"/>
              </a:rPr>
              <a:t>用</a:t>
            </a:r>
            <a:r>
              <a:rPr lang="en-US" altLang="zh-CN" b="1">
                <a:latin typeface="楷体" pitchFamily="18" charset="-122"/>
                <a:ea typeface="楷体" pitchFamily="18" charset="-122"/>
              </a:rPr>
              <a:t>5</a:t>
            </a:r>
            <a:r>
              <a:rPr lang="zh-CN" altLang="en-US" b="1">
                <a:latin typeface="楷体" pitchFamily="18" charset="-122"/>
                <a:ea typeface="楷体" pitchFamily="18" charset="-122"/>
              </a:rPr>
              <a:t>位</a:t>
            </a:r>
            <a:r>
              <a:rPr lang="en-US" altLang="zh-CN" b="1">
                <a:latin typeface="楷体" pitchFamily="18" charset="-122"/>
                <a:ea typeface="楷体" pitchFamily="18" charset="-122"/>
              </a:rPr>
              <a:t>(32</a:t>
            </a:r>
            <a:r>
              <a:rPr lang="zh-CN" altLang="en-US" b="1">
                <a:latin typeface="楷体" pitchFamily="18" charset="-122"/>
                <a:ea typeface="楷体" pitchFamily="18" charset="-122"/>
              </a:rPr>
              <a:t>个</a:t>
            </a:r>
            <a:r>
              <a:rPr lang="en-US" altLang="zh-CN" b="1">
                <a:latin typeface="楷体" pitchFamily="18" charset="-122"/>
                <a:ea typeface="楷体" pitchFamily="18" charset="-122"/>
              </a:rPr>
              <a:t>)</a:t>
            </a:r>
            <a:r>
              <a:rPr lang="zh-CN" altLang="en-US" b="1">
                <a:latin typeface="楷体" pitchFamily="18" charset="-122"/>
                <a:ea typeface="楷体" pitchFamily="18" charset="-122"/>
              </a:rPr>
              <a:t>的符号表示</a:t>
            </a:r>
            <a:r>
              <a:rPr lang="en-US" altLang="zh-CN" b="1">
                <a:latin typeface="楷体" pitchFamily="18" charset="-122"/>
                <a:ea typeface="楷体" pitchFamily="18" charset="-122"/>
              </a:rPr>
              <a:t>4</a:t>
            </a:r>
            <a:r>
              <a:rPr lang="zh-CN" altLang="en-US" b="1">
                <a:latin typeface="楷体" pitchFamily="18" charset="-122"/>
                <a:ea typeface="楷体" pitchFamily="18" charset="-122"/>
              </a:rPr>
              <a:t>位</a:t>
            </a:r>
            <a:r>
              <a:rPr lang="en-US" altLang="zh-CN" b="1">
                <a:latin typeface="楷体" pitchFamily="18" charset="-122"/>
                <a:ea typeface="楷体" pitchFamily="18" charset="-122"/>
              </a:rPr>
              <a:t>(16</a:t>
            </a:r>
            <a:r>
              <a:rPr lang="zh-CN" altLang="en-US" b="1">
                <a:latin typeface="楷体" pitchFamily="18" charset="-122"/>
                <a:ea typeface="楷体" pitchFamily="18" charset="-122"/>
              </a:rPr>
              <a:t>个</a:t>
            </a:r>
            <a:r>
              <a:rPr lang="en-US" altLang="zh-CN" b="1">
                <a:latin typeface="楷体" pitchFamily="18" charset="-122"/>
                <a:ea typeface="楷体" pitchFamily="18" charset="-122"/>
              </a:rPr>
              <a:t>)</a:t>
            </a:r>
            <a:r>
              <a:rPr lang="zh-CN" altLang="en-US" b="1">
                <a:latin typeface="楷体" pitchFamily="18" charset="-122"/>
                <a:ea typeface="楷体" pitchFamily="18" charset="-122"/>
              </a:rPr>
              <a:t>的信息</a:t>
            </a:r>
            <a:r>
              <a:rPr lang="en-US" altLang="zh-CN" b="1">
                <a:latin typeface="楷体" pitchFamily="18" charset="-122"/>
                <a:ea typeface="楷体" pitchFamily="18" charset="-122"/>
              </a:rPr>
              <a:t>(</a:t>
            </a:r>
            <a:r>
              <a:rPr lang="zh-CN" altLang="en-US" b="1">
                <a:latin typeface="楷体" pitchFamily="18" charset="-122"/>
                <a:ea typeface="楷体" pitchFamily="18" charset="-122"/>
              </a:rPr>
              <a:t>数据</a:t>
            </a:r>
            <a:r>
              <a:rPr lang="en-US" altLang="zh-CN" b="1">
                <a:latin typeface="楷体" pitchFamily="18" charset="-122"/>
                <a:ea typeface="楷体" pitchFamily="18" charset="-122"/>
              </a:rPr>
              <a:t>)</a:t>
            </a:r>
          </a:p>
          <a:p>
            <a:pPr>
              <a:spcBef>
                <a:spcPct val="20000"/>
              </a:spcBef>
            </a:pPr>
            <a:r>
              <a:rPr lang="en-US" altLang="zh-CN" b="1">
                <a:latin typeface="楷体" pitchFamily="18" charset="-122"/>
                <a:ea typeface="楷体" pitchFamily="18" charset="-122"/>
              </a:rPr>
              <a:t>    </a:t>
            </a:r>
            <a:r>
              <a:rPr lang="zh-CN" altLang="en-US" b="1">
                <a:latin typeface="楷体" pitchFamily="18" charset="-122"/>
                <a:ea typeface="楷体" pitchFamily="18" charset="-122"/>
              </a:rPr>
              <a:t>采用不归</a:t>
            </a:r>
            <a:r>
              <a:rPr lang="en-US" altLang="zh-CN" b="1">
                <a:latin typeface="楷体" pitchFamily="18" charset="-122"/>
                <a:ea typeface="楷体" pitchFamily="18" charset="-122"/>
              </a:rPr>
              <a:t>0</a:t>
            </a:r>
            <a:r>
              <a:rPr lang="zh-CN" altLang="en-US" b="1">
                <a:latin typeface="楷体" pitchFamily="18" charset="-122"/>
                <a:ea typeface="楷体" pitchFamily="18" charset="-122"/>
              </a:rPr>
              <a:t>交替编码</a:t>
            </a:r>
            <a:r>
              <a:rPr lang="en-US" altLang="zh-CN" b="1">
                <a:latin typeface="楷体" pitchFamily="18" charset="-122"/>
                <a:ea typeface="楷体" pitchFamily="18" charset="-122"/>
              </a:rPr>
              <a:t>(NRZI)</a:t>
            </a:r>
            <a:r>
              <a:rPr lang="zh-CN" altLang="en-US" b="1">
                <a:latin typeface="楷体" pitchFamily="18" charset="-122"/>
                <a:ea typeface="楷体" pitchFamily="18" charset="-122"/>
              </a:rPr>
              <a:t>表示这</a:t>
            </a:r>
            <a:r>
              <a:rPr lang="en-US" altLang="zh-CN" b="1">
                <a:latin typeface="楷体" pitchFamily="18" charset="-122"/>
                <a:ea typeface="楷体" pitchFamily="18" charset="-122"/>
              </a:rPr>
              <a:t>5</a:t>
            </a:r>
            <a:r>
              <a:rPr lang="zh-CN" altLang="en-US" b="1">
                <a:latin typeface="楷体" pitchFamily="18" charset="-122"/>
                <a:ea typeface="楷体" pitchFamily="18" charset="-122"/>
              </a:rPr>
              <a:t>位符号。</a:t>
            </a:r>
          </a:p>
          <a:p>
            <a:pPr>
              <a:spcBef>
                <a:spcPct val="20000"/>
              </a:spcBef>
            </a:pPr>
            <a:r>
              <a:rPr lang="zh-CN" altLang="en-US" b="1">
                <a:latin typeface="楷体" pitchFamily="18" charset="-122"/>
                <a:ea typeface="楷体" pitchFamily="18" charset="-122"/>
              </a:rPr>
              <a:t>    （</a:t>
            </a:r>
            <a:r>
              <a:rPr lang="en-US" altLang="zh-CN" b="1">
                <a:latin typeface="楷体" pitchFamily="18" charset="-122"/>
                <a:ea typeface="楷体" pitchFamily="18" charset="-122"/>
              </a:rPr>
              <a:t>32</a:t>
            </a:r>
            <a:r>
              <a:rPr lang="zh-CN" altLang="en-US" b="1">
                <a:latin typeface="楷体" pitchFamily="18" charset="-122"/>
                <a:ea typeface="楷体" pitchFamily="18" charset="-122"/>
              </a:rPr>
              <a:t>选</a:t>
            </a:r>
            <a:r>
              <a:rPr lang="en-US" altLang="zh-CN" b="1">
                <a:latin typeface="楷体" pitchFamily="18" charset="-122"/>
                <a:ea typeface="楷体" pitchFamily="18" charset="-122"/>
              </a:rPr>
              <a:t>16</a:t>
            </a:r>
            <a:r>
              <a:rPr lang="zh-CN" altLang="en-US" b="1">
                <a:latin typeface="楷体" pitchFamily="18" charset="-122"/>
                <a:ea typeface="楷体" pitchFamily="18" charset="-122"/>
              </a:rPr>
              <a:t>）使得每个符号中至少有</a:t>
            </a:r>
            <a:r>
              <a:rPr lang="en-US" altLang="zh-CN" b="1">
                <a:latin typeface="楷体" pitchFamily="18" charset="-122"/>
                <a:ea typeface="楷体" pitchFamily="18" charset="-122"/>
              </a:rPr>
              <a:t>2</a:t>
            </a:r>
            <a:r>
              <a:rPr lang="zh-CN" altLang="en-US" b="1">
                <a:latin typeface="楷体" pitchFamily="18" charset="-122"/>
                <a:ea typeface="楷体" pitchFamily="18" charset="-122"/>
              </a:rPr>
              <a:t>个“</a:t>
            </a:r>
            <a:r>
              <a:rPr lang="en-US" altLang="zh-CN" b="1">
                <a:latin typeface="楷体" pitchFamily="18" charset="-122"/>
                <a:ea typeface="楷体" pitchFamily="18" charset="-122"/>
              </a:rPr>
              <a:t>1”</a:t>
            </a:r>
            <a:r>
              <a:rPr lang="zh-CN" altLang="en-US" b="1">
                <a:latin typeface="楷体" pitchFamily="18" charset="-122"/>
                <a:ea typeface="楷体" pitchFamily="18" charset="-122"/>
              </a:rPr>
              <a:t>比特</a:t>
            </a:r>
          </a:p>
          <a:p>
            <a:pPr>
              <a:spcBef>
                <a:spcPct val="20000"/>
              </a:spcBef>
            </a:pPr>
            <a:r>
              <a:rPr lang="zh-CN" altLang="en-US" b="1">
                <a:latin typeface="楷体" pitchFamily="18" charset="-122"/>
                <a:ea typeface="楷体" pitchFamily="18" charset="-122"/>
              </a:rPr>
              <a:t>                                （跳变）出现，</a:t>
            </a:r>
          </a:p>
          <a:p>
            <a:pPr>
              <a:spcBef>
                <a:spcPct val="20000"/>
              </a:spcBef>
            </a:pPr>
            <a:r>
              <a:rPr lang="zh-CN" altLang="en-US" b="1">
                <a:latin typeface="楷体" pitchFamily="18" charset="-122"/>
                <a:ea typeface="楷体" pitchFamily="18" charset="-122"/>
              </a:rPr>
              <a:t>   例：</a:t>
            </a:r>
            <a:r>
              <a:rPr lang="en-US" altLang="zh-CN" b="1">
                <a:latin typeface="楷体" pitchFamily="18" charset="-122"/>
                <a:ea typeface="楷体" pitchFamily="18" charset="-122"/>
              </a:rPr>
              <a:t>0010--&gt;01001</a:t>
            </a:r>
            <a:r>
              <a:rPr lang="zh-CN" altLang="en-US" b="1">
                <a:latin typeface="楷体" pitchFamily="18" charset="-122"/>
                <a:ea typeface="楷体" pitchFamily="18" charset="-122"/>
              </a:rPr>
              <a:t>，</a:t>
            </a:r>
            <a:r>
              <a:rPr lang="en-US" altLang="zh-CN" b="1">
                <a:latin typeface="楷体" pitchFamily="18" charset="-122"/>
                <a:ea typeface="楷体" pitchFamily="18" charset="-122"/>
              </a:rPr>
              <a:t>0110--&gt;01110 </a:t>
            </a:r>
            <a:r>
              <a:rPr lang="zh-CN" altLang="en-US" b="1">
                <a:latin typeface="楷体" pitchFamily="18" charset="-122"/>
                <a:ea typeface="楷体" pitchFamily="18" charset="-122"/>
              </a:rPr>
              <a:t>， </a:t>
            </a:r>
            <a:r>
              <a:rPr lang="en-US" altLang="zh-CN" b="1">
                <a:latin typeface="楷体" pitchFamily="18" charset="-122"/>
                <a:ea typeface="楷体" pitchFamily="18" charset="-122"/>
              </a:rPr>
              <a:t>1100--&gt;11010</a:t>
            </a:r>
          </a:p>
          <a:p>
            <a:pPr>
              <a:spcBef>
                <a:spcPct val="20000"/>
              </a:spcBef>
            </a:pPr>
            <a:r>
              <a:rPr lang="en-US" altLang="zh-CN" b="1">
                <a:latin typeface="楷体" pitchFamily="18" charset="-122"/>
                <a:ea typeface="楷体" pitchFamily="18" charset="-122"/>
              </a:rPr>
              <a:t>               1000--&gt; 10010,  0000--&gt; 11110</a:t>
            </a:r>
          </a:p>
        </p:txBody>
      </p:sp>
      <p:sp>
        <p:nvSpPr>
          <p:cNvPr id="38919" name="Line 31"/>
          <p:cNvSpPr>
            <a:spLocks noChangeShapeType="1"/>
          </p:cNvSpPr>
          <p:nvPr/>
        </p:nvSpPr>
        <p:spPr bwMode="auto">
          <a:xfrm flipH="1">
            <a:off x="1331913" y="3429000"/>
            <a:ext cx="431800" cy="1295400"/>
          </a:xfrm>
          <a:prstGeom prst="line">
            <a:avLst/>
          </a:prstGeom>
          <a:noFill/>
          <a:ln w="9525">
            <a:solidFill>
              <a:srgbClr val="FF0000"/>
            </a:solidFill>
            <a:prstDash val="dash"/>
            <a:round/>
            <a:headEnd/>
            <a:tailEnd type="triangle" w="med" len="med"/>
          </a:ln>
        </p:spPr>
        <p:txBody>
          <a:bodyPr/>
          <a:lstStyle/>
          <a:p>
            <a:endParaRPr lang="zh-CN" altLang="en-US"/>
          </a:p>
        </p:txBody>
      </p:sp>
      <p:sp>
        <p:nvSpPr>
          <p:cNvPr id="38920" name="Line 32"/>
          <p:cNvSpPr>
            <a:spLocks noChangeShapeType="1"/>
          </p:cNvSpPr>
          <p:nvPr/>
        </p:nvSpPr>
        <p:spPr bwMode="auto">
          <a:xfrm>
            <a:off x="2843213" y="3429000"/>
            <a:ext cx="720725" cy="1008063"/>
          </a:xfrm>
          <a:prstGeom prst="line">
            <a:avLst/>
          </a:prstGeom>
          <a:noFill/>
          <a:ln w="9525">
            <a:solidFill>
              <a:srgbClr val="FF0000"/>
            </a:solidFill>
            <a:prstDash val="dash"/>
            <a:round/>
            <a:headEnd/>
            <a:tailEnd type="triangle" w="med" len="med"/>
          </a:ln>
        </p:spPr>
        <p:txBody>
          <a:bodyPr/>
          <a:lstStyle/>
          <a:p>
            <a:endParaRPr lang="zh-CN" altLang="en-US"/>
          </a:p>
        </p:txBody>
      </p:sp>
      <p:sp>
        <p:nvSpPr>
          <p:cNvPr id="38921" name="Text Box 33"/>
          <p:cNvSpPr txBox="1">
            <a:spLocks noChangeArrowheads="1"/>
          </p:cNvSpPr>
          <p:nvPr/>
        </p:nvSpPr>
        <p:spPr bwMode="auto">
          <a:xfrm>
            <a:off x="395288" y="260350"/>
            <a:ext cx="6408737" cy="519113"/>
          </a:xfrm>
          <a:prstGeom prst="rect">
            <a:avLst/>
          </a:prstGeom>
          <a:noFill/>
          <a:ln w="9525">
            <a:noFill/>
            <a:miter lim="800000"/>
            <a:headEnd/>
            <a:tailEnd/>
          </a:ln>
        </p:spPr>
        <p:txBody>
          <a:bodyPr>
            <a:spAutoFit/>
          </a:bodyPr>
          <a:lstStyle/>
          <a:p>
            <a:pPr>
              <a:spcBef>
                <a:spcPct val="20000"/>
              </a:spcBef>
              <a:spcAft>
                <a:spcPct val="50000"/>
              </a:spcAft>
            </a:pPr>
            <a:r>
              <a:rPr lang="en-US" altLang="zh-CN" sz="2800" b="1">
                <a:solidFill>
                  <a:srgbClr val="FF0000"/>
                </a:solidFill>
                <a:latin typeface="楷体" pitchFamily="18" charset="-122"/>
                <a:ea typeface="楷体" pitchFamily="18" charset="-122"/>
              </a:rPr>
              <a:t>(5) 4b/5b</a:t>
            </a:r>
            <a:r>
              <a:rPr lang="zh-CN" altLang="en-US" sz="2800" b="1">
                <a:solidFill>
                  <a:srgbClr val="FF0000"/>
                </a:solidFill>
                <a:latin typeface="楷体" pitchFamily="18" charset="-122"/>
                <a:ea typeface="楷体" pitchFamily="18" charset="-122"/>
              </a:rPr>
              <a:t>码</a:t>
            </a:r>
            <a:r>
              <a:rPr lang="en-US" altLang="zh-CN" sz="2800" b="1">
                <a:solidFill>
                  <a:srgbClr val="FF0000"/>
                </a:solidFill>
                <a:latin typeface="楷体" pitchFamily="18" charset="-122"/>
                <a:ea typeface="楷体" pitchFamily="18" charset="-122"/>
              </a:rPr>
              <a:t>——</a:t>
            </a:r>
            <a:r>
              <a:rPr lang="zh-CN" altLang="en-US" sz="2800" b="1">
                <a:solidFill>
                  <a:srgbClr val="FF0000"/>
                </a:solidFill>
                <a:latin typeface="楷体" pitchFamily="18" charset="-122"/>
                <a:ea typeface="楷体" pitchFamily="18" charset="-122"/>
              </a:rPr>
              <a:t>光纤应用，降低成本</a:t>
            </a:r>
            <a:endParaRPr lang="zh-CN" altLang="en-US" b="1">
              <a:latin typeface="楷体" pitchFamily="18" charset="-122"/>
              <a:ea typeface="楷体" pitchFamily="18"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ChangeArrowheads="1"/>
          </p:cNvSpPr>
          <p:nvPr/>
        </p:nvSpPr>
        <p:spPr bwMode="auto">
          <a:xfrm>
            <a:off x="228600" y="760413"/>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39939" name="Text Box 4"/>
          <p:cNvSpPr txBox="1">
            <a:spLocks noChangeArrowheads="1"/>
          </p:cNvSpPr>
          <p:nvPr/>
        </p:nvSpPr>
        <p:spPr bwMode="auto">
          <a:xfrm>
            <a:off x="861060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31</a:t>
            </a:r>
            <a:endParaRPr lang="en-US" altLang="zh-CN" dirty="0"/>
          </a:p>
        </p:txBody>
      </p:sp>
      <p:sp>
        <p:nvSpPr>
          <p:cNvPr id="39940" name="Text Box 5"/>
          <p:cNvSpPr txBox="1">
            <a:spLocks noChangeArrowheads="1"/>
          </p:cNvSpPr>
          <p:nvPr/>
        </p:nvSpPr>
        <p:spPr bwMode="auto">
          <a:xfrm>
            <a:off x="179388" y="942975"/>
            <a:ext cx="8626475" cy="5361468"/>
          </a:xfrm>
          <a:prstGeom prst="rect">
            <a:avLst/>
          </a:prstGeom>
          <a:noFill/>
          <a:ln w="9525">
            <a:noFill/>
            <a:miter lim="800000"/>
            <a:headEnd/>
            <a:tailEnd/>
          </a:ln>
        </p:spPr>
        <p:txBody>
          <a:bodyPr>
            <a:spAutoFit/>
          </a:bodyPr>
          <a:lstStyle/>
          <a:p>
            <a:pPr>
              <a:spcBef>
                <a:spcPct val="20000"/>
              </a:spcBef>
              <a:buClr>
                <a:srgbClr val="FF0000"/>
              </a:buClr>
            </a:pPr>
            <a:r>
              <a:rPr lang="en-US" altLang="zh-CN" b="1" dirty="0">
                <a:solidFill>
                  <a:srgbClr val="FF0000"/>
                </a:solidFill>
              </a:rPr>
              <a:t>★ </a:t>
            </a:r>
            <a:r>
              <a:rPr lang="zh-CN" altLang="en-US" sz="2800" b="1" dirty="0">
                <a:solidFill>
                  <a:srgbClr val="FF0000"/>
                </a:solidFill>
                <a:latin typeface="楷体" pitchFamily="18" charset="-122"/>
                <a:ea typeface="楷体" pitchFamily="18" charset="-122"/>
              </a:rPr>
              <a:t>字符编码</a:t>
            </a:r>
            <a:r>
              <a:rPr lang="zh-CN" altLang="en-US" sz="2800" b="1" dirty="0">
                <a:latin typeface="楷体" pitchFamily="18" charset="-122"/>
                <a:ea typeface="楷体" pitchFamily="18" charset="-122"/>
              </a:rPr>
              <a:t>： 利用</a:t>
            </a:r>
            <a:r>
              <a:rPr lang="en-US" altLang="zh-CN" sz="2800" b="1" dirty="0">
                <a:latin typeface="楷体" pitchFamily="18" charset="-122"/>
                <a:ea typeface="楷体" pitchFamily="18" charset="-122"/>
              </a:rPr>
              <a:t>0</a:t>
            </a:r>
            <a:r>
              <a:rPr lang="zh-CN" altLang="en-US" sz="2800" b="1" dirty="0">
                <a:latin typeface="楷体" pitchFamily="18" charset="-122"/>
                <a:ea typeface="楷体" pitchFamily="18" charset="-122"/>
              </a:rPr>
              <a:t>和</a:t>
            </a:r>
            <a:r>
              <a:rPr lang="en-US" altLang="zh-CN" sz="2800" b="1" dirty="0">
                <a:latin typeface="楷体" pitchFamily="18" charset="-122"/>
                <a:ea typeface="楷体" pitchFamily="18" charset="-122"/>
              </a:rPr>
              <a:t>1</a:t>
            </a:r>
            <a:r>
              <a:rPr lang="zh-CN" altLang="en-US" sz="2800" b="1" dirty="0">
                <a:latin typeface="楷体" pitchFamily="18" charset="-122"/>
                <a:ea typeface="楷体" pitchFamily="18" charset="-122"/>
              </a:rPr>
              <a:t>比特的特定组合来表示</a:t>
            </a:r>
            <a:r>
              <a:rPr lang="zh-CN" altLang="en-US" sz="2800" b="1" dirty="0" smtClean="0">
                <a:latin typeface="楷体" pitchFamily="18" charset="-122"/>
                <a:ea typeface="楷体" pitchFamily="18" charset="-122"/>
              </a:rPr>
              <a:t>字符；</a:t>
            </a:r>
            <a:endParaRPr lang="zh-CN" altLang="en-US" sz="2800" b="1" dirty="0">
              <a:latin typeface="楷体" pitchFamily="18" charset="-122"/>
              <a:ea typeface="楷体" pitchFamily="18" charset="-122"/>
            </a:endParaRPr>
          </a:p>
          <a:p>
            <a:pPr>
              <a:spcBef>
                <a:spcPct val="20000"/>
              </a:spcBef>
            </a:pPr>
            <a:r>
              <a:rPr lang="zh-CN" altLang="en-US" sz="2800" b="1" dirty="0" smtClean="0">
                <a:latin typeface="楷体" pitchFamily="18" charset="-122"/>
                <a:ea typeface="楷体" pitchFamily="18" charset="-122"/>
              </a:rPr>
              <a:t>  </a:t>
            </a:r>
            <a:r>
              <a:rPr lang="en-US" altLang="zh-CN" sz="2800" b="1" dirty="0" smtClean="0">
                <a:latin typeface="楷体" pitchFamily="18" charset="-122"/>
                <a:ea typeface="楷体" pitchFamily="18" charset="-122"/>
              </a:rPr>
              <a:t>BCD</a:t>
            </a:r>
            <a:r>
              <a:rPr lang="zh-CN" altLang="en-US" sz="2800" b="1" dirty="0" smtClean="0">
                <a:latin typeface="楷体" pitchFamily="18" charset="-122"/>
                <a:ea typeface="楷体" pitchFamily="18" charset="-122"/>
              </a:rPr>
              <a:t>码、</a:t>
            </a:r>
            <a:r>
              <a:rPr lang="en-US" altLang="zh-CN" sz="2800" b="1" dirty="0" smtClean="0">
                <a:latin typeface="楷体" pitchFamily="18" charset="-122"/>
                <a:ea typeface="楷体" pitchFamily="18" charset="-122"/>
              </a:rPr>
              <a:t>EBCDIC</a:t>
            </a:r>
            <a:r>
              <a:rPr lang="zh-CN" altLang="en-US" sz="2800" b="1" dirty="0" smtClean="0">
                <a:latin typeface="楷体" pitchFamily="18" charset="-122"/>
                <a:ea typeface="楷体" pitchFamily="18" charset="-122"/>
              </a:rPr>
              <a:t>码、</a:t>
            </a:r>
            <a:r>
              <a:rPr lang="en-US" altLang="zh-CN" sz="2800" b="1" dirty="0" smtClean="0">
                <a:latin typeface="楷体" pitchFamily="18" charset="-122"/>
                <a:ea typeface="楷体" pitchFamily="18" charset="-122"/>
              </a:rPr>
              <a:t>IA5</a:t>
            </a:r>
            <a:r>
              <a:rPr lang="zh-CN" altLang="en-US" sz="2800" b="1" dirty="0" smtClean="0">
                <a:latin typeface="楷体" pitchFamily="18" charset="-122"/>
                <a:ea typeface="楷体" pitchFamily="18" charset="-122"/>
              </a:rPr>
              <a:t>码、</a:t>
            </a:r>
            <a:r>
              <a:rPr lang="en-US" altLang="zh-CN" sz="2800" b="1" u="sng" dirty="0" smtClean="0">
                <a:latin typeface="楷体" pitchFamily="18" charset="-122"/>
                <a:ea typeface="楷体" pitchFamily="18" charset="-122"/>
              </a:rPr>
              <a:t>ASCII</a:t>
            </a:r>
            <a:r>
              <a:rPr lang="zh-CN" altLang="en-US" sz="2800" b="1" u="sng" dirty="0" smtClean="0">
                <a:latin typeface="楷体" pitchFamily="18" charset="-122"/>
                <a:ea typeface="楷体" pitchFamily="18" charset="-122"/>
              </a:rPr>
              <a:t>码</a:t>
            </a:r>
            <a:r>
              <a:rPr lang="en-US" altLang="zh-CN" sz="2800" b="1" u="sng" dirty="0" smtClean="0">
                <a:latin typeface="楷体" pitchFamily="18" charset="-122"/>
                <a:ea typeface="楷体" pitchFamily="18" charset="-122"/>
              </a:rPr>
              <a:t>(</a:t>
            </a:r>
            <a:r>
              <a:rPr lang="zh-CN" altLang="en-US" sz="2800" b="1" u="sng" dirty="0" smtClean="0">
                <a:latin typeface="楷体" pitchFamily="18" charset="-122"/>
                <a:ea typeface="楷体" pitchFamily="18" charset="-122"/>
              </a:rPr>
              <a:t>美国信息交换标准码，</a:t>
            </a:r>
            <a:r>
              <a:rPr lang="en-US" altLang="zh-CN" sz="2800" b="1" u="sng" dirty="0" smtClean="0">
                <a:latin typeface="楷体" pitchFamily="18" charset="-122"/>
                <a:ea typeface="楷体" pitchFamily="18" charset="-122"/>
              </a:rPr>
              <a:t>P23)</a:t>
            </a:r>
            <a:endParaRPr lang="en-US" altLang="zh-CN" sz="2800" b="1" dirty="0" smtClean="0">
              <a:latin typeface="楷体" pitchFamily="18" charset="-122"/>
              <a:ea typeface="楷体" pitchFamily="18" charset="-122"/>
            </a:endParaRPr>
          </a:p>
          <a:p>
            <a:pPr>
              <a:spcBef>
                <a:spcPct val="20000"/>
              </a:spcBef>
            </a:pPr>
            <a:r>
              <a:rPr lang="en-US" altLang="zh-CN" sz="2800" b="1" dirty="0" smtClean="0">
                <a:latin typeface="楷体" pitchFamily="18" charset="-122"/>
                <a:ea typeface="楷体" pitchFamily="18" charset="-122"/>
              </a:rPr>
              <a:t>      </a:t>
            </a:r>
            <a:r>
              <a:rPr lang="zh-CN" altLang="en-US" b="1" dirty="0" smtClean="0">
                <a:latin typeface="宋体" pitchFamily="2" charset="-122"/>
              </a:rPr>
              <a:t>图形字符：数字、字母、运算符号、语句符号等</a:t>
            </a:r>
          </a:p>
          <a:p>
            <a:pPr>
              <a:spcBef>
                <a:spcPct val="20000"/>
              </a:spcBef>
            </a:pPr>
            <a:r>
              <a:rPr lang="zh-CN" altLang="en-US" b="1" dirty="0" smtClean="0">
                <a:latin typeface="宋体" pitchFamily="2" charset="-122"/>
              </a:rPr>
              <a:t>       控制字符：传输控制、格式控制、信息分隔字符等</a:t>
            </a:r>
          </a:p>
          <a:p>
            <a:pPr>
              <a:spcBef>
                <a:spcPct val="20000"/>
              </a:spcBef>
              <a:spcAft>
                <a:spcPct val="20000"/>
              </a:spcAft>
            </a:pPr>
            <a:endParaRPr lang="en-US" altLang="zh-CN" sz="2800" b="1" dirty="0" smtClean="0">
              <a:latin typeface="楷体" pitchFamily="18" charset="-122"/>
              <a:ea typeface="楷体" pitchFamily="18" charset="-122"/>
            </a:endParaRPr>
          </a:p>
          <a:p>
            <a:pPr>
              <a:spcBef>
                <a:spcPct val="20000"/>
              </a:spcBef>
              <a:spcAft>
                <a:spcPct val="20000"/>
              </a:spcAft>
            </a:pPr>
            <a:r>
              <a:rPr lang="zh-CN" altLang="en-US" sz="2800" b="1" dirty="0" smtClean="0">
                <a:latin typeface="楷体" pitchFamily="18" charset="-122"/>
                <a:ea typeface="楷体" pitchFamily="18" charset="-122"/>
              </a:rPr>
              <a:t>  </a:t>
            </a:r>
            <a:r>
              <a:rPr lang="en-US" altLang="zh-CN" sz="2800" b="1" dirty="0" smtClean="0">
                <a:latin typeface="楷体" pitchFamily="18" charset="-122"/>
                <a:ea typeface="楷体" pitchFamily="18" charset="-122"/>
              </a:rPr>
              <a:t>ASCII</a:t>
            </a:r>
            <a:r>
              <a:rPr lang="zh-CN" altLang="en-US" sz="2800" b="1" dirty="0" smtClean="0">
                <a:latin typeface="楷体" pitchFamily="18" charset="-122"/>
                <a:ea typeface="楷体" pitchFamily="18" charset="-122"/>
              </a:rPr>
              <a:t>码的表示： </a:t>
            </a:r>
            <a:r>
              <a:rPr lang="en-US" altLang="zh-CN" sz="2800" b="1" dirty="0" smtClean="0">
                <a:latin typeface="楷体" pitchFamily="18" charset="-122"/>
                <a:ea typeface="楷体" pitchFamily="18" charset="-122"/>
              </a:rPr>
              <a:t>b</a:t>
            </a:r>
            <a:r>
              <a:rPr lang="en-US" altLang="zh-CN" sz="2800" b="1" baseline="-25000" dirty="0" smtClean="0">
                <a:latin typeface="楷体" pitchFamily="18" charset="-122"/>
                <a:ea typeface="楷体" pitchFamily="18" charset="-122"/>
              </a:rPr>
              <a:t>7</a:t>
            </a:r>
            <a:r>
              <a:rPr lang="en-US" altLang="zh-CN" sz="2800" b="1" dirty="0" smtClean="0">
                <a:latin typeface="楷体" pitchFamily="18" charset="-122"/>
                <a:ea typeface="楷体" pitchFamily="18" charset="-122"/>
              </a:rPr>
              <a:t>b</a:t>
            </a:r>
            <a:r>
              <a:rPr lang="en-US" altLang="zh-CN" sz="2800" b="1" baseline="-25000" dirty="0" smtClean="0">
                <a:latin typeface="楷体" pitchFamily="18" charset="-122"/>
                <a:ea typeface="楷体" pitchFamily="18" charset="-122"/>
              </a:rPr>
              <a:t>6</a:t>
            </a:r>
            <a:r>
              <a:rPr lang="en-US" altLang="zh-CN" sz="2800" b="1" dirty="0" smtClean="0">
                <a:latin typeface="楷体" pitchFamily="18" charset="-122"/>
                <a:ea typeface="楷体" pitchFamily="18" charset="-122"/>
              </a:rPr>
              <a:t>b</a:t>
            </a:r>
            <a:r>
              <a:rPr lang="en-US" altLang="zh-CN" sz="2800" b="1" baseline="-25000" dirty="0" smtClean="0">
                <a:latin typeface="楷体" pitchFamily="18" charset="-122"/>
                <a:ea typeface="楷体" pitchFamily="18" charset="-122"/>
              </a:rPr>
              <a:t>5 </a:t>
            </a:r>
            <a:r>
              <a:rPr lang="en-US" altLang="zh-CN" sz="2800" b="1" dirty="0" smtClean="0">
                <a:latin typeface="楷体" pitchFamily="18" charset="-122"/>
                <a:ea typeface="楷体" pitchFamily="18" charset="-122"/>
              </a:rPr>
              <a:t>b</a:t>
            </a:r>
            <a:r>
              <a:rPr lang="en-US" altLang="zh-CN" sz="2800" b="1" baseline="-25000" dirty="0" smtClean="0">
                <a:latin typeface="楷体" pitchFamily="18" charset="-122"/>
                <a:ea typeface="楷体" pitchFamily="18" charset="-122"/>
              </a:rPr>
              <a:t>4</a:t>
            </a:r>
            <a:r>
              <a:rPr lang="en-US" altLang="zh-CN" sz="2800" b="1" dirty="0" smtClean="0">
                <a:latin typeface="楷体" pitchFamily="18" charset="-122"/>
                <a:ea typeface="楷体" pitchFamily="18" charset="-122"/>
              </a:rPr>
              <a:t>b</a:t>
            </a:r>
            <a:r>
              <a:rPr lang="en-US" altLang="zh-CN" sz="2800" b="1" baseline="-25000" dirty="0" smtClean="0">
                <a:latin typeface="楷体" pitchFamily="18" charset="-122"/>
                <a:ea typeface="楷体" pitchFamily="18" charset="-122"/>
              </a:rPr>
              <a:t>3</a:t>
            </a:r>
            <a:r>
              <a:rPr lang="en-US" altLang="zh-CN" sz="2800" b="1" dirty="0" smtClean="0">
                <a:latin typeface="楷体" pitchFamily="18" charset="-122"/>
                <a:ea typeface="楷体" pitchFamily="18" charset="-122"/>
              </a:rPr>
              <a:t>b</a:t>
            </a:r>
            <a:r>
              <a:rPr lang="en-US" altLang="zh-CN" sz="2800" b="1" baseline="-25000" dirty="0" smtClean="0">
                <a:latin typeface="楷体" pitchFamily="18" charset="-122"/>
                <a:ea typeface="楷体" pitchFamily="18" charset="-122"/>
              </a:rPr>
              <a:t>2</a:t>
            </a:r>
            <a:r>
              <a:rPr lang="en-US" altLang="zh-CN" sz="2800" b="1" dirty="0" smtClean="0">
                <a:latin typeface="楷体" pitchFamily="18" charset="-122"/>
                <a:ea typeface="楷体" pitchFamily="18" charset="-122"/>
              </a:rPr>
              <a:t>b</a:t>
            </a:r>
            <a:r>
              <a:rPr lang="en-US" altLang="zh-CN" sz="2800" b="1" baseline="-25000" dirty="0" smtClean="0">
                <a:latin typeface="楷体" pitchFamily="18" charset="-122"/>
                <a:ea typeface="楷体" pitchFamily="18" charset="-122"/>
              </a:rPr>
              <a:t>1 </a:t>
            </a:r>
            <a:r>
              <a:rPr lang="en-US" altLang="zh-CN" sz="2800" b="1" dirty="0" smtClean="0">
                <a:latin typeface="楷体" pitchFamily="18" charset="-122"/>
                <a:ea typeface="楷体" pitchFamily="18" charset="-122"/>
              </a:rPr>
              <a:t>(</a:t>
            </a:r>
            <a:r>
              <a:rPr lang="zh-CN" altLang="en-US" sz="2800" b="1" dirty="0" smtClean="0">
                <a:latin typeface="楷体" pitchFamily="18" charset="-122"/>
                <a:ea typeface="楷体" pitchFamily="18" charset="-122"/>
              </a:rPr>
              <a:t>表</a:t>
            </a:r>
            <a:r>
              <a:rPr lang="en-US" altLang="zh-CN" sz="2800" b="1" dirty="0" smtClean="0">
                <a:latin typeface="楷体" pitchFamily="18" charset="-122"/>
                <a:ea typeface="楷体" pitchFamily="18" charset="-122"/>
              </a:rPr>
              <a:t>2-1)</a:t>
            </a:r>
          </a:p>
          <a:p>
            <a:pPr>
              <a:spcBef>
                <a:spcPct val="20000"/>
              </a:spcBef>
              <a:spcAft>
                <a:spcPct val="20000"/>
              </a:spcAft>
            </a:pPr>
            <a:r>
              <a:rPr lang="en-US" altLang="zh-CN" sz="2800" b="1" dirty="0" smtClean="0">
                <a:latin typeface="楷体" pitchFamily="18" charset="-122"/>
                <a:ea typeface="楷体" pitchFamily="18" charset="-122"/>
              </a:rPr>
              <a:t>     </a:t>
            </a:r>
            <a:r>
              <a:rPr lang="zh-CN" altLang="en-US" sz="2800" b="1" dirty="0">
                <a:latin typeface="楷体" pitchFamily="18" charset="-122"/>
                <a:ea typeface="楷体" pitchFamily="18" charset="-122"/>
              </a:rPr>
              <a:t>（简记</a:t>
            </a:r>
            <a:r>
              <a:rPr lang="en-US" altLang="zh-CN" sz="2800" b="1" dirty="0">
                <a:latin typeface="楷体" pitchFamily="18" charset="-122"/>
                <a:ea typeface="楷体" pitchFamily="18" charset="-122"/>
              </a:rPr>
              <a:t>X/Y </a:t>
            </a:r>
            <a:r>
              <a:rPr lang="zh-CN" altLang="en-US" sz="2800" b="1" dirty="0">
                <a:latin typeface="楷体" pitchFamily="18" charset="-122"/>
                <a:ea typeface="楷体" pitchFamily="18" charset="-122"/>
              </a:rPr>
              <a:t>或</a:t>
            </a:r>
            <a:r>
              <a:rPr lang="en-US" altLang="zh-CN" sz="2800" b="1" dirty="0">
                <a:latin typeface="楷体" pitchFamily="18" charset="-122"/>
                <a:ea typeface="楷体" pitchFamily="18" charset="-122"/>
              </a:rPr>
              <a:t>XY: X=b</a:t>
            </a:r>
            <a:r>
              <a:rPr lang="en-US" altLang="zh-CN" sz="2800" b="1" baseline="-25000" dirty="0">
                <a:latin typeface="楷体" pitchFamily="18" charset="-122"/>
                <a:ea typeface="楷体" pitchFamily="18" charset="-122"/>
              </a:rPr>
              <a:t>7</a:t>
            </a:r>
            <a:r>
              <a:rPr lang="en-US" altLang="zh-CN" sz="2800" b="1" dirty="0">
                <a:latin typeface="楷体" pitchFamily="18" charset="-122"/>
                <a:ea typeface="楷体" pitchFamily="18" charset="-122"/>
              </a:rPr>
              <a:t>b</a:t>
            </a:r>
            <a:r>
              <a:rPr lang="en-US" altLang="zh-CN" sz="2800" b="1" baseline="-25000" dirty="0">
                <a:latin typeface="楷体" pitchFamily="18" charset="-122"/>
                <a:ea typeface="楷体" pitchFamily="18" charset="-122"/>
              </a:rPr>
              <a:t>6</a:t>
            </a:r>
            <a:r>
              <a:rPr lang="en-US" altLang="zh-CN" sz="2800" b="1" dirty="0">
                <a:latin typeface="楷体" pitchFamily="18" charset="-122"/>
                <a:ea typeface="楷体" pitchFamily="18" charset="-122"/>
              </a:rPr>
              <a:t>b</a:t>
            </a:r>
            <a:r>
              <a:rPr lang="en-US" altLang="zh-CN" sz="2800" b="1" baseline="-25000" dirty="0">
                <a:latin typeface="楷体" pitchFamily="18" charset="-122"/>
                <a:ea typeface="楷体" pitchFamily="18" charset="-122"/>
              </a:rPr>
              <a:t>5 </a:t>
            </a:r>
            <a:r>
              <a:rPr lang="en-US" altLang="zh-CN" sz="2800" b="1" dirty="0">
                <a:latin typeface="楷体" pitchFamily="18" charset="-122"/>
                <a:ea typeface="楷体" pitchFamily="18" charset="-122"/>
              </a:rPr>
              <a:t>Y=b</a:t>
            </a:r>
            <a:r>
              <a:rPr lang="en-US" altLang="zh-CN" sz="2800" b="1" baseline="-25000" dirty="0">
                <a:latin typeface="楷体" pitchFamily="18" charset="-122"/>
                <a:ea typeface="楷体" pitchFamily="18" charset="-122"/>
              </a:rPr>
              <a:t>4</a:t>
            </a:r>
            <a:r>
              <a:rPr lang="en-US" altLang="zh-CN" sz="2800" b="1" dirty="0">
                <a:latin typeface="楷体" pitchFamily="18" charset="-122"/>
                <a:ea typeface="楷体" pitchFamily="18" charset="-122"/>
              </a:rPr>
              <a:t>b</a:t>
            </a:r>
            <a:r>
              <a:rPr lang="en-US" altLang="zh-CN" sz="2800" b="1" baseline="-25000" dirty="0">
                <a:latin typeface="楷体" pitchFamily="18" charset="-122"/>
                <a:ea typeface="楷体" pitchFamily="18" charset="-122"/>
              </a:rPr>
              <a:t>3</a:t>
            </a:r>
            <a:r>
              <a:rPr lang="en-US" altLang="zh-CN" sz="2800" b="1" dirty="0">
                <a:latin typeface="楷体" pitchFamily="18" charset="-122"/>
                <a:ea typeface="楷体" pitchFamily="18" charset="-122"/>
              </a:rPr>
              <a:t>b</a:t>
            </a:r>
            <a:r>
              <a:rPr lang="en-US" altLang="zh-CN" sz="2800" b="1" baseline="-25000" dirty="0">
                <a:latin typeface="楷体" pitchFamily="18" charset="-122"/>
                <a:ea typeface="楷体" pitchFamily="18" charset="-122"/>
              </a:rPr>
              <a:t>2</a:t>
            </a:r>
            <a:r>
              <a:rPr lang="en-US" altLang="zh-CN" sz="2800" b="1" dirty="0">
                <a:latin typeface="楷体" pitchFamily="18" charset="-122"/>
                <a:ea typeface="楷体" pitchFamily="18" charset="-122"/>
              </a:rPr>
              <a:t>b</a:t>
            </a:r>
            <a:r>
              <a:rPr lang="en-US" altLang="zh-CN" sz="2800" b="1" baseline="-25000" dirty="0">
                <a:latin typeface="楷体" pitchFamily="18" charset="-122"/>
                <a:ea typeface="楷体" pitchFamily="18" charset="-122"/>
              </a:rPr>
              <a:t>1</a:t>
            </a:r>
            <a:r>
              <a:rPr lang="en-US" altLang="zh-CN" sz="2800" b="1" dirty="0">
                <a:latin typeface="楷体" pitchFamily="18" charset="-122"/>
                <a:ea typeface="楷体" pitchFamily="18" charset="-122"/>
              </a:rPr>
              <a:t>)</a:t>
            </a:r>
          </a:p>
          <a:p>
            <a:pPr>
              <a:spcBef>
                <a:spcPct val="20000"/>
              </a:spcBef>
              <a:spcAft>
                <a:spcPct val="20000"/>
              </a:spcAft>
            </a:pPr>
            <a:r>
              <a:rPr lang="en-US" altLang="zh-CN" sz="2800" b="1" dirty="0">
                <a:latin typeface="楷体" pitchFamily="18" charset="-122"/>
                <a:ea typeface="楷体" pitchFamily="18" charset="-122"/>
              </a:rPr>
              <a:t>  </a:t>
            </a:r>
            <a:r>
              <a:rPr lang="zh-CN" altLang="en-US" sz="2800" b="1" dirty="0">
                <a:latin typeface="楷体" pitchFamily="18" charset="-122"/>
                <a:ea typeface="楷体" pitchFamily="18" charset="-122"/>
              </a:rPr>
              <a:t>例：</a:t>
            </a:r>
            <a:r>
              <a:rPr lang="en-US" altLang="zh-CN" sz="2800" b="1" dirty="0">
                <a:latin typeface="楷体" pitchFamily="18" charset="-122"/>
                <a:ea typeface="楷体" pitchFamily="18" charset="-122"/>
              </a:rPr>
              <a:t>A</a:t>
            </a:r>
            <a:r>
              <a:rPr lang="zh-CN" altLang="en-US" sz="2800" b="1" dirty="0">
                <a:latin typeface="楷体" pitchFamily="18" charset="-122"/>
                <a:ea typeface="楷体" pitchFamily="18" charset="-122"/>
              </a:rPr>
              <a:t>：</a:t>
            </a:r>
            <a:r>
              <a:rPr lang="en-US" altLang="zh-CN" sz="2800" b="1" dirty="0">
                <a:latin typeface="楷体" pitchFamily="18" charset="-122"/>
                <a:ea typeface="楷体" pitchFamily="18" charset="-122"/>
              </a:rPr>
              <a:t>1000001</a:t>
            </a:r>
            <a:r>
              <a:rPr lang="zh-CN" altLang="en-US" sz="2800" b="1" dirty="0">
                <a:latin typeface="楷体" pitchFamily="18" charset="-122"/>
                <a:ea typeface="楷体" pitchFamily="18" charset="-122"/>
              </a:rPr>
              <a:t>，记为</a:t>
            </a:r>
            <a:r>
              <a:rPr lang="en-US" altLang="zh-CN" sz="2800" b="1" dirty="0">
                <a:latin typeface="楷体" pitchFamily="18" charset="-122"/>
                <a:ea typeface="楷体" pitchFamily="18" charset="-122"/>
              </a:rPr>
              <a:t>4/1 </a:t>
            </a:r>
            <a:r>
              <a:rPr lang="zh-CN" altLang="en-US" sz="2800" b="1" dirty="0">
                <a:latin typeface="楷体" pitchFamily="18" charset="-122"/>
                <a:ea typeface="楷体" pitchFamily="18" charset="-122"/>
              </a:rPr>
              <a:t>或</a:t>
            </a:r>
            <a:r>
              <a:rPr lang="en-US" altLang="zh-CN" sz="2800" b="1" dirty="0">
                <a:latin typeface="楷体" pitchFamily="18" charset="-122"/>
                <a:ea typeface="楷体" pitchFamily="18" charset="-122"/>
              </a:rPr>
              <a:t>41</a:t>
            </a:r>
          </a:p>
          <a:p>
            <a:pPr>
              <a:spcBef>
                <a:spcPct val="20000"/>
              </a:spcBef>
              <a:spcAft>
                <a:spcPct val="20000"/>
              </a:spcAft>
            </a:pPr>
            <a:r>
              <a:rPr lang="en-US" altLang="zh-CN" sz="2800" b="1" dirty="0">
                <a:latin typeface="楷体" pitchFamily="18" charset="-122"/>
                <a:ea typeface="楷体" pitchFamily="18" charset="-122"/>
              </a:rPr>
              <a:t>     </a:t>
            </a:r>
            <a:r>
              <a:rPr lang="zh-CN" altLang="en-US" sz="2800" b="1" dirty="0">
                <a:latin typeface="楷体" pitchFamily="18" charset="-122"/>
                <a:ea typeface="楷体" pitchFamily="18" charset="-122"/>
              </a:rPr>
              <a:t>（用</a:t>
            </a:r>
            <a:r>
              <a:rPr lang="en-US" altLang="zh-CN" sz="2800" b="1" dirty="0">
                <a:latin typeface="楷体" pitchFamily="18" charset="-122"/>
                <a:ea typeface="楷体" pitchFamily="18" charset="-122"/>
              </a:rPr>
              <a:t>ASCII</a:t>
            </a:r>
            <a:r>
              <a:rPr lang="zh-CN" altLang="en-US" sz="2800" b="1" dirty="0">
                <a:latin typeface="楷体" pitchFamily="18" charset="-122"/>
                <a:ea typeface="楷体" pitchFamily="18" charset="-122"/>
              </a:rPr>
              <a:t>码</a:t>
            </a:r>
            <a:r>
              <a:rPr lang="zh-CN" altLang="en-US" sz="2800" b="1" dirty="0">
                <a:ea typeface="楷体" pitchFamily="18" charset="-122"/>
              </a:rPr>
              <a:t>“</a:t>
            </a:r>
            <a:r>
              <a:rPr lang="en-US" altLang="zh-CN" sz="2800" b="1" dirty="0">
                <a:latin typeface="楷体" pitchFamily="18" charset="-122"/>
                <a:ea typeface="楷体" pitchFamily="18" charset="-122"/>
              </a:rPr>
              <a:t>41</a:t>
            </a:r>
            <a:r>
              <a:rPr lang="en-US" altLang="zh-CN" sz="2800" b="1" dirty="0">
                <a:ea typeface="楷体" pitchFamily="18" charset="-122"/>
              </a:rPr>
              <a:t>”</a:t>
            </a:r>
            <a:r>
              <a:rPr lang="zh-CN" altLang="en-US" sz="2800" b="1" dirty="0">
                <a:latin typeface="楷体" pitchFamily="18" charset="-122"/>
                <a:ea typeface="楷体" pitchFamily="18" charset="-122"/>
              </a:rPr>
              <a:t>表示字符</a:t>
            </a:r>
            <a:r>
              <a:rPr lang="zh-CN" altLang="en-US" sz="2800" b="1" dirty="0">
                <a:ea typeface="楷体" pitchFamily="18" charset="-122"/>
              </a:rPr>
              <a:t>‘</a:t>
            </a:r>
            <a:r>
              <a:rPr lang="en-US" altLang="zh-CN" sz="2800" b="1" dirty="0">
                <a:latin typeface="楷体" pitchFamily="18" charset="-122"/>
                <a:ea typeface="楷体" pitchFamily="18" charset="-122"/>
              </a:rPr>
              <a:t>A</a:t>
            </a:r>
            <a:r>
              <a:rPr lang="en-US" altLang="zh-CN" sz="2800" b="1" dirty="0">
                <a:ea typeface="楷体" pitchFamily="18" charset="-122"/>
              </a:rPr>
              <a:t>’</a:t>
            </a:r>
            <a:r>
              <a:rPr lang="zh-CN" altLang="en-US" sz="2800" b="1" dirty="0">
                <a:latin typeface="楷体" pitchFamily="18" charset="-122"/>
                <a:ea typeface="楷体" pitchFamily="18" charset="-122"/>
              </a:rPr>
              <a:t>）</a:t>
            </a:r>
          </a:p>
        </p:txBody>
      </p:sp>
      <p:sp>
        <p:nvSpPr>
          <p:cNvPr id="39941" name="Text Box 6"/>
          <p:cNvSpPr txBox="1">
            <a:spLocks noChangeArrowheads="1"/>
          </p:cNvSpPr>
          <p:nvPr/>
        </p:nvSpPr>
        <p:spPr bwMode="auto">
          <a:xfrm>
            <a:off x="179388" y="112713"/>
            <a:ext cx="3455987" cy="579437"/>
          </a:xfrm>
          <a:prstGeom prst="rect">
            <a:avLst/>
          </a:prstGeom>
          <a:noFill/>
          <a:ln w="9525">
            <a:noFill/>
            <a:miter lim="800000"/>
            <a:headEnd/>
            <a:tailEnd/>
          </a:ln>
        </p:spPr>
        <p:txBody>
          <a:bodyPr>
            <a:spAutoFit/>
          </a:bodyPr>
          <a:lstStyle/>
          <a:p>
            <a:pPr>
              <a:spcBef>
                <a:spcPct val="20000"/>
              </a:spcBef>
              <a:spcAft>
                <a:spcPct val="40000"/>
              </a:spcAft>
            </a:pPr>
            <a:r>
              <a:rPr lang="en-US" altLang="zh-CN" sz="3200" b="1">
                <a:latin typeface="楷体" pitchFamily="18" charset="-122"/>
                <a:ea typeface="楷体" pitchFamily="18" charset="-122"/>
              </a:rPr>
              <a:t>2.4 </a:t>
            </a:r>
            <a:r>
              <a:rPr lang="zh-CN" altLang="en-US" sz="3200" b="1">
                <a:latin typeface="楷体" pitchFamily="18" charset="-122"/>
                <a:ea typeface="楷体" pitchFamily="18" charset="-122"/>
              </a:rPr>
              <a:t>传输编码</a:t>
            </a:r>
            <a:endParaRPr lang="zh-CN" altLang="en-US" sz="2800" b="1">
              <a:latin typeface="楷体" pitchFamily="18" charset="-122"/>
              <a:ea typeface="楷体" pitchFamily="18" charset="-122"/>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ChangeArrowheads="1"/>
          </p:cNvSpPr>
          <p:nvPr/>
        </p:nvSpPr>
        <p:spPr bwMode="auto">
          <a:xfrm>
            <a:off x="228600" y="760413"/>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40963" name="Text Box 4"/>
          <p:cNvSpPr txBox="1">
            <a:spLocks noChangeArrowheads="1"/>
          </p:cNvSpPr>
          <p:nvPr/>
        </p:nvSpPr>
        <p:spPr bwMode="auto">
          <a:xfrm>
            <a:off x="861060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32</a:t>
            </a:r>
            <a:endParaRPr lang="en-US" altLang="zh-CN" dirty="0"/>
          </a:p>
        </p:txBody>
      </p:sp>
      <p:sp>
        <p:nvSpPr>
          <p:cNvPr id="40964" name="Text Box 5"/>
          <p:cNvSpPr txBox="1">
            <a:spLocks noChangeArrowheads="1"/>
          </p:cNvSpPr>
          <p:nvPr/>
        </p:nvSpPr>
        <p:spPr bwMode="auto">
          <a:xfrm>
            <a:off x="425450" y="1028700"/>
            <a:ext cx="7804150" cy="5495925"/>
          </a:xfrm>
          <a:prstGeom prst="rect">
            <a:avLst/>
          </a:prstGeom>
          <a:noFill/>
          <a:ln w="9525">
            <a:noFill/>
            <a:miter lim="800000"/>
            <a:headEnd/>
            <a:tailEnd/>
          </a:ln>
        </p:spPr>
        <p:txBody>
          <a:bodyPr wrap="none">
            <a:spAutoFit/>
          </a:bodyPr>
          <a:lstStyle/>
          <a:p>
            <a:pPr>
              <a:spcBef>
                <a:spcPct val="20000"/>
              </a:spcBef>
              <a:spcAft>
                <a:spcPct val="40000"/>
              </a:spcAft>
            </a:pPr>
            <a:r>
              <a:rPr lang="zh-CN" altLang="en-US" b="1" i="1" u="sng">
                <a:solidFill>
                  <a:srgbClr val="FF0000"/>
                </a:solidFill>
                <a:latin typeface="楷体" pitchFamily="18" charset="-122"/>
                <a:ea typeface="楷体" pitchFamily="18" charset="-122"/>
              </a:rPr>
              <a:t>传输控制字符</a:t>
            </a:r>
            <a:r>
              <a:rPr lang="zh-CN" altLang="en-US" b="1">
                <a:latin typeface="楷体" pitchFamily="18" charset="-122"/>
                <a:ea typeface="楷体" pitchFamily="18" charset="-122"/>
              </a:rPr>
              <a:t>：用于控制信息的传输</a:t>
            </a:r>
          </a:p>
          <a:p>
            <a:pPr>
              <a:spcBef>
                <a:spcPct val="20000"/>
              </a:spcBef>
            </a:pPr>
            <a:r>
              <a:rPr lang="zh-CN" altLang="en-US" sz="2000" b="1">
                <a:latin typeface="楷体" pitchFamily="18" charset="-122"/>
                <a:ea typeface="楷体" pitchFamily="18" charset="-122"/>
              </a:rPr>
              <a:t>      </a:t>
            </a:r>
            <a:r>
              <a:rPr lang="en-US" altLang="zh-CN" sz="2000" b="1">
                <a:latin typeface="楷体" pitchFamily="18" charset="-122"/>
                <a:ea typeface="楷体" pitchFamily="18" charset="-122"/>
              </a:rPr>
              <a:t>SOH(</a:t>
            </a:r>
            <a:r>
              <a:rPr lang="zh-CN" altLang="en-US" sz="2000" b="1">
                <a:latin typeface="楷体" pitchFamily="18" charset="-122"/>
                <a:ea typeface="楷体" pitchFamily="18" charset="-122"/>
              </a:rPr>
              <a:t>标题开始，</a:t>
            </a:r>
            <a:r>
              <a:rPr lang="en-US" altLang="zh-CN" sz="2000" b="1">
                <a:latin typeface="楷体" pitchFamily="18" charset="-122"/>
                <a:ea typeface="楷体" pitchFamily="18" charset="-122"/>
              </a:rPr>
              <a:t>0000001</a:t>
            </a:r>
            <a:r>
              <a:rPr lang="zh-CN" altLang="en-US" sz="2000" b="1">
                <a:latin typeface="楷体" pitchFamily="18" charset="-122"/>
                <a:ea typeface="楷体" pitchFamily="18" charset="-122"/>
              </a:rPr>
              <a:t>，</a:t>
            </a:r>
            <a:r>
              <a:rPr lang="en-US" altLang="zh-CN" sz="2000" b="1">
                <a:latin typeface="楷体" pitchFamily="18" charset="-122"/>
                <a:ea typeface="楷体" pitchFamily="18" charset="-122"/>
              </a:rPr>
              <a:t>0/1),   </a:t>
            </a:r>
          </a:p>
          <a:p>
            <a:pPr>
              <a:spcBef>
                <a:spcPct val="20000"/>
              </a:spcBef>
            </a:pPr>
            <a:r>
              <a:rPr lang="en-US" altLang="zh-CN" sz="2000" b="1">
                <a:latin typeface="楷体" pitchFamily="18" charset="-122"/>
                <a:ea typeface="楷体" pitchFamily="18" charset="-122"/>
              </a:rPr>
              <a:t>      STX(</a:t>
            </a:r>
            <a:r>
              <a:rPr lang="zh-CN" altLang="en-US" sz="2000" b="1">
                <a:latin typeface="楷体" pitchFamily="18" charset="-122"/>
                <a:ea typeface="楷体" pitchFamily="18" charset="-122"/>
              </a:rPr>
              <a:t>正文开始，</a:t>
            </a:r>
            <a:r>
              <a:rPr lang="en-US" altLang="zh-CN" sz="2000" b="1">
                <a:latin typeface="楷体" pitchFamily="18" charset="-122"/>
                <a:ea typeface="楷体" pitchFamily="18" charset="-122"/>
              </a:rPr>
              <a:t>0000010</a:t>
            </a:r>
            <a:r>
              <a:rPr lang="zh-CN" altLang="en-US" sz="2000" b="1">
                <a:latin typeface="楷体" pitchFamily="18" charset="-122"/>
                <a:ea typeface="楷体" pitchFamily="18" charset="-122"/>
              </a:rPr>
              <a:t>，</a:t>
            </a:r>
            <a:r>
              <a:rPr lang="en-US" altLang="zh-CN" sz="2000" b="1">
                <a:latin typeface="楷体" pitchFamily="18" charset="-122"/>
                <a:ea typeface="楷体" pitchFamily="18" charset="-122"/>
              </a:rPr>
              <a:t>0/2)      ETX(</a:t>
            </a:r>
            <a:r>
              <a:rPr lang="zh-CN" altLang="en-US" sz="2000" b="1">
                <a:latin typeface="楷体" pitchFamily="18" charset="-122"/>
                <a:ea typeface="楷体" pitchFamily="18" charset="-122"/>
              </a:rPr>
              <a:t>正文结束，</a:t>
            </a:r>
            <a:r>
              <a:rPr lang="en-US" altLang="zh-CN" sz="2000" b="1">
                <a:latin typeface="楷体" pitchFamily="18" charset="-122"/>
                <a:ea typeface="楷体" pitchFamily="18" charset="-122"/>
              </a:rPr>
              <a:t>0/3)</a:t>
            </a:r>
          </a:p>
          <a:p>
            <a:pPr>
              <a:spcBef>
                <a:spcPct val="20000"/>
              </a:spcBef>
            </a:pPr>
            <a:r>
              <a:rPr lang="en-US" altLang="zh-CN" sz="2000" b="1">
                <a:latin typeface="楷体" pitchFamily="18" charset="-122"/>
                <a:ea typeface="楷体" pitchFamily="18" charset="-122"/>
              </a:rPr>
              <a:t>      EOT( </a:t>
            </a:r>
            <a:r>
              <a:rPr lang="zh-CN" altLang="en-US" sz="2000" b="1">
                <a:latin typeface="楷体" pitchFamily="18" charset="-122"/>
                <a:ea typeface="楷体" pitchFamily="18" charset="-122"/>
              </a:rPr>
              <a:t>传输结束</a:t>
            </a:r>
            <a:r>
              <a:rPr lang="en-US" altLang="zh-CN" sz="2000" b="1">
                <a:latin typeface="楷体" pitchFamily="18" charset="-122"/>
                <a:ea typeface="楷体" pitchFamily="18" charset="-122"/>
              </a:rPr>
              <a:t>,0000100</a:t>
            </a:r>
            <a:r>
              <a:rPr lang="zh-CN" altLang="en-US" sz="2000" b="1">
                <a:latin typeface="楷体" pitchFamily="18" charset="-122"/>
                <a:ea typeface="楷体" pitchFamily="18" charset="-122"/>
              </a:rPr>
              <a:t>，</a:t>
            </a:r>
            <a:r>
              <a:rPr lang="en-US" altLang="zh-CN" sz="2000" b="1">
                <a:latin typeface="楷体" pitchFamily="18" charset="-122"/>
                <a:ea typeface="楷体" pitchFamily="18" charset="-122"/>
              </a:rPr>
              <a:t>0/4),     ENQ(</a:t>
            </a:r>
            <a:r>
              <a:rPr lang="zh-CN" altLang="en-US" sz="2000" b="1">
                <a:latin typeface="楷体" pitchFamily="18" charset="-122"/>
                <a:ea typeface="楷体" pitchFamily="18" charset="-122"/>
              </a:rPr>
              <a:t>询问</a:t>
            </a:r>
            <a:r>
              <a:rPr lang="en-US" altLang="zh-CN" sz="2000" b="1">
                <a:latin typeface="楷体" pitchFamily="18" charset="-122"/>
                <a:ea typeface="楷体" pitchFamily="18" charset="-122"/>
              </a:rPr>
              <a:t>,0/5), </a:t>
            </a:r>
          </a:p>
          <a:p>
            <a:pPr>
              <a:spcBef>
                <a:spcPct val="20000"/>
              </a:spcBef>
            </a:pPr>
            <a:r>
              <a:rPr lang="en-US" altLang="zh-CN" sz="2000" b="1">
                <a:latin typeface="楷体" pitchFamily="18" charset="-122"/>
                <a:ea typeface="楷体" pitchFamily="18" charset="-122"/>
              </a:rPr>
              <a:t>      ACK(</a:t>
            </a:r>
            <a:r>
              <a:rPr lang="zh-CN" altLang="en-US" sz="2000" b="1">
                <a:latin typeface="楷体" pitchFamily="18" charset="-122"/>
                <a:ea typeface="楷体" pitchFamily="18" charset="-122"/>
              </a:rPr>
              <a:t>确认</a:t>
            </a:r>
            <a:r>
              <a:rPr lang="en-US" altLang="zh-CN" sz="2000" b="1">
                <a:latin typeface="楷体" pitchFamily="18" charset="-122"/>
                <a:ea typeface="楷体" pitchFamily="18" charset="-122"/>
              </a:rPr>
              <a:t>,0000110</a:t>
            </a:r>
            <a:r>
              <a:rPr lang="zh-CN" altLang="en-US" sz="2000" b="1">
                <a:latin typeface="楷体" pitchFamily="18" charset="-122"/>
                <a:ea typeface="楷体" pitchFamily="18" charset="-122"/>
              </a:rPr>
              <a:t>，</a:t>
            </a:r>
            <a:r>
              <a:rPr lang="en-US" altLang="zh-CN" sz="2000" b="1">
                <a:latin typeface="楷体" pitchFamily="18" charset="-122"/>
                <a:ea typeface="楷体" pitchFamily="18" charset="-122"/>
              </a:rPr>
              <a:t>0/6),          NAK(</a:t>
            </a:r>
            <a:r>
              <a:rPr lang="zh-CN" altLang="en-US" sz="2000" b="1">
                <a:latin typeface="楷体" pitchFamily="18" charset="-122"/>
                <a:ea typeface="楷体" pitchFamily="18" charset="-122"/>
              </a:rPr>
              <a:t>否认</a:t>
            </a:r>
            <a:r>
              <a:rPr lang="en-US" altLang="zh-CN" sz="2000" b="1">
                <a:latin typeface="楷体" pitchFamily="18" charset="-122"/>
                <a:ea typeface="楷体" pitchFamily="18" charset="-122"/>
              </a:rPr>
              <a:t>,1/5),</a:t>
            </a:r>
          </a:p>
          <a:p>
            <a:pPr>
              <a:spcBef>
                <a:spcPct val="20000"/>
              </a:spcBef>
            </a:pPr>
            <a:r>
              <a:rPr lang="en-US" altLang="zh-CN" sz="2000" b="1">
                <a:latin typeface="楷体" pitchFamily="18" charset="-122"/>
                <a:ea typeface="楷体" pitchFamily="18" charset="-122"/>
              </a:rPr>
              <a:t>      DLE(</a:t>
            </a:r>
            <a:r>
              <a:rPr lang="zh-CN" altLang="en-US" sz="2000" b="1">
                <a:latin typeface="楷体" pitchFamily="18" charset="-122"/>
                <a:ea typeface="楷体" pitchFamily="18" charset="-122"/>
              </a:rPr>
              <a:t>数据转义</a:t>
            </a:r>
            <a:r>
              <a:rPr lang="en-US" altLang="zh-CN" sz="2000" b="1">
                <a:latin typeface="楷体" pitchFamily="18" charset="-122"/>
                <a:ea typeface="楷体" pitchFamily="18" charset="-122"/>
              </a:rPr>
              <a:t>,0010000</a:t>
            </a:r>
            <a:r>
              <a:rPr lang="zh-CN" altLang="en-US" sz="2000" b="1">
                <a:latin typeface="楷体" pitchFamily="18" charset="-122"/>
                <a:ea typeface="楷体" pitchFamily="18" charset="-122"/>
              </a:rPr>
              <a:t>，</a:t>
            </a:r>
            <a:r>
              <a:rPr lang="en-US" altLang="zh-CN" sz="2000" b="1">
                <a:latin typeface="楷体" pitchFamily="18" charset="-122"/>
                <a:ea typeface="楷体" pitchFamily="18" charset="-122"/>
              </a:rPr>
              <a:t>1/0),      SYN(</a:t>
            </a:r>
            <a:r>
              <a:rPr lang="zh-CN" altLang="en-US" sz="2000" b="1">
                <a:latin typeface="楷体" pitchFamily="18" charset="-122"/>
                <a:ea typeface="楷体" pitchFamily="18" charset="-122"/>
              </a:rPr>
              <a:t>同步</a:t>
            </a:r>
            <a:r>
              <a:rPr lang="en-US" altLang="zh-CN" sz="2000" b="1">
                <a:latin typeface="楷体" pitchFamily="18" charset="-122"/>
                <a:ea typeface="楷体" pitchFamily="18" charset="-122"/>
              </a:rPr>
              <a:t>,1/6)</a:t>
            </a:r>
            <a:r>
              <a:rPr lang="zh-CN" altLang="en-US" sz="2000" b="1">
                <a:latin typeface="楷体" pitchFamily="18" charset="-122"/>
                <a:ea typeface="楷体" pitchFamily="18" charset="-122"/>
              </a:rPr>
              <a:t>；</a:t>
            </a:r>
          </a:p>
          <a:p>
            <a:pPr>
              <a:spcBef>
                <a:spcPct val="20000"/>
              </a:spcBef>
            </a:pPr>
            <a:endParaRPr lang="zh-CN" altLang="en-US" sz="2000" b="1">
              <a:latin typeface="楷体" pitchFamily="18" charset="-122"/>
              <a:ea typeface="楷体" pitchFamily="18" charset="-122"/>
            </a:endParaRPr>
          </a:p>
          <a:p>
            <a:pPr>
              <a:spcBef>
                <a:spcPct val="20000"/>
              </a:spcBef>
            </a:pPr>
            <a:r>
              <a:rPr lang="zh-CN" altLang="en-US" b="1" i="1" u="sng">
                <a:solidFill>
                  <a:srgbClr val="FF0000"/>
                </a:solidFill>
                <a:latin typeface="楷体" pitchFamily="18" charset="-122"/>
                <a:ea typeface="楷体" pitchFamily="18" charset="-122"/>
              </a:rPr>
              <a:t>格式控制字符</a:t>
            </a:r>
            <a:r>
              <a:rPr lang="zh-CN" altLang="en-US" b="1">
                <a:latin typeface="楷体" pitchFamily="18" charset="-122"/>
                <a:ea typeface="楷体" pitchFamily="18" charset="-122"/>
              </a:rPr>
              <a:t>：控制打印和显示设备的信息格式和定位</a:t>
            </a:r>
          </a:p>
          <a:p>
            <a:pPr>
              <a:spcBef>
                <a:spcPct val="20000"/>
              </a:spcBef>
            </a:pPr>
            <a:r>
              <a:rPr lang="zh-CN" altLang="en-US" sz="2000" b="1">
                <a:latin typeface="楷体" pitchFamily="18" charset="-122"/>
                <a:ea typeface="楷体" pitchFamily="18" charset="-122"/>
              </a:rPr>
              <a:t>       </a:t>
            </a:r>
            <a:r>
              <a:rPr lang="en-US" altLang="zh-CN" sz="2000" b="1">
                <a:latin typeface="楷体" pitchFamily="18" charset="-122"/>
                <a:ea typeface="楷体" pitchFamily="18" charset="-122"/>
              </a:rPr>
              <a:t>BS(</a:t>
            </a:r>
            <a:r>
              <a:rPr lang="zh-CN" altLang="en-US" sz="2000" b="1">
                <a:latin typeface="楷体" pitchFamily="18" charset="-122"/>
                <a:ea typeface="楷体" pitchFamily="18" charset="-122"/>
              </a:rPr>
              <a:t>退格</a:t>
            </a:r>
            <a:r>
              <a:rPr lang="en-US" altLang="zh-CN" sz="2000" b="1">
                <a:latin typeface="楷体" pitchFamily="18" charset="-122"/>
                <a:ea typeface="楷体" pitchFamily="18" charset="-122"/>
              </a:rPr>
              <a:t>,0001000),  LF(</a:t>
            </a:r>
            <a:r>
              <a:rPr lang="zh-CN" altLang="en-US" sz="2000" b="1">
                <a:latin typeface="楷体" pitchFamily="18" charset="-122"/>
                <a:ea typeface="楷体" pitchFamily="18" charset="-122"/>
              </a:rPr>
              <a:t>换行</a:t>
            </a:r>
            <a:r>
              <a:rPr lang="en-US" altLang="zh-CN" sz="2000" b="1">
                <a:latin typeface="楷体" pitchFamily="18" charset="-122"/>
                <a:ea typeface="楷体" pitchFamily="18" charset="-122"/>
              </a:rPr>
              <a:t>,0001010</a:t>
            </a:r>
            <a:r>
              <a:rPr lang="zh-CN" altLang="en-US" sz="2000" b="1">
                <a:latin typeface="楷体" pitchFamily="18" charset="-122"/>
                <a:ea typeface="楷体" pitchFamily="18" charset="-122"/>
              </a:rPr>
              <a:t>，</a:t>
            </a:r>
            <a:r>
              <a:rPr lang="en-US" altLang="zh-CN" sz="2000" b="1">
                <a:latin typeface="楷体" pitchFamily="18" charset="-122"/>
                <a:ea typeface="楷体" pitchFamily="18" charset="-122"/>
              </a:rPr>
              <a:t>0/A)</a:t>
            </a:r>
          </a:p>
          <a:p>
            <a:pPr>
              <a:spcBef>
                <a:spcPct val="20000"/>
              </a:spcBef>
            </a:pPr>
            <a:r>
              <a:rPr lang="en-US" altLang="zh-CN" sz="2000" b="1">
                <a:latin typeface="楷体" pitchFamily="18" charset="-122"/>
                <a:ea typeface="楷体" pitchFamily="18" charset="-122"/>
              </a:rPr>
              <a:t>                          CR(</a:t>
            </a:r>
            <a:r>
              <a:rPr lang="zh-CN" altLang="en-US" sz="2000" b="1">
                <a:latin typeface="楷体" pitchFamily="18" charset="-122"/>
                <a:ea typeface="楷体" pitchFamily="18" charset="-122"/>
              </a:rPr>
              <a:t>回车</a:t>
            </a:r>
            <a:r>
              <a:rPr lang="en-US" altLang="zh-CN" sz="2000" b="1">
                <a:latin typeface="楷体" pitchFamily="18" charset="-122"/>
                <a:ea typeface="楷体" pitchFamily="18" charset="-122"/>
              </a:rPr>
              <a:t>,0001101</a:t>
            </a:r>
            <a:r>
              <a:rPr lang="zh-CN" altLang="en-US" sz="2000" b="1">
                <a:latin typeface="楷体" pitchFamily="18" charset="-122"/>
                <a:ea typeface="楷体" pitchFamily="18" charset="-122"/>
              </a:rPr>
              <a:t>，</a:t>
            </a:r>
            <a:r>
              <a:rPr lang="en-US" altLang="zh-CN" sz="2000" b="1">
                <a:latin typeface="楷体" pitchFamily="18" charset="-122"/>
                <a:ea typeface="楷体" pitchFamily="18" charset="-122"/>
              </a:rPr>
              <a:t>0/D)</a:t>
            </a:r>
          </a:p>
          <a:p>
            <a:pPr>
              <a:spcBef>
                <a:spcPct val="20000"/>
              </a:spcBef>
            </a:pPr>
            <a:r>
              <a:rPr lang="zh-CN" altLang="en-US" b="1" i="1" u="sng">
                <a:solidFill>
                  <a:srgbClr val="FF0000"/>
                </a:solidFill>
                <a:latin typeface="楷体" pitchFamily="18" charset="-122"/>
                <a:ea typeface="楷体" pitchFamily="18" charset="-122"/>
              </a:rPr>
              <a:t>信息分隔字符</a:t>
            </a:r>
            <a:r>
              <a:rPr lang="zh-CN" altLang="en-US" b="1">
                <a:latin typeface="楷体" pitchFamily="18" charset="-122"/>
                <a:ea typeface="楷体" pitchFamily="18" charset="-122"/>
              </a:rPr>
              <a:t>：用于分隔信息</a:t>
            </a:r>
          </a:p>
          <a:p>
            <a:pPr>
              <a:spcBef>
                <a:spcPct val="20000"/>
              </a:spcBef>
            </a:pPr>
            <a:r>
              <a:rPr lang="zh-CN" altLang="en-US" sz="2000" b="1">
                <a:latin typeface="楷体" pitchFamily="18" charset="-122"/>
                <a:ea typeface="楷体" pitchFamily="18" charset="-122"/>
              </a:rPr>
              <a:t>       </a:t>
            </a:r>
            <a:r>
              <a:rPr lang="en-US" altLang="zh-CN" sz="2000" b="1">
                <a:latin typeface="楷体" pitchFamily="18" charset="-122"/>
                <a:ea typeface="楷体" pitchFamily="18" charset="-122"/>
              </a:rPr>
              <a:t>US(</a:t>
            </a:r>
            <a:r>
              <a:rPr lang="zh-CN" altLang="en-US" sz="2000" b="1">
                <a:latin typeface="楷体" pitchFamily="18" charset="-122"/>
                <a:ea typeface="楷体" pitchFamily="18" charset="-122"/>
              </a:rPr>
              <a:t>单元分隔</a:t>
            </a:r>
            <a:r>
              <a:rPr lang="en-US" altLang="zh-CN" sz="2000" b="1">
                <a:latin typeface="楷体" pitchFamily="18" charset="-122"/>
                <a:ea typeface="楷体" pitchFamily="18" charset="-122"/>
              </a:rPr>
              <a:t>,1/F), RS(</a:t>
            </a:r>
            <a:r>
              <a:rPr lang="zh-CN" altLang="en-US" sz="2000" b="1">
                <a:latin typeface="楷体" pitchFamily="18" charset="-122"/>
                <a:ea typeface="楷体" pitchFamily="18" charset="-122"/>
              </a:rPr>
              <a:t>记录分隔</a:t>
            </a:r>
            <a:r>
              <a:rPr lang="en-US" altLang="zh-CN" sz="2000" b="1">
                <a:latin typeface="楷体" pitchFamily="18" charset="-122"/>
                <a:ea typeface="楷体" pitchFamily="18" charset="-122"/>
              </a:rPr>
              <a:t>,1/E), GS(</a:t>
            </a:r>
            <a:r>
              <a:rPr lang="zh-CN" altLang="en-US" sz="2000" b="1">
                <a:latin typeface="楷体" pitchFamily="18" charset="-122"/>
                <a:ea typeface="楷体" pitchFamily="18" charset="-122"/>
              </a:rPr>
              <a:t>组分隔</a:t>
            </a:r>
            <a:r>
              <a:rPr lang="en-US" altLang="zh-CN" sz="2000" b="1">
                <a:latin typeface="楷体" pitchFamily="18" charset="-122"/>
                <a:ea typeface="楷体" pitchFamily="18" charset="-122"/>
              </a:rPr>
              <a:t>,1/D),  </a:t>
            </a:r>
          </a:p>
          <a:p>
            <a:pPr>
              <a:spcBef>
                <a:spcPct val="20000"/>
              </a:spcBef>
            </a:pPr>
            <a:r>
              <a:rPr lang="en-US" altLang="zh-CN" sz="2000" b="1">
                <a:latin typeface="楷体" pitchFamily="18" charset="-122"/>
                <a:ea typeface="楷体" pitchFamily="18" charset="-122"/>
              </a:rPr>
              <a:t>       FS(</a:t>
            </a:r>
            <a:r>
              <a:rPr lang="zh-CN" altLang="en-US" sz="2000" b="1">
                <a:latin typeface="楷体" pitchFamily="18" charset="-122"/>
                <a:ea typeface="楷体" pitchFamily="18" charset="-122"/>
              </a:rPr>
              <a:t>文卷分隔</a:t>
            </a:r>
            <a:r>
              <a:rPr lang="en-US" altLang="zh-CN" sz="2000" b="1">
                <a:latin typeface="楷体" pitchFamily="18" charset="-122"/>
                <a:ea typeface="楷体" pitchFamily="18" charset="-122"/>
              </a:rPr>
              <a:t>,1/C)</a:t>
            </a:r>
            <a:r>
              <a:rPr lang="zh-CN" altLang="en-US" sz="2000" b="1">
                <a:latin typeface="楷体" pitchFamily="18" charset="-122"/>
                <a:ea typeface="楷体" pitchFamily="18" charset="-122"/>
              </a:rPr>
              <a:t>。</a:t>
            </a:r>
          </a:p>
          <a:p>
            <a:endParaRPr lang="en-US" altLang="zh-CN"/>
          </a:p>
        </p:txBody>
      </p:sp>
      <p:sp>
        <p:nvSpPr>
          <p:cNvPr id="40965" name="Text Box 6"/>
          <p:cNvSpPr txBox="1">
            <a:spLocks noChangeArrowheads="1"/>
          </p:cNvSpPr>
          <p:nvPr/>
        </p:nvSpPr>
        <p:spPr bwMode="auto">
          <a:xfrm>
            <a:off x="439738" y="115888"/>
            <a:ext cx="3562350" cy="519112"/>
          </a:xfrm>
          <a:prstGeom prst="rect">
            <a:avLst/>
          </a:prstGeom>
          <a:noFill/>
          <a:ln w="9525">
            <a:noFill/>
            <a:miter lim="800000"/>
            <a:headEnd/>
            <a:tailEnd/>
          </a:ln>
        </p:spPr>
        <p:txBody>
          <a:bodyPr wrap="none">
            <a:spAutoFit/>
          </a:bodyPr>
          <a:lstStyle/>
          <a:p>
            <a:pPr>
              <a:spcBef>
                <a:spcPct val="20000"/>
              </a:spcBef>
              <a:spcAft>
                <a:spcPct val="40000"/>
              </a:spcAft>
            </a:pPr>
            <a:r>
              <a:rPr lang="en-US" altLang="zh-CN" sz="2800" b="1">
                <a:latin typeface="楷体" pitchFamily="18" charset="-122"/>
                <a:ea typeface="楷体" pitchFamily="18" charset="-122"/>
              </a:rPr>
              <a:t>ASCII</a:t>
            </a:r>
            <a:r>
              <a:rPr lang="zh-CN" altLang="en-US" sz="2800" b="1">
                <a:latin typeface="楷体" pitchFamily="18" charset="-122"/>
                <a:ea typeface="楷体" pitchFamily="18" charset="-122"/>
              </a:rPr>
              <a:t>码的控制字符：</a:t>
            </a:r>
            <a:endParaRPr lang="zh-CN" altLang="en-US"/>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41987" name="Rectangle 3"/>
          <p:cNvSpPr>
            <a:spLocks noChangeArrowheads="1"/>
          </p:cNvSpPr>
          <p:nvPr/>
        </p:nvSpPr>
        <p:spPr bwMode="auto">
          <a:xfrm>
            <a:off x="304800" y="152400"/>
            <a:ext cx="2819400" cy="533400"/>
          </a:xfrm>
          <a:prstGeom prst="rect">
            <a:avLst/>
          </a:prstGeom>
          <a:noFill/>
          <a:ln w="12700">
            <a:noFill/>
            <a:miter lim="800000"/>
            <a:headEnd/>
            <a:tailEnd/>
          </a:ln>
        </p:spPr>
        <p:txBody>
          <a:bodyPr lIns="90488" tIns="44450" rIns="90488" bIns="44450"/>
          <a:lstStyle/>
          <a:p>
            <a:pPr marL="342900" indent="-342900">
              <a:lnSpc>
                <a:spcPct val="90000"/>
              </a:lnSpc>
              <a:spcBef>
                <a:spcPct val="20000"/>
              </a:spcBef>
              <a:spcAft>
                <a:spcPct val="30000"/>
              </a:spcAft>
            </a:pPr>
            <a:r>
              <a:rPr lang="zh-CN" altLang="en-US" sz="3200" b="1">
                <a:latin typeface="楷体" pitchFamily="18" charset="-122"/>
                <a:ea typeface="楷体" pitchFamily="18" charset="-122"/>
              </a:rPr>
              <a:t>小结</a:t>
            </a:r>
          </a:p>
        </p:txBody>
      </p:sp>
      <p:sp>
        <p:nvSpPr>
          <p:cNvPr id="41988" name="Text Box 4"/>
          <p:cNvSpPr txBox="1">
            <a:spLocks noChangeArrowheads="1"/>
          </p:cNvSpPr>
          <p:nvPr/>
        </p:nvSpPr>
        <p:spPr bwMode="auto">
          <a:xfrm>
            <a:off x="282575" y="846138"/>
            <a:ext cx="8321675" cy="476250"/>
          </a:xfrm>
          <a:prstGeom prst="rect">
            <a:avLst/>
          </a:prstGeom>
          <a:noFill/>
          <a:ln w="9525">
            <a:noFill/>
            <a:miter lim="800000"/>
            <a:headEnd/>
            <a:tailEnd/>
          </a:ln>
        </p:spPr>
        <p:txBody>
          <a:bodyPr>
            <a:spAutoFit/>
          </a:bodyPr>
          <a:lstStyle/>
          <a:p>
            <a:pPr>
              <a:lnSpc>
                <a:spcPct val="90000"/>
              </a:lnSpc>
              <a:spcBef>
                <a:spcPct val="20000"/>
              </a:spcBef>
            </a:pPr>
            <a:r>
              <a:rPr lang="zh-CN" altLang="en-US" sz="2800" b="1">
                <a:latin typeface="楷体" pitchFamily="18" charset="-122"/>
                <a:ea typeface="楷体" pitchFamily="18" charset="-122"/>
              </a:rPr>
              <a:t>基于变换器</a:t>
            </a:r>
            <a:r>
              <a:rPr lang="en-US" altLang="zh-CN" sz="2800" b="1">
                <a:latin typeface="楷体" pitchFamily="18" charset="-122"/>
                <a:ea typeface="楷体" pitchFamily="18" charset="-122"/>
              </a:rPr>
              <a:t>/</a:t>
            </a:r>
            <a:r>
              <a:rPr lang="zh-CN" altLang="en-US" sz="2800" b="1">
                <a:latin typeface="楷体" pitchFamily="18" charset="-122"/>
                <a:ea typeface="楷体" pitchFamily="18" charset="-122"/>
              </a:rPr>
              <a:t>反变换器的通信系统：</a:t>
            </a:r>
          </a:p>
        </p:txBody>
      </p:sp>
      <p:sp>
        <p:nvSpPr>
          <p:cNvPr id="41989" name="Rectangle 5"/>
          <p:cNvSpPr>
            <a:spLocks noChangeArrowheads="1"/>
          </p:cNvSpPr>
          <p:nvPr/>
        </p:nvSpPr>
        <p:spPr bwMode="auto">
          <a:xfrm>
            <a:off x="7480300" y="1484313"/>
            <a:ext cx="1044575" cy="533400"/>
          </a:xfrm>
          <a:prstGeom prst="rect">
            <a:avLst/>
          </a:prstGeom>
          <a:solidFill>
            <a:srgbClr val="FFFF00"/>
          </a:solidFill>
          <a:ln w="12700">
            <a:solidFill>
              <a:schemeClr val="tx1"/>
            </a:solidFill>
            <a:miter lim="800000"/>
            <a:headEnd/>
            <a:tailEnd/>
          </a:ln>
        </p:spPr>
        <p:txBody>
          <a:bodyPr wrap="none" anchor="ctr"/>
          <a:lstStyle/>
          <a:p>
            <a:pPr algn="ctr" eaLnBrk="0" hangingPunct="0"/>
            <a:r>
              <a:rPr lang="zh-CN" altLang="en-US" b="1"/>
              <a:t>信宿</a:t>
            </a:r>
          </a:p>
        </p:txBody>
      </p:sp>
      <p:sp>
        <p:nvSpPr>
          <p:cNvPr id="41990" name="Rectangle 6"/>
          <p:cNvSpPr>
            <a:spLocks noChangeArrowheads="1"/>
          </p:cNvSpPr>
          <p:nvPr/>
        </p:nvSpPr>
        <p:spPr bwMode="auto">
          <a:xfrm>
            <a:off x="395288" y="1484313"/>
            <a:ext cx="1052512" cy="533400"/>
          </a:xfrm>
          <a:prstGeom prst="rect">
            <a:avLst/>
          </a:prstGeom>
          <a:solidFill>
            <a:srgbClr val="FFFF00"/>
          </a:solidFill>
          <a:ln w="12700">
            <a:solidFill>
              <a:schemeClr val="tx1"/>
            </a:solidFill>
            <a:miter lim="800000"/>
            <a:headEnd/>
            <a:tailEnd/>
          </a:ln>
        </p:spPr>
        <p:txBody>
          <a:bodyPr wrap="none" anchor="ctr"/>
          <a:lstStyle/>
          <a:p>
            <a:pPr algn="ctr" eaLnBrk="0" hangingPunct="0"/>
            <a:r>
              <a:rPr lang="zh-CN" altLang="en-US" b="1"/>
              <a:t>信源</a:t>
            </a:r>
          </a:p>
        </p:txBody>
      </p:sp>
      <p:sp>
        <p:nvSpPr>
          <p:cNvPr id="41991" name="AutoShape 7"/>
          <p:cNvSpPr>
            <a:spLocks noChangeArrowheads="1"/>
          </p:cNvSpPr>
          <p:nvPr/>
        </p:nvSpPr>
        <p:spPr bwMode="auto">
          <a:xfrm>
            <a:off x="1476375" y="1844675"/>
            <a:ext cx="5975350" cy="144463"/>
          </a:xfrm>
          <a:prstGeom prst="rightArrow">
            <a:avLst>
              <a:gd name="adj1" fmla="val 50000"/>
              <a:gd name="adj2" fmla="val 1034062"/>
            </a:avLst>
          </a:prstGeom>
          <a:solidFill>
            <a:schemeClr val="bg1"/>
          </a:solidFill>
          <a:ln w="12700">
            <a:solidFill>
              <a:schemeClr val="tx1"/>
            </a:solidFill>
            <a:miter lim="800000"/>
            <a:headEnd/>
            <a:tailEnd/>
          </a:ln>
        </p:spPr>
        <p:txBody>
          <a:bodyPr wrap="none" anchor="ctr"/>
          <a:lstStyle/>
          <a:p>
            <a:endParaRPr lang="zh-CN" altLang="en-US"/>
          </a:p>
        </p:txBody>
      </p:sp>
      <p:sp>
        <p:nvSpPr>
          <p:cNvPr id="41992" name="Text Box 8"/>
          <p:cNvSpPr txBox="1">
            <a:spLocks noChangeArrowheads="1"/>
          </p:cNvSpPr>
          <p:nvPr/>
        </p:nvSpPr>
        <p:spPr bwMode="auto">
          <a:xfrm>
            <a:off x="3240088" y="1412875"/>
            <a:ext cx="1403350" cy="457200"/>
          </a:xfrm>
          <a:prstGeom prst="rect">
            <a:avLst/>
          </a:prstGeom>
          <a:noFill/>
          <a:ln w="9525">
            <a:noFill/>
            <a:miter lim="800000"/>
            <a:headEnd/>
            <a:tailEnd/>
          </a:ln>
        </p:spPr>
        <p:txBody>
          <a:bodyPr wrap="none">
            <a:spAutoFit/>
          </a:bodyPr>
          <a:lstStyle/>
          <a:p>
            <a:r>
              <a:rPr lang="zh-CN" altLang="en-US"/>
              <a:t>数字信息</a:t>
            </a:r>
          </a:p>
        </p:txBody>
      </p:sp>
      <p:sp>
        <p:nvSpPr>
          <p:cNvPr id="41993" name="Line 10"/>
          <p:cNvSpPr>
            <a:spLocks noChangeShapeType="1"/>
          </p:cNvSpPr>
          <p:nvPr/>
        </p:nvSpPr>
        <p:spPr bwMode="auto">
          <a:xfrm flipH="1" flipV="1">
            <a:off x="3995936" y="1916832"/>
            <a:ext cx="4564" cy="440606"/>
          </a:xfrm>
          <a:prstGeom prst="line">
            <a:avLst/>
          </a:prstGeom>
          <a:noFill/>
          <a:ln w="28575">
            <a:solidFill>
              <a:srgbClr val="FF0000"/>
            </a:solidFill>
            <a:prstDash val="dash"/>
            <a:round/>
            <a:headEnd type="triangle" w="med" len="med"/>
            <a:tailEnd type="triangle" w="med" len="med"/>
          </a:ln>
        </p:spPr>
        <p:txBody>
          <a:bodyPr/>
          <a:lstStyle/>
          <a:p>
            <a:endParaRPr lang="zh-CN" altLang="en-US"/>
          </a:p>
        </p:txBody>
      </p:sp>
      <p:sp>
        <p:nvSpPr>
          <p:cNvPr id="41995" name="Text Box 12"/>
          <p:cNvSpPr txBox="1">
            <a:spLocks noChangeArrowheads="1"/>
          </p:cNvSpPr>
          <p:nvPr/>
        </p:nvSpPr>
        <p:spPr bwMode="auto">
          <a:xfrm>
            <a:off x="1619250" y="2349500"/>
            <a:ext cx="5761038" cy="822325"/>
          </a:xfrm>
          <a:prstGeom prst="rect">
            <a:avLst/>
          </a:prstGeom>
          <a:solidFill>
            <a:schemeClr val="bg2">
              <a:lumMod val="20000"/>
              <a:lumOff val="80000"/>
            </a:schemeClr>
          </a:solidFill>
          <a:ln w="9525">
            <a:noFill/>
            <a:miter lim="800000"/>
            <a:headEnd/>
            <a:tailEnd/>
          </a:ln>
        </p:spPr>
        <p:txBody>
          <a:bodyPr>
            <a:spAutoFit/>
          </a:bodyPr>
          <a:lstStyle/>
          <a:p>
            <a:r>
              <a:rPr lang="zh-CN" altLang="en-US" b="1" dirty="0"/>
              <a:t>数字信号的表示：不同的电平表示</a:t>
            </a:r>
            <a:r>
              <a:rPr lang="en-US" altLang="zh-CN" b="1" dirty="0"/>
              <a:t>0</a:t>
            </a:r>
            <a:r>
              <a:rPr lang="zh-CN" altLang="en-US" b="1" dirty="0"/>
              <a:t>和</a:t>
            </a:r>
            <a:r>
              <a:rPr lang="en-US" altLang="zh-CN" b="1" dirty="0"/>
              <a:t>1</a:t>
            </a:r>
          </a:p>
          <a:p>
            <a:r>
              <a:rPr lang="en-US" altLang="zh-CN" b="1" dirty="0"/>
              <a:t>                             —</a:t>
            </a:r>
            <a:r>
              <a:rPr lang="zh-CN" altLang="en-US" b="1" dirty="0"/>
              <a:t>单极性和双极性；</a:t>
            </a:r>
          </a:p>
        </p:txBody>
      </p:sp>
      <p:sp>
        <p:nvSpPr>
          <p:cNvPr id="41996" name="Text Box 13"/>
          <p:cNvSpPr txBox="1">
            <a:spLocks noChangeArrowheads="1"/>
          </p:cNvSpPr>
          <p:nvPr/>
        </p:nvSpPr>
        <p:spPr bwMode="auto">
          <a:xfrm>
            <a:off x="396875" y="4786322"/>
            <a:ext cx="7488238" cy="822325"/>
          </a:xfrm>
          <a:prstGeom prst="rect">
            <a:avLst/>
          </a:prstGeom>
          <a:solidFill>
            <a:srgbClr val="FFFF00"/>
          </a:solidFill>
          <a:ln w="9525">
            <a:noFill/>
            <a:miter lim="800000"/>
            <a:headEnd/>
            <a:tailEnd/>
          </a:ln>
        </p:spPr>
        <p:txBody>
          <a:bodyPr>
            <a:spAutoFit/>
          </a:bodyPr>
          <a:lstStyle/>
          <a:p>
            <a:r>
              <a:rPr lang="zh-CN" altLang="en-US" b="1" dirty="0"/>
              <a:t>字符编码</a:t>
            </a:r>
            <a:r>
              <a:rPr lang="en-US" altLang="zh-CN" b="1" dirty="0"/>
              <a:t>—</a:t>
            </a:r>
            <a:r>
              <a:rPr lang="zh-CN" altLang="en-US" b="1" dirty="0"/>
              <a:t>字符的表示（</a:t>
            </a:r>
            <a:r>
              <a:rPr lang="en-US" altLang="zh-CN" b="1" dirty="0"/>
              <a:t>0/1</a:t>
            </a:r>
            <a:r>
              <a:rPr lang="zh-CN" altLang="en-US" b="1" dirty="0"/>
              <a:t>的组合）：</a:t>
            </a:r>
          </a:p>
          <a:p>
            <a:r>
              <a:rPr lang="zh-CN" altLang="en-US" b="1" dirty="0"/>
              <a:t>    </a:t>
            </a:r>
            <a:r>
              <a:rPr lang="en-US" altLang="zh-CN" b="1" dirty="0"/>
              <a:t>ASCII</a:t>
            </a:r>
            <a:r>
              <a:rPr lang="zh-CN" altLang="en-US" b="1" dirty="0"/>
              <a:t>码，控制字符：</a:t>
            </a:r>
            <a:r>
              <a:rPr lang="en-US" altLang="zh-CN" b="1" dirty="0"/>
              <a:t>SYN</a:t>
            </a:r>
            <a:r>
              <a:rPr lang="zh-CN" altLang="en-US" b="1" dirty="0"/>
              <a:t>（同步）、</a:t>
            </a:r>
            <a:r>
              <a:rPr lang="en-US" altLang="zh-CN" b="1" dirty="0"/>
              <a:t>DLE</a:t>
            </a:r>
            <a:r>
              <a:rPr lang="zh-CN" altLang="en-US" b="1" dirty="0"/>
              <a:t>（转义）</a:t>
            </a:r>
          </a:p>
        </p:txBody>
      </p:sp>
      <p:sp>
        <p:nvSpPr>
          <p:cNvPr id="41997" name="Text Box 14"/>
          <p:cNvSpPr txBox="1">
            <a:spLocks noChangeArrowheads="1"/>
          </p:cNvSpPr>
          <p:nvPr/>
        </p:nvSpPr>
        <p:spPr bwMode="auto">
          <a:xfrm>
            <a:off x="801710" y="3429000"/>
            <a:ext cx="6985000" cy="1187450"/>
          </a:xfrm>
          <a:prstGeom prst="rect">
            <a:avLst/>
          </a:prstGeom>
          <a:solidFill>
            <a:schemeClr val="accent1">
              <a:lumMod val="20000"/>
              <a:lumOff val="80000"/>
            </a:schemeClr>
          </a:solidFill>
          <a:ln w="9525">
            <a:noFill/>
            <a:miter lim="800000"/>
            <a:headEnd/>
            <a:tailEnd/>
          </a:ln>
        </p:spPr>
        <p:txBody>
          <a:bodyPr>
            <a:spAutoFit/>
          </a:bodyPr>
          <a:lstStyle/>
          <a:p>
            <a:r>
              <a:rPr lang="zh-CN" altLang="en-US" b="1" dirty="0"/>
              <a:t>通信编码</a:t>
            </a:r>
            <a:r>
              <a:rPr lang="en-US" altLang="zh-CN" b="1" dirty="0"/>
              <a:t>—</a:t>
            </a:r>
            <a:r>
              <a:rPr lang="zh-CN" altLang="en-US" b="1" dirty="0"/>
              <a:t>输出端口的‘</a:t>
            </a:r>
            <a:r>
              <a:rPr lang="en-US" altLang="zh-CN" b="1" dirty="0"/>
              <a:t>0’</a:t>
            </a:r>
            <a:r>
              <a:rPr lang="zh-CN" altLang="en-US" b="1" dirty="0"/>
              <a:t>和‘</a:t>
            </a:r>
            <a:r>
              <a:rPr lang="en-US" altLang="zh-CN" b="1" dirty="0"/>
              <a:t>1’</a:t>
            </a:r>
            <a:r>
              <a:rPr lang="zh-CN" altLang="en-US" b="1" dirty="0"/>
              <a:t>的电平表示法：</a:t>
            </a:r>
          </a:p>
          <a:p>
            <a:r>
              <a:rPr lang="zh-CN" altLang="en-US" b="1" dirty="0"/>
              <a:t>               </a:t>
            </a:r>
            <a:r>
              <a:rPr lang="en-US" altLang="zh-CN" b="1" dirty="0"/>
              <a:t>RS232</a:t>
            </a:r>
            <a:r>
              <a:rPr lang="zh-CN" altLang="en-US" b="1" dirty="0"/>
              <a:t>、</a:t>
            </a:r>
            <a:r>
              <a:rPr lang="en-US" altLang="zh-CN" b="1" dirty="0"/>
              <a:t>NRZI</a:t>
            </a:r>
            <a:r>
              <a:rPr lang="zh-CN" altLang="en-US" b="1" dirty="0"/>
              <a:t>、曼码、</a:t>
            </a:r>
            <a:r>
              <a:rPr lang="en-US" altLang="zh-CN" b="1" dirty="0"/>
              <a:t>4b/5b</a:t>
            </a:r>
          </a:p>
          <a:p>
            <a:r>
              <a:rPr lang="en-US" altLang="zh-CN" b="1" dirty="0"/>
              <a:t>                   —</a:t>
            </a:r>
            <a:r>
              <a:rPr lang="zh-CN" altLang="en-US" b="1" dirty="0"/>
              <a:t>消除时钟误差（同步）、编码效率；</a:t>
            </a:r>
          </a:p>
        </p:txBody>
      </p:sp>
      <p:sp>
        <p:nvSpPr>
          <p:cNvPr id="41998" name="Line 15"/>
          <p:cNvSpPr>
            <a:spLocks noChangeShapeType="1"/>
          </p:cNvSpPr>
          <p:nvPr/>
        </p:nvSpPr>
        <p:spPr bwMode="auto">
          <a:xfrm flipH="1">
            <a:off x="1500167" y="2071678"/>
            <a:ext cx="47646" cy="1357322"/>
          </a:xfrm>
          <a:prstGeom prst="line">
            <a:avLst/>
          </a:prstGeom>
          <a:noFill/>
          <a:ln w="28575">
            <a:solidFill>
              <a:srgbClr val="FF0000"/>
            </a:solidFill>
            <a:prstDash val="dash"/>
            <a:round/>
            <a:headEnd type="triangle" w="med" len="med"/>
            <a:tailEnd type="triangle" w="med" len="med"/>
          </a:ln>
        </p:spPr>
        <p:txBody>
          <a:bodyPr/>
          <a:lstStyle/>
          <a:p>
            <a:endParaRPr lang="zh-CN" altLang="en-US"/>
          </a:p>
        </p:txBody>
      </p:sp>
      <p:sp>
        <p:nvSpPr>
          <p:cNvPr id="41994" name="Line 11"/>
          <p:cNvSpPr>
            <a:spLocks noChangeShapeType="1"/>
          </p:cNvSpPr>
          <p:nvPr/>
        </p:nvSpPr>
        <p:spPr bwMode="auto">
          <a:xfrm flipV="1">
            <a:off x="925831" y="2060574"/>
            <a:ext cx="45719" cy="2725747"/>
          </a:xfrm>
          <a:prstGeom prst="line">
            <a:avLst/>
          </a:prstGeom>
          <a:noFill/>
          <a:ln w="28575">
            <a:solidFill>
              <a:srgbClr val="FF0000"/>
            </a:solidFill>
            <a:prstDash val="dash"/>
            <a:round/>
            <a:headEnd type="triangle" w="med" len="med"/>
            <a:tailEnd type="triangle" w="med" len="med"/>
          </a:ln>
        </p:spPr>
        <p:txBody>
          <a:bodyPr/>
          <a:lstStyle/>
          <a:p>
            <a:endParaRPr lang="zh-CN" altLang="en-US"/>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ChangeArrowheads="1"/>
          </p:cNvSpPr>
          <p:nvPr/>
        </p:nvSpPr>
        <p:spPr bwMode="auto">
          <a:xfrm>
            <a:off x="228600" y="8382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grpSp>
        <p:nvGrpSpPr>
          <p:cNvPr id="43011" name="Group 27"/>
          <p:cNvGrpSpPr>
            <a:grpSpLocks/>
          </p:cNvGrpSpPr>
          <p:nvPr/>
        </p:nvGrpSpPr>
        <p:grpSpPr bwMode="auto">
          <a:xfrm>
            <a:off x="974725" y="4860925"/>
            <a:ext cx="2330450" cy="1447800"/>
            <a:chOff x="614" y="3062"/>
            <a:chExt cx="1468" cy="912"/>
          </a:xfrm>
        </p:grpSpPr>
        <p:sp>
          <p:nvSpPr>
            <p:cNvPr id="43022" name="Rectangle 4"/>
            <p:cNvSpPr>
              <a:spLocks noChangeArrowheads="1"/>
            </p:cNvSpPr>
            <p:nvPr/>
          </p:nvSpPr>
          <p:spPr bwMode="auto">
            <a:xfrm>
              <a:off x="1104" y="3062"/>
              <a:ext cx="480" cy="528"/>
            </a:xfrm>
            <a:prstGeom prst="rect">
              <a:avLst/>
            </a:prstGeom>
            <a:solidFill>
              <a:schemeClr val="bg1"/>
            </a:solidFill>
            <a:ln w="28575">
              <a:solidFill>
                <a:schemeClr val="tx1"/>
              </a:solidFill>
              <a:miter lim="800000"/>
              <a:headEnd/>
              <a:tailEnd/>
            </a:ln>
          </p:spPr>
          <p:txBody>
            <a:bodyPr wrap="none" anchor="ctr"/>
            <a:lstStyle/>
            <a:p>
              <a:pPr algn="ctr" eaLnBrk="0" hangingPunct="0"/>
              <a:r>
                <a:rPr lang="zh-CN" altLang="en-US" b="1"/>
                <a:t>信道</a:t>
              </a:r>
            </a:p>
          </p:txBody>
        </p:sp>
        <p:sp>
          <p:nvSpPr>
            <p:cNvPr id="43023" name="Line 5"/>
            <p:cNvSpPr>
              <a:spLocks noChangeShapeType="1"/>
            </p:cNvSpPr>
            <p:nvPr/>
          </p:nvSpPr>
          <p:spPr bwMode="auto">
            <a:xfrm>
              <a:off x="816" y="3158"/>
              <a:ext cx="240" cy="0"/>
            </a:xfrm>
            <a:prstGeom prst="line">
              <a:avLst/>
            </a:prstGeom>
            <a:noFill/>
            <a:ln w="28575">
              <a:solidFill>
                <a:schemeClr val="tx1"/>
              </a:solidFill>
              <a:round/>
              <a:headEnd/>
              <a:tailEnd/>
            </a:ln>
          </p:spPr>
          <p:txBody>
            <a:bodyPr wrap="none" anchor="ctr"/>
            <a:lstStyle/>
            <a:p>
              <a:endParaRPr lang="zh-CN" altLang="en-US"/>
            </a:p>
          </p:txBody>
        </p:sp>
        <p:sp>
          <p:nvSpPr>
            <p:cNvPr id="43024" name="Line 6"/>
            <p:cNvSpPr>
              <a:spLocks noChangeShapeType="1"/>
            </p:cNvSpPr>
            <p:nvPr/>
          </p:nvSpPr>
          <p:spPr bwMode="auto">
            <a:xfrm>
              <a:off x="816" y="3254"/>
              <a:ext cx="240" cy="0"/>
            </a:xfrm>
            <a:prstGeom prst="line">
              <a:avLst/>
            </a:prstGeom>
            <a:noFill/>
            <a:ln w="28575">
              <a:solidFill>
                <a:schemeClr val="tx1"/>
              </a:solidFill>
              <a:round/>
              <a:headEnd/>
              <a:tailEnd/>
            </a:ln>
          </p:spPr>
          <p:txBody>
            <a:bodyPr wrap="none" anchor="ctr"/>
            <a:lstStyle/>
            <a:p>
              <a:endParaRPr lang="zh-CN" altLang="en-US"/>
            </a:p>
          </p:txBody>
        </p:sp>
        <p:sp>
          <p:nvSpPr>
            <p:cNvPr id="43025" name="Line 7"/>
            <p:cNvSpPr>
              <a:spLocks noChangeShapeType="1"/>
            </p:cNvSpPr>
            <p:nvPr/>
          </p:nvSpPr>
          <p:spPr bwMode="auto">
            <a:xfrm>
              <a:off x="816" y="3398"/>
              <a:ext cx="240" cy="0"/>
            </a:xfrm>
            <a:prstGeom prst="line">
              <a:avLst/>
            </a:prstGeom>
            <a:noFill/>
            <a:ln w="28575">
              <a:solidFill>
                <a:schemeClr val="tx1"/>
              </a:solidFill>
              <a:round/>
              <a:headEnd/>
              <a:tailEnd/>
            </a:ln>
          </p:spPr>
          <p:txBody>
            <a:bodyPr wrap="none" anchor="ctr"/>
            <a:lstStyle/>
            <a:p>
              <a:endParaRPr lang="zh-CN" altLang="en-US"/>
            </a:p>
          </p:txBody>
        </p:sp>
        <p:sp>
          <p:nvSpPr>
            <p:cNvPr id="43026" name="Line 8"/>
            <p:cNvSpPr>
              <a:spLocks noChangeShapeType="1"/>
            </p:cNvSpPr>
            <p:nvPr/>
          </p:nvSpPr>
          <p:spPr bwMode="auto">
            <a:xfrm>
              <a:off x="816" y="3494"/>
              <a:ext cx="240" cy="0"/>
            </a:xfrm>
            <a:prstGeom prst="line">
              <a:avLst/>
            </a:prstGeom>
            <a:noFill/>
            <a:ln w="28575">
              <a:solidFill>
                <a:schemeClr val="tx1"/>
              </a:solidFill>
              <a:round/>
              <a:headEnd/>
              <a:tailEnd/>
            </a:ln>
          </p:spPr>
          <p:txBody>
            <a:bodyPr wrap="none" anchor="ctr"/>
            <a:lstStyle/>
            <a:p>
              <a:endParaRPr lang="zh-CN" altLang="en-US"/>
            </a:p>
          </p:txBody>
        </p:sp>
        <p:sp>
          <p:nvSpPr>
            <p:cNvPr id="43027" name="Line 9"/>
            <p:cNvSpPr>
              <a:spLocks noChangeShapeType="1"/>
            </p:cNvSpPr>
            <p:nvPr/>
          </p:nvSpPr>
          <p:spPr bwMode="auto">
            <a:xfrm>
              <a:off x="1632" y="3158"/>
              <a:ext cx="240" cy="0"/>
            </a:xfrm>
            <a:prstGeom prst="line">
              <a:avLst/>
            </a:prstGeom>
            <a:noFill/>
            <a:ln w="28575">
              <a:solidFill>
                <a:schemeClr val="tx1"/>
              </a:solidFill>
              <a:round/>
              <a:headEnd/>
              <a:tailEnd/>
            </a:ln>
          </p:spPr>
          <p:txBody>
            <a:bodyPr wrap="none" anchor="ctr"/>
            <a:lstStyle/>
            <a:p>
              <a:endParaRPr lang="zh-CN" altLang="en-US"/>
            </a:p>
          </p:txBody>
        </p:sp>
        <p:sp>
          <p:nvSpPr>
            <p:cNvPr id="43028" name="Line 10"/>
            <p:cNvSpPr>
              <a:spLocks noChangeShapeType="1"/>
            </p:cNvSpPr>
            <p:nvPr/>
          </p:nvSpPr>
          <p:spPr bwMode="auto">
            <a:xfrm>
              <a:off x="1632" y="3254"/>
              <a:ext cx="240" cy="0"/>
            </a:xfrm>
            <a:prstGeom prst="line">
              <a:avLst/>
            </a:prstGeom>
            <a:noFill/>
            <a:ln w="28575">
              <a:solidFill>
                <a:schemeClr val="tx1"/>
              </a:solidFill>
              <a:round/>
              <a:headEnd/>
              <a:tailEnd/>
            </a:ln>
          </p:spPr>
          <p:txBody>
            <a:bodyPr wrap="none" anchor="ctr"/>
            <a:lstStyle/>
            <a:p>
              <a:endParaRPr lang="zh-CN" altLang="en-US"/>
            </a:p>
          </p:txBody>
        </p:sp>
        <p:sp>
          <p:nvSpPr>
            <p:cNvPr id="43029" name="Line 11"/>
            <p:cNvSpPr>
              <a:spLocks noChangeShapeType="1"/>
            </p:cNvSpPr>
            <p:nvPr/>
          </p:nvSpPr>
          <p:spPr bwMode="auto">
            <a:xfrm>
              <a:off x="1632" y="3398"/>
              <a:ext cx="240" cy="0"/>
            </a:xfrm>
            <a:prstGeom prst="line">
              <a:avLst/>
            </a:prstGeom>
            <a:noFill/>
            <a:ln w="28575">
              <a:solidFill>
                <a:schemeClr val="tx1"/>
              </a:solidFill>
              <a:round/>
              <a:headEnd/>
              <a:tailEnd/>
            </a:ln>
          </p:spPr>
          <p:txBody>
            <a:bodyPr wrap="none" anchor="ctr"/>
            <a:lstStyle/>
            <a:p>
              <a:endParaRPr lang="zh-CN" altLang="en-US"/>
            </a:p>
          </p:txBody>
        </p:sp>
        <p:sp>
          <p:nvSpPr>
            <p:cNvPr id="43030" name="Line 12"/>
            <p:cNvSpPr>
              <a:spLocks noChangeShapeType="1"/>
            </p:cNvSpPr>
            <p:nvPr/>
          </p:nvSpPr>
          <p:spPr bwMode="auto">
            <a:xfrm>
              <a:off x="1632" y="3494"/>
              <a:ext cx="240" cy="0"/>
            </a:xfrm>
            <a:prstGeom prst="line">
              <a:avLst/>
            </a:prstGeom>
            <a:noFill/>
            <a:ln w="28575">
              <a:solidFill>
                <a:schemeClr val="tx1"/>
              </a:solidFill>
              <a:round/>
              <a:headEnd/>
              <a:tailEnd/>
            </a:ln>
          </p:spPr>
          <p:txBody>
            <a:bodyPr wrap="none" anchor="ctr"/>
            <a:lstStyle/>
            <a:p>
              <a:endParaRPr lang="zh-CN" altLang="en-US"/>
            </a:p>
          </p:txBody>
        </p:sp>
        <p:sp>
          <p:nvSpPr>
            <p:cNvPr id="43031" name="Text Box 13"/>
            <p:cNvSpPr txBox="1">
              <a:spLocks noChangeArrowheads="1"/>
            </p:cNvSpPr>
            <p:nvPr/>
          </p:nvSpPr>
          <p:spPr bwMode="auto">
            <a:xfrm>
              <a:off x="614" y="3085"/>
              <a:ext cx="182" cy="536"/>
            </a:xfrm>
            <a:prstGeom prst="rect">
              <a:avLst/>
            </a:prstGeom>
            <a:noFill/>
            <a:ln w="28575">
              <a:solidFill>
                <a:schemeClr val="tx1"/>
              </a:solidFill>
              <a:miter lim="800000"/>
              <a:headEnd/>
              <a:tailEnd/>
            </a:ln>
          </p:spPr>
          <p:txBody>
            <a:bodyPr wrap="none">
              <a:spAutoFit/>
            </a:bodyPr>
            <a:lstStyle/>
            <a:p>
              <a:pPr eaLnBrk="0" hangingPunct="0"/>
              <a:r>
                <a:rPr lang="en-US" altLang="zh-CN" sz="1200" b="1"/>
                <a:t>0</a:t>
              </a:r>
            </a:p>
            <a:p>
              <a:pPr eaLnBrk="0" hangingPunct="0"/>
              <a:r>
                <a:rPr lang="en-US" altLang="zh-CN" sz="1200" b="1"/>
                <a:t>1</a:t>
              </a:r>
            </a:p>
            <a:p>
              <a:pPr eaLnBrk="0" hangingPunct="0"/>
              <a:r>
                <a:rPr lang="en-US" altLang="zh-CN" sz="1200" b="1"/>
                <a:t>0</a:t>
              </a:r>
            </a:p>
            <a:p>
              <a:pPr eaLnBrk="0" hangingPunct="0"/>
              <a:r>
                <a:rPr lang="en-US" altLang="zh-CN" sz="1200" b="1"/>
                <a:t>0</a:t>
              </a:r>
            </a:p>
          </p:txBody>
        </p:sp>
        <p:sp>
          <p:nvSpPr>
            <p:cNvPr id="43032" name="Text Box 14"/>
            <p:cNvSpPr txBox="1">
              <a:spLocks noChangeArrowheads="1"/>
            </p:cNvSpPr>
            <p:nvPr/>
          </p:nvSpPr>
          <p:spPr bwMode="auto">
            <a:xfrm>
              <a:off x="1900" y="3062"/>
              <a:ext cx="182" cy="536"/>
            </a:xfrm>
            <a:prstGeom prst="rect">
              <a:avLst/>
            </a:prstGeom>
            <a:noFill/>
            <a:ln w="28575">
              <a:solidFill>
                <a:schemeClr val="tx1"/>
              </a:solidFill>
              <a:miter lim="800000"/>
              <a:headEnd/>
              <a:tailEnd/>
            </a:ln>
          </p:spPr>
          <p:txBody>
            <a:bodyPr wrap="none">
              <a:spAutoFit/>
            </a:bodyPr>
            <a:lstStyle/>
            <a:p>
              <a:pPr eaLnBrk="0" hangingPunct="0"/>
              <a:r>
                <a:rPr lang="en-US" altLang="zh-CN" sz="1200" b="1"/>
                <a:t>0</a:t>
              </a:r>
            </a:p>
            <a:p>
              <a:pPr eaLnBrk="0" hangingPunct="0"/>
              <a:r>
                <a:rPr lang="en-US" altLang="zh-CN" sz="1200" b="1"/>
                <a:t>1</a:t>
              </a:r>
            </a:p>
            <a:p>
              <a:pPr eaLnBrk="0" hangingPunct="0"/>
              <a:r>
                <a:rPr lang="en-US" altLang="zh-CN" sz="1200" b="1"/>
                <a:t>0</a:t>
              </a:r>
            </a:p>
            <a:p>
              <a:pPr eaLnBrk="0" hangingPunct="0"/>
              <a:r>
                <a:rPr lang="en-US" altLang="zh-CN" sz="1200" b="1"/>
                <a:t>0</a:t>
              </a:r>
            </a:p>
          </p:txBody>
        </p:sp>
        <p:sp>
          <p:nvSpPr>
            <p:cNvPr id="43033" name="Text Box 20"/>
            <p:cNvSpPr txBox="1">
              <a:spLocks noChangeArrowheads="1"/>
            </p:cNvSpPr>
            <p:nvPr/>
          </p:nvSpPr>
          <p:spPr bwMode="auto">
            <a:xfrm>
              <a:off x="940" y="3686"/>
              <a:ext cx="888" cy="288"/>
            </a:xfrm>
            <a:prstGeom prst="rect">
              <a:avLst/>
            </a:prstGeom>
            <a:noFill/>
            <a:ln w="28575">
              <a:noFill/>
              <a:miter lim="800000"/>
              <a:headEnd/>
              <a:tailEnd/>
            </a:ln>
          </p:spPr>
          <p:txBody>
            <a:bodyPr wrap="none">
              <a:spAutoFit/>
            </a:bodyPr>
            <a:lstStyle/>
            <a:p>
              <a:pPr eaLnBrk="0" hangingPunct="0"/>
              <a:r>
                <a:rPr lang="zh-CN" altLang="en-US" b="1"/>
                <a:t>并行传输</a:t>
              </a:r>
            </a:p>
          </p:txBody>
        </p:sp>
      </p:grpSp>
      <p:grpSp>
        <p:nvGrpSpPr>
          <p:cNvPr id="43012" name="Group 28"/>
          <p:cNvGrpSpPr>
            <a:grpSpLocks/>
          </p:cNvGrpSpPr>
          <p:nvPr/>
        </p:nvGrpSpPr>
        <p:grpSpPr bwMode="auto">
          <a:xfrm>
            <a:off x="4356100" y="4868863"/>
            <a:ext cx="2952750" cy="1371600"/>
            <a:chOff x="2744" y="3067"/>
            <a:chExt cx="1860" cy="864"/>
          </a:xfrm>
        </p:grpSpPr>
        <p:sp>
          <p:nvSpPr>
            <p:cNvPr id="43016" name="Rectangle 15"/>
            <p:cNvSpPr>
              <a:spLocks noChangeArrowheads="1"/>
            </p:cNvSpPr>
            <p:nvPr/>
          </p:nvSpPr>
          <p:spPr bwMode="auto">
            <a:xfrm>
              <a:off x="3408" y="3067"/>
              <a:ext cx="480" cy="528"/>
            </a:xfrm>
            <a:prstGeom prst="rect">
              <a:avLst/>
            </a:prstGeom>
            <a:solidFill>
              <a:schemeClr val="bg1"/>
            </a:solidFill>
            <a:ln w="28575">
              <a:solidFill>
                <a:schemeClr val="tx1"/>
              </a:solidFill>
              <a:miter lim="800000"/>
              <a:headEnd/>
              <a:tailEnd/>
            </a:ln>
          </p:spPr>
          <p:txBody>
            <a:bodyPr wrap="none" anchor="ctr"/>
            <a:lstStyle/>
            <a:p>
              <a:pPr algn="ctr" eaLnBrk="0" hangingPunct="0"/>
              <a:r>
                <a:rPr lang="zh-CN" altLang="en-US" b="1"/>
                <a:t>信道</a:t>
              </a:r>
            </a:p>
          </p:txBody>
        </p:sp>
        <p:sp>
          <p:nvSpPr>
            <p:cNvPr id="43017" name="Line 16"/>
            <p:cNvSpPr>
              <a:spLocks noChangeShapeType="1"/>
            </p:cNvSpPr>
            <p:nvPr/>
          </p:nvSpPr>
          <p:spPr bwMode="auto">
            <a:xfrm>
              <a:off x="3139" y="3259"/>
              <a:ext cx="240" cy="0"/>
            </a:xfrm>
            <a:prstGeom prst="line">
              <a:avLst/>
            </a:prstGeom>
            <a:noFill/>
            <a:ln w="28575">
              <a:solidFill>
                <a:schemeClr val="tx1"/>
              </a:solidFill>
              <a:round/>
              <a:headEnd/>
              <a:tailEnd/>
            </a:ln>
          </p:spPr>
          <p:txBody>
            <a:bodyPr wrap="none" anchor="ctr"/>
            <a:lstStyle/>
            <a:p>
              <a:endParaRPr lang="zh-CN" altLang="en-US"/>
            </a:p>
          </p:txBody>
        </p:sp>
        <p:sp>
          <p:nvSpPr>
            <p:cNvPr id="43018" name="Line 17"/>
            <p:cNvSpPr>
              <a:spLocks noChangeShapeType="1"/>
            </p:cNvSpPr>
            <p:nvPr/>
          </p:nvSpPr>
          <p:spPr bwMode="auto">
            <a:xfrm>
              <a:off x="3923" y="3259"/>
              <a:ext cx="240" cy="0"/>
            </a:xfrm>
            <a:prstGeom prst="line">
              <a:avLst/>
            </a:prstGeom>
            <a:noFill/>
            <a:ln w="28575">
              <a:solidFill>
                <a:schemeClr val="tx1"/>
              </a:solidFill>
              <a:round/>
              <a:headEnd/>
              <a:tailEnd/>
            </a:ln>
          </p:spPr>
          <p:txBody>
            <a:bodyPr wrap="none" anchor="ctr"/>
            <a:lstStyle/>
            <a:p>
              <a:endParaRPr lang="zh-CN" altLang="en-US"/>
            </a:p>
          </p:txBody>
        </p:sp>
        <p:sp>
          <p:nvSpPr>
            <p:cNvPr id="43019" name="Text Box 18"/>
            <p:cNvSpPr txBox="1">
              <a:spLocks noChangeArrowheads="1"/>
            </p:cNvSpPr>
            <p:nvPr/>
          </p:nvSpPr>
          <p:spPr bwMode="auto">
            <a:xfrm>
              <a:off x="2744" y="3163"/>
              <a:ext cx="424" cy="230"/>
            </a:xfrm>
            <a:prstGeom prst="rect">
              <a:avLst/>
            </a:prstGeom>
            <a:noFill/>
            <a:ln w="28575">
              <a:solidFill>
                <a:schemeClr val="tx1"/>
              </a:solidFill>
              <a:miter lim="800000"/>
              <a:headEnd/>
              <a:tailEnd/>
            </a:ln>
          </p:spPr>
          <p:txBody>
            <a:bodyPr>
              <a:spAutoFit/>
            </a:bodyPr>
            <a:lstStyle/>
            <a:p>
              <a:pPr eaLnBrk="0" hangingPunct="0"/>
              <a:r>
                <a:rPr lang="en-US" altLang="zh-CN" sz="1600" b="1"/>
                <a:t>0100</a:t>
              </a:r>
            </a:p>
          </p:txBody>
        </p:sp>
        <p:sp>
          <p:nvSpPr>
            <p:cNvPr id="43020" name="Text Box 19"/>
            <p:cNvSpPr txBox="1">
              <a:spLocks noChangeArrowheads="1"/>
            </p:cNvSpPr>
            <p:nvPr/>
          </p:nvSpPr>
          <p:spPr bwMode="auto">
            <a:xfrm>
              <a:off x="4176" y="3163"/>
              <a:ext cx="428" cy="230"/>
            </a:xfrm>
            <a:prstGeom prst="rect">
              <a:avLst/>
            </a:prstGeom>
            <a:noFill/>
            <a:ln w="28575">
              <a:solidFill>
                <a:schemeClr val="tx1"/>
              </a:solidFill>
              <a:miter lim="800000"/>
              <a:headEnd/>
              <a:tailEnd/>
            </a:ln>
          </p:spPr>
          <p:txBody>
            <a:bodyPr>
              <a:spAutoFit/>
            </a:bodyPr>
            <a:lstStyle/>
            <a:p>
              <a:pPr eaLnBrk="0" hangingPunct="0"/>
              <a:r>
                <a:rPr lang="en-US" altLang="zh-CN" sz="1600" b="1"/>
                <a:t>0100</a:t>
              </a:r>
            </a:p>
          </p:txBody>
        </p:sp>
        <p:sp>
          <p:nvSpPr>
            <p:cNvPr id="43021" name="Text Box 21"/>
            <p:cNvSpPr txBox="1">
              <a:spLocks noChangeArrowheads="1"/>
            </p:cNvSpPr>
            <p:nvPr/>
          </p:nvSpPr>
          <p:spPr bwMode="auto">
            <a:xfrm>
              <a:off x="3196" y="3643"/>
              <a:ext cx="888" cy="288"/>
            </a:xfrm>
            <a:prstGeom prst="rect">
              <a:avLst/>
            </a:prstGeom>
            <a:noFill/>
            <a:ln w="28575">
              <a:noFill/>
              <a:miter lim="800000"/>
              <a:headEnd/>
              <a:tailEnd/>
            </a:ln>
          </p:spPr>
          <p:txBody>
            <a:bodyPr wrap="none">
              <a:spAutoFit/>
            </a:bodyPr>
            <a:lstStyle/>
            <a:p>
              <a:pPr eaLnBrk="0" hangingPunct="0"/>
              <a:r>
                <a:rPr lang="zh-CN" altLang="en-US" b="1"/>
                <a:t>串行传输</a:t>
              </a:r>
            </a:p>
          </p:txBody>
        </p:sp>
      </p:grpSp>
      <p:sp>
        <p:nvSpPr>
          <p:cNvPr id="43013" name="Text Box 22"/>
          <p:cNvSpPr txBox="1">
            <a:spLocks noChangeArrowheads="1"/>
          </p:cNvSpPr>
          <p:nvPr/>
        </p:nvSpPr>
        <p:spPr bwMode="auto">
          <a:xfrm>
            <a:off x="861060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33</a:t>
            </a:r>
            <a:endParaRPr lang="en-US" altLang="zh-CN" dirty="0"/>
          </a:p>
        </p:txBody>
      </p:sp>
      <p:sp>
        <p:nvSpPr>
          <p:cNvPr id="43014" name="Text Box 23"/>
          <p:cNvSpPr txBox="1">
            <a:spLocks noChangeArrowheads="1"/>
          </p:cNvSpPr>
          <p:nvPr/>
        </p:nvSpPr>
        <p:spPr bwMode="auto">
          <a:xfrm>
            <a:off x="395288" y="1125538"/>
            <a:ext cx="8698215" cy="3564053"/>
          </a:xfrm>
          <a:prstGeom prst="rect">
            <a:avLst/>
          </a:prstGeom>
          <a:noFill/>
          <a:ln w="9525">
            <a:noFill/>
            <a:miter lim="800000"/>
            <a:headEnd/>
            <a:tailEnd/>
          </a:ln>
        </p:spPr>
        <p:txBody>
          <a:bodyPr wrap="none">
            <a:spAutoFit/>
          </a:bodyPr>
          <a:lstStyle/>
          <a:p>
            <a:pPr>
              <a:spcBef>
                <a:spcPct val="20000"/>
              </a:spcBef>
              <a:buClr>
                <a:srgbClr val="FF0000"/>
              </a:buClr>
              <a:buFont typeface="Wingdings" pitchFamily="2" charset="2"/>
              <a:buChar char="Ø"/>
            </a:pPr>
            <a:r>
              <a:rPr lang="zh-CN" altLang="en-US" b="1" i="1" u="sng" dirty="0">
                <a:solidFill>
                  <a:srgbClr val="FF0000"/>
                </a:solidFill>
                <a:latin typeface="楷体" pitchFamily="18" charset="-122"/>
                <a:ea typeface="楷体" pitchFamily="18" charset="-122"/>
              </a:rPr>
              <a:t>并行传输</a:t>
            </a:r>
            <a:r>
              <a:rPr lang="en-US" altLang="zh-CN" b="1" dirty="0">
                <a:solidFill>
                  <a:srgbClr val="FF0000"/>
                </a:solidFill>
                <a:latin typeface="楷体" pitchFamily="18" charset="-122"/>
                <a:ea typeface="楷体" pitchFamily="18" charset="-122"/>
              </a:rPr>
              <a:t>:</a:t>
            </a:r>
            <a:r>
              <a:rPr lang="en-US" altLang="zh-CN" b="1" dirty="0">
                <a:latin typeface="楷体" pitchFamily="18" charset="-122"/>
                <a:ea typeface="楷体" pitchFamily="18" charset="-122"/>
              </a:rPr>
              <a:t>    </a:t>
            </a:r>
            <a:r>
              <a:rPr lang="zh-CN" altLang="en-US" b="1" dirty="0">
                <a:latin typeface="楷体" pitchFamily="18" charset="-122"/>
                <a:ea typeface="楷体" pitchFamily="18" charset="-122"/>
              </a:rPr>
              <a:t>字符编码的各个比特同时传输</a:t>
            </a:r>
          </a:p>
          <a:p>
            <a:pPr>
              <a:spcBef>
                <a:spcPct val="20000"/>
              </a:spcBef>
            </a:pPr>
            <a:r>
              <a:rPr lang="zh-CN" altLang="en-US" b="1" dirty="0">
                <a:latin typeface="楷体" pitchFamily="18" charset="-122"/>
                <a:ea typeface="楷体" pitchFamily="18" charset="-122"/>
              </a:rPr>
              <a:t>特点</a:t>
            </a:r>
            <a:r>
              <a:rPr lang="zh-CN" altLang="en-US" b="1" dirty="0" smtClean="0">
                <a:latin typeface="楷体" pitchFamily="18" charset="-122"/>
                <a:ea typeface="楷体" pitchFamily="18" charset="-122"/>
              </a:rPr>
              <a:t>：一</a:t>
            </a:r>
            <a:r>
              <a:rPr lang="zh-CN" altLang="en-US" b="1" dirty="0">
                <a:latin typeface="楷体" pitchFamily="18" charset="-122"/>
                <a:ea typeface="楷体" pitchFamily="18" charset="-122"/>
              </a:rPr>
              <a:t>个比特时间内可传输一个字符，传输速度</a:t>
            </a:r>
            <a:r>
              <a:rPr lang="zh-CN" altLang="en-US" b="1" dirty="0" smtClean="0">
                <a:latin typeface="楷体" pitchFamily="18" charset="-122"/>
                <a:ea typeface="楷体" pitchFamily="18" charset="-122"/>
              </a:rPr>
              <a:t>快；</a:t>
            </a:r>
            <a:endParaRPr lang="zh-CN" altLang="en-US" b="1" dirty="0">
              <a:latin typeface="楷体" pitchFamily="18" charset="-122"/>
              <a:ea typeface="楷体" pitchFamily="18" charset="-122"/>
            </a:endParaRPr>
          </a:p>
          <a:p>
            <a:pPr>
              <a:spcBef>
                <a:spcPct val="20000"/>
              </a:spcBef>
            </a:pPr>
            <a:r>
              <a:rPr lang="zh-CN" altLang="en-US" b="1" dirty="0">
                <a:latin typeface="楷体" pitchFamily="18" charset="-122"/>
                <a:ea typeface="楷体" pitchFamily="18" charset="-122"/>
              </a:rPr>
              <a:t>     </a:t>
            </a:r>
            <a:r>
              <a:rPr lang="zh-CN" altLang="en-US" b="1" dirty="0" smtClean="0">
                <a:latin typeface="楷体" pitchFamily="18" charset="-122"/>
                <a:ea typeface="楷体" pitchFamily="18" charset="-122"/>
              </a:rPr>
              <a:t> 每个</a:t>
            </a:r>
            <a:r>
              <a:rPr lang="zh-CN" altLang="en-US" b="1" dirty="0">
                <a:latin typeface="楷体" pitchFamily="18" charset="-122"/>
                <a:ea typeface="楷体" pitchFamily="18" charset="-122"/>
              </a:rPr>
              <a:t>比特传输要求一个单独的信道支持，通信成本</a:t>
            </a:r>
            <a:r>
              <a:rPr lang="zh-CN" altLang="en-US" b="1" dirty="0" smtClean="0">
                <a:latin typeface="楷体" pitchFamily="18" charset="-122"/>
                <a:ea typeface="楷体" pitchFamily="18" charset="-122"/>
              </a:rPr>
              <a:t>高；</a:t>
            </a:r>
            <a:endParaRPr lang="zh-CN" altLang="en-US" b="1" dirty="0">
              <a:latin typeface="楷体" pitchFamily="18" charset="-122"/>
              <a:ea typeface="楷体" pitchFamily="18" charset="-122"/>
            </a:endParaRPr>
          </a:p>
          <a:p>
            <a:pPr>
              <a:spcBef>
                <a:spcPct val="20000"/>
              </a:spcBef>
            </a:pPr>
            <a:r>
              <a:rPr lang="zh-CN" altLang="en-US" b="1" dirty="0">
                <a:latin typeface="楷体" pitchFamily="18" charset="-122"/>
                <a:ea typeface="楷体" pitchFamily="18" charset="-122"/>
              </a:rPr>
              <a:t>      </a:t>
            </a:r>
            <a:r>
              <a:rPr lang="zh-CN" altLang="en-US" b="1" dirty="0" smtClean="0">
                <a:latin typeface="楷体" pitchFamily="18" charset="-122"/>
                <a:ea typeface="楷体" pitchFamily="18" charset="-122"/>
              </a:rPr>
              <a:t>远</a:t>
            </a:r>
            <a:r>
              <a:rPr lang="zh-CN" altLang="en-US" b="1" dirty="0">
                <a:latin typeface="楷体" pitchFamily="18" charset="-122"/>
                <a:ea typeface="楷体" pitchFamily="18" charset="-122"/>
              </a:rPr>
              <a:t>距离传输时，线间干扰导致可靠性下降。</a:t>
            </a:r>
          </a:p>
          <a:p>
            <a:pPr>
              <a:spcBef>
                <a:spcPct val="20000"/>
              </a:spcBef>
              <a:buClr>
                <a:schemeClr val="hlink"/>
              </a:buClr>
              <a:buFont typeface="Monotype Sorts" pitchFamily="2" charset="2"/>
              <a:buChar char="G"/>
            </a:pPr>
            <a:endParaRPr lang="zh-CN" altLang="en-US" b="1" i="1" u="sng" dirty="0">
              <a:solidFill>
                <a:schemeClr val="hlink"/>
              </a:solidFill>
              <a:latin typeface="楷体" pitchFamily="18" charset="-122"/>
              <a:ea typeface="楷体" pitchFamily="18" charset="-122"/>
            </a:endParaRPr>
          </a:p>
          <a:p>
            <a:pPr>
              <a:spcBef>
                <a:spcPct val="20000"/>
              </a:spcBef>
              <a:buClr>
                <a:srgbClr val="FF0000"/>
              </a:buClr>
              <a:buFont typeface="Wingdings" pitchFamily="2" charset="2"/>
              <a:buChar char="Ø"/>
            </a:pPr>
            <a:r>
              <a:rPr lang="zh-CN" altLang="en-US" b="1" i="1" u="sng" dirty="0">
                <a:solidFill>
                  <a:srgbClr val="FF0000"/>
                </a:solidFill>
                <a:latin typeface="楷体" pitchFamily="18" charset="-122"/>
                <a:ea typeface="楷体" pitchFamily="18" charset="-122"/>
              </a:rPr>
              <a:t>串行传输</a:t>
            </a:r>
            <a:r>
              <a:rPr lang="zh-CN" altLang="en-US" b="1" dirty="0">
                <a:solidFill>
                  <a:schemeClr val="hlink"/>
                </a:solidFill>
                <a:latin typeface="楷体" pitchFamily="18" charset="-122"/>
                <a:ea typeface="楷体" pitchFamily="18" charset="-122"/>
              </a:rPr>
              <a:t> </a:t>
            </a:r>
            <a:r>
              <a:rPr lang="zh-CN" altLang="en-US" b="1" dirty="0">
                <a:latin typeface="楷体" pitchFamily="18" charset="-122"/>
                <a:ea typeface="楷体" pitchFamily="18" charset="-122"/>
              </a:rPr>
              <a:t>    将组成字符的各个比特串行地发往线路</a:t>
            </a:r>
          </a:p>
          <a:p>
            <a:pPr>
              <a:spcBef>
                <a:spcPct val="20000"/>
              </a:spcBef>
            </a:pPr>
            <a:r>
              <a:rPr lang="zh-CN" altLang="en-US" b="1" dirty="0">
                <a:latin typeface="楷体" pitchFamily="18" charset="-122"/>
                <a:ea typeface="楷体" pitchFamily="18" charset="-122"/>
              </a:rPr>
              <a:t>特点：传输速度低，一次一个比特；</a:t>
            </a:r>
          </a:p>
          <a:p>
            <a:pPr>
              <a:spcBef>
                <a:spcPct val="20000"/>
              </a:spcBef>
            </a:pPr>
            <a:r>
              <a:rPr lang="zh-CN" altLang="en-US" b="1" dirty="0">
                <a:latin typeface="楷体" pitchFamily="18" charset="-122"/>
                <a:ea typeface="楷体" pitchFamily="18" charset="-122"/>
              </a:rPr>
              <a:t>      </a:t>
            </a:r>
            <a:r>
              <a:rPr lang="zh-CN" altLang="en-US" b="1" dirty="0" smtClean="0">
                <a:latin typeface="楷体" pitchFamily="18" charset="-122"/>
                <a:ea typeface="楷体" pitchFamily="18" charset="-122"/>
              </a:rPr>
              <a:t>通信</a:t>
            </a:r>
            <a:r>
              <a:rPr lang="zh-CN" altLang="en-US" b="1" dirty="0">
                <a:latin typeface="楷体" pitchFamily="18" charset="-122"/>
                <a:ea typeface="楷体" pitchFamily="18" charset="-122"/>
              </a:rPr>
              <a:t>成本较低，只需一个</a:t>
            </a:r>
            <a:r>
              <a:rPr lang="zh-CN" altLang="en-US" b="1" dirty="0" smtClean="0">
                <a:latin typeface="楷体" pitchFamily="18" charset="-122"/>
                <a:ea typeface="楷体" pitchFamily="18" charset="-122"/>
              </a:rPr>
              <a:t>信道。</a:t>
            </a:r>
            <a:endParaRPr lang="zh-CN" altLang="en-US" b="1" dirty="0">
              <a:latin typeface="楷体" pitchFamily="18" charset="-122"/>
              <a:ea typeface="楷体" pitchFamily="18" charset="-122"/>
            </a:endParaRPr>
          </a:p>
        </p:txBody>
      </p:sp>
      <p:sp>
        <p:nvSpPr>
          <p:cNvPr id="43015" name="Text Box 24"/>
          <p:cNvSpPr txBox="1">
            <a:spLocks noChangeArrowheads="1"/>
          </p:cNvSpPr>
          <p:nvPr/>
        </p:nvSpPr>
        <p:spPr bwMode="auto">
          <a:xfrm>
            <a:off x="323850" y="188913"/>
            <a:ext cx="2470150" cy="519112"/>
          </a:xfrm>
          <a:prstGeom prst="rect">
            <a:avLst/>
          </a:prstGeom>
          <a:noFill/>
          <a:ln w="9525">
            <a:noFill/>
            <a:miter lim="800000"/>
            <a:headEnd/>
            <a:tailEnd/>
          </a:ln>
        </p:spPr>
        <p:txBody>
          <a:bodyPr>
            <a:spAutoFit/>
          </a:bodyPr>
          <a:lstStyle/>
          <a:p>
            <a:pPr>
              <a:spcBef>
                <a:spcPct val="20000"/>
              </a:spcBef>
              <a:spcAft>
                <a:spcPct val="50000"/>
              </a:spcAft>
            </a:pPr>
            <a:r>
              <a:rPr lang="en-US" altLang="zh-CN" sz="2800" b="1">
                <a:latin typeface="楷体" pitchFamily="18" charset="-122"/>
                <a:ea typeface="楷体" pitchFamily="18" charset="-122"/>
              </a:rPr>
              <a:t>2.5 </a:t>
            </a:r>
            <a:r>
              <a:rPr lang="zh-CN" altLang="en-US" sz="2800" b="1">
                <a:latin typeface="楷体" pitchFamily="18" charset="-122"/>
                <a:ea typeface="楷体" pitchFamily="18" charset="-122"/>
              </a:rPr>
              <a:t>传输方式</a:t>
            </a:r>
            <a:r>
              <a:rPr lang="zh-CN" altLang="en-US" b="1">
                <a:latin typeface="楷体" pitchFamily="18" charset="-122"/>
                <a:ea typeface="楷体" pitchFamily="18" charset="-122"/>
              </a:rPr>
              <a:t> </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ChangeArrowheads="1"/>
          </p:cNvSpPr>
          <p:nvPr/>
        </p:nvSpPr>
        <p:spPr bwMode="auto">
          <a:xfrm>
            <a:off x="228600" y="7620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46083" name="Text Box 4"/>
          <p:cNvSpPr txBox="1">
            <a:spLocks noChangeArrowheads="1"/>
          </p:cNvSpPr>
          <p:nvPr/>
        </p:nvSpPr>
        <p:spPr bwMode="auto">
          <a:xfrm>
            <a:off x="861060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34</a:t>
            </a:r>
            <a:endParaRPr lang="en-US" altLang="zh-CN" dirty="0"/>
          </a:p>
        </p:txBody>
      </p:sp>
      <p:sp>
        <p:nvSpPr>
          <p:cNvPr id="46084" name="Text Box 6"/>
          <p:cNvSpPr txBox="1">
            <a:spLocks noChangeArrowheads="1"/>
          </p:cNvSpPr>
          <p:nvPr/>
        </p:nvSpPr>
        <p:spPr bwMode="auto">
          <a:xfrm>
            <a:off x="288925" y="981075"/>
            <a:ext cx="8701421" cy="5336846"/>
          </a:xfrm>
          <a:prstGeom prst="rect">
            <a:avLst/>
          </a:prstGeom>
          <a:noFill/>
          <a:ln w="9525">
            <a:noFill/>
            <a:miter lim="800000"/>
            <a:headEnd/>
            <a:tailEnd/>
          </a:ln>
        </p:spPr>
        <p:txBody>
          <a:bodyPr wrap="none">
            <a:spAutoFit/>
          </a:bodyPr>
          <a:lstStyle/>
          <a:p>
            <a:pPr>
              <a:spcBef>
                <a:spcPct val="20000"/>
              </a:spcBef>
            </a:pPr>
            <a:r>
              <a:rPr lang="zh-CN" altLang="en-US" b="1" dirty="0">
                <a:solidFill>
                  <a:srgbClr val="FF0000"/>
                </a:solidFill>
                <a:latin typeface="楷体" pitchFamily="18" charset="-122"/>
                <a:ea typeface="楷体" pitchFamily="18" charset="-122"/>
              </a:rPr>
              <a:t>目的：</a:t>
            </a:r>
            <a:r>
              <a:rPr lang="zh-CN" altLang="en-US" b="1" dirty="0">
                <a:latin typeface="楷体" pitchFamily="18" charset="-122"/>
                <a:ea typeface="楷体" pitchFamily="18" charset="-122"/>
              </a:rPr>
              <a:t>     保证接收方在时间上与发送方取得同步，</a:t>
            </a:r>
          </a:p>
          <a:p>
            <a:pPr>
              <a:spcBef>
                <a:spcPct val="20000"/>
              </a:spcBef>
            </a:pPr>
            <a:r>
              <a:rPr lang="zh-CN" altLang="en-US" b="1" dirty="0">
                <a:latin typeface="楷体" pitchFamily="18" charset="-122"/>
                <a:ea typeface="楷体" pitchFamily="18" charset="-122"/>
              </a:rPr>
              <a:t>           以便能够正确地识别和接收发送方发来的数据。</a:t>
            </a:r>
          </a:p>
          <a:p>
            <a:pPr>
              <a:spcBef>
                <a:spcPct val="20000"/>
              </a:spcBef>
            </a:pPr>
            <a:r>
              <a:rPr lang="zh-CN" altLang="en-US" b="1" i="1" u="sng" dirty="0">
                <a:solidFill>
                  <a:srgbClr val="FF0000"/>
                </a:solidFill>
                <a:latin typeface="楷体" pitchFamily="18" charset="-122"/>
                <a:ea typeface="楷体" pitchFamily="18" charset="-122"/>
              </a:rPr>
              <a:t>位同步</a:t>
            </a:r>
            <a:r>
              <a:rPr lang="zh-CN" altLang="en-US" b="1" dirty="0">
                <a:solidFill>
                  <a:srgbClr val="FF0000"/>
                </a:solidFill>
                <a:latin typeface="楷体" pitchFamily="18" charset="-122"/>
                <a:ea typeface="楷体" pitchFamily="18" charset="-122"/>
              </a:rPr>
              <a:t>：</a:t>
            </a:r>
            <a:r>
              <a:rPr lang="zh-CN" altLang="en-US" b="1" dirty="0">
                <a:latin typeface="楷体" pitchFamily="18" charset="-122"/>
                <a:ea typeface="楷体" pitchFamily="18" charset="-122"/>
              </a:rPr>
              <a:t> 使接收方可以正确地接收各个比特</a:t>
            </a:r>
          </a:p>
          <a:p>
            <a:pPr>
              <a:spcBef>
                <a:spcPct val="20000"/>
              </a:spcBef>
            </a:pPr>
            <a:r>
              <a:rPr lang="zh-CN" altLang="en-US" b="1" dirty="0">
                <a:latin typeface="楷体" pitchFamily="18" charset="-122"/>
                <a:ea typeface="楷体" pitchFamily="18" charset="-122"/>
              </a:rPr>
              <a:t>   自同步法：接收方直接从数据波中获取同步信号（曼码）。</a:t>
            </a:r>
          </a:p>
          <a:p>
            <a:pPr>
              <a:spcBef>
                <a:spcPct val="20000"/>
              </a:spcBef>
            </a:pPr>
            <a:r>
              <a:rPr lang="zh-CN" altLang="en-US" b="1" dirty="0">
                <a:latin typeface="楷体" pitchFamily="18" charset="-122"/>
                <a:ea typeface="楷体" pitchFamily="18" charset="-122"/>
              </a:rPr>
              <a:t>   外同步法：发送方在发数据前，先向接收方发一串同步时</a:t>
            </a:r>
          </a:p>
          <a:p>
            <a:pPr>
              <a:spcBef>
                <a:spcPct val="20000"/>
              </a:spcBef>
            </a:pPr>
            <a:r>
              <a:rPr lang="zh-CN" altLang="en-US" b="1" dirty="0">
                <a:latin typeface="楷体" pitchFamily="18" charset="-122"/>
                <a:ea typeface="楷体" pitchFamily="18" charset="-122"/>
              </a:rPr>
              <a:t>           钟序列，接收方根据这一同步时序锁定接收频率</a:t>
            </a:r>
            <a:r>
              <a:rPr lang="zh-CN" altLang="en-US" b="1" dirty="0" smtClean="0">
                <a:latin typeface="楷体" pitchFamily="18" charset="-122"/>
                <a:ea typeface="楷体" pitchFamily="18" charset="-122"/>
              </a:rPr>
              <a:t>。</a:t>
            </a:r>
            <a:endParaRPr lang="zh-CN" altLang="en-US" b="1" dirty="0">
              <a:latin typeface="楷体" pitchFamily="18" charset="-122"/>
              <a:ea typeface="楷体" pitchFamily="18" charset="-122"/>
            </a:endParaRPr>
          </a:p>
          <a:p>
            <a:pPr>
              <a:spcBef>
                <a:spcPct val="20000"/>
              </a:spcBef>
            </a:pPr>
            <a:r>
              <a:rPr lang="zh-CN" altLang="en-US" b="1" i="1" u="sng" dirty="0">
                <a:solidFill>
                  <a:srgbClr val="FF0000"/>
                </a:solidFill>
                <a:latin typeface="楷体" pitchFamily="18" charset="-122"/>
                <a:ea typeface="楷体" pitchFamily="18" charset="-122"/>
              </a:rPr>
              <a:t>字符同步</a:t>
            </a:r>
            <a:r>
              <a:rPr lang="zh-CN" altLang="en-US" b="1" dirty="0">
                <a:solidFill>
                  <a:srgbClr val="FF0000"/>
                </a:solidFill>
                <a:latin typeface="楷体" pitchFamily="18" charset="-122"/>
                <a:ea typeface="楷体" pitchFamily="18" charset="-122"/>
              </a:rPr>
              <a:t>：</a:t>
            </a:r>
            <a:r>
              <a:rPr lang="zh-CN" altLang="en-US" b="1" dirty="0">
                <a:latin typeface="楷体" pitchFamily="18" charset="-122"/>
                <a:ea typeface="楷体" pitchFamily="18" charset="-122"/>
              </a:rPr>
              <a:t> 使接收方可以正确地识别数据</a:t>
            </a:r>
            <a:r>
              <a:rPr lang="zh-CN" altLang="en-US" b="1" dirty="0" smtClean="0">
                <a:latin typeface="楷体" pitchFamily="18" charset="-122"/>
                <a:ea typeface="楷体" pitchFamily="18" charset="-122"/>
              </a:rPr>
              <a:t>群（块）</a:t>
            </a:r>
            <a:endParaRPr lang="zh-CN" altLang="en-US" b="1" dirty="0">
              <a:latin typeface="楷体" pitchFamily="18" charset="-122"/>
              <a:ea typeface="楷体" pitchFamily="18" charset="-122"/>
            </a:endParaRPr>
          </a:p>
          <a:p>
            <a:pPr>
              <a:spcBef>
                <a:spcPct val="20000"/>
              </a:spcBef>
            </a:pPr>
            <a:r>
              <a:rPr lang="zh-CN" altLang="en-US" b="1" dirty="0">
                <a:latin typeface="楷体" pitchFamily="18" charset="-122"/>
                <a:ea typeface="楷体" pitchFamily="18" charset="-122"/>
              </a:rPr>
              <a:t>           </a:t>
            </a:r>
            <a:r>
              <a:rPr lang="zh-CN" altLang="en-US" b="1" dirty="0" smtClean="0">
                <a:latin typeface="楷体" pitchFamily="18" charset="-122"/>
                <a:ea typeface="楷体" pitchFamily="18" charset="-122"/>
              </a:rPr>
              <a:t>利用独特的</a:t>
            </a:r>
            <a:r>
              <a:rPr lang="zh-CN" altLang="en-US" b="1" dirty="0">
                <a:latin typeface="楷体" pitchFamily="18" charset="-122"/>
                <a:ea typeface="楷体" pitchFamily="18" charset="-122"/>
              </a:rPr>
              <a:t>同步</a:t>
            </a:r>
            <a:r>
              <a:rPr lang="zh-CN" altLang="en-US" b="1" dirty="0" smtClean="0">
                <a:latin typeface="楷体" pitchFamily="18" charset="-122"/>
                <a:ea typeface="楷体" pitchFamily="18" charset="-122"/>
              </a:rPr>
              <a:t>字符（或模式）限定数据块；</a:t>
            </a:r>
            <a:endParaRPr lang="zh-CN" altLang="en-US" b="1" dirty="0">
              <a:latin typeface="楷体" pitchFamily="18" charset="-122"/>
              <a:ea typeface="楷体" pitchFamily="18" charset="-122"/>
            </a:endParaRPr>
          </a:p>
          <a:p>
            <a:pPr>
              <a:spcBef>
                <a:spcPct val="20000"/>
              </a:spcBef>
            </a:pPr>
            <a:r>
              <a:rPr lang="zh-CN" altLang="en-US" b="1" dirty="0">
                <a:latin typeface="楷体" pitchFamily="18" charset="-122"/>
                <a:ea typeface="楷体" pitchFamily="18" charset="-122"/>
              </a:rPr>
              <a:t>           接收方在识别到独特的同步字符或同步模式后，</a:t>
            </a:r>
          </a:p>
          <a:p>
            <a:pPr>
              <a:spcBef>
                <a:spcPct val="20000"/>
              </a:spcBef>
            </a:pPr>
            <a:r>
              <a:rPr lang="zh-CN" altLang="en-US" b="1" dirty="0">
                <a:latin typeface="楷体" pitchFamily="18" charset="-122"/>
                <a:ea typeface="楷体" pitchFamily="18" charset="-122"/>
              </a:rPr>
              <a:t>              才开始真正的数据接收。</a:t>
            </a:r>
          </a:p>
          <a:p>
            <a:pPr>
              <a:spcBef>
                <a:spcPct val="20000"/>
              </a:spcBef>
            </a:pPr>
            <a:r>
              <a:rPr lang="zh-CN" altLang="en-US" b="1" dirty="0">
                <a:latin typeface="楷体" pitchFamily="18" charset="-122"/>
                <a:ea typeface="楷体" pitchFamily="18" charset="-122"/>
              </a:rPr>
              <a:t>接入</a:t>
            </a:r>
            <a:r>
              <a:rPr lang="en-US" altLang="zh-CN" b="1" dirty="0">
                <a:latin typeface="楷体" pitchFamily="18" charset="-122"/>
                <a:ea typeface="楷体" pitchFamily="18" charset="-122"/>
              </a:rPr>
              <a:t>X.25</a:t>
            </a:r>
            <a:r>
              <a:rPr lang="zh-CN" altLang="en-US" b="1" dirty="0">
                <a:latin typeface="楷体" pitchFamily="18" charset="-122"/>
                <a:ea typeface="楷体" pitchFamily="18" charset="-122"/>
              </a:rPr>
              <a:t>分组交换网：同步端口</a:t>
            </a:r>
          </a:p>
          <a:p>
            <a:pPr>
              <a:spcBef>
                <a:spcPct val="20000"/>
              </a:spcBef>
            </a:pPr>
            <a:r>
              <a:rPr lang="zh-CN" altLang="en-US" b="1" dirty="0">
                <a:latin typeface="楷体" pitchFamily="18" charset="-122"/>
                <a:ea typeface="楷体" pitchFamily="18" charset="-122"/>
              </a:rPr>
              <a:t>接入电话网：        异步端口</a:t>
            </a:r>
            <a:endParaRPr lang="zh-CN" altLang="en-US" dirty="0"/>
          </a:p>
        </p:txBody>
      </p:sp>
      <p:sp>
        <p:nvSpPr>
          <p:cNvPr id="46085" name="Text Box 7"/>
          <p:cNvSpPr txBox="1">
            <a:spLocks noChangeArrowheads="1"/>
          </p:cNvSpPr>
          <p:nvPr/>
        </p:nvSpPr>
        <p:spPr bwMode="auto">
          <a:xfrm>
            <a:off x="327025" y="188913"/>
            <a:ext cx="2444750" cy="519112"/>
          </a:xfrm>
          <a:prstGeom prst="rect">
            <a:avLst/>
          </a:prstGeom>
          <a:noFill/>
          <a:ln w="9525">
            <a:noFill/>
            <a:miter lim="800000"/>
            <a:headEnd/>
            <a:tailEnd/>
          </a:ln>
        </p:spPr>
        <p:txBody>
          <a:bodyPr>
            <a:spAutoFit/>
          </a:bodyPr>
          <a:lstStyle/>
          <a:p>
            <a:pPr>
              <a:spcBef>
                <a:spcPct val="20000"/>
              </a:spcBef>
              <a:spcAft>
                <a:spcPct val="50000"/>
              </a:spcAft>
              <a:buClr>
                <a:srgbClr val="FF0000"/>
              </a:buClr>
              <a:buFontTx/>
              <a:buChar char="★"/>
            </a:pPr>
            <a:r>
              <a:rPr lang="zh-CN" altLang="en-US" sz="2800" b="1" dirty="0">
                <a:latin typeface="楷体" pitchFamily="18" charset="-122"/>
                <a:ea typeface="楷体" pitchFamily="18" charset="-122"/>
              </a:rPr>
              <a:t>同步技术</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Text Box 61"/>
          <p:cNvSpPr txBox="1">
            <a:spLocks noChangeArrowheads="1"/>
          </p:cNvSpPr>
          <p:nvPr/>
        </p:nvSpPr>
        <p:spPr bwMode="auto">
          <a:xfrm>
            <a:off x="8604250" y="92075"/>
            <a:ext cx="492443" cy="461665"/>
          </a:xfrm>
          <a:prstGeom prst="rect">
            <a:avLst/>
          </a:prstGeom>
          <a:noFill/>
          <a:ln w="12700">
            <a:noFill/>
            <a:miter lim="800000"/>
            <a:headEnd/>
            <a:tailEnd/>
          </a:ln>
        </p:spPr>
        <p:txBody>
          <a:bodyPr wrap="none">
            <a:spAutoFit/>
          </a:bodyPr>
          <a:lstStyle/>
          <a:p>
            <a:pPr eaLnBrk="0" hangingPunct="0"/>
            <a:r>
              <a:rPr lang="en-US" altLang="zh-CN" dirty="0" smtClean="0"/>
              <a:t>35</a:t>
            </a:r>
            <a:endParaRPr lang="en-US" altLang="zh-CN" dirty="0"/>
          </a:p>
        </p:txBody>
      </p:sp>
      <p:sp>
        <p:nvSpPr>
          <p:cNvPr id="45060" name="Text Box 63"/>
          <p:cNvSpPr txBox="1">
            <a:spLocks noChangeArrowheads="1"/>
          </p:cNvSpPr>
          <p:nvPr/>
        </p:nvSpPr>
        <p:spPr bwMode="auto">
          <a:xfrm>
            <a:off x="425450" y="928670"/>
            <a:ext cx="8392041" cy="3564053"/>
          </a:xfrm>
          <a:prstGeom prst="rect">
            <a:avLst/>
          </a:prstGeom>
          <a:noFill/>
          <a:ln w="9525">
            <a:noFill/>
            <a:miter lim="800000"/>
            <a:headEnd/>
            <a:tailEnd/>
          </a:ln>
        </p:spPr>
        <p:txBody>
          <a:bodyPr wrap="none">
            <a:spAutoFit/>
          </a:bodyPr>
          <a:lstStyle/>
          <a:p>
            <a:pPr>
              <a:spcBef>
                <a:spcPct val="20000"/>
              </a:spcBef>
            </a:pPr>
            <a:r>
              <a:rPr lang="zh-CN" altLang="en-US" b="1" dirty="0" smtClean="0">
                <a:solidFill>
                  <a:srgbClr val="FF0000"/>
                </a:solidFill>
                <a:latin typeface="楷体" pitchFamily="18" charset="-122"/>
                <a:ea typeface="楷体" pitchFamily="18" charset="-122"/>
              </a:rPr>
              <a:t>目的：</a:t>
            </a:r>
            <a:r>
              <a:rPr lang="zh-CN" altLang="en-US" b="1" dirty="0" smtClean="0">
                <a:latin typeface="楷体" pitchFamily="18" charset="-122"/>
                <a:ea typeface="楷体" pitchFamily="18" charset="-122"/>
              </a:rPr>
              <a:t>     保证接收方在时间上与发送方取得同步，</a:t>
            </a:r>
          </a:p>
          <a:p>
            <a:pPr>
              <a:spcBef>
                <a:spcPct val="20000"/>
              </a:spcBef>
            </a:pPr>
            <a:r>
              <a:rPr lang="zh-CN" altLang="en-US" b="1" dirty="0" smtClean="0">
                <a:latin typeface="楷体" pitchFamily="18" charset="-122"/>
                <a:ea typeface="楷体" pitchFamily="18" charset="-122"/>
              </a:rPr>
              <a:t>           以便能够正确地识别和接收发送方发来的数据。</a:t>
            </a:r>
          </a:p>
          <a:p>
            <a:pPr>
              <a:spcBef>
                <a:spcPct val="20000"/>
              </a:spcBef>
              <a:buFont typeface="Wingdings" pitchFamily="2" charset="2"/>
              <a:buNone/>
            </a:pPr>
            <a:r>
              <a:rPr lang="en-US" altLang="zh-CN" b="1" i="1" u="sng" dirty="0" smtClean="0">
                <a:solidFill>
                  <a:srgbClr val="FF0000"/>
                </a:solidFill>
              </a:rPr>
              <a:t>☆ </a:t>
            </a:r>
            <a:r>
              <a:rPr lang="zh-CN" altLang="en-US" b="1" i="1" u="sng" dirty="0" smtClean="0">
                <a:solidFill>
                  <a:srgbClr val="FF0000"/>
                </a:solidFill>
                <a:latin typeface="楷体" pitchFamily="18" charset="-122"/>
                <a:ea typeface="楷体" pitchFamily="18" charset="-122"/>
              </a:rPr>
              <a:t>字符为单位的同步传输</a:t>
            </a:r>
            <a:r>
              <a:rPr lang="zh-CN" altLang="en-US" sz="2800" b="1" i="1" u="sng" dirty="0" smtClean="0">
                <a:solidFill>
                  <a:srgbClr val="FF0000"/>
                </a:solidFill>
                <a:latin typeface="楷体" pitchFamily="18" charset="-122"/>
                <a:ea typeface="楷体" pitchFamily="18" charset="-122"/>
              </a:rPr>
              <a:t>（异步传输）</a:t>
            </a:r>
            <a:r>
              <a:rPr lang="zh-CN" altLang="en-US" b="1" dirty="0" smtClean="0">
                <a:latin typeface="楷体" pitchFamily="18" charset="-122"/>
                <a:ea typeface="楷体" pitchFamily="18" charset="-122"/>
              </a:rPr>
              <a:t> </a:t>
            </a:r>
            <a:endParaRPr lang="zh-CN" altLang="en-US" b="1" dirty="0">
              <a:latin typeface="楷体" pitchFamily="18" charset="-122"/>
              <a:ea typeface="楷体" pitchFamily="18" charset="-122"/>
            </a:endParaRPr>
          </a:p>
          <a:p>
            <a:pPr>
              <a:spcBef>
                <a:spcPct val="20000"/>
              </a:spcBef>
            </a:pPr>
            <a:r>
              <a:rPr lang="zh-CN" altLang="en-US" b="1" dirty="0">
                <a:latin typeface="楷体" pitchFamily="18" charset="-122"/>
                <a:ea typeface="楷体" pitchFamily="18" charset="-122"/>
              </a:rPr>
              <a:t> 特点</a:t>
            </a:r>
            <a:r>
              <a:rPr lang="zh-CN" altLang="en-US" b="1" dirty="0" smtClean="0">
                <a:latin typeface="楷体" pitchFamily="18" charset="-122"/>
                <a:ea typeface="楷体" pitchFamily="18" charset="-122"/>
              </a:rPr>
              <a:t>：每个字符独立传输，字符之间间隔任意；</a:t>
            </a:r>
            <a:endParaRPr lang="en-US" altLang="zh-CN" b="1" dirty="0" smtClean="0">
              <a:latin typeface="楷体" pitchFamily="18" charset="-122"/>
              <a:ea typeface="楷体" pitchFamily="18" charset="-122"/>
            </a:endParaRPr>
          </a:p>
          <a:p>
            <a:pPr>
              <a:spcBef>
                <a:spcPct val="20000"/>
              </a:spcBef>
            </a:pPr>
            <a:r>
              <a:rPr lang="en-US" altLang="zh-CN" b="1" dirty="0" smtClean="0">
                <a:latin typeface="楷体" pitchFamily="18" charset="-122"/>
                <a:ea typeface="楷体" pitchFamily="18" charset="-122"/>
              </a:rPr>
              <a:t>       </a:t>
            </a:r>
            <a:r>
              <a:rPr lang="zh-CN" altLang="en-US" b="1" dirty="0" smtClean="0">
                <a:latin typeface="楷体" pitchFamily="18" charset="-122"/>
                <a:ea typeface="楷体" pitchFamily="18" charset="-122"/>
              </a:rPr>
              <a:t>字符</a:t>
            </a:r>
            <a:r>
              <a:rPr lang="zh-CN" altLang="en-US" b="1" dirty="0">
                <a:latin typeface="楷体" pitchFamily="18" charset="-122"/>
                <a:ea typeface="楷体" pitchFamily="18" charset="-122"/>
              </a:rPr>
              <a:t>内部的各个比特采用固定的时间模式，</a:t>
            </a:r>
          </a:p>
          <a:p>
            <a:pPr>
              <a:spcBef>
                <a:spcPct val="20000"/>
              </a:spcBef>
            </a:pPr>
            <a:r>
              <a:rPr lang="zh-CN" altLang="en-US" b="1" dirty="0">
                <a:latin typeface="楷体" pitchFamily="18" charset="-122"/>
                <a:ea typeface="楷体" pitchFamily="18" charset="-122"/>
              </a:rPr>
              <a:t>       </a:t>
            </a:r>
            <a:r>
              <a:rPr lang="zh-CN" altLang="en-US" b="1" dirty="0" smtClean="0">
                <a:latin typeface="楷体" pitchFamily="18" charset="-122"/>
                <a:ea typeface="楷体" pitchFamily="18" charset="-122"/>
              </a:rPr>
              <a:t>用独特</a:t>
            </a:r>
            <a:r>
              <a:rPr lang="zh-CN" altLang="en-US" b="1" dirty="0">
                <a:latin typeface="楷体" pitchFamily="18" charset="-122"/>
                <a:ea typeface="楷体" pitchFamily="18" charset="-122"/>
              </a:rPr>
              <a:t>的起始位和终止位来限定每个</a:t>
            </a:r>
            <a:r>
              <a:rPr lang="zh-CN" altLang="en-US" b="1" dirty="0" smtClean="0">
                <a:latin typeface="楷体" pitchFamily="18" charset="-122"/>
                <a:ea typeface="楷体" pitchFamily="18" charset="-122"/>
              </a:rPr>
              <a:t>字符；</a:t>
            </a:r>
            <a:endParaRPr lang="zh-CN" altLang="en-US" b="1" dirty="0">
              <a:latin typeface="楷体" pitchFamily="18" charset="-122"/>
              <a:ea typeface="楷体" pitchFamily="18" charset="-122"/>
            </a:endParaRPr>
          </a:p>
          <a:p>
            <a:pPr>
              <a:spcBef>
                <a:spcPct val="20000"/>
              </a:spcBef>
            </a:pPr>
            <a:r>
              <a:rPr lang="zh-CN" altLang="en-US" b="1" dirty="0">
                <a:latin typeface="楷体" pitchFamily="18" charset="-122"/>
                <a:ea typeface="楷体" pitchFamily="18" charset="-122"/>
              </a:rPr>
              <a:t>       </a:t>
            </a:r>
            <a:r>
              <a:rPr lang="zh-CN" altLang="en-US" b="1" dirty="0" smtClean="0">
                <a:latin typeface="楷体" pitchFamily="18" charset="-122"/>
                <a:ea typeface="楷体" pitchFamily="18" charset="-122"/>
              </a:rPr>
              <a:t>传输</a:t>
            </a:r>
            <a:r>
              <a:rPr lang="zh-CN" altLang="en-US" b="1" dirty="0">
                <a:latin typeface="楷体" pitchFamily="18" charset="-122"/>
                <a:ea typeface="楷体" pitchFamily="18" charset="-122"/>
              </a:rPr>
              <a:t>效率较低。</a:t>
            </a:r>
          </a:p>
          <a:p>
            <a:endParaRPr lang="en-US" altLang="zh-CN" dirty="0"/>
          </a:p>
        </p:txBody>
      </p:sp>
      <p:sp>
        <p:nvSpPr>
          <p:cNvPr id="57409" name="Rectangle 65"/>
          <p:cNvSpPr>
            <a:spLocks noChangeArrowheads="1"/>
          </p:cNvSpPr>
          <p:nvPr/>
        </p:nvSpPr>
        <p:spPr bwMode="auto">
          <a:xfrm>
            <a:off x="228600" y="8382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65" name="Text Box 7"/>
          <p:cNvSpPr txBox="1">
            <a:spLocks noChangeArrowheads="1"/>
          </p:cNvSpPr>
          <p:nvPr/>
        </p:nvSpPr>
        <p:spPr bwMode="auto">
          <a:xfrm>
            <a:off x="327025" y="188913"/>
            <a:ext cx="2444750" cy="519112"/>
          </a:xfrm>
          <a:prstGeom prst="rect">
            <a:avLst/>
          </a:prstGeom>
          <a:noFill/>
          <a:ln w="9525">
            <a:noFill/>
            <a:miter lim="800000"/>
            <a:headEnd/>
            <a:tailEnd/>
          </a:ln>
        </p:spPr>
        <p:txBody>
          <a:bodyPr>
            <a:spAutoFit/>
          </a:bodyPr>
          <a:lstStyle/>
          <a:p>
            <a:pPr>
              <a:spcBef>
                <a:spcPct val="20000"/>
              </a:spcBef>
              <a:spcAft>
                <a:spcPct val="50000"/>
              </a:spcAft>
              <a:buClr>
                <a:srgbClr val="FF0000"/>
              </a:buClr>
              <a:buFontTx/>
              <a:buChar char="★"/>
            </a:pPr>
            <a:r>
              <a:rPr lang="zh-CN" altLang="en-US" sz="2800" b="1" dirty="0">
                <a:latin typeface="楷体" pitchFamily="18" charset="-122"/>
                <a:ea typeface="楷体" pitchFamily="18" charset="-122"/>
              </a:rPr>
              <a:t>同步技术</a:t>
            </a:r>
          </a:p>
        </p:txBody>
      </p:sp>
      <p:grpSp>
        <p:nvGrpSpPr>
          <p:cNvPr id="140" name="组合 139"/>
          <p:cNvGrpSpPr/>
          <p:nvPr/>
        </p:nvGrpSpPr>
        <p:grpSpPr>
          <a:xfrm>
            <a:off x="517525" y="4340225"/>
            <a:ext cx="7912127" cy="2160609"/>
            <a:chOff x="517525" y="4340225"/>
            <a:chExt cx="7912127" cy="2160609"/>
          </a:xfrm>
        </p:grpSpPr>
        <p:sp>
          <p:nvSpPr>
            <p:cNvPr id="45093" name="Rectangle 37"/>
            <p:cNvSpPr>
              <a:spLocks noChangeArrowheads="1"/>
            </p:cNvSpPr>
            <p:nvPr/>
          </p:nvSpPr>
          <p:spPr bwMode="auto">
            <a:xfrm>
              <a:off x="681065" y="5167327"/>
              <a:ext cx="1050925" cy="333375"/>
            </a:xfrm>
            <a:prstGeom prst="rect">
              <a:avLst/>
            </a:prstGeom>
            <a:noFill/>
            <a:ln w="12700">
              <a:noFill/>
              <a:miter lim="800000"/>
              <a:headEnd/>
              <a:tailEnd/>
            </a:ln>
          </p:spPr>
          <p:txBody>
            <a:bodyPr wrap="none" lIns="90488" tIns="44450" rIns="90488" bIns="44450">
              <a:spAutoFit/>
            </a:bodyPr>
            <a:lstStyle/>
            <a:p>
              <a:pPr eaLnBrk="0" hangingPunct="0"/>
              <a:r>
                <a:rPr lang="en-US" altLang="zh-CN" sz="800" b="1" dirty="0">
                  <a:latin typeface="宋体" pitchFamily="2" charset="-122"/>
                </a:rPr>
                <a:t> </a:t>
              </a:r>
              <a:r>
                <a:rPr lang="zh-CN" altLang="en-US" sz="1600" b="1" dirty="0">
                  <a:latin typeface="宋体" pitchFamily="2" charset="-122"/>
                </a:rPr>
                <a:t>线路空闲</a:t>
              </a:r>
            </a:p>
          </p:txBody>
        </p:sp>
        <p:sp>
          <p:nvSpPr>
            <p:cNvPr id="45094" name="Rectangle 38"/>
            <p:cNvSpPr>
              <a:spLocks noChangeArrowheads="1"/>
            </p:cNvSpPr>
            <p:nvPr/>
          </p:nvSpPr>
          <p:spPr bwMode="auto">
            <a:xfrm>
              <a:off x="5572132" y="5238765"/>
              <a:ext cx="1050925" cy="333375"/>
            </a:xfrm>
            <a:prstGeom prst="rect">
              <a:avLst/>
            </a:prstGeom>
            <a:noFill/>
            <a:ln w="12700">
              <a:noFill/>
              <a:miter lim="800000"/>
              <a:headEnd/>
              <a:tailEnd/>
            </a:ln>
          </p:spPr>
          <p:txBody>
            <a:bodyPr wrap="none" lIns="90488" tIns="44450" rIns="90488" bIns="44450">
              <a:spAutoFit/>
            </a:bodyPr>
            <a:lstStyle/>
            <a:p>
              <a:pPr eaLnBrk="0" hangingPunct="0"/>
              <a:r>
                <a:rPr lang="en-US" altLang="zh-CN" sz="800" b="1" dirty="0">
                  <a:latin typeface="宋体" pitchFamily="2" charset="-122"/>
                </a:rPr>
                <a:t> </a:t>
              </a:r>
              <a:r>
                <a:rPr lang="zh-CN" altLang="en-US" sz="1600" b="1" dirty="0">
                  <a:latin typeface="宋体" pitchFamily="2" charset="-122"/>
                </a:rPr>
                <a:t>线路空闲</a:t>
              </a:r>
            </a:p>
          </p:txBody>
        </p:sp>
        <p:sp>
          <p:nvSpPr>
            <p:cNvPr id="45098" name="Line 45"/>
            <p:cNvSpPr>
              <a:spLocks noChangeShapeType="1"/>
            </p:cNvSpPr>
            <p:nvPr/>
          </p:nvSpPr>
          <p:spPr bwMode="auto">
            <a:xfrm>
              <a:off x="1785918" y="5942033"/>
              <a:ext cx="0" cy="444500"/>
            </a:xfrm>
            <a:prstGeom prst="line">
              <a:avLst/>
            </a:prstGeom>
            <a:noFill/>
            <a:ln w="12700">
              <a:solidFill>
                <a:schemeClr val="tx1"/>
              </a:solidFill>
              <a:prstDash val="sysDot"/>
              <a:round/>
              <a:headEnd/>
              <a:tailEnd/>
            </a:ln>
          </p:spPr>
          <p:txBody>
            <a:bodyPr wrap="none" anchor="ctr"/>
            <a:lstStyle/>
            <a:p>
              <a:endParaRPr lang="zh-CN" altLang="en-US"/>
            </a:p>
          </p:txBody>
        </p:sp>
        <p:sp>
          <p:nvSpPr>
            <p:cNvPr id="45099" name="Line 46"/>
            <p:cNvSpPr>
              <a:spLocks noChangeShapeType="1"/>
            </p:cNvSpPr>
            <p:nvPr/>
          </p:nvSpPr>
          <p:spPr bwMode="auto">
            <a:xfrm>
              <a:off x="5649940" y="5980134"/>
              <a:ext cx="0" cy="520700"/>
            </a:xfrm>
            <a:prstGeom prst="line">
              <a:avLst/>
            </a:prstGeom>
            <a:noFill/>
            <a:ln w="12700">
              <a:solidFill>
                <a:schemeClr val="tx1"/>
              </a:solidFill>
              <a:prstDash val="sysDot"/>
              <a:round/>
              <a:headEnd/>
              <a:tailEnd/>
            </a:ln>
          </p:spPr>
          <p:txBody>
            <a:bodyPr wrap="none" anchor="ctr"/>
            <a:lstStyle/>
            <a:p>
              <a:endParaRPr lang="zh-CN" altLang="en-US"/>
            </a:p>
          </p:txBody>
        </p:sp>
        <p:sp>
          <p:nvSpPr>
            <p:cNvPr id="45100" name="Line 47"/>
            <p:cNvSpPr>
              <a:spLocks noChangeShapeType="1"/>
            </p:cNvSpPr>
            <p:nvPr/>
          </p:nvSpPr>
          <p:spPr bwMode="auto">
            <a:xfrm>
              <a:off x="2039943" y="6240483"/>
              <a:ext cx="977900" cy="0"/>
            </a:xfrm>
            <a:prstGeom prst="line">
              <a:avLst/>
            </a:prstGeom>
            <a:noFill/>
            <a:ln w="19050">
              <a:solidFill>
                <a:schemeClr val="tx1"/>
              </a:solidFill>
              <a:round/>
              <a:headEnd type="triangle" w="med" len="med"/>
              <a:tailEnd/>
            </a:ln>
          </p:spPr>
          <p:txBody>
            <a:bodyPr wrap="none" anchor="ctr"/>
            <a:lstStyle/>
            <a:p>
              <a:endParaRPr lang="zh-CN" altLang="en-US"/>
            </a:p>
          </p:txBody>
        </p:sp>
        <p:sp>
          <p:nvSpPr>
            <p:cNvPr id="45101" name="Line 48"/>
            <p:cNvSpPr>
              <a:spLocks noChangeShapeType="1"/>
            </p:cNvSpPr>
            <p:nvPr/>
          </p:nvSpPr>
          <p:spPr bwMode="auto">
            <a:xfrm>
              <a:off x="4348168" y="6292871"/>
              <a:ext cx="1009650" cy="0"/>
            </a:xfrm>
            <a:prstGeom prst="line">
              <a:avLst/>
            </a:prstGeom>
            <a:noFill/>
            <a:ln w="19050">
              <a:solidFill>
                <a:schemeClr val="tx1"/>
              </a:solidFill>
              <a:round/>
              <a:headEnd/>
              <a:tailEnd type="triangle" w="med" len="med"/>
            </a:ln>
          </p:spPr>
          <p:txBody>
            <a:bodyPr wrap="none" anchor="ctr"/>
            <a:lstStyle/>
            <a:p>
              <a:endParaRPr lang="zh-CN" altLang="en-US"/>
            </a:p>
          </p:txBody>
        </p:sp>
        <p:sp>
          <p:nvSpPr>
            <p:cNvPr id="45102" name="Rectangle 49"/>
            <p:cNvSpPr>
              <a:spLocks noChangeArrowheads="1"/>
            </p:cNvSpPr>
            <p:nvPr/>
          </p:nvSpPr>
          <p:spPr bwMode="auto">
            <a:xfrm>
              <a:off x="3086106" y="6065858"/>
              <a:ext cx="1262062" cy="363538"/>
            </a:xfrm>
            <a:prstGeom prst="rect">
              <a:avLst/>
            </a:prstGeom>
            <a:noFill/>
            <a:ln w="19050">
              <a:noFill/>
              <a:miter lim="800000"/>
              <a:headEnd/>
              <a:tailEnd/>
            </a:ln>
          </p:spPr>
          <p:txBody>
            <a:bodyPr lIns="90488" tIns="44450" rIns="90488" bIns="44450">
              <a:spAutoFit/>
            </a:bodyPr>
            <a:lstStyle/>
            <a:p>
              <a:pPr eaLnBrk="0" hangingPunct="0"/>
              <a:r>
                <a:rPr lang="zh-CN" altLang="en-US" sz="1800" b="1"/>
                <a:t>一个字符</a:t>
              </a:r>
            </a:p>
          </p:txBody>
        </p:sp>
        <p:sp>
          <p:nvSpPr>
            <p:cNvPr id="45103" name="Line 50"/>
            <p:cNvSpPr>
              <a:spLocks noChangeShapeType="1"/>
            </p:cNvSpPr>
            <p:nvPr/>
          </p:nvSpPr>
          <p:spPr bwMode="auto">
            <a:xfrm>
              <a:off x="6554804" y="6018233"/>
              <a:ext cx="0" cy="368300"/>
            </a:xfrm>
            <a:prstGeom prst="line">
              <a:avLst/>
            </a:prstGeom>
            <a:noFill/>
            <a:ln w="12700">
              <a:solidFill>
                <a:schemeClr val="tx1"/>
              </a:solidFill>
              <a:prstDash val="sysDot"/>
              <a:round/>
              <a:headEnd/>
              <a:tailEnd/>
            </a:ln>
          </p:spPr>
          <p:txBody>
            <a:bodyPr wrap="none" anchor="ctr"/>
            <a:lstStyle/>
            <a:p>
              <a:endParaRPr lang="zh-CN" altLang="en-US"/>
            </a:p>
          </p:txBody>
        </p:sp>
        <p:sp>
          <p:nvSpPr>
            <p:cNvPr id="45104" name="Line 51"/>
            <p:cNvSpPr>
              <a:spLocks noChangeShapeType="1"/>
            </p:cNvSpPr>
            <p:nvPr/>
          </p:nvSpPr>
          <p:spPr bwMode="auto">
            <a:xfrm>
              <a:off x="6561154" y="6164283"/>
              <a:ext cx="368300" cy="0"/>
            </a:xfrm>
            <a:prstGeom prst="line">
              <a:avLst/>
            </a:prstGeom>
            <a:noFill/>
            <a:ln w="12700">
              <a:solidFill>
                <a:schemeClr val="tx1"/>
              </a:solidFill>
              <a:round/>
              <a:headEnd type="triangle" w="med" len="med"/>
              <a:tailEnd/>
            </a:ln>
          </p:spPr>
          <p:txBody>
            <a:bodyPr wrap="none" anchor="ctr"/>
            <a:lstStyle/>
            <a:p>
              <a:endParaRPr lang="zh-CN" altLang="en-US"/>
            </a:p>
          </p:txBody>
        </p:sp>
        <p:sp>
          <p:nvSpPr>
            <p:cNvPr id="45105" name="Rectangle 52"/>
            <p:cNvSpPr>
              <a:spLocks noChangeArrowheads="1"/>
            </p:cNvSpPr>
            <p:nvPr/>
          </p:nvSpPr>
          <p:spPr bwMode="auto">
            <a:xfrm>
              <a:off x="7000892" y="6000768"/>
              <a:ext cx="1417637" cy="363538"/>
            </a:xfrm>
            <a:prstGeom prst="rect">
              <a:avLst/>
            </a:prstGeom>
            <a:noFill/>
            <a:ln w="12700">
              <a:noFill/>
              <a:miter lim="800000"/>
              <a:headEnd/>
              <a:tailEnd/>
            </a:ln>
          </p:spPr>
          <p:txBody>
            <a:bodyPr lIns="90488" tIns="44450" rIns="90488" bIns="44450">
              <a:spAutoFit/>
            </a:bodyPr>
            <a:lstStyle/>
            <a:p>
              <a:pPr eaLnBrk="0" hangingPunct="0"/>
              <a:r>
                <a:rPr lang="zh-CN" altLang="en-US" sz="1800" b="1" dirty="0"/>
                <a:t>下一字符</a:t>
              </a:r>
            </a:p>
          </p:txBody>
        </p:sp>
        <p:sp>
          <p:nvSpPr>
            <p:cNvPr id="45111" name="Line 58"/>
            <p:cNvSpPr>
              <a:spLocks noChangeShapeType="1"/>
            </p:cNvSpPr>
            <p:nvPr/>
          </p:nvSpPr>
          <p:spPr bwMode="auto">
            <a:xfrm>
              <a:off x="8137552" y="5429264"/>
              <a:ext cx="292100" cy="0"/>
            </a:xfrm>
            <a:prstGeom prst="line">
              <a:avLst/>
            </a:prstGeom>
            <a:noFill/>
            <a:ln w="12700">
              <a:solidFill>
                <a:schemeClr val="tx1"/>
              </a:solidFill>
              <a:prstDash val="sysDot"/>
              <a:round/>
              <a:headEnd/>
              <a:tailEnd/>
            </a:ln>
          </p:spPr>
          <p:txBody>
            <a:bodyPr wrap="none" anchor="ctr"/>
            <a:lstStyle/>
            <a:p>
              <a:endParaRPr lang="zh-CN" altLang="en-US"/>
            </a:p>
          </p:txBody>
        </p:sp>
        <p:sp>
          <p:nvSpPr>
            <p:cNvPr id="45112" name="Line 59"/>
            <p:cNvSpPr>
              <a:spLocks noChangeShapeType="1"/>
            </p:cNvSpPr>
            <p:nvPr/>
          </p:nvSpPr>
          <p:spPr bwMode="auto">
            <a:xfrm flipH="1">
              <a:off x="609600" y="4800600"/>
              <a:ext cx="685800"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45113" name="Text Box 60"/>
            <p:cNvSpPr txBox="1">
              <a:spLocks noChangeArrowheads="1"/>
            </p:cNvSpPr>
            <p:nvPr/>
          </p:nvSpPr>
          <p:spPr bwMode="auto">
            <a:xfrm>
              <a:off x="517525" y="4340225"/>
              <a:ext cx="692150" cy="396875"/>
            </a:xfrm>
            <a:prstGeom prst="rect">
              <a:avLst/>
            </a:prstGeom>
            <a:noFill/>
            <a:ln w="12700">
              <a:noFill/>
              <a:miter lim="800000"/>
              <a:headEnd/>
              <a:tailEnd/>
            </a:ln>
          </p:spPr>
          <p:txBody>
            <a:bodyPr wrap="none">
              <a:spAutoFit/>
            </a:bodyPr>
            <a:lstStyle/>
            <a:p>
              <a:pPr eaLnBrk="0" hangingPunct="0"/>
              <a:r>
                <a:rPr lang="zh-CN" altLang="en-US" sz="2000"/>
                <a:t>方向</a:t>
              </a:r>
            </a:p>
          </p:txBody>
        </p:sp>
        <p:sp>
          <p:nvSpPr>
            <p:cNvPr id="64" name="TextBox 63"/>
            <p:cNvSpPr txBox="1"/>
            <p:nvPr/>
          </p:nvSpPr>
          <p:spPr>
            <a:xfrm>
              <a:off x="1778006" y="4357694"/>
              <a:ext cx="461665" cy="775212"/>
            </a:xfrm>
            <a:prstGeom prst="rect">
              <a:avLst/>
            </a:prstGeom>
            <a:noFill/>
          </p:spPr>
          <p:txBody>
            <a:bodyPr vert="eaVert" wrap="none" rtlCol="0">
              <a:spAutoFit/>
            </a:bodyPr>
            <a:lstStyle/>
            <a:p>
              <a:r>
                <a:rPr lang="zh-CN" altLang="en-US" sz="1800" b="1" dirty="0" smtClean="0"/>
                <a:t>起始位</a:t>
              </a:r>
              <a:endParaRPr lang="zh-CN" altLang="en-US" sz="1800" b="1" dirty="0"/>
            </a:p>
          </p:txBody>
        </p:sp>
        <p:sp>
          <p:nvSpPr>
            <p:cNvPr id="66" name="TextBox 65"/>
            <p:cNvSpPr txBox="1"/>
            <p:nvPr/>
          </p:nvSpPr>
          <p:spPr>
            <a:xfrm>
              <a:off x="6539227" y="4357694"/>
              <a:ext cx="461665" cy="775212"/>
            </a:xfrm>
            <a:prstGeom prst="rect">
              <a:avLst/>
            </a:prstGeom>
            <a:noFill/>
          </p:spPr>
          <p:txBody>
            <a:bodyPr vert="eaVert" wrap="none" rtlCol="0">
              <a:spAutoFit/>
            </a:bodyPr>
            <a:lstStyle/>
            <a:p>
              <a:r>
                <a:rPr lang="zh-CN" altLang="en-US" sz="1800" b="1" dirty="0" smtClean="0"/>
                <a:t>起始位</a:t>
              </a:r>
              <a:endParaRPr lang="zh-CN" altLang="en-US" sz="1800" b="1" dirty="0"/>
            </a:p>
          </p:txBody>
        </p:sp>
        <p:sp>
          <p:nvSpPr>
            <p:cNvPr id="67" name="TextBox 66"/>
            <p:cNvSpPr txBox="1"/>
            <p:nvPr/>
          </p:nvSpPr>
          <p:spPr>
            <a:xfrm>
              <a:off x="5135592" y="4357694"/>
              <a:ext cx="461665" cy="775212"/>
            </a:xfrm>
            <a:prstGeom prst="rect">
              <a:avLst/>
            </a:prstGeom>
            <a:noFill/>
          </p:spPr>
          <p:txBody>
            <a:bodyPr vert="eaVert" wrap="none" rtlCol="0">
              <a:spAutoFit/>
            </a:bodyPr>
            <a:lstStyle/>
            <a:p>
              <a:r>
                <a:rPr lang="zh-CN" altLang="en-US" sz="1800" b="1" dirty="0" smtClean="0"/>
                <a:t>终止位</a:t>
              </a:r>
              <a:endParaRPr lang="zh-CN" altLang="en-US" sz="1800" b="1" dirty="0"/>
            </a:p>
          </p:txBody>
        </p:sp>
        <p:sp>
          <p:nvSpPr>
            <p:cNvPr id="68" name="TextBox 67"/>
            <p:cNvSpPr txBox="1"/>
            <p:nvPr/>
          </p:nvSpPr>
          <p:spPr>
            <a:xfrm>
              <a:off x="3406750" y="4774180"/>
              <a:ext cx="300082" cy="369332"/>
            </a:xfrm>
            <a:prstGeom prst="rect">
              <a:avLst/>
            </a:prstGeom>
            <a:noFill/>
          </p:spPr>
          <p:txBody>
            <a:bodyPr wrap="none" rtlCol="0">
              <a:spAutoFit/>
            </a:bodyPr>
            <a:lstStyle/>
            <a:p>
              <a:r>
                <a:rPr lang="en-US" altLang="zh-CN" sz="1800" dirty="0" smtClean="0"/>
                <a:t>0</a:t>
              </a:r>
              <a:endParaRPr lang="zh-CN" altLang="en-US" sz="1800" dirty="0"/>
            </a:p>
          </p:txBody>
        </p:sp>
        <p:sp>
          <p:nvSpPr>
            <p:cNvPr id="69" name="TextBox 68"/>
            <p:cNvSpPr txBox="1"/>
            <p:nvPr/>
          </p:nvSpPr>
          <p:spPr>
            <a:xfrm>
              <a:off x="4121130" y="4774180"/>
              <a:ext cx="300082" cy="369332"/>
            </a:xfrm>
            <a:prstGeom prst="rect">
              <a:avLst/>
            </a:prstGeom>
            <a:noFill/>
          </p:spPr>
          <p:txBody>
            <a:bodyPr wrap="none" rtlCol="0">
              <a:spAutoFit/>
            </a:bodyPr>
            <a:lstStyle/>
            <a:p>
              <a:r>
                <a:rPr lang="en-US" altLang="zh-CN" sz="1800" dirty="0" smtClean="0"/>
                <a:t>0</a:t>
              </a:r>
              <a:endParaRPr lang="zh-CN" altLang="en-US" sz="1800" dirty="0"/>
            </a:p>
          </p:txBody>
        </p:sp>
        <p:sp>
          <p:nvSpPr>
            <p:cNvPr id="70" name="TextBox 69"/>
            <p:cNvSpPr txBox="1"/>
            <p:nvPr/>
          </p:nvSpPr>
          <p:spPr>
            <a:xfrm>
              <a:off x="4835510" y="4774180"/>
              <a:ext cx="300082" cy="369332"/>
            </a:xfrm>
            <a:prstGeom prst="rect">
              <a:avLst/>
            </a:prstGeom>
            <a:noFill/>
          </p:spPr>
          <p:txBody>
            <a:bodyPr wrap="none" rtlCol="0">
              <a:spAutoFit/>
            </a:bodyPr>
            <a:lstStyle/>
            <a:p>
              <a:r>
                <a:rPr lang="en-US" altLang="zh-CN" sz="1800" dirty="0" smtClean="0"/>
                <a:t>0</a:t>
              </a:r>
              <a:endParaRPr lang="zh-CN" altLang="en-US" sz="1800" dirty="0"/>
            </a:p>
          </p:txBody>
        </p:sp>
        <p:sp>
          <p:nvSpPr>
            <p:cNvPr id="71" name="TextBox 70"/>
            <p:cNvSpPr txBox="1"/>
            <p:nvPr/>
          </p:nvSpPr>
          <p:spPr>
            <a:xfrm>
              <a:off x="2278072" y="4774180"/>
              <a:ext cx="300082" cy="369332"/>
            </a:xfrm>
            <a:prstGeom prst="rect">
              <a:avLst/>
            </a:prstGeom>
            <a:noFill/>
          </p:spPr>
          <p:txBody>
            <a:bodyPr wrap="none" rtlCol="0">
              <a:spAutoFit/>
            </a:bodyPr>
            <a:lstStyle/>
            <a:p>
              <a:r>
                <a:rPr lang="en-US" altLang="zh-CN" sz="1800" dirty="0" smtClean="0"/>
                <a:t>1</a:t>
              </a:r>
              <a:endParaRPr lang="zh-CN" altLang="en-US" sz="1800" dirty="0"/>
            </a:p>
          </p:txBody>
        </p:sp>
        <p:sp>
          <p:nvSpPr>
            <p:cNvPr id="72" name="TextBox 71"/>
            <p:cNvSpPr txBox="1"/>
            <p:nvPr/>
          </p:nvSpPr>
          <p:spPr>
            <a:xfrm>
              <a:off x="2635262" y="4774180"/>
              <a:ext cx="300082" cy="369332"/>
            </a:xfrm>
            <a:prstGeom prst="rect">
              <a:avLst/>
            </a:prstGeom>
            <a:noFill/>
          </p:spPr>
          <p:txBody>
            <a:bodyPr wrap="none" rtlCol="0">
              <a:spAutoFit/>
            </a:bodyPr>
            <a:lstStyle/>
            <a:p>
              <a:r>
                <a:rPr lang="en-US" altLang="zh-CN" sz="1800" dirty="0" smtClean="0"/>
                <a:t>1</a:t>
              </a:r>
              <a:endParaRPr lang="zh-CN" altLang="en-US" sz="1800" dirty="0"/>
            </a:p>
          </p:txBody>
        </p:sp>
        <p:sp>
          <p:nvSpPr>
            <p:cNvPr id="73" name="TextBox 72"/>
            <p:cNvSpPr txBox="1"/>
            <p:nvPr/>
          </p:nvSpPr>
          <p:spPr>
            <a:xfrm>
              <a:off x="3049560" y="4774180"/>
              <a:ext cx="300082" cy="369332"/>
            </a:xfrm>
            <a:prstGeom prst="rect">
              <a:avLst/>
            </a:prstGeom>
            <a:noFill/>
          </p:spPr>
          <p:txBody>
            <a:bodyPr wrap="none" rtlCol="0">
              <a:spAutoFit/>
            </a:bodyPr>
            <a:lstStyle/>
            <a:p>
              <a:r>
                <a:rPr lang="en-US" altLang="zh-CN" sz="1800" dirty="0" smtClean="0"/>
                <a:t>1</a:t>
              </a:r>
              <a:endParaRPr lang="zh-CN" altLang="en-US" sz="1800" dirty="0"/>
            </a:p>
          </p:txBody>
        </p:sp>
        <p:sp>
          <p:nvSpPr>
            <p:cNvPr id="74" name="TextBox 73"/>
            <p:cNvSpPr txBox="1"/>
            <p:nvPr/>
          </p:nvSpPr>
          <p:spPr>
            <a:xfrm>
              <a:off x="3763940" y="4774180"/>
              <a:ext cx="300082" cy="369332"/>
            </a:xfrm>
            <a:prstGeom prst="rect">
              <a:avLst/>
            </a:prstGeom>
            <a:noFill/>
          </p:spPr>
          <p:txBody>
            <a:bodyPr wrap="none" rtlCol="0">
              <a:spAutoFit/>
            </a:bodyPr>
            <a:lstStyle/>
            <a:p>
              <a:r>
                <a:rPr lang="en-US" altLang="zh-CN" sz="1800" dirty="0" smtClean="0"/>
                <a:t>1</a:t>
              </a:r>
              <a:endParaRPr lang="zh-CN" altLang="en-US" sz="1800" dirty="0"/>
            </a:p>
          </p:txBody>
        </p:sp>
        <p:sp>
          <p:nvSpPr>
            <p:cNvPr id="75" name="TextBox 74"/>
            <p:cNvSpPr txBox="1"/>
            <p:nvPr/>
          </p:nvSpPr>
          <p:spPr>
            <a:xfrm>
              <a:off x="4478320" y="4774180"/>
              <a:ext cx="300082" cy="369332"/>
            </a:xfrm>
            <a:prstGeom prst="rect">
              <a:avLst/>
            </a:prstGeom>
            <a:noFill/>
          </p:spPr>
          <p:txBody>
            <a:bodyPr wrap="none" rtlCol="0">
              <a:spAutoFit/>
            </a:bodyPr>
            <a:lstStyle/>
            <a:p>
              <a:r>
                <a:rPr lang="en-US" altLang="zh-CN" sz="1800" dirty="0" smtClean="0"/>
                <a:t>1</a:t>
              </a:r>
              <a:endParaRPr lang="zh-CN" altLang="en-US" sz="1800" dirty="0"/>
            </a:p>
          </p:txBody>
        </p:sp>
        <p:cxnSp>
          <p:nvCxnSpPr>
            <p:cNvPr id="85" name="直接连接符 84"/>
            <p:cNvCxnSpPr/>
            <p:nvPr/>
          </p:nvCxnSpPr>
          <p:spPr bwMode="auto">
            <a:xfrm rot="5400000">
              <a:off x="1599411" y="4964917"/>
              <a:ext cx="357984" cy="794"/>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87" name="直接连接符 86"/>
            <p:cNvCxnSpPr/>
            <p:nvPr/>
          </p:nvCxnSpPr>
          <p:spPr bwMode="auto">
            <a:xfrm rot="5400000">
              <a:off x="2098683" y="4964917"/>
              <a:ext cx="357984" cy="794"/>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88" name="直接连接符 87"/>
            <p:cNvCxnSpPr/>
            <p:nvPr/>
          </p:nvCxnSpPr>
          <p:spPr bwMode="auto">
            <a:xfrm rot="5400000">
              <a:off x="2455873" y="4964917"/>
              <a:ext cx="357984" cy="794"/>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89" name="直接连接符 88"/>
            <p:cNvCxnSpPr/>
            <p:nvPr/>
          </p:nvCxnSpPr>
          <p:spPr bwMode="auto">
            <a:xfrm rot="5400000">
              <a:off x="2813063" y="4964917"/>
              <a:ext cx="357984" cy="794"/>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90" name="直接连接符 89"/>
            <p:cNvCxnSpPr/>
            <p:nvPr/>
          </p:nvCxnSpPr>
          <p:spPr bwMode="auto">
            <a:xfrm rot="5400000">
              <a:off x="3170253" y="4964917"/>
              <a:ext cx="357984" cy="794"/>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91" name="直接连接符 90"/>
            <p:cNvCxnSpPr/>
            <p:nvPr/>
          </p:nvCxnSpPr>
          <p:spPr bwMode="auto">
            <a:xfrm rot="5400000">
              <a:off x="3527443" y="4964917"/>
              <a:ext cx="357984" cy="794"/>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92" name="直接连接符 91"/>
            <p:cNvCxnSpPr/>
            <p:nvPr/>
          </p:nvCxnSpPr>
          <p:spPr bwMode="auto">
            <a:xfrm rot="5400000">
              <a:off x="3884633" y="4964917"/>
              <a:ext cx="357984" cy="794"/>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93" name="直接连接符 92"/>
            <p:cNvCxnSpPr/>
            <p:nvPr/>
          </p:nvCxnSpPr>
          <p:spPr bwMode="auto">
            <a:xfrm rot="5400000">
              <a:off x="4241823" y="4964917"/>
              <a:ext cx="357984" cy="794"/>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94" name="直接连接符 93"/>
            <p:cNvCxnSpPr/>
            <p:nvPr/>
          </p:nvCxnSpPr>
          <p:spPr bwMode="auto">
            <a:xfrm rot="5400000">
              <a:off x="4599013" y="4964917"/>
              <a:ext cx="357984" cy="794"/>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95" name="直接连接符 94"/>
            <p:cNvCxnSpPr/>
            <p:nvPr/>
          </p:nvCxnSpPr>
          <p:spPr bwMode="auto">
            <a:xfrm rot="5400000">
              <a:off x="4956203" y="4964917"/>
              <a:ext cx="357984" cy="794"/>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96" name="直接连接符 95"/>
            <p:cNvCxnSpPr/>
            <p:nvPr/>
          </p:nvCxnSpPr>
          <p:spPr bwMode="auto">
            <a:xfrm rot="5400000">
              <a:off x="5456269" y="4964917"/>
              <a:ext cx="357984" cy="794"/>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97" name="直接连接符 96"/>
            <p:cNvCxnSpPr/>
            <p:nvPr/>
          </p:nvCxnSpPr>
          <p:spPr bwMode="auto">
            <a:xfrm rot="5400000">
              <a:off x="5813459" y="4964917"/>
              <a:ext cx="357984" cy="794"/>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99" name="直接连接符 98"/>
            <p:cNvCxnSpPr/>
            <p:nvPr/>
          </p:nvCxnSpPr>
          <p:spPr bwMode="auto">
            <a:xfrm>
              <a:off x="849312" y="5214950"/>
              <a:ext cx="928694"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2" name="直接连接符 101"/>
            <p:cNvCxnSpPr/>
            <p:nvPr/>
          </p:nvCxnSpPr>
          <p:spPr bwMode="auto">
            <a:xfrm>
              <a:off x="1778006" y="5643554"/>
              <a:ext cx="500066" cy="24"/>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104" name="直接连接符 103"/>
            <p:cNvCxnSpPr/>
            <p:nvPr/>
          </p:nvCxnSpPr>
          <p:spPr bwMode="auto">
            <a:xfrm rot="5400000">
              <a:off x="1564498" y="5429252"/>
              <a:ext cx="427810" cy="794"/>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107" name="直接连接符 106"/>
            <p:cNvCxnSpPr/>
            <p:nvPr/>
          </p:nvCxnSpPr>
          <p:spPr bwMode="auto">
            <a:xfrm rot="5400000">
              <a:off x="2063770" y="5428458"/>
              <a:ext cx="427810" cy="794"/>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108" name="直接连接符 107"/>
            <p:cNvCxnSpPr/>
            <p:nvPr/>
          </p:nvCxnSpPr>
          <p:spPr bwMode="auto">
            <a:xfrm>
              <a:off x="2278072" y="5214950"/>
              <a:ext cx="357190" cy="158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9" name="直接连接符 108"/>
            <p:cNvCxnSpPr/>
            <p:nvPr/>
          </p:nvCxnSpPr>
          <p:spPr bwMode="auto">
            <a:xfrm>
              <a:off x="2635262" y="5214950"/>
              <a:ext cx="357190" cy="158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0" name="直接连接符 109"/>
            <p:cNvCxnSpPr/>
            <p:nvPr/>
          </p:nvCxnSpPr>
          <p:spPr bwMode="auto">
            <a:xfrm>
              <a:off x="2992452" y="5214950"/>
              <a:ext cx="357190" cy="158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1" name="直接连接符 110"/>
            <p:cNvCxnSpPr/>
            <p:nvPr/>
          </p:nvCxnSpPr>
          <p:spPr bwMode="auto">
            <a:xfrm>
              <a:off x="3349642" y="5641990"/>
              <a:ext cx="357190" cy="158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2" name="直接连接符 111"/>
            <p:cNvCxnSpPr/>
            <p:nvPr/>
          </p:nvCxnSpPr>
          <p:spPr bwMode="auto">
            <a:xfrm>
              <a:off x="3706832" y="5214950"/>
              <a:ext cx="357190" cy="158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3" name="直接连接符 112"/>
            <p:cNvCxnSpPr/>
            <p:nvPr/>
          </p:nvCxnSpPr>
          <p:spPr bwMode="auto">
            <a:xfrm>
              <a:off x="4064022" y="5641990"/>
              <a:ext cx="357190" cy="158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4" name="直接连接符 113"/>
            <p:cNvCxnSpPr/>
            <p:nvPr/>
          </p:nvCxnSpPr>
          <p:spPr bwMode="auto">
            <a:xfrm>
              <a:off x="4421212" y="5214950"/>
              <a:ext cx="357190" cy="158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5" name="直接连接符 114"/>
            <p:cNvCxnSpPr/>
            <p:nvPr/>
          </p:nvCxnSpPr>
          <p:spPr bwMode="auto">
            <a:xfrm>
              <a:off x="4778402" y="5641990"/>
              <a:ext cx="357190" cy="158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6" name="直接连接符 115"/>
            <p:cNvCxnSpPr/>
            <p:nvPr/>
          </p:nvCxnSpPr>
          <p:spPr bwMode="auto">
            <a:xfrm>
              <a:off x="5135592" y="5213362"/>
              <a:ext cx="500066" cy="1588"/>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120" name="直接连接符 119"/>
            <p:cNvCxnSpPr/>
            <p:nvPr/>
          </p:nvCxnSpPr>
          <p:spPr bwMode="auto">
            <a:xfrm>
              <a:off x="5635658" y="5214950"/>
              <a:ext cx="928694"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1" name="直接连接符 120"/>
            <p:cNvCxnSpPr/>
            <p:nvPr/>
          </p:nvCxnSpPr>
          <p:spPr bwMode="auto">
            <a:xfrm>
              <a:off x="6564352" y="5643554"/>
              <a:ext cx="500066" cy="24"/>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122" name="直接连接符 121"/>
            <p:cNvCxnSpPr/>
            <p:nvPr/>
          </p:nvCxnSpPr>
          <p:spPr bwMode="auto">
            <a:xfrm rot="5400000">
              <a:off x="6350844" y="5429252"/>
              <a:ext cx="427810" cy="794"/>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123" name="直接连接符 122"/>
            <p:cNvCxnSpPr/>
            <p:nvPr/>
          </p:nvCxnSpPr>
          <p:spPr bwMode="auto">
            <a:xfrm rot="5400000">
              <a:off x="6850116" y="5428458"/>
              <a:ext cx="427810" cy="794"/>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124" name="直接连接符 123"/>
            <p:cNvCxnSpPr/>
            <p:nvPr/>
          </p:nvCxnSpPr>
          <p:spPr bwMode="auto">
            <a:xfrm rot="5400000">
              <a:off x="3135340" y="5428458"/>
              <a:ext cx="427810" cy="79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5" name="直接连接符 124"/>
            <p:cNvCxnSpPr/>
            <p:nvPr/>
          </p:nvCxnSpPr>
          <p:spPr bwMode="auto">
            <a:xfrm rot="5400000">
              <a:off x="3493324" y="5429252"/>
              <a:ext cx="427810" cy="79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6" name="直接连接符 125"/>
            <p:cNvCxnSpPr/>
            <p:nvPr/>
          </p:nvCxnSpPr>
          <p:spPr bwMode="auto">
            <a:xfrm rot="5400000">
              <a:off x="3850514" y="5428458"/>
              <a:ext cx="427810" cy="79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7" name="直接连接符 126"/>
            <p:cNvCxnSpPr/>
            <p:nvPr/>
          </p:nvCxnSpPr>
          <p:spPr bwMode="auto">
            <a:xfrm rot="5400000">
              <a:off x="4206910" y="5428458"/>
              <a:ext cx="427810" cy="79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8" name="直接连接符 127"/>
            <p:cNvCxnSpPr/>
            <p:nvPr/>
          </p:nvCxnSpPr>
          <p:spPr bwMode="auto">
            <a:xfrm rot="5400000">
              <a:off x="4564894" y="5429252"/>
              <a:ext cx="427810" cy="79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9" name="直接连接符 128"/>
            <p:cNvCxnSpPr/>
            <p:nvPr/>
          </p:nvCxnSpPr>
          <p:spPr bwMode="auto">
            <a:xfrm rot="5400000">
              <a:off x="4922084" y="5428458"/>
              <a:ext cx="427810" cy="79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1" name="直接连接符 130"/>
            <p:cNvCxnSpPr/>
            <p:nvPr/>
          </p:nvCxnSpPr>
          <p:spPr bwMode="auto">
            <a:xfrm>
              <a:off x="7064418" y="5214950"/>
              <a:ext cx="357190" cy="158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2" name="直接连接符 131"/>
            <p:cNvCxnSpPr/>
            <p:nvPr/>
          </p:nvCxnSpPr>
          <p:spPr bwMode="auto">
            <a:xfrm>
              <a:off x="7421608" y="5641990"/>
              <a:ext cx="357190" cy="158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3" name="直接连接符 132"/>
            <p:cNvCxnSpPr/>
            <p:nvPr/>
          </p:nvCxnSpPr>
          <p:spPr bwMode="auto">
            <a:xfrm>
              <a:off x="7778798" y="5214950"/>
              <a:ext cx="357190" cy="158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4" name="直接连接符 133"/>
            <p:cNvCxnSpPr/>
            <p:nvPr/>
          </p:nvCxnSpPr>
          <p:spPr bwMode="auto">
            <a:xfrm rot="5400000">
              <a:off x="7207306" y="5428458"/>
              <a:ext cx="427810" cy="79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5" name="直接连接符 134"/>
            <p:cNvCxnSpPr/>
            <p:nvPr/>
          </p:nvCxnSpPr>
          <p:spPr bwMode="auto">
            <a:xfrm rot="5400000">
              <a:off x="7565290" y="5429252"/>
              <a:ext cx="427810" cy="79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6" name="直接连接符 135"/>
            <p:cNvCxnSpPr/>
            <p:nvPr/>
          </p:nvCxnSpPr>
          <p:spPr bwMode="auto">
            <a:xfrm rot="5400000">
              <a:off x="6892941" y="4964917"/>
              <a:ext cx="357984" cy="794"/>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137" name="直接连接符 136"/>
            <p:cNvCxnSpPr/>
            <p:nvPr/>
          </p:nvCxnSpPr>
          <p:spPr bwMode="auto">
            <a:xfrm rot="5400000">
              <a:off x="7250131" y="4964917"/>
              <a:ext cx="357984" cy="794"/>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138" name="直接连接符 137"/>
            <p:cNvCxnSpPr/>
            <p:nvPr/>
          </p:nvCxnSpPr>
          <p:spPr bwMode="auto">
            <a:xfrm rot="5400000">
              <a:off x="7607320" y="4964917"/>
              <a:ext cx="357984" cy="794"/>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139" name="直接连接符 138"/>
            <p:cNvCxnSpPr/>
            <p:nvPr/>
          </p:nvCxnSpPr>
          <p:spPr bwMode="auto">
            <a:xfrm rot="5400000">
              <a:off x="7964510" y="4964123"/>
              <a:ext cx="357984" cy="794"/>
            </a:xfrm>
            <a:prstGeom prst="line">
              <a:avLst/>
            </a:prstGeom>
            <a:solidFill>
              <a:schemeClr val="accent1"/>
            </a:solidFill>
            <a:ln w="9525" cap="flat" cmpd="sng" algn="ctr">
              <a:solidFill>
                <a:schemeClr val="tx1"/>
              </a:solidFill>
              <a:prstDash val="dash"/>
              <a:round/>
              <a:headEnd type="none" w="med" len="med"/>
              <a:tailEnd type="none" w="med" len="med"/>
            </a:ln>
            <a:effectLst/>
          </p:spPr>
        </p:cxnSp>
      </p:gr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ChangeArrowheads="1"/>
          </p:cNvSpPr>
          <p:nvPr/>
        </p:nvSpPr>
        <p:spPr bwMode="auto">
          <a:xfrm>
            <a:off x="228600" y="8382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44035" name="Text Box 5"/>
          <p:cNvSpPr txBox="1">
            <a:spLocks noChangeArrowheads="1"/>
          </p:cNvSpPr>
          <p:nvPr/>
        </p:nvSpPr>
        <p:spPr bwMode="auto">
          <a:xfrm>
            <a:off x="861060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36</a:t>
            </a:r>
            <a:endParaRPr lang="en-US" altLang="zh-CN" dirty="0"/>
          </a:p>
        </p:txBody>
      </p:sp>
      <p:sp>
        <p:nvSpPr>
          <p:cNvPr id="44036" name="Text Box 7"/>
          <p:cNvSpPr txBox="1">
            <a:spLocks noChangeArrowheads="1"/>
          </p:cNvSpPr>
          <p:nvPr/>
        </p:nvSpPr>
        <p:spPr bwMode="auto">
          <a:xfrm>
            <a:off x="212725" y="1052513"/>
            <a:ext cx="8626475" cy="5752344"/>
          </a:xfrm>
          <a:prstGeom prst="rect">
            <a:avLst/>
          </a:prstGeom>
          <a:noFill/>
          <a:ln w="9525">
            <a:noFill/>
            <a:miter lim="800000"/>
            <a:headEnd/>
            <a:tailEnd/>
          </a:ln>
        </p:spPr>
        <p:txBody>
          <a:bodyPr>
            <a:spAutoFit/>
          </a:bodyPr>
          <a:lstStyle/>
          <a:p>
            <a:pPr>
              <a:spcBef>
                <a:spcPct val="20000"/>
              </a:spcBef>
            </a:pPr>
            <a:r>
              <a:rPr lang="zh-CN" altLang="en-US" b="1" dirty="0" smtClean="0">
                <a:solidFill>
                  <a:srgbClr val="FF0000"/>
                </a:solidFill>
                <a:latin typeface="楷体" pitchFamily="18" charset="-122"/>
                <a:ea typeface="楷体" pitchFamily="18" charset="-122"/>
              </a:rPr>
              <a:t>目的：</a:t>
            </a:r>
            <a:r>
              <a:rPr lang="zh-CN" altLang="en-US" b="1" dirty="0" smtClean="0">
                <a:latin typeface="楷体" pitchFamily="18" charset="-122"/>
                <a:ea typeface="楷体" pitchFamily="18" charset="-122"/>
              </a:rPr>
              <a:t>     保证接收方在时间上与发送方取得同步，</a:t>
            </a:r>
          </a:p>
          <a:p>
            <a:pPr>
              <a:spcBef>
                <a:spcPct val="20000"/>
              </a:spcBef>
            </a:pPr>
            <a:r>
              <a:rPr lang="zh-CN" altLang="en-US" b="1" dirty="0" smtClean="0">
                <a:latin typeface="楷体" pitchFamily="18" charset="-122"/>
                <a:ea typeface="楷体" pitchFamily="18" charset="-122"/>
              </a:rPr>
              <a:t>           以便能够正确地识别和接收发送方发来的数据。</a:t>
            </a:r>
          </a:p>
          <a:p>
            <a:pPr>
              <a:spcBef>
                <a:spcPct val="15000"/>
              </a:spcBef>
              <a:spcAft>
                <a:spcPct val="15000"/>
              </a:spcAft>
              <a:buClr>
                <a:srgbClr val="FF0000"/>
              </a:buClr>
            </a:pPr>
            <a:r>
              <a:rPr lang="en-US" altLang="zh-CN" b="1" i="1" u="sng" dirty="0" smtClean="0">
                <a:solidFill>
                  <a:srgbClr val="FF0000"/>
                </a:solidFill>
              </a:rPr>
              <a:t>☆  </a:t>
            </a:r>
            <a:r>
              <a:rPr lang="zh-CN" altLang="en-US" b="1" u="sng" dirty="0" smtClean="0">
                <a:solidFill>
                  <a:srgbClr val="FF0000"/>
                </a:solidFill>
                <a:latin typeface="楷体" pitchFamily="18" charset="-122"/>
                <a:ea typeface="楷体" pitchFamily="18" charset="-122"/>
              </a:rPr>
              <a:t>多</a:t>
            </a:r>
            <a:r>
              <a:rPr lang="zh-CN" altLang="en-US" b="1" u="sng" dirty="0">
                <a:solidFill>
                  <a:srgbClr val="FF0000"/>
                </a:solidFill>
                <a:latin typeface="楷体" pitchFamily="18" charset="-122"/>
                <a:ea typeface="楷体" pitchFamily="18" charset="-122"/>
              </a:rPr>
              <a:t>个</a:t>
            </a:r>
            <a:r>
              <a:rPr lang="zh-CN" altLang="en-US" b="1" u="sng" dirty="0" smtClean="0">
                <a:solidFill>
                  <a:srgbClr val="FF0000"/>
                </a:solidFill>
                <a:latin typeface="楷体" pitchFamily="18" charset="-122"/>
                <a:ea typeface="楷体" pitchFamily="18" charset="-122"/>
              </a:rPr>
              <a:t>字符合成</a:t>
            </a:r>
            <a:r>
              <a:rPr lang="zh-CN" altLang="en-US" b="1" u="sng" dirty="0">
                <a:solidFill>
                  <a:srgbClr val="FF0000"/>
                </a:solidFill>
                <a:latin typeface="楷体" pitchFamily="18" charset="-122"/>
                <a:ea typeface="楷体" pitchFamily="18" charset="-122"/>
              </a:rPr>
              <a:t>的数据块为</a:t>
            </a:r>
            <a:r>
              <a:rPr lang="zh-CN" altLang="en-US" b="1" u="sng" dirty="0" smtClean="0">
                <a:solidFill>
                  <a:srgbClr val="FF0000"/>
                </a:solidFill>
                <a:latin typeface="楷体" pitchFamily="18" charset="-122"/>
                <a:ea typeface="楷体" pitchFamily="18" charset="-122"/>
              </a:rPr>
              <a:t>单位的同步传输</a:t>
            </a:r>
            <a:r>
              <a:rPr lang="zh-CN" altLang="en-US" sz="2800" b="1" u="sng" dirty="0" smtClean="0">
                <a:solidFill>
                  <a:srgbClr val="FF0000"/>
                </a:solidFill>
                <a:latin typeface="楷体" pitchFamily="18" charset="-122"/>
                <a:ea typeface="楷体" pitchFamily="18" charset="-122"/>
              </a:rPr>
              <a:t>（</a:t>
            </a:r>
            <a:r>
              <a:rPr lang="zh-CN" altLang="en-US" sz="2800" b="1" i="1" u="sng" dirty="0" smtClean="0">
                <a:solidFill>
                  <a:srgbClr val="FF0000"/>
                </a:solidFill>
                <a:latin typeface="楷体" pitchFamily="18" charset="-122"/>
                <a:ea typeface="楷体" pitchFamily="18" charset="-122"/>
              </a:rPr>
              <a:t>同步传输）</a:t>
            </a:r>
            <a:endParaRPr lang="zh-CN" altLang="en-US" sz="2800" b="1" dirty="0">
              <a:latin typeface="楷体" pitchFamily="18" charset="-122"/>
              <a:ea typeface="楷体" pitchFamily="18" charset="-122"/>
            </a:endParaRPr>
          </a:p>
          <a:p>
            <a:pPr>
              <a:spcBef>
                <a:spcPct val="20000"/>
              </a:spcBef>
              <a:spcAft>
                <a:spcPct val="20000"/>
              </a:spcAft>
            </a:pPr>
            <a:r>
              <a:rPr lang="zh-CN" altLang="en-US" b="1" dirty="0">
                <a:latin typeface="楷体" pitchFamily="18" charset="-122"/>
                <a:ea typeface="楷体" pitchFamily="18" charset="-122"/>
              </a:rPr>
              <a:t>   利用独特的</a:t>
            </a:r>
            <a:r>
              <a:rPr lang="zh-CN" altLang="en-US" b="1" dirty="0">
                <a:solidFill>
                  <a:srgbClr val="FF0000"/>
                </a:solidFill>
                <a:latin typeface="楷体" pitchFamily="18" charset="-122"/>
                <a:ea typeface="楷体" pitchFamily="18" charset="-122"/>
              </a:rPr>
              <a:t>同步模式</a:t>
            </a:r>
            <a:r>
              <a:rPr lang="zh-CN" altLang="en-US" b="1" dirty="0">
                <a:latin typeface="楷体" pitchFamily="18" charset="-122"/>
                <a:ea typeface="楷体" pitchFamily="18" charset="-122"/>
              </a:rPr>
              <a:t>来限定数据块，达到同步接收的目的。</a:t>
            </a:r>
          </a:p>
          <a:p>
            <a:pPr>
              <a:spcBef>
                <a:spcPct val="20000"/>
              </a:spcBef>
            </a:pPr>
            <a:r>
              <a:rPr lang="zh-CN" altLang="en-US" b="1" dirty="0">
                <a:solidFill>
                  <a:srgbClr val="FF0000"/>
                </a:solidFill>
                <a:latin typeface="楷体" pitchFamily="18" charset="-122"/>
                <a:ea typeface="楷体" pitchFamily="18" charset="-122"/>
              </a:rPr>
              <a:t>发送</a:t>
            </a:r>
            <a:r>
              <a:rPr lang="zh-CN" altLang="en-US" b="1" dirty="0">
                <a:latin typeface="楷体" pitchFamily="18" charset="-122"/>
                <a:ea typeface="楷体" pitchFamily="18" charset="-122"/>
              </a:rPr>
              <a:t>：同步符号</a:t>
            </a:r>
            <a:r>
              <a:rPr lang="en-US" altLang="zh-CN" b="1" dirty="0">
                <a:latin typeface="楷体" pitchFamily="18" charset="-122"/>
                <a:ea typeface="楷体" pitchFamily="18" charset="-122"/>
              </a:rPr>
              <a:t>(</a:t>
            </a:r>
            <a:r>
              <a:rPr lang="zh-CN" altLang="en-US" b="1" dirty="0">
                <a:latin typeface="楷体" pitchFamily="18" charset="-122"/>
                <a:ea typeface="楷体" pitchFamily="18" charset="-122"/>
              </a:rPr>
              <a:t>起始字符</a:t>
            </a:r>
            <a:r>
              <a:rPr lang="en-US" altLang="zh-CN" b="1" dirty="0">
                <a:latin typeface="楷体" pitchFamily="18" charset="-122"/>
                <a:ea typeface="楷体" pitchFamily="18" charset="-122"/>
              </a:rPr>
              <a:t>)</a:t>
            </a:r>
            <a:r>
              <a:rPr lang="zh-CN" altLang="en-US" b="1" dirty="0">
                <a:latin typeface="楷体" pitchFamily="18" charset="-122"/>
                <a:ea typeface="楷体" pitchFamily="18" charset="-122"/>
              </a:rPr>
              <a:t>＋数据块＋同步符号</a:t>
            </a:r>
            <a:r>
              <a:rPr lang="en-US" altLang="zh-CN" b="1" dirty="0">
                <a:latin typeface="楷体" pitchFamily="18" charset="-122"/>
                <a:ea typeface="楷体" pitchFamily="18" charset="-122"/>
              </a:rPr>
              <a:t>(</a:t>
            </a:r>
            <a:r>
              <a:rPr lang="zh-CN" altLang="en-US" b="1" dirty="0">
                <a:latin typeface="楷体" pitchFamily="18" charset="-122"/>
                <a:ea typeface="楷体" pitchFamily="18" charset="-122"/>
              </a:rPr>
              <a:t>结束字符）</a:t>
            </a:r>
          </a:p>
          <a:p>
            <a:pPr>
              <a:spcBef>
                <a:spcPct val="20000"/>
              </a:spcBef>
            </a:pPr>
            <a:r>
              <a:rPr lang="zh-CN" altLang="en-US" b="1" dirty="0">
                <a:solidFill>
                  <a:srgbClr val="FF0000"/>
                </a:solidFill>
                <a:latin typeface="楷体" pitchFamily="18" charset="-122"/>
                <a:ea typeface="楷体" pitchFamily="18" charset="-122"/>
              </a:rPr>
              <a:t>接收</a:t>
            </a:r>
            <a:r>
              <a:rPr lang="zh-CN" altLang="en-US" b="1" dirty="0">
                <a:latin typeface="楷体" pitchFamily="18" charset="-122"/>
                <a:ea typeface="楷体" pitchFamily="18" charset="-122"/>
              </a:rPr>
              <a:t>：遇到同步符号，开始接收数据，直到结束符号为止。</a:t>
            </a:r>
          </a:p>
          <a:p>
            <a:pPr>
              <a:spcBef>
                <a:spcPct val="20000"/>
              </a:spcBef>
            </a:pPr>
            <a:r>
              <a:rPr lang="zh-CN" altLang="en-US" b="1" dirty="0">
                <a:solidFill>
                  <a:srgbClr val="FF0000"/>
                </a:solidFill>
                <a:latin typeface="楷体" pitchFamily="18" charset="-122"/>
                <a:ea typeface="楷体" pitchFamily="18" charset="-122"/>
              </a:rPr>
              <a:t>同步符号</a:t>
            </a:r>
            <a:r>
              <a:rPr lang="zh-CN" altLang="en-US" b="1" dirty="0">
                <a:latin typeface="楷体" pitchFamily="18" charset="-122"/>
                <a:ea typeface="楷体" pitchFamily="18" charset="-122"/>
              </a:rPr>
              <a:t>：标识数据块的开始和结束</a:t>
            </a:r>
          </a:p>
          <a:p>
            <a:pPr>
              <a:spcBef>
                <a:spcPct val="20000"/>
              </a:spcBef>
            </a:pPr>
            <a:endParaRPr lang="zh-CN" altLang="en-US" sz="1000" b="1" dirty="0">
              <a:latin typeface="楷体" pitchFamily="18" charset="-122"/>
              <a:ea typeface="楷体" pitchFamily="18" charset="-122"/>
            </a:endParaRPr>
          </a:p>
          <a:p>
            <a:pPr>
              <a:spcBef>
                <a:spcPct val="20000"/>
              </a:spcBef>
            </a:pPr>
            <a:r>
              <a:rPr lang="zh-CN" altLang="en-US" b="1" dirty="0">
                <a:solidFill>
                  <a:srgbClr val="FF0000"/>
                </a:solidFill>
              </a:rPr>
              <a:t>                  </a:t>
            </a:r>
            <a:r>
              <a:rPr lang="en-US" altLang="zh-CN" b="1" u="sng" dirty="0">
                <a:solidFill>
                  <a:srgbClr val="FF0000"/>
                </a:solidFill>
              </a:rPr>
              <a:t>SYN</a:t>
            </a:r>
            <a:r>
              <a:rPr lang="en-US" altLang="zh-CN" b="1" dirty="0"/>
              <a:t>,G,H, …,B,A,D,E,</a:t>
            </a:r>
            <a:r>
              <a:rPr lang="en-US" altLang="zh-CN" b="1" u="sng" dirty="0">
                <a:solidFill>
                  <a:srgbClr val="FF0000"/>
                </a:solidFill>
              </a:rPr>
              <a:t>SYN</a:t>
            </a:r>
            <a:r>
              <a:rPr lang="en-US" altLang="zh-CN" b="1" dirty="0">
                <a:solidFill>
                  <a:srgbClr val="FF0000"/>
                </a:solidFill>
              </a:rPr>
              <a:t>                  </a:t>
            </a:r>
            <a:r>
              <a:rPr lang="en-US" altLang="en-US" b="1" dirty="0"/>
              <a:t>→</a:t>
            </a:r>
            <a:r>
              <a:rPr lang="en-US" altLang="zh-CN" b="1" dirty="0"/>
              <a:t>   </a:t>
            </a:r>
            <a:r>
              <a:rPr lang="zh-CN" altLang="en-US" b="1" dirty="0"/>
              <a:t>传输方向</a:t>
            </a:r>
            <a:endParaRPr lang="zh-CN" altLang="en-US" b="1" dirty="0">
              <a:latin typeface="楷体" pitchFamily="18" charset="-122"/>
              <a:ea typeface="楷体" pitchFamily="18" charset="-122"/>
            </a:endParaRPr>
          </a:p>
          <a:p>
            <a:pPr>
              <a:spcBef>
                <a:spcPct val="20000"/>
              </a:spcBef>
              <a:spcAft>
                <a:spcPct val="50000"/>
              </a:spcAft>
            </a:pPr>
            <a:endParaRPr lang="zh-CN" altLang="en-US" sz="1000" b="1" dirty="0">
              <a:solidFill>
                <a:srgbClr val="FF0000"/>
              </a:solidFill>
              <a:latin typeface="楷体" pitchFamily="18" charset="-122"/>
              <a:ea typeface="楷体" pitchFamily="18" charset="-122"/>
            </a:endParaRPr>
          </a:p>
          <a:p>
            <a:pPr>
              <a:spcBef>
                <a:spcPct val="20000"/>
              </a:spcBef>
              <a:spcAft>
                <a:spcPct val="50000"/>
              </a:spcAft>
            </a:pPr>
            <a:r>
              <a:rPr lang="zh-CN" altLang="en-US" b="1" dirty="0">
                <a:solidFill>
                  <a:srgbClr val="FF0000"/>
                </a:solidFill>
                <a:latin typeface="楷体" pitchFamily="18" charset="-122"/>
                <a:ea typeface="楷体" pitchFamily="18" charset="-122"/>
              </a:rPr>
              <a:t>可能问题</a:t>
            </a:r>
            <a:r>
              <a:rPr lang="zh-CN" altLang="en-US" b="1" dirty="0">
                <a:latin typeface="楷体" pitchFamily="18" charset="-122"/>
                <a:ea typeface="楷体" pitchFamily="18" charset="-122"/>
              </a:rPr>
              <a:t>：假同步现象</a:t>
            </a:r>
            <a:r>
              <a:rPr lang="en-US" altLang="zh-CN" b="1" dirty="0">
                <a:latin typeface="楷体" pitchFamily="18" charset="-122"/>
                <a:ea typeface="楷体" pitchFamily="18" charset="-122"/>
              </a:rPr>
              <a:t>—</a:t>
            </a:r>
            <a:r>
              <a:rPr lang="zh-CN" altLang="en-US" b="1" dirty="0">
                <a:latin typeface="楷体" pitchFamily="18" charset="-122"/>
                <a:ea typeface="楷体" pitchFamily="18" charset="-122"/>
              </a:rPr>
              <a:t>数据块中含有与同步符号相同的内容</a:t>
            </a:r>
          </a:p>
          <a:p>
            <a:pPr>
              <a:lnSpc>
                <a:spcPct val="60000"/>
              </a:lnSpc>
              <a:spcBef>
                <a:spcPct val="20000"/>
              </a:spcBef>
              <a:spcAft>
                <a:spcPct val="50000"/>
              </a:spcAft>
            </a:pPr>
            <a:r>
              <a:rPr lang="zh-CN" altLang="en-US" b="1" dirty="0">
                <a:solidFill>
                  <a:srgbClr val="FF0000"/>
                </a:solidFill>
                <a:latin typeface="楷体" pitchFamily="18" charset="-122"/>
                <a:ea typeface="楷体" pitchFamily="18" charset="-122"/>
              </a:rPr>
              <a:t>解决方法</a:t>
            </a:r>
            <a:r>
              <a:rPr lang="zh-CN" altLang="en-US" b="1" dirty="0">
                <a:latin typeface="楷体" pitchFamily="18" charset="-122"/>
                <a:ea typeface="楷体" pitchFamily="18" charset="-122"/>
              </a:rPr>
              <a:t>：增加匹配同步符号的难度</a:t>
            </a:r>
          </a:p>
          <a:p>
            <a:pPr>
              <a:spcBef>
                <a:spcPct val="20000"/>
              </a:spcBef>
              <a:spcAft>
                <a:spcPct val="50000"/>
              </a:spcAft>
            </a:pPr>
            <a:r>
              <a:rPr lang="zh-CN" altLang="en-US" b="1" dirty="0">
                <a:latin typeface="楷体" pitchFamily="18" charset="-122"/>
                <a:ea typeface="楷体" pitchFamily="18" charset="-122"/>
              </a:rPr>
              <a:t>     </a:t>
            </a:r>
            <a:r>
              <a:rPr lang="en-US" altLang="zh-CN" b="1" u="sng" dirty="0">
                <a:solidFill>
                  <a:srgbClr val="FF0000"/>
                </a:solidFill>
                <a:latin typeface="楷体" pitchFamily="18" charset="-122"/>
                <a:ea typeface="楷体" pitchFamily="18" charset="-122"/>
              </a:rPr>
              <a:t>SYN,SYN</a:t>
            </a:r>
            <a:r>
              <a:rPr lang="en-US" altLang="zh-CN" b="1" dirty="0">
                <a:latin typeface="楷体" pitchFamily="18" charset="-122"/>
                <a:ea typeface="楷体" pitchFamily="18" charset="-122"/>
              </a:rPr>
              <a:t>,G,H, …,B,A,</a:t>
            </a:r>
            <a:r>
              <a:rPr lang="en-US" altLang="zh-CN" b="1" dirty="0">
                <a:solidFill>
                  <a:srgbClr val="FF0000"/>
                </a:solidFill>
                <a:latin typeface="楷体" pitchFamily="18" charset="-122"/>
                <a:ea typeface="楷体" pitchFamily="18" charset="-122"/>
              </a:rPr>
              <a:t>SYN</a:t>
            </a:r>
            <a:r>
              <a:rPr lang="en-US" altLang="zh-CN" b="1" dirty="0">
                <a:latin typeface="楷体" pitchFamily="18" charset="-122"/>
                <a:ea typeface="楷体" pitchFamily="18" charset="-122"/>
              </a:rPr>
              <a:t>,D,E,</a:t>
            </a:r>
            <a:r>
              <a:rPr lang="en-US" altLang="zh-CN" b="1" u="sng" dirty="0">
                <a:solidFill>
                  <a:srgbClr val="FF0000"/>
                </a:solidFill>
                <a:latin typeface="楷体" pitchFamily="18" charset="-122"/>
                <a:ea typeface="楷体" pitchFamily="18" charset="-122"/>
              </a:rPr>
              <a:t>SYN,SYN</a:t>
            </a:r>
            <a:r>
              <a:rPr lang="en-US" altLang="zh-CN" b="1" u="sng" dirty="0">
                <a:solidFill>
                  <a:schemeClr val="hlink"/>
                </a:solidFill>
                <a:latin typeface="楷体" pitchFamily="18" charset="-122"/>
                <a:ea typeface="楷体" pitchFamily="18" charset="-122"/>
              </a:rPr>
              <a:t> </a:t>
            </a:r>
            <a:r>
              <a:rPr lang="en-US" altLang="zh-CN" b="1" dirty="0">
                <a:latin typeface="楷体" pitchFamily="18" charset="-122"/>
                <a:ea typeface="楷体" pitchFamily="18" charset="-122"/>
              </a:rPr>
              <a:t> </a:t>
            </a:r>
            <a:r>
              <a:rPr lang="en-US" altLang="zh-CN" b="1" dirty="0"/>
              <a:t>→  </a:t>
            </a:r>
            <a:r>
              <a:rPr lang="zh-CN" altLang="en-US" b="1" dirty="0">
                <a:latin typeface="楷体" pitchFamily="18" charset="-122"/>
                <a:ea typeface="楷体" pitchFamily="18" charset="-122"/>
              </a:rPr>
              <a:t>传输方向</a:t>
            </a:r>
          </a:p>
        </p:txBody>
      </p:sp>
      <p:sp>
        <p:nvSpPr>
          <p:cNvPr id="6" name="Text Box 7"/>
          <p:cNvSpPr txBox="1">
            <a:spLocks noChangeArrowheads="1"/>
          </p:cNvSpPr>
          <p:nvPr/>
        </p:nvSpPr>
        <p:spPr bwMode="auto">
          <a:xfrm>
            <a:off x="327025" y="188913"/>
            <a:ext cx="2444750" cy="519112"/>
          </a:xfrm>
          <a:prstGeom prst="rect">
            <a:avLst/>
          </a:prstGeom>
          <a:noFill/>
          <a:ln w="9525">
            <a:noFill/>
            <a:miter lim="800000"/>
            <a:headEnd/>
            <a:tailEnd/>
          </a:ln>
        </p:spPr>
        <p:txBody>
          <a:bodyPr>
            <a:spAutoFit/>
          </a:bodyPr>
          <a:lstStyle/>
          <a:p>
            <a:pPr>
              <a:spcBef>
                <a:spcPct val="20000"/>
              </a:spcBef>
              <a:spcAft>
                <a:spcPct val="50000"/>
              </a:spcAft>
              <a:buClr>
                <a:srgbClr val="FF0000"/>
              </a:buClr>
              <a:buFontTx/>
              <a:buChar char="★"/>
            </a:pPr>
            <a:r>
              <a:rPr lang="zh-CN" altLang="en-US" sz="2800" b="1" dirty="0">
                <a:latin typeface="楷体" pitchFamily="18" charset="-122"/>
                <a:ea typeface="楷体" pitchFamily="18" charset="-122"/>
              </a:rPr>
              <a:t>同步技术</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2"/>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47107" name="Line 3"/>
          <p:cNvSpPr>
            <a:spLocks noChangeShapeType="1"/>
          </p:cNvSpPr>
          <p:nvPr/>
        </p:nvSpPr>
        <p:spPr bwMode="auto">
          <a:xfrm>
            <a:off x="3352800" y="2133600"/>
            <a:ext cx="990600"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47108" name="Line 4"/>
          <p:cNvSpPr>
            <a:spLocks noChangeShapeType="1"/>
          </p:cNvSpPr>
          <p:nvPr/>
        </p:nvSpPr>
        <p:spPr bwMode="auto">
          <a:xfrm>
            <a:off x="3352800" y="4038600"/>
            <a:ext cx="1066800"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47109" name="Line 5"/>
          <p:cNvSpPr>
            <a:spLocks noChangeShapeType="1"/>
          </p:cNvSpPr>
          <p:nvPr/>
        </p:nvSpPr>
        <p:spPr bwMode="auto">
          <a:xfrm flipH="1">
            <a:off x="3352800" y="4267200"/>
            <a:ext cx="1066800"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47110" name="Line 6"/>
          <p:cNvSpPr>
            <a:spLocks noChangeShapeType="1"/>
          </p:cNvSpPr>
          <p:nvPr/>
        </p:nvSpPr>
        <p:spPr bwMode="auto">
          <a:xfrm>
            <a:off x="3200400" y="5715000"/>
            <a:ext cx="1219200" cy="0"/>
          </a:xfrm>
          <a:prstGeom prst="line">
            <a:avLst/>
          </a:prstGeom>
          <a:noFill/>
          <a:ln w="12700">
            <a:solidFill>
              <a:schemeClr val="tx1"/>
            </a:solidFill>
            <a:round/>
            <a:headEnd type="triangle" w="med" len="med"/>
            <a:tailEnd type="triangle" w="med" len="med"/>
          </a:ln>
        </p:spPr>
        <p:txBody>
          <a:bodyPr wrap="none" anchor="ctr"/>
          <a:lstStyle/>
          <a:p>
            <a:endParaRPr lang="zh-CN" altLang="en-US"/>
          </a:p>
        </p:txBody>
      </p:sp>
      <p:pic>
        <p:nvPicPr>
          <p:cNvPr id="47111" name="Picture 7"/>
          <p:cNvPicPr>
            <a:picLocks noChangeArrowheads="1"/>
          </p:cNvPicPr>
          <p:nvPr/>
        </p:nvPicPr>
        <p:blipFill>
          <a:blip r:embed="rId2" cstate="print"/>
          <a:srcRect/>
          <a:stretch>
            <a:fillRect/>
          </a:stretch>
        </p:blipFill>
        <p:spPr bwMode="auto">
          <a:xfrm>
            <a:off x="2895600" y="1905000"/>
            <a:ext cx="381000" cy="457200"/>
          </a:xfrm>
          <a:prstGeom prst="rect">
            <a:avLst/>
          </a:prstGeom>
          <a:noFill/>
          <a:ln w="12700">
            <a:noFill/>
            <a:miter lim="800000"/>
            <a:headEnd/>
            <a:tailEnd/>
          </a:ln>
        </p:spPr>
      </p:pic>
      <p:pic>
        <p:nvPicPr>
          <p:cNvPr id="47112" name="Picture 8"/>
          <p:cNvPicPr>
            <a:picLocks noChangeArrowheads="1"/>
          </p:cNvPicPr>
          <p:nvPr/>
        </p:nvPicPr>
        <p:blipFill>
          <a:blip r:embed="rId2" cstate="print"/>
          <a:srcRect/>
          <a:stretch>
            <a:fillRect/>
          </a:stretch>
        </p:blipFill>
        <p:spPr bwMode="auto">
          <a:xfrm>
            <a:off x="4419600" y="1905000"/>
            <a:ext cx="381000" cy="457200"/>
          </a:xfrm>
          <a:prstGeom prst="rect">
            <a:avLst/>
          </a:prstGeom>
          <a:noFill/>
          <a:ln w="12700">
            <a:noFill/>
            <a:miter lim="800000"/>
            <a:headEnd/>
            <a:tailEnd/>
          </a:ln>
        </p:spPr>
      </p:pic>
      <p:pic>
        <p:nvPicPr>
          <p:cNvPr id="47113" name="Picture 9"/>
          <p:cNvPicPr>
            <a:picLocks noChangeArrowheads="1"/>
          </p:cNvPicPr>
          <p:nvPr/>
        </p:nvPicPr>
        <p:blipFill>
          <a:blip r:embed="rId2" cstate="print"/>
          <a:srcRect/>
          <a:stretch>
            <a:fillRect/>
          </a:stretch>
        </p:blipFill>
        <p:spPr bwMode="auto">
          <a:xfrm>
            <a:off x="2895600" y="3962400"/>
            <a:ext cx="381000" cy="457200"/>
          </a:xfrm>
          <a:prstGeom prst="rect">
            <a:avLst/>
          </a:prstGeom>
          <a:noFill/>
          <a:ln w="12700">
            <a:noFill/>
            <a:miter lim="800000"/>
            <a:headEnd/>
            <a:tailEnd/>
          </a:ln>
        </p:spPr>
      </p:pic>
      <p:pic>
        <p:nvPicPr>
          <p:cNvPr id="47114" name="Picture 10"/>
          <p:cNvPicPr>
            <a:picLocks noChangeArrowheads="1"/>
          </p:cNvPicPr>
          <p:nvPr/>
        </p:nvPicPr>
        <p:blipFill>
          <a:blip r:embed="rId2" cstate="print"/>
          <a:srcRect/>
          <a:stretch>
            <a:fillRect/>
          </a:stretch>
        </p:blipFill>
        <p:spPr bwMode="auto">
          <a:xfrm>
            <a:off x="4495800" y="3962400"/>
            <a:ext cx="381000" cy="457200"/>
          </a:xfrm>
          <a:prstGeom prst="rect">
            <a:avLst/>
          </a:prstGeom>
          <a:noFill/>
          <a:ln w="12700">
            <a:noFill/>
            <a:miter lim="800000"/>
            <a:headEnd/>
            <a:tailEnd/>
          </a:ln>
        </p:spPr>
      </p:pic>
      <p:pic>
        <p:nvPicPr>
          <p:cNvPr id="47115" name="Picture 11"/>
          <p:cNvPicPr>
            <a:picLocks noChangeArrowheads="1"/>
          </p:cNvPicPr>
          <p:nvPr/>
        </p:nvPicPr>
        <p:blipFill>
          <a:blip r:embed="rId2" cstate="print"/>
          <a:srcRect/>
          <a:stretch>
            <a:fillRect/>
          </a:stretch>
        </p:blipFill>
        <p:spPr bwMode="auto">
          <a:xfrm>
            <a:off x="2971800" y="5562600"/>
            <a:ext cx="381000" cy="457200"/>
          </a:xfrm>
          <a:prstGeom prst="rect">
            <a:avLst/>
          </a:prstGeom>
          <a:noFill/>
          <a:ln w="12700">
            <a:noFill/>
            <a:miter lim="800000"/>
            <a:headEnd/>
            <a:tailEnd/>
          </a:ln>
        </p:spPr>
      </p:pic>
      <p:pic>
        <p:nvPicPr>
          <p:cNvPr id="47116" name="Picture 12"/>
          <p:cNvPicPr>
            <a:picLocks noChangeArrowheads="1"/>
          </p:cNvPicPr>
          <p:nvPr/>
        </p:nvPicPr>
        <p:blipFill>
          <a:blip r:embed="rId2" cstate="print"/>
          <a:srcRect/>
          <a:stretch>
            <a:fillRect/>
          </a:stretch>
        </p:blipFill>
        <p:spPr bwMode="auto">
          <a:xfrm>
            <a:off x="4419600" y="5562600"/>
            <a:ext cx="381000" cy="457200"/>
          </a:xfrm>
          <a:prstGeom prst="rect">
            <a:avLst/>
          </a:prstGeom>
          <a:noFill/>
          <a:ln w="12700">
            <a:noFill/>
            <a:miter lim="800000"/>
            <a:headEnd/>
            <a:tailEnd/>
          </a:ln>
        </p:spPr>
      </p:pic>
      <p:sp>
        <p:nvSpPr>
          <p:cNvPr id="47117" name="Text Box 13"/>
          <p:cNvSpPr txBox="1">
            <a:spLocks noChangeArrowheads="1"/>
          </p:cNvSpPr>
          <p:nvPr/>
        </p:nvSpPr>
        <p:spPr bwMode="auto">
          <a:xfrm>
            <a:off x="861060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37</a:t>
            </a:r>
            <a:endParaRPr lang="en-US" altLang="zh-CN" dirty="0"/>
          </a:p>
        </p:txBody>
      </p:sp>
      <p:sp>
        <p:nvSpPr>
          <p:cNvPr id="47118" name="Text Box 14"/>
          <p:cNvSpPr txBox="1">
            <a:spLocks noChangeArrowheads="1"/>
          </p:cNvSpPr>
          <p:nvPr/>
        </p:nvSpPr>
        <p:spPr bwMode="auto">
          <a:xfrm>
            <a:off x="212725" y="1012825"/>
            <a:ext cx="8413750" cy="4144963"/>
          </a:xfrm>
          <a:prstGeom prst="rect">
            <a:avLst/>
          </a:prstGeom>
          <a:noFill/>
          <a:ln w="9525">
            <a:noFill/>
            <a:miter lim="800000"/>
            <a:headEnd/>
            <a:tailEnd/>
          </a:ln>
        </p:spPr>
        <p:txBody>
          <a:bodyPr wrap="none">
            <a:spAutoFit/>
          </a:bodyPr>
          <a:lstStyle/>
          <a:p>
            <a:pPr>
              <a:spcBef>
                <a:spcPct val="20000"/>
              </a:spcBef>
              <a:spcAft>
                <a:spcPct val="30000"/>
              </a:spcAft>
            </a:pPr>
            <a:r>
              <a:rPr lang="en-US" altLang="zh-CN" b="1" dirty="0">
                <a:solidFill>
                  <a:srgbClr val="FF0000"/>
                </a:solidFill>
                <a:latin typeface="楷体" pitchFamily="18" charset="-122"/>
                <a:ea typeface="楷体" pitchFamily="18" charset="-122"/>
              </a:rPr>
              <a:t>    </a:t>
            </a:r>
            <a:r>
              <a:rPr lang="zh-CN" altLang="en-US" b="1" u="sng" dirty="0">
                <a:solidFill>
                  <a:srgbClr val="FF0000"/>
                </a:solidFill>
                <a:latin typeface="楷体" pitchFamily="18" charset="-122"/>
                <a:ea typeface="楷体" pitchFamily="18" charset="-122"/>
              </a:rPr>
              <a:t>单工传输</a:t>
            </a:r>
            <a:r>
              <a:rPr lang="zh-CN" altLang="en-US" b="1" u="sng" dirty="0">
                <a:solidFill>
                  <a:schemeClr val="hlink"/>
                </a:solidFill>
                <a:latin typeface="楷体" pitchFamily="18" charset="-122"/>
                <a:ea typeface="楷体" pitchFamily="18" charset="-122"/>
              </a:rPr>
              <a:t> </a:t>
            </a:r>
            <a:r>
              <a:rPr lang="zh-CN" altLang="en-US" b="1" dirty="0">
                <a:latin typeface="楷体" pitchFamily="18" charset="-122"/>
                <a:ea typeface="楷体" pitchFamily="18" charset="-122"/>
              </a:rPr>
              <a:t>：任意时刻只允许向一个方向进行信息传输；</a:t>
            </a:r>
          </a:p>
          <a:p>
            <a:pPr>
              <a:spcBef>
                <a:spcPct val="20000"/>
              </a:spcBef>
              <a:spcAft>
                <a:spcPct val="30000"/>
              </a:spcAft>
            </a:pPr>
            <a:endParaRPr lang="zh-CN" altLang="en-US" b="1" dirty="0">
              <a:solidFill>
                <a:srgbClr val="FF0000"/>
              </a:solidFill>
              <a:latin typeface="楷体" pitchFamily="18" charset="-122"/>
              <a:ea typeface="楷体" pitchFamily="18" charset="-122"/>
            </a:endParaRPr>
          </a:p>
          <a:p>
            <a:pPr>
              <a:spcBef>
                <a:spcPct val="20000"/>
              </a:spcBef>
              <a:spcAft>
                <a:spcPct val="30000"/>
              </a:spcAft>
            </a:pPr>
            <a:r>
              <a:rPr lang="zh-CN" altLang="en-US" b="1" dirty="0">
                <a:solidFill>
                  <a:srgbClr val="FF0000"/>
                </a:solidFill>
                <a:latin typeface="楷体" pitchFamily="18" charset="-122"/>
                <a:ea typeface="楷体" pitchFamily="18" charset="-122"/>
              </a:rPr>
              <a:t>    </a:t>
            </a:r>
          </a:p>
          <a:p>
            <a:pPr>
              <a:spcBef>
                <a:spcPct val="20000"/>
              </a:spcBef>
              <a:spcAft>
                <a:spcPct val="10000"/>
              </a:spcAft>
            </a:pPr>
            <a:r>
              <a:rPr lang="zh-CN" altLang="en-US" b="1" dirty="0">
                <a:solidFill>
                  <a:srgbClr val="FF0000"/>
                </a:solidFill>
                <a:latin typeface="楷体" pitchFamily="18" charset="-122"/>
                <a:ea typeface="楷体" pitchFamily="18" charset="-122"/>
              </a:rPr>
              <a:t>    </a:t>
            </a:r>
            <a:r>
              <a:rPr lang="zh-CN" altLang="en-US" b="1" u="sng" dirty="0">
                <a:solidFill>
                  <a:srgbClr val="FF0000"/>
                </a:solidFill>
                <a:latin typeface="楷体" pitchFamily="18" charset="-122"/>
                <a:ea typeface="楷体" pitchFamily="18" charset="-122"/>
              </a:rPr>
              <a:t>半双工传输</a:t>
            </a:r>
            <a:r>
              <a:rPr lang="zh-CN" altLang="en-US" b="1" dirty="0">
                <a:solidFill>
                  <a:srgbClr val="FF0000"/>
                </a:solidFill>
                <a:latin typeface="楷体" pitchFamily="18" charset="-122"/>
                <a:ea typeface="楷体" pitchFamily="18" charset="-122"/>
              </a:rPr>
              <a:t>：</a:t>
            </a:r>
            <a:r>
              <a:rPr lang="zh-CN" altLang="en-US" b="1" dirty="0">
                <a:latin typeface="楷体" pitchFamily="18" charset="-122"/>
                <a:ea typeface="楷体" pitchFamily="18" charset="-122"/>
              </a:rPr>
              <a:t> 可以交替改变方向的信息传输，</a:t>
            </a:r>
          </a:p>
          <a:p>
            <a:pPr>
              <a:spcBef>
                <a:spcPct val="20000"/>
              </a:spcBef>
              <a:spcAft>
                <a:spcPct val="10000"/>
              </a:spcAft>
            </a:pPr>
            <a:r>
              <a:rPr lang="zh-CN" altLang="en-US" b="1" dirty="0">
                <a:latin typeface="楷体" pitchFamily="18" charset="-122"/>
                <a:ea typeface="楷体" pitchFamily="18" charset="-122"/>
              </a:rPr>
              <a:t>            但在任一特定时刻，信息只能向一个方向传输；</a:t>
            </a:r>
          </a:p>
          <a:p>
            <a:pPr>
              <a:spcBef>
                <a:spcPct val="20000"/>
              </a:spcBef>
              <a:spcAft>
                <a:spcPct val="30000"/>
              </a:spcAft>
            </a:pPr>
            <a:r>
              <a:rPr lang="zh-CN" altLang="en-US" b="1" dirty="0">
                <a:solidFill>
                  <a:srgbClr val="FF0000"/>
                </a:solidFill>
                <a:latin typeface="楷体" pitchFamily="18" charset="-122"/>
                <a:ea typeface="楷体" pitchFamily="18" charset="-122"/>
              </a:rPr>
              <a:t>    </a:t>
            </a:r>
          </a:p>
          <a:p>
            <a:pPr>
              <a:spcBef>
                <a:spcPct val="20000"/>
              </a:spcBef>
              <a:spcAft>
                <a:spcPct val="30000"/>
              </a:spcAft>
            </a:pPr>
            <a:endParaRPr lang="zh-CN" altLang="en-US" b="1" dirty="0">
              <a:solidFill>
                <a:srgbClr val="FF0000"/>
              </a:solidFill>
              <a:latin typeface="楷体" pitchFamily="18" charset="-122"/>
              <a:ea typeface="楷体" pitchFamily="18" charset="-122"/>
            </a:endParaRPr>
          </a:p>
          <a:p>
            <a:pPr>
              <a:spcBef>
                <a:spcPct val="20000"/>
              </a:spcBef>
              <a:spcAft>
                <a:spcPct val="30000"/>
              </a:spcAft>
            </a:pPr>
            <a:r>
              <a:rPr lang="zh-CN" altLang="en-US" b="1" dirty="0">
                <a:solidFill>
                  <a:srgbClr val="FF0000"/>
                </a:solidFill>
                <a:latin typeface="楷体" pitchFamily="18" charset="-122"/>
                <a:ea typeface="楷体" pitchFamily="18" charset="-122"/>
              </a:rPr>
              <a:t>    </a:t>
            </a:r>
            <a:r>
              <a:rPr lang="zh-CN" altLang="en-US" b="1" u="sng" dirty="0">
                <a:solidFill>
                  <a:srgbClr val="FF0000"/>
                </a:solidFill>
                <a:latin typeface="楷体" pitchFamily="18" charset="-122"/>
                <a:ea typeface="楷体" pitchFamily="18" charset="-122"/>
              </a:rPr>
              <a:t>全双工传输</a:t>
            </a:r>
            <a:r>
              <a:rPr lang="zh-CN" altLang="en-US" b="1" dirty="0">
                <a:latin typeface="楷体" pitchFamily="18" charset="-122"/>
                <a:ea typeface="楷体" pitchFamily="18" charset="-122"/>
              </a:rPr>
              <a:t>： 任意时刻信息都可进行双向的信息传输。</a:t>
            </a:r>
          </a:p>
        </p:txBody>
      </p:sp>
      <p:sp>
        <p:nvSpPr>
          <p:cNvPr id="47119" name="Text Box 15"/>
          <p:cNvSpPr txBox="1">
            <a:spLocks noChangeArrowheads="1"/>
          </p:cNvSpPr>
          <p:nvPr/>
        </p:nvSpPr>
        <p:spPr bwMode="auto">
          <a:xfrm>
            <a:off x="250825" y="115888"/>
            <a:ext cx="2736850" cy="519112"/>
          </a:xfrm>
          <a:prstGeom prst="rect">
            <a:avLst/>
          </a:prstGeom>
          <a:noFill/>
          <a:ln w="9525">
            <a:noFill/>
            <a:miter lim="800000"/>
            <a:headEnd/>
            <a:tailEnd/>
          </a:ln>
        </p:spPr>
        <p:txBody>
          <a:bodyPr>
            <a:spAutoFit/>
          </a:bodyPr>
          <a:lstStyle/>
          <a:p>
            <a:pPr>
              <a:spcBef>
                <a:spcPct val="20000"/>
              </a:spcBef>
              <a:spcAft>
                <a:spcPct val="30000"/>
              </a:spcAft>
            </a:pPr>
            <a:r>
              <a:rPr lang="en-US" altLang="zh-CN" sz="2800" b="1">
                <a:latin typeface="楷体" pitchFamily="18" charset="-122"/>
                <a:ea typeface="楷体" pitchFamily="18" charset="-122"/>
              </a:rPr>
              <a:t>2.6 </a:t>
            </a:r>
            <a:r>
              <a:rPr lang="zh-CN" altLang="en-US" sz="2800" b="1">
                <a:latin typeface="楷体" pitchFamily="18" charset="-122"/>
                <a:ea typeface="楷体" pitchFamily="18" charset="-122"/>
              </a:rPr>
              <a:t>传输形式</a:t>
            </a:r>
            <a:endParaRPr lang="zh-CN" altLang="en-US" b="1">
              <a:latin typeface="楷体" pitchFamily="18" charset="-122"/>
              <a:ea typeface="楷体" pitchFamily="18" charset="-122"/>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6" name="Rectangle 2"/>
          <p:cNvSpPr>
            <a:spLocks noChangeArrowheads="1"/>
          </p:cNvSpPr>
          <p:nvPr/>
        </p:nvSpPr>
        <p:spPr bwMode="auto">
          <a:xfrm>
            <a:off x="228600" y="9144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62467" name="Line 3"/>
          <p:cNvSpPr>
            <a:spLocks noChangeShapeType="1"/>
          </p:cNvSpPr>
          <p:nvPr/>
        </p:nvSpPr>
        <p:spPr bwMode="auto">
          <a:xfrm>
            <a:off x="552450" y="5029200"/>
            <a:ext cx="0" cy="1219200"/>
          </a:xfrm>
          <a:prstGeom prst="line">
            <a:avLst/>
          </a:prstGeom>
          <a:noFill/>
          <a:ln w="28575">
            <a:solidFill>
              <a:schemeClr val="tx1"/>
            </a:solidFill>
            <a:prstDash val="dash"/>
            <a:round/>
            <a:headEnd/>
            <a:tailEnd/>
          </a:ln>
        </p:spPr>
        <p:txBody>
          <a:bodyPr wrap="none" anchor="ctr"/>
          <a:lstStyle/>
          <a:p>
            <a:endParaRPr lang="zh-CN" altLang="en-US"/>
          </a:p>
        </p:txBody>
      </p:sp>
      <p:sp>
        <p:nvSpPr>
          <p:cNvPr id="62468" name="Line 4"/>
          <p:cNvSpPr>
            <a:spLocks noChangeShapeType="1"/>
          </p:cNvSpPr>
          <p:nvPr/>
        </p:nvSpPr>
        <p:spPr bwMode="auto">
          <a:xfrm>
            <a:off x="1771650" y="5029200"/>
            <a:ext cx="0" cy="1219200"/>
          </a:xfrm>
          <a:prstGeom prst="line">
            <a:avLst/>
          </a:prstGeom>
          <a:noFill/>
          <a:ln w="28575">
            <a:solidFill>
              <a:schemeClr val="tx1"/>
            </a:solidFill>
            <a:prstDash val="dash"/>
            <a:round/>
            <a:headEnd/>
            <a:tailEnd/>
          </a:ln>
        </p:spPr>
        <p:txBody>
          <a:bodyPr wrap="none" anchor="ctr"/>
          <a:lstStyle/>
          <a:p>
            <a:endParaRPr lang="zh-CN" altLang="en-US"/>
          </a:p>
        </p:txBody>
      </p:sp>
      <p:sp>
        <p:nvSpPr>
          <p:cNvPr id="62469" name="Line 5"/>
          <p:cNvSpPr>
            <a:spLocks noChangeShapeType="1"/>
          </p:cNvSpPr>
          <p:nvPr/>
        </p:nvSpPr>
        <p:spPr bwMode="auto">
          <a:xfrm>
            <a:off x="1162050" y="5029200"/>
            <a:ext cx="0" cy="1219200"/>
          </a:xfrm>
          <a:prstGeom prst="line">
            <a:avLst/>
          </a:prstGeom>
          <a:noFill/>
          <a:ln w="28575">
            <a:solidFill>
              <a:schemeClr val="tx1"/>
            </a:solidFill>
            <a:prstDash val="dash"/>
            <a:round/>
            <a:headEnd/>
            <a:tailEnd/>
          </a:ln>
        </p:spPr>
        <p:txBody>
          <a:bodyPr wrap="none" anchor="ctr"/>
          <a:lstStyle/>
          <a:p>
            <a:endParaRPr lang="zh-CN" altLang="en-US"/>
          </a:p>
        </p:txBody>
      </p:sp>
      <p:sp>
        <p:nvSpPr>
          <p:cNvPr id="62470" name="Line 6"/>
          <p:cNvSpPr>
            <a:spLocks noChangeShapeType="1"/>
          </p:cNvSpPr>
          <p:nvPr/>
        </p:nvSpPr>
        <p:spPr bwMode="auto">
          <a:xfrm>
            <a:off x="323850" y="5638800"/>
            <a:ext cx="4724400" cy="0"/>
          </a:xfrm>
          <a:prstGeom prst="line">
            <a:avLst/>
          </a:prstGeom>
          <a:noFill/>
          <a:ln w="28575">
            <a:solidFill>
              <a:schemeClr val="tx1"/>
            </a:solidFill>
            <a:prstDash val="dash"/>
            <a:round/>
            <a:headEnd/>
            <a:tailEnd/>
          </a:ln>
        </p:spPr>
        <p:txBody>
          <a:bodyPr wrap="none" anchor="ctr"/>
          <a:lstStyle/>
          <a:p>
            <a:endParaRPr lang="zh-CN" altLang="en-US"/>
          </a:p>
        </p:txBody>
      </p:sp>
      <p:sp>
        <p:nvSpPr>
          <p:cNvPr id="62471" name="Line 7"/>
          <p:cNvSpPr>
            <a:spLocks noChangeShapeType="1"/>
          </p:cNvSpPr>
          <p:nvPr/>
        </p:nvSpPr>
        <p:spPr bwMode="auto">
          <a:xfrm>
            <a:off x="2381250" y="5029200"/>
            <a:ext cx="0" cy="1219200"/>
          </a:xfrm>
          <a:prstGeom prst="line">
            <a:avLst/>
          </a:prstGeom>
          <a:noFill/>
          <a:ln w="28575">
            <a:solidFill>
              <a:schemeClr val="tx1"/>
            </a:solidFill>
            <a:prstDash val="dash"/>
            <a:round/>
            <a:headEnd/>
            <a:tailEnd/>
          </a:ln>
        </p:spPr>
        <p:txBody>
          <a:bodyPr wrap="none" anchor="ctr"/>
          <a:lstStyle/>
          <a:p>
            <a:endParaRPr lang="zh-CN" altLang="en-US"/>
          </a:p>
        </p:txBody>
      </p:sp>
      <p:sp>
        <p:nvSpPr>
          <p:cNvPr id="62472" name="Line 8"/>
          <p:cNvSpPr>
            <a:spLocks noChangeShapeType="1"/>
          </p:cNvSpPr>
          <p:nvPr/>
        </p:nvSpPr>
        <p:spPr bwMode="auto">
          <a:xfrm>
            <a:off x="2990850" y="5029200"/>
            <a:ext cx="0" cy="1219200"/>
          </a:xfrm>
          <a:prstGeom prst="line">
            <a:avLst/>
          </a:prstGeom>
          <a:noFill/>
          <a:ln w="28575">
            <a:solidFill>
              <a:schemeClr val="tx1"/>
            </a:solidFill>
            <a:prstDash val="dash"/>
            <a:round/>
            <a:headEnd/>
            <a:tailEnd/>
          </a:ln>
        </p:spPr>
        <p:txBody>
          <a:bodyPr wrap="none" anchor="ctr"/>
          <a:lstStyle/>
          <a:p>
            <a:endParaRPr lang="zh-CN" altLang="en-US"/>
          </a:p>
        </p:txBody>
      </p:sp>
      <p:sp>
        <p:nvSpPr>
          <p:cNvPr id="62473" name="Line 9"/>
          <p:cNvSpPr>
            <a:spLocks noChangeShapeType="1"/>
          </p:cNvSpPr>
          <p:nvPr/>
        </p:nvSpPr>
        <p:spPr bwMode="auto">
          <a:xfrm>
            <a:off x="4210050" y="5029200"/>
            <a:ext cx="0" cy="1219200"/>
          </a:xfrm>
          <a:prstGeom prst="line">
            <a:avLst/>
          </a:prstGeom>
          <a:noFill/>
          <a:ln w="28575">
            <a:solidFill>
              <a:schemeClr val="tx1"/>
            </a:solidFill>
            <a:prstDash val="dash"/>
            <a:round/>
            <a:headEnd/>
            <a:tailEnd/>
          </a:ln>
        </p:spPr>
        <p:txBody>
          <a:bodyPr wrap="none" anchor="ctr"/>
          <a:lstStyle/>
          <a:p>
            <a:endParaRPr lang="zh-CN" altLang="en-US"/>
          </a:p>
        </p:txBody>
      </p:sp>
      <p:sp>
        <p:nvSpPr>
          <p:cNvPr id="62474" name="Line 10"/>
          <p:cNvSpPr>
            <a:spLocks noChangeShapeType="1"/>
          </p:cNvSpPr>
          <p:nvPr/>
        </p:nvSpPr>
        <p:spPr bwMode="auto">
          <a:xfrm>
            <a:off x="3600450" y="5029200"/>
            <a:ext cx="0" cy="1219200"/>
          </a:xfrm>
          <a:prstGeom prst="line">
            <a:avLst/>
          </a:prstGeom>
          <a:noFill/>
          <a:ln w="28575">
            <a:solidFill>
              <a:schemeClr val="tx1"/>
            </a:solidFill>
            <a:prstDash val="dash"/>
            <a:round/>
            <a:headEnd/>
            <a:tailEnd/>
          </a:ln>
        </p:spPr>
        <p:txBody>
          <a:bodyPr wrap="none" anchor="ctr"/>
          <a:lstStyle/>
          <a:p>
            <a:endParaRPr lang="zh-CN" altLang="en-US"/>
          </a:p>
        </p:txBody>
      </p:sp>
      <p:sp>
        <p:nvSpPr>
          <p:cNvPr id="62475" name="Line 11"/>
          <p:cNvSpPr>
            <a:spLocks noChangeShapeType="1"/>
          </p:cNvSpPr>
          <p:nvPr/>
        </p:nvSpPr>
        <p:spPr bwMode="auto">
          <a:xfrm>
            <a:off x="4819650" y="5029200"/>
            <a:ext cx="0" cy="1219200"/>
          </a:xfrm>
          <a:prstGeom prst="line">
            <a:avLst/>
          </a:prstGeom>
          <a:noFill/>
          <a:ln w="28575">
            <a:solidFill>
              <a:schemeClr val="tx1"/>
            </a:solidFill>
            <a:prstDash val="dash"/>
            <a:round/>
            <a:headEnd/>
            <a:tailEnd/>
          </a:ln>
        </p:spPr>
        <p:txBody>
          <a:bodyPr wrap="none" anchor="ctr"/>
          <a:lstStyle/>
          <a:p>
            <a:endParaRPr lang="zh-CN" altLang="en-US"/>
          </a:p>
        </p:txBody>
      </p:sp>
      <p:grpSp>
        <p:nvGrpSpPr>
          <p:cNvPr id="2" name="Group 12"/>
          <p:cNvGrpSpPr>
            <a:grpSpLocks/>
          </p:cNvGrpSpPr>
          <p:nvPr/>
        </p:nvGrpSpPr>
        <p:grpSpPr bwMode="auto">
          <a:xfrm>
            <a:off x="552450" y="5181600"/>
            <a:ext cx="4267200" cy="914400"/>
            <a:chOff x="768" y="3264"/>
            <a:chExt cx="2688" cy="576"/>
          </a:xfrm>
        </p:grpSpPr>
        <p:sp>
          <p:nvSpPr>
            <p:cNvPr id="62514" name="Freeform 13"/>
            <p:cNvSpPr>
              <a:spLocks/>
            </p:cNvSpPr>
            <p:nvPr/>
          </p:nvSpPr>
          <p:spPr bwMode="auto">
            <a:xfrm>
              <a:off x="768" y="3264"/>
              <a:ext cx="384" cy="576"/>
            </a:xfrm>
            <a:custGeom>
              <a:avLst/>
              <a:gdLst>
                <a:gd name="T0" fmla="*/ 0 w 384"/>
                <a:gd name="T1" fmla="*/ 288 h 576"/>
                <a:gd name="T2" fmla="*/ 96 w 384"/>
                <a:gd name="T3" fmla="*/ 0 h 576"/>
                <a:gd name="T4" fmla="*/ 192 w 384"/>
                <a:gd name="T5" fmla="*/ 288 h 576"/>
                <a:gd name="T6" fmla="*/ 288 w 384"/>
                <a:gd name="T7" fmla="*/ 576 h 576"/>
                <a:gd name="T8" fmla="*/ 384 w 384"/>
                <a:gd name="T9" fmla="*/ 288 h 576"/>
                <a:gd name="T10" fmla="*/ 0 60000 65536"/>
                <a:gd name="T11" fmla="*/ 0 60000 65536"/>
                <a:gd name="T12" fmla="*/ 0 60000 65536"/>
                <a:gd name="T13" fmla="*/ 0 60000 65536"/>
                <a:gd name="T14" fmla="*/ 0 60000 65536"/>
                <a:gd name="T15" fmla="*/ 0 w 384"/>
                <a:gd name="T16" fmla="*/ 0 h 576"/>
                <a:gd name="T17" fmla="*/ 384 w 384"/>
                <a:gd name="T18" fmla="*/ 576 h 576"/>
              </a:gdLst>
              <a:ahLst/>
              <a:cxnLst>
                <a:cxn ang="T10">
                  <a:pos x="T0" y="T1"/>
                </a:cxn>
                <a:cxn ang="T11">
                  <a:pos x="T2" y="T3"/>
                </a:cxn>
                <a:cxn ang="T12">
                  <a:pos x="T4" y="T5"/>
                </a:cxn>
                <a:cxn ang="T13">
                  <a:pos x="T6" y="T7"/>
                </a:cxn>
                <a:cxn ang="T14">
                  <a:pos x="T8" y="T9"/>
                </a:cxn>
              </a:cxnLst>
              <a:rect l="T15" t="T16" r="T17" b="T18"/>
              <a:pathLst>
                <a:path w="384" h="576">
                  <a:moveTo>
                    <a:pt x="0" y="288"/>
                  </a:moveTo>
                  <a:cubicBezTo>
                    <a:pt x="32" y="144"/>
                    <a:pt x="64" y="0"/>
                    <a:pt x="96" y="0"/>
                  </a:cubicBezTo>
                  <a:cubicBezTo>
                    <a:pt x="128" y="0"/>
                    <a:pt x="160" y="192"/>
                    <a:pt x="192" y="288"/>
                  </a:cubicBezTo>
                  <a:cubicBezTo>
                    <a:pt x="224" y="384"/>
                    <a:pt x="256" y="576"/>
                    <a:pt x="288" y="576"/>
                  </a:cubicBezTo>
                  <a:cubicBezTo>
                    <a:pt x="320" y="576"/>
                    <a:pt x="368" y="336"/>
                    <a:pt x="384" y="288"/>
                  </a:cubicBezTo>
                </a:path>
              </a:pathLst>
            </a:custGeom>
            <a:noFill/>
            <a:ln w="28575">
              <a:solidFill>
                <a:schemeClr val="tx1"/>
              </a:solidFill>
              <a:round/>
              <a:headEnd/>
              <a:tailEnd/>
            </a:ln>
          </p:spPr>
          <p:txBody>
            <a:bodyPr wrap="none" anchor="ctr"/>
            <a:lstStyle/>
            <a:p>
              <a:endParaRPr lang="zh-CN" altLang="en-US"/>
            </a:p>
          </p:txBody>
        </p:sp>
        <p:sp>
          <p:nvSpPr>
            <p:cNvPr id="62515" name="Freeform 14"/>
            <p:cNvSpPr>
              <a:spLocks/>
            </p:cNvSpPr>
            <p:nvPr/>
          </p:nvSpPr>
          <p:spPr bwMode="auto">
            <a:xfrm>
              <a:off x="1152" y="3408"/>
              <a:ext cx="384" cy="288"/>
            </a:xfrm>
            <a:custGeom>
              <a:avLst/>
              <a:gdLst>
                <a:gd name="T0" fmla="*/ 0 w 384"/>
                <a:gd name="T1" fmla="*/ 36 h 576"/>
                <a:gd name="T2" fmla="*/ 96 w 384"/>
                <a:gd name="T3" fmla="*/ 0 h 576"/>
                <a:gd name="T4" fmla="*/ 192 w 384"/>
                <a:gd name="T5" fmla="*/ 36 h 576"/>
                <a:gd name="T6" fmla="*/ 288 w 384"/>
                <a:gd name="T7" fmla="*/ 72 h 576"/>
                <a:gd name="T8" fmla="*/ 384 w 384"/>
                <a:gd name="T9" fmla="*/ 36 h 576"/>
                <a:gd name="T10" fmla="*/ 0 60000 65536"/>
                <a:gd name="T11" fmla="*/ 0 60000 65536"/>
                <a:gd name="T12" fmla="*/ 0 60000 65536"/>
                <a:gd name="T13" fmla="*/ 0 60000 65536"/>
                <a:gd name="T14" fmla="*/ 0 60000 65536"/>
                <a:gd name="T15" fmla="*/ 0 w 384"/>
                <a:gd name="T16" fmla="*/ 0 h 576"/>
                <a:gd name="T17" fmla="*/ 384 w 384"/>
                <a:gd name="T18" fmla="*/ 576 h 576"/>
              </a:gdLst>
              <a:ahLst/>
              <a:cxnLst>
                <a:cxn ang="T10">
                  <a:pos x="T0" y="T1"/>
                </a:cxn>
                <a:cxn ang="T11">
                  <a:pos x="T2" y="T3"/>
                </a:cxn>
                <a:cxn ang="T12">
                  <a:pos x="T4" y="T5"/>
                </a:cxn>
                <a:cxn ang="T13">
                  <a:pos x="T6" y="T7"/>
                </a:cxn>
                <a:cxn ang="T14">
                  <a:pos x="T8" y="T9"/>
                </a:cxn>
              </a:cxnLst>
              <a:rect l="T15" t="T16" r="T17" b="T18"/>
              <a:pathLst>
                <a:path w="384" h="576">
                  <a:moveTo>
                    <a:pt x="0" y="288"/>
                  </a:moveTo>
                  <a:cubicBezTo>
                    <a:pt x="32" y="144"/>
                    <a:pt x="64" y="0"/>
                    <a:pt x="96" y="0"/>
                  </a:cubicBezTo>
                  <a:cubicBezTo>
                    <a:pt x="128" y="0"/>
                    <a:pt x="160" y="192"/>
                    <a:pt x="192" y="288"/>
                  </a:cubicBezTo>
                  <a:cubicBezTo>
                    <a:pt x="224" y="384"/>
                    <a:pt x="256" y="576"/>
                    <a:pt x="288" y="576"/>
                  </a:cubicBezTo>
                  <a:cubicBezTo>
                    <a:pt x="320" y="576"/>
                    <a:pt x="368" y="336"/>
                    <a:pt x="384" y="288"/>
                  </a:cubicBezTo>
                </a:path>
              </a:pathLst>
            </a:custGeom>
            <a:noFill/>
            <a:ln w="28575">
              <a:solidFill>
                <a:schemeClr val="tx1"/>
              </a:solidFill>
              <a:round/>
              <a:headEnd/>
              <a:tailEnd/>
            </a:ln>
          </p:spPr>
          <p:txBody>
            <a:bodyPr wrap="none" anchor="ctr"/>
            <a:lstStyle/>
            <a:p>
              <a:endParaRPr lang="zh-CN" altLang="en-US"/>
            </a:p>
          </p:txBody>
        </p:sp>
        <p:sp>
          <p:nvSpPr>
            <p:cNvPr id="62516" name="Freeform 15"/>
            <p:cNvSpPr>
              <a:spLocks/>
            </p:cNvSpPr>
            <p:nvPr/>
          </p:nvSpPr>
          <p:spPr bwMode="auto">
            <a:xfrm>
              <a:off x="2304" y="3264"/>
              <a:ext cx="384" cy="576"/>
            </a:xfrm>
            <a:custGeom>
              <a:avLst/>
              <a:gdLst>
                <a:gd name="T0" fmla="*/ 0 w 384"/>
                <a:gd name="T1" fmla="*/ 288 h 576"/>
                <a:gd name="T2" fmla="*/ 96 w 384"/>
                <a:gd name="T3" fmla="*/ 0 h 576"/>
                <a:gd name="T4" fmla="*/ 192 w 384"/>
                <a:gd name="T5" fmla="*/ 288 h 576"/>
                <a:gd name="T6" fmla="*/ 288 w 384"/>
                <a:gd name="T7" fmla="*/ 576 h 576"/>
                <a:gd name="T8" fmla="*/ 384 w 384"/>
                <a:gd name="T9" fmla="*/ 288 h 576"/>
                <a:gd name="T10" fmla="*/ 0 60000 65536"/>
                <a:gd name="T11" fmla="*/ 0 60000 65536"/>
                <a:gd name="T12" fmla="*/ 0 60000 65536"/>
                <a:gd name="T13" fmla="*/ 0 60000 65536"/>
                <a:gd name="T14" fmla="*/ 0 60000 65536"/>
                <a:gd name="T15" fmla="*/ 0 w 384"/>
                <a:gd name="T16" fmla="*/ 0 h 576"/>
                <a:gd name="T17" fmla="*/ 384 w 384"/>
                <a:gd name="T18" fmla="*/ 576 h 576"/>
              </a:gdLst>
              <a:ahLst/>
              <a:cxnLst>
                <a:cxn ang="T10">
                  <a:pos x="T0" y="T1"/>
                </a:cxn>
                <a:cxn ang="T11">
                  <a:pos x="T2" y="T3"/>
                </a:cxn>
                <a:cxn ang="T12">
                  <a:pos x="T4" y="T5"/>
                </a:cxn>
                <a:cxn ang="T13">
                  <a:pos x="T6" y="T7"/>
                </a:cxn>
                <a:cxn ang="T14">
                  <a:pos x="T8" y="T9"/>
                </a:cxn>
              </a:cxnLst>
              <a:rect l="T15" t="T16" r="T17" b="T18"/>
              <a:pathLst>
                <a:path w="384" h="576">
                  <a:moveTo>
                    <a:pt x="0" y="288"/>
                  </a:moveTo>
                  <a:cubicBezTo>
                    <a:pt x="32" y="144"/>
                    <a:pt x="64" y="0"/>
                    <a:pt x="96" y="0"/>
                  </a:cubicBezTo>
                  <a:cubicBezTo>
                    <a:pt x="128" y="0"/>
                    <a:pt x="160" y="192"/>
                    <a:pt x="192" y="288"/>
                  </a:cubicBezTo>
                  <a:cubicBezTo>
                    <a:pt x="224" y="384"/>
                    <a:pt x="256" y="576"/>
                    <a:pt x="288" y="576"/>
                  </a:cubicBezTo>
                  <a:cubicBezTo>
                    <a:pt x="320" y="576"/>
                    <a:pt x="368" y="336"/>
                    <a:pt x="384" y="288"/>
                  </a:cubicBezTo>
                </a:path>
              </a:pathLst>
            </a:custGeom>
            <a:noFill/>
            <a:ln w="28575">
              <a:solidFill>
                <a:schemeClr val="tx1"/>
              </a:solidFill>
              <a:round/>
              <a:headEnd/>
              <a:tailEnd/>
            </a:ln>
          </p:spPr>
          <p:txBody>
            <a:bodyPr wrap="none" anchor="ctr"/>
            <a:lstStyle/>
            <a:p>
              <a:endParaRPr lang="zh-CN" altLang="en-US"/>
            </a:p>
          </p:txBody>
        </p:sp>
        <p:sp>
          <p:nvSpPr>
            <p:cNvPr id="62517" name="Freeform 16"/>
            <p:cNvSpPr>
              <a:spLocks/>
            </p:cNvSpPr>
            <p:nvPr/>
          </p:nvSpPr>
          <p:spPr bwMode="auto">
            <a:xfrm>
              <a:off x="1920" y="3408"/>
              <a:ext cx="384" cy="288"/>
            </a:xfrm>
            <a:custGeom>
              <a:avLst/>
              <a:gdLst>
                <a:gd name="T0" fmla="*/ 0 w 384"/>
                <a:gd name="T1" fmla="*/ 36 h 576"/>
                <a:gd name="T2" fmla="*/ 96 w 384"/>
                <a:gd name="T3" fmla="*/ 0 h 576"/>
                <a:gd name="T4" fmla="*/ 192 w 384"/>
                <a:gd name="T5" fmla="*/ 36 h 576"/>
                <a:gd name="T6" fmla="*/ 288 w 384"/>
                <a:gd name="T7" fmla="*/ 72 h 576"/>
                <a:gd name="T8" fmla="*/ 384 w 384"/>
                <a:gd name="T9" fmla="*/ 36 h 576"/>
                <a:gd name="T10" fmla="*/ 0 60000 65536"/>
                <a:gd name="T11" fmla="*/ 0 60000 65536"/>
                <a:gd name="T12" fmla="*/ 0 60000 65536"/>
                <a:gd name="T13" fmla="*/ 0 60000 65536"/>
                <a:gd name="T14" fmla="*/ 0 60000 65536"/>
                <a:gd name="T15" fmla="*/ 0 w 384"/>
                <a:gd name="T16" fmla="*/ 0 h 576"/>
                <a:gd name="T17" fmla="*/ 384 w 384"/>
                <a:gd name="T18" fmla="*/ 576 h 576"/>
              </a:gdLst>
              <a:ahLst/>
              <a:cxnLst>
                <a:cxn ang="T10">
                  <a:pos x="T0" y="T1"/>
                </a:cxn>
                <a:cxn ang="T11">
                  <a:pos x="T2" y="T3"/>
                </a:cxn>
                <a:cxn ang="T12">
                  <a:pos x="T4" y="T5"/>
                </a:cxn>
                <a:cxn ang="T13">
                  <a:pos x="T6" y="T7"/>
                </a:cxn>
                <a:cxn ang="T14">
                  <a:pos x="T8" y="T9"/>
                </a:cxn>
              </a:cxnLst>
              <a:rect l="T15" t="T16" r="T17" b="T18"/>
              <a:pathLst>
                <a:path w="384" h="576">
                  <a:moveTo>
                    <a:pt x="0" y="288"/>
                  </a:moveTo>
                  <a:cubicBezTo>
                    <a:pt x="32" y="144"/>
                    <a:pt x="64" y="0"/>
                    <a:pt x="96" y="0"/>
                  </a:cubicBezTo>
                  <a:cubicBezTo>
                    <a:pt x="128" y="0"/>
                    <a:pt x="160" y="192"/>
                    <a:pt x="192" y="288"/>
                  </a:cubicBezTo>
                  <a:cubicBezTo>
                    <a:pt x="224" y="384"/>
                    <a:pt x="256" y="576"/>
                    <a:pt x="288" y="576"/>
                  </a:cubicBezTo>
                  <a:cubicBezTo>
                    <a:pt x="320" y="576"/>
                    <a:pt x="368" y="336"/>
                    <a:pt x="384" y="288"/>
                  </a:cubicBezTo>
                </a:path>
              </a:pathLst>
            </a:custGeom>
            <a:noFill/>
            <a:ln w="28575">
              <a:solidFill>
                <a:schemeClr val="tx1"/>
              </a:solidFill>
              <a:round/>
              <a:headEnd/>
              <a:tailEnd/>
            </a:ln>
          </p:spPr>
          <p:txBody>
            <a:bodyPr wrap="none" anchor="ctr"/>
            <a:lstStyle/>
            <a:p>
              <a:endParaRPr lang="zh-CN" altLang="en-US"/>
            </a:p>
          </p:txBody>
        </p:sp>
        <p:sp>
          <p:nvSpPr>
            <p:cNvPr id="62518" name="Freeform 17"/>
            <p:cNvSpPr>
              <a:spLocks/>
            </p:cNvSpPr>
            <p:nvPr/>
          </p:nvSpPr>
          <p:spPr bwMode="auto">
            <a:xfrm>
              <a:off x="3072" y="3408"/>
              <a:ext cx="384" cy="288"/>
            </a:xfrm>
            <a:custGeom>
              <a:avLst/>
              <a:gdLst>
                <a:gd name="T0" fmla="*/ 0 w 384"/>
                <a:gd name="T1" fmla="*/ 36 h 576"/>
                <a:gd name="T2" fmla="*/ 96 w 384"/>
                <a:gd name="T3" fmla="*/ 0 h 576"/>
                <a:gd name="T4" fmla="*/ 192 w 384"/>
                <a:gd name="T5" fmla="*/ 36 h 576"/>
                <a:gd name="T6" fmla="*/ 288 w 384"/>
                <a:gd name="T7" fmla="*/ 72 h 576"/>
                <a:gd name="T8" fmla="*/ 384 w 384"/>
                <a:gd name="T9" fmla="*/ 36 h 576"/>
                <a:gd name="T10" fmla="*/ 0 60000 65536"/>
                <a:gd name="T11" fmla="*/ 0 60000 65536"/>
                <a:gd name="T12" fmla="*/ 0 60000 65536"/>
                <a:gd name="T13" fmla="*/ 0 60000 65536"/>
                <a:gd name="T14" fmla="*/ 0 60000 65536"/>
                <a:gd name="T15" fmla="*/ 0 w 384"/>
                <a:gd name="T16" fmla="*/ 0 h 576"/>
                <a:gd name="T17" fmla="*/ 384 w 384"/>
                <a:gd name="T18" fmla="*/ 576 h 576"/>
              </a:gdLst>
              <a:ahLst/>
              <a:cxnLst>
                <a:cxn ang="T10">
                  <a:pos x="T0" y="T1"/>
                </a:cxn>
                <a:cxn ang="T11">
                  <a:pos x="T2" y="T3"/>
                </a:cxn>
                <a:cxn ang="T12">
                  <a:pos x="T4" y="T5"/>
                </a:cxn>
                <a:cxn ang="T13">
                  <a:pos x="T6" y="T7"/>
                </a:cxn>
                <a:cxn ang="T14">
                  <a:pos x="T8" y="T9"/>
                </a:cxn>
              </a:cxnLst>
              <a:rect l="T15" t="T16" r="T17" b="T18"/>
              <a:pathLst>
                <a:path w="384" h="576">
                  <a:moveTo>
                    <a:pt x="0" y="288"/>
                  </a:moveTo>
                  <a:cubicBezTo>
                    <a:pt x="32" y="144"/>
                    <a:pt x="64" y="0"/>
                    <a:pt x="96" y="0"/>
                  </a:cubicBezTo>
                  <a:cubicBezTo>
                    <a:pt x="128" y="0"/>
                    <a:pt x="160" y="192"/>
                    <a:pt x="192" y="288"/>
                  </a:cubicBezTo>
                  <a:cubicBezTo>
                    <a:pt x="224" y="384"/>
                    <a:pt x="256" y="576"/>
                    <a:pt x="288" y="576"/>
                  </a:cubicBezTo>
                  <a:cubicBezTo>
                    <a:pt x="320" y="576"/>
                    <a:pt x="368" y="336"/>
                    <a:pt x="384" y="288"/>
                  </a:cubicBezTo>
                </a:path>
              </a:pathLst>
            </a:custGeom>
            <a:noFill/>
            <a:ln w="28575">
              <a:solidFill>
                <a:schemeClr val="tx1"/>
              </a:solidFill>
              <a:round/>
              <a:headEnd/>
              <a:tailEnd/>
            </a:ln>
          </p:spPr>
          <p:txBody>
            <a:bodyPr wrap="none" anchor="ctr"/>
            <a:lstStyle/>
            <a:p>
              <a:endParaRPr lang="zh-CN" altLang="en-US"/>
            </a:p>
          </p:txBody>
        </p:sp>
        <p:sp>
          <p:nvSpPr>
            <p:cNvPr id="62519" name="Freeform 18"/>
            <p:cNvSpPr>
              <a:spLocks/>
            </p:cNvSpPr>
            <p:nvPr/>
          </p:nvSpPr>
          <p:spPr bwMode="auto">
            <a:xfrm>
              <a:off x="1536" y="3264"/>
              <a:ext cx="384" cy="576"/>
            </a:xfrm>
            <a:custGeom>
              <a:avLst/>
              <a:gdLst>
                <a:gd name="T0" fmla="*/ 0 w 384"/>
                <a:gd name="T1" fmla="*/ 288 h 576"/>
                <a:gd name="T2" fmla="*/ 96 w 384"/>
                <a:gd name="T3" fmla="*/ 0 h 576"/>
                <a:gd name="T4" fmla="*/ 192 w 384"/>
                <a:gd name="T5" fmla="*/ 288 h 576"/>
                <a:gd name="T6" fmla="*/ 288 w 384"/>
                <a:gd name="T7" fmla="*/ 576 h 576"/>
                <a:gd name="T8" fmla="*/ 384 w 384"/>
                <a:gd name="T9" fmla="*/ 288 h 576"/>
                <a:gd name="T10" fmla="*/ 0 60000 65536"/>
                <a:gd name="T11" fmla="*/ 0 60000 65536"/>
                <a:gd name="T12" fmla="*/ 0 60000 65536"/>
                <a:gd name="T13" fmla="*/ 0 60000 65536"/>
                <a:gd name="T14" fmla="*/ 0 60000 65536"/>
                <a:gd name="T15" fmla="*/ 0 w 384"/>
                <a:gd name="T16" fmla="*/ 0 h 576"/>
                <a:gd name="T17" fmla="*/ 384 w 384"/>
                <a:gd name="T18" fmla="*/ 576 h 576"/>
              </a:gdLst>
              <a:ahLst/>
              <a:cxnLst>
                <a:cxn ang="T10">
                  <a:pos x="T0" y="T1"/>
                </a:cxn>
                <a:cxn ang="T11">
                  <a:pos x="T2" y="T3"/>
                </a:cxn>
                <a:cxn ang="T12">
                  <a:pos x="T4" y="T5"/>
                </a:cxn>
                <a:cxn ang="T13">
                  <a:pos x="T6" y="T7"/>
                </a:cxn>
                <a:cxn ang="T14">
                  <a:pos x="T8" y="T9"/>
                </a:cxn>
              </a:cxnLst>
              <a:rect l="T15" t="T16" r="T17" b="T18"/>
              <a:pathLst>
                <a:path w="384" h="576">
                  <a:moveTo>
                    <a:pt x="0" y="288"/>
                  </a:moveTo>
                  <a:cubicBezTo>
                    <a:pt x="32" y="144"/>
                    <a:pt x="64" y="0"/>
                    <a:pt x="96" y="0"/>
                  </a:cubicBezTo>
                  <a:cubicBezTo>
                    <a:pt x="128" y="0"/>
                    <a:pt x="160" y="192"/>
                    <a:pt x="192" y="288"/>
                  </a:cubicBezTo>
                  <a:cubicBezTo>
                    <a:pt x="224" y="384"/>
                    <a:pt x="256" y="576"/>
                    <a:pt x="288" y="576"/>
                  </a:cubicBezTo>
                  <a:cubicBezTo>
                    <a:pt x="320" y="576"/>
                    <a:pt x="368" y="336"/>
                    <a:pt x="384" y="288"/>
                  </a:cubicBezTo>
                </a:path>
              </a:pathLst>
            </a:custGeom>
            <a:noFill/>
            <a:ln w="28575">
              <a:solidFill>
                <a:schemeClr val="tx1"/>
              </a:solidFill>
              <a:round/>
              <a:headEnd/>
              <a:tailEnd/>
            </a:ln>
          </p:spPr>
          <p:txBody>
            <a:bodyPr wrap="none" anchor="ctr"/>
            <a:lstStyle/>
            <a:p>
              <a:endParaRPr lang="zh-CN" altLang="en-US"/>
            </a:p>
          </p:txBody>
        </p:sp>
        <p:sp>
          <p:nvSpPr>
            <p:cNvPr id="62520" name="Freeform 19"/>
            <p:cNvSpPr>
              <a:spLocks/>
            </p:cNvSpPr>
            <p:nvPr/>
          </p:nvSpPr>
          <p:spPr bwMode="auto">
            <a:xfrm>
              <a:off x="2688" y="3264"/>
              <a:ext cx="384" cy="576"/>
            </a:xfrm>
            <a:custGeom>
              <a:avLst/>
              <a:gdLst>
                <a:gd name="T0" fmla="*/ 0 w 384"/>
                <a:gd name="T1" fmla="*/ 288 h 576"/>
                <a:gd name="T2" fmla="*/ 96 w 384"/>
                <a:gd name="T3" fmla="*/ 0 h 576"/>
                <a:gd name="T4" fmla="*/ 192 w 384"/>
                <a:gd name="T5" fmla="*/ 288 h 576"/>
                <a:gd name="T6" fmla="*/ 288 w 384"/>
                <a:gd name="T7" fmla="*/ 576 h 576"/>
                <a:gd name="T8" fmla="*/ 384 w 384"/>
                <a:gd name="T9" fmla="*/ 288 h 576"/>
                <a:gd name="T10" fmla="*/ 0 60000 65536"/>
                <a:gd name="T11" fmla="*/ 0 60000 65536"/>
                <a:gd name="T12" fmla="*/ 0 60000 65536"/>
                <a:gd name="T13" fmla="*/ 0 60000 65536"/>
                <a:gd name="T14" fmla="*/ 0 60000 65536"/>
                <a:gd name="T15" fmla="*/ 0 w 384"/>
                <a:gd name="T16" fmla="*/ 0 h 576"/>
                <a:gd name="T17" fmla="*/ 384 w 384"/>
                <a:gd name="T18" fmla="*/ 576 h 576"/>
              </a:gdLst>
              <a:ahLst/>
              <a:cxnLst>
                <a:cxn ang="T10">
                  <a:pos x="T0" y="T1"/>
                </a:cxn>
                <a:cxn ang="T11">
                  <a:pos x="T2" y="T3"/>
                </a:cxn>
                <a:cxn ang="T12">
                  <a:pos x="T4" y="T5"/>
                </a:cxn>
                <a:cxn ang="T13">
                  <a:pos x="T6" y="T7"/>
                </a:cxn>
                <a:cxn ang="T14">
                  <a:pos x="T8" y="T9"/>
                </a:cxn>
              </a:cxnLst>
              <a:rect l="T15" t="T16" r="T17" b="T18"/>
              <a:pathLst>
                <a:path w="384" h="576">
                  <a:moveTo>
                    <a:pt x="0" y="288"/>
                  </a:moveTo>
                  <a:cubicBezTo>
                    <a:pt x="32" y="144"/>
                    <a:pt x="64" y="0"/>
                    <a:pt x="96" y="0"/>
                  </a:cubicBezTo>
                  <a:cubicBezTo>
                    <a:pt x="128" y="0"/>
                    <a:pt x="160" y="192"/>
                    <a:pt x="192" y="288"/>
                  </a:cubicBezTo>
                  <a:cubicBezTo>
                    <a:pt x="224" y="384"/>
                    <a:pt x="256" y="576"/>
                    <a:pt x="288" y="576"/>
                  </a:cubicBezTo>
                  <a:cubicBezTo>
                    <a:pt x="320" y="576"/>
                    <a:pt x="368" y="336"/>
                    <a:pt x="384" y="288"/>
                  </a:cubicBezTo>
                </a:path>
              </a:pathLst>
            </a:custGeom>
            <a:noFill/>
            <a:ln w="28575">
              <a:solidFill>
                <a:schemeClr val="tx1"/>
              </a:solidFill>
              <a:round/>
              <a:headEnd/>
              <a:tailEnd/>
            </a:ln>
          </p:spPr>
          <p:txBody>
            <a:bodyPr wrap="none" anchor="ctr"/>
            <a:lstStyle/>
            <a:p>
              <a:endParaRPr lang="zh-CN" altLang="en-US"/>
            </a:p>
          </p:txBody>
        </p:sp>
      </p:grpSp>
      <p:sp>
        <p:nvSpPr>
          <p:cNvPr id="62477" name="Text Box 20"/>
          <p:cNvSpPr txBox="1">
            <a:spLocks noChangeArrowheads="1"/>
          </p:cNvSpPr>
          <p:nvPr/>
        </p:nvSpPr>
        <p:spPr bwMode="auto">
          <a:xfrm>
            <a:off x="612775" y="4689475"/>
            <a:ext cx="4070350" cy="457200"/>
          </a:xfrm>
          <a:prstGeom prst="rect">
            <a:avLst/>
          </a:prstGeom>
          <a:noFill/>
          <a:ln w="12700">
            <a:noFill/>
            <a:miter lim="800000"/>
            <a:headEnd/>
            <a:tailEnd/>
          </a:ln>
        </p:spPr>
        <p:txBody>
          <a:bodyPr wrap="none">
            <a:spAutoFit/>
          </a:bodyPr>
          <a:lstStyle/>
          <a:p>
            <a:pPr eaLnBrk="0" hangingPunct="0"/>
            <a:r>
              <a:rPr lang="en-US" altLang="zh-CN"/>
              <a:t>1       0      1      0      1      1      0</a:t>
            </a:r>
          </a:p>
        </p:txBody>
      </p:sp>
      <p:sp>
        <p:nvSpPr>
          <p:cNvPr id="62478" name="Text Box 21"/>
          <p:cNvSpPr txBox="1">
            <a:spLocks noChangeArrowheads="1"/>
          </p:cNvSpPr>
          <p:nvPr/>
        </p:nvSpPr>
        <p:spPr bwMode="auto">
          <a:xfrm>
            <a:off x="755576" y="6200775"/>
            <a:ext cx="4071949" cy="400110"/>
          </a:xfrm>
          <a:prstGeom prst="rect">
            <a:avLst/>
          </a:prstGeom>
          <a:noFill/>
          <a:ln w="12700">
            <a:noFill/>
            <a:miter lim="800000"/>
            <a:headEnd/>
            <a:tailEnd/>
          </a:ln>
        </p:spPr>
        <p:txBody>
          <a:bodyPr wrap="none">
            <a:spAutoFit/>
          </a:bodyPr>
          <a:lstStyle/>
          <a:p>
            <a:pPr eaLnBrk="0" hangingPunct="0"/>
            <a:r>
              <a:rPr lang="zh-CN" altLang="en-US" sz="2000" b="1" dirty="0"/>
              <a:t>两种不同的</a:t>
            </a:r>
            <a:r>
              <a:rPr lang="zh-CN" altLang="en-US" sz="2000" b="1" dirty="0" smtClean="0"/>
              <a:t>幅度（码元状态数</a:t>
            </a:r>
            <a:r>
              <a:rPr lang="en-US" altLang="zh-CN" sz="2000" b="1" dirty="0" smtClean="0"/>
              <a:t>=2</a:t>
            </a:r>
            <a:r>
              <a:rPr lang="zh-CN" altLang="en-US" sz="2000" b="1" dirty="0" smtClean="0"/>
              <a:t>）</a:t>
            </a:r>
            <a:endParaRPr lang="zh-CN" altLang="en-US" sz="2000" b="1" dirty="0"/>
          </a:p>
        </p:txBody>
      </p:sp>
      <p:sp>
        <p:nvSpPr>
          <p:cNvPr id="62479" name="Text Box 22"/>
          <p:cNvSpPr txBox="1">
            <a:spLocks noChangeArrowheads="1"/>
          </p:cNvSpPr>
          <p:nvPr/>
        </p:nvSpPr>
        <p:spPr bwMode="auto">
          <a:xfrm>
            <a:off x="8604250" y="117475"/>
            <a:ext cx="338554" cy="461665"/>
          </a:xfrm>
          <a:prstGeom prst="rect">
            <a:avLst/>
          </a:prstGeom>
          <a:noFill/>
          <a:ln w="12700">
            <a:noFill/>
            <a:miter lim="800000"/>
            <a:headEnd/>
            <a:tailEnd/>
          </a:ln>
        </p:spPr>
        <p:txBody>
          <a:bodyPr wrap="none">
            <a:spAutoFit/>
          </a:bodyPr>
          <a:lstStyle/>
          <a:p>
            <a:pPr eaLnBrk="0" hangingPunct="0"/>
            <a:r>
              <a:rPr lang="en-US" altLang="zh-CN" dirty="0" smtClean="0"/>
              <a:t>4</a:t>
            </a:r>
            <a:endParaRPr lang="en-US" altLang="zh-CN" dirty="0"/>
          </a:p>
        </p:txBody>
      </p:sp>
      <p:sp>
        <p:nvSpPr>
          <p:cNvPr id="62480" name="Text Box 23"/>
          <p:cNvSpPr txBox="1">
            <a:spLocks noChangeArrowheads="1"/>
          </p:cNvSpPr>
          <p:nvPr/>
        </p:nvSpPr>
        <p:spPr bwMode="auto">
          <a:xfrm>
            <a:off x="423862" y="1301750"/>
            <a:ext cx="8415337" cy="2517612"/>
          </a:xfrm>
          <a:prstGeom prst="rect">
            <a:avLst/>
          </a:prstGeom>
          <a:noFill/>
          <a:ln w="9525">
            <a:noFill/>
            <a:miter lim="800000"/>
            <a:headEnd/>
            <a:tailEnd/>
          </a:ln>
        </p:spPr>
        <p:txBody>
          <a:bodyPr wrap="square">
            <a:spAutoFit/>
          </a:bodyPr>
          <a:lstStyle/>
          <a:p>
            <a:pPr>
              <a:spcBef>
                <a:spcPct val="20000"/>
              </a:spcBef>
            </a:pPr>
            <a:r>
              <a:rPr lang="zh-CN" altLang="en-US" sz="2800" b="1" dirty="0">
                <a:solidFill>
                  <a:srgbClr val="FF0000"/>
                </a:solidFill>
                <a:latin typeface="楷体" pitchFamily="18" charset="-122"/>
                <a:ea typeface="楷体" pitchFamily="18" charset="-122"/>
              </a:rPr>
              <a:t>调幅：</a:t>
            </a:r>
            <a:r>
              <a:rPr lang="zh-CN" altLang="en-US" b="1" dirty="0">
                <a:latin typeface="楷体" pitchFamily="18" charset="-122"/>
                <a:ea typeface="楷体" pitchFamily="18" charset="-122"/>
              </a:rPr>
              <a:t>（幅度调制或移幅键控法</a:t>
            </a:r>
            <a:r>
              <a:rPr lang="en-US" altLang="zh-CN" b="1" dirty="0">
                <a:latin typeface="楷体" pitchFamily="18" charset="-122"/>
                <a:ea typeface="楷体" pitchFamily="18" charset="-122"/>
              </a:rPr>
              <a:t>ASK</a:t>
            </a:r>
            <a:r>
              <a:rPr lang="zh-CN" altLang="en-US" b="1" dirty="0">
                <a:latin typeface="楷体" pitchFamily="18" charset="-122"/>
                <a:ea typeface="楷体" pitchFamily="18" charset="-122"/>
              </a:rPr>
              <a:t>）：</a:t>
            </a:r>
          </a:p>
          <a:p>
            <a:pPr>
              <a:spcBef>
                <a:spcPct val="20000"/>
              </a:spcBef>
            </a:pPr>
            <a:r>
              <a:rPr lang="zh-CN" altLang="en-US" b="1" dirty="0">
                <a:latin typeface="楷体" pitchFamily="18" charset="-122"/>
                <a:ea typeface="楷体" pitchFamily="18" charset="-122"/>
              </a:rPr>
              <a:t>     将不同的数据信息（</a:t>
            </a:r>
            <a:r>
              <a:rPr lang="en-US" altLang="zh-CN" b="1" dirty="0">
                <a:latin typeface="楷体" pitchFamily="18" charset="-122"/>
                <a:ea typeface="楷体" pitchFamily="18" charset="-122"/>
              </a:rPr>
              <a:t>0</a:t>
            </a:r>
            <a:r>
              <a:rPr lang="zh-CN" altLang="en-US" b="1" dirty="0">
                <a:latin typeface="楷体" pitchFamily="18" charset="-122"/>
                <a:ea typeface="楷体" pitchFamily="18" charset="-122"/>
              </a:rPr>
              <a:t>和</a:t>
            </a:r>
            <a:r>
              <a:rPr lang="en-US" altLang="zh-CN" b="1" dirty="0">
                <a:latin typeface="楷体" pitchFamily="18" charset="-122"/>
                <a:ea typeface="楷体" pitchFamily="18" charset="-122"/>
              </a:rPr>
              <a:t>1</a:t>
            </a:r>
            <a:r>
              <a:rPr lang="zh-CN" altLang="en-US" b="1" dirty="0">
                <a:latin typeface="楷体" pitchFamily="18" charset="-122"/>
                <a:ea typeface="楷体" pitchFamily="18" charset="-122"/>
              </a:rPr>
              <a:t>）调制成</a:t>
            </a:r>
            <a:r>
              <a:rPr lang="zh-CN" altLang="en-US" b="1" u="sng" dirty="0">
                <a:solidFill>
                  <a:srgbClr val="FF0000"/>
                </a:solidFill>
                <a:latin typeface="楷体" pitchFamily="18" charset="-122"/>
                <a:ea typeface="楷体" pitchFamily="18" charset="-122"/>
              </a:rPr>
              <a:t>不同</a:t>
            </a:r>
            <a:r>
              <a:rPr lang="zh-CN" altLang="en-US" b="1" u="sng" dirty="0" smtClean="0">
                <a:solidFill>
                  <a:srgbClr val="FF0000"/>
                </a:solidFill>
                <a:latin typeface="楷体" pitchFamily="18" charset="-122"/>
                <a:ea typeface="楷体" pitchFamily="18" charset="-122"/>
              </a:rPr>
              <a:t>幅度，</a:t>
            </a:r>
            <a:endParaRPr lang="zh-CN" altLang="en-US" b="1" dirty="0">
              <a:solidFill>
                <a:srgbClr val="FF0000"/>
              </a:solidFill>
              <a:latin typeface="楷体" pitchFamily="18" charset="-122"/>
              <a:ea typeface="楷体" pitchFamily="18" charset="-122"/>
            </a:endParaRPr>
          </a:p>
          <a:p>
            <a:pPr>
              <a:spcBef>
                <a:spcPct val="20000"/>
              </a:spcBef>
            </a:pPr>
            <a:r>
              <a:rPr lang="zh-CN" altLang="en-US" b="1" dirty="0">
                <a:latin typeface="楷体" pitchFamily="18" charset="-122"/>
                <a:ea typeface="楷体" pitchFamily="18" charset="-122"/>
              </a:rPr>
              <a:t>     但</a:t>
            </a:r>
            <a:r>
              <a:rPr lang="zh-CN" altLang="en-US" b="1" i="1" u="sng" dirty="0">
                <a:solidFill>
                  <a:srgbClr val="FF0000"/>
                </a:solidFill>
                <a:latin typeface="楷体" pitchFamily="18" charset="-122"/>
                <a:ea typeface="楷体" pitchFamily="18" charset="-122"/>
              </a:rPr>
              <a:t>相同频率</a:t>
            </a:r>
            <a:r>
              <a:rPr lang="zh-CN" altLang="en-US" b="1" dirty="0">
                <a:latin typeface="楷体" pitchFamily="18" charset="-122"/>
                <a:ea typeface="楷体" pitchFamily="18" charset="-122"/>
              </a:rPr>
              <a:t>的载波信号；</a:t>
            </a:r>
          </a:p>
          <a:p>
            <a:pPr>
              <a:spcBef>
                <a:spcPct val="20000"/>
              </a:spcBef>
            </a:pPr>
            <a:endParaRPr lang="zh-CN" altLang="en-US" sz="1200" b="1" dirty="0">
              <a:latin typeface="楷体" pitchFamily="18" charset="-122"/>
              <a:ea typeface="楷体" pitchFamily="18" charset="-122"/>
            </a:endParaRPr>
          </a:p>
          <a:p>
            <a:pPr>
              <a:spcBef>
                <a:spcPct val="20000"/>
              </a:spcBef>
            </a:pPr>
            <a:r>
              <a:rPr lang="zh-CN" altLang="en-US" b="1" dirty="0">
                <a:solidFill>
                  <a:srgbClr val="008000"/>
                </a:solidFill>
                <a:latin typeface="楷体" pitchFamily="18" charset="-122"/>
                <a:ea typeface="楷体" pitchFamily="18" charset="-122"/>
              </a:rPr>
              <a:t>      </a:t>
            </a:r>
            <a:r>
              <a:rPr lang="en-US" altLang="zh-CN" b="1" dirty="0">
                <a:solidFill>
                  <a:srgbClr val="008000"/>
                </a:solidFill>
                <a:latin typeface="楷体" pitchFamily="18" charset="-122"/>
                <a:ea typeface="楷体" pitchFamily="18" charset="-122"/>
              </a:rPr>
              <a:t>g(x) = </a:t>
            </a:r>
            <a:r>
              <a:rPr lang="en-US" altLang="zh-CN" b="1" dirty="0">
                <a:solidFill>
                  <a:srgbClr val="FF0000"/>
                </a:solidFill>
                <a:latin typeface="楷体" pitchFamily="18" charset="-122"/>
                <a:ea typeface="楷体" pitchFamily="18" charset="-122"/>
              </a:rPr>
              <a:t>n</a:t>
            </a:r>
            <a:r>
              <a:rPr lang="en-US" altLang="zh-CN" b="1" dirty="0">
                <a:solidFill>
                  <a:srgbClr val="008000"/>
                </a:solidFill>
                <a:latin typeface="楷体" pitchFamily="18" charset="-122"/>
                <a:ea typeface="楷体" pitchFamily="18" charset="-122"/>
              </a:rPr>
              <a:t>*sin(x),</a:t>
            </a:r>
            <a:r>
              <a:rPr lang="en-US" altLang="zh-CN" b="1" dirty="0">
                <a:latin typeface="楷体" pitchFamily="18" charset="-122"/>
                <a:ea typeface="楷体" pitchFamily="18" charset="-122"/>
              </a:rPr>
              <a:t> </a:t>
            </a:r>
            <a:r>
              <a:rPr lang="zh-CN" altLang="en-US" b="1" dirty="0">
                <a:latin typeface="楷体" pitchFamily="18" charset="-122"/>
                <a:ea typeface="楷体" pitchFamily="18" charset="-122"/>
              </a:rPr>
              <a:t>不同</a:t>
            </a:r>
            <a:r>
              <a:rPr lang="en-US" altLang="zh-CN" b="1" dirty="0">
                <a:solidFill>
                  <a:srgbClr val="FF0000"/>
                </a:solidFill>
                <a:latin typeface="楷体" pitchFamily="18" charset="-122"/>
                <a:ea typeface="楷体" pitchFamily="18" charset="-122"/>
              </a:rPr>
              <a:t>n</a:t>
            </a:r>
            <a:r>
              <a:rPr lang="zh-CN" altLang="en-US" b="1" dirty="0">
                <a:latin typeface="楷体" pitchFamily="18" charset="-122"/>
                <a:ea typeface="楷体" pitchFamily="18" charset="-122"/>
              </a:rPr>
              <a:t>产生不同幅度的载波</a:t>
            </a:r>
            <a:r>
              <a:rPr lang="zh-CN" altLang="en-US" b="1" dirty="0" smtClean="0">
                <a:latin typeface="楷体" pitchFamily="18" charset="-122"/>
                <a:ea typeface="楷体" pitchFamily="18" charset="-122"/>
              </a:rPr>
              <a:t>信号；</a:t>
            </a:r>
            <a:endParaRPr lang="en-US" altLang="zh-CN" b="1" dirty="0" smtClean="0">
              <a:latin typeface="楷体" pitchFamily="18" charset="-122"/>
              <a:ea typeface="楷体" pitchFamily="18" charset="-122"/>
            </a:endParaRPr>
          </a:p>
          <a:p>
            <a:pPr>
              <a:spcBef>
                <a:spcPct val="20000"/>
              </a:spcBef>
            </a:pPr>
            <a:r>
              <a:rPr lang="en-US" altLang="zh-CN" b="1" dirty="0">
                <a:latin typeface="楷体" pitchFamily="18" charset="-122"/>
                <a:ea typeface="楷体" pitchFamily="18" charset="-122"/>
              </a:rPr>
              <a:t> </a:t>
            </a:r>
            <a:r>
              <a:rPr lang="en-US" altLang="zh-CN" b="1" dirty="0" smtClean="0">
                <a:latin typeface="楷体" pitchFamily="18" charset="-122"/>
                <a:ea typeface="楷体" pitchFamily="18" charset="-122"/>
              </a:rPr>
              <a:t>            </a:t>
            </a:r>
            <a:r>
              <a:rPr lang="en-US" altLang="zh-CN" b="1" dirty="0" smtClean="0">
                <a:solidFill>
                  <a:srgbClr val="FF0000"/>
                </a:solidFill>
                <a:latin typeface="楷体" pitchFamily="18" charset="-122"/>
                <a:ea typeface="楷体" pitchFamily="18" charset="-122"/>
              </a:rPr>
              <a:t>n </a:t>
            </a:r>
            <a:r>
              <a:rPr lang="zh-CN" altLang="en-US" b="1" dirty="0" smtClean="0">
                <a:latin typeface="楷体" pitchFamily="18" charset="-122"/>
                <a:ea typeface="楷体" pitchFamily="18" charset="-122"/>
              </a:rPr>
              <a:t>的个数对应了码元的取值</a:t>
            </a:r>
            <a:r>
              <a:rPr lang="zh-CN" altLang="en-US" b="1" dirty="0" smtClean="0">
                <a:latin typeface="楷体" pitchFamily="18" charset="-122"/>
                <a:ea typeface="楷体" pitchFamily="18" charset="-122"/>
              </a:rPr>
              <a:t>个数（或状态数）。</a:t>
            </a:r>
            <a:endParaRPr lang="zh-CN" altLang="en-US" dirty="0"/>
          </a:p>
        </p:txBody>
      </p:sp>
      <p:sp>
        <p:nvSpPr>
          <p:cNvPr id="62481" name="Line 24"/>
          <p:cNvSpPr>
            <a:spLocks noChangeShapeType="1"/>
          </p:cNvSpPr>
          <p:nvPr/>
        </p:nvSpPr>
        <p:spPr bwMode="auto">
          <a:xfrm>
            <a:off x="5640388" y="4997450"/>
            <a:ext cx="2819400" cy="0"/>
          </a:xfrm>
          <a:prstGeom prst="line">
            <a:avLst/>
          </a:prstGeom>
          <a:noFill/>
          <a:ln w="12700">
            <a:solidFill>
              <a:schemeClr val="tx1"/>
            </a:solidFill>
            <a:prstDash val="dash"/>
            <a:round/>
            <a:headEnd/>
            <a:tailEnd/>
          </a:ln>
        </p:spPr>
        <p:txBody>
          <a:bodyPr wrap="none" anchor="ctr"/>
          <a:lstStyle/>
          <a:p>
            <a:endParaRPr lang="zh-CN" altLang="en-US"/>
          </a:p>
        </p:txBody>
      </p:sp>
      <p:sp>
        <p:nvSpPr>
          <p:cNvPr id="62482" name="Line 25"/>
          <p:cNvSpPr>
            <a:spLocks noChangeShapeType="1"/>
          </p:cNvSpPr>
          <p:nvPr/>
        </p:nvSpPr>
        <p:spPr bwMode="auto">
          <a:xfrm>
            <a:off x="5792788" y="4845050"/>
            <a:ext cx="0" cy="1524000"/>
          </a:xfrm>
          <a:prstGeom prst="line">
            <a:avLst/>
          </a:prstGeom>
          <a:noFill/>
          <a:ln w="12700">
            <a:solidFill>
              <a:schemeClr val="tx1"/>
            </a:solidFill>
            <a:round/>
            <a:headEnd/>
            <a:tailEnd/>
          </a:ln>
        </p:spPr>
        <p:txBody>
          <a:bodyPr wrap="none" anchor="ctr"/>
          <a:lstStyle/>
          <a:p>
            <a:endParaRPr lang="zh-CN" altLang="en-US"/>
          </a:p>
        </p:txBody>
      </p:sp>
      <p:sp>
        <p:nvSpPr>
          <p:cNvPr id="62483" name="Line 26"/>
          <p:cNvSpPr>
            <a:spLocks noChangeShapeType="1"/>
          </p:cNvSpPr>
          <p:nvPr/>
        </p:nvSpPr>
        <p:spPr bwMode="auto">
          <a:xfrm>
            <a:off x="8231188" y="4921250"/>
            <a:ext cx="0" cy="1524000"/>
          </a:xfrm>
          <a:prstGeom prst="line">
            <a:avLst/>
          </a:prstGeom>
          <a:noFill/>
          <a:ln w="12700">
            <a:solidFill>
              <a:schemeClr val="tx1"/>
            </a:solidFill>
            <a:round/>
            <a:headEnd/>
            <a:tailEnd/>
          </a:ln>
        </p:spPr>
        <p:txBody>
          <a:bodyPr wrap="none" anchor="ctr"/>
          <a:lstStyle/>
          <a:p>
            <a:endParaRPr lang="zh-CN" altLang="en-US"/>
          </a:p>
        </p:txBody>
      </p:sp>
      <p:sp>
        <p:nvSpPr>
          <p:cNvPr id="62484" name="Line 27"/>
          <p:cNvSpPr>
            <a:spLocks noChangeShapeType="1"/>
          </p:cNvSpPr>
          <p:nvPr/>
        </p:nvSpPr>
        <p:spPr bwMode="auto">
          <a:xfrm>
            <a:off x="7011988" y="4845050"/>
            <a:ext cx="0" cy="1524000"/>
          </a:xfrm>
          <a:prstGeom prst="line">
            <a:avLst/>
          </a:prstGeom>
          <a:noFill/>
          <a:ln w="12700">
            <a:solidFill>
              <a:schemeClr val="tx1"/>
            </a:solidFill>
            <a:round/>
            <a:headEnd/>
            <a:tailEnd/>
          </a:ln>
        </p:spPr>
        <p:txBody>
          <a:bodyPr wrap="none" anchor="ctr"/>
          <a:lstStyle/>
          <a:p>
            <a:endParaRPr lang="zh-CN" altLang="en-US"/>
          </a:p>
        </p:txBody>
      </p:sp>
      <p:sp>
        <p:nvSpPr>
          <p:cNvPr id="62485" name="Freeform 28"/>
          <p:cNvSpPr>
            <a:spLocks/>
          </p:cNvSpPr>
          <p:nvPr/>
        </p:nvSpPr>
        <p:spPr bwMode="auto">
          <a:xfrm>
            <a:off x="7634288" y="4997450"/>
            <a:ext cx="609600" cy="1219200"/>
          </a:xfrm>
          <a:custGeom>
            <a:avLst/>
            <a:gdLst>
              <a:gd name="T0" fmla="*/ 0 w 768"/>
              <a:gd name="T1" fmla="*/ 2147483647 h 768"/>
              <a:gd name="T2" fmla="*/ 2147483647 w 768"/>
              <a:gd name="T3" fmla="*/ 0 h 768"/>
              <a:gd name="T4" fmla="*/ 2147483647 w 768"/>
              <a:gd name="T5" fmla="*/ 2147483647 h 768"/>
              <a:gd name="T6" fmla="*/ 2147483647 w 768"/>
              <a:gd name="T7" fmla="*/ 2147483647 h 768"/>
              <a:gd name="T8" fmla="*/ 2147483647 w 768"/>
              <a:gd name="T9" fmla="*/ 2147483647 h 768"/>
              <a:gd name="T10" fmla="*/ 0 60000 65536"/>
              <a:gd name="T11" fmla="*/ 0 60000 65536"/>
              <a:gd name="T12" fmla="*/ 0 60000 65536"/>
              <a:gd name="T13" fmla="*/ 0 60000 65536"/>
              <a:gd name="T14" fmla="*/ 0 60000 65536"/>
              <a:gd name="T15" fmla="*/ 0 w 768"/>
              <a:gd name="T16" fmla="*/ 0 h 768"/>
              <a:gd name="T17" fmla="*/ 768 w 768"/>
              <a:gd name="T18" fmla="*/ 768 h 768"/>
            </a:gdLst>
            <a:ahLst/>
            <a:cxnLst>
              <a:cxn ang="T10">
                <a:pos x="T0" y="T1"/>
              </a:cxn>
              <a:cxn ang="T11">
                <a:pos x="T2" y="T3"/>
              </a:cxn>
              <a:cxn ang="T12">
                <a:pos x="T4" y="T5"/>
              </a:cxn>
              <a:cxn ang="T13">
                <a:pos x="T6" y="T7"/>
              </a:cxn>
              <a:cxn ang="T14">
                <a:pos x="T8" y="T9"/>
              </a:cxn>
            </a:cxnLst>
            <a:rect l="T15" t="T16" r="T17" b="T18"/>
            <a:pathLst>
              <a:path w="768" h="768">
                <a:moveTo>
                  <a:pt x="0" y="384"/>
                </a:moveTo>
                <a:cubicBezTo>
                  <a:pt x="64" y="192"/>
                  <a:pt x="128" y="0"/>
                  <a:pt x="192" y="0"/>
                </a:cubicBezTo>
                <a:cubicBezTo>
                  <a:pt x="256" y="0"/>
                  <a:pt x="320" y="256"/>
                  <a:pt x="384" y="384"/>
                </a:cubicBezTo>
                <a:cubicBezTo>
                  <a:pt x="448" y="512"/>
                  <a:pt x="512" y="768"/>
                  <a:pt x="576" y="768"/>
                </a:cubicBezTo>
                <a:cubicBezTo>
                  <a:pt x="640" y="768"/>
                  <a:pt x="704" y="576"/>
                  <a:pt x="768" y="384"/>
                </a:cubicBezTo>
              </a:path>
            </a:pathLst>
          </a:custGeom>
          <a:noFill/>
          <a:ln w="28575">
            <a:solidFill>
              <a:schemeClr val="tx1"/>
            </a:solidFill>
            <a:round/>
            <a:headEnd/>
            <a:tailEnd/>
          </a:ln>
        </p:spPr>
        <p:txBody>
          <a:bodyPr wrap="none" anchor="ctr"/>
          <a:lstStyle/>
          <a:p>
            <a:endParaRPr lang="zh-CN" altLang="en-US"/>
          </a:p>
        </p:txBody>
      </p:sp>
      <p:sp>
        <p:nvSpPr>
          <p:cNvPr id="62486" name="Freeform 29"/>
          <p:cNvSpPr>
            <a:spLocks/>
          </p:cNvSpPr>
          <p:nvPr/>
        </p:nvSpPr>
        <p:spPr bwMode="auto">
          <a:xfrm>
            <a:off x="7019925" y="5106988"/>
            <a:ext cx="609600" cy="914400"/>
          </a:xfrm>
          <a:custGeom>
            <a:avLst/>
            <a:gdLst>
              <a:gd name="T0" fmla="*/ 0 w 768"/>
              <a:gd name="T1" fmla="*/ 2147483647 h 768"/>
              <a:gd name="T2" fmla="*/ 2147483647 w 768"/>
              <a:gd name="T3" fmla="*/ 0 h 768"/>
              <a:gd name="T4" fmla="*/ 2147483647 w 768"/>
              <a:gd name="T5" fmla="*/ 2147483647 h 768"/>
              <a:gd name="T6" fmla="*/ 2147483647 w 768"/>
              <a:gd name="T7" fmla="*/ 2147483647 h 768"/>
              <a:gd name="T8" fmla="*/ 2147483647 w 768"/>
              <a:gd name="T9" fmla="*/ 2147483647 h 768"/>
              <a:gd name="T10" fmla="*/ 0 60000 65536"/>
              <a:gd name="T11" fmla="*/ 0 60000 65536"/>
              <a:gd name="T12" fmla="*/ 0 60000 65536"/>
              <a:gd name="T13" fmla="*/ 0 60000 65536"/>
              <a:gd name="T14" fmla="*/ 0 60000 65536"/>
              <a:gd name="T15" fmla="*/ 0 w 768"/>
              <a:gd name="T16" fmla="*/ 0 h 768"/>
              <a:gd name="T17" fmla="*/ 768 w 768"/>
              <a:gd name="T18" fmla="*/ 768 h 768"/>
            </a:gdLst>
            <a:ahLst/>
            <a:cxnLst>
              <a:cxn ang="T10">
                <a:pos x="T0" y="T1"/>
              </a:cxn>
              <a:cxn ang="T11">
                <a:pos x="T2" y="T3"/>
              </a:cxn>
              <a:cxn ang="T12">
                <a:pos x="T4" y="T5"/>
              </a:cxn>
              <a:cxn ang="T13">
                <a:pos x="T6" y="T7"/>
              </a:cxn>
              <a:cxn ang="T14">
                <a:pos x="T8" y="T9"/>
              </a:cxn>
            </a:cxnLst>
            <a:rect l="T15" t="T16" r="T17" b="T18"/>
            <a:pathLst>
              <a:path w="768" h="768">
                <a:moveTo>
                  <a:pt x="0" y="384"/>
                </a:moveTo>
                <a:cubicBezTo>
                  <a:pt x="64" y="192"/>
                  <a:pt x="128" y="0"/>
                  <a:pt x="192" y="0"/>
                </a:cubicBezTo>
                <a:cubicBezTo>
                  <a:pt x="256" y="0"/>
                  <a:pt x="320" y="256"/>
                  <a:pt x="384" y="384"/>
                </a:cubicBezTo>
                <a:cubicBezTo>
                  <a:pt x="448" y="512"/>
                  <a:pt x="512" y="768"/>
                  <a:pt x="576" y="768"/>
                </a:cubicBezTo>
                <a:cubicBezTo>
                  <a:pt x="640" y="768"/>
                  <a:pt x="704" y="576"/>
                  <a:pt x="768" y="384"/>
                </a:cubicBezTo>
              </a:path>
            </a:pathLst>
          </a:custGeom>
          <a:noFill/>
          <a:ln w="28575">
            <a:solidFill>
              <a:schemeClr val="tx1"/>
            </a:solidFill>
            <a:round/>
            <a:headEnd/>
            <a:tailEnd/>
          </a:ln>
        </p:spPr>
        <p:txBody>
          <a:bodyPr wrap="none" anchor="ctr"/>
          <a:lstStyle/>
          <a:p>
            <a:endParaRPr lang="zh-CN" altLang="en-US"/>
          </a:p>
        </p:txBody>
      </p:sp>
      <p:sp>
        <p:nvSpPr>
          <p:cNvPr id="62487" name="Freeform 30"/>
          <p:cNvSpPr>
            <a:spLocks/>
          </p:cNvSpPr>
          <p:nvPr/>
        </p:nvSpPr>
        <p:spPr bwMode="auto">
          <a:xfrm>
            <a:off x="6410325" y="5302250"/>
            <a:ext cx="609600" cy="609600"/>
          </a:xfrm>
          <a:custGeom>
            <a:avLst/>
            <a:gdLst>
              <a:gd name="T0" fmla="*/ 0 w 768"/>
              <a:gd name="T1" fmla="*/ 2147483647 h 768"/>
              <a:gd name="T2" fmla="*/ 2147483647 w 768"/>
              <a:gd name="T3" fmla="*/ 0 h 768"/>
              <a:gd name="T4" fmla="*/ 2147483647 w 768"/>
              <a:gd name="T5" fmla="*/ 2147483647 h 768"/>
              <a:gd name="T6" fmla="*/ 2147483647 w 768"/>
              <a:gd name="T7" fmla="*/ 2147483647 h 768"/>
              <a:gd name="T8" fmla="*/ 2147483647 w 768"/>
              <a:gd name="T9" fmla="*/ 2147483647 h 768"/>
              <a:gd name="T10" fmla="*/ 0 60000 65536"/>
              <a:gd name="T11" fmla="*/ 0 60000 65536"/>
              <a:gd name="T12" fmla="*/ 0 60000 65536"/>
              <a:gd name="T13" fmla="*/ 0 60000 65536"/>
              <a:gd name="T14" fmla="*/ 0 60000 65536"/>
              <a:gd name="T15" fmla="*/ 0 w 768"/>
              <a:gd name="T16" fmla="*/ 0 h 768"/>
              <a:gd name="T17" fmla="*/ 768 w 768"/>
              <a:gd name="T18" fmla="*/ 768 h 768"/>
            </a:gdLst>
            <a:ahLst/>
            <a:cxnLst>
              <a:cxn ang="T10">
                <a:pos x="T0" y="T1"/>
              </a:cxn>
              <a:cxn ang="T11">
                <a:pos x="T2" y="T3"/>
              </a:cxn>
              <a:cxn ang="T12">
                <a:pos x="T4" y="T5"/>
              </a:cxn>
              <a:cxn ang="T13">
                <a:pos x="T6" y="T7"/>
              </a:cxn>
              <a:cxn ang="T14">
                <a:pos x="T8" y="T9"/>
              </a:cxn>
            </a:cxnLst>
            <a:rect l="T15" t="T16" r="T17" b="T18"/>
            <a:pathLst>
              <a:path w="768" h="768">
                <a:moveTo>
                  <a:pt x="0" y="384"/>
                </a:moveTo>
                <a:cubicBezTo>
                  <a:pt x="64" y="192"/>
                  <a:pt x="128" y="0"/>
                  <a:pt x="192" y="0"/>
                </a:cubicBezTo>
                <a:cubicBezTo>
                  <a:pt x="256" y="0"/>
                  <a:pt x="320" y="256"/>
                  <a:pt x="384" y="384"/>
                </a:cubicBezTo>
                <a:cubicBezTo>
                  <a:pt x="448" y="512"/>
                  <a:pt x="512" y="768"/>
                  <a:pt x="576" y="768"/>
                </a:cubicBezTo>
                <a:cubicBezTo>
                  <a:pt x="640" y="768"/>
                  <a:pt x="704" y="576"/>
                  <a:pt x="768" y="384"/>
                </a:cubicBezTo>
              </a:path>
            </a:pathLst>
          </a:custGeom>
          <a:noFill/>
          <a:ln w="28575">
            <a:solidFill>
              <a:schemeClr val="tx1"/>
            </a:solidFill>
            <a:round/>
            <a:headEnd/>
            <a:tailEnd/>
          </a:ln>
        </p:spPr>
        <p:txBody>
          <a:bodyPr wrap="none" anchor="ctr"/>
          <a:lstStyle/>
          <a:p>
            <a:endParaRPr lang="zh-CN" altLang="en-US"/>
          </a:p>
        </p:txBody>
      </p:sp>
      <p:sp>
        <p:nvSpPr>
          <p:cNvPr id="62488" name="Freeform 31"/>
          <p:cNvSpPr>
            <a:spLocks/>
          </p:cNvSpPr>
          <p:nvPr/>
        </p:nvSpPr>
        <p:spPr bwMode="auto">
          <a:xfrm>
            <a:off x="5795963" y="5454650"/>
            <a:ext cx="609600" cy="304800"/>
          </a:xfrm>
          <a:custGeom>
            <a:avLst/>
            <a:gdLst>
              <a:gd name="T0" fmla="*/ 0 w 768"/>
              <a:gd name="T1" fmla="*/ 2147483647 h 768"/>
              <a:gd name="T2" fmla="*/ 2147483647 w 768"/>
              <a:gd name="T3" fmla="*/ 0 h 768"/>
              <a:gd name="T4" fmla="*/ 2147483647 w 768"/>
              <a:gd name="T5" fmla="*/ 2147483647 h 768"/>
              <a:gd name="T6" fmla="*/ 2147483647 w 768"/>
              <a:gd name="T7" fmla="*/ 2147483647 h 768"/>
              <a:gd name="T8" fmla="*/ 2147483647 w 768"/>
              <a:gd name="T9" fmla="*/ 2147483647 h 768"/>
              <a:gd name="T10" fmla="*/ 0 60000 65536"/>
              <a:gd name="T11" fmla="*/ 0 60000 65536"/>
              <a:gd name="T12" fmla="*/ 0 60000 65536"/>
              <a:gd name="T13" fmla="*/ 0 60000 65536"/>
              <a:gd name="T14" fmla="*/ 0 60000 65536"/>
              <a:gd name="T15" fmla="*/ 0 w 768"/>
              <a:gd name="T16" fmla="*/ 0 h 768"/>
              <a:gd name="T17" fmla="*/ 768 w 768"/>
              <a:gd name="T18" fmla="*/ 768 h 768"/>
            </a:gdLst>
            <a:ahLst/>
            <a:cxnLst>
              <a:cxn ang="T10">
                <a:pos x="T0" y="T1"/>
              </a:cxn>
              <a:cxn ang="T11">
                <a:pos x="T2" y="T3"/>
              </a:cxn>
              <a:cxn ang="T12">
                <a:pos x="T4" y="T5"/>
              </a:cxn>
              <a:cxn ang="T13">
                <a:pos x="T6" y="T7"/>
              </a:cxn>
              <a:cxn ang="T14">
                <a:pos x="T8" y="T9"/>
              </a:cxn>
            </a:cxnLst>
            <a:rect l="T15" t="T16" r="T17" b="T18"/>
            <a:pathLst>
              <a:path w="768" h="768">
                <a:moveTo>
                  <a:pt x="0" y="384"/>
                </a:moveTo>
                <a:cubicBezTo>
                  <a:pt x="64" y="192"/>
                  <a:pt x="128" y="0"/>
                  <a:pt x="192" y="0"/>
                </a:cubicBezTo>
                <a:cubicBezTo>
                  <a:pt x="256" y="0"/>
                  <a:pt x="320" y="256"/>
                  <a:pt x="384" y="384"/>
                </a:cubicBezTo>
                <a:cubicBezTo>
                  <a:pt x="448" y="512"/>
                  <a:pt x="512" y="768"/>
                  <a:pt x="576" y="768"/>
                </a:cubicBezTo>
                <a:cubicBezTo>
                  <a:pt x="640" y="768"/>
                  <a:pt x="704" y="576"/>
                  <a:pt x="768" y="384"/>
                </a:cubicBezTo>
              </a:path>
            </a:pathLst>
          </a:custGeom>
          <a:noFill/>
          <a:ln w="28575">
            <a:solidFill>
              <a:schemeClr val="tx1"/>
            </a:solidFill>
            <a:round/>
            <a:headEnd/>
            <a:tailEnd/>
          </a:ln>
        </p:spPr>
        <p:txBody>
          <a:bodyPr wrap="none" anchor="ctr"/>
          <a:lstStyle/>
          <a:p>
            <a:endParaRPr lang="zh-CN" altLang="en-US"/>
          </a:p>
        </p:txBody>
      </p:sp>
      <p:sp>
        <p:nvSpPr>
          <p:cNvPr id="62489" name="Line 32"/>
          <p:cNvSpPr>
            <a:spLocks noChangeShapeType="1"/>
          </p:cNvSpPr>
          <p:nvPr/>
        </p:nvSpPr>
        <p:spPr bwMode="auto">
          <a:xfrm>
            <a:off x="6402388" y="4845050"/>
            <a:ext cx="0" cy="1524000"/>
          </a:xfrm>
          <a:prstGeom prst="line">
            <a:avLst/>
          </a:prstGeom>
          <a:noFill/>
          <a:ln w="12700">
            <a:solidFill>
              <a:schemeClr val="tx1"/>
            </a:solidFill>
            <a:round/>
            <a:headEnd/>
            <a:tailEnd/>
          </a:ln>
        </p:spPr>
        <p:txBody>
          <a:bodyPr wrap="none" anchor="ctr"/>
          <a:lstStyle/>
          <a:p>
            <a:endParaRPr lang="zh-CN" altLang="en-US"/>
          </a:p>
        </p:txBody>
      </p:sp>
      <p:sp>
        <p:nvSpPr>
          <p:cNvPr id="62490" name="Line 33"/>
          <p:cNvSpPr>
            <a:spLocks noChangeShapeType="1"/>
          </p:cNvSpPr>
          <p:nvPr/>
        </p:nvSpPr>
        <p:spPr bwMode="auto">
          <a:xfrm>
            <a:off x="7621588" y="4845050"/>
            <a:ext cx="0" cy="1524000"/>
          </a:xfrm>
          <a:prstGeom prst="line">
            <a:avLst/>
          </a:prstGeom>
          <a:noFill/>
          <a:ln w="12700">
            <a:solidFill>
              <a:schemeClr val="tx1"/>
            </a:solidFill>
            <a:round/>
            <a:headEnd/>
            <a:tailEnd/>
          </a:ln>
        </p:spPr>
        <p:txBody>
          <a:bodyPr wrap="none" anchor="ctr"/>
          <a:lstStyle/>
          <a:p>
            <a:endParaRPr lang="zh-CN" altLang="en-US"/>
          </a:p>
        </p:txBody>
      </p:sp>
      <p:sp>
        <p:nvSpPr>
          <p:cNvPr id="62491" name="Line 34"/>
          <p:cNvSpPr>
            <a:spLocks noChangeShapeType="1"/>
          </p:cNvSpPr>
          <p:nvPr/>
        </p:nvSpPr>
        <p:spPr bwMode="auto">
          <a:xfrm>
            <a:off x="5640388" y="5149850"/>
            <a:ext cx="2819400" cy="0"/>
          </a:xfrm>
          <a:prstGeom prst="line">
            <a:avLst/>
          </a:prstGeom>
          <a:noFill/>
          <a:ln w="12700">
            <a:solidFill>
              <a:schemeClr val="tx1"/>
            </a:solidFill>
            <a:prstDash val="dash"/>
            <a:round/>
            <a:headEnd/>
            <a:tailEnd/>
          </a:ln>
        </p:spPr>
        <p:txBody>
          <a:bodyPr wrap="none" anchor="ctr"/>
          <a:lstStyle/>
          <a:p>
            <a:endParaRPr lang="zh-CN" altLang="en-US"/>
          </a:p>
        </p:txBody>
      </p:sp>
      <p:sp>
        <p:nvSpPr>
          <p:cNvPr id="62492" name="Line 35"/>
          <p:cNvSpPr>
            <a:spLocks noChangeShapeType="1"/>
          </p:cNvSpPr>
          <p:nvPr/>
        </p:nvSpPr>
        <p:spPr bwMode="auto">
          <a:xfrm>
            <a:off x="5640388" y="5302250"/>
            <a:ext cx="2819400" cy="0"/>
          </a:xfrm>
          <a:prstGeom prst="line">
            <a:avLst/>
          </a:prstGeom>
          <a:noFill/>
          <a:ln w="12700">
            <a:solidFill>
              <a:schemeClr val="tx1"/>
            </a:solidFill>
            <a:prstDash val="dash"/>
            <a:round/>
            <a:headEnd/>
            <a:tailEnd/>
          </a:ln>
        </p:spPr>
        <p:txBody>
          <a:bodyPr wrap="none" anchor="ctr"/>
          <a:lstStyle/>
          <a:p>
            <a:endParaRPr lang="zh-CN" altLang="en-US"/>
          </a:p>
        </p:txBody>
      </p:sp>
      <p:sp>
        <p:nvSpPr>
          <p:cNvPr id="62493" name="Line 36"/>
          <p:cNvSpPr>
            <a:spLocks noChangeShapeType="1"/>
          </p:cNvSpPr>
          <p:nvPr/>
        </p:nvSpPr>
        <p:spPr bwMode="auto">
          <a:xfrm>
            <a:off x="5640388" y="5454650"/>
            <a:ext cx="2819400" cy="0"/>
          </a:xfrm>
          <a:prstGeom prst="line">
            <a:avLst/>
          </a:prstGeom>
          <a:noFill/>
          <a:ln w="12700">
            <a:solidFill>
              <a:schemeClr val="tx1"/>
            </a:solidFill>
            <a:prstDash val="dash"/>
            <a:round/>
            <a:headEnd/>
            <a:tailEnd/>
          </a:ln>
        </p:spPr>
        <p:txBody>
          <a:bodyPr wrap="none" anchor="ctr"/>
          <a:lstStyle/>
          <a:p>
            <a:endParaRPr lang="zh-CN" altLang="en-US"/>
          </a:p>
        </p:txBody>
      </p:sp>
      <p:sp>
        <p:nvSpPr>
          <p:cNvPr id="62494" name="Line 37"/>
          <p:cNvSpPr>
            <a:spLocks noChangeShapeType="1"/>
          </p:cNvSpPr>
          <p:nvPr/>
        </p:nvSpPr>
        <p:spPr bwMode="auto">
          <a:xfrm>
            <a:off x="5640388" y="5759450"/>
            <a:ext cx="2819400" cy="0"/>
          </a:xfrm>
          <a:prstGeom prst="line">
            <a:avLst/>
          </a:prstGeom>
          <a:noFill/>
          <a:ln w="12700">
            <a:solidFill>
              <a:schemeClr val="tx1"/>
            </a:solidFill>
            <a:prstDash val="dash"/>
            <a:round/>
            <a:headEnd/>
            <a:tailEnd/>
          </a:ln>
        </p:spPr>
        <p:txBody>
          <a:bodyPr wrap="none" anchor="ctr"/>
          <a:lstStyle/>
          <a:p>
            <a:endParaRPr lang="zh-CN" altLang="en-US"/>
          </a:p>
        </p:txBody>
      </p:sp>
      <p:sp>
        <p:nvSpPr>
          <p:cNvPr id="62495" name="Line 38"/>
          <p:cNvSpPr>
            <a:spLocks noChangeShapeType="1"/>
          </p:cNvSpPr>
          <p:nvPr/>
        </p:nvSpPr>
        <p:spPr bwMode="auto">
          <a:xfrm>
            <a:off x="5640388" y="5911850"/>
            <a:ext cx="2819400" cy="0"/>
          </a:xfrm>
          <a:prstGeom prst="line">
            <a:avLst/>
          </a:prstGeom>
          <a:noFill/>
          <a:ln w="12700">
            <a:solidFill>
              <a:schemeClr val="tx1"/>
            </a:solidFill>
            <a:prstDash val="dash"/>
            <a:round/>
            <a:headEnd/>
            <a:tailEnd/>
          </a:ln>
        </p:spPr>
        <p:txBody>
          <a:bodyPr wrap="none" anchor="ctr"/>
          <a:lstStyle/>
          <a:p>
            <a:endParaRPr lang="zh-CN" altLang="en-US"/>
          </a:p>
        </p:txBody>
      </p:sp>
      <p:sp>
        <p:nvSpPr>
          <p:cNvPr id="62496" name="Line 39"/>
          <p:cNvSpPr>
            <a:spLocks noChangeShapeType="1"/>
          </p:cNvSpPr>
          <p:nvPr/>
        </p:nvSpPr>
        <p:spPr bwMode="auto">
          <a:xfrm>
            <a:off x="5640388" y="6064250"/>
            <a:ext cx="2819400" cy="0"/>
          </a:xfrm>
          <a:prstGeom prst="line">
            <a:avLst/>
          </a:prstGeom>
          <a:noFill/>
          <a:ln w="12700">
            <a:solidFill>
              <a:schemeClr val="tx1"/>
            </a:solidFill>
            <a:prstDash val="dash"/>
            <a:round/>
            <a:headEnd/>
            <a:tailEnd/>
          </a:ln>
        </p:spPr>
        <p:txBody>
          <a:bodyPr wrap="none" anchor="ctr"/>
          <a:lstStyle/>
          <a:p>
            <a:endParaRPr lang="zh-CN" altLang="en-US"/>
          </a:p>
        </p:txBody>
      </p:sp>
      <p:sp>
        <p:nvSpPr>
          <p:cNvPr id="62497" name="Line 40"/>
          <p:cNvSpPr>
            <a:spLocks noChangeShapeType="1"/>
          </p:cNvSpPr>
          <p:nvPr/>
        </p:nvSpPr>
        <p:spPr bwMode="auto">
          <a:xfrm>
            <a:off x="5640388" y="6216650"/>
            <a:ext cx="2819400" cy="0"/>
          </a:xfrm>
          <a:prstGeom prst="line">
            <a:avLst/>
          </a:prstGeom>
          <a:noFill/>
          <a:ln w="12700">
            <a:solidFill>
              <a:schemeClr val="tx1"/>
            </a:solidFill>
            <a:prstDash val="dash"/>
            <a:round/>
            <a:headEnd/>
            <a:tailEnd/>
          </a:ln>
        </p:spPr>
        <p:txBody>
          <a:bodyPr wrap="none" anchor="ctr"/>
          <a:lstStyle/>
          <a:p>
            <a:endParaRPr lang="zh-CN" altLang="en-US"/>
          </a:p>
        </p:txBody>
      </p:sp>
      <p:sp>
        <p:nvSpPr>
          <p:cNvPr id="62498" name="Line 41"/>
          <p:cNvSpPr>
            <a:spLocks noChangeShapeType="1"/>
          </p:cNvSpPr>
          <p:nvPr/>
        </p:nvSpPr>
        <p:spPr bwMode="auto">
          <a:xfrm>
            <a:off x="5640388" y="5607050"/>
            <a:ext cx="2819400" cy="0"/>
          </a:xfrm>
          <a:prstGeom prst="line">
            <a:avLst/>
          </a:prstGeom>
          <a:noFill/>
          <a:ln w="38100">
            <a:solidFill>
              <a:schemeClr val="tx1"/>
            </a:solidFill>
            <a:prstDash val="dash"/>
            <a:round/>
            <a:headEnd/>
            <a:tailEnd/>
          </a:ln>
        </p:spPr>
        <p:txBody>
          <a:bodyPr wrap="none" anchor="ctr"/>
          <a:lstStyle/>
          <a:p>
            <a:endParaRPr lang="zh-CN" altLang="en-US"/>
          </a:p>
        </p:txBody>
      </p:sp>
      <p:sp>
        <p:nvSpPr>
          <p:cNvPr id="62499" name="Text Box 42"/>
          <p:cNvSpPr txBox="1">
            <a:spLocks noChangeArrowheads="1"/>
          </p:cNvSpPr>
          <p:nvPr/>
        </p:nvSpPr>
        <p:spPr bwMode="auto">
          <a:xfrm>
            <a:off x="5853113" y="4540250"/>
            <a:ext cx="2241550" cy="457200"/>
          </a:xfrm>
          <a:prstGeom prst="rect">
            <a:avLst/>
          </a:prstGeom>
          <a:noFill/>
          <a:ln w="12700">
            <a:noFill/>
            <a:miter lim="800000"/>
            <a:headEnd/>
            <a:tailEnd/>
          </a:ln>
        </p:spPr>
        <p:txBody>
          <a:bodyPr wrap="none">
            <a:spAutoFit/>
          </a:bodyPr>
          <a:lstStyle/>
          <a:p>
            <a:pPr eaLnBrk="0" hangingPunct="0"/>
            <a:r>
              <a:rPr lang="en-US" altLang="zh-CN"/>
              <a:t>00    01   10    11</a:t>
            </a:r>
          </a:p>
        </p:txBody>
      </p:sp>
      <p:sp>
        <p:nvSpPr>
          <p:cNvPr id="62500" name="Text Box 43"/>
          <p:cNvSpPr txBox="1">
            <a:spLocks noChangeArrowheads="1"/>
          </p:cNvSpPr>
          <p:nvPr/>
        </p:nvSpPr>
        <p:spPr bwMode="auto">
          <a:xfrm>
            <a:off x="5574706" y="6258798"/>
            <a:ext cx="2885726" cy="338554"/>
          </a:xfrm>
          <a:prstGeom prst="rect">
            <a:avLst/>
          </a:prstGeom>
          <a:noFill/>
          <a:ln w="12700">
            <a:noFill/>
            <a:miter lim="800000"/>
            <a:headEnd/>
            <a:tailEnd/>
          </a:ln>
        </p:spPr>
        <p:txBody>
          <a:bodyPr wrap="none">
            <a:spAutoFit/>
          </a:bodyPr>
          <a:lstStyle/>
          <a:p>
            <a:pPr eaLnBrk="0" hangingPunct="0"/>
            <a:r>
              <a:rPr lang="zh-CN" altLang="en-US" sz="1600" b="1" dirty="0"/>
              <a:t>四种不同的</a:t>
            </a:r>
            <a:r>
              <a:rPr lang="zh-CN" altLang="en-US" sz="1600" b="1" dirty="0"/>
              <a:t>幅度（状态数</a:t>
            </a:r>
            <a:r>
              <a:rPr lang="en-US" altLang="zh-CN" sz="1600" b="1" dirty="0" smtClean="0"/>
              <a:t>=4</a:t>
            </a:r>
            <a:r>
              <a:rPr lang="zh-CN" altLang="en-US" sz="1600" b="1" dirty="0" smtClean="0"/>
              <a:t>）</a:t>
            </a:r>
            <a:endParaRPr lang="zh-CN" altLang="en-US" sz="1600" b="1" dirty="0"/>
          </a:p>
        </p:txBody>
      </p:sp>
      <p:sp>
        <p:nvSpPr>
          <p:cNvPr id="62501" name="Text Box 44"/>
          <p:cNvSpPr txBox="1">
            <a:spLocks noChangeArrowheads="1"/>
          </p:cNvSpPr>
          <p:nvPr/>
        </p:nvSpPr>
        <p:spPr bwMode="auto">
          <a:xfrm>
            <a:off x="5233988" y="3979863"/>
            <a:ext cx="2794000" cy="457200"/>
          </a:xfrm>
          <a:prstGeom prst="rect">
            <a:avLst/>
          </a:prstGeom>
          <a:noFill/>
          <a:ln w="9525">
            <a:noFill/>
            <a:miter lim="800000"/>
            <a:headEnd/>
            <a:tailEnd/>
          </a:ln>
        </p:spPr>
        <p:txBody>
          <a:bodyPr wrap="none">
            <a:spAutoFit/>
          </a:bodyPr>
          <a:lstStyle/>
          <a:p>
            <a:r>
              <a:rPr lang="en-US" altLang="zh-CN"/>
              <a:t>n =    1,     2,    3,     4</a:t>
            </a:r>
          </a:p>
        </p:txBody>
      </p:sp>
      <p:sp>
        <p:nvSpPr>
          <p:cNvPr id="62502" name="Line 45"/>
          <p:cNvSpPr>
            <a:spLocks noChangeShapeType="1"/>
          </p:cNvSpPr>
          <p:nvPr/>
        </p:nvSpPr>
        <p:spPr bwMode="auto">
          <a:xfrm>
            <a:off x="395288" y="5157788"/>
            <a:ext cx="4464744" cy="0"/>
          </a:xfrm>
          <a:prstGeom prst="line">
            <a:avLst/>
          </a:prstGeom>
          <a:noFill/>
          <a:ln w="9525">
            <a:solidFill>
              <a:schemeClr val="tx1"/>
            </a:solidFill>
            <a:prstDash val="dash"/>
            <a:round/>
            <a:headEnd/>
            <a:tailEnd/>
          </a:ln>
        </p:spPr>
        <p:txBody>
          <a:bodyPr/>
          <a:lstStyle/>
          <a:p>
            <a:endParaRPr lang="zh-CN" altLang="en-US"/>
          </a:p>
        </p:txBody>
      </p:sp>
      <p:sp>
        <p:nvSpPr>
          <p:cNvPr id="62503" name="Line 46"/>
          <p:cNvSpPr>
            <a:spLocks noChangeShapeType="1"/>
          </p:cNvSpPr>
          <p:nvPr/>
        </p:nvSpPr>
        <p:spPr bwMode="auto">
          <a:xfrm flipV="1">
            <a:off x="395288" y="5373786"/>
            <a:ext cx="4536752" cy="71438"/>
          </a:xfrm>
          <a:prstGeom prst="line">
            <a:avLst/>
          </a:prstGeom>
          <a:noFill/>
          <a:ln w="9525">
            <a:solidFill>
              <a:schemeClr val="tx1"/>
            </a:solidFill>
            <a:prstDash val="dash"/>
            <a:round/>
            <a:headEnd/>
            <a:tailEnd/>
          </a:ln>
        </p:spPr>
        <p:txBody>
          <a:bodyPr/>
          <a:lstStyle/>
          <a:p>
            <a:endParaRPr lang="zh-CN" altLang="en-US"/>
          </a:p>
        </p:txBody>
      </p:sp>
      <p:sp>
        <p:nvSpPr>
          <p:cNvPr id="62504" name="Text Box 47"/>
          <p:cNvSpPr txBox="1">
            <a:spLocks noChangeArrowheads="1"/>
          </p:cNvSpPr>
          <p:nvPr/>
        </p:nvSpPr>
        <p:spPr bwMode="auto">
          <a:xfrm>
            <a:off x="195263" y="5013325"/>
            <a:ext cx="273050" cy="517525"/>
          </a:xfrm>
          <a:prstGeom prst="rect">
            <a:avLst/>
          </a:prstGeom>
          <a:noFill/>
          <a:ln w="9525">
            <a:noFill/>
            <a:miter lim="800000"/>
            <a:headEnd/>
            <a:tailEnd/>
          </a:ln>
        </p:spPr>
        <p:txBody>
          <a:bodyPr wrap="none">
            <a:spAutoFit/>
          </a:bodyPr>
          <a:lstStyle/>
          <a:p>
            <a:r>
              <a:rPr lang="en-US" altLang="zh-CN" sz="1400" b="1"/>
              <a:t>2</a:t>
            </a:r>
          </a:p>
          <a:p>
            <a:r>
              <a:rPr lang="en-US" altLang="zh-CN" sz="1400" b="1"/>
              <a:t>1</a:t>
            </a:r>
          </a:p>
        </p:txBody>
      </p:sp>
      <p:sp>
        <p:nvSpPr>
          <p:cNvPr id="62505" name="Line 48"/>
          <p:cNvSpPr>
            <a:spLocks noChangeShapeType="1"/>
          </p:cNvSpPr>
          <p:nvPr/>
        </p:nvSpPr>
        <p:spPr bwMode="auto">
          <a:xfrm flipH="1">
            <a:off x="3348038" y="4508500"/>
            <a:ext cx="215900" cy="288925"/>
          </a:xfrm>
          <a:prstGeom prst="line">
            <a:avLst/>
          </a:prstGeom>
          <a:noFill/>
          <a:ln w="9525">
            <a:solidFill>
              <a:schemeClr val="tx1"/>
            </a:solidFill>
            <a:round/>
            <a:headEnd/>
            <a:tailEnd type="triangle" w="med" len="med"/>
          </a:ln>
        </p:spPr>
        <p:txBody>
          <a:bodyPr/>
          <a:lstStyle/>
          <a:p>
            <a:endParaRPr lang="zh-CN" altLang="en-US"/>
          </a:p>
        </p:txBody>
      </p:sp>
      <p:sp>
        <p:nvSpPr>
          <p:cNvPr id="62506" name="Text Box 49"/>
          <p:cNvSpPr txBox="1">
            <a:spLocks noChangeArrowheads="1"/>
          </p:cNvSpPr>
          <p:nvPr/>
        </p:nvSpPr>
        <p:spPr bwMode="auto">
          <a:xfrm>
            <a:off x="395288" y="333375"/>
            <a:ext cx="2622550" cy="579438"/>
          </a:xfrm>
          <a:prstGeom prst="rect">
            <a:avLst/>
          </a:prstGeom>
          <a:noFill/>
          <a:ln w="9525">
            <a:noFill/>
            <a:miter lim="800000"/>
            <a:headEnd/>
            <a:tailEnd/>
          </a:ln>
        </p:spPr>
        <p:txBody>
          <a:bodyPr wrap="none">
            <a:spAutoFit/>
          </a:bodyPr>
          <a:lstStyle/>
          <a:p>
            <a:pPr>
              <a:spcBef>
                <a:spcPct val="20000"/>
              </a:spcBef>
              <a:spcAft>
                <a:spcPct val="50000"/>
              </a:spcAft>
              <a:buClr>
                <a:srgbClr val="FF0000"/>
              </a:buClr>
              <a:buFontTx/>
              <a:buChar char="★"/>
            </a:pPr>
            <a:r>
              <a:rPr lang="zh-CN" altLang="en-US" sz="3200" b="1">
                <a:latin typeface="楷体" pitchFamily="18" charset="-122"/>
                <a:ea typeface="楷体" pitchFamily="18" charset="-122"/>
              </a:rPr>
              <a:t>调制方法：</a:t>
            </a:r>
            <a:endParaRPr lang="zh-CN" altLang="en-US"/>
          </a:p>
        </p:txBody>
      </p:sp>
      <p:grpSp>
        <p:nvGrpSpPr>
          <p:cNvPr id="3" name="Group 50"/>
          <p:cNvGrpSpPr>
            <a:grpSpLocks/>
          </p:cNvGrpSpPr>
          <p:nvPr/>
        </p:nvGrpSpPr>
        <p:grpSpPr bwMode="auto">
          <a:xfrm>
            <a:off x="792163" y="3789363"/>
            <a:ext cx="3348037" cy="792162"/>
            <a:chOff x="3651" y="3521"/>
            <a:chExt cx="2109" cy="499"/>
          </a:xfrm>
        </p:grpSpPr>
        <p:sp>
          <p:nvSpPr>
            <p:cNvPr id="62509" name="Rectangle 51"/>
            <p:cNvSpPr>
              <a:spLocks noChangeArrowheads="1"/>
            </p:cNvSpPr>
            <p:nvPr/>
          </p:nvSpPr>
          <p:spPr bwMode="auto">
            <a:xfrm>
              <a:off x="3651" y="3521"/>
              <a:ext cx="2109" cy="499"/>
            </a:xfrm>
            <a:prstGeom prst="rect">
              <a:avLst/>
            </a:prstGeom>
            <a:solidFill>
              <a:srgbClr val="FFFF00"/>
            </a:solidFill>
            <a:ln w="9525">
              <a:noFill/>
              <a:miter lim="800000"/>
              <a:headEnd/>
              <a:tailEnd/>
            </a:ln>
          </p:spPr>
          <p:txBody>
            <a:bodyPr wrap="none" anchor="ctr"/>
            <a:lstStyle/>
            <a:p>
              <a:endParaRPr lang="zh-CN" altLang="en-US"/>
            </a:p>
          </p:txBody>
        </p:sp>
        <p:sp>
          <p:nvSpPr>
            <p:cNvPr id="62510" name="AutoShape 52"/>
            <p:cNvSpPr>
              <a:spLocks/>
            </p:cNvSpPr>
            <p:nvPr/>
          </p:nvSpPr>
          <p:spPr bwMode="auto">
            <a:xfrm>
              <a:off x="4059" y="3657"/>
              <a:ext cx="227" cy="272"/>
            </a:xfrm>
            <a:prstGeom prst="leftBrace">
              <a:avLst>
                <a:gd name="adj1" fmla="val 9985"/>
                <a:gd name="adj2" fmla="val 50000"/>
              </a:avLst>
            </a:prstGeom>
            <a:noFill/>
            <a:ln w="19050">
              <a:solidFill>
                <a:schemeClr val="tx1"/>
              </a:solidFill>
              <a:round/>
              <a:headEnd/>
              <a:tailEnd/>
            </a:ln>
          </p:spPr>
          <p:txBody>
            <a:bodyPr wrap="none" anchor="ctr"/>
            <a:lstStyle/>
            <a:p>
              <a:endParaRPr lang="zh-CN" altLang="en-US"/>
            </a:p>
          </p:txBody>
        </p:sp>
        <p:sp>
          <p:nvSpPr>
            <p:cNvPr id="62511" name="Text Box 53"/>
            <p:cNvSpPr txBox="1">
              <a:spLocks noChangeArrowheads="1"/>
            </p:cNvSpPr>
            <p:nvPr/>
          </p:nvSpPr>
          <p:spPr bwMode="auto">
            <a:xfrm>
              <a:off x="3696" y="3657"/>
              <a:ext cx="368" cy="288"/>
            </a:xfrm>
            <a:prstGeom prst="rect">
              <a:avLst/>
            </a:prstGeom>
            <a:noFill/>
            <a:ln w="9525">
              <a:noFill/>
              <a:miter lim="800000"/>
              <a:headEnd/>
              <a:tailEnd/>
            </a:ln>
          </p:spPr>
          <p:txBody>
            <a:bodyPr wrap="none">
              <a:spAutoFit/>
            </a:bodyPr>
            <a:lstStyle/>
            <a:p>
              <a:r>
                <a:rPr lang="en-US" altLang="zh-CN" b="1"/>
                <a:t>g =</a:t>
              </a:r>
            </a:p>
          </p:txBody>
        </p:sp>
        <p:sp>
          <p:nvSpPr>
            <p:cNvPr id="62512" name="Text Box 54"/>
            <p:cNvSpPr txBox="1">
              <a:spLocks noChangeArrowheads="1"/>
            </p:cNvSpPr>
            <p:nvPr/>
          </p:nvSpPr>
          <p:spPr bwMode="auto">
            <a:xfrm>
              <a:off x="4331" y="3521"/>
              <a:ext cx="1391" cy="288"/>
            </a:xfrm>
            <a:prstGeom prst="rect">
              <a:avLst/>
            </a:prstGeom>
            <a:noFill/>
            <a:ln w="9525">
              <a:noFill/>
              <a:miter lim="800000"/>
              <a:headEnd/>
              <a:tailEnd/>
            </a:ln>
          </p:spPr>
          <p:txBody>
            <a:bodyPr wrap="none">
              <a:spAutoFit/>
            </a:bodyPr>
            <a:lstStyle/>
            <a:p>
              <a:r>
                <a:rPr lang="en-US" altLang="zh-CN" b="1"/>
                <a:t>sin (x)      </a:t>
              </a:r>
              <a:r>
                <a:rPr lang="zh-CN" altLang="en-US" b="1"/>
                <a:t>数字</a:t>
              </a:r>
              <a:r>
                <a:rPr lang="en-US" altLang="zh-CN" b="1"/>
                <a:t>0</a:t>
              </a:r>
            </a:p>
          </p:txBody>
        </p:sp>
        <p:sp>
          <p:nvSpPr>
            <p:cNvPr id="62513" name="Text Box 55"/>
            <p:cNvSpPr txBox="1">
              <a:spLocks noChangeArrowheads="1"/>
            </p:cNvSpPr>
            <p:nvPr/>
          </p:nvSpPr>
          <p:spPr bwMode="auto">
            <a:xfrm>
              <a:off x="4331" y="3732"/>
              <a:ext cx="1391" cy="288"/>
            </a:xfrm>
            <a:prstGeom prst="rect">
              <a:avLst/>
            </a:prstGeom>
            <a:noFill/>
            <a:ln w="9525">
              <a:noFill/>
              <a:miter lim="800000"/>
              <a:headEnd/>
              <a:tailEnd/>
            </a:ln>
          </p:spPr>
          <p:txBody>
            <a:bodyPr wrap="none">
              <a:spAutoFit/>
            </a:bodyPr>
            <a:lstStyle/>
            <a:p>
              <a:r>
                <a:rPr lang="en-US" altLang="zh-CN" b="1"/>
                <a:t>2sin (x)    </a:t>
              </a:r>
              <a:r>
                <a:rPr lang="zh-CN" altLang="en-US" b="1"/>
                <a:t>数字</a:t>
              </a:r>
              <a:r>
                <a:rPr lang="en-US" altLang="zh-CN" b="1"/>
                <a:t>1</a:t>
              </a:r>
            </a:p>
          </p:txBody>
        </p:sp>
      </p:grpSp>
      <p:sp>
        <p:nvSpPr>
          <p:cNvPr id="62508" name="Line 56"/>
          <p:cNvSpPr>
            <a:spLocks noChangeShapeType="1"/>
          </p:cNvSpPr>
          <p:nvPr/>
        </p:nvSpPr>
        <p:spPr bwMode="auto">
          <a:xfrm flipH="1">
            <a:off x="2627313" y="4149725"/>
            <a:ext cx="504825" cy="647700"/>
          </a:xfrm>
          <a:prstGeom prst="line">
            <a:avLst/>
          </a:prstGeom>
          <a:noFill/>
          <a:ln w="9525">
            <a:solidFill>
              <a:schemeClr val="tx1"/>
            </a:solidFill>
            <a:round/>
            <a:headEnd/>
            <a:tailEnd type="triangle" w="med" len="med"/>
          </a:ln>
        </p:spPr>
        <p:txBody>
          <a:bodyPr/>
          <a:lstStyle/>
          <a:p>
            <a:endParaRPr lang="zh-CN" alt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48131" name="Text Box 3"/>
          <p:cNvSpPr txBox="1">
            <a:spLocks noChangeArrowheads="1"/>
          </p:cNvSpPr>
          <p:nvPr/>
        </p:nvSpPr>
        <p:spPr bwMode="auto">
          <a:xfrm>
            <a:off x="288925" y="908050"/>
            <a:ext cx="8550275" cy="3927229"/>
          </a:xfrm>
          <a:prstGeom prst="rect">
            <a:avLst/>
          </a:prstGeom>
          <a:noFill/>
          <a:ln w="9525">
            <a:noFill/>
            <a:miter lim="800000"/>
            <a:headEnd/>
            <a:tailEnd/>
          </a:ln>
        </p:spPr>
        <p:txBody>
          <a:bodyPr>
            <a:spAutoFit/>
          </a:bodyPr>
          <a:lstStyle/>
          <a:p>
            <a:pPr>
              <a:spcBef>
                <a:spcPct val="30000"/>
              </a:spcBef>
            </a:pPr>
            <a:r>
              <a:rPr lang="en-US" altLang="zh-CN" sz="2800" b="1" dirty="0"/>
              <a:t>1</a:t>
            </a:r>
            <a:r>
              <a:rPr lang="zh-CN" altLang="en-US" sz="2800" b="1" dirty="0"/>
              <a:t>、通过调制</a:t>
            </a:r>
            <a:r>
              <a:rPr lang="en-US" altLang="zh-CN" sz="2800" b="1" dirty="0"/>
              <a:t>/</a:t>
            </a:r>
            <a:r>
              <a:rPr lang="zh-CN" altLang="en-US" sz="2800" b="1" dirty="0"/>
              <a:t>解调、编码</a:t>
            </a:r>
            <a:r>
              <a:rPr lang="en-US" altLang="zh-CN" sz="2800" b="1" dirty="0"/>
              <a:t>/</a:t>
            </a:r>
            <a:r>
              <a:rPr lang="zh-CN" altLang="en-US" sz="2800" b="1" dirty="0"/>
              <a:t>解码技术，可以保证计算机之间以数字信号的方式进行通信；</a:t>
            </a:r>
            <a:endParaRPr lang="zh-CN" altLang="en-US" sz="2800" dirty="0"/>
          </a:p>
          <a:p>
            <a:pPr>
              <a:spcBef>
                <a:spcPct val="30000"/>
              </a:spcBef>
            </a:pPr>
            <a:r>
              <a:rPr lang="en-US" altLang="zh-CN" sz="2800" b="1" dirty="0">
                <a:latin typeface="楷体" pitchFamily="18" charset="-122"/>
                <a:ea typeface="楷体" pitchFamily="18" charset="-122"/>
              </a:rPr>
              <a:t>2</a:t>
            </a:r>
            <a:r>
              <a:rPr lang="zh-CN" altLang="en-US" sz="2800" b="1" dirty="0">
                <a:latin typeface="楷体" pitchFamily="18" charset="-122"/>
                <a:ea typeface="楷体" pitchFamily="18" charset="-122"/>
              </a:rPr>
              <a:t>、</a:t>
            </a:r>
            <a:r>
              <a:rPr lang="zh-CN" altLang="en-US" sz="2800" b="1" dirty="0"/>
              <a:t>利用通信编码（</a:t>
            </a:r>
            <a:r>
              <a:rPr lang="en-US" altLang="zh-CN" sz="2800" b="1" dirty="0"/>
              <a:t>RS232</a:t>
            </a:r>
            <a:r>
              <a:rPr lang="zh-CN" altLang="en-US" sz="2800" b="1" dirty="0"/>
              <a:t>、</a:t>
            </a:r>
            <a:r>
              <a:rPr lang="en-US" altLang="zh-CN" sz="2800" b="1" dirty="0"/>
              <a:t>NRZI</a:t>
            </a:r>
            <a:r>
              <a:rPr lang="zh-CN" altLang="en-US" sz="2800" b="1" dirty="0"/>
              <a:t>、曼码等）实现数字信息到电平的变化（电平信号表示</a:t>
            </a:r>
            <a:r>
              <a:rPr lang="en-US" altLang="zh-CN" sz="2800" b="1" dirty="0"/>
              <a:t>0/1</a:t>
            </a:r>
            <a:r>
              <a:rPr lang="zh-CN" altLang="en-US" sz="2800" b="1" dirty="0"/>
              <a:t>）</a:t>
            </a:r>
            <a:r>
              <a:rPr lang="en-US" altLang="zh-CN" sz="2800" b="1" dirty="0"/>
              <a:t>;</a:t>
            </a:r>
            <a:endParaRPr lang="zh-CN" altLang="en-US" sz="2800" dirty="0"/>
          </a:p>
          <a:p>
            <a:pPr>
              <a:spcBef>
                <a:spcPct val="30000"/>
              </a:spcBef>
            </a:pPr>
            <a:r>
              <a:rPr lang="en-US" altLang="zh-CN" sz="2800" b="1" dirty="0"/>
              <a:t>3</a:t>
            </a:r>
            <a:r>
              <a:rPr lang="zh-CN" altLang="en-US" sz="2800" b="1" dirty="0"/>
              <a:t>、利用字符编码完成人类可识别的信息到</a:t>
            </a:r>
            <a:r>
              <a:rPr lang="en-US" altLang="zh-CN" sz="2800" b="1" dirty="0"/>
              <a:t>0/1</a:t>
            </a:r>
            <a:r>
              <a:rPr lang="zh-CN" altLang="en-US" sz="2800" b="1" dirty="0"/>
              <a:t>的组合表示（</a:t>
            </a:r>
            <a:r>
              <a:rPr lang="en-US" altLang="zh-CN" sz="2800" b="1" dirty="0"/>
              <a:t>0</a:t>
            </a:r>
            <a:r>
              <a:rPr lang="zh-CN" altLang="en-US" sz="2800" b="1" dirty="0"/>
              <a:t>和</a:t>
            </a:r>
            <a:r>
              <a:rPr lang="en-US" altLang="zh-CN" sz="2800" b="1" dirty="0"/>
              <a:t>1</a:t>
            </a:r>
            <a:r>
              <a:rPr lang="zh-CN" altLang="en-US" sz="2800" b="1" dirty="0"/>
              <a:t>的特定组合来表示字符等）；</a:t>
            </a:r>
            <a:endParaRPr lang="zh-CN" altLang="en-US" sz="2800" dirty="0"/>
          </a:p>
          <a:p>
            <a:pPr>
              <a:spcBef>
                <a:spcPct val="30000"/>
              </a:spcBef>
            </a:pPr>
            <a:r>
              <a:rPr lang="en-US" altLang="zh-CN" sz="2800" b="1" dirty="0"/>
              <a:t>4</a:t>
            </a:r>
            <a:r>
              <a:rPr lang="zh-CN" altLang="en-US" sz="2800" b="1" dirty="0"/>
              <a:t>、利用同步技术（位同步和字符同步）保证接收方能够正确地识别和接收发送方发来的数据</a:t>
            </a:r>
            <a:r>
              <a:rPr lang="zh-CN" altLang="en-US" sz="2800" b="1" dirty="0" smtClean="0"/>
              <a:t>；</a:t>
            </a:r>
            <a:endParaRPr lang="zh-CN" altLang="en-US" sz="2800" b="1" dirty="0"/>
          </a:p>
        </p:txBody>
      </p:sp>
      <p:sp>
        <p:nvSpPr>
          <p:cNvPr id="48132" name="Text Box 4"/>
          <p:cNvSpPr txBox="1">
            <a:spLocks noChangeArrowheads="1"/>
          </p:cNvSpPr>
          <p:nvPr/>
        </p:nvSpPr>
        <p:spPr bwMode="auto">
          <a:xfrm>
            <a:off x="269875" y="69850"/>
            <a:ext cx="5310188" cy="579438"/>
          </a:xfrm>
          <a:prstGeom prst="rect">
            <a:avLst/>
          </a:prstGeom>
          <a:noFill/>
          <a:ln w="9525">
            <a:noFill/>
            <a:miter lim="800000"/>
            <a:headEnd/>
            <a:tailEnd/>
          </a:ln>
        </p:spPr>
        <p:txBody>
          <a:bodyPr>
            <a:spAutoFit/>
          </a:bodyPr>
          <a:lstStyle/>
          <a:p>
            <a:pPr>
              <a:spcBef>
                <a:spcPct val="20000"/>
              </a:spcBef>
              <a:spcAft>
                <a:spcPct val="50000"/>
              </a:spcAft>
            </a:pPr>
            <a:r>
              <a:rPr lang="zh-CN" altLang="en-US" sz="3200" b="1">
                <a:solidFill>
                  <a:srgbClr val="FF0000"/>
                </a:solidFill>
                <a:latin typeface="楷体" pitchFamily="18" charset="-122"/>
                <a:ea typeface="楷体" pitchFamily="18" charset="-122"/>
              </a:rPr>
              <a:t>内容小结</a:t>
            </a:r>
          </a:p>
        </p:txBody>
      </p:sp>
      <p:grpSp>
        <p:nvGrpSpPr>
          <p:cNvPr id="50" name="组合 49"/>
          <p:cNvGrpSpPr/>
          <p:nvPr/>
        </p:nvGrpSpPr>
        <p:grpSpPr>
          <a:xfrm>
            <a:off x="714348" y="5089916"/>
            <a:ext cx="7429552" cy="1463720"/>
            <a:chOff x="714348" y="5089916"/>
            <a:chExt cx="7429552" cy="1463720"/>
          </a:xfrm>
        </p:grpSpPr>
        <p:sp>
          <p:nvSpPr>
            <p:cNvPr id="5" name="Line 3"/>
            <p:cNvSpPr>
              <a:spLocks noChangeShapeType="1"/>
            </p:cNvSpPr>
            <p:nvPr/>
          </p:nvSpPr>
          <p:spPr bwMode="auto">
            <a:xfrm flipV="1">
              <a:off x="1571604" y="5786454"/>
              <a:ext cx="5643602" cy="71438"/>
            </a:xfrm>
            <a:prstGeom prst="line">
              <a:avLst/>
            </a:prstGeom>
            <a:noFill/>
            <a:ln w="12700">
              <a:solidFill>
                <a:schemeClr val="tx1"/>
              </a:solidFill>
              <a:round/>
              <a:headEnd/>
              <a:tailEnd type="triangle" w="med" len="med"/>
            </a:ln>
          </p:spPr>
          <p:txBody>
            <a:bodyPr wrap="none" anchor="ctr"/>
            <a:lstStyle/>
            <a:p>
              <a:endParaRPr lang="zh-CN" altLang="en-US"/>
            </a:p>
          </p:txBody>
        </p:sp>
        <p:pic>
          <p:nvPicPr>
            <p:cNvPr id="6" name="Picture 7"/>
            <p:cNvPicPr>
              <a:picLocks noChangeArrowheads="1"/>
            </p:cNvPicPr>
            <p:nvPr/>
          </p:nvPicPr>
          <p:blipFill>
            <a:blip r:embed="rId2" cstate="print"/>
            <a:srcRect/>
            <a:stretch>
              <a:fillRect/>
            </a:stretch>
          </p:blipFill>
          <p:spPr bwMode="auto">
            <a:xfrm>
              <a:off x="1214414" y="5643578"/>
              <a:ext cx="381000" cy="457200"/>
            </a:xfrm>
            <a:prstGeom prst="rect">
              <a:avLst/>
            </a:prstGeom>
            <a:noFill/>
            <a:ln w="12700">
              <a:noFill/>
              <a:miter lim="800000"/>
              <a:headEnd/>
              <a:tailEnd/>
            </a:ln>
          </p:spPr>
        </p:pic>
        <p:pic>
          <p:nvPicPr>
            <p:cNvPr id="7" name="Picture 8"/>
            <p:cNvPicPr>
              <a:picLocks noChangeArrowheads="1"/>
            </p:cNvPicPr>
            <p:nvPr/>
          </p:nvPicPr>
          <p:blipFill>
            <a:blip r:embed="rId2" cstate="print"/>
            <a:srcRect/>
            <a:stretch>
              <a:fillRect/>
            </a:stretch>
          </p:blipFill>
          <p:spPr bwMode="auto">
            <a:xfrm>
              <a:off x="7262834" y="5615006"/>
              <a:ext cx="381000" cy="457200"/>
            </a:xfrm>
            <a:prstGeom prst="rect">
              <a:avLst/>
            </a:prstGeom>
            <a:noFill/>
            <a:ln w="12700">
              <a:noFill/>
              <a:miter lim="800000"/>
              <a:headEnd/>
              <a:tailEnd/>
            </a:ln>
          </p:spPr>
        </p:pic>
        <p:sp>
          <p:nvSpPr>
            <p:cNvPr id="8" name="矩形 7"/>
            <p:cNvSpPr/>
            <p:nvPr/>
          </p:nvSpPr>
          <p:spPr bwMode="auto">
            <a:xfrm>
              <a:off x="2285984" y="5715016"/>
              <a:ext cx="428628" cy="21431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9" name="矩形 8"/>
            <p:cNvSpPr/>
            <p:nvPr/>
          </p:nvSpPr>
          <p:spPr bwMode="auto">
            <a:xfrm>
              <a:off x="5929322" y="5715016"/>
              <a:ext cx="428628" cy="21431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TextBox 9"/>
            <p:cNvSpPr txBox="1"/>
            <p:nvPr/>
          </p:nvSpPr>
          <p:spPr>
            <a:xfrm>
              <a:off x="3214678" y="5305024"/>
              <a:ext cx="2161169" cy="338554"/>
            </a:xfrm>
            <a:prstGeom prst="rect">
              <a:avLst/>
            </a:prstGeom>
            <a:noFill/>
          </p:spPr>
          <p:txBody>
            <a:bodyPr wrap="none" rtlCol="0">
              <a:spAutoFit/>
            </a:bodyPr>
            <a:lstStyle/>
            <a:p>
              <a:r>
                <a:rPr lang="zh-CN" altLang="en-US" sz="1600" b="1" dirty="0" smtClean="0"/>
                <a:t>调制</a:t>
              </a:r>
              <a:r>
                <a:rPr lang="en-US" altLang="zh-CN" sz="1600" b="1" dirty="0" smtClean="0"/>
                <a:t>/</a:t>
              </a:r>
              <a:r>
                <a:rPr lang="zh-CN" altLang="en-US" sz="1600" b="1" dirty="0" smtClean="0"/>
                <a:t>解调、编码</a:t>
              </a:r>
              <a:r>
                <a:rPr lang="en-US" altLang="zh-CN" sz="1600" b="1" dirty="0" smtClean="0"/>
                <a:t>/</a:t>
              </a:r>
              <a:r>
                <a:rPr lang="zh-CN" altLang="en-US" sz="1600" b="1" dirty="0" smtClean="0"/>
                <a:t>解码</a:t>
              </a:r>
              <a:endParaRPr lang="zh-CN" altLang="en-US" sz="1600" dirty="0"/>
            </a:p>
          </p:txBody>
        </p:sp>
        <p:cxnSp>
          <p:nvCxnSpPr>
            <p:cNvPr id="12" name="直接箭头连接符 11"/>
            <p:cNvCxnSpPr>
              <a:stCxn id="10" idx="1"/>
            </p:cNvCxnSpPr>
            <p:nvPr/>
          </p:nvCxnSpPr>
          <p:spPr bwMode="auto">
            <a:xfrm rot="10800000" flipV="1">
              <a:off x="2714612" y="5474300"/>
              <a:ext cx="500066" cy="24071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4" name="直接箭头连接符 13"/>
            <p:cNvCxnSpPr>
              <a:stCxn id="10" idx="3"/>
            </p:cNvCxnSpPr>
            <p:nvPr/>
          </p:nvCxnSpPr>
          <p:spPr bwMode="auto">
            <a:xfrm>
              <a:off x="5375847" y="5474301"/>
              <a:ext cx="553475" cy="16927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5" name="TextBox 14"/>
            <p:cNvSpPr txBox="1"/>
            <p:nvPr/>
          </p:nvSpPr>
          <p:spPr>
            <a:xfrm>
              <a:off x="1214414" y="5090710"/>
              <a:ext cx="1011815" cy="338554"/>
            </a:xfrm>
            <a:prstGeom prst="rect">
              <a:avLst/>
            </a:prstGeom>
            <a:noFill/>
          </p:spPr>
          <p:txBody>
            <a:bodyPr wrap="none" rtlCol="0">
              <a:spAutoFit/>
            </a:bodyPr>
            <a:lstStyle/>
            <a:p>
              <a:r>
                <a:rPr lang="zh-CN" altLang="en-US" sz="1600" b="1" dirty="0" smtClean="0"/>
                <a:t>通信编码</a:t>
              </a:r>
              <a:endParaRPr lang="zh-CN" altLang="en-US" sz="1600" dirty="0"/>
            </a:p>
          </p:txBody>
        </p:sp>
        <p:cxnSp>
          <p:nvCxnSpPr>
            <p:cNvPr id="17" name="直接箭头连接符 16"/>
            <p:cNvCxnSpPr/>
            <p:nvPr/>
          </p:nvCxnSpPr>
          <p:spPr bwMode="auto">
            <a:xfrm rot="5400000">
              <a:off x="1428728" y="5572140"/>
              <a:ext cx="285752"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8" name="TextBox 17"/>
            <p:cNvSpPr txBox="1"/>
            <p:nvPr/>
          </p:nvSpPr>
          <p:spPr>
            <a:xfrm>
              <a:off x="6846333" y="5089916"/>
              <a:ext cx="1011815" cy="338554"/>
            </a:xfrm>
            <a:prstGeom prst="rect">
              <a:avLst/>
            </a:prstGeom>
            <a:noFill/>
          </p:spPr>
          <p:txBody>
            <a:bodyPr wrap="none" rtlCol="0">
              <a:spAutoFit/>
            </a:bodyPr>
            <a:lstStyle/>
            <a:p>
              <a:r>
                <a:rPr lang="zh-CN" altLang="en-US" sz="1600" b="1" dirty="0" smtClean="0"/>
                <a:t>通信编码</a:t>
              </a:r>
              <a:endParaRPr lang="zh-CN" altLang="en-US" sz="1600" dirty="0"/>
            </a:p>
          </p:txBody>
        </p:sp>
        <p:cxnSp>
          <p:nvCxnSpPr>
            <p:cNvPr id="19" name="直接箭头连接符 18"/>
            <p:cNvCxnSpPr/>
            <p:nvPr/>
          </p:nvCxnSpPr>
          <p:spPr bwMode="auto">
            <a:xfrm rot="5400000">
              <a:off x="7060647" y="5571346"/>
              <a:ext cx="285752"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0" name="椭圆 19"/>
            <p:cNvSpPr/>
            <p:nvPr/>
          </p:nvSpPr>
          <p:spPr bwMode="auto">
            <a:xfrm>
              <a:off x="714348" y="5572140"/>
              <a:ext cx="142876" cy="14287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1" name="矩形 20"/>
            <p:cNvSpPr/>
            <p:nvPr/>
          </p:nvSpPr>
          <p:spPr bwMode="auto">
            <a:xfrm>
              <a:off x="714348" y="5715016"/>
              <a:ext cx="142876" cy="28575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3" name="直接连接符 22"/>
            <p:cNvCxnSpPr>
              <a:stCxn id="21" idx="2"/>
            </p:cNvCxnSpPr>
            <p:nvPr/>
          </p:nvCxnSpPr>
          <p:spPr bwMode="auto">
            <a:xfrm rot="5400000">
              <a:off x="642910" y="6072206"/>
              <a:ext cx="214314" cy="71438"/>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 name="直接连接符 24"/>
            <p:cNvCxnSpPr>
              <a:stCxn id="21" idx="2"/>
            </p:cNvCxnSpPr>
            <p:nvPr/>
          </p:nvCxnSpPr>
          <p:spPr bwMode="auto">
            <a:xfrm rot="16200000" flipH="1">
              <a:off x="714348" y="6072206"/>
              <a:ext cx="214314" cy="71438"/>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7" name="直接连接符 26"/>
            <p:cNvCxnSpPr>
              <a:stCxn id="21" idx="0"/>
            </p:cNvCxnSpPr>
            <p:nvPr/>
          </p:nvCxnSpPr>
          <p:spPr bwMode="auto">
            <a:xfrm rot="16200000" flipH="1">
              <a:off x="750067" y="5750735"/>
              <a:ext cx="214314" cy="14287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8" name="椭圆 27"/>
            <p:cNvSpPr/>
            <p:nvPr/>
          </p:nvSpPr>
          <p:spPr bwMode="auto">
            <a:xfrm>
              <a:off x="8001024" y="5500702"/>
              <a:ext cx="142876" cy="14287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9" name="矩形 28"/>
            <p:cNvSpPr/>
            <p:nvPr/>
          </p:nvSpPr>
          <p:spPr bwMode="auto">
            <a:xfrm>
              <a:off x="8001024" y="5643578"/>
              <a:ext cx="142876" cy="28575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0" name="直接连接符 29"/>
            <p:cNvCxnSpPr>
              <a:stCxn id="29" idx="2"/>
            </p:cNvCxnSpPr>
            <p:nvPr/>
          </p:nvCxnSpPr>
          <p:spPr bwMode="auto">
            <a:xfrm rot="5400000">
              <a:off x="7929586" y="6000768"/>
              <a:ext cx="214314" cy="71438"/>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1" name="直接连接符 30"/>
            <p:cNvCxnSpPr>
              <a:stCxn id="29" idx="2"/>
            </p:cNvCxnSpPr>
            <p:nvPr/>
          </p:nvCxnSpPr>
          <p:spPr bwMode="auto">
            <a:xfrm rot="16200000" flipH="1">
              <a:off x="8001024" y="6000768"/>
              <a:ext cx="214314" cy="71438"/>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2" name="直接连接符 31"/>
            <p:cNvCxnSpPr>
              <a:stCxn id="29" idx="0"/>
            </p:cNvCxnSpPr>
            <p:nvPr/>
          </p:nvCxnSpPr>
          <p:spPr bwMode="auto">
            <a:xfrm rot="16200000" flipH="1" flipV="1">
              <a:off x="7893867" y="5679297"/>
              <a:ext cx="214314" cy="14287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4" name="TextBox 33"/>
            <p:cNvSpPr txBox="1"/>
            <p:nvPr/>
          </p:nvSpPr>
          <p:spPr>
            <a:xfrm>
              <a:off x="816564" y="5429264"/>
              <a:ext cx="400110" cy="810478"/>
            </a:xfrm>
            <a:prstGeom prst="rect">
              <a:avLst/>
            </a:prstGeom>
            <a:noFill/>
          </p:spPr>
          <p:txBody>
            <a:bodyPr vert="eaVert" wrap="none" rtlCol="0">
              <a:spAutoFit/>
            </a:bodyPr>
            <a:lstStyle/>
            <a:p>
              <a:r>
                <a:rPr lang="zh-CN" altLang="en-US" sz="1400" dirty="0" smtClean="0"/>
                <a:t>字符编码</a:t>
              </a:r>
              <a:endParaRPr lang="zh-CN" altLang="en-US" sz="1400" dirty="0"/>
            </a:p>
          </p:txBody>
        </p:sp>
        <p:sp>
          <p:nvSpPr>
            <p:cNvPr id="35" name="TextBox 34"/>
            <p:cNvSpPr txBox="1"/>
            <p:nvPr/>
          </p:nvSpPr>
          <p:spPr>
            <a:xfrm>
              <a:off x="7600914" y="5429264"/>
              <a:ext cx="400110" cy="810478"/>
            </a:xfrm>
            <a:prstGeom prst="rect">
              <a:avLst/>
            </a:prstGeom>
            <a:noFill/>
          </p:spPr>
          <p:txBody>
            <a:bodyPr vert="eaVert" wrap="none" rtlCol="0">
              <a:spAutoFit/>
            </a:bodyPr>
            <a:lstStyle/>
            <a:p>
              <a:r>
                <a:rPr lang="zh-CN" altLang="en-US" sz="1400" dirty="0" smtClean="0"/>
                <a:t>字符编码</a:t>
              </a:r>
              <a:endParaRPr lang="zh-CN" altLang="en-US" sz="1400" dirty="0"/>
            </a:p>
          </p:txBody>
        </p:sp>
        <p:cxnSp>
          <p:nvCxnSpPr>
            <p:cNvPr id="37" name="直接箭头连接符 36"/>
            <p:cNvCxnSpPr/>
            <p:nvPr/>
          </p:nvCxnSpPr>
          <p:spPr bwMode="auto">
            <a:xfrm>
              <a:off x="1142976" y="5715016"/>
              <a:ext cx="285752" cy="7143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9" name="直接箭头连接符 38"/>
            <p:cNvCxnSpPr/>
            <p:nvPr/>
          </p:nvCxnSpPr>
          <p:spPr bwMode="auto">
            <a:xfrm rot="10800000" flipV="1">
              <a:off x="7358082" y="5715016"/>
              <a:ext cx="285752" cy="7143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2" name="直接连接符 41"/>
            <p:cNvCxnSpPr/>
            <p:nvPr/>
          </p:nvCxnSpPr>
          <p:spPr bwMode="auto">
            <a:xfrm rot="5400000">
              <a:off x="1178695" y="6322239"/>
              <a:ext cx="35719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4" name="直接连接符 43"/>
            <p:cNvCxnSpPr/>
            <p:nvPr/>
          </p:nvCxnSpPr>
          <p:spPr bwMode="auto">
            <a:xfrm rot="5400000">
              <a:off x="7286644" y="6286520"/>
              <a:ext cx="285752"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6" name="直接连接符 45"/>
            <p:cNvCxnSpPr/>
            <p:nvPr/>
          </p:nvCxnSpPr>
          <p:spPr bwMode="auto">
            <a:xfrm>
              <a:off x="1357290" y="6267884"/>
              <a:ext cx="6072230" cy="1588"/>
            </a:xfrm>
            <a:prstGeom prst="line">
              <a:avLst/>
            </a:prstGeom>
            <a:solidFill>
              <a:schemeClr val="accent1"/>
            </a:solidFill>
            <a:ln w="28575" cap="flat" cmpd="sng" algn="ctr">
              <a:solidFill>
                <a:schemeClr val="tx1"/>
              </a:solidFill>
              <a:prstDash val="dash"/>
              <a:round/>
              <a:headEnd type="triangle" w="med" len="med"/>
              <a:tailEnd type="triangle" w="med" len="med"/>
            </a:ln>
            <a:effectLst/>
          </p:spPr>
        </p:cxnSp>
        <p:sp>
          <p:nvSpPr>
            <p:cNvPr id="47" name="TextBox 46"/>
            <p:cNvSpPr txBox="1"/>
            <p:nvPr/>
          </p:nvSpPr>
          <p:spPr>
            <a:xfrm>
              <a:off x="3638035" y="6215082"/>
              <a:ext cx="1005403" cy="338554"/>
            </a:xfrm>
            <a:prstGeom prst="rect">
              <a:avLst/>
            </a:prstGeom>
            <a:noFill/>
          </p:spPr>
          <p:txBody>
            <a:bodyPr wrap="none" rtlCol="0">
              <a:spAutoFit/>
            </a:bodyPr>
            <a:lstStyle/>
            <a:p>
              <a:r>
                <a:rPr lang="zh-CN" altLang="en-US" sz="1600" dirty="0" smtClean="0"/>
                <a:t>同步技术</a:t>
              </a:r>
              <a:endParaRPr lang="zh-CN" altLang="en-US" sz="1600" dirty="0"/>
            </a:p>
          </p:txBody>
        </p:sp>
      </p:gr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Rectangle 2"/>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79875" name="Text Box 3"/>
          <p:cNvSpPr txBox="1">
            <a:spLocks noChangeArrowheads="1"/>
          </p:cNvSpPr>
          <p:nvPr/>
        </p:nvSpPr>
        <p:spPr bwMode="auto">
          <a:xfrm>
            <a:off x="288925" y="908050"/>
            <a:ext cx="8550275" cy="4142673"/>
          </a:xfrm>
          <a:prstGeom prst="rect">
            <a:avLst/>
          </a:prstGeom>
          <a:noFill/>
          <a:ln w="9525">
            <a:noFill/>
            <a:miter lim="800000"/>
            <a:headEnd/>
            <a:tailEnd/>
          </a:ln>
        </p:spPr>
        <p:txBody>
          <a:bodyPr>
            <a:spAutoFit/>
          </a:bodyPr>
          <a:lstStyle/>
          <a:p>
            <a:pPr>
              <a:lnSpc>
                <a:spcPct val="150000"/>
              </a:lnSpc>
              <a:spcBef>
                <a:spcPct val="20000"/>
              </a:spcBef>
            </a:pPr>
            <a:r>
              <a:rPr lang="en-US" altLang="zh-CN" sz="2800" b="1" dirty="0" smtClean="0">
                <a:latin typeface="楷体" pitchFamily="18" charset="-122"/>
                <a:ea typeface="楷体" pitchFamily="18" charset="-122"/>
              </a:rPr>
              <a:t>1</a:t>
            </a:r>
            <a:r>
              <a:rPr lang="zh-CN" altLang="en-US" sz="2800" b="1" dirty="0" smtClean="0">
                <a:latin typeface="楷体" pitchFamily="18" charset="-122"/>
                <a:ea typeface="楷体" pitchFamily="18" charset="-122"/>
              </a:rPr>
              <a:t>、为什么要引入调制</a:t>
            </a:r>
            <a:r>
              <a:rPr lang="en-US" altLang="zh-CN" sz="2800" b="1" dirty="0" smtClean="0">
                <a:latin typeface="楷体" pitchFamily="18" charset="-122"/>
                <a:ea typeface="楷体" pitchFamily="18" charset="-122"/>
              </a:rPr>
              <a:t>/</a:t>
            </a:r>
            <a:r>
              <a:rPr lang="zh-CN" altLang="en-US" sz="2800" b="1" dirty="0" smtClean="0">
                <a:latin typeface="楷体" pitchFamily="18" charset="-122"/>
                <a:ea typeface="楷体" pitchFamily="18" charset="-122"/>
              </a:rPr>
              <a:t>解调和编码</a:t>
            </a:r>
            <a:r>
              <a:rPr lang="en-US" altLang="zh-CN" sz="2800" b="1" dirty="0" smtClean="0">
                <a:latin typeface="楷体" pitchFamily="18" charset="-122"/>
                <a:ea typeface="楷体" pitchFamily="18" charset="-122"/>
              </a:rPr>
              <a:t>/</a:t>
            </a:r>
            <a:r>
              <a:rPr lang="zh-CN" altLang="en-US" sz="2800" b="1" dirty="0" smtClean="0">
                <a:latin typeface="楷体" pitchFamily="18" charset="-122"/>
                <a:ea typeface="楷体" pitchFamily="18" charset="-122"/>
              </a:rPr>
              <a:t>解码技术？能否直接对调制出来的模拟信号直接进行编码还原？为什么？</a:t>
            </a:r>
            <a:endParaRPr lang="zh-CN" altLang="en-US" sz="2800" b="1" dirty="0"/>
          </a:p>
          <a:p>
            <a:pPr>
              <a:lnSpc>
                <a:spcPct val="150000"/>
              </a:lnSpc>
              <a:spcBef>
                <a:spcPct val="20000"/>
              </a:spcBef>
            </a:pPr>
            <a:r>
              <a:rPr lang="en-US" altLang="zh-CN" sz="2800" b="1" dirty="0" smtClean="0">
                <a:latin typeface="楷体" pitchFamily="18" charset="-122"/>
                <a:ea typeface="楷体" pitchFamily="18" charset="-122"/>
              </a:rPr>
              <a:t>2</a:t>
            </a:r>
            <a:r>
              <a:rPr lang="zh-CN" altLang="en-US" sz="2800" b="1" dirty="0" smtClean="0">
                <a:latin typeface="楷体" pitchFamily="18" charset="-122"/>
                <a:ea typeface="楷体" pitchFamily="18" charset="-122"/>
              </a:rPr>
              <a:t>、能否在带宽为</a:t>
            </a:r>
            <a:r>
              <a:rPr lang="en-US" altLang="zh-CN" sz="2800" b="1" dirty="0" smtClean="0">
                <a:latin typeface="楷体" pitchFamily="18" charset="-122"/>
                <a:ea typeface="楷体" pitchFamily="18" charset="-122"/>
              </a:rPr>
              <a:t>2.4 KHz</a:t>
            </a:r>
            <a:r>
              <a:rPr lang="zh-CN" altLang="en-US" sz="2800" b="1" dirty="0" smtClean="0">
                <a:latin typeface="楷体" pitchFamily="18" charset="-122"/>
                <a:ea typeface="楷体" pitchFamily="18" charset="-122"/>
              </a:rPr>
              <a:t>的模拟信道上支持</a:t>
            </a:r>
            <a:r>
              <a:rPr lang="en-US" altLang="zh-CN" sz="2800" b="1" dirty="0" smtClean="0">
                <a:latin typeface="楷体" pitchFamily="18" charset="-122"/>
                <a:ea typeface="楷体" pitchFamily="18" charset="-122"/>
              </a:rPr>
              <a:t>9.6 Kbps</a:t>
            </a:r>
            <a:r>
              <a:rPr lang="zh-CN" altLang="en-US" sz="2800" b="1" dirty="0" smtClean="0">
                <a:latin typeface="楷体" pitchFamily="18" charset="-122"/>
                <a:ea typeface="楷体" pitchFamily="18" charset="-122"/>
              </a:rPr>
              <a:t>的数据传输，为什么？</a:t>
            </a:r>
            <a:endParaRPr lang="zh-CN" altLang="en-US" sz="2800" b="1" dirty="0">
              <a:latin typeface="楷体" pitchFamily="18" charset="-122"/>
              <a:ea typeface="楷体" pitchFamily="18" charset="-122"/>
            </a:endParaRPr>
          </a:p>
          <a:p>
            <a:pPr>
              <a:lnSpc>
                <a:spcPct val="150000"/>
              </a:lnSpc>
              <a:spcBef>
                <a:spcPct val="20000"/>
              </a:spcBef>
            </a:pPr>
            <a:r>
              <a:rPr lang="en-US" altLang="zh-CN" sz="2800" b="1" dirty="0" smtClean="0">
                <a:latin typeface="楷体" pitchFamily="18" charset="-122"/>
                <a:ea typeface="楷体" pitchFamily="18" charset="-122"/>
              </a:rPr>
              <a:t>3</a:t>
            </a:r>
            <a:r>
              <a:rPr lang="zh-CN" altLang="en-US" sz="2800" b="1" dirty="0" smtClean="0">
                <a:latin typeface="楷体" pitchFamily="18" charset="-122"/>
                <a:ea typeface="楷体" pitchFamily="18" charset="-122"/>
              </a:rPr>
              <a:t>、如何才能同步收发双方的接收</a:t>
            </a:r>
            <a:r>
              <a:rPr lang="en-US" altLang="zh-CN" sz="2800" b="1" dirty="0" smtClean="0">
                <a:latin typeface="楷体" pitchFamily="18" charset="-122"/>
                <a:ea typeface="楷体" pitchFamily="18" charset="-122"/>
              </a:rPr>
              <a:t>/</a:t>
            </a:r>
            <a:r>
              <a:rPr lang="zh-CN" altLang="en-US" sz="2800" b="1" dirty="0" smtClean="0">
                <a:latin typeface="楷体" pitchFamily="18" charset="-122"/>
                <a:ea typeface="楷体" pitchFamily="18" charset="-122"/>
              </a:rPr>
              <a:t>发送动作？</a:t>
            </a:r>
            <a:endParaRPr lang="zh-CN" altLang="en-US" sz="2800" b="1" dirty="0">
              <a:latin typeface="楷体" pitchFamily="18" charset="-122"/>
              <a:ea typeface="楷体" pitchFamily="18" charset="-122"/>
            </a:endParaRPr>
          </a:p>
        </p:txBody>
      </p:sp>
      <p:sp>
        <p:nvSpPr>
          <p:cNvPr id="79876" name="Text Box 4"/>
          <p:cNvSpPr txBox="1">
            <a:spLocks noChangeArrowheads="1"/>
          </p:cNvSpPr>
          <p:nvPr/>
        </p:nvSpPr>
        <p:spPr bwMode="auto">
          <a:xfrm>
            <a:off x="269875" y="69850"/>
            <a:ext cx="5310188" cy="579438"/>
          </a:xfrm>
          <a:prstGeom prst="rect">
            <a:avLst/>
          </a:prstGeom>
          <a:noFill/>
          <a:ln w="9525">
            <a:noFill/>
            <a:miter lim="800000"/>
            <a:headEnd/>
            <a:tailEnd/>
          </a:ln>
        </p:spPr>
        <p:txBody>
          <a:bodyPr>
            <a:spAutoFit/>
          </a:bodyPr>
          <a:lstStyle/>
          <a:p>
            <a:pPr>
              <a:spcBef>
                <a:spcPct val="20000"/>
              </a:spcBef>
              <a:spcAft>
                <a:spcPct val="50000"/>
              </a:spcAft>
            </a:pPr>
            <a:r>
              <a:rPr lang="zh-CN" altLang="en-US" sz="3200" b="1">
                <a:solidFill>
                  <a:srgbClr val="FF0000"/>
                </a:solidFill>
                <a:latin typeface="楷体" pitchFamily="18" charset="-122"/>
                <a:ea typeface="楷体" pitchFamily="18" charset="-122"/>
              </a:rPr>
              <a:t>思考题</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5123" name="Text Box 3"/>
          <p:cNvSpPr txBox="1">
            <a:spLocks noChangeArrowheads="1"/>
          </p:cNvSpPr>
          <p:nvPr/>
        </p:nvSpPr>
        <p:spPr bwMode="auto">
          <a:xfrm>
            <a:off x="8610600" y="117475"/>
            <a:ext cx="569387" cy="461665"/>
          </a:xfrm>
          <a:prstGeom prst="rect">
            <a:avLst/>
          </a:prstGeom>
          <a:noFill/>
          <a:ln w="12700">
            <a:noFill/>
            <a:miter lim="800000"/>
            <a:headEnd/>
            <a:tailEnd/>
          </a:ln>
        </p:spPr>
        <p:txBody>
          <a:bodyPr wrap="none">
            <a:spAutoFit/>
          </a:bodyPr>
          <a:lstStyle/>
          <a:p>
            <a:pPr eaLnBrk="0" hangingPunct="0"/>
            <a:r>
              <a:rPr lang="en-US" altLang="zh-CN" dirty="0" smtClean="0"/>
              <a:t>38 </a:t>
            </a:r>
            <a:endParaRPr lang="en-US" altLang="zh-CN" dirty="0"/>
          </a:p>
        </p:txBody>
      </p:sp>
      <p:sp>
        <p:nvSpPr>
          <p:cNvPr id="5124" name="Text Box 4"/>
          <p:cNvSpPr txBox="1">
            <a:spLocks noChangeArrowheads="1"/>
          </p:cNvSpPr>
          <p:nvPr/>
        </p:nvSpPr>
        <p:spPr bwMode="auto">
          <a:xfrm>
            <a:off x="349250" y="1025525"/>
            <a:ext cx="8075613" cy="1655763"/>
          </a:xfrm>
          <a:prstGeom prst="rect">
            <a:avLst/>
          </a:prstGeom>
          <a:noFill/>
          <a:ln w="9525">
            <a:noFill/>
            <a:miter lim="800000"/>
            <a:headEnd/>
            <a:tailEnd/>
          </a:ln>
        </p:spPr>
        <p:txBody>
          <a:bodyPr wrap="none">
            <a:spAutoFit/>
          </a:bodyPr>
          <a:lstStyle/>
          <a:p>
            <a:pPr>
              <a:lnSpc>
                <a:spcPct val="90000"/>
              </a:lnSpc>
              <a:spcBef>
                <a:spcPct val="20000"/>
              </a:spcBef>
              <a:spcAft>
                <a:spcPct val="30000"/>
              </a:spcAft>
            </a:pPr>
            <a:r>
              <a:rPr lang="zh-CN" altLang="en-US" b="1" dirty="0">
                <a:latin typeface="楷体" pitchFamily="18" charset="-122"/>
                <a:ea typeface="楷体" pitchFamily="18" charset="-122"/>
              </a:rPr>
              <a:t>目的：保证信息传输的正确性；</a:t>
            </a:r>
          </a:p>
          <a:p>
            <a:pPr>
              <a:lnSpc>
                <a:spcPct val="90000"/>
              </a:lnSpc>
              <a:spcBef>
                <a:spcPct val="20000"/>
              </a:spcBef>
              <a:spcAft>
                <a:spcPct val="30000"/>
              </a:spcAft>
            </a:pPr>
            <a:r>
              <a:rPr lang="zh-CN" altLang="en-US" b="1" dirty="0">
                <a:latin typeface="楷体" pitchFamily="18" charset="-122"/>
                <a:ea typeface="楷体" pitchFamily="18" charset="-122"/>
              </a:rPr>
              <a:t>   噪声导致</a:t>
            </a:r>
            <a:r>
              <a:rPr lang="zh-CN" altLang="en-US" b="1" u="sng" dirty="0">
                <a:solidFill>
                  <a:srgbClr val="FF0000"/>
                </a:solidFill>
                <a:latin typeface="楷体" pitchFamily="18" charset="-122"/>
                <a:ea typeface="楷体" pitchFamily="18" charset="-122"/>
              </a:rPr>
              <a:t>差错</a:t>
            </a:r>
            <a:r>
              <a:rPr lang="zh-CN" altLang="en-US" b="1" dirty="0">
                <a:latin typeface="楷体" pitchFamily="18" charset="-122"/>
                <a:ea typeface="楷体" pitchFamily="18" charset="-122"/>
              </a:rPr>
              <a:t>，无差错处理能力的系统是不可用系统。</a:t>
            </a:r>
          </a:p>
          <a:p>
            <a:pPr>
              <a:lnSpc>
                <a:spcPct val="90000"/>
              </a:lnSpc>
              <a:spcBef>
                <a:spcPct val="50000"/>
              </a:spcBef>
              <a:spcAft>
                <a:spcPct val="40000"/>
              </a:spcAft>
            </a:pPr>
            <a:r>
              <a:rPr lang="zh-CN" altLang="en-US" sz="2800" b="1" dirty="0">
                <a:latin typeface="楷体" pitchFamily="18" charset="-122"/>
                <a:ea typeface="楷体" pitchFamily="18" charset="-122"/>
              </a:rPr>
              <a:t>人际方法：</a:t>
            </a:r>
            <a:endParaRPr lang="zh-CN" altLang="en-US" b="1" dirty="0">
              <a:latin typeface="楷体" pitchFamily="18" charset="-122"/>
              <a:ea typeface="楷体" pitchFamily="18" charset="-122"/>
            </a:endParaRPr>
          </a:p>
        </p:txBody>
      </p:sp>
      <p:sp>
        <p:nvSpPr>
          <p:cNvPr id="5125" name="Text Box 5"/>
          <p:cNvSpPr txBox="1">
            <a:spLocks noChangeArrowheads="1"/>
          </p:cNvSpPr>
          <p:nvPr/>
        </p:nvSpPr>
        <p:spPr bwMode="auto">
          <a:xfrm>
            <a:off x="323850" y="188913"/>
            <a:ext cx="3527425" cy="476250"/>
          </a:xfrm>
          <a:prstGeom prst="rect">
            <a:avLst/>
          </a:prstGeom>
          <a:noFill/>
          <a:ln w="9525">
            <a:noFill/>
            <a:miter lim="800000"/>
            <a:headEnd/>
            <a:tailEnd/>
          </a:ln>
        </p:spPr>
        <p:txBody>
          <a:bodyPr>
            <a:spAutoFit/>
          </a:bodyPr>
          <a:lstStyle/>
          <a:p>
            <a:pPr>
              <a:lnSpc>
                <a:spcPct val="90000"/>
              </a:lnSpc>
              <a:spcBef>
                <a:spcPct val="20000"/>
              </a:spcBef>
              <a:spcAft>
                <a:spcPct val="30000"/>
              </a:spcAft>
            </a:pPr>
            <a:r>
              <a:rPr lang="en-US" altLang="zh-CN" sz="2800" b="1">
                <a:latin typeface="楷体" pitchFamily="18" charset="-122"/>
                <a:ea typeface="楷体" pitchFamily="18" charset="-122"/>
              </a:rPr>
              <a:t>2.7 </a:t>
            </a:r>
            <a:r>
              <a:rPr lang="zh-CN" altLang="en-US" sz="2800" b="1">
                <a:latin typeface="楷体" pitchFamily="18" charset="-122"/>
                <a:ea typeface="楷体" pitchFamily="18" charset="-122"/>
              </a:rPr>
              <a:t>传输差错处理</a:t>
            </a:r>
            <a:endParaRPr lang="zh-CN" altLang="en-US" b="1">
              <a:latin typeface="楷体" pitchFamily="18" charset="-122"/>
              <a:ea typeface="楷体" pitchFamily="18" charset="-122"/>
            </a:endParaRPr>
          </a:p>
        </p:txBody>
      </p:sp>
      <p:sp>
        <p:nvSpPr>
          <p:cNvPr id="5126" name="TextBox 28"/>
          <p:cNvSpPr txBox="1">
            <a:spLocks noChangeArrowheads="1"/>
          </p:cNvSpPr>
          <p:nvPr/>
        </p:nvSpPr>
        <p:spPr bwMode="auto">
          <a:xfrm>
            <a:off x="2357438" y="2928938"/>
            <a:ext cx="3211512" cy="3170237"/>
          </a:xfrm>
          <a:prstGeom prst="rect">
            <a:avLst/>
          </a:prstGeom>
          <a:noFill/>
          <a:ln w="9525">
            <a:noFill/>
            <a:miter lim="800000"/>
            <a:headEnd/>
            <a:tailEnd/>
          </a:ln>
        </p:spPr>
        <p:txBody>
          <a:bodyPr>
            <a:spAutoFit/>
          </a:bodyPr>
          <a:lstStyle/>
          <a:p>
            <a:r>
              <a:rPr lang="en-US" altLang="zh-CN" sz="2000" b="1" dirty="0"/>
              <a:t>→ ……</a:t>
            </a:r>
            <a:r>
              <a:rPr lang="en-US" altLang="zh-CN" sz="2000" b="1" dirty="0" smtClean="0"/>
              <a:t>XXX</a:t>
            </a:r>
            <a:r>
              <a:rPr lang="en-US" altLang="zh-CN" sz="2000" b="1" dirty="0" smtClean="0">
                <a:solidFill>
                  <a:srgbClr val="FF0000"/>
                </a:solidFill>
              </a:rPr>
              <a:t>Y</a:t>
            </a:r>
            <a:r>
              <a:rPr lang="en-US" altLang="zh-CN" sz="2000" b="1" dirty="0" smtClean="0"/>
              <a:t>XXX</a:t>
            </a:r>
            <a:endParaRPr lang="en-US" altLang="zh-CN" sz="2000" b="1" dirty="0"/>
          </a:p>
          <a:p>
            <a:r>
              <a:rPr lang="en-US" altLang="zh-CN" sz="2000" b="1" dirty="0"/>
              <a:t>                                       ? ←</a:t>
            </a:r>
          </a:p>
          <a:p>
            <a:r>
              <a:rPr lang="en-US" altLang="zh-CN" sz="2000" b="1" dirty="0"/>
              <a:t>→ ……XXXXXXX</a:t>
            </a:r>
          </a:p>
          <a:p>
            <a:r>
              <a:rPr lang="en-US" altLang="zh-CN" sz="2000" b="1" dirty="0"/>
              <a:t>                                       √ ←</a:t>
            </a:r>
          </a:p>
          <a:p>
            <a:r>
              <a:rPr lang="en-US" altLang="zh-CN" sz="2000" b="1" dirty="0"/>
              <a:t>→ ……YYYYYYY</a:t>
            </a:r>
          </a:p>
          <a:p>
            <a:r>
              <a:rPr lang="en-US" altLang="zh-CN" sz="2000" b="1" dirty="0"/>
              <a:t>             </a:t>
            </a:r>
            <a:r>
              <a:rPr lang="zh-CN" altLang="en-US" sz="2000" b="1" dirty="0"/>
              <a:t>（泥牛入海</a:t>
            </a:r>
            <a:r>
              <a:rPr lang="en-US" altLang="zh-CN" sz="2000" b="1" dirty="0"/>
              <a:t>…</a:t>
            </a:r>
            <a:r>
              <a:rPr lang="zh-CN" altLang="en-US" sz="2000" b="1" dirty="0"/>
              <a:t>）</a:t>
            </a:r>
            <a:endParaRPr lang="en-US" altLang="zh-CN" sz="2000" b="1" dirty="0"/>
          </a:p>
          <a:p>
            <a:r>
              <a:rPr lang="en-US" altLang="zh-CN" sz="2000" b="1" dirty="0"/>
              <a:t>→ ……YYYYYYY</a:t>
            </a:r>
          </a:p>
          <a:p>
            <a:r>
              <a:rPr lang="en-US" altLang="zh-CN" sz="2000" b="1" dirty="0"/>
              <a:t>                                        √ ←</a:t>
            </a:r>
          </a:p>
          <a:p>
            <a:r>
              <a:rPr lang="en-US" altLang="zh-CN" sz="2000" b="1" dirty="0"/>
              <a:t>→ ……ZZZZZZZZZ </a:t>
            </a:r>
          </a:p>
          <a:p>
            <a:r>
              <a:rPr lang="en-US" altLang="zh-CN" sz="2000" b="1" dirty="0"/>
              <a:t>                ………</a:t>
            </a:r>
            <a:endParaRPr lang="zh-CN" altLang="en-US" b="1" dirty="0"/>
          </a:p>
        </p:txBody>
      </p:sp>
      <p:grpSp>
        <p:nvGrpSpPr>
          <p:cNvPr id="2" name="组合 33"/>
          <p:cNvGrpSpPr>
            <a:grpSpLocks/>
          </p:cNvGrpSpPr>
          <p:nvPr/>
        </p:nvGrpSpPr>
        <p:grpSpPr bwMode="auto">
          <a:xfrm>
            <a:off x="1428750" y="2786063"/>
            <a:ext cx="431800" cy="647700"/>
            <a:chOff x="1187624" y="1484784"/>
            <a:chExt cx="432048" cy="648072"/>
          </a:xfrm>
        </p:grpSpPr>
        <p:sp>
          <p:nvSpPr>
            <p:cNvPr id="5130" name="椭圆 17"/>
            <p:cNvSpPr>
              <a:spLocks noChangeArrowheads="1"/>
            </p:cNvSpPr>
            <p:nvPr/>
          </p:nvSpPr>
          <p:spPr bwMode="auto">
            <a:xfrm>
              <a:off x="1259632" y="1484784"/>
              <a:ext cx="216024" cy="216024"/>
            </a:xfrm>
            <a:prstGeom prst="ellipse">
              <a:avLst/>
            </a:prstGeom>
            <a:solidFill>
              <a:schemeClr val="accent1"/>
            </a:solidFill>
            <a:ln w="9525" algn="ctr">
              <a:solidFill>
                <a:schemeClr val="tx1"/>
              </a:solidFill>
              <a:round/>
              <a:headEnd/>
              <a:tailEnd/>
            </a:ln>
          </p:spPr>
          <p:txBody>
            <a:bodyPr/>
            <a:lstStyle/>
            <a:p>
              <a:endParaRPr lang="zh-CN" altLang="en-US"/>
            </a:p>
          </p:txBody>
        </p:sp>
        <p:sp>
          <p:nvSpPr>
            <p:cNvPr id="5131" name="矩形 20"/>
            <p:cNvSpPr>
              <a:spLocks noChangeArrowheads="1"/>
            </p:cNvSpPr>
            <p:nvPr/>
          </p:nvSpPr>
          <p:spPr bwMode="auto">
            <a:xfrm>
              <a:off x="1259632" y="1700808"/>
              <a:ext cx="216024" cy="288032"/>
            </a:xfrm>
            <a:prstGeom prst="rect">
              <a:avLst/>
            </a:prstGeom>
            <a:solidFill>
              <a:schemeClr val="accent1"/>
            </a:solidFill>
            <a:ln w="9525" algn="ctr">
              <a:solidFill>
                <a:schemeClr val="tx1"/>
              </a:solidFill>
              <a:round/>
              <a:headEnd/>
              <a:tailEnd/>
            </a:ln>
          </p:spPr>
          <p:txBody>
            <a:bodyPr/>
            <a:lstStyle/>
            <a:p>
              <a:endParaRPr lang="zh-CN" altLang="en-US"/>
            </a:p>
          </p:txBody>
        </p:sp>
        <p:cxnSp>
          <p:nvCxnSpPr>
            <p:cNvPr id="5132" name="直接连接符 22"/>
            <p:cNvCxnSpPr>
              <a:cxnSpLocks noChangeShapeType="1"/>
            </p:cNvCxnSpPr>
            <p:nvPr/>
          </p:nvCxnSpPr>
          <p:spPr bwMode="auto">
            <a:xfrm>
              <a:off x="1439652" y="1700808"/>
              <a:ext cx="180020" cy="216024"/>
            </a:xfrm>
            <a:prstGeom prst="line">
              <a:avLst/>
            </a:prstGeom>
            <a:noFill/>
            <a:ln w="9525" algn="ctr">
              <a:solidFill>
                <a:schemeClr val="tx1"/>
              </a:solidFill>
              <a:round/>
              <a:headEnd/>
              <a:tailEnd/>
            </a:ln>
          </p:spPr>
        </p:cxnSp>
        <p:cxnSp>
          <p:nvCxnSpPr>
            <p:cNvPr id="5133" name="直接连接符 25"/>
            <p:cNvCxnSpPr>
              <a:cxnSpLocks noChangeShapeType="1"/>
              <a:stCxn id="5131" idx="2"/>
            </p:cNvCxnSpPr>
            <p:nvPr/>
          </p:nvCxnSpPr>
          <p:spPr bwMode="auto">
            <a:xfrm>
              <a:off x="1367644" y="1988840"/>
              <a:ext cx="180020" cy="144016"/>
            </a:xfrm>
            <a:prstGeom prst="line">
              <a:avLst/>
            </a:prstGeom>
            <a:noFill/>
            <a:ln w="9525" algn="ctr">
              <a:solidFill>
                <a:schemeClr val="tx1"/>
              </a:solidFill>
              <a:round/>
              <a:headEnd/>
              <a:tailEnd/>
            </a:ln>
          </p:spPr>
        </p:cxnSp>
        <p:cxnSp>
          <p:nvCxnSpPr>
            <p:cNvPr id="5134" name="直接连接符 27"/>
            <p:cNvCxnSpPr>
              <a:cxnSpLocks noChangeShapeType="1"/>
              <a:stCxn id="5131" idx="2"/>
            </p:cNvCxnSpPr>
            <p:nvPr/>
          </p:nvCxnSpPr>
          <p:spPr bwMode="auto">
            <a:xfrm flipH="1">
              <a:off x="1187624" y="1988840"/>
              <a:ext cx="180020" cy="144016"/>
            </a:xfrm>
            <a:prstGeom prst="line">
              <a:avLst/>
            </a:prstGeom>
            <a:noFill/>
            <a:ln w="9525" algn="ctr">
              <a:solidFill>
                <a:schemeClr val="tx1"/>
              </a:solidFill>
              <a:round/>
              <a:headEnd/>
              <a:tailEnd/>
            </a:ln>
          </p:spPr>
        </p:cxnSp>
        <p:cxnSp>
          <p:nvCxnSpPr>
            <p:cNvPr id="5135" name="直接连接符 30"/>
            <p:cNvCxnSpPr>
              <a:cxnSpLocks noChangeShapeType="1"/>
            </p:cNvCxnSpPr>
            <p:nvPr/>
          </p:nvCxnSpPr>
          <p:spPr bwMode="auto">
            <a:xfrm flipH="1">
              <a:off x="1187624" y="1700808"/>
              <a:ext cx="108012" cy="144016"/>
            </a:xfrm>
            <a:prstGeom prst="line">
              <a:avLst/>
            </a:prstGeom>
            <a:noFill/>
            <a:ln w="9525" algn="ctr">
              <a:solidFill>
                <a:schemeClr val="tx1"/>
              </a:solidFill>
              <a:round/>
              <a:headEnd/>
              <a:tailEnd/>
            </a:ln>
          </p:spPr>
        </p:cxnSp>
      </p:grpSp>
      <p:grpSp>
        <p:nvGrpSpPr>
          <p:cNvPr id="3" name="组合 34"/>
          <p:cNvGrpSpPr/>
          <p:nvPr/>
        </p:nvGrpSpPr>
        <p:grpSpPr bwMode="auto">
          <a:xfrm>
            <a:off x="6143636" y="2786058"/>
            <a:ext cx="432032" cy="648082"/>
            <a:chOff x="1187624" y="1484784"/>
            <a:chExt cx="432048" cy="648072"/>
          </a:xfrm>
          <a:solidFill>
            <a:schemeClr val="accent2"/>
          </a:solidFill>
        </p:grpSpPr>
        <p:sp>
          <p:nvSpPr>
            <p:cNvPr id="19" name="椭圆 18"/>
            <p:cNvSpPr/>
            <p:nvPr/>
          </p:nvSpPr>
          <p:spPr bwMode="auto">
            <a:xfrm>
              <a:off x="1259632" y="1484784"/>
              <a:ext cx="216024" cy="216024"/>
            </a:xfrm>
            <a:prstGeom prst="ellipse">
              <a:avLst/>
            </a:prstGeom>
            <a:grpFill/>
            <a:ln w="9525" cap="flat" cmpd="sng" algn="ctr">
              <a:solidFill>
                <a:schemeClr val="tx1"/>
              </a:solidFill>
              <a:prstDash val="solid"/>
              <a:round/>
              <a:headEnd type="none" w="med" len="med"/>
              <a:tailEnd type="none" w="med" len="med"/>
            </a:ln>
            <a:effectLst/>
          </p:spPr>
          <p:txBody>
            <a:bodyPr/>
            <a:lstStyle/>
            <a:p>
              <a:pPr>
                <a:defRPr/>
              </a:pPr>
              <a:endParaRPr lang="zh-CN" altLang="en-US"/>
            </a:p>
          </p:txBody>
        </p:sp>
        <p:sp>
          <p:nvSpPr>
            <p:cNvPr id="20" name="矩形 19"/>
            <p:cNvSpPr/>
            <p:nvPr/>
          </p:nvSpPr>
          <p:spPr bwMode="auto">
            <a:xfrm>
              <a:off x="1259632" y="1700808"/>
              <a:ext cx="216024"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zh-CN" altLang="en-US"/>
            </a:p>
          </p:txBody>
        </p:sp>
        <p:cxnSp>
          <p:nvCxnSpPr>
            <p:cNvPr id="21" name="直接连接符 20"/>
            <p:cNvCxnSpPr/>
            <p:nvPr/>
          </p:nvCxnSpPr>
          <p:spPr bwMode="auto">
            <a:xfrm>
              <a:off x="1439652" y="1700808"/>
              <a:ext cx="180020" cy="216024"/>
            </a:xfrm>
            <a:prstGeom prst="line">
              <a:avLst/>
            </a:prstGeom>
            <a:grpFill/>
            <a:ln w="9525" cap="flat" cmpd="sng" algn="ctr">
              <a:solidFill>
                <a:schemeClr val="tx1"/>
              </a:solidFill>
              <a:prstDash val="solid"/>
              <a:round/>
              <a:headEnd type="none" w="med" len="med"/>
              <a:tailEnd type="none" w="med" len="med"/>
            </a:ln>
            <a:effectLst/>
          </p:spPr>
        </p:cxnSp>
        <p:cxnSp>
          <p:nvCxnSpPr>
            <p:cNvPr id="22" name="直接连接符 21"/>
            <p:cNvCxnSpPr>
              <a:stCxn id="20" idx="2"/>
            </p:cNvCxnSpPr>
            <p:nvPr/>
          </p:nvCxnSpPr>
          <p:spPr bwMode="auto">
            <a:xfrm>
              <a:off x="1367644" y="1988840"/>
              <a:ext cx="180020" cy="144016"/>
            </a:xfrm>
            <a:prstGeom prst="line">
              <a:avLst/>
            </a:prstGeom>
            <a:grpFill/>
            <a:ln w="9525" cap="flat" cmpd="sng" algn="ctr">
              <a:solidFill>
                <a:schemeClr val="tx1"/>
              </a:solidFill>
              <a:prstDash val="solid"/>
              <a:round/>
              <a:headEnd type="none" w="med" len="med"/>
              <a:tailEnd type="none" w="med" len="med"/>
            </a:ln>
            <a:effectLst/>
          </p:spPr>
        </p:cxnSp>
        <p:cxnSp>
          <p:nvCxnSpPr>
            <p:cNvPr id="23" name="直接连接符 22"/>
            <p:cNvCxnSpPr>
              <a:stCxn id="20" idx="2"/>
            </p:cNvCxnSpPr>
            <p:nvPr/>
          </p:nvCxnSpPr>
          <p:spPr bwMode="auto">
            <a:xfrm flipH="1">
              <a:off x="1187624" y="1988840"/>
              <a:ext cx="180020" cy="144016"/>
            </a:xfrm>
            <a:prstGeom prst="line">
              <a:avLst/>
            </a:prstGeom>
            <a:grpFill/>
            <a:ln w="9525" cap="flat" cmpd="sng" algn="ctr">
              <a:solidFill>
                <a:schemeClr val="tx1"/>
              </a:solidFill>
              <a:prstDash val="solid"/>
              <a:round/>
              <a:headEnd type="none" w="med" len="med"/>
              <a:tailEnd type="none" w="med" len="med"/>
            </a:ln>
            <a:effectLst/>
          </p:spPr>
        </p:cxnSp>
        <p:cxnSp>
          <p:nvCxnSpPr>
            <p:cNvPr id="24" name="直接连接符 23"/>
            <p:cNvCxnSpPr/>
            <p:nvPr/>
          </p:nvCxnSpPr>
          <p:spPr bwMode="auto">
            <a:xfrm flipH="1">
              <a:off x="1187624" y="1700808"/>
              <a:ext cx="108012" cy="144016"/>
            </a:xfrm>
            <a:prstGeom prst="line">
              <a:avLst/>
            </a:prstGeom>
            <a:grpFill/>
            <a:ln w="9525" cap="flat" cmpd="sng" algn="ctr">
              <a:solidFill>
                <a:schemeClr val="tx1"/>
              </a:solidFill>
              <a:prstDash val="solid"/>
              <a:round/>
              <a:headEnd type="none" w="med" len="med"/>
              <a:tailEnd type="none" w="med" len="med"/>
            </a:ln>
            <a:effectLst/>
          </p:spPr>
        </p:cxnSp>
      </p:grpSp>
      <p:sp>
        <p:nvSpPr>
          <p:cNvPr id="5129" name="TextBox 30"/>
          <p:cNvSpPr txBox="1">
            <a:spLocks noChangeArrowheads="1"/>
          </p:cNvSpPr>
          <p:nvPr/>
        </p:nvSpPr>
        <p:spPr bwMode="auto">
          <a:xfrm>
            <a:off x="6183313" y="3714752"/>
            <a:ext cx="2460654" cy="1569660"/>
          </a:xfrm>
          <a:prstGeom prst="rect">
            <a:avLst/>
          </a:prstGeom>
          <a:solidFill>
            <a:srgbClr val="FFFF00"/>
          </a:solidFill>
          <a:ln w="9525">
            <a:noFill/>
            <a:miter lim="800000"/>
            <a:headEnd/>
            <a:tailEnd/>
          </a:ln>
        </p:spPr>
        <p:txBody>
          <a:bodyPr wrap="square">
            <a:spAutoFit/>
          </a:bodyPr>
          <a:lstStyle/>
          <a:p>
            <a:r>
              <a:rPr lang="zh-CN" altLang="en-US" b="1" dirty="0">
                <a:solidFill>
                  <a:srgbClr val="FF0000"/>
                </a:solidFill>
              </a:rPr>
              <a:t>问题</a:t>
            </a:r>
            <a:r>
              <a:rPr lang="zh-CN" altLang="en-US" b="1" dirty="0" smtClean="0">
                <a:solidFill>
                  <a:srgbClr val="FF0000"/>
                </a:solidFill>
              </a:rPr>
              <a:t>：</a:t>
            </a:r>
            <a:endParaRPr lang="en-US" altLang="zh-CN" b="1" dirty="0" smtClean="0">
              <a:solidFill>
                <a:srgbClr val="FF0000"/>
              </a:solidFill>
            </a:endParaRPr>
          </a:p>
          <a:p>
            <a:r>
              <a:rPr lang="zh-CN" altLang="en-US" b="1" dirty="0" smtClean="0"/>
              <a:t>收方</a:t>
            </a:r>
            <a:r>
              <a:rPr lang="zh-CN" altLang="en-US" b="1" dirty="0"/>
              <a:t>凭</a:t>
            </a:r>
            <a:r>
              <a:rPr lang="zh-CN" altLang="en-US" b="1" dirty="0" smtClean="0"/>
              <a:t>什么</a:t>
            </a:r>
            <a:endParaRPr lang="en-US" altLang="zh-CN" b="1" dirty="0" smtClean="0"/>
          </a:p>
          <a:p>
            <a:r>
              <a:rPr lang="zh-CN" altLang="en-US" b="1" dirty="0" smtClean="0"/>
              <a:t>回答“？”，</a:t>
            </a:r>
            <a:endParaRPr lang="en-US" altLang="zh-CN" b="1" dirty="0" smtClean="0"/>
          </a:p>
          <a:p>
            <a:r>
              <a:rPr lang="zh-CN" altLang="en-US" b="1" dirty="0" smtClean="0"/>
              <a:t>或者</a:t>
            </a:r>
            <a:r>
              <a:rPr lang="zh-CN" altLang="en-US" b="1" dirty="0"/>
              <a:t>“</a:t>
            </a:r>
            <a:r>
              <a:rPr lang="en-US" altLang="zh-CN" b="1" dirty="0"/>
              <a:t>√</a:t>
            </a:r>
            <a:r>
              <a:rPr lang="zh-CN" altLang="en-US" b="1" dirty="0"/>
              <a:t>”？</a:t>
            </a:r>
          </a:p>
        </p:txBody>
      </p:sp>
      <p:sp>
        <p:nvSpPr>
          <p:cNvPr id="25" name="TextBox 30"/>
          <p:cNvSpPr txBox="1">
            <a:spLocks noChangeArrowheads="1"/>
          </p:cNvSpPr>
          <p:nvPr/>
        </p:nvSpPr>
        <p:spPr bwMode="auto">
          <a:xfrm>
            <a:off x="1142976" y="6143644"/>
            <a:ext cx="6372257" cy="461665"/>
          </a:xfrm>
          <a:prstGeom prst="rect">
            <a:avLst/>
          </a:prstGeom>
          <a:solidFill>
            <a:srgbClr val="FFFF00"/>
          </a:solidFill>
          <a:ln w="9525">
            <a:noFill/>
            <a:miter lim="800000"/>
            <a:headEnd/>
            <a:tailEnd/>
          </a:ln>
        </p:spPr>
        <p:txBody>
          <a:bodyPr wrap="none">
            <a:spAutoFit/>
          </a:bodyPr>
          <a:lstStyle/>
          <a:p>
            <a:r>
              <a:rPr lang="zh-CN" altLang="en-US" b="1" dirty="0" smtClean="0">
                <a:solidFill>
                  <a:srgbClr val="FF0000"/>
                </a:solidFill>
              </a:rPr>
              <a:t>结论：</a:t>
            </a:r>
            <a:r>
              <a:rPr lang="zh-CN" altLang="en-US" b="1" dirty="0" smtClean="0"/>
              <a:t>利用收方的应答了解信息传递的结果。</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9" grpId="0" animBg="1"/>
      <p:bldP spid="2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50179" name="Text Box 3"/>
          <p:cNvSpPr txBox="1">
            <a:spLocks noChangeArrowheads="1"/>
          </p:cNvSpPr>
          <p:nvPr/>
        </p:nvSpPr>
        <p:spPr bwMode="auto">
          <a:xfrm>
            <a:off x="8610600" y="117475"/>
            <a:ext cx="569387" cy="461665"/>
          </a:xfrm>
          <a:prstGeom prst="rect">
            <a:avLst/>
          </a:prstGeom>
          <a:noFill/>
          <a:ln w="12700">
            <a:noFill/>
            <a:miter lim="800000"/>
            <a:headEnd/>
            <a:tailEnd/>
          </a:ln>
        </p:spPr>
        <p:txBody>
          <a:bodyPr wrap="none">
            <a:spAutoFit/>
          </a:bodyPr>
          <a:lstStyle/>
          <a:p>
            <a:pPr eaLnBrk="0" hangingPunct="0"/>
            <a:r>
              <a:rPr lang="en-US" altLang="zh-CN" dirty="0" smtClean="0"/>
              <a:t>39 </a:t>
            </a:r>
            <a:endParaRPr lang="en-US" altLang="zh-CN" dirty="0"/>
          </a:p>
        </p:txBody>
      </p:sp>
      <p:sp>
        <p:nvSpPr>
          <p:cNvPr id="50180" name="Text Box 4"/>
          <p:cNvSpPr txBox="1">
            <a:spLocks noChangeArrowheads="1"/>
          </p:cNvSpPr>
          <p:nvPr/>
        </p:nvSpPr>
        <p:spPr bwMode="auto">
          <a:xfrm>
            <a:off x="349250" y="1025525"/>
            <a:ext cx="8108950" cy="5499100"/>
          </a:xfrm>
          <a:prstGeom prst="rect">
            <a:avLst/>
          </a:prstGeom>
          <a:noFill/>
          <a:ln w="9525">
            <a:noFill/>
            <a:miter lim="800000"/>
            <a:headEnd/>
            <a:tailEnd/>
          </a:ln>
        </p:spPr>
        <p:txBody>
          <a:bodyPr wrap="none">
            <a:spAutoFit/>
          </a:bodyPr>
          <a:lstStyle/>
          <a:p>
            <a:pPr>
              <a:lnSpc>
                <a:spcPct val="90000"/>
              </a:lnSpc>
              <a:spcBef>
                <a:spcPct val="20000"/>
              </a:spcBef>
              <a:spcAft>
                <a:spcPct val="30000"/>
              </a:spcAft>
            </a:pPr>
            <a:r>
              <a:rPr lang="zh-CN" altLang="en-US" b="1">
                <a:latin typeface="楷体" pitchFamily="18" charset="-122"/>
                <a:ea typeface="楷体" pitchFamily="18" charset="-122"/>
              </a:rPr>
              <a:t>目的：保证信息传输的正确性；</a:t>
            </a:r>
          </a:p>
          <a:p>
            <a:pPr>
              <a:lnSpc>
                <a:spcPct val="90000"/>
              </a:lnSpc>
              <a:spcBef>
                <a:spcPct val="20000"/>
              </a:spcBef>
              <a:spcAft>
                <a:spcPct val="30000"/>
              </a:spcAft>
            </a:pPr>
            <a:r>
              <a:rPr lang="zh-CN" altLang="en-US" b="1">
                <a:latin typeface="楷体" pitchFamily="18" charset="-122"/>
                <a:ea typeface="楷体" pitchFamily="18" charset="-122"/>
              </a:rPr>
              <a:t>   噪声导致</a:t>
            </a:r>
            <a:r>
              <a:rPr lang="zh-CN" altLang="en-US" b="1" u="sng">
                <a:solidFill>
                  <a:srgbClr val="FF0000"/>
                </a:solidFill>
                <a:latin typeface="楷体" pitchFamily="18" charset="-122"/>
                <a:ea typeface="楷体" pitchFamily="18" charset="-122"/>
              </a:rPr>
              <a:t>差错</a:t>
            </a:r>
            <a:r>
              <a:rPr lang="zh-CN" altLang="en-US" b="1">
                <a:latin typeface="楷体" pitchFamily="18" charset="-122"/>
                <a:ea typeface="楷体" pitchFamily="18" charset="-122"/>
              </a:rPr>
              <a:t>，无差错处理能力的系统是不可用系统。</a:t>
            </a:r>
          </a:p>
          <a:p>
            <a:pPr>
              <a:lnSpc>
                <a:spcPct val="90000"/>
              </a:lnSpc>
              <a:spcBef>
                <a:spcPct val="50000"/>
              </a:spcBef>
              <a:spcAft>
                <a:spcPct val="40000"/>
              </a:spcAft>
            </a:pPr>
            <a:r>
              <a:rPr lang="zh-CN" altLang="en-US" sz="2800" b="1">
                <a:latin typeface="楷体" pitchFamily="18" charset="-122"/>
                <a:ea typeface="楷体" pitchFamily="18" charset="-122"/>
              </a:rPr>
              <a:t>方法</a:t>
            </a:r>
            <a:r>
              <a:rPr lang="en-US" altLang="zh-CN" sz="2800" b="1">
                <a:latin typeface="楷体" pitchFamily="18" charset="-122"/>
                <a:ea typeface="楷体" pitchFamily="18" charset="-122"/>
              </a:rPr>
              <a:t>1</a:t>
            </a:r>
            <a:r>
              <a:rPr lang="zh-CN" altLang="en-US" sz="2800" b="1">
                <a:latin typeface="楷体" pitchFamily="18" charset="-122"/>
                <a:ea typeface="楷体" pitchFamily="18" charset="-122"/>
              </a:rPr>
              <a:t>：反馈重传法</a:t>
            </a:r>
            <a:r>
              <a:rPr lang="en-US" altLang="zh-CN" sz="2800" b="1">
                <a:latin typeface="楷体" pitchFamily="18" charset="-122"/>
                <a:ea typeface="楷体" pitchFamily="18" charset="-122"/>
              </a:rPr>
              <a:t>(ARQ)</a:t>
            </a:r>
          </a:p>
          <a:p>
            <a:pPr>
              <a:lnSpc>
                <a:spcPct val="90000"/>
              </a:lnSpc>
              <a:spcBef>
                <a:spcPct val="20000"/>
              </a:spcBef>
              <a:spcAft>
                <a:spcPct val="40000"/>
              </a:spcAft>
            </a:pPr>
            <a:r>
              <a:rPr lang="en-US" altLang="zh-CN" b="1">
                <a:latin typeface="楷体" pitchFamily="18" charset="-122"/>
                <a:ea typeface="楷体" pitchFamily="18" charset="-122"/>
              </a:rPr>
              <a:t>(1) </a:t>
            </a:r>
            <a:r>
              <a:rPr lang="zh-CN" altLang="en-US" b="1">
                <a:latin typeface="楷体" pitchFamily="18" charset="-122"/>
                <a:ea typeface="楷体" pitchFamily="18" charset="-122"/>
              </a:rPr>
              <a:t>发送方发送</a:t>
            </a:r>
            <a:r>
              <a:rPr lang="zh-CN" altLang="en-US" b="1">
                <a:solidFill>
                  <a:srgbClr val="FF0000"/>
                </a:solidFill>
                <a:latin typeface="楷体" pitchFamily="18" charset="-122"/>
                <a:ea typeface="楷体" pitchFamily="18" charset="-122"/>
              </a:rPr>
              <a:t>具有检测错误能力的代码</a:t>
            </a:r>
            <a:r>
              <a:rPr lang="zh-CN" altLang="en-US" b="1">
                <a:latin typeface="楷体" pitchFamily="18" charset="-122"/>
                <a:ea typeface="楷体" pitchFamily="18" charset="-122"/>
              </a:rPr>
              <a:t>（检错码）；</a:t>
            </a:r>
          </a:p>
          <a:p>
            <a:pPr>
              <a:lnSpc>
                <a:spcPct val="90000"/>
              </a:lnSpc>
              <a:spcBef>
                <a:spcPct val="20000"/>
              </a:spcBef>
              <a:spcAft>
                <a:spcPct val="40000"/>
              </a:spcAft>
            </a:pPr>
            <a:r>
              <a:rPr lang="en-US" altLang="zh-CN" b="1">
                <a:latin typeface="楷体" pitchFamily="18" charset="-122"/>
                <a:ea typeface="楷体" pitchFamily="18" charset="-122"/>
              </a:rPr>
              <a:t>(2) </a:t>
            </a:r>
            <a:r>
              <a:rPr lang="zh-CN" altLang="en-US" b="1">
                <a:latin typeface="楷体" pitchFamily="18" charset="-122"/>
                <a:ea typeface="楷体" pitchFamily="18" charset="-122"/>
              </a:rPr>
              <a:t>接收方根据代码的编码规则，</a:t>
            </a:r>
            <a:r>
              <a:rPr lang="zh-CN" altLang="en-US" b="1">
                <a:solidFill>
                  <a:srgbClr val="FF0000"/>
                </a:solidFill>
                <a:latin typeface="楷体" pitchFamily="18" charset="-122"/>
                <a:ea typeface="楷体" pitchFamily="18" charset="-122"/>
              </a:rPr>
              <a:t>验证接收到的数据代码</a:t>
            </a:r>
            <a:r>
              <a:rPr lang="zh-CN" altLang="en-US" b="1">
                <a:latin typeface="楷体" pitchFamily="18" charset="-122"/>
                <a:ea typeface="楷体" pitchFamily="18" charset="-122"/>
              </a:rPr>
              <a:t>，</a:t>
            </a:r>
          </a:p>
          <a:p>
            <a:pPr>
              <a:lnSpc>
                <a:spcPct val="90000"/>
              </a:lnSpc>
              <a:spcBef>
                <a:spcPct val="20000"/>
              </a:spcBef>
              <a:spcAft>
                <a:spcPct val="40000"/>
              </a:spcAft>
            </a:pPr>
            <a:r>
              <a:rPr lang="zh-CN" altLang="en-US" b="1">
                <a:latin typeface="楷体" pitchFamily="18" charset="-122"/>
                <a:ea typeface="楷体" pitchFamily="18" charset="-122"/>
              </a:rPr>
              <a:t>    并将结果反馈给发送方</a:t>
            </a:r>
            <a:r>
              <a:rPr lang="en-US" altLang="zh-CN" b="1">
                <a:latin typeface="楷体" pitchFamily="18" charset="-122"/>
                <a:ea typeface="楷体" pitchFamily="18" charset="-122"/>
              </a:rPr>
              <a:t>(</a:t>
            </a:r>
            <a:r>
              <a:rPr lang="zh-CN" altLang="en-US" b="1">
                <a:latin typeface="楷体" pitchFamily="18" charset="-122"/>
                <a:ea typeface="楷体" pitchFamily="18" charset="-122"/>
              </a:rPr>
              <a:t>正确接收</a:t>
            </a:r>
            <a:r>
              <a:rPr lang="en-US" altLang="zh-CN" b="1">
                <a:latin typeface="楷体" pitchFamily="18" charset="-122"/>
                <a:ea typeface="楷体" pitchFamily="18" charset="-122"/>
              </a:rPr>
              <a:t>/</a:t>
            </a:r>
            <a:r>
              <a:rPr lang="zh-CN" altLang="en-US" b="1">
                <a:latin typeface="楷体" pitchFamily="18" charset="-122"/>
                <a:ea typeface="楷体" pitchFamily="18" charset="-122"/>
              </a:rPr>
              <a:t>接收有错）；</a:t>
            </a:r>
          </a:p>
          <a:p>
            <a:pPr>
              <a:lnSpc>
                <a:spcPct val="90000"/>
              </a:lnSpc>
              <a:spcBef>
                <a:spcPct val="20000"/>
              </a:spcBef>
              <a:spcAft>
                <a:spcPct val="40000"/>
              </a:spcAft>
            </a:pPr>
            <a:r>
              <a:rPr lang="en-US" altLang="zh-CN" b="1">
                <a:latin typeface="楷体" pitchFamily="18" charset="-122"/>
                <a:ea typeface="楷体" pitchFamily="18" charset="-122"/>
              </a:rPr>
              <a:t>(3) </a:t>
            </a:r>
            <a:r>
              <a:rPr lang="zh-CN" altLang="en-US" b="1">
                <a:latin typeface="楷体" pitchFamily="18" charset="-122"/>
                <a:ea typeface="楷体" pitchFamily="18" charset="-122"/>
              </a:rPr>
              <a:t>发送方根据反馈的结果决定</a:t>
            </a:r>
            <a:r>
              <a:rPr lang="zh-CN" altLang="en-US" b="1">
                <a:solidFill>
                  <a:srgbClr val="FF0000"/>
                </a:solidFill>
                <a:latin typeface="楷体" pitchFamily="18" charset="-122"/>
                <a:ea typeface="楷体" pitchFamily="18" charset="-122"/>
              </a:rPr>
              <a:t>是否执行重传动作，</a:t>
            </a:r>
          </a:p>
          <a:p>
            <a:pPr>
              <a:lnSpc>
                <a:spcPct val="90000"/>
              </a:lnSpc>
              <a:spcBef>
                <a:spcPct val="20000"/>
              </a:spcBef>
              <a:spcAft>
                <a:spcPct val="40000"/>
              </a:spcAft>
            </a:pPr>
            <a:r>
              <a:rPr lang="zh-CN" altLang="en-US" b="1">
                <a:latin typeface="楷体" pitchFamily="18" charset="-122"/>
                <a:ea typeface="楷体" pitchFamily="18" charset="-122"/>
              </a:rPr>
              <a:t>    如果接收方未正确接收，则重传；</a:t>
            </a:r>
          </a:p>
          <a:p>
            <a:pPr>
              <a:lnSpc>
                <a:spcPct val="90000"/>
              </a:lnSpc>
              <a:spcBef>
                <a:spcPct val="20000"/>
              </a:spcBef>
              <a:spcAft>
                <a:spcPct val="40000"/>
              </a:spcAft>
            </a:pPr>
            <a:r>
              <a:rPr lang="en-US" altLang="zh-CN" b="1">
                <a:latin typeface="楷体" pitchFamily="18" charset="-122"/>
                <a:ea typeface="楷体" pitchFamily="18" charset="-122"/>
              </a:rPr>
              <a:t>(4) </a:t>
            </a:r>
            <a:r>
              <a:rPr lang="zh-CN" altLang="en-US" b="1">
                <a:latin typeface="楷体" pitchFamily="18" charset="-122"/>
                <a:ea typeface="楷体" pitchFamily="18" charset="-122"/>
              </a:rPr>
              <a:t>在规定的时间内，若未能收到反馈结果（称为超时），</a:t>
            </a:r>
          </a:p>
          <a:p>
            <a:pPr>
              <a:lnSpc>
                <a:spcPct val="90000"/>
              </a:lnSpc>
              <a:spcBef>
                <a:spcPct val="20000"/>
              </a:spcBef>
              <a:spcAft>
                <a:spcPct val="40000"/>
              </a:spcAft>
            </a:pPr>
            <a:r>
              <a:rPr lang="zh-CN" altLang="en-US" b="1">
                <a:latin typeface="楷体" pitchFamily="18" charset="-122"/>
                <a:ea typeface="楷体" pitchFamily="18" charset="-122"/>
              </a:rPr>
              <a:t>    则发送方可以认为传输出现差错，进而执行重传动作。</a:t>
            </a:r>
          </a:p>
        </p:txBody>
      </p:sp>
      <p:sp>
        <p:nvSpPr>
          <p:cNvPr id="50181" name="Text Box 5"/>
          <p:cNvSpPr txBox="1">
            <a:spLocks noChangeArrowheads="1"/>
          </p:cNvSpPr>
          <p:nvPr/>
        </p:nvSpPr>
        <p:spPr bwMode="auto">
          <a:xfrm>
            <a:off x="323850" y="188913"/>
            <a:ext cx="3527425" cy="476250"/>
          </a:xfrm>
          <a:prstGeom prst="rect">
            <a:avLst/>
          </a:prstGeom>
          <a:noFill/>
          <a:ln w="9525">
            <a:noFill/>
            <a:miter lim="800000"/>
            <a:headEnd/>
            <a:tailEnd/>
          </a:ln>
        </p:spPr>
        <p:txBody>
          <a:bodyPr>
            <a:spAutoFit/>
          </a:bodyPr>
          <a:lstStyle/>
          <a:p>
            <a:pPr>
              <a:lnSpc>
                <a:spcPct val="90000"/>
              </a:lnSpc>
              <a:spcBef>
                <a:spcPct val="20000"/>
              </a:spcBef>
              <a:spcAft>
                <a:spcPct val="30000"/>
              </a:spcAft>
            </a:pPr>
            <a:r>
              <a:rPr lang="en-US" altLang="zh-CN" sz="2800" b="1">
                <a:latin typeface="楷体" pitchFamily="18" charset="-122"/>
                <a:ea typeface="楷体" pitchFamily="18" charset="-122"/>
              </a:rPr>
              <a:t>2.7 </a:t>
            </a:r>
            <a:r>
              <a:rPr lang="zh-CN" altLang="en-US" sz="2800" b="1">
                <a:latin typeface="楷体" pitchFamily="18" charset="-122"/>
                <a:ea typeface="楷体" pitchFamily="18" charset="-122"/>
              </a:rPr>
              <a:t>传输差错处理</a:t>
            </a:r>
            <a:endParaRPr lang="zh-CN" altLang="en-US" b="1">
              <a:latin typeface="楷体" pitchFamily="18" charset="-122"/>
              <a:ea typeface="楷体" pitchFamily="18"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02" name="Group 2"/>
          <p:cNvGrpSpPr>
            <a:grpSpLocks/>
          </p:cNvGrpSpPr>
          <p:nvPr/>
        </p:nvGrpSpPr>
        <p:grpSpPr bwMode="auto">
          <a:xfrm>
            <a:off x="5334000" y="1066800"/>
            <a:ext cx="3044825" cy="4570413"/>
            <a:chOff x="3794" y="721"/>
            <a:chExt cx="1918" cy="2879"/>
          </a:xfrm>
        </p:grpSpPr>
        <p:sp>
          <p:nvSpPr>
            <p:cNvPr id="51211" name="Rectangle 3"/>
            <p:cNvSpPr>
              <a:spLocks noChangeArrowheads="1"/>
            </p:cNvSpPr>
            <p:nvPr/>
          </p:nvSpPr>
          <p:spPr bwMode="auto">
            <a:xfrm>
              <a:off x="3794" y="721"/>
              <a:ext cx="718" cy="248"/>
            </a:xfrm>
            <a:prstGeom prst="rect">
              <a:avLst/>
            </a:prstGeom>
            <a:noFill/>
            <a:ln w="12700">
              <a:noFill/>
              <a:miter lim="800000"/>
              <a:headEnd/>
              <a:tailEnd/>
            </a:ln>
          </p:spPr>
          <p:txBody>
            <a:bodyPr lIns="90488" tIns="44450" rIns="90488" bIns="44450">
              <a:spAutoFit/>
            </a:bodyPr>
            <a:lstStyle/>
            <a:p>
              <a:pPr eaLnBrk="0" hangingPunct="0">
                <a:spcBef>
                  <a:spcPct val="50000"/>
                </a:spcBef>
              </a:pPr>
              <a:r>
                <a:rPr lang="zh-CN" altLang="en-US" sz="2000" b="1">
                  <a:latin typeface="楷体" pitchFamily="18" charset="-122"/>
                  <a:ea typeface="楷体" pitchFamily="18" charset="-122"/>
                </a:rPr>
                <a:t>发送方</a:t>
              </a:r>
            </a:p>
          </p:txBody>
        </p:sp>
        <p:sp>
          <p:nvSpPr>
            <p:cNvPr id="51212" name="Rectangle 4"/>
            <p:cNvSpPr>
              <a:spLocks noChangeArrowheads="1"/>
            </p:cNvSpPr>
            <p:nvPr/>
          </p:nvSpPr>
          <p:spPr bwMode="auto">
            <a:xfrm>
              <a:off x="4994" y="721"/>
              <a:ext cx="718" cy="248"/>
            </a:xfrm>
            <a:prstGeom prst="rect">
              <a:avLst/>
            </a:prstGeom>
            <a:noFill/>
            <a:ln w="12700">
              <a:noFill/>
              <a:miter lim="800000"/>
              <a:headEnd/>
              <a:tailEnd/>
            </a:ln>
          </p:spPr>
          <p:txBody>
            <a:bodyPr lIns="90488" tIns="44450" rIns="90488" bIns="44450">
              <a:spAutoFit/>
            </a:bodyPr>
            <a:lstStyle/>
            <a:p>
              <a:pPr eaLnBrk="0" hangingPunct="0">
                <a:spcBef>
                  <a:spcPct val="50000"/>
                </a:spcBef>
              </a:pPr>
              <a:r>
                <a:rPr lang="zh-CN" altLang="en-US" sz="2000" b="1">
                  <a:latin typeface="楷体" pitchFamily="18" charset="-122"/>
                  <a:ea typeface="楷体" pitchFamily="18" charset="-122"/>
                </a:rPr>
                <a:t>接收方</a:t>
              </a:r>
            </a:p>
          </p:txBody>
        </p:sp>
        <p:sp>
          <p:nvSpPr>
            <p:cNvPr id="51213" name="Line 5"/>
            <p:cNvSpPr>
              <a:spLocks noChangeShapeType="1"/>
            </p:cNvSpPr>
            <p:nvPr/>
          </p:nvSpPr>
          <p:spPr bwMode="auto">
            <a:xfrm flipH="1">
              <a:off x="4080" y="964"/>
              <a:ext cx="1" cy="2636"/>
            </a:xfrm>
            <a:prstGeom prst="line">
              <a:avLst/>
            </a:prstGeom>
            <a:noFill/>
            <a:ln w="12700">
              <a:solidFill>
                <a:schemeClr val="tx1"/>
              </a:solidFill>
              <a:prstDash val="sysDot"/>
              <a:round/>
              <a:headEnd/>
              <a:tailEnd/>
            </a:ln>
          </p:spPr>
          <p:txBody>
            <a:bodyPr wrap="none" anchor="ctr"/>
            <a:lstStyle/>
            <a:p>
              <a:endParaRPr lang="zh-CN" altLang="en-US"/>
            </a:p>
          </p:txBody>
        </p:sp>
        <p:sp>
          <p:nvSpPr>
            <p:cNvPr id="51214" name="Line 6"/>
            <p:cNvSpPr>
              <a:spLocks noChangeShapeType="1"/>
            </p:cNvSpPr>
            <p:nvPr/>
          </p:nvSpPr>
          <p:spPr bwMode="auto">
            <a:xfrm flipH="1">
              <a:off x="5232" y="964"/>
              <a:ext cx="1" cy="2636"/>
            </a:xfrm>
            <a:prstGeom prst="line">
              <a:avLst/>
            </a:prstGeom>
            <a:noFill/>
            <a:ln w="12700">
              <a:solidFill>
                <a:schemeClr val="tx1"/>
              </a:solidFill>
              <a:prstDash val="sysDot"/>
              <a:round/>
              <a:headEnd/>
              <a:tailEnd/>
            </a:ln>
          </p:spPr>
          <p:txBody>
            <a:bodyPr wrap="none" anchor="ctr"/>
            <a:lstStyle/>
            <a:p>
              <a:endParaRPr lang="zh-CN" altLang="en-US"/>
            </a:p>
          </p:txBody>
        </p:sp>
        <p:grpSp>
          <p:nvGrpSpPr>
            <p:cNvPr id="51215" name="Group 7"/>
            <p:cNvGrpSpPr>
              <a:grpSpLocks/>
            </p:cNvGrpSpPr>
            <p:nvPr/>
          </p:nvGrpSpPr>
          <p:grpSpPr bwMode="auto">
            <a:xfrm>
              <a:off x="4085" y="884"/>
              <a:ext cx="760" cy="248"/>
              <a:chOff x="676" y="500"/>
              <a:chExt cx="760" cy="248"/>
            </a:xfrm>
          </p:grpSpPr>
          <p:sp>
            <p:nvSpPr>
              <p:cNvPr id="51244" name="Line 8"/>
              <p:cNvSpPr>
                <a:spLocks noChangeShapeType="1"/>
              </p:cNvSpPr>
              <p:nvPr/>
            </p:nvSpPr>
            <p:spPr bwMode="auto">
              <a:xfrm>
                <a:off x="676" y="720"/>
                <a:ext cx="760"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1245" name="Rectangle 9"/>
              <p:cNvSpPr>
                <a:spLocks noChangeArrowheads="1"/>
              </p:cNvSpPr>
              <p:nvPr/>
            </p:nvSpPr>
            <p:spPr bwMode="auto">
              <a:xfrm>
                <a:off x="759" y="500"/>
                <a:ext cx="514" cy="248"/>
              </a:xfrm>
              <a:prstGeom prst="rect">
                <a:avLst/>
              </a:prstGeom>
              <a:noFill/>
              <a:ln w="12700">
                <a:noFill/>
                <a:miter lim="800000"/>
                <a:headEnd/>
                <a:tailEnd/>
              </a:ln>
            </p:spPr>
            <p:txBody>
              <a:bodyPr wrap="none" lIns="90488" tIns="44450" rIns="90488" bIns="44450">
                <a:spAutoFit/>
              </a:bodyPr>
              <a:lstStyle/>
              <a:p>
                <a:pPr eaLnBrk="0" hangingPunct="0"/>
                <a:r>
                  <a:rPr lang="zh-CN" altLang="en-US" sz="2000" b="1">
                    <a:latin typeface="楷体" pitchFamily="18" charset="-122"/>
                    <a:ea typeface="楷体" pitchFamily="18" charset="-122"/>
                  </a:rPr>
                  <a:t>发</a:t>
                </a:r>
                <a:r>
                  <a:rPr lang="en-US" altLang="zh-CN" sz="2000" b="1">
                    <a:latin typeface="楷体" pitchFamily="18" charset="-122"/>
                    <a:ea typeface="楷体" pitchFamily="18" charset="-122"/>
                  </a:rPr>
                  <a:t>(1)</a:t>
                </a:r>
              </a:p>
            </p:txBody>
          </p:sp>
        </p:grpSp>
        <p:grpSp>
          <p:nvGrpSpPr>
            <p:cNvPr id="51216" name="Group 10"/>
            <p:cNvGrpSpPr>
              <a:grpSpLocks/>
            </p:cNvGrpSpPr>
            <p:nvPr/>
          </p:nvGrpSpPr>
          <p:grpSpPr bwMode="auto">
            <a:xfrm>
              <a:off x="4173" y="1108"/>
              <a:ext cx="1064" cy="264"/>
              <a:chOff x="764" y="724"/>
              <a:chExt cx="1064" cy="264"/>
            </a:xfrm>
          </p:grpSpPr>
          <p:sp>
            <p:nvSpPr>
              <p:cNvPr id="51242" name="Line 11"/>
              <p:cNvSpPr>
                <a:spLocks noChangeShapeType="1"/>
              </p:cNvSpPr>
              <p:nvPr/>
            </p:nvSpPr>
            <p:spPr bwMode="auto">
              <a:xfrm flipH="1">
                <a:off x="764" y="724"/>
                <a:ext cx="1064" cy="184"/>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1243" name="Rectangle 12"/>
              <p:cNvSpPr>
                <a:spLocks noChangeArrowheads="1"/>
              </p:cNvSpPr>
              <p:nvPr/>
            </p:nvSpPr>
            <p:spPr bwMode="auto">
              <a:xfrm>
                <a:off x="1383" y="740"/>
                <a:ext cx="354" cy="248"/>
              </a:xfrm>
              <a:prstGeom prst="rect">
                <a:avLst/>
              </a:prstGeom>
              <a:noFill/>
              <a:ln w="12700">
                <a:noFill/>
                <a:miter lim="800000"/>
                <a:headEnd/>
                <a:tailEnd/>
              </a:ln>
            </p:spPr>
            <p:txBody>
              <a:bodyPr wrap="none" lIns="90488" tIns="44450" rIns="90488" bIns="44450">
                <a:spAutoFit/>
              </a:bodyPr>
              <a:lstStyle/>
              <a:p>
                <a:pPr eaLnBrk="0" hangingPunct="0"/>
                <a:r>
                  <a:rPr lang="en-US" altLang="zh-CN" sz="2000" b="1">
                    <a:latin typeface="楷体" pitchFamily="18" charset="-122"/>
                    <a:ea typeface="楷体" pitchFamily="18" charset="-122"/>
                  </a:rPr>
                  <a:t>Ack</a:t>
                </a:r>
              </a:p>
            </p:txBody>
          </p:sp>
        </p:grpSp>
        <p:sp>
          <p:nvSpPr>
            <p:cNvPr id="51217" name="Line 13"/>
            <p:cNvSpPr>
              <a:spLocks noChangeShapeType="1"/>
            </p:cNvSpPr>
            <p:nvPr/>
          </p:nvSpPr>
          <p:spPr bwMode="auto">
            <a:xfrm>
              <a:off x="4085" y="1488"/>
              <a:ext cx="712"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1218" name="Rectangle 14"/>
            <p:cNvSpPr>
              <a:spLocks noChangeArrowheads="1"/>
            </p:cNvSpPr>
            <p:nvPr/>
          </p:nvSpPr>
          <p:spPr bwMode="auto">
            <a:xfrm>
              <a:off x="4120" y="1268"/>
              <a:ext cx="514" cy="248"/>
            </a:xfrm>
            <a:prstGeom prst="rect">
              <a:avLst/>
            </a:prstGeom>
            <a:noFill/>
            <a:ln w="12700">
              <a:noFill/>
              <a:miter lim="800000"/>
              <a:headEnd/>
              <a:tailEnd/>
            </a:ln>
          </p:spPr>
          <p:txBody>
            <a:bodyPr wrap="none" lIns="90488" tIns="44450" rIns="90488" bIns="44450">
              <a:spAutoFit/>
            </a:bodyPr>
            <a:lstStyle/>
            <a:p>
              <a:pPr eaLnBrk="0" hangingPunct="0"/>
              <a:r>
                <a:rPr lang="zh-CN" altLang="en-US" sz="2000" b="1">
                  <a:latin typeface="楷体" pitchFamily="18" charset="-122"/>
                  <a:ea typeface="楷体" pitchFamily="18" charset="-122"/>
                </a:rPr>
                <a:t>发</a:t>
              </a:r>
              <a:r>
                <a:rPr lang="en-US" altLang="zh-CN" sz="2000" b="1">
                  <a:latin typeface="楷体" pitchFamily="18" charset="-122"/>
                  <a:ea typeface="楷体" pitchFamily="18" charset="-122"/>
                </a:rPr>
                <a:t>(2)</a:t>
              </a:r>
            </a:p>
          </p:txBody>
        </p:sp>
        <p:grpSp>
          <p:nvGrpSpPr>
            <p:cNvPr id="51219" name="Group 15"/>
            <p:cNvGrpSpPr>
              <a:grpSpLocks/>
            </p:cNvGrpSpPr>
            <p:nvPr/>
          </p:nvGrpSpPr>
          <p:grpSpPr bwMode="auto">
            <a:xfrm>
              <a:off x="4173" y="1492"/>
              <a:ext cx="1064" cy="264"/>
              <a:chOff x="764" y="1108"/>
              <a:chExt cx="1064" cy="264"/>
            </a:xfrm>
          </p:grpSpPr>
          <p:sp>
            <p:nvSpPr>
              <p:cNvPr id="51240" name="Line 16"/>
              <p:cNvSpPr>
                <a:spLocks noChangeShapeType="1"/>
              </p:cNvSpPr>
              <p:nvPr/>
            </p:nvSpPr>
            <p:spPr bwMode="auto">
              <a:xfrm flipH="1">
                <a:off x="764" y="1108"/>
                <a:ext cx="1064" cy="184"/>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1241" name="Rectangle 17"/>
              <p:cNvSpPr>
                <a:spLocks noChangeArrowheads="1"/>
              </p:cNvSpPr>
              <p:nvPr/>
            </p:nvSpPr>
            <p:spPr bwMode="auto">
              <a:xfrm>
                <a:off x="1383" y="1124"/>
                <a:ext cx="354" cy="248"/>
              </a:xfrm>
              <a:prstGeom prst="rect">
                <a:avLst/>
              </a:prstGeom>
              <a:noFill/>
              <a:ln w="12700">
                <a:noFill/>
                <a:miter lim="800000"/>
                <a:headEnd/>
                <a:tailEnd/>
              </a:ln>
            </p:spPr>
            <p:txBody>
              <a:bodyPr wrap="none" lIns="90488" tIns="44450" rIns="90488" bIns="44450">
                <a:spAutoFit/>
              </a:bodyPr>
              <a:lstStyle/>
              <a:p>
                <a:pPr eaLnBrk="0" hangingPunct="0"/>
                <a:r>
                  <a:rPr lang="en-US" altLang="zh-CN" sz="2000" b="1">
                    <a:latin typeface="楷体" pitchFamily="18" charset="-122"/>
                    <a:ea typeface="楷体" pitchFamily="18" charset="-122"/>
                  </a:rPr>
                  <a:t>Ack</a:t>
                </a:r>
              </a:p>
            </p:txBody>
          </p:sp>
        </p:grpSp>
        <p:grpSp>
          <p:nvGrpSpPr>
            <p:cNvPr id="51220" name="Group 18"/>
            <p:cNvGrpSpPr>
              <a:grpSpLocks/>
            </p:cNvGrpSpPr>
            <p:nvPr/>
          </p:nvGrpSpPr>
          <p:grpSpPr bwMode="auto">
            <a:xfrm>
              <a:off x="4085" y="1700"/>
              <a:ext cx="760" cy="248"/>
              <a:chOff x="676" y="1316"/>
              <a:chExt cx="760" cy="248"/>
            </a:xfrm>
          </p:grpSpPr>
          <p:sp>
            <p:nvSpPr>
              <p:cNvPr id="51238" name="Line 19"/>
              <p:cNvSpPr>
                <a:spLocks noChangeShapeType="1"/>
              </p:cNvSpPr>
              <p:nvPr/>
            </p:nvSpPr>
            <p:spPr bwMode="auto">
              <a:xfrm>
                <a:off x="676" y="1536"/>
                <a:ext cx="760"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1239" name="Rectangle 20"/>
              <p:cNvSpPr>
                <a:spLocks noChangeArrowheads="1"/>
              </p:cNvSpPr>
              <p:nvPr/>
            </p:nvSpPr>
            <p:spPr bwMode="auto">
              <a:xfrm>
                <a:off x="759" y="1316"/>
                <a:ext cx="514" cy="248"/>
              </a:xfrm>
              <a:prstGeom prst="rect">
                <a:avLst/>
              </a:prstGeom>
              <a:noFill/>
              <a:ln w="12700">
                <a:noFill/>
                <a:miter lim="800000"/>
                <a:headEnd/>
                <a:tailEnd/>
              </a:ln>
            </p:spPr>
            <p:txBody>
              <a:bodyPr wrap="none" lIns="90488" tIns="44450" rIns="90488" bIns="44450">
                <a:spAutoFit/>
              </a:bodyPr>
              <a:lstStyle/>
              <a:p>
                <a:pPr eaLnBrk="0" hangingPunct="0"/>
                <a:r>
                  <a:rPr lang="zh-CN" altLang="en-US" sz="2000" b="1">
                    <a:latin typeface="楷体" pitchFamily="18" charset="-122"/>
                    <a:ea typeface="楷体" pitchFamily="18" charset="-122"/>
                  </a:rPr>
                  <a:t>发</a:t>
                </a:r>
                <a:r>
                  <a:rPr lang="en-US" altLang="zh-CN" sz="2000" b="1">
                    <a:latin typeface="楷体" pitchFamily="18" charset="-122"/>
                    <a:ea typeface="楷体" pitchFamily="18" charset="-122"/>
                  </a:rPr>
                  <a:t>(3)</a:t>
                </a:r>
              </a:p>
            </p:txBody>
          </p:sp>
        </p:grpSp>
        <p:grpSp>
          <p:nvGrpSpPr>
            <p:cNvPr id="51221" name="Group 21"/>
            <p:cNvGrpSpPr>
              <a:grpSpLocks/>
            </p:cNvGrpSpPr>
            <p:nvPr/>
          </p:nvGrpSpPr>
          <p:grpSpPr bwMode="auto">
            <a:xfrm>
              <a:off x="4173" y="1972"/>
              <a:ext cx="1064" cy="264"/>
              <a:chOff x="764" y="1588"/>
              <a:chExt cx="1064" cy="264"/>
            </a:xfrm>
          </p:grpSpPr>
          <p:sp>
            <p:nvSpPr>
              <p:cNvPr id="51236" name="Line 22"/>
              <p:cNvSpPr>
                <a:spLocks noChangeShapeType="1"/>
              </p:cNvSpPr>
              <p:nvPr/>
            </p:nvSpPr>
            <p:spPr bwMode="auto">
              <a:xfrm flipH="1">
                <a:off x="764" y="1588"/>
                <a:ext cx="1064" cy="184"/>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1237" name="Rectangle 23"/>
              <p:cNvSpPr>
                <a:spLocks noChangeArrowheads="1"/>
              </p:cNvSpPr>
              <p:nvPr/>
            </p:nvSpPr>
            <p:spPr bwMode="auto">
              <a:xfrm>
                <a:off x="1383" y="1604"/>
                <a:ext cx="354" cy="248"/>
              </a:xfrm>
              <a:prstGeom prst="rect">
                <a:avLst/>
              </a:prstGeom>
              <a:noFill/>
              <a:ln w="12700">
                <a:noFill/>
                <a:miter lim="800000"/>
                <a:headEnd/>
                <a:tailEnd/>
              </a:ln>
            </p:spPr>
            <p:txBody>
              <a:bodyPr wrap="none" lIns="90488" tIns="44450" rIns="90488" bIns="44450">
                <a:spAutoFit/>
              </a:bodyPr>
              <a:lstStyle/>
              <a:p>
                <a:pPr eaLnBrk="0" hangingPunct="0"/>
                <a:r>
                  <a:rPr lang="en-US" altLang="zh-CN" sz="2000" b="1">
                    <a:latin typeface="楷体" pitchFamily="18" charset="-122"/>
                    <a:ea typeface="楷体" pitchFamily="18" charset="-122"/>
                  </a:rPr>
                  <a:t>NAK</a:t>
                </a:r>
              </a:p>
            </p:txBody>
          </p:sp>
        </p:grpSp>
        <p:grpSp>
          <p:nvGrpSpPr>
            <p:cNvPr id="51222" name="Group 24"/>
            <p:cNvGrpSpPr>
              <a:grpSpLocks/>
            </p:cNvGrpSpPr>
            <p:nvPr/>
          </p:nvGrpSpPr>
          <p:grpSpPr bwMode="auto">
            <a:xfrm>
              <a:off x="4133" y="2180"/>
              <a:ext cx="760" cy="248"/>
              <a:chOff x="724" y="1796"/>
              <a:chExt cx="760" cy="248"/>
            </a:xfrm>
          </p:grpSpPr>
          <p:sp>
            <p:nvSpPr>
              <p:cNvPr id="51234" name="Line 25"/>
              <p:cNvSpPr>
                <a:spLocks noChangeShapeType="1"/>
              </p:cNvSpPr>
              <p:nvPr/>
            </p:nvSpPr>
            <p:spPr bwMode="auto">
              <a:xfrm>
                <a:off x="724" y="2016"/>
                <a:ext cx="760"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1235" name="Rectangle 26"/>
              <p:cNvSpPr>
                <a:spLocks noChangeArrowheads="1"/>
              </p:cNvSpPr>
              <p:nvPr/>
            </p:nvSpPr>
            <p:spPr bwMode="auto">
              <a:xfrm>
                <a:off x="807" y="1796"/>
                <a:ext cx="674" cy="248"/>
              </a:xfrm>
              <a:prstGeom prst="rect">
                <a:avLst/>
              </a:prstGeom>
              <a:noFill/>
              <a:ln w="12700">
                <a:noFill/>
                <a:miter lim="800000"/>
                <a:headEnd/>
                <a:tailEnd/>
              </a:ln>
            </p:spPr>
            <p:txBody>
              <a:bodyPr wrap="none" lIns="90488" tIns="44450" rIns="90488" bIns="44450">
                <a:spAutoFit/>
              </a:bodyPr>
              <a:lstStyle/>
              <a:p>
                <a:pPr eaLnBrk="0" hangingPunct="0"/>
                <a:r>
                  <a:rPr lang="zh-CN" altLang="en-US" sz="2000" b="1">
                    <a:latin typeface="楷体" pitchFamily="18" charset="-122"/>
                    <a:ea typeface="楷体" pitchFamily="18" charset="-122"/>
                  </a:rPr>
                  <a:t>重发</a:t>
                </a:r>
                <a:r>
                  <a:rPr lang="en-US" altLang="zh-CN" sz="2000" b="1">
                    <a:latin typeface="楷体" pitchFamily="18" charset="-122"/>
                    <a:ea typeface="楷体" pitchFamily="18" charset="-122"/>
                  </a:rPr>
                  <a:t>(3)</a:t>
                </a:r>
              </a:p>
            </p:txBody>
          </p:sp>
        </p:grpSp>
        <p:grpSp>
          <p:nvGrpSpPr>
            <p:cNvPr id="51223" name="Group 27"/>
            <p:cNvGrpSpPr>
              <a:grpSpLocks/>
            </p:cNvGrpSpPr>
            <p:nvPr/>
          </p:nvGrpSpPr>
          <p:grpSpPr bwMode="auto">
            <a:xfrm>
              <a:off x="4133" y="2804"/>
              <a:ext cx="760" cy="248"/>
              <a:chOff x="724" y="2420"/>
              <a:chExt cx="760" cy="248"/>
            </a:xfrm>
          </p:grpSpPr>
          <p:sp>
            <p:nvSpPr>
              <p:cNvPr id="51232" name="Line 28"/>
              <p:cNvSpPr>
                <a:spLocks noChangeShapeType="1"/>
              </p:cNvSpPr>
              <p:nvPr/>
            </p:nvSpPr>
            <p:spPr bwMode="auto">
              <a:xfrm>
                <a:off x="724" y="2640"/>
                <a:ext cx="760"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1233" name="Rectangle 29"/>
              <p:cNvSpPr>
                <a:spLocks noChangeArrowheads="1"/>
              </p:cNvSpPr>
              <p:nvPr/>
            </p:nvSpPr>
            <p:spPr bwMode="auto">
              <a:xfrm>
                <a:off x="807" y="2420"/>
                <a:ext cx="674" cy="248"/>
              </a:xfrm>
              <a:prstGeom prst="rect">
                <a:avLst/>
              </a:prstGeom>
              <a:noFill/>
              <a:ln w="12700">
                <a:noFill/>
                <a:miter lim="800000"/>
                <a:headEnd/>
                <a:tailEnd/>
              </a:ln>
            </p:spPr>
            <p:txBody>
              <a:bodyPr wrap="none" lIns="90488" tIns="44450" rIns="90488" bIns="44450">
                <a:spAutoFit/>
              </a:bodyPr>
              <a:lstStyle/>
              <a:p>
                <a:pPr eaLnBrk="0" hangingPunct="0"/>
                <a:r>
                  <a:rPr lang="zh-CN" altLang="en-US" sz="2000" b="1">
                    <a:latin typeface="楷体" pitchFamily="18" charset="-122"/>
                    <a:ea typeface="楷体" pitchFamily="18" charset="-122"/>
                  </a:rPr>
                  <a:t>重发</a:t>
                </a:r>
                <a:r>
                  <a:rPr lang="en-US" altLang="zh-CN" sz="2000" b="1">
                    <a:latin typeface="楷体" pitchFamily="18" charset="-122"/>
                    <a:ea typeface="楷体" pitchFamily="18" charset="-122"/>
                  </a:rPr>
                  <a:t>(3)</a:t>
                </a:r>
              </a:p>
            </p:txBody>
          </p:sp>
        </p:grpSp>
        <p:sp>
          <p:nvSpPr>
            <p:cNvPr id="51224" name="Rectangle 30"/>
            <p:cNvSpPr>
              <a:spLocks noChangeArrowheads="1"/>
            </p:cNvSpPr>
            <p:nvPr/>
          </p:nvSpPr>
          <p:spPr bwMode="auto">
            <a:xfrm>
              <a:off x="4318" y="2544"/>
              <a:ext cx="434" cy="248"/>
            </a:xfrm>
            <a:prstGeom prst="rect">
              <a:avLst/>
            </a:prstGeom>
            <a:noFill/>
            <a:ln w="12700">
              <a:noFill/>
              <a:miter lim="800000"/>
              <a:headEnd/>
              <a:tailEnd/>
            </a:ln>
          </p:spPr>
          <p:txBody>
            <a:bodyPr wrap="none" lIns="90488" tIns="44450" rIns="90488" bIns="44450">
              <a:spAutoFit/>
            </a:bodyPr>
            <a:lstStyle/>
            <a:p>
              <a:pPr eaLnBrk="0" hangingPunct="0"/>
              <a:r>
                <a:rPr lang="zh-CN" altLang="en-US" sz="2000" b="1">
                  <a:solidFill>
                    <a:srgbClr val="FF0000"/>
                  </a:solidFill>
                  <a:latin typeface="楷体" pitchFamily="18" charset="-122"/>
                  <a:ea typeface="楷体" pitchFamily="18" charset="-122"/>
                </a:rPr>
                <a:t>超时</a:t>
              </a:r>
            </a:p>
          </p:txBody>
        </p:sp>
        <p:grpSp>
          <p:nvGrpSpPr>
            <p:cNvPr id="51225" name="Group 31"/>
            <p:cNvGrpSpPr>
              <a:grpSpLocks/>
            </p:cNvGrpSpPr>
            <p:nvPr/>
          </p:nvGrpSpPr>
          <p:grpSpPr bwMode="auto">
            <a:xfrm>
              <a:off x="4173" y="3028"/>
              <a:ext cx="1064" cy="264"/>
              <a:chOff x="764" y="2644"/>
              <a:chExt cx="1064" cy="264"/>
            </a:xfrm>
          </p:grpSpPr>
          <p:sp>
            <p:nvSpPr>
              <p:cNvPr id="51230" name="Line 32"/>
              <p:cNvSpPr>
                <a:spLocks noChangeShapeType="1"/>
              </p:cNvSpPr>
              <p:nvPr/>
            </p:nvSpPr>
            <p:spPr bwMode="auto">
              <a:xfrm flipH="1">
                <a:off x="764" y="2644"/>
                <a:ext cx="1064" cy="184"/>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1231" name="Rectangle 33"/>
              <p:cNvSpPr>
                <a:spLocks noChangeArrowheads="1"/>
              </p:cNvSpPr>
              <p:nvPr/>
            </p:nvSpPr>
            <p:spPr bwMode="auto">
              <a:xfrm>
                <a:off x="1383" y="2660"/>
                <a:ext cx="354" cy="248"/>
              </a:xfrm>
              <a:prstGeom prst="rect">
                <a:avLst/>
              </a:prstGeom>
              <a:noFill/>
              <a:ln w="12700">
                <a:noFill/>
                <a:miter lim="800000"/>
                <a:headEnd/>
                <a:tailEnd/>
              </a:ln>
            </p:spPr>
            <p:txBody>
              <a:bodyPr wrap="none" lIns="90488" tIns="44450" rIns="90488" bIns="44450">
                <a:spAutoFit/>
              </a:bodyPr>
              <a:lstStyle/>
              <a:p>
                <a:pPr eaLnBrk="0" hangingPunct="0"/>
                <a:r>
                  <a:rPr lang="en-US" altLang="zh-CN" sz="2000" b="1">
                    <a:latin typeface="楷体" pitchFamily="18" charset="-122"/>
                    <a:ea typeface="楷体" pitchFamily="18" charset="-122"/>
                  </a:rPr>
                  <a:t>Ack</a:t>
                </a:r>
              </a:p>
            </p:txBody>
          </p:sp>
        </p:grpSp>
        <p:grpSp>
          <p:nvGrpSpPr>
            <p:cNvPr id="51226" name="Group 34"/>
            <p:cNvGrpSpPr>
              <a:grpSpLocks/>
            </p:cNvGrpSpPr>
            <p:nvPr/>
          </p:nvGrpSpPr>
          <p:grpSpPr bwMode="auto">
            <a:xfrm>
              <a:off x="4085" y="3188"/>
              <a:ext cx="760" cy="248"/>
              <a:chOff x="676" y="2804"/>
              <a:chExt cx="760" cy="248"/>
            </a:xfrm>
          </p:grpSpPr>
          <p:sp>
            <p:nvSpPr>
              <p:cNvPr id="51228" name="Line 35"/>
              <p:cNvSpPr>
                <a:spLocks noChangeShapeType="1"/>
              </p:cNvSpPr>
              <p:nvPr/>
            </p:nvSpPr>
            <p:spPr bwMode="auto">
              <a:xfrm>
                <a:off x="676" y="3024"/>
                <a:ext cx="760"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1229" name="Rectangle 36"/>
              <p:cNvSpPr>
                <a:spLocks noChangeArrowheads="1"/>
              </p:cNvSpPr>
              <p:nvPr/>
            </p:nvSpPr>
            <p:spPr bwMode="auto">
              <a:xfrm>
                <a:off x="759" y="2804"/>
                <a:ext cx="514" cy="248"/>
              </a:xfrm>
              <a:prstGeom prst="rect">
                <a:avLst/>
              </a:prstGeom>
              <a:noFill/>
              <a:ln w="12700">
                <a:noFill/>
                <a:miter lim="800000"/>
                <a:headEnd/>
                <a:tailEnd/>
              </a:ln>
            </p:spPr>
            <p:txBody>
              <a:bodyPr wrap="none" lIns="90488" tIns="44450" rIns="90488" bIns="44450">
                <a:spAutoFit/>
              </a:bodyPr>
              <a:lstStyle/>
              <a:p>
                <a:pPr eaLnBrk="0" hangingPunct="0"/>
                <a:r>
                  <a:rPr lang="zh-CN" altLang="en-US" sz="2000" b="1">
                    <a:latin typeface="楷体" pitchFamily="18" charset="-122"/>
                    <a:ea typeface="楷体" pitchFamily="18" charset="-122"/>
                  </a:rPr>
                  <a:t>发</a:t>
                </a:r>
                <a:r>
                  <a:rPr lang="en-US" altLang="zh-CN" sz="2000" b="1">
                    <a:latin typeface="楷体" pitchFamily="18" charset="-122"/>
                    <a:ea typeface="楷体" pitchFamily="18" charset="-122"/>
                  </a:rPr>
                  <a:t>(4)</a:t>
                </a:r>
              </a:p>
            </p:txBody>
          </p:sp>
        </p:grpSp>
        <p:sp>
          <p:nvSpPr>
            <p:cNvPr id="51227" name="Line 37"/>
            <p:cNvSpPr>
              <a:spLocks noChangeShapeType="1"/>
            </p:cNvSpPr>
            <p:nvPr/>
          </p:nvSpPr>
          <p:spPr bwMode="auto">
            <a:xfrm flipH="1">
              <a:off x="4560" y="3460"/>
              <a:ext cx="1" cy="140"/>
            </a:xfrm>
            <a:prstGeom prst="line">
              <a:avLst/>
            </a:prstGeom>
            <a:noFill/>
            <a:ln w="12700">
              <a:solidFill>
                <a:schemeClr val="tx1"/>
              </a:solidFill>
              <a:prstDash val="dash"/>
              <a:round/>
              <a:headEnd/>
              <a:tailEnd/>
            </a:ln>
          </p:spPr>
          <p:txBody>
            <a:bodyPr wrap="none" anchor="ctr"/>
            <a:lstStyle/>
            <a:p>
              <a:endParaRPr lang="zh-CN" altLang="en-US"/>
            </a:p>
          </p:txBody>
        </p:sp>
      </p:grpSp>
      <p:sp>
        <p:nvSpPr>
          <p:cNvPr id="51203" name="Text Box 38"/>
          <p:cNvSpPr txBox="1">
            <a:spLocks noChangeArrowheads="1"/>
          </p:cNvSpPr>
          <p:nvPr/>
        </p:nvSpPr>
        <p:spPr bwMode="auto">
          <a:xfrm>
            <a:off x="4479925" y="1544638"/>
            <a:ext cx="793750" cy="457200"/>
          </a:xfrm>
          <a:prstGeom prst="rect">
            <a:avLst/>
          </a:prstGeom>
          <a:noFill/>
          <a:ln w="12700">
            <a:noFill/>
            <a:miter lim="800000"/>
            <a:headEnd/>
            <a:tailEnd/>
          </a:ln>
        </p:spPr>
        <p:txBody>
          <a:bodyPr wrap="none">
            <a:spAutoFit/>
          </a:bodyPr>
          <a:lstStyle/>
          <a:p>
            <a:pPr eaLnBrk="0" hangingPunct="0"/>
            <a:r>
              <a:rPr lang="zh-CN" altLang="en-US" b="1">
                <a:solidFill>
                  <a:srgbClr val="FF0000"/>
                </a:solidFill>
                <a:latin typeface="楷体" pitchFamily="18" charset="-122"/>
                <a:ea typeface="楷体" pitchFamily="18" charset="-122"/>
              </a:rPr>
              <a:t>等待</a:t>
            </a:r>
          </a:p>
        </p:txBody>
      </p:sp>
      <p:sp>
        <p:nvSpPr>
          <p:cNvPr id="51204" name="Line 39"/>
          <p:cNvSpPr>
            <a:spLocks noChangeShapeType="1"/>
          </p:cNvSpPr>
          <p:nvPr/>
        </p:nvSpPr>
        <p:spPr bwMode="auto">
          <a:xfrm>
            <a:off x="5257800" y="1752600"/>
            <a:ext cx="457200" cy="76200"/>
          </a:xfrm>
          <a:prstGeom prst="line">
            <a:avLst/>
          </a:prstGeom>
          <a:noFill/>
          <a:ln w="38100">
            <a:solidFill>
              <a:srgbClr val="FF0000"/>
            </a:solidFill>
            <a:prstDash val="sysDot"/>
            <a:round/>
            <a:headEnd/>
            <a:tailEnd type="triangle" w="med" len="med"/>
          </a:ln>
        </p:spPr>
        <p:txBody>
          <a:bodyPr/>
          <a:lstStyle/>
          <a:p>
            <a:endParaRPr lang="zh-CN" altLang="en-US"/>
          </a:p>
        </p:txBody>
      </p:sp>
      <p:sp>
        <p:nvSpPr>
          <p:cNvPr id="51205" name="Line 40"/>
          <p:cNvSpPr>
            <a:spLocks noChangeShapeType="1"/>
          </p:cNvSpPr>
          <p:nvPr/>
        </p:nvSpPr>
        <p:spPr bwMode="auto">
          <a:xfrm>
            <a:off x="5257800" y="1905000"/>
            <a:ext cx="533400" cy="533400"/>
          </a:xfrm>
          <a:prstGeom prst="line">
            <a:avLst/>
          </a:prstGeom>
          <a:noFill/>
          <a:ln w="38100">
            <a:solidFill>
              <a:srgbClr val="FF0000"/>
            </a:solidFill>
            <a:prstDash val="sysDot"/>
            <a:round/>
            <a:headEnd/>
            <a:tailEnd type="triangle" w="med" len="med"/>
          </a:ln>
        </p:spPr>
        <p:txBody>
          <a:bodyPr/>
          <a:lstStyle/>
          <a:p>
            <a:endParaRPr lang="zh-CN" altLang="en-US"/>
          </a:p>
        </p:txBody>
      </p:sp>
      <p:sp>
        <p:nvSpPr>
          <p:cNvPr id="51206" name="Line 41"/>
          <p:cNvSpPr>
            <a:spLocks noChangeShapeType="1"/>
          </p:cNvSpPr>
          <p:nvPr/>
        </p:nvSpPr>
        <p:spPr bwMode="auto">
          <a:xfrm>
            <a:off x="5181600" y="2057400"/>
            <a:ext cx="609600" cy="2057400"/>
          </a:xfrm>
          <a:prstGeom prst="line">
            <a:avLst/>
          </a:prstGeom>
          <a:noFill/>
          <a:ln w="38100">
            <a:solidFill>
              <a:srgbClr val="FF0000"/>
            </a:solidFill>
            <a:prstDash val="sysDot"/>
            <a:round/>
            <a:headEnd/>
            <a:tailEnd type="triangle" w="med" len="med"/>
          </a:ln>
        </p:spPr>
        <p:txBody>
          <a:bodyPr/>
          <a:lstStyle/>
          <a:p>
            <a:endParaRPr lang="zh-CN" altLang="en-US"/>
          </a:p>
        </p:txBody>
      </p:sp>
      <p:sp>
        <p:nvSpPr>
          <p:cNvPr id="617514" name="Rectangle 42"/>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51208" name="Text Box 43"/>
          <p:cNvSpPr txBox="1">
            <a:spLocks noChangeArrowheads="1"/>
          </p:cNvSpPr>
          <p:nvPr/>
        </p:nvSpPr>
        <p:spPr bwMode="auto">
          <a:xfrm>
            <a:off x="861060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40</a:t>
            </a:r>
            <a:endParaRPr lang="en-US" altLang="zh-CN" dirty="0"/>
          </a:p>
        </p:txBody>
      </p:sp>
      <p:sp>
        <p:nvSpPr>
          <p:cNvPr id="51209" name="Text Box 44"/>
          <p:cNvSpPr txBox="1">
            <a:spLocks noChangeArrowheads="1"/>
          </p:cNvSpPr>
          <p:nvPr/>
        </p:nvSpPr>
        <p:spPr bwMode="auto">
          <a:xfrm>
            <a:off x="392113" y="1195388"/>
            <a:ext cx="3994150" cy="4035425"/>
          </a:xfrm>
          <a:prstGeom prst="rect">
            <a:avLst/>
          </a:prstGeom>
          <a:noFill/>
          <a:ln w="9525">
            <a:noFill/>
            <a:miter lim="800000"/>
            <a:headEnd/>
            <a:tailEnd/>
          </a:ln>
        </p:spPr>
        <p:txBody>
          <a:bodyPr wrap="none">
            <a:spAutoFit/>
          </a:bodyPr>
          <a:lstStyle/>
          <a:p>
            <a:pPr>
              <a:spcBef>
                <a:spcPct val="20000"/>
              </a:spcBef>
              <a:spcAft>
                <a:spcPct val="20000"/>
              </a:spcAft>
              <a:buClr>
                <a:srgbClr val="FF0000"/>
              </a:buClr>
              <a:buFont typeface="Wingdings" pitchFamily="2" charset="2"/>
              <a:buNone/>
            </a:pPr>
            <a:r>
              <a:rPr lang="en-US" altLang="zh-CN" b="1">
                <a:latin typeface="楷体" pitchFamily="18" charset="-122"/>
                <a:ea typeface="楷体" pitchFamily="18" charset="-122"/>
              </a:rPr>
              <a:t> </a:t>
            </a:r>
            <a:r>
              <a:rPr lang="zh-CN" altLang="en-US" b="1">
                <a:latin typeface="楷体" pitchFamily="18" charset="-122"/>
                <a:ea typeface="楷体" pitchFamily="18" charset="-122"/>
              </a:rPr>
              <a:t>发送一块数据，计时。</a:t>
            </a:r>
          </a:p>
          <a:p>
            <a:pPr>
              <a:spcBef>
                <a:spcPct val="20000"/>
              </a:spcBef>
              <a:spcAft>
                <a:spcPct val="20000"/>
              </a:spcAft>
            </a:pPr>
            <a:r>
              <a:rPr lang="zh-CN" altLang="en-US" b="1">
                <a:latin typeface="楷体" pitchFamily="18" charset="-122"/>
                <a:ea typeface="楷体" pitchFamily="18" charset="-122"/>
              </a:rPr>
              <a:t>   等待接收方的反馈结果，</a:t>
            </a:r>
          </a:p>
          <a:p>
            <a:pPr>
              <a:spcBef>
                <a:spcPct val="20000"/>
              </a:spcBef>
              <a:spcAft>
                <a:spcPct val="20000"/>
              </a:spcAft>
            </a:pPr>
            <a:r>
              <a:rPr lang="zh-CN" altLang="en-US" b="1">
                <a:latin typeface="楷体" pitchFamily="18" charset="-122"/>
                <a:ea typeface="楷体" pitchFamily="18" charset="-122"/>
              </a:rPr>
              <a:t>   如果接到否定确认，</a:t>
            </a:r>
          </a:p>
          <a:p>
            <a:pPr>
              <a:spcBef>
                <a:spcPct val="20000"/>
              </a:spcBef>
              <a:spcAft>
                <a:spcPct val="20000"/>
              </a:spcAft>
            </a:pPr>
            <a:r>
              <a:rPr lang="zh-CN" altLang="en-US" b="1">
                <a:latin typeface="楷体" pitchFamily="18" charset="-122"/>
                <a:ea typeface="楷体" pitchFamily="18" charset="-122"/>
              </a:rPr>
              <a:t>     重新传输本数据块；</a:t>
            </a:r>
          </a:p>
          <a:p>
            <a:pPr>
              <a:spcBef>
                <a:spcPct val="20000"/>
              </a:spcBef>
              <a:spcAft>
                <a:spcPct val="20000"/>
              </a:spcAft>
            </a:pPr>
            <a:r>
              <a:rPr lang="zh-CN" altLang="en-US" b="1">
                <a:latin typeface="楷体" pitchFamily="18" charset="-122"/>
                <a:ea typeface="楷体" pitchFamily="18" charset="-122"/>
              </a:rPr>
              <a:t>   如果收到接收确认，</a:t>
            </a:r>
          </a:p>
          <a:p>
            <a:pPr>
              <a:spcBef>
                <a:spcPct val="20000"/>
              </a:spcBef>
              <a:spcAft>
                <a:spcPct val="20000"/>
              </a:spcAft>
            </a:pPr>
            <a:r>
              <a:rPr lang="zh-CN" altLang="en-US" b="1">
                <a:latin typeface="楷体" pitchFamily="18" charset="-122"/>
                <a:ea typeface="楷体" pitchFamily="18" charset="-122"/>
              </a:rPr>
              <a:t>     继续发送后继块数据；</a:t>
            </a:r>
          </a:p>
          <a:p>
            <a:pPr>
              <a:spcBef>
                <a:spcPct val="20000"/>
              </a:spcBef>
              <a:spcAft>
                <a:spcPct val="20000"/>
              </a:spcAft>
            </a:pPr>
            <a:r>
              <a:rPr lang="zh-CN" altLang="en-US" b="1">
                <a:latin typeface="楷体" pitchFamily="18" charset="-122"/>
                <a:ea typeface="楷体" pitchFamily="18" charset="-122"/>
              </a:rPr>
              <a:t>   如果计时器超时，</a:t>
            </a:r>
          </a:p>
          <a:p>
            <a:pPr>
              <a:spcBef>
                <a:spcPct val="20000"/>
              </a:spcBef>
              <a:spcAft>
                <a:spcPct val="20000"/>
              </a:spcAft>
            </a:pPr>
            <a:r>
              <a:rPr lang="zh-CN" altLang="en-US" b="1">
                <a:latin typeface="楷体" pitchFamily="18" charset="-122"/>
                <a:ea typeface="楷体" pitchFamily="18" charset="-122"/>
              </a:rPr>
              <a:t>      重新传输本数据块。</a:t>
            </a:r>
          </a:p>
        </p:txBody>
      </p:sp>
      <p:sp>
        <p:nvSpPr>
          <p:cNvPr id="51210" name="Text Box 45"/>
          <p:cNvSpPr txBox="1">
            <a:spLocks noChangeArrowheads="1"/>
          </p:cNvSpPr>
          <p:nvPr/>
        </p:nvSpPr>
        <p:spPr bwMode="auto">
          <a:xfrm>
            <a:off x="392113" y="166688"/>
            <a:ext cx="2595562" cy="519112"/>
          </a:xfrm>
          <a:prstGeom prst="rect">
            <a:avLst/>
          </a:prstGeom>
          <a:noFill/>
          <a:ln w="9525">
            <a:noFill/>
            <a:miter lim="800000"/>
            <a:headEnd/>
            <a:tailEnd/>
          </a:ln>
        </p:spPr>
        <p:txBody>
          <a:bodyPr>
            <a:spAutoFit/>
          </a:bodyPr>
          <a:lstStyle/>
          <a:p>
            <a:pPr>
              <a:spcBef>
                <a:spcPct val="20000"/>
              </a:spcBef>
              <a:buClr>
                <a:srgbClr val="FF0000"/>
              </a:buClr>
              <a:buFont typeface="Wingdings" pitchFamily="2" charset="2"/>
              <a:buChar char="Ø"/>
            </a:pPr>
            <a:r>
              <a:rPr lang="zh-CN" altLang="en-US" sz="2800" b="1">
                <a:latin typeface="楷体" pitchFamily="18" charset="-122"/>
                <a:ea typeface="楷体" pitchFamily="18" charset="-122"/>
              </a:rPr>
              <a:t>停－等协议</a:t>
            </a:r>
            <a:endParaRPr lang="zh-CN" altLang="en-US" b="1">
              <a:latin typeface="楷体" pitchFamily="18" charset="-122"/>
              <a:ea typeface="楷体" pitchFamily="18" charset="-122"/>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grpSp>
        <p:nvGrpSpPr>
          <p:cNvPr id="52227" name="Group 3"/>
          <p:cNvGrpSpPr>
            <a:grpSpLocks/>
          </p:cNvGrpSpPr>
          <p:nvPr/>
        </p:nvGrpSpPr>
        <p:grpSpPr bwMode="auto">
          <a:xfrm>
            <a:off x="762000" y="1020763"/>
            <a:ext cx="2895600" cy="3200400"/>
            <a:chOff x="480" y="1298"/>
            <a:chExt cx="1824" cy="2016"/>
          </a:xfrm>
        </p:grpSpPr>
        <p:grpSp>
          <p:nvGrpSpPr>
            <p:cNvPr id="52258" name="Group 4"/>
            <p:cNvGrpSpPr>
              <a:grpSpLocks/>
            </p:cNvGrpSpPr>
            <p:nvPr/>
          </p:nvGrpSpPr>
          <p:grpSpPr bwMode="auto">
            <a:xfrm>
              <a:off x="480" y="1586"/>
              <a:ext cx="1824" cy="1728"/>
              <a:chOff x="432" y="2400"/>
              <a:chExt cx="1824" cy="1728"/>
            </a:xfrm>
          </p:grpSpPr>
          <p:sp>
            <p:nvSpPr>
              <p:cNvPr id="52260" name="Rectangle 5"/>
              <p:cNvSpPr>
                <a:spLocks noChangeArrowheads="1"/>
              </p:cNvSpPr>
              <p:nvPr/>
            </p:nvSpPr>
            <p:spPr bwMode="auto">
              <a:xfrm>
                <a:off x="1200" y="3120"/>
                <a:ext cx="432" cy="240"/>
              </a:xfrm>
              <a:prstGeom prst="rect">
                <a:avLst/>
              </a:prstGeom>
              <a:solidFill>
                <a:schemeClr val="bg1"/>
              </a:solidFill>
              <a:ln w="12700">
                <a:solidFill>
                  <a:schemeClr val="tx1"/>
                </a:solidFill>
                <a:miter lim="800000"/>
                <a:headEnd/>
                <a:tailEnd/>
              </a:ln>
            </p:spPr>
            <p:txBody>
              <a:bodyPr wrap="none" anchor="ctr"/>
              <a:lstStyle/>
              <a:p>
                <a:pPr algn="ctr" eaLnBrk="0" hangingPunct="0"/>
                <a:r>
                  <a:rPr lang="zh-CN" altLang="en-US" sz="1800" b="1">
                    <a:latin typeface="楷体" pitchFamily="18" charset="-122"/>
                    <a:ea typeface="楷体" pitchFamily="18" charset="-122"/>
                  </a:rPr>
                  <a:t>发送</a:t>
                </a:r>
              </a:p>
            </p:txBody>
          </p:sp>
          <p:sp>
            <p:nvSpPr>
              <p:cNvPr id="52261" name="Rectangle 6"/>
              <p:cNvSpPr>
                <a:spLocks noChangeArrowheads="1"/>
              </p:cNvSpPr>
              <p:nvPr/>
            </p:nvSpPr>
            <p:spPr bwMode="auto">
              <a:xfrm>
                <a:off x="1104" y="2640"/>
                <a:ext cx="672" cy="288"/>
              </a:xfrm>
              <a:prstGeom prst="rect">
                <a:avLst/>
              </a:prstGeom>
              <a:solidFill>
                <a:schemeClr val="bg1"/>
              </a:solidFill>
              <a:ln w="12700">
                <a:solidFill>
                  <a:schemeClr val="tx1"/>
                </a:solidFill>
                <a:miter lim="800000"/>
                <a:headEnd/>
                <a:tailEnd/>
              </a:ln>
            </p:spPr>
            <p:txBody>
              <a:bodyPr wrap="none" anchor="ctr"/>
              <a:lstStyle/>
              <a:p>
                <a:pPr algn="ctr" eaLnBrk="0" hangingPunct="0"/>
                <a:r>
                  <a:rPr lang="zh-CN" altLang="en-US" sz="1600" b="1">
                    <a:latin typeface="宋体" pitchFamily="2" charset="-122"/>
                  </a:rPr>
                  <a:t>形成数据块</a:t>
                </a:r>
              </a:p>
            </p:txBody>
          </p:sp>
          <p:sp>
            <p:nvSpPr>
              <p:cNvPr id="52262" name="Rectangle 7"/>
              <p:cNvSpPr>
                <a:spLocks noChangeArrowheads="1"/>
              </p:cNvSpPr>
              <p:nvPr/>
            </p:nvSpPr>
            <p:spPr bwMode="auto">
              <a:xfrm>
                <a:off x="1104" y="3552"/>
                <a:ext cx="672" cy="240"/>
              </a:xfrm>
              <a:prstGeom prst="rect">
                <a:avLst/>
              </a:prstGeom>
              <a:solidFill>
                <a:schemeClr val="bg1"/>
              </a:solidFill>
              <a:ln w="12700">
                <a:solidFill>
                  <a:schemeClr val="tx1"/>
                </a:solidFill>
                <a:miter lim="800000"/>
                <a:headEnd/>
                <a:tailEnd/>
              </a:ln>
            </p:spPr>
            <p:txBody>
              <a:bodyPr wrap="none" anchor="ctr"/>
              <a:lstStyle/>
              <a:p>
                <a:pPr algn="ctr" eaLnBrk="0" hangingPunct="0"/>
                <a:r>
                  <a:rPr lang="zh-CN" altLang="en-US" sz="1800" b="1">
                    <a:latin typeface="楷体" pitchFamily="18" charset="-122"/>
                    <a:ea typeface="楷体" pitchFamily="18" charset="-122"/>
                  </a:rPr>
                  <a:t>等待确认</a:t>
                </a:r>
              </a:p>
            </p:txBody>
          </p:sp>
          <p:sp>
            <p:nvSpPr>
              <p:cNvPr id="52263" name="Rectangle 8"/>
              <p:cNvSpPr>
                <a:spLocks noChangeArrowheads="1"/>
              </p:cNvSpPr>
              <p:nvPr/>
            </p:nvSpPr>
            <p:spPr bwMode="auto">
              <a:xfrm>
                <a:off x="672" y="3888"/>
                <a:ext cx="432" cy="240"/>
              </a:xfrm>
              <a:prstGeom prst="rect">
                <a:avLst/>
              </a:prstGeom>
              <a:solidFill>
                <a:schemeClr val="bg1"/>
              </a:solidFill>
              <a:ln w="12700">
                <a:noFill/>
                <a:miter lim="800000"/>
                <a:headEnd/>
                <a:tailEnd/>
              </a:ln>
            </p:spPr>
            <p:txBody>
              <a:bodyPr wrap="none" anchor="ctr"/>
              <a:lstStyle/>
              <a:p>
                <a:pPr algn="ctr" eaLnBrk="0" hangingPunct="0"/>
                <a:r>
                  <a:rPr lang="zh-CN" altLang="en-US" sz="1800" b="1">
                    <a:latin typeface="楷体" pitchFamily="18" charset="-122"/>
                    <a:ea typeface="楷体" pitchFamily="18" charset="-122"/>
                  </a:rPr>
                  <a:t>超时或否认</a:t>
                </a:r>
              </a:p>
            </p:txBody>
          </p:sp>
          <p:sp>
            <p:nvSpPr>
              <p:cNvPr id="52264" name="Rectangle 9"/>
              <p:cNvSpPr>
                <a:spLocks noChangeArrowheads="1"/>
              </p:cNvSpPr>
              <p:nvPr/>
            </p:nvSpPr>
            <p:spPr bwMode="auto">
              <a:xfrm>
                <a:off x="480" y="3120"/>
                <a:ext cx="432" cy="240"/>
              </a:xfrm>
              <a:prstGeom prst="rect">
                <a:avLst/>
              </a:prstGeom>
              <a:solidFill>
                <a:schemeClr val="bg1"/>
              </a:solidFill>
              <a:ln w="12700">
                <a:noFill/>
                <a:miter lim="800000"/>
                <a:headEnd/>
                <a:tailEnd/>
              </a:ln>
            </p:spPr>
            <p:txBody>
              <a:bodyPr wrap="none" anchor="ctr"/>
              <a:lstStyle/>
              <a:p>
                <a:pPr algn="ctr" eaLnBrk="0" hangingPunct="0"/>
                <a:r>
                  <a:rPr lang="zh-CN" altLang="en-US" sz="1800" b="1">
                    <a:latin typeface="楷体" pitchFamily="18" charset="-122"/>
                    <a:ea typeface="楷体" pitchFamily="18" charset="-122"/>
                  </a:rPr>
                  <a:t>重传</a:t>
                </a:r>
              </a:p>
            </p:txBody>
          </p:sp>
          <p:sp>
            <p:nvSpPr>
              <p:cNvPr id="52265" name="Rectangle 10"/>
              <p:cNvSpPr>
                <a:spLocks noChangeArrowheads="1"/>
              </p:cNvSpPr>
              <p:nvPr/>
            </p:nvSpPr>
            <p:spPr bwMode="auto">
              <a:xfrm>
                <a:off x="1824" y="3648"/>
                <a:ext cx="432" cy="240"/>
              </a:xfrm>
              <a:prstGeom prst="rect">
                <a:avLst/>
              </a:prstGeom>
              <a:solidFill>
                <a:schemeClr val="bg1"/>
              </a:solidFill>
              <a:ln w="12700">
                <a:noFill/>
                <a:miter lim="800000"/>
                <a:headEnd/>
                <a:tailEnd/>
              </a:ln>
            </p:spPr>
            <p:txBody>
              <a:bodyPr wrap="none" anchor="ctr"/>
              <a:lstStyle/>
              <a:p>
                <a:pPr algn="ctr" eaLnBrk="0" hangingPunct="0"/>
                <a:r>
                  <a:rPr lang="zh-CN" altLang="en-US" sz="1800" b="1">
                    <a:latin typeface="楷体" pitchFamily="18" charset="-122"/>
                    <a:ea typeface="楷体" pitchFamily="18" charset="-122"/>
                  </a:rPr>
                  <a:t>确认</a:t>
                </a:r>
              </a:p>
            </p:txBody>
          </p:sp>
          <p:sp>
            <p:nvSpPr>
              <p:cNvPr id="52266" name="Line 11"/>
              <p:cNvSpPr>
                <a:spLocks noChangeShapeType="1"/>
              </p:cNvSpPr>
              <p:nvPr/>
            </p:nvSpPr>
            <p:spPr bwMode="auto">
              <a:xfrm>
                <a:off x="1440" y="2400"/>
                <a:ext cx="0" cy="24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2267" name="Line 12"/>
              <p:cNvSpPr>
                <a:spLocks noChangeShapeType="1"/>
              </p:cNvSpPr>
              <p:nvPr/>
            </p:nvSpPr>
            <p:spPr bwMode="auto">
              <a:xfrm>
                <a:off x="1440" y="2880"/>
                <a:ext cx="0" cy="24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2268" name="Line 13"/>
              <p:cNvSpPr>
                <a:spLocks noChangeShapeType="1"/>
              </p:cNvSpPr>
              <p:nvPr/>
            </p:nvSpPr>
            <p:spPr bwMode="auto">
              <a:xfrm>
                <a:off x="1440" y="3312"/>
                <a:ext cx="0" cy="24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2269" name="Line 14"/>
              <p:cNvSpPr>
                <a:spLocks noChangeShapeType="1"/>
              </p:cNvSpPr>
              <p:nvPr/>
            </p:nvSpPr>
            <p:spPr bwMode="auto">
              <a:xfrm flipV="1">
                <a:off x="432" y="3024"/>
                <a:ext cx="0" cy="1008"/>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2270" name="Line 15"/>
              <p:cNvSpPr>
                <a:spLocks noChangeShapeType="1"/>
              </p:cNvSpPr>
              <p:nvPr/>
            </p:nvSpPr>
            <p:spPr bwMode="auto">
              <a:xfrm>
                <a:off x="432" y="3024"/>
                <a:ext cx="912"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2271" name="Line 16"/>
              <p:cNvSpPr>
                <a:spLocks noChangeShapeType="1"/>
              </p:cNvSpPr>
              <p:nvPr/>
            </p:nvSpPr>
            <p:spPr bwMode="auto">
              <a:xfrm flipH="1">
                <a:off x="432" y="3744"/>
                <a:ext cx="672" cy="288"/>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2272" name="Line 17"/>
              <p:cNvSpPr>
                <a:spLocks noChangeShapeType="1"/>
              </p:cNvSpPr>
              <p:nvPr/>
            </p:nvSpPr>
            <p:spPr bwMode="auto">
              <a:xfrm>
                <a:off x="1728" y="3792"/>
                <a:ext cx="480" cy="192"/>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2273" name="Line 18"/>
              <p:cNvSpPr>
                <a:spLocks noChangeShapeType="1"/>
              </p:cNvSpPr>
              <p:nvPr/>
            </p:nvSpPr>
            <p:spPr bwMode="auto">
              <a:xfrm flipV="1">
                <a:off x="2256" y="2496"/>
                <a:ext cx="0" cy="1488"/>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2274" name="Line 19"/>
              <p:cNvSpPr>
                <a:spLocks noChangeShapeType="1"/>
              </p:cNvSpPr>
              <p:nvPr/>
            </p:nvSpPr>
            <p:spPr bwMode="auto">
              <a:xfrm flipH="1">
                <a:off x="1488" y="2496"/>
                <a:ext cx="768" cy="0"/>
              </a:xfrm>
              <a:prstGeom prst="line">
                <a:avLst/>
              </a:prstGeom>
              <a:noFill/>
              <a:ln w="12700">
                <a:solidFill>
                  <a:schemeClr val="tx1"/>
                </a:solidFill>
                <a:round/>
                <a:headEnd/>
                <a:tailEnd type="triangle" w="med" len="med"/>
              </a:ln>
            </p:spPr>
            <p:txBody>
              <a:bodyPr wrap="none" anchor="ctr"/>
              <a:lstStyle/>
              <a:p>
                <a:endParaRPr lang="zh-CN" altLang="en-US"/>
              </a:p>
            </p:txBody>
          </p:sp>
        </p:grpSp>
        <p:sp>
          <p:nvSpPr>
            <p:cNvPr id="52259" name="Text Box 20"/>
            <p:cNvSpPr txBox="1">
              <a:spLocks noChangeArrowheads="1"/>
            </p:cNvSpPr>
            <p:nvPr/>
          </p:nvSpPr>
          <p:spPr bwMode="auto">
            <a:xfrm>
              <a:off x="1104" y="1298"/>
              <a:ext cx="692" cy="288"/>
            </a:xfrm>
            <a:prstGeom prst="rect">
              <a:avLst/>
            </a:prstGeom>
            <a:noFill/>
            <a:ln w="12700">
              <a:noFill/>
              <a:miter lim="800000"/>
              <a:headEnd/>
              <a:tailEnd/>
            </a:ln>
          </p:spPr>
          <p:txBody>
            <a:bodyPr wrap="none">
              <a:spAutoFit/>
            </a:bodyPr>
            <a:lstStyle/>
            <a:p>
              <a:pPr algn="ctr" eaLnBrk="0" hangingPunct="0"/>
              <a:r>
                <a:rPr lang="zh-CN" altLang="en-US" b="1">
                  <a:latin typeface="楷体" pitchFamily="18" charset="-122"/>
                  <a:ea typeface="楷体" pitchFamily="18" charset="-122"/>
                </a:rPr>
                <a:t>发送方</a:t>
              </a:r>
            </a:p>
          </p:txBody>
        </p:sp>
      </p:grpSp>
      <p:grpSp>
        <p:nvGrpSpPr>
          <p:cNvPr id="52228" name="Group 21"/>
          <p:cNvGrpSpPr>
            <a:grpSpLocks/>
          </p:cNvGrpSpPr>
          <p:nvPr/>
        </p:nvGrpSpPr>
        <p:grpSpPr bwMode="auto">
          <a:xfrm>
            <a:off x="4495800" y="979488"/>
            <a:ext cx="4191000" cy="3962400"/>
            <a:chOff x="2832" y="1152"/>
            <a:chExt cx="2640" cy="2496"/>
          </a:xfrm>
        </p:grpSpPr>
        <p:sp>
          <p:nvSpPr>
            <p:cNvPr id="52233" name="Rectangle 22"/>
            <p:cNvSpPr>
              <a:spLocks noChangeArrowheads="1"/>
            </p:cNvSpPr>
            <p:nvPr/>
          </p:nvSpPr>
          <p:spPr bwMode="auto">
            <a:xfrm>
              <a:off x="3936" y="2688"/>
              <a:ext cx="432" cy="240"/>
            </a:xfrm>
            <a:prstGeom prst="rect">
              <a:avLst/>
            </a:prstGeom>
            <a:solidFill>
              <a:schemeClr val="bg1"/>
            </a:solidFill>
            <a:ln w="12700">
              <a:solidFill>
                <a:schemeClr val="tx1"/>
              </a:solidFill>
              <a:miter lim="800000"/>
              <a:headEnd/>
              <a:tailEnd/>
            </a:ln>
          </p:spPr>
          <p:txBody>
            <a:bodyPr wrap="none" anchor="ctr"/>
            <a:lstStyle/>
            <a:p>
              <a:pPr algn="ctr" eaLnBrk="0" hangingPunct="0"/>
              <a:r>
                <a:rPr lang="zh-CN" altLang="en-US" sz="1800" b="1">
                  <a:solidFill>
                    <a:srgbClr val="FF0000"/>
                  </a:solidFill>
                  <a:latin typeface="楷体" pitchFamily="18" charset="-122"/>
                  <a:ea typeface="楷体" pitchFamily="18" charset="-122"/>
                </a:rPr>
                <a:t>校验</a:t>
              </a:r>
            </a:p>
          </p:txBody>
        </p:sp>
        <p:sp>
          <p:nvSpPr>
            <p:cNvPr id="52234" name="Rectangle 23"/>
            <p:cNvSpPr>
              <a:spLocks noChangeArrowheads="1"/>
            </p:cNvSpPr>
            <p:nvPr/>
          </p:nvSpPr>
          <p:spPr bwMode="auto">
            <a:xfrm>
              <a:off x="3840" y="2208"/>
              <a:ext cx="672" cy="288"/>
            </a:xfrm>
            <a:prstGeom prst="rect">
              <a:avLst/>
            </a:prstGeom>
            <a:solidFill>
              <a:schemeClr val="bg1"/>
            </a:solidFill>
            <a:ln w="12700">
              <a:solidFill>
                <a:schemeClr val="tx1"/>
              </a:solidFill>
              <a:miter lim="800000"/>
              <a:headEnd/>
              <a:tailEnd/>
            </a:ln>
          </p:spPr>
          <p:txBody>
            <a:bodyPr wrap="none" anchor="ctr"/>
            <a:lstStyle/>
            <a:p>
              <a:pPr algn="ctr" eaLnBrk="0" hangingPunct="0"/>
              <a:r>
                <a:rPr lang="zh-CN" altLang="en-US" sz="1600" b="1">
                  <a:latin typeface="宋体" pitchFamily="2" charset="-122"/>
                </a:rPr>
                <a:t>收到数据块</a:t>
              </a:r>
            </a:p>
          </p:txBody>
        </p:sp>
        <p:sp>
          <p:nvSpPr>
            <p:cNvPr id="52235" name="Rectangle 24"/>
            <p:cNvSpPr>
              <a:spLocks noChangeArrowheads="1"/>
            </p:cNvSpPr>
            <p:nvPr/>
          </p:nvSpPr>
          <p:spPr bwMode="auto">
            <a:xfrm>
              <a:off x="3840" y="1776"/>
              <a:ext cx="672" cy="240"/>
            </a:xfrm>
            <a:prstGeom prst="rect">
              <a:avLst/>
            </a:prstGeom>
            <a:solidFill>
              <a:schemeClr val="bg1"/>
            </a:solidFill>
            <a:ln w="12700">
              <a:solidFill>
                <a:schemeClr val="tx1"/>
              </a:solidFill>
              <a:miter lim="800000"/>
              <a:headEnd/>
              <a:tailEnd/>
            </a:ln>
          </p:spPr>
          <p:txBody>
            <a:bodyPr wrap="none" anchor="ctr"/>
            <a:lstStyle/>
            <a:p>
              <a:pPr algn="ctr" eaLnBrk="0" hangingPunct="0"/>
              <a:r>
                <a:rPr lang="zh-CN" altLang="en-US" sz="1800" b="1">
                  <a:latin typeface="楷体" pitchFamily="18" charset="-122"/>
                  <a:ea typeface="楷体" pitchFamily="18" charset="-122"/>
                </a:rPr>
                <a:t>等待收取</a:t>
              </a:r>
            </a:p>
          </p:txBody>
        </p:sp>
        <p:sp>
          <p:nvSpPr>
            <p:cNvPr id="52236" name="Rectangle 25"/>
            <p:cNvSpPr>
              <a:spLocks noChangeArrowheads="1"/>
            </p:cNvSpPr>
            <p:nvPr/>
          </p:nvSpPr>
          <p:spPr bwMode="auto">
            <a:xfrm>
              <a:off x="4800" y="2016"/>
              <a:ext cx="672" cy="240"/>
            </a:xfrm>
            <a:prstGeom prst="rect">
              <a:avLst/>
            </a:prstGeom>
            <a:solidFill>
              <a:schemeClr val="bg1"/>
            </a:solidFill>
            <a:ln w="12700">
              <a:solidFill>
                <a:schemeClr val="tx1"/>
              </a:solidFill>
              <a:miter lim="800000"/>
              <a:headEnd/>
              <a:tailEnd/>
            </a:ln>
          </p:spPr>
          <p:txBody>
            <a:bodyPr wrap="none" anchor="ctr"/>
            <a:lstStyle/>
            <a:p>
              <a:pPr algn="ctr" eaLnBrk="0" hangingPunct="0"/>
              <a:r>
                <a:rPr lang="zh-CN" altLang="en-US" sz="1800" b="1">
                  <a:latin typeface="楷体" pitchFamily="18" charset="-122"/>
                  <a:ea typeface="楷体" pitchFamily="18" charset="-122"/>
                </a:rPr>
                <a:t>返回确认</a:t>
              </a:r>
            </a:p>
          </p:txBody>
        </p:sp>
        <p:sp>
          <p:nvSpPr>
            <p:cNvPr id="52237" name="Line 26"/>
            <p:cNvSpPr>
              <a:spLocks noChangeShapeType="1"/>
            </p:cNvSpPr>
            <p:nvPr/>
          </p:nvSpPr>
          <p:spPr bwMode="auto">
            <a:xfrm>
              <a:off x="4176" y="1536"/>
              <a:ext cx="0" cy="24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2238" name="Line 27"/>
            <p:cNvSpPr>
              <a:spLocks noChangeShapeType="1"/>
            </p:cNvSpPr>
            <p:nvPr/>
          </p:nvSpPr>
          <p:spPr bwMode="auto">
            <a:xfrm>
              <a:off x="4176" y="2016"/>
              <a:ext cx="0" cy="24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2239" name="Line 28"/>
            <p:cNvSpPr>
              <a:spLocks noChangeShapeType="1"/>
            </p:cNvSpPr>
            <p:nvPr/>
          </p:nvSpPr>
          <p:spPr bwMode="auto">
            <a:xfrm>
              <a:off x="4176" y="2448"/>
              <a:ext cx="0" cy="24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2240" name="Line 29"/>
            <p:cNvSpPr>
              <a:spLocks noChangeShapeType="1"/>
            </p:cNvSpPr>
            <p:nvPr/>
          </p:nvSpPr>
          <p:spPr bwMode="auto">
            <a:xfrm>
              <a:off x="3792" y="3360"/>
              <a:ext cx="0" cy="24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2241" name="Line 30"/>
            <p:cNvSpPr>
              <a:spLocks noChangeShapeType="1"/>
            </p:cNvSpPr>
            <p:nvPr/>
          </p:nvSpPr>
          <p:spPr bwMode="auto">
            <a:xfrm flipH="1">
              <a:off x="3168" y="3600"/>
              <a:ext cx="624"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2242" name="Line 31"/>
            <p:cNvSpPr>
              <a:spLocks noChangeShapeType="1"/>
            </p:cNvSpPr>
            <p:nvPr/>
          </p:nvSpPr>
          <p:spPr bwMode="auto">
            <a:xfrm flipV="1">
              <a:off x="3168" y="2976"/>
              <a:ext cx="0" cy="672"/>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2243" name="Line 32"/>
            <p:cNvSpPr>
              <a:spLocks noChangeShapeType="1"/>
            </p:cNvSpPr>
            <p:nvPr/>
          </p:nvSpPr>
          <p:spPr bwMode="auto">
            <a:xfrm>
              <a:off x="3168" y="1680"/>
              <a:ext cx="960"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2244" name="Line 33"/>
            <p:cNvSpPr>
              <a:spLocks noChangeShapeType="1"/>
            </p:cNvSpPr>
            <p:nvPr/>
          </p:nvSpPr>
          <p:spPr bwMode="auto">
            <a:xfrm flipH="1">
              <a:off x="3648" y="2880"/>
              <a:ext cx="288" cy="24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2245" name="Line 34"/>
            <p:cNvSpPr>
              <a:spLocks noChangeShapeType="1"/>
            </p:cNvSpPr>
            <p:nvPr/>
          </p:nvSpPr>
          <p:spPr bwMode="auto">
            <a:xfrm>
              <a:off x="4368" y="2928"/>
              <a:ext cx="336" cy="24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2246" name="Line 35"/>
            <p:cNvSpPr>
              <a:spLocks noChangeShapeType="1"/>
            </p:cNvSpPr>
            <p:nvPr/>
          </p:nvSpPr>
          <p:spPr bwMode="auto">
            <a:xfrm flipV="1">
              <a:off x="5136" y="2880"/>
              <a:ext cx="0" cy="288"/>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2247" name="Line 36"/>
            <p:cNvSpPr>
              <a:spLocks noChangeShapeType="1"/>
            </p:cNvSpPr>
            <p:nvPr/>
          </p:nvSpPr>
          <p:spPr bwMode="auto">
            <a:xfrm flipH="1">
              <a:off x="4224" y="1680"/>
              <a:ext cx="912"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2248" name="Rectangle 37"/>
            <p:cNvSpPr>
              <a:spLocks noChangeArrowheads="1"/>
            </p:cNvSpPr>
            <p:nvPr/>
          </p:nvSpPr>
          <p:spPr bwMode="auto">
            <a:xfrm>
              <a:off x="4464" y="2832"/>
              <a:ext cx="432" cy="240"/>
            </a:xfrm>
            <a:prstGeom prst="rect">
              <a:avLst/>
            </a:prstGeom>
            <a:solidFill>
              <a:schemeClr val="bg1"/>
            </a:solidFill>
            <a:ln w="12700">
              <a:noFill/>
              <a:miter lim="800000"/>
              <a:headEnd/>
              <a:tailEnd/>
            </a:ln>
          </p:spPr>
          <p:txBody>
            <a:bodyPr wrap="none" anchor="ctr"/>
            <a:lstStyle/>
            <a:p>
              <a:pPr algn="ctr" eaLnBrk="0" hangingPunct="0"/>
              <a:r>
                <a:rPr lang="zh-CN" altLang="en-US" sz="1800" b="1">
                  <a:latin typeface="楷体" pitchFamily="18" charset="-122"/>
                  <a:ea typeface="楷体" pitchFamily="18" charset="-122"/>
                </a:rPr>
                <a:t>正确</a:t>
              </a:r>
            </a:p>
          </p:txBody>
        </p:sp>
        <p:sp>
          <p:nvSpPr>
            <p:cNvPr id="52249" name="Line 38"/>
            <p:cNvSpPr>
              <a:spLocks noChangeShapeType="1"/>
            </p:cNvSpPr>
            <p:nvPr/>
          </p:nvSpPr>
          <p:spPr bwMode="auto">
            <a:xfrm>
              <a:off x="4656" y="3168"/>
              <a:ext cx="480"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2250" name="Line 39"/>
            <p:cNvSpPr>
              <a:spLocks noChangeShapeType="1"/>
            </p:cNvSpPr>
            <p:nvPr/>
          </p:nvSpPr>
          <p:spPr bwMode="auto">
            <a:xfrm flipV="1">
              <a:off x="5136" y="2256"/>
              <a:ext cx="0" cy="336"/>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2251" name="Rectangle 40"/>
            <p:cNvSpPr>
              <a:spLocks noChangeArrowheads="1"/>
            </p:cNvSpPr>
            <p:nvPr/>
          </p:nvSpPr>
          <p:spPr bwMode="auto">
            <a:xfrm>
              <a:off x="4800" y="2592"/>
              <a:ext cx="672" cy="288"/>
            </a:xfrm>
            <a:prstGeom prst="rect">
              <a:avLst/>
            </a:prstGeom>
            <a:solidFill>
              <a:schemeClr val="bg1"/>
            </a:solidFill>
            <a:ln w="12700">
              <a:solidFill>
                <a:schemeClr val="tx1"/>
              </a:solidFill>
              <a:miter lim="800000"/>
              <a:headEnd/>
              <a:tailEnd/>
            </a:ln>
          </p:spPr>
          <p:txBody>
            <a:bodyPr wrap="none" anchor="ctr"/>
            <a:lstStyle/>
            <a:p>
              <a:pPr algn="ctr" eaLnBrk="0" hangingPunct="0"/>
              <a:r>
                <a:rPr lang="zh-CN" altLang="en-US" sz="1600" b="1">
                  <a:latin typeface="宋体" pitchFamily="2" charset="-122"/>
                </a:rPr>
                <a:t>收取数据块</a:t>
              </a:r>
            </a:p>
          </p:txBody>
        </p:sp>
        <p:sp>
          <p:nvSpPr>
            <p:cNvPr id="52252" name="Line 41"/>
            <p:cNvSpPr>
              <a:spLocks noChangeShapeType="1"/>
            </p:cNvSpPr>
            <p:nvPr/>
          </p:nvSpPr>
          <p:spPr bwMode="auto">
            <a:xfrm flipV="1">
              <a:off x="5136" y="1680"/>
              <a:ext cx="0" cy="336"/>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2253" name="Rectangle 42"/>
            <p:cNvSpPr>
              <a:spLocks noChangeArrowheads="1"/>
            </p:cNvSpPr>
            <p:nvPr/>
          </p:nvSpPr>
          <p:spPr bwMode="auto">
            <a:xfrm>
              <a:off x="3456" y="3120"/>
              <a:ext cx="672" cy="288"/>
            </a:xfrm>
            <a:prstGeom prst="rect">
              <a:avLst/>
            </a:prstGeom>
            <a:solidFill>
              <a:schemeClr val="bg1"/>
            </a:solidFill>
            <a:ln w="12700">
              <a:solidFill>
                <a:schemeClr val="tx1"/>
              </a:solidFill>
              <a:miter lim="800000"/>
              <a:headEnd/>
              <a:tailEnd/>
            </a:ln>
          </p:spPr>
          <p:txBody>
            <a:bodyPr wrap="none" anchor="ctr"/>
            <a:lstStyle/>
            <a:p>
              <a:pPr algn="ctr" eaLnBrk="0" hangingPunct="0"/>
              <a:r>
                <a:rPr lang="zh-CN" altLang="en-US" sz="1600" b="1">
                  <a:latin typeface="宋体" pitchFamily="2" charset="-122"/>
                </a:rPr>
                <a:t>丢弃数据块</a:t>
              </a:r>
            </a:p>
          </p:txBody>
        </p:sp>
        <p:sp>
          <p:nvSpPr>
            <p:cNvPr id="52254" name="Rectangle 43"/>
            <p:cNvSpPr>
              <a:spLocks noChangeArrowheads="1"/>
            </p:cNvSpPr>
            <p:nvPr/>
          </p:nvSpPr>
          <p:spPr bwMode="auto">
            <a:xfrm>
              <a:off x="3456" y="2832"/>
              <a:ext cx="432" cy="240"/>
            </a:xfrm>
            <a:prstGeom prst="rect">
              <a:avLst/>
            </a:prstGeom>
            <a:solidFill>
              <a:schemeClr val="bg1"/>
            </a:solidFill>
            <a:ln w="12700">
              <a:noFill/>
              <a:miter lim="800000"/>
              <a:headEnd/>
              <a:tailEnd/>
            </a:ln>
          </p:spPr>
          <p:txBody>
            <a:bodyPr wrap="none" anchor="ctr"/>
            <a:lstStyle/>
            <a:p>
              <a:pPr algn="ctr" eaLnBrk="0" hangingPunct="0"/>
              <a:r>
                <a:rPr lang="zh-CN" altLang="en-US" sz="1800" b="1">
                  <a:latin typeface="楷体" pitchFamily="18" charset="-122"/>
                  <a:ea typeface="楷体" pitchFamily="18" charset="-122"/>
                </a:rPr>
                <a:t>错误</a:t>
              </a:r>
            </a:p>
          </p:txBody>
        </p:sp>
        <p:sp>
          <p:nvSpPr>
            <p:cNvPr id="52255" name="Rectangle 44"/>
            <p:cNvSpPr>
              <a:spLocks noChangeArrowheads="1"/>
            </p:cNvSpPr>
            <p:nvPr/>
          </p:nvSpPr>
          <p:spPr bwMode="auto">
            <a:xfrm>
              <a:off x="2832" y="2688"/>
              <a:ext cx="672" cy="240"/>
            </a:xfrm>
            <a:prstGeom prst="rect">
              <a:avLst/>
            </a:prstGeom>
            <a:solidFill>
              <a:schemeClr val="bg1"/>
            </a:solidFill>
            <a:ln w="12700">
              <a:solidFill>
                <a:schemeClr val="tx1"/>
              </a:solidFill>
              <a:prstDash val="dash"/>
              <a:miter lim="800000"/>
              <a:headEnd/>
              <a:tailEnd/>
            </a:ln>
          </p:spPr>
          <p:txBody>
            <a:bodyPr wrap="none" anchor="ctr"/>
            <a:lstStyle/>
            <a:p>
              <a:pPr algn="ctr" eaLnBrk="0" hangingPunct="0"/>
              <a:r>
                <a:rPr lang="zh-CN" altLang="en-US" sz="1800" b="1">
                  <a:latin typeface="楷体" pitchFamily="18" charset="-122"/>
                  <a:ea typeface="楷体" pitchFamily="18" charset="-122"/>
                </a:rPr>
                <a:t>告知出错</a:t>
              </a:r>
            </a:p>
          </p:txBody>
        </p:sp>
        <p:sp>
          <p:nvSpPr>
            <p:cNvPr id="52256" name="Line 45"/>
            <p:cNvSpPr>
              <a:spLocks noChangeShapeType="1"/>
            </p:cNvSpPr>
            <p:nvPr/>
          </p:nvSpPr>
          <p:spPr bwMode="auto">
            <a:xfrm flipV="1">
              <a:off x="3168" y="1680"/>
              <a:ext cx="0" cy="1008"/>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2257" name="Text Box 46"/>
            <p:cNvSpPr txBox="1">
              <a:spLocks noChangeArrowheads="1"/>
            </p:cNvSpPr>
            <p:nvPr/>
          </p:nvSpPr>
          <p:spPr bwMode="auto">
            <a:xfrm>
              <a:off x="3840" y="1152"/>
              <a:ext cx="692" cy="288"/>
            </a:xfrm>
            <a:prstGeom prst="rect">
              <a:avLst/>
            </a:prstGeom>
            <a:noFill/>
            <a:ln w="12700">
              <a:noFill/>
              <a:miter lim="800000"/>
              <a:headEnd/>
              <a:tailEnd/>
            </a:ln>
          </p:spPr>
          <p:txBody>
            <a:bodyPr wrap="none">
              <a:spAutoFit/>
            </a:bodyPr>
            <a:lstStyle/>
            <a:p>
              <a:pPr algn="ctr" eaLnBrk="0" hangingPunct="0"/>
              <a:r>
                <a:rPr lang="zh-CN" altLang="en-US" b="1">
                  <a:latin typeface="楷体" pitchFamily="18" charset="-122"/>
                  <a:ea typeface="楷体" pitchFamily="18" charset="-122"/>
                </a:rPr>
                <a:t>接收方</a:t>
              </a:r>
            </a:p>
          </p:txBody>
        </p:sp>
      </p:grpSp>
      <p:sp>
        <p:nvSpPr>
          <p:cNvPr id="52229" name="Text Box 48"/>
          <p:cNvSpPr txBox="1">
            <a:spLocks noChangeArrowheads="1"/>
          </p:cNvSpPr>
          <p:nvPr/>
        </p:nvSpPr>
        <p:spPr bwMode="auto">
          <a:xfrm>
            <a:off x="4860925" y="4941888"/>
            <a:ext cx="3860800" cy="457200"/>
          </a:xfrm>
          <a:prstGeom prst="rect">
            <a:avLst/>
          </a:prstGeom>
          <a:noFill/>
          <a:ln w="9525">
            <a:noFill/>
            <a:miter lim="800000"/>
            <a:headEnd/>
            <a:tailEnd/>
          </a:ln>
        </p:spPr>
        <p:txBody>
          <a:bodyPr wrap="none">
            <a:spAutoFit/>
          </a:bodyPr>
          <a:lstStyle/>
          <a:p>
            <a:r>
              <a:rPr lang="zh-CN" altLang="en-US" b="1">
                <a:solidFill>
                  <a:srgbClr val="FF0000"/>
                </a:solidFill>
              </a:rPr>
              <a:t>校验含差错分析和序号检测</a:t>
            </a:r>
          </a:p>
        </p:txBody>
      </p:sp>
      <p:sp>
        <p:nvSpPr>
          <p:cNvPr id="52230" name="Text Box 49"/>
          <p:cNvSpPr txBox="1">
            <a:spLocks noChangeArrowheads="1"/>
          </p:cNvSpPr>
          <p:nvPr/>
        </p:nvSpPr>
        <p:spPr bwMode="auto">
          <a:xfrm>
            <a:off x="303213" y="5554663"/>
            <a:ext cx="8718550" cy="1004887"/>
          </a:xfrm>
          <a:prstGeom prst="rect">
            <a:avLst/>
          </a:prstGeom>
          <a:noFill/>
          <a:ln w="9525">
            <a:noFill/>
            <a:miter lim="800000"/>
            <a:headEnd/>
            <a:tailEnd/>
          </a:ln>
        </p:spPr>
        <p:txBody>
          <a:bodyPr wrap="none">
            <a:spAutoFit/>
          </a:bodyPr>
          <a:lstStyle/>
          <a:p>
            <a:pPr>
              <a:spcAft>
                <a:spcPct val="50000"/>
              </a:spcAft>
            </a:pPr>
            <a:r>
              <a:rPr lang="zh-CN" altLang="en-US" b="1"/>
              <a:t>收发双方以</a:t>
            </a:r>
            <a:r>
              <a:rPr lang="zh-CN" altLang="en-US" b="1" i="1" u="sng">
                <a:solidFill>
                  <a:srgbClr val="FF0000"/>
                </a:solidFill>
              </a:rPr>
              <a:t>半双工</a:t>
            </a:r>
            <a:r>
              <a:rPr lang="zh-CN" altLang="en-US" b="1"/>
              <a:t>方式进行工作，</a:t>
            </a:r>
          </a:p>
          <a:p>
            <a:pPr>
              <a:spcAft>
                <a:spcPct val="50000"/>
              </a:spcAft>
            </a:pPr>
            <a:r>
              <a:rPr lang="zh-CN" altLang="en-US" b="1"/>
              <a:t>特点：控制简单，易于实现；等待验证，线路空闲，效率较低。</a:t>
            </a:r>
            <a:endParaRPr lang="zh-CN" altLang="en-US"/>
          </a:p>
        </p:txBody>
      </p:sp>
      <p:sp>
        <p:nvSpPr>
          <p:cNvPr id="52231" name="Text Box 50"/>
          <p:cNvSpPr txBox="1">
            <a:spLocks noChangeArrowheads="1"/>
          </p:cNvSpPr>
          <p:nvPr/>
        </p:nvSpPr>
        <p:spPr bwMode="auto">
          <a:xfrm>
            <a:off x="8547100" y="115888"/>
            <a:ext cx="492443" cy="461665"/>
          </a:xfrm>
          <a:prstGeom prst="rect">
            <a:avLst/>
          </a:prstGeom>
          <a:noFill/>
          <a:ln w="12700">
            <a:noFill/>
            <a:miter lim="800000"/>
            <a:headEnd/>
            <a:tailEnd/>
          </a:ln>
        </p:spPr>
        <p:txBody>
          <a:bodyPr wrap="none">
            <a:spAutoFit/>
          </a:bodyPr>
          <a:lstStyle/>
          <a:p>
            <a:pPr eaLnBrk="0" hangingPunct="0"/>
            <a:r>
              <a:rPr lang="en-US" altLang="zh-CN" dirty="0" smtClean="0"/>
              <a:t>41</a:t>
            </a:r>
            <a:endParaRPr lang="en-US" altLang="zh-CN" dirty="0"/>
          </a:p>
        </p:txBody>
      </p:sp>
      <p:sp>
        <p:nvSpPr>
          <p:cNvPr id="52232" name="Text Box 51"/>
          <p:cNvSpPr txBox="1">
            <a:spLocks noChangeArrowheads="1"/>
          </p:cNvSpPr>
          <p:nvPr/>
        </p:nvSpPr>
        <p:spPr bwMode="auto">
          <a:xfrm>
            <a:off x="392113" y="166688"/>
            <a:ext cx="3532187" cy="519112"/>
          </a:xfrm>
          <a:prstGeom prst="rect">
            <a:avLst/>
          </a:prstGeom>
          <a:noFill/>
          <a:ln w="9525">
            <a:noFill/>
            <a:miter lim="800000"/>
            <a:headEnd/>
            <a:tailEnd/>
          </a:ln>
        </p:spPr>
        <p:txBody>
          <a:bodyPr>
            <a:spAutoFit/>
          </a:bodyPr>
          <a:lstStyle/>
          <a:p>
            <a:pPr>
              <a:spcBef>
                <a:spcPct val="20000"/>
              </a:spcBef>
              <a:buClr>
                <a:srgbClr val="FF0000"/>
              </a:buClr>
              <a:buFont typeface="Wingdings" pitchFamily="2" charset="2"/>
              <a:buChar char="Ø"/>
            </a:pPr>
            <a:r>
              <a:rPr lang="zh-CN" altLang="en-US" sz="2800" b="1">
                <a:latin typeface="楷体" pitchFamily="18" charset="-122"/>
                <a:ea typeface="楷体" pitchFamily="18" charset="-122"/>
              </a:rPr>
              <a:t>停－等协议流程</a:t>
            </a:r>
            <a:endParaRPr lang="zh-CN" altLang="en-US" b="1">
              <a:latin typeface="楷体" pitchFamily="18" charset="-122"/>
              <a:ea typeface="楷体" pitchFamily="18" charset="-122"/>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5870575" y="1120750"/>
            <a:ext cx="1139825" cy="393700"/>
          </a:xfrm>
          <a:prstGeom prst="rect">
            <a:avLst/>
          </a:prstGeom>
          <a:noFill/>
          <a:ln w="12700">
            <a:noFill/>
            <a:miter lim="800000"/>
            <a:headEnd/>
            <a:tailEnd/>
          </a:ln>
        </p:spPr>
        <p:txBody>
          <a:bodyPr lIns="90488" tIns="44450" rIns="90488" bIns="44450">
            <a:spAutoFit/>
          </a:bodyPr>
          <a:lstStyle/>
          <a:p>
            <a:pPr eaLnBrk="0" hangingPunct="0">
              <a:spcBef>
                <a:spcPct val="50000"/>
              </a:spcBef>
            </a:pPr>
            <a:r>
              <a:rPr lang="zh-CN" altLang="en-US" sz="2000" b="1">
                <a:latin typeface="楷体" pitchFamily="18" charset="-122"/>
                <a:ea typeface="楷体" pitchFamily="18" charset="-122"/>
              </a:rPr>
              <a:t>发送方</a:t>
            </a:r>
          </a:p>
        </p:txBody>
      </p:sp>
      <p:sp>
        <p:nvSpPr>
          <p:cNvPr id="9219" name="Rectangle 3"/>
          <p:cNvSpPr>
            <a:spLocks noChangeArrowheads="1"/>
          </p:cNvSpPr>
          <p:nvPr/>
        </p:nvSpPr>
        <p:spPr bwMode="auto">
          <a:xfrm>
            <a:off x="8156575" y="1379538"/>
            <a:ext cx="1139825" cy="393700"/>
          </a:xfrm>
          <a:prstGeom prst="rect">
            <a:avLst/>
          </a:prstGeom>
          <a:noFill/>
          <a:ln w="12700">
            <a:noFill/>
            <a:miter lim="800000"/>
            <a:headEnd/>
            <a:tailEnd/>
          </a:ln>
        </p:spPr>
        <p:txBody>
          <a:bodyPr lIns="90488" tIns="44450" rIns="90488" bIns="44450">
            <a:spAutoFit/>
          </a:bodyPr>
          <a:lstStyle/>
          <a:p>
            <a:pPr eaLnBrk="0" hangingPunct="0">
              <a:spcBef>
                <a:spcPct val="50000"/>
              </a:spcBef>
            </a:pPr>
            <a:r>
              <a:rPr lang="zh-CN" altLang="en-US" sz="2000" b="1">
                <a:latin typeface="楷体" pitchFamily="18" charset="-122"/>
                <a:ea typeface="楷体" pitchFamily="18" charset="-122"/>
              </a:rPr>
              <a:t>接收方</a:t>
            </a:r>
          </a:p>
        </p:txBody>
      </p:sp>
      <p:grpSp>
        <p:nvGrpSpPr>
          <p:cNvPr id="2" name="Group 4"/>
          <p:cNvGrpSpPr>
            <a:grpSpLocks/>
          </p:cNvGrpSpPr>
          <p:nvPr/>
        </p:nvGrpSpPr>
        <p:grpSpPr bwMode="auto">
          <a:xfrm>
            <a:off x="6332538" y="1554137"/>
            <a:ext cx="1206500" cy="363538"/>
            <a:chOff x="3316" y="658"/>
            <a:chExt cx="760" cy="229"/>
          </a:xfrm>
        </p:grpSpPr>
        <p:sp>
          <p:nvSpPr>
            <p:cNvPr id="9272" name="Line 5"/>
            <p:cNvSpPr>
              <a:spLocks noChangeShapeType="1"/>
            </p:cNvSpPr>
            <p:nvPr/>
          </p:nvSpPr>
          <p:spPr bwMode="auto">
            <a:xfrm>
              <a:off x="3316" y="864"/>
              <a:ext cx="760"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9273" name="Rectangle 6"/>
            <p:cNvSpPr>
              <a:spLocks noChangeArrowheads="1"/>
            </p:cNvSpPr>
            <p:nvPr/>
          </p:nvSpPr>
          <p:spPr bwMode="auto">
            <a:xfrm>
              <a:off x="3399" y="658"/>
              <a:ext cx="474" cy="229"/>
            </a:xfrm>
            <a:prstGeom prst="rect">
              <a:avLst/>
            </a:prstGeom>
            <a:noFill/>
            <a:ln w="12700">
              <a:noFill/>
              <a:miter lim="800000"/>
              <a:headEnd/>
              <a:tailEnd/>
            </a:ln>
          </p:spPr>
          <p:txBody>
            <a:bodyPr wrap="none" lIns="90488" tIns="44450" rIns="90488" bIns="44450">
              <a:spAutoFit/>
            </a:bodyPr>
            <a:lstStyle/>
            <a:p>
              <a:pPr eaLnBrk="0" hangingPunct="0"/>
              <a:r>
                <a:rPr lang="zh-CN" altLang="en-US" sz="1800" b="1">
                  <a:latin typeface="楷体" pitchFamily="18" charset="-122"/>
                  <a:ea typeface="楷体" pitchFamily="18" charset="-122"/>
                </a:rPr>
                <a:t>发</a:t>
              </a:r>
              <a:r>
                <a:rPr lang="en-US" altLang="zh-CN" sz="1800" b="1">
                  <a:latin typeface="楷体" pitchFamily="18" charset="-122"/>
                  <a:ea typeface="楷体" pitchFamily="18" charset="-122"/>
                </a:rPr>
                <a:t>(1)</a:t>
              </a:r>
            </a:p>
          </p:txBody>
        </p:sp>
      </p:grpSp>
      <p:sp>
        <p:nvSpPr>
          <p:cNvPr id="9221" name="Line 7"/>
          <p:cNvSpPr>
            <a:spLocks noChangeShapeType="1"/>
          </p:cNvSpPr>
          <p:nvPr/>
        </p:nvSpPr>
        <p:spPr bwMode="auto">
          <a:xfrm>
            <a:off x="6249988" y="1430312"/>
            <a:ext cx="0" cy="4406900"/>
          </a:xfrm>
          <a:prstGeom prst="line">
            <a:avLst/>
          </a:prstGeom>
          <a:noFill/>
          <a:ln w="12700">
            <a:solidFill>
              <a:schemeClr val="tx1"/>
            </a:solidFill>
            <a:prstDash val="sysDot"/>
            <a:round/>
            <a:headEnd/>
            <a:tailEnd/>
          </a:ln>
        </p:spPr>
        <p:txBody>
          <a:bodyPr wrap="none" anchor="ctr"/>
          <a:lstStyle/>
          <a:p>
            <a:endParaRPr lang="zh-CN" altLang="en-US"/>
          </a:p>
        </p:txBody>
      </p:sp>
      <p:sp>
        <p:nvSpPr>
          <p:cNvPr id="9222" name="Line 8"/>
          <p:cNvSpPr>
            <a:spLocks noChangeShapeType="1"/>
          </p:cNvSpPr>
          <p:nvPr/>
        </p:nvSpPr>
        <p:spPr bwMode="auto">
          <a:xfrm>
            <a:off x="8840788" y="1430312"/>
            <a:ext cx="0" cy="4406900"/>
          </a:xfrm>
          <a:prstGeom prst="line">
            <a:avLst/>
          </a:prstGeom>
          <a:noFill/>
          <a:ln w="12700">
            <a:solidFill>
              <a:schemeClr val="tx1"/>
            </a:solidFill>
            <a:prstDash val="sysDot"/>
            <a:round/>
            <a:headEnd/>
            <a:tailEnd/>
          </a:ln>
        </p:spPr>
        <p:txBody>
          <a:bodyPr wrap="none" anchor="ctr"/>
          <a:lstStyle/>
          <a:p>
            <a:endParaRPr lang="zh-CN" altLang="en-US"/>
          </a:p>
        </p:txBody>
      </p:sp>
      <p:grpSp>
        <p:nvGrpSpPr>
          <p:cNvPr id="3" name="Group 9"/>
          <p:cNvGrpSpPr>
            <a:grpSpLocks/>
          </p:cNvGrpSpPr>
          <p:nvPr/>
        </p:nvGrpSpPr>
        <p:grpSpPr bwMode="auto">
          <a:xfrm>
            <a:off x="6332538" y="3241650"/>
            <a:ext cx="1206500" cy="363537"/>
            <a:chOff x="3316" y="2098"/>
            <a:chExt cx="760" cy="229"/>
          </a:xfrm>
        </p:grpSpPr>
        <p:sp>
          <p:nvSpPr>
            <p:cNvPr id="9270" name="Line 10"/>
            <p:cNvSpPr>
              <a:spLocks noChangeShapeType="1"/>
            </p:cNvSpPr>
            <p:nvPr/>
          </p:nvSpPr>
          <p:spPr bwMode="auto">
            <a:xfrm>
              <a:off x="3316" y="2304"/>
              <a:ext cx="760"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9271" name="Rectangle 11"/>
            <p:cNvSpPr>
              <a:spLocks noChangeArrowheads="1"/>
            </p:cNvSpPr>
            <p:nvPr/>
          </p:nvSpPr>
          <p:spPr bwMode="auto">
            <a:xfrm>
              <a:off x="3399" y="2098"/>
              <a:ext cx="618" cy="229"/>
            </a:xfrm>
            <a:prstGeom prst="rect">
              <a:avLst/>
            </a:prstGeom>
            <a:noFill/>
            <a:ln w="12700">
              <a:noFill/>
              <a:miter lim="800000"/>
              <a:headEnd/>
              <a:tailEnd/>
            </a:ln>
          </p:spPr>
          <p:txBody>
            <a:bodyPr wrap="none" lIns="90488" tIns="44450" rIns="90488" bIns="44450">
              <a:spAutoFit/>
            </a:bodyPr>
            <a:lstStyle/>
            <a:p>
              <a:pPr eaLnBrk="0" hangingPunct="0"/>
              <a:r>
                <a:rPr lang="zh-CN" altLang="en-US" sz="1800" b="1">
                  <a:solidFill>
                    <a:srgbClr val="FF0000"/>
                  </a:solidFill>
                  <a:latin typeface="楷体" pitchFamily="18" charset="-122"/>
                  <a:ea typeface="楷体" pitchFamily="18" charset="-122"/>
                </a:rPr>
                <a:t>重发</a:t>
              </a:r>
              <a:r>
                <a:rPr lang="en-US" altLang="zh-CN" sz="1800" b="1">
                  <a:solidFill>
                    <a:srgbClr val="FF0000"/>
                  </a:solidFill>
                  <a:latin typeface="楷体" pitchFamily="18" charset="-122"/>
                  <a:ea typeface="楷体" pitchFamily="18" charset="-122"/>
                </a:rPr>
                <a:t>(2)</a:t>
              </a:r>
            </a:p>
          </p:txBody>
        </p:sp>
      </p:grpSp>
      <p:grpSp>
        <p:nvGrpSpPr>
          <p:cNvPr id="4" name="Group 12"/>
          <p:cNvGrpSpPr>
            <a:grpSpLocks/>
          </p:cNvGrpSpPr>
          <p:nvPr/>
        </p:nvGrpSpPr>
        <p:grpSpPr bwMode="auto">
          <a:xfrm>
            <a:off x="6332538" y="2162150"/>
            <a:ext cx="1206500" cy="363537"/>
            <a:chOff x="3316" y="1138"/>
            <a:chExt cx="760" cy="229"/>
          </a:xfrm>
        </p:grpSpPr>
        <p:sp>
          <p:nvSpPr>
            <p:cNvPr id="9268" name="Line 13"/>
            <p:cNvSpPr>
              <a:spLocks noChangeShapeType="1"/>
            </p:cNvSpPr>
            <p:nvPr/>
          </p:nvSpPr>
          <p:spPr bwMode="auto">
            <a:xfrm>
              <a:off x="3316" y="1344"/>
              <a:ext cx="760"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9269" name="Rectangle 14"/>
            <p:cNvSpPr>
              <a:spLocks noChangeArrowheads="1"/>
            </p:cNvSpPr>
            <p:nvPr/>
          </p:nvSpPr>
          <p:spPr bwMode="auto">
            <a:xfrm>
              <a:off x="3399" y="1138"/>
              <a:ext cx="474" cy="229"/>
            </a:xfrm>
            <a:prstGeom prst="rect">
              <a:avLst/>
            </a:prstGeom>
            <a:noFill/>
            <a:ln w="12700">
              <a:noFill/>
              <a:miter lim="800000"/>
              <a:headEnd/>
              <a:tailEnd/>
            </a:ln>
          </p:spPr>
          <p:txBody>
            <a:bodyPr wrap="none" lIns="90488" tIns="44450" rIns="90488" bIns="44450">
              <a:spAutoFit/>
            </a:bodyPr>
            <a:lstStyle/>
            <a:p>
              <a:pPr eaLnBrk="0" hangingPunct="0"/>
              <a:r>
                <a:rPr lang="zh-CN" altLang="en-US" sz="1800" b="1">
                  <a:latin typeface="楷体" pitchFamily="18" charset="-122"/>
                  <a:ea typeface="楷体" pitchFamily="18" charset="-122"/>
                </a:rPr>
                <a:t>发</a:t>
              </a:r>
              <a:r>
                <a:rPr lang="en-US" altLang="zh-CN" sz="1800" b="1">
                  <a:latin typeface="楷体" pitchFamily="18" charset="-122"/>
                  <a:ea typeface="楷体" pitchFamily="18" charset="-122"/>
                </a:rPr>
                <a:t>(3)</a:t>
              </a:r>
            </a:p>
          </p:txBody>
        </p:sp>
      </p:grpSp>
      <p:grpSp>
        <p:nvGrpSpPr>
          <p:cNvPr id="5" name="Group 15"/>
          <p:cNvGrpSpPr>
            <a:grpSpLocks/>
          </p:cNvGrpSpPr>
          <p:nvPr/>
        </p:nvGrpSpPr>
        <p:grpSpPr bwMode="auto">
          <a:xfrm>
            <a:off x="6332538" y="2449487"/>
            <a:ext cx="1206500" cy="363538"/>
            <a:chOff x="3316" y="1378"/>
            <a:chExt cx="760" cy="229"/>
          </a:xfrm>
        </p:grpSpPr>
        <p:sp>
          <p:nvSpPr>
            <p:cNvPr id="9266" name="Line 16"/>
            <p:cNvSpPr>
              <a:spLocks noChangeShapeType="1"/>
            </p:cNvSpPr>
            <p:nvPr/>
          </p:nvSpPr>
          <p:spPr bwMode="auto">
            <a:xfrm>
              <a:off x="3316" y="1584"/>
              <a:ext cx="760"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9267" name="Rectangle 17"/>
            <p:cNvSpPr>
              <a:spLocks noChangeArrowheads="1"/>
            </p:cNvSpPr>
            <p:nvPr/>
          </p:nvSpPr>
          <p:spPr bwMode="auto">
            <a:xfrm>
              <a:off x="3399" y="1378"/>
              <a:ext cx="474" cy="229"/>
            </a:xfrm>
            <a:prstGeom prst="rect">
              <a:avLst/>
            </a:prstGeom>
            <a:noFill/>
            <a:ln w="12700">
              <a:noFill/>
              <a:miter lim="800000"/>
              <a:headEnd/>
              <a:tailEnd/>
            </a:ln>
          </p:spPr>
          <p:txBody>
            <a:bodyPr wrap="none" lIns="90488" tIns="44450" rIns="90488" bIns="44450">
              <a:spAutoFit/>
            </a:bodyPr>
            <a:lstStyle/>
            <a:p>
              <a:pPr eaLnBrk="0" hangingPunct="0"/>
              <a:r>
                <a:rPr lang="zh-CN" altLang="en-US" sz="1800" b="1">
                  <a:latin typeface="楷体" pitchFamily="18" charset="-122"/>
                  <a:ea typeface="楷体" pitchFamily="18" charset="-122"/>
                </a:rPr>
                <a:t>发</a:t>
              </a:r>
              <a:r>
                <a:rPr lang="en-US" altLang="zh-CN" sz="1800" b="1">
                  <a:latin typeface="楷体" pitchFamily="18" charset="-122"/>
                  <a:ea typeface="楷体" pitchFamily="18" charset="-122"/>
                </a:rPr>
                <a:t>(4)</a:t>
              </a:r>
            </a:p>
          </p:txBody>
        </p:sp>
      </p:grpSp>
      <p:sp>
        <p:nvSpPr>
          <p:cNvPr id="9226" name="Line 18"/>
          <p:cNvSpPr>
            <a:spLocks noChangeShapeType="1"/>
          </p:cNvSpPr>
          <p:nvPr/>
        </p:nvSpPr>
        <p:spPr bwMode="auto">
          <a:xfrm flipH="1">
            <a:off x="6372225" y="2017687"/>
            <a:ext cx="2474913" cy="1152525"/>
          </a:xfrm>
          <a:prstGeom prst="line">
            <a:avLst/>
          </a:prstGeom>
          <a:noFill/>
          <a:ln w="12700">
            <a:solidFill>
              <a:schemeClr val="tx1"/>
            </a:solidFill>
            <a:round/>
            <a:headEnd/>
            <a:tailEnd type="triangle" w="med" len="med"/>
          </a:ln>
        </p:spPr>
        <p:txBody>
          <a:bodyPr wrap="none" anchor="ctr"/>
          <a:lstStyle/>
          <a:p>
            <a:endParaRPr lang="zh-CN" altLang="en-US"/>
          </a:p>
        </p:txBody>
      </p:sp>
      <p:sp>
        <p:nvSpPr>
          <p:cNvPr id="9227" name="Rectangle 19"/>
          <p:cNvSpPr>
            <a:spLocks noChangeArrowheads="1"/>
          </p:cNvSpPr>
          <p:nvPr/>
        </p:nvSpPr>
        <p:spPr bwMode="auto">
          <a:xfrm>
            <a:off x="7912100" y="2017687"/>
            <a:ext cx="815975" cy="393700"/>
          </a:xfrm>
          <a:prstGeom prst="rect">
            <a:avLst/>
          </a:prstGeom>
          <a:noFill/>
          <a:ln w="12700">
            <a:noFill/>
            <a:miter lim="800000"/>
            <a:headEnd/>
            <a:tailEnd/>
          </a:ln>
        </p:spPr>
        <p:txBody>
          <a:bodyPr wrap="none" lIns="90488" tIns="44450" rIns="90488" bIns="44450">
            <a:spAutoFit/>
          </a:bodyPr>
          <a:lstStyle/>
          <a:p>
            <a:pPr eaLnBrk="0" hangingPunct="0"/>
            <a:r>
              <a:rPr lang="en-US" altLang="zh-CN" sz="2000" b="1">
                <a:latin typeface="楷体" pitchFamily="18" charset="-122"/>
                <a:ea typeface="楷体" pitchFamily="18" charset="-122"/>
              </a:rPr>
              <a:t>Ack 1</a:t>
            </a:r>
          </a:p>
        </p:txBody>
      </p:sp>
      <p:grpSp>
        <p:nvGrpSpPr>
          <p:cNvPr id="6" name="Group 20"/>
          <p:cNvGrpSpPr>
            <a:grpSpLocks/>
          </p:cNvGrpSpPr>
          <p:nvPr/>
        </p:nvGrpSpPr>
        <p:grpSpPr bwMode="auto">
          <a:xfrm>
            <a:off x="6332538" y="3025750"/>
            <a:ext cx="1206500" cy="363537"/>
            <a:chOff x="3316" y="1865"/>
            <a:chExt cx="760" cy="229"/>
          </a:xfrm>
        </p:grpSpPr>
        <p:sp>
          <p:nvSpPr>
            <p:cNvPr id="9264" name="Line 21"/>
            <p:cNvSpPr>
              <a:spLocks noChangeShapeType="1"/>
            </p:cNvSpPr>
            <p:nvPr/>
          </p:nvSpPr>
          <p:spPr bwMode="auto">
            <a:xfrm>
              <a:off x="3316" y="2023"/>
              <a:ext cx="760"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9265" name="Rectangle 22"/>
            <p:cNvSpPr>
              <a:spLocks noChangeArrowheads="1"/>
            </p:cNvSpPr>
            <p:nvPr/>
          </p:nvSpPr>
          <p:spPr bwMode="auto">
            <a:xfrm>
              <a:off x="3399" y="1865"/>
              <a:ext cx="474" cy="229"/>
            </a:xfrm>
            <a:prstGeom prst="rect">
              <a:avLst/>
            </a:prstGeom>
            <a:noFill/>
            <a:ln w="12700">
              <a:noFill/>
              <a:miter lim="800000"/>
              <a:headEnd/>
              <a:tailEnd/>
            </a:ln>
          </p:spPr>
          <p:txBody>
            <a:bodyPr wrap="none" lIns="90488" tIns="44450" rIns="90488" bIns="44450">
              <a:spAutoFit/>
            </a:bodyPr>
            <a:lstStyle/>
            <a:p>
              <a:pPr eaLnBrk="0" hangingPunct="0"/>
              <a:r>
                <a:rPr lang="zh-CN" altLang="en-US" sz="1800" b="1">
                  <a:latin typeface="楷体" pitchFamily="18" charset="-122"/>
                  <a:ea typeface="楷体" pitchFamily="18" charset="-122"/>
                </a:rPr>
                <a:t>发</a:t>
              </a:r>
              <a:r>
                <a:rPr lang="en-US" altLang="zh-CN" sz="1800" b="1">
                  <a:latin typeface="楷体" pitchFamily="18" charset="-122"/>
                  <a:ea typeface="楷体" pitchFamily="18" charset="-122"/>
                </a:rPr>
                <a:t>(5)</a:t>
              </a:r>
            </a:p>
          </p:txBody>
        </p:sp>
      </p:grpSp>
      <p:sp>
        <p:nvSpPr>
          <p:cNvPr id="9229" name="Line 23"/>
          <p:cNvSpPr>
            <a:spLocks noChangeShapeType="1"/>
          </p:cNvSpPr>
          <p:nvPr/>
        </p:nvSpPr>
        <p:spPr bwMode="auto">
          <a:xfrm flipH="1">
            <a:off x="6372225" y="2306612"/>
            <a:ext cx="2474913" cy="1150938"/>
          </a:xfrm>
          <a:prstGeom prst="line">
            <a:avLst/>
          </a:prstGeom>
          <a:noFill/>
          <a:ln w="12700">
            <a:solidFill>
              <a:schemeClr val="tx1"/>
            </a:solidFill>
            <a:round/>
            <a:headEnd/>
            <a:tailEnd type="triangle" w="med" len="med"/>
          </a:ln>
        </p:spPr>
        <p:txBody>
          <a:bodyPr wrap="none" anchor="ctr"/>
          <a:lstStyle/>
          <a:p>
            <a:endParaRPr lang="zh-CN" altLang="en-US"/>
          </a:p>
        </p:txBody>
      </p:sp>
      <p:sp>
        <p:nvSpPr>
          <p:cNvPr id="9230" name="Rectangle 24"/>
          <p:cNvSpPr>
            <a:spLocks noChangeArrowheads="1"/>
          </p:cNvSpPr>
          <p:nvPr/>
        </p:nvSpPr>
        <p:spPr bwMode="auto">
          <a:xfrm>
            <a:off x="7912100" y="2378050"/>
            <a:ext cx="752475" cy="363537"/>
          </a:xfrm>
          <a:prstGeom prst="rect">
            <a:avLst/>
          </a:prstGeom>
          <a:noFill/>
          <a:ln w="12700">
            <a:noFill/>
            <a:miter lim="800000"/>
            <a:headEnd/>
            <a:tailEnd/>
          </a:ln>
        </p:spPr>
        <p:txBody>
          <a:bodyPr wrap="none" lIns="90488" tIns="44450" rIns="90488" bIns="44450">
            <a:spAutoFit/>
          </a:bodyPr>
          <a:lstStyle/>
          <a:p>
            <a:pPr eaLnBrk="0" hangingPunct="0"/>
            <a:r>
              <a:rPr lang="en-US" altLang="zh-CN" sz="1800" b="1">
                <a:latin typeface="楷体" pitchFamily="18" charset="-122"/>
                <a:ea typeface="楷体" pitchFamily="18" charset="-122"/>
              </a:rPr>
              <a:t>Nak 2</a:t>
            </a:r>
          </a:p>
        </p:txBody>
      </p:sp>
      <p:grpSp>
        <p:nvGrpSpPr>
          <p:cNvPr id="7" name="Group 25"/>
          <p:cNvGrpSpPr>
            <a:grpSpLocks/>
          </p:cNvGrpSpPr>
          <p:nvPr/>
        </p:nvGrpSpPr>
        <p:grpSpPr bwMode="auto">
          <a:xfrm>
            <a:off x="6332538" y="1874812"/>
            <a:ext cx="1206500" cy="363538"/>
            <a:chOff x="3316" y="898"/>
            <a:chExt cx="760" cy="229"/>
          </a:xfrm>
        </p:grpSpPr>
        <p:sp>
          <p:nvSpPr>
            <p:cNvPr id="9262" name="Line 26"/>
            <p:cNvSpPr>
              <a:spLocks noChangeShapeType="1"/>
            </p:cNvSpPr>
            <p:nvPr/>
          </p:nvSpPr>
          <p:spPr bwMode="auto">
            <a:xfrm>
              <a:off x="3316" y="1104"/>
              <a:ext cx="760"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9263" name="Rectangle 27"/>
            <p:cNvSpPr>
              <a:spLocks noChangeArrowheads="1"/>
            </p:cNvSpPr>
            <p:nvPr/>
          </p:nvSpPr>
          <p:spPr bwMode="auto">
            <a:xfrm>
              <a:off x="3399" y="898"/>
              <a:ext cx="474" cy="229"/>
            </a:xfrm>
            <a:prstGeom prst="rect">
              <a:avLst/>
            </a:prstGeom>
            <a:noFill/>
            <a:ln w="12700">
              <a:noFill/>
              <a:miter lim="800000"/>
              <a:headEnd/>
              <a:tailEnd/>
            </a:ln>
          </p:spPr>
          <p:txBody>
            <a:bodyPr wrap="none" lIns="90488" tIns="44450" rIns="90488" bIns="44450">
              <a:spAutoFit/>
            </a:bodyPr>
            <a:lstStyle/>
            <a:p>
              <a:pPr eaLnBrk="0" hangingPunct="0"/>
              <a:r>
                <a:rPr lang="zh-CN" altLang="en-US" sz="1800" b="1">
                  <a:latin typeface="楷体" pitchFamily="18" charset="-122"/>
                  <a:ea typeface="楷体" pitchFamily="18" charset="-122"/>
                </a:rPr>
                <a:t>发</a:t>
              </a:r>
              <a:r>
                <a:rPr lang="en-US" altLang="zh-CN" sz="1800" b="1">
                  <a:latin typeface="楷体" pitchFamily="18" charset="-122"/>
                  <a:ea typeface="楷体" pitchFamily="18" charset="-122"/>
                </a:rPr>
                <a:t>(2)</a:t>
              </a:r>
            </a:p>
          </p:txBody>
        </p:sp>
      </p:grpSp>
      <p:grpSp>
        <p:nvGrpSpPr>
          <p:cNvPr id="8" name="Group 28"/>
          <p:cNvGrpSpPr>
            <a:grpSpLocks/>
          </p:cNvGrpSpPr>
          <p:nvPr/>
        </p:nvGrpSpPr>
        <p:grpSpPr bwMode="auto">
          <a:xfrm>
            <a:off x="6332538" y="4964096"/>
            <a:ext cx="1206500" cy="363537"/>
            <a:chOff x="3316" y="3017"/>
            <a:chExt cx="760" cy="229"/>
          </a:xfrm>
        </p:grpSpPr>
        <p:sp>
          <p:nvSpPr>
            <p:cNvPr id="9260" name="Line 29"/>
            <p:cNvSpPr>
              <a:spLocks noChangeShapeType="1"/>
            </p:cNvSpPr>
            <p:nvPr/>
          </p:nvSpPr>
          <p:spPr bwMode="auto">
            <a:xfrm>
              <a:off x="3316" y="3175"/>
              <a:ext cx="760"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9261" name="Rectangle 30"/>
            <p:cNvSpPr>
              <a:spLocks noChangeArrowheads="1"/>
            </p:cNvSpPr>
            <p:nvPr/>
          </p:nvSpPr>
          <p:spPr bwMode="auto">
            <a:xfrm>
              <a:off x="3399" y="3017"/>
              <a:ext cx="474" cy="229"/>
            </a:xfrm>
            <a:prstGeom prst="rect">
              <a:avLst/>
            </a:prstGeom>
            <a:noFill/>
            <a:ln w="12700">
              <a:noFill/>
              <a:miter lim="800000"/>
              <a:headEnd/>
              <a:tailEnd/>
            </a:ln>
          </p:spPr>
          <p:txBody>
            <a:bodyPr wrap="none" lIns="90488" tIns="44450" rIns="90488" bIns="44450">
              <a:spAutoFit/>
            </a:bodyPr>
            <a:lstStyle/>
            <a:p>
              <a:pPr eaLnBrk="0" hangingPunct="0"/>
              <a:r>
                <a:rPr lang="zh-CN" altLang="en-US" sz="1800" b="1">
                  <a:latin typeface="楷体" pitchFamily="18" charset="-122"/>
                  <a:ea typeface="楷体" pitchFamily="18" charset="-122"/>
                </a:rPr>
                <a:t>发</a:t>
              </a:r>
              <a:r>
                <a:rPr lang="en-US" altLang="zh-CN" sz="1800" b="1">
                  <a:latin typeface="楷体" pitchFamily="18" charset="-122"/>
                  <a:ea typeface="楷体" pitchFamily="18" charset="-122"/>
                </a:rPr>
                <a:t>(8)</a:t>
              </a:r>
            </a:p>
          </p:txBody>
        </p:sp>
      </p:grpSp>
      <p:sp>
        <p:nvSpPr>
          <p:cNvPr id="9233" name="Line 31"/>
          <p:cNvSpPr>
            <a:spLocks noChangeShapeType="1"/>
          </p:cNvSpPr>
          <p:nvPr/>
        </p:nvSpPr>
        <p:spPr bwMode="auto">
          <a:xfrm flipH="1">
            <a:off x="6357950" y="3789345"/>
            <a:ext cx="2462200" cy="738189"/>
          </a:xfrm>
          <a:prstGeom prst="line">
            <a:avLst/>
          </a:prstGeom>
          <a:noFill/>
          <a:ln w="12700">
            <a:solidFill>
              <a:schemeClr val="tx1"/>
            </a:solidFill>
            <a:round/>
            <a:headEnd/>
            <a:tailEnd type="triangle" w="med" len="med"/>
          </a:ln>
        </p:spPr>
        <p:txBody>
          <a:bodyPr wrap="none" anchor="ctr"/>
          <a:lstStyle/>
          <a:p>
            <a:endParaRPr lang="zh-CN" altLang="en-US"/>
          </a:p>
        </p:txBody>
      </p:sp>
      <p:sp>
        <p:nvSpPr>
          <p:cNvPr id="9234" name="Rectangle 32"/>
          <p:cNvSpPr>
            <a:spLocks noChangeArrowheads="1"/>
          </p:cNvSpPr>
          <p:nvPr/>
        </p:nvSpPr>
        <p:spPr bwMode="auto">
          <a:xfrm>
            <a:off x="7988300" y="3838557"/>
            <a:ext cx="815975" cy="393700"/>
          </a:xfrm>
          <a:prstGeom prst="rect">
            <a:avLst/>
          </a:prstGeom>
          <a:noFill/>
          <a:ln w="12700">
            <a:noFill/>
            <a:miter lim="800000"/>
            <a:headEnd/>
            <a:tailEnd/>
          </a:ln>
        </p:spPr>
        <p:txBody>
          <a:bodyPr wrap="none" lIns="90488" tIns="44450" rIns="90488" bIns="44450">
            <a:spAutoFit/>
          </a:bodyPr>
          <a:lstStyle/>
          <a:p>
            <a:pPr eaLnBrk="0" hangingPunct="0"/>
            <a:r>
              <a:rPr lang="en-US" altLang="zh-CN" sz="2000" b="1">
                <a:solidFill>
                  <a:srgbClr val="FF0000"/>
                </a:solidFill>
                <a:latin typeface="楷体" pitchFamily="18" charset="-122"/>
                <a:ea typeface="楷体" pitchFamily="18" charset="-122"/>
              </a:rPr>
              <a:t>Ack 4</a:t>
            </a:r>
          </a:p>
        </p:txBody>
      </p:sp>
      <p:grpSp>
        <p:nvGrpSpPr>
          <p:cNvPr id="9" name="Group 33"/>
          <p:cNvGrpSpPr>
            <a:grpSpLocks/>
          </p:cNvGrpSpPr>
          <p:nvPr/>
        </p:nvGrpSpPr>
        <p:grpSpPr bwMode="auto">
          <a:xfrm>
            <a:off x="6332538" y="4384658"/>
            <a:ext cx="1206500" cy="363538"/>
            <a:chOff x="3316" y="2587"/>
            <a:chExt cx="760" cy="229"/>
          </a:xfrm>
        </p:grpSpPr>
        <p:sp>
          <p:nvSpPr>
            <p:cNvPr id="9258" name="Line 34"/>
            <p:cNvSpPr>
              <a:spLocks noChangeShapeType="1"/>
            </p:cNvSpPr>
            <p:nvPr/>
          </p:nvSpPr>
          <p:spPr bwMode="auto">
            <a:xfrm>
              <a:off x="3316" y="2755"/>
              <a:ext cx="760"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9259" name="Rectangle 35"/>
            <p:cNvSpPr>
              <a:spLocks noChangeArrowheads="1"/>
            </p:cNvSpPr>
            <p:nvPr/>
          </p:nvSpPr>
          <p:spPr bwMode="auto">
            <a:xfrm>
              <a:off x="3399" y="2587"/>
              <a:ext cx="474" cy="229"/>
            </a:xfrm>
            <a:prstGeom prst="rect">
              <a:avLst/>
            </a:prstGeom>
            <a:noFill/>
            <a:ln w="12700">
              <a:noFill/>
              <a:miter lim="800000"/>
              <a:headEnd/>
              <a:tailEnd/>
            </a:ln>
          </p:spPr>
          <p:txBody>
            <a:bodyPr wrap="none" lIns="90488" tIns="44450" rIns="90488" bIns="44450">
              <a:spAutoFit/>
            </a:bodyPr>
            <a:lstStyle/>
            <a:p>
              <a:pPr eaLnBrk="0" hangingPunct="0"/>
              <a:r>
                <a:rPr lang="zh-CN" altLang="en-US" sz="1800" b="1">
                  <a:latin typeface="楷体" pitchFamily="18" charset="-122"/>
                  <a:ea typeface="楷体" pitchFamily="18" charset="-122"/>
                </a:rPr>
                <a:t>发</a:t>
              </a:r>
              <a:r>
                <a:rPr lang="en-US" altLang="zh-CN" sz="1800" b="1">
                  <a:latin typeface="楷体" pitchFamily="18" charset="-122"/>
                  <a:ea typeface="楷体" pitchFamily="18" charset="-122"/>
                </a:rPr>
                <a:t>(6)</a:t>
              </a:r>
            </a:p>
          </p:txBody>
        </p:sp>
      </p:grpSp>
      <p:grpSp>
        <p:nvGrpSpPr>
          <p:cNvPr id="10" name="Group 36"/>
          <p:cNvGrpSpPr>
            <a:grpSpLocks/>
          </p:cNvGrpSpPr>
          <p:nvPr/>
        </p:nvGrpSpPr>
        <p:grpSpPr bwMode="auto">
          <a:xfrm>
            <a:off x="6332538" y="4676758"/>
            <a:ext cx="1206500" cy="363538"/>
            <a:chOff x="3316" y="2777"/>
            <a:chExt cx="760" cy="229"/>
          </a:xfrm>
        </p:grpSpPr>
        <p:sp>
          <p:nvSpPr>
            <p:cNvPr id="9256" name="Line 37"/>
            <p:cNvSpPr>
              <a:spLocks noChangeShapeType="1"/>
            </p:cNvSpPr>
            <p:nvPr/>
          </p:nvSpPr>
          <p:spPr bwMode="auto">
            <a:xfrm>
              <a:off x="3316" y="2935"/>
              <a:ext cx="760"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9257" name="Rectangle 38"/>
            <p:cNvSpPr>
              <a:spLocks noChangeArrowheads="1"/>
            </p:cNvSpPr>
            <p:nvPr/>
          </p:nvSpPr>
          <p:spPr bwMode="auto">
            <a:xfrm>
              <a:off x="3399" y="2777"/>
              <a:ext cx="474" cy="229"/>
            </a:xfrm>
            <a:prstGeom prst="rect">
              <a:avLst/>
            </a:prstGeom>
            <a:noFill/>
            <a:ln w="12700">
              <a:noFill/>
              <a:miter lim="800000"/>
              <a:headEnd/>
              <a:tailEnd/>
            </a:ln>
          </p:spPr>
          <p:txBody>
            <a:bodyPr wrap="none" lIns="90488" tIns="44450" rIns="90488" bIns="44450">
              <a:spAutoFit/>
            </a:bodyPr>
            <a:lstStyle/>
            <a:p>
              <a:pPr eaLnBrk="0" hangingPunct="0"/>
              <a:r>
                <a:rPr lang="zh-CN" altLang="en-US" sz="1800" b="1">
                  <a:latin typeface="楷体" pitchFamily="18" charset="-122"/>
                  <a:ea typeface="楷体" pitchFamily="18" charset="-122"/>
                </a:rPr>
                <a:t>发</a:t>
              </a:r>
              <a:r>
                <a:rPr lang="en-US" altLang="zh-CN" sz="1800" b="1">
                  <a:latin typeface="楷体" pitchFamily="18" charset="-122"/>
                  <a:ea typeface="楷体" pitchFamily="18" charset="-122"/>
                </a:rPr>
                <a:t>(7)</a:t>
              </a:r>
            </a:p>
          </p:txBody>
        </p:sp>
      </p:grpSp>
      <p:sp>
        <p:nvSpPr>
          <p:cNvPr id="9237" name="Rectangle 39"/>
          <p:cNvSpPr>
            <a:spLocks noChangeArrowheads="1"/>
          </p:cNvSpPr>
          <p:nvPr/>
        </p:nvSpPr>
        <p:spPr bwMode="auto">
          <a:xfrm>
            <a:off x="6769100" y="769912"/>
            <a:ext cx="1576388" cy="393700"/>
          </a:xfrm>
          <a:prstGeom prst="rect">
            <a:avLst/>
          </a:prstGeom>
          <a:noFill/>
          <a:ln w="12700">
            <a:noFill/>
            <a:miter lim="800000"/>
            <a:headEnd/>
            <a:tailEnd/>
          </a:ln>
        </p:spPr>
        <p:txBody>
          <a:bodyPr wrap="none" lIns="90488" tIns="44450" rIns="90488" bIns="44450">
            <a:spAutoFit/>
          </a:bodyPr>
          <a:lstStyle/>
          <a:p>
            <a:pPr eaLnBrk="0" hangingPunct="0"/>
            <a:r>
              <a:rPr lang="zh-CN" altLang="en-US" sz="2000" b="1">
                <a:latin typeface="楷体" pitchFamily="18" charset="-122"/>
                <a:ea typeface="楷体" pitchFamily="18" charset="-122"/>
              </a:rPr>
              <a:t>假设窗口＝</a:t>
            </a:r>
            <a:r>
              <a:rPr lang="en-US" altLang="zh-CN" sz="2000" b="1">
                <a:latin typeface="楷体" pitchFamily="18" charset="-122"/>
                <a:ea typeface="楷体" pitchFamily="18" charset="-122"/>
              </a:rPr>
              <a:t>4</a:t>
            </a:r>
          </a:p>
        </p:txBody>
      </p:sp>
      <p:sp>
        <p:nvSpPr>
          <p:cNvPr id="9238" name="Rectangle 40"/>
          <p:cNvSpPr>
            <a:spLocks noChangeArrowheads="1"/>
          </p:cNvSpPr>
          <p:nvPr/>
        </p:nvSpPr>
        <p:spPr bwMode="auto">
          <a:xfrm>
            <a:off x="6540500" y="2738412"/>
            <a:ext cx="688975" cy="393700"/>
          </a:xfrm>
          <a:prstGeom prst="rect">
            <a:avLst/>
          </a:prstGeom>
          <a:noFill/>
          <a:ln w="12700">
            <a:noFill/>
            <a:miter lim="800000"/>
            <a:headEnd/>
            <a:tailEnd/>
          </a:ln>
        </p:spPr>
        <p:txBody>
          <a:bodyPr wrap="none" lIns="90488" tIns="44450" rIns="90488" bIns="44450">
            <a:spAutoFit/>
          </a:bodyPr>
          <a:lstStyle/>
          <a:p>
            <a:pPr eaLnBrk="0" hangingPunct="0"/>
            <a:r>
              <a:rPr lang="zh-CN" altLang="en-US" sz="2000" b="1">
                <a:solidFill>
                  <a:srgbClr val="FF0000"/>
                </a:solidFill>
                <a:latin typeface="楷体" pitchFamily="18" charset="-122"/>
                <a:ea typeface="楷体" pitchFamily="18" charset="-122"/>
              </a:rPr>
              <a:t>等待</a:t>
            </a:r>
          </a:p>
        </p:txBody>
      </p:sp>
      <p:sp>
        <p:nvSpPr>
          <p:cNvPr id="675882" name="Rectangle 42"/>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9241" name="Text Box 43"/>
          <p:cNvSpPr txBox="1">
            <a:spLocks noChangeArrowheads="1"/>
          </p:cNvSpPr>
          <p:nvPr/>
        </p:nvSpPr>
        <p:spPr bwMode="auto">
          <a:xfrm>
            <a:off x="8547100" y="38377"/>
            <a:ext cx="492443" cy="461665"/>
          </a:xfrm>
          <a:prstGeom prst="rect">
            <a:avLst/>
          </a:prstGeom>
          <a:noFill/>
          <a:ln w="12700">
            <a:noFill/>
            <a:miter lim="800000"/>
            <a:headEnd/>
            <a:tailEnd/>
          </a:ln>
        </p:spPr>
        <p:txBody>
          <a:bodyPr wrap="none">
            <a:spAutoFit/>
          </a:bodyPr>
          <a:lstStyle/>
          <a:p>
            <a:pPr eaLnBrk="0" hangingPunct="0"/>
            <a:r>
              <a:rPr lang="en-US" altLang="zh-CN" dirty="0" smtClean="0"/>
              <a:t>42</a:t>
            </a:r>
            <a:endParaRPr lang="en-US" altLang="zh-CN" dirty="0"/>
          </a:p>
        </p:txBody>
      </p:sp>
      <p:sp>
        <p:nvSpPr>
          <p:cNvPr id="9242" name="Text Box 44"/>
          <p:cNvSpPr txBox="1">
            <a:spLocks noChangeArrowheads="1"/>
          </p:cNvSpPr>
          <p:nvPr/>
        </p:nvSpPr>
        <p:spPr bwMode="auto">
          <a:xfrm>
            <a:off x="136525" y="841375"/>
            <a:ext cx="5730875" cy="5167313"/>
          </a:xfrm>
          <a:prstGeom prst="rect">
            <a:avLst/>
          </a:prstGeom>
          <a:noFill/>
          <a:ln w="9525">
            <a:noFill/>
            <a:miter lim="800000"/>
            <a:headEnd/>
            <a:tailEnd/>
          </a:ln>
        </p:spPr>
        <p:txBody>
          <a:bodyPr>
            <a:spAutoFit/>
          </a:bodyPr>
          <a:lstStyle/>
          <a:p>
            <a:pPr>
              <a:spcBef>
                <a:spcPct val="10000"/>
              </a:spcBef>
              <a:spcAft>
                <a:spcPct val="10000"/>
              </a:spcAft>
              <a:buClr>
                <a:srgbClr val="FF0000"/>
              </a:buClr>
              <a:buFont typeface="Wingdings" pitchFamily="2" charset="2"/>
              <a:buNone/>
            </a:pPr>
            <a:r>
              <a:rPr lang="en-US" altLang="zh-CN" b="1" dirty="0"/>
              <a:t>       </a:t>
            </a:r>
            <a:r>
              <a:rPr lang="zh-CN" altLang="en-US" b="1" dirty="0"/>
              <a:t>允许发方</a:t>
            </a:r>
            <a:r>
              <a:rPr lang="zh-CN" altLang="en-US" b="1" dirty="0">
                <a:solidFill>
                  <a:srgbClr val="FF0000"/>
                </a:solidFill>
              </a:rPr>
              <a:t>连续发送</a:t>
            </a:r>
            <a:r>
              <a:rPr lang="zh-CN" altLang="en-US" b="1" dirty="0"/>
              <a:t>多块数据；</a:t>
            </a:r>
          </a:p>
          <a:p>
            <a:pPr>
              <a:spcBef>
                <a:spcPct val="10000"/>
              </a:spcBef>
              <a:spcAft>
                <a:spcPct val="10000"/>
              </a:spcAft>
              <a:buClr>
                <a:srgbClr val="FF0000"/>
              </a:buClr>
              <a:buFont typeface="Wingdings" pitchFamily="2" charset="2"/>
              <a:buNone/>
            </a:pPr>
            <a:r>
              <a:rPr lang="zh-CN" altLang="en-US" b="1" dirty="0"/>
              <a:t>       允许收方对多块数据</a:t>
            </a:r>
            <a:r>
              <a:rPr lang="zh-CN" altLang="en-US" b="1" dirty="0">
                <a:solidFill>
                  <a:srgbClr val="FF0000"/>
                </a:solidFill>
              </a:rPr>
              <a:t>统一确认</a:t>
            </a:r>
            <a:r>
              <a:rPr lang="zh-CN" altLang="en-US" b="1" dirty="0"/>
              <a:t>。</a:t>
            </a:r>
            <a:r>
              <a:rPr lang="zh-CN" altLang="en-US" b="1" dirty="0">
                <a:latin typeface="楷体" pitchFamily="18" charset="-122"/>
                <a:ea typeface="楷体" pitchFamily="18" charset="-122"/>
              </a:rPr>
              <a:t> </a:t>
            </a:r>
          </a:p>
          <a:p>
            <a:pPr>
              <a:spcBef>
                <a:spcPct val="10000"/>
              </a:spcBef>
              <a:spcAft>
                <a:spcPct val="10000"/>
              </a:spcAft>
              <a:buClr>
                <a:srgbClr val="FF0000"/>
              </a:buClr>
              <a:buFont typeface="Wingdings" pitchFamily="2" charset="2"/>
              <a:buNone/>
            </a:pPr>
            <a:r>
              <a:rPr lang="en-US" altLang="zh-CN" b="1" dirty="0">
                <a:latin typeface="楷体" pitchFamily="18" charset="-122"/>
                <a:ea typeface="楷体" pitchFamily="18" charset="-122"/>
              </a:rPr>
              <a:t>(1)  </a:t>
            </a:r>
            <a:r>
              <a:rPr lang="zh-CN" altLang="en-US" b="1" dirty="0">
                <a:latin typeface="楷体" pitchFamily="18" charset="-122"/>
                <a:ea typeface="楷体" pitchFamily="18" charset="-122"/>
              </a:rPr>
              <a:t>发方</a:t>
            </a:r>
            <a:r>
              <a:rPr lang="zh-CN" altLang="en-US" b="1" u="sng" dirty="0">
                <a:latin typeface="楷体" pitchFamily="18" charset="-122"/>
                <a:ea typeface="楷体" pitchFamily="18" charset="-122"/>
              </a:rPr>
              <a:t>一次连续发送</a:t>
            </a:r>
            <a:r>
              <a:rPr lang="zh-CN" altLang="en-US" b="1" u="sng" dirty="0">
                <a:solidFill>
                  <a:srgbClr val="FF0000"/>
                </a:solidFill>
                <a:latin typeface="楷体" pitchFamily="18" charset="-122"/>
                <a:ea typeface="楷体" pitchFamily="18" charset="-122"/>
              </a:rPr>
              <a:t>多块</a:t>
            </a:r>
            <a:r>
              <a:rPr lang="zh-CN" altLang="en-US" b="1" u="sng" dirty="0">
                <a:latin typeface="楷体" pitchFamily="18" charset="-122"/>
                <a:ea typeface="楷体" pitchFamily="18" charset="-122"/>
              </a:rPr>
              <a:t>数据</a:t>
            </a:r>
          </a:p>
          <a:p>
            <a:pPr>
              <a:lnSpc>
                <a:spcPct val="120000"/>
              </a:lnSpc>
              <a:spcAft>
                <a:spcPct val="10000"/>
              </a:spcAft>
            </a:pPr>
            <a:r>
              <a:rPr lang="zh-CN" altLang="en-US" b="1" dirty="0">
                <a:latin typeface="楷体" pitchFamily="18" charset="-122"/>
                <a:ea typeface="楷体" pitchFamily="18" charset="-122"/>
              </a:rPr>
              <a:t>     （块数限于</a:t>
            </a:r>
            <a:r>
              <a:rPr lang="zh-CN" altLang="en-US" b="1" dirty="0">
                <a:solidFill>
                  <a:srgbClr val="FF0000"/>
                </a:solidFill>
                <a:latin typeface="楷体" pitchFamily="18" charset="-122"/>
                <a:ea typeface="楷体" pitchFamily="18" charset="-122"/>
              </a:rPr>
              <a:t>窗口</a:t>
            </a:r>
            <a:r>
              <a:rPr lang="zh-CN" altLang="en-US" b="1" dirty="0">
                <a:latin typeface="楷体" pitchFamily="18" charset="-122"/>
                <a:ea typeface="楷体" pitchFamily="18" charset="-122"/>
              </a:rPr>
              <a:t>尺寸）；</a:t>
            </a:r>
          </a:p>
          <a:p>
            <a:pPr>
              <a:lnSpc>
                <a:spcPct val="120000"/>
              </a:lnSpc>
              <a:spcBef>
                <a:spcPct val="20000"/>
              </a:spcBef>
            </a:pPr>
            <a:r>
              <a:rPr lang="zh-CN" altLang="en-US" b="1" dirty="0">
                <a:latin typeface="楷体" pitchFamily="18" charset="-122"/>
                <a:ea typeface="楷体" pitchFamily="18" charset="-122"/>
              </a:rPr>
              <a:t> </a:t>
            </a:r>
            <a:r>
              <a:rPr lang="en-US" altLang="zh-CN" b="1" dirty="0">
                <a:latin typeface="楷体" pitchFamily="18" charset="-122"/>
                <a:ea typeface="楷体" pitchFamily="18" charset="-122"/>
              </a:rPr>
              <a:t>(2)  </a:t>
            </a:r>
            <a:r>
              <a:rPr lang="zh-CN" altLang="en-US" b="1" dirty="0">
                <a:latin typeface="楷体" pitchFamily="18" charset="-122"/>
                <a:ea typeface="楷体" pitchFamily="18" charset="-122"/>
              </a:rPr>
              <a:t>收方对</a:t>
            </a:r>
            <a:r>
              <a:rPr lang="zh-CN" altLang="en-US" b="1" dirty="0">
                <a:solidFill>
                  <a:srgbClr val="FF0000"/>
                </a:solidFill>
                <a:latin typeface="楷体" pitchFamily="18" charset="-122"/>
                <a:ea typeface="楷体" pitchFamily="18" charset="-122"/>
              </a:rPr>
              <a:t>每块</a:t>
            </a:r>
            <a:r>
              <a:rPr lang="zh-CN" altLang="en-US" b="1" dirty="0">
                <a:latin typeface="楷体" pitchFamily="18" charset="-122"/>
                <a:ea typeface="楷体" pitchFamily="18" charset="-122"/>
              </a:rPr>
              <a:t>数据进行差错分析，</a:t>
            </a:r>
          </a:p>
          <a:p>
            <a:pPr>
              <a:lnSpc>
                <a:spcPct val="120000"/>
              </a:lnSpc>
            </a:pPr>
            <a:r>
              <a:rPr lang="zh-CN" altLang="en-US" b="1" dirty="0">
                <a:latin typeface="楷体" pitchFamily="18" charset="-122"/>
                <a:ea typeface="楷体" pitchFamily="18" charset="-122"/>
              </a:rPr>
              <a:t>      如果</a:t>
            </a:r>
            <a:r>
              <a:rPr lang="zh-CN" altLang="en-US" b="1" u="sng" dirty="0">
                <a:solidFill>
                  <a:srgbClr val="FF0000"/>
                </a:solidFill>
                <a:latin typeface="楷体" pitchFamily="18" charset="-122"/>
                <a:ea typeface="楷体" pitchFamily="18" charset="-122"/>
              </a:rPr>
              <a:t>发现错误</a:t>
            </a:r>
            <a:r>
              <a:rPr lang="zh-CN" altLang="en-US" b="1" u="sng" dirty="0">
                <a:latin typeface="楷体" pitchFamily="18" charset="-122"/>
                <a:ea typeface="楷体" pitchFamily="18" charset="-122"/>
              </a:rPr>
              <a:t>，</a:t>
            </a:r>
            <a:r>
              <a:rPr lang="zh-CN" altLang="en-US" b="1" u="sng" dirty="0">
                <a:solidFill>
                  <a:srgbClr val="FF0000"/>
                </a:solidFill>
                <a:latin typeface="楷体" pitchFamily="18" charset="-122"/>
                <a:ea typeface="楷体" pitchFamily="18" charset="-122"/>
              </a:rPr>
              <a:t>立即反馈</a:t>
            </a:r>
            <a:r>
              <a:rPr lang="zh-CN" altLang="en-US" b="1" dirty="0">
                <a:latin typeface="楷体" pitchFamily="18" charset="-122"/>
                <a:ea typeface="楷体" pitchFamily="18" charset="-122"/>
              </a:rPr>
              <a:t>发送方；</a:t>
            </a:r>
            <a:endParaRPr lang="zh-CN" altLang="en-US" sz="2000" b="1" dirty="0">
              <a:latin typeface="楷体" pitchFamily="18" charset="-122"/>
              <a:ea typeface="楷体" pitchFamily="18" charset="-122"/>
            </a:endParaRPr>
          </a:p>
          <a:p>
            <a:pPr>
              <a:lnSpc>
                <a:spcPct val="120000"/>
              </a:lnSpc>
              <a:spcBef>
                <a:spcPct val="20000"/>
              </a:spcBef>
            </a:pPr>
            <a:r>
              <a:rPr lang="zh-CN" altLang="en-US" b="1" dirty="0">
                <a:latin typeface="楷体" pitchFamily="18" charset="-122"/>
                <a:ea typeface="楷体" pitchFamily="18" charset="-122"/>
              </a:rPr>
              <a:t> </a:t>
            </a:r>
            <a:r>
              <a:rPr lang="en-US" altLang="zh-CN" b="1" dirty="0">
                <a:latin typeface="楷体" pitchFamily="18" charset="-122"/>
                <a:ea typeface="楷体" pitchFamily="18" charset="-122"/>
              </a:rPr>
              <a:t>(3)  </a:t>
            </a:r>
            <a:r>
              <a:rPr lang="zh-CN" altLang="en-US" b="1" dirty="0">
                <a:latin typeface="楷体" pitchFamily="18" charset="-122"/>
                <a:ea typeface="楷体" pitchFamily="18" charset="-122"/>
              </a:rPr>
              <a:t>收方可对收到的多个正确的数据块进行一次性确认；</a:t>
            </a:r>
          </a:p>
          <a:p>
            <a:pPr>
              <a:lnSpc>
                <a:spcPct val="120000"/>
              </a:lnSpc>
              <a:spcBef>
                <a:spcPct val="30000"/>
              </a:spcBef>
            </a:pPr>
            <a:r>
              <a:rPr lang="zh-CN" altLang="en-US" b="1" dirty="0">
                <a:latin typeface="楷体" pitchFamily="18" charset="-122"/>
                <a:ea typeface="楷体" pitchFamily="18" charset="-122"/>
              </a:rPr>
              <a:t> </a:t>
            </a:r>
            <a:r>
              <a:rPr lang="en-US" altLang="zh-CN" b="1" dirty="0">
                <a:latin typeface="楷体" pitchFamily="18" charset="-122"/>
                <a:ea typeface="楷体" pitchFamily="18" charset="-122"/>
              </a:rPr>
              <a:t>(4)  </a:t>
            </a:r>
            <a:r>
              <a:rPr lang="zh-CN" altLang="en-US" b="1" dirty="0">
                <a:latin typeface="楷体" pitchFamily="18" charset="-122"/>
                <a:ea typeface="楷体" pitchFamily="18" charset="-122"/>
              </a:rPr>
              <a:t>发方根据反馈的结果，重发指定数据块</a:t>
            </a:r>
            <a:r>
              <a:rPr lang="en-US" altLang="zh-CN" b="1" dirty="0">
                <a:solidFill>
                  <a:srgbClr val="FF0000"/>
                </a:solidFill>
                <a:latin typeface="楷体" pitchFamily="18" charset="-122"/>
                <a:ea typeface="楷体" pitchFamily="18" charset="-122"/>
              </a:rPr>
              <a:t>(SB)</a:t>
            </a:r>
            <a:r>
              <a:rPr lang="zh-CN" altLang="en-US" b="1" dirty="0">
                <a:latin typeface="楷体" pitchFamily="18" charset="-122"/>
                <a:ea typeface="楷体" pitchFamily="18" charset="-122"/>
              </a:rPr>
              <a:t>，</a:t>
            </a:r>
            <a:r>
              <a:rPr lang="zh-CN" altLang="en-US" b="1" dirty="0">
                <a:solidFill>
                  <a:srgbClr val="FF0000"/>
                </a:solidFill>
                <a:latin typeface="楷体" pitchFamily="18" charset="-122"/>
                <a:ea typeface="楷体" pitchFamily="18" charset="-122"/>
              </a:rPr>
              <a:t>或</a:t>
            </a:r>
            <a:r>
              <a:rPr lang="zh-CN" altLang="en-US" b="1" dirty="0">
                <a:latin typeface="楷体" pitchFamily="18" charset="-122"/>
                <a:ea typeface="楷体" pitchFamily="18" charset="-122"/>
              </a:rPr>
              <a:t>重发指定数据块及其后所有数据块</a:t>
            </a:r>
            <a:r>
              <a:rPr lang="en-US" altLang="zh-CN" b="1" dirty="0">
                <a:solidFill>
                  <a:srgbClr val="FF0000"/>
                </a:solidFill>
                <a:latin typeface="楷体" pitchFamily="18" charset="-122"/>
                <a:ea typeface="楷体" pitchFamily="18" charset="-122"/>
              </a:rPr>
              <a:t>(GBN)</a:t>
            </a:r>
            <a:r>
              <a:rPr lang="zh-CN" altLang="en-US" b="1" dirty="0">
                <a:latin typeface="楷体" pitchFamily="18" charset="-122"/>
                <a:ea typeface="楷体" pitchFamily="18" charset="-122"/>
              </a:rPr>
              <a:t>，</a:t>
            </a:r>
            <a:r>
              <a:rPr lang="zh-CN" altLang="en-US" b="1" dirty="0">
                <a:solidFill>
                  <a:srgbClr val="FF0000"/>
                </a:solidFill>
                <a:latin typeface="楷体" pitchFamily="18" charset="-122"/>
                <a:ea typeface="楷体" pitchFamily="18" charset="-122"/>
              </a:rPr>
              <a:t>或者</a:t>
            </a:r>
            <a:r>
              <a:rPr lang="zh-CN" altLang="en-US" b="1" dirty="0">
                <a:latin typeface="楷体" pitchFamily="18" charset="-122"/>
                <a:ea typeface="楷体" pitchFamily="18" charset="-122"/>
              </a:rPr>
              <a:t>直接发送后续数据块。</a:t>
            </a:r>
            <a:endParaRPr lang="zh-CN" altLang="en-US" b="1" dirty="0"/>
          </a:p>
        </p:txBody>
      </p:sp>
      <p:sp>
        <p:nvSpPr>
          <p:cNvPr id="9246" name="Text Box 54"/>
          <p:cNvSpPr txBox="1">
            <a:spLocks noChangeArrowheads="1"/>
          </p:cNvSpPr>
          <p:nvPr/>
        </p:nvSpPr>
        <p:spPr bwMode="auto">
          <a:xfrm>
            <a:off x="107950" y="115888"/>
            <a:ext cx="5184775" cy="519112"/>
          </a:xfrm>
          <a:prstGeom prst="rect">
            <a:avLst/>
          </a:prstGeom>
          <a:noFill/>
          <a:ln w="9525">
            <a:noFill/>
            <a:miter lim="800000"/>
            <a:headEnd/>
            <a:tailEnd/>
          </a:ln>
        </p:spPr>
        <p:txBody>
          <a:bodyPr>
            <a:spAutoFit/>
          </a:bodyPr>
          <a:lstStyle/>
          <a:p>
            <a:pPr>
              <a:spcBef>
                <a:spcPct val="20000"/>
              </a:spcBef>
              <a:spcAft>
                <a:spcPct val="50000"/>
              </a:spcAft>
              <a:buClr>
                <a:srgbClr val="FF0000"/>
              </a:buClr>
              <a:buFont typeface="Wingdings" pitchFamily="2" charset="2"/>
              <a:buChar char="Ø"/>
            </a:pPr>
            <a:r>
              <a:rPr lang="zh-CN" altLang="en-US" sz="2800" b="1">
                <a:latin typeface="楷体" pitchFamily="18" charset="-122"/>
                <a:ea typeface="楷体" pitchFamily="18" charset="-122"/>
              </a:rPr>
              <a:t>滑动窗口协议</a:t>
            </a:r>
            <a:r>
              <a:rPr lang="en-US" altLang="zh-CN" sz="2800" b="1">
                <a:latin typeface="楷体" pitchFamily="18" charset="-122"/>
                <a:ea typeface="楷体" pitchFamily="18" charset="-122"/>
              </a:rPr>
              <a:t>—</a:t>
            </a:r>
            <a:r>
              <a:rPr lang="zh-CN" altLang="en-US" b="1">
                <a:latin typeface="楷体" pitchFamily="18" charset="-122"/>
                <a:ea typeface="楷体" pitchFamily="18" charset="-122"/>
              </a:rPr>
              <a:t>停等协议的改进</a:t>
            </a:r>
            <a:endParaRPr lang="zh-CN" altLang="en-US" b="1"/>
          </a:p>
        </p:txBody>
      </p:sp>
      <p:sp>
        <p:nvSpPr>
          <p:cNvPr id="9247" name="Line 55"/>
          <p:cNvSpPr>
            <a:spLocks noChangeShapeType="1"/>
          </p:cNvSpPr>
          <p:nvPr/>
        </p:nvSpPr>
        <p:spPr bwMode="auto">
          <a:xfrm flipH="1">
            <a:off x="6300788" y="5027600"/>
            <a:ext cx="2519362" cy="523875"/>
          </a:xfrm>
          <a:prstGeom prst="line">
            <a:avLst/>
          </a:prstGeom>
          <a:noFill/>
          <a:ln w="12700">
            <a:solidFill>
              <a:schemeClr val="tx1"/>
            </a:solidFill>
            <a:round/>
            <a:headEnd/>
            <a:tailEnd type="triangle" w="med" len="med"/>
          </a:ln>
        </p:spPr>
        <p:txBody>
          <a:bodyPr wrap="none" anchor="ctr"/>
          <a:lstStyle/>
          <a:p>
            <a:endParaRPr lang="zh-CN" altLang="en-US"/>
          </a:p>
        </p:txBody>
      </p:sp>
      <p:sp>
        <p:nvSpPr>
          <p:cNvPr id="9248" name="Rectangle 56"/>
          <p:cNvSpPr>
            <a:spLocks noChangeArrowheads="1"/>
          </p:cNvSpPr>
          <p:nvPr/>
        </p:nvSpPr>
        <p:spPr bwMode="auto">
          <a:xfrm>
            <a:off x="8027988" y="5084750"/>
            <a:ext cx="815975" cy="393700"/>
          </a:xfrm>
          <a:prstGeom prst="rect">
            <a:avLst/>
          </a:prstGeom>
          <a:noFill/>
          <a:ln w="12700">
            <a:noFill/>
            <a:miter lim="800000"/>
            <a:headEnd/>
            <a:tailEnd/>
          </a:ln>
        </p:spPr>
        <p:txBody>
          <a:bodyPr wrap="none" lIns="90488" tIns="44450" rIns="90488" bIns="44450">
            <a:spAutoFit/>
          </a:bodyPr>
          <a:lstStyle/>
          <a:p>
            <a:pPr eaLnBrk="0" hangingPunct="0"/>
            <a:r>
              <a:rPr lang="en-US" altLang="zh-CN" sz="2000" b="1">
                <a:solidFill>
                  <a:srgbClr val="FF0000"/>
                </a:solidFill>
                <a:latin typeface="楷体" pitchFamily="18" charset="-122"/>
                <a:ea typeface="楷体" pitchFamily="18" charset="-122"/>
              </a:rPr>
              <a:t>Ack 7</a:t>
            </a:r>
          </a:p>
        </p:txBody>
      </p:sp>
      <p:sp>
        <p:nvSpPr>
          <p:cNvPr id="9249" name="Text Box 57"/>
          <p:cNvSpPr txBox="1">
            <a:spLocks noChangeArrowheads="1"/>
          </p:cNvSpPr>
          <p:nvPr/>
        </p:nvSpPr>
        <p:spPr bwMode="auto">
          <a:xfrm>
            <a:off x="250825" y="6257925"/>
            <a:ext cx="3499676" cy="461665"/>
          </a:xfrm>
          <a:prstGeom prst="rect">
            <a:avLst/>
          </a:prstGeom>
          <a:noFill/>
          <a:ln w="9525">
            <a:noFill/>
            <a:miter lim="800000"/>
            <a:headEnd/>
            <a:tailEnd/>
          </a:ln>
        </p:spPr>
        <p:txBody>
          <a:bodyPr wrap="none">
            <a:spAutoFit/>
          </a:bodyPr>
          <a:lstStyle/>
          <a:p>
            <a:r>
              <a:rPr lang="en-US" altLang="zh-CN" b="1" dirty="0">
                <a:solidFill>
                  <a:srgbClr val="FF0000"/>
                </a:solidFill>
              </a:rPr>
              <a:t>SB</a:t>
            </a:r>
            <a:r>
              <a:rPr lang="zh-CN" altLang="en-US" b="1" dirty="0"/>
              <a:t>：选择后退重传</a:t>
            </a:r>
            <a:r>
              <a:rPr lang="en-US" altLang="zh-CN" b="1" dirty="0">
                <a:solidFill>
                  <a:srgbClr val="FF0000"/>
                </a:solidFill>
              </a:rPr>
              <a:t>1</a:t>
            </a:r>
            <a:r>
              <a:rPr lang="zh-CN" altLang="en-US" b="1" dirty="0"/>
              <a:t>帧</a:t>
            </a:r>
            <a:r>
              <a:rPr lang="zh-CN" altLang="en-US" b="1" dirty="0" smtClean="0"/>
              <a:t>；</a:t>
            </a:r>
            <a:endParaRPr lang="zh-CN" altLang="en-US" dirty="0"/>
          </a:p>
        </p:txBody>
      </p:sp>
      <p:sp>
        <p:nvSpPr>
          <p:cNvPr id="58" name="Rectangle 41"/>
          <p:cNvSpPr>
            <a:spLocks noChangeArrowheads="1"/>
          </p:cNvSpPr>
          <p:nvPr/>
        </p:nvSpPr>
        <p:spPr bwMode="auto">
          <a:xfrm>
            <a:off x="6500826" y="3490892"/>
            <a:ext cx="688975" cy="393700"/>
          </a:xfrm>
          <a:prstGeom prst="rect">
            <a:avLst/>
          </a:prstGeom>
          <a:noFill/>
          <a:ln w="12700">
            <a:noFill/>
            <a:miter lim="800000"/>
            <a:headEnd/>
            <a:tailEnd/>
          </a:ln>
        </p:spPr>
        <p:txBody>
          <a:bodyPr wrap="none" lIns="90488" tIns="44450" rIns="90488" bIns="44450">
            <a:spAutoFit/>
          </a:bodyPr>
          <a:lstStyle/>
          <a:p>
            <a:pPr eaLnBrk="0" hangingPunct="0"/>
            <a:r>
              <a:rPr lang="zh-CN" altLang="en-US" sz="2000" b="1" dirty="0">
                <a:solidFill>
                  <a:srgbClr val="FF0000"/>
                </a:solidFill>
                <a:latin typeface="楷体" pitchFamily="18" charset="-122"/>
                <a:ea typeface="楷体" pitchFamily="18" charset="-122"/>
              </a:rPr>
              <a:t>等待</a:t>
            </a:r>
          </a:p>
        </p:txBody>
      </p:sp>
      <p:sp>
        <p:nvSpPr>
          <p:cNvPr id="59" name="TextBox 58"/>
          <p:cNvSpPr txBox="1"/>
          <p:nvPr/>
        </p:nvSpPr>
        <p:spPr>
          <a:xfrm>
            <a:off x="3714744" y="6027003"/>
            <a:ext cx="4515980" cy="830997"/>
          </a:xfrm>
          <a:prstGeom prst="rect">
            <a:avLst/>
          </a:prstGeom>
          <a:solidFill>
            <a:srgbClr val="FFFF00"/>
          </a:solidFill>
        </p:spPr>
        <p:txBody>
          <a:bodyPr wrap="none" rtlCol="0">
            <a:spAutoFit/>
          </a:bodyPr>
          <a:lstStyle/>
          <a:p>
            <a:r>
              <a:rPr lang="zh-CN" altLang="en-US" b="1" dirty="0" smtClean="0"/>
              <a:t>发方：记录状态；</a:t>
            </a:r>
            <a:endParaRPr lang="en-US" altLang="zh-CN" b="1" dirty="0" smtClean="0"/>
          </a:p>
          <a:p>
            <a:r>
              <a:rPr lang="zh-CN" altLang="en-US" b="1" dirty="0" smtClean="0"/>
              <a:t>收方：缓存有错块后的数据块。</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5870575" y="1379538"/>
            <a:ext cx="1139825" cy="393700"/>
          </a:xfrm>
          <a:prstGeom prst="rect">
            <a:avLst/>
          </a:prstGeom>
          <a:noFill/>
          <a:ln w="12700">
            <a:noFill/>
            <a:miter lim="800000"/>
            <a:headEnd/>
            <a:tailEnd/>
          </a:ln>
        </p:spPr>
        <p:txBody>
          <a:bodyPr lIns="90488" tIns="44450" rIns="90488" bIns="44450">
            <a:spAutoFit/>
          </a:bodyPr>
          <a:lstStyle/>
          <a:p>
            <a:pPr eaLnBrk="0" hangingPunct="0">
              <a:spcBef>
                <a:spcPct val="50000"/>
              </a:spcBef>
            </a:pPr>
            <a:r>
              <a:rPr lang="zh-CN" altLang="en-US" sz="2000" b="1">
                <a:latin typeface="楷体" pitchFamily="18" charset="-122"/>
                <a:ea typeface="楷体" pitchFamily="18" charset="-122"/>
              </a:rPr>
              <a:t>发送方</a:t>
            </a:r>
          </a:p>
        </p:txBody>
      </p:sp>
      <p:sp>
        <p:nvSpPr>
          <p:cNvPr id="9219" name="Rectangle 3"/>
          <p:cNvSpPr>
            <a:spLocks noChangeArrowheads="1"/>
          </p:cNvSpPr>
          <p:nvPr/>
        </p:nvSpPr>
        <p:spPr bwMode="auto">
          <a:xfrm>
            <a:off x="8156575" y="1379538"/>
            <a:ext cx="1139825" cy="393700"/>
          </a:xfrm>
          <a:prstGeom prst="rect">
            <a:avLst/>
          </a:prstGeom>
          <a:noFill/>
          <a:ln w="12700">
            <a:noFill/>
            <a:miter lim="800000"/>
            <a:headEnd/>
            <a:tailEnd/>
          </a:ln>
        </p:spPr>
        <p:txBody>
          <a:bodyPr lIns="90488" tIns="44450" rIns="90488" bIns="44450">
            <a:spAutoFit/>
          </a:bodyPr>
          <a:lstStyle/>
          <a:p>
            <a:pPr eaLnBrk="0" hangingPunct="0">
              <a:spcBef>
                <a:spcPct val="50000"/>
              </a:spcBef>
            </a:pPr>
            <a:r>
              <a:rPr lang="zh-CN" altLang="en-US" sz="2000" b="1">
                <a:latin typeface="楷体" pitchFamily="18" charset="-122"/>
                <a:ea typeface="楷体" pitchFamily="18" charset="-122"/>
              </a:rPr>
              <a:t>接收方</a:t>
            </a:r>
          </a:p>
        </p:txBody>
      </p:sp>
      <p:grpSp>
        <p:nvGrpSpPr>
          <p:cNvPr id="2" name="Group 4"/>
          <p:cNvGrpSpPr>
            <a:grpSpLocks/>
          </p:cNvGrpSpPr>
          <p:nvPr/>
        </p:nvGrpSpPr>
        <p:grpSpPr bwMode="auto">
          <a:xfrm>
            <a:off x="6332538" y="1812925"/>
            <a:ext cx="1206500" cy="363538"/>
            <a:chOff x="3316" y="658"/>
            <a:chExt cx="760" cy="229"/>
          </a:xfrm>
        </p:grpSpPr>
        <p:sp>
          <p:nvSpPr>
            <p:cNvPr id="9272" name="Line 5"/>
            <p:cNvSpPr>
              <a:spLocks noChangeShapeType="1"/>
            </p:cNvSpPr>
            <p:nvPr/>
          </p:nvSpPr>
          <p:spPr bwMode="auto">
            <a:xfrm>
              <a:off x="3316" y="864"/>
              <a:ext cx="760"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9273" name="Rectangle 6"/>
            <p:cNvSpPr>
              <a:spLocks noChangeArrowheads="1"/>
            </p:cNvSpPr>
            <p:nvPr/>
          </p:nvSpPr>
          <p:spPr bwMode="auto">
            <a:xfrm>
              <a:off x="3399" y="658"/>
              <a:ext cx="474" cy="229"/>
            </a:xfrm>
            <a:prstGeom prst="rect">
              <a:avLst/>
            </a:prstGeom>
            <a:noFill/>
            <a:ln w="12700">
              <a:noFill/>
              <a:miter lim="800000"/>
              <a:headEnd/>
              <a:tailEnd/>
            </a:ln>
          </p:spPr>
          <p:txBody>
            <a:bodyPr wrap="none" lIns="90488" tIns="44450" rIns="90488" bIns="44450">
              <a:spAutoFit/>
            </a:bodyPr>
            <a:lstStyle/>
            <a:p>
              <a:pPr eaLnBrk="0" hangingPunct="0"/>
              <a:r>
                <a:rPr lang="zh-CN" altLang="en-US" sz="1800" b="1">
                  <a:latin typeface="楷体" pitchFamily="18" charset="-122"/>
                  <a:ea typeface="楷体" pitchFamily="18" charset="-122"/>
                </a:rPr>
                <a:t>发</a:t>
              </a:r>
              <a:r>
                <a:rPr lang="en-US" altLang="zh-CN" sz="1800" b="1">
                  <a:latin typeface="楷体" pitchFamily="18" charset="-122"/>
                  <a:ea typeface="楷体" pitchFamily="18" charset="-122"/>
                </a:rPr>
                <a:t>(1)</a:t>
              </a:r>
            </a:p>
          </p:txBody>
        </p:sp>
      </p:grpSp>
      <p:sp>
        <p:nvSpPr>
          <p:cNvPr id="9221" name="Line 7"/>
          <p:cNvSpPr>
            <a:spLocks noChangeShapeType="1"/>
          </p:cNvSpPr>
          <p:nvPr/>
        </p:nvSpPr>
        <p:spPr bwMode="auto">
          <a:xfrm>
            <a:off x="6249988" y="1689100"/>
            <a:ext cx="0" cy="4406900"/>
          </a:xfrm>
          <a:prstGeom prst="line">
            <a:avLst/>
          </a:prstGeom>
          <a:noFill/>
          <a:ln w="12700">
            <a:solidFill>
              <a:schemeClr val="tx1"/>
            </a:solidFill>
            <a:prstDash val="sysDot"/>
            <a:round/>
            <a:headEnd/>
            <a:tailEnd/>
          </a:ln>
        </p:spPr>
        <p:txBody>
          <a:bodyPr wrap="none" anchor="ctr"/>
          <a:lstStyle/>
          <a:p>
            <a:endParaRPr lang="zh-CN" altLang="en-US"/>
          </a:p>
        </p:txBody>
      </p:sp>
      <p:sp>
        <p:nvSpPr>
          <p:cNvPr id="9222" name="Line 8"/>
          <p:cNvSpPr>
            <a:spLocks noChangeShapeType="1"/>
          </p:cNvSpPr>
          <p:nvPr/>
        </p:nvSpPr>
        <p:spPr bwMode="auto">
          <a:xfrm>
            <a:off x="8840788" y="1689100"/>
            <a:ext cx="0" cy="4406900"/>
          </a:xfrm>
          <a:prstGeom prst="line">
            <a:avLst/>
          </a:prstGeom>
          <a:noFill/>
          <a:ln w="12700">
            <a:solidFill>
              <a:schemeClr val="tx1"/>
            </a:solidFill>
            <a:prstDash val="sysDot"/>
            <a:round/>
            <a:headEnd/>
            <a:tailEnd/>
          </a:ln>
        </p:spPr>
        <p:txBody>
          <a:bodyPr wrap="none" anchor="ctr"/>
          <a:lstStyle/>
          <a:p>
            <a:endParaRPr lang="zh-CN" altLang="en-US"/>
          </a:p>
        </p:txBody>
      </p:sp>
      <p:grpSp>
        <p:nvGrpSpPr>
          <p:cNvPr id="3" name="Group 9"/>
          <p:cNvGrpSpPr>
            <a:grpSpLocks/>
          </p:cNvGrpSpPr>
          <p:nvPr/>
        </p:nvGrpSpPr>
        <p:grpSpPr bwMode="auto">
          <a:xfrm>
            <a:off x="6332538" y="3500438"/>
            <a:ext cx="1206500" cy="363537"/>
            <a:chOff x="3316" y="2098"/>
            <a:chExt cx="760" cy="229"/>
          </a:xfrm>
        </p:grpSpPr>
        <p:sp>
          <p:nvSpPr>
            <p:cNvPr id="9270" name="Line 10"/>
            <p:cNvSpPr>
              <a:spLocks noChangeShapeType="1"/>
            </p:cNvSpPr>
            <p:nvPr/>
          </p:nvSpPr>
          <p:spPr bwMode="auto">
            <a:xfrm>
              <a:off x="3316" y="2304"/>
              <a:ext cx="760"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9271" name="Rectangle 11"/>
            <p:cNvSpPr>
              <a:spLocks noChangeArrowheads="1"/>
            </p:cNvSpPr>
            <p:nvPr/>
          </p:nvSpPr>
          <p:spPr bwMode="auto">
            <a:xfrm>
              <a:off x="3399" y="2098"/>
              <a:ext cx="618" cy="229"/>
            </a:xfrm>
            <a:prstGeom prst="rect">
              <a:avLst/>
            </a:prstGeom>
            <a:noFill/>
            <a:ln w="12700">
              <a:noFill/>
              <a:miter lim="800000"/>
              <a:headEnd/>
              <a:tailEnd/>
            </a:ln>
          </p:spPr>
          <p:txBody>
            <a:bodyPr wrap="none" lIns="90488" tIns="44450" rIns="90488" bIns="44450">
              <a:spAutoFit/>
            </a:bodyPr>
            <a:lstStyle/>
            <a:p>
              <a:pPr eaLnBrk="0" hangingPunct="0"/>
              <a:r>
                <a:rPr lang="zh-CN" altLang="en-US" sz="1800" b="1">
                  <a:solidFill>
                    <a:srgbClr val="FF0000"/>
                  </a:solidFill>
                  <a:latin typeface="楷体" pitchFamily="18" charset="-122"/>
                  <a:ea typeface="楷体" pitchFamily="18" charset="-122"/>
                </a:rPr>
                <a:t>重发</a:t>
              </a:r>
              <a:r>
                <a:rPr lang="en-US" altLang="zh-CN" sz="1800" b="1">
                  <a:solidFill>
                    <a:srgbClr val="FF0000"/>
                  </a:solidFill>
                  <a:latin typeface="楷体" pitchFamily="18" charset="-122"/>
                  <a:ea typeface="楷体" pitchFamily="18" charset="-122"/>
                </a:rPr>
                <a:t>(2)</a:t>
              </a:r>
            </a:p>
          </p:txBody>
        </p:sp>
      </p:grpSp>
      <p:grpSp>
        <p:nvGrpSpPr>
          <p:cNvPr id="4" name="Group 12"/>
          <p:cNvGrpSpPr>
            <a:grpSpLocks/>
          </p:cNvGrpSpPr>
          <p:nvPr/>
        </p:nvGrpSpPr>
        <p:grpSpPr bwMode="auto">
          <a:xfrm>
            <a:off x="6332538" y="2420938"/>
            <a:ext cx="1206500" cy="363537"/>
            <a:chOff x="3316" y="1138"/>
            <a:chExt cx="760" cy="229"/>
          </a:xfrm>
        </p:grpSpPr>
        <p:sp>
          <p:nvSpPr>
            <p:cNvPr id="9268" name="Line 13"/>
            <p:cNvSpPr>
              <a:spLocks noChangeShapeType="1"/>
            </p:cNvSpPr>
            <p:nvPr/>
          </p:nvSpPr>
          <p:spPr bwMode="auto">
            <a:xfrm>
              <a:off x="3316" y="1344"/>
              <a:ext cx="760"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9269" name="Rectangle 14"/>
            <p:cNvSpPr>
              <a:spLocks noChangeArrowheads="1"/>
            </p:cNvSpPr>
            <p:nvPr/>
          </p:nvSpPr>
          <p:spPr bwMode="auto">
            <a:xfrm>
              <a:off x="3399" y="1138"/>
              <a:ext cx="474" cy="229"/>
            </a:xfrm>
            <a:prstGeom prst="rect">
              <a:avLst/>
            </a:prstGeom>
            <a:noFill/>
            <a:ln w="12700">
              <a:noFill/>
              <a:miter lim="800000"/>
              <a:headEnd/>
              <a:tailEnd/>
            </a:ln>
          </p:spPr>
          <p:txBody>
            <a:bodyPr wrap="none" lIns="90488" tIns="44450" rIns="90488" bIns="44450">
              <a:spAutoFit/>
            </a:bodyPr>
            <a:lstStyle/>
            <a:p>
              <a:pPr eaLnBrk="0" hangingPunct="0"/>
              <a:r>
                <a:rPr lang="zh-CN" altLang="en-US" sz="1800" b="1">
                  <a:latin typeface="楷体" pitchFamily="18" charset="-122"/>
                  <a:ea typeface="楷体" pitchFamily="18" charset="-122"/>
                </a:rPr>
                <a:t>发</a:t>
              </a:r>
              <a:r>
                <a:rPr lang="en-US" altLang="zh-CN" sz="1800" b="1">
                  <a:latin typeface="楷体" pitchFamily="18" charset="-122"/>
                  <a:ea typeface="楷体" pitchFamily="18" charset="-122"/>
                </a:rPr>
                <a:t>(3)</a:t>
              </a:r>
            </a:p>
          </p:txBody>
        </p:sp>
      </p:grpSp>
      <p:grpSp>
        <p:nvGrpSpPr>
          <p:cNvPr id="5" name="Group 15"/>
          <p:cNvGrpSpPr>
            <a:grpSpLocks/>
          </p:cNvGrpSpPr>
          <p:nvPr/>
        </p:nvGrpSpPr>
        <p:grpSpPr bwMode="auto">
          <a:xfrm>
            <a:off x="6332538" y="2708275"/>
            <a:ext cx="1206500" cy="363538"/>
            <a:chOff x="3316" y="1378"/>
            <a:chExt cx="760" cy="229"/>
          </a:xfrm>
        </p:grpSpPr>
        <p:sp>
          <p:nvSpPr>
            <p:cNvPr id="9266" name="Line 16"/>
            <p:cNvSpPr>
              <a:spLocks noChangeShapeType="1"/>
            </p:cNvSpPr>
            <p:nvPr/>
          </p:nvSpPr>
          <p:spPr bwMode="auto">
            <a:xfrm>
              <a:off x="3316" y="1584"/>
              <a:ext cx="760"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9267" name="Rectangle 17"/>
            <p:cNvSpPr>
              <a:spLocks noChangeArrowheads="1"/>
            </p:cNvSpPr>
            <p:nvPr/>
          </p:nvSpPr>
          <p:spPr bwMode="auto">
            <a:xfrm>
              <a:off x="3399" y="1378"/>
              <a:ext cx="474" cy="229"/>
            </a:xfrm>
            <a:prstGeom prst="rect">
              <a:avLst/>
            </a:prstGeom>
            <a:noFill/>
            <a:ln w="12700">
              <a:noFill/>
              <a:miter lim="800000"/>
              <a:headEnd/>
              <a:tailEnd/>
            </a:ln>
          </p:spPr>
          <p:txBody>
            <a:bodyPr wrap="none" lIns="90488" tIns="44450" rIns="90488" bIns="44450">
              <a:spAutoFit/>
            </a:bodyPr>
            <a:lstStyle/>
            <a:p>
              <a:pPr eaLnBrk="0" hangingPunct="0"/>
              <a:r>
                <a:rPr lang="zh-CN" altLang="en-US" sz="1800" b="1">
                  <a:latin typeface="楷体" pitchFamily="18" charset="-122"/>
                  <a:ea typeface="楷体" pitchFamily="18" charset="-122"/>
                </a:rPr>
                <a:t>发</a:t>
              </a:r>
              <a:r>
                <a:rPr lang="en-US" altLang="zh-CN" sz="1800" b="1">
                  <a:latin typeface="楷体" pitchFamily="18" charset="-122"/>
                  <a:ea typeface="楷体" pitchFamily="18" charset="-122"/>
                </a:rPr>
                <a:t>(4)</a:t>
              </a:r>
            </a:p>
          </p:txBody>
        </p:sp>
      </p:grpSp>
      <p:sp>
        <p:nvSpPr>
          <p:cNvPr id="9226" name="Line 18"/>
          <p:cNvSpPr>
            <a:spLocks noChangeShapeType="1"/>
          </p:cNvSpPr>
          <p:nvPr/>
        </p:nvSpPr>
        <p:spPr bwMode="auto">
          <a:xfrm flipH="1">
            <a:off x="6372225" y="2276475"/>
            <a:ext cx="2474913" cy="1152525"/>
          </a:xfrm>
          <a:prstGeom prst="line">
            <a:avLst/>
          </a:prstGeom>
          <a:noFill/>
          <a:ln w="12700">
            <a:solidFill>
              <a:schemeClr val="tx1"/>
            </a:solidFill>
            <a:round/>
            <a:headEnd/>
            <a:tailEnd type="triangle" w="med" len="med"/>
          </a:ln>
        </p:spPr>
        <p:txBody>
          <a:bodyPr wrap="none" anchor="ctr"/>
          <a:lstStyle/>
          <a:p>
            <a:endParaRPr lang="zh-CN" altLang="en-US"/>
          </a:p>
        </p:txBody>
      </p:sp>
      <p:sp>
        <p:nvSpPr>
          <p:cNvPr id="9227" name="Rectangle 19"/>
          <p:cNvSpPr>
            <a:spLocks noChangeArrowheads="1"/>
          </p:cNvSpPr>
          <p:nvPr/>
        </p:nvSpPr>
        <p:spPr bwMode="auto">
          <a:xfrm>
            <a:off x="7912100" y="2276475"/>
            <a:ext cx="815975" cy="393700"/>
          </a:xfrm>
          <a:prstGeom prst="rect">
            <a:avLst/>
          </a:prstGeom>
          <a:noFill/>
          <a:ln w="12700">
            <a:noFill/>
            <a:miter lim="800000"/>
            <a:headEnd/>
            <a:tailEnd/>
          </a:ln>
        </p:spPr>
        <p:txBody>
          <a:bodyPr wrap="none" lIns="90488" tIns="44450" rIns="90488" bIns="44450">
            <a:spAutoFit/>
          </a:bodyPr>
          <a:lstStyle/>
          <a:p>
            <a:pPr eaLnBrk="0" hangingPunct="0"/>
            <a:r>
              <a:rPr lang="en-US" altLang="zh-CN" sz="2000" b="1">
                <a:latin typeface="楷体" pitchFamily="18" charset="-122"/>
                <a:ea typeface="楷体" pitchFamily="18" charset="-122"/>
              </a:rPr>
              <a:t>Ack 1</a:t>
            </a:r>
          </a:p>
        </p:txBody>
      </p:sp>
      <p:grpSp>
        <p:nvGrpSpPr>
          <p:cNvPr id="6" name="Group 20"/>
          <p:cNvGrpSpPr>
            <a:grpSpLocks/>
          </p:cNvGrpSpPr>
          <p:nvPr/>
        </p:nvGrpSpPr>
        <p:grpSpPr bwMode="auto">
          <a:xfrm>
            <a:off x="6332538" y="3284538"/>
            <a:ext cx="1206500" cy="363537"/>
            <a:chOff x="3316" y="1865"/>
            <a:chExt cx="760" cy="229"/>
          </a:xfrm>
        </p:grpSpPr>
        <p:sp>
          <p:nvSpPr>
            <p:cNvPr id="9264" name="Line 21"/>
            <p:cNvSpPr>
              <a:spLocks noChangeShapeType="1"/>
            </p:cNvSpPr>
            <p:nvPr/>
          </p:nvSpPr>
          <p:spPr bwMode="auto">
            <a:xfrm>
              <a:off x="3316" y="2023"/>
              <a:ext cx="760"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9265" name="Rectangle 22"/>
            <p:cNvSpPr>
              <a:spLocks noChangeArrowheads="1"/>
            </p:cNvSpPr>
            <p:nvPr/>
          </p:nvSpPr>
          <p:spPr bwMode="auto">
            <a:xfrm>
              <a:off x="3399" y="1865"/>
              <a:ext cx="474" cy="229"/>
            </a:xfrm>
            <a:prstGeom prst="rect">
              <a:avLst/>
            </a:prstGeom>
            <a:noFill/>
            <a:ln w="12700">
              <a:noFill/>
              <a:miter lim="800000"/>
              <a:headEnd/>
              <a:tailEnd/>
            </a:ln>
          </p:spPr>
          <p:txBody>
            <a:bodyPr wrap="none" lIns="90488" tIns="44450" rIns="90488" bIns="44450">
              <a:spAutoFit/>
            </a:bodyPr>
            <a:lstStyle/>
            <a:p>
              <a:pPr eaLnBrk="0" hangingPunct="0"/>
              <a:r>
                <a:rPr lang="zh-CN" altLang="en-US" sz="1800" b="1">
                  <a:latin typeface="楷体" pitchFamily="18" charset="-122"/>
                  <a:ea typeface="楷体" pitchFamily="18" charset="-122"/>
                </a:rPr>
                <a:t>发</a:t>
              </a:r>
              <a:r>
                <a:rPr lang="en-US" altLang="zh-CN" sz="1800" b="1">
                  <a:latin typeface="楷体" pitchFamily="18" charset="-122"/>
                  <a:ea typeface="楷体" pitchFamily="18" charset="-122"/>
                </a:rPr>
                <a:t>(5)</a:t>
              </a:r>
            </a:p>
          </p:txBody>
        </p:sp>
      </p:grpSp>
      <p:sp>
        <p:nvSpPr>
          <p:cNvPr id="9229" name="Line 23"/>
          <p:cNvSpPr>
            <a:spLocks noChangeShapeType="1"/>
          </p:cNvSpPr>
          <p:nvPr/>
        </p:nvSpPr>
        <p:spPr bwMode="auto">
          <a:xfrm flipH="1">
            <a:off x="6372225" y="2565400"/>
            <a:ext cx="2474913" cy="1150938"/>
          </a:xfrm>
          <a:prstGeom prst="line">
            <a:avLst/>
          </a:prstGeom>
          <a:noFill/>
          <a:ln w="12700">
            <a:solidFill>
              <a:schemeClr val="tx1"/>
            </a:solidFill>
            <a:round/>
            <a:headEnd/>
            <a:tailEnd type="triangle" w="med" len="med"/>
          </a:ln>
        </p:spPr>
        <p:txBody>
          <a:bodyPr wrap="none" anchor="ctr"/>
          <a:lstStyle/>
          <a:p>
            <a:endParaRPr lang="zh-CN" altLang="en-US"/>
          </a:p>
        </p:txBody>
      </p:sp>
      <p:sp>
        <p:nvSpPr>
          <p:cNvPr id="9230" name="Rectangle 24"/>
          <p:cNvSpPr>
            <a:spLocks noChangeArrowheads="1"/>
          </p:cNvSpPr>
          <p:nvPr/>
        </p:nvSpPr>
        <p:spPr bwMode="auto">
          <a:xfrm>
            <a:off x="7912100" y="2636838"/>
            <a:ext cx="752475" cy="363537"/>
          </a:xfrm>
          <a:prstGeom prst="rect">
            <a:avLst/>
          </a:prstGeom>
          <a:noFill/>
          <a:ln w="12700">
            <a:noFill/>
            <a:miter lim="800000"/>
            <a:headEnd/>
            <a:tailEnd/>
          </a:ln>
        </p:spPr>
        <p:txBody>
          <a:bodyPr wrap="none" lIns="90488" tIns="44450" rIns="90488" bIns="44450">
            <a:spAutoFit/>
          </a:bodyPr>
          <a:lstStyle/>
          <a:p>
            <a:pPr eaLnBrk="0" hangingPunct="0"/>
            <a:r>
              <a:rPr lang="en-US" altLang="zh-CN" sz="1800" b="1">
                <a:latin typeface="楷体" pitchFamily="18" charset="-122"/>
                <a:ea typeface="楷体" pitchFamily="18" charset="-122"/>
              </a:rPr>
              <a:t>Nak 2</a:t>
            </a:r>
          </a:p>
        </p:txBody>
      </p:sp>
      <p:grpSp>
        <p:nvGrpSpPr>
          <p:cNvPr id="7" name="Group 25"/>
          <p:cNvGrpSpPr>
            <a:grpSpLocks/>
          </p:cNvGrpSpPr>
          <p:nvPr/>
        </p:nvGrpSpPr>
        <p:grpSpPr bwMode="auto">
          <a:xfrm>
            <a:off x="6332538" y="2133600"/>
            <a:ext cx="1206500" cy="363538"/>
            <a:chOff x="3316" y="898"/>
            <a:chExt cx="760" cy="229"/>
          </a:xfrm>
        </p:grpSpPr>
        <p:sp>
          <p:nvSpPr>
            <p:cNvPr id="9262" name="Line 26"/>
            <p:cNvSpPr>
              <a:spLocks noChangeShapeType="1"/>
            </p:cNvSpPr>
            <p:nvPr/>
          </p:nvSpPr>
          <p:spPr bwMode="auto">
            <a:xfrm>
              <a:off x="3316" y="1104"/>
              <a:ext cx="760"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9263" name="Rectangle 27"/>
            <p:cNvSpPr>
              <a:spLocks noChangeArrowheads="1"/>
            </p:cNvSpPr>
            <p:nvPr/>
          </p:nvSpPr>
          <p:spPr bwMode="auto">
            <a:xfrm>
              <a:off x="3399" y="898"/>
              <a:ext cx="474" cy="229"/>
            </a:xfrm>
            <a:prstGeom prst="rect">
              <a:avLst/>
            </a:prstGeom>
            <a:noFill/>
            <a:ln w="12700">
              <a:noFill/>
              <a:miter lim="800000"/>
              <a:headEnd/>
              <a:tailEnd/>
            </a:ln>
          </p:spPr>
          <p:txBody>
            <a:bodyPr wrap="none" lIns="90488" tIns="44450" rIns="90488" bIns="44450">
              <a:spAutoFit/>
            </a:bodyPr>
            <a:lstStyle/>
            <a:p>
              <a:pPr eaLnBrk="0" hangingPunct="0"/>
              <a:r>
                <a:rPr lang="zh-CN" altLang="en-US" sz="1800" b="1">
                  <a:latin typeface="楷体" pitchFamily="18" charset="-122"/>
                  <a:ea typeface="楷体" pitchFamily="18" charset="-122"/>
                </a:rPr>
                <a:t>发</a:t>
              </a:r>
              <a:r>
                <a:rPr lang="en-US" altLang="zh-CN" sz="1800" b="1">
                  <a:latin typeface="楷体" pitchFamily="18" charset="-122"/>
                  <a:ea typeface="楷体" pitchFamily="18" charset="-122"/>
                </a:rPr>
                <a:t>(2)</a:t>
              </a:r>
            </a:p>
          </p:txBody>
        </p:sp>
      </p:grpSp>
      <p:grpSp>
        <p:nvGrpSpPr>
          <p:cNvPr id="8" name="Group 28"/>
          <p:cNvGrpSpPr>
            <a:grpSpLocks/>
          </p:cNvGrpSpPr>
          <p:nvPr/>
        </p:nvGrpSpPr>
        <p:grpSpPr bwMode="auto">
          <a:xfrm>
            <a:off x="6332538" y="5516563"/>
            <a:ext cx="1206500" cy="363537"/>
            <a:chOff x="3316" y="3017"/>
            <a:chExt cx="760" cy="229"/>
          </a:xfrm>
        </p:grpSpPr>
        <p:sp>
          <p:nvSpPr>
            <p:cNvPr id="9260" name="Line 29"/>
            <p:cNvSpPr>
              <a:spLocks noChangeShapeType="1"/>
            </p:cNvSpPr>
            <p:nvPr/>
          </p:nvSpPr>
          <p:spPr bwMode="auto">
            <a:xfrm>
              <a:off x="3316" y="3175"/>
              <a:ext cx="760"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9261" name="Rectangle 30"/>
            <p:cNvSpPr>
              <a:spLocks noChangeArrowheads="1"/>
            </p:cNvSpPr>
            <p:nvPr/>
          </p:nvSpPr>
          <p:spPr bwMode="auto">
            <a:xfrm>
              <a:off x="3399" y="3017"/>
              <a:ext cx="474" cy="229"/>
            </a:xfrm>
            <a:prstGeom prst="rect">
              <a:avLst/>
            </a:prstGeom>
            <a:noFill/>
            <a:ln w="12700">
              <a:noFill/>
              <a:miter lim="800000"/>
              <a:headEnd/>
              <a:tailEnd/>
            </a:ln>
          </p:spPr>
          <p:txBody>
            <a:bodyPr wrap="none" lIns="90488" tIns="44450" rIns="90488" bIns="44450">
              <a:spAutoFit/>
            </a:bodyPr>
            <a:lstStyle/>
            <a:p>
              <a:pPr eaLnBrk="0" hangingPunct="0"/>
              <a:r>
                <a:rPr lang="zh-CN" altLang="en-US" sz="1800" b="1">
                  <a:latin typeface="楷体" pitchFamily="18" charset="-122"/>
                  <a:ea typeface="楷体" pitchFamily="18" charset="-122"/>
                </a:rPr>
                <a:t>发</a:t>
              </a:r>
              <a:r>
                <a:rPr lang="en-US" altLang="zh-CN" sz="1800" b="1">
                  <a:latin typeface="楷体" pitchFamily="18" charset="-122"/>
                  <a:ea typeface="楷体" pitchFamily="18" charset="-122"/>
                </a:rPr>
                <a:t>(8)</a:t>
              </a:r>
            </a:p>
          </p:txBody>
        </p:sp>
      </p:grpSp>
      <p:sp>
        <p:nvSpPr>
          <p:cNvPr id="9233" name="Line 31"/>
          <p:cNvSpPr>
            <a:spLocks noChangeShapeType="1"/>
          </p:cNvSpPr>
          <p:nvPr/>
        </p:nvSpPr>
        <p:spPr bwMode="auto">
          <a:xfrm flipH="1">
            <a:off x="6300788" y="4560888"/>
            <a:ext cx="2519362" cy="523875"/>
          </a:xfrm>
          <a:prstGeom prst="line">
            <a:avLst/>
          </a:prstGeom>
          <a:noFill/>
          <a:ln w="12700">
            <a:solidFill>
              <a:schemeClr val="tx1"/>
            </a:solidFill>
            <a:round/>
            <a:headEnd/>
            <a:tailEnd type="triangle" w="med" len="med"/>
          </a:ln>
        </p:spPr>
        <p:txBody>
          <a:bodyPr wrap="none" anchor="ctr"/>
          <a:lstStyle/>
          <a:p>
            <a:endParaRPr lang="zh-CN" altLang="en-US"/>
          </a:p>
        </p:txBody>
      </p:sp>
      <p:sp>
        <p:nvSpPr>
          <p:cNvPr id="9234" name="Rectangle 32"/>
          <p:cNvSpPr>
            <a:spLocks noChangeArrowheads="1"/>
          </p:cNvSpPr>
          <p:nvPr/>
        </p:nvSpPr>
        <p:spPr bwMode="auto">
          <a:xfrm>
            <a:off x="7988300" y="4610100"/>
            <a:ext cx="815975" cy="393700"/>
          </a:xfrm>
          <a:prstGeom prst="rect">
            <a:avLst/>
          </a:prstGeom>
          <a:noFill/>
          <a:ln w="12700">
            <a:noFill/>
            <a:miter lim="800000"/>
            <a:headEnd/>
            <a:tailEnd/>
          </a:ln>
        </p:spPr>
        <p:txBody>
          <a:bodyPr wrap="none" lIns="90488" tIns="44450" rIns="90488" bIns="44450">
            <a:spAutoFit/>
          </a:bodyPr>
          <a:lstStyle/>
          <a:p>
            <a:pPr eaLnBrk="0" hangingPunct="0"/>
            <a:r>
              <a:rPr lang="en-US" altLang="zh-CN" sz="2000" b="1">
                <a:solidFill>
                  <a:srgbClr val="FF0000"/>
                </a:solidFill>
                <a:latin typeface="楷体" pitchFamily="18" charset="-122"/>
                <a:ea typeface="楷体" pitchFamily="18" charset="-122"/>
              </a:rPr>
              <a:t>Ack 4</a:t>
            </a:r>
          </a:p>
        </p:txBody>
      </p:sp>
      <p:grpSp>
        <p:nvGrpSpPr>
          <p:cNvPr id="9" name="Group 33"/>
          <p:cNvGrpSpPr>
            <a:grpSpLocks/>
          </p:cNvGrpSpPr>
          <p:nvPr/>
        </p:nvGrpSpPr>
        <p:grpSpPr bwMode="auto">
          <a:xfrm>
            <a:off x="6332538" y="4937125"/>
            <a:ext cx="1206500" cy="363538"/>
            <a:chOff x="3316" y="2587"/>
            <a:chExt cx="760" cy="229"/>
          </a:xfrm>
        </p:grpSpPr>
        <p:sp>
          <p:nvSpPr>
            <p:cNvPr id="9258" name="Line 34"/>
            <p:cNvSpPr>
              <a:spLocks noChangeShapeType="1"/>
            </p:cNvSpPr>
            <p:nvPr/>
          </p:nvSpPr>
          <p:spPr bwMode="auto">
            <a:xfrm>
              <a:off x="3316" y="2755"/>
              <a:ext cx="760"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9259" name="Rectangle 35"/>
            <p:cNvSpPr>
              <a:spLocks noChangeArrowheads="1"/>
            </p:cNvSpPr>
            <p:nvPr/>
          </p:nvSpPr>
          <p:spPr bwMode="auto">
            <a:xfrm>
              <a:off x="3399" y="2587"/>
              <a:ext cx="474" cy="229"/>
            </a:xfrm>
            <a:prstGeom prst="rect">
              <a:avLst/>
            </a:prstGeom>
            <a:noFill/>
            <a:ln w="12700">
              <a:noFill/>
              <a:miter lim="800000"/>
              <a:headEnd/>
              <a:tailEnd/>
            </a:ln>
          </p:spPr>
          <p:txBody>
            <a:bodyPr wrap="none" lIns="90488" tIns="44450" rIns="90488" bIns="44450">
              <a:spAutoFit/>
            </a:bodyPr>
            <a:lstStyle/>
            <a:p>
              <a:pPr eaLnBrk="0" hangingPunct="0"/>
              <a:r>
                <a:rPr lang="zh-CN" altLang="en-US" sz="1800" b="1">
                  <a:latin typeface="楷体" pitchFamily="18" charset="-122"/>
                  <a:ea typeface="楷体" pitchFamily="18" charset="-122"/>
                </a:rPr>
                <a:t>发</a:t>
              </a:r>
              <a:r>
                <a:rPr lang="en-US" altLang="zh-CN" sz="1800" b="1">
                  <a:latin typeface="楷体" pitchFamily="18" charset="-122"/>
                  <a:ea typeface="楷体" pitchFamily="18" charset="-122"/>
                </a:rPr>
                <a:t>(6)</a:t>
              </a:r>
            </a:p>
          </p:txBody>
        </p:sp>
      </p:grpSp>
      <p:grpSp>
        <p:nvGrpSpPr>
          <p:cNvPr id="10" name="Group 36"/>
          <p:cNvGrpSpPr>
            <a:grpSpLocks/>
          </p:cNvGrpSpPr>
          <p:nvPr/>
        </p:nvGrpSpPr>
        <p:grpSpPr bwMode="auto">
          <a:xfrm>
            <a:off x="6332538" y="5229225"/>
            <a:ext cx="1206500" cy="363538"/>
            <a:chOff x="3316" y="2777"/>
            <a:chExt cx="760" cy="229"/>
          </a:xfrm>
        </p:grpSpPr>
        <p:sp>
          <p:nvSpPr>
            <p:cNvPr id="9256" name="Line 37"/>
            <p:cNvSpPr>
              <a:spLocks noChangeShapeType="1"/>
            </p:cNvSpPr>
            <p:nvPr/>
          </p:nvSpPr>
          <p:spPr bwMode="auto">
            <a:xfrm>
              <a:off x="3316" y="2935"/>
              <a:ext cx="760"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9257" name="Rectangle 38"/>
            <p:cNvSpPr>
              <a:spLocks noChangeArrowheads="1"/>
            </p:cNvSpPr>
            <p:nvPr/>
          </p:nvSpPr>
          <p:spPr bwMode="auto">
            <a:xfrm>
              <a:off x="3399" y="2777"/>
              <a:ext cx="474" cy="229"/>
            </a:xfrm>
            <a:prstGeom prst="rect">
              <a:avLst/>
            </a:prstGeom>
            <a:noFill/>
            <a:ln w="12700">
              <a:noFill/>
              <a:miter lim="800000"/>
              <a:headEnd/>
              <a:tailEnd/>
            </a:ln>
          </p:spPr>
          <p:txBody>
            <a:bodyPr wrap="none" lIns="90488" tIns="44450" rIns="90488" bIns="44450">
              <a:spAutoFit/>
            </a:bodyPr>
            <a:lstStyle/>
            <a:p>
              <a:pPr eaLnBrk="0" hangingPunct="0"/>
              <a:r>
                <a:rPr lang="zh-CN" altLang="en-US" sz="1800" b="1">
                  <a:latin typeface="楷体" pitchFamily="18" charset="-122"/>
                  <a:ea typeface="楷体" pitchFamily="18" charset="-122"/>
                </a:rPr>
                <a:t>发</a:t>
              </a:r>
              <a:r>
                <a:rPr lang="en-US" altLang="zh-CN" sz="1800" b="1">
                  <a:latin typeface="楷体" pitchFamily="18" charset="-122"/>
                  <a:ea typeface="楷体" pitchFamily="18" charset="-122"/>
                </a:rPr>
                <a:t>(7)</a:t>
              </a:r>
            </a:p>
          </p:txBody>
        </p:sp>
      </p:grpSp>
      <p:sp>
        <p:nvSpPr>
          <p:cNvPr id="9237" name="Rectangle 39"/>
          <p:cNvSpPr>
            <a:spLocks noChangeArrowheads="1"/>
          </p:cNvSpPr>
          <p:nvPr/>
        </p:nvSpPr>
        <p:spPr bwMode="auto">
          <a:xfrm>
            <a:off x="6769100" y="1028700"/>
            <a:ext cx="1576388" cy="393700"/>
          </a:xfrm>
          <a:prstGeom prst="rect">
            <a:avLst/>
          </a:prstGeom>
          <a:noFill/>
          <a:ln w="12700">
            <a:noFill/>
            <a:miter lim="800000"/>
            <a:headEnd/>
            <a:tailEnd/>
          </a:ln>
        </p:spPr>
        <p:txBody>
          <a:bodyPr wrap="none" lIns="90488" tIns="44450" rIns="90488" bIns="44450">
            <a:spAutoFit/>
          </a:bodyPr>
          <a:lstStyle/>
          <a:p>
            <a:pPr eaLnBrk="0" hangingPunct="0"/>
            <a:r>
              <a:rPr lang="zh-CN" altLang="en-US" sz="2000" b="1">
                <a:latin typeface="楷体" pitchFamily="18" charset="-122"/>
                <a:ea typeface="楷体" pitchFamily="18" charset="-122"/>
              </a:rPr>
              <a:t>假设窗口＝</a:t>
            </a:r>
            <a:r>
              <a:rPr lang="en-US" altLang="zh-CN" sz="2000" b="1">
                <a:latin typeface="楷体" pitchFamily="18" charset="-122"/>
                <a:ea typeface="楷体" pitchFamily="18" charset="-122"/>
              </a:rPr>
              <a:t>4</a:t>
            </a:r>
          </a:p>
        </p:txBody>
      </p:sp>
      <p:sp>
        <p:nvSpPr>
          <p:cNvPr id="9238" name="Rectangle 40"/>
          <p:cNvSpPr>
            <a:spLocks noChangeArrowheads="1"/>
          </p:cNvSpPr>
          <p:nvPr/>
        </p:nvSpPr>
        <p:spPr bwMode="auto">
          <a:xfrm>
            <a:off x="6540500" y="2997200"/>
            <a:ext cx="688975" cy="393700"/>
          </a:xfrm>
          <a:prstGeom prst="rect">
            <a:avLst/>
          </a:prstGeom>
          <a:noFill/>
          <a:ln w="12700">
            <a:noFill/>
            <a:miter lim="800000"/>
            <a:headEnd/>
            <a:tailEnd/>
          </a:ln>
        </p:spPr>
        <p:txBody>
          <a:bodyPr wrap="none" lIns="90488" tIns="44450" rIns="90488" bIns="44450">
            <a:spAutoFit/>
          </a:bodyPr>
          <a:lstStyle/>
          <a:p>
            <a:pPr eaLnBrk="0" hangingPunct="0"/>
            <a:r>
              <a:rPr lang="zh-CN" altLang="en-US" sz="2000" b="1">
                <a:solidFill>
                  <a:srgbClr val="FF0000"/>
                </a:solidFill>
                <a:latin typeface="楷体" pitchFamily="18" charset="-122"/>
                <a:ea typeface="楷体" pitchFamily="18" charset="-122"/>
              </a:rPr>
              <a:t>等待</a:t>
            </a:r>
          </a:p>
        </p:txBody>
      </p:sp>
      <p:sp>
        <p:nvSpPr>
          <p:cNvPr id="9239" name="Rectangle 41"/>
          <p:cNvSpPr>
            <a:spLocks noChangeArrowheads="1"/>
          </p:cNvSpPr>
          <p:nvPr/>
        </p:nvSpPr>
        <p:spPr bwMode="auto">
          <a:xfrm>
            <a:off x="6540500" y="4652963"/>
            <a:ext cx="688975" cy="393700"/>
          </a:xfrm>
          <a:prstGeom prst="rect">
            <a:avLst/>
          </a:prstGeom>
          <a:noFill/>
          <a:ln w="12700">
            <a:noFill/>
            <a:miter lim="800000"/>
            <a:headEnd/>
            <a:tailEnd/>
          </a:ln>
        </p:spPr>
        <p:txBody>
          <a:bodyPr wrap="none" lIns="90488" tIns="44450" rIns="90488" bIns="44450">
            <a:spAutoFit/>
          </a:bodyPr>
          <a:lstStyle/>
          <a:p>
            <a:pPr eaLnBrk="0" hangingPunct="0"/>
            <a:r>
              <a:rPr lang="zh-CN" altLang="en-US" sz="2000" b="1">
                <a:solidFill>
                  <a:srgbClr val="FF0000"/>
                </a:solidFill>
                <a:latin typeface="楷体" pitchFamily="18" charset="-122"/>
                <a:ea typeface="楷体" pitchFamily="18" charset="-122"/>
              </a:rPr>
              <a:t>等待</a:t>
            </a:r>
          </a:p>
        </p:txBody>
      </p:sp>
      <p:sp>
        <p:nvSpPr>
          <p:cNvPr id="675882" name="Rectangle 42"/>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9241" name="Text Box 43"/>
          <p:cNvSpPr txBox="1">
            <a:spLocks noChangeArrowheads="1"/>
          </p:cNvSpPr>
          <p:nvPr/>
        </p:nvSpPr>
        <p:spPr bwMode="auto">
          <a:xfrm>
            <a:off x="8547100" y="44450"/>
            <a:ext cx="492443" cy="461665"/>
          </a:xfrm>
          <a:prstGeom prst="rect">
            <a:avLst/>
          </a:prstGeom>
          <a:noFill/>
          <a:ln w="12700">
            <a:noFill/>
            <a:miter lim="800000"/>
            <a:headEnd/>
            <a:tailEnd/>
          </a:ln>
        </p:spPr>
        <p:txBody>
          <a:bodyPr wrap="none">
            <a:spAutoFit/>
          </a:bodyPr>
          <a:lstStyle/>
          <a:p>
            <a:pPr eaLnBrk="0" hangingPunct="0"/>
            <a:r>
              <a:rPr lang="en-US" altLang="zh-CN" dirty="0" smtClean="0"/>
              <a:t>43</a:t>
            </a:r>
            <a:endParaRPr lang="en-US" altLang="zh-CN" dirty="0"/>
          </a:p>
        </p:txBody>
      </p:sp>
      <p:sp>
        <p:nvSpPr>
          <p:cNvPr id="9242" name="Text Box 44"/>
          <p:cNvSpPr txBox="1">
            <a:spLocks noChangeArrowheads="1"/>
          </p:cNvSpPr>
          <p:nvPr/>
        </p:nvSpPr>
        <p:spPr bwMode="auto">
          <a:xfrm>
            <a:off x="136525" y="841375"/>
            <a:ext cx="5730875" cy="5167313"/>
          </a:xfrm>
          <a:prstGeom prst="rect">
            <a:avLst/>
          </a:prstGeom>
          <a:noFill/>
          <a:ln w="9525">
            <a:noFill/>
            <a:miter lim="800000"/>
            <a:headEnd/>
            <a:tailEnd/>
          </a:ln>
        </p:spPr>
        <p:txBody>
          <a:bodyPr>
            <a:spAutoFit/>
          </a:bodyPr>
          <a:lstStyle/>
          <a:p>
            <a:pPr>
              <a:spcBef>
                <a:spcPct val="10000"/>
              </a:spcBef>
              <a:spcAft>
                <a:spcPct val="10000"/>
              </a:spcAft>
              <a:buClr>
                <a:srgbClr val="FF0000"/>
              </a:buClr>
              <a:buFont typeface="Wingdings" pitchFamily="2" charset="2"/>
              <a:buNone/>
            </a:pPr>
            <a:r>
              <a:rPr lang="en-US" altLang="zh-CN" b="1" dirty="0"/>
              <a:t>       </a:t>
            </a:r>
            <a:r>
              <a:rPr lang="zh-CN" altLang="en-US" b="1" dirty="0"/>
              <a:t>允许发方</a:t>
            </a:r>
            <a:r>
              <a:rPr lang="zh-CN" altLang="en-US" b="1" dirty="0">
                <a:solidFill>
                  <a:srgbClr val="FF0000"/>
                </a:solidFill>
              </a:rPr>
              <a:t>连续发送</a:t>
            </a:r>
            <a:r>
              <a:rPr lang="zh-CN" altLang="en-US" b="1" dirty="0"/>
              <a:t>多块数据；</a:t>
            </a:r>
          </a:p>
          <a:p>
            <a:pPr>
              <a:spcBef>
                <a:spcPct val="10000"/>
              </a:spcBef>
              <a:spcAft>
                <a:spcPct val="10000"/>
              </a:spcAft>
              <a:buClr>
                <a:srgbClr val="FF0000"/>
              </a:buClr>
              <a:buFont typeface="Wingdings" pitchFamily="2" charset="2"/>
              <a:buNone/>
            </a:pPr>
            <a:r>
              <a:rPr lang="zh-CN" altLang="en-US" b="1" dirty="0"/>
              <a:t>       允许收方对多块数据</a:t>
            </a:r>
            <a:r>
              <a:rPr lang="zh-CN" altLang="en-US" b="1" dirty="0">
                <a:solidFill>
                  <a:srgbClr val="FF0000"/>
                </a:solidFill>
              </a:rPr>
              <a:t>统一确认</a:t>
            </a:r>
            <a:r>
              <a:rPr lang="zh-CN" altLang="en-US" b="1" dirty="0"/>
              <a:t>。</a:t>
            </a:r>
            <a:r>
              <a:rPr lang="zh-CN" altLang="en-US" b="1" dirty="0">
                <a:latin typeface="楷体" pitchFamily="18" charset="-122"/>
                <a:ea typeface="楷体" pitchFamily="18" charset="-122"/>
              </a:rPr>
              <a:t> </a:t>
            </a:r>
          </a:p>
          <a:p>
            <a:pPr>
              <a:spcBef>
                <a:spcPct val="10000"/>
              </a:spcBef>
              <a:spcAft>
                <a:spcPct val="10000"/>
              </a:spcAft>
              <a:buClr>
                <a:srgbClr val="FF0000"/>
              </a:buClr>
              <a:buFont typeface="Wingdings" pitchFamily="2" charset="2"/>
              <a:buNone/>
            </a:pPr>
            <a:r>
              <a:rPr lang="en-US" altLang="zh-CN" b="1" dirty="0">
                <a:latin typeface="楷体" pitchFamily="18" charset="-122"/>
                <a:ea typeface="楷体" pitchFamily="18" charset="-122"/>
              </a:rPr>
              <a:t>(1)  </a:t>
            </a:r>
            <a:r>
              <a:rPr lang="zh-CN" altLang="en-US" b="1" dirty="0">
                <a:latin typeface="楷体" pitchFamily="18" charset="-122"/>
                <a:ea typeface="楷体" pitchFamily="18" charset="-122"/>
              </a:rPr>
              <a:t>发方</a:t>
            </a:r>
            <a:r>
              <a:rPr lang="zh-CN" altLang="en-US" b="1" u="sng" dirty="0">
                <a:latin typeface="楷体" pitchFamily="18" charset="-122"/>
                <a:ea typeface="楷体" pitchFamily="18" charset="-122"/>
              </a:rPr>
              <a:t>一次连续发送</a:t>
            </a:r>
            <a:r>
              <a:rPr lang="zh-CN" altLang="en-US" b="1" u="sng" dirty="0">
                <a:solidFill>
                  <a:srgbClr val="FF0000"/>
                </a:solidFill>
                <a:latin typeface="楷体" pitchFamily="18" charset="-122"/>
                <a:ea typeface="楷体" pitchFamily="18" charset="-122"/>
              </a:rPr>
              <a:t>多块</a:t>
            </a:r>
            <a:r>
              <a:rPr lang="zh-CN" altLang="en-US" b="1" u="sng" dirty="0">
                <a:latin typeface="楷体" pitchFamily="18" charset="-122"/>
                <a:ea typeface="楷体" pitchFamily="18" charset="-122"/>
              </a:rPr>
              <a:t>数据</a:t>
            </a:r>
          </a:p>
          <a:p>
            <a:pPr>
              <a:lnSpc>
                <a:spcPct val="120000"/>
              </a:lnSpc>
              <a:spcAft>
                <a:spcPct val="10000"/>
              </a:spcAft>
            </a:pPr>
            <a:r>
              <a:rPr lang="zh-CN" altLang="en-US" b="1" dirty="0">
                <a:latin typeface="楷体" pitchFamily="18" charset="-122"/>
                <a:ea typeface="楷体" pitchFamily="18" charset="-122"/>
              </a:rPr>
              <a:t>     （块数限于</a:t>
            </a:r>
            <a:r>
              <a:rPr lang="zh-CN" altLang="en-US" b="1" dirty="0">
                <a:solidFill>
                  <a:srgbClr val="FF0000"/>
                </a:solidFill>
                <a:latin typeface="楷体" pitchFamily="18" charset="-122"/>
                <a:ea typeface="楷体" pitchFamily="18" charset="-122"/>
              </a:rPr>
              <a:t>窗口</a:t>
            </a:r>
            <a:r>
              <a:rPr lang="zh-CN" altLang="en-US" b="1" dirty="0">
                <a:latin typeface="楷体" pitchFamily="18" charset="-122"/>
                <a:ea typeface="楷体" pitchFamily="18" charset="-122"/>
              </a:rPr>
              <a:t>尺寸）；</a:t>
            </a:r>
          </a:p>
          <a:p>
            <a:pPr>
              <a:lnSpc>
                <a:spcPct val="120000"/>
              </a:lnSpc>
              <a:spcBef>
                <a:spcPct val="20000"/>
              </a:spcBef>
            </a:pPr>
            <a:r>
              <a:rPr lang="zh-CN" altLang="en-US" b="1" dirty="0">
                <a:latin typeface="楷体" pitchFamily="18" charset="-122"/>
                <a:ea typeface="楷体" pitchFamily="18" charset="-122"/>
              </a:rPr>
              <a:t> </a:t>
            </a:r>
            <a:r>
              <a:rPr lang="en-US" altLang="zh-CN" b="1" dirty="0">
                <a:latin typeface="楷体" pitchFamily="18" charset="-122"/>
                <a:ea typeface="楷体" pitchFamily="18" charset="-122"/>
              </a:rPr>
              <a:t>(2)  </a:t>
            </a:r>
            <a:r>
              <a:rPr lang="zh-CN" altLang="en-US" b="1" dirty="0">
                <a:latin typeface="楷体" pitchFamily="18" charset="-122"/>
                <a:ea typeface="楷体" pitchFamily="18" charset="-122"/>
              </a:rPr>
              <a:t>收方对</a:t>
            </a:r>
            <a:r>
              <a:rPr lang="zh-CN" altLang="en-US" b="1" dirty="0">
                <a:solidFill>
                  <a:srgbClr val="FF0000"/>
                </a:solidFill>
                <a:latin typeface="楷体" pitchFamily="18" charset="-122"/>
                <a:ea typeface="楷体" pitchFamily="18" charset="-122"/>
              </a:rPr>
              <a:t>每块</a:t>
            </a:r>
            <a:r>
              <a:rPr lang="zh-CN" altLang="en-US" b="1" dirty="0">
                <a:latin typeface="楷体" pitchFamily="18" charset="-122"/>
                <a:ea typeface="楷体" pitchFamily="18" charset="-122"/>
              </a:rPr>
              <a:t>数据进行差错分析，</a:t>
            </a:r>
          </a:p>
          <a:p>
            <a:pPr>
              <a:lnSpc>
                <a:spcPct val="120000"/>
              </a:lnSpc>
            </a:pPr>
            <a:r>
              <a:rPr lang="zh-CN" altLang="en-US" b="1" dirty="0">
                <a:latin typeface="楷体" pitchFamily="18" charset="-122"/>
                <a:ea typeface="楷体" pitchFamily="18" charset="-122"/>
              </a:rPr>
              <a:t>      如果</a:t>
            </a:r>
            <a:r>
              <a:rPr lang="zh-CN" altLang="en-US" b="1" u="sng" dirty="0">
                <a:solidFill>
                  <a:srgbClr val="FF0000"/>
                </a:solidFill>
                <a:latin typeface="楷体" pitchFamily="18" charset="-122"/>
                <a:ea typeface="楷体" pitchFamily="18" charset="-122"/>
              </a:rPr>
              <a:t>发现错误</a:t>
            </a:r>
            <a:r>
              <a:rPr lang="zh-CN" altLang="en-US" b="1" u="sng" dirty="0">
                <a:latin typeface="楷体" pitchFamily="18" charset="-122"/>
                <a:ea typeface="楷体" pitchFamily="18" charset="-122"/>
              </a:rPr>
              <a:t>，</a:t>
            </a:r>
            <a:r>
              <a:rPr lang="zh-CN" altLang="en-US" b="1" u="sng" dirty="0">
                <a:solidFill>
                  <a:srgbClr val="FF0000"/>
                </a:solidFill>
                <a:latin typeface="楷体" pitchFamily="18" charset="-122"/>
                <a:ea typeface="楷体" pitchFamily="18" charset="-122"/>
              </a:rPr>
              <a:t>立即反馈</a:t>
            </a:r>
            <a:r>
              <a:rPr lang="zh-CN" altLang="en-US" b="1" dirty="0">
                <a:latin typeface="楷体" pitchFamily="18" charset="-122"/>
                <a:ea typeface="楷体" pitchFamily="18" charset="-122"/>
              </a:rPr>
              <a:t>发送方；</a:t>
            </a:r>
            <a:endParaRPr lang="zh-CN" altLang="en-US" sz="2000" b="1" dirty="0">
              <a:latin typeface="楷体" pitchFamily="18" charset="-122"/>
              <a:ea typeface="楷体" pitchFamily="18" charset="-122"/>
            </a:endParaRPr>
          </a:p>
          <a:p>
            <a:pPr>
              <a:lnSpc>
                <a:spcPct val="120000"/>
              </a:lnSpc>
              <a:spcBef>
                <a:spcPct val="20000"/>
              </a:spcBef>
            </a:pPr>
            <a:r>
              <a:rPr lang="zh-CN" altLang="en-US" b="1" dirty="0">
                <a:latin typeface="楷体" pitchFamily="18" charset="-122"/>
                <a:ea typeface="楷体" pitchFamily="18" charset="-122"/>
              </a:rPr>
              <a:t> </a:t>
            </a:r>
            <a:r>
              <a:rPr lang="en-US" altLang="zh-CN" b="1" dirty="0">
                <a:latin typeface="楷体" pitchFamily="18" charset="-122"/>
                <a:ea typeface="楷体" pitchFamily="18" charset="-122"/>
              </a:rPr>
              <a:t>(3)  </a:t>
            </a:r>
            <a:r>
              <a:rPr lang="zh-CN" altLang="en-US" b="1" dirty="0">
                <a:latin typeface="楷体" pitchFamily="18" charset="-122"/>
                <a:ea typeface="楷体" pitchFamily="18" charset="-122"/>
              </a:rPr>
              <a:t>收方可对收到的多个正确的数据块进行一次性确认；</a:t>
            </a:r>
          </a:p>
          <a:p>
            <a:pPr>
              <a:lnSpc>
                <a:spcPct val="120000"/>
              </a:lnSpc>
              <a:spcBef>
                <a:spcPct val="30000"/>
              </a:spcBef>
            </a:pPr>
            <a:r>
              <a:rPr lang="zh-CN" altLang="en-US" b="1" dirty="0">
                <a:latin typeface="楷体" pitchFamily="18" charset="-122"/>
                <a:ea typeface="楷体" pitchFamily="18" charset="-122"/>
              </a:rPr>
              <a:t> </a:t>
            </a:r>
            <a:r>
              <a:rPr lang="en-US" altLang="zh-CN" b="1" dirty="0">
                <a:latin typeface="楷体" pitchFamily="18" charset="-122"/>
                <a:ea typeface="楷体" pitchFamily="18" charset="-122"/>
              </a:rPr>
              <a:t>(4)  </a:t>
            </a:r>
            <a:r>
              <a:rPr lang="zh-CN" altLang="en-US" b="1" dirty="0">
                <a:latin typeface="楷体" pitchFamily="18" charset="-122"/>
                <a:ea typeface="楷体" pitchFamily="18" charset="-122"/>
              </a:rPr>
              <a:t>发方根据反馈的结果，重发指定数据块</a:t>
            </a:r>
            <a:r>
              <a:rPr lang="en-US" altLang="zh-CN" b="1" dirty="0">
                <a:solidFill>
                  <a:srgbClr val="FF0000"/>
                </a:solidFill>
                <a:latin typeface="楷体" pitchFamily="18" charset="-122"/>
                <a:ea typeface="楷体" pitchFamily="18" charset="-122"/>
              </a:rPr>
              <a:t>(SB)</a:t>
            </a:r>
            <a:r>
              <a:rPr lang="zh-CN" altLang="en-US" b="1" dirty="0">
                <a:latin typeface="楷体" pitchFamily="18" charset="-122"/>
                <a:ea typeface="楷体" pitchFamily="18" charset="-122"/>
              </a:rPr>
              <a:t>，</a:t>
            </a:r>
            <a:r>
              <a:rPr lang="zh-CN" altLang="en-US" b="1" dirty="0">
                <a:solidFill>
                  <a:srgbClr val="FF0000"/>
                </a:solidFill>
                <a:latin typeface="楷体" pitchFamily="18" charset="-122"/>
                <a:ea typeface="楷体" pitchFamily="18" charset="-122"/>
              </a:rPr>
              <a:t>或</a:t>
            </a:r>
            <a:r>
              <a:rPr lang="zh-CN" altLang="en-US" b="1" dirty="0">
                <a:latin typeface="楷体" pitchFamily="18" charset="-122"/>
                <a:ea typeface="楷体" pitchFamily="18" charset="-122"/>
              </a:rPr>
              <a:t>重发指定数据块及其后所有数据块</a:t>
            </a:r>
            <a:r>
              <a:rPr lang="en-US" altLang="zh-CN" b="1" dirty="0">
                <a:solidFill>
                  <a:srgbClr val="FF0000"/>
                </a:solidFill>
                <a:latin typeface="楷体" pitchFamily="18" charset="-122"/>
                <a:ea typeface="楷体" pitchFamily="18" charset="-122"/>
              </a:rPr>
              <a:t>(GBN)</a:t>
            </a:r>
            <a:r>
              <a:rPr lang="zh-CN" altLang="en-US" b="1" dirty="0">
                <a:latin typeface="楷体" pitchFamily="18" charset="-122"/>
                <a:ea typeface="楷体" pitchFamily="18" charset="-122"/>
              </a:rPr>
              <a:t>，</a:t>
            </a:r>
            <a:r>
              <a:rPr lang="zh-CN" altLang="en-US" b="1" dirty="0">
                <a:solidFill>
                  <a:srgbClr val="FF0000"/>
                </a:solidFill>
                <a:latin typeface="楷体" pitchFamily="18" charset="-122"/>
                <a:ea typeface="楷体" pitchFamily="18" charset="-122"/>
              </a:rPr>
              <a:t>或者</a:t>
            </a:r>
            <a:r>
              <a:rPr lang="zh-CN" altLang="en-US" b="1" dirty="0">
                <a:latin typeface="楷体" pitchFamily="18" charset="-122"/>
                <a:ea typeface="楷体" pitchFamily="18" charset="-122"/>
              </a:rPr>
              <a:t>直接发送后续数据块。</a:t>
            </a:r>
            <a:endParaRPr lang="zh-CN" altLang="en-US" b="1" dirty="0"/>
          </a:p>
        </p:txBody>
      </p:sp>
      <p:grpSp>
        <p:nvGrpSpPr>
          <p:cNvPr id="11" name="Group 45"/>
          <p:cNvGrpSpPr>
            <a:grpSpLocks/>
          </p:cNvGrpSpPr>
          <p:nvPr/>
        </p:nvGrpSpPr>
        <p:grpSpPr bwMode="auto">
          <a:xfrm>
            <a:off x="6318250" y="3786188"/>
            <a:ext cx="1206500" cy="363537"/>
            <a:chOff x="3316" y="2098"/>
            <a:chExt cx="760" cy="229"/>
          </a:xfrm>
        </p:grpSpPr>
        <p:sp>
          <p:nvSpPr>
            <p:cNvPr id="9254" name="Line 46"/>
            <p:cNvSpPr>
              <a:spLocks noChangeShapeType="1"/>
            </p:cNvSpPr>
            <p:nvPr/>
          </p:nvSpPr>
          <p:spPr bwMode="auto">
            <a:xfrm>
              <a:off x="3316" y="2304"/>
              <a:ext cx="760"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9255" name="Rectangle 47"/>
            <p:cNvSpPr>
              <a:spLocks noChangeArrowheads="1"/>
            </p:cNvSpPr>
            <p:nvPr/>
          </p:nvSpPr>
          <p:spPr bwMode="auto">
            <a:xfrm>
              <a:off x="3399" y="2098"/>
              <a:ext cx="618" cy="229"/>
            </a:xfrm>
            <a:prstGeom prst="rect">
              <a:avLst/>
            </a:prstGeom>
            <a:noFill/>
            <a:ln w="12700">
              <a:noFill/>
              <a:miter lim="800000"/>
              <a:headEnd/>
              <a:tailEnd/>
            </a:ln>
          </p:spPr>
          <p:txBody>
            <a:bodyPr wrap="none" lIns="90488" tIns="44450" rIns="90488" bIns="44450">
              <a:spAutoFit/>
            </a:bodyPr>
            <a:lstStyle/>
            <a:p>
              <a:pPr eaLnBrk="0" hangingPunct="0"/>
              <a:r>
                <a:rPr lang="zh-CN" altLang="en-US" sz="1800" b="1">
                  <a:solidFill>
                    <a:srgbClr val="FF0000"/>
                  </a:solidFill>
                  <a:latin typeface="楷体" pitchFamily="18" charset="-122"/>
                  <a:ea typeface="楷体" pitchFamily="18" charset="-122"/>
                </a:rPr>
                <a:t>重发</a:t>
              </a:r>
              <a:r>
                <a:rPr lang="en-US" altLang="zh-CN" sz="1800" b="1">
                  <a:solidFill>
                    <a:srgbClr val="FF0000"/>
                  </a:solidFill>
                  <a:latin typeface="楷体" pitchFamily="18" charset="-122"/>
                  <a:ea typeface="楷体" pitchFamily="18" charset="-122"/>
                </a:rPr>
                <a:t>(3)</a:t>
              </a:r>
            </a:p>
          </p:txBody>
        </p:sp>
      </p:grpSp>
      <p:grpSp>
        <p:nvGrpSpPr>
          <p:cNvPr id="12" name="Group 48"/>
          <p:cNvGrpSpPr>
            <a:grpSpLocks/>
          </p:cNvGrpSpPr>
          <p:nvPr/>
        </p:nvGrpSpPr>
        <p:grpSpPr bwMode="auto">
          <a:xfrm>
            <a:off x="6300788" y="4073525"/>
            <a:ext cx="1206500" cy="363538"/>
            <a:chOff x="3316" y="2098"/>
            <a:chExt cx="760" cy="229"/>
          </a:xfrm>
        </p:grpSpPr>
        <p:sp>
          <p:nvSpPr>
            <p:cNvPr id="9252" name="Line 49"/>
            <p:cNvSpPr>
              <a:spLocks noChangeShapeType="1"/>
            </p:cNvSpPr>
            <p:nvPr/>
          </p:nvSpPr>
          <p:spPr bwMode="auto">
            <a:xfrm>
              <a:off x="3316" y="2304"/>
              <a:ext cx="760"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9253" name="Rectangle 50"/>
            <p:cNvSpPr>
              <a:spLocks noChangeArrowheads="1"/>
            </p:cNvSpPr>
            <p:nvPr/>
          </p:nvSpPr>
          <p:spPr bwMode="auto">
            <a:xfrm>
              <a:off x="3399" y="2098"/>
              <a:ext cx="618" cy="229"/>
            </a:xfrm>
            <a:prstGeom prst="rect">
              <a:avLst/>
            </a:prstGeom>
            <a:noFill/>
            <a:ln w="12700">
              <a:noFill/>
              <a:miter lim="800000"/>
              <a:headEnd/>
              <a:tailEnd/>
            </a:ln>
          </p:spPr>
          <p:txBody>
            <a:bodyPr wrap="none" lIns="90488" tIns="44450" rIns="90488" bIns="44450">
              <a:spAutoFit/>
            </a:bodyPr>
            <a:lstStyle/>
            <a:p>
              <a:pPr eaLnBrk="0" hangingPunct="0"/>
              <a:r>
                <a:rPr lang="zh-CN" altLang="en-US" sz="1800" b="1">
                  <a:solidFill>
                    <a:srgbClr val="FF0000"/>
                  </a:solidFill>
                  <a:latin typeface="楷体" pitchFamily="18" charset="-122"/>
                  <a:ea typeface="楷体" pitchFamily="18" charset="-122"/>
                </a:rPr>
                <a:t>重发</a:t>
              </a:r>
              <a:r>
                <a:rPr lang="en-US" altLang="zh-CN" sz="1800" b="1">
                  <a:solidFill>
                    <a:srgbClr val="FF0000"/>
                  </a:solidFill>
                  <a:latin typeface="楷体" pitchFamily="18" charset="-122"/>
                  <a:ea typeface="楷体" pitchFamily="18" charset="-122"/>
                </a:rPr>
                <a:t>(4)</a:t>
              </a:r>
            </a:p>
          </p:txBody>
        </p:sp>
      </p:grpSp>
      <p:grpSp>
        <p:nvGrpSpPr>
          <p:cNvPr id="13" name="Group 51"/>
          <p:cNvGrpSpPr>
            <a:grpSpLocks/>
          </p:cNvGrpSpPr>
          <p:nvPr/>
        </p:nvGrpSpPr>
        <p:grpSpPr bwMode="auto">
          <a:xfrm>
            <a:off x="6300788" y="4360863"/>
            <a:ext cx="1206500" cy="363537"/>
            <a:chOff x="3316" y="2098"/>
            <a:chExt cx="760" cy="229"/>
          </a:xfrm>
        </p:grpSpPr>
        <p:sp>
          <p:nvSpPr>
            <p:cNvPr id="9250" name="Line 52"/>
            <p:cNvSpPr>
              <a:spLocks noChangeShapeType="1"/>
            </p:cNvSpPr>
            <p:nvPr/>
          </p:nvSpPr>
          <p:spPr bwMode="auto">
            <a:xfrm>
              <a:off x="3316" y="2304"/>
              <a:ext cx="760"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9251" name="Rectangle 53"/>
            <p:cNvSpPr>
              <a:spLocks noChangeArrowheads="1"/>
            </p:cNvSpPr>
            <p:nvPr/>
          </p:nvSpPr>
          <p:spPr bwMode="auto">
            <a:xfrm>
              <a:off x="3399" y="2098"/>
              <a:ext cx="618" cy="229"/>
            </a:xfrm>
            <a:prstGeom prst="rect">
              <a:avLst/>
            </a:prstGeom>
            <a:noFill/>
            <a:ln w="12700">
              <a:noFill/>
              <a:miter lim="800000"/>
              <a:headEnd/>
              <a:tailEnd/>
            </a:ln>
          </p:spPr>
          <p:txBody>
            <a:bodyPr wrap="none" lIns="90488" tIns="44450" rIns="90488" bIns="44450">
              <a:spAutoFit/>
            </a:bodyPr>
            <a:lstStyle/>
            <a:p>
              <a:pPr eaLnBrk="0" hangingPunct="0"/>
              <a:r>
                <a:rPr lang="zh-CN" altLang="en-US" sz="1800" b="1">
                  <a:solidFill>
                    <a:srgbClr val="FF0000"/>
                  </a:solidFill>
                  <a:latin typeface="楷体" pitchFamily="18" charset="-122"/>
                  <a:ea typeface="楷体" pitchFamily="18" charset="-122"/>
                </a:rPr>
                <a:t>重发</a:t>
              </a:r>
              <a:r>
                <a:rPr lang="en-US" altLang="zh-CN" sz="1800" b="1">
                  <a:solidFill>
                    <a:srgbClr val="FF0000"/>
                  </a:solidFill>
                  <a:latin typeface="楷体" pitchFamily="18" charset="-122"/>
                  <a:ea typeface="楷体" pitchFamily="18" charset="-122"/>
                </a:rPr>
                <a:t>(5)</a:t>
              </a:r>
            </a:p>
          </p:txBody>
        </p:sp>
      </p:grpSp>
      <p:sp>
        <p:nvSpPr>
          <p:cNvPr id="9246" name="Text Box 54"/>
          <p:cNvSpPr txBox="1">
            <a:spLocks noChangeArrowheads="1"/>
          </p:cNvSpPr>
          <p:nvPr/>
        </p:nvSpPr>
        <p:spPr bwMode="auto">
          <a:xfrm>
            <a:off x="107950" y="115888"/>
            <a:ext cx="5184775" cy="519112"/>
          </a:xfrm>
          <a:prstGeom prst="rect">
            <a:avLst/>
          </a:prstGeom>
          <a:noFill/>
          <a:ln w="9525">
            <a:noFill/>
            <a:miter lim="800000"/>
            <a:headEnd/>
            <a:tailEnd/>
          </a:ln>
        </p:spPr>
        <p:txBody>
          <a:bodyPr>
            <a:spAutoFit/>
          </a:bodyPr>
          <a:lstStyle/>
          <a:p>
            <a:pPr>
              <a:spcBef>
                <a:spcPct val="20000"/>
              </a:spcBef>
              <a:spcAft>
                <a:spcPct val="50000"/>
              </a:spcAft>
              <a:buClr>
                <a:srgbClr val="FF0000"/>
              </a:buClr>
              <a:buFont typeface="Wingdings" pitchFamily="2" charset="2"/>
              <a:buChar char="Ø"/>
            </a:pPr>
            <a:r>
              <a:rPr lang="zh-CN" altLang="en-US" sz="2800" b="1">
                <a:latin typeface="楷体" pitchFamily="18" charset="-122"/>
                <a:ea typeface="楷体" pitchFamily="18" charset="-122"/>
              </a:rPr>
              <a:t>滑动窗口协议</a:t>
            </a:r>
            <a:r>
              <a:rPr lang="en-US" altLang="zh-CN" sz="2800" b="1">
                <a:latin typeface="楷体" pitchFamily="18" charset="-122"/>
                <a:ea typeface="楷体" pitchFamily="18" charset="-122"/>
              </a:rPr>
              <a:t>—</a:t>
            </a:r>
            <a:r>
              <a:rPr lang="zh-CN" altLang="en-US" b="1">
                <a:latin typeface="楷体" pitchFamily="18" charset="-122"/>
                <a:ea typeface="楷体" pitchFamily="18" charset="-122"/>
              </a:rPr>
              <a:t>停等协议的改进</a:t>
            </a:r>
            <a:endParaRPr lang="zh-CN" altLang="en-US" b="1"/>
          </a:p>
        </p:txBody>
      </p:sp>
      <p:sp>
        <p:nvSpPr>
          <p:cNvPr id="9247" name="Line 55"/>
          <p:cNvSpPr>
            <a:spLocks noChangeShapeType="1"/>
          </p:cNvSpPr>
          <p:nvPr/>
        </p:nvSpPr>
        <p:spPr bwMode="auto">
          <a:xfrm flipH="1">
            <a:off x="6300788" y="5641975"/>
            <a:ext cx="2519362" cy="523875"/>
          </a:xfrm>
          <a:prstGeom prst="line">
            <a:avLst/>
          </a:prstGeom>
          <a:noFill/>
          <a:ln w="12700">
            <a:solidFill>
              <a:schemeClr val="tx1"/>
            </a:solidFill>
            <a:round/>
            <a:headEnd/>
            <a:tailEnd type="triangle" w="med" len="med"/>
          </a:ln>
        </p:spPr>
        <p:txBody>
          <a:bodyPr wrap="none" anchor="ctr"/>
          <a:lstStyle/>
          <a:p>
            <a:endParaRPr lang="zh-CN" altLang="en-US"/>
          </a:p>
        </p:txBody>
      </p:sp>
      <p:sp>
        <p:nvSpPr>
          <p:cNvPr id="9248" name="Rectangle 56"/>
          <p:cNvSpPr>
            <a:spLocks noChangeArrowheads="1"/>
          </p:cNvSpPr>
          <p:nvPr/>
        </p:nvSpPr>
        <p:spPr bwMode="auto">
          <a:xfrm>
            <a:off x="8027988" y="5699125"/>
            <a:ext cx="815975" cy="393700"/>
          </a:xfrm>
          <a:prstGeom prst="rect">
            <a:avLst/>
          </a:prstGeom>
          <a:noFill/>
          <a:ln w="12700">
            <a:noFill/>
            <a:miter lim="800000"/>
            <a:headEnd/>
            <a:tailEnd/>
          </a:ln>
        </p:spPr>
        <p:txBody>
          <a:bodyPr wrap="none" lIns="90488" tIns="44450" rIns="90488" bIns="44450">
            <a:spAutoFit/>
          </a:bodyPr>
          <a:lstStyle/>
          <a:p>
            <a:pPr eaLnBrk="0" hangingPunct="0"/>
            <a:r>
              <a:rPr lang="en-US" altLang="zh-CN" sz="2000" b="1">
                <a:solidFill>
                  <a:srgbClr val="FF0000"/>
                </a:solidFill>
                <a:latin typeface="楷体" pitchFamily="18" charset="-122"/>
                <a:ea typeface="楷体" pitchFamily="18" charset="-122"/>
              </a:rPr>
              <a:t>Ack 7</a:t>
            </a:r>
          </a:p>
        </p:txBody>
      </p:sp>
      <p:sp>
        <p:nvSpPr>
          <p:cNvPr id="9249" name="Text Box 57"/>
          <p:cNvSpPr txBox="1">
            <a:spLocks noChangeArrowheads="1"/>
          </p:cNvSpPr>
          <p:nvPr/>
        </p:nvSpPr>
        <p:spPr bwMode="auto">
          <a:xfrm>
            <a:off x="250825" y="6257925"/>
            <a:ext cx="3239990" cy="461665"/>
          </a:xfrm>
          <a:prstGeom prst="rect">
            <a:avLst/>
          </a:prstGeom>
          <a:noFill/>
          <a:ln w="9525">
            <a:noFill/>
            <a:miter lim="800000"/>
            <a:headEnd/>
            <a:tailEnd/>
          </a:ln>
        </p:spPr>
        <p:txBody>
          <a:bodyPr wrap="none">
            <a:spAutoFit/>
          </a:bodyPr>
          <a:lstStyle/>
          <a:p>
            <a:r>
              <a:rPr lang="en-US" altLang="zh-CN" b="1" dirty="0" smtClean="0">
                <a:solidFill>
                  <a:srgbClr val="FF0000"/>
                </a:solidFill>
              </a:rPr>
              <a:t>GBN</a:t>
            </a:r>
            <a:r>
              <a:rPr lang="zh-CN" altLang="en-US" b="1" dirty="0"/>
              <a:t>：后退重传</a:t>
            </a:r>
            <a:r>
              <a:rPr lang="en-US" altLang="zh-CN" b="1" dirty="0">
                <a:solidFill>
                  <a:srgbClr val="FF0000"/>
                </a:solidFill>
              </a:rPr>
              <a:t>N</a:t>
            </a:r>
            <a:r>
              <a:rPr lang="zh-CN" altLang="en-US" b="1" dirty="0"/>
              <a:t>块</a:t>
            </a:r>
            <a:r>
              <a:rPr lang="zh-CN" altLang="en-US" b="1" dirty="0" smtClean="0"/>
              <a:t>；</a:t>
            </a:r>
            <a:endParaRPr lang="zh-CN" altLang="en-US" dirty="0"/>
          </a:p>
        </p:txBody>
      </p:sp>
      <p:sp>
        <p:nvSpPr>
          <p:cNvPr id="58" name="TextBox 57"/>
          <p:cNvSpPr txBox="1"/>
          <p:nvPr/>
        </p:nvSpPr>
        <p:spPr>
          <a:xfrm>
            <a:off x="3714744" y="6027003"/>
            <a:ext cx="4515980" cy="830997"/>
          </a:xfrm>
          <a:prstGeom prst="rect">
            <a:avLst/>
          </a:prstGeom>
          <a:solidFill>
            <a:srgbClr val="FFFF00"/>
          </a:solidFill>
        </p:spPr>
        <p:txBody>
          <a:bodyPr wrap="none" rtlCol="0">
            <a:spAutoFit/>
          </a:bodyPr>
          <a:lstStyle/>
          <a:p>
            <a:r>
              <a:rPr lang="zh-CN" altLang="en-US" b="1" dirty="0" smtClean="0"/>
              <a:t>发方：记录状态；</a:t>
            </a:r>
            <a:endParaRPr lang="en-US" altLang="zh-CN" b="1" dirty="0" smtClean="0"/>
          </a:p>
          <a:p>
            <a:r>
              <a:rPr lang="zh-CN" altLang="en-US" b="1" dirty="0" smtClean="0"/>
              <a:t>收方：丢弃有错块后的数据块。</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54275" name="Rectangle 3"/>
          <p:cNvSpPr>
            <a:spLocks noChangeArrowheads="1"/>
          </p:cNvSpPr>
          <p:nvPr/>
        </p:nvSpPr>
        <p:spPr bwMode="auto">
          <a:xfrm>
            <a:off x="4211638" y="3119438"/>
            <a:ext cx="1219200" cy="381000"/>
          </a:xfrm>
          <a:prstGeom prst="rect">
            <a:avLst/>
          </a:prstGeom>
          <a:solidFill>
            <a:schemeClr val="bg1"/>
          </a:solidFill>
          <a:ln w="12700">
            <a:solidFill>
              <a:schemeClr val="tx1"/>
            </a:solidFill>
            <a:miter lim="800000"/>
            <a:headEnd/>
            <a:tailEnd/>
          </a:ln>
        </p:spPr>
        <p:txBody>
          <a:bodyPr wrap="none" anchor="ctr"/>
          <a:lstStyle/>
          <a:p>
            <a:pPr algn="ctr" eaLnBrk="0" hangingPunct="0"/>
            <a:r>
              <a:rPr lang="zh-CN" altLang="en-US" sz="1800" b="1">
                <a:latin typeface="楷体" pitchFamily="18" charset="-122"/>
                <a:ea typeface="楷体" pitchFamily="18" charset="-122"/>
              </a:rPr>
              <a:t>返回确认</a:t>
            </a:r>
            <a:r>
              <a:rPr lang="en-US" altLang="zh-CN" sz="1800" b="1">
                <a:latin typeface="楷体" pitchFamily="18" charset="-122"/>
                <a:ea typeface="楷体" pitchFamily="18" charset="-122"/>
              </a:rPr>
              <a:t>M</a:t>
            </a:r>
          </a:p>
        </p:txBody>
      </p:sp>
      <p:grpSp>
        <p:nvGrpSpPr>
          <p:cNvPr id="54276" name="Group 5"/>
          <p:cNvGrpSpPr>
            <a:grpSpLocks/>
          </p:cNvGrpSpPr>
          <p:nvPr/>
        </p:nvGrpSpPr>
        <p:grpSpPr bwMode="auto">
          <a:xfrm>
            <a:off x="136525" y="1916113"/>
            <a:ext cx="3673475" cy="3636962"/>
            <a:chOff x="86" y="1741"/>
            <a:chExt cx="2314" cy="2291"/>
          </a:xfrm>
        </p:grpSpPr>
        <p:sp>
          <p:nvSpPr>
            <p:cNvPr id="54322" name="Rectangle 6"/>
            <p:cNvSpPr>
              <a:spLocks noChangeArrowheads="1"/>
            </p:cNvSpPr>
            <p:nvPr/>
          </p:nvSpPr>
          <p:spPr bwMode="auto">
            <a:xfrm>
              <a:off x="1152" y="2688"/>
              <a:ext cx="672" cy="240"/>
            </a:xfrm>
            <a:prstGeom prst="rect">
              <a:avLst/>
            </a:prstGeom>
            <a:solidFill>
              <a:schemeClr val="bg1"/>
            </a:solidFill>
            <a:ln w="12700">
              <a:solidFill>
                <a:schemeClr val="tx1"/>
              </a:solidFill>
              <a:miter lim="800000"/>
              <a:headEnd/>
              <a:tailEnd/>
            </a:ln>
          </p:spPr>
          <p:txBody>
            <a:bodyPr wrap="none" anchor="ctr"/>
            <a:lstStyle/>
            <a:p>
              <a:pPr algn="ctr" eaLnBrk="0" hangingPunct="0"/>
              <a:r>
                <a:rPr lang="zh-CN" altLang="en-US" sz="1800" b="1">
                  <a:latin typeface="楷体" pitchFamily="18" charset="-122"/>
                  <a:ea typeface="楷体" pitchFamily="18" charset="-122"/>
                </a:rPr>
                <a:t>依次发送</a:t>
              </a:r>
            </a:p>
          </p:txBody>
        </p:sp>
        <p:sp>
          <p:nvSpPr>
            <p:cNvPr id="54323" name="Rectangle 7"/>
            <p:cNvSpPr>
              <a:spLocks noChangeArrowheads="1"/>
            </p:cNvSpPr>
            <p:nvPr/>
          </p:nvSpPr>
          <p:spPr bwMode="auto">
            <a:xfrm>
              <a:off x="1056" y="2208"/>
              <a:ext cx="864" cy="288"/>
            </a:xfrm>
            <a:prstGeom prst="rect">
              <a:avLst/>
            </a:prstGeom>
            <a:solidFill>
              <a:schemeClr val="bg1"/>
            </a:solidFill>
            <a:ln w="12700">
              <a:solidFill>
                <a:schemeClr val="tx1"/>
              </a:solidFill>
              <a:miter lim="800000"/>
              <a:headEnd/>
              <a:tailEnd/>
            </a:ln>
          </p:spPr>
          <p:txBody>
            <a:bodyPr wrap="none" anchor="ctr"/>
            <a:lstStyle/>
            <a:p>
              <a:pPr algn="ctr" eaLnBrk="0" hangingPunct="0"/>
              <a:r>
                <a:rPr lang="zh-CN" altLang="en-US" sz="1600" b="1">
                  <a:latin typeface="宋体" pitchFamily="2" charset="-122"/>
                </a:rPr>
                <a:t>形成 </a:t>
              </a:r>
              <a:r>
                <a:rPr lang="en-US" altLang="zh-CN" sz="1600" b="1">
                  <a:latin typeface="宋体" pitchFamily="2" charset="-122"/>
                </a:rPr>
                <a:t>N </a:t>
              </a:r>
              <a:r>
                <a:rPr lang="zh-CN" altLang="en-US" sz="1600" b="1">
                  <a:latin typeface="宋体" pitchFamily="2" charset="-122"/>
                </a:rPr>
                <a:t>数据块</a:t>
              </a:r>
            </a:p>
          </p:txBody>
        </p:sp>
        <p:sp>
          <p:nvSpPr>
            <p:cNvPr id="54324" name="Rectangle 8"/>
            <p:cNvSpPr>
              <a:spLocks noChangeArrowheads="1"/>
            </p:cNvSpPr>
            <p:nvPr/>
          </p:nvSpPr>
          <p:spPr bwMode="auto">
            <a:xfrm>
              <a:off x="1152" y="3120"/>
              <a:ext cx="672" cy="240"/>
            </a:xfrm>
            <a:prstGeom prst="rect">
              <a:avLst/>
            </a:prstGeom>
            <a:solidFill>
              <a:schemeClr val="bg1"/>
            </a:solidFill>
            <a:ln w="12700">
              <a:solidFill>
                <a:schemeClr val="tx1"/>
              </a:solidFill>
              <a:miter lim="800000"/>
              <a:headEnd/>
              <a:tailEnd/>
            </a:ln>
          </p:spPr>
          <p:txBody>
            <a:bodyPr wrap="none" anchor="ctr"/>
            <a:lstStyle/>
            <a:p>
              <a:pPr algn="ctr" eaLnBrk="0" hangingPunct="0"/>
              <a:r>
                <a:rPr lang="zh-CN" altLang="en-US" sz="1800" b="1">
                  <a:latin typeface="楷体" pitchFamily="18" charset="-122"/>
                  <a:ea typeface="楷体" pitchFamily="18" charset="-122"/>
                </a:rPr>
                <a:t>等待确认</a:t>
              </a:r>
            </a:p>
          </p:txBody>
        </p:sp>
        <p:sp>
          <p:nvSpPr>
            <p:cNvPr id="54325" name="Rectangle 9"/>
            <p:cNvSpPr>
              <a:spLocks noChangeArrowheads="1"/>
            </p:cNvSpPr>
            <p:nvPr/>
          </p:nvSpPr>
          <p:spPr bwMode="auto">
            <a:xfrm>
              <a:off x="720" y="3456"/>
              <a:ext cx="432" cy="240"/>
            </a:xfrm>
            <a:prstGeom prst="rect">
              <a:avLst/>
            </a:prstGeom>
            <a:solidFill>
              <a:schemeClr val="bg1"/>
            </a:solidFill>
            <a:ln w="12700">
              <a:noFill/>
              <a:miter lim="800000"/>
              <a:headEnd/>
              <a:tailEnd/>
            </a:ln>
          </p:spPr>
          <p:txBody>
            <a:bodyPr wrap="none" anchor="ctr"/>
            <a:lstStyle/>
            <a:p>
              <a:pPr algn="ctr" eaLnBrk="0" hangingPunct="0"/>
              <a:r>
                <a:rPr lang="zh-CN" altLang="en-US" sz="1800" b="1">
                  <a:latin typeface="楷体" pitchFamily="18" charset="-122"/>
                  <a:ea typeface="楷体" pitchFamily="18" charset="-122"/>
                </a:rPr>
                <a:t>超时或否认</a:t>
              </a:r>
            </a:p>
          </p:txBody>
        </p:sp>
        <p:sp>
          <p:nvSpPr>
            <p:cNvPr id="54326" name="Rectangle 10"/>
            <p:cNvSpPr>
              <a:spLocks noChangeArrowheads="1"/>
            </p:cNvSpPr>
            <p:nvPr/>
          </p:nvSpPr>
          <p:spPr bwMode="auto">
            <a:xfrm>
              <a:off x="528" y="2544"/>
              <a:ext cx="432" cy="240"/>
            </a:xfrm>
            <a:prstGeom prst="rect">
              <a:avLst/>
            </a:prstGeom>
            <a:solidFill>
              <a:schemeClr val="bg1"/>
            </a:solidFill>
            <a:ln w="12700">
              <a:noFill/>
              <a:miter lim="800000"/>
              <a:headEnd/>
              <a:tailEnd/>
            </a:ln>
          </p:spPr>
          <p:txBody>
            <a:bodyPr wrap="none" anchor="ctr"/>
            <a:lstStyle/>
            <a:p>
              <a:pPr algn="ctr" eaLnBrk="0" hangingPunct="0"/>
              <a:r>
                <a:rPr lang="zh-CN" altLang="en-US" sz="1800" b="1">
                  <a:latin typeface="楷体" pitchFamily="18" charset="-122"/>
                  <a:ea typeface="楷体" pitchFamily="18" charset="-122"/>
                </a:rPr>
                <a:t>重传</a:t>
              </a:r>
            </a:p>
          </p:txBody>
        </p:sp>
        <p:sp>
          <p:nvSpPr>
            <p:cNvPr id="54327" name="Rectangle 11"/>
            <p:cNvSpPr>
              <a:spLocks noChangeArrowheads="1"/>
            </p:cNvSpPr>
            <p:nvPr/>
          </p:nvSpPr>
          <p:spPr bwMode="auto">
            <a:xfrm>
              <a:off x="1776" y="3408"/>
              <a:ext cx="432" cy="240"/>
            </a:xfrm>
            <a:prstGeom prst="rect">
              <a:avLst/>
            </a:prstGeom>
            <a:solidFill>
              <a:schemeClr val="bg1"/>
            </a:solidFill>
            <a:ln w="12700">
              <a:noFill/>
              <a:miter lim="800000"/>
              <a:headEnd/>
              <a:tailEnd/>
            </a:ln>
          </p:spPr>
          <p:txBody>
            <a:bodyPr wrap="none" anchor="ctr"/>
            <a:lstStyle/>
            <a:p>
              <a:pPr algn="ctr" eaLnBrk="0" hangingPunct="0"/>
              <a:r>
                <a:rPr lang="zh-CN" altLang="en-US" sz="1800" b="1">
                  <a:latin typeface="楷体" pitchFamily="18" charset="-122"/>
                  <a:ea typeface="楷体" pitchFamily="18" charset="-122"/>
                </a:rPr>
                <a:t>确认</a:t>
              </a:r>
              <a:r>
                <a:rPr lang="en-US" altLang="zh-CN" sz="1800" b="1">
                  <a:ea typeface="楷体" pitchFamily="18" charset="-122"/>
                </a:rPr>
                <a:t>M</a:t>
              </a:r>
              <a:r>
                <a:rPr lang="zh-CN" altLang="en-US" sz="1800" b="1">
                  <a:latin typeface="楷体" pitchFamily="18" charset="-122"/>
                  <a:ea typeface="楷体" pitchFamily="18" charset="-122"/>
                </a:rPr>
                <a:t>块</a:t>
              </a:r>
            </a:p>
          </p:txBody>
        </p:sp>
        <p:sp>
          <p:nvSpPr>
            <p:cNvPr id="54328" name="Line 12"/>
            <p:cNvSpPr>
              <a:spLocks noChangeShapeType="1"/>
            </p:cNvSpPr>
            <p:nvPr/>
          </p:nvSpPr>
          <p:spPr bwMode="auto">
            <a:xfrm>
              <a:off x="1488" y="1968"/>
              <a:ext cx="0" cy="24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4329" name="Line 13"/>
            <p:cNvSpPr>
              <a:spLocks noChangeShapeType="1"/>
            </p:cNvSpPr>
            <p:nvPr/>
          </p:nvSpPr>
          <p:spPr bwMode="auto">
            <a:xfrm>
              <a:off x="1488" y="2448"/>
              <a:ext cx="0" cy="24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4330" name="Line 14"/>
            <p:cNvSpPr>
              <a:spLocks noChangeShapeType="1"/>
            </p:cNvSpPr>
            <p:nvPr/>
          </p:nvSpPr>
          <p:spPr bwMode="auto">
            <a:xfrm>
              <a:off x="1488" y="2880"/>
              <a:ext cx="0" cy="24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4331" name="Line 15"/>
            <p:cNvSpPr>
              <a:spLocks noChangeShapeType="1"/>
            </p:cNvSpPr>
            <p:nvPr/>
          </p:nvSpPr>
          <p:spPr bwMode="auto">
            <a:xfrm flipH="1" flipV="1">
              <a:off x="476" y="3249"/>
              <a:ext cx="4" cy="351"/>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4332" name="Line 16"/>
            <p:cNvSpPr>
              <a:spLocks noChangeShapeType="1"/>
            </p:cNvSpPr>
            <p:nvPr/>
          </p:nvSpPr>
          <p:spPr bwMode="auto">
            <a:xfrm>
              <a:off x="480" y="2592"/>
              <a:ext cx="912"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4333" name="Line 17"/>
            <p:cNvSpPr>
              <a:spLocks noChangeShapeType="1"/>
            </p:cNvSpPr>
            <p:nvPr/>
          </p:nvSpPr>
          <p:spPr bwMode="auto">
            <a:xfrm flipH="1">
              <a:off x="480" y="3312"/>
              <a:ext cx="672" cy="288"/>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4334" name="Line 18"/>
            <p:cNvSpPr>
              <a:spLocks noChangeShapeType="1"/>
            </p:cNvSpPr>
            <p:nvPr/>
          </p:nvSpPr>
          <p:spPr bwMode="auto">
            <a:xfrm>
              <a:off x="1632" y="3360"/>
              <a:ext cx="192" cy="384"/>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4335" name="Line 19"/>
            <p:cNvSpPr>
              <a:spLocks noChangeShapeType="1"/>
            </p:cNvSpPr>
            <p:nvPr/>
          </p:nvSpPr>
          <p:spPr bwMode="auto">
            <a:xfrm flipV="1">
              <a:off x="2304" y="2640"/>
              <a:ext cx="0" cy="1104"/>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4336" name="Line 20"/>
            <p:cNvSpPr>
              <a:spLocks noChangeShapeType="1"/>
            </p:cNvSpPr>
            <p:nvPr/>
          </p:nvSpPr>
          <p:spPr bwMode="auto">
            <a:xfrm flipH="1">
              <a:off x="1536" y="2592"/>
              <a:ext cx="768"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4337" name="Rectangle 21"/>
            <p:cNvSpPr>
              <a:spLocks noChangeArrowheads="1"/>
            </p:cNvSpPr>
            <p:nvPr/>
          </p:nvSpPr>
          <p:spPr bwMode="auto">
            <a:xfrm>
              <a:off x="1536" y="3744"/>
              <a:ext cx="864" cy="288"/>
            </a:xfrm>
            <a:prstGeom prst="rect">
              <a:avLst/>
            </a:prstGeom>
            <a:solidFill>
              <a:schemeClr val="bg1"/>
            </a:solidFill>
            <a:ln w="12700">
              <a:solidFill>
                <a:schemeClr val="tx1"/>
              </a:solidFill>
              <a:miter lim="800000"/>
              <a:headEnd/>
              <a:tailEnd/>
            </a:ln>
          </p:spPr>
          <p:txBody>
            <a:bodyPr wrap="none" anchor="ctr"/>
            <a:lstStyle/>
            <a:p>
              <a:pPr algn="ctr" eaLnBrk="0" hangingPunct="0"/>
              <a:r>
                <a:rPr lang="zh-CN" altLang="en-US" sz="1600" b="1">
                  <a:latin typeface="宋体" pitchFamily="2" charset="-122"/>
                </a:rPr>
                <a:t>补充</a:t>
              </a:r>
              <a:r>
                <a:rPr lang="en-US" altLang="zh-CN" sz="1600" b="1">
                  <a:solidFill>
                    <a:srgbClr val="FF0000"/>
                  </a:solidFill>
                  <a:ea typeface="BatangChe" pitchFamily="49" charset="-127"/>
                </a:rPr>
                <a:t>M</a:t>
              </a:r>
              <a:r>
                <a:rPr lang="zh-CN" altLang="en-US" sz="1600" b="1">
                  <a:latin typeface="宋体" pitchFamily="2" charset="-122"/>
                </a:rPr>
                <a:t>数据块</a:t>
              </a:r>
            </a:p>
          </p:txBody>
        </p:sp>
        <p:sp>
          <p:nvSpPr>
            <p:cNvPr id="54338" name="Text Box 22"/>
            <p:cNvSpPr txBox="1">
              <a:spLocks noChangeArrowheads="1"/>
            </p:cNvSpPr>
            <p:nvPr/>
          </p:nvSpPr>
          <p:spPr bwMode="auto">
            <a:xfrm>
              <a:off x="1180" y="1741"/>
              <a:ext cx="692" cy="288"/>
            </a:xfrm>
            <a:prstGeom prst="rect">
              <a:avLst/>
            </a:prstGeom>
            <a:noFill/>
            <a:ln w="12700">
              <a:noFill/>
              <a:miter lim="800000"/>
              <a:headEnd/>
              <a:tailEnd/>
            </a:ln>
          </p:spPr>
          <p:txBody>
            <a:bodyPr wrap="none">
              <a:spAutoFit/>
            </a:bodyPr>
            <a:lstStyle/>
            <a:p>
              <a:pPr algn="ctr" eaLnBrk="0" hangingPunct="0"/>
              <a:r>
                <a:rPr lang="zh-CN" altLang="en-US" b="1">
                  <a:latin typeface="楷体" pitchFamily="18" charset="-122"/>
                  <a:ea typeface="楷体" pitchFamily="18" charset="-122"/>
                </a:rPr>
                <a:t>发送方</a:t>
              </a:r>
            </a:p>
          </p:txBody>
        </p:sp>
        <p:sp>
          <p:nvSpPr>
            <p:cNvPr id="54339" name="Text Box 23"/>
            <p:cNvSpPr txBox="1">
              <a:spLocks noChangeArrowheads="1"/>
            </p:cNvSpPr>
            <p:nvPr/>
          </p:nvSpPr>
          <p:spPr bwMode="auto">
            <a:xfrm>
              <a:off x="86" y="2897"/>
              <a:ext cx="767" cy="372"/>
            </a:xfrm>
            <a:prstGeom prst="rect">
              <a:avLst/>
            </a:prstGeom>
            <a:noFill/>
            <a:ln w="9525">
              <a:solidFill>
                <a:schemeClr val="tx1"/>
              </a:solidFill>
              <a:prstDash val="dash"/>
              <a:miter lim="800000"/>
              <a:headEnd/>
              <a:tailEnd/>
            </a:ln>
          </p:spPr>
          <p:txBody>
            <a:bodyPr wrap="none">
              <a:spAutoFit/>
            </a:bodyPr>
            <a:lstStyle/>
            <a:p>
              <a:r>
                <a:rPr lang="zh-CN" altLang="en-US" sz="1600" b="1"/>
                <a:t>未被确认的</a:t>
              </a:r>
            </a:p>
            <a:p>
              <a:r>
                <a:rPr lang="zh-CN" altLang="en-US" sz="1600" b="1"/>
                <a:t>所有数据块</a:t>
              </a:r>
            </a:p>
          </p:txBody>
        </p:sp>
        <p:sp>
          <p:nvSpPr>
            <p:cNvPr id="54340" name="Line 24"/>
            <p:cNvSpPr>
              <a:spLocks noChangeShapeType="1"/>
            </p:cNvSpPr>
            <p:nvPr/>
          </p:nvSpPr>
          <p:spPr bwMode="auto">
            <a:xfrm flipH="1" flipV="1">
              <a:off x="476" y="2614"/>
              <a:ext cx="4" cy="260"/>
            </a:xfrm>
            <a:prstGeom prst="line">
              <a:avLst/>
            </a:prstGeom>
            <a:noFill/>
            <a:ln w="12700">
              <a:solidFill>
                <a:schemeClr val="tx1"/>
              </a:solidFill>
              <a:round/>
              <a:headEnd/>
              <a:tailEnd type="triangle" w="med" len="med"/>
            </a:ln>
          </p:spPr>
          <p:txBody>
            <a:bodyPr wrap="none" anchor="ctr"/>
            <a:lstStyle/>
            <a:p>
              <a:endParaRPr lang="zh-CN" altLang="en-US"/>
            </a:p>
          </p:txBody>
        </p:sp>
      </p:grpSp>
      <p:sp>
        <p:nvSpPr>
          <p:cNvPr id="54277" name="Text Box 25"/>
          <p:cNvSpPr txBox="1">
            <a:spLocks noChangeArrowheads="1"/>
          </p:cNvSpPr>
          <p:nvPr/>
        </p:nvSpPr>
        <p:spPr bwMode="auto">
          <a:xfrm>
            <a:off x="250825" y="6140450"/>
            <a:ext cx="8281988" cy="457200"/>
          </a:xfrm>
          <a:prstGeom prst="rect">
            <a:avLst/>
          </a:prstGeom>
          <a:noFill/>
          <a:ln w="9525">
            <a:noFill/>
            <a:miter lim="800000"/>
            <a:headEnd/>
            <a:tailEnd/>
          </a:ln>
        </p:spPr>
        <p:txBody>
          <a:bodyPr>
            <a:spAutoFit/>
          </a:bodyPr>
          <a:lstStyle/>
          <a:p>
            <a:r>
              <a:rPr lang="zh-CN" altLang="en-US" b="1">
                <a:solidFill>
                  <a:srgbClr val="FF0000"/>
                </a:solidFill>
              </a:rPr>
              <a:t>特点：</a:t>
            </a:r>
            <a:r>
              <a:rPr lang="zh-CN" altLang="en-US" b="1"/>
              <a:t>提高信道利用率，全双工方式，控制相对复杂；</a:t>
            </a:r>
            <a:endParaRPr lang="zh-CN" altLang="en-US"/>
          </a:p>
        </p:txBody>
      </p:sp>
      <p:grpSp>
        <p:nvGrpSpPr>
          <p:cNvPr id="54278" name="Group 26"/>
          <p:cNvGrpSpPr>
            <a:grpSpLocks/>
          </p:cNvGrpSpPr>
          <p:nvPr/>
        </p:nvGrpSpPr>
        <p:grpSpPr bwMode="auto">
          <a:xfrm>
            <a:off x="4572000" y="1412875"/>
            <a:ext cx="4248150" cy="4419600"/>
            <a:chOff x="2880" y="890"/>
            <a:chExt cx="2676" cy="2784"/>
          </a:xfrm>
        </p:grpSpPr>
        <p:sp>
          <p:nvSpPr>
            <p:cNvPr id="54282" name="Rectangle 27"/>
            <p:cNvSpPr>
              <a:spLocks noChangeArrowheads="1"/>
            </p:cNvSpPr>
            <p:nvPr/>
          </p:nvSpPr>
          <p:spPr bwMode="auto">
            <a:xfrm>
              <a:off x="3833" y="3339"/>
              <a:ext cx="432" cy="240"/>
            </a:xfrm>
            <a:prstGeom prst="rect">
              <a:avLst/>
            </a:prstGeom>
            <a:solidFill>
              <a:schemeClr val="bg1"/>
            </a:solidFill>
            <a:ln w="12700">
              <a:noFill/>
              <a:miter lim="800000"/>
              <a:headEnd/>
              <a:tailEnd/>
            </a:ln>
          </p:spPr>
          <p:txBody>
            <a:bodyPr wrap="none" anchor="ctr"/>
            <a:lstStyle/>
            <a:p>
              <a:pPr algn="ctr" eaLnBrk="0" hangingPunct="0"/>
              <a:r>
                <a:rPr lang="zh-CN" altLang="en-US" sz="1800" b="1">
                  <a:latin typeface="楷体" pitchFamily="18" charset="-122"/>
                  <a:ea typeface="楷体" pitchFamily="18" charset="-122"/>
                </a:rPr>
                <a:t>错误</a:t>
              </a:r>
            </a:p>
          </p:txBody>
        </p:sp>
        <p:sp>
          <p:nvSpPr>
            <p:cNvPr id="54283" name="Text Box 28"/>
            <p:cNvSpPr txBox="1">
              <a:spLocks noChangeArrowheads="1"/>
            </p:cNvSpPr>
            <p:nvPr/>
          </p:nvSpPr>
          <p:spPr bwMode="auto">
            <a:xfrm>
              <a:off x="5139" y="2152"/>
              <a:ext cx="187" cy="231"/>
            </a:xfrm>
            <a:prstGeom prst="rect">
              <a:avLst/>
            </a:prstGeom>
            <a:solidFill>
              <a:schemeClr val="bg1"/>
            </a:solidFill>
            <a:ln w="12700">
              <a:noFill/>
              <a:miter lim="800000"/>
              <a:headEnd/>
              <a:tailEnd/>
            </a:ln>
          </p:spPr>
          <p:txBody>
            <a:bodyPr wrap="none">
              <a:spAutoFit/>
            </a:bodyPr>
            <a:lstStyle/>
            <a:p>
              <a:pPr algn="ctr" eaLnBrk="0" hangingPunct="0"/>
              <a:r>
                <a:rPr lang="en-US" altLang="zh-CN" sz="1800" b="1">
                  <a:latin typeface="楷体" pitchFamily="18" charset="-122"/>
                  <a:ea typeface="楷体" pitchFamily="18" charset="-122"/>
                </a:rPr>
                <a:t>Y</a:t>
              </a:r>
            </a:p>
          </p:txBody>
        </p:sp>
        <p:sp>
          <p:nvSpPr>
            <p:cNvPr id="54284" name="Text Box 29"/>
            <p:cNvSpPr txBox="1">
              <a:spLocks noChangeArrowheads="1"/>
            </p:cNvSpPr>
            <p:nvPr/>
          </p:nvSpPr>
          <p:spPr bwMode="auto">
            <a:xfrm>
              <a:off x="4643" y="2337"/>
              <a:ext cx="187" cy="231"/>
            </a:xfrm>
            <a:prstGeom prst="rect">
              <a:avLst/>
            </a:prstGeom>
            <a:solidFill>
              <a:schemeClr val="bg1"/>
            </a:solidFill>
            <a:ln w="12700">
              <a:noFill/>
              <a:miter lim="800000"/>
              <a:headEnd/>
              <a:tailEnd/>
            </a:ln>
          </p:spPr>
          <p:txBody>
            <a:bodyPr wrap="none">
              <a:spAutoFit/>
            </a:bodyPr>
            <a:lstStyle/>
            <a:p>
              <a:pPr algn="ctr" eaLnBrk="0" hangingPunct="0"/>
              <a:r>
                <a:rPr lang="en-US" altLang="zh-CN" sz="1800" b="1">
                  <a:latin typeface="楷体" pitchFamily="18" charset="-122"/>
                  <a:ea typeface="楷体" pitchFamily="18" charset="-122"/>
                </a:rPr>
                <a:t>N</a:t>
              </a:r>
            </a:p>
          </p:txBody>
        </p:sp>
        <p:sp>
          <p:nvSpPr>
            <p:cNvPr id="54285" name="Rectangle 30"/>
            <p:cNvSpPr>
              <a:spLocks noChangeArrowheads="1"/>
            </p:cNvSpPr>
            <p:nvPr/>
          </p:nvSpPr>
          <p:spPr bwMode="auto">
            <a:xfrm>
              <a:off x="3833" y="3067"/>
              <a:ext cx="680" cy="227"/>
            </a:xfrm>
            <a:prstGeom prst="rect">
              <a:avLst/>
            </a:prstGeom>
            <a:solidFill>
              <a:schemeClr val="bg1"/>
            </a:solidFill>
            <a:ln w="12700">
              <a:solidFill>
                <a:schemeClr val="tx1"/>
              </a:solidFill>
              <a:miter lim="800000"/>
              <a:headEnd/>
              <a:tailEnd/>
            </a:ln>
          </p:spPr>
          <p:txBody>
            <a:bodyPr wrap="none" anchor="ctr"/>
            <a:lstStyle/>
            <a:p>
              <a:pPr algn="ctr" eaLnBrk="0" hangingPunct="0"/>
              <a:r>
                <a:rPr lang="zh-CN" altLang="en-US" sz="1600" b="1">
                  <a:latin typeface="楷体" pitchFamily="18" charset="-122"/>
                  <a:ea typeface="楷体" pitchFamily="18" charset="-122"/>
                </a:rPr>
                <a:t>差错校验</a:t>
              </a:r>
            </a:p>
          </p:txBody>
        </p:sp>
        <p:sp>
          <p:nvSpPr>
            <p:cNvPr id="54286" name="Rectangle 31"/>
            <p:cNvSpPr>
              <a:spLocks noChangeArrowheads="1"/>
            </p:cNvSpPr>
            <p:nvPr/>
          </p:nvSpPr>
          <p:spPr bwMode="auto">
            <a:xfrm>
              <a:off x="3840" y="2341"/>
              <a:ext cx="672" cy="288"/>
            </a:xfrm>
            <a:prstGeom prst="rect">
              <a:avLst/>
            </a:prstGeom>
            <a:solidFill>
              <a:schemeClr val="bg1"/>
            </a:solidFill>
            <a:ln w="12700">
              <a:solidFill>
                <a:schemeClr val="tx1"/>
              </a:solidFill>
              <a:miter lim="800000"/>
              <a:headEnd/>
              <a:tailEnd/>
            </a:ln>
          </p:spPr>
          <p:txBody>
            <a:bodyPr wrap="none" anchor="ctr"/>
            <a:lstStyle/>
            <a:p>
              <a:pPr algn="ctr" eaLnBrk="0" hangingPunct="0"/>
              <a:r>
                <a:rPr lang="zh-CN" altLang="en-US" sz="1600" b="1">
                  <a:latin typeface="宋体" pitchFamily="2" charset="-122"/>
                </a:rPr>
                <a:t>收到数据块</a:t>
              </a:r>
            </a:p>
          </p:txBody>
        </p:sp>
        <p:sp>
          <p:nvSpPr>
            <p:cNvPr id="54287" name="Rectangle 32"/>
            <p:cNvSpPr>
              <a:spLocks noChangeArrowheads="1"/>
            </p:cNvSpPr>
            <p:nvPr/>
          </p:nvSpPr>
          <p:spPr bwMode="auto">
            <a:xfrm>
              <a:off x="3840" y="1965"/>
              <a:ext cx="672" cy="240"/>
            </a:xfrm>
            <a:prstGeom prst="rect">
              <a:avLst/>
            </a:prstGeom>
            <a:solidFill>
              <a:schemeClr val="bg1"/>
            </a:solidFill>
            <a:ln w="12700">
              <a:solidFill>
                <a:schemeClr val="tx1"/>
              </a:solidFill>
              <a:miter lim="800000"/>
              <a:headEnd/>
              <a:tailEnd/>
            </a:ln>
          </p:spPr>
          <p:txBody>
            <a:bodyPr wrap="none" anchor="ctr"/>
            <a:lstStyle/>
            <a:p>
              <a:pPr algn="ctr" eaLnBrk="0" hangingPunct="0"/>
              <a:r>
                <a:rPr lang="zh-CN" altLang="en-US" sz="1800" b="1">
                  <a:latin typeface="楷体" pitchFamily="18" charset="-122"/>
                  <a:ea typeface="楷体" pitchFamily="18" charset="-122"/>
                </a:rPr>
                <a:t>等待收取</a:t>
              </a:r>
            </a:p>
          </p:txBody>
        </p:sp>
        <p:sp>
          <p:nvSpPr>
            <p:cNvPr id="54288" name="Rectangle 33"/>
            <p:cNvSpPr>
              <a:spLocks noChangeArrowheads="1"/>
            </p:cNvSpPr>
            <p:nvPr/>
          </p:nvSpPr>
          <p:spPr bwMode="auto">
            <a:xfrm>
              <a:off x="4752" y="1802"/>
              <a:ext cx="768" cy="240"/>
            </a:xfrm>
            <a:prstGeom prst="rect">
              <a:avLst/>
            </a:prstGeom>
            <a:solidFill>
              <a:schemeClr val="bg1"/>
            </a:solidFill>
            <a:ln w="12700">
              <a:solidFill>
                <a:schemeClr val="tx1"/>
              </a:solidFill>
              <a:miter lim="800000"/>
              <a:headEnd/>
              <a:tailEnd/>
            </a:ln>
          </p:spPr>
          <p:txBody>
            <a:bodyPr wrap="none" anchor="ctr"/>
            <a:lstStyle/>
            <a:p>
              <a:pPr algn="ctr" eaLnBrk="0" hangingPunct="0"/>
              <a:r>
                <a:rPr lang="zh-CN" altLang="en-US" sz="1800" b="1">
                  <a:latin typeface="楷体" pitchFamily="18" charset="-122"/>
                  <a:ea typeface="楷体" pitchFamily="18" charset="-122"/>
                </a:rPr>
                <a:t>返回确认</a:t>
              </a:r>
              <a:r>
                <a:rPr lang="en-US" altLang="zh-CN" sz="1800" b="1">
                  <a:latin typeface="楷体" pitchFamily="18" charset="-122"/>
                  <a:ea typeface="楷体" pitchFamily="18" charset="-122"/>
                </a:rPr>
                <a:t>M</a:t>
              </a:r>
            </a:p>
          </p:txBody>
        </p:sp>
        <p:sp>
          <p:nvSpPr>
            <p:cNvPr id="54289" name="Line 34"/>
            <p:cNvSpPr>
              <a:spLocks noChangeShapeType="1"/>
            </p:cNvSpPr>
            <p:nvPr/>
          </p:nvSpPr>
          <p:spPr bwMode="auto">
            <a:xfrm>
              <a:off x="4195" y="1797"/>
              <a:ext cx="0" cy="182"/>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4290" name="Line 35"/>
            <p:cNvSpPr>
              <a:spLocks noChangeShapeType="1"/>
            </p:cNvSpPr>
            <p:nvPr/>
          </p:nvSpPr>
          <p:spPr bwMode="auto">
            <a:xfrm flipH="1">
              <a:off x="4195" y="2205"/>
              <a:ext cx="0" cy="136"/>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4291" name="Line 36"/>
            <p:cNvSpPr>
              <a:spLocks noChangeShapeType="1"/>
            </p:cNvSpPr>
            <p:nvPr/>
          </p:nvSpPr>
          <p:spPr bwMode="auto">
            <a:xfrm>
              <a:off x="4150" y="2931"/>
              <a:ext cx="0" cy="136"/>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4292" name="Line 37"/>
            <p:cNvSpPr>
              <a:spLocks noChangeShapeType="1"/>
            </p:cNvSpPr>
            <p:nvPr/>
          </p:nvSpPr>
          <p:spPr bwMode="auto">
            <a:xfrm flipH="1" flipV="1">
              <a:off x="2880" y="3530"/>
              <a:ext cx="288"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4293" name="Line 38"/>
            <p:cNvSpPr>
              <a:spLocks noChangeShapeType="1"/>
            </p:cNvSpPr>
            <p:nvPr/>
          </p:nvSpPr>
          <p:spPr bwMode="auto">
            <a:xfrm>
              <a:off x="3424" y="2069"/>
              <a:ext cx="368" cy="0"/>
            </a:xfrm>
            <a:prstGeom prst="line">
              <a:avLst/>
            </a:prstGeom>
            <a:noFill/>
            <a:ln w="12700">
              <a:solidFill>
                <a:schemeClr val="tx1"/>
              </a:solidFill>
              <a:round/>
              <a:headEnd type="triangle" w="med" len="med"/>
              <a:tailEnd/>
            </a:ln>
          </p:spPr>
          <p:txBody>
            <a:bodyPr wrap="none" anchor="ctr"/>
            <a:lstStyle/>
            <a:p>
              <a:endParaRPr lang="zh-CN" altLang="en-US"/>
            </a:p>
          </p:txBody>
        </p:sp>
        <p:sp>
          <p:nvSpPr>
            <p:cNvPr id="54294" name="Line 39"/>
            <p:cNvSpPr>
              <a:spLocks noChangeShapeType="1"/>
            </p:cNvSpPr>
            <p:nvPr/>
          </p:nvSpPr>
          <p:spPr bwMode="auto">
            <a:xfrm flipH="1">
              <a:off x="3833" y="3294"/>
              <a:ext cx="136" cy="181"/>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4295" name="Line 40"/>
            <p:cNvSpPr>
              <a:spLocks noChangeShapeType="1"/>
            </p:cNvSpPr>
            <p:nvPr/>
          </p:nvSpPr>
          <p:spPr bwMode="auto">
            <a:xfrm>
              <a:off x="4412" y="3278"/>
              <a:ext cx="328" cy="288"/>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4296" name="Line 41"/>
            <p:cNvSpPr>
              <a:spLocks noChangeShapeType="1"/>
            </p:cNvSpPr>
            <p:nvPr/>
          </p:nvSpPr>
          <p:spPr bwMode="auto">
            <a:xfrm flipV="1">
              <a:off x="5136" y="3146"/>
              <a:ext cx="0" cy="288"/>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4297" name="Line 42"/>
            <p:cNvSpPr>
              <a:spLocks noChangeShapeType="1"/>
            </p:cNvSpPr>
            <p:nvPr/>
          </p:nvSpPr>
          <p:spPr bwMode="auto">
            <a:xfrm flipH="1" flipV="1">
              <a:off x="4513" y="1706"/>
              <a:ext cx="239" cy="192"/>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4298" name="Rectangle 43"/>
            <p:cNvSpPr>
              <a:spLocks noChangeArrowheads="1"/>
            </p:cNvSpPr>
            <p:nvPr/>
          </p:nvSpPr>
          <p:spPr bwMode="auto">
            <a:xfrm>
              <a:off x="4513" y="3249"/>
              <a:ext cx="432" cy="240"/>
            </a:xfrm>
            <a:prstGeom prst="rect">
              <a:avLst/>
            </a:prstGeom>
            <a:noFill/>
            <a:ln w="12700">
              <a:noFill/>
              <a:miter lim="800000"/>
              <a:headEnd/>
              <a:tailEnd/>
            </a:ln>
          </p:spPr>
          <p:txBody>
            <a:bodyPr wrap="none" anchor="ctr"/>
            <a:lstStyle/>
            <a:p>
              <a:pPr algn="ctr" eaLnBrk="0" hangingPunct="0"/>
              <a:r>
                <a:rPr lang="zh-CN" altLang="en-US" sz="1800" b="1">
                  <a:latin typeface="楷体" pitchFamily="18" charset="-122"/>
                  <a:ea typeface="楷体" pitchFamily="18" charset="-122"/>
                </a:rPr>
                <a:t>正确</a:t>
              </a:r>
            </a:p>
          </p:txBody>
        </p:sp>
        <p:sp>
          <p:nvSpPr>
            <p:cNvPr id="54299" name="Line 44"/>
            <p:cNvSpPr>
              <a:spLocks noChangeShapeType="1"/>
            </p:cNvSpPr>
            <p:nvPr/>
          </p:nvSpPr>
          <p:spPr bwMode="auto">
            <a:xfrm flipV="1">
              <a:off x="5148" y="2664"/>
              <a:ext cx="0" cy="181"/>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4300" name="Rectangle 45"/>
            <p:cNvSpPr>
              <a:spLocks noChangeArrowheads="1"/>
            </p:cNvSpPr>
            <p:nvPr/>
          </p:nvSpPr>
          <p:spPr bwMode="auto">
            <a:xfrm>
              <a:off x="4800" y="2858"/>
              <a:ext cx="672" cy="288"/>
            </a:xfrm>
            <a:prstGeom prst="rect">
              <a:avLst/>
            </a:prstGeom>
            <a:solidFill>
              <a:schemeClr val="bg1"/>
            </a:solidFill>
            <a:ln w="12700">
              <a:solidFill>
                <a:schemeClr val="tx1"/>
              </a:solidFill>
              <a:miter lim="800000"/>
              <a:headEnd/>
              <a:tailEnd/>
            </a:ln>
          </p:spPr>
          <p:txBody>
            <a:bodyPr wrap="none" anchor="ctr"/>
            <a:lstStyle/>
            <a:p>
              <a:pPr algn="ctr" eaLnBrk="0" hangingPunct="0"/>
              <a:r>
                <a:rPr lang="zh-CN" altLang="en-US" sz="1600" b="1">
                  <a:latin typeface="宋体" pitchFamily="2" charset="-122"/>
                </a:rPr>
                <a:t>收取数据块</a:t>
              </a:r>
            </a:p>
          </p:txBody>
        </p:sp>
        <p:sp>
          <p:nvSpPr>
            <p:cNvPr id="54301" name="Line 46"/>
            <p:cNvSpPr>
              <a:spLocks noChangeShapeType="1"/>
            </p:cNvSpPr>
            <p:nvPr/>
          </p:nvSpPr>
          <p:spPr bwMode="auto">
            <a:xfrm flipV="1">
              <a:off x="5136" y="2090"/>
              <a:ext cx="0" cy="336"/>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4302" name="Rectangle 47"/>
            <p:cNvSpPr>
              <a:spLocks noChangeArrowheads="1"/>
            </p:cNvSpPr>
            <p:nvPr/>
          </p:nvSpPr>
          <p:spPr bwMode="auto">
            <a:xfrm>
              <a:off x="3115" y="3386"/>
              <a:ext cx="672" cy="288"/>
            </a:xfrm>
            <a:prstGeom prst="rect">
              <a:avLst/>
            </a:prstGeom>
            <a:solidFill>
              <a:schemeClr val="bg1"/>
            </a:solidFill>
            <a:ln w="12700">
              <a:solidFill>
                <a:schemeClr val="tx1"/>
              </a:solidFill>
              <a:miter lim="800000"/>
              <a:headEnd/>
              <a:tailEnd/>
            </a:ln>
          </p:spPr>
          <p:txBody>
            <a:bodyPr wrap="none" anchor="ctr"/>
            <a:lstStyle/>
            <a:p>
              <a:pPr algn="ctr" eaLnBrk="0" hangingPunct="0"/>
              <a:r>
                <a:rPr lang="zh-CN" altLang="en-US" sz="1600" b="1">
                  <a:latin typeface="宋体" pitchFamily="2" charset="-122"/>
                </a:rPr>
                <a:t>丢弃数据块</a:t>
              </a:r>
            </a:p>
          </p:txBody>
        </p:sp>
        <p:sp>
          <p:nvSpPr>
            <p:cNvPr id="54303" name="Line 48"/>
            <p:cNvSpPr>
              <a:spLocks noChangeShapeType="1"/>
            </p:cNvSpPr>
            <p:nvPr/>
          </p:nvSpPr>
          <p:spPr bwMode="auto">
            <a:xfrm flipV="1">
              <a:off x="2880" y="2205"/>
              <a:ext cx="0" cy="1327"/>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4304" name="Rectangle 49"/>
            <p:cNvSpPr>
              <a:spLocks noChangeArrowheads="1"/>
            </p:cNvSpPr>
            <p:nvPr/>
          </p:nvSpPr>
          <p:spPr bwMode="auto">
            <a:xfrm>
              <a:off x="3840" y="1599"/>
              <a:ext cx="672" cy="198"/>
            </a:xfrm>
            <a:prstGeom prst="rect">
              <a:avLst/>
            </a:prstGeom>
            <a:solidFill>
              <a:schemeClr val="bg1"/>
            </a:solidFill>
            <a:ln w="12700">
              <a:solidFill>
                <a:schemeClr val="tx1"/>
              </a:solidFill>
              <a:miter lim="800000"/>
              <a:headEnd/>
              <a:tailEnd/>
            </a:ln>
          </p:spPr>
          <p:txBody>
            <a:bodyPr wrap="none" anchor="ctr"/>
            <a:lstStyle/>
            <a:p>
              <a:pPr algn="ctr" eaLnBrk="0" hangingPunct="0"/>
              <a:r>
                <a:rPr lang="zh-CN" altLang="en-US" sz="1800" b="1">
                  <a:latin typeface="楷体" pitchFamily="18" charset="-122"/>
                  <a:ea typeface="楷体" pitchFamily="18" charset="-122"/>
                </a:rPr>
                <a:t>计时</a:t>
              </a:r>
            </a:p>
          </p:txBody>
        </p:sp>
        <p:sp>
          <p:nvSpPr>
            <p:cNvPr id="54305" name="Line 50"/>
            <p:cNvSpPr>
              <a:spLocks noChangeShapeType="1"/>
            </p:cNvSpPr>
            <p:nvPr/>
          </p:nvSpPr>
          <p:spPr bwMode="auto">
            <a:xfrm flipH="1">
              <a:off x="4195" y="1162"/>
              <a:ext cx="0" cy="136"/>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4306" name="Rectangle 51"/>
            <p:cNvSpPr>
              <a:spLocks noChangeArrowheads="1"/>
            </p:cNvSpPr>
            <p:nvPr/>
          </p:nvSpPr>
          <p:spPr bwMode="auto">
            <a:xfrm>
              <a:off x="4788" y="3482"/>
              <a:ext cx="768" cy="192"/>
            </a:xfrm>
            <a:prstGeom prst="rect">
              <a:avLst/>
            </a:prstGeom>
            <a:solidFill>
              <a:schemeClr val="bg1"/>
            </a:solidFill>
            <a:ln w="12700">
              <a:solidFill>
                <a:schemeClr val="tx1"/>
              </a:solidFill>
              <a:miter lim="800000"/>
              <a:headEnd/>
              <a:tailEnd/>
            </a:ln>
          </p:spPr>
          <p:txBody>
            <a:bodyPr wrap="none" anchor="ctr"/>
            <a:lstStyle/>
            <a:p>
              <a:pPr algn="ctr" eaLnBrk="0" hangingPunct="0"/>
              <a:r>
                <a:rPr lang="en-US" altLang="zh-CN" sz="1800" b="1">
                  <a:latin typeface="楷体" pitchFamily="18" charset="-122"/>
                  <a:ea typeface="楷体" pitchFamily="18" charset="-122"/>
                </a:rPr>
                <a:t>M=M+1</a:t>
              </a:r>
            </a:p>
          </p:txBody>
        </p:sp>
        <p:sp>
          <p:nvSpPr>
            <p:cNvPr id="54307" name="Rectangle 52"/>
            <p:cNvSpPr>
              <a:spLocks noChangeArrowheads="1"/>
            </p:cNvSpPr>
            <p:nvPr/>
          </p:nvSpPr>
          <p:spPr bwMode="auto">
            <a:xfrm>
              <a:off x="4896" y="2474"/>
              <a:ext cx="480" cy="192"/>
            </a:xfrm>
            <a:prstGeom prst="rect">
              <a:avLst/>
            </a:prstGeom>
            <a:solidFill>
              <a:schemeClr val="bg1"/>
            </a:solidFill>
            <a:ln w="12700">
              <a:solidFill>
                <a:schemeClr val="tx1"/>
              </a:solidFill>
              <a:miter lim="800000"/>
              <a:headEnd/>
              <a:tailEnd/>
            </a:ln>
          </p:spPr>
          <p:txBody>
            <a:bodyPr wrap="none" anchor="ctr"/>
            <a:lstStyle/>
            <a:p>
              <a:pPr algn="ctr" eaLnBrk="0" hangingPunct="0"/>
              <a:r>
                <a:rPr lang="zh-CN" altLang="en-US" sz="1800" b="1">
                  <a:latin typeface="楷体" pitchFamily="18" charset="-122"/>
                  <a:ea typeface="楷体" pitchFamily="18" charset="-122"/>
                </a:rPr>
                <a:t>超时？</a:t>
              </a:r>
            </a:p>
          </p:txBody>
        </p:sp>
        <p:sp>
          <p:nvSpPr>
            <p:cNvPr id="54308" name="Line 53"/>
            <p:cNvSpPr>
              <a:spLocks noChangeShapeType="1"/>
            </p:cNvSpPr>
            <p:nvPr/>
          </p:nvSpPr>
          <p:spPr bwMode="auto">
            <a:xfrm flipH="1" flipV="1">
              <a:off x="4513" y="2160"/>
              <a:ext cx="383" cy="314"/>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4309" name="Text Box 54"/>
            <p:cNvSpPr txBox="1">
              <a:spLocks noChangeArrowheads="1"/>
            </p:cNvSpPr>
            <p:nvPr/>
          </p:nvSpPr>
          <p:spPr bwMode="auto">
            <a:xfrm>
              <a:off x="3429" y="1842"/>
              <a:ext cx="404" cy="231"/>
            </a:xfrm>
            <a:prstGeom prst="rect">
              <a:avLst/>
            </a:prstGeom>
            <a:noFill/>
            <a:ln w="12700">
              <a:noFill/>
              <a:miter lim="800000"/>
              <a:headEnd/>
              <a:tailEnd/>
            </a:ln>
          </p:spPr>
          <p:txBody>
            <a:bodyPr wrap="none">
              <a:spAutoFit/>
            </a:bodyPr>
            <a:lstStyle/>
            <a:p>
              <a:pPr algn="ctr" eaLnBrk="0" hangingPunct="0"/>
              <a:r>
                <a:rPr lang="zh-CN" altLang="en-US" sz="1800" b="1">
                  <a:latin typeface="楷体" pitchFamily="18" charset="-122"/>
                  <a:ea typeface="楷体" pitchFamily="18" charset="-122"/>
                </a:rPr>
                <a:t>超时</a:t>
              </a:r>
            </a:p>
          </p:txBody>
        </p:sp>
        <p:sp>
          <p:nvSpPr>
            <p:cNvPr id="54310" name="Line 55"/>
            <p:cNvSpPr>
              <a:spLocks noChangeShapeType="1"/>
            </p:cNvSpPr>
            <p:nvPr/>
          </p:nvSpPr>
          <p:spPr bwMode="auto">
            <a:xfrm flipV="1">
              <a:off x="2880" y="1706"/>
              <a:ext cx="953" cy="273"/>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4311" name="Text Box 56"/>
            <p:cNvSpPr txBox="1">
              <a:spLocks noChangeArrowheads="1"/>
            </p:cNvSpPr>
            <p:nvPr/>
          </p:nvSpPr>
          <p:spPr bwMode="auto">
            <a:xfrm>
              <a:off x="3840" y="890"/>
              <a:ext cx="692" cy="288"/>
            </a:xfrm>
            <a:prstGeom prst="rect">
              <a:avLst/>
            </a:prstGeom>
            <a:noFill/>
            <a:ln w="12700">
              <a:noFill/>
              <a:miter lim="800000"/>
              <a:headEnd/>
              <a:tailEnd/>
            </a:ln>
          </p:spPr>
          <p:txBody>
            <a:bodyPr wrap="none">
              <a:spAutoFit/>
            </a:bodyPr>
            <a:lstStyle/>
            <a:p>
              <a:pPr algn="ctr" eaLnBrk="0" hangingPunct="0"/>
              <a:r>
                <a:rPr lang="zh-CN" altLang="en-US" b="1">
                  <a:latin typeface="楷体" pitchFamily="18" charset="-122"/>
                  <a:ea typeface="楷体" pitchFamily="18" charset="-122"/>
                </a:rPr>
                <a:t>接收方</a:t>
              </a:r>
            </a:p>
          </p:txBody>
        </p:sp>
        <p:sp>
          <p:nvSpPr>
            <p:cNvPr id="54312" name="Rectangle 57"/>
            <p:cNvSpPr>
              <a:spLocks noChangeArrowheads="1"/>
            </p:cNvSpPr>
            <p:nvPr/>
          </p:nvSpPr>
          <p:spPr bwMode="auto">
            <a:xfrm>
              <a:off x="3841" y="1298"/>
              <a:ext cx="672" cy="181"/>
            </a:xfrm>
            <a:prstGeom prst="rect">
              <a:avLst/>
            </a:prstGeom>
            <a:solidFill>
              <a:schemeClr val="bg1"/>
            </a:solidFill>
            <a:ln w="12700">
              <a:solidFill>
                <a:schemeClr val="tx1"/>
              </a:solidFill>
              <a:miter lim="800000"/>
              <a:headEnd/>
              <a:tailEnd/>
            </a:ln>
          </p:spPr>
          <p:txBody>
            <a:bodyPr wrap="none" anchor="ctr"/>
            <a:lstStyle/>
            <a:p>
              <a:pPr algn="ctr" eaLnBrk="0" hangingPunct="0"/>
              <a:r>
                <a:rPr lang="en-US" altLang="zh-CN" sz="1800" b="1">
                  <a:latin typeface="楷体" pitchFamily="18" charset="-122"/>
                  <a:ea typeface="楷体" pitchFamily="18" charset="-122"/>
                </a:rPr>
                <a:t>M = 0</a:t>
              </a:r>
            </a:p>
          </p:txBody>
        </p:sp>
        <p:sp>
          <p:nvSpPr>
            <p:cNvPr id="54313" name="Line 58"/>
            <p:cNvSpPr>
              <a:spLocks noChangeShapeType="1"/>
            </p:cNvSpPr>
            <p:nvPr/>
          </p:nvSpPr>
          <p:spPr bwMode="auto">
            <a:xfrm>
              <a:off x="4195" y="1480"/>
              <a:ext cx="0" cy="136"/>
            </a:xfrm>
            <a:prstGeom prst="line">
              <a:avLst/>
            </a:prstGeom>
            <a:noFill/>
            <a:ln w="9525">
              <a:solidFill>
                <a:schemeClr val="tx1"/>
              </a:solidFill>
              <a:round/>
              <a:headEnd/>
              <a:tailEnd type="triangle" w="med" len="med"/>
            </a:ln>
          </p:spPr>
          <p:txBody>
            <a:bodyPr/>
            <a:lstStyle/>
            <a:p>
              <a:endParaRPr lang="zh-CN" altLang="en-US"/>
            </a:p>
          </p:txBody>
        </p:sp>
        <p:sp>
          <p:nvSpPr>
            <p:cNvPr id="54314" name="Rectangle 59"/>
            <p:cNvSpPr>
              <a:spLocks noChangeArrowheads="1"/>
            </p:cNvSpPr>
            <p:nvPr/>
          </p:nvSpPr>
          <p:spPr bwMode="auto">
            <a:xfrm>
              <a:off x="3833" y="2736"/>
              <a:ext cx="680" cy="195"/>
            </a:xfrm>
            <a:prstGeom prst="rect">
              <a:avLst/>
            </a:prstGeom>
            <a:solidFill>
              <a:schemeClr val="bg1"/>
            </a:solidFill>
            <a:ln w="12700">
              <a:solidFill>
                <a:schemeClr val="tx1"/>
              </a:solidFill>
              <a:miter lim="800000"/>
              <a:headEnd/>
              <a:tailEnd/>
            </a:ln>
          </p:spPr>
          <p:txBody>
            <a:bodyPr wrap="none" anchor="ctr"/>
            <a:lstStyle/>
            <a:p>
              <a:pPr algn="ctr" eaLnBrk="0" hangingPunct="0"/>
              <a:r>
                <a:rPr lang="zh-CN" altLang="en-US" sz="1600" b="1">
                  <a:latin typeface="楷体" pitchFamily="18" charset="-122"/>
                  <a:ea typeface="楷体" pitchFamily="18" charset="-122"/>
                </a:rPr>
                <a:t>序号判别</a:t>
              </a:r>
            </a:p>
          </p:txBody>
        </p:sp>
        <p:sp>
          <p:nvSpPr>
            <p:cNvPr id="54315" name="Line 60"/>
            <p:cNvSpPr>
              <a:spLocks noChangeShapeType="1"/>
            </p:cNvSpPr>
            <p:nvPr/>
          </p:nvSpPr>
          <p:spPr bwMode="auto">
            <a:xfrm>
              <a:off x="4150" y="2614"/>
              <a:ext cx="0" cy="136"/>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4316" name="Rectangle 61"/>
            <p:cNvSpPr>
              <a:spLocks noChangeArrowheads="1"/>
            </p:cNvSpPr>
            <p:nvPr/>
          </p:nvSpPr>
          <p:spPr bwMode="auto">
            <a:xfrm>
              <a:off x="3198" y="2749"/>
              <a:ext cx="408" cy="182"/>
            </a:xfrm>
            <a:prstGeom prst="rect">
              <a:avLst/>
            </a:prstGeom>
            <a:solidFill>
              <a:schemeClr val="bg1"/>
            </a:solidFill>
            <a:ln w="12700">
              <a:solidFill>
                <a:schemeClr val="tx1"/>
              </a:solidFill>
              <a:miter lim="800000"/>
              <a:headEnd/>
              <a:tailEnd/>
            </a:ln>
          </p:spPr>
          <p:txBody>
            <a:bodyPr wrap="none" anchor="ctr"/>
            <a:lstStyle/>
            <a:p>
              <a:pPr algn="ctr" eaLnBrk="0" hangingPunct="0"/>
              <a:r>
                <a:rPr lang="zh-CN" altLang="en-US" sz="1600" b="1">
                  <a:latin typeface="宋体" pitchFamily="2" charset="-122"/>
                </a:rPr>
                <a:t>丢弃块</a:t>
              </a:r>
            </a:p>
          </p:txBody>
        </p:sp>
        <p:sp>
          <p:nvSpPr>
            <p:cNvPr id="54317" name="Line 62"/>
            <p:cNvSpPr>
              <a:spLocks noChangeShapeType="1"/>
            </p:cNvSpPr>
            <p:nvPr/>
          </p:nvSpPr>
          <p:spPr bwMode="auto">
            <a:xfrm flipH="1">
              <a:off x="3606" y="2840"/>
              <a:ext cx="227" cy="0"/>
            </a:xfrm>
            <a:prstGeom prst="line">
              <a:avLst/>
            </a:prstGeom>
            <a:noFill/>
            <a:ln w="9525">
              <a:solidFill>
                <a:schemeClr val="tx1"/>
              </a:solidFill>
              <a:round/>
              <a:headEnd/>
              <a:tailEnd type="triangle" w="med" len="med"/>
            </a:ln>
          </p:spPr>
          <p:txBody>
            <a:bodyPr/>
            <a:lstStyle/>
            <a:p>
              <a:endParaRPr lang="zh-CN" altLang="en-US"/>
            </a:p>
          </p:txBody>
        </p:sp>
        <p:sp>
          <p:nvSpPr>
            <p:cNvPr id="54318" name="Line 63"/>
            <p:cNvSpPr>
              <a:spLocks noChangeShapeType="1"/>
            </p:cNvSpPr>
            <p:nvPr/>
          </p:nvSpPr>
          <p:spPr bwMode="auto">
            <a:xfrm flipV="1">
              <a:off x="3379" y="2341"/>
              <a:ext cx="0" cy="409"/>
            </a:xfrm>
            <a:prstGeom prst="line">
              <a:avLst/>
            </a:prstGeom>
            <a:noFill/>
            <a:ln w="9525">
              <a:solidFill>
                <a:schemeClr val="tx1"/>
              </a:solidFill>
              <a:round/>
              <a:headEnd/>
              <a:tailEnd type="triangle" w="med" len="med"/>
            </a:ln>
          </p:spPr>
          <p:txBody>
            <a:bodyPr/>
            <a:lstStyle/>
            <a:p>
              <a:endParaRPr lang="zh-CN" altLang="en-US"/>
            </a:p>
          </p:txBody>
        </p:sp>
        <p:sp>
          <p:nvSpPr>
            <p:cNvPr id="54319" name="Line 64"/>
            <p:cNvSpPr>
              <a:spLocks noChangeShapeType="1"/>
            </p:cNvSpPr>
            <p:nvPr/>
          </p:nvSpPr>
          <p:spPr bwMode="auto">
            <a:xfrm flipV="1">
              <a:off x="3379" y="2160"/>
              <a:ext cx="454" cy="181"/>
            </a:xfrm>
            <a:prstGeom prst="line">
              <a:avLst/>
            </a:prstGeom>
            <a:noFill/>
            <a:ln w="9525">
              <a:solidFill>
                <a:schemeClr val="tx1"/>
              </a:solidFill>
              <a:round/>
              <a:headEnd/>
              <a:tailEnd type="triangle" w="med" len="med"/>
            </a:ln>
          </p:spPr>
          <p:txBody>
            <a:bodyPr/>
            <a:lstStyle/>
            <a:p>
              <a:endParaRPr lang="zh-CN" altLang="en-US"/>
            </a:p>
          </p:txBody>
        </p:sp>
        <p:sp>
          <p:nvSpPr>
            <p:cNvPr id="54320" name="Text Box 65"/>
            <p:cNvSpPr txBox="1">
              <a:spLocks noChangeArrowheads="1"/>
            </p:cNvSpPr>
            <p:nvPr/>
          </p:nvSpPr>
          <p:spPr bwMode="auto">
            <a:xfrm>
              <a:off x="3606" y="2614"/>
              <a:ext cx="260" cy="231"/>
            </a:xfrm>
            <a:prstGeom prst="rect">
              <a:avLst/>
            </a:prstGeom>
            <a:noFill/>
            <a:ln w="12700">
              <a:noFill/>
              <a:miter lim="800000"/>
              <a:headEnd/>
              <a:tailEnd/>
            </a:ln>
          </p:spPr>
          <p:txBody>
            <a:bodyPr wrap="none">
              <a:spAutoFit/>
            </a:bodyPr>
            <a:lstStyle/>
            <a:p>
              <a:pPr algn="ctr" eaLnBrk="0" hangingPunct="0"/>
              <a:r>
                <a:rPr lang="zh-CN" altLang="en-US" sz="1800" b="1">
                  <a:latin typeface="楷体" pitchFamily="18" charset="-122"/>
                  <a:ea typeface="楷体" pitchFamily="18" charset="-122"/>
                </a:rPr>
                <a:t>错</a:t>
              </a:r>
            </a:p>
          </p:txBody>
        </p:sp>
        <p:sp>
          <p:nvSpPr>
            <p:cNvPr id="54321" name="Text Box 66"/>
            <p:cNvSpPr txBox="1">
              <a:spLocks noChangeArrowheads="1"/>
            </p:cNvSpPr>
            <p:nvPr/>
          </p:nvSpPr>
          <p:spPr bwMode="auto">
            <a:xfrm>
              <a:off x="3890" y="2882"/>
              <a:ext cx="260" cy="231"/>
            </a:xfrm>
            <a:prstGeom prst="rect">
              <a:avLst/>
            </a:prstGeom>
            <a:noFill/>
            <a:ln w="12700">
              <a:noFill/>
              <a:miter lim="800000"/>
              <a:headEnd/>
              <a:tailEnd/>
            </a:ln>
          </p:spPr>
          <p:txBody>
            <a:bodyPr wrap="none">
              <a:spAutoFit/>
            </a:bodyPr>
            <a:lstStyle/>
            <a:p>
              <a:pPr algn="ctr" eaLnBrk="0" hangingPunct="0"/>
              <a:r>
                <a:rPr lang="zh-CN" altLang="en-US" sz="1800" b="1">
                  <a:latin typeface="楷体" pitchFamily="18" charset="-122"/>
                  <a:ea typeface="楷体" pitchFamily="18" charset="-122"/>
                </a:rPr>
                <a:t>对</a:t>
              </a:r>
            </a:p>
          </p:txBody>
        </p:sp>
      </p:grpSp>
      <p:sp>
        <p:nvSpPr>
          <p:cNvPr id="54279" name="Text Box 67"/>
          <p:cNvSpPr txBox="1">
            <a:spLocks noChangeArrowheads="1"/>
          </p:cNvSpPr>
          <p:nvPr/>
        </p:nvSpPr>
        <p:spPr bwMode="auto">
          <a:xfrm>
            <a:off x="8547100" y="92075"/>
            <a:ext cx="492443" cy="461665"/>
          </a:xfrm>
          <a:prstGeom prst="rect">
            <a:avLst/>
          </a:prstGeom>
          <a:noFill/>
          <a:ln w="12700">
            <a:noFill/>
            <a:miter lim="800000"/>
            <a:headEnd/>
            <a:tailEnd/>
          </a:ln>
        </p:spPr>
        <p:txBody>
          <a:bodyPr wrap="none">
            <a:spAutoFit/>
          </a:bodyPr>
          <a:lstStyle/>
          <a:p>
            <a:pPr eaLnBrk="0" hangingPunct="0"/>
            <a:r>
              <a:rPr lang="en-US" altLang="zh-CN" dirty="0" smtClean="0"/>
              <a:t>44</a:t>
            </a:r>
            <a:endParaRPr lang="en-US" altLang="zh-CN" dirty="0"/>
          </a:p>
        </p:txBody>
      </p:sp>
      <p:sp>
        <p:nvSpPr>
          <p:cNvPr id="54280" name="Text Box 68"/>
          <p:cNvSpPr txBox="1">
            <a:spLocks noChangeArrowheads="1"/>
          </p:cNvSpPr>
          <p:nvPr/>
        </p:nvSpPr>
        <p:spPr bwMode="auto">
          <a:xfrm>
            <a:off x="323850" y="898525"/>
            <a:ext cx="7194550" cy="420688"/>
          </a:xfrm>
          <a:prstGeom prst="rect">
            <a:avLst/>
          </a:prstGeom>
          <a:noFill/>
          <a:ln w="9525">
            <a:noFill/>
            <a:miter lim="800000"/>
            <a:headEnd/>
            <a:tailEnd/>
          </a:ln>
        </p:spPr>
        <p:txBody>
          <a:bodyPr wrap="none">
            <a:spAutoFit/>
          </a:bodyPr>
          <a:lstStyle/>
          <a:p>
            <a:pPr>
              <a:lnSpc>
                <a:spcPct val="90000"/>
              </a:lnSpc>
              <a:spcBef>
                <a:spcPct val="20000"/>
              </a:spcBef>
              <a:spcAft>
                <a:spcPct val="30000"/>
              </a:spcAft>
            </a:pPr>
            <a:r>
              <a:rPr lang="zh-CN" altLang="en-US" b="1">
                <a:latin typeface="楷体" pitchFamily="18" charset="-122"/>
                <a:ea typeface="楷体" pitchFamily="18" charset="-122"/>
              </a:rPr>
              <a:t>允许连续发送多块数据；允许对多块数据统一确认。</a:t>
            </a:r>
          </a:p>
        </p:txBody>
      </p:sp>
      <p:sp>
        <p:nvSpPr>
          <p:cNvPr id="54281" name="Text Box 69"/>
          <p:cNvSpPr txBox="1">
            <a:spLocks noChangeArrowheads="1"/>
          </p:cNvSpPr>
          <p:nvPr/>
        </p:nvSpPr>
        <p:spPr bwMode="auto">
          <a:xfrm>
            <a:off x="107950" y="115888"/>
            <a:ext cx="4824413" cy="519112"/>
          </a:xfrm>
          <a:prstGeom prst="rect">
            <a:avLst/>
          </a:prstGeom>
          <a:noFill/>
          <a:ln w="9525">
            <a:noFill/>
            <a:miter lim="800000"/>
            <a:headEnd/>
            <a:tailEnd/>
          </a:ln>
        </p:spPr>
        <p:txBody>
          <a:bodyPr>
            <a:spAutoFit/>
          </a:bodyPr>
          <a:lstStyle/>
          <a:p>
            <a:pPr>
              <a:spcBef>
                <a:spcPct val="20000"/>
              </a:spcBef>
              <a:spcAft>
                <a:spcPct val="50000"/>
              </a:spcAft>
              <a:buClr>
                <a:srgbClr val="FF0000"/>
              </a:buClr>
              <a:buFont typeface="Wingdings" pitchFamily="2" charset="2"/>
              <a:buChar char="Ø"/>
            </a:pPr>
            <a:r>
              <a:rPr lang="zh-CN" altLang="en-US" sz="2800" b="1">
                <a:latin typeface="楷体" pitchFamily="18" charset="-122"/>
                <a:ea typeface="楷体" pitchFamily="18" charset="-122"/>
              </a:rPr>
              <a:t>滑动窗口协议</a:t>
            </a:r>
            <a:r>
              <a:rPr lang="en-US" altLang="zh-CN" sz="2800" b="1">
                <a:latin typeface="楷体" pitchFamily="18" charset="-122"/>
                <a:ea typeface="楷体" pitchFamily="18" charset="-122"/>
              </a:rPr>
              <a:t>—</a:t>
            </a:r>
            <a:r>
              <a:rPr lang="zh-CN" altLang="en-US" sz="2800" b="1">
                <a:latin typeface="楷体" pitchFamily="18" charset="-122"/>
                <a:ea typeface="楷体" pitchFamily="18" charset="-122"/>
              </a:rPr>
              <a:t>流程示意</a:t>
            </a:r>
            <a:endParaRPr lang="zh-CN" altLang="en-US" b="1"/>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grpSp>
        <p:nvGrpSpPr>
          <p:cNvPr id="2" name="Group 3"/>
          <p:cNvGrpSpPr>
            <a:grpSpLocks/>
          </p:cNvGrpSpPr>
          <p:nvPr/>
        </p:nvGrpSpPr>
        <p:grpSpPr bwMode="auto">
          <a:xfrm>
            <a:off x="1463675" y="3524250"/>
            <a:ext cx="5622925" cy="1023938"/>
            <a:chOff x="662" y="2544"/>
            <a:chExt cx="3542" cy="645"/>
          </a:xfrm>
        </p:grpSpPr>
        <p:sp>
          <p:nvSpPr>
            <p:cNvPr id="11283" name="Text Box 4"/>
            <p:cNvSpPr txBox="1">
              <a:spLocks noChangeArrowheads="1"/>
            </p:cNvSpPr>
            <p:nvPr/>
          </p:nvSpPr>
          <p:spPr bwMode="auto">
            <a:xfrm>
              <a:off x="768" y="2893"/>
              <a:ext cx="508" cy="296"/>
            </a:xfrm>
            <a:prstGeom prst="rect">
              <a:avLst/>
            </a:prstGeom>
            <a:noFill/>
            <a:ln w="12700">
              <a:solidFill>
                <a:schemeClr val="tx1"/>
              </a:solidFill>
              <a:miter lim="800000"/>
              <a:headEnd/>
              <a:tailEnd/>
            </a:ln>
          </p:spPr>
          <p:txBody>
            <a:bodyPr wrap="none">
              <a:spAutoFit/>
            </a:bodyPr>
            <a:lstStyle/>
            <a:p>
              <a:pPr eaLnBrk="0" hangingPunct="0"/>
              <a:r>
                <a:rPr lang="zh-CN" altLang="en-US" b="1">
                  <a:latin typeface="楷体" pitchFamily="18" charset="-122"/>
                  <a:ea typeface="楷体" pitchFamily="18" charset="-122"/>
                </a:rPr>
                <a:t>编码</a:t>
              </a:r>
            </a:p>
          </p:txBody>
        </p:sp>
        <p:sp>
          <p:nvSpPr>
            <p:cNvPr id="11284" name="Text Box 5"/>
            <p:cNvSpPr txBox="1">
              <a:spLocks noChangeArrowheads="1"/>
            </p:cNvSpPr>
            <p:nvPr/>
          </p:nvSpPr>
          <p:spPr bwMode="auto">
            <a:xfrm>
              <a:off x="1728" y="2688"/>
              <a:ext cx="692" cy="288"/>
            </a:xfrm>
            <a:prstGeom prst="rect">
              <a:avLst/>
            </a:prstGeom>
            <a:noFill/>
            <a:ln w="12700">
              <a:noFill/>
              <a:miter lim="800000"/>
              <a:headEnd/>
              <a:tailEnd/>
            </a:ln>
          </p:spPr>
          <p:txBody>
            <a:bodyPr wrap="none">
              <a:spAutoFit/>
            </a:bodyPr>
            <a:lstStyle/>
            <a:p>
              <a:pPr eaLnBrk="0" hangingPunct="0"/>
              <a:r>
                <a:rPr lang="zh-CN" altLang="en-US" b="1">
                  <a:latin typeface="楷体" pitchFamily="18" charset="-122"/>
                  <a:ea typeface="楷体" pitchFamily="18" charset="-122"/>
                </a:rPr>
                <a:t>纠错码</a:t>
              </a:r>
            </a:p>
          </p:txBody>
        </p:sp>
        <p:sp>
          <p:nvSpPr>
            <p:cNvPr id="11285" name="Text Box 6"/>
            <p:cNvSpPr txBox="1">
              <a:spLocks noChangeArrowheads="1"/>
            </p:cNvSpPr>
            <p:nvPr/>
          </p:nvSpPr>
          <p:spPr bwMode="auto">
            <a:xfrm>
              <a:off x="3120" y="2880"/>
              <a:ext cx="508" cy="296"/>
            </a:xfrm>
            <a:prstGeom prst="rect">
              <a:avLst/>
            </a:prstGeom>
            <a:noFill/>
            <a:ln w="12700">
              <a:solidFill>
                <a:schemeClr val="tx1"/>
              </a:solidFill>
              <a:miter lim="800000"/>
              <a:headEnd/>
              <a:tailEnd/>
            </a:ln>
          </p:spPr>
          <p:txBody>
            <a:bodyPr wrap="none">
              <a:spAutoFit/>
            </a:bodyPr>
            <a:lstStyle/>
            <a:p>
              <a:pPr eaLnBrk="0" hangingPunct="0"/>
              <a:r>
                <a:rPr lang="zh-CN" altLang="en-US" b="1">
                  <a:latin typeface="楷体" pitchFamily="18" charset="-122"/>
                  <a:ea typeface="楷体" pitchFamily="18" charset="-122"/>
                </a:rPr>
                <a:t>纠错</a:t>
              </a:r>
            </a:p>
          </p:txBody>
        </p:sp>
        <p:sp>
          <p:nvSpPr>
            <p:cNvPr id="11286" name="Text Box 7"/>
            <p:cNvSpPr txBox="1">
              <a:spLocks noChangeArrowheads="1"/>
            </p:cNvSpPr>
            <p:nvPr/>
          </p:nvSpPr>
          <p:spPr bwMode="auto">
            <a:xfrm>
              <a:off x="3696" y="2880"/>
              <a:ext cx="508" cy="296"/>
            </a:xfrm>
            <a:prstGeom prst="rect">
              <a:avLst/>
            </a:prstGeom>
            <a:noFill/>
            <a:ln w="12700">
              <a:solidFill>
                <a:schemeClr val="tx1"/>
              </a:solidFill>
              <a:miter lim="800000"/>
              <a:headEnd/>
              <a:tailEnd/>
            </a:ln>
          </p:spPr>
          <p:txBody>
            <a:bodyPr wrap="none">
              <a:spAutoFit/>
            </a:bodyPr>
            <a:lstStyle/>
            <a:p>
              <a:pPr eaLnBrk="0" hangingPunct="0"/>
              <a:r>
                <a:rPr lang="zh-CN" altLang="en-US" b="1">
                  <a:latin typeface="楷体" pitchFamily="18" charset="-122"/>
                  <a:ea typeface="楷体" pitchFamily="18" charset="-122"/>
                </a:rPr>
                <a:t>收取</a:t>
              </a:r>
            </a:p>
          </p:txBody>
        </p:sp>
        <p:sp>
          <p:nvSpPr>
            <p:cNvPr id="11287" name="Line 8"/>
            <p:cNvSpPr>
              <a:spLocks noChangeShapeType="1"/>
            </p:cNvSpPr>
            <p:nvPr/>
          </p:nvSpPr>
          <p:spPr bwMode="auto">
            <a:xfrm>
              <a:off x="1296" y="3072"/>
              <a:ext cx="1776" cy="0"/>
            </a:xfrm>
            <a:prstGeom prst="line">
              <a:avLst/>
            </a:prstGeom>
            <a:noFill/>
            <a:ln w="12700">
              <a:solidFill>
                <a:schemeClr val="tx1"/>
              </a:solidFill>
              <a:round/>
              <a:headEnd/>
              <a:tailEnd type="triangle" w="med" len="med"/>
            </a:ln>
          </p:spPr>
          <p:txBody>
            <a:bodyPr/>
            <a:lstStyle/>
            <a:p>
              <a:endParaRPr lang="zh-CN" altLang="en-US"/>
            </a:p>
          </p:txBody>
        </p:sp>
        <p:sp>
          <p:nvSpPr>
            <p:cNvPr id="11288" name="Text Box 9"/>
            <p:cNvSpPr txBox="1">
              <a:spLocks noChangeArrowheads="1"/>
            </p:cNvSpPr>
            <p:nvPr/>
          </p:nvSpPr>
          <p:spPr bwMode="auto">
            <a:xfrm>
              <a:off x="662" y="2557"/>
              <a:ext cx="692" cy="288"/>
            </a:xfrm>
            <a:prstGeom prst="rect">
              <a:avLst/>
            </a:prstGeom>
            <a:noFill/>
            <a:ln w="12700">
              <a:noFill/>
              <a:miter lim="800000"/>
              <a:headEnd/>
              <a:tailEnd/>
            </a:ln>
          </p:spPr>
          <p:txBody>
            <a:bodyPr wrap="none">
              <a:spAutoFit/>
            </a:bodyPr>
            <a:lstStyle/>
            <a:p>
              <a:pPr eaLnBrk="0" hangingPunct="0"/>
              <a:r>
                <a:rPr lang="zh-CN" altLang="en-US" b="1">
                  <a:latin typeface="楷体" pitchFamily="18" charset="-122"/>
                  <a:ea typeface="楷体" pitchFamily="18" charset="-122"/>
                </a:rPr>
                <a:t>发送方</a:t>
              </a:r>
            </a:p>
          </p:txBody>
        </p:sp>
        <p:sp>
          <p:nvSpPr>
            <p:cNvPr id="11289" name="Text Box 10"/>
            <p:cNvSpPr txBox="1">
              <a:spLocks noChangeArrowheads="1"/>
            </p:cNvSpPr>
            <p:nvPr/>
          </p:nvSpPr>
          <p:spPr bwMode="auto">
            <a:xfrm>
              <a:off x="3264" y="2544"/>
              <a:ext cx="692" cy="288"/>
            </a:xfrm>
            <a:prstGeom prst="rect">
              <a:avLst/>
            </a:prstGeom>
            <a:noFill/>
            <a:ln w="12700">
              <a:noFill/>
              <a:miter lim="800000"/>
              <a:headEnd/>
              <a:tailEnd/>
            </a:ln>
          </p:spPr>
          <p:txBody>
            <a:bodyPr wrap="none">
              <a:spAutoFit/>
            </a:bodyPr>
            <a:lstStyle/>
            <a:p>
              <a:pPr eaLnBrk="0" hangingPunct="0"/>
              <a:r>
                <a:rPr lang="zh-CN" altLang="en-US" b="1">
                  <a:latin typeface="楷体" pitchFamily="18" charset="-122"/>
                  <a:ea typeface="楷体" pitchFamily="18" charset="-122"/>
                </a:rPr>
                <a:t>发送方</a:t>
              </a:r>
            </a:p>
          </p:txBody>
        </p:sp>
      </p:grpSp>
      <p:sp>
        <p:nvSpPr>
          <p:cNvPr id="55300" name="Rectangle 11"/>
          <p:cNvSpPr>
            <a:spLocks noChangeArrowheads="1"/>
          </p:cNvSpPr>
          <p:nvPr/>
        </p:nvSpPr>
        <p:spPr bwMode="auto">
          <a:xfrm>
            <a:off x="190500" y="4833938"/>
            <a:ext cx="8763000" cy="1881187"/>
          </a:xfrm>
          <a:prstGeom prst="rect">
            <a:avLst/>
          </a:prstGeom>
          <a:noFill/>
          <a:ln w="12700">
            <a:noFill/>
            <a:miter lim="800000"/>
            <a:headEnd/>
            <a:tailEnd/>
          </a:ln>
        </p:spPr>
        <p:txBody>
          <a:bodyPr lIns="90488" tIns="44450" rIns="90488" bIns="44450"/>
          <a:lstStyle/>
          <a:p>
            <a:pPr marL="342900" indent="-342900" eaLnBrk="0" hangingPunct="0">
              <a:spcBef>
                <a:spcPct val="20000"/>
              </a:spcBef>
              <a:spcAft>
                <a:spcPct val="10000"/>
              </a:spcAft>
              <a:buSzPct val="100000"/>
            </a:pPr>
            <a:r>
              <a:rPr lang="zh-CN" altLang="en-US" sz="2800" b="1">
                <a:solidFill>
                  <a:srgbClr val="FF0000"/>
                </a:solidFill>
                <a:latin typeface="楷体" pitchFamily="18" charset="-122"/>
                <a:ea typeface="楷体" pitchFamily="18" charset="-122"/>
              </a:rPr>
              <a:t>特点：</a:t>
            </a:r>
            <a:r>
              <a:rPr lang="zh-CN" altLang="en-US" sz="2800" b="1">
                <a:latin typeface="楷体" pitchFamily="18" charset="-122"/>
                <a:ea typeface="楷体" pitchFamily="18" charset="-122"/>
              </a:rPr>
              <a:t>无需反馈信道；</a:t>
            </a:r>
          </a:p>
          <a:p>
            <a:pPr marL="342900" indent="-342900" eaLnBrk="0" hangingPunct="0">
              <a:spcBef>
                <a:spcPct val="20000"/>
              </a:spcBef>
              <a:spcAft>
                <a:spcPct val="10000"/>
              </a:spcAft>
              <a:buSzPct val="100000"/>
            </a:pPr>
            <a:r>
              <a:rPr lang="zh-CN" altLang="en-US" sz="2800" b="1">
                <a:latin typeface="楷体" pitchFamily="18" charset="-122"/>
                <a:ea typeface="楷体" pitchFamily="18" charset="-122"/>
              </a:rPr>
              <a:t>      编码复杂（纠错能力有限）。</a:t>
            </a:r>
          </a:p>
          <a:p>
            <a:pPr marL="342900" indent="-342900" eaLnBrk="0" hangingPunct="0">
              <a:spcBef>
                <a:spcPct val="80000"/>
              </a:spcBef>
              <a:spcAft>
                <a:spcPct val="10000"/>
              </a:spcAft>
              <a:buSzPct val="100000"/>
            </a:pPr>
            <a:r>
              <a:rPr lang="zh-CN" altLang="en-US" sz="2800" b="1">
                <a:solidFill>
                  <a:srgbClr val="FF0000"/>
                </a:solidFill>
              </a:rPr>
              <a:t>差错处理</a:t>
            </a:r>
            <a:r>
              <a:rPr lang="zh-CN" altLang="en-US" sz="2800" b="1"/>
              <a:t>的核心：</a:t>
            </a:r>
            <a:r>
              <a:rPr lang="zh-CN" altLang="en-US" sz="2800" b="1">
                <a:solidFill>
                  <a:srgbClr val="FF0000"/>
                </a:solidFill>
              </a:rPr>
              <a:t>检错码</a:t>
            </a:r>
            <a:r>
              <a:rPr lang="en-US" altLang="zh-CN" sz="2800" b="1">
                <a:solidFill>
                  <a:srgbClr val="FF0000"/>
                </a:solidFill>
              </a:rPr>
              <a:t>/</a:t>
            </a:r>
            <a:r>
              <a:rPr lang="zh-CN" altLang="en-US" sz="2800" b="1">
                <a:solidFill>
                  <a:srgbClr val="FF0000"/>
                </a:solidFill>
              </a:rPr>
              <a:t>纠错码</a:t>
            </a:r>
            <a:r>
              <a:rPr lang="zh-CN" altLang="en-US" sz="2800" b="1"/>
              <a:t>的构造。</a:t>
            </a:r>
          </a:p>
        </p:txBody>
      </p:sp>
      <p:sp>
        <p:nvSpPr>
          <p:cNvPr id="11269" name="Text Box 12"/>
          <p:cNvSpPr txBox="1">
            <a:spLocks noChangeArrowheads="1"/>
          </p:cNvSpPr>
          <p:nvPr/>
        </p:nvSpPr>
        <p:spPr bwMode="auto">
          <a:xfrm>
            <a:off x="861060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45</a:t>
            </a:r>
            <a:endParaRPr lang="en-US" altLang="zh-CN" dirty="0"/>
          </a:p>
        </p:txBody>
      </p:sp>
      <p:sp>
        <p:nvSpPr>
          <p:cNvPr id="55302" name="Text Box 13"/>
          <p:cNvSpPr txBox="1">
            <a:spLocks noChangeArrowheads="1"/>
          </p:cNvSpPr>
          <p:nvPr/>
        </p:nvSpPr>
        <p:spPr bwMode="auto">
          <a:xfrm>
            <a:off x="795338" y="2287588"/>
            <a:ext cx="6584950" cy="1117600"/>
          </a:xfrm>
          <a:prstGeom prst="rect">
            <a:avLst/>
          </a:prstGeom>
          <a:noFill/>
          <a:ln w="9525">
            <a:noFill/>
            <a:miter lim="800000"/>
            <a:headEnd/>
            <a:tailEnd/>
          </a:ln>
        </p:spPr>
        <p:txBody>
          <a:bodyPr wrap="none">
            <a:spAutoFit/>
          </a:bodyPr>
          <a:lstStyle/>
          <a:p>
            <a:pPr>
              <a:spcBef>
                <a:spcPct val="20000"/>
              </a:spcBef>
              <a:spcAft>
                <a:spcPct val="20000"/>
              </a:spcAft>
            </a:pPr>
            <a:r>
              <a:rPr lang="zh-CN" altLang="en-US" sz="2800" b="1">
                <a:latin typeface="楷体" pitchFamily="18" charset="-122"/>
                <a:ea typeface="楷体" pitchFamily="18" charset="-122"/>
              </a:rPr>
              <a:t>发送方发送具有纠错能力的编码；</a:t>
            </a:r>
          </a:p>
          <a:p>
            <a:pPr>
              <a:spcBef>
                <a:spcPct val="20000"/>
              </a:spcBef>
              <a:spcAft>
                <a:spcPct val="20000"/>
              </a:spcAft>
            </a:pPr>
            <a:r>
              <a:rPr lang="zh-CN" altLang="en-US" sz="2800" b="1">
                <a:latin typeface="楷体" pitchFamily="18" charset="-122"/>
                <a:ea typeface="楷体" pitchFamily="18" charset="-122"/>
              </a:rPr>
              <a:t>接收方根据编码规则纠正传输中的差错。</a:t>
            </a:r>
          </a:p>
        </p:txBody>
      </p:sp>
      <p:sp>
        <p:nvSpPr>
          <p:cNvPr id="11271" name="Text Box 14"/>
          <p:cNvSpPr txBox="1">
            <a:spLocks noChangeArrowheads="1"/>
          </p:cNvSpPr>
          <p:nvPr/>
        </p:nvSpPr>
        <p:spPr bwMode="auto">
          <a:xfrm>
            <a:off x="368300" y="115888"/>
            <a:ext cx="5499100" cy="579437"/>
          </a:xfrm>
          <a:prstGeom prst="rect">
            <a:avLst/>
          </a:prstGeom>
          <a:noFill/>
          <a:ln w="9525">
            <a:noFill/>
            <a:miter lim="800000"/>
            <a:headEnd/>
            <a:tailEnd/>
          </a:ln>
        </p:spPr>
        <p:txBody>
          <a:bodyPr>
            <a:spAutoFit/>
          </a:bodyPr>
          <a:lstStyle/>
          <a:p>
            <a:pPr>
              <a:spcBef>
                <a:spcPct val="20000"/>
              </a:spcBef>
              <a:spcAft>
                <a:spcPct val="50000"/>
              </a:spcAft>
            </a:pPr>
            <a:r>
              <a:rPr lang="zh-CN" altLang="en-US" sz="3200" b="1">
                <a:solidFill>
                  <a:srgbClr val="FF0000"/>
                </a:solidFill>
                <a:latin typeface="楷体" pitchFamily="18" charset="-122"/>
                <a:ea typeface="楷体" pitchFamily="18" charset="-122"/>
              </a:rPr>
              <a:t>方法</a:t>
            </a:r>
            <a:r>
              <a:rPr lang="en-US" altLang="zh-CN" sz="3200" b="1">
                <a:solidFill>
                  <a:srgbClr val="FF0000"/>
                </a:solidFill>
                <a:latin typeface="楷体" pitchFamily="18" charset="-122"/>
                <a:ea typeface="楷体" pitchFamily="18" charset="-122"/>
              </a:rPr>
              <a:t>2</a:t>
            </a:r>
            <a:r>
              <a:rPr lang="zh-CN" altLang="en-US" sz="3200" b="1">
                <a:solidFill>
                  <a:srgbClr val="FF0000"/>
                </a:solidFill>
                <a:latin typeface="楷体" pitchFamily="18" charset="-122"/>
                <a:ea typeface="楷体" pitchFamily="18" charset="-122"/>
              </a:rPr>
              <a:t>：前向纠错法（</a:t>
            </a:r>
            <a:r>
              <a:rPr lang="en-US" altLang="zh-CN" sz="3200" b="1">
                <a:solidFill>
                  <a:srgbClr val="FF0000"/>
                </a:solidFill>
                <a:latin typeface="楷体" pitchFamily="18" charset="-122"/>
                <a:ea typeface="楷体" pitchFamily="18" charset="-122"/>
              </a:rPr>
              <a:t>FEC</a:t>
            </a:r>
            <a:r>
              <a:rPr lang="zh-CN" altLang="en-US" sz="3200" b="1">
                <a:solidFill>
                  <a:srgbClr val="FF0000"/>
                </a:solidFill>
                <a:latin typeface="楷体" pitchFamily="18" charset="-122"/>
                <a:ea typeface="楷体" pitchFamily="18" charset="-122"/>
              </a:rPr>
              <a:t>）</a:t>
            </a:r>
            <a:endParaRPr lang="zh-CN" altLang="en-US" sz="2800" b="1">
              <a:latin typeface="楷体" pitchFamily="18" charset="-122"/>
              <a:ea typeface="楷体" pitchFamily="18" charset="-122"/>
            </a:endParaRPr>
          </a:p>
        </p:txBody>
      </p:sp>
      <p:sp>
        <p:nvSpPr>
          <p:cNvPr id="11272" name="TextBox 28"/>
          <p:cNvSpPr txBox="1">
            <a:spLocks noChangeArrowheads="1"/>
          </p:cNvSpPr>
          <p:nvPr/>
        </p:nvSpPr>
        <p:spPr bwMode="auto">
          <a:xfrm>
            <a:off x="3143250" y="1220788"/>
            <a:ext cx="3211513" cy="708025"/>
          </a:xfrm>
          <a:prstGeom prst="rect">
            <a:avLst/>
          </a:prstGeom>
          <a:noFill/>
          <a:ln w="9525">
            <a:noFill/>
            <a:miter lim="800000"/>
            <a:headEnd/>
            <a:tailEnd/>
          </a:ln>
        </p:spPr>
        <p:txBody>
          <a:bodyPr>
            <a:spAutoFit/>
          </a:bodyPr>
          <a:lstStyle/>
          <a:p>
            <a:r>
              <a:rPr lang="en-US" altLang="zh-CN" sz="2000" b="1"/>
              <a:t>→ ……XXXXXXX</a:t>
            </a:r>
          </a:p>
          <a:p>
            <a:r>
              <a:rPr lang="en-US" altLang="zh-CN" sz="2000" b="1"/>
              <a:t>                                       √ ←</a:t>
            </a:r>
          </a:p>
        </p:txBody>
      </p:sp>
      <p:grpSp>
        <p:nvGrpSpPr>
          <p:cNvPr id="3" name="组合 33"/>
          <p:cNvGrpSpPr>
            <a:grpSpLocks/>
          </p:cNvGrpSpPr>
          <p:nvPr/>
        </p:nvGrpSpPr>
        <p:grpSpPr bwMode="auto">
          <a:xfrm>
            <a:off x="2568575" y="1077913"/>
            <a:ext cx="431800" cy="647700"/>
            <a:chOff x="1187624" y="1484784"/>
            <a:chExt cx="432048" cy="648072"/>
          </a:xfrm>
        </p:grpSpPr>
        <p:sp>
          <p:nvSpPr>
            <p:cNvPr id="11277" name="椭圆 17"/>
            <p:cNvSpPr>
              <a:spLocks noChangeArrowheads="1"/>
            </p:cNvSpPr>
            <p:nvPr/>
          </p:nvSpPr>
          <p:spPr bwMode="auto">
            <a:xfrm>
              <a:off x="1259632" y="1484784"/>
              <a:ext cx="216024" cy="216024"/>
            </a:xfrm>
            <a:prstGeom prst="ellipse">
              <a:avLst/>
            </a:prstGeom>
            <a:solidFill>
              <a:schemeClr val="accent1"/>
            </a:solidFill>
            <a:ln w="9525" algn="ctr">
              <a:solidFill>
                <a:schemeClr val="tx1"/>
              </a:solidFill>
              <a:round/>
              <a:headEnd/>
              <a:tailEnd/>
            </a:ln>
          </p:spPr>
          <p:txBody>
            <a:bodyPr/>
            <a:lstStyle/>
            <a:p>
              <a:endParaRPr lang="zh-CN" altLang="en-US"/>
            </a:p>
          </p:txBody>
        </p:sp>
        <p:sp>
          <p:nvSpPr>
            <p:cNvPr id="11278" name="矩形 20"/>
            <p:cNvSpPr>
              <a:spLocks noChangeArrowheads="1"/>
            </p:cNvSpPr>
            <p:nvPr/>
          </p:nvSpPr>
          <p:spPr bwMode="auto">
            <a:xfrm>
              <a:off x="1259632" y="1700808"/>
              <a:ext cx="216024" cy="288032"/>
            </a:xfrm>
            <a:prstGeom prst="rect">
              <a:avLst/>
            </a:prstGeom>
            <a:solidFill>
              <a:schemeClr val="accent1"/>
            </a:solidFill>
            <a:ln w="9525" algn="ctr">
              <a:solidFill>
                <a:schemeClr val="tx1"/>
              </a:solidFill>
              <a:round/>
              <a:headEnd/>
              <a:tailEnd/>
            </a:ln>
          </p:spPr>
          <p:txBody>
            <a:bodyPr/>
            <a:lstStyle/>
            <a:p>
              <a:endParaRPr lang="zh-CN" altLang="en-US"/>
            </a:p>
          </p:txBody>
        </p:sp>
        <p:cxnSp>
          <p:nvCxnSpPr>
            <p:cNvPr id="11279" name="直接连接符 22"/>
            <p:cNvCxnSpPr>
              <a:cxnSpLocks noChangeShapeType="1"/>
            </p:cNvCxnSpPr>
            <p:nvPr/>
          </p:nvCxnSpPr>
          <p:spPr bwMode="auto">
            <a:xfrm>
              <a:off x="1439652" y="1700808"/>
              <a:ext cx="180020" cy="216024"/>
            </a:xfrm>
            <a:prstGeom prst="line">
              <a:avLst/>
            </a:prstGeom>
            <a:noFill/>
            <a:ln w="9525" algn="ctr">
              <a:solidFill>
                <a:schemeClr val="tx1"/>
              </a:solidFill>
              <a:round/>
              <a:headEnd/>
              <a:tailEnd/>
            </a:ln>
          </p:spPr>
        </p:cxnSp>
        <p:cxnSp>
          <p:nvCxnSpPr>
            <p:cNvPr id="11280" name="直接连接符 25"/>
            <p:cNvCxnSpPr>
              <a:cxnSpLocks noChangeShapeType="1"/>
              <a:stCxn id="11278" idx="2"/>
            </p:cNvCxnSpPr>
            <p:nvPr/>
          </p:nvCxnSpPr>
          <p:spPr bwMode="auto">
            <a:xfrm>
              <a:off x="1367644" y="1988840"/>
              <a:ext cx="180020" cy="144016"/>
            </a:xfrm>
            <a:prstGeom prst="line">
              <a:avLst/>
            </a:prstGeom>
            <a:noFill/>
            <a:ln w="9525" algn="ctr">
              <a:solidFill>
                <a:schemeClr val="tx1"/>
              </a:solidFill>
              <a:round/>
              <a:headEnd/>
              <a:tailEnd/>
            </a:ln>
          </p:spPr>
        </p:cxnSp>
        <p:cxnSp>
          <p:nvCxnSpPr>
            <p:cNvPr id="11281" name="直接连接符 27"/>
            <p:cNvCxnSpPr>
              <a:cxnSpLocks noChangeShapeType="1"/>
              <a:stCxn id="11278" idx="2"/>
            </p:cNvCxnSpPr>
            <p:nvPr/>
          </p:nvCxnSpPr>
          <p:spPr bwMode="auto">
            <a:xfrm flipH="1">
              <a:off x="1187624" y="1988840"/>
              <a:ext cx="180020" cy="144016"/>
            </a:xfrm>
            <a:prstGeom prst="line">
              <a:avLst/>
            </a:prstGeom>
            <a:noFill/>
            <a:ln w="9525" algn="ctr">
              <a:solidFill>
                <a:schemeClr val="tx1"/>
              </a:solidFill>
              <a:round/>
              <a:headEnd/>
              <a:tailEnd/>
            </a:ln>
          </p:spPr>
        </p:cxnSp>
        <p:cxnSp>
          <p:nvCxnSpPr>
            <p:cNvPr id="11282" name="直接连接符 30"/>
            <p:cNvCxnSpPr>
              <a:cxnSpLocks noChangeShapeType="1"/>
            </p:cNvCxnSpPr>
            <p:nvPr/>
          </p:nvCxnSpPr>
          <p:spPr bwMode="auto">
            <a:xfrm flipH="1">
              <a:off x="1187624" y="1700808"/>
              <a:ext cx="108012" cy="144016"/>
            </a:xfrm>
            <a:prstGeom prst="line">
              <a:avLst/>
            </a:prstGeom>
            <a:noFill/>
            <a:ln w="9525" algn="ctr">
              <a:solidFill>
                <a:schemeClr val="tx1"/>
              </a:solidFill>
              <a:round/>
              <a:headEnd/>
              <a:tailEnd/>
            </a:ln>
          </p:spPr>
        </p:cxnSp>
      </p:grpSp>
      <p:grpSp>
        <p:nvGrpSpPr>
          <p:cNvPr id="4" name="组合 34"/>
          <p:cNvGrpSpPr/>
          <p:nvPr/>
        </p:nvGrpSpPr>
        <p:grpSpPr bwMode="auto">
          <a:xfrm>
            <a:off x="6572264" y="1078040"/>
            <a:ext cx="432032" cy="648082"/>
            <a:chOff x="1187624" y="1484784"/>
            <a:chExt cx="432048" cy="648072"/>
          </a:xfrm>
          <a:solidFill>
            <a:schemeClr val="accent2"/>
          </a:solidFill>
        </p:grpSpPr>
        <p:sp>
          <p:nvSpPr>
            <p:cNvPr id="24" name="椭圆 23"/>
            <p:cNvSpPr/>
            <p:nvPr/>
          </p:nvSpPr>
          <p:spPr bwMode="auto">
            <a:xfrm>
              <a:off x="1259632" y="1484784"/>
              <a:ext cx="216024" cy="216024"/>
            </a:xfrm>
            <a:prstGeom prst="ellipse">
              <a:avLst/>
            </a:prstGeom>
            <a:grpFill/>
            <a:ln w="9525" cap="flat" cmpd="sng" algn="ctr">
              <a:solidFill>
                <a:schemeClr val="tx1"/>
              </a:solidFill>
              <a:prstDash val="solid"/>
              <a:round/>
              <a:headEnd type="none" w="med" len="med"/>
              <a:tailEnd type="none" w="med" len="med"/>
            </a:ln>
            <a:effectLst/>
          </p:spPr>
          <p:txBody>
            <a:bodyPr/>
            <a:lstStyle/>
            <a:p>
              <a:pPr>
                <a:defRPr/>
              </a:pPr>
              <a:endParaRPr lang="zh-CN" altLang="en-US"/>
            </a:p>
          </p:txBody>
        </p:sp>
        <p:sp>
          <p:nvSpPr>
            <p:cNvPr id="25" name="矩形 24"/>
            <p:cNvSpPr/>
            <p:nvPr/>
          </p:nvSpPr>
          <p:spPr bwMode="auto">
            <a:xfrm>
              <a:off x="1259632" y="1700808"/>
              <a:ext cx="216024" cy="288032"/>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zh-CN" altLang="en-US"/>
            </a:p>
          </p:txBody>
        </p:sp>
        <p:cxnSp>
          <p:nvCxnSpPr>
            <p:cNvPr id="26" name="直接连接符 25"/>
            <p:cNvCxnSpPr/>
            <p:nvPr/>
          </p:nvCxnSpPr>
          <p:spPr bwMode="auto">
            <a:xfrm>
              <a:off x="1439652" y="1700808"/>
              <a:ext cx="180020" cy="216024"/>
            </a:xfrm>
            <a:prstGeom prst="line">
              <a:avLst/>
            </a:prstGeom>
            <a:grpFill/>
            <a:ln w="9525" cap="flat" cmpd="sng" algn="ctr">
              <a:solidFill>
                <a:schemeClr val="tx1"/>
              </a:solidFill>
              <a:prstDash val="solid"/>
              <a:round/>
              <a:headEnd type="none" w="med" len="med"/>
              <a:tailEnd type="none" w="med" len="med"/>
            </a:ln>
            <a:effectLst/>
          </p:spPr>
        </p:cxnSp>
        <p:cxnSp>
          <p:nvCxnSpPr>
            <p:cNvPr id="27" name="直接连接符 26"/>
            <p:cNvCxnSpPr>
              <a:stCxn id="25" idx="2"/>
            </p:cNvCxnSpPr>
            <p:nvPr/>
          </p:nvCxnSpPr>
          <p:spPr bwMode="auto">
            <a:xfrm>
              <a:off x="1367644" y="1988840"/>
              <a:ext cx="180020" cy="144016"/>
            </a:xfrm>
            <a:prstGeom prst="line">
              <a:avLst/>
            </a:prstGeom>
            <a:grpFill/>
            <a:ln w="9525" cap="flat" cmpd="sng" algn="ctr">
              <a:solidFill>
                <a:schemeClr val="tx1"/>
              </a:solidFill>
              <a:prstDash val="solid"/>
              <a:round/>
              <a:headEnd type="none" w="med" len="med"/>
              <a:tailEnd type="none" w="med" len="med"/>
            </a:ln>
            <a:effectLst/>
          </p:spPr>
        </p:cxnSp>
        <p:cxnSp>
          <p:nvCxnSpPr>
            <p:cNvPr id="28" name="直接连接符 27"/>
            <p:cNvCxnSpPr>
              <a:stCxn id="25" idx="2"/>
            </p:cNvCxnSpPr>
            <p:nvPr/>
          </p:nvCxnSpPr>
          <p:spPr bwMode="auto">
            <a:xfrm flipH="1">
              <a:off x="1187624" y="1988840"/>
              <a:ext cx="180020" cy="144016"/>
            </a:xfrm>
            <a:prstGeom prst="line">
              <a:avLst/>
            </a:prstGeom>
            <a:grpFill/>
            <a:ln w="9525" cap="flat" cmpd="sng" algn="ctr">
              <a:solidFill>
                <a:schemeClr val="tx1"/>
              </a:solidFill>
              <a:prstDash val="solid"/>
              <a:round/>
              <a:headEnd type="none" w="med" len="med"/>
              <a:tailEnd type="none" w="med" len="med"/>
            </a:ln>
            <a:effectLst/>
          </p:spPr>
        </p:cxnSp>
        <p:cxnSp>
          <p:nvCxnSpPr>
            <p:cNvPr id="29" name="直接连接符 28"/>
            <p:cNvCxnSpPr/>
            <p:nvPr/>
          </p:nvCxnSpPr>
          <p:spPr bwMode="auto">
            <a:xfrm flipH="1">
              <a:off x="1187624" y="1700808"/>
              <a:ext cx="108012" cy="144016"/>
            </a:xfrm>
            <a:prstGeom prst="line">
              <a:avLst/>
            </a:prstGeom>
            <a:grpFill/>
            <a:ln w="9525" cap="flat" cmpd="sng" algn="ctr">
              <a:solidFill>
                <a:schemeClr val="tx1"/>
              </a:solidFill>
              <a:prstDash val="solid"/>
              <a:round/>
              <a:headEnd type="none" w="med" len="med"/>
              <a:tailEnd type="none" w="med" len="med"/>
            </a:ln>
            <a:effectLst/>
          </p:spPr>
        </p:cxnSp>
      </p:grpSp>
      <p:sp>
        <p:nvSpPr>
          <p:cNvPr id="11275" name="TextBox 29"/>
          <p:cNvSpPr txBox="1">
            <a:spLocks noChangeArrowheads="1"/>
          </p:cNvSpPr>
          <p:nvPr/>
        </p:nvSpPr>
        <p:spPr bwMode="auto">
          <a:xfrm>
            <a:off x="571500" y="1143000"/>
            <a:ext cx="1731963" cy="461963"/>
          </a:xfrm>
          <a:prstGeom prst="rect">
            <a:avLst/>
          </a:prstGeom>
          <a:noFill/>
          <a:ln w="9525">
            <a:noFill/>
            <a:miter lim="800000"/>
            <a:headEnd/>
            <a:tailEnd/>
          </a:ln>
        </p:spPr>
        <p:txBody>
          <a:bodyPr wrap="none">
            <a:spAutoFit/>
          </a:bodyPr>
          <a:lstStyle/>
          <a:p>
            <a:r>
              <a:rPr lang="zh-CN" altLang="en-US" b="1">
                <a:latin typeface="楷体" pitchFamily="18" charset="-122"/>
                <a:ea typeface="楷体" pitchFamily="18" charset="-122"/>
              </a:rPr>
              <a:t>人际方法：</a:t>
            </a:r>
            <a:endParaRPr lang="zh-CN" altLang="en-US"/>
          </a:p>
        </p:txBody>
      </p:sp>
      <p:sp>
        <p:nvSpPr>
          <p:cNvPr id="11276" name="TextBox 30"/>
          <p:cNvSpPr txBox="1">
            <a:spLocks noChangeArrowheads="1"/>
          </p:cNvSpPr>
          <p:nvPr/>
        </p:nvSpPr>
        <p:spPr bwMode="auto">
          <a:xfrm>
            <a:off x="7358063" y="1000125"/>
            <a:ext cx="1357312" cy="830263"/>
          </a:xfrm>
          <a:prstGeom prst="rect">
            <a:avLst/>
          </a:prstGeom>
          <a:noFill/>
          <a:ln w="9525">
            <a:noFill/>
            <a:miter lim="800000"/>
            <a:headEnd/>
            <a:tailEnd/>
          </a:ln>
        </p:spPr>
        <p:txBody>
          <a:bodyPr>
            <a:spAutoFit/>
          </a:bodyPr>
          <a:lstStyle/>
          <a:p>
            <a:r>
              <a:rPr lang="zh-CN" altLang="en-US">
                <a:solidFill>
                  <a:srgbClr val="FF0000"/>
                </a:solidFill>
              </a:rPr>
              <a:t>清楚每个字？</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30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53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p:bldP spid="5530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462088" y="4076700"/>
            <a:ext cx="7677150" cy="1558925"/>
            <a:chOff x="1200" y="1104"/>
            <a:chExt cx="4836" cy="982"/>
          </a:xfrm>
        </p:grpSpPr>
        <p:sp>
          <p:nvSpPr>
            <p:cNvPr id="63504" name="Line 3"/>
            <p:cNvSpPr>
              <a:spLocks noChangeShapeType="1"/>
            </p:cNvSpPr>
            <p:nvPr/>
          </p:nvSpPr>
          <p:spPr bwMode="auto">
            <a:xfrm>
              <a:off x="1344" y="1318"/>
              <a:ext cx="0" cy="768"/>
            </a:xfrm>
            <a:prstGeom prst="line">
              <a:avLst/>
            </a:prstGeom>
            <a:noFill/>
            <a:ln w="28575">
              <a:solidFill>
                <a:schemeClr val="tx1"/>
              </a:solidFill>
              <a:prstDash val="dash"/>
              <a:round/>
              <a:headEnd/>
              <a:tailEnd/>
            </a:ln>
          </p:spPr>
          <p:txBody>
            <a:bodyPr wrap="none" anchor="ctr"/>
            <a:lstStyle/>
            <a:p>
              <a:endParaRPr lang="zh-CN" altLang="en-US"/>
            </a:p>
          </p:txBody>
        </p:sp>
        <p:sp>
          <p:nvSpPr>
            <p:cNvPr id="63505" name="Line 4"/>
            <p:cNvSpPr>
              <a:spLocks noChangeShapeType="1"/>
            </p:cNvSpPr>
            <p:nvPr/>
          </p:nvSpPr>
          <p:spPr bwMode="auto">
            <a:xfrm>
              <a:off x="2112" y="1318"/>
              <a:ext cx="0" cy="768"/>
            </a:xfrm>
            <a:prstGeom prst="line">
              <a:avLst/>
            </a:prstGeom>
            <a:noFill/>
            <a:ln w="28575">
              <a:solidFill>
                <a:schemeClr val="tx1"/>
              </a:solidFill>
              <a:prstDash val="dash"/>
              <a:round/>
              <a:headEnd/>
              <a:tailEnd/>
            </a:ln>
          </p:spPr>
          <p:txBody>
            <a:bodyPr wrap="none" anchor="ctr"/>
            <a:lstStyle/>
            <a:p>
              <a:endParaRPr lang="zh-CN" altLang="en-US"/>
            </a:p>
          </p:txBody>
        </p:sp>
        <p:sp>
          <p:nvSpPr>
            <p:cNvPr id="63506" name="Line 5"/>
            <p:cNvSpPr>
              <a:spLocks noChangeShapeType="1"/>
            </p:cNvSpPr>
            <p:nvPr/>
          </p:nvSpPr>
          <p:spPr bwMode="auto">
            <a:xfrm>
              <a:off x="1728" y="1318"/>
              <a:ext cx="0" cy="768"/>
            </a:xfrm>
            <a:prstGeom prst="line">
              <a:avLst/>
            </a:prstGeom>
            <a:noFill/>
            <a:ln w="28575">
              <a:solidFill>
                <a:schemeClr val="tx1"/>
              </a:solidFill>
              <a:prstDash val="dash"/>
              <a:round/>
              <a:headEnd/>
              <a:tailEnd/>
            </a:ln>
          </p:spPr>
          <p:txBody>
            <a:bodyPr wrap="none" anchor="ctr"/>
            <a:lstStyle/>
            <a:p>
              <a:endParaRPr lang="zh-CN" altLang="en-US"/>
            </a:p>
          </p:txBody>
        </p:sp>
        <p:sp>
          <p:nvSpPr>
            <p:cNvPr id="63507" name="Line 6"/>
            <p:cNvSpPr>
              <a:spLocks noChangeShapeType="1"/>
            </p:cNvSpPr>
            <p:nvPr/>
          </p:nvSpPr>
          <p:spPr bwMode="auto">
            <a:xfrm>
              <a:off x="1200" y="1702"/>
              <a:ext cx="2928" cy="0"/>
            </a:xfrm>
            <a:prstGeom prst="line">
              <a:avLst/>
            </a:prstGeom>
            <a:noFill/>
            <a:ln w="28575">
              <a:solidFill>
                <a:schemeClr val="tx1"/>
              </a:solidFill>
              <a:prstDash val="dash"/>
              <a:round/>
              <a:headEnd/>
              <a:tailEnd/>
            </a:ln>
          </p:spPr>
          <p:txBody>
            <a:bodyPr wrap="none" anchor="ctr"/>
            <a:lstStyle/>
            <a:p>
              <a:endParaRPr lang="zh-CN" altLang="en-US"/>
            </a:p>
          </p:txBody>
        </p:sp>
        <p:sp>
          <p:nvSpPr>
            <p:cNvPr id="63508" name="Line 7"/>
            <p:cNvSpPr>
              <a:spLocks noChangeShapeType="1"/>
            </p:cNvSpPr>
            <p:nvPr/>
          </p:nvSpPr>
          <p:spPr bwMode="auto">
            <a:xfrm>
              <a:off x="2496" y="1318"/>
              <a:ext cx="0" cy="768"/>
            </a:xfrm>
            <a:prstGeom prst="line">
              <a:avLst/>
            </a:prstGeom>
            <a:noFill/>
            <a:ln w="28575">
              <a:solidFill>
                <a:schemeClr val="tx1"/>
              </a:solidFill>
              <a:prstDash val="dash"/>
              <a:round/>
              <a:headEnd/>
              <a:tailEnd/>
            </a:ln>
          </p:spPr>
          <p:txBody>
            <a:bodyPr wrap="none" anchor="ctr"/>
            <a:lstStyle/>
            <a:p>
              <a:endParaRPr lang="zh-CN" altLang="en-US"/>
            </a:p>
          </p:txBody>
        </p:sp>
        <p:sp>
          <p:nvSpPr>
            <p:cNvPr id="63509" name="Line 8"/>
            <p:cNvSpPr>
              <a:spLocks noChangeShapeType="1"/>
            </p:cNvSpPr>
            <p:nvPr/>
          </p:nvSpPr>
          <p:spPr bwMode="auto">
            <a:xfrm>
              <a:off x="2880" y="1318"/>
              <a:ext cx="0" cy="768"/>
            </a:xfrm>
            <a:prstGeom prst="line">
              <a:avLst/>
            </a:prstGeom>
            <a:noFill/>
            <a:ln w="28575">
              <a:solidFill>
                <a:schemeClr val="tx1"/>
              </a:solidFill>
              <a:prstDash val="dash"/>
              <a:round/>
              <a:headEnd/>
              <a:tailEnd/>
            </a:ln>
          </p:spPr>
          <p:txBody>
            <a:bodyPr wrap="none" anchor="ctr"/>
            <a:lstStyle/>
            <a:p>
              <a:endParaRPr lang="zh-CN" altLang="en-US"/>
            </a:p>
          </p:txBody>
        </p:sp>
        <p:sp>
          <p:nvSpPr>
            <p:cNvPr id="63510" name="Line 9"/>
            <p:cNvSpPr>
              <a:spLocks noChangeShapeType="1"/>
            </p:cNvSpPr>
            <p:nvPr/>
          </p:nvSpPr>
          <p:spPr bwMode="auto">
            <a:xfrm>
              <a:off x="3648" y="1318"/>
              <a:ext cx="0" cy="768"/>
            </a:xfrm>
            <a:prstGeom prst="line">
              <a:avLst/>
            </a:prstGeom>
            <a:noFill/>
            <a:ln w="28575">
              <a:solidFill>
                <a:schemeClr val="tx1"/>
              </a:solidFill>
              <a:prstDash val="dash"/>
              <a:round/>
              <a:headEnd/>
              <a:tailEnd/>
            </a:ln>
          </p:spPr>
          <p:txBody>
            <a:bodyPr wrap="none" anchor="ctr"/>
            <a:lstStyle/>
            <a:p>
              <a:endParaRPr lang="zh-CN" altLang="en-US"/>
            </a:p>
          </p:txBody>
        </p:sp>
        <p:sp>
          <p:nvSpPr>
            <p:cNvPr id="63511" name="Line 10"/>
            <p:cNvSpPr>
              <a:spLocks noChangeShapeType="1"/>
            </p:cNvSpPr>
            <p:nvPr/>
          </p:nvSpPr>
          <p:spPr bwMode="auto">
            <a:xfrm>
              <a:off x="3264" y="1318"/>
              <a:ext cx="0" cy="768"/>
            </a:xfrm>
            <a:prstGeom prst="line">
              <a:avLst/>
            </a:prstGeom>
            <a:noFill/>
            <a:ln w="28575">
              <a:solidFill>
                <a:schemeClr val="tx1"/>
              </a:solidFill>
              <a:prstDash val="dash"/>
              <a:round/>
              <a:headEnd/>
              <a:tailEnd/>
            </a:ln>
          </p:spPr>
          <p:txBody>
            <a:bodyPr wrap="none" anchor="ctr"/>
            <a:lstStyle/>
            <a:p>
              <a:endParaRPr lang="zh-CN" altLang="en-US"/>
            </a:p>
          </p:txBody>
        </p:sp>
        <p:sp>
          <p:nvSpPr>
            <p:cNvPr id="63512" name="Line 11"/>
            <p:cNvSpPr>
              <a:spLocks noChangeShapeType="1"/>
            </p:cNvSpPr>
            <p:nvPr/>
          </p:nvSpPr>
          <p:spPr bwMode="auto">
            <a:xfrm>
              <a:off x="4032" y="1318"/>
              <a:ext cx="0" cy="768"/>
            </a:xfrm>
            <a:prstGeom prst="line">
              <a:avLst/>
            </a:prstGeom>
            <a:noFill/>
            <a:ln w="28575">
              <a:solidFill>
                <a:schemeClr val="tx1"/>
              </a:solidFill>
              <a:prstDash val="dash"/>
              <a:round/>
              <a:headEnd/>
              <a:tailEnd/>
            </a:ln>
          </p:spPr>
          <p:txBody>
            <a:bodyPr wrap="none" anchor="ctr"/>
            <a:lstStyle/>
            <a:p>
              <a:endParaRPr lang="zh-CN" altLang="en-US"/>
            </a:p>
          </p:txBody>
        </p:sp>
        <p:sp>
          <p:nvSpPr>
            <p:cNvPr id="63513" name="Freeform 12"/>
            <p:cNvSpPr>
              <a:spLocks/>
            </p:cNvSpPr>
            <p:nvPr/>
          </p:nvSpPr>
          <p:spPr bwMode="auto">
            <a:xfrm>
              <a:off x="1344" y="1414"/>
              <a:ext cx="384" cy="576"/>
            </a:xfrm>
            <a:custGeom>
              <a:avLst/>
              <a:gdLst>
                <a:gd name="T0" fmla="*/ 0 w 384"/>
                <a:gd name="T1" fmla="*/ 288 h 576"/>
                <a:gd name="T2" fmla="*/ 96 w 384"/>
                <a:gd name="T3" fmla="*/ 0 h 576"/>
                <a:gd name="T4" fmla="*/ 192 w 384"/>
                <a:gd name="T5" fmla="*/ 288 h 576"/>
                <a:gd name="T6" fmla="*/ 288 w 384"/>
                <a:gd name="T7" fmla="*/ 576 h 576"/>
                <a:gd name="T8" fmla="*/ 384 w 384"/>
                <a:gd name="T9" fmla="*/ 288 h 576"/>
                <a:gd name="T10" fmla="*/ 0 60000 65536"/>
                <a:gd name="T11" fmla="*/ 0 60000 65536"/>
                <a:gd name="T12" fmla="*/ 0 60000 65536"/>
                <a:gd name="T13" fmla="*/ 0 60000 65536"/>
                <a:gd name="T14" fmla="*/ 0 60000 65536"/>
                <a:gd name="T15" fmla="*/ 0 w 384"/>
                <a:gd name="T16" fmla="*/ 0 h 576"/>
                <a:gd name="T17" fmla="*/ 384 w 384"/>
                <a:gd name="T18" fmla="*/ 576 h 576"/>
              </a:gdLst>
              <a:ahLst/>
              <a:cxnLst>
                <a:cxn ang="T10">
                  <a:pos x="T0" y="T1"/>
                </a:cxn>
                <a:cxn ang="T11">
                  <a:pos x="T2" y="T3"/>
                </a:cxn>
                <a:cxn ang="T12">
                  <a:pos x="T4" y="T5"/>
                </a:cxn>
                <a:cxn ang="T13">
                  <a:pos x="T6" y="T7"/>
                </a:cxn>
                <a:cxn ang="T14">
                  <a:pos x="T8" y="T9"/>
                </a:cxn>
              </a:cxnLst>
              <a:rect l="T15" t="T16" r="T17" b="T18"/>
              <a:pathLst>
                <a:path w="384" h="576">
                  <a:moveTo>
                    <a:pt x="0" y="288"/>
                  </a:moveTo>
                  <a:cubicBezTo>
                    <a:pt x="32" y="144"/>
                    <a:pt x="64" y="0"/>
                    <a:pt x="96" y="0"/>
                  </a:cubicBezTo>
                  <a:cubicBezTo>
                    <a:pt x="128" y="0"/>
                    <a:pt x="160" y="192"/>
                    <a:pt x="192" y="288"/>
                  </a:cubicBezTo>
                  <a:cubicBezTo>
                    <a:pt x="224" y="384"/>
                    <a:pt x="256" y="576"/>
                    <a:pt x="288" y="576"/>
                  </a:cubicBezTo>
                  <a:cubicBezTo>
                    <a:pt x="320" y="576"/>
                    <a:pt x="368" y="336"/>
                    <a:pt x="384" y="288"/>
                  </a:cubicBezTo>
                </a:path>
              </a:pathLst>
            </a:custGeom>
            <a:noFill/>
            <a:ln w="28575">
              <a:solidFill>
                <a:schemeClr val="tx1"/>
              </a:solidFill>
              <a:round/>
              <a:headEnd/>
              <a:tailEnd/>
            </a:ln>
          </p:spPr>
          <p:txBody>
            <a:bodyPr wrap="none" anchor="ctr"/>
            <a:lstStyle/>
            <a:p>
              <a:endParaRPr lang="zh-CN" altLang="en-US"/>
            </a:p>
          </p:txBody>
        </p:sp>
        <p:sp>
          <p:nvSpPr>
            <p:cNvPr id="63514" name="Freeform 13"/>
            <p:cNvSpPr>
              <a:spLocks/>
            </p:cNvSpPr>
            <p:nvPr/>
          </p:nvSpPr>
          <p:spPr bwMode="auto">
            <a:xfrm>
              <a:off x="2880" y="1414"/>
              <a:ext cx="384" cy="576"/>
            </a:xfrm>
            <a:custGeom>
              <a:avLst/>
              <a:gdLst>
                <a:gd name="T0" fmla="*/ 0 w 384"/>
                <a:gd name="T1" fmla="*/ 288 h 576"/>
                <a:gd name="T2" fmla="*/ 96 w 384"/>
                <a:gd name="T3" fmla="*/ 0 h 576"/>
                <a:gd name="T4" fmla="*/ 192 w 384"/>
                <a:gd name="T5" fmla="*/ 288 h 576"/>
                <a:gd name="T6" fmla="*/ 288 w 384"/>
                <a:gd name="T7" fmla="*/ 576 h 576"/>
                <a:gd name="T8" fmla="*/ 384 w 384"/>
                <a:gd name="T9" fmla="*/ 288 h 576"/>
                <a:gd name="T10" fmla="*/ 0 60000 65536"/>
                <a:gd name="T11" fmla="*/ 0 60000 65536"/>
                <a:gd name="T12" fmla="*/ 0 60000 65536"/>
                <a:gd name="T13" fmla="*/ 0 60000 65536"/>
                <a:gd name="T14" fmla="*/ 0 60000 65536"/>
                <a:gd name="T15" fmla="*/ 0 w 384"/>
                <a:gd name="T16" fmla="*/ 0 h 576"/>
                <a:gd name="T17" fmla="*/ 384 w 384"/>
                <a:gd name="T18" fmla="*/ 576 h 576"/>
              </a:gdLst>
              <a:ahLst/>
              <a:cxnLst>
                <a:cxn ang="T10">
                  <a:pos x="T0" y="T1"/>
                </a:cxn>
                <a:cxn ang="T11">
                  <a:pos x="T2" y="T3"/>
                </a:cxn>
                <a:cxn ang="T12">
                  <a:pos x="T4" y="T5"/>
                </a:cxn>
                <a:cxn ang="T13">
                  <a:pos x="T6" y="T7"/>
                </a:cxn>
                <a:cxn ang="T14">
                  <a:pos x="T8" y="T9"/>
                </a:cxn>
              </a:cxnLst>
              <a:rect l="T15" t="T16" r="T17" b="T18"/>
              <a:pathLst>
                <a:path w="384" h="576">
                  <a:moveTo>
                    <a:pt x="0" y="288"/>
                  </a:moveTo>
                  <a:cubicBezTo>
                    <a:pt x="32" y="144"/>
                    <a:pt x="64" y="0"/>
                    <a:pt x="96" y="0"/>
                  </a:cubicBezTo>
                  <a:cubicBezTo>
                    <a:pt x="128" y="0"/>
                    <a:pt x="160" y="192"/>
                    <a:pt x="192" y="288"/>
                  </a:cubicBezTo>
                  <a:cubicBezTo>
                    <a:pt x="224" y="384"/>
                    <a:pt x="256" y="576"/>
                    <a:pt x="288" y="576"/>
                  </a:cubicBezTo>
                  <a:cubicBezTo>
                    <a:pt x="320" y="576"/>
                    <a:pt x="368" y="336"/>
                    <a:pt x="384" y="288"/>
                  </a:cubicBezTo>
                </a:path>
              </a:pathLst>
            </a:custGeom>
            <a:noFill/>
            <a:ln w="28575">
              <a:solidFill>
                <a:schemeClr val="tx1"/>
              </a:solidFill>
              <a:round/>
              <a:headEnd/>
              <a:tailEnd/>
            </a:ln>
          </p:spPr>
          <p:txBody>
            <a:bodyPr wrap="none" anchor="ctr"/>
            <a:lstStyle/>
            <a:p>
              <a:endParaRPr lang="zh-CN" altLang="en-US"/>
            </a:p>
          </p:txBody>
        </p:sp>
        <p:sp>
          <p:nvSpPr>
            <p:cNvPr id="63515" name="Freeform 14"/>
            <p:cNvSpPr>
              <a:spLocks/>
            </p:cNvSpPr>
            <p:nvPr/>
          </p:nvSpPr>
          <p:spPr bwMode="auto">
            <a:xfrm>
              <a:off x="2112" y="1414"/>
              <a:ext cx="384" cy="576"/>
            </a:xfrm>
            <a:custGeom>
              <a:avLst/>
              <a:gdLst>
                <a:gd name="T0" fmla="*/ 0 w 384"/>
                <a:gd name="T1" fmla="*/ 288 h 576"/>
                <a:gd name="T2" fmla="*/ 96 w 384"/>
                <a:gd name="T3" fmla="*/ 0 h 576"/>
                <a:gd name="T4" fmla="*/ 192 w 384"/>
                <a:gd name="T5" fmla="*/ 288 h 576"/>
                <a:gd name="T6" fmla="*/ 288 w 384"/>
                <a:gd name="T7" fmla="*/ 576 h 576"/>
                <a:gd name="T8" fmla="*/ 384 w 384"/>
                <a:gd name="T9" fmla="*/ 288 h 576"/>
                <a:gd name="T10" fmla="*/ 0 60000 65536"/>
                <a:gd name="T11" fmla="*/ 0 60000 65536"/>
                <a:gd name="T12" fmla="*/ 0 60000 65536"/>
                <a:gd name="T13" fmla="*/ 0 60000 65536"/>
                <a:gd name="T14" fmla="*/ 0 60000 65536"/>
                <a:gd name="T15" fmla="*/ 0 w 384"/>
                <a:gd name="T16" fmla="*/ 0 h 576"/>
                <a:gd name="T17" fmla="*/ 384 w 384"/>
                <a:gd name="T18" fmla="*/ 576 h 576"/>
              </a:gdLst>
              <a:ahLst/>
              <a:cxnLst>
                <a:cxn ang="T10">
                  <a:pos x="T0" y="T1"/>
                </a:cxn>
                <a:cxn ang="T11">
                  <a:pos x="T2" y="T3"/>
                </a:cxn>
                <a:cxn ang="T12">
                  <a:pos x="T4" y="T5"/>
                </a:cxn>
                <a:cxn ang="T13">
                  <a:pos x="T6" y="T7"/>
                </a:cxn>
                <a:cxn ang="T14">
                  <a:pos x="T8" y="T9"/>
                </a:cxn>
              </a:cxnLst>
              <a:rect l="T15" t="T16" r="T17" b="T18"/>
              <a:pathLst>
                <a:path w="384" h="576">
                  <a:moveTo>
                    <a:pt x="0" y="288"/>
                  </a:moveTo>
                  <a:cubicBezTo>
                    <a:pt x="32" y="144"/>
                    <a:pt x="64" y="0"/>
                    <a:pt x="96" y="0"/>
                  </a:cubicBezTo>
                  <a:cubicBezTo>
                    <a:pt x="128" y="0"/>
                    <a:pt x="160" y="192"/>
                    <a:pt x="192" y="288"/>
                  </a:cubicBezTo>
                  <a:cubicBezTo>
                    <a:pt x="224" y="384"/>
                    <a:pt x="256" y="576"/>
                    <a:pt x="288" y="576"/>
                  </a:cubicBezTo>
                  <a:cubicBezTo>
                    <a:pt x="320" y="576"/>
                    <a:pt x="368" y="336"/>
                    <a:pt x="384" y="288"/>
                  </a:cubicBezTo>
                </a:path>
              </a:pathLst>
            </a:custGeom>
            <a:noFill/>
            <a:ln w="28575">
              <a:solidFill>
                <a:schemeClr val="tx1"/>
              </a:solidFill>
              <a:round/>
              <a:headEnd/>
              <a:tailEnd/>
            </a:ln>
          </p:spPr>
          <p:txBody>
            <a:bodyPr wrap="none" anchor="ctr"/>
            <a:lstStyle/>
            <a:p>
              <a:endParaRPr lang="zh-CN" altLang="en-US"/>
            </a:p>
          </p:txBody>
        </p:sp>
        <p:sp>
          <p:nvSpPr>
            <p:cNvPr id="63516" name="Freeform 15"/>
            <p:cNvSpPr>
              <a:spLocks/>
            </p:cNvSpPr>
            <p:nvPr/>
          </p:nvSpPr>
          <p:spPr bwMode="auto">
            <a:xfrm>
              <a:off x="3264" y="1414"/>
              <a:ext cx="384" cy="576"/>
            </a:xfrm>
            <a:custGeom>
              <a:avLst/>
              <a:gdLst>
                <a:gd name="T0" fmla="*/ 0 w 384"/>
                <a:gd name="T1" fmla="*/ 288 h 576"/>
                <a:gd name="T2" fmla="*/ 96 w 384"/>
                <a:gd name="T3" fmla="*/ 0 h 576"/>
                <a:gd name="T4" fmla="*/ 192 w 384"/>
                <a:gd name="T5" fmla="*/ 288 h 576"/>
                <a:gd name="T6" fmla="*/ 288 w 384"/>
                <a:gd name="T7" fmla="*/ 576 h 576"/>
                <a:gd name="T8" fmla="*/ 384 w 384"/>
                <a:gd name="T9" fmla="*/ 288 h 576"/>
                <a:gd name="T10" fmla="*/ 0 60000 65536"/>
                <a:gd name="T11" fmla="*/ 0 60000 65536"/>
                <a:gd name="T12" fmla="*/ 0 60000 65536"/>
                <a:gd name="T13" fmla="*/ 0 60000 65536"/>
                <a:gd name="T14" fmla="*/ 0 60000 65536"/>
                <a:gd name="T15" fmla="*/ 0 w 384"/>
                <a:gd name="T16" fmla="*/ 0 h 576"/>
                <a:gd name="T17" fmla="*/ 384 w 384"/>
                <a:gd name="T18" fmla="*/ 576 h 576"/>
              </a:gdLst>
              <a:ahLst/>
              <a:cxnLst>
                <a:cxn ang="T10">
                  <a:pos x="T0" y="T1"/>
                </a:cxn>
                <a:cxn ang="T11">
                  <a:pos x="T2" y="T3"/>
                </a:cxn>
                <a:cxn ang="T12">
                  <a:pos x="T4" y="T5"/>
                </a:cxn>
                <a:cxn ang="T13">
                  <a:pos x="T6" y="T7"/>
                </a:cxn>
                <a:cxn ang="T14">
                  <a:pos x="T8" y="T9"/>
                </a:cxn>
              </a:cxnLst>
              <a:rect l="T15" t="T16" r="T17" b="T18"/>
              <a:pathLst>
                <a:path w="384" h="576">
                  <a:moveTo>
                    <a:pt x="0" y="288"/>
                  </a:moveTo>
                  <a:cubicBezTo>
                    <a:pt x="32" y="144"/>
                    <a:pt x="64" y="0"/>
                    <a:pt x="96" y="0"/>
                  </a:cubicBezTo>
                  <a:cubicBezTo>
                    <a:pt x="128" y="0"/>
                    <a:pt x="160" y="192"/>
                    <a:pt x="192" y="288"/>
                  </a:cubicBezTo>
                  <a:cubicBezTo>
                    <a:pt x="224" y="384"/>
                    <a:pt x="256" y="576"/>
                    <a:pt x="288" y="576"/>
                  </a:cubicBezTo>
                  <a:cubicBezTo>
                    <a:pt x="320" y="576"/>
                    <a:pt x="368" y="336"/>
                    <a:pt x="384" y="288"/>
                  </a:cubicBezTo>
                </a:path>
              </a:pathLst>
            </a:custGeom>
            <a:noFill/>
            <a:ln w="28575">
              <a:solidFill>
                <a:schemeClr val="tx1"/>
              </a:solidFill>
              <a:round/>
              <a:headEnd/>
              <a:tailEnd/>
            </a:ln>
          </p:spPr>
          <p:txBody>
            <a:bodyPr wrap="none" anchor="ctr"/>
            <a:lstStyle/>
            <a:p>
              <a:endParaRPr lang="zh-CN" altLang="en-US"/>
            </a:p>
          </p:txBody>
        </p:sp>
        <p:sp>
          <p:nvSpPr>
            <p:cNvPr id="63517" name="Text Box 16"/>
            <p:cNvSpPr txBox="1">
              <a:spLocks noChangeArrowheads="1"/>
            </p:cNvSpPr>
            <p:nvPr/>
          </p:nvSpPr>
          <p:spPr bwMode="auto">
            <a:xfrm>
              <a:off x="1382" y="1104"/>
              <a:ext cx="2564" cy="288"/>
            </a:xfrm>
            <a:prstGeom prst="rect">
              <a:avLst/>
            </a:prstGeom>
            <a:noFill/>
            <a:ln w="12700">
              <a:noFill/>
              <a:miter lim="800000"/>
              <a:headEnd/>
              <a:tailEnd/>
            </a:ln>
          </p:spPr>
          <p:txBody>
            <a:bodyPr wrap="none">
              <a:spAutoFit/>
            </a:bodyPr>
            <a:lstStyle/>
            <a:p>
              <a:pPr eaLnBrk="0" hangingPunct="0"/>
              <a:r>
                <a:rPr lang="en-US" altLang="zh-CN"/>
                <a:t>1       0      1      0      1      1      0</a:t>
              </a:r>
            </a:p>
          </p:txBody>
        </p:sp>
        <p:sp>
          <p:nvSpPr>
            <p:cNvPr id="63518" name="Freeform 17"/>
            <p:cNvSpPr>
              <a:spLocks/>
            </p:cNvSpPr>
            <p:nvPr/>
          </p:nvSpPr>
          <p:spPr bwMode="auto">
            <a:xfrm>
              <a:off x="1728" y="1414"/>
              <a:ext cx="192" cy="576"/>
            </a:xfrm>
            <a:custGeom>
              <a:avLst/>
              <a:gdLst>
                <a:gd name="T0" fmla="*/ 0 w 384"/>
                <a:gd name="T1" fmla="*/ 288 h 576"/>
                <a:gd name="T2" fmla="*/ 12 w 384"/>
                <a:gd name="T3" fmla="*/ 0 h 576"/>
                <a:gd name="T4" fmla="*/ 24 w 384"/>
                <a:gd name="T5" fmla="*/ 288 h 576"/>
                <a:gd name="T6" fmla="*/ 36 w 384"/>
                <a:gd name="T7" fmla="*/ 576 h 576"/>
                <a:gd name="T8" fmla="*/ 48 w 384"/>
                <a:gd name="T9" fmla="*/ 288 h 576"/>
                <a:gd name="T10" fmla="*/ 0 60000 65536"/>
                <a:gd name="T11" fmla="*/ 0 60000 65536"/>
                <a:gd name="T12" fmla="*/ 0 60000 65536"/>
                <a:gd name="T13" fmla="*/ 0 60000 65536"/>
                <a:gd name="T14" fmla="*/ 0 60000 65536"/>
                <a:gd name="T15" fmla="*/ 0 w 384"/>
                <a:gd name="T16" fmla="*/ 0 h 576"/>
                <a:gd name="T17" fmla="*/ 384 w 384"/>
                <a:gd name="T18" fmla="*/ 576 h 576"/>
              </a:gdLst>
              <a:ahLst/>
              <a:cxnLst>
                <a:cxn ang="T10">
                  <a:pos x="T0" y="T1"/>
                </a:cxn>
                <a:cxn ang="T11">
                  <a:pos x="T2" y="T3"/>
                </a:cxn>
                <a:cxn ang="T12">
                  <a:pos x="T4" y="T5"/>
                </a:cxn>
                <a:cxn ang="T13">
                  <a:pos x="T6" y="T7"/>
                </a:cxn>
                <a:cxn ang="T14">
                  <a:pos x="T8" y="T9"/>
                </a:cxn>
              </a:cxnLst>
              <a:rect l="T15" t="T16" r="T17" b="T18"/>
              <a:pathLst>
                <a:path w="384" h="576">
                  <a:moveTo>
                    <a:pt x="0" y="288"/>
                  </a:moveTo>
                  <a:cubicBezTo>
                    <a:pt x="32" y="144"/>
                    <a:pt x="64" y="0"/>
                    <a:pt x="96" y="0"/>
                  </a:cubicBezTo>
                  <a:cubicBezTo>
                    <a:pt x="128" y="0"/>
                    <a:pt x="160" y="192"/>
                    <a:pt x="192" y="288"/>
                  </a:cubicBezTo>
                  <a:cubicBezTo>
                    <a:pt x="224" y="384"/>
                    <a:pt x="256" y="576"/>
                    <a:pt x="288" y="576"/>
                  </a:cubicBezTo>
                  <a:cubicBezTo>
                    <a:pt x="320" y="576"/>
                    <a:pt x="368" y="336"/>
                    <a:pt x="384" y="288"/>
                  </a:cubicBezTo>
                </a:path>
              </a:pathLst>
            </a:custGeom>
            <a:noFill/>
            <a:ln w="28575">
              <a:solidFill>
                <a:schemeClr val="tx1"/>
              </a:solidFill>
              <a:round/>
              <a:headEnd/>
              <a:tailEnd/>
            </a:ln>
          </p:spPr>
          <p:txBody>
            <a:bodyPr wrap="none" anchor="ctr"/>
            <a:lstStyle/>
            <a:p>
              <a:endParaRPr lang="zh-CN" altLang="en-US"/>
            </a:p>
          </p:txBody>
        </p:sp>
        <p:sp>
          <p:nvSpPr>
            <p:cNvPr id="63519" name="Freeform 18"/>
            <p:cNvSpPr>
              <a:spLocks/>
            </p:cNvSpPr>
            <p:nvPr/>
          </p:nvSpPr>
          <p:spPr bwMode="auto">
            <a:xfrm>
              <a:off x="1920" y="1414"/>
              <a:ext cx="192" cy="576"/>
            </a:xfrm>
            <a:custGeom>
              <a:avLst/>
              <a:gdLst>
                <a:gd name="T0" fmla="*/ 0 w 384"/>
                <a:gd name="T1" fmla="*/ 288 h 576"/>
                <a:gd name="T2" fmla="*/ 12 w 384"/>
                <a:gd name="T3" fmla="*/ 0 h 576"/>
                <a:gd name="T4" fmla="*/ 24 w 384"/>
                <a:gd name="T5" fmla="*/ 288 h 576"/>
                <a:gd name="T6" fmla="*/ 36 w 384"/>
                <a:gd name="T7" fmla="*/ 576 h 576"/>
                <a:gd name="T8" fmla="*/ 48 w 384"/>
                <a:gd name="T9" fmla="*/ 288 h 576"/>
                <a:gd name="T10" fmla="*/ 0 60000 65536"/>
                <a:gd name="T11" fmla="*/ 0 60000 65536"/>
                <a:gd name="T12" fmla="*/ 0 60000 65536"/>
                <a:gd name="T13" fmla="*/ 0 60000 65536"/>
                <a:gd name="T14" fmla="*/ 0 60000 65536"/>
                <a:gd name="T15" fmla="*/ 0 w 384"/>
                <a:gd name="T16" fmla="*/ 0 h 576"/>
                <a:gd name="T17" fmla="*/ 384 w 384"/>
                <a:gd name="T18" fmla="*/ 576 h 576"/>
              </a:gdLst>
              <a:ahLst/>
              <a:cxnLst>
                <a:cxn ang="T10">
                  <a:pos x="T0" y="T1"/>
                </a:cxn>
                <a:cxn ang="T11">
                  <a:pos x="T2" y="T3"/>
                </a:cxn>
                <a:cxn ang="T12">
                  <a:pos x="T4" y="T5"/>
                </a:cxn>
                <a:cxn ang="T13">
                  <a:pos x="T6" y="T7"/>
                </a:cxn>
                <a:cxn ang="T14">
                  <a:pos x="T8" y="T9"/>
                </a:cxn>
              </a:cxnLst>
              <a:rect l="T15" t="T16" r="T17" b="T18"/>
              <a:pathLst>
                <a:path w="384" h="576">
                  <a:moveTo>
                    <a:pt x="0" y="288"/>
                  </a:moveTo>
                  <a:cubicBezTo>
                    <a:pt x="32" y="144"/>
                    <a:pt x="64" y="0"/>
                    <a:pt x="96" y="0"/>
                  </a:cubicBezTo>
                  <a:cubicBezTo>
                    <a:pt x="128" y="0"/>
                    <a:pt x="160" y="192"/>
                    <a:pt x="192" y="288"/>
                  </a:cubicBezTo>
                  <a:cubicBezTo>
                    <a:pt x="224" y="384"/>
                    <a:pt x="256" y="576"/>
                    <a:pt x="288" y="576"/>
                  </a:cubicBezTo>
                  <a:cubicBezTo>
                    <a:pt x="320" y="576"/>
                    <a:pt x="368" y="336"/>
                    <a:pt x="384" y="288"/>
                  </a:cubicBezTo>
                </a:path>
              </a:pathLst>
            </a:custGeom>
            <a:noFill/>
            <a:ln w="28575">
              <a:solidFill>
                <a:schemeClr val="tx1"/>
              </a:solidFill>
              <a:round/>
              <a:headEnd/>
              <a:tailEnd/>
            </a:ln>
          </p:spPr>
          <p:txBody>
            <a:bodyPr wrap="none" anchor="ctr"/>
            <a:lstStyle/>
            <a:p>
              <a:endParaRPr lang="zh-CN" altLang="en-US"/>
            </a:p>
          </p:txBody>
        </p:sp>
        <p:sp>
          <p:nvSpPr>
            <p:cNvPr id="63520" name="Freeform 19"/>
            <p:cNvSpPr>
              <a:spLocks/>
            </p:cNvSpPr>
            <p:nvPr/>
          </p:nvSpPr>
          <p:spPr bwMode="auto">
            <a:xfrm>
              <a:off x="2496" y="1414"/>
              <a:ext cx="192" cy="576"/>
            </a:xfrm>
            <a:custGeom>
              <a:avLst/>
              <a:gdLst>
                <a:gd name="T0" fmla="*/ 0 w 384"/>
                <a:gd name="T1" fmla="*/ 288 h 576"/>
                <a:gd name="T2" fmla="*/ 12 w 384"/>
                <a:gd name="T3" fmla="*/ 0 h 576"/>
                <a:gd name="T4" fmla="*/ 24 w 384"/>
                <a:gd name="T5" fmla="*/ 288 h 576"/>
                <a:gd name="T6" fmla="*/ 36 w 384"/>
                <a:gd name="T7" fmla="*/ 576 h 576"/>
                <a:gd name="T8" fmla="*/ 48 w 384"/>
                <a:gd name="T9" fmla="*/ 288 h 576"/>
                <a:gd name="T10" fmla="*/ 0 60000 65536"/>
                <a:gd name="T11" fmla="*/ 0 60000 65536"/>
                <a:gd name="T12" fmla="*/ 0 60000 65536"/>
                <a:gd name="T13" fmla="*/ 0 60000 65536"/>
                <a:gd name="T14" fmla="*/ 0 60000 65536"/>
                <a:gd name="T15" fmla="*/ 0 w 384"/>
                <a:gd name="T16" fmla="*/ 0 h 576"/>
                <a:gd name="T17" fmla="*/ 384 w 384"/>
                <a:gd name="T18" fmla="*/ 576 h 576"/>
              </a:gdLst>
              <a:ahLst/>
              <a:cxnLst>
                <a:cxn ang="T10">
                  <a:pos x="T0" y="T1"/>
                </a:cxn>
                <a:cxn ang="T11">
                  <a:pos x="T2" y="T3"/>
                </a:cxn>
                <a:cxn ang="T12">
                  <a:pos x="T4" y="T5"/>
                </a:cxn>
                <a:cxn ang="T13">
                  <a:pos x="T6" y="T7"/>
                </a:cxn>
                <a:cxn ang="T14">
                  <a:pos x="T8" y="T9"/>
                </a:cxn>
              </a:cxnLst>
              <a:rect l="T15" t="T16" r="T17" b="T18"/>
              <a:pathLst>
                <a:path w="384" h="576">
                  <a:moveTo>
                    <a:pt x="0" y="288"/>
                  </a:moveTo>
                  <a:cubicBezTo>
                    <a:pt x="32" y="144"/>
                    <a:pt x="64" y="0"/>
                    <a:pt x="96" y="0"/>
                  </a:cubicBezTo>
                  <a:cubicBezTo>
                    <a:pt x="128" y="0"/>
                    <a:pt x="160" y="192"/>
                    <a:pt x="192" y="288"/>
                  </a:cubicBezTo>
                  <a:cubicBezTo>
                    <a:pt x="224" y="384"/>
                    <a:pt x="256" y="576"/>
                    <a:pt x="288" y="576"/>
                  </a:cubicBezTo>
                  <a:cubicBezTo>
                    <a:pt x="320" y="576"/>
                    <a:pt x="368" y="336"/>
                    <a:pt x="384" y="288"/>
                  </a:cubicBezTo>
                </a:path>
              </a:pathLst>
            </a:custGeom>
            <a:noFill/>
            <a:ln w="28575">
              <a:solidFill>
                <a:schemeClr val="tx1"/>
              </a:solidFill>
              <a:round/>
              <a:headEnd/>
              <a:tailEnd/>
            </a:ln>
          </p:spPr>
          <p:txBody>
            <a:bodyPr wrap="none" anchor="ctr"/>
            <a:lstStyle/>
            <a:p>
              <a:endParaRPr lang="zh-CN" altLang="en-US"/>
            </a:p>
          </p:txBody>
        </p:sp>
        <p:sp>
          <p:nvSpPr>
            <p:cNvPr id="63521" name="Freeform 20"/>
            <p:cNvSpPr>
              <a:spLocks/>
            </p:cNvSpPr>
            <p:nvPr/>
          </p:nvSpPr>
          <p:spPr bwMode="auto">
            <a:xfrm>
              <a:off x="2688" y="1414"/>
              <a:ext cx="192" cy="576"/>
            </a:xfrm>
            <a:custGeom>
              <a:avLst/>
              <a:gdLst>
                <a:gd name="T0" fmla="*/ 0 w 384"/>
                <a:gd name="T1" fmla="*/ 288 h 576"/>
                <a:gd name="T2" fmla="*/ 12 w 384"/>
                <a:gd name="T3" fmla="*/ 0 h 576"/>
                <a:gd name="T4" fmla="*/ 24 w 384"/>
                <a:gd name="T5" fmla="*/ 288 h 576"/>
                <a:gd name="T6" fmla="*/ 36 w 384"/>
                <a:gd name="T7" fmla="*/ 576 h 576"/>
                <a:gd name="T8" fmla="*/ 48 w 384"/>
                <a:gd name="T9" fmla="*/ 288 h 576"/>
                <a:gd name="T10" fmla="*/ 0 60000 65536"/>
                <a:gd name="T11" fmla="*/ 0 60000 65536"/>
                <a:gd name="T12" fmla="*/ 0 60000 65536"/>
                <a:gd name="T13" fmla="*/ 0 60000 65536"/>
                <a:gd name="T14" fmla="*/ 0 60000 65536"/>
                <a:gd name="T15" fmla="*/ 0 w 384"/>
                <a:gd name="T16" fmla="*/ 0 h 576"/>
                <a:gd name="T17" fmla="*/ 384 w 384"/>
                <a:gd name="T18" fmla="*/ 576 h 576"/>
              </a:gdLst>
              <a:ahLst/>
              <a:cxnLst>
                <a:cxn ang="T10">
                  <a:pos x="T0" y="T1"/>
                </a:cxn>
                <a:cxn ang="T11">
                  <a:pos x="T2" y="T3"/>
                </a:cxn>
                <a:cxn ang="T12">
                  <a:pos x="T4" y="T5"/>
                </a:cxn>
                <a:cxn ang="T13">
                  <a:pos x="T6" y="T7"/>
                </a:cxn>
                <a:cxn ang="T14">
                  <a:pos x="T8" y="T9"/>
                </a:cxn>
              </a:cxnLst>
              <a:rect l="T15" t="T16" r="T17" b="T18"/>
              <a:pathLst>
                <a:path w="384" h="576">
                  <a:moveTo>
                    <a:pt x="0" y="288"/>
                  </a:moveTo>
                  <a:cubicBezTo>
                    <a:pt x="32" y="144"/>
                    <a:pt x="64" y="0"/>
                    <a:pt x="96" y="0"/>
                  </a:cubicBezTo>
                  <a:cubicBezTo>
                    <a:pt x="128" y="0"/>
                    <a:pt x="160" y="192"/>
                    <a:pt x="192" y="288"/>
                  </a:cubicBezTo>
                  <a:cubicBezTo>
                    <a:pt x="224" y="384"/>
                    <a:pt x="256" y="576"/>
                    <a:pt x="288" y="576"/>
                  </a:cubicBezTo>
                  <a:cubicBezTo>
                    <a:pt x="320" y="576"/>
                    <a:pt x="368" y="336"/>
                    <a:pt x="384" y="288"/>
                  </a:cubicBezTo>
                </a:path>
              </a:pathLst>
            </a:custGeom>
            <a:noFill/>
            <a:ln w="28575">
              <a:solidFill>
                <a:schemeClr val="tx1"/>
              </a:solidFill>
              <a:round/>
              <a:headEnd/>
              <a:tailEnd/>
            </a:ln>
          </p:spPr>
          <p:txBody>
            <a:bodyPr wrap="none" anchor="ctr"/>
            <a:lstStyle/>
            <a:p>
              <a:endParaRPr lang="zh-CN" altLang="en-US"/>
            </a:p>
          </p:txBody>
        </p:sp>
        <p:sp>
          <p:nvSpPr>
            <p:cNvPr id="63522" name="Freeform 21"/>
            <p:cNvSpPr>
              <a:spLocks/>
            </p:cNvSpPr>
            <p:nvPr/>
          </p:nvSpPr>
          <p:spPr bwMode="auto">
            <a:xfrm>
              <a:off x="3648" y="1414"/>
              <a:ext cx="192" cy="576"/>
            </a:xfrm>
            <a:custGeom>
              <a:avLst/>
              <a:gdLst>
                <a:gd name="T0" fmla="*/ 0 w 384"/>
                <a:gd name="T1" fmla="*/ 288 h 576"/>
                <a:gd name="T2" fmla="*/ 12 w 384"/>
                <a:gd name="T3" fmla="*/ 0 h 576"/>
                <a:gd name="T4" fmla="*/ 24 w 384"/>
                <a:gd name="T5" fmla="*/ 288 h 576"/>
                <a:gd name="T6" fmla="*/ 36 w 384"/>
                <a:gd name="T7" fmla="*/ 576 h 576"/>
                <a:gd name="T8" fmla="*/ 48 w 384"/>
                <a:gd name="T9" fmla="*/ 288 h 576"/>
                <a:gd name="T10" fmla="*/ 0 60000 65536"/>
                <a:gd name="T11" fmla="*/ 0 60000 65536"/>
                <a:gd name="T12" fmla="*/ 0 60000 65536"/>
                <a:gd name="T13" fmla="*/ 0 60000 65536"/>
                <a:gd name="T14" fmla="*/ 0 60000 65536"/>
                <a:gd name="T15" fmla="*/ 0 w 384"/>
                <a:gd name="T16" fmla="*/ 0 h 576"/>
                <a:gd name="T17" fmla="*/ 384 w 384"/>
                <a:gd name="T18" fmla="*/ 576 h 576"/>
              </a:gdLst>
              <a:ahLst/>
              <a:cxnLst>
                <a:cxn ang="T10">
                  <a:pos x="T0" y="T1"/>
                </a:cxn>
                <a:cxn ang="T11">
                  <a:pos x="T2" y="T3"/>
                </a:cxn>
                <a:cxn ang="T12">
                  <a:pos x="T4" y="T5"/>
                </a:cxn>
                <a:cxn ang="T13">
                  <a:pos x="T6" y="T7"/>
                </a:cxn>
                <a:cxn ang="T14">
                  <a:pos x="T8" y="T9"/>
                </a:cxn>
              </a:cxnLst>
              <a:rect l="T15" t="T16" r="T17" b="T18"/>
              <a:pathLst>
                <a:path w="384" h="576">
                  <a:moveTo>
                    <a:pt x="0" y="288"/>
                  </a:moveTo>
                  <a:cubicBezTo>
                    <a:pt x="32" y="144"/>
                    <a:pt x="64" y="0"/>
                    <a:pt x="96" y="0"/>
                  </a:cubicBezTo>
                  <a:cubicBezTo>
                    <a:pt x="128" y="0"/>
                    <a:pt x="160" y="192"/>
                    <a:pt x="192" y="288"/>
                  </a:cubicBezTo>
                  <a:cubicBezTo>
                    <a:pt x="224" y="384"/>
                    <a:pt x="256" y="576"/>
                    <a:pt x="288" y="576"/>
                  </a:cubicBezTo>
                  <a:cubicBezTo>
                    <a:pt x="320" y="576"/>
                    <a:pt x="368" y="336"/>
                    <a:pt x="384" y="288"/>
                  </a:cubicBezTo>
                </a:path>
              </a:pathLst>
            </a:custGeom>
            <a:noFill/>
            <a:ln w="28575">
              <a:solidFill>
                <a:schemeClr val="tx1"/>
              </a:solidFill>
              <a:round/>
              <a:headEnd/>
              <a:tailEnd/>
            </a:ln>
          </p:spPr>
          <p:txBody>
            <a:bodyPr wrap="none" anchor="ctr"/>
            <a:lstStyle/>
            <a:p>
              <a:endParaRPr lang="zh-CN" altLang="en-US"/>
            </a:p>
          </p:txBody>
        </p:sp>
        <p:sp>
          <p:nvSpPr>
            <p:cNvPr id="63523" name="Freeform 22"/>
            <p:cNvSpPr>
              <a:spLocks/>
            </p:cNvSpPr>
            <p:nvPr/>
          </p:nvSpPr>
          <p:spPr bwMode="auto">
            <a:xfrm>
              <a:off x="3840" y="1414"/>
              <a:ext cx="192" cy="576"/>
            </a:xfrm>
            <a:custGeom>
              <a:avLst/>
              <a:gdLst>
                <a:gd name="T0" fmla="*/ 0 w 384"/>
                <a:gd name="T1" fmla="*/ 288 h 576"/>
                <a:gd name="T2" fmla="*/ 12 w 384"/>
                <a:gd name="T3" fmla="*/ 0 h 576"/>
                <a:gd name="T4" fmla="*/ 24 w 384"/>
                <a:gd name="T5" fmla="*/ 288 h 576"/>
                <a:gd name="T6" fmla="*/ 36 w 384"/>
                <a:gd name="T7" fmla="*/ 576 h 576"/>
                <a:gd name="T8" fmla="*/ 48 w 384"/>
                <a:gd name="T9" fmla="*/ 288 h 576"/>
                <a:gd name="T10" fmla="*/ 0 60000 65536"/>
                <a:gd name="T11" fmla="*/ 0 60000 65536"/>
                <a:gd name="T12" fmla="*/ 0 60000 65536"/>
                <a:gd name="T13" fmla="*/ 0 60000 65536"/>
                <a:gd name="T14" fmla="*/ 0 60000 65536"/>
                <a:gd name="T15" fmla="*/ 0 w 384"/>
                <a:gd name="T16" fmla="*/ 0 h 576"/>
                <a:gd name="T17" fmla="*/ 384 w 384"/>
                <a:gd name="T18" fmla="*/ 576 h 576"/>
              </a:gdLst>
              <a:ahLst/>
              <a:cxnLst>
                <a:cxn ang="T10">
                  <a:pos x="T0" y="T1"/>
                </a:cxn>
                <a:cxn ang="T11">
                  <a:pos x="T2" y="T3"/>
                </a:cxn>
                <a:cxn ang="T12">
                  <a:pos x="T4" y="T5"/>
                </a:cxn>
                <a:cxn ang="T13">
                  <a:pos x="T6" y="T7"/>
                </a:cxn>
                <a:cxn ang="T14">
                  <a:pos x="T8" y="T9"/>
                </a:cxn>
              </a:cxnLst>
              <a:rect l="T15" t="T16" r="T17" b="T18"/>
              <a:pathLst>
                <a:path w="384" h="576">
                  <a:moveTo>
                    <a:pt x="0" y="288"/>
                  </a:moveTo>
                  <a:cubicBezTo>
                    <a:pt x="32" y="144"/>
                    <a:pt x="64" y="0"/>
                    <a:pt x="96" y="0"/>
                  </a:cubicBezTo>
                  <a:cubicBezTo>
                    <a:pt x="128" y="0"/>
                    <a:pt x="160" y="192"/>
                    <a:pt x="192" y="288"/>
                  </a:cubicBezTo>
                  <a:cubicBezTo>
                    <a:pt x="224" y="384"/>
                    <a:pt x="256" y="576"/>
                    <a:pt x="288" y="576"/>
                  </a:cubicBezTo>
                  <a:cubicBezTo>
                    <a:pt x="320" y="576"/>
                    <a:pt x="368" y="336"/>
                    <a:pt x="384" y="288"/>
                  </a:cubicBezTo>
                </a:path>
              </a:pathLst>
            </a:custGeom>
            <a:noFill/>
            <a:ln w="28575">
              <a:solidFill>
                <a:schemeClr val="tx1"/>
              </a:solidFill>
              <a:round/>
              <a:headEnd/>
              <a:tailEnd/>
            </a:ln>
          </p:spPr>
          <p:txBody>
            <a:bodyPr wrap="none" anchor="ctr"/>
            <a:lstStyle/>
            <a:p>
              <a:endParaRPr lang="zh-CN" altLang="en-US"/>
            </a:p>
          </p:txBody>
        </p:sp>
        <p:sp>
          <p:nvSpPr>
            <p:cNvPr id="63524" name="Text Box 23"/>
            <p:cNvSpPr txBox="1">
              <a:spLocks noChangeArrowheads="1"/>
            </p:cNvSpPr>
            <p:nvPr/>
          </p:nvSpPr>
          <p:spPr bwMode="auto">
            <a:xfrm>
              <a:off x="4320" y="1355"/>
              <a:ext cx="1716" cy="442"/>
            </a:xfrm>
            <a:prstGeom prst="rect">
              <a:avLst/>
            </a:prstGeom>
            <a:noFill/>
            <a:ln w="12700">
              <a:noFill/>
              <a:miter lim="800000"/>
              <a:headEnd/>
              <a:tailEnd/>
            </a:ln>
          </p:spPr>
          <p:txBody>
            <a:bodyPr wrap="none">
              <a:spAutoFit/>
            </a:bodyPr>
            <a:lstStyle/>
            <a:p>
              <a:pPr eaLnBrk="0" hangingPunct="0"/>
              <a:r>
                <a:rPr lang="zh-CN" altLang="en-US" sz="2000" b="1"/>
                <a:t>本例假设</a:t>
              </a:r>
              <a:r>
                <a:rPr lang="en-US" altLang="zh-CN" sz="2000" b="1">
                  <a:solidFill>
                    <a:srgbClr val="FF0000"/>
                  </a:solidFill>
                </a:rPr>
                <a:t>A=1</a:t>
              </a:r>
              <a:r>
                <a:rPr lang="zh-CN" altLang="en-US" sz="2000" b="1"/>
                <a:t>，且仅</a:t>
              </a:r>
            </a:p>
            <a:p>
              <a:pPr eaLnBrk="0" hangingPunct="0"/>
              <a:r>
                <a:rPr lang="zh-CN" altLang="en-US" sz="2000" b="1"/>
                <a:t>采用两种不同的频率。</a:t>
              </a:r>
            </a:p>
          </p:txBody>
        </p:sp>
      </p:grpSp>
      <p:sp>
        <p:nvSpPr>
          <p:cNvPr id="63491" name="Text Box 24"/>
          <p:cNvSpPr txBox="1">
            <a:spLocks noChangeArrowheads="1"/>
          </p:cNvSpPr>
          <p:nvPr/>
        </p:nvSpPr>
        <p:spPr bwMode="auto">
          <a:xfrm>
            <a:off x="8604250" y="117475"/>
            <a:ext cx="338554" cy="461665"/>
          </a:xfrm>
          <a:prstGeom prst="rect">
            <a:avLst/>
          </a:prstGeom>
          <a:noFill/>
          <a:ln w="12700">
            <a:noFill/>
            <a:miter lim="800000"/>
            <a:headEnd/>
            <a:tailEnd/>
          </a:ln>
        </p:spPr>
        <p:txBody>
          <a:bodyPr wrap="none">
            <a:spAutoFit/>
          </a:bodyPr>
          <a:lstStyle/>
          <a:p>
            <a:pPr eaLnBrk="0" hangingPunct="0"/>
            <a:r>
              <a:rPr lang="en-US" altLang="zh-CN" dirty="0" smtClean="0"/>
              <a:t>5</a:t>
            </a:r>
            <a:endParaRPr lang="en-US" altLang="zh-CN" dirty="0"/>
          </a:p>
        </p:txBody>
      </p:sp>
      <p:sp>
        <p:nvSpPr>
          <p:cNvPr id="63492" name="Text Box 25"/>
          <p:cNvSpPr txBox="1">
            <a:spLocks noChangeArrowheads="1"/>
          </p:cNvSpPr>
          <p:nvPr/>
        </p:nvSpPr>
        <p:spPr bwMode="auto">
          <a:xfrm>
            <a:off x="381000" y="1290638"/>
            <a:ext cx="8534400" cy="2529923"/>
          </a:xfrm>
          <a:prstGeom prst="rect">
            <a:avLst/>
          </a:prstGeom>
          <a:noFill/>
          <a:ln w="9525">
            <a:noFill/>
            <a:miter lim="800000"/>
            <a:headEnd/>
            <a:tailEnd/>
          </a:ln>
        </p:spPr>
        <p:txBody>
          <a:bodyPr>
            <a:spAutoFit/>
          </a:bodyPr>
          <a:lstStyle/>
          <a:p>
            <a:pPr>
              <a:spcBef>
                <a:spcPct val="20000"/>
              </a:spcBef>
              <a:spcAft>
                <a:spcPct val="20000"/>
              </a:spcAft>
              <a:buClr>
                <a:schemeClr val="hlink"/>
              </a:buClr>
              <a:buFont typeface="Monotype Sorts" pitchFamily="2" charset="2"/>
              <a:buNone/>
            </a:pPr>
            <a:r>
              <a:rPr lang="zh-CN" altLang="en-US" sz="2800" b="1" dirty="0">
                <a:solidFill>
                  <a:srgbClr val="FF0000"/>
                </a:solidFill>
                <a:latin typeface="楷体" pitchFamily="18" charset="-122"/>
                <a:ea typeface="楷体" pitchFamily="18" charset="-122"/>
              </a:rPr>
              <a:t>调频：</a:t>
            </a:r>
            <a:r>
              <a:rPr lang="zh-CN" altLang="en-US" b="1" dirty="0">
                <a:latin typeface="楷体" pitchFamily="18" charset="-122"/>
                <a:ea typeface="楷体" pitchFamily="18" charset="-122"/>
              </a:rPr>
              <a:t>（频率调制或移频键控法</a:t>
            </a:r>
            <a:r>
              <a:rPr lang="en-US" altLang="zh-CN" b="1" dirty="0">
                <a:latin typeface="楷体" pitchFamily="18" charset="-122"/>
                <a:ea typeface="楷体" pitchFamily="18" charset="-122"/>
              </a:rPr>
              <a:t>FSK</a:t>
            </a:r>
            <a:r>
              <a:rPr lang="zh-CN" altLang="en-US" b="1" dirty="0">
                <a:latin typeface="楷体" pitchFamily="18" charset="-122"/>
                <a:ea typeface="楷体" pitchFamily="18" charset="-122"/>
              </a:rPr>
              <a:t>）：</a:t>
            </a:r>
          </a:p>
          <a:p>
            <a:pPr>
              <a:spcBef>
                <a:spcPct val="20000"/>
              </a:spcBef>
            </a:pPr>
            <a:r>
              <a:rPr lang="zh-CN" altLang="en-US" b="1" dirty="0">
                <a:latin typeface="楷体" pitchFamily="18" charset="-122"/>
                <a:ea typeface="楷体" pitchFamily="18" charset="-122"/>
              </a:rPr>
              <a:t>    将不同的数据信息（</a:t>
            </a:r>
            <a:r>
              <a:rPr lang="en-US" altLang="zh-CN" b="1" dirty="0">
                <a:latin typeface="楷体" pitchFamily="18" charset="-122"/>
                <a:ea typeface="楷体" pitchFamily="18" charset="-122"/>
              </a:rPr>
              <a:t>0</a:t>
            </a:r>
            <a:r>
              <a:rPr lang="zh-CN" altLang="en-US" b="1" dirty="0">
                <a:latin typeface="楷体" pitchFamily="18" charset="-122"/>
                <a:ea typeface="楷体" pitchFamily="18" charset="-122"/>
              </a:rPr>
              <a:t>和</a:t>
            </a:r>
            <a:r>
              <a:rPr lang="en-US" altLang="zh-CN" b="1" dirty="0">
                <a:latin typeface="楷体" pitchFamily="18" charset="-122"/>
                <a:ea typeface="楷体" pitchFamily="18" charset="-122"/>
              </a:rPr>
              <a:t>1</a:t>
            </a:r>
            <a:r>
              <a:rPr lang="zh-CN" altLang="en-US" b="1" dirty="0">
                <a:latin typeface="楷体" pitchFamily="18" charset="-122"/>
                <a:ea typeface="楷体" pitchFamily="18" charset="-122"/>
              </a:rPr>
              <a:t>）调制为</a:t>
            </a:r>
            <a:r>
              <a:rPr lang="zh-CN" altLang="en-US" b="1" i="1" u="sng" dirty="0">
                <a:solidFill>
                  <a:srgbClr val="FF0000"/>
                </a:solidFill>
                <a:latin typeface="楷体" pitchFamily="18" charset="-122"/>
                <a:ea typeface="楷体" pitchFamily="18" charset="-122"/>
              </a:rPr>
              <a:t>相同幅度</a:t>
            </a:r>
            <a:r>
              <a:rPr lang="en-US" altLang="zh-CN" b="1" i="1" u="sng" dirty="0">
                <a:latin typeface="楷体" pitchFamily="18" charset="-122"/>
                <a:ea typeface="楷体" pitchFamily="18" charset="-122"/>
              </a:rPr>
              <a:t>, </a:t>
            </a:r>
            <a:r>
              <a:rPr lang="zh-CN" altLang="en-US" b="1" dirty="0">
                <a:latin typeface="楷体" pitchFamily="18" charset="-122"/>
                <a:ea typeface="楷体" pitchFamily="18" charset="-122"/>
              </a:rPr>
              <a:t>但</a:t>
            </a:r>
            <a:r>
              <a:rPr lang="zh-CN" altLang="en-US" b="1" i="1" u="sng" dirty="0">
                <a:solidFill>
                  <a:srgbClr val="FF0000"/>
                </a:solidFill>
                <a:latin typeface="楷体" pitchFamily="18" charset="-122"/>
                <a:ea typeface="楷体" pitchFamily="18" charset="-122"/>
              </a:rPr>
              <a:t>不同频率</a:t>
            </a:r>
            <a:r>
              <a:rPr lang="zh-CN" altLang="en-US" b="1" dirty="0">
                <a:latin typeface="楷体" pitchFamily="18" charset="-122"/>
                <a:ea typeface="楷体" pitchFamily="18" charset="-122"/>
              </a:rPr>
              <a:t>的载波信号；</a:t>
            </a:r>
          </a:p>
          <a:p>
            <a:r>
              <a:rPr lang="zh-CN" altLang="en-US" dirty="0"/>
              <a:t>        </a:t>
            </a:r>
          </a:p>
          <a:p>
            <a:r>
              <a:rPr lang="zh-CN" altLang="en-US" dirty="0">
                <a:solidFill>
                  <a:srgbClr val="008000"/>
                </a:solidFill>
              </a:rPr>
              <a:t>        </a:t>
            </a:r>
            <a:r>
              <a:rPr lang="en-US" altLang="zh-CN" b="1" dirty="0">
                <a:solidFill>
                  <a:srgbClr val="008000"/>
                </a:solidFill>
              </a:rPr>
              <a:t>g(x) = A sin(</a:t>
            </a:r>
            <a:r>
              <a:rPr lang="en-US" altLang="zh-CN" b="1" dirty="0">
                <a:solidFill>
                  <a:srgbClr val="FF0000"/>
                </a:solidFill>
              </a:rPr>
              <a:t>n</a:t>
            </a:r>
            <a:r>
              <a:rPr lang="en-US" altLang="zh-CN" b="1" dirty="0">
                <a:solidFill>
                  <a:srgbClr val="008000"/>
                </a:solidFill>
              </a:rPr>
              <a:t>*x)</a:t>
            </a:r>
            <a:r>
              <a:rPr lang="en-US" altLang="zh-CN" b="1" dirty="0"/>
              <a:t>  </a:t>
            </a:r>
            <a:r>
              <a:rPr lang="zh-CN" altLang="en-US" b="1" dirty="0"/>
              <a:t>不同</a:t>
            </a:r>
            <a:r>
              <a:rPr lang="en-US" altLang="zh-CN" b="1" dirty="0">
                <a:solidFill>
                  <a:srgbClr val="FF0000"/>
                </a:solidFill>
              </a:rPr>
              <a:t>n</a:t>
            </a:r>
            <a:r>
              <a:rPr lang="zh-CN" altLang="en-US" b="1" dirty="0"/>
              <a:t>产生不同频率的载波</a:t>
            </a:r>
            <a:r>
              <a:rPr lang="zh-CN" altLang="en-US" b="1" dirty="0" smtClean="0"/>
              <a:t>信号；</a:t>
            </a:r>
            <a:endParaRPr lang="en-US" altLang="zh-CN" b="1" dirty="0" smtClean="0"/>
          </a:p>
          <a:p>
            <a:r>
              <a:rPr lang="en-US" altLang="zh-CN" b="1" dirty="0"/>
              <a:t> </a:t>
            </a:r>
            <a:r>
              <a:rPr lang="en-US" altLang="zh-CN" b="1" dirty="0" smtClean="0"/>
              <a:t>                           </a:t>
            </a:r>
            <a:r>
              <a:rPr lang="en-US" altLang="zh-CN" b="1" dirty="0" smtClean="0">
                <a:solidFill>
                  <a:srgbClr val="FF0000"/>
                </a:solidFill>
                <a:latin typeface="楷体" pitchFamily="18" charset="-122"/>
                <a:ea typeface="楷体" pitchFamily="18" charset="-122"/>
              </a:rPr>
              <a:t>n </a:t>
            </a:r>
            <a:r>
              <a:rPr lang="zh-CN" altLang="en-US" b="1" dirty="0"/>
              <a:t>的个数对应了码元的取值</a:t>
            </a:r>
            <a:r>
              <a:rPr lang="zh-CN" altLang="en-US" b="1" dirty="0" smtClean="0"/>
              <a:t>个数（状态数）。</a:t>
            </a:r>
            <a:endParaRPr lang="zh-CN" altLang="en-US" b="1" dirty="0"/>
          </a:p>
        </p:txBody>
      </p:sp>
      <p:sp>
        <p:nvSpPr>
          <p:cNvPr id="63493" name="Text Box 26"/>
          <p:cNvSpPr txBox="1">
            <a:spLocks noChangeArrowheads="1"/>
          </p:cNvSpPr>
          <p:nvPr/>
        </p:nvSpPr>
        <p:spPr bwMode="auto">
          <a:xfrm>
            <a:off x="1601788" y="5805264"/>
            <a:ext cx="2533650" cy="457200"/>
          </a:xfrm>
          <a:prstGeom prst="rect">
            <a:avLst/>
          </a:prstGeom>
          <a:noFill/>
          <a:ln w="9525">
            <a:noFill/>
            <a:miter lim="800000"/>
            <a:headEnd/>
            <a:tailEnd/>
          </a:ln>
        </p:spPr>
        <p:txBody>
          <a:bodyPr wrap="none">
            <a:spAutoFit/>
          </a:bodyPr>
          <a:lstStyle/>
          <a:p>
            <a:r>
              <a:rPr lang="en-US" altLang="zh-CN" dirty="0"/>
              <a:t>g=sin x     g=sin 2x</a:t>
            </a:r>
          </a:p>
        </p:txBody>
      </p:sp>
      <p:sp>
        <p:nvSpPr>
          <p:cNvPr id="63494" name="Line 27"/>
          <p:cNvSpPr>
            <a:spLocks noChangeShapeType="1"/>
          </p:cNvSpPr>
          <p:nvPr/>
        </p:nvSpPr>
        <p:spPr bwMode="auto">
          <a:xfrm flipH="1" flipV="1">
            <a:off x="1979613" y="5589588"/>
            <a:ext cx="71437" cy="431800"/>
          </a:xfrm>
          <a:prstGeom prst="line">
            <a:avLst/>
          </a:prstGeom>
          <a:noFill/>
          <a:ln w="9525">
            <a:solidFill>
              <a:schemeClr val="tx1"/>
            </a:solidFill>
            <a:round/>
            <a:headEnd/>
            <a:tailEnd type="triangle" w="med" len="med"/>
          </a:ln>
        </p:spPr>
        <p:txBody>
          <a:bodyPr/>
          <a:lstStyle/>
          <a:p>
            <a:endParaRPr lang="zh-CN" altLang="en-US"/>
          </a:p>
        </p:txBody>
      </p:sp>
      <p:sp>
        <p:nvSpPr>
          <p:cNvPr id="63495" name="Line 28"/>
          <p:cNvSpPr>
            <a:spLocks noChangeShapeType="1"/>
          </p:cNvSpPr>
          <p:nvPr/>
        </p:nvSpPr>
        <p:spPr bwMode="auto">
          <a:xfrm flipV="1">
            <a:off x="3348038" y="5589588"/>
            <a:ext cx="360362" cy="431800"/>
          </a:xfrm>
          <a:prstGeom prst="line">
            <a:avLst/>
          </a:prstGeom>
          <a:noFill/>
          <a:ln w="9525">
            <a:solidFill>
              <a:schemeClr val="tx1"/>
            </a:solidFill>
            <a:round/>
            <a:headEnd/>
            <a:tailEnd type="triangle" w="med" len="med"/>
          </a:ln>
        </p:spPr>
        <p:txBody>
          <a:bodyPr/>
          <a:lstStyle/>
          <a:p>
            <a:endParaRPr lang="zh-CN" altLang="en-US"/>
          </a:p>
        </p:txBody>
      </p:sp>
      <p:sp>
        <p:nvSpPr>
          <p:cNvPr id="703517" name="Rectangle 29"/>
          <p:cNvSpPr>
            <a:spLocks noChangeArrowheads="1"/>
          </p:cNvSpPr>
          <p:nvPr/>
        </p:nvSpPr>
        <p:spPr bwMode="auto">
          <a:xfrm>
            <a:off x="228600" y="90805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63497" name="Text Box 30"/>
          <p:cNvSpPr txBox="1">
            <a:spLocks noChangeArrowheads="1"/>
          </p:cNvSpPr>
          <p:nvPr/>
        </p:nvSpPr>
        <p:spPr bwMode="auto">
          <a:xfrm>
            <a:off x="323850" y="333375"/>
            <a:ext cx="2622550" cy="579438"/>
          </a:xfrm>
          <a:prstGeom prst="rect">
            <a:avLst/>
          </a:prstGeom>
          <a:noFill/>
          <a:ln w="9525">
            <a:noFill/>
            <a:miter lim="800000"/>
            <a:headEnd/>
            <a:tailEnd/>
          </a:ln>
        </p:spPr>
        <p:txBody>
          <a:bodyPr wrap="none">
            <a:spAutoFit/>
          </a:bodyPr>
          <a:lstStyle/>
          <a:p>
            <a:pPr>
              <a:spcBef>
                <a:spcPct val="20000"/>
              </a:spcBef>
              <a:spcAft>
                <a:spcPct val="50000"/>
              </a:spcAft>
              <a:buClr>
                <a:srgbClr val="FF0000"/>
              </a:buClr>
              <a:buFontTx/>
              <a:buChar char="★"/>
            </a:pPr>
            <a:r>
              <a:rPr lang="zh-CN" altLang="en-US" sz="3200" b="1">
                <a:latin typeface="楷体" pitchFamily="18" charset="-122"/>
                <a:ea typeface="楷体" pitchFamily="18" charset="-122"/>
              </a:rPr>
              <a:t>调制方法：</a:t>
            </a:r>
            <a:endParaRPr lang="zh-CN" altLang="en-US"/>
          </a:p>
        </p:txBody>
      </p:sp>
      <p:grpSp>
        <p:nvGrpSpPr>
          <p:cNvPr id="3" name="Group 31"/>
          <p:cNvGrpSpPr>
            <a:grpSpLocks/>
          </p:cNvGrpSpPr>
          <p:nvPr/>
        </p:nvGrpSpPr>
        <p:grpSpPr bwMode="auto">
          <a:xfrm>
            <a:off x="5795963" y="5589588"/>
            <a:ext cx="3348037" cy="792162"/>
            <a:chOff x="3651" y="3521"/>
            <a:chExt cx="2109" cy="499"/>
          </a:xfrm>
        </p:grpSpPr>
        <p:sp>
          <p:nvSpPr>
            <p:cNvPr id="63499" name="Rectangle 32"/>
            <p:cNvSpPr>
              <a:spLocks noChangeArrowheads="1"/>
            </p:cNvSpPr>
            <p:nvPr/>
          </p:nvSpPr>
          <p:spPr bwMode="auto">
            <a:xfrm>
              <a:off x="3651" y="3521"/>
              <a:ext cx="2109" cy="499"/>
            </a:xfrm>
            <a:prstGeom prst="rect">
              <a:avLst/>
            </a:prstGeom>
            <a:solidFill>
              <a:srgbClr val="FFFF00"/>
            </a:solidFill>
            <a:ln w="9525">
              <a:noFill/>
              <a:miter lim="800000"/>
              <a:headEnd/>
              <a:tailEnd/>
            </a:ln>
          </p:spPr>
          <p:txBody>
            <a:bodyPr wrap="none" anchor="ctr"/>
            <a:lstStyle/>
            <a:p>
              <a:endParaRPr lang="zh-CN" altLang="en-US"/>
            </a:p>
          </p:txBody>
        </p:sp>
        <p:sp>
          <p:nvSpPr>
            <p:cNvPr id="63500" name="AutoShape 33"/>
            <p:cNvSpPr>
              <a:spLocks/>
            </p:cNvSpPr>
            <p:nvPr/>
          </p:nvSpPr>
          <p:spPr bwMode="auto">
            <a:xfrm>
              <a:off x="4059" y="3657"/>
              <a:ext cx="227" cy="272"/>
            </a:xfrm>
            <a:prstGeom prst="leftBrace">
              <a:avLst>
                <a:gd name="adj1" fmla="val 9985"/>
                <a:gd name="adj2" fmla="val 50000"/>
              </a:avLst>
            </a:prstGeom>
            <a:noFill/>
            <a:ln w="19050">
              <a:solidFill>
                <a:schemeClr val="tx1"/>
              </a:solidFill>
              <a:round/>
              <a:headEnd/>
              <a:tailEnd/>
            </a:ln>
          </p:spPr>
          <p:txBody>
            <a:bodyPr wrap="none" anchor="ctr"/>
            <a:lstStyle/>
            <a:p>
              <a:endParaRPr lang="zh-CN" altLang="en-US"/>
            </a:p>
          </p:txBody>
        </p:sp>
        <p:sp>
          <p:nvSpPr>
            <p:cNvPr id="63501" name="Text Box 34"/>
            <p:cNvSpPr txBox="1">
              <a:spLocks noChangeArrowheads="1"/>
            </p:cNvSpPr>
            <p:nvPr/>
          </p:nvSpPr>
          <p:spPr bwMode="auto">
            <a:xfrm>
              <a:off x="3696" y="3657"/>
              <a:ext cx="368" cy="288"/>
            </a:xfrm>
            <a:prstGeom prst="rect">
              <a:avLst/>
            </a:prstGeom>
            <a:noFill/>
            <a:ln w="9525">
              <a:noFill/>
              <a:miter lim="800000"/>
              <a:headEnd/>
              <a:tailEnd/>
            </a:ln>
          </p:spPr>
          <p:txBody>
            <a:bodyPr wrap="none">
              <a:spAutoFit/>
            </a:bodyPr>
            <a:lstStyle/>
            <a:p>
              <a:r>
                <a:rPr lang="en-US" altLang="zh-CN" b="1"/>
                <a:t>g =</a:t>
              </a:r>
            </a:p>
          </p:txBody>
        </p:sp>
        <p:sp>
          <p:nvSpPr>
            <p:cNvPr id="63502" name="Text Box 35"/>
            <p:cNvSpPr txBox="1">
              <a:spLocks noChangeArrowheads="1"/>
            </p:cNvSpPr>
            <p:nvPr/>
          </p:nvSpPr>
          <p:spPr bwMode="auto">
            <a:xfrm>
              <a:off x="4331" y="3521"/>
              <a:ext cx="1393" cy="288"/>
            </a:xfrm>
            <a:prstGeom prst="rect">
              <a:avLst/>
            </a:prstGeom>
            <a:noFill/>
            <a:ln w="9525">
              <a:noFill/>
              <a:miter lim="800000"/>
              <a:headEnd/>
              <a:tailEnd/>
            </a:ln>
          </p:spPr>
          <p:txBody>
            <a:bodyPr wrap="none">
              <a:spAutoFit/>
            </a:bodyPr>
            <a:lstStyle/>
            <a:p>
              <a:r>
                <a:rPr lang="en-US" altLang="zh-CN" b="1"/>
                <a:t>sin (x)      </a:t>
              </a:r>
              <a:r>
                <a:rPr lang="zh-CN" altLang="en-US" b="1"/>
                <a:t>数字</a:t>
              </a:r>
              <a:r>
                <a:rPr lang="en-US" altLang="zh-CN" b="1"/>
                <a:t>1</a:t>
              </a:r>
            </a:p>
          </p:txBody>
        </p:sp>
        <p:sp>
          <p:nvSpPr>
            <p:cNvPr id="63503" name="Text Box 36"/>
            <p:cNvSpPr txBox="1">
              <a:spLocks noChangeArrowheads="1"/>
            </p:cNvSpPr>
            <p:nvPr/>
          </p:nvSpPr>
          <p:spPr bwMode="auto">
            <a:xfrm>
              <a:off x="4331" y="3732"/>
              <a:ext cx="1393" cy="288"/>
            </a:xfrm>
            <a:prstGeom prst="rect">
              <a:avLst/>
            </a:prstGeom>
            <a:noFill/>
            <a:ln w="9525">
              <a:noFill/>
              <a:miter lim="800000"/>
              <a:headEnd/>
              <a:tailEnd/>
            </a:ln>
          </p:spPr>
          <p:txBody>
            <a:bodyPr wrap="none">
              <a:spAutoFit/>
            </a:bodyPr>
            <a:lstStyle/>
            <a:p>
              <a:r>
                <a:rPr lang="en-US" altLang="zh-CN" b="1"/>
                <a:t>sin (2x)    </a:t>
              </a:r>
              <a:r>
                <a:rPr lang="zh-CN" altLang="en-US" b="1"/>
                <a:t>数字</a:t>
              </a:r>
              <a:r>
                <a:rPr lang="en-US" altLang="zh-CN" b="1"/>
                <a:t>0</a:t>
              </a:r>
            </a:p>
          </p:txBody>
        </p:sp>
      </p:grpSp>
      <p:sp>
        <p:nvSpPr>
          <p:cNvPr id="37" name="Text Box 26"/>
          <p:cNvSpPr txBox="1">
            <a:spLocks noChangeArrowheads="1"/>
          </p:cNvSpPr>
          <p:nvPr/>
        </p:nvSpPr>
        <p:spPr bwMode="auto">
          <a:xfrm>
            <a:off x="1619672" y="6212160"/>
            <a:ext cx="2749471" cy="400110"/>
          </a:xfrm>
          <a:prstGeom prst="rect">
            <a:avLst/>
          </a:prstGeom>
          <a:noFill/>
          <a:ln w="9525">
            <a:noFill/>
            <a:miter lim="800000"/>
            <a:headEnd/>
            <a:tailEnd/>
          </a:ln>
        </p:spPr>
        <p:txBody>
          <a:bodyPr wrap="none">
            <a:spAutoFit/>
          </a:bodyPr>
          <a:lstStyle/>
          <a:p>
            <a:r>
              <a:rPr lang="zh-CN" altLang="en-US" sz="2000" b="1" dirty="0" smtClean="0"/>
              <a:t>每个码元可有两种状态</a:t>
            </a:r>
            <a:endParaRPr lang="en-US" altLang="zh-CN" sz="2000" b="1"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Rectangle 2"/>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56323" name="Text Box 3"/>
          <p:cNvSpPr txBox="1">
            <a:spLocks noChangeArrowheads="1"/>
          </p:cNvSpPr>
          <p:nvPr/>
        </p:nvSpPr>
        <p:spPr bwMode="auto">
          <a:xfrm>
            <a:off x="861060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46</a:t>
            </a:r>
            <a:endParaRPr lang="en-US" altLang="zh-CN" dirty="0"/>
          </a:p>
        </p:txBody>
      </p:sp>
      <p:sp>
        <p:nvSpPr>
          <p:cNvPr id="56324" name="Text Box 4"/>
          <p:cNvSpPr txBox="1">
            <a:spLocks noChangeArrowheads="1"/>
          </p:cNvSpPr>
          <p:nvPr/>
        </p:nvSpPr>
        <p:spPr bwMode="auto">
          <a:xfrm>
            <a:off x="288925" y="981075"/>
            <a:ext cx="8550275" cy="5688013"/>
          </a:xfrm>
          <a:prstGeom prst="rect">
            <a:avLst/>
          </a:prstGeom>
          <a:noFill/>
          <a:ln w="9525">
            <a:noFill/>
            <a:miter lim="800000"/>
            <a:headEnd/>
            <a:tailEnd/>
          </a:ln>
        </p:spPr>
        <p:txBody>
          <a:bodyPr>
            <a:spAutoFit/>
          </a:bodyPr>
          <a:lstStyle/>
          <a:p>
            <a:pPr>
              <a:spcBef>
                <a:spcPct val="20000"/>
              </a:spcBef>
            </a:pPr>
            <a:r>
              <a:rPr lang="en-US" altLang="zh-CN" sz="2800" b="1">
                <a:latin typeface="楷体" pitchFamily="18" charset="-122"/>
                <a:ea typeface="楷体" pitchFamily="18" charset="-122"/>
              </a:rPr>
              <a:t>  </a:t>
            </a:r>
            <a:r>
              <a:rPr lang="zh-CN" altLang="en-US" sz="2800" b="1">
                <a:latin typeface="楷体" pitchFamily="18" charset="-122"/>
                <a:ea typeface="楷体" pitchFamily="18" charset="-122"/>
              </a:rPr>
              <a:t>检错码是差错检测的</a:t>
            </a:r>
            <a:r>
              <a:rPr lang="zh-CN" altLang="en-US" sz="2800" b="1">
                <a:solidFill>
                  <a:srgbClr val="FF0000"/>
                </a:solidFill>
                <a:latin typeface="楷体" pitchFamily="18" charset="-122"/>
                <a:ea typeface="楷体" pitchFamily="18" charset="-122"/>
              </a:rPr>
              <a:t>核心</a:t>
            </a:r>
            <a:r>
              <a:rPr lang="zh-CN" altLang="en-US" sz="2800" b="1">
                <a:latin typeface="楷体" pitchFamily="18" charset="-122"/>
                <a:ea typeface="楷体" pitchFamily="18" charset="-122"/>
              </a:rPr>
              <a:t>。</a:t>
            </a:r>
          </a:p>
          <a:p>
            <a:pPr>
              <a:spcBef>
                <a:spcPct val="20000"/>
              </a:spcBef>
            </a:pPr>
            <a:r>
              <a:rPr lang="zh-CN" altLang="en-US" b="1">
                <a:solidFill>
                  <a:srgbClr val="FF0000"/>
                </a:solidFill>
              </a:rPr>
              <a:t>☆</a:t>
            </a:r>
            <a:r>
              <a:rPr lang="zh-CN" altLang="en-US" sz="2800" b="1">
                <a:latin typeface="楷体" pitchFamily="18" charset="-122"/>
                <a:ea typeface="楷体" pitchFamily="18" charset="-122"/>
              </a:rPr>
              <a:t> 检错码＝信息字段＋校验字段（冗余字段）</a:t>
            </a:r>
          </a:p>
          <a:p>
            <a:pPr>
              <a:spcBef>
                <a:spcPct val="20000"/>
              </a:spcBef>
            </a:pPr>
            <a:r>
              <a:rPr lang="zh-CN" altLang="en-US" sz="2800" b="1">
                <a:latin typeface="楷体" pitchFamily="18" charset="-122"/>
                <a:ea typeface="楷体" pitchFamily="18" charset="-122"/>
              </a:rPr>
              <a:t>  校验字段和信息字段之间存在相关性、</a:t>
            </a:r>
            <a:r>
              <a:rPr lang="zh-CN" altLang="en-US" sz="2800" b="1">
                <a:solidFill>
                  <a:srgbClr val="FF0000"/>
                </a:solidFill>
                <a:latin typeface="楷体" pitchFamily="18" charset="-122"/>
                <a:ea typeface="楷体" pitchFamily="18" charset="-122"/>
              </a:rPr>
              <a:t>联动</a:t>
            </a:r>
            <a:r>
              <a:rPr lang="zh-CN" altLang="en-US" sz="2800" b="1">
                <a:latin typeface="楷体" pitchFamily="18" charset="-122"/>
                <a:ea typeface="楷体" pitchFamily="18" charset="-122"/>
              </a:rPr>
              <a:t>性；</a:t>
            </a:r>
          </a:p>
          <a:p>
            <a:pPr>
              <a:spcBef>
                <a:spcPct val="20000"/>
              </a:spcBef>
            </a:pPr>
            <a:r>
              <a:rPr lang="zh-CN" altLang="en-US" sz="2800" b="1">
                <a:latin typeface="楷体" pitchFamily="18" charset="-122"/>
                <a:ea typeface="楷体" pitchFamily="18" charset="-122"/>
              </a:rPr>
              <a:t>    校验字段越长，编码检错能力越强，编</a:t>
            </a:r>
            <a:r>
              <a:rPr lang="en-US" altLang="zh-CN" sz="2800" b="1">
                <a:latin typeface="楷体" pitchFamily="18" charset="-122"/>
                <a:ea typeface="楷体" pitchFamily="18" charset="-122"/>
              </a:rPr>
              <a:t>/</a:t>
            </a:r>
            <a:r>
              <a:rPr lang="zh-CN" altLang="en-US" sz="2800" b="1">
                <a:latin typeface="楷体" pitchFamily="18" charset="-122"/>
                <a:ea typeface="楷体" pitchFamily="18" charset="-122"/>
              </a:rPr>
              <a:t>解码设施越复杂；</a:t>
            </a:r>
          </a:p>
          <a:p>
            <a:pPr>
              <a:spcBef>
                <a:spcPct val="20000"/>
              </a:spcBef>
            </a:pPr>
            <a:r>
              <a:rPr lang="zh-CN" altLang="en-US" sz="2800" b="1">
                <a:latin typeface="楷体" pitchFamily="18" charset="-122"/>
                <a:ea typeface="楷体" pitchFamily="18" charset="-122"/>
              </a:rPr>
              <a:t>    附加的冗余信息在整个编码中所占的比例越大，传输的有效成分越低。</a:t>
            </a:r>
          </a:p>
          <a:p>
            <a:pPr>
              <a:spcBef>
                <a:spcPct val="20000"/>
              </a:spcBef>
            </a:pPr>
            <a:r>
              <a:rPr lang="zh-CN" altLang="en-US" sz="2800" b="1">
                <a:latin typeface="楷体" pitchFamily="18" charset="-122"/>
                <a:ea typeface="楷体" pitchFamily="18" charset="-122"/>
              </a:rPr>
              <a:t>   </a:t>
            </a:r>
            <a:r>
              <a:rPr lang="zh-CN" altLang="en-US" sz="2800" b="1">
                <a:solidFill>
                  <a:srgbClr val="FF0000"/>
                </a:solidFill>
                <a:latin typeface="楷体" pitchFamily="18" charset="-122"/>
                <a:ea typeface="楷体" pitchFamily="18" charset="-122"/>
              </a:rPr>
              <a:t>好</a:t>
            </a:r>
            <a:r>
              <a:rPr lang="zh-CN" altLang="en-US" sz="2800" b="1">
                <a:latin typeface="楷体" pitchFamily="18" charset="-122"/>
                <a:ea typeface="楷体" pitchFamily="18" charset="-122"/>
              </a:rPr>
              <a:t>的检错码：检错能力</a:t>
            </a:r>
            <a:r>
              <a:rPr lang="zh-CN" altLang="en-US" sz="2800" b="1">
                <a:solidFill>
                  <a:srgbClr val="FF0000"/>
                </a:solidFill>
                <a:latin typeface="楷体" pitchFamily="18" charset="-122"/>
                <a:ea typeface="楷体" pitchFamily="18" charset="-122"/>
              </a:rPr>
              <a:t>强</a:t>
            </a:r>
            <a:r>
              <a:rPr lang="zh-CN" altLang="en-US" sz="2800" b="1">
                <a:latin typeface="楷体" pitchFamily="18" charset="-122"/>
                <a:ea typeface="楷体" pitchFamily="18" charset="-122"/>
              </a:rPr>
              <a:t>，编码效率</a:t>
            </a:r>
            <a:r>
              <a:rPr lang="zh-CN" altLang="en-US" sz="2800" b="1">
                <a:solidFill>
                  <a:srgbClr val="FF0000"/>
                </a:solidFill>
                <a:latin typeface="楷体" pitchFamily="18" charset="-122"/>
                <a:ea typeface="楷体" pitchFamily="18" charset="-122"/>
              </a:rPr>
              <a:t>高</a:t>
            </a:r>
            <a:r>
              <a:rPr lang="zh-CN" altLang="en-US" sz="2800" b="1">
                <a:latin typeface="楷体" pitchFamily="18" charset="-122"/>
                <a:ea typeface="楷体" pitchFamily="18" charset="-122"/>
              </a:rPr>
              <a:t>。</a:t>
            </a:r>
          </a:p>
          <a:p>
            <a:pPr>
              <a:spcBef>
                <a:spcPct val="20000"/>
              </a:spcBef>
            </a:pPr>
            <a:r>
              <a:rPr lang="zh-CN" altLang="en-US" sz="2800" b="1">
                <a:latin typeface="楷体" pitchFamily="18" charset="-122"/>
                <a:ea typeface="楷体" pitchFamily="18" charset="-122"/>
              </a:rPr>
              <a:t>   传输</a:t>
            </a:r>
            <a:r>
              <a:rPr lang="zh-CN" altLang="en-US" sz="2800" b="1">
                <a:solidFill>
                  <a:srgbClr val="FF0000"/>
                </a:solidFill>
                <a:latin typeface="楷体" pitchFamily="18" charset="-122"/>
                <a:ea typeface="楷体" pitchFamily="18" charset="-122"/>
              </a:rPr>
              <a:t>顺序</a:t>
            </a:r>
            <a:r>
              <a:rPr lang="zh-CN" altLang="en-US" sz="2800" b="1">
                <a:latin typeface="楷体" pitchFamily="18" charset="-122"/>
                <a:ea typeface="楷体" pitchFamily="18" charset="-122"/>
              </a:rPr>
              <a:t>：信息字段在前，校验字段在后。</a:t>
            </a:r>
          </a:p>
          <a:p>
            <a:pPr>
              <a:spcBef>
                <a:spcPct val="70000"/>
              </a:spcBef>
            </a:pPr>
            <a:r>
              <a:rPr lang="zh-CN" altLang="en-US" sz="2800" b="1">
                <a:latin typeface="楷体" pitchFamily="18" charset="-122"/>
                <a:ea typeface="楷体" pitchFamily="18" charset="-122"/>
              </a:rPr>
              <a:t>差错</a:t>
            </a:r>
            <a:r>
              <a:rPr lang="zh-CN" altLang="en-US" sz="2800" b="1">
                <a:solidFill>
                  <a:srgbClr val="FF0000"/>
                </a:solidFill>
                <a:latin typeface="楷体" pitchFamily="18" charset="-122"/>
                <a:ea typeface="楷体" pitchFamily="18" charset="-122"/>
              </a:rPr>
              <a:t>原因</a:t>
            </a:r>
            <a:r>
              <a:rPr lang="zh-CN" altLang="en-US" sz="2800" b="1">
                <a:latin typeface="楷体" pitchFamily="18" charset="-122"/>
                <a:ea typeface="楷体" pitchFamily="18" charset="-122"/>
              </a:rPr>
              <a:t>：噪声；</a:t>
            </a:r>
          </a:p>
          <a:p>
            <a:pPr>
              <a:spcBef>
                <a:spcPct val="20000"/>
              </a:spcBef>
            </a:pPr>
            <a:r>
              <a:rPr lang="zh-CN" altLang="en-US" sz="2800" b="1">
                <a:latin typeface="楷体" pitchFamily="18" charset="-122"/>
                <a:ea typeface="楷体" pitchFamily="18" charset="-122"/>
              </a:rPr>
              <a:t>差错</a:t>
            </a:r>
            <a:r>
              <a:rPr lang="zh-CN" altLang="en-US" sz="2800" b="1">
                <a:solidFill>
                  <a:srgbClr val="FF0000"/>
                </a:solidFill>
                <a:latin typeface="楷体" pitchFamily="18" charset="-122"/>
                <a:ea typeface="楷体" pitchFamily="18" charset="-122"/>
              </a:rPr>
              <a:t>现象</a:t>
            </a:r>
            <a:r>
              <a:rPr lang="zh-CN" altLang="en-US" sz="2800" b="1">
                <a:latin typeface="楷体" pitchFamily="18" charset="-122"/>
                <a:ea typeface="楷体" pitchFamily="18" charset="-122"/>
              </a:rPr>
              <a:t>：突发性和连续性（影响若干位。）</a:t>
            </a:r>
          </a:p>
        </p:txBody>
      </p:sp>
      <p:sp>
        <p:nvSpPr>
          <p:cNvPr id="56325" name="Text Box 5"/>
          <p:cNvSpPr txBox="1">
            <a:spLocks noChangeArrowheads="1"/>
          </p:cNvSpPr>
          <p:nvPr/>
        </p:nvSpPr>
        <p:spPr bwMode="auto">
          <a:xfrm>
            <a:off x="323850" y="44450"/>
            <a:ext cx="4032250" cy="579438"/>
          </a:xfrm>
          <a:prstGeom prst="rect">
            <a:avLst/>
          </a:prstGeom>
          <a:noFill/>
          <a:ln w="9525">
            <a:noFill/>
            <a:miter lim="800000"/>
            <a:headEnd/>
            <a:tailEnd/>
          </a:ln>
        </p:spPr>
        <p:txBody>
          <a:bodyPr>
            <a:spAutoFit/>
          </a:bodyPr>
          <a:lstStyle/>
          <a:p>
            <a:pPr>
              <a:spcBef>
                <a:spcPct val="20000"/>
              </a:spcBef>
              <a:spcAft>
                <a:spcPct val="50000"/>
              </a:spcAft>
            </a:pPr>
            <a:r>
              <a:rPr lang="en-US" altLang="zh-CN" sz="3200" b="1">
                <a:solidFill>
                  <a:srgbClr val="FF0000"/>
                </a:solidFill>
                <a:latin typeface="楷体" pitchFamily="18" charset="-122"/>
                <a:ea typeface="楷体" pitchFamily="18" charset="-122"/>
              </a:rPr>
              <a:t>2.8 </a:t>
            </a:r>
            <a:r>
              <a:rPr lang="zh-CN" altLang="en-US" sz="3200" b="1">
                <a:solidFill>
                  <a:srgbClr val="FF0000"/>
                </a:solidFill>
                <a:latin typeface="楷体" pitchFamily="18" charset="-122"/>
                <a:ea typeface="楷体" pitchFamily="18" charset="-122"/>
              </a:rPr>
              <a:t>常用检错码</a:t>
            </a:r>
            <a:endParaRPr lang="zh-CN" altLang="en-US" sz="2800" b="1">
              <a:latin typeface="楷体" pitchFamily="18" charset="-122"/>
              <a:ea typeface="楷体" pitchFamily="18" charset="-122"/>
            </a:endParaRP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2"/>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57347" name="Text Box 3"/>
          <p:cNvSpPr txBox="1">
            <a:spLocks noChangeArrowheads="1"/>
          </p:cNvSpPr>
          <p:nvPr/>
        </p:nvSpPr>
        <p:spPr bwMode="auto">
          <a:xfrm>
            <a:off x="861060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47</a:t>
            </a:r>
            <a:endParaRPr lang="en-US" altLang="zh-CN" dirty="0"/>
          </a:p>
        </p:txBody>
      </p:sp>
      <p:sp>
        <p:nvSpPr>
          <p:cNvPr id="57348" name="Text Box 4"/>
          <p:cNvSpPr txBox="1">
            <a:spLocks noChangeArrowheads="1"/>
          </p:cNvSpPr>
          <p:nvPr/>
        </p:nvSpPr>
        <p:spPr bwMode="auto">
          <a:xfrm>
            <a:off x="288925" y="992188"/>
            <a:ext cx="8550275" cy="5605462"/>
          </a:xfrm>
          <a:prstGeom prst="rect">
            <a:avLst/>
          </a:prstGeom>
          <a:noFill/>
          <a:ln w="9525">
            <a:noFill/>
            <a:miter lim="800000"/>
            <a:headEnd/>
            <a:tailEnd/>
          </a:ln>
        </p:spPr>
        <p:txBody>
          <a:bodyPr>
            <a:spAutoFit/>
          </a:bodyPr>
          <a:lstStyle/>
          <a:p>
            <a:pPr>
              <a:spcBef>
                <a:spcPct val="20000"/>
              </a:spcBef>
              <a:spcAft>
                <a:spcPct val="50000"/>
              </a:spcAft>
            </a:pPr>
            <a:r>
              <a:rPr lang="zh-CN" altLang="en-US" b="1" dirty="0">
                <a:latin typeface="楷体" pitchFamily="18" charset="-122"/>
                <a:ea typeface="楷体" pitchFamily="18" charset="-122"/>
              </a:rPr>
              <a:t>奇</a:t>
            </a:r>
            <a:r>
              <a:rPr lang="en-US" altLang="zh-CN" b="1" dirty="0">
                <a:latin typeface="楷体" pitchFamily="18" charset="-122"/>
                <a:ea typeface="楷体" pitchFamily="18" charset="-122"/>
              </a:rPr>
              <a:t>/</a:t>
            </a:r>
            <a:r>
              <a:rPr lang="zh-CN" altLang="en-US" b="1" dirty="0">
                <a:latin typeface="楷体" pitchFamily="18" charset="-122"/>
                <a:ea typeface="楷体" pitchFamily="18" charset="-122"/>
              </a:rPr>
              <a:t>偶校验码的校验字段仅占一个比特（一位，校验位）。</a:t>
            </a:r>
          </a:p>
          <a:p>
            <a:pPr>
              <a:spcBef>
                <a:spcPct val="20000"/>
              </a:spcBef>
            </a:pPr>
            <a:endParaRPr lang="zh-CN" altLang="en-US" sz="1200" b="1" dirty="0">
              <a:latin typeface="楷体" pitchFamily="18" charset="-122"/>
              <a:ea typeface="楷体" pitchFamily="18" charset="-122"/>
            </a:endParaRPr>
          </a:p>
          <a:p>
            <a:pPr>
              <a:spcBef>
                <a:spcPct val="20000"/>
              </a:spcBef>
            </a:pPr>
            <a:r>
              <a:rPr lang="en-US" altLang="zh-CN" b="1" dirty="0">
                <a:latin typeface="楷体" pitchFamily="18" charset="-122"/>
                <a:ea typeface="楷体" pitchFamily="18" charset="-122"/>
              </a:rPr>
              <a:t>(1) </a:t>
            </a:r>
            <a:r>
              <a:rPr lang="zh-CN" altLang="en-US" b="1" dirty="0">
                <a:latin typeface="楷体" pitchFamily="18" charset="-122"/>
                <a:ea typeface="楷体" pitchFamily="18" charset="-122"/>
              </a:rPr>
              <a:t>水平奇</a:t>
            </a:r>
            <a:r>
              <a:rPr lang="en-US" altLang="zh-CN" b="1" dirty="0">
                <a:latin typeface="楷体" pitchFamily="18" charset="-122"/>
                <a:ea typeface="楷体" pitchFamily="18" charset="-122"/>
              </a:rPr>
              <a:t>/</a:t>
            </a:r>
            <a:r>
              <a:rPr lang="zh-CN" altLang="en-US" b="1" dirty="0">
                <a:latin typeface="楷体" pitchFamily="18" charset="-122"/>
                <a:ea typeface="楷体" pitchFamily="18" charset="-122"/>
              </a:rPr>
              <a:t>偶校验码  </a:t>
            </a:r>
            <a:r>
              <a:rPr lang="zh-CN" altLang="en-US" b="1" dirty="0">
                <a:solidFill>
                  <a:srgbClr val="FF0000"/>
                </a:solidFill>
                <a:latin typeface="楷体" pitchFamily="18" charset="-122"/>
                <a:ea typeface="楷体" pitchFamily="18" charset="-122"/>
              </a:rPr>
              <a:t>（可发现奇位错）</a:t>
            </a:r>
          </a:p>
          <a:p>
            <a:pPr>
              <a:spcBef>
                <a:spcPct val="20000"/>
              </a:spcBef>
            </a:pPr>
            <a:r>
              <a:rPr lang="zh-CN" altLang="en-US" b="1" dirty="0">
                <a:latin typeface="楷体" pitchFamily="18" charset="-122"/>
                <a:ea typeface="楷体" pitchFamily="18" charset="-122"/>
              </a:rPr>
              <a:t>   校验位的取值应使整个码字</a:t>
            </a:r>
            <a:r>
              <a:rPr lang="en-US" altLang="zh-CN" b="1" dirty="0">
                <a:latin typeface="楷体" pitchFamily="18" charset="-122"/>
                <a:ea typeface="楷体" pitchFamily="18" charset="-122"/>
              </a:rPr>
              <a:t>(</a:t>
            </a:r>
            <a:r>
              <a:rPr lang="zh-CN" altLang="en-US" b="1" dirty="0">
                <a:latin typeface="楷体" pitchFamily="18" charset="-122"/>
                <a:ea typeface="楷体" pitchFamily="18" charset="-122"/>
              </a:rPr>
              <a:t>包括校验位</a:t>
            </a:r>
            <a:r>
              <a:rPr lang="en-US" altLang="zh-CN" b="1" dirty="0">
                <a:latin typeface="楷体" pitchFamily="18" charset="-122"/>
                <a:ea typeface="楷体" pitchFamily="18" charset="-122"/>
              </a:rPr>
              <a:t>)</a:t>
            </a:r>
            <a:r>
              <a:rPr lang="zh-CN" altLang="en-US" b="1" dirty="0">
                <a:latin typeface="楷体" pitchFamily="18" charset="-122"/>
                <a:ea typeface="楷体" pitchFamily="18" charset="-122"/>
              </a:rPr>
              <a:t>中为“</a:t>
            </a:r>
            <a:r>
              <a:rPr lang="en-US" altLang="zh-CN" b="1" dirty="0">
                <a:latin typeface="楷体" pitchFamily="18" charset="-122"/>
                <a:ea typeface="楷体" pitchFamily="18" charset="-122"/>
              </a:rPr>
              <a:t>1”</a:t>
            </a:r>
            <a:r>
              <a:rPr lang="zh-CN" altLang="en-US" b="1" dirty="0">
                <a:latin typeface="楷体" pitchFamily="18" charset="-122"/>
                <a:ea typeface="楷体" pitchFamily="18" charset="-122"/>
              </a:rPr>
              <a:t>的比特个数为奇</a:t>
            </a:r>
            <a:r>
              <a:rPr lang="en-US" altLang="zh-CN" b="1" dirty="0">
                <a:latin typeface="楷体" pitchFamily="18" charset="-122"/>
                <a:ea typeface="楷体" pitchFamily="18" charset="-122"/>
              </a:rPr>
              <a:t>(</a:t>
            </a:r>
            <a:r>
              <a:rPr lang="zh-CN" altLang="en-US" b="1" dirty="0">
                <a:latin typeface="楷体" pitchFamily="18" charset="-122"/>
                <a:ea typeface="楷体" pitchFamily="18" charset="-122"/>
              </a:rPr>
              <a:t>偶</a:t>
            </a:r>
            <a:r>
              <a:rPr lang="en-US" altLang="zh-CN" b="1" dirty="0">
                <a:latin typeface="楷体" pitchFamily="18" charset="-122"/>
                <a:ea typeface="楷体" pitchFamily="18" charset="-122"/>
              </a:rPr>
              <a:t>)</a:t>
            </a:r>
            <a:r>
              <a:rPr lang="zh-CN" altLang="en-US" b="1" dirty="0">
                <a:latin typeface="楷体" pitchFamily="18" charset="-122"/>
                <a:ea typeface="楷体" pitchFamily="18" charset="-122"/>
              </a:rPr>
              <a:t>数。</a:t>
            </a:r>
          </a:p>
          <a:p>
            <a:pPr>
              <a:spcBef>
                <a:spcPct val="20000"/>
              </a:spcBef>
            </a:pPr>
            <a:endParaRPr lang="zh-CN" altLang="en-US" sz="1200" b="1" dirty="0">
              <a:latin typeface="楷体" pitchFamily="18" charset="-122"/>
              <a:ea typeface="楷体" pitchFamily="18" charset="-122"/>
            </a:endParaRPr>
          </a:p>
          <a:p>
            <a:pPr>
              <a:spcBef>
                <a:spcPct val="20000"/>
              </a:spcBef>
            </a:pPr>
            <a:r>
              <a:rPr lang="zh-CN" altLang="en-US" b="1" dirty="0">
                <a:latin typeface="楷体" pitchFamily="18" charset="-122"/>
                <a:ea typeface="楷体" pitchFamily="18" charset="-122"/>
              </a:rPr>
              <a:t>   传输时，</a:t>
            </a:r>
            <a:r>
              <a:rPr lang="zh-CN" altLang="en-US" b="1" u="sng" dirty="0">
                <a:latin typeface="楷体" pitchFamily="18" charset="-122"/>
                <a:ea typeface="楷体" pitchFamily="18" charset="-122"/>
              </a:rPr>
              <a:t>形成的校验位附加在字符之后传输。</a:t>
            </a:r>
            <a:endParaRPr lang="zh-CN" altLang="en-US" b="1" dirty="0">
              <a:latin typeface="楷体" pitchFamily="18" charset="-122"/>
              <a:ea typeface="楷体" pitchFamily="18" charset="-122"/>
            </a:endParaRPr>
          </a:p>
          <a:p>
            <a:pPr>
              <a:spcBef>
                <a:spcPct val="20000"/>
              </a:spcBef>
            </a:pPr>
            <a:endParaRPr lang="zh-CN" altLang="en-US" sz="1200" b="1" dirty="0">
              <a:latin typeface="楷体" pitchFamily="18" charset="-122"/>
              <a:ea typeface="楷体" pitchFamily="18" charset="-122"/>
            </a:endParaRPr>
          </a:p>
          <a:p>
            <a:pPr>
              <a:spcBef>
                <a:spcPct val="20000"/>
              </a:spcBef>
            </a:pPr>
            <a:r>
              <a:rPr lang="zh-CN" altLang="en-US" sz="2000" b="1" dirty="0">
                <a:latin typeface="楷体" pitchFamily="18" charset="-122"/>
                <a:ea typeface="楷体" pitchFamily="18" charset="-122"/>
              </a:rPr>
              <a:t>  </a:t>
            </a:r>
            <a:r>
              <a:rPr lang="zh-CN" altLang="en-US" b="1" dirty="0">
                <a:latin typeface="楷体" pitchFamily="18" charset="-122"/>
                <a:ea typeface="楷体" pitchFamily="18" charset="-122"/>
              </a:rPr>
              <a:t>例：      信息字段    </a:t>
            </a:r>
            <a:r>
              <a:rPr lang="zh-CN" altLang="en-US" b="1" dirty="0">
                <a:solidFill>
                  <a:srgbClr val="FF0000"/>
                </a:solidFill>
                <a:latin typeface="楷体" pitchFamily="18" charset="-122"/>
                <a:ea typeface="楷体" pitchFamily="18" charset="-122"/>
              </a:rPr>
              <a:t>奇</a:t>
            </a:r>
            <a:r>
              <a:rPr lang="zh-CN" altLang="en-US" b="1" dirty="0">
                <a:latin typeface="楷体" pitchFamily="18" charset="-122"/>
                <a:ea typeface="楷体" pitchFamily="18" charset="-122"/>
              </a:rPr>
              <a:t>校验码     </a:t>
            </a:r>
            <a:r>
              <a:rPr lang="zh-CN" altLang="en-US" b="1" dirty="0">
                <a:solidFill>
                  <a:srgbClr val="FF0000"/>
                </a:solidFill>
                <a:latin typeface="楷体" pitchFamily="18" charset="-122"/>
                <a:ea typeface="楷体" pitchFamily="18" charset="-122"/>
              </a:rPr>
              <a:t>偶</a:t>
            </a:r>
            <a:r>
              <a:rPr lang="zh-CN" altLang="en-US" b="1" dirty="0">
                <a:latin typeface="楷体" pitchFamily="18" charset="-122"/>
                <a:ea typeface="楷体" pitchFamily="18" charset="-122"/>
              </a:rPr>
              <a:t>校验码</a:t>
            </a:r>
          </a:p>
          <a:p>
            <a:pPr>
              <a:spcBef>
                <a:spcPct val="20000"/>
              </a:spcBef>
            </a:pPr>
            <a:r>
              <a:rPr lang="zh-CN" altLang="en-US" b="1" dirty="0">
                <a:latin typeface="楷体" pitchFamily="18" charset="-122"/>
                <a:ea typeface="楷体" pitchFamily="18" charset="-122"/>
              </a:rPr>
              <a:t>            </a:t>
            </a:r>
            <a:r>
              <a:rPr lang="en-US" altLang="zh-CN" b="1" dirty="0">
                <a:latin typeface="楷体" pitchFamily="18" charset="-122"/>
                <a:ea typeface="楷体" pitchFamily="18" charset="-122"/>
              </a:rPr>
              <a:t>0110001     0110001</a:t>
            </a:r>
            <a:r>
              <a:rPr lang="en-US" altLang="zh-CN" b="1" dirty="0">
                <a:solidFill>
                  <a:srgbClr val="FF0000"/>
                </a:solidFill>
                <a:latin typeface="楷体" pitchFamily="18" charset="-122"/>
                <a:ea typeface="楷体" pitchFamily="18" charset="-122"/>
              </a:rPr>
              <a:t>0</a:t>
            </a:r>
            <a:r>
              <a:rPr lang="en-US" altLang="zh-CN" b="1" dirty="0">
                <a:latin typeface="楷体" pitchFamily="18" charset="-122"/>
                <a:ea typeface="楷体" pitchFamily="18" charset="-122"/>
              </a:rPr>
              <a:t>     0110001</a:t>
            </a:r>
            <a:r>
              <a:rPr lang="en-US" altLang="zh-CN" b="1" dirty="0">
                <a:solidFill>
                  <a:srgbClr val="FF0000"/>
                </a:solidFill>
                <a:latin typeface="楷体" pitchFamily="18" charset="-122"/>
                <a:ea typeface="楷体" pitchFamily="18" charset="-122"/>
              </a:rPr>
              <a:t>1</a:t>
            </a:r>
          </a:p>
          <a:p>
            <a:pPr>
              <a:spcBef>
                <a:spcPct val="20000"/>
              </a:spcBef>
            </a:pPr>
            <a:endParaRPr lang="en-US" altLang="zh-CN" sz="1200" b="1" dirty="0">
              <a:latin typeface="楷体" pitchFamily="18" charset="-122"/>
              <a:ea typeface="楷体" pitchFamily="18" charset="-122"/>
            </a:endParaRPr>
          </a:p>
          <a:p>
            <a:pPr>
              <a:spcBef>
                <a:spcPct val="20000"/>
              </a:spcBef>
            </a:pPr>
            <a:r>
              <a:rPr lang="en-US" altLang="zh-CN" b="1" dirty="0">
                <a:latin typeface="楷体" pitchFamily="18" charset="-122"/>
                <a:ea typeface="楷体" pitchFamily="18" charset="-122"/>
              </a:rPr>
              <a:t>   </a:t>
            </a:r>
            <a:r>
              <a:rPr lang="zh-CN" altLang="en-US" b="1" dirty="0">
                <a:latin typeface="楷体" pitchFamily="18" charset="-122"/>
                <a:ea typeface="楷体" pitchFamily="18" charset="-122"/>
              </a:rPr>
              <a:t>编码效率</a:t>
            </a:r>
            <a:r>
              <a:rPr lang="en-US" altLang="zh-CN" b="1" dirty="0">
                <a:latin typeface="楷体" pitchFamily="18" charset="-122"/>
                <a:ea typeface="楷体" pitchFamily="18" charset="-122"/>
              </a:rPr>
              <a:t>: Q/(Q+1)   </a:t>
            </a:r>
            <a:r>
              <a:rPr lang="zh-CN" altLang="en-US" b="1" dirty="0">
                <a:latin typeface="楷体" pitchFamily="18" charset="-122"/>
                <a:ea typeface="楷体" pitchFamily="18" charset="-122"/>
              </a:rPr>
              <a:t>（信息字段占</a:t>
            </a:r>
            <a:r>
              <a:rPr lang="en-US" altLang="zh-CN" b="1" dirty="0">
                <a:latin typeface="楷体" pitchFamily="18" charset="-122"/>
                <a:ea typeface="楷体" pitchFamily="18" charset="-122"/>
              </a:rPr>
              <a:t>Q</a:t>
            </a:r>
            <a:r>
              <a:rPr lang="zh-CN" altLang="en-US" b="1" dirty="0">
                <a:latin typeface="楷体" pitchFamily="18" charset="-122"/>
                <a:ea typeface="楷体" pitchFamily="18" charset="-122"/>
              </a:rPr>
              <a:t>个比特）</a:t>
            </a:r>
          </a:p>
          <a:p>
            <a:pPr>
              <a:spcBef>
                <a:spcPct val="20000"/>
              </a:spcBef>
            </a:pPr>
            <a:endParaRPr lang="zh-CN" altLang="en-US" sz="1200" b="1" dirty="0">
              <a:latin typeface="楷体" pitchFamily="18" charset="-122"/>
              <a:ea typeface="楷体" pitchFamily="18" charset="-122"/>
            </a:endParaRPr>
          </a:p>
          <a:p>
            <a:pPr>
              <a:spcBef>
                <a:spcPct val="20000"/>
              </a:spcBef>
            </a:pPr>
            <a:r>
              <a:rPr lang="zh-CN" altLang="en-US" b="1" dirty="0">
                <a:solidFill>
                  <a:schemeClr val="hlink"/>
                </a:solidFill>
                <a:latin typeface="楷体" pitchFamily="18" charset="-122"/>
                <a:ea typeface="楷体" pitchFamily="18" charset="-122"/>
              </a:rPr>
              <a:t>  </a:t>
            </a:r>
            <a:r>
              <a:rPr lang="zh-CN" altLang="en-US" b="1" dirty="0">
                <a:solidFill>
                  <a:srgbClr val="FF0000"/>
                </a:solidFill>
                <a:latin typeface="楷体" pitchFamily="18" charset="-122"/>
                <a:ea typeface="楷体" pitchFamily="18" charset="-122"/>
              </a:rPr>
              <a:t>异步</a:t>
            </a:r>
            <a:r>
              <a:rPr lang="zh-CN" altLang="en-US" b="1" dirty="0">
                <a:latin typeface="楷体" pitchFamily="18" charset="-122"/>
                <a:ea typeface="楷体" pitchFamily="18" charset="-122"/>
              </a:rPr>
              <a:t>传输方式中采用</a:t>
            </a:r>
            <a:r>
              <a:rPr lang="zh-CN" altLang="en-US" b="1" dirty="0">
                <a:solidFill>
                  <a:srgbClr val="FF0000"/>
                </a:solidFill>
                <a:latin typeface="楷体" pitchFamily="18" charset="-122"/>
                <a:ea typeface="楷体" pitchFamily="18" charset="-122"/>
              </a:rPr>
              <a:t>水平偶校验</a:t>
            </a:r>
            <a:r>
              <a:rPr lang="zh-CN" altLang="en-US" b="1" dirty="0">
                <a:latin typeface="楷体" pitchFamily="18" charset="-122"/>
                <a:ea typeface="楷体" pitchFamily="18" charset="-122"/>
              </a:rPr>
              <a:t>，</a:t>
            </a:r>
          </a:p>
          <a:p>
            <a:pPr>
              <a:spcBef>
                <a:spcPct val="20000"/>
              </a:spcBef>
            </a:pPr>
            <a:r>
              <a:rPr lang="zh-CN" altLang="en-US" b="1" dirty="0">
                <a:latin typeface="楷体" pitchFamily="18" charset="-122"/>
                <a:ea typeface="楷体" pitchFamily="18" charset="-122"/>
              </a:rPr>
              <a:t>  </a:t>
            </a:r>
            <a:r>
              <a:rPr lang="zh-CN" altLang="en-US" b="1" dirty="0">
                <a:solidFill>
                  <a:srgbClr val="FF0000"/>
                </a:solidFill>
                <a:latin typeface="楷体" pitchFamily="18" charset="-122"/>
                <a:ea typeface="楷体" pitchFamily="18" charset="-122"/>
              </a:rPr>
              <a:t>同步</a:t>
            </a:r>
            <a:r>
              <a:rPr lang="zh-CN" altLang="en-US" b="1" dirty="0">
                <a:latin typeface="楷体" pitchFamily="18" charset="-122"/>
                <a:ea typeface="楷体" pitchFamily="18" charset="-122"/>
              </a:rPr>
              <a:t>传输方式中采用</a:t>
            </a:r>
            <a:r>
              <a:rPr lang="zh-CN" altLang="en-US" b="1" dirty="0">
                <a:solidFill>
                  <a:srgbClr val="FF0000"/>
                </a:solidFill>
                <a:latin typeface="楷体" pitchFamily="18" charset="-122"/>
                <a:ea typeface="楷体" pitchFamily="18" charset="-122"/>
              </a:rPr>
              <a:t>水平奇校验</a:t>
            </a:r>
            <a:r>
              <a:rPr lang="zh-CN" altLang="en-US" b="1" dirty="0">
                <a:latin typeface="楷体" pitchFamily="18" charset="-122"/>
                <a:ea typeface="楷体" pitchFamily="18" charset="-122"/>
              </a:rPr>
              <a:t>。</a:t>
            </a:r>
          </a:p>
        </p:txBody>
      </p:sp>
      <p:sp>
        <p:nvSpPr>
          <p:cNvPr id="57349" name="Line 5"/>
          <p:cNvSpPr>
            <a:spLocks noChangeShapeType="1"/>
          </p:cNvSpPr>
          <p:nvPr/>
        </p:nvSpPr>
        <p:spPr bwMode="auto">
          <a:xfrm flipH="1">
            <a:off x="1219200" y="4267200"/>
            <a:ext cx="685800" cy="0"/>
          </a:xfrm>
          <a:prstGeom prst="line">
            <a:avLst/>
          </a:prstGeom>
          <a:noFill/>
          <a:ln w="28575">
            <a:solidFill>
              <a:schemeClr val="tx1"/>
            </a:solidFill>
            <a:round/>
            <a:headEnd/>
            <a:tailEnd type="triangle" w="med" len="med"/>
          </a:ln>
        </p:spPr>
        <p:txBody>
          <a:bodyPr/>
          <a:lstStyle/>
          <a:p>
            <a:endParaRPr lang="zh-CN" altLang="en-US"/>
          </a:p>
        </p:txBody>
      </p:sp>
      <p:sp>
        <p:nvSpPr>
          <p:cNvPr id="57350" name="Text Box 6"/>
          <p:cNvSpPr txBox="1">
            <a:spLocks noChangeArrowheads="1"/>
          </p:cNvSpPr>
          <p:nvPr/>
        </p:nvSpPr>
        <p:spPr bwMode="auto">
          <a:xfrm>
            <a:off x="269875" y="115888"/>
            <a:ext cx="3725863" cy="519112"/>
          </a:xfrm>
          <a:prstGeom prst="rect">
            <a:avLst/>
          </a:prstGeom>
          <a:noFill/>
          <a:ln w="9525">
            <a:noFill/>
            <a:miter lim="800000"/>
            <a:headEnd/>
            <a:tailEnd/>
          </a:ln>
        </p:spPr>
        <p:txBody>
          <a:bodyPr>
            <a:spAutoFit/>
          </a:bodyPr>
          <a:lstStyle/>
          <a:p>
            <a:pPr>
              <a:spcBef>
                <a:spcPct val="20000"/>
              </a:spcBef>
              <a:spcAft>
                <a:spcPct val="50000"/>
              </a:spcAft>
              <a:buFontTx/>
              <a:buChar char="★"/>
            </a:pPr>
            <a:r>
              <a:rPr lang="en-US" altLang="zh-CN" sz="2800" b="1">
                <a:solidFill>
                  <a:srgbClr val="FF0000"/>
                </a:solidFill>
                <a:latin typeface="楷体" pitchFamily="18" charset="-122"/>
                <a:ea typeface="楷体" pitchFamily="18" charset="-122"/>
              </a:rPr>
              <a:t> </a:t>
            </a:r>
            <a:r>
              <a:rPr lang="zh-CN" altLang="en-US" sz="2800" b="1">
                <a:solidFill>
                  <a:srgbClr val="FF0000"/>
                </a:solidFill>
                <a:latin typeface="楷体" pitchFamily="18" charset="-122"/>
                <a:ea typeface="楷体" pitchFamily="18" charset="-122"/>
              </a:rPr>
              <a:t>奇</a:t>
            </a:r>
            <a:r>
              <a:rPr lang="en-US" altLang="zh-CN" sz="2800" b="1">
                <a:solidFill>
                  <a:srgbClr val="FF0000"/>
                </a:solidFill>
                <a:latin typeface="楷体" pitchFamily="18" charset="-122"/>
                <a:ea typeface="楷体" pitchFamily="18" charset="-122"/>
              </a:rPr>
              <a:t>/</a:t>
            </a:r>
            <a:r>
              <a:rPr lang="zh-CN" altLang="en-US" sz="2800" b="1">
                <a:solidFill>
                  <a:srgbClr val="FF0000"/>
                </a:solidFill>
                <a:latin typeface="楷体" pitchFamily="18" charset="-122"/>
                <a:ea typeface="楷体" pitchFamily="18" charset="-122"/>
              </a:rPr>
              <a:t>偶校验码</a:t>
            </a:r>
            <a:endParaRPr lang="zh-CN" altLang="en-US" b="1">
              <a:latin typeface="楷体" pitchFamily="18" charset="-122"/>
              <a:ea typeface="楷体" pitchFamily="18" charset="-122"/>
            </a:endParaRP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30" name="Rectangle 6"/>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14339" name="Text Box 7"/>
          <p:cNvSpPr txBox="1">
            <a:spLocks noChangeArrowheads="1"/>
          </p:cNvSpPr>
          <p:nvPr/>
        </p:nvSpPr>
        <p:spPr bwMode="auto">
          <a:xfrm>
            <a:off x="861060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48</a:t>
            </a:r>
            <a:endParaRPr lang="en-US" altLang="zh-CN" dirty="0"/>
          </a:p>
        </p:txBody>
      </p:sp>
      <p:sp>
        <p:nvSpPr>
          <p:cNvPr id="14340" name="Text Box 8"/>
          <p:cNvSpPr txBox="1">
            <a:spLocks noChangeArrowheads="1"/>
          </p:cNvSpPr>
          <p:nvPr/>
        </p:nvSpPr>
        <p:spPr bwMode="auto">
          <a:xfrm>
            <a:off x="342900" y="919163"/>
            <a:ext cx="8399463" cy="5780087"/>
          </a:xfrm>
          <a:prstGeom prst="rect">
            <a:avLst/>
          </a:prstGeom>
          <a:noFill/>
          <a:ln w="9525">
            <a:noFill/>
            <a:miter lim="800000"/>
            <a:headEnd/>
            <a:tailEnd/>
          </a:ln>
        </p:spPr>
        <p:txBody>
          <a:bodyPr wrap="none">
            <a:spAutoFit/>
          </a:bodyPr>
          <a:lstStyle/>
          <a:p>
            <a:pPr>
              <a:spcBef>
                <a:spcPct val="20000"/>
              </a:spcBef>
            </a:pPr>
            <a:r>
              <a:rPr lang="zh-CN" altLang="en-US" b="1" dirty="0">
                <a:latin typeface="楷体" pitchFamily="18" charset="-122"/>
                <a:ea typeface="楷体" pitchFamily="18" charset="-122"/>
              </a:rPr>
              <a:t>（</a:t>
            </a:r>
            <a:r>
              <a:rPr lang="en-US" altLang="zh-CN" b="1" dirty="0">
                <a:latin typeface="楷体" pitchFamily="18" charset="-122"/>
                <a:ea typeface="楷体" pitchFamily="18" charset="-122"/>
              </a:rPr>
              <a:t>2</a:t>
            </a:r>
            <a:r>
              <a:rPr lang="zh-CN" altLang="en-US" b="1" dirty="0">
                <a:latin typeface="楷体" pitchFamily="18" charset="-122"/>
                <a:ea typeface="楷体" pitchFamily="18" charset="-122"/>
              </a:rPr>
              <a:t>） 垂直奇</a:t>
            </a:r>
            <a:r>
              <a:rPr lang="en-US" altLang="zh-CN" b="1" dirty="0">
                <a:latin typeface="楷体" pitchFamily="18" charset="-122"/>
                <a:ea typeface="楷体" pitchFamily="18" charset="-122"/>
              </a:rPr>
              <a:t>/</a:t>
            </a:r>
            <a:r>
              <a:rPr lang="zh-CN" altLang="en-US" b="1" dirty="0">
                <a:latin typeface="楷体" pitchFamily="18" charset="-122"/>
                <a:ea typeface="楷体" pitchFamily="18" charset="-122"/>
              </a:rPr>
              <a:t>偶校验码</a:t>
            </a:r>
            <a:r>
              <a:rPr lang="zh-CN" altLang="en-US" b="1" dirty="0">
                <a:solidFill>
                  <a:schemeClr val="hlink"/>
                </a:solidFill>
                <a:latin typeface="楷体" pitchFamily="18" charset="-122"/>
                <a:ea typeface="楷体" pitchFamily="18" charset="-122"/>
              </a:rPr>
              <a:t>  </a:t>
            </a:r>
            <a:r>
              <a:rPr lang="zh-CN" altLang="en-US" b="1" dirty="0">
                <a:solidFill>
                  <a:srgbClr val="FF0000"/>
                </a:solidFill>
                <a:latin typeface="楷体" pitchFamily="18" charset="-122"/>
                <a:ea typeface="楷体" pitchFamily="18" charset="-122"/>
              </a:rPr>
              <a:t>（可发现有限位错）</a:t>
            </a:r>
          </a:p>
          <a:p>
            <a:pPr>
              <a:spcBef>
                <a:spcPct val="20000"/>
              </a:spcBef>
            </a:pPr>
            <a:r>
              <a:rPr lang="zh-CN" altLang="en-US" b="1" dirty="0">
                <a:latin typeface="楷体" pitchFamily="18" charset="-122"/>
                <a:ea typeface="楷体" pitchFamily="18" charset="-122"/>
              </a:rPr>
              <a:t>  将被传输的信息进行分组， </a:t>
            </a:r>
          </a:p>
          <a:p>
            <a:pPr>
              <a:spcBef>
                <a:spcPct val="20000"/>
              </a:spcBef>
            </a:pPr>
            <a:r>
              <a:rPr lang="zh-CN" altLang="en-US" b="1" dirty="0">
                <a:latin typeface="楷体" pitchFamily="18" charset="-122"/>
                <a:ea typeface="楷体" pitchFamily="18" charset="-122"/>
              </a:rPr>
              <a:t>        组中每个分组（字符）的</a:t>
            </a:r>
            <a:r>
              <a:rPr lang="zh-CN" altLang="en-US" b="1" dirty="0">
                <a:solidFill>
                  <a:srgbClr val="FF0000"/>
                </a:solidFill>
                <a:latin typeface="楷体" pitchFamily="18" charset="-122"/>
                <a:ea typeface="楷体" pitchFamily="18" charset="-122"/>
              </a:rPr>
              <a:t>相同位</a:t>
            </a:r>
            <a:r>
              <a:rPr lang="zh-CN" altLang="en-US" b="1" dirty="0">
                <a:latin typeface="楷体" pitchFamily="18" charset="-122"/>
                <a:ea typeface="楷体" pitchFamily="18" charset="-122"/>
              </a:rPr>
              <a:t>进行奇</a:t>
            </a:r>
            <a:r>
              <a:rPr lang="en-US" altLang="zh-CN" b="1" dirty="0">
                <a:latin typeface="楷体" pitchFamily="18" charset="-122"/>
                <a:ea typeface="楷体" pitchFamily="18" charset="-122"/>
              </a:rPr>
              <a:t>/</a:t>
            </a:r>
            <a:r>
              <a:rPr lang="zh-CN" altLang="en-US" b="1" dirty="0">
                <a:latin typeface="楷体" pitchFamily="18" charset="-122"/>
                <a:ea typeface="楷体" pitchFamily="18" charset="-122"/>
              </a:rPr>
              <a:t>偶校验</a:t>
            </a:r>
          </a:p>
          <a:p>
            <a:pPr>
              <a:spcBef>
                <a:spcPct val="20000"/>
              </a:spcBef>
            </a:pPr>
            <a:endParaRPr lang="zh-CN" altLang="en-US" sz="1000" b="1" dirty="0">
              <a:solidFill>
                <a:schemeClr val="hlink"/>
              </a:solidFill>
              <a:latin typeface="楷体" pitchFamily="18" charset="-122"/>
              <a:ea typeface="楷体" pitchFamily="18" charset="-122"/>
            </a:endParaRPr>
          </a:p>
          <a:p>
            <a:pPr>
              <a:spcBef>
                <a:spcPct val="20000"/>
              </a:spcBef>
              <a:spcAft>
                <a:spcPct val="50000"/>
              </a:spcAft>
            </a:pPr>
            <a:r>
              <a:rPr lang="zh-CN" altLang="en-US" b="1" dirty="0">
                <a:latin typeface="楷体" pitchFamily="18" charset="-122"/>
                <a:ea typeface="楷体" pitchFamily="18" charset="-122"/>
              </a:rPr>
              <a:t>例如：</a:t>
            </a:r>
            <a:r>
              <a:rPr lang="en-US" altLang="zh-CN" b="1" dirty="0">
                <a:latin typeface="楷体" pitchFamily="18" charset="-122"/>
                <a:ea typeface="楷体" pitchFamily="18" charset="-122"/>
              </a:rPr>
              <a:t>4</a:t>
            </a:r>
            <a:r>
              <a:rPr lang="zh-CN" altLang="en-US" b="1" dirty="0">
                <a:latin typeface="楷体" pitchFamily="18" charset="-122"/>
                <a:ea typeface="楷体" pitchFamily="18" charset="-122"/>
              </a:rPr>
              <a:t>行</a:t>
            </a:r>
            <a:r>
              <a:rPr lang="en-US" altLang="zh-CN" b="1" dirty="0">
                <a:latin typeface="楷体" pitchFamily="18" charset="-122"/>
                <a:ea typeface="楷体" pitchFamily="18" charset="-122"/>
              </a:rPr>
              <a:t>7</a:t>
            </a:r>
            <a:r>
              <a:rPr lang="zh-CN" altLang="en-US" b="1" dirty="0">
                <a:latin typeface="楷体" pitchFamily="18" charset="-122"/>
                <a:ea typeface="楷体" pitchFamily="18" charset="-122"/>
              </a:rPr>
              <a:t>列信息组的垂直奇</a:t>
            </a:r>
            <a:r>
              <a:rPr lang="en-US" altLang="zh-CN" b="1" dirty="0">
                <a:latin typeface="楷体" pitchFamily="18" charset="-122"/>
                <a:ea typeface="楷体" pitchFamily="18" charset="-122"/>
              </a:rPr>
              <a:t>/</a:t>
            </a:r>
            <a:r>
              <a:rPr lang="zh-CN" altLang="en-US" b="1" dirty="0">
                <a:latin typeface="楷体" pitchFamily="18" charset="-122"/>
                <a:ea typeface="楷体" pitchFamily="18" charset="-122"/>
              </a:rPr>
              <a:t>偶校验码。</a:t>
            </a:r>
          </a:p>
          <a:p>
            <a:pPr>
              <a:lnSpc>
                <a:spcPct val="80000"/>
              </a:lnSpc>
            </a:pPr>
            <a:r>
              <a:rPr lang="zh-CN" altLang="en-US" b="1" dirty="0">
                <a:latin typeface="楷体" pitchFamily="18" charset="-122"/>
                <a:ea typeface="楷体" pitchFamily="18" charset="-122"/>
              </a:rPr>
              <a:t>          信息组：      </a:t>
            </a:r>
            <a:r>
              <a:rPr lang="en-US" altLang="zh-CN" b="1" dirty="0">
                <a:latin typeface="楷体" pitchFamily="18" charset="-122"/>
                <a:ea typeface="楷体" pitchFamily="18" charset="-122"/>
              </a:rPr>
              <a:t>0111001</a:t>
            </a:r>
          </a:p>
          <a:p>
            <a:pPr>
              <a:lnSpc>
                <a:spcPct val="80000"/>
              </a:lnSpc>
            </a:pPr>
            <a:r>
              <a:rPr lang="en-US" altLang="zh-CN" b="1" dirty="0">
                <a:latin typeface="楷体" pitchFamily="18" charset="-122"/>
                <a:ea typeface="楷体" pitchFamily="18" charset="-122"/>
              </a:rPr>
              <a:t>                        0010101</a:t>
            </a:r>
          </a:p>
          <a:p>
            <a:pPr>
              <a:lnSpc>
                <a:spcPct val="80000"/>
              </a:lnSpc>
            </a:pPr>
            <a:r>
              <a:rPr lang="en-US" altLang="zh-CN" b="1" dirty="0">
                <a:latin typeface="楷体" pitchFamily="18" charset="-122"/>
                <a:ea typeface="楷体" pitchFamily="18" charset="-122"/>
              </a:rPr>
              <a:t>                        0101011</a:t>
            </a:r>
          </a:p>
          <a:p>
            <a:pPr>
              <a:lnSpc>
                <a:spcPct val="80000"/>
              </a:lnSpc>
            </a:pPr>
            <a:r>
              <a:rPr lang="en-US" altLang="zh-CN" b="1" dirty="0">
                <a:latin typeface="楷体" pitchFamily="18" charset="-122"/>
                <a:ea typeface="楷体" pitchFamily="18" charset="-122"/>
              </a:rPr>
              <a:t>                        1010101</a:t>
            </a:r>
          </a:p>
          <a:p>
            <a:pPr>
              <a:spcBef>
                <a:spcPct val="20000"/>
              </a:spcBef>
            </a:pPr>
            <a:r>
              <a:rPr lang="en-US" altLang="zh-CN" b="1" dirty="0">
                <a:latin typeface="楷体" pitchFamily="18" charset="-122"/>
                <a:ea typeface="楷体" pitchFamily="18" charset="-122"/>
              </a:rPr>
              <a:t>       </a:t>
            </a:r>
            <a:r>
              <a:rPr lang="zh-CN" altLang="en-US" b="1" dirty="0">
                <a:latin typeface="楷体" pitchFamily="18" charset="-122"/>
                <a:ea typeface="楷体" pitchFamily="18" charset="-122"/>
              </a:rPr>
              <a:t>垂直</a:t>
            </a:r>
            <a:r>
              <a:rPr lang="zh-CN" altLang="en-US" b="1" dirty="0">
                <a:solidFill>
                  <a:srgbClr val="FF0000"/>
                </a:solidFill>
                <a:latin typeface="楷体" pitchFamily="18" charset="-122"/>
                <a:ea typeface="楷体" pitchFamily="18" charset="-122"/>
              </a:rPr>
              <a:t>奇</a:t>
            </a:r>
            <a:r>
              <a:rPr lang="zh-CN" altLang="en-US" b="1" dirty="0">
                <a:latin typeface="楷体" pitchFamily="18" charset="-122"/>
                <a:ea typeface="楷体" pitchFamily="18" charset="-122"/>
              </a:rPr>
              <a:t>校验字符   </a:t>
            </a:r>
            <a:r>
              <a:rPr lang="en-US" altLang="zh-CN" b="1" dirty="0">
                <a:solidFill>
                  <a:srgbClr val="FF0000"/>
                </a:solidFill>
                <a:latin typeface="楷体" pitchFamily="18" charset="-122"/>
                <a:ea typeface="楷体" pitchFamily="18" charset="-122"/>
              </a:rPr>
              <a:t>0101101</a:t>
            </a:r>
          </a:p>
          <a:p>
            <a:pPr>
              <a:spcBef>
                <a:spcPct val="20000"/>
              </a:spcBef>
            </a:pPr>
            <a:r>
              <a:rPr lang="en-US" altLang="zh-CN" b="1" dirty="0">
                <a:latin typeface="楷体" pitchFamily="18" charset="-122"/>
                <a:ea typeface="楷体" pitchFamily="18" charset="-122"/>
              </a:rPr>
              <a:t>       </a:t>
            </a:r>
            <a:r>
              <a:rPr lang="zh-CN" altLang="en-US" b="1" dirty="0">
                <a:latin typeface="楷体" pitchFamily="18" charset="-122"/>
                <a:ea typeface="楷体" pitchFamily="18" charset="-122"/>
              </a:rPr>
              <a:t>垂直</a:t>
            </a:r>
            <a:r>
              <a:rPr lang="zh-CN" altLang="en-US" b="1" dirty="0">
                <a:solidFill>
                  <a:srgbClr val="FF0000"/>
                </a:solidFill>
                <a:latin typeface="楷体" pitchFamily="18" charset="-122"/>
                <a:ea typeface="楷体" pitchFamily="18" charset="-122"/>
              </a:rPr>
              <a:t>偶</a:t>
            </a:r>
            <a:r>
              <a:rPr lang="zh-CN" altLang="en-US" b="1" dirty="0">
                <a:latin typeface="楷体" pitchFamily="18" charset="-122"/>
                <a:ea typeface="楷体" pitchFamily="18" charset="-122"/>
              </a:rPr>
              <a:t>校验字符   </a:t>
            </a:r>
            <a:r>
              <a:rPr lang="en-US" altLang="zh-CN" b="1" dirty="0">
                <a:solidFill>
                  <a:schemeClr val="accent2"/>
                </a:solidFill>
                <a:latin typeface="楷体" pitchFamily="18" charset="-122"/>
                <a:ea typeface="楷体" pitchFamily="18" charset="-122"/>
              </a:rPr>
              <a:t>1010010</a:t>
            </a:r>
            <a:r>
              <a:rPr lang="en-US" altLang="zh-CN" b="1" dirty="0">
                <a:latin typeface="楷体" pitchFamily="18" charset="-122"/>
                <a:ea typeface="楷体" pitchFamily="18" charset="-122"/>
              </a:rPr>
              <a:t> </a:t>
            </a:r>
          </a:p>
          <a:p>
            <a:pPr>
              <a:spcBef>
                <a:spcPct val="50000"/>
              </a:spcBef>
            </a:pPr>
            <a:r>
              <a:rPr lang="en-US" altLang="zh-CN" b="1" dirty="0">
                <a:latin typeface="楷体" pitchFamily="18" charset="-122"/>
                <a:ea typeface="楷体" pitchFamily="18" charset="-122"/>
              </a:rPr>
              <a:t>    0111001001010101010111010101 </a:t>
            </a:r>
            <a:r>
              <a:rPr lang="en-US" altLang="zh-CN" b="1" dirty="0">
                <a:solidFill>
                  <a:srgbClr val="FF0000"/>
                </a:solidFill>
                <a:latin typeface="楷体" pitchFamily="18" charset="-122"/>
                <a:ea typeface="楷体" pitchFamily="18" charset="-122"/>
              </a:rPr>
              <a:t>0101101  (</a:t>
            </a:r>
            <a:r>
              <a:rPr lang="zh-CN" altLang="en-US" b="1" dirty="0">
                <a:solidFill>
                  <a:srgbClr val="FF0000"/>
                </a:solidFill>
                <a:latin typeface="楷体" pitchFamily="18" charset="-122"/>
                <a:ea typeface="楷体" pitchFamily="18" charset="-122"/>
              </a:rPr>
              <a:t>奇校验）</a:t>
            </a:r>
          </a:p>
          <a:p>
            <a:pPr>
              <a:spcBef>
                <a:spcPct val="50000"/>
              </a:spcBef>
            </a:pPr>
            <a:r>
              <a:rPr lang="zh-CN" altLang="en-US" b="1" dirty="0">
                <a:latin typeface="楷体" pitchFamily="18" charset="-122"/>
                <a:ea typeface="楷体" pitchFamily="18" charset="-122"/>
              </a:rPr>
              <a:t> 就差错的连续性而言，</a:t>
            </a:r>
            <a:r>
              <a:rPr lang="zh-CN" altLang="en-US" b="1" dirty="0">
                <a:solidFill>
                  <a:srgbClr val="FF0000"/>
                </a:solidFill>
                <a:latin typeface="楷体" pitchFamily="18" charset="-122"/>
                <a:ea typeface="楷体" pitchFamily="18" charset="-122"/>
              </a:rPr>
              <a:t>强</a:t>
            </a:r>
            <a:r>
              <a:rPr lang="zh-CN" altLang="en-US" b="1" dirty="0">
                <a:latin typeface="楷体" pitchFamily="18" charset="-122"/>
                <a:ea typeface="楷体" pitchFamily="18" charset="-122"/>
              </a:rPr>
              <a:t>于水平奇</a:t>
            </a:r>
            <a:r>
              <a:rPr lang="en-US" altLang="zh-CN" b="1" dirty="0">
                <a:latin typeface="楷体" pitchFamily="18" charset="-122"/>
                <a:ea typeface="楷体" pitchFamily="18" charset="-122"/>
              </a:rPr>
              <a:t>/</a:t>
            </a:r>
            <a:r>
              <a:rPr lang="zh-CN" altLang="en-US" b="1" dirty="0">
                <a:latin typeface="楷体" pitchFamily="18" charset="-122"/>
                <a:ea typeface="楷体" pitchFamily="18" charset="-122"/>
              </a:rPr>
              <a:t>偶效验码</a:t>
            </a:r>
          </a:p>
          <a:p>
            <a:pPr>
              <a:spcBef>
                <a:spcPct val="20000"/>
              </a:spcBef>
            </a:pPr>
            <a:r>
              <a:rPr lang="zh-CN" altLang="en-US" b="1" dirty="0">
                <a:latin typeface="楷体" pitchFamily="18" charset="-122"/>
                <a:ea typeface="楷体" pitchFamily="18" charset="-122"/>
              </a:rPr>
              <a:t>   编码效率为</a:t>
            </a:r>
            <a:r>
              <a:rPr lang="en-US" altLang="zh-CN" b="1" dirty="0">
                <a:latin typeface="楷体" pitchFamily="18" charset="-122"/>
                <a:ea typeface="楷体" pitchFamily="18" charset="-122"/>
              </a:rPr>
              <a:t>:   PQ/P(Q+1)   </a:t>
            </a:r>
            <a:r>
              <a:rPr lang="zh-CN" altLang="en-US" b="1" dirty="0">
                <a:latin typeface="楷体" pitchFamily="18" charset="-122"/>
                <a:ea typeface="楷体" pitchFamily="18" charset="-122"/>
              </a:rPr>
              <a:t>（假设信息分组占</a:t>
            </a:r>
            <a:r>
              <a:rPr lang="en-US" altLang="zh-CN" b="1" dirty="0">
                <a:latin typeface="楷体" pitchFamily="18" charset="-122"/>
                <a:ea typeface="楷体" pitchFamily="18" charset="-122"/>
              </a:rPr>
              <a:t>Q</a:t>
            </a:r>
            <a:r>
              <a:rPr lang="zh-CN" altLang="en-US" b="1" dirty="0">
                <a:latin typeface="楷体" pitchFamily="18" charset="-122"/>
                <a:ea typeface="楷体" pitchFamily="18" charset="-122"/>
              </a:rPr>
              <a:t>行</a:t>
            </a:r>
            <a:r>
              <a:rPr lang="en-US" altLang="zh-CN" b="1" dirty="0">
                <a:latin typeface="楷体" pitchFamily="18" charset="-122"/>
                <a:ea typeface="楷体" pitchFamily="18" charset="-122"/>
              </a:rPr>
              <a:t>P</a:t>
            </a:r>
            <a:r>
              <a:rPr lang="zh-CN" altLang="en-US" b="1" dirty="0">
                <a:latin typeface="楷体" pitchFamily="18" charset="-122"/>
                <a:ea typeface="楷体" pitchFamily="18" charset="-122"/>
              </a:rPr>
              <a:t>列）</a:t>
            </a:r>
          </a:p>
        </p:txBody>
      </p:sp>
      <p:sp>
        <p:nvSpPr>
          <p:cNvPr id="14341" name="Text Box 9"/>
          <p:cNvSpPr txBox="1">
            <a:spLocks noChangeArrowheads="1"/>
          </p:cNvSpPr>
          <p:nvPr/>
        </p:nvSpPr>
        <p:spPr bwMode="auto">
          <a:xfrm>
            <a:off x="179388" y="93663"/>
            <a:ext cx="2592387" cy="519112"/>
          </a:xfrm>
          <a:prstGeom prst="rect">
            <a:avLst/>
          </a:prstGeom>
          <a:noFill/>
          <a:ln w="9525">
            <a:noFill/>
            <a:miter lim="800000"/>
            <a:headEnd/>
            <a:tailEnd/>
          </a:ln>
        </p:spPr>
        <p:txBody>
          <a:bodyPr>
            <a:spAutoFit/>
          </a:bodyPr>
          <a:lstStyle/>
          <a:p>
            <a:pPr>
              <a:spcBef>
                <a:spcPct val="20000"/>
              </a:spcBef>
            </a:pPr>
            <a:r>
              <a:rPr lang="zh-CN" altLang="en-US" sz="2800" b="1">
                <a:solidFill>
                  <a:srgbClr val="FF0000"/>
                </a:solidFill>
                <a:latin typeface="楷体" pitchFamily="18" charset="-122"/>
                <a:ea typeface="楷体" pitchFamily="18" charset="-122"/>
              </a:rPr>
              <a:t>奇</a:t>
            </a:r>
            <a:r>
              <a:rPr lang="en-US" altLang="zh-CN" sz="2800" b="1">
                <a:solidFill>
                  <a:srgbClr val="FF0000"/>
                </a:solidFill>
                <a:latin typeface="楷体" pitchFamily="18" charset="-122"/>
                <a:ea typeface="楷体" pitchFamily="18" charset="-122"/>
              </a:rPr>
              <a:t>/</a:t>
            </a:r>
            <a:r>
              <a:rPr lang="zh-CN" altLang="en-US" sz="2800" b="1">
                <a:solidFill>
                  <a:srgbClr val="FF0000"/>
                </a:solidFill>
                <a:latin typeface="楷体" pitchFamily="18" charset="-122"/>
                <a:ea typeface="楷体" pitchFamily="18" charset="-122"/>
              </a:rPr>
              <a:t>偶校验码</a:t>
            </a:r>
            <a:endParaRPr lang="zh-CN" altLang="en-US" b="1">
              <a:latin typeface="楷体" pitchFamily="18" charset="-122"/>
              <a:ea typeface="楷体" pitchFamily="18" charset="-122"/>
            </a:endParaRP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15363" name="Text Box 3"/>
          <p:cNvSpPr txBox="1">
            <a:spLocks noChangeArrowheads="1"/>
          </p:cNvSpPr>
          <p:nvPr/>
        </p:nvSpPr>
        <p:spPr bwMode="auto">
          <a:xfrm>
            <a:off x="861060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49</a:t>
            </a:r>
            <a:endParaRPr lang="en-US" altLang="zh-CN" dirty="0"/>
          </a:p>
        </p:txBody>
      </p:sp>
      <p:sp>
        <p:nvSpPr>
          <p:cNvPr id="15364" name="Text Box 4"/>
          <p:cNvSpPr txBox="1">
            <a:spLocks noChangeArrowheads="1"/>
          </p:cNvSpPr>
          <p:nvPr/>
        </p:nvSpPr>
        <p:spPr bwMode="auto">
          <a:xfrm>
            <a:off x="142844" y="973138"/>
            <a:ext cx="8847137" cy="5318379"/>
          </a:xfrm>
          <a:prstGeom prst="rect">
            <a:avLst/>
          </a:prstGeom>
          <a:noFill/>
          <a:ln w="9525">
            <a:noFill/>
            <a:miter lim="800000"/>
            <a:headEnd/>
            <a:tailEnd/>
          </a:ln>
        </p:spPr>
        <p:txBody>
          <a:bodyPr wrap="square">
            <a:spAutoFit/>
          </a:bodyPr>
          <a:lstStyle/>
          <a:p>
            <a:pPr>
              <a:lnSpc>
                <a:spcPct val="90000"/>
              </a:lnSpc>
              <a:spcBef>
                <a:spcPct val="20000"/>
              </a:spcBef>
            </a:pPr>
            <a:r>
              <a:rPr lang="zh-CN" altLang="en-US" b="1" dirty="0">
                <a:latin typeface="楷体" pitchFamily="18" charset="-122"/>
                <a:ea typeface="楷体" pitchFamily="18" charset="-122"/>
              </a:rPr>
              <a:t>（</a:t>
            </a:r>
            <a:r>
              <a:rPr lang="en-US" altLang="zh-CN" b="1" dirty="0">
                <a:latin typeface="楷体" pitchFamily="18" charset="-122"/>
                <a:ea typeface="楷体" pitchFamily="18" charset="-122"/>
              </a:rPr>
              <a:t>3</a:t>
            </a:r>
            <a:r>
              <a:rPr lang="zh-CN" altLang="en-US" b="1" dirty="0">
                <a:latin typeface="楷体" pitchFamily="18" charset="-122"/>
                <a:ea typeface="楷体" pitchFamily="18" charset="-122"/>
              </a:rPr>
              <a:t>） 水平垂直奇</a:t>
            </a:r>
            <a:r>
              <a:rPr lang="en-US" altLang="zh-CN" b="1" dirty="0">
                <a:latin typeface="楷体" pitchFamily="18" charset="-122"/>
                <a:ea typeface="楷体" pitchFamily="18" charset="-122"/>
              </a:rPr>
              <a:t>/</a:t>
            </a:r>
            <a:r>
              <a:rPr lang="zh-CN" altLang="en-US" b="1" dirty="0">
                <a:latin typeface="楷体" pitchFamily="18" charset="-122"/>
                <a:ea typeface="楷体" pitchFamily="18" charset="-122"/>
              </a:rPr>
              <a:t>偶校验码（</a:t>
            </a:r>
            <a:r>
              <a:rPr lang="zh-CN" altLang="en-US" b="1" dirty="0">
                <a:solidFill>
                  <a:srgbClr val="FF0000"/>
                </a:solidFill>
                <a:latin typeface="楷体" pitchFamily="18" charset="-122"/>
                <a:ea typeface="楷体" pitchFamily="18" charset="-122"/>
              </a:rPr>
              <a:t>可用于纠一位错</a:t>
            </a:r>
            <a:r>
              <a:rPr lang="zh-CN" altLang="en-US" b="1" dirty="0">
                <a:latin typeface="楷体" pitchFamily="18" charset="-122"/>
                <a:ea typeface="楷体" pitchFamily="18" charset="-122"/>
              </a:rPr>
              <a:t>）</a:t>
            </a:r>
            <a:r>
              <a:rPr lang="zh-CN" altLang="en-US" sz="2800" b="1" dirty="0">
                <a:solidFill>
                  <a:schemeClr val="hlink"/>
                </a:solidFill>
                <a:latin typeface="楷体" pitchFamily="18" charset="-122"/>
                <a:ea typeface="楷体" pitchFamily="18" charset="-122"/>
              </a:rPr>
              <a:t>  </a:t>
            </a:r>
            <a:endParaRPr lang="zh-CN" altLang="en-US" b="1" dirty="0">
              <a:latin typeface="楷体" pitchFamily="18" charset="-122"/>
              <a:ea typeface="楷体" pitchFamily="18" charset="-122"/>
            </a:endParaRPr>
          </a:p>
          <a:p>
            <a:pPr>
              <a:lnSpc>
                <a:spcPct val="160000"/>
              </a:lnSpc>
              <a:spcBef>
                <a:spcPct val="20000"/>
              </a:spcBef>
              <a:spcAft>
                <a:spcPct val="50000"/>
              </a:spcAft>
            </a:pPr>
            <a:r>
              <a:rPr lang="zh-CN" altLang="en-US" b="1" dirty="0">
                <a:latin typeface="楷体" pitchFamily="18" charset="-122"/>
                <a:ea typeface="楷体" pitchFamily="18" charset="-122"/>
              </a:rPr>
              <a:t>  同时实施水平、垂直校验，只能使用</a:t>
            </a:r>
            <a:r>
              <a:rPr lang="zh-CN" altLang="en-US" b="1" dirty="0">
                <a:solidFill>
                  <a:srgbClr val="FF0000"/>
                </a:solidFill>
                <a:latin typeface="楷体" pitchFamily="18" charset="-122"/>
                <a:ea typeface="楷体" pitchFamily="18" charset="-122"/>
              </a:rPr>
              <a:t>偶</a:t>
            </a:r>
            <a:r>
              <a:rPr lang="zh-CN" altLang="en-US" b="1" dirty="0">
                <a:latin typeface="楷体" pitchFamily="18" charset="-122"/>
                <a:ea typeface="楷体" pitchFamily="18" charset="-122"/>
              </a:rPr>
              <a:t>校验。</a:t>
            </a:r>
          </a:p>
          <a:p>
            <a:pPr>
              <a:lnSpc>
                <a:spcPct val="90000"/>
              </a:lnSpc>
              <a:spcBef>
                <a:spcPct val="20000"/>
              </a:spcBef>
              <a:spcAft>
                <a:spcPct val="50000"/>
              </a:spcAft>
            </a:pPr>
            <a:r>
              <a:rPr lang="zh-CN" altLang="en-US" b="1" dirty="0">
                <a:latin typeface="楷体" pitchFamily="18" charset="-122"/>
                <a:ea typeface="楷体" pitchFamily="18" charset="-122"/>
              </a:rPr>
              <a:t>例：</a:t>
            </a:r>
            <a:r>
              <a:rPr lang="en-US" altLang="zh-CN" b="1" dirty="0">
                <a:latin typeface="楷体" pitchFamily="18" charset="-122"/>
                <a:ea typeface="楷体" pitchFamily="18" charset="-122"/>
              </a:rPr>
              <a:t>4</a:t>
            </a:r>
            <a:r>
              <a:rPr lang="zh-CN" altLang="en-US" b="1" dirty="0">
                <a:latin typeface="楷体" pitchFamily="18" charset="-122"/>
                <a:ea typeface="楷体" pitchFamily="18" charset="-122"/>
              </a:rPr>
              <a:t>行</a:t>
            </a:r>
            <a:r>
              <a:rPr lang="en-US" altLang="zh-CN" b="1" dirty="0">
                <a:latin typeface="楷体" pitchFamily="18" charset="-122"/>
                <a:ea typeface="楷体" pitchFamily="18" charset="-122"/>
              </a:rPr>
              <a:t>7</a:t>
            </a:r>
            <a:r>
              <a:rPr lang="zh-CN" altLang="en-US" b="1" dirty="0">
                <a:latin typeface="楷体" pitchFamily="18" charset="-122"/>
                <a:ea typeface="楷体" pitchFamily="18" charset="-122"/>
              </a:rPr>
              <a:t>列信息组的水平垂直偶校验码。</a:t>
            </a:r>
          </a:p>
          <a:p>
            <a:pPr>
              <a:lnSpc>
                <a:spcPct val="80000"/>
              </a:lnSpc>
              <a:spcBef>
                <a:spcPct val="5000"/>
              </a:spcBef>
            </a:pPr>
            <a:r>
              <a:rPr lang="zh-CN" altLang="en-US" b="1" dirty="0">
                <a:latin typeface="楷体" pitchFamily="18" charset="-122"/>
                <a:ea typeface="楷体" pitchFamily="18" charset="-122"/>
              </a:rPr>
              <a:t>                   信息组     校验位</a:t>
            </a:r>
          </a:p>
          <a:p>
            <a:pPr>
              <a:lnSpc>
                <a:spcPct val="80000"/>
              </a:lnSpc>
              <a:spcBef>
                <a:spcPct val="5000"/>
              </a:spcBef>
            </a:pPr>
            <a:r>
              <a:rPr lang="zh-CN" altLang="en-US" b="1" dirty="0">
                <a:latin typeface="楷体" pitchFamily="18" charset="-122"/>
                <a:ea typeface="楷体" pitchFamily="18" charset="-122"/>
              </a:rPr>
              <a:t>                   </a:t>
            </a:r>
            <a:r>
              <a:rPr lang="en-US" altLang="zh-CN" b="1" dirty="0">
                <a:latin typeface="楷体" pitchFamily="18" charset="-122"/>
                <a:ea typeface="楷体" pitchFamily="18" charset="-122"/>
              </a:rPr>
              <a:t>0111001    </a:t>
            </a:r>
            <a:r>
              <a:rPr lang="en-US" altLang="zh-CN" b="1" dirty="0">
                <a:solidFill>
                  <a:srgbClr val="FF0000"/>
                </a:solidFill>
                <a:latin typeface="楷体" pitchFamily="18" charset="-122"/>
                <a:ea typeface="楷体" pitchFamily="18" charset="-122"/>
              </a:rPr>
              <a:t>0</a:t>
            </a:r>
            <a:r>
              <a:rPr lang="en-US" altLang="zh-CN" b="1" dirty="0">
                <a:solidFill>
                  <a:schemeClr val="hlink"/>
                </a:solidFill>
                <a:latin typeface="楷体" pitchFamily="18" charset="-122"/>
                <a:ea typeface="楷体" pitchFamily="18" charset="-122"/>
              </a:rPr>
              <a:t>    </a:t>
            </a:r>
            <a:r>
              <a:rPr lang="en-US" altLang="zh-CN" b="1" dirty="0">
                <a:solidFill>
                  <a:schemeClr val="accent2"/>
                </a:solidFill>
                <a:latin typeface="楷体" pitchFamily="18" charset="-122"/>
                <a:ea typeface="楷体" pitchFamily="18" charset="-122"/>
              </a:rPr>
              <a:t>1</a:t>
            </a:r>
            <a:endParaRPr lang="en-US" altLang="zh-CN" b="1" dirty="0">
              <a:latin typeface="楷体" pitchFamily="18" charset="-122"/>
              <a:ea typeface="楷体" pitchFamily="18" charset="-122"/>
            </a:endParaRPr>
          </a:p>
          <a:p>
            <a:pPr>
              <a:lnSpc>
                <a:spcPct val="80000"/>
              </a:lnSpc>
              <a:spcBef>
                <a:spcPct val="5000"/>
              </a:spcBef>
            </a:pPr>
            <a:r>
              <a:rPr lang="en-US" altLang="zh-CN" b="1" dirty="0">
                <a:latin typeface="楷体" pitchFamily="18" charset="-122"/>
                <a:ea typeface="楷体" pitchFamily="18" charset="-122"/>
              </a:rPr>
              <a:t>                   0010101    </a:t>
            </a:r>
            <a:r>
              <a:rPr lang="en-US" altLang="zh-CN" b="1" dirty="0">
                <a:solidFill>
                  <a:srgbClr val="FF0000"/>
                </a:solidFill>
                <a:latin typeface="楷体" pitchFamily="18" charset="-122"/>
                <a:ea typeface="楷体" pitchFamily="18" charset="-122"/>
              </a:rPr>
              <a:t>1</a:t>
            </a:r>
            <a:r>
              <a:rPr lang="en-US" altLang="zh-CN" b="1" dirty="0">
                <a:solidFill>
                  <a:schemeClr val="hlink"/>
                </a:solidFill>
                <a:latin typeface="楷体" pitchFamily="18" charset="-122"/>
                <a:ea typeface="楷体" pitchFamily="18" charset="-122"/>
              </a:rPr>
              <a:t>    </a:t>
            </a:r>
            <a:r>
              <a:rPr lang="en-US" altLang="zh-CN" b="1" dirty="0">
                <a:solidFill>
                  <a:schemeClr val="accent2"/>
                </a:solidFill>
                <a:latin typeface="楷体" pitchFamily="18" charset="-122"/>
                <a:ea typeface="楷体" pitchFamily="18" charset="-122"/>
              </a:rPr>
              <a:t>0</a:t>
            </a:r>
            <a:endParaRPr lang="en-US" altLang="zh-CN" b="1" dirty="0">
              <a:latin typeface="楷体" pitchFamily="18" charset="-122"/>
              <a:ea typeface="楷体" pitchFamily="18" charset="-122"/>
            </a:endParaRPr>
          </a:p>
          <a:p>
            <a:pPr>
              <a:lnSpc>
                <a:spcPct val="80000"/>
              </a:lnSpc>
              <a:spcBef>
                <a:spcPct val="5000"/>
              </a:spcBef>
            </a:pPr>
            <a:r>
              <a:rPr lang="en-US" altLang="zh-CN" b="1" dirty="0">
                <a:latin typeface="楷体" pitchFamily="18" charset="-122"/>
                <a:ea typeface="楷体" pitchFamily="18" charset="-122"/>
              </a:rPr>
              <a:t>                   0101011    </a:t>
            </a:r>
            <a:r>
              <a:rPr lang="en-US" altLang="zh-CN" b="1" dirty="0">
                <a:solidFill>
                  <a:srgbClr val="FF0000"/>
                </a:solidFill>
                <a:latin typeface="楷体" pitchFamily="18" charset="-122"/>
                <a:ea typeface="楷体" pitchFamily="18" charset="-122"/>
              </a:rPr>
              <a:t>0</a:t>
            </a:r>
            <a:r>
              <a:rPr lang="en-US" altLang="zh-CN" b="1" dirty="0">
                <a:solidFill>
                  <a:schemeClr val="hlink"/>
                </a:solidFill>
                <a:latin typeface="楷体" pitchFamily="18" charset="-122"/>
                <a:ea typeface="楷体" pitchFamily="18" charset="-122"/>
              </a:rPr>
              <a:t>    </a:t>
            </a:r>
            <a:r>
              <a:rPr lang="en-US" altLang="zh-CN" b="1" dirty="0">
                <a:solidFill>
                  <a:schemeClr val="accent2"/>
                </a:solidFill>
                <a:latin typeface="楷体" pitchFamily="18" charset="-122"/>
                <a:ea typeface="楷体" pitchFamily="18" charset="-122"/>
              </a:rPr>
              <a:t>1</a:t>
            </a:r>
            <a:endParaRPr lang="en-US" altLang="zh-CN" b="1" dirty="0">
              <a:solidFill>
                <a:schemeClr val="hlink"/>
              </a:solidFill>
              <a:latin typeface="楷体" pitchFamily="18" charset="-122"/>
              <a:ea typeface="楷体" pitchFamily="18" charset="-122"/>
            </a:endParaRPr>
          </a:p>
          <a:p>
            <a:pPr>
              <a:lnSpc>
                <a:spcPct val="80000"/>
              </a:lnSpc>
              <a:spcBef>
                <a:spcPct val="5000"/>
              </a:spcBef>
            </a:pPr>
            <a:r>
              <a:rPr lang="en-US" altLang="zh-CN" b="1" dirty="0">
                <a:latin typeface="楷体" pitchFamily="18" charset="-122"/>
                <a:ea typeface="楷体" pitchFamily="18" charset="-122"/>
              </a:rPr>
              <a:t>                   1010101    </a:t>
            </a:r>
            <a:r>
              <a:rPr lang="en-US" altLang="zh-CN" b="1" dirty="0">
                <a:solidFill>
                  <a:srgbClr val="FF0000"/>
                </a:solidFill>
                <a:latin typeface="楷体" pitchFamily="18" charset="-122"/>
                <a:ea typeface="楷体" pitchFamily="18" charset="-122"/>
              </a:rPr>
              <a:t>0</a:t>
            </a:r>
            <a:r>
              <a:rPr lang="en-US" altLang="zh-CN" b="1" dirty="0">
                <a:solidFill>
                  <a:schemeClr val="hlink"/>
                </a:solidFill>
                <a:latin typeface="楷体" pitchFamily="18" charset="-122"/>
                <a:ea typeface="楷体" pitchFamily="18" charset="-122"/>
              </a:rPr>
              <a:t>    </a:t>
            </a:r>
            <a:r>
              <a:rPr lang="en-US" altLang="zh-CN" b="1" dirty="0">
                <a:solidFill>
                  <a:schemeClr val="accent2"/>
                </a:solidFill>
                <a:latin typeface="楷体" pitchFamily="18" charset="-122"/>
                <a:ea typeface="楷体" pitchFamily="18" charset="-122"/>
              </a:rPr>
              <a:t>1</a:t>
            </a:r>
            <a:endParaRPr lang="en-US" altLang="zh-CN" b="1" dirty="0">
              <a:latin typeface="楷体" pitchFamily="18" charset="-122"/>
              <a:ea typeface="楷体" pitchFamily="18" charset="-122"/>
            </a:endParaRPr>
          </a:p>
          <a:p>
            <a:pPr>
              <a:lnSpc>
                <a:spcPct val="90000"/>
              </a:lnSpc>
              <a:spcBef>
                <a:spcPct val="20000"/>
              </a:spcBef>
            </a:pPr>
            <a:r>
              <a:rPr lang="en-US" altLang="zh-CN" b="1" dirty="0">
                <a:latin typeface="楷体" pitchFamily="18" charset="-122"/>
                <a:ea typeface="楷体" pitchFamily="18" charset="-122"/>
              </a:rPr>
              <a:t> </a:t>
            </a:r>
            <a:r>
              <a:rPr lang="zh-CN" altLang="en-US" b="1" dirty="0">
                <a:latin typeface="楷体" pitchFamily="18" charset="-122"/>
                <a:ea typeface="楷体" pitchFamily="18" charset="-122"/>
              </a:rPr>
              <a:t>垂直</a:t>
            </a:r>
            <a:r>
              <a:rPr lang="zh-CN" altLang="en-US" b="1" dirty="0">
                <a:solidFill>
                  <a:srgbClr val="FF0000"/>
                </a:solidFill>
                <a:latin typeface="楷体" pitchFamily="18" charset="-122"/>
                <a:ea typeface="楷体" pitchFamily="18" charset="-122"/>
              </a:rPr>
              <a:t>偶</a:t>
            </a:r>
            <a:r>
              <a:rPr lang="zh-CN" altLang="en-US" b="1" dirty="0">
                <a:latin typeface="楷体" pitchFamily="18" charset="-122"/>
                <a:ea typeface="楷体" pitchFamily="18" charset="-122"/>
              </a:rPr>
              <a:t>校验字符    </a:t>
            </a:r>
            <a:r>
              <a:rPr lang="en-US" altLang="zh-CN" b="1" dirty="0">
                <a:solidFill>
                  <a:srgbClr val="FF0000"/>
                </a:solidFill>
                <a:latin typeface="楷体" pitchFamily="18" charset="-122"/>
                <a:ea typeface="楷体" pitchFamily="18" charset="-122"/>
              </a:rPr>
              <a:t>1010010    1</a:t>
            </a:r>
          </a:p>
          <a:p>
            <a:pPr>
              <a:lnSpc>
                <a:spcPct val="90000"/>
              </a:lnSpc>
              <a:spcBef>
                <a:spcPct val="20000"/>
              </a:spcBef>
            </a:pPr>
            <a:r>
              <a:rPr lang="en-US" altLang="zh-CN" b="1" dirty="0">
                <a:latin typeface="楷体" pitchFamily="18" charset="-122"/>
                <a:ea typeface="楷体" pitchFamily="18" charset="-122"/>
              </a:rPr>
              <a:t>     </a:t>
            </a:r>
            <a:r>
              <a:rPr lang="zh-CN" altLang="en-US" b="1" dirty="0">
                <a:solidFill>
                  <a:srgbClr val="FF0000"/>
                </a:solidFill>
                <a:latin typeface="楷体" pitchFamily="18" charset="-122"/>
                <a:ea typeface="楷体" pitchFamily="18" charset="-122"/>
              </a:rPr>
              <a:t>奇</a:t>
            </a:r>
            <a:r>
              <a:rPr lang="zh-CN" altLang="en-US" b="1" dirty="0">
                <a:latin typeface="楷体" pitchFamily="18" charset="-122"/>
                <a:ea typeface="楷体" pitchFamily="18" charset="-122"/>
              </a:rPr>
              <a:t>            </a:t>
            </a:r>
            <a:r>
              <a:rPr lang="en-US" altLang="zh-CN" b="1" dirty="0">
                <a:solidFill>
                  <a:schemeClr val="accent2"/>
                </a:solidFill>
                <a:latin typeface="楷体" pitchFamily="18" charset="-122"/>
                <a:ea typeface="楷体" pitchFamily="18" charset="-122"/>
              </a:rPr>
              <a:t>0101101        0/1</a:t>
            </a:r>
          </a:p>
          <a:p>
            <a:pPr>
              <a:lnSpc>
                <a:spcPct val="90000"/>
              </a:lnSpc>
              <a:spcBef>
                <a:spcPct val="20000"/>
              </a:spcBef>
            </a:pPr>
            <a:r>
              <a:rPr lang="zh-CN" altLang="en-US" b="1" dirty="0" smtClean="0">
                <a:latin typeface="楷体" pitchFamily="18" charset="-122"/>
                <a:ea typeface="楷体" pitchFamily="18" charset="-122"/>
              </a:rPr>
              <a:t>发送：</a:t>
            </a:r>
            <a:r>
              <a:rPr lang="en-US" altLang="zh-CN" b="1" dirty="0" smtClean="0">
                <a:latin typeface="楷体" pitchFamily="18" charset="-122"/>
                <a:ea typeface="楷体" pitchFamily="18" charset="-122"/>
              </a:rPr>
              <a:t>0111001</a:t>
            </a:r>
            <a:r>
              <a:rPr lang="en-US" altLang="zh-CN" b="1" dirty="0" smtClean="0">
                <a:solidFill>
                  <a:srgbClr val="FF0000"/>
                </a:solidFill>
                <a:latin typeface="楷体" pitchFamily="18" charset="-122"/>
                <a:ea typeface="楷体" pitchFamily="18" charset="-122"/>
              </a:rPr>
              <a:t>0</a:t>
            </a:r>
            <a:r>
              <a:rPr lang="en-US" altLang="zh-CN" b="1" dirty="0" smtClean="0">
                <a:latin typeface="楷体" pitchFamily="18" charset="-122"/>
                <a:ea typeface="楷体" pitchFamily="18" charset="-122"/>
              </a:rPr>
              <a:t>0010101</a:t>
            </a:r>
            <a:r>
              <a:rPr lang="en-US" altLang="zh-CN" b="1" dirty="0" smtClean="0">
                <a:solidFill>
                  <a:srgbClr val="FF0000"/>
                </a:solidFill>
                <a:latin typeface="楷体" pitchFamily="18" charset="-122"/>
                <a:ea typeface="楷体" pitchFamily="18" charset="-122"/>
              </a:rPr>
              <a:t>1</a:t>
            </a:r>
            <a:r>
              <a:rPr lang="en-US" altLang="zh-CN" b="1" dirty="0" smtClean="0">
                <a:latin typeface="楷体" pitchFamily="18" charset="-122"/>
                <a:ea typeface="楷体" pitchFamily="18" charset="-122"/>
              </a:rPr>
              <a:t>0101011</a:t>
            </a:r>
            <a:r>
              <a:rPr lang="en-US" altLang="zh-CN" b="1" dirty="0" smtClean="0">
                <a:solidFill>
                  <a:srgbClr val="FF0000"/>
                </a:solidFill>
                <a:latin typeface="楷体" pitchFamily="18" charset="-122"/>
                <a:ea typeface="楷体" pitchFamily="18" charset="-122"/>
              </a:rPr>
              <a:t>0</a:t>
            </a:r>
            <a:r>
              <a:rPr lang="en-US" altLang="zh-CN" b="1" dirty="0" smtClean="0">
                <a:latin typeface="楷体" pitchFamily="18" charset="-122"/>
                <a:ea typeface="楷体" pitchFamily="18" charset="-122"/>
              </a:rPr>
              <a:t>1010101</a:t>
            </a:r>
            <a:r>
              <a:rPr lang="en-US" altLang="zh-CN" b="1" dirty="0" smtClean="0">
                <a:solidFill>
                  <a:srgbClr val="FF0000"/>
                </a:solidFill>
                <a:latin typeface="楷体" pitchFamily="18" charset="-122"/>
                <a:ea typeface="楷体" pitchFamily="18" charset="-122"/>
              </a:rPr>
              <a:t>010100101</a:t>
            </a:r>
            <a:r>
              <a:rPr lang="zh-CN" altLang="en-US" b="1" dirty="0" smtClean="0">
                <a:solidFill>
                  <a:srgbClr val="FF0000"/>
                </a:solidFill>
                <a:latin typeface="楷体" pitchFamily="18" charset="-122"/>
                <a:ea typeface="楷体" pitchFamily="18" charset="-122"/>
              </a:rPr>
              <a:t>（</a:t>
            </a:r>
            <a:r>
              <a:rPr lang="en-US" altLang="zh-CN" b="1" dirty="0" smtClean="0">
                <a:solidFill>
                  <a:srgbClr val="FF0000"/>
                </a:solidFill>
                <a:latin typeface="楷体" pitchFamily="18" charset="-122"/>
                <a:ea typeface="楷体" pitchFamily="18" charset="-122"/>
              </a:rPr>
              <a:t>8</a:t>
            </a:r>
            <a:r>
              <a:rPr lang="zh-CN" altLang="en-US" b="1" dirty="0" smtClean="0">
                <a:solidFill>
                  <a:srgbClr val="FF0000"/>
                </a:solidFill>
                <a:latin typeface="楷体" pitchFamily="18" charset="-122"/>
                <a:ea typeface="楷体" pitchFamily="18" charset="-122"/>
              </a:rPr>
              <a:t>位一组）</a:t>
            </a:r>
            <a:endParaRPr lang="en-US" altLang="zh-CN" b="1" dirty="0">
              <a:solidFill>
                <a:srgbClr val="FF0000"/>
              </a:solidFill>
              <a:latin typeface="楷体" pitchFamily="18" charset="-122"/>
              <a:ea typeface="楷体" pitchFamily="18" charset="-122"/>
            </a:endParaRPr>
          </a:p>
          <a:p>
            <a:pPr>
              <a:lnSpc>
                <a:spcPct val="90000"/>
              </a:lnSpc>
              <a:spcBef>
                <a:spcPct val="20000"/>
              </a:spcBef>
            </a:pPr>
            <a:endParaRPr lang="en-US" altLang="zh-CN" sz="1200" b="1" dirty="0">
              <a:solidFill>
                <a:schemeClr val="tx2"/>
              </a:solidFill>
              <a:latin typeface="楷体" pitchFamily="18" charset="-122"/>
              <a:ea typeface="楷体" pitchFamily="18" charset="-122"/>
            </a:endParaRPr>
          </a:p>
          <a:p>
            <a:pPr>
              <a:lnSpc>
                <a:spcPct val="90000"/>
              </a:lnSpc>
              <a:spcBef>
                <a:spcPct val="20000"/>
              </a:spcBef>
            </a:pPr>
            <a:r>
              <a:rPr lang="zh-CN" altLang="en-US" b="1" dirty="0">
                <a:solidFill>
                  <a:schemeClr val="tx2"/>
                </a:solidFill>
                <a:latin typeface="楷体" pitchFamily="18" charset="-122"/>
                <a:ea typeface="楷体" pitchFamily="18" charset="-122"/>
              </a:rPr>
              <a:t>若被传的信息分组占</a:t>
            </a:r>
            <a:r>
              <a:rPr lang="en-US" altLang="zh-CN" b="1" dirty="0">
                <a:solidFill>
                  <a:schemeClr val="tx2"/>
                </a:solidFill>
                <a:latin typeface="楷体" pitchFamily="18" charset="-122"/>
                <a:ea typeface="楷体" pitchFamily="18" charset="-122"/>
              </a:rPr>
              <a:t>Q</a:t>
            </a:r>
            <a:r>
              <a:rPr lang="zh-CN" altLang="en-US" b="1" dirty="0">
                <a:solidFill>
                  <a:schemeClr val="tx2"/>
                </a:solidFill>
                <a:latin typeface="楷体" pitchFamily="18" charset="-122"/>
                <a:ea typeface="楷体" pitchFamily="18" charset="-122"/>
              </a:rPr>
              <a:t>行</a:t>
            </a:r>
            <a:r>
              <a:rPr lang="en-US" altLang="zh-CN" b="1" dirty="0">
                <a:solidFill>
                  <a:schemeClr val="tx2"/>
                </a:solidFill>
                <a:latin typeface="楷体" pitchFamily="18" charset="-122"/>
                <a:ea typeface="楷体" pitchFamily="18" charset="-122"/>
              </a:rPr>
              <a:t>P</a:t>
            </a:r>
            <a:r>
              <a:rPr lang="zh-CN" altLang="en-US" b="1" dirty="0">
                <a:solidFill>
                  <a:schemeClr val="tx2"/>
                </a:solidFill>
                <a:latin typeface="楷体" pitchFamily="18" charset="-122"/>
                <a:ea typeface="楷体" pitchFamily="18" charset="-122"/>
              </a:rPr>
              <a:t>列， 编码效率为</a:t>
            </a:r>
            <a:r>
              <a:rPr lang="en-US" altLang="zh-CN" b="1" dirty="0">
                <a:solidFill>
                  <a:schemeClr val="tx2"/>
                </a:solidFill>
                <a:latin typeface="楷体" pitchFamily="18" charset="-122"/>
                <a:ea typeface="楷体" pitchFamily="18" charset="-122"/>
              </a:rPr>
              <a:t>QP/(P+1)(Q+1)</a:t>
            </a:r>
          </a:p>
        </p:txBody>
      </p:sp>
      <p:sp>
        <p:nvSpPr>
          <p:cNvPr id="15365" name="Text Box 5"/>
          <p:cNvSpPr txBox="1">
            <a:spLocks noChangeArrowheads="1"/>
          </p:cNvSpPr>
          <p:nvPr/>
        </p:nvSpPr>
        <p:spPr bwMode="auto">
          <a:xfrm>
            <a:off x="223838" y="188913"/>
            <a:ext cx="2619375" cy="420687"/>
          </a:xfrm>
          <a:prstGeom prst="rect">
            <a:avLst/>
          </a:prstGeom>
          <a:noFill/>
          <a:ln w="9525">
            <a:noFill/>
            <a:miter lim="800000"/>
            <a:headEnd/>
            <a:tailEnd/>
          </a:ln>
        </p:spPr>
        <p:txBody>
          <a:bodyPr>
            <a:spAutoFit/>
          </a:bodyPr>
          <a:lstStyle/>
          <a:p>
            <a:pPr>
              <a:lnSpc>
                <a:spcPct val="90000"/>
              </a:lnSpc>
              <a:spcBef>
                <a:spcPct val="20000"/>
              </a:spcBef>
            </a:pPr>
            <a:r>
              <a:rPr lang="zh-CN" altLang="en-US" b="1">
                <a:solidFill>
                  <a:srgbClr val="FF0000"/>
                </a:solidFill>
                <a:latin typeface="楷体" pitchFamily="18" charset="-122"/>
                <a:ea typeface="楷体" pitchFamily="18" charset="-122"/>
              </a:rPr>
              <a:t>奇</a:t>
            </a:r>
            <a:r>
              <a:rPr lang="en-US" altLang="zh-CN" b="1">
                <a:solidFill>
                  <a:srgbClr val="FF0000"/>
                </a:solidFill>
                <a:latin typeface="楷体" pitchFamily="18" charset="-122"/>
                <a:ea typeface="楷体" pitchFamily="18" charset="-122"/>
              </a:rPr>
              <a:t>/</a:t>
            </a:r>
            <a:r>
              <a:rPr lang="zh-CN" altLang="en-US" b="1">
                <a:solidFill>
                  <a:srgbClr val="FF0000"/>
                </a:solidFill>
                <a:latin typeface="楷体" pitchFamily="18" charset="-122"/>
                <a:ea typeface="楷体" pitchFamily="18" charset="-122"/>
              </a:rPr>
              <a:t>偶校验码</a:t>
            </a:r>
            <a:endParaRPr lang="zh-CN" altLang="en-US" b="1">
              <a:solidFill>
                <a:schemeClr val="tx2"/>
              </a:solidFill>
              <a:latin typeface="楷体" pitchFamily="18" charset="-122"/>
              <a:ea typeface="楷体" pitchFamily="18" charset="-122"/>
            </a:endParaRP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6"/>
          <p:cNvGrpSpPr/>
          <p:nvPr/>
        </p:nvGrpSpPr>
        <p:grpSpPr>
          <a:xfrm>
            <a:off x="1285852" y="2714620"/>
            <a:ext cx="2428892" cy="1785950"/>
            <a:chOff x="1285852" y="2714620"/>
            <a:chExt cx="2428892" cy="1785950"/>
          </a:xfrm>
        </p:grpSpPr>
        <p:sp>
          <p:nvSpPr>
            <p:cNvPr id="36" name="矩形 35"/>
            <p:cNvSpPr/>
            <p:nvPr/>
          </p:nvSpPr>
          <p:spPr bwMode="auto">
            <a:xfrm>
              <a:off x="1285852" y="3071810"/>
              <a:ext cx="285752" cy="35719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矩形 33"/>
            <p:cNvSpPr/>
            <p:nvPr/>
          </p:nvSpPr>
          <p:spPr bwMode="auto">
            <a:xfrm>
              <a:off x="1285852" y="3071810"/>
              <a:ext cx="2428892" cy="35719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矩形 34"/>
            <p:cNvSpPr/>
            <p:nvPr/>
          </p:nvSpPr>
          <p:spPr bwMode="auto">
            <a:xfrm>
              <a:off x="1285852" y="2714620"/>
              <a:ext cx="285752" cy="178595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sp>
        <p:nvSpPr>
          <p:cNvPr id="714754" name="Rectangle 2"/>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16387" name="Text Box 3"/>
          <p:cNvSpPr txBox="1">
            <a:spLocks noChangeArrowheads="1"/>
          </p:cNvSpPr>
          <p:nvPr/>
        </p:nvSpPr>
        <p:spPr bwMode="auto">
          <a:xfrm>
            <a:off x="861060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50</a:t>
            </a:r>
            <a:endParaRPr lang="en-US" altLang="zh-CN" dirty="0"/>
          </a:p>
        </p:txBody>
      </p:sp>
      <p:sp>
        <p:nvSpPr>
          <p:cNvPr id="16388" name="Text Box 4"/>
          <p:cNvSpPr txBox="1">
            <a:spLocks noChangeArrowheads="1"/>
          </p:cNvSpPr>
          <p:nvPr/>
        </p:nvSpPr>
        <p:spPr bwMode="auto">
          <a:xfrm>
            <a:off x="338435" y="5929330"/>
            <a:ext cx="4204997" cy="461665"/>
          </a:xfrm>
          <a:prstGeom prst="rect">
            <a:avLst/>
          </a:prstGeom>
          <a:noFill/>
          <a:ln w="9525">
            <a:noFill/>
            <a:miter lim="800000"/>
            <a:headEnd/>
            <a:tailEnd/>
          </a:ln>
        </p:spPr>
        <p:txBody>
          <a:bodyPr wrap="none">
            <a:spAutoFit/>
          </a:bodyPr>
          <a:lstStyle/>
          <a:p>
            <a:r>
              <a:rPr lang="zh-CN" altLang="en-US" b="1" dirty="0" smtClean="0">
                <a:solidFill>
                  <a:srgbClr val="FF0000"/>
                </a:solidFill>
              </a:rPr>
              <a:t>问题</a:t>
            </a:r>
            <a:r>
              <a:rPr lang="zh-CN" altLang="en-US" b="1" dirty="0">
                <a:solidFill>
                  <a:srgbClr val="FF0000"/>
                </a:solidFill>
              </a:rPr>
              <a:t>：</a:t>
            </a:r>
            <a:r>
              <a:rPr lang="zh-CN" altLang="en-US" b="1" dirty="0"/>
              <a:t>出错 </a:t>
            </a:r>
            <a:r>
              <a:rPr lang="en-US" altLang="zh-CN" b="1" dirty="0"/>
              <a:t>2 </a:t>
            </a:r>
            <a:r>
              <a:rPr lang="zh-CN" altLang="en-US" b="1" dirty="0"/>
              <a:t>位，情况如何？</a:t>
            </a:r>
          </a:p>
        </p:txBody>
      </p:sp>
      <p:sp>
        <p:nvSpPr>
          <p:cNvPr id="16389" name="Text Box 5"/>
          <p:cNvSpPr txBox="1">
            <a:spLocks noChangeArrowheads="1"/>
          </p:cNvSpPr>
          <p:nvPr/>
        </p:nvSpPr>
        <p:spPr bwMode="auto">
          <a:xfrm>
            <a:off x="223838" y="188913"/>
            <a:ext cx="4132262" cy="420687"/>
          </a:xfrm>
          <a:prstGeom prst="rect">
            <a:avLst/>
          </a:prstGeom>
          <a:noFill/>
          <a:ln w="9525">
            <a:noFill/>
            <a:miter lim="800000"/>
            <a:headEnd/>
            <a:tailEnd/>
          </a:ln>
        </p:spPr>
        <p:txBody>
          <a:bodyPr>
            <a:spAutoFit/>
          </a:bodyPr>
          <a:lstStyle/>
          <a:p>
            <a:pPr>
              <a:lnSpc>
                <a:spcPct val="90000"/>
              </a:lnSpc>
              <a:spcBef>
                <a:spcPct val="20000"/>
              </a:spcBef>
            </a:pPr>
            <a:r>
              <a:rPr lang="zh-CN" altLang="en-US" b="1"/>
              <a:t>水平垂直奇</a:t>
            </a:r>
            <a:r>
              <a:rPr lang="en-US" altLang="zh-CN" b="1"/>
              <a:t>/</a:t>
            </a:r>
            <a:r>
              <a:rPr lang="zh-CN" altLang="en-US" b="1"/>
              <a:t>偶校验码举例：</a:t>
            </a:r>
          </a:p>
        </p:txBody>
      </p:sp>
      <p:sp>
        <p:nvSpPr>
          <p:cNvPr id="8" name="Text Box 4"/>
          <p:cNvSpPr txBox="1">
            <a:spLocks noChangeArrowheads="1"/>
          </p:cNvSpPr>
          <p:nvPr/>
        </p:nvSpPr>
        <p:spPr bwMode="auto">
          <a:xfrm>
            <a:off x="357158" y="1014434"/>
            <a:ext cx="7337265" cy="1274195"/>
          </a:xfrm>
          <a:prstGeom prst="rect">
            <a:avLst/>
          </a:prstGeom>
          <a:noFill/>
          <a:ln w="9525">
            <a:noFill/>
            <a:miter lim="800000"/>
            <a:headEnd/>
            <a:tailEnd/>
          </a:ln>
        </p:spPr>
        <p:txBody>
          <a:bodyPr wrap="none">
            <a:spAutoFit/>
          </a:bodyPr>
          <a:lstStyle/>
          <a:p>
            <a:pPr>
              <a:lnSpc>
                <a:spcPct val="90000"/>
              </a:lnSpc>
              <a:spcBef>
                <a:spcPct val="20000"/>
              </a:spcBef>
            </a:pPr>
            <a:r>
              <a:rPr lang="en-US" altLang="zh-CN" b="1" dirty="0">
                <a:latin typeface="楷体" pitchFamily="18" charset="-122"/>
                <a:ea typeface="楷体" pitchFamily="18" charset="-122"/>
              </a:rPr>
              <a:t>  </a:t>
            </a:r>
            <a:r>
              <a:rPr lang="zh-CN" altLang="en-US" b="1" dirty="0">
                <a:latin typeface="楷体" pitchFamily="18" charset="-122"/>
                <a:ea typeface="楷体" pitchFamily="18" charset="-122"/>
              </a:rPr>
              <a:t>若收到的比特串为：</a:t>
            </a:r>
          </a:p>
          <a:p>
            <a:pPr>
              <a:spcBef>
                <a:spcPct val="10000"/>
              </a:spcBef>
              <a:spcAft>
                <a:spcPct val="10000"/>
              </a:spcAft>
            </a:pPr>
            <a:r>
              <a:rPr lang="zh-CN" altLang="en-US" b="1" dirty="0">
                <a:latin typeface="楷体" pitchFamily="18" charset="-122"/>
                <a:ea typeface="楷体" pitchFamily="18" charset="-122"/>
              </a:rPr>
              <a:t>      </a:t>
            </a:r>
            <a:r>
              <a:rPr lang="en-US" altLang="zh-CN" b="1" dirty="0">
                <a:latin typeface="楷体" pitchFamily="18" charset="-122"/>
                <a:ea typeface="楷体" pitchFamily="18" charset="-122"/>
              </a:rPr>
              <a:t>0111001010101011010101101010101010100101</a:t>
            </a:r>
          </a:p>
          <a:p>
            <a:pPr>
              <a:spcBef>
                <a:spcPct val="10000"/>
              </a:spcBef>
              <a:spcAft>
                <a:spcPct val="10000"/>
              </a:spcAft>
            </a:pPr>
            <a:r>
              <a:rPr lang="zh-CN" altLang="en-US" b="1" dirty="0">
                <a:solidFill>
                  <a:schemeClr val="tx2"/>
                </a:solidFill>
                <a:latin typeface="楷体" pitchFamily="18" charset="-122"/>
                <a:ea typeface="楷体" pitchFamily="18" charset="-122"/>
              </a:rPr>
              <a:t>能否判断其正确性</a:t>
            </a:r>
            <a:r>
              <a:rPr lang="zh-CN" altLang="en-US" b="1" dirty="0" smtClean="0">
                <a:solidFill>
                  <a:schemeClr val="tx2"/>
                </a:solidFill>
                <a:latin typeface="楷体" pitchFamily="18" charset="-122"/>
                <a:ea typeface="楷体" pitchFamily="18" charset="-122"/>
              </a:rPr>
              <a:t>？</a:t>
            </a:r>
            <a:endParaRPr lang="zh-CN" altLang="en-US" b="1" dirty="0">
              <a:solidFill>
                <a:schemeClr val="tx2"/>
              </a:solidFill>
              <a:latin typeface="楷体" pitchFamily="18" charset="-122"/>
              <a:ea typeface="楷体" pitchFamily="18" charset="-122"/>
            </a:endParaRPr>
          </a:p>
        </p:txBody>
      </p:sp>
      <p:sp>
        <p:nvSpPr>
          <p:cNvPr id="9" name="Text Box 4"/>
          <p:cNvSpPr txBox="1">
            <a:spLocks noChangeArrowheads="1"/>
          </p:cNvSpPr>
          <p:nvPr/>
        </p:nvSpPr>
        <p:spPr bwMode="auto">
          <a:xfrm>
            <a:off x="285720" y="2263684"/>
            <a:ext cx="3493264" cy="2308324"/>
          </a:xfrm>
          <a:prstGeom prst="rect">
            <a:avLst/>
          </a:prstGeom>
          <a:noFill/>
          <a:ln w="9525">
            <a:noFill/>
            <a:miter lim="800000"/>
            <a:headEnd/>
            <a:tailEnd/>
          </a:ln>
        </p:spPr>
        <p:txBody>
          <a:bodyPr wrap="none">
            <a:spAutoFit/>
          </a:bodyPr>
          <a:lstStyle/>
          <a:p>
            <a:r>
              <a:rPr lang="zh-CN" altLang="en-US" b="1" dirty="0" smtClean="0"/>
              <a:t>分组</a:t>
            </a:r>
            <a:r>
              <a:rPr lang="zh-CN" altLang="en-US" b="1" dirty="0"/>
              <a:t>：</a:t>
            </a:r>
            <a:r>
              <a:rPr lang="zh-CN" altLang="en-US" dirty="0"/>
              <a:t> </a:t>
            </a:r>
          </a:p>
          <a:p>
            <a:r>
              <a:rPr lang="zh-CN" altLang="en-US" b="1" dirty="0"/>
              <a:t>             </a:t>
            </a:r>
            <a:r>
              <a:rPr lang="en-US" altLang="zh-CN" b="1" dirty="0" smtClean="0"/>
              <a:t>0  1  1  1  0  0  1  0</a:t>
            </a:r>
            <a:endParaRPr lang="en-US" altLang="zh-CN" b="1" dirty="0"/>
          </a:p>
          <a:p>
            <a:r>
              <a:rPr lang="en-US" altLang="zh-CN" b="1" dirty="0"/>
              <a:t>             </a:t>
            </a:r>
            <a:r>
              <a:rPr lang="en-US" altLang="zh-CN" b="1" dirty="0" smtClean="0"/>
              <a:t>1  0  1  0  1  0  1  1</a:t>
            </a:r>
            <a:endParaRPr lang="en-US" altLang="zh-CN" b="1" dirty="0"/>
          </a:p>
          <a:p>
            <a:r>
              <a:rPr lang="en-US" altLang="zh-CN" b="1" dirty="0"/>
              <a:t>             </a:t>
            </a:r>
            <a:r>
              <a:rPr lang="en-US" altLang="zh-CN" b="1" dirty="0" smtClean="0"/>
              <a:t>0  1  0  1  0  1  1  0</a:t>
            </a:r>
            <a:endParaRPr lang="en-US" altLang="zh-CN" b="1" dirty="0"/>
          </a:p>
          <a:p>
            <a:r>
              <a:rPr lang="en-US" altLang="zh-CN" b="1" dirty="0"/>
              <a:t>             </a:t>
            </a:r>
            <a:r>
              <a:rPr lang="en-US" altLang="zh-CN" b="1" dirty="0" smtClean="0"/>
              <a:t>1  0  1  0  1  0  1  0</a:t>
            </a:r>
            <a:endParaRPr lang="en-US" altLang="zh-CN" b="1" dirty="0"/>
          </a:p>
          <a:p>
            <a:r>
              <a:rPr lang="en-US" altLang="zh-CN" b="1" dirty="0"/>
              <a:t>             </a:t>
            </a:r>
            <a:r>
              <a:rPr lang="en-US" altLang="zh-CN" b="1" dirty="0" smtClean="0"/>
              <a:t>1  0  1  0  0  1  0  1</a:t>
            </a:r>
            <a:endParaRPr lang="en-US" altLang="zh-CN" b="1" dirty="0"/>
          </a:p>
        </p:txBody>
      </p:sp>
      <p:grpSp>
        <p:nvGrpSpPr>
          <p:cNvPr id="3" name="组合 26"/>
          <p:cNvGrpSpPr/>
          <p:nvPr/>
        </p:nvGrpSpPr>
        <p:grpSpPr>
          <a:xfrm>
            <a:off x="3786182" y="2285992"/>
            <a:ext cx="1689815" cy="2308324"/>
            <a:chOff x="3786182" y="2285992"/>
            <a:chExt cx="1689815" cy="2308324"/>
          </a:xfrm>
        </p:grpSpPr>
        <p:sp>
          <p:nvSpPr>
            <p:cNvPr id="10" name="Text Box 4"/>
            <p:cNvSpPr txBox="1">
              <a:spLocks noChangeArrowheads="1"/>
            </p:cNvSpPr>
            <p:nvPr/>
          </p:nvSpPr>
          <p:spPr bwMode="auto">
            <a:xfrm>
              <a:off x="4286248" y="2285992"/>
              <a:ext cx="1189749" cy="2308324"/>
            </a:xfrm>
            <a:prstGeom prst="rect">
              <a:avLst/>
            </a:prstGeom>
            <a:noFill/>
            <a:ln w="9525">
              <a:noFill/>
              <a:miter lim="800000"/>
              <a:headEnd/>
              <a:tailEnd/>
            </a:ln>
          </p:spPr>
          <p:txBody>
            <a:bodyPr wrap="none">
              <a:spAutoFit/>
            </a:bodyPr>
            <a:lstStyle/>
            <a:p>
              <a:r>
                <a:rPr lang="zh-CN" altLang="en-US" b="1" dirty="0" smtClean="0"/>
                <a:t>校验：</a:t>
              </a:r>
              <a:r>
                <a:rPr lang="zh-CN" altLang="en-US" dirty="0" smtClean="0"/>
                <a:t> </a:t>
              </a:r>
              <a:endParaRPr lang="zh-CN" altLang="en-US" dirty="0"/>
            </a:p>
            <a:p>
              <a:r>
                <a:rPr lang="zh-CN" altLang="en-US" b="1" dirty="0" smtClean="0"/>
                <a:t>偶</a:t>
              </a:r>
              <a:r>
                <a:rPr lang="en-US" altLang="zh-CN" b="1" dirty="0"/>
                <a:t>1</a:t>
              </a:r>
            </a:p>
            <a:p>
              <a:r>
                <a:rPr lang="zh-CN" altLang="en-US" b="1" dirty="0" smtClean="0">
                  <a:solidFill>
                    <a:srgbClr val="FF0000"/>
                  </a:solidFill>
                </a:rPr>
                <a:t>奇</a:t>
              </a:r>
              <a:r>
                <a:rPr lang="en-US" altLang="zh-CN" b="1" dirty="0">
                  <a:solidFill>
                    <a:srgbClr val="FF0000"/>
                  </a:solidFill>
                </a:rPr>
                <a:t>1</a:t>
              </a:r>
            </a:p>
            <a:p>
              <a:r>
                <a:rPr lang="zh-CN" altLang="en-US" b="1" dirty="0" smtClean="0"/>
                <a:t>偶</a:t>
              </a:r>
              <a:r>
                <a:rPr lang="en-US" altLang="zh-CN" b="1" dirty="0"/>
                <a:t>1</a:t>
              </a:r>
            </a:p>
            <a:p>
              <a:r>
                <a:rPr lang="zh-CN" altLang="en-US" b="1" dirty="0" smtClean="0"/>
                <a:t>偶</a:t>
              </a:r>
              <a:r>
                <a:rPr lang="en-US" altLang="zh-CN" b="1" dirty="0"/>
                <a:t>1</a:t>
              </a:r>
            </a:p>
            <a:p>
              <a:r>
                <a:rPr lang="zh-CN" altLang="en-US" b="1" dirty="0" smtClean="0"/>
                <a:t>偶</a:t>
              </a:r>
              <a:r>
                <a:rPr lang="en-US" altLang="zh-CN" b="1" dirty="0" smtClean="0"/>
                <a:t>1</a:t>
              </a:r>
              <a:endParaRPr lang="en-US" altLang="zh-CN" b="1" dirty="0"/>
            </a:p>
          </p:txBody>
        </p:sp>
        <p:cxnSp>
          <p:nvCxnSpPr>
            <p:cNvPr id="13" name="直接箭头连接符 12"/>
            <p:cNvCxnSpPr/>
            <p:nvPr/>
          </p:nvCxnSpPr>
          <p:spPr bwMode="auto">
            <a:xfrm>
              <a:off x="3786182" y="2857496"/>
              <a:ext cx="428628" cy="1588"/>
            </a:xfrm>
            <a:prstGeom prst="straightConnector1">
              <a:avLst/>
            </a:prstGeom>
            <a:solidFill>
              <a:schemeClr val="accent1"/>
            </a:solidFill>
            <a:ln w="28575" cap="flat" cmpd="sng" algn="ctr">
              <a:solidFill>
                <a:srgbClr val="FF0000"/>
              </a:solidFill>
              <a:prstDash val="solid"/>
              <a:round/>
              <a:headEnd type="none" w="med" len="med"/>
              <a:tailEnd type="triangle" w="med" len="med"/>
            </a:ln>
            <a:effectLst/>
          </p:spPr>
        </p:cxnSp>
        <p:cxnSp>
          <p:nvCxnSpPr>
            <p:cNvPr id="14" name="直接箭头连接符 13"/>
            <p:cNvCxnSpPr/>
            <p:nvPr/>
          </p:nvCxnSpPr>
          <p:spPr bwMode="auto">
            <a:xfrm>
              <a:off x="3786182" y="3284536"/>
              <a:ext cx="428628" cy="1588"/>
            </a:xfrm>
            <a:prstGeom prst="straightConnector1">
              <a:avLst/>
            </a:prstGeom>
            <a:solidFill>
              <a:schemeClr val="accent1"/>
            </a:solidFill>
            <a:ln w="28575" cap="flat" cmpd="sng" algn="ctr">
              <a:solidFill>
                <a:srgbClr val="FF0000"/>
              </a:solidFill>
              <a:prstDash val="solid"/>
              <a:round/>
              <a:headEnd type="none" w="med" len="med"/>
              <a:tailEnd type="triangle" w="med" len="med"/>
            </a:ln>
            <a:effectLst/>
          </p:spPr>
        </p:cxnSp>
        <p:cxnSp>
          <p:nvCxnSpPr>
            <p:cNvPr id="15" name="直接箭头连接符 14"/>
            <p:cNvCxnSpPr/>
            <p:nvPr/>
          </p:nvCxnSpPr>
          <p:spPr bwMode="auto">
            <a:xfrm>
              <a:off x="3786182" y="3641726"/>
              <a:ext cx="428628" cy="1588"/>
            </a:xfrm>
            <a:prstGeom prst="straightConnector1">
              <a:avLst/>
            </a:prstGeom>
            <a:solidFill>
              <a:schemeClr val="accent1"/>
            </a:solidFill>
            <a:ln w="28575" cap="flat" cmpd="sng" algn="ctr">
              <a:solidFill>
                <a:srgbClr val="FF0000"/>
              </a:solidFill>
              <a:prstDash val="solid"/>
              <a:round/>
              <a:headEnd type="none" w="med" len="med"/>
              <a:tailEnd type="triangle" w="med" len="med"/>
            </a:ln>
            <a:effectLst/>
          </p:spPr>
        </p:cxnSp>
        <p:cxnSp>
          <p:nvCxnSpPr>
            <p:cNvPr id="16" name="直接箭头连接符 15"/>
            <p:cNvCxnSpPr/>
            <p:nvPr/>
          </p:nvCxnSpPr>
          <p:spPr bwMode="auto">
            <a:xfrm>
              <a:off x="3786182" y="3998916"/>
              <a:ext cx="428628" cy="1588"/>
            </a:xfrm>
            <a:prstGeom prst="straightConnector1">
              <a:avLst/>
            </a:prstGeom>
            <a:solidFill>
              <a:schemeClr val="accent1"/>
            </a:solidFill>
            <a:ln w="28575" cap="flat" cmpd="sng" algn="ctr">
              <a:solidFill>
                <a:srgbClr val="FF0000"/>
              </a:solidFill>
              <a:prstDash val="solid"/>
              <a:round/>
              <a:headEnd type="none" w="med" len="med"/>
              <a:tailEnd type="triangle" w="med" len="med"/>
            </a:ln>
            <a:effectLst/>
          </p:spPr>
        </p:cxnSp>
        <p:cxnSp>
          <p:nvCxnSpPr>
            <p:cNvPr id="17" name="直接箭头连接符 16"/>
            <p:cNvCxnSpPr/>
            <p:nvPr/>
          </p:nvCxnSpPr>
          <p:spPr bwMode="auto">
            <a:xfrm>
              <a:off x="3786182" y="4356106"/>
              <a:ext cx="428628" cy="1588"/>
            </a:xfrm>
            <a:prstGeom prst="straightConnector1">
              <a:avLst/>
            </a:prstGeom>
            <a:solidFill>
              <a:schemeClr val="accent1"/>
            </a:solidFill>
            <a:ln w="28575" cap="flat" cmpd="sng" algn="ctr">
              <a:solidFill>
                <a:srgbClr val="FF0000"/>
              </a:solidFill>
              <a:prstDash val="solid"/>
              <a:round/>
              <a:headEnd type="none" w="med" len="med"/>
              <a:tailEnd type="triangle" w="med" len="med"/>
            </a:ln>
            <a:effectLst/>
          </p:spPr>
        </p:cxnSp>
      </p:grpSp>
      <p:grpSp>
        <p:nvGrpSpPr>
          <p:cNvPr id="4" name="组合 27"/>
          <p:cNvGrpSpPr/>
          <p:nvPr/>
        </p:nvGrpSpPr>
        <p:grpSpPr>
          <a:xfrm>
            <a:off x="1221825" y="4572008"/>
            <a:ext cx="2659702" cy="500066"/>
            <a:chOff x="1221825" y="4572008"/>
            <a:chExt cx="2659702" cy="500066"/>
          </a:xfrm>
        </p:grpSpPr>
        <p:sp>
          <p:nvSpPr>
            <p:cNvPr id="11" name="TextBox 10"/>
            <p:cNvSpPr txBox="1"/>
            <p:nvPr/>
          </p:nvSpPr>
          <p:spPr>
            <a:xfrm>
              <a:off x="1221825" y="4733520"/>
              <a:ext cx="2659702" cy="338554"/>
            </a:xfrm>
            <a:prstGeom prst="rect">
              <a:avLst/>
            </a:prstGeom>
            <a:noFill/>
          </p:spPr>
          <p:txBody>
            <a:bodyPr wrap="none" rtlCol="0">
              <a:spAutoFit/>
            </a:bodyPr>
            <a:lstStyle/>
            <a:p>
              <a:r>
                <a:rPr lang="zh-CN" altLang="en-US" sz="1600" b="1" dirty="0" smtClean="0">
                  <a:solidFill>
                    <a:srgbClr val="FF0000"/>
                  </a:solidFill>
                </a:rPr>
                <a:t>奇</a:t>
              </a:r>
              <a:r>
                <a:rPr lang="zh-CN" altLang="en-US" sz="1600" b="1" dirty="0" smtClean="0"/>
                <a:t>  偶  偶  偶  偶  偶  偶  偶  </a:t>
              </a:r>
              <a:endParaRPr lang="zh-CN" altLang="en-US" sz="1600" b="1" dirty="0"/>
            </a:p>
          </p:txBody>
        </p:sp>
        <p:cxnSp>
          <p:nvCxnSpPr>
            <p:cNvPr id="19" name="直接箭头连接符 18"/>
            <p:cNvCxnSpPr/>
            <p:nvPr/>
          </p:nvCxnSpPr>
          <p:spPr bwMode="auto">
            <a:xfrm rot="5400000">
              <a:off x="1357290" y="4643446"/>
              <a:ext cx="142876" cy="1588"/>
            </a:xfrm>
            <a:prstGeom prst="straightConnector1">
              <a:avLst/>
            </a:prstGeom>
            <a:solidFill>
              <a:schemeClr val="accent1"/>
            </a:solidFill>
            <a:ln w="28575" cap="flat" cmpd="sng" algn="ctr">
              <a:solidFill>
                <a:srgbClr val="FF0000"/>
              </a:solidFill>
              <a:prstDash val="solid"/>
              <a:round/>
              <a:headEnd type="none" w="med" len="med"/>
              <a:tailEnd type="triangle" w="med" len="med"/>
            </a:ln>
            <a:effectLst/>
          </p:spPr>
        </p:cxnSp>
        <p:cxnSp>
          <p:nvCxnSpPr>
            <p:cNvPr id="20" name="直接箭头连接符 19"/>
            <p:cNvCxnSpPr/>
            <p:nvPr/>
          </p:nvCxnSpPr>
          <p:spPr bwMode="auto">
            <a:xfrm rot="5400000">
              <a:off x="1642248" y="4642652"/>
              <a:ext cx="142876" cy="1588"/>
            </a:xfrm>
            <a:prstGeom prst="straightConnector1">
              <a:avLst/>
            </a:prstGeom>
            <a:solidFill>
              <a:schemeClr val="accent1"/>
            </a:solidFill>
            <a:ln w="28575" cap="flat" cmpd="sng" algn="ctr">
              <a:solidFill>
                <a:srgbClr val="FF0000"/>
              </a:solidFill>
              <a:prstDash val="solid"/>
              <a:round/>
              <a:headEnd type="none" w="med" len="med"/>
              <a:tailEnd type="triangle" w="med" len="med"/>
            </a:ln>
            <a:effectLst/>
          </p:spPr>
        </p:cxnSp>
        <p:cxnSp>
          <p:nvCxnSpPr>
            <p:cNvPr id="21" name="直接箭头连接符 20"/>
            <p:cNvCxnSpPr/>
            <p:nvPr/>
          </p:nvCxnSpPr>
          <p:spPr bwMode="auto">
            <a:xfrm rot="5400000">
              <a:off x="1928000" y="4642652"/>
              <a:ext cx="142876" cy="1588"/>
            </a:xfrm>
            <a:prstGeom prst="straightConnector1">
              <a:avLst/>
            </a:prstGeom>
            <a:solidFill>
              <a:schemeClr val="accent1"/>
            </a:solidFill>
            <a:ln w="28575" cap="flat" cmpd="sng" algn="ctr">
              <a:solidFill>
                <a:srgbClr val="FF0000"/>
              </a:solidFill>
              <a:prstDash val="solid"/>
              <a:round/>
              <a:headEnd type="none" w="med" len="med"/>
              <a:tailEnd type="triangle" w="med" len="med"/>
            </a:ln>
            <a:effectLst/>
          </p:spPr>
        </p:cxnSp>
        <p:cxnSp>
          <p:nvCxnSpPr>
            <p:cNvPr id="22" name="直接箭头连接符 21"/>
            <p:cNvCxnSpPr/>
            <p:nvPr/>
          </p:nvCxnSpPr>
          <p:spPr bwMode="auto">
            <a:xfrm rot="5400000">
              <a:off x="2285190" y="4642652"/>
              <a:ext cx="142876" cy="1588"/>
            </a:xfrm>
            <a:prstGeom prst="straightConnector1">
              <a:avLst/>
            </a:prstGeom>
            <a:solidFill>
              <a:schemeClr val="accent1"/>
            </a:solidFill>
            <a:ln w="28575" cap="flat" cmpd="sng" algn="ctr">
              <a:solidFill>
                <a:srgbClr val="FF0000"/>
              </a:solidFill>
              <a:prstDash val="solid"/>
              <a:round/>
              <a:headEnd type="none" w="med" len="med"/>
              <a:tailEnd type="triangle" w="med" len="med"/>
            </a:ln>
            <a:effectLst/>
          </p:spPr>
        </p:cxnSp>
        <p:cxnSp>
          <p:nvCxnSpPr>
            <p:cNvPr id="23" name="直接箭头连接符 22"/>
            <p:cNvCxnSpPr/>
            <p:nvPr/>
          </p:nvCxnSpPr>
          <p:spPr bwMode="auto">
            <a:xfrm rot="5400000">
              <a:off x="2570942" y="4642652"/>
              <a:ext cx="142876" cy="1588"/>
            </a:xfrm>
            <a:prstGeom prst="straightConnector1">
              <a:avLst/>
            </a:prstGeom>
            <a:solidFill>
              <a:schemeClr val="accent1"/>
            </a:solidFill>
            <a:ln w="28575" cap="flat" cmpd="sng" algn="ctr">
              <a:solidFill>
                <a:srgbClr val="FF0000"/>
              </a:solidFill>
              <a:prstDash val="solid"/>
              <a:round/>
              <a:headEnd type="none" w="med" len="med"/>
              <a:tailEnd type="triangle" w="med" len="med"/>
            </a:ln>
            <a:effectLst/>
          </p:spPr>
        </p:cxnSp>
        <p:cxnSp>
          <p:nvCxnSpPr>
            <p:cNvPr id="24" name="直接箭头连接符 23"/>
            <p:cNvCxnSpPr/>
            <p:nvPr/>
          </p:nvCxnSpPr>
          <p:spPr bwMode="auto">
            <a:xfrm rot="5400000">
              <a:off x="2856694" y="4642652"/>
              <a:ext cx="142876" cy="1588"/>
            </a:xfrm>
            <a:prstGeom prst="straightConnector1">
              <a:avLst/>
            </a:prstGeom>
            <a:solidFill>
              <a:schemeClr val="accent1"/>
            </a:solidFill>
            <a:ln w="28575" cap="flat" cmpd="sng" algn="ctr">
              <a:solidFill>
                <a:srgbClr val="FF0000"/>
              </a:solidFill>
              <a:prstDash val="solid"/>
              <a:round/>
              <a:headEnd type="none" w="med" len="med"/>
              <a:tailEnd type="triangle" w="med" len="med"/>
            </a:ln>
            <a:effectLst/>
          </p:spPr>
        </p:cxnSp>
        <p:cxnSp>
          <p:nvCxnSpPr>
            <p:cNvPr id="25" name="直接箭头连接符 24"/>
            <p:cNvCxnSpPr/>
            <p:nvPr/>
          </p:nvCxnSpPr>
          <p:spPr bwMode="auto">
            <a:xfrm rot="5400000">
              <a:off x="3213884" y="4642652"/>
              <a:ext cx="142876" cy="1588"/>
            </a:xfrm>
            <a:prstGeom prst="straightConnector1">
              <a:avLst/>
            </a:prstGeom>
            <a:solidFill>
              <a:schemeClr val="accent1"/>
            </a:solidFill>
            <a:ln w="28575" cap="flat" cmpd="sng" algn="ctr">
              <a:solidFill>
                <a:srgbClr val="FF0000"/>
              </a:solidFill>
              <a:prstDash val="solid"/>
              <a:round/>
              <a:headEnd type="none" w="med" len="med"/>
              <a:tailEnd type="triangle" w="med" len="med"/>
            </a:ln>
            <a:effectLst/>
          </p:spPr>
        </p:cxnSp>
        <p:cxnSp>
          <p:nvCxnSpPr>
            <p:cNvPr id="26" name="直接箭头连接符 25"/>
            <p:cNvCxnSpPr/>
            <p:nvPr/>
          </p:nvCxnSpPr>
          <p:spPr bwMode="auto">
            <a:xfrm rot="5400000">
              <a:off x="3499636" y="4642652"/>
              <a:ext cx="142876" cy="1588"/>
            </a:xfrm>
            <a:prstGeom prst="straightConnector1">
              <a:avLst/>
            </a:prstGeom>
            <a:solidFill>
              <a:schemeClr val="accent1"/>
            </a:solidFill>
            <a:ln w="28575" cap="flat" cmpd="sng" algn="ctr">
              <a:solidFill>
                <a:srgbClr val="FF0000"/>
              </a:solidFill>
              <a:prstDash val="solid"/>
              <a:round/>
              <a:headEnd type="none" w="med" len="med"/>
              <a:tailEnd type="triangle" w="med" len="med"/>
            </a:ln>
            <a:effectLst/>
          </p:spPr>
        </p:cxnSp>
      </p:grpSp>
      <p:sp>
        <p:nvSpPr>
          <p:cNvPr id="38" name="Text Box 4"/>
          <p:cNvSpPr txBox="1">
            <a:spLocks noChangeArrowheads="1"/>
          </p:cNvSpPr>
          <p:nvPr/>
        </p:nvSpPr>
        <p:spPr bwMode="auto">
          <a:xfrm>
            <a:off x="357158" y="5072074"/>
            <a:ext cx="6733895" cy="830997"/>
          </a:xfrm>
          <a:prstGeom prst="rect">
            <a:avLst/>
          </a:prstGeom>
          <a:noFill/>
          <a:ln w="9525">
            <a:noFill/>
            <a:miter lim="800000"/>
            <a:headEnd/>
            <a:tailEnd/>
          </a:ln>
        </p:spPr>
        <p:txBody>
          <a:bodyPr wrap="none">
            <a:spAutoFit/>
          </a:bodyPr>
          <a:lstStyle/>
          <a:p>
            <a:r>
              <a:rPr lang="zh-CN" altLang="en-US" b="1" dirty="0" smtClean="0"/>
              <a:t>正确</a:t>
            </a:r>
            <a:r>
              <a:rPr lang="zh-CN" altLang="en-US" b="1" dirty="0"/>
              <a:t>比特串：</a:t>
            </a:r>
          </a:p>
          <a:p>
            <a:r>
              <a:rPr lang="zh-CN" altLang="en-US" b="1" dirty="0"/>
              <a:t>      </a:t>
            </a:r>
            <a:r>
              <a:rPr lang="en-US" altLang="zh-CN" b="1" dirty="0" smtClean="0"/>
              <a:t>01110010</a:t>
            </a:r>
            <a:r>
              <a:rPr lang="en-US" altLang="zh-CN" b="1" dirty="0" smtClean="0">
                <a:solidFill>
                  <a:srgbClr val="FF0000"/>
                </a:solidFill>
              </a:rPr>
              <a:t>0</a:t>
            </a:r>
            <a:r>
              <a:rPr lang="en-US" altLang="zh-CN" b="1" dirty="0" smtClean="0"/>
              <a:t>0101011010101101010101010100101</a:t>
            </a:r>
            <a:endParaRPr lang="zh-CN" altLang="en-US"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3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p:bldP spid="9" grpId="0"/>
      <p:bldP spid="3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Line 2"/>
          <p:cNvSpPr>
            <a:spLocks noChangeShapeType="1"/>
          </p:cNvSpPr>
          <p:nvPr/>
        </p:nvSpPr>
        <p:spPr bwMode="auto">
          <a:xfrm>
            <a:off x="5943600" y="3733800"/>
            <a:ext cx="685800"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17411" name="Line 3"/>
          <p:cNvSpPr>
            <a:spLocks noChangeShapeType="1"/>
          </p:cNvSpPr>
          <p:nvPr/>
        </p:nvSpPr>
        <p:spPr bwMode="auto">
          <a:xfrm>
            <a:off x="5943600" y="4343400"/>
            <a:ext cx="685800"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669700" name="Rectangle 4"/>
          <p:cNvSpPr>
            <a:spLocks noChangeArrowheads="1"/>
          </p:cNvSpPr>
          <p:nvPr/>
        </p:nvSpPr>
        <p:spPr bwMode="auto">
          <a:xfrm>
            <a:off x="228600" y="9144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17413" name="Text Box 5"/>
          <p:cNvSpPr txBox="1">
            <a:spLocks noChangeArrowheads="1"/>
          </p:cNvSpPr>
          <p:nvPr/>
        </p:nvSpPr>
        <p:spPr bwMode="auto">
          <a:xfrm>
            <a:off x="861060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51</a:t>
            </a:r>
            <a:endParaRPr lang="en-US" altLang="zh-CN" dirty="0"/>
          </a:p>
        </p:txBody>
      </p:sp>
      <p:sp>
        <p:nvSpPr>
          <p:cNvPr id="17414" name="Text Box 6"/>
          <p:cNvSpPr txBox="1">
            <a:spLocks noChangeArrowheads="1"/>
          </p:cNvSpPr>
          <p:nvPr/>
        </p:nvSpPr>
        <p:spPr bwMode="auto">
          <a:xfrm>
            <a:off x="212725" y="1349375"/>
            <a:ext cx="8978900" cy="3268663"/>
          </a:xfrm>
          <a:prstGeom prst="rect">
            <a:avLst/>
          </a:prstGeom>
          <a:noFill/>
          <a:ln w="9525">
            <a:noFill/>
            <a:miter lim="800000"/>
            <a:headEnd/>
            <a:tailEnd/>
          </a:ln>
        </p:spPr>
        <p:txBody>
          <a:bodyPr wrap="none">
            <a:spAutoFit/>
          </a:bodyPr>
          <a:lstStyle/>
          <a:p>
            <a:pPr>
              <a:spcBef>
                <a:spcPct val="20000"/>
              </a:spcBef>
              <a:spcAft>
                <a:spcPct val="20000"/>
              </a:spcAft>
            </a:pPr>
            <a:r>
              <a:rPr lang="zh-CN" altLang="en-US" b="1">
                <a:latin typeface="楷体" pitchFamily="18" charset="-122"/>
                <a:ea typeface="楷体" pitchFamily="18" charset="-122"/>
              </a:rPr>
              <a:t>奇</a:t>
            </a:r>
            <a:r>
              <a:rPr lang="en-US" altLang="zh-CN" b="1">
                <a:latin typeface="楷体" pitchFamily="18" charset="-122"/>
                <a:ea typeface="楷体" pitchFamily="18" charset="-122"/>
              </a:rPr>
              <a:t>/</a:t>
            </a:r>
            <a:r>
              <a:rPr lang="zh-CN" altLang="en-US" b="1">
                <a:latin typeface="楷体" pitchFamily="18" charset="-122"/>
                <a:ea typeface="楷体" pitchFamily="18" charset="-122"/>
              </a:rPr>
              <a:t>偶校验码是最常用的校验码，尤其适用于</a:t>
            </a:r>
            <a:r>
              <a:rPr lang="zh-CN" altLang="en-US" b="1">
                <a:solidFill>
                  <a:srgbClr val="FF0000"/>
                </a:solidFill>
                <a:latin typeface="楷体" pitchFamily="18" charset="-122"/>
                <a:ea typeface="楷体" pitchFamily="18" charset="-122"/>
              </a:rPr>
              <a:t>大</a:t>
            </a:r>
            <a:r>
              <a:rPr lang="zh-CN" altLang="en-US" b="1">
                <a:latin typeface="楷体" pitchFamily="18" charset="-122"/>
                <a:ea typeface="楷体" pitchFamily="18" charset="-122"/>
              </a:rPr>
              <a:t>数据块的校验；</a:t>
            </a:r>
          </a:p>
          <a:p>
            <a:pPr>
              <a:spcBef>
                <a:spcPct val="20000"/>
              </a:spcBef>
              <a:spcAft>
                <a:spcPct val="20000"/>
              </a:spcAft>
            </a:pPr>
            <a:r>
              <a:rPr lang="zh-CN" altLang="en-US" b="1">
                <a:latin typeface="楷体" pitchFamily="18" charset="-122"/>
                <a:ea typeface="楷体" pitchFamily="18" charset="-122"/>
              </a:rPr>
              <a:t>应用时应注意信息字段（字符）的传输方向（依赖通信协议）；</a:t>
            </a:r>
          </a:p>
          <a:p>
            <a:pPr>
              <a:spcBef>
                <a:spcPct val="20000"/>
              </a:spcBef>
              <a:spcAft>
                <a:spcPct val="20000"/>
              </a:spcAft>
            </a:pPr>
            <a:r>
              <a:rPr lang="zh-CN" altLang="en-US" b="1">
                <a:latin typeface="楷体" pitchFamily="18" charset="-122"/>
                <a:ea typeface="楷体" pitchFamily="18" charset="-122"/>
              </a:rPr>
              <a:t>    </a:t>
            </a:r>
            <a:r>
              <a:rPr lang="zh-CN" altLang="en-US" b="1">
                <a:solidFill>
                  <a:srgbClr val="FF0000"/>
                </a:solidFill>
                <a:latin typeface="楷体" pitchFamily="18" charset="-122"/>
                <a:ea typeface="楷体" pitchFamily="18" charset="-122"/>
              </a:rPr>
              <a:t>校验字段附接信息字段之后传输</a:t>
            </a:r>
            <a:r>
              <a:rPr lang="zh-CN" altLang="en-US" b="1">
                <a:latin typeface="楷体" pitchFamily="18" charset="-122"/>
                <a:ea typeface="楷体" pitchFamily="18" charset="-122"/>
              </a:rPr>
              <a:t>。</a:t>
            </a:r>
          </a:p>
          <a:p>
            <a:pPr>
              <a:spcBef>
                <a:spcPct val="20000"/>
              </a:spcBef>
              <a:spcAft>
                <a:spcPct val="50000"/>
              </a:spcAft>
            </a:pPr>
            <a:r>
              <a:rPr lang="zh-CN" altLang="en-US" b="1">
                <a:latin typeface="楷体" pitchFamily="18" charset="-122"/>
                <a:ea typeface="楷体" pitchFamily="18" charset="-122"/>
              </a:rPr>
              <a:t>例：</a:t>
            </a:r>
            <a:r>
              <a:rPr lang="en-US" altLang="zh-CN" b="1">
                <a:latin typeface="楷体" pitchFamily="18" charset="-122"/>
                <a:ea typeface="楷体" pitchFamily="18" charset="-122"/>
              </a:rPr>
              <a:t>ASCII</a:t>
            </a:r>
            <a:r>
              <a:rPr lang="zh-CN" altLang="en-US" b="1">
                <a:latin typeface="楷体" pitchFamily="18" charset="-122"/>
                <a:ea typeface="楷体" pitchFamily="18" charset="-122"/>
              </a:rPr>
              <a:t>码字符‘</a:t>
            </a:r>
            <a:r>
              <a:rPr lang="en-US" altLang="zh-CN" b="1">
                <a:latin typeface="楷体" pitchFamily="18" charset="-122"/>
                <a:ea typeface="楷体" pitchFamily="18" charset="-122"/>
              </a:rPr>
              <a:t>S’</a:t>
            </a:r>
            <a:r>
              <a:rPr lang="zh-CN" altLang="en-US" b="1">
                <a:latin typeface="楷体" pitchFamily="18" charset="-122"/>
                <a:ea typeface="楷体" pitchFamily="18" charset="-122"/>
              </a:rPr>
              <a:t>（</a:t>
            </a:r>
            <a:r>
              <a:rPr lang="en-US" altLang="zh-CN" b="1">
                <a:latin typeface="楷体" pitchFamily="18" charset="-122"/>
                <a:ea typeface="楷体" pitchFamily="18" charset="-122"/>
              </a:rPr>
              <a:t>b</a:t>
            </a:r>
            <a:r>
              <a:rPr lang="en-US" altLang="zh-CN" b="1" baseline="-25000">
                <a:latin typeface="楷体" pitchFamily="18" charset="-122"/>
                <a:ea typeface="楷体" pitchFamily="18" charset="-122"/>
              </a:rPr>
              <a:t>7</a:t>
            </a:r>
            <a:r>
              <a:rPr lang="en-US" altLang="zh-CN" b="1">
                <a:latin typeface="楷体" pitchFamily="18" charset="-122"/>
                <a:ea typeface="楷体" pitchFamily="18" charset="-122"/>
              </a:rPr>
              <a:t>b</a:t>
            </a:r>
            <a:r>
              <a:rPr lang="en-US" altLang="zh-CN" b="1" baseline="-25000">
                <a:latin typeface="楷体" pitchFamily="18" charset="-122"/>
                <a:ea typeface="楷体" pitchFamily="18" charset="-122"/>
              </a:rPr>
              <a:t>6</a:t>
            </a:r>
            <a:r>
              <a:rPr lang="en-US" altLang="zh-CN" b="1">
                <a:latin typeface="楷体" pitchFamily="18" charset="-122"/>
                <a:ea typeface="楷体" pitchFamily="18" charset="-122"/>
              </a:rPr>
              <a:t>b</a:t>
            </a:r>
            <a:r>
              <a:rPr lang="en-US" altLang="zh-CN" b="1" baseline="-25000">
                <a:latin typeface="楷体" pitchFamily="18" charset="-122"/>
                <a:ea typeface="楷体" pitchFamily="18" charset="-122"/>
              </a:rPr>
              <a:t>5</a:t>
            </a:r>
            <a:r>
              <a:rPr lang="en-US" altLang="zh-CN" b="1">
                <a:latin typeface="楷体" pitchFamily="18" charset="-122"/>
                <a:ea typeface="楷体" pitchFamily="18" charset="-122"/>
              </a:rPr>
              <a:t>b</a:t>
            </a:r>
            <a:r>
              <a:rPr lang="en-US" altLang="zh-CN" b="1" baseline="-25000">
                <a:latin typeface="楷体" pitchFamily="18" charset="-122"/>
                <a:ea typeface="楷体" pitchFamily="18" charset="-122"/>
              </a:rPr>
              <a:t>4</a:t>
            </a:r>
            <a:r>
              <a:rPr lang="en-US" altLang="zh-CN" b="1">
                <a:latin typeface="楷体" pitchFamily="18" charset="-122"/>
                <a:ea typeface="楷体" pitchFamily="18" charset="-122"/>
              </a:rPr>
              <a:t>b</a:t>
            </a:r>
            <a:r>
              <a:rPr lang="en-US" altLang="zh-CN" b="1" baseline="-25000">
                <a:latin typeface="楷体" pitchFamily="18" charset="-122"/>
                <a:ea typeface="楷体" pitchFamily="18" charset="-122"/>
              </a:rPr>
              <a:t>3</a:t>
            </a:r>
            <a:r>
              <a:rPr lang="en-US" altLang="zh-CN" b="1">
                <a:latin typeface="楷体" pitchFamily="18" charset="-122"/>
                <a:ea typeface="楷体" pitchFamily="18" charset="-122"/>
              </a:rPr>
              <a:t>b</a:t>
            </a:r>
            <a:r>
              <a:rPr lang="en-US" altLang="zh-CN" b="1" baseline="-25000">
                <a:latin typeface="楷体" pitchFamily="18" charset="-122"/>
                <a:ea typeface="楷体" pitchFamily="18" charset="-122"/>
              </a:rPr>
              <a:t>2</a:t>
            </a:r>
            <a:r>
              <a:rPr lang="en-US" altLang="zh-CN" b="1">
                <a:latin typeface="楷体" pitchFamily="18" charset="-122"/>
                <a:ea typeface="楷体" pitchFamily="18" charset="-122"/>
              </a:rPr>
              <a:t>b</a:t>
            </a:r>
            <a:r>
              <a:rPr lang="en-US" altLang="zh-CN" b="1" baseline="-25000">
                <a:latin typeface="楷体" pitchFamily="18" charset="-122"/>
                <a:ea typeface="楷体" pitchFamily="18" charset="-122"/>
              </a:rPr>
              <a:t>1</a:t>
            </a:r>
            <a:r>
              <a:rPr lang="en-US" altLang="zh-CN" b="1">
                <a:latin typeface="楷体" pitchFamily="18" charset="-122"/>
                <a:ea typeface="楷体" pitchFamily="18" charset="-122"/>
              </a:rPr>
              <a:t>=1010011,53H</a:t>
            </a:r>
            <a:r>
              <a:rPr lang="zh-CN" altLang="en-US" b="1">
                <a:latin typeface="楷体" pitchFamily="18" charset="-122"/>
                <a:ea typeface="楷体" pitchFamily="18" charset="-122"/>
              </a:rPr>
              <a:t>）</a:t>
            </a:r>
            <a:r>
              <a:rPr lang="en-US" altLang="zh-CN" b="1">
                <a:latin typeface="楷体" pitchFamily="18" charset="-122"/>
                <a:ea typeface="楷体" pitchFamily="18" charset="-122"/>
              </a:rPr>
              <a:t>,</a:t>
            </a:r>
            <a:r>
              <a:rPr lang="zh-CN" altLang="en-US" b="1">
                <a:latin typeface="楷体" pitchFamily="18" charset="-122"/>
                <a:ea typeface="楷体" pitchFamily="18" charset="-122"/>
              </a:rPr>
              <a:t>奇校验，</a:t>
            </a:r>
          </a:p>
          <a:p>
            <a:pPr>
              <a:spcBef>
                <a:spcPct val="20000"/>
              </a:spcBef>
              <a:spcAft>
                <a:spcPct val="50000"/>
              </a:spcAft>
            </a:pPr>
            <a:r>
              <a:rPr lang="zh-CN" altLang="en-US" b="1">
                <a:latin typeface="楷体" pitchFamily="18" charset="-122"/>
                <a:ea typeface="楷体" pitchFamily="18" charset="-122"/>
              </a:rPr>
              <a:t>    </a:t>
            </a:r>
            <a:r>
              <a:rPr lang="zh-CN" altLang="en-US" b="1">
                <a:solidFill>
                  <a:srgbClr val="FF0000"/>
                </a:solidFill>
                <a:latin typeface="楷体" pitchFamily="18" charset="-122"/>
                <a:ea typeface="楷体" pitchFamily="18" charset="-122"/>
              </a:rPr>
              <a:t>低位</a:t>
            </a:r>
            <a:r>
              <a:rPr lang="zh-CN" altLang="en-US" b="1">
                <a:latin typeface="楷体" pitchFamily="18" charset="-122"/>
                <a:ea typeface="楷体" pitchFamily="18" charset="-122"/>
              </a:rPr>
              <a:t>先传时形成的校验码：</a:t>
            </a:r>
            <a:r>
              <a:rPr lang="en-US" altLang="zh-CN" b="1">
                <a:solidFill>
                  <a:srgbClr val="FF0000"/>
                </a:solidFill>
                <a:latin typeface="楷体" pitchFamily="18" charset="-122"/>
                <a:ea typeface="楷体" pitchFamily="18" charset="-122"/>
              </a:rPr>
              <a:t>1</a:t>
            </a:r>
            <a:r>
              <a:rPr lang="en-US" altLang="zh-CN" b="1">
                <a:latin typeface="楷体" pitchFamily="18" charset="-122"/>
                <a:ea typeface="楷体" pitchFamily="18" charset="-122"/>
              </a:rPr>
              <a:t>1010011</a:t>
            </a:r>
          </a:p>
          <a:p>
            <a:pPr>
              <a:spcBef>
                <a:spcPct val="20000"/>
              </a:spcBef>
            </a:pPr>
            <a:r>
              <a:rPr lang="en-US" altLang="zh-CN" b="1">
                <a:latin typeface="楷体" pitchFamily="18" charset="-122"/>
                <a:ea typeface="楷体" pitchFamily="18" charset="-122"/>
              </a:rPr>
              <a:t>    </a:t>
            </a:r>
            <a:r>
              <a:rPr lang="zh-CN" altLang="en-US" b="1">
                <a:solidFill>
                  <a:srgbClr val="FF0000"/>
                </a:solidFill>
                <a:latin typeface="楷体" pitchFamily="18" charset="-122"/>
                <a:ea typeface="楷体" pitchFamily="18" charset="-122"/>
              </a:rPr>
              <a:t>高位</a:t>
            </a:r>
            <a:r>
              <a:rPr lang="zh-CN" altLang="en-US" b="1">
                <a:latin typeface="楷体" pitchFamily="18" charset="-122"/>
                <a:ea typeface="楷体" pitchFamily="18" charset="-122"/>
              </a:rPr>
              <a:t>先传时形成的校验码：</a:t>
            </a:r>
            <a:r>
              <a:rPr lang="en-US" altLang="zh-CN" b="1">
                <a:solidFill>
                  <a:srgbClr val="FF0000"/>
                </a:solidFill>
                <a:latin typeface="楷体" pitchFamily="18" charset="-122"/>
                <a:ea typeface="楷体" pitchFamily="18" charset="-122"/>
              </a:rPr>
              <a:t>1</a:t>
            </a:r>
            <a:r>
              <a:rPr lang="en-US" altLang="zh-CN" b="1">
                <a:latin typeface="楷体" pitchFamily="18" charset="-122"/>
                <a:ea typeface="楷体" pitchFamily="18" charset="-122"/>
              </a:rPr>
              <a:t>1100101</a:t>
            </a:r>
          </a:p>
        </p:txBody>
      </p:sp>
      <p:sp>
        <p:nvSpPr>
          <p:cNvPr id="17415" name="Text Box 7"/>
          <p:cNvSpPr txBox="1">
            <a:spLocks noChangeArrowheads="1"/>
          </p:cNvSpPr>
          <p:nvPr/>
        </p:nvSpPr>
        <p:spPr bwMode="auto">
          <a:xfrm>
            <a:off x="215900" y="260350"/>
            <a:ext cx="4500563" cy="519113"/>
          </a:xfrm>
          <a:prstGeom prst="rect">
            <a:avLst/>
          </a:prstGeom>
          <a:noFill/>
          <a:ln w="9525">
            <a:noFill/>
            <a:miter lim="800000"/>
            <a:headEnd/>
            <a:tailEnd/>
          </a:ln>
        </p:spPr>
        <p:txBody>
          <a:bodyPr>
            <a:spAutoFit/>
          </a:bodyPr>
          <a:lstStyle/>
          <a:p>
            <a:pPr>
              <a:spcBef>
                <a:spcPct val="20000"/>
              </a:spcBef>
            </a:pPr>
            <a:r>
              <a:rPr lang="zh-CN" altLang="en-US" sz="2800" b="1">
                <a:solidFill>
                  <a:srgbClr val="FF0000"/>
                </a:solidFill>
                <a:latin typeface="楷体" pitchFamily="18" charset="-122"/>
                <a:ea typeface="楷体" pitchFamily="18" charset="-122"/>
              </a:rPr>
              <a:t>应用奇偶校验码的说明：</a:t>
            </a:r>
            <a:endParaRPr lang="zh-CN" altLang="en-US" b="1">
              <a:latin typeface="楷体" pitchFamily="18" charset="-122"/>
              <a:ea typeface="楷体" pitchFamily="18" charset="-122"/>
            </a:endParaRP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1965325" y="1587500"/>
            <a:ext cx="1411288" cy="469900"/>
          </a:xfrm>
          <a:prstGeom prst="rect">
            <a:avLst/>
          </a:prstGeom>
          <a:noFill/>
          <a:ln w="12700">
            <a:solidFill>
              <a:schemeClr val="tx1"/>
            </a:solidFill>
            <a:miter lim="800000"/>
            <a:headEnd/>
            <a:tailEnd/>
          </a:ln>
        </p:spPr>
        <p:txBody>
          <a:bodyPr wrap="none">
            <a:spAutoFit/>
          </a:bodyPr>
          <a:lstStyle/>
          <a:p>
            <a:pPr eaLnBrk="0" hangingPunct="0"/>
            <a:r>
              <a:rPr lang="zh-CN" altLang="en-US" b="1">
                <a:latin typeface="楷体" pitchFamily="18" charset="-122"/>
                <a:ea typeface="楷体" pitchFamily="18" charset="-122"/>
              </a:rPr>
              <a:t>信息字段</a:t>
            </a:r>
          </a:p>
        </p:txBody>
      </p:sp>
      <p:sp>
        <p:nvSpPr>
          <p:cNvPr id="18435" name="Text Box 3"/>
          <p:cNvSpPr txBox="1">
            <a:spLocks noChangeArrowheads="1"/>
          </p:cNvSpPr>
          <p:nvPr/>
        </p:nvSpPr>
        <p:spPr bwMode="auto">
          <a:xfrm>
            <a:off x="4154488" y="1876425"/>
            <a:ext cx="4683125" cy="714375"/>
          </a:xfrm>
          <a:prstGeom prst="rect">
            <a:avLst/>
          </a:prstGeom>
          <a:noFill/>
          <a:ln w="12700">
            <a:solidFill>
              <a:schemeClr val="tx1"/>
            </a:solidFill>
            <a:prstDash val="dash"/>
            <a:miter lim="800000"/>
            <a:headEnd/>
            <a:tailEnd/>
          </a:ln>
        </p:spPr>
        <p:txBody>
          <a:bodyPr wrap="none">
            <a:spAutoFit/>
          </a:bodyPr>
          <a:lstStyle/>
          <a:p>
            <a:pPr eaLnBrk="0" hangingPunct="0"/>
            <a:r>
              <a:rPr lang="zh-CN" altLang="en-US" sz="2000" b="1">
                <a:solidFill>
                  <a:srgbClr val="FF0000"/>
                </a:solidFill>
                <a:latin typeface="楷体" pitchFamily="18" charset="-122"/>
                <a:ea typeface="楷体" pitchFamily="18" charset="-122"/>
              </a:rPr>
              <a:t>奇数</a:t>
            </a:r>
            <a:r>
              <a:rPr lang="zh-CN" altLang="en-US" sz="2000" b="1">
                <a:latin typeface="楷体" pitchFamily="18" charset="-122"/>
                <a:ea typeface="楷体" pitchFamily="18" charset="-122"/>
              </a:rPr>
              <a:t>个</a:t>
            </a:r>
            <a:r>
              <a:rPr lang="zh-CN" altLang="en-US" sz="2000" b="1">
                <a:ea typeface="楷体" pitchFamily="18" charset="-122"/>
              </a:rPr>
              <a:t>‘</a:t>
            </a:r>
            <a:r>
              <a:rPr lang="en-US" altLang="zh-CN" sz="2000" b="1">
                <a:latin typeface="楷体" pitchFamily="18" charset="-122"/>
                <a:ea typeface="楷体" pitchFamily="18" charset="-122"/>
              </a:rPr>
              <a:t>1</a:t>
            </a:r>
            <a:r>
              <a:rPr lang="en-US" altLang="zh-CN" sz="2000" b="1">
                <a:ea typeface="楷体" pitchFamily="18" charset="-122"/>
              </a:rPr>
              <a:t>’</a:t>
            </a:r>
            <a:r>
              <a:rPr lang="zh-CN" altLang="en-US" sz="2000" b="1">
                <a:latin typeface="楷体" pitchFamily="18" charset="-122"/>
                <a:ea typeface="楷体" pitchFamily="18" charset="-122"/>
              </a:rPr>
              <a:t>，校验字段 </a:t>
            </a:r>
            <a:r>
              <a:rPr lang="en-US" altLang="zh-CN" sz="2000" b="1">
                <a:latin typeface="楷体" pitchFamily="18" charset="-122"/>
                <a:ea typeface="楷体" pitchFamily="18" charset="-122"/>
              </a:rPr>
              <a:t>= </a:t>
            </a:r>
            <a:r>
              <a:rPr lang="zh-CN" altLang="en-US" sz="2000" b="1">
                <a:latin typeface="楷体" pitchFamily="18" charset="-122"/>
                <a:ea typeface="楷体" pitchFamily="18" charset="-122"/>
              </a:rPr>
              <a:t>信息字段</a:t>
            </a:r>
          </a:p>
          <a:p>
            <a:pPr eaLnBrk="0" hangingPunct="0"/>
            <a:r>
              <a:rPr lang="zh-CN" altLang="en-US" sz="2000" b="1">
                <a:solidFill>
                  <a:srgbClr val="FF0000"/>
                </a:solidFill>
                <a:latin typeface="楷体" pitchFamily="18" charset="-122"/>
                <a:ea typeface="楷体" pitchFamily="18" charset="-122"/>
              </a:rPr>
              <a:t>偶数</a:t>
            </a:r>
            <a:r>
              <a:rPr lang="zh-CN" altLang="en-US" sz="2000" b="1">
                <a:latin typeface="楷体" pitchFamily="18" charset="-122"/>
                <a:ea typeface="楷体" pitchFamily="18" charset="-122"/>
              </a:rPr>
              <a:t>个</a:t>
            </a:r>
            <a:r>
              <a:rPr lang="zh-CN" altLang="en-US" sz="2000" b="1">
                <a:ea typeface="楷体" pitchFamily="18" charset="-122"/>
              </a:rPr>
              <a:t>‘</a:t>
            </a:r>
            <a:r>
              <a:rPr lang="en-US" altLang="zh-CN" sz="2000" b="1">
                <a:latin typeface="楷体" pitchFamily="18" charset="-122"/>
                <a:ea typeface="楷体" pitchFamily="18" charset="-122"/>
              </a:rPr>
              <a:t>1</a:t>
            </a:r>
            <a:r>
              <a:rPr lang="en-US" altLang="zh-CN" sz="2000" b="1">
                <a:ea typeface="楷体" pitchFamily="18" charset="-122"/>
              </a:rPr>
              <a:t>’</a:t>
            </a:r>
            <a:r>
              <a:rPr lang="zh-CN" altLang="en-US" sz="2000" b="1">
                <a:latin typeface="楷体" pitchFamily="18" charset="-122"/>
                <a:ea typeface="楷体" pitchFamily="18" charset="-122"/>
              </a:rPr>
              <a:t>，校验字段 </a:t>
            </a:r>
            <a:r>
              <a:rPr lang="en-US" altLang="zh-CN" sz="2000" b="1">
                <a:latin typeface="楷体" pitchFamily="18" charset="-122"/>
                <a:ea typeface="楷体" pitchFamily="18" charset="-122"/>
              </a:rPr>
              <a:t>= </a:t>
            </a:r>
            <a:r>
              <a:rPr lang="zh-CN" altLang="en-US" sz="2000" b="1">
                <a:latin typeface="楷体" pitchFamily="18" charset="-122"/>
                <a:ea typeface="楷体" pitchFamily="18" charset="-122"/>
              </a:rPr>
              <a:t>信息字段的反码</a:t>
            </a:r>
          </a:p>
        </p:txBody>
      </p:sp>
      <p:sp>
        <p:nvSpPr>
          <p:cNvPr id="18436" name="Text Box 4"/>
          <p:cNvSpPr txBox="1">
            <a:spLocks noChangeArrowheads="1"/>
          </p:cNvSpPr>
          <p:nvPr/>
        </p:nvSpPr>
        <p:spPr bwMode="auto">
          <a:xfrm>
            <a:off x="1981200" y="2286000"/>
            <a:ext cx="1401763" cy="469900"/>
          </a:xfrm>
          <a:prstGeom prst="rect">
            <a:avLst/>
          </a:prstGeom>
          <a:noFill/>
          <a:ln w="12700">
            <a:solidFill>
              <a:schemeClr val="tx1"/>
            </a:solidFill>
            <a:miter lim="800000"/>
            <a:headEnd/>
            <a:tailEnd/>
          </a:ln>
        </p:spPr>
        <p:txBody>
          <a:bodyPr wrap="none">
            <a:spAutoFit/>
          </a:bodyPr>
          <a:lstStyle/>
          <a:p>
            <a:pPr eaLnBrk="0" hangingPunct="0"/>
            <a:r>
              <a:rPr lang="zh-CN" altLang="en-US" b="1">
                <a:latin typeface="楷体" pitchFamily="18" charset="-122"/>
                <a:ea typeface="楷体" pitchFamily="18" charset="-122"/>
              </a:rPr>
              <a:t>校验字段</a:t>
            </a:r>
          </a:p>
        </p:txBody>
      </p:sp>
      <p:sp>
        <p:nvSpPr>
          <p:cNvPr id="18437" name="Text Box 5"/>
          <p:cNvSpPr txBox="1">
            <a:spLocks noChangeArrowheads="1"/>
          </p:cNvSpPr>
          <p:nvPr/>
        </p:nvSpPr>
        <p:spPr bwMode="auto">
          <a:xfrm>
            <a:off x="4357688" y="4286250"/>
            <a:ext cx="4683125" cy="1019175"/>
          </a:xfrm>
          <a:prstGeom prst="rect">
            <a:avLst/>
          </a:prstGeom>
          <a:noFill/>
          <a:ln w="12700">
            <a:solidFill>
              <a:schemeClr val="tx1"/>
            </a:solidFill>
            <a:prstDash val="dash"/>
            <a:miter lim="800000"/>
            <a:headEnd/>
            <a:tailEnd/>
          </a:ln>
        </p:spPr>
        <p:txBody>
          <a:bodyPr wrap="none">
            <a:spAutoFit/>
          </a:bodyPr>
          <a:lstStyle/>
          <a:p>
            <a:pPr eaLnBrk="0" hangingPunct="0"/>
            <a:r>
              <a:rPr lang="zh-CN" altLang="en-US" sz="2000" b="1">
                <a:latin typeface="楷体" pitchFamily="18" charset="-122"/>
                <a:ea typeface="楷体" pitchFamily="18" charset="-122"/>
              </a:rPr>
              <a:t>判断信息字段：</a:t>
            </a:r>
          </a:p>
          <a:p>
            <a:pPr eaLnBrk="0" hangingPunct="0"/>
            <a:r>
              <a:rPr lang="zh-CN" altLang="en-US" sz="2000" b="1">
                <a:solidFill>
                  <a:srgbClr val="FF0000"/>
                </a:solidFill>
                <a:latin typeface="楷体" pitchFamily="18" charset="-122"/>
                <a:ea typeface="楷体" pitchFamily="18" charset="-122"/>
              </a:rPr>
              <a:t>奇数</a:t>
            </a:r>
            <a:r>
              <a:rPr lang="zh-CN" altLang="en-US" sz="2000" b="1">
                <a:latin typeface="楷体" pitchFamily="18" charset="-122"/>
                <a:ea typeface="楷体" pitchFamily="18" charset="-122"/>
              </a:rPr>
              <a:t>个</a:t>
            </a:r>
            <a:r>
              <a:rPr lang="zh-CN" altLang="en-US" sz="2000" b="1">
                <a:ea typeface="楷体" pitchFamily="18" charset="-122"/>
              </a:rPr>
              <a:t>‘</a:t>
            </a:r>
            <a:r>
              <a:rPr lang="en-US" altLang="zh-CN" sz="2000" b="1">
                <a:latin typeface="楷体" pitchFamily="18" charset="-122"/>
                <a:ea typeface="楷体" pitchFamily="18" charset="-122"/>
              </a:rPr>
              <a:t>1</a:t>
            </a:r>
            <a:r>
              <a:rPr lang="en-US" altLang="zh-CN" sz="2000" b="1">
                <a:ea typeface="楷体" pitchFamily="18" charset="-122"/>
              </a:rPr>
              <a:t>’</a:t>
            </a:r>
            <a:r>
              <a:rPr lang="zh-CN" altLang="en-US" sz="2000" b="1">
                <a:latin typeface="楷体" pitchFamily="18" charset="-122"/>
                <a:ea typeface="楷体" pitchFamily="18" charset="-122"/>
              </a:rPr>
              <a:t>，校验码组 </a:t>
            </a:r>
            <a:r>
              <a:rPr lang="en-US" altLang="zh-CN" sz="2000" b="1">
                <a:latin typeface="楷体" pitchFamily="18" charset="-122"/>
                <a:ea typeface="楷体" pitchFamily="18" charset="-122"/>
              </a:rPr>
              <a:t>= </a:t>
            </a:r>
            <a:r>
              <a:rPr lang="zh-CN" altLang="en-US" sz="2000" b="1">
                <a:latin typeface="楷体" pitchFamily="18" charset="-122"/>
                <a:ea typeface="楷体" pitchFamily="18" charset="-122"/>
              </a:rPr>
              <a:t>合成码组</a:t>
            </a:r>
          </a:p>
          <a:p>
            <a:pPr eaLnBrk="0" hangingPunct="0"/>
            <a:r>
              <a:rPr lang="zh-CN" altLang="en-US" sz="2000" b="1">
                <a:solidFill>
                  <a:srgbClr val="FF0000"/>
                </a:solidFill>
                <a:latin typeface="楷体" pitchFamily="18" charset="-122"/>
                <a:ea typeface="楷体" pitchFamily="18" charset="-122"/>
              </a:rPr>
              <a:t>偶数</a:t>
            </a:r>
            <a:r>
              <a:rPr lang="zh-CN" altLang="en-US" sz="2000" b="1">
                <a:latin typeface="楷体" pitchFamily="18" charset="-122"/>
                <a:ea typeface="楷体" pitchFamily="18" charset="-122"/>
              </a:rPr>
              <a:t>个</a:t>
            </a:r>
            <a:r>
              <a:rPr lang="zh-CN" altLang="en-US" sz="2000" b="1">
                <a:ea typeface="楷体" pitchFamily="18" charset="-122"/>
              </a:rPr>
              <a:t>‘</a:t>
            </a:r>
            <a:r>
              <a:rPr lang="en-US" altLang="zh-CN" sz="2000" b="1">
                <a:latin typeface="楷体" pitchFamily="18" charset="-122"/>
                <a:ea typeface="楷体" pitchFamily="18" charset="-122"/>
              </a:rPr>
              <a:t>1</a:t>
            </a:r>
            <a:r>
              <a:rPr lang="en-US" altLang="zh-CN" sz="2000" b="1">
                <a:ea typeface="楷体" pitchFamily="18" charset="-122"/>
              </a:rPr>
              <a:t>’</a:t>
            </a:r>
            <a:r>
              <a:rPr lang="zh-CN" altLang="en-US" sz="2000" b="1">
                <a:latin typeface="楷体" pitchFamily="18" charset="-122"/>
                <a:ea typeface="楷体" pitchFamily="18" charset="-122"/>
              </a:rPr>
              <a:t>，校验码组 </a:t>
            </a:r>
            <a:r>
              <a:rPr lang="en-US" altLang="zh-CN" sz="2000" b="1">
                <a:latin typeface="楷体" pitchFamily="18" charset="-122"/>
                <a:ea typeface="楷体" pitchFamily="18" charset="-122"/>
              </a:rPr>
              <a:t>= </a:t>
            </a:r>
            <a:r>
              <a:rPr lang="zh-CN" altLang="en-US" sz="2000" b="1">
                <a:latin typeface="楷体" pitchFamily="18" charset="-122"/>
                <a:ea typeface="楷体" pitchFamily="18" charset="-122"/>
              </a:rPr>
              <a:t>合成码组的反码</a:t>
            </a:r>
          </a:p>
        </p:txBody>
      </p:sp>
      <p:sp>
        <p:nvSpPr>
          <p:cNvPr id="18438" name="Line 6"/>
          <p:cNvSpPr>
            <a:spLocks noChangeShapeType="1"/>
          </p:cNvSpPr>
          <p:nvPr/>
        </p:nvSpPr>
        <p:spPr bwMode="auto">
          <a:xfrm>
            <a:off x="3429000" y="1828800"/>
            <a:ext cx="685800" cy="152400"/>
          </a:xfrm>
          <a:prstGeom prst="line">
            <a:avLst/>
          </a:prstGeom>
          <a:noFill/>
          <a:ln w="12700">
            <a:solidFill>
              <a:schemeClr val="tx1"/>
            </a:solidFill>
            <a:round/>
            <a:headEnd/>
            <a:tailEnd type="triangle" w="med" len="med"/>
          </a:ln>
        </p:spPr>
        <p:txBody>
          <a:bodyPr/>
          <a:lstStyle/>
          <a:p>
            <a:endParaRPr lang="zh-CN" altLang="en-US"/>
          </a:p>
        </p:txBody>
      </p:sp>
      <p:sp>
        <p:nvSpPr>
          <p:cNvPr id="18439" name="Line 7"/>
          <p:cNvSpPr>
            <a:spLocks noChangeShapeType="1"/>
          </p:cNvSpPr>
          <p:nvPr/>
        </p:nvSpPr>
        <p:spPr bwMode="auto">
          <a:xfrm flipH="1">
            <a:off x="3429000" y="2362200"/>
            <a:ext cx="685800" cy="152400"/>
          </a:xfrm>
          <a:prstGeom prst="line">
            <a:avLst/>
          </a:prstGeom>
          <a:noFill/>
          <a:ln w="12700">
            <a:solidFill>
              <a:schemeClr val="tx1"/>
            </a:solidFill>
            <a:round/>
            <a:headEnd/>
            <a:tailEnd type="triangle" w="med" len="med"/>
          </a:ln>
        </p:spPr>
        <p:txBody>
          <a:bodyPr/>
          <a:lstStyle/>
          <a:p>
            <a:endParaRPr lang="zh-CN" altLang="en-US"/>
          </a:p>
        </p:txBody>
      </p:sp>
      <p:sp>
        <p:nvSpPr>
          <p:cNvPr id="18440" name="Text Box 8"/>
          <p:cNvSpPr txBox="1">
            <a:spLocks noChangeArrowheads="1"/>
          </p:cNvSpPr>
          <p:nvPr/>
        </p:nvSpPr>
        <p:spPr bwMode="auto">
          <a:xfrm>
            <a:off x="457200" y="2819400"/>
            <a:ext cx="3965575" cy="974725"/>
          </a:xfrm>
          <a:prstGeom prst="rect">
            <a:avLst/>
          </a:prstGeom>
          <a:noFill/>
          <a:ln w="12700">
            <a:noFill/>
            <a:miter lim="800000"/>
            <a:headEnd/>
            <a:tailEnd/>
          </a:ln>
        </p:spPr>
        <p:txBody>
          <a:bodyPr wrap="none">
            <a:spAutoFit/>
          </a:bodyPr>
          <a:lstStyle/>
          <a:p>
            <a:pPr eaLnBrk="0" hangingPunct="0"/>
            <a:r>
              <a:rPr lang="zh-CN" altLang="en-US" b="1">
                <a:latin typeface="楷体" pitchFamily="18" charset="-122"/>
                <a:ea typeface="楷体" pitchFamily="18" charset="-122"/>
              </a:rPr>
              <a:t>传输：信息字段 </a:t>
            </a:r>
            <a:r>
              <a:rPr lang="en-US" altLang="zh-CN" b="1">
                <a:latin typeface="楷体" pitchFamily="18" charset="-122"/>
                <a:ea typeface="楷体" pitchFamily="18" charset="-122"/>
              </a:rPr>
              <a:t>+ </a:t>
            </a:r>
            <a:r>
              <a:rPr lang="zh-CN" altLang="en-US" b="1">
                <a:latin typeface="楷体" pitchFamily="18" charset="-122"/>
                <a:ea typeface="楷体" pitchFamily="18" charset="-122"/>
              </a:rPr>
              <a:t>校验字段</a:t>
            </a:r>
          </a:p>
          <a:p>
            <a:pPr eaLnBrk="0" hangingPunct="0"/>
            <a:endParaRPr lang="zh-CN" altLang="en-US" sz="1000" b="1">
              <a:latin typeface="楷体" pitchFamily="18" charset="-122"/>
              <a:ea typeface="楷体" pitchFamily="18" charset="-122"/>
            </a:endParaRPr>
          </a:p>
          <a:p>
            <a:pPr eaLnBrk="0" hangingPunct="0"/>
            <a:r>
              <a:rPr lang="zh-CN" altLang="en-US" b="1">
                <a:latin typeface="楷体" pitchFamily="18" charset="-122"/>
                <a:ea typeface="楷体" pitchFamily="18" charset="-122"/>
              </a:rPr>
              <a:t>校验：</a:t>
            </a:r>
          </a:p>
        </p:txBody>
      </p:sp>
      <p:sp>
        <p:nvSpPr>
          <p:cNvPr id="670744" name="Rectangle 24"/>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18442" name="Text Box 25"/>
          <p:cNvSpPr txBox="1">
            <a:spLocks noChangeArrowheads="1"/>
          </p:cNvSpPr>
          <p:nvPr/>
        </p:nvSpPr>
        <p:spPr bwMode="auto">
          <a:xfrm>
            <a:off x="861060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52</a:t>
            </a:r>
            <a:endParaRPr lang="en-US" altLang="zh-CN" dirty="0"/>
          </a:p>
        </p:txBody>
      </p:sp>
      <p:sp>
        <p:nvSpPr>
          <p:cNvPr id="18443" name="Text Box 26"/>
          <p:cNvSpPr txBox="1">
            <a:spLocks noChangeArrowheads="1"/>
          </p:cNvSpPr>
          <p:nvPr/>
        </p:nvSpPr>
        <p:spPr bwMode="auto">
          <a:xfrm>
            <a:off x="441325" y="936625"/>
            <a:ext cx="6362700" cy="476250"/>
          </a:xfrm>
          <a:prstGeom prst="rect">
            <a:avLst/>
          </a:prstGeom>
          <a:noFill/>
          <a:ln w="9525">
            <a:noFill/>
            <a:miter lim="800000"/>
            <a:headEnd/>
            <a:tailEnd/>
          </a:ln>
        </p:spPr>
        <p:txBody>
          <a:bodyPr>
            <a:spAutoFit/>
          </a:bodyPr>
          <a:lstStyle/>
          <a:p>
            <a:pPr>
              <a:lnSpc>
                <a:spcPct val="90000"/>
              </a:lnSpc>
              <a:spcBef>
                <a:spcPct val="20000"/>
              </a:spcBef>
              <a:buClr>
                <a:srgbClr val="FF0000"/>
              </a:buClr>
            </a:pPr>
            <a:r>
              <a:rPr lang="zh-CN" altLang="en-US" sz="2800" b="1">
                <a:solidFill>
                  <a:schemeClr val="tx2"/>
                </a:solidFill>
                <a:latin typeface="楷体" pitchFamily="18" charset="-122"/>
                <a:ea typeface="楷体" pitchFamily="18" charset="-122"/>
              </a:rPr>
              <a:t>校验字段与信息字段占有相同的位数</a:t>
            </a:r>
            <a:endParaRPr lang="zh-CN" altLang="en-US"/>
          </a:p>
        </p:txBody>
      </p:sp>
      <p:sp>
        <p:nvSpPr>
          <p:cNvPr id="18444" name="Text Box 27"/>
          <p:cNvSpPr txBox="1">
            <a:spLocks noChangeArrowheads="1"/>
          </p:cNvSpPr>
          <p:nvPr/>
        </p:nvSpPr>
        <p:spPr bwMode="auto">
          <a:xfrm>
            <a:off x="434975" y="188913"/>
            <a:ext cx="5289550" cy="476250"/>
          </a:xfrm>
          <a:prstGeom prst="rect">
            <a:avLst/>
          </a:prstGeom>
          <a:noFill/>
          <a:ln w="9525">
            <a:noFill/>
            <a:miter lim="800000"/>
            <a:headEnd/>
            <a:tailEnd/>
          </a:ln>
        </p:spPr>
        <p:txBody>
          <a:bodyPr>
            <a:spAutoFit/>
          </a:bodyPr>
          <a:lstStyle/>
          <a:p>
            <a:pPr>
              <a:lnSpc>
                <a:spcPct val="90000"/>
              </a:lnSpc>
              <a:spcBef>
                <a:spcPct val="20000"/>
              </a:spcBef>
              <a:buClr>
                <a:srgbClr val="FF0000"/>
              </a:buClr>
              <a:buFontTx/>
              <a:buChar char="★"/>
            </a:pPr>
            <a:r>
              <a:rPr lang="en-US" altLang="zh-CN" sz="2800" b="1" u="sng">
                <a:solidFill>
                  <a:srgbClr val="FF0000"/>
                </a:solidFill>
                <a:latin typeface="楷体" pitchFamily="18" charset="-122"/>
                <a:ea typeface="楷体" pitchFamily="18" charset="-122"/>
              </a:rPr>
              <a:t> </a:t>
            </a:r>
            <a:r>
              <a:rPr lang="zh-CN" altLang="en-US" sz="2800" b="1" u="sng">
                <a:solidFill>
                  <a:srgbClr val="FF0000"/>
                </a:solidFill>
                <a:latin typeface="楷体" pitchFamily="18" charset="-122"/>
                <a:ea typeface="楷体" pitchFamily="18" charset="-122"/>
              </a:rPr>
              <a:t>正反码</a:t>
            </a:r>
            <a:r>
              <a:rPr lang="zh-CN" altLang="en-US" sz="2800" b="1">
                <a:solidFill>
                  <a:srgbClr val="FF0000"/>
                </a:solidFill>
                <a:latin typeface="楷体" pitchFamily="18" charset="-122"/>
                <a:ea typeface="楷体" pitchFamily="18" charset="-122"/>
              </a:rPr>
              <a:t>   （可纠一位错）</a:t>
            </a:r>
            <a:endParaRPr lang="zh-CN" altLang="en-US"/>
          </a:p>
        </p:txBody>
      </p:sp>
      <p:grpSp>
        <p:nvGrpSpPr>
          <p:cNvPr id="2" name="Group 30"/>
          <p:cNvGrpSpPr>
            <a:grpSpLocks/>
          </p:cNvGrpSpPr>
          <p:nvPr/>
        </p:nvGrpSpPr>
        <p:grpSpPr bwMode="auto">
          <a:xfrm>
            <a:off x="539750" y="3568700"/>
            <a:ext cx="5403850" cy="3244850"/>
            <a:chOff x="340" y="2248"/>
            <a:chExt cx="3404" cy="2044"/>
          </a:xfrm>
        </p:grpSpPr>
        <p:sp>
          <p:nvSpPr>
            <p:cNvPr id="18446" name="Text Box 10"/>
            <p:cNvSpPr txBox="1">
              <a:spLocks noChangeArrowheads="1"/>
            </p:cNvSpPr>
            <p:nvPr/>
          </p:nvSpPr>
          <p:spPr bwMode="auto">
            <a:xfrm>
              <a:off x="1725" y="2688"/>
              <a:ext cx="892" cy="296"/>
            </a:xfrm>
            <a:prstGeom prst="rect">
              <a:avLst/>
            </a:prstGeom>
            <a:noFill/>
            <a:ln w="12700">
              <a:solidFill>
                <a:schemeClr val="tx1"/>
              </a:solidFill>
              <a:miter lim="800000"/>
              <a:headEnd/>
              <a:tailEnd/>
            </a:ln>
          </p:spPr>
          <p:txBody>
            <a:bodyPr wrap="none">
              <a:spAutoFit/>
            </a:bodyPr>
            <a:lstStyle/>
            <a:p>
              <a:pPr eaLnBrk="0" hangingPunct="0"/>
              <a:r>
                <a:rPr lang="zh-CN" altLang="en-US" b="1">
                  <a:latin typeface="楷体" pitchFamily="18" charset="-122"/>
                  <a:ea typeface="楷体" pitchFamily="18" charset="-122"/>
                </a:rPr>
                <a:t>合成码组</a:t>
              </a:r>
            </a:p>
          </p:txBody>
        </p:sp>
        <p:sp>
          <p:nvSpPr>
            <p:cNvPr id="18447" name="Text Box 11"/>
            <p:cNvSpPr txBox="1">
              <a:spLocks noChangeArrowheads="1"/>
            </p:cNvSpPr>
            <p:nvPr/>
          </p:nvSpPr>
          <p:spPr bwMode="auto">
            <a:xfrm>
              <a:off x="1754" y="3120"/>
              <a:ext cx="892" cy="296"/>
            </a:xfrm>
            <a:prstGeom prst="rect">
              <a:avLst/>
            </a:prstGeom>
            <a:noFill/>
            <a:ln w="12700">
              <a:solidFill>
                <a:schemeClr val="tx1"/>
              </a:solidFill>
              <a:miter lim="800000"/>
              <a:headEnd/>
              <a:tailEnd/>
            </a:ln>
          </p:spPr>
          <p:txBody>
            <a:bodyPr wrap="none">
              <a:spAutoFit/>
            </a:bodyPr>
            <a:lstStyle/>
            <a:p>
              <a:pPr eaLnBrk="0" hangingPunct="0"/>
              <a:r>
                <a:rPr lang="zh-CN" altLang="en-US" b="1">
                  <a:latin typeface="楷体" pitchFamily="18" charset="-122"/>
                  <a:ea typeface="楷体" pitchFamily="18" charset="-122"/>
                </a:rPr>
                <a:t>校验码组</a:t>
              </a:r>
            </a:p>
          </p:txBody>
        </p:sp>
        <p:sp>
          <p:nvSpPr>
            <p:cNvPr id="18448" name="AutoShape 12"/>
            <p:cNvSpPr>
              <a:spLocks noChangeArrowheads="1"/>
            </p:cNvSpPr>
            <p:nvPr/>
          </p:nvSpPr>
          <p:spPr bwMode="auto">
            <a:xfrm>
              <a:off x="2023" y="2304"/>
              <a:ext cx="240" cy="192"/>
            </a:xfrm>
            <a:prstGeom prst="flowChartOr">
              <a:avLst/>
            </a:prstGeom>
            <a:noFill/>
            <a:ln w="12700">
              <a:solidFill>
                <a:schemeClr val="tx1"/>
              </a:solidFill>
              <a:round/>
              <a:headEnd/>
              <a:tailEnd/>
            </a:ln>
          </p:spPr>
          <p:txBody>
            <a:bodyPr wrap="none" anchor="ctr"/>
            <a:lstStyle/>
            <a:p>
              <a:endParaRPr lang="zh-CN" altLang="en-US"/>
            </a:p>
          </p:txBody>
        </p:sp>
        <p:sp>
          <p:nvSpPr>
            <p:cNvPr id="18449" name="Text Box 13"/>
            <p:cNvSpPr txBox="1">
              <a:spLocks noChangeArrowheads="1"/>
            </p:cNvSpPr>
            <p:nvPr/>
          </p:nvSpPr>
          <p:spPr bwMode="auto">
            <a:xfrm>
              <a:off x="1005" y="2248"/>
              <a:ext cx="892" cy="296"/>
            </a:xfrm>
            <a:prstGeom prst="rect">
              <a:avLst/>
            </a:prstGeom>
            <a:noFill/>
            <a:ln w="12700">
              <a:solidFill>
                <a:schemeClr val="tx1"/>
              </a:solidFill>
              <a:miter lim="800000"/>
              <a:headEnd/>
              <a:tailEnd/>
            </a:ln>
          </p:spPr>
          <p:txBody>
            <a:bodyPr wrap="none">
              <a:spAutoFit/>
            </a:bodyPr>
            <a:lstStyle/>
            <a:p>
              <a:pPr eaLnBrk="0" hangingPunct="0"/>
              <a:r>
                <a:rPr lang="zh-CN" altLang="en-US" b="1">
                  <a:latin typeface="楷体" pitchFamily="18" charset="-122"/>
                  <a:ea typeface="楷体" pitchFamily="18" charset="-122"/>
                </a:rPr>
                <a:t>信息字段</a:t>
              </a:r>
            </a:p>
          </p:txBody>
        </p:sp>
        <p:sp>
          <p:nvSpPr>
            <p:cNvPr id="18450" name="Text Box 14"/>
            <p:cNvSpPr txBox="1">
              <a:spLocks noChangeArrowheads="1"/>
            </p:cNvSpPr>
            <p:nvPr/>
          </p:nvSpPr>
          <p:spPr bwMode="auto">
            <a:xfrm>
              <a:off x="2436" y="2256"/>
              <a:ext cx="892" cy="296"/>
            </a:xfrm>
            <a:prstGeom prst="rect">
              <a:avLst/>
            </a:prstGeom>
            <a:noFill/>
            <a:ln w="12700">
              <a:solidFill>
                <a:schemeClr val="tx1"/>
              </a:solidFill>
              <a:miter lim="800000"/>
              <a:headEnd/>
              <a:tailEnd/>
            </a:ln>
          </p:spPr>
          <p:txBody>
            <a:bodyPr wrap="none">
              <a:spAutoFit/>
            </a:bodyPr>
            <a:lstStyle/>
            <a:p>
              <a:pPr eaLnBrk="0" hangingPunct="0"/>
              <a:r>
                <a:rPr lang="zh-CN" altLang="en-US" b="1">
                  <a:latin typeface="楷体" pitchFamily="18" charset="-122"/>
                  <a:ea typeface="楷体" pitchFamily="18" charset="-122"/>
                </a:rPr>
                <a:t>校验字段</a:t>
              </a:r>
            </a:p>
          </p:txBody>
        </p:sp>
        <p:sp>
          <p:nvSpPr>
            <p:cNvPr id="18451" name="Text Box 15"/>
            <p:cNvSpPr txBox="1">
              <a:spLocks noChangeArrowheads="1"/>
            </p:cNvSpPr>
            <p:nvPr/>
          </p:nvSpPr>
          <p:spPr bwMode="auto">
            <a:xfrm>
              <a:off x="1092" y="3650"/>
              <a:ext cx="790" cy="642"/>
            </a:xfrm>
            <a:prstGeom prst="rect">
              <a:avLst/>
            </a:prstGeom>
            <a:noFill/>
            <a:ln w="12700">
              <a:solidFill>
                <a:schemeClr val="tx1"/>
              </a:solidFill>
              <a:prstDash val="dash"/>
              <a:miter lim="800000"/>
              <a:headEnd/>
              <a:tailEnd/>
            </a:ln>
          </p:spPr>
          <p:txBody>
            <a:bodyPr wrap="none">
              <a:spAutoFit/>
            </a:bodyPr>
            <a:lstStyle/>
            <a:p>
              <a:pPr eaLnBrk="0" hangingPunct="0"/>
              <a:r>
                <a:rPr lang="zh-CN" altLang="en-US" sz="2000" b="1">
                  <a:latin typeface="楷体" pitchFamily="18" charset="-122"/>
                  <a:ea typeface="楷体" pitchFamily="18" charset="-122"/>
                </a:rPr>
                <a:t>一个</a:t>
              </a:r>
              <a:r>
                <a:rPr lang="zh-CN" altLang="en-US" sz="2000" b="1">
                  <a:ea typeface="楷体" pitchFamily="18" charset="-122"/>
                </a:rPr>
                <a:t>‘</a:t>
              </a:r>
              <a:r>
                <a:rPr lang="en-US" altLang="zh-CN" sz="2000" b="1">
                  <a:latin typeface="楷体" pitchFamily="18" charset="-122"/>
                  <a:ea typeface="楷体" pitchFamily="18" charset="-122"/>
                </a:rPr>
                <a:t>0</a:t>
              </a:r>
              <a:r>
                <a:rPr lang="en-US" altLang="zh-CN" sz="2000" b="1">
                  <a:ea typeface="楷体" pitchFamily="18" charset="-122"/>
                </a:rPr>
                <a:t>’</a:t>
              </a:r>
              <a:r>
                <a:rPr lang="zh-CN" altLang="en-US" sz="2000" b="1">
                  <a:latin typeface="楷体" pitchFamily="18" charset="-122"/>
                  <a:ea typeface="楷体" pitchFamily="18" charset="-122"/>
                </a:rPr>
                <a:t>：</a:t>
              </a:r>
            </a:p>
            <a:p>
              <a:pPr eaLnBrk="0" hangingPunct="0"/>
              <a:r>
                <a:rPr lang="zh-CN" altLang="en-US" sz="2000" b="1">
                  <a:solidFill>
                    <a:srgbClr val="FF0000"/>
                  </a:solidFill>
                  <a:latin typeface="楷体" pitchFamily="18" charset="-122"/>
                  <a:ea typeface="楷体" pitchFamily="18" charset="-122"/>
                </a:rPr>
                <a:t>信息</a:t>
              </a:r>
              <a:r>
                <a:rPr lang="zh-CN" altLang="en-US" sz="2000" b="1">
                  <a:latin typeface="楷体" pitchFamily="18" charset="-122"/>
                  <a:ea typeface="楷体" pitchFamily="18" charset="-122"/>
                </a:rPr>
                <a:t>字段</a:t>
              </a:r>
            </a:p>
            <a:p>
              <a:pPr eaLnBrk="0" hangingPunct="0"/>
              <a:r>
                <a:rPr lang="zh-CN" altLang="en-US" sz="2000" b="1">
                  <a:latin typeface="楷体" pitchFamily="18" charset="-122"/>
                  <a:ea typeface="楷体" pitchFamily="18" charset="-122"/>
                </a:rPr>
                <a:t>对应位错</a:t>
              </a:r>
            </a:p>
          </p:txBody>
        </p:sp>
        <p:sp>
          <p:nvSpPr>
            <p:cNvPr id="18452" name="Text Box 16"/>
            <p:cNvSpPr txBox="1">
              <a:spLocks noChangeArrowheads="1"/>
            </p:cNvSpPr>
            <p:nvPr/>
          </p:nvSpPr>
          <p:spPr bwMode="auto">
            <a:xfrm>
              <a:off x="2090" y="3650"/>
              <a:ext cx="790" cy="642"/>
            </a:xfrm>
            <a:prstGeom prst="rect">
              <a:avLst/>
            </a:prstGeom>
            <a:noFill/>
            <a:ln w="12700">
              <a:solidFill>
                <a:schemeClr val="tx1"/>
              </a:solidFill>
              <a:prstDash val="dash"/>
              <a:miter lim="800000"/>
              <a:headEnd/>
              <a:tailEnd/>
            </a:ln>
          </p:spPr>
          <p:txBody>
            <a:bodyPr wrap="none">
              <a:spAutoFit/>
            </a:bodyPr>
            <a:lstStyle/>
            <a:p>
              <a:pPr eaLnBrk="0" hangingPunct="0"/>
              <a:r>
                <a:rPr lang="zh-CN" altLang="en-US" sz="2000" b="1">
                  <a:latin typeface="楷体" pitchFamily="18" charset="-122"/>
                  <a:ea typeface="楷体" pitchFamily="18" charset="-122"/>
                </a:rPr>
                <a:t>一个</a:t>
              </a:r>
              <a:r>
                <a:rPr lang="zh-CN" altLang="en-US" sz="2000" b="1">
                  <a:ea typeface="楷体" pitchFamily="18" charset="-122"/>
                </a:rPr>
                <a:t>‘</a:t>
              </a:r>
              <a:r>
                <a:rPr lang="en-US" altLang="zh-CN" sz="2000" b="1">
                  <a:latin typeface="楷体" pitchFamily="18" charset="-122"/>
                  <a:ea typeface="楷体" pitchFamily="18" charset="-122"/>
                </a:rPr>
                <a:t>1</a:t>
              </a:r>
              <a:r>
                <a:rPr lang="en-US" altLang="zh-CN" sz="2000" b="1">
                  <a:ea typeface="楷体" pitchFamily="18" charset="-122"/>
                </a:rPr>
                <a:t>’</a:t>
              </a:r>
              <a:r>
                <a:rPr lang="zh-CN" altLang="en-US" sz="2000" b="1">
                  <a:latin typeface="楷体" pitchFamily="18" charset="-122"/>
                  <a:ea typeface="楷体" pitchFamily="18" charset="-122"/>
                </a:rPr>
                <a:t>：</a:t>
              </a:r>
            </a:p>
            <a:p>
              <a:pPr eaLnBrk="0" hangingPunct="0"/>
              <a:r>
                <a:rPr lang="zh-CN" altLang="en-US" sz="2000" b="1">
                  <a:solidFill>
                    <a:srgbClr val="FF0000"/>
                  </a:solidFill>
                  <a:latin typeface="楷体" pitchFamily="18" charset="-122"/>
                  <a:ea typeface="楷体" pitchFamily="18" charset="-122"/>
                </a:rPr>
                <a:t>校验</a:t>
              </a:r>
              <a:r>
                <a:rPr lang="zh-CN" altLang="en-US" sz="2000" b="1">
                  <a:latin typeface="楷体" pitchFamily="18" charset="-122"/>
                  <a:ea typeface="楷体" pitchFamily="18" charset="-122"/>
                </a:rPr>
                <a:t>字段</a:t>
              </a:r>
            </a:p>
            <a:p>
              <a:pPr eaLnBrk="0" hangingPunct="0"/>
              <a:r>
                <a:rPr lang="zh-CN" altLang="en-US" sz="2000" b="1">
                  <a:latin typeface="楷体" pitchFamily="18" charset="-122"/>
                  <a:ea typeface="楷体" pitchFamily="18" charset="-122"/>
                </a:rPr>
                <a:t>对应位错</a:t>
              </a:r>
            </a:p>
          </p:txBody>
        </p:sp>
        <p:sp>
          <p:nvSpPr>
            <p:cNvPr id="18453" name="Text Box 17"/>
            <p:cNvSpPr txBox="1">
              <a:spLocks noChangeArrowheads="1"/>
            </p:cNvSpPr>
            <p:nvPr/>
          </p:nvSpPr>
          <p:spPr bwMode="auto">
            <a:xfrm>
              <a:off x="3140" y="3630"/>
              <a:ext cx="604" cy="450"/>
            </a:xfrm>
            <a:prstGeom prst="rect">
              <a:avLst/>
            </a:prstGeom>
            <a:noFill/>
            <a:ln w="12700">
              <a:solidFill>
                <a:schemeClr val="tx1"/>
              </a:solidFill>
              <a:prstDash val="dash"/>
              <a:miter lim="800000"/>
              <a:headEnd/>
              <a:tailEnd/>
            </a:ln>
          </p:spPr>
          <p:txBody>
            <a:bodyPr wrap="none">
              <a:spAutoFit/>
            </a:bodyPr>
            <a:lstStyle/>
            <a:p>
              <a:pPr eaLnBrk="0" hangingPunct="0"/>
              <a:r>
                <a:rPr lang="zh-CN" altLang="en-US" sz="2000" b="1">
                  <a:latin typeface="楷体" pitchFamily="18" charset="-122"/>
                  <a:ea typeface="楷体" pitchFamily="18" charset="-122"/>
                </a:rPr>
                <a:t>其它：</a:t>
              </a:r>
            </a:p>
            <a:p>
              <a:pPr eaLnBrk="0" hangingPunct="0"/>
              <a:r>
                <a:rPr lang="zh-CN" altLang="en-US" sz="2000" b="1">
                  <a:latin typeface="楷体" pitchFamily="18" charset="-122"/>
                  <a:ea typeface="楷体" pitchFamily="18" charset="-122"/>
                </a:rPr>
                <a:t>多位错</a:t>
              </a:r>
            </a:p>
          </p:txBody>
        </p:sp>
        <p:sp>
          <p:nvSpPr>
            <p:cNvPr id="18454" name="Line 18"/>
            <p:cNvSpPr>
              <a:spLocks noChangeShapeType="1"/>
            </p:cNvSpPr>
            <p:nvPr/>
          </p:nvSpPr>
          <p:spPr bwMode="auto">
            <a:xfrm>
              <a:off x="2157" y="2496"/>
              <a:ext cx="0" cy="192"/>
            </a:xfrm>
            <a:prstGeom prst="line">
              <a:avLst/>
            </a:prstGeom>
            <a:noFill/>
            <a:ln w="12700">
              <a:solidFill>
                <a:schemeClr val="tx1"/>
              </a:solidFill>
              <a:round/>
              <a:headEnd/>
              <a:tailEnd type="triangle" w="med" len="med"/>
            </a:ln>
          </p:spPr>
          <p:txBody>
            <a:bodyPr/>
            <a:lstStyle/>
            <a:p>
              <a:endParaRPr lang="zh-CN" altLang="en-US"/>
            </a:p>
          </p:txBody>
        </p:sp>
        <p:sp>
          <p:nvSpPr>
            <p:cNvPr id="18455" name="Line 19"/>
            <p:cNvSpPr>
              <a:spLocks noChangeShapeType="1"/>
            </p:cNvSpPr>
            <p:nvPr/>
          </p:nvSpPr>
          <p:spPr bwMode="auto">
            <a:xfrm>
              <a:off x="2157" y="2976"/>
              <a:ext cx="0" cy="144"/>
            </a:xfrm>
            <a:prstGeom prst="line">
              <a:avLst/>
            </a:prstGeom>
            <a:noFill/>
            <a:ln w="12700">
              <a:solidFill>
                <a:schemeClr val="tx1"/>
              </a:solidFill>
              <a:round/>
              <a:headEnd/>
              <a:tailEnd type="triangle" w="med" len="med"/>
            </a:ln>
          </p:spPr>
          <p:txBody>
            <a:bodyPr/>
            <a:lstStyle/>
            <a:p>
              <a:endParaRPr lang="zh-CN" altLang="en-US"/>
            </a:p>
          </p:txBody>
        </p:sp>
        <p:sp>
          <p:nvSpPr>
            <p:cNvPr id="18456" name="Line 20"/>
            <p:cNvSpPr>
              <a:spLocks noChangeShapeType="1"/>
            </p:cNvSpPr>
            <p:nvPr/>
          </p:nvSpPr>
          <p:spPr bwMode="auto">
            <a:xfrm flipH="1">
              <a:off x="1519" y="3430"/>
              <a:ext cx="488" cy="182"/>
            </a:xfrm>
            <a:prstGeom prst="line">
              <a:avLst/>
            </a:prstGeom>
            <a:noFill/>
            <a:ln w="12700">
              <a:solidFill>
                <a:schemeClr val="tx1"/>
              </a:solidFill>
              <a:round/>
              <a:headEnd/>
              <a:tailEnd type="triangle" w="med" len="med"/>
            </a:ln>
          </p:spPr>
          <p:txBody>
            <a:bodyPr/>
            <a:lstStyle/>
            <a:p>
              <a:endParaRPr lang="zh-CN" altLang="en-US"/>
            </a:p>
          </p:txBody>
        </p:sp>
        <p:sp>
          <p:nvSpPr>
            <p:cNvPr id="18457" name="Line 21"/>
            <p:cNvSpPr>
              <a:spLocks noChangeShapeType="1"/>
            </p:cNvSpPr>
            <p:nvPr/>
          </p:nvSpPr>
          <p:spPr bwMode="auto">
            <a:xfrm>
              <a:off x="2381" y="3420"/>
              <a:ext cx="45" cy="192"/>
            </a:xfrm>
            <a:prstGeom prst="line">
              <a:avLst/>
            </a:prstGeom>
            <a:noFill/>
            <a:ln w="12700">
              <a:solidFill>
                <a:schemeClr val="tx1"/>
              </a:solidFill>
              <a:round/>
              <a:headEnd/>
              <a:tailEnd type="triangle" w="med" len="med"/>
            </a:ln>
          </p:spPr>
          <p:txBody>
            <a:bodyPr/>
            <a:lstStyle/>
            <a:p>
              <a:endParaRPr lang="zh-CN" altLang="en-US"/>
            </a:p>
          </p:txBody>
        </p:sp>
        <p:sp>
          <p:nvSpPr>
            <p:cNvPr id="18458" name="Line 22"/>
            <p:cNvSpPr>
              <a:spLocks noChangeShapeType="1"/>
            </p:cNvSpPr>
            <p:nvPr/>
          </p:nvSpPr>
          <p:spPr bwMode="auto">
            <a:xfrm>
              <a:off x="2637" y="3360"/>
              <a:ext cx="528" cy="288"/>
            </a:xfrm>
            <a:prstGeom prst="line">
              <a:avLst/>
            </a:prstGeom>
            <a:noFill/>
            <a:ln w="12700">
              <a:solidFill>
                <a:schemeClr val="tx1"/>
              </a:solidFill>
              <a:round/>
              <a:headEnd/>
              <a:tailEnd type="triangle" w="med" len="med"/>
            </a:ln>
          </p:spPr>
          <p:txBody>
            <a:bodyPr/>
            <a:lstStyle/>
            <a:p>
              <a:endParaRPr lang="zh-CN" altLang="en-US"/>
            </a:p>
          </p:txBody>
        </p:sp>
        <p:sp>
          <p:nvSpPr>
            <p:cNvPr id="18459" name="Line 23"/>
            <p:cNvSpPr>
              <a:spLocks noChangeShapeType="1"/>
            </p:cNvSpPr>
            <p:nvPr/>
          </p:nvSpPr>
          <p:spPr bwMode="auto">
            <a:xfrm>
              <a:off x="1869" y="2400"/>
              <a:ext cx="576" cy="0"/>
            </a:xfrm>
            <a:prstGeom prst="line">
              <a:avLst/>
            </a:prstGeom>
            <a:noFill/>
            <a:ln w="12700">
              <a:solidFill>
                <a:schemeClr val="tx1"/>
              </a:solidFill>
              <a:round/>
              <a:headEnd/>
              <a:tailEnd/>
            </a:ln>
          </p:spPr>
          <p:txBody>
            <a:bodyPr/>
            <a:lstStyle/>
            <a:p>
              <a:endParaRPr lang="zh-CN" altLang="en-US"/>
            </a:p>
          </p:txBody>
        </p:sp>
        <p:sp>
          <p:nvSpPr>
            <p:cNvPr id="18460" name="Text Box 28"/>
            <p:cNvSpPr txBox="1">
              <a:spLocks noChangeArrowheads="1"/>
            </p:cNvSpPr>
            <p:nvPr/>
          </p:nvSpPr>
          <p:spPr bwMode="auto">
            <a:xfrm>
              <a:off x="340" y="3298"/>
              <a:ext cx="544" cy="460"/>
            </a:xfrm>
            <a:prstGeom prst="rect">
              <a:avLst/>
            </a:prstGeom>
            <a:noFill/>
            <a:ln w="28575">
              <a:solidFill>
                <a:srgbClr val="FF0000"/>
              </a:solidFill>
              <a:prstDash val="dash"/>
              <a:miter lim="800000"/>
              <a:headEnd/>
              <a:tailEnd/>
            </a:ln>
          </p:spPr>
          <p:txBody>
            <a:bodyPr>
              <a:spAutoFit/>
            </a:bodyPr>
            <a:lstStyle/>
            <a:p>
              <a:pPr algn="ctr" eaLnBrk="0" hangingPunct="0"/>
              <a:r>
                <a:rPr lang="zh-CN" altLang="en-US" sz="2000" b="1">
                  <a:latin typeface="楷体" pitchFamily="18" charset="-122"/>
                  <a:ea typeface="楷体" pitchFamily="18" charset="-122"/>
                </a:rPr>
                <a:t>全</a:t>
              </a:r>
              <a:r>
                <a:rPr lang="en-US" altLang="zh-CN" sz="2000" b="1">
                  <a:latin typeface="楷体" pitchFamily="18" charset="-122"/>
                  <a:ea typeface="楷体" pitchFamily="18" charset="-122"/>
                </a:rPr>
                <a:t>0</a:t>
              </a:r>
              <a:r>
                <a:rPr lang="zh-CN" altLang="en-US" sz="2000" b="1">
                  <a:latin typeface="楷体" pitchFamily="18" charset="-122"/>
                  <a:ea typeface="楷体" pitchFamily="18" charset="-122"/>
                </a:rPr>
                <a:t>：</a:t>
              </a:r>
            </a:p>
            <a:p>
              <a:pPr algn="ctr" eaLnBrk="0" hangingPunct="0"/>
              <a:r>
                <a:rPr lang="zh-CN" altLang="en-US" sz="2000" b="1">
                  <a:solidFill>
                    <a:srgbClr val="FF0000"/>
                  </a:solidFill>
                  <a:latin typeface="楷体" pitchFamily="18" charset="-122"/>
                  <a:ea typeface="楷体" pitchFamily="18" charset="-122"/>
                </a:rPr>
                <a:t>正确</a:t>
              </a:r>
            </a:p>
          </p:txBody>
        </p:sp>
        <p:sp>
          <p:nvSpPr>
            <p:cNvPr id="18461" name="Line 29"/>
            <p:cNvSpPr>
              <a:spLocks noChangeShapeType="1"/>
            </p:cNvSpPr>
            <p:nvPr/>
          </p:nvSpPr>
          <p:spPr bwMode="auto">
            <a:xfrm flipH="1">
              <a:off x="930" y="3249"/>
              <a:ext cx="816" cy="226"/>
            </a:xfrm>
            <a:prstGeom prst="line">
              <a:avLst/>
            </a:prstGeom>
            <a:noFill/>
            <a:ln w="28575">
              <a:solidFill>
                <a:srgbClr val="FF0000"/>
              </a:solidFill>
              <a:round/>
              <a:headEnd/>
              <a:tailEnd type="triangle" w="med" len="med"/>
            </a:ln>
          </p:spPr>
          <p:txBody>
            <a:bodyPr/>
            <a:lstStyle/>
            <a:p>
              <a:endParaRPr lang="zh-CN" altLang="en-US"/>
            </a:p>
          </p:txBody>
        </p:sp>
      </p:gr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Line 2"/>
          <p:cNvSpPr>
            <a:spLocks noChangeShapeType="1"/>
          </p:cNvSpPr>
          <p:nvPr/>
        </p:nvSpPr>
        <p:spPr bwMode="auto">
          <a:xfrm>
            <a:off x="0" y="2209800"/>
            <a:ext cx="9144000" cy="0"/>
          </a:xfrm>
          <a:prstGeom prst="line">
            <a:avLst/>
          </a:prstGeom>
          <a:noFill/>
          <a:ln w="12700">
            <a:solidFill>
              <a:schemeClr val="tx1"/>
            </a:solidFill>
            <a:round/>
            <a:headEnd/>
            <a:tailEnd/>
          </a:ln>
        </p:spPr>
        <p:txBody>
          <a:bodyPr wrap="none" anchor="ctr"/>
          <a:lstStyle/>
          <a:p>
            <a:endParaRPr lang="zh-CN" altLang="en-US"/>
          </a:p>
        </p:txBody>
      </p:sp>
      <p:sp>
        <p:nvSpPr>
          <p:cNvPr id="19459" name="Line 3"/>
          <p:cNvSpPr>
            <a:spLocks noChangeShapeType="1"/>
          </p:cNvSpPr>
          <p:nvPr/>
        </p:nvSpPr>
        <p:spPr bwMode="auto">
          <a:xfrm>
            <a:off x="0" y="4572000"/>
            <a:ext cx="9144000" cy="0"/>
          </a:xfrm>
          <a:prstGeom prst="line">
            <a:avLst/>
          </a:prstGeom>
          <a:noFill/>
          <a:ln w="12700">
            <a:solidFill>
              <a:schemeClr val="tx1"/>
            </a:solidFill>
            <a:round/>
            <a:headEnd/>
            <a:tailEnd/>
          </a:ln>
        </p:spPr>
        <p:txBody>
          <a:bodyPr wrap="none" anchor="ctr"/>
          <a:lstStyle/>
          <a:p>
            <a:endParaRPr lang="zh-CN" altLang="en-US"/>
          </a:p>
        </p:txBody>
      </p:sp>
      <p:sp>
        <p:nvSpPr>
          <p:cNvPr id="19460" name="Line 4"/>
          <p:cNvSpPr>
            <a:spLocks noChangeShapeType="1"/>
          </p:cNvSpPr>
          <p:nvPr/>
        </p:nvSpPr>
        <p:spPr bwMode="auto">
          <a:xfrm>
            <a:off x="0" y="1219200"/>
            <a:ext cx="9144000" cy="0"/>
          </a:xfrm>
          <a:prstGeom prst="line">
            <a:avLst/>
          </a:prstGeom>
          <a:noFill/>
          <a:ln w="12700">
            <a:solidFill>
              <a:schemeClr val="tx1"/>
            </a:solidFill>
            <a:round/>
            <a:headEnd/>
            <a:tailEnd/>
          </a:ln>
        </p:spPr>
        <p:txBody>
          <a:bodyPr wrap="none" anchor="ctr"/>
          <a:lstStyle/>
          <a:p>
            <a:endParaRPr lang="zh-CN" altLang="en-US"/>
          </a:p>
        </p:txBody>
      </p:sp>
      <p:sp>
        <p:nvSpPr>
          <p:cNvPr id="19461" name="Line 5"/>
          <p:cNvSpPr>
            <a:spLocks noChangeShapeType="1"/>
          </p:cNvSpPr>
          <p:nvPr/>
        </p:nvSpPr>
        <p:spPr bwMode="auto">
          <a:xfrm>
            <a:off x="1905000" y="1219200"/>
            <a:ext cx="0" cy="3352800"/>
          </a:xfrm>
          <a:prstGeom prst="line">
            <a:avLst/>
          </a:prstGeom>
          <a:noFill/>
          <a:ln w="12700">
            <a:solidFill>
              <a:schemeClr val="tx1"/>
            </a:solidFill>
            <a:round/>
            <a:headEnd/>
            <a:tailEnd/>
          </a:ln>
        </p:spPr>
        <p:txBody>
          <a:bodyPr wrap="none" anchor="ctr"/>
          <a:lstStyle/>
          <a:p>
            <a:endParaRPr lang="zh-CN" altLang="en-US"/>
          </a:p>
        </p:txBody>
      </p:sp>
      <p:sp>
        <p:nvSpPr>
          <p:cNvPr id="19462" name="Line 6"/>
          <p:cNvSpPr>
            <a:spLocks noChangeShapeType="1"/>
          </p:cNvSpPr>
          <p:nvPr/>
        </p:nvSpPr>
        <p:spPr bwMode="auto">
          <a:xfrm>
            <a:off x="3048000" y="1219200"/>
            <a:ext cx="0" cy="3276600"/>
          </a:xfrm>
          <a:prstGeom prst="line">
            <a:avLst/>
          </a:prstGeom>
          <a:noFill/>
          <a:ln w="12700">
            <a:solidFill>
              <a:schemeClr val="tx1"/>
            </a:solidFill>
            <a:round/>
            <a:headEnd/>
            <a:tailEnd/>
          </a:ln>
        </p:spPr>
        <p:txBody>
          <a:bodyPr wrap="none" anchor="ctr"/>
          <a:lstStyle/>
          <a:p>
            <a:endParaRPr lang="zh-CN" altLang="en-US"/>
          </a:p>
        </p:txBody>
      </p:sp>
      <p:sp>
        <p:nvSpPr>
          <p:cNvPr id="19463" name="Line 7"/>
          <p:cNvSpPr>
            <a:spLocks noChangeShapeType="1"/>
          </p:cNvSpPr>
          <p:nvPr/>
        </p:nvSpPr>
        <p:spPr bwMode="auto">
          <a:xfrm>
            <a:off x="4800600" y="1219200"/>
            <a:ext cx="0" cy="3352800"/>
          </a:xfrm>
          <a:prstGeom prst="line">
            <a:avLst/>
          </a:prstGeom>
          <a:noFill/>
          <a:ln w="12700">
            <a:solidFill>
              <a:schemeClr val="tx1"/>
            </a:solidFill>
            <a:round/>
            <a:headEnd/>
            <a:tailEnd/>
          </a:ln>
        </p:spPr>
        <p:txBody>
          <a:bodyPr wrap="none" anchor="ctr"/>
          <a:lstStyle/>
          <a:p>
            <a:endParaRPr lang="zh-CN" altLang="en-US"/>
          </a:p>
        </p:txBody>
      </p:sp>
      <p:sp>
        <p:nvSpPr>
          <p:cNvPr id="19464" name="Line 8"/>
          <p:cNvSpPr>
            <a:spLocks noChangeShapeType="1"/>
          </p:cNvSpPr>
          <p:nvPr/>
        </p:nvSpPr>
        <p:spPr bwMode="auto">
          <a:xfrm>
            <a:off x="5867400" y="1219200"/>
            <a:ext cx="0" cy="3352800"/>
          </a:xfrm>
          <a:prstGeom prst="line">
            <a:avLst/>
          </a:prstGeom>
          <a:noFill/>
          <a:ln w="12700">
            <a:solidFill>
              <a:schemeClr val="tx1"/>
            </a:solidFill>
            <a:round/>
            <a:headEnd/>
            <a:tailEnd/>
          </a:ln>
        </p:spPr>
        <p:txBody>
          <a:bodyPr wrap="none" anchor="ctr"/>
          <a:lstStyle/>
          <a:p>
            <a:endParaRPr lang="zh-CN" altLang="en-US"/>
          </a:p>
        </p:txBody>
      </p:sp>
      <p:sp>
        <p:nvSpPr>
          <p:cNvPr id="19465" name="Line 9"/>
          <p:cNvSpPr>
            <a:spLocks noChangeShapeType="1"/>
          </p:cNvSpPr>
          <p:nvPr/>
        </p:nvSpPr>
        <p:spPr bwMode="auto">
          <a:xfrm>
            <a:off x="7543800" y="1219200"/>
            <a:ext cx="0" cy="3352800"/>
          </a:xfrm>
          <a:prstGeom prst="line">
            <a:avLst/>
          </a:prstGeom>
          <a:noFill/>
          <a:ln w="12700">
            <a:solidFill>
              <a:schemeClr val="tx1"/>
            </a:solidFill>
            <a:round/>
            <a:headEnd/>
            <a:tailEnd/>
          </a:ln>
        </p:spPr>
        <p:txBody>
          <a:bodyPr wrap="none" anchor="ctr"/>
          <a:lstStyle/>
          <a:p>
            <a:endParaRPr lang="zh-CN" altLang="en-US"/>
          </a:p>
        </p:txBody>
      </p:sp>
      <p:sp>
        <p:nvSpPr>
          <p:cNvPr id="671754" name="Rectangle 10"/>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19467" name="Text Box 11"/>
          <p:cNvSpPr txBox="1">
            <a:spLocks noChangeArrowheads="1"/>
          </p:cNvSpPr>
          <p:nvPr/>
        </p:nvSpPr>
        <p:spPr bwMode="auto">
          <a:xfrm>
            <a:off x="861060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53</a:t>
            </a:r>
            <a:endParaRPr lang="en-US" altLang="zh-CN" dirty="0"/>
          </a:p>
        </p:txBody>
      </p:sp>
      <p:sp>
        <p:nvSpPr>
          <p:cNvPr id="19468" name="Text Box 12"/>
          <p:cNvSpPr txBox="1">
            <a:spLocks noChangeArrowheads="1"/>
          </p:cNvSpPr>
          <p:nvPr/>
        </p:nvSpPr>
        <p:spPr bwMode="auto">
          <a:xfrm>
            <a:off x="76200" y="1268413"/>
            <a:ext cx="8718550" cy="4692650"/>
          </a:xfrm>
          <a:prstGeom prst="rect">
            <a:avLst/>
          </a:prstGeom>
          <a:noFill/>
          <a:ln w="9525">
            <a:noFill/>
            <a:miter lim="800000"/>
            <a:headEnd/>
            <a:tailEnd/>
          </a:ln>
        </p:spPr>
        <p:txBody>
          <a:bodyPr wrap="none">
            <a:spAutoFit/>
          </a:bodyPr>
          <a:lstStyle/>
          <a:p>
            <a:pPr>
              <a:lnSpc>
                <a:spcPct val="90000"/>
              </a:lnSpc>
              <a:spcBef>
                <a:spcPct val="20000"/>
              </a:spcBef>
            </a:pPr>
            <a:r>
              <a:rPr lang="en-US" altLang="zh-CN" b="1" dirty="0">
                <a:latin typeface="楷体" pitchFamily="18" charset="-122"/>
                <a:ea typeface="楷体" pitchFamily="18" charset="-122"/>
              </a:rPr>
              <a:t>             </a:t>
            </a:r>
            <a:r>
              <a:rPr lang="zh-CN" altLang="en-US" b="1" dirty="0">
                <a:latin typeface="楷体" pitchFamily="18" charset="-122"/>
                <a:ea typeface="楷体" pitchFamily="18" charset="-122"/>
              </a:rPr>
              <a:t>合成     信息字    校验              原信息</a:t>
            </a:r>
          </a:p>
          <a:p>
            <a:pPr>
              <a:lnSpc>
                <a:spcPct val="90000"/>
              </a:lnSpc>
              <a:spcBef>
                <a:spcPct val="20000"/>
              </a:spcBef>
            </a:pPr>
            <a:r>
              <a:rPr lang="zh-CN" altLang="en-US" b="1" dirty="0">
                <a:latin typeface="楷体" pitchFamily="18" charset="-122"/>
                <a:ea typeface="楷体" pitchFamily="18" charset="-122"/>
              </a:rPr>
              <a:t>  接收码字   码组    段奇</a:t>
            </a:r>
            <a:r>
              <a:rPr lang="en-US" altLang="zh-CN" b="1" dirty="0">
                <a:latin typeface="楷体" pitchFamily="18" charset="-122"/>
                <a:ea typeface="楷体" pitchFamily="18" charset="-122"/>
              </a:rPr>
              <a:t>/</a:t>
            </a:r>
            <a:r>
              <a:rPr lang="zh-CN" altLang="en-US" b="1" dirty="0">
                <a:latin typeface="楷体" pitchFamily="18" charset="-122"/>
                <a:ea typeface="楷体" pitchFamily="18" charset="-122"/>
              </a:rPr>
              <a:t>偶    码组    结果       字段</a:t>
            </a:r>
          </a:p>
          <a:p>
            <a:pPr>
              <a:lnSpc>
                <a:spcPct val="180000"/>
              </a:lnSpc>
              <a:spcBef>
                <a:spcPct val="20000"/>
              </a:spcBef>
            </a:pPr>
            <a:r>
              <a:rPr lang="en-US" altLang="zh-CN" b="1" dirty="0">
                <a:solidFill>
                  <a:srgbClr val="FF0000"/>
                </a:solidFill>
                <a:latin typeface="楷体" pitchFamily="18" charset="-122"/>
                <a:ea typeface="楷体" pitchFamily="18" charset="-122"/>
              </a:rPr>
              <a:t>01011</a:t>
            </a:r>
            <a:r>
              <a:rPr lang="en-US" altLang="zh-CN" b="1" dirty="0">
                <a:latin typeface="楷体" pitchFamily="18" charset="-122"/>
                <a:ea typeface="楷体" pitchFamily="18" charset="-122"/>
              </a:rPr>
              <a:t>01011   00000   </a:t>
            </a:r>
            <a:r>
              <a:rPr lang="zh-CN" altLang="en-US" b="1" dirty="0">
                <a:latin typeface="楷体" pitchFamily="18" charset="-122"/>
                <a:ea typeface="楷体" pitchFamily="18" charset="-122"/>
              </a:rPr>
              <a:t>奇（不变） </a:t>
            </a:r>
            <a:r>
              <a:rPr lang="en-US" altLang="zh-CN" b="1" dirty="0">
                <a:latin typeface="楷体" pitchFamily="18" charset="-122"/>
                <a:ea typeface="楷体" pitchFamily="18" charset="-122"/>
              </a:rPr>
              <a:t>00000  </a:t>
            </a:r>
            <a:r>
              <a:rPr lang="zh-CN" altLang="en-US" b="1" dirty="0">
                <a:latin typeface="楷体" pitchFamily="18" charset="-122"/>
                <a:ea typeface="楷体" pitchFamily="18" charset="-122"/>
              </a:rPr>
              <a:t>正确        </a:t>
            </a:r>
            <a:r>
              <a:rPr lang="en-US" altLang="zh-CN" b="1" dirty="0">
                <a:latin typeface="楷体" pitchFamily="18" charset="-122"/>
                <a:ea typeface="楷体" pitchFamily="18" charset="-122"/>
              </a:rPr>
              <a:t>01011</a:t>
            </a:r>
          </a:p>
          <a:p>
            <a:pPr>
              <a:lnSpc>
                <a:spcPct val="140000"/>
              </a:lnSpc>
              <a:spcBef>
                <a:spcPct val="20000"/>
              </a:spcBef>
            </a:pPr>
            <a:r>
              <a:rPr lang="en-US" altLang="zh-CN" b="1" dirty="0">
                <a:solidFill>
                  <a:srgbClr val="FF0000"/>
                </a:solidFill>
                <a:latin typeface="楷体" pitchFamily="18" charset="-122"/>
                <a:ea typeface="楷体" pitchFamily="18" charset="-122"/>
              </a:rPr>
              <a:t>10010</a:t>
            </a:r>
            <a:r>
              <a:rPr lang="en-US" altLang="zh-CN" b="1" dirty="0">
                <a:latin typeface="楷体" pitchFamily="18" charset="-122"/>
                <a:ea typeface="楷体" pitchFamily="18" charset="-122"/>
              </a:rPr>
              <a:t>01101   11111   </a:t>
            </a:r>
            <a:r>
              <a:rPr lang="zh-CN" altLang="en-US" b="1" dirty="0">
                <a:latin typeface="楷体" pitchFamily="18" charset="-122"/>
                <a:ea typeface="楷体" pitchFamily="18" charset="-122"/>
              </a:rPr>
              <a:t>偶（取反） </a:t>
            </a:r>
            <a:r>
              <a:rPr lang="en-US" altLang="zh-CN" b="1" dirty="0">
                <a:latin typeface="楷体" pitchFamily="18" charset="-122"/>
                <a:ea typeface="楷体" pitchFamily="18" charset="-122"/>
              </a:rPr>
              <a:t>00000  </a:t>
            </a:r>
            <a:r>
              <a:rPr lang="zh-CN" altLang="en-US" b="1" dirty="0">
                <a:latin typeface="楷体" pitchFamily="18" charset="-122"/>
                <a:ea typeface="楷体" pitchFamily="18" charset="-122"/>
              </a:rPr>
              <a:t>正确        </a:t>
            </a:r>
            <a:r>
              <a:rPr lang="en-US" altLang="zh-CN" b="1" dirty="0">
                <a:latin typeface="楷体" pitchFamily="18" charset="-122"/>
                <a:ea typeface="楷体" pitchFamily="18" charset="-122"/>
              </a:rPr>
              <a:t>10010</a:t>
            </a:r>
          </a:p>
          <a:p>
            <a:pPr>
              <a:lnSpc>
                <a:spcPct val="140000"/>
              </a:lnSpc>
              <a:spcBef>
                <a:spcPct val="20000"/>
              </a:spcBef>
            </a:pPr>
            <a:r>
              <a:rPr lang="en-US" altLang="zh-CN" b="1" dirty="0">
                <a:solidFill>
                  <a:srgbClr val="FF0000"/>
                </a:solidFill>
                <a:latin typeface="楷体" pitchFamily="18" charset="-122"/>
                <a:ea typeface="楷体" pitchFamily="18" charset="-122"/>
              </a:rPr>
              <a:t>01111</a:t>
            </a:r>
            <a:r>
              <a:rPr lang="en-US" altLang="zh-CN" b="1" dirty="0">
                <a:latin typeface="楷体" pitchFamily="18" charset="-122"/>
                <a:ea typeface="楷体" pitchFamily="18" charset="-122"/>
              </a:rPr>
              <a:t>01011   00100   </a:t>
            </a:r>
            <a:r>
              <a:rPr lang="zh-CN" altLang="en-US" b="1" dirty="0">
                <a:latin typeface="楷体" pitchFamily="18" charset="-122"/>
                <a:ea typeface="楷体" pitchFamily="18" charset="-122"/>
              </a:rPr>
              <a:t>偶（取反） </a:t>
            </a:r>
            <a:r>
              <a:rPr lang="en-US" altLang="zh-CN" b="1" dirty="0">
                <a:latin typeface="楷体" pitchFamily="18" charset="-122"/>
                <a:ea typeface="楷体" pitchFamily="18" charset="-122"/>
              </a:rPr>
              <a:t>11</a:t>
            </a:r>
            <a:r>
              <a:rPr lang="en-US" altLang="zh-CN" b="1" dirty="0">
                <a:solidFill>
                  <a:srgbClr val="FF0000"/>
                </a:solidFill>
                <a:latin typeface="楷体" pitchFamily="18" charset="-122"/>
                <a:ea typeface="楷体" pitchFamily="18" charset="-122"/>
              </a:rPr>
              <a:t>0</a:t>
            </a:r>
            <a:r>
              <a:rPr lang="en-US" altLang="zh-CN" b="1" dirty="0">
                <a:latin typeface="楷体" pitchFamily="18" charset="-122"/>
                <a:ea typeface="楷体" pitchFamily="18" charset="-122"/>
              </a:rPr>
              <a:t>11  </a:t>
            </a:r>
            <a:r>
              <a:rPr lang="zh-CN" altLang="en-US" b="1" dirty="0">
                <a:latin typeface="楷体" pitchFamily="18" charset="-122"/>
                <a:ea typeface="楷体" pitchFamily="18" charset="-122"/>
              </a:rPr>
              <a:t>信息位</a:t>
            </a:r>
            <a:r>
              <a:rPr lang="en-US" altLang="zh-CN" b="1" dirty="0">
                <a:latin typeface="楷体" pitchFamily="18" charset="-122"/>
                <a:ea typeface="楷体" pitchFamily="18" charset="-122"/>
              </a:rPr>
              <a:t>3</a:t>
            </a:r>
            <a:r>
              <a:rPr lang="zh-CN" altLang="en-US" b="1" dirty="0">
                <a:latin typeface="楷体" pitchFamily="18" charset="-122"/>
                <a:ea typeface="楷体" pitchFamily="18" charset="-122"/>
              </a:rPr>
              <a:t>错   </a:t>
            </a:r>
            <a:r>
              <a:rPr lang="en-US" altLang="zh-CN" b="1" dirty="0">
                <a:latin typeface="楷体" pitchFamily="18" charset="-122"/>
                <a:ea typeface="楷体" pitchFamily="18" charset="-122"/>
              </a:rPr>
              <a:t>01011</a:t>
            </a:r>
          </a:p>
          <a:p>
            <a:pPr>
              <a:lnSpc>
                <a:spcPct val="140000"/>
              </a:lnSpc>
              <a:spcBef>
                <a:spcPct val="20000"/>
              </a:spcBef>
            </a:pPr>
            <a:r>
              <a:rPr lang="en-US" altLang="zh-CN" b="1" dirty="0">
                <a:solidFill>
                  <a:srgbClr val="FF0000"/>
                </a:solidFill>
                <a:latin typeface="楷体" pitchFamily="18" charset="-122"/>
                <a:ea typeface="楷体" pitchFamily="18" charset="-122"/>
              </a:rPr>
              <a:t>01011</a:t>
            </a:r>
            <a:r>
              <a:rPr lang="en-US" altLang="zh-CN" b="1" dirty="0">
                <a:latin typeface="楷体" pitchFamily="18" charset="-122"/>
                <a:ea typeface="楷体" pitchFamily="18" charset="-122"/>
              </a:rPr>
              <a:t>01001   00010   </a:t>
            </a:r>
            <a:r>
              <a:rPr lang="zh-CN" altLang="en-US" b="1" dirty="0">
                <a:latin typeface="楷体" pitchFamily="18" charset="-122"/>
                <a:ea typeface="楷体" pitchFamily="18" charset="-122"/>
              </a:rPr>
              <a:t>奇（不变） </a:t>
            </a:r>
            <a:r>
              <a:rPr lang="en-US" altLang="zh-CN" b="1" dirty="0">
                <a:latin typeface="楷体" pitchFamily="18" charset="-122"/>
                <a:ea typeface="楷体" pitchFamily="18" charset="-122"/>
              </a:rPr>
              <a:t>000</a:t>
            </a:r>
            <a:r>
              <a:rPr lang="en-US" altLang="zh-CN" b="1" dirty="0">
                <a:solidFill>
                  <a:srgbClr val="FF0000"/>
                </a:solidFill>
                <a:latin typeface="楷体" pitchFamily="18" charset="-122"/>
                <a:ea typeface="楷体" pitchFamily="18" charset="-122"/>
              </a:rPr>
              <a:t>1</a:t>
            </a:r>
            <a:r>
              <a:rPr lang="en-US" altLang="zh-CN" b="1" dirty="0">
                <a:latin typeface="楷体" pitchFamily="18" charset="-122"/>
                <a:ea typeface="楷体" pitchFamily="18" charset="-122"/>
              </a:rPr>
              <a:t>0  </a:t>
            </a:r>
            <a:r>
              <a:rPr lang="zh-CN" altLang="en-US" b="1" dirty="0">
                <a:latin typeface="楷体" pitchFamily="18" charset="-122"/>
                <a:ea typeface="楷体" pitchFamily="18" charset="-122"/>
              </a:rPr>
              <a:t>校验位</a:t>
            </a:r>
            <a:r>
              <a:rPr lang="en-US" altLang="zh-CN" b="1" dirty="0">
                <a:latin typeface="楷体" pitchFamily="18" charset="-122"/>
                <a:ea typeface="楷体" pitchFamily="18" charset="-122"/>
              </a:rPr>
              <a:t>4</a:t>
            </a:r>
            <a:r>
              <a:rPr lang="zh-CN" altLang="en-US" b="1" dirty="0">
                <a:latin typeface="楷体" pitchFamily="18" charset="-122"/>
                <a:ea typeface="楷体" pitchFamily="18" charset="-122"/>
              </a:rPr>
              <a:t>错   </a:t>
            </a:r>
            <a:r>
              <a:rPr lang="en-US" altLang="zh-CN" b="1" dirty="0">
                <a:latin typeface="楷体" pitchFamily="18" charset="-122"/>
                <a:ea typeface="楷体" pitchFamily="18" charset="-122"/>
              </a:rPr>
              <a:t>01011</a:t>
            </a:r>
          </a:p>
          <a:p>
            <a:pPr>
              <a:lnSpc>
                <a:spcPct val="90000"/>
              </a:lnSpc>
              <a:spcBef>
                <a:spcPct val="20000"/>
              </a:spcBef>
            </a:pPr>
            <a:endParaRPr lang="en-US" altLang="zh-CN" b="1" dirty="0">
              <a:latin typeface="楷体" pitchFamily="18" charset="-122"/>
              <a:ea typeface="楷体" pitchFamily="18" charset="-122"/>
            </a:endParaRPr>
          </a:p>
          <a:p>
            <a:pPr>
              <a:lnSpc>
                <a:spcPct val="90000"/>
              </a:lnSpc>
              <a:spcBef>
                <a:spcPct val="20000"/>
              </a:spcBef>
            </a:pPr>
            <a:r>
              <a:rPr lang="zh-CN" altLang="en-US" b="1" dirty="0">
                <a:latin typeface="楷体" pitchFamily="18" charset="-122"/>
                <a:ea typeface="楷体" pitchFamily="18" charset="-122"/>
              </a:rPr>
              <a:t>正反码具有纠一位错的能力，其编码效率为</a:t>
            </a:r>
            <a:r>
              <a:rPr lang="en-US" altLang="zh-CN" b="1" dirty="0">
                <a:latin typeface="楷体" pitchFamily="18" charset="-122"/>
                <a:ea typeface="楷体" pitchFamily="18" charset="-122"/>
              </a:rPr>
              <a:t>50</a:t>
            </a:r>
            <a:r>
              <a:rPr lang="zh-CN" altLang="en-US" b="1" dirty="0">
                <a:latin typeface="楷体" pitchFamily="18" charset="-122"/>
                <a:ea typeface="楷体" pitchFamily="18" charset="-122"/>
              </a:rPr>
              <a:t>％。</a:t>
            </a:r>
          </a:p>
          <a:p>
            <a:pPr>
              <a:lnSpc>
                <a:spcPct val="90000"/>
              </a:lnSpc>
              <a:spcBef>
                <a:spcPct val="70000"/>
              </a:spcBef>
            </a:pPr>
            <a:r>
              <a:rPr lang="zh-CN" altLang="en-US" b="1" dirty="0">
                <a:latin typeface="楷体" pitchFamily="18" charset="-122"/>
                <a:ea typeface="楷体" pitchFamily="18" charset="-122"/>
              </a:rPr>
              <a:t>正反码适用于</a:t>
            </a:r>
            <a:r>
              <a:rPr lang="zh-CN" altLang="en-US" b="1" dirty="0">
                <a:solidFill>
                  <a:srgbClr val="FF0000"/>
                </a:solidFill>
                <a:latin typeface="楷体" pitchFamily="18" charset="-122"/>
                <a:ea typeface="楷体" pitchFamily="18" charset="-122"/>
              </a:rPr>
              <a:t>小</a:t>
            </a:r>
            <a:r>
              <a:rPr lang="zh-CN" altLang="en-US" b="1" dirty="0">
                <a:latin typeface="楷体" pitchFamily="18" charset="-122"/>
                <a:ea typeface="楷体" pitchFamily="18" charset="-122"/>
              </a:rPr>
              <a:t>数据块（仅几位）的校验。</a:t>
            </a:r>
          </a:p>
        </p:txBody>
      </p:sp>
      <p:sp>
        <p:nvSpPr>
          <p:cNvPr id="19469" name="Text Box 13"/>
          <p:cNvSpPr txBox="1">
            <a:spLocks noChangeArrowheads="1"/>
          </p:cNvSpPr>
          <p:nvPr/>
        </p:nvSpPr>
        <p:spPr bwMode="auto">
          <a:xfrm>
            <a:off x="179388" y="188913"/>
            <a:ext cx="2305050" cy="420687"/>
          </a:xfrm>
          <a:prstGeom prst="rect">
            <a:avLst/>
          </a:prstGeom>
          <a:noFill/>
          <a:ln w="9525">
            <a:noFill/>
            <a:miter lim="800000"/>
            <a:headEnd/>
            <a:tailEnd/>
          </a:ln>
        </p:spPr>
        <p:txBody>
          <a:bodyPr>
            <a:spAutoFit/>
          </a:bodyPr>
          <a:lstStyle/>
          <a:p>
            <a:pPr>
              <a:lnSpc>
                <a:spcPct val="90000"/>
              </a:lnSpc>
              <a:spcBef>
                <a:spcPct val="20000"/>
              </a:spcBef>
            </a:pPr>
            <a:r>
              <a:rPr lang="zh-CN" altLang="en-US" b="1">
                <a:latin typeface="楷体" pitchFamily="18" charset="-122"/>
                <a:ea typeface="楷体" pitchFamily="18" charset="-122"/>
              </a:rPr>
              <a:t>正反码举例：</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20483" name="Text Box 3"/>
          <p:cNvSpPr txBox="1">
            <a:spLocks noChangeArrowheads="1"/>
          </p:cNvSpPr>
          <p:nvPr/>
        </p:nvSpPr>
        <p:spPr bwMode="auto">
          <a:xfrm>
            <a:off x="861060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54</a:t>
            </a:r>
            <a:endParaRPr lang="en-US" altLang="zh-CN" dirty="0"/>
          </a:p>
        </p:txBody>
      </p:sp>
      <p:sp>
        <p:nvSpPr>
          <p:cNvPr id="20484" name="Text Box 4"/>
          <p:cNvSpPr txBox="1">
            <a:spLocks noChangeArrowheads="1"/>
          </p:cNvSpPr>
          <p:nvPr/>
        </p:nvSpPr>
        <p:spPr bwMode="auto">
          <a:xfrm>
            <a:off x="323850" y="765175"/>
            <a:ext cx="8605838" cy="5835650"/>
          </a:xfrm>
          <a:prstGeom prst="rect">
            <a:avLst/>
          </a:prstGeom>
          <a:noFill/>
          <a:ln w="9525">
            <a:noFill/>
            <a:miter lim="800000"/>
            <a:headEnd/>
            <a:tailEnd/>
          </a:ln>
        </p:spPr>
        <p:txBody>
          <a:bodyPr>
            <a:spAutoFit/>
          </a:bodyPr>
          <a:lstStyle/>
          <a:p>
            <a:pPr>
              <a:lnSpc>
                <a:spcPct val="130000"/>
              </a:lnSpc>
            </a:pPr>
            <a:r>
              <a:rPr lang="zh-CN" altLang="en-US" b="1" dirty="0">
                <a:latin typeface="楷体" pitchFamily="18" charset="-122"/>
                <a:ea typeface="楷体" pitchFamily="18" charset="-122"/>
              </a:rPr>
              <a:t>原理：当确定字段长度后，任意一个二进制位串（字段）都</a:t>
            </a:r>
          </a:p>
          <a:p>
            <a:pPr>
              <a:lnSpc>
                <a:spcPct val="120000"/>
              </a:lnSpc>
              <a:spcAft>
                <a:spcPct val="40000"/>
              </a:spcAft>
            </a:pPr>
            <a:r>
              <a:rPr lang="zh-CN" altLang="en-US" b="1" dirty="0">
                <a:latin typeface="楷体" pitchFamily="18" charset="-122"/>
                <a:ea typeface="楷体" pitchFamily="18" charset="-122"/>
              </a:rPr>
              <a:t>      可以和一个系数仅为</a:t>
            </a:r>
            <a:r>
              <a:rPr lang="en-US" altLang="zh-CN" b="1" dirty="0">
                <a:latin typeface="楷体" pitchFamily="18" charset="-122"/>
                <a:ea typeface="楷体" pitchFamily="18" charset="-122"/>
              </a:rPr>
              <a:t>0</a:t>
            </a:r>
            <a:r>
              <a:rPr lang="zh-CN" altLang="en-US" b="1" dirty="0">
                <a:latin typeface="楷体" pitchFamily="18" charset="-122"/>
                <a:ea typeface="楷体" pitchFamily="18" charset="-122"/>
              </a:rPr>
              <a:t>和</a:t>
            </a:r>
            <a:r>
              <a:rPr lang="en-US" altLang="zh-CN" b="1" dirty="0">
                <a:latin typeface="楷体" pitchFamily="18" charset="-122"/>
                <a:ea typeface="楷体" pitchFamily="18" charset="-122"/>
              </a:rPr>
              <a:t>1</a:t>
            </a:r>
            <a:r>
              <a:rPr lang="zh-CN" altLang="en-US" b="1" dirty="0">
                <a:latin typeface="楷体" pitchFamily="18" charset="-122"/>
                <a:ea typeface="楷体" pitchFamily="18" charset="-122"/>
              </a:rPr>
              <a:t>取值的多项式一一对应。</a:t>
            </a:r>
          </a:p>
          <a:p>
            <a:pPr>
              <a:lnSpc>
                <a:spcPct val="90000"/>
              </a:lnSpc>
              <a:spcBef>
                <a:spcPct val="20000"/>
              </a:spcBef>
            </a:pPr>
            <a:r>
              <a:rPr lang="zh-CN" altLang="en-US" b="1" dirty="0">
                <a:latin typeface="楷体" pitchFamily="18" charset="-122"/>
                <a:ea typeface="楷体" pitchFamily="18" charset="-122"/>
              </a:rPr>
              <a:t>例： </a:t>
            </a:r>
            <a:r>
              <a:rPr lang="en-US" altLang="zh-CN" b="1" dirty="0">
                <a:latin typeface="楷体" pitchFamily="18" charset="-122"/>
                <a:ea typeface="楷体" pitchFamily="18" charset="-122"/>
              </a:rPr>
              <a:t>1010111</a:t>
            </a:r>
            <a:r>
              <a:rPr lang="zh-CN" altLang="en-US" b="1" dirty="0">
                <a:latin typeface="楷体" pitchFamily="18" charset="-122"/>
                <a:ea typeface="楷体" pitchFamily="18" charset="-122"/>
              </a:rPr>
              <a:t>：         </a:t>
            </a:r>
            <a:r>
              <a:rPr lang="en-US" altLang="zh-CN" b="1" dirty="0">
                <a:latin typeface="楷体" pitchFamily="18" charset="-122"/>
                <a:ea typeface="楷体" pitchFamily="18" charset="-122"/>
              </a:rPr>
              <a:t>x</a:t>
            </a:r>
            <a:r>
              <a:rPr lang="en-US" altLang="zh-CN" b="1" baseline="30000" dirty="0">
                <a:latin typeface="楷体" pitchFamily="18" charset="-122"/>
                <a:ea typeface="楷体" pitchFamily="18" charset="-122"/>
              </a:rPr>
              <a:t>6</a:t>
            </a:r>
            <a:r>
              <a:rPr lang="en-US" altLang="zh-CN" b="1" dirty="0">
                <a:latin typeface="楷体" pitchFamily="18" charset="-122"/>
                <a:ea typeface="楷体" pitchFamily="18" charset="-122"/>
              </a:rPr>
              <a:t>+x</a:t>
            </a:r>
            <a:r>
              <a:rPr lang="en-US" altLang="zh-CN" b="1" baseline="30000" dirty="0">
                <a:latin typeface="楷体" pitchFamily="18" charset="-122"/>
                <a:ea typeface="楷体" pitchFamily="18" charset="-122"/>
              </a:rPr>
              <a:t>4</a:t>
            </a:r>
            <a:r>
              <a:rPr lang="en-US" altLang="zh-CN" b="1" dirty="0">
                <a:latin typeface="楷体" pitchFamily="18" charset="-122"/>
                <a:ea typeface="楷体" pitchFamily="18" charset="-122"/>
              </a:rPr>
              <a:t>+x</a:t>
            </a:r>
            <a:r>
              <a:rPr lang="en-US" altLang="zh-CN" b="1" baseline="30000" dirty="0">
                <a:latin typeface="楷体" pitchFamily="18" charset="-122"/>
                <a:ea typeface="楷体" pitchFamily="18" charset="-122"/>
              </a:rPr>
              <a:t>2</a:t>
            </a:r>
            <a:r>
              <a:rPr lang="en-US" altLang="zh-CN" b="1" dirty="0">
                <a:latin typeface="楷体" pitchFamily="18" charset="-122"/>
                <a:ea typeface="楷体" pitchFamily="18" charset="-122"/>
              </a:rPr>
              <a:t>+x+1</a:t>
            </a:r>
          </a:p>
          <a:p>
            <a:pPr>
              <a:lnSpc>
                <a:spcPct val="90000"/>
              </a:lnSpc>
              <a:spcBef>
                <a:spcPct val="20000"/>
              </a:spcBef>
            </a:pPr>
            <a:r>
              <a:rPr lang="en-US" altLang="zh-CN" b="1" dirty="0">
                <a:latin typeface="楷体" pitchFamily="18" charset="-122"/>
                <a:ea typeface="楷体" pitchFamily="18" charset="-122"/>
              </a:rPr>
              <a:t>     x</a:t>
            </a:r>
            <a:r>
              <a:rPr lang="en-US" altLang="zh-CN" b="1" baseline="30000" dirty="0">
                <a:latin typeface="楷体" pitchFamily="18" charset="-122"/>
                <a:ea typeface="楷体" pitchFamily="18" charset="-122"/>
              </a:rPr>
              <a:t>5</a:t>
            </a:r>
            <a:r>
              <a:rPr lang="en-US" altLang="zh-CN" b="1" dirty="0">
                <a:latin typeface="楷体" pitchFamily="18" charset="-122"/>
                <a:ea typeface="楷体" pitchFamily="18" charset="-122"/>
              </a:rPr>
              <a:t>+x</a:t>
            </a:r>
            <a:r>
              <a:rPr lang="en-US" altLang="zh-CN" b="1" baseline="30000" dirty="0">
                <a:latin typeface="楷体" pitchFamily="18" charset="-122"/>
                <a:ea typeface="楷体" pitchFamily="18" charset="-122"/>
              </a:rPr>
              <a:t>3</a:t>
            </a:r>
            <a:r>
              <a:rPr lang="en-US" altLang="zh-CN" b="1" dirty="0">
                <a:latin typeface="楷体" pitchFamily="18" charset="-122"/>
                <a:ea typeface="楷体" pitchFamily="18" charset="-122"/>
              </a:rPr>
              <a:t>+x</a:t>
            </a:r>
            <a:r>
              <a:rPr lang="en-US" altLang="zh-CN" b="1" baseline="30000" dirty="0">
                <a:latin typeface="楷体" pitchFamily="18" charset="-122"/>
                <a:ea typeface="楷体" pitchFamily="18" charset="-122"/>
              </a:rPr>
              <a:t>2</a:t>
            </a:r>
            <a:r>
              <a:rPr lang="en-US" altLang="zh-CN" b="1" dirty="0">
                <a:latin typeface="楷体" pitchFamily="18" charset="-122"/>
                <a:ea typeface="楷体" pitchFamily="18" charset="-122"/>
              </a:rPr>
              <a:t>+x+1</a:t>
            </a:r>
            <a:r>
              <a:rPr lang="zh-CN" altLang="en-US" b="1" dirty="0">
                <a:latin typeface="楷体" pitchFamily="18" charset="-122"/>
                <a:ea typeface="楷体" pitchFamily="18" charset="-122"/>
              </a:rPr>
              <a:t>：     </a:t>
            </a:r>
            <a:r>
              <a:rPr lang="en-US" altLang="zh-CN" b="1" dirty="0">
                <a:latin typeface="楷体" pitchFamily="18" charset="-122"/>
                <a:ea typeface="楷体" pitchFamily="18" charset="-122"/>
              </a:rPr>
              <a:t>101111</a:t>
            </a:r>
          </a:p>
          <a:p>
            <a:pPr>
              <a:lnSpc>
                <a:spcPct val="90000"/>
              </a:lnSpc>
              <a:spcBef>
                <a:spcPct val="20000"/>
              </a:spcBef>
            </a:pPr>
            <a:endParaRPr lang="en-US" altLang="zh-CN" b="1" dirty="0">
              <a:latin typeface="楷体" pitchFamily="18" charset="-122"/>
              <a:ea typeface="楷体" pitchFamily="18" charset="-122"/>
            </a:endParaRPr>
          </a:p>
          <a:p>
            <a:pPr>
              <a:lnSpc>
                <a:spcPct val="90000"/>
              </a:lnSpc>
              <a:spcBef>
                <a:spcPct val="20000"/>
              </a:spcBef>
            </a:pPr>
            <a:r>
              <a:rPr lang="zh-CN" altLang="en-US" b="1" dirty="0">
                <a:solidFill>
                  <a:srgbClr val="FF0000"/>
                </a:solidFill>
                <a:latin typeface="楷体" pitchFamily="18" charset="-122"/>
                <a:ea typeface="楷体" pitchFamily="18" charset="-122"/>
              </a:rPr>
              <a:t>若</a:t>
            </a:r>
            <a:r>
              <a:rPr lang="zh-CN" altLang="en-US" b="1" dirty="0">
                <a:latin typeface="楷体" pitchFamily="18" charset="-122"/>
                <a:ea typeface="楷体" pitchFamily="18" charset="-122"/>
              </a:rPr>
              <a:t>信息字段为</a:t>
            </a:r>
            <a:r>
              <a:rPr lang="en-US" altLang="zh-CN" b="1" dirty="0">
                <a:latin typeface="楷体" pitchFamily="18" charset="-122"/>
                <a:ea typeface="楷体" pitchFamily="18" charset="-122"/>
              </a:rPr>
              <a:t>K</a:t>
            </a:r>
            <a:r>
              <a:rPr lang="zh-CN" altLang="en-US" b="1" dirty="0">
                <a:latin typeface="楷体" pitchFamily="18" charset="-122"/>
                <a:ea typeface="楷体" pitchFamily="18" charset="-122"/>
              </a:rPr>
              <a:t>位，校验字段为</a:t>
            </a:r>
            <a:r>
              <a:rPr lang="en-US" altLang="zh-CN" b="1" dirty="0">
                <a:latin typeface="楷体" pitchFamily="18" charset="-122"/>
                <a:ea typeface="楷体" pitchFamily="18" charset="-122"/>
              </a:rPr>
              <a:t>R</a:t>
            </a:r>
            <a:r>
              <a:rPr lang="zh-CN" altLang="en-US" b="1" dirty="0">
                <a:latin typeface="楷体" pitchFamily="18" charset="-122"/>
                <a:ea typeface="楷体" pitchFamily="18" charset="-122"/>
              </a:rPr>
              <a:t>位，则码字长度为</a:t>
            </a:r>
            <a:r>
              <a:rPr lang="en-US" altLang="zh-CN" b="1" dirty="0">
                <a:latin typeface="楷体" pitchFamily="18" charset="-122"/>
                <a:ea typeface="楷体" pitchFamily="18" charset="-122"/>
              </a:rPr>
              <a:t>N=K+R</a:t>
            </a:r>
            <a:r>
              <a:rPr lang="zh-CN" altLang="en-US" b="1" dirty="0">
                <a:latin typeface="楷体" pitchFamily="18" charset="-122"/>
                <a:ea typeface="楷体" pitchFamily="18" charset="-122"/>
              </a:rPr>
              <a:t>；</a:t>
            </a:r>
          </a:p>
          <a:p>
            <a:pPr>
              <a:lnSpc>
                <a:spcPct val="90000"/>
              </a:lnSpc>
              <a:spcBef>
                <a:spcPct val="20000"/>
              </a:spcBef>
            </a:pPr>
            <a:r>
              <a:rPr lang="zh-CN" altLang="en-US" b="1" dirty="0">
                <a:latin typeface="楷体" pitchFamily="18" charset="-122"/>
                <a:ea typeface="楷体" pitchFamily="18" charset="-122"/>
              </a:rPr>
              <a:t>  任一合法码字都可由一个</a:t>
            </a:r>
            <a:r>
              <a:rPr lang="en-US" altLang="zh-CN" b="1" dirty="0">
                <a:solidFill>
                  <a:srgbClr val="FF0000"/>
                </a:solidFill>
                <a:latin typeface="楷体" pitchFamily="18" charset="-122"/>
                <a:ea typeface="楷体" pitchFamily="18" charset="-122"/>
              </a:rPr>
              <a:t>R</a:t>
            </a:r>
            <a:r>
              <a:rPr lang="zh-CN" altLang="en-US" b="1" dirty="0">
                <a:solidFill>
                  <a:srgbClr val="FF0000"/>
                </a:solidFill>
                <a:latin typeface="楷体" pitchFamily="18" charset="-122"/>
                <a:ea typeface="楷体" pitchFamily="18" charset="-122"/>
              </a:rPr>
              <a:t>次多项式</a:t>
            </a:r>
            <a:r>
              <a:rPr lang="en-US" altLang="zh-CN" b="1" dirty="0">
                <a:latin typeface="楷体" pitchFamily="18" charset="-122"/>
                <a:ea typeface="楷体" pitchFamily="18" charset="-122"/>
              </a:rPr>
              <a:t>g(x)</a:t>
            </a:r>
            <a:r>
              <a:rPr lang="zh-CN" altLang="en-US" b="1" dirty="0">
                <a:latin typeface="楷体" pitchFamily="18" charset="-122"/>
                <a:ea typeface="楷体" pitchFamily="18" charset="-122"/>
              </a:rPr>
              <a:t>产生。</a:t>
            </a:r>
          </a:p>
          <a:p>
            <a:pPr>
              <a:lnSpc>
                <a:spcPct val="90000"/>
              </a:lnSpc>
              <a:spcBef>
                <a:spcPct val="20000"/>
              </a:spcBef>
            </a:pPr>
            <a:endParaRPr lang="zh-CN" altLang="en-US" sz="1200" b="1" dirty="0">
              <a:latin typeface="楷体" pitchFamily="18" charset="-122"/>
              <a:ea typeface="楷体" pitchFamily="18" charset="-122"/>
            </a:endParaRPr>
          </a:p>
          <a:p>
            <a:pPr>
              <a:lnSpc>
                <a:spcPct val="90000"/>
              </a:lnSpc>
              <a:spcBef>
                <a:spcPct val="20000"/>
              </a:spcBef>
            </a:pPr>
            <a:r>
              <a:rPr lang="zh-CN" altLang="en-US" b="1" dirty="0">
                <a:latin typeface="楷体" pitchFamily="18" charset="-122"/>
                <a:ea typeface="楷体" pitchFamily="18" charset="-122"/>
              </a:rPr>
              <a:t>    合法码字 </a:t>
            </a:r>
            <a:r>
              <a:rPr lang="en-US" altLang="zh-CN" b="1" dirty="0">
                <a:latin typeface="楷体" pitchFamily="18" charset="-122"/>
                <a:ea typeface="楷体" pitchFamily="18" charset="-122"/>
              </a:rPr>
              <a:t>V(x) = </a:t>
            </a:r>
            <a:r>
              <a:rPr lang="en-US" altLang="zh-CN" b="1" dirty="0" err="1">
                <a:latin typeface="楷体" pitchFamily="18" charset="-122"/>
                <a:ea typeface="楷体" pitchFamily="18" charset="-122"/>
              </a:rPr>
              <a:t>x</a:t>
            </a:r>
            <a:r>
              <a:rPr lang="en-US" altLang="zh-CN" b="1" baseline="30000" dirty="0" err="1">
                <a:latin typeface="楷体" pitchFamily="18" charset="-122"/>
                <a:ea typeface="楷体" pitchFamily="18" charset="-122"/>
              </a:rPr>
              <a:t>R</a:t>
            </a:r>
            <a:r>
              <a:rPr lang="en-US" altLang="zh-CN" b="1" dirty="0">
                <a:latin typeface="楷体" pitchFamily="18" charset="-122"/>
                <a:ea typeface="楷体" pitchFamily="18" charset="-122"/>
              </a:rPr>
              <a:t> m(x)+r(x) = A(x)g(x)</a:t>
            </a:r>
          </a:p>
          <a:p>
            <a:pPr>
              <a:lnSpc>
                <a:spcPct val="90000"/>
              </a:lnSpc>
              <a:spcBef>
                <a:spcPct val="20000"/>
              </a:spcBef>
            </a:pPr>
            <a:r>
              <a:rPr lang="en-US" altLang="zh-CN" b="1" dirty="0">
                <a:latin typeface="楷体" pitchFamily="18" charset="-122"/>
                <a:ea typeface="楷体" pitchFamily="18" charset="-122"/>
              </a:rPr>
              <a:t>             m(x)</a:t>
            </a:r>
            <a:r>
              <a:rPr lang="en-US" altLang="zh-CN" b="1" dirty="0">
                <a:ea typeface="楷体" pitchFamily="18" charset="-122"/>
              </a:rPr>
              <a:t>—</a:t>
            </a:r>
            <a:r>
              <a:rPr lang="en-US" altLang="zh-CN" b="1" dirty="0">
                <a:latin typeface="楷体" pitchFamily="18" charset="-122"/>
                <a:ea typeface="楷体" pitchFamily="18" charset="-122"/>
              </a:rPr>
              <a:t> K-1</a:t>
            </a:r>
            <a:r>
              <a:rPr lang="zh-CN" altLang="en-US" b="1" dirty="0">
                <a:latin typeface="楷体" pitchFamily="18" charset="-122"/>
                <a:ea typeface="楷体" pitchFamily="18" charset="-122"/>
              </a:rPr>
              <a:t>次信息多项式，</a:t>
            </a:r>
            <a:r>
              <a:rPr lang="zh-CN" altLang="en-US" b="1" dirty="0" smtClean="0">
                <a:latin typeface="楷体" pitchFamily="18" charset="-122"/>
                <a:ea typeface="楷体" pitchFamily="18" charset="-122"/>
              </a:rPr>
              <a:t>信息字段；</a:t>
            </a:r>
            <a:endParaRPr lang="zh-CN" altLang="en-US" b="1" dirty="0">
              <a:latin typeface="楷体" pitchFamily="18" charset="-122"/>
              <a:ea typeface="楷体" pitchFamily="18" charset="-122"/>
            </a:endParaRPr>
          </a:p>
          <a:p>
            <a:pPr>
              <a:lnSpc>
                <a:spcPct val="90000"/>
              </a:lnSpc>
              <a:spcBef>
                <a:spcPct val="20000"/>
              </a:spcBef>
            </a:pPr>
            <a:r>
              <a:rPr lang="zh-CN" altLang="en-US" b="1" dirty="0">
                <a:latin typeface="楷体" pitchFamily="18" charset="-122"/>
                <a:ea typeface="楷体" pitchFamily="18" charset="-122"/>
              </a:rPr>
              <a:t>             </a:t>
            </a:r>
            <a:r>
              <a:rPr lang="en-US" altLang="zh-CN" b="1" dirty="0">
                <a:latin typeface="楷体" pitchFamily="18" charset="-122"/>
                <a:ea typeface="楷体" pitchFamily="18" charset="-122"/>
              </a:rPr>
              <a:t>r(x)</a:t>
            </a:r>
            <a:r>
              <a:rPr lang="en-US" altLang="zh-CN" b="1" dirty="0">
                <a:ea typeface="楷体" pitchFamily="18" charset="-122"/>
              </a:rPr>
              <a:t>—</a:t>
            </a:r>
            <a:r>
              <a:rPr lang="en-US" altLang="zh-CN" b="1" dirty="0">
                <a:latin typeface="楷体" pitchFamily="18" charset="-122"/>
                <a:ea typeface="楷体" pitchFamily="18" charset="-122"/>
              </a:rPr>
              <a:t> R-1</a:t>
            </a:r>
            <a:r>
              <a:rPr lang="zh-CN" altLang="en-US" b="1" dirty="0">
                <a:latin typeface="楷体" pitchFamily="18" charset="-122"/>
                <a:ea typeface="楷体" pitchFamily="18" charset="-122"/>
              </a:rPr>
              <a:t>次校验多项式，校验</a:t>
            </a:r>
            <a:r>
              <a:rPr lang="zh-CN" altLang="en-US" b="1" dirty="0" smtClean="0">
                <a:latin typeface="楷体" pitchFamily="18" charset="-122"/>
                <a:ea typeface="楷体" pitchFamily="18" charset="-122"/>
              </a:rPr>
              <a:t>字段；</a:t>
            </a:r>
            <a:endParaRPr lang="zh-CN" altLang="en-US" b="1" dirty="0">
              <a:latin typeface="楷体" pitchFamily="18" charset="-122"/>
              <a:ea typeface="楷体" pitchFamily="18" charset="-122"/>
            </a:endParaRPr>
          </a:p>
          <a:p>
            <a:pPr>
              <a:lnSpc>
                <a:spcPct val="90000"/>
              </a:lnSpc>
              <a:spcBef>
                <a:spcPct val="20000"/>
              </a:spcBef>
            </a:pPr>
            <a:r>
              <a:rPr lang="zh-CN" altLang="en-US" b="1" dirty="0">
                <a:latin typeface="楷体" pitchFamily="18" charset="-122"/>
                <a:ea typeface="楷体" pitchFamily="18" charset="-122"/>
              </a:rPr>
              <a:t>             </a:t>
            </a:r>
            <a:r>
              <a:rPr lang="en-US" altLang="zh-CN" b="1" dirty="0">
                <a:latin typeface="楷体" pitchFamily="18" charset="-122"/>
                <a:ea typeface="楷体" pitchFamily="18" charset="-122"/>
              </a:rPr>
              <a:t>g(x)</a:t>
            </a:r>
            <a:r>
              <a:rPr lang="en-US" altLang="zh-CN" b="1" dirty="0">
                <a:ea typeface="楷体" pitchFamily="18" charset="-122"/>
              </a:rPr>
              <a:t>—</a:t>
            </a:r>
            <a:r>
              <a:rPr lang="en-US" altLang="zh-CN" b="1" dirty="0">
                <a:latin typeface="楷体" pitchFamily="18" charset="-122"/>
                <a:ea typeface="楷体" pitchFamily="18" charset="-122"/>
              </a:rPr>
              <a:t> </a:t>
            </a:r>
            <a:r>
              <a:rPr lang="en-US" altLang="zh-CN" b="1" dirty="0">
                <a:solidFill>
                  <a:srgbClr val="FF0000"/>
                </a:solidFill>
                <a:latin typeface="楷体" pitchFamily="18" charset="-122"/>
                <a:ea typeface="楷体" pitchFamily="18" charset="-122"/>
              </a:rPr>
              <a:t>R</a:t>
            </a:r>
            <a:r>
              <a:rPr lang="zh-CN" altLang="zh-CN" b="1" dirty="0">
                <a:solidFill>
                  <a:srgbClr val="FF0000"/>
                </a:solidFill>
                <a:latin typeface="楷体" pitchFamily="18" charset="-122"/>
                <a:ea typeface="楷体" pitchFamily="18" charset="-122"/>
              </a:rPr>
              <a:t>次</a:t>
            </a:r>
            <a:r>
              <a:rPr lang="zh-CN" altLang="en-US" b="1" dirty="0">
                <a:latin typeface="楷体" pitchFamily="18" charset="-122"/>
                <a:ea typeface="楷体" pitchFamily="18" charset="-122"/>
              </a:rPr>
              <a:t>生成多项式</a:t>
            </a:r>
          </a:p>
          <a:p>
            <a:pPr>
              <a:lnSpc>
                <a:spcPct val="90000"/>
              </a:lnSpc>
              <a:spcBef>
                <a:spcPct val="20000"/>
              </a:spcBef>
            </a:pPr>
            <a:r>
              <a:rPr lang="zh-CN" altLang="en-US" b="1" dirty="0">
                <a:latin typeface="楷体" pitchFamily="18" charset="-122"/>
                <a:ea typeface="楷体" pitchFamily="18" charset="-122"/>
              </a:rPr>
              <a:t>         </a:t>
            </a:r>
            <a:r>
              <a:rPr lang="en-US" altLang="zh-CN" b="1" dirty="0">
                <a:latin typeface="楷体" pitchFamily="18" charset="-122"/>
                <a:ea typeface="楷体" pitchFamily="18" charset="-122"/>
              </a:rPr>
              <a:t>g(x)=g</a:t>
            </a:r>
            <a:r>
              <a:rPr lang="en-US" altLang="zh-CN" b="1" baseline="-25000" dirty="0">
                <a:latin typeface="楷体" pitchFamily="18" charset="-122"/>
                <a:ea typeface="楷体" pitchFamily="18" charset="-122"/>
              </a:rPr>
              <a:t>0 </a:t>
            </a:r>
            <a:r>
              <a:rPr lang="en-US" altLang="zh-CN" b="1" dirty="0">
                <a:latin typeface="楷体" pitchFamily="18" charset="-122"/>
                <a:ea typeface="楷体" pitchFamily="18" charset="-122"/>
              </a:rPr>
              <a:t>+ g</a:t>
            </a:r>
            <a:r>
              <a:rPr lang="en-US" altLang="zh-CN" b="1" baseline="-25000" dirty="0">
                <a:latin typeface="楷体" pitchFamily="18" charset="-122"/>
                <a:ea typeface="楷体" pitchFamily="18" charset="-122"/>
              </a:rPr>
              <a:t>1</a:t>
            </a:r>
            <a:r>
              <a:rPr lang="en-US" altLang="zh-CN" b="1" dirty="0">
                <a:latin typeface="楷体" pitchFamily="18" charset="-122"/>
                <a:ea typeface="楷体" pitchFamily="18" charset="-122"/>
              </a:rPr>
              <a:t>x + g</a:t>
            </a:r>
            <a:r>
              <a:rPr lang="en-US" altLang="zh-CN" b="1" baseline="-25000" dirty="0">
                <a:latin typeface="楷体" pitchFamily="18" charset="-122"/>
                <a:ea typeface="楷体" pitchFamily="18" charset="-122"/>
              </a:rPr>
              <a:t>2</a:t>
            </a:r>
            <a:r>
              <a:rPr lang="en-US" altLang="zh-CN" b="1" dirty="0">
                <a:latin typeface="楷体" pitchFamily="18" charset="-122"/>
                <a:ea typeface="楷体" pitchFamily="18" charset="-122"/>
              </a:rPr>
              <a:t>x</a:t>
            </a:r>
            <a:r>
              <a:rPr lang="en-US" altLang="zh-CN" b="1" baseline="30000" dirty="0">
                <a:latin typeface="楷体" pitchFamily="18" charset="-122"/>
                <a:ea typeface="楷体" pitchFamily="18" charset="-122"/>
              </a:rPr>
              <a:t>2 </a:t>
            </a:r>
            <a:r>
              <a:rPr lang="en-US" altLang="zh-CN" b="1" dirty="0">
                <a:latin typeface="楷体" pitchFamily="18" charset="-122"/>
                <a:ea typeface="楷体" pitchFamily="18" charset="-122"/>
              </a:rPr>
              <a:t>+ ...+ g</a:t>
            </a:r>
            <a:r>
              <a:rPr lang="en-US" altLang="zh-CN" b="1" baseline="-25000" dirty="0">
                <a:latin typeface="楷体" pitchFamily="18" charset="-122"/>
                <a:ea typeface="楷体" pitchFamily="18" charset="-122"/>
              </a:rPr>
              <a:t>(R-1)</a:t>
            </a:r>
            <a:r>
              <a:rPr lang="en-US" altLang="zh-CN" b="1" dirty="0">
                <a:latin typeface="楷体" pitchFamily="18" charset="-122"/>
                <a:ea typeface="楷体" pitchFamily="18" charset="-122"/>
              </a:rPr>
              <a:t>x</a:t>
            </a:r>
            <a:r>
              <a:rPr lang="en-US" altLang="zh-CN" b="1" baseline="30000" dirty="0">
                <a:latin typeface="楷体" pitchFamily="18" charset="-122"/>
                <a:ea typeface="楷体" pitchFamily="18" charset="-122"/>
              </a:rPr>
              <a:t>(R-1) </a:t>
            </a:r>
            <a:r>
              <a:rPr lang="en-US" altLang="zh-CN" b="1" dirty="0">
                <a:latin typeface="楷体" pitchFamily="18" charset="-122"/>
                <a:ea typeface="楷体" pitchFamily="18" charset="-122"/>
              </a:rPr>
              <a:t>+ </a:t>
            </a:r>
            <a:r>
              <a:rPr lang="en-US" altLang="zh-CN" b="1" dirty="0" err="1">
                <a:latin typeface="楷体" pitchFamily="18" charset="-122"/>
                <a:ea typeface="楷体" pitchFamily="18" charset="-122"/>
              </a:rPr>
              <a:t>g</a:t>
            </a:r>
            <a:r>
              <a:rPr lang="en-US" altLang="zh-CN" b="1" baseline="-25000" dirty="0" err="1">
                <a:latin typeface="楷体" pitchFamily="18" charset="-122"/>
                <a:ea typeface="楷体" pitchFamily="18" charset="-122"/>
              </a:rPr>
              <a:t>R</a:t>
            </a:r>
            <a:r>
              <a:rPr lang="en-US" altLang="zh-CN" b="1" dirty="0" err="1">
                <a:latin typeface="楷体" pitchFamily="18" charset="-122"/>
                <a:ea typeface="楷体" pitchFamily="18" charset="-122"/>
              </a:rPr>
              <a:t>x</a:t>
            </a:r>
            <a:r>
              <a:rPr lang="en-US" altLang="zh-CN" b="1" baseline="30000" dirty="0" err="1">
                <a:latin typeface="楷体" pitchFamily="18" charset="-122"/>
                <a:ea typeface="楷体" pitchFamily="18" charset="-122"/>
              </a:rPr>
              <a:t>R</a:t>
            </a:r>
            <a:r>
              <a:rPr lang="zh-CN" altLang="en-US" b="1" dirty="0">
                <a:latin typeface="楷体" pitchFamily="18" charset="-122"/>
                <a:ea typeface="楷体" pitchFamily="18" charset="-122"/>
              </a:rPr>
              <a:t>。</a:t>
            </a:r>
          </a:p>
          <a:p>
            <a:pPr>
              <a:lnSpc>
                <a:spcPct val="90000"/>
              </a:lnSpc>
              <a:spcBef>
                <a:spcPct val="20000"/>
              </a:spcBef>
            </a:pPr>
            <a:r>
              <a:rPr lang="zh-CN" altLang="en-US" b="1" dirty="0">
                <a:latin typeface="楷体" pitchFamily="18" charset="-122"/>
                <a:ea typeface="楷体" pitchFamily="18" charset="-122"/>
              </a:rPr>
              <a:t>         其中： </a:t>
            </a:r>
            <a:r>
              <a:rPr lang="en-US" altLang="zh-CN" b="1" dirty="0" err="1">
                <a:latin typeface="楷体" pitchFamily="18" charset="-122"/>
                <a:ea typeface="楷体" pitchFamily="18" charset="-122"/>
              </a:rPr>
              <a:t>g</a:t>
            </a:r>
            <a:r>
              <a:rPr lang="en-US" altLang="zh-CN" b="1" baseline="-25000" dirty="0" err="1">
                <a:latin typeface="楷体" pitchFamily="18" charset="-122"/>
                <a:ea typeface="楷体" pitchFamily="18" charset="-122"/>
              </a:rPr>
              <a:t>i</a:t>
            </a:r>
            <a:r>
              <a:rPr lang="en-US" altLang="zh-CN" b="1" baseline="-25000" dirty="0">
                <a:latin typeface="楷体" pitchFamily="18" charset="-122"/>
                <a:ea typeface="楷体" pitchFamily="18" charset="-122"/>
              </a:rPr>
              <a:t> </a:t>
            </a:r>
            <a:r>
              <a:rPr lang="en-US" altLang="zh-CN" b="1" dirty="0">
                <a:latin typeface="楷体" pitchFamily="18" charset="-122"/>
                <a:ea typeface="楷体" pitchFamily="18" charset="-122"/>
              </a:rPr>
              <a:t>= 0 </a:t>
            </a:r>
            <a:r>
              <a:rPr lang="zh-CN" altLang="en-US" b="1" dirty="0">
                <a:latin typeface="楷体" pitchFamily="18" charset="-122"/>
                <a:ea typeface="楷体" pitchFamily="18" charset="-122"/>
              </a:rPr>
              <a:t>或 </a:t>
            </a:r>
            <a:r>
              <a:rPr lang="en-US" altLang="zh-CN" b="1" dirty="0">
                <a:latin typeface="楷体" pitchFamily="18" charset="-122"/>
                <a:ea typeface="楷体" pitchFamily="18" charset="-122"/>
              </a:rPr>
              <a:t>1</a:t>
            </a:r>
            <a:r>
              <a:rPr lang="zh-CN" altLang="en-US" b="1" dirty="0">
                <a:latin typeface="楷体" pitchFamily="18" charset="-122"/>
                <a:ea typeface="楷体" pitchFamily="18" charset="-122"/>
              </a:rPr>
              <a:t>，</a:t>
            </a:r>
            <a:r>
              <a:rPr lang="en-US" altLang="zh-CN" b="1" dirty="0">
                <a:latin typeface="楷体" pitchFamily="18" charset="-122"/>
                <a:ea typeface="楷体" pitchFamily="18" charset="-122"/>
              </a:rPr>
              <a:t>0&lt;</a:t>
            </a:r>
            <a:r>
              <a:rPr lang="en-US" altLang="zh-CN" b="1" dirty="0" err="1">
                <a:latin typeface="楷体" pitchFamily="18" charset="-122"/>
                <a:ea typeface="楷体" pitchFamily="18" charset="-122"/>
              </a:rPr>
              <a:t>i</a:t>
            </a:r>
            <a:r>
              <a:rPr lang="en-US" altLang="zh-CN" b="1" dirty="0">
                <a:latin typeface="楷体" pitchFamily="18" charset="-122"/>
                <a:ea typeface="楷体" pitchFamily="18" charset="-122"/>
              </a:rPr>
              <a:t>&lt;R</a:t>
            </a:r>
            <a:r>
              <a:rPr lang="zh-CN" altLang="en-US" b="1" dirty="0">
                <a:latin typeface="楷体" pitchFamily="18" charset="-122"/>
                <a:ea typeface="楷体" pitchFamily="18" charset="-122"/>
              </a:rPr>
              <a:t>；</a:t>
            </a:r>
            <a:r>
              <a:rPr lang="en-US" altLang="zh-CN" b="1" dirty="0">
                <a:solidFill>
                  <a:srgbClr val="FF0000"/>
                </a:solidFill>
                <a:latin typeface="楷体" pitchFamily="18" charset="-122"/>
                <a:ea typeface="楷体" pitchFamily="18" charset="-122"/>
              </a:rPr>
              <a:t>g</a:t>
            </a:r>
            <a:r>
              <a:rPr lang="en-US" altLang="zh-CN" b="1" baseline="-25000" dirty="0">
                <a:solidFill>
                  <a:srgbClr val="FF0000"/>
                </a:solidFill>
                <a:latin typeface="楷体" pitchFamily="18" charset="-122"/>
                <a:ea typeface="楷体" pitchFamily="18" charset="-122"/>
              </a:rPr>
              <a:t>0 </a:t>
            </a:r>
            <a:r>
              <a:rPr lang="en-US" altLang="zh-CN" b="1" dirty="0">
                <a:solidFill>
                  <a:srgbClr val="FF0000"/>
                </a:solidFill>
                <a:latin typeface="楷体" pitchFamily="18" charset="-122"/>
                <a:ea typeface="楷体" pitchFamily="18" charset="-122"/>
              </a:rPr>
              <a:t>= </a:t>
            </a:r>
            <a:r>
              <a:rPr lang="en-US" altLang="zh-CN" b="1" dirty="0" err="1">
                <a:solidFill>
                  <a:srgbClr val="FF0000"/>
                </a:solidFill>
                <a:latin typeface="楷体" pitchFamily="18" charset="-122"/>
                <a:ea typeface="楷体" pitchFamily="18" charset="-122"/>
              </a:rPr>
              <a:t>g</a:t>
            </a:r>
            <a:r>
              <a:rPr lang="en-US" altLang="zh-CN" b="1" baseline="-25000" dirty="0" err="1">
                <a:solidFill>
                  <a:srgbClr val="FF0000"/>
                </a:solidFill>
                <a:latin typeface="楷体" pitchFamily="18" charset="-122"/>
                <a:ea typeface="楷体" pitchFamily="18" charset="-122"/>
              </a:rPr>
              <a:t>R</a:t>
            </a:r>
            <a:r>
              <a:rPr lang="en-US" altLang="zh-CN" b="1" baseline="-25000" dirty="0">
                <a:solidFill>
                  <a:srgbClr val="FF0000"/>
                </a:solidFill>
                <a:latin typeface="楷体" pitchFamily="18" charset="-122"/>
                <a:ea typeface="楷体" pitchFamily="18" charset="-122"/>
              </a:rPr>
              <a:t> </a:t>
            </a:r>
            <a:r>
              <a:rPr lang="en-US" altLang="zh-CN" b="1" dirty="0">
                <a:solidFill>
                  <a:srgbClr val="FF0000"/>
                </a:solidFill>
                <a:latin typeface="楷体" pitchFamily="18" charset="-122"/>
                <a:ea typeface="楷体" pitchFamily="18" charset="-122"/>
              </a:rPr>
              <a:t>=1</a:t>
            </a:r>
            <a:r>
              <a:rPr lang="zh-CN" altLang="en-US" b="1" dirty="0">
                <a:latin typeface="楷体" pitchFamily="18" charset="-122"/>
                <a:ea typeface="楷体" pitchFamily="18" charset="-122"/>
              </a:rPr>
              <a:t>，</a:t>
            </a:r>
          </a:p>
        </p:txBody>
      </p:sp>
      <p:sp>
        <p:nvSpPr>
          <p:cNvPr id="20485" name="Text Box 5"/>
          <p:cNvSpPr txBox="1">
            <a:spLocks noChangeArrowheads="1"/>
          </p:cNvSpPr>
          <p:nvPr/>
        </p:nvSpPr>
        <p:spPr bwMode="auto">
          <a:xfrm>
            <a:off x="323850" y="150813"/>
            <a:ext cx="3455988" cy="476250"/>
          </a:xfrm>
          <a:prstGeom prst="rect">
            <a:avLst/>
          </a:prstGeom>
          <a:noFill/>
          <a:ln w="9525">
            <a:noFill/>
            <a:miter lim="800000"/>
            <a:headEnd/>
            <a:tailEnd/>
          </a:ln>
        </p:spPr>
        <p:txBody>
          <a:bodyPr>
            <a:spAutoFit/>
          </a:bodyPr>
          <a:lstStyle/>
          <a:p>
            <a:pPr>
              <a:lnSpc>
                <a:spcPct val="90000"/>
              </a:lnSpc>
              <a:spcBef>
                <a:spcPct val="20000"/>
              </a:spcBef>
              <a:buFontTx/>
              <a:buChar char="★"/>
            </a:pPr>
            <a:r>
              <a:rPr lang="en-US" altLang="zh-CN" sz="2800" b="1" u="sng">
                <a:solidFill>
                  <a:srgbClr val="FF0000"/>
                </a:solidFill>
                <a:latin typeface="楷体" pitchFamily="18" charset="-122"/>
                <a:ea typeface="楷体" pitchFamily="18" charset="-122"/>
              </a:rPr>
              <a:t> </a:t>
            </a:r>
            <a:r>
              <a:rPr lang="zh-CN" altLang="en-US" sz="2800" b="1" u="sng">
                <a:solidFill>
                  <a:srgbClr val="FF0000"/>
                </a:solidFill>
                <a:latin typeface="楷体" pitchFamily="18" charset="-122"/>
                <a:ea typeface="楷体" pitchFamily="18" charset="-122"/>
              </a:rPr>
              <a:t>循环校验码</a:t>
            </a:r>
            <a:r>
              <a:rPr lang="en-US" altLang="zh-CN" sz="2800" b="1" u="sng">
                <a:solidFill>
                  <a:srgbClr val="FF0000"/>
                </a:solidFill>
                <a:latin typeface="楷体" pitchFamily="18" charset="-122"/>
                <a:ea typeface="楷体" pitchFamily="18" charset="-122"/>
              </a:rPr>
              <a:t>(CRC)</a:t>
            </a:r>
            <a:endParaRPr lang="en-US" altLang="zh-CN">
              <a:solidFill>
                <a:srgbClr val="FF0000"/>
              </a:solidFill>
            </a:endParaRP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600200" y="2438400"/>
            <a:ext cx="1905000" cy="304800"/>
            <a:chOff x="1008" y="1440"/>
            <a:chExt cx="1200" cy="192"/>
          </a:xfrm>
        </p:grpSpPr>
        <p:sp>
          <p:nvSpPr>
            <p:cNvPr id="21516" name="Line 3"/>
            <p:cNvSpPr>
              <a:spLocks noChangeShapeType="1"/>
            </p:cNvSpPr>
            <p:nvPr/>
          </p:nvSpPr>
          <p:spPr bwMode="auto">
            <a:xfrm>
              <a:off x="1104" y="1440"/>
              <a:ext cx="1104" cy="0"/>
            </a:xfrm>
            <a:prstGeom prst="line">
              <a:avLst/>
            </a:prstGeom>
            <a:noFill/>
            <a:ln w="12700">
              <a:solidFill>
                <a:schemeClr val="tx1"/>
              </a:solidFill>
              <a:round/>
              <a:headEnd/>
              <a:tailEnd/>
            </a:ln>
          </p:spPr>
          <p:txBody>
            <a:bodyPr wrap="none" anchor="ctr"/>
            <a:lstStyle/>
            <a:p>
              <a:endParaRPr lang="zh-CN" altLang="en-US"/>
            </a:p>
          </p:txBody>
        </p:sp>
        <p:sp>
          <p:nvSpPr>
            <p:cNvPr id="21517" name="Line 4"/>
            <p:cNvSpPr>
              <a:spLocks noChangeShapeType="1"/>
            </p:cNvSpPr>
            <p:nvPr/>
          </p:nvSpPr>
          <p:spPr bwMode="auto">
            <a:xfrm flipH="1">
              <a:off x="1008" y="1448"/>
              <a:ext cx="104" cy="184"/>
            </a:xfrm>
            <a:prstGeom prst="line">
              <a:avLst/>
            </a:prstGeom>
            <a:noFill/>
            <a:ln w="12700">
              <a:solidFill>
                <a:schemeClr val="tx1"/>
              </a:solidFill>
              <a:round/>
              <a:headEnd/>
              <a:tailEnd/>
            </a:ln>
          </p:spPr>
          <p:txBody>
            <a:bodyPr wrap="none" anchor="ctr"/>
            <a:lstStyle/>
            <a:p>
              <a:endParaRPr lang="zh-CN" altLang="en-US"/>
            </a:p>
          </p:txBody>
        </p:sp>
        <p:sp>
          <p:nvSpPr>
            <p:cNvPr id="21518" name="Line 5"/>
            <p:cNvSpPr>
              <a:spLocks noChangeShapeType="1"/>
            </p:cNvSpPr>
            <p:nvPr/>
          </p:nvSpPr>
          <p:spPr bwMode="auto">
            <a:xfrm flipV="1">
              <a:off x="1008" y="1576"/>
              <a:ext cx="0" cy="56"/>
            </a:xfrm>
            <a:prstGeom prst="line">
              <a:avLst/>
            </a:prstGeom>
            <a:noFill/>
            <a:ln w="12700">
              <a:solidFill>
                <a:schemeClr val="tx1"/>
              </a:solidFill>
              <a:round/>
              <a:headEnd/>
              <a:tailEnd/>
            </a:ln>
          </p:spPr>
          <p:txBody>
            <a:bodyPr wrap="none" anchor="ctr"/>
            <a:lstStyle/>
            <a:p>
              <a:endParaRPr lang="zh-CN" altLang="en-US"/>
            </a:p>
          </p:txBody>
        </p:sp>
      </p:grpSp>
      <p:sp>
        <p:nvSpPr>
          <p:cNvPr id="21507" name="Line 6"/>
          <p:cNvSpPr>
            <a:spLocks noChangeShapeType="1"/>
          </p:cNvSpPr>
          <p:nvPr/>
        </p:nvSpPr>
        <p:spPr bwMode="auto">
          <a:xfrm>
            <a:off x="1752600" y="3124200"/>
            <a:ext cx="990600" cy="0"/>
          </a:xfrm>
          <a:prstGeom prst="line">
            <a:avLst/>
          </a:prstGeom>
          <a:noFill/>
          <a:ln w="12700">
            <a:solidFill>
              <a:schemeClr val="tx1"/>
            </a:solidFill>
            <a:round/>
            <a:headEnd/>
            <a:tailEnd/>
          </a:ln>
        </p:spPr>
        <p:txBody>
          <a:bodyPr wrap="none" anchor="ctr"/>
          <a:lstStyle/>
          <a:p>
            <a:endParaRPr lang="zh-CN" altLang="en-US"/>
          </a:p>
        </p:txBody>
      </p:sp>
      <p:sp>
        <p:nvSpPr>
          <p:cNvPr id="21508" name="Line 7"/>
          <p:cNvSpPr>
            <a:spLocks noChangeShapeType="1"/>
          </p:cNvSpPr>
          <p:nvPr/>
        </p:nvSpPr>
        <p:spPr bwMode="auto">
          <a:xfrm>
            <a:off x="1981200" y="3810000"/>
            <a:ext cx="990600" cy="0"/>
          </a:xfrm>
          <a:prstGeom prst="line">
            <a:avLst/>
          </a:prstGeom>
          <a:noFill/>
          <a:ln w="12700">
            <a:solidFill>
              <a:schemeClr val="tx1"/>
            </a:solidFill>
            <a:round/>
            <a:headEnd/>
            <a:tailEnd/>
          </a:ln>
        </p:spPr>
        <p:txBody>
          <a:bodyPr wrap="none" anchor="ctr"/>
          <a:lstStyle/>
          <a:p>
            <a:endParaRPr lang="zh-CN" altLang="en-US"/>
          </a:p>
        </p:txBody>
      </p:sp>
      <p:sp>
        <p:nvSpPr>
          <p:cNvPr id="21509" name="Line 8"/>
          <p:cNvSpPr>
            <a:spLocks noChangeShapeType="1"/>
          </p:cNvSpPr>
          <p:nvPr/>
        </p:nvSpPr>
        <p:spPr bwMode="auto">
          <a:xfrm>
            <a:off x="2286000" y="4419600"/>
            <a:ext cx="990600" cy="0"/>
          </a:xfrm>
          <a:prstGeom prst="line">
            <a:avLst/>
          </a:prstGeom>
          <a:noFill/>
          <a:ln w="12700">
            <a:solidFill>
              <a:schemeClr val="tx1"/>
            </a:solidFill>
            <a:round/>
            <a:headEnd/>
            <a:tailEnd/>
          </a:ln>
        </p:spPr>
        <p:txBody>
          <a:bodyPr wrap="none" anchor="ctr"/>
          <a:lstStyle/>
          <a:p>
            <a:endParaRPr lang="zh-CN" altLang="en-US"/>
          </a:p>
        </p:txBody>
      </p:sp>
      <p:sp>
        <p:nvSpPr>
          <p:cNvPr id="21510" name="Line 9"/>
          <p:cNvSpPr>
            <a:spLocks noChangeShapeType="1"/>
          </p:cNvSpPr>
          <p:nvPr/>
        </p:nvSpPr>
        <p:spPr bwMode="auto">
          <a:xfrm>
            <a:off x="2514600" y="5105400"/>
            <a:ext cx="990600" cy="0"/>
          </a:xfrm>
          <a:prstGeom prst="line">
            <a:avLst/>
          </a:prstGeom>
          <a:noFill/>
          <a:ln w="12700">
            <a:solidFill>
              <a:schemeClr val="tx1"/>
            </a:solidFill>
            <a:round/>
            <a:headEnd/>
            <a:tailEnd/>
          </a:ln>
        </p:spPr>
        <p:txBody>
          <a:bodyPr wrap="none" anchor="ctr"/>
          <a:lstStyle/>
          <a:p>
            <a:endParaRPr lang="zh-CN" altLang="en-US"/>
          </a:p>
        </p:txBody>
      </p:sp>
      <p:sp>
        <p:nvSpPr>
          <p:cNvPr id="21511" name="Line 10"/>
          <p:cNvSpPr>
            <a:spLocks noChangeShapeType="1"/>
          </p:cNvSpPr>
          <p:nvPr/>
        </p:nvSpPr>
        <p:spPr bwMode="auto">
          <a:xfrm>
            <a:off x="1981200" y="5257800"/>
            <a:ext cx="609600"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680971" name="Rectangle 11"/>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21513" name="Text Box 12"/>
          <p:cNvSpPr txBox="1">
            <a:spLocks noChangeArrowheads="1"/>
          </p:cNvSpPr>
          <p:nvPr/>
        </p:nvSpPr>
        <p:spPr bwMode="auto">
          <a:xfrm>
            <a:off x="861060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55</a:t>
            </a:r>
            <a:endParaRPr lang="en-US" altLang="zh-CN" dirty="0"/>
          </a:p>
        </p:txBody>
      </p:sp>
      <p:sp>
        <p:nvSpPr>
          <p:cNvPr id="21514" name="Text Box 13"/>
          <p:cNvSpPr txBox="1">
            <a:spLocks noChangeArrowheads="1"/>
          </p:cNvSpPr>
          <p:nvPr/>
        </p:nvSpPr>
        <p:spPr bwMode="auto">
          <a:xfrm>
            <a:off x="152400" y="908050"/>
            <a:ext cx="8839200" cy="5313363"/>
          </a:xfrm>
          <a:prstGeom prst="rect">
            <a:avLst/>
          </a:prstGeom>
          <a:noFill/>
          <a:ln w="9525">
            <a:noFill/>
            <a:miter lim="800000"/>
            <a:headEnd/>
            <a:tailEnd/>
          </a:ln>
        </p:spPr>
        <p:txBody>
          <a:bodyPr>
            <a:spAutoFit/>
          </a:bodyPr>
          <a:lstStyle/>
          <a:p>
            <a:pPr>
              <a:lnSpc>
                <a:spcPct val="90000"/>
              </a:lnSpc>
              <a:spcBef>
                <a:spcPct val="20000"/>
              </a:spcBef>
            </a:pPr>
            <a:r>
              <a:rPr lang="zh-CN" altLang="en-US" b="1">
                <a:latin typeface="楷体" pitchFamily="18" charset="-122"/>
                <a:ea typeface="楷体" pitchFamily="18" charset="-122"/>
              </a:rPr>
              <a:t>例如：信息字段代码为</a:t>
            </a:r>
            <a:r>
              <a:rPr lang="en-US" altLang="zh-CN" b="1">
                <a:latin typeface="楷体" pitchFamily="18" charset="-122"/>
                <a:ea typeface="楷体" pitchFamily="18" charset="-122"/>
              </a:rPr>
              <a:t>:  1011001     </a:t>
            </a:r>
            <a:r>
              <a:rPr lang="zh-CN" altLang="en-US" b="1">
                <a:latin typeface="楷体" pitchFamily="18" charset="-122"/>
                <a:ea typeface="楷体" pitchFamily="18" charset="-122"/>
              </a:rPr>
              <a:t>对应   </a:t>
            </a:r>
            <a:r>
              <a:rPr lang="en-US" altLang="zh-CN" b="1">
                <a:latin typeface="楷体" pitchFamily="18" charset="-122"/>
                <a:ea typeface="楷体" pitchFamily="18" charset="-122"/>
              </a:rPr>
              <a:t>m(x)=x</a:t>
            </a:r>
            <a:r>
              <a:rPr lang="en-US" altLang="zh-CN" b="1" baseline="30000">
                <a:latin typeface="楷体" pitchFamily="18" charset="-122"/>
                <a:ea typeface="楷体" pitchFamily="18" charset="-122"/>
              </a:rPr>
              <a:t>6</a:t>
            </a:r>
            <a:r>
              <a:rPr lang="en-US" altLang="zh-CN" b="1">
                <a:latin typeface="楷体" pitchFamily="18" charset="-122"/>
                <a:ea typeface="楷体" pitchFamily="18" charset="-122"/>
              </a:rPr>
              <a:t>+x</a:t>
            </a:r>
            <a:r>
              <a:rPr lang="en-US" altLang="zh-CN" b="1" baseline="30000">
                <a:latin typeface="楷体" pitchFamily="18" charset="-122"/>
                <a:ea typeface="楷体" pitchFamily="18" charset="-122"/>
              </a:rPr>
              <a:t>4</a:t>
            </a:r>
            <a:r>
              <a:rPr lang="en-US" altLang="zh-CN" b="1">
                <a:latin typeface="楷体" pitchFamily="18" charset="-122"/>
                <a:ea typeface="楷体" pitchFamily="18" charset="-122"/>
              </a:rPr>
              <a:t>+x</a:t>
            </a:r>
            <a:r>
              <a:rPr lang="en-US" altLang="zh-CN" b="1" baseline="30000">
                <a:latin typeface="楷体" pitchFamily="18" charset="-122"/>
                <a:ea typeface="楷体" pitchFamily="18" charset="-122"/>
              </a:rPr>
              <a:t>3</a:t>
            </a:r>
            <a:r>
              <a:rPr lang="en-US" altLang="zh-CN" b="1">
                <a:latin typeface="楷体" pitchFamily="18" charset="-122"/>
                <a:ea typeface="楷体" pitchFamily="18" charset="-122"/>
              </a:rPr>
              <a:t>+1</a:t>
            </a:r>
          </a:p>
          <a:p>
            <a:pPr>
              <a:lnSpc>
                <a:spcPct val="90000"/>
              </a:lnSpc>
              <a:spcBef>
                <a:spcPct val="20000"/>
              </a:spcBef>
            </a:pPr>
            <a:r>
              <a:rPr lang="en-US" altLang="zh-CN" b="1">
                <a:latin typeface="楷体" pitchFamily="18" charset="-122"/>
                <a:ea typeface="楷体" pitchFamily="18" charset="-122"/>
              </a:rPr>
              <a:t>      </a:t>
            </a:r>
            <a:r>
              <a:rPr lang="zh-CN" altLang="en-US" b="1">
                <a:latin typeface="楷体" pitchFamily="18" charset="-122"/>
                <a:ea typeface="楷体" pitchFamily="18" charset="-122"/>
              </a:rPr>
              <a:t>生成多项式：</a:t>
            </a:r>
            <a:r>
              <a:rPr lang="en-US" altLang="zh-CN" b="1">
                <a:latin typeface="楷体" pitchFamily="18" charset="-122"/>
                <a:ea typeface="楷体" pitchFamily="18" charset="-122"/>
              </a:rPr>
              <a:t>g(x)=x</a:t>
            </a:r>
            <a:r>
              <a:rPr lang="en-US" altLang="zh-CN" b="1" baseline="30000">
                <a:latin typeface="楷体" pitchFamily="18" charset="-122"/>
                <a:ea typeface="楷体" pitchFamily="18" charset="-122"/>
              </a:rPr>
              <a:t>4</a:t>
            </a:r>
            <a:r>
              <a:rPr lang="en-US" altLang="zh-CN" b="1">
                <a:latin typeface="楷体" pitchFamily="18" charset="-122"/>
                <a:ea typeface="楷体" pitchFamily="18" charset="-122"/>
              </a:rPr>
              <a:t>+x</a:t>
            </a:r>
            <a:r>
              <a:rPr lang="en-US" altLang="zh-CN" b="1" baseline="30000">
                <a:latin typeface="楷体" pitchFamily="18" charset="-122"/>
                <a:ea typeface="楷体" pitchFamily="18" charset="-122"/>
              </a:rPr>
              <a:t>3</a:t>
            </a:r>
            <a:r>
              <a:rPr lang="en-US" altLang="zh-CN" b="1">
                <a:latin typeface="楷体" pitchFamily="18" charset="-122"/>
                <a:ea typeface="楷体" pitchFamily="18" charset="-122"/>
              </a:rPr>
              <a:t>+1      </a:t>
            </a:r>
            <a:r>
              <a:rPr lang="zh-CN" altLang="en-US" b="1">
                <a:latin typeface="楷体" pitchFamily="18" charset="-122"/>
                <a:ea typeface="楷体" pitchFamily="18" charset="-122"/>
              </a:rPr>
              <a:t>对应代码</a:t>
            </a:r>
            <a:r>
              <a:rPr lang="en-US" altLang="zh-CN" b="1">
                <a:latin typeface="楷体" pitchFamily="18" charset="-122"/>
                <a:ea typeface="楷体" pitchFamily="18" charset="-122"/>
              </a:rPr>
              <a:t>: 11001</a:t>
            </a:r>
          </a:p>
          <a:p>
            <a:pPr>
              <a:lnSpc>
                <a:spcPct val="90000"/>
              </a:lnSpc>
              <a:spcBef>
                <a:spcPct val="20000"/>
              </a:spcBef>
            </a:pPr>
            <a:r>
              <a:rPr lang="en-US" altLang="zh-CN" b="1">
                <a:latin typeface="楷体" pitchFamily="18" charset="-122"/>
                <a:ea typeface="楷体" pitchFamily="18" charset="-122"/>
              </a:rPr>
              <a:t>           </a:t>
            </a:r>
            <a:r>
              <a:rPr lang="zh-CN" altLang="en-US" b="1">
                <a:latin typeface="楷体" pitchFamily="18" charset="-122"/>
                <a:ea typeface="楷体" pitchFamily="18" charset="-122"/>
              </a:rPr>
              <a:t>则  </a:t>
            </a:r>
            <a:r>
              <a:rPr lang="en-US" altLang="zh-CN" b="1">
                <a:latin typeface="楷体" pitchFamily="18" charset="-122"/>
                <a:ea typeface="楷体" pitchFamily="18" charset="-122"/>
              </a:rPr>
              <a:t>x</a:t>
            </a:r>
            <a:r>
              <a:rPr lang="en-US" altLang="zh-CN" b="1" baseline="30000">
                <a:latin typeface="楷体" pitchFamily="18" charset="-122"/>
                <a:ea typeface="楷体" pitchFamily="18" charset="-122"/>
              </a:rPr>
              <a:t>4</a:t>
            </a:r>
            <a:r>
              <a:rPr lang="en-US" altLang="zh-CN" b="1">
                <a:latin typeface="楷体" pitchFamily="18" charset="-122"/>
                <a:ea typeface="楷体" pitchFamily="18" charset="-122"/>
              </a:rPr>
              <a:t> m(x)=x</a:t>
            </a:r>
            <a:r>
              <a:rPr lang="en-US" altLang="zh-CN" b="1" baseline="30000">
                <a:latin typeface="楷体" pitchFamily="18" charset="-122"/>
                <a:ea typeface="楷体" pitchFamily="18" charset="-122"/>
              </a:rPr>
              <a:t>10</a:t>
            </a:r>
            <a:r>
              <a:rPr lang="en-US" altLang="zh-CN" b="1">
                <a:latin typeface="楷体" pitchFamily="18" charset="-122"/>
                <a:ea typeface="楷体" pitchFamily="18" charset="-122"/>
              </a:rPr>
              <a:t>+x</a:t>
            </a:r>
            <a:r>
              <a:rPr lang="en-US" altLang="zh-CN" b="1" baseline="30000">
                <a:latin typeface="楷体" pitchFamily="18" charset="-122"/>
                <a:ea typeface="楷体" pitchFamily="18" charset="-122"/>
              </a:rPr>
              <a:t>8</a:t>
            </a:r>
            <a:r>
              <a:rPr lang="en-US" altLang="zh-CN" b="1">
                <a:latin typeface="楷体" pitchFamily="18" charset="-122"/>
                <a:ea typeface="楷体" pitchFamily="18" charset="-122"/>
              </a:rPr>
              <a:t>+x</a:t>
            </a:r>
            <a:r>
              <a:rPr lang="en-US" altLang="zh-CN" b="1" baseline="30000">
                <a:latin typeface="楷体" pitchFamily="18" charset="-122"/>
                <a:ea typeface="楷体" pitchFamily="18" charset="-122"/>
              </a:rPr>
              <a:t>7</a:t>
            </a:r>
            <a:r>
              <a:rPr lang="en-US" altLang="zh-CN" b="1">
                <a:latin typeface="楷体" pitchFamily="18" charset="-122"/>
                <a:ea typeface="楷体" pitchFamily="18" charset="-122"/>
              </a:rPr>
              <a:t>+x</a:t>
            </a:r>
            <a:r>
              <a:rPr lang="en-US" altLang="zh-CN" b="1" baseline="30000">
                <a:latin typeface="楷体" pitchFamily="18" charset="-122"/>
                <a:ea typeface="楷体" pitchFamily="18" charset="-122"/>
              </a:rPr>
              <a:t>4</a:t>
            </a:r>
            <a:r>
              <a:rPr lang="en-US" altLang="zh-CN" b="1">
                <a:latin typeface="楷体" pitchFamily="18" charset="-122"/>
                <a:ea typeface="楷体" pitchFamily="18" charset="-122"/>
              </a:rPr>
              <a:t>  </a:t>
            </a:r>
            <a:r>
              <a:rPr lang="zh-CN" altLang="en-US" b="1">
                <a:latin typeface="楷体" pitchFamily="18" charset="-122"/>
                <a:ea typeface="楷体" pitchFamily="18" charset="-122"/>
              </a:rPr>
              <a:t>对应代码：</a:t>
            </a:r>
            <a:r>
              <a:rPr lang="en-US" altLang="zh-CN" b="1">
                <a:latin typeface="楷体" pitchFamily="18" charset="-122"/>
                <a:ea typeface="楷体" pitchFamily="18" charset="-122"/>
              </a:rPr>
              <a:t>10110010000  </a:t>
            </a:r>
          </a:p>
          <a:p>
            <a:pPr>
              <a:lnSpc>
                <a:spcPct val="90000"/>
              </a:lnSpc>
              <a:spcBef>
                <a:spcPct val="20000"/>
              </a:spcBef>
            </a:pPr>
            <a:r>
              <a:rPr lang="en-US" altLang="zh-CN" b="1">
                <a:latin typeface="楷体" pitchFamily="18" charset="-122"/>
                <a:ea typeface="楷体" pitchFamily="18" charset="-122"/>
              </a:rPr>
              <a:t>   </a:t>
            </a:r>
            <a:r>
              <a:rPr lang="zh-CN" altLang="en-US" b="1">
                <a:latin typeface="楷体" pitchFamily="18" charset="-122"/>
                <a:ea typeface="楷体" pitchFamily="18" charset="-122"/>
              </a:rPr>
              <a:t>除法：     </a:t>
            </a:r>
            <a:r>
              <a:rPr lang="en-US" altLang="zh-CN" b="1">
                <a:latin typeface="楷体" pitchFamily="18" charset="-122"/>
                <a:ea typeface="楷体" pitchFamily="18" charset="-122"/>
              </a:rPr>
              <a:t>1101010</a:t>
            </a:r>
          </a:p>
          <a:p>
            <a:pPr>
              <a:lnSpc>
                <a:spcPct val="90000"/>
              </a:lnSpc>
            </a:pPr>
            <a:r>
              <a:rPr lang="en-US" altLang="zh-CN" b="1">
                <a:latin typeface="楷体" pitchFamily="18" charset="-122"/>
                <a:ea typeface="楷体" pitchFamily="18" charset="-122"/>
              </a:rPr>
              <a:t>   11001  1011001</a:t>
            </a:r>
            <a:r>
              <a:rPr lang="en-US" altLang="zh-CN" b="1">
                <a:solidFill>
                  <a:srgbClr val="FF0000"/>
                </a:solidFill>
                <a:latin typeface="楷体" pitchFamily="18" charset="-122"/>
                <a:ea typeface="楷体" pitchFamily="18" charset="-122"/>
              </a:rPr>
              <a:t>0000          </a:t>
            </a:r>
            <a:r>
              <a:rPr lang="en-US" altLang="zh-CN" b="1">
                <a:solidFill>
                  <a:schemeClr val="accent2"/>
                </a:solidFill>
              </a:rPr>
              <a:t>4</a:t>
            </a:r>
            <a:r>
              <a:rPr lang="zh-CN" altLang="en-US" b="1">
                <a:solidFill>
                  <a:schemeClr val="accent2"/>
                </a:solidFill>
              </a:rPr>
              <a:t>次项</a:t>
            </a:r>
            <a:r>
              <a:rPr lang="en-US" altLang="zh-CN" b="1">
                <a:solidFill>
                  <a:schemeClr val="accent2"/>
                </a:solidFill>
              </a:rPr>
              <a:t>g(x)</a:t>
            </a:r>
            <a:r>
              <a:rPr lang="zh-CN" altLang="en-US" b="1">
                <a:solidFill>
                  <a:schemeClr val="accent2"/>
                </a:solidFill>
              </a:rPr>
              <a:t>产生</a:t>
            </a:r>
            <a:r>
              <a:rPr lang="en-US" altLang="zh-CN" b="1">
                <a:solidFill>
                  <a:schemeClr val="accent2"/>
                </a:solidFill>
              </a:rPr>
              <a:t>4</a:t>
            </a:r>
            <a:r>
              <a:rPr lang="zh-CN" altLang="en-US" b="1">
                <a:solidFill>
                  <a:schemeClr val="accent2"/>
                </a:solidFill>
              </a:rPr>
              <a:t>位校验字段</a:t>
            </a:r>
            <a:endParaRPr lang="zh-CN" altLang="en-US" b="1">
              <a:solidFill>
                <a:srgbClr val="FF0000"/>
              </a:solidFill>
              <a:latin typeface="楷体" pitchFamily="18" charset="-122"/>
              <a:ea typeface="楷体" pitchFamily="18" charset="-122"/>
            </a:endParaRPr>
          </a:p>
          <a:p>
            <a:pPr>
              <a:lnSpc>
                <a:spcPct val="90000"/>
              </a:lnSpc>
            </a:pPr>
            <a:r>
              <a:rPr lang="zh-CN" altLang="en-US" b="1">
                <a:latin typeface="楷体" pitchFamily="18" charset="-122"/>
                <a:ea typeface="楷体" pitchFamily="18" charset="-122"/>
              </a:rPr>
              <a:t>          </a:t>
            </a:r>
            <a:r>
              <a:rPr lang="en-US" altLang="zh-CN" b="1">
                <a:latin typeface="楷体" pitchFamily="18" charset="-122"/>
                <a:ea typeface="楷体" pitchFamily="18" charset="-122"/>
              </a:rPr>
              <a:t>11001                    </a:t>
            </a:r>
            <a:r>
              <a:rPr lang="zh-CN" altLang="en-US" b="1">
                <a:solidFill>
                  <a:schemeClr val="accent2"/>
                </a:solidFill>
              </a:rPr>
              <a:t>多项式除法使用模</a:t>
            </a:r>
            <a:r>
              <a:rPr lang="en-US" altLang="zh-CN" b="1">
                <a:solidFill>
                  <a:schemeClr val="accent2"/>
                </a:solidFill>
              </a:rPr>
              <a:t>2</a:t>
            </a:r>
            <a:r>
              <a:rPr lang="zh-CN" altLang="en-US" b="1">
                <a:solidFill>
                  <a:schemeClr val="accent2"/>
                </a:solidFill>
              </a:rPr>
              <a:t>加</a:t>
            </a:r>
            <a:endParaRPr lang="zh-CN" altLang="en-US" b="1">
              <a:latin typeface="楷体" pitchFamily="18" charset="-122"/>
              <a:ea typeface="楷体" pitchFamily="18" charset="-122"/>
            </a:endParaRPr>
          </a:p>
          <a:p>
            <a:pPr>
              <a:lnSpc>
                <a:spcPct val="90000"/>
              </a:lnSpc>
            </a:pPr>
            <a:r>
              <a:rPr lang="zh-CN" altLang="en-US" b="1">
                <a:latin typeface="楷体" pitchFamily="18" charset="-122"/>
                <a:ea typeface="楷体" pitchFamily="18" charset="-122"/>
              </a:rPr>
              <a:t>           </a:t>
            </a:r>
            <a:r>
              <a:rPr lang="en-US" altLang="zh-CN" b="1">
                <a:latin typeface="楷体" pitchFamily="18" charset="-122"/>
                <a:ea typeface="楷体" pitchFamily="18" charset="-122"/>
              </a:rPr>
              <a:t>11110</a:t>
            </a:r>
          </a:p>
          <a:p>
            <a:pPr>
              <a:lnSpc>
                <a:spcPct val="90000"/>
              </a:lnSpc>
            </a:pPr>
            <a:r>
              <a:rPr lang="en-US" altLang="zh-CN" b="1">
                <a:latin typeface="楷体" pitchFamily="18" charset="-122"/>
                <a:ea typeface="楷体" pitchFamily="18" charset="-122"/>
              </a:rPr>
              <a:t>           11001               </a:t>
            </a:r>
            <a:r>
              <a:rPr lang="zh-CN" altLang="en-US" b="1"/>
              <a:t>接收方使用相同的</a:t>
            </a:r>
            <a:r>
              <a:rPr lang="en-US" altLang="zh-CN" b="1"/>
              <a:t>g(x)</a:t>
            </a:r>
            <a:r>
              <a:rPr lang="zh-CN" altLang="en-US" b="1"/>
              <a:t>和除法</a:t>
            </a:r>
            <a:endParaRPr lang="zh-CN" altLang="en-US" b="1">
              <a:latin typeface="楷体" pitchFamily="18" charset="-122"/>
              <a:ea typeface="楷体" pitchFamily="18" charset="-122"/>
            </a:endParaRPr>
          </a:p>
          <a:p>
            <a:pPr>
              <a:lnSpc>
                <a:spcPct val="90000"/>
              </a:lnSpc>
            </a:pPr>
            <a:r>
              <a:rPr lang="zh-CN" altLang="en-US" b="1">
                <a:latin typeface="楷体" pitchFamily="18" charset="-122"/>
                <a:ea typeface="楷体" pitchFamily="18" charset="-122"/>
              </a:rPr>
              <a:t>             </a:t>
            </a:r>
            <a:r>
              <a:rPr lang="en-US" altLang="zh-CN" b="1">
                <a:latin typeface="楷体" pitchFamily="18" charset="-122"/>
                <a:ea typeface="楷体" pitchFamily="18" charset="-122"/>
              </a:rPr>
              <a:t>1111</a:t>
            </a:r>
            <a:r>
              <a:rPr lang="en-US" altLang="zh-CN" b="1">
                <a:solidFill>
                  <a:srgbClr val="FF0000"/>
                </a:solidFill>
                <a:latin typeface="楷体" pitchFamily="18" charset="-122"/>
                <a:ea typeface="楷体" pitchFamily="18" charset="-122"/>
              </a:rPr>
              <a:t>0                 </a:t>
            </a:r>
            <a:r>
              <a:rPr lang="zh-CN" altLang="en-US" b="1"/>
              <a:t>进行校验：</a:t>
            </a:r>
            <a:endParaRPr lang="zh-CN" altLang="en-US" b="1">
              <a:solidFill>
                <a:srgbClr val="FF0000"/>
              </a:solidFill>
              <a:latin typeface="楷体" pitchFamily="18" charset="-122"/>
              <a:ea typeface="楷体" pitchFamily="18" charset="-122"/>
            </a:endParaRPr>
          </a:p>
          <a:p>
            <a:pPr>
              <a:lnSpc>
                <a:spcPct val="90000"/>
              </a:lnSpc>
            </a:pPr>
            <a:r>
              <a:rPr lang="zh-CN" altLang="en-US" b="1">
                <a:solidFill>
                  <a:schemeClr val="hlink"/>
                </a:solidFill>
                <a:latin typeface="楷体" pitchFamily="18" charset="-122"/>
                <a:ea typeface="楷体" pitchFamily="18" charset="-122"/>
              </a:rPr>
              <a:t>             </a:t>
            </a:r>
            <a:r>
              <a:rPr lang="en-US" altLang="zh-CN" b="1">
                <a:latin typeface="楷体" pitchFamily="18" charset="-122"/>
                <a:ea typeface="楷体" pitchFamily="18" charset="-122"/>
              </a:rPr>
              <a:t>11001</a:t>
            </a:r>
            <a:endParaRPr lang="en-US" altLang="zh-CN" b="1">
              <a:solidFill>
                <a:schemeClr val="hlink"/>
              </a:solidFill>
              <a:latin typeface="楷体" pitchFamily="18" charset="-122"/>
              <a:ea typeface="楷体" pitchFamily="18" charset="-122"/>
            </a:endParaRPr>
          </a:p>
          <a:p>
            <a:pPr>
              <a:lnSpc>
                <a:spcPct val="90000"/>
              </a:lnSpc>
            </a:pPr>
            <a:r>
              <a:rPr lang="en-US" altLang="zh-CN" b="1">
                <a:solidFill>
                  <a:schemeClr val="hlink"/>
                </a:solidFill>
                <a:latin typeface="楷体" pitchFamily="18" charset="-122"/>
                <a:ea typeface="楷体" pitchFamily="18" charset="-122"/>
              </a:rPr>
              <a:t>               </a:t>
            </a:r>
            <a:r>
              <a:rPr lang="en-US" altLang="zh-CN" b="1">
                <a:latin typeface="楷体" pitchFamily="18" charset="-122"/>
                <a:ea typeface="楷体" pitchFamily="18" charset="-122"/>
              </a:rPr>
              <a:t>11</a:t>
            </a:r>
            <a:r>
              <a:rPr lang="en-US" altLang="zh-CN" b="1">
                <a:solidFill>
                  <a:srgbClr val="FF0000"/>
                </a:solidFill>
                <a:latin typeface="楷体" pitchFamily="18" charset="-122"/>
                <a:ea typeface="楷体" pitchFamily="18" charset="-122"/>
              </a:rPr>
              <a:t>100               </a:t>
            </a:r>
            <a:r>
              <a:rPr lang="zh-CN" altLang="en-US" b="1"/>
              <a:t>接收字段</a:t>
            </a:r>
            <a:r>
              <a:rPr lang="en-US" altLang="zh-CN" b="1"/>
              <a:t>/</a:t>
            </a:r>
            <a:r>
              <a:rPr lang="zh-CN" altLang="en-US" b="1"/>
              <a:t>生成码</a:t>
            </a:r>
            <a:endParaRPr lang="zh-CN" altLang="en-US" b="1">
              <a:solidFill>
                <a:schemeClr val="hlink"/>
              </a:solidFill>
              <a:latin typeface="楷体" pitchFamily="18" charset="-122"/>
              <a:ea typeface="楷体" pitchFamily="18" charset="-122"/>
            </a:endParaRPr>
          </a:p>
          <a:p>
            <a:pPr>
              <a:lnSpc>
                <a:spcPct val="90000"/>
              </a:lnSpc>
            </a:pPr>
            <a:r>
              <a:rPr lang="zh-CN" altLang="en-US" b="1">
                <a:solidFill>
                  <a:schemeClr val="hlink"/>
                </a:solidFill>
                <a:latin typeface="楷体" pitchFamily="18" charset="-122"/>
                <a:ea typeface="楷体" pitchFamily="18" charset="-122"/>
              </a:rPr>
              <a:t>               </a:t>
            </a:r>
            <a:r>
              <a:rPr lang="en-US" altLang="zh-CN" b="1">
                <a:latin typeface="楷体" pitchFamily="18" charset="-122"/>
                <a:ea typeface="楷体" pitchFamily="18" charset="-122"/>
              </a:rPr>
              <a:t>11001                 </a:t>
            </a:r>
            <a:r>
              <a:rPr lang="zh-CN" altLang="en-US" b="1"/>
              <a:t>如果除尽，则正确，</a:t>
            </a:r>
            <a:endParaRPr lang="zh-CN" altLang="en-US" b="1">
              <a:solidFill>
                <a:schemeClr val="hlink"/>
              </a:solidFill>
              <a:latin typeface="楷体" pitchFamily="18" charset="-122"/>
              <a:ea typeface="楷体" pitchFamily="18" charset="-122"/>
            </a:endParaRPr>
          </a:p>
          <a:p>
            <a:pPr>
              <a:lnSpc>
                <a:spcPct val="90000"/>
              </a:lnSpc>
            </a:pPr>
            <a:r>
              <a:rPr lang="zh-CN" altLang="en-US" b="1">
                <a:solidFill>
                  <a:schemeClr val="hlink"/>
                </a:solidFill>
                <a:latin typeface="楷体" pitchFamily="18" charset="-122"/>
                <a:ea typeface="楷体" pitchFamily="18" charset="-122"/>
              </a:rPr>
              <a:t>   </a:t>
            </a:r>
            <a:r>
              <a:rPr lang="zh-CN" altLang="en-US" b="1">
                <a:solidFill>
                  <a:srgbClr val="FF0000"/>
                </a:solidFill>
                <a:latin typeface="楷体" pitchFamily="18" charset="-122"/>
                <a:ea typeface="楷体" pitchFamily="18" charset="-122"/>
              </a:rPr>
              <a:t>校验字段</a:t>
            </a:r>
            <a:r>
              <a:rPr lang="zh-CN" altLang="en-US" b="1">
                <a:solidFill>
                  <a:schemeClr val="hlink"/>
                </a:solidFill>
                <a:latin typeface="楷体" pitchFamily="18" charset="-122"/>
                <a:ea typeface="楷体" pitchFamily="18" charset="-122"/>
              </a:rPr>
              <a:t>      </a:t>
            </a:r>
            <a:r>
              <a:rPr lang="en-US" altLang="zh-CN" b="1">
                <a:solidFill>
                  <a:srgbClr val="FF0000"/>
                </a:solidFill>
                <a:latin typeface="楷体" pitchFamily="18" charset="-122"/>
                <a:ea typeface="楷体" pitchFamily="18" charset="-122"/>
              </a:rPr>
              <a:t>1010</a:t>
            </a:r>
            <a:r>
              <a:rPr lang="en-US" altLang="zh-CN" b="1">
                <a:solidFill>
                  <a:schemeClr val="hlink"/>
                </a:solidFill>
                <a:latin typeface="楷体" pitchFamily="18" charset="-122"/>
                <a:ea typeface="楷体" pitchFamily="18" charset="-122"/>
              </a:rPr>
              <a:t> </a:t>
            </a:r>
            <a:r>
              <a:rPr lang="en-US" altLang="zh-CN" b="1">
                <a:solidFill>
                  <a:srgbClr val="FF0000"/>
                </a:solidFill>
                <a:latin typeface="楷体" pitchFamily="18" charset="-122"/>
                <a:ea typeface="楷体" pitchFamily="18" charset="-122"/>
              </a:rPr>
              <a:t>(</a:t>
            </a:r>
            <a:r>
              <a:rPr lang="zh-CN" altLang="en-US" b="1">
                <a:solidFill>
                  <a:srgbClr val="FF0000"/>
                </a:solidFill>
                <a:latin typeface="楷体" pitchFamily="18" charset="-122"/>
                <a:ea typeface="楷体" pitchFamily="18" charset="-122"/>
              </a:rPr>
              <a:t>余数</a:t>
            </a:r>
            <a:r>
              <a:rPr lang="en-US" altLang="zh-CN" b="1">
                <a:solidFill>
                  <a:srgbClr val="FF0000"/>
                </a:solidFill>
                <a:latin typeface="楷体" pitchFamily="18" charset="-122"/>
                <a:ea typeface="楷体" pitchFamily="18" charset="-122"/>
              </a:rPr>
              <a:t>)                   </a:t>
            </a:r>
            <a:r>
              <a:rPr lang="zh-CN" altLang="en-US" b="1"/>
              <a:t>否则错。</a:t>
            </a:r>
            <a:endParaRPr lang="zh-CN" altLang="en-US" b="1">
              <a:solidFill>
                <a:srgbClr val="FF0000"/>
              </a:solidFill>
              <a:latin typeface="楷体" pitchFamily="18" charset="-122"/>
              <a:ea typeface="楷体" pitchFamily="18" charset="-122"/>
            </a:endParaRPr>
          </a:p>
          <a:p>
            <a:pPr>
              <a:lnSpc>
                <a:spcPct val="90000"/>
              </a:lnSpc>
            </a:pPr>
            <a:r>
              <a:rPr lang="zh-CN" altLang="en-US" b="1">
                <a:latin typeface="楷体" pitchFamily="18" charset="-122"/>
                <a:ea typeface="楷体" pitchFamily="18" charset="-122"/>
              </a:rPr>
              <a:t>                                </a:t>
            </a:r>
          </a:p>
          <a:p>
            <a:pPr>
              <a:lnSpc>
                <a:spcPct val="90000"/>
              </a:lnSpc>
              <a:spcBef>
                <a:spcPct val="20000"/>
              </a:spcBef>
            </a:pPr>
            <a:r>
              <a:rPr lang="zh-CN" altLang="en-US" b="1">
                <a:latin typeface="楷体" pitchFamily="18" charset="-122"/>
                <a:ea typeface="楷体" pitchFamily="18" charset="-122"/>
              </a:rPr>
              <a:t>形成码字：</a:t>
            </a:r>
            <a:r>
              <a:rPr lang="en-US" altLang="zh-CN" b="1">
                <a:latin typeface="楷体" pitchFamily="18" charset="-122"/>
                <a:ea typeface="楷体" pitchFamily="18" charset="-122"/>
              </a:rPr>
              <a:t>1011001</a:t>
            </a:r>
            <a:r>
              <a:rPr lang="en-US" altLang="zh-CN" b="1">
                <a:solidFill>
                  <a:srgbClr val="FF0000"/>
                </a:solidFill>
                <a:latin typeface="楷体" pitchFamily="18" charset="-122"/>
                <a:ea typeface="楷体" pitchFamily="18" charset="-122"/>
              </a:rPr>
              <a:t>1010</a:t>
            </a:r>
          </a:p>
        </p:txBody>
      </p:sp>
      <p:sp>
        <p:nvSpPr>
          <p:cNvPr id="21515" name="Text Box 14"/>
          <p:cNvSpPr txBox="1">
            <a:spLocks noChangeArrowheads="1"/>
          </p:cNvSpPr>
          <p:nvPr/>
        </p:nvSpPr>
        <p:spPr bwMode="auto">
          <a:xfrm>
            <a:off x="179388" y="304800"/>
            <a:ext cx="8839200" cy="420688"/>
          </a:xfrm>
          <a:prstGeom prst="rect">
            <a:avLst/>
          </a:prstGeom>
          <a:noFill/>
          <a:ln w="9525">
            <a:noFill/>
            <a:miter lim="800000"/>
            <a:headEnd/>
            <a:tailEnd/>
          </a:ln>
        </p:spPr>
        <p:txBody>
          <a:bodyPr>
            <a:spAutoFit/>
          </a:bodyPr>
          <a:lstStyle/>
          <a:p>
            <a:pPr>
              <a:lnSpc>
                <a:spcPct val="90000"/>
              </a:lnSpc>
              <a:spcBef>
                <a:spcPct val="20000"/>
              </a:spcBef>
              <a:spcAft>
                <a:spcPct val="40000"/>
              </a:spcAft>
              <a:buFontTx/>
              <a:buChar char="☆"/>
            </a:pPr>
            <a:r>
              <a:rPr lang="en-US" altLang="zh-CN" b="1">
                <a:solidFill>
                  <a:srgbClr val="FF0000"/>
                </a:solidFill>
                <a:latin typeface="楷体" pitchFamily="18" charset="-122"/>
                <a:ea typeface="楷体" pitchFamily="18" charset="-122"/>
              </a:rPr>
              <a:t> </a:t>
            </a:r>
            <a:r>
              <a:rPr lang="zh-CN" altLang="en-US" b="1">
                <a:latin typeface="楷体" pitchFamily="18" charset="-122"/>
                <a:ea typeface="楷体" pitchFamily="18" charset="-122"/>
              </a:rPr>
              <a:t>校验字段</a:t>
            </a:r>
            <a:r>
              <a:rPr lang="en-US" altLang="zh-CN" b="1">
                <a:latin typeface="楷体" pitchFamily="18" charset="-122"/>
                <a:ea typeface="楷体" pitchFamily="18" charset="-122"/>
              </a:rPr>
              <a:t>r(x)</a:t>
            </a:r>
            <a:r>
              <a:rPr lang="zh-CN" altLang="en-US" b="1">
                <a:latin typeface="楷体" pitchFamily="18" charset="-122"/>
                <a:ea typeface="楷体" pitchFamily="18" charset="-122"/>
              </a:rPr>
              <a:t>生成方法之一：软件方法</a:t>
            </a:r>
            <a:r>
              <a:rPr lang="en-US" altLang="zh-CN" b="1">
                <a:ea typeface="楷体" pitchFamily="18" charset="-122"/>
              </a:rPr>
              <a:t>—</a:t>
            </a:r>
            <a:r>
              <a:rPr lang="zh-CN" altLang="en-US" b="1">
                <a:solidFill>
                  <a:srgbClr val="FF0000"/>
                </a:solidFill>
                <a:latin typeface="楷体" pitchFamily="18" charset="-122"/>
                <a:ea typeface="楷体" pitchFamily="18" charset="-122"/>
              </a:rPr>
              <a:t>多项式除法取余数</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8547100" y="117475"/>
            <a:ext cx="338554" cy="461665"/>
          </a:xfrm>
          <a:prstGeom prst="rect">
            <a:avLst/>
          </a:prstGeom>
          <a:noFill/>
          <a:ln w="12700">
            <a:noFill/>
            <a:miter lim="800000"/>
            <a:headEnd/>
            <a:tailEnd/>
          </a:ln>
        </p:spPr>
        <p:txBody>
          <a:bodyPr wrap="none">
            <a:spAutoFit/>
          </a:bodyPr>
          <a:lstStyle/>
          <a:p>
            <a:pPr eaLnBrk="0" hangingPunct="0"/>
            <a:r>
              <a:rPr lang="en-US" altLang="zh-CN" dirty="0" smtClean="0"/>
              <a:t>6</a:t>
            </a:r>
            <a:endParaRPr lang="en-US" altLang="zh-CN" dirty="0"/>
          </a:p>
        </p:txBody>
      </p:sp>
      <p:sp>
        <p:nvSpPr>
          <p:cNvPr id="64515" name="Text Box 3"/>
          <p:cNvSpPr txBox="1">
            <a:spLocks noChangeArrowheads="1"/>
          </p:cNvSpPr>
          <p:nvPr/>
        </p:nvSpPr>
        <p:spPr bwMode="auto">
          <a:xfrm>
            <a:off x="381000" y="1125538"/>
            <a:ext cx="8534400" cy="3268587"/>
          </a:xfrm>
          <a:prstGeom prst="rect">
            <a:avLst/>
          </a:prstGeom>
          <a:noFill/>
          <a:ln w="9525">
            <a:noFill/>
            <a:miter lim="800000"/>
            <a:headEnd/>
            <a:tailEnd/>
          </a:ln>
        </p:spPr>
        <p:txBody>
          <a:bodyPr>
            <a:spAutoFit/>
          </a:bodyPr>
          <a:lstStyle/>
          <a:p>
            <a:pPr>
              <a:spcBef>
                <a:spcPct val="20000"/>
              </a:spcBef>
              <a:spcAft>
                <a:spcPct val="20000"/>
              </a:spcAft>
              <a:buClr>
                <a:schemeClr val="hlink"/>
              </a:buClr>
              <a:buFont typeface="Monotype Sorts" pitchFamily="2" charset="2"/>
              <a:buNone/>
            </a:pPr>
            <a:r>
              <a:rPr lang="zh-CN" altLang="en-US" sz="2800" b="1" dirty="0">
                <a:solidFill>
                  <a:srgbClr val="FF0000"/>
                </a:solidFill>
                <a:latin typeface="楷体" pitchFamily="18" charset="-122"/>
                <a:ea typeface="楷体" pitchFamily="18" charset="-122"/>
              </a:rPr>
              <a:t>调相：</a:t>
            </a:r>
            <a:r>
              <a:rPr lang="zh-CN" altLang="en-US" sz="2800" b="1" dirty="0">
                <a:latin typeface="楷体" pitchFamily="18" charset="-122"/>
                <a:ea typeface="楷体" pitchFamily="18" charset="-122"/>
              </a:rPr>
              <a:t>（</a:t>
            </a:r>
            <a:r>
              <a:rPr lang="zh-CN" altLang="en-US" b="1" dirty="0">
                <a:latin typeface="楷体" pitchFamily="18" charset="-122"/>
                <a:ea typeface="楷体" pitchFamily="18" charset="-122"/>
              </a:rPr>
              <a:t>相位调制或移相键控法</a:t>
            </a:r>
            <a:r>
              <a:rPr lang="en-US" altLang="zh-CN" b="1" dirty="0">
                <a:latin typeface="楷体" pitchFamily="18" charset="-122"/>
                <a:ea typeface="楷体" pitchFamily="18" charset="-122"/>
              </a:rPr>
              <a:t>PSK</a:t>
            </a:r>
            <a:r>
              <a:rPr lang="zh-CN" altLang="en-US" b="1" dirty="0">
                <a:latin typeface="楷体" pitchFamily="18" charset="-122"/>
                <a:ea typeface="楷体" pitchFamily="18" charset="-122"/>
              </a:rPr>
              <a:t>）：</a:t>
            </a:r>
          </a:p>
          <a:p>
            <a:pPr>
              <a:spcBef>
                <a:spcPct val="20000"/>
              </a:spcBef>
            </a:pPr>
            <a:r>
              <a:rPr lang="zh-CN" altLang="en-US" b="1" dirty="0">
                <a:latin typeface="楷体" pitchFamily="18" charset="-122"/>
                <a:ea typeface="楷体" pitchFamily="18" charset="-122"/>
              </a:rPr>
              <a:t>    利用</a:t>
            </a:r>
            <a:r>
              <a:rPr lang="zh-CN" altLang="en-US" b="1" dirty="0">
                <a:solidFill>
                  <a:srgbClr val="FF0000"/>
                </a:solidFill>
                <a:latin typeface="楷体" pitchFamily="18" charset="-122"/>
                <a:ea typeface="楷体" pitchFamily="18" charset="-122"/>
              </a:rPr>
              <a:t>相邻载波信号</a:t>
            </a:r>
            <a:r>
              <a:rPr lang="zh-CN" altLang="en-US" b="1" i="1" u="sng" dirty="0">
                <a:solidFill>
                  <a:srgbClr val="FF0000"/>
                </a:solidFill>
                <a:latin typeface="楷体" pitchFamily="18" charset="-122"/>
                <a:ea typeface="楷体" pitchFamily="18" charset="-122"/>
              </a:rPr>
              <a:t>的相位变化</a:t>
            </a:r>
            <a:r>
              <a:rPr lang="zh-CN" altLang="en-US" b="1" dirty="0">
                <a:solidFill>
                  <a:srgbClr val="FF0000"/>
                </a:solidFill>
                <a:latin typeface="楷体" pitchFamily="18" charset="-122"/>
                <a:ea typeface="楷体" pitchFamily="18" charset="-122"/>
              </a:rPr>
              <a:t>值</a:t>
            </a:r>
            <a:r>
              <a:rPr lang="zh-CN" altLang="en-US" b="1" dirty="0">
                <a:latin typeface="楷体" pitchFamily="18" charset="-122"/>
                <a:ea typeface="楷体" pitchFamily="18" charset="-122"/>
              </a:rPr>
              <a:t>来表示相邻</a:t>
            </a:r>
            <a:r>
              <a:rPr lang="zh-CN" altLang="en-US" b="1" dirty="0" smtClean="0">
                <a:latin typeface="楷体" pitchFamily="18" charset="-122"/>
                <a:ea typeface="楷体" pitchFamily="18" charset="-122"/>
              </a:rPr>
              <a:t>信号的</a:t>
            </a:r>
            <a:r>
              <a:rPr lang="zh-CN" altLang="en-US" b="1" dirty="0">
                <a:latin typeface="楷体" pitchFamily="18" charset="-122"/>
                <a:ea typeface="楷体" pitchFamily="18" charset="-122"/>
              </a:rPr>
              <a:t>数据信息值，此时的</a:t>
            </a:r>
            <a:r>
              <a:rPr lang="zh-CN" altLang="en-US" b="1" u="sng" dirty="0">
                <a:latin typeface="楷体" pitchFamily="18" charset="-122"/>
                <a:ea typeface="楷体" pitchFamily="18" charset="-122"/>
              </a:rPr>
              <a:t>幅度和频率均不发生变化</a:t>
            </a:r>
            <a:r>
              <a:rPr lang="zh-CN" altLang="en-US" b="1" dirty="0">
                <a:latin typeface="楷体" pitchFamily="18" charset="-122"/>
                <a:ea typeface="楷体" pitchFamily="18" charset="-122"/>
              </a:rPr>
              <a:t>；</a:t>
            </a:r>
          </a:p>
          <a:p>
            <a:endParaRPr lang="zh-CN" altLang="en-US" dirty="0"/>
          </a:p>
          <a:p>
            <a:r>
              <a:rPr lang="zh-CN" altLang="en-US" dirty="0"/>
              <a:t>        </a:t>
            </a:r>
            <a:r>
              <a:rPr lang="en-US" altLang="zh-CN" b="1" dirty="0">
                <a:solidFill>
                  <a:srgbClr val="008000"/>
                </a:solidFill>
              </a:rPr>
              <a:t>g(x) = sin(</a:t>
            </a:r>
            <a:r>
              <a:rPr lang="en-US" altLang="zh-CN" b="1" dirty="0" err="1">
                <a:solidFill>
                  <a:srgbClr val="FF0000"/>
                </a:solidFill>
              </a:rPr>
              <a:t>n</a:t>
            </a:r>
            <a:r>
              <a:rPr lang="en-US" altLang="zh-CN" b="1" dirty="0" err="1">
                <a:solidFill>
                  <a:srgbClr val="008000"/>
                </a:solidFill>
              </a:rPr>
              <a:t>+x</a:t>
            </a:r>
            <a:r>
              <a:rPr lang="en-US" altLang="zh-CN" b="1" dirty="0">
                <a:solidFill>
                  <a:srgbClr val="008000"/>
                </a:solidFill>
              </a:rPr>
              <a:t>)</a:t>
            </a:r>
            <a:r>
              <a:rPr lang="en-US" altLang="zh-CN" b="1" dirty="0"/>
              <a:t>  </a:t>
            </a:r>
            <a:r>
              <a:rPr lang="zh-CN" altLang="en-US" b="1" dirty="0"/>
              <a:t>不同</a:t>
            </a:r>
            <a:r>
              <a:rPr lang="en-US" altLang="zh-CN" b="1" dirty="0">
                <a:solidFill>
                  <a:srgbClr val="FF0000"/>
                </a:solidFill>
              </a:rPr>
              <a:t>n</a:t>
            </a:r>
            <a:r>
              <a:rPr lang="zh-CN" altLang="en-US" b="1" dirty="0"/>
              <a:t>产生相位变化不同的载波信号</a:t>
            </a:r>
            <a:endParaRPr lang="zh-CN" altLang="en-US" dirty="0"/>
          </a:p>
          <a:p>
            <a:r>
              <a:rPr lang="en-US" altLang="zh-CN" b="1" dirty="0" smtClean="0">
                <a:solidFill>
                  <a:srgbClr val="FF0000"/>
                </a:solidFill>
                <a:latin typeface="楷体" pitchFamily="18" charset="-122"/>
                <a:ea typeface="楷体" pitchFamily="18" charset="-122"/>
              </a:rPr>
              <a:t>            </a:t>
            </a:r>
            <a:r>
              <a:rPr lang="en-US" altLang="zh-CN" b="1" dirty="0" smtClean="0">
                <a:solidFill>
                  <a:srgbClr val="FF0000"/>
                </a:solidFill>
                <a:latin typeface="楷体" pitchFamily="18" charset="-122"/>
                <a:ea typeface="楷体" pitchFamily="18" charset="-122"/>
              </a:rPr>
              <a:t> n </a:t>
            </a:r>
            <a:r>
              <a:rPr lang="zh-CN" altLang="en-US" b="1" dirty="0"/>
              <a:t>的个数对应了码元的取值</a:t>
            </a:r>
            <a:r>
              <a:rPr lang="zh-CN" altLang="en-US" b="1" dirty="0" smtClean="0"/>
              <a:t>个数（状态数）。</a:t>
            </a:r>
            <a:endParaRPr lang="zh-CN" altLang="en-US" b="1" dirty="0"/>
          </a:p>
          <a:p>
            <a:r>
              <a:rPr lang="en-US" altLang="zh-CN" b="1" dirty="0" smtClean="0"/>
              <a:t>        </a:t>
            </a:r>
            <a:r>
              <a:rPr lang="zh-CN" altLang="en-US" b="1" dirty="0" smtClean="0"/>
              <a:t>例如</a:t>
            </a:r>
            <a:r>
              <a:rPr lang="zh-CN" altLang="en-US" b="1" dirty="0"/>
              <a:t>：</a:t>
            </a:r>
            <a:r>
              <a:rPr lang="en-US" altLang="zh-CN" b="1" dirty="0"/>
              <a:t>0—</a:t>
            </a:r>
            <a:r>
              <a:rPr lang="zh-CN" altLang="en-US" b="1" dirty="0"/>
              <a:t>相位变化</a:t>
            </a:r>
            <a:r>
              <a:rPr lang="en-US" altLang="zh-CN" b="1" dirty="0"/>
              <a:t>180</a:t>
            </a:r>
            <a:r>
              <a:rPr lang="zh-CN" altLang="en-US" b="1" dirty="0"/>
              <a:t>度，</a:t>
            </a:r>
            <a:r>
              <a:rPr lang="en-US" altLang="zh-CN" b="1" dirty="0"/>
              <a:t>1—</a:t>
            </a:r>
            <a:r>
              <a:rPr lang="zh-CN" altLang="en-US" b="1" dirty="0"/>
              <a:t>相位不变化；</a:t>
            </a:r>
          </a:p>
          <a:p>
            <a:r>
              <a:rPr lang="zh-CN" altLang="en-US" b="1" dirty="0"/>
              <a:t>        或者：</a:t>
            </a:r>
            <a:r>
              <a:rPr lang="en-US" altLang="zh-CN" b="1" dirty="0"/>
              <a:t>00—</a:t>
            </a:r>
            <a:r>
              <a:rPr lang="zh-CN" altLang="en-US" b="1" dirty="0"/>
              <a:t>不变化，</a:t>
            </a:r>
            <a:r>
              <a:rPr lang="en-US" altLang="zh-CN" b="1" dirty="0"/>
              <a:t>01—90</a:t>
            </a:r>
            <a:r>
              <a:rPr lang="zh-CN" altLang="en-US" b="1" dirty="0"/>
              <a:t>度，</a:t>
            </a:r>
            <a:r>
              <a:rPr lang="en-US" altLang="zh-CN" b="1" dirty="0"/>
              <a:t>10—180</a:t>
            </a:r>
            <a:r>
              <a:rPr lang="zh-CN" altLang="en-US" b="1" dirty="0"/>
              <a:t>度，</a:t>
            </a:r>
            <a:r>
              <a:rPr lang="en-US" altLang="zh-CN" b="1" dirty="0"/>
              <a:t>11—270</a:t>
            </a:r>
            <a:r>
              <a:rPr lang="zh-CN" altLang="en-US" b="1" dirty="0"/>
              <a:t>度</a:t>
            </a:r>
            <a:r>
              <a:rPr lang="zh-CN" altLang="en-US" b="1" dirty="0" smtClean="0"/>
              <a:t>；</a:t>
            </a:r>
            <a:r>
              <a:rPr lang="zh-CN" altLang="en-US" b="1" dirty="0" smtClean="0">
                <a:solidFill>
                  <a:srgbClr val="008000"/>
                </a:solidFill>
              </a:rPr>
              <a:t>         </a:t>
            </a:r>
            <a:endParaRPr lang="zh-CN" altLang="en-US" dirty="0"/>
          </a:p>
        </p:txBody>
      </p:sp>
      <p:sp>
        <p:nvSpPr>
          <p:cNvPr id="704516" name="Rectangle 4"/>
          <p:cNvSpPr>
            <a:spLocks noChangeArrowheads="1"/>
          </p:cNvSpPr>
          <p:nvPr/>
        </p:nvSpPr>
        <p:spPr bwMode="auto">
          <a:xfrm>
            <a:off x="228600" y="90805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64517" name="Text Box 5"/>
          <p:cNvSpPr txBox="1">
            <a:spLocks noChangeArrowheads="1"/>
          </p:cNvSpPr>
          <p:nvPr/>
        </p:nvSpPr>
        <p:spPr bwMode="auto">
          <a:xfrm>
            <a:off x="323850" y="333375"/>
            <a:ext cx="2622550" cy="579438"/>
          </a:xfrm>
          <a:prstGeom prst="rect">
            <a:avLst/>
          </a:prstGeom>
          <a:noFill/>
          <a:ln w="9525">
            <a:noFill/>
            <a:miter lim="800000"/>
            <a:headEnd/>
            <a:tailEnd/>
          </a:ln>
        </p:spPr>
        <p:txBody>
          <a:bodyPr wrap="none">
            <a:spAutoFit/>
          </a:bodyPr>
          <a:lstStyle/>
          <a:p>
            <a:pPr>
              <a:spcBef>
                <a:spcPct val="20000"/>
              </a:spcBef>
              <a:spcAft>
                <a:spcPct val="50000"/>
              </a:spcAft>
              <a:buClr>
                <a:srgbClr val="FF0000"/>
              </a:buClr>
              <a:buFontTx/>
              <a:buChar char="★"/>
            </a:pPr>
            <a:r>
              <a:rPr lang="zh-CN" altLang="en-US" sz="3200" b="1">
                <a:latin typeface="楷体" pitchFamily="18" charset="-122"/>
                <a:ea typeface="楷体" pitchFamily="18" charset="-122"/>
              </a:rPr>
              <a:t>调制方法：</a:t>
            </a:r>
            <a:endParaRPr lang="zh-CN" altLang="en-US"/>
          </a:p>
        </p:txBody>
      </p:sp>
      <p:sp>
        <p:nvSpPr>
          <p:cNvPr id="64518" name="Line 6"/>
          <p:cNvSpPr>
            <a:spLocks noChangeShapeType="1"/>
          </p:cNvSpPr>
          <p:nvPr/>
        </p:nvSpPr>
        <p:spPr bwMode="auto">
          <a:xfrm>
            <a:off x="1304925" y="5378450"/>
            <a:ext cx="0" cy="1219200"/>
          </a:xfrm>
          <a:prstGeom prst="line">
            <a:avLst/>
          </a:prstGeom>
          <a:noFill/>
          <a:ln w="28575">
            <a:solidFill>
              <a:schemeClr val="tx1"/>
            </a:solidFill>
            <a:prstDash val="dash"/>
            <a:round/>
            <a:headEnd/>
            <a:tailEnd/>
          </a:ln>
        </p:spPr>
        <p:txBody>
          <a:bodyPr wrap="none" anchor="ctr"/>
          <a:lstStyle/>
          <a:p>
            <a:endParaRPr lang="zh-CN" altLang="en-US"/>
          </a:p>
        </p:txBody>
      </p:sp>
      <p:sp>
        <p:nvSpPr>
          <p:cNvPr id="64519" name="Line 7"/>
          <p:cNvSpPr>
            <a:spLocks noChangeShapeType="1"/>
          </p:cNvSpPr>
          <p:nvPr/>
        </p:nvSpPr>
        <p:spPr bwMode="auto">
          <a:xfrm>
            <a:off x="2524125" y="5378450"/>
            <a:ext cx="0" cy="1219200"/>
          </a:xfrm>
          <a:prstGeom prst="line">
            <a:avLst/>
          </a:prstGeom>
          <a:noFill/>
          <a:ln w="28575">
            <a:solidFill>
              <a:schemeClr val="tx1"/>
            </a:solidFill>
            <a:prstDash val="dash"/>
            <a:round/>
            <a:headEnd/>
            <a:tailEnd/>
          </a:ln>
        </p:spPr>
        <p:txBody>
          <a:bodyPr wrap="none" anchor="ctr"/>
          <a:lstStyle/>
          <a:p>
            <a:endParaRPr lang="zh-CN" altLang="en-US"/>
          </a:p>
        </p:txBody>
      </p:sp>
      <p:sp>
        <p:nvSpPr>
          <p:cNvPr id="64520" name="Line 8"/>
          <p:cNvSpPr>
            <a:spLocks noChangeShapeType="1"/>
          </p:cNvSpPr>
          <p:nvPr/>
        </p:nvSpPr>
        <p:spPr bwMode="auto">
          <a:xfrm>
            <a:off x="1914525" y="5378450"/>
            <a:ext cx="0" cy="1219200"/>
          </a:xfrm>
          <a:prstGeom prst="line">
            <a:avLst/>
          </a:prstGeom>
          <a:noFill/>
          <a:ln w="28575">
            <a:solidFill>
              <a:schemeClr val="tx1"/>
            </a:solidFill>
            <a:prstDash val="dash"/>
            <a:round/>
            <a:headEnd/>
            <a:tailEnd/>
          </a:ln>
        </p:spPr>
        <p:txBody>
          <a:bodyPr wrap="none" anchor="ctr"/>
          <a:lstStyle/>
          <a:p>
            <a:endParaRPr lang="zh-CN" altLang="en-US"/>
          </a:p>
        </p:txBody>
      </p:sp>
      <p:sp>
        <p:nvSpPr>
          <p:cNvPr id="64521" name="Line 9"/>
          <p:cNvSpPr>
            <a:spLocks noChangeShapeType="1"/>
          </p:cNvSpPr>
          <p:nvPr/>
        </p:nvSpPr>
        <p:spPr bwMode="auto">
          <a:xfrm>
            <a:off x="1076325" y="5988050"/>
            <a:ext cx="4648200" cy="0"/>
          </a:xfrm>
          <a:prstGeom prst="line">
            <a:avLst/>
          </a:prstGeom>
          <a:noFill/>
          <a:ln w="28575">
            <a:solidFill>
              <a:schemeClr val="tx1"/>
            </a:solidFill>
            <a:prstDash val="dash"/>
            <a:round/>
            <a:headEnd/>
            <a:tailEnd/>
          </a:ln>
        </p:spPr>
        <p:txBody>
          <a:bodyPr wrap="none" anchor="ctr"/>
          <a:lstStyle/>
          <a:p>
            <a:endParaRPr lang="zh-CN" altLang="en-US"/>
          </a:p>
        </p:txBody>
      </p:sp>
      <p:sp>
        <p:nvSpPr>
          <p:cNvPr id="64522" name="Line 10"/>
          <p:cNvSpPr>
            <a:spLocks noChangeShapeType="1"/>
          </p:cNvSpPr>
          <p:nvPr/>
        </p:nvSpPr>
        <p:spPr bwMode="auto">
          <a:xfrm>
            <a:off x="3133725" y="5378450"/>
            <a:ext cx="0" cy="1219200"/>
          </a:xfrm>
          <a:prstGeom prst="line">
            <a:avLst/>
          </a:prstGeom>
          <a:noFill/>
          <a:ln w="28575">
            <a:solidFill>
              <a:schemeClr val="tx1"/>
            </a:solidFill>
            <a:prstDash val="dash"/>
            <a:round/>
            <a:headEnd/>
            <a:tailEnd/>
          </a:ln>
        </p:spPr>
        <p:txBody>
          <a:bodyPr wrap="none" anchor="ctr"/>
          <a:lstStyle/>
          <a:p>
            <a:endParaRPr lang="zh-CN" altLang="en-US"/>
          </a:p>
        </p:txBody>
      </p:sp>
      <p:sp>
        <p:nvSpPr>
          <p:cNvPr id="64523" name="Line 11"/>
          <p:cNvSpPr>
            <a:spLocks noChangeShapeType="1"/>
          </p:cNvSpPr>
          <p:nvPr/>
        </p:nvSpPr>
        <p:spPr bwMode="auto">
          <a:xfrm>
            <a:off x="3743325" y="5378450"/>
            <a:ext cx="0" cy="1219200"/>
          </a:xfrm>
          <a:prstGeom prst="line">
            <a:avLst/>
          </a:prstGeom>
          <a:noFill/>
          <a:ln w="28575">
            <a:solidFill>
              <a:schemeClr val="tx1"/>
            </a:solidFill>
            <a:prstDash val="dash"/>
            <a:round/>
            <a:headEnd/>
            <a:tailEnd/>
          </a:ln>
        </p:spPr>
        <p:txBody>
          <a:bodyPr wrap="none" anchor="ctr"/>
          <a:lstStyle/>
          <a:p>
            <a:endParaRPr lang="zh-CN" altLang="en-US"/>
          </a:p>
        </p:txBody>
      </p:sp>
      <p:sp>
        <p:nvSpPr>
          <p:cNvPr id="64524" name="Line 12"/>
          <p:cNvSpPr>
            <a:spLocks noChangeShapeType="1"/>
          </p:cNvSpPr>
          <p:nvPr/>
        </p:nvSpPr>
        <p:spPr bwMode="auto">
          <a:xfrm>
            <a:off x="4962525" y="5378450"/>
            <a:ext cx="0" cy="1219200"/>
          </a:xfrm>
          <a:prstGeom prst="line">
            <a:avLst/>
          </a:prstGeom>
          <a:noFill/>
          <a:ln w="28575">
            <a:solidFill>
              <a:schemeClr val="tx1"/>
            </a:solidFill>
            <a:prstDash val="dash"/>
            <a:round/>
            <a:headEnd/>
            <a:tailEnd/>
          </a:ln>
        </p:spPr>
        <p:txBody>
          <a:bodyPr wrap="none" anchor="ctr"/>
          <a:lstStyle/>
          <a:p>
            <a:endParaRPr lang="zh-CN" altLang="en-US"/>
          </a:p>
        </p:txBody>
      </p:sp>
      <p:sp>
        <p:nvSpPr>
          <p:cNvPr id="64525" name="Line 13"/>
          <p:cNvSpPr>
            <a:spLocks noChangeShapeType="1"/>
          </p:cNvSpPr>
          <p:nvPr/>
        </p:nvSpPr>
        <p:spPr bwMode="auto">
          <a:xfrm>
            <a:off x="4352925" y="5378450"/>
            <a:ext cx="0" cy="1219200"/>
          </a:xfrm>
          <a:prstGeom prst="line">
            <a:avLst/>
          </a:prstGeom>
          <a:noFill/>
          <a:ln w="28575">
            <a:solidFill>
              <a:schemeClr val="tx1"/>
            </a:solidFill>
            <a:prstDash val="dash"/>
            <a:round/>
            <a:headEnd/>
            <a:tailEnd/>
          </a:ln>
        </p:spPr>
        <p:txBody>
          <a:bodyPr wrap="none" anchor="ctr"/>
          <a:lstStyle/>
          <a:p>
            <a:endParaRPr lang="zh-CN" altLang="en-US"/>
          </a:p>
        </p:txBody>
      </p:sp>
      <p:sp>
        <p:nvSpPr>
          <p:cNvPr id="64526" name="Line 14"/>
          <p:cNvSpPr>
            <a:spLocks noChangeShapeType="1"/>
          </p:cNvSpPr>
          <p:nvPr/>
        </p:nvSpPr>
        <p:spPr bwMode="auto">
          <a:xfrm>
            <a:off x="5572125" y="5378450"/>
            <a:ext cx="0" cy="1219200"/>
          </a:xfrm>
          <a:prstGeom prst="line">
            <a:avLst/>
          </a:prstGeom>
          <a:noFill/>
          <a:ln w="28575">
            <a:solidFill>
              <a:schemeClr val="tx1"/>
            </a:solidFill>
            <a:prstDash val="dash"/>
            <a:round/>
            <a:headEnd/>
            <a:tailEnd/>
          </a:ln>
        </p:spPr>
        <p:txBody>
          <a:bodyPr wrap="none" anchor="ctr"/>
          <a:lstStyle/>
          <a:p>
            <a:endParaRPr lang="zh-CN" altLang="en-US"/>
          </a:p>
        </p:txBody>
      </p:sp>
      <p:sp>
        <p:nvSpPr>
          <p:cNvPr id="64527" name="Freeform 15"/>
          <p:cNvSpPr>
            <a:spLocks/>
          </p:cNvSpPr>
          <p:nvPr/>
        </p:nvSpPr>
        <p:spPr bwMode="auto">
          <a:xfrm>
            <a:off x="1328738" y="5530850"/>
            <a:ext cx="609600" cy="914400"/>
          </a:xfrm>
          <a:custGeom>
            <a:avLst/>
            <a:gdLst>
              <a:gd name="T0" fmla="*/ 0 w 384"/>
              <a:gd name="T1" fmla="*/ 2147483647 h 576"/>
              <a:gd name="T2" fmla="*/ 2147483647 w 384"/>
              <a:gd name="T3" fmla="*/ 0 h 576"/>
              <a:gd name="T4" fmla="*/ 2147483647 w 384"/>
              <a:gd name="T5" fmla="*/ 2147483647 h 576"/>
              <a:gd name="T6" fmla="*/ 2147483647 w 384"/>
              <a:gd name="T7" fmla="*/ 2147483647 h 576"/>
              <a:gd name="T8" fmla="*/ 2147483647 w 384"/>
              <a:gd name="T9" fmla="*/ 2147483647 h 576"/>
              <a:gd name="T10" fmla="*/ 0 60000 65536"/>
              <a:gd name="T11" fmla="*/ 0 60000 65536"/>
              <a:gd name="T12" fmla="*/ 0 60000 65536"/>
              <a:gd name="T13" fmla="*/ 0 60000 65536"/>
              <a:gd name="T14" fmla="*/ 0 60000 65536"/>
              <a:gd name="T15" fmla="*/ 0 w 384"/>
              <a:gd name="T16" fmla="*/ 0 h 576"/>
              <a:gd name="T17" fmla="*/ 384 w 384"/>
              <a:gd name="T18" fmla="*/ 576 h 576"/>
            </a:gdLst>
            <a:ahLst/>
            <a:cxnLst>
              <a:cxn ang="T10">
                <a:pos x="T0" y="T1"/>
              </a:cxn>
              <a:cxn ang="T11">
                <a:pos x="T2" y="T3"/>
              </a:cxn>
              <a:cxn ang="T12">
                <a:pos x="T4" y="T5"/>
              </a:cxn>
              <a:cxn ang="T13">
                <a:pos x="T6" y="T7"/>
              </a:cxn>
              <a:cxn ang="T14">
                <a:pos x="T8" y="T9"/>
              </a:cxn>
            </a:cxnLst>
            <a:rect l="T15" t="T16" r="T17" b="T18"/>
            <a:pathLst>
              <a:path w="384" h="576">
                <a:moveTo>
                  <a:pt x="0" y="288"/>
                </a:moveTo>
                <a:cubicBezTo>
                  <a:pt x="32" y="144"/>
                  <a:pt x="64" y="0"/>
                  <a:pt x="96" y="0"/>
                </a:cubicBezTo>
                <a:cubicBezTo>
                  <a:pt x="128" y="0"/>
                  <a:pt x="160" y="192"/>
                  <a:pt x="192" y="288"/>
                </a:cubicBezTo>
                <a:cubicBezTo>
                  <a:pt x="224" y="384"/>
                  <a:pt x="256" y="576"/>
                  <a:pt x="288" y="576"/>
                </a:cubicBezTo>
                <a:cubicBezTo>
                  <a:pt x="320" y="576"/>
                  <a:pt x="368" y="336"/>
                  <a:pt x="384" y="288"/>
                </a:cubicBezTo>
              </a:path>
            </a:pathLst>
          </a:custGeom>
          <a:noFill/>
          <a:ln w="28575">
            <a:solidFill>
              <a:schemeClr val="tx1"/>
            </a:solidFill>
            <a:round/>
            <a:headEnd/>
            <a:tailEnd/>
          </a:ln>
        </p:spPr>
        <p:txBody>
          <a:bodyPr wrap="none" anchor="ctr"/>
          <a:lstStyle/>
          <a:p>
            <a:endParaRPr lang="zh-CN" altLang="en-US"/>
          </a:p>
        </p:txBody>
      </p:sp>
      <p:sp>
        <p:nvSpPr>
          <p:cNvPr id="64528" name="Freeform 16"/>
          <p:cNvSpPr>
            <a:spLocks/>
          </p:cNvSpPr>
          <p:nvPr/>
        </p:nvSpPr>
        <p:spPr bwMode="auto">
          <a:xfrm>
            <a:off x="3133725" y="5530850"/>
            <a:ext cx="609600" cy="914400"/>
          </a:xfrm>
          <a:custGeom>
            <a:avLst/>
            <a:gdLst>
              <a:gd name="T0" fmla="*/ 0 w 384"/>
              <a:gd name="T1" fmla="*/ 2147483647 h 576"/>
              <a:gd name="T2" fmla="*/ 2147483647 w 384"/>
              <a:gd name="T3" fmla="*/ 0 h 576"/>
              <a:gd name="T4" fmla="*/ 2147483647 w 384"/>
              <a:gd name="T5" fmla="*/ 2147483647 h 576"/>
              <a:gd name="T6" fmla="*/ 2147483647 w 384"/>
              <a:gd name="T7" fmla="*/ 2147483647 h 576"/>
              <a:gd name="T8" fmla="*/ 2147483647 w 384"/>
              <a:gd name="T9" fmla="*/ 2147483647 h 576"/>
              <a:gd name="T10" fmla="*/ 0 60000 65536"/>
              <a:gd name="T11" fmla="*/ 0 60000 65536"/>
              <a:gd name="T12" fmla="*/ 0 60000 65536"/>
              <a:gd name="T13" fmla="*/ 0 60000 65536"/>
              <a:gd name="T14" fmla="*/ 0 60000 65536"/>
              <a:gd name="T15" fmla="*/ 0 w 384"/>
              <a:gd name="T16" fmla="*/ 0 h 576"/>
              <a:gd name="T17" fmla="*/ 384 w 384"/>
              <a:gd name="T18" fmla="*/ 576 h 576"/>
            </a:gdLst>
            <a:ahLst/>
            <a:cxnLst>
              <a:cxn ang="T10">
                <a:pos x="T0" y="T1"/>
              </a:cxn>
              <a:cxn ang="T11">
                <a:pos x="T2" y="T3"/>
              </a:cxn>
              <a:cxn ang="T12">
                <a:pos x="T4" y="T5"/>
              </a:cxn>
              <a:cxn ang="T13">
                <a:pos x="T6" y="T7"/>
              </a:cxn>
              <a:cxn ang="T14">
                <a:pos x="T8" y="T9"/>
              </a:cxn>
            </a:cxnLst>
            <a:rect l="T15" t="T16" r="T17" b="T18"/>
            <a:pathLst>
              <a:path w="384" h="576">
                <a:moveTo>
                  <a:pt x="0" y="288"/>
                </a:moveTo>
                <a:cubicBezTo>
                  <a:pt x="32" y="144"/>
                  <a:pt x="64" y="0"/>
                  <a:pt x="96" y="0"/>
                </a:cubicBezTo>
                <a:cubicBezTo>
                  <a:pt x="128" y="0"/>
                  <a:pt x="160" y="192"/>
                  <a:pt x="192" y="288"/>
                </a:cubicBezTo>
                <a:cubicBezTo>
                  <a:pt x="224" y="384"/>
                  <a:pt x="256" y="576"/>
                  <a:pt x="288" y="576"/>
                </a:cubicBezTo>
                <a:cubicBezTo>
                  <a:pt x="320" y="576"/>
                  <a:pt x="368" y="336"/>
                  <a:pt x="384" y="288"/>
                </a:cubicBezTo>
              </a:path>
            </a:pathLst>
          </a:custGeom>
          <a:noFill/>
          <a:ln w="28575">
            <a:solidFill>
              <a:schemeClr val="tx1"/>
            </a:solidFill>
            <a:round/>
            <a:headEnd/>
            <a:tailEnd/>
          </a:ln>
        </p:spPr>
        <p:txBody>
          <a:bodyPr wrap="none" anchor="ctr"/>
          <a:lstStyle/>
          <a:p>
            <a:endParaRPr lang="zh-CN" altLang="en-US"/>
          </a:p>
        </p:txBody>
      </p:sp>
      <p:sp>
        <p:nvSpPr>
          <p:cNvPr id="64529" name="Freeform 17"/>
          <p:cNvSpPr>
            <a:spLocks/>
          </p:cNvSpPr>
          <p:nvPr/>
        </p:nvSpPr>
        <p:spPr bwMode="auto">
          <a:xfrm>
            <a:off x="4352925" y="5530850"/>
            <a:ext cx="609600" cy="914400"/>
          </a:xfrm>
          <a:custGeom>
            <a:avLst/>
            <a:gdLst>
              <a:gd name="T0" fmla="*/ 0 w 384"/>
              <a:gd name="T1" fmla="*/ 2147483647 h 576"/>
              <a:gd name="T2" fmla="*/ 2147483647 w 384"/>
              <a:gd name="T3" fmla="*/ 0 h 576"/>
              <a:gd name="T4" fmla="*/ 2147483647 w 384"/>
              <a:gd name="T5" fmla="*/ 2147483647 h 576"/>
              <a:gd name="T6" fmla="*/ 2147483647 w 384"/>
              <a:gd name="T7" fmla="*/ 2147483647 h 576"/>
              <a:gd name="T8" fmla="*/ 2147483647 w 384"/>
              <a:gd name="T9" fmla="*/ 2147483647 h 576"/>
              <a:gd name="T10" fmla="*/ 0 60000 65536"/>
              <a:gd name="T11" fmla="*/ 0 60000 65536"/>
              <a:gd name="T12" fmla="*/ 0 60000 65536"/>
              <a:gd name="T13" fmla="*/ 0 60000 65536"/>
              <a:gd name="T14" fmla="*/ 0 60000 65536"/>
              <a:gd name="T15" fmla="*/ 0 w 384"/>
              <a:gd name="T16" fmla="*/ 0 h 576"/>
              <a:gd name="T17" fmla="*/ 384 w 384"/>
              <a:gd name="T18" fmla="*/ 576 h 576"/>
            </a:gdLst>
            <a:ahLst/>
            <a:cxnLst>
              <a:cxn ang="T10">
                <a:pos x="T0" y="T1"/>
              </a:cxn>
              <a:cxn ang="T11">
                <a:pos x="T2" y="T3"/>
              </a:cxn>
              <a:cxn ang="T12">
                <a:pos x="T4" y="T5"/>
              </a:cxn>
              <a:cxn ang="T13">
                <a:pos x="T6" y="T7"/>
              </a:cxn>
              <a:cxn ang="T14">
                <a:pos x="T8" y="T9"/>
              </a:cxn>
            </a:cxnLst>
            <a:rect l="T15" t="T16" r="T17" b="T18"/>
            <a:pathLst>
              <a:path w="384" h="576">
                <a:moveTo>
                  <a:pt x="0" y="288"/>
                </a:moveTo>
                <a:cubicBezTo>
                  <a:pt x="32" y="144"/>
                  <a:pt x="64" y="0"/>
                  <a:pt x="96" y="0"/>
                </a:cubicBezTo>
                <a:cubicBezTo>
                  <a:pt x="128" y="0"/>
                  <a:pt x="160" y="192"/>
                  <a:pt x="192" y="288"/>
                </a:cubicBezTo>
                <a:cubicBezTo>
                  <a:pt x="224" y="384"/>
                  <a:pt x="256" y="576"/>
                  <a:pt x="288" y="576"/>
                </a:cubicBezTo>
                <a:cubicBezTo>
                  <a:pt x="320" y="576"/>
                  <a:pt x="368" y="336"/>
                  <a:pt x="384" y="288"/>
                </a:cubicBezTo>
              </a:path>
            </a:pathLst>
          </a:custGeom>
          <a:noFill/>
          <a:ln w="28575">
            <a:solidFill>
              <a:schemeClr val="tx1"/>
            </a:solidFill>
            <a:round/>
            <a:headEnd/>
            <a:tailEnd/>
          </a:ln>
        </p:spPr>
        <p:txBody>
          <a:bodyPr wrap="none" anchor="ctr"/>
          <a:lstStyle/>
          <a:p>
            <a:endParaRPr lang="zh-CN" altLang="en-US"/>
          </a:p>
        </p:txBody>
      </p:sp>
      <p:sp>
        <p:nvSpPr>
          <p:cNvPr id="64530" name="Freeform 18"/>
          <p:cNvSpPr>
            <a:spLocks/>
          </p:cNvSpPr>
          <p:nvPr/>
        </p:nvSpPr>
        <p:spPr bwMode="auto">
          <a:xfrm>
            <a:off x="1903413" y="5530850"/>
            <a:ext cx="609600" cy="914400"/>
          </a:xfrm>
          <a:custGeom>
            <a:avLst/>
            <a:gdLst>
              <a:gd name="T0" fmla="*/ 0 w 384"/>
              <a:gd name="T1" fmla="*/ 2147483647 h 576"/>
              <a:gd name="T2" fmla="*/ 2147483647 w 384"/>
              <a:gd name="T3" fmla="*/ 2147483647 h 576"/>
              <a:gd name="T4" fmla="*/ 2147483647 w 384"/>
              <a:gd name="T5" fmla="*/ 2147483647 h 576"/>
              <a:gd name="T6" fmla="*/ 2147483647 w 384"/>
              <a:gd name="T7" fmla="*/ 0 h 576"/>
              <a:gd name="T8" fmla="*/ 2147483647 w 384"/>
              <a:gd name="T9" fmla="*/ 2147483647 h 576"/>
              <a:gd name="T10" fmla="*/ 0 60000 65536"/>
              <a:gd name="T11" fmla="*/ 0 60000 65536"/>
              <a:gd name="T12" fmla="*/ 0 60000 65536"/>
              <a:gd name="T13" fmla="*/ 0 60000 65536"/>
              <a:gd name="T14" fmla="*/ 0 60000 65536"/>
              <a:gd name="T15" fmla="*/ 0 w 384"/>
              <a:gd name="T16" fmla="*/ 0 h 576"/>
              <a:gd name="T17" fmla="*/ 384 w 384"/>
              <a:gd name="T18" fmla="*/ 576 h 576"/>
            </a:gdLst>
            <a:ahLst/>
            <a:cxnLst>
              <a:cxn ang="T10">
                <a:pos x="T0" y="T1"/>
              </a:cxn>
              <a:cxn ang="T11">
                <a:pos x="T2" y="T3"/>
              </a:cxn>
              <a:cxn ang="T12">
                <a:pos x="T4" y="T5"/>
              </a:cxn>
              <a:cxn ang="T13">
                <a:pos x="T6" y="T7"/>
              </a:cxn>
              <a:cxn ang="T14">
                <a:pos x="T8" y="T9"/>
              </a:cxn>
            </a:cxnLst>
            <a:rect l="T15" t="T16" r="T17" b="T18"/>
            <a:pathLst>
              <a:path w="384" h="576">
                <a:moveTo>
                  <a:pt x="0" y="288"/>
                </a:moveTo>
                <a:cubicBezTo>
                  <a:pt x="32" y="432"/>
                  <a:pt x="64" y="576"/>
                  <a:pt x="96" y="576"/>
                </a:cubicBezTo>
                <a:cubicBezTo>
                  <a:pt x="128" y="576"/>
                  <a:pt x="160" y="384"/>
                  <a:pt x="192" y="288"/>
                </a:cubicBezTo>
                <a:cubicBezTo>
                  <a:pt x="224" y="192"/>
                  <a:pt x="256" y="0"/>
                  <a:pt x="288" y="0"/>
                </a:cubicBezTo>
                <a:cubicBezTo>
                  <a:pt x="320" y="0"/>
                  <a:pt x="368" y="240"/>
                  <a:pt x="384" y="288"/>
                </a:cubicBezTo>
              </a:path>
            </a:pathLst>
          </a:custGeom>
          <a:noFill/>
          <a:ln w="28575">
            <a:solidFill>
              <a:schemeClr val="tx1"/>
            </a:solidFill>
            <a:round/>
            <a:headEnd/>
            <a:tailEnd/>
          </a:ln>
        </p:spPr>
        <p:txBody>
          <a:bodyPr wrap="none" anchor="ctr"/>
          <a:lstStyle/>
          <a:p>
            <a:endParaRPr lang="zh-CN" altLang="en-US"/>
          </a:p>
        </p:txBody>
      </p:sp>
      <p:sp>
        <p:nvSpPr>
          <p:cNvPr id="64531" name="Freeform 19"/>
          <p:cNvSpPr>
            <a:spLocks/>
          </p:cNvSpPr>
          <p:nvPr/>
        </p:nvSpPr>
        <p:spPr bwMode="auto">
          <a:xfrm>
            <a:off x="2552700" y="5530850"/>
            <a:ext cx="609600" cy="914400"/>
          </a:xfrm>
          <a:custGeom>
            <a:avLst/>
            <a:gdLst>
              <a:gd name="T0" fmla="*/ 0 w 384"/>
              <a:gd name="T1" fmla="*/ 2147483647 h 576"/>
              <a:gd name="T2" fmla="*/ 2147483647 w 384"/>
              <a:gd name="T3" fmla="*/ 2147483647 h 576"/>
              <a:gd name="T4" fmla="*/ 2147483647 w 384"/>
              <a:gd name="T5" fmla="*/ 2147483647 h 576"/>
              <a:gd name="T6" fmla="*/ 2147483647 w 384"/>
              <a:gd name="T7" fmla="*/ 0 h 576"/>
              <a:gd name="T8" fmla="*/ 2147483647 w 384"/>
              <a:gd name="T9" fmla="*/ 2147483647 h 576"/>
              <a:gd name="T10" fmla="*/ 0 60000 65536"/>
              <a:gd name="T11" fmla="*/ 0 60000 65536"/>
              <a:gd name="T12" fmla="*/ 0 60000 65536"/>
              <a:gd name="T13" fmla="*/ 0 60000 65536"/>
              <a:gd name="T14" fmla="*/ 0 60000 65536"/>
              <a:gd name="T15" fmla="*/ 0 w 384"/>
              <a:gd name="T16" fmla="*/ 0 h 576"/>
              <a:gd name="T17" fmla="*/ 384 w 384"/>
              <a:gd name="T18" fmla="*/ 576 h 576"/>
            </a:gdLst>
            <a:ahLst/>
            <a:cxnLst>
              <a:cxn ang="T10">
                <a:pos x="T0" y="T1"/>
              </a:cxn>
              <a:cxn ang="T11">
                <a:pos x="T2" y="T3"/>
              </a:cxn>
              <a:cxn ang="T12">
                <a:pos x="T4" y="T5"/>
              </a:cxn>
              <a:cxn ang="T13">
                <a:pos x="T6" y="T7"/>
              </a:cxn>
              <a:cxn ang="T14">
                <a:pos x="T8" y="T9"/>
              </a:cxn>
            </a:cxnLst>
            <a:rect l="T15" t="T16" r="T17" b="T18"/>
            <a:pathLst>
              <a:path w="384" h="576">
                <a:moveTo>
                  <a:pt x="0" y="288"/>
                </a:moveTo>
                <a:cubicBezTo>
                  <a:pt x="32" y="432"/>
                  <a:pt x="64" y="576"/>
                  <a:pt x="96" y="576"/>
                </a:cubicBezTo>
                <a:cubicBezTo>
                  <a:pt x="128" y="576"/>
                  <a:pt x="160" y="384"/>
                  <a:pt x="192" y="288"/>
                </a:cubicBezTo>
                <a:cubicBezTo>
                  <a:pt x="224" y="192"/>
                  <a:pt x="256" y="0"/>
                  <a:pt x="288" y="0"/>
                </a:cubicBezTo>
                <a:cubicBezTo>
                  <a:pt x="320" y="0"/>
                  <a:pt x="368" y="240"/>
                  <a:pt x="384" y="288"/>
                </a:cubicBezTo>
              </a:path>
            </a:pathLst>
          </a:custGeom>
          <a:noFill/>
          <a:ln w="28575">
            <a:solidFill>
              <a:schemeClr val="tx1"/>
            </a:solidFill>
            <a:round/>
            <a:headEnd/>
            <a:tailEnd/>
          </a:ln>
        </p:spPr>
        <p:txBody>
          <a:bodyPr wrap="none" anchor="ctr"/>
          <a:lstStyle/>
          <a:p>
            <a:endParaRPr lang="zh-CN" altLang="en-US"/>
          </a:p>
        </p:txBody>
      </p:sp>
      <p:sp>
        <p:nvSpPr>
          <p:cNvPr id="64532" name="Freeform 20"/>
          <p:cNvSpPr>
            <a:spLocks/>
          </p:cNvSpPr>
          <p:nvPr/>
        </p:nvSpPr>
        <p:spPr bwMode="auto">
          <a:xfrm>
            <a:off x="4962525" y="5530850"/>
            <a:ext cx="609600" cy="914400"/>
          </a:xfrm>
          <a:custGeom>
            <a:avLst/>
            <a:gdLst>
              <a:gd name="T0" fmla="*/ 0 w 384"/>
              <a:gd name="T1" fmla="*/ 2147483647 h 576"/>
              <a:gd name="T2" fmla="*/ 2147483647 w 384"/>
              <a:gd name="T3" fmla="*/ 2147483647 h 576"/>
              <a:gd name="T4" fmla="*/ 2147483647 w 384"/>
              <a:gd name="T5" fmla="*/ 2147483647 h 576"/>
              <a:gd name="T6" fmla="*/ 2147483647 w 384"/>
              <a:gd name="T7" fmla="*/ 0 h 576"/>
              <a:gd name="T8" fmla="*/ 2147483647 w 384"/>
              <a:gd name="T9" fmla="*/ 2147483647 h 576"/>
              <a:gd name="T10" fmla="*/ 0 60000 65536"/>
              <a:gd name="T11" fmla="*/ 0 60000 65536"/>
              <a:gd name="T12" fmla="*/ 0 60000 65536"/>
              <a:gd name="T13" fmla="*/ 0 60000 65536"/>
              <a:gd name="T14" fmla="*/ 0 60000 65536"/>
              <a:gd name="T15" fmla="*/ 0 w 384"/>
              <a:gd name="T16" fmla="*/ 0 h 576"/>
              <a:gd name="T17" fmla="*/ 384 w 384"/>
              <a:gd name="T18" fmla="*/ 576 h 576"/>
            </a:gdLst>
            <a:ahLst/>
            <a:cxnLst>
              <a:cxn ang="T10">
                <a:pos x="T0" y="T1"/>
              </a:cxn>
              <a:cxn ang="T11">
                <a:pos x="T2" y="T3"/>
              </a:cxn>
              <a:cxn ang="T12">
                <a:pos x="T4" y="T5"/>
              </a:cxn>
              <a:cxn ang="T13">
                <a:pos x="T6" y="T7"/>
              </a:cxn>
              <a:cxn ang="T14">
                <a:pos x="T8" y="T9"/>
              </a:cxn>
            </a:cxnLst>
            <a:rect l="T15" t="T16" r="T17" b="T18"/>
            <a:pathLst>
              <a:path w="384" h="576">
                <a:moveTo>
                  <a:pt x="0" y="288"/>
                </a:moveTo>
                <a:cubicBezTo>
                  <a:pt x="32" y="432"/>
                  <a:pt x="64" y="576"/>
                  <a:pt x="96" y="576"/>
                </a:cubicBezTo>
                <a:cubicBezTo>
                  <a:pt x="128" y="576"/>
                  <a:pt x="160" y="384"/>
                  <a:pt x="192" y="288"/>
                </a:cubicBezTo>
                <a:cubicBezTo>
                  <a:pt x="224" y="192"/>
                  <a:pt x="256" y="0"/>
                  <a:pt x="288" y="0"/>
                </a:cubicBezTo>
                <a:cubicBezTo>
                  <a:pt x="320" y="0"/>
                  <a:pt x="368" y="240"/>
                  <a:pt x="384" y="288"/>
                </a:cubicBezTo>
              </a:path>
            </a:pathLst>
          </a:custGeom>
          <a:noFill/>
          <a:ln w="28575">
            <a:solidFill>
              <a:schemeClr val="tx1"/>
            </a:solidFill>
            <a:round/>
            <a:headEnd/>
            <a:tailEnd/>
          </a:ln>
        </p:spPr>
        <p:txBody>
          <a:bodyPr wrap="none" anchor="ctr"/>
          <a:lstStyle/>
          <a:p>
            <a:endParaRPr lang="zh-CN" altLang="en-US"/>
          </a:p>
        </p:txBody>
      </p:sp>
      <p:sp>
        <p:nvSpPr>
          <p:cNvPr id="64533" name="Line 21"/>
          <p:cNvSpPr>
            <a:spLocks noChangeShapeType="1"/>
          </p:cNvSpPr>
          <p:nvPr/>
        </p:nvSpPr>
        <p:spPr bwMode="auto">
          <a:xfrm flipH="1">
            <a:off x="3209925" y="5454650"/>
            <a:ext cx="228600" cy="381000"/>
          </a:xfrm>
          <a:prstGeom prst="line">
            <a:avLst/>
          </a:prstGeom>
          <a:noFill/>
          <a:ln w="28575">
            <a:solidFill>
              <a:srgbClr val="FF0000"/>
            </a:solidFill>
            <a:round/>
            <a:headEnd/>
            <a:tailEnd type="triangle" w="med" len="med"/>
          </a:ln>
        </p:spPr>
        <p:txBody>
          <a:bodyPr wrap="none" anchor="ctr"/>
          <a:lstStyle/>
          <a:p>
            <a:endParaRPr lang="zh-CN" altLang="en-US"/>
          </a:p>
        </p:txBody>
      </p:sp>
      <p:sp>
        <p:nvSpPr>
          <p:cNvPr id="64534" name="Line 22"/>
          <p:cNvSpPr>
            <a:spLocks noChangeShapeType="1"/>
          </p:cNvSpPr>
          <p:nvPr/>
        </p:nvSpPr>
        <p:spPr bwMode="auto">
          <a:xfrm flipH="1">
            <a:off x="5038725" y="5454650"/>
            <a:ext cx="228600" cy="381000"/>
          </a:xfrm>
          <a:prstGeom prst="line">
            <a:avLst/>
          </a:prstGeom>
          <a:noFill/>
          <a:ln w="28575">
            <a:solidFill>
              <a:srgbClr val="FF0000"/>
            </a:solidFill>
            <a:round/>
            <a:headEnd/>
            <a:tailEnd type="triangle" w="med" len="med"/>
          </a:ln>
        </p:spPr>
        <p:txBody>
          <a:bodyPr wrap="none" anchor="ctr"/>
          <a:lstStyle/>
          <a:p>
            <a:endParaRPr lang="zh-CN" altLang="en-US"/>
          </a:p>
        </p:txBody>
      </p:sp>
      <p:sp>
        <p:nvSpPr>
          <p:cNvPr id="64535" name="Freeform 23"/>
          <p:cNvSpPr>
            <a:spLocks/>
          </p:cNvSpPr>
          <p:nvPr/>
        </p:nvSpPr>
        <p:spPr bwMode="auto">
          <a:xfrm>
            <a:off x="3778250" y="5543550"/>
            <a:ext cx="574675" cy="936625"/>
          </a:xfrm>
          <a:custGeom>
            <a:avLst/>
            <a:gdLst>
              <a:gd name="T0" fmla="*/ 0 w 362"/>
              <a:gd name="T1" fmla="*/ 0 h 590"/>
              <a:gd name="T2" fmla="*/ 2147483647 w 362"/>
              <a:gd name="T3" fmla="*/ 2147483647 h 590"/>
              <a:gd name="T4" fmla="*/ 2147483647 w 362"/>
              <a:gd name="T5" fmla="*/ 2147483647 h 590"/>
              <a:gd name="T6" fmla="*/ 2147483647 w 362"/>
              <a:gd name="T7" fmla="*/ 2147483647 h 590"/>
              <a:gd name="T8" fmla="*/ 2147483647 w 362"/>
              <a:gd name="T9" fmla="*/ 0 h 590"/>
              <a:gd name="T10" fmla="*/ 0 60000 65536"/>
              <a:gd name="T11" fmla="*/ 0 60000 65536"/>
              <a:gd name="T12" fmla="*/ 0 60000 65536"/>
              <a:gd name="T13" fmla="*/ 0 60000 65536"/>
              <a:gd name="T14" fmla="*/ 0 60000 65536"/>
              <a:gd name="T15" fmla="*/ 0 w 362"/>
              <a:gd name="T16" fmla="*/ 0 h 590"/>
              <a:gd name="T17" fmla="*/ 362 w 362"/>
              <a:gd name="T18" fmla="*/ 590 h 590"/>
            </a:gdLst>
            <a:ahLst/>
            <a:cxnLst>
              <a:cxn ang="T10">
                <a:pos x="T0" y="T1"/>
              </a:cxn>
              <a:cxn ang="T11">
                <a:pos x="T2" y="T3"/>
              </a:cxn>
              <a:cxn ang="T12">
                <a:pos x="T4" y="T5"/>
              </a:cxn>
              <a:cxn ang="T13">
                <a:pos x="T6" y="T7"/>
              </a:cxn>
              <a:cxn ang="T14">
                <a:pos x="T8" y="T9"/>
              </a:cxn>
            </a:cxnLst>
            <a:rect l="T15" t="T16" r="T17" b="T18"/>
            <a:pathLst>
              <a:path w="362" h="590">
                <a:moveTo>
                  <a:pt x="0" y="0"/>
                </a:moveTo>
                <a:cubicBezTo>
                  <a:pt x="30" y="87"/>
                  <a:pt x="60" y="174"/>
                  <a:pt x="90" y="272"/>
                </a:cubicBezTo>
                <a:cubicBezTo>
                  <a:pt x="120" y="370"/>
                  <a:pt x="151" y="590"/>
                  <a:pt x="181" y="590"/>
                </a:cubicBezTo>
                <a:cubicBezTo>
                  <a:pt x="211" y="590"/>
                  <a:pt x="242" y="370"/>
                  <a:pt x="272" y="272"/>
                </a:cubicBezTo>
                <a:cubicBezTo>
                  <a:pt x="302" y="174"/>
                  <a:pt x="347" y="45"/>
                  <a:pt x="362" y="0"/>
                </a:cubicBezTo>
              </a:path>
            </a:pathLst>
          </a:custGeom>
          <a:noFill/>
          <a:ln w="28575">
            <a:solidFill>
              <a:schemeClr val="tx1"/>
            </a:solidFill>
            <a:round/>
            <a:headEnd/>
            <a:tailEnd/>
          </a:ln>
        </p:spPr>
        <p:txBody>
          <a:bodyPr/>
          <a:lstStyle/>
          <a:p>
            <a:endParaRPr lang="zh-CN" altLang="en-US"/>
          </a:p>
        </p:txBody>
      </p:sp>
      <p:sp>
        <p:nvSpPr>
          <p:cNvPr id="64536" name="Line 24"/>
          <p:cNvSpPr>
            <a:spLocks noChangeShapeType="1"/>
          </p:cNvSpPr>
          <p:nvPr/>
        </p:nvSpPr>
        <p:spPr bwMode="auto">
          <a:xfrm flipH="1">
            <a:off x="4427538" y="5445125"/>
            <a:ext cx="228600" cy="381000"/>
          </a:xfrm>
          <a:prstGeom prst="line">
            <a:avLst/>
          </a:prstGeom>
          <a:noFill/>
          <a:ln w="28575">
            <a:solidFill>
              <a:srgbClr val="FF0000"/>
            </a:solidFill>
            <a:round/>
            <a:headEnd/>
            <a:tailEnd type="triangle" w="med" len="med"/>
          </a:ln>
        </p:spPr>
        <p:txBody>
          <a:bodyPr wrap="none" anchor="ctr"/>
          <a:lstStyle/>
          <a:p>
            <a:endParaRPr lang="zh-CN" altLang="en-US"/>
          </a:p>
        </p:txBody>
      </p:sp>
      <p:sp>
        <p:nvSpPr>
          <p:cNvPr id="64537" name="Line 25"/>
          <p:cNvSpPr>
            <a:spLocks noChangeShapeType="1"/>
          </p:cNvSpPr>
          <p:nvPr/>
        </p:nvSpPr>
        <p:spPr bwMode="auto">
          <a:xfrm flipH="1">
            <a:off x="3838575" y="5445125"/>
            <a:ext cx="228600" cy="381000"/>
          </a:xfrm>
          <a:prstGeom prst="line">
            <a:avLst/>
          </a:prstGeom>
          <a:noFill/>
          <a:ln w="28575">
            <a:solidFill>
              <a:srgbClr val="FF0000"/>
            </a:solidFill>
            <a:round/>
            <a:headEnd/>
            <a:tailEnd type="triangle" w="med" len="med"/>
          </a:ln>
        </p:spPr>
        <p:txBody>
          <a:bodyPr wrap="none" anchor="ctr"/>
          <a:lstStyle/>
          <a:p>
            <a:endParaRPr lang="zh-CN" altLang="en-US"/>
          </a:p>
        </p:txBody>
      </p:sp>
      <p:sp>
        <p:nvSpPr>
          <p:cNvPr id="64538" name="Line 26"/>
          <p:cNvSpPr>
            <a:spLocks noChangeShapeType="1"/>
          </p:cNvSpPr>
          <p:nvPr/>
        </p:nvSpPr>
        <p:spPr bwMode="auto">
          <a:xfrm flipH="1">
            <a:off x="2555875" y="5495925"/>
            <a:ext cx="228600" cy="381000"/>
          </a:xfrm>
          <a:prstGeom prst="line">
            <a:avLst/>
          </a:prstGeom>
          <a:noFill/>
          <a:ln w="28575">
            <a:solidFill>
              <a:srgbClr val="FF0000"/>
            </a:solidFill>
            <a:round/>
            <a:headEnd/>
            <a:tailEnd type="triangle" w="med" len="med"/>
          </a:ln>
        </p:spPr>
        <p:txBody>
          <a:bodyPr wrap="none" anchor="ctr"/>
          <a:lstStyle/>
          <a:p>
            <a:endParaRPr lang="zh-CN" altLang="en-US"/>
          </a:p>
        </p:txBody>
      </p:sp>
      <p:sp>
        <p:nvSpPr>
          <p:cNvPr id="64539" name="Line 27"/>
          <p:cNvSpPr>
            <a:spLocks noChangeShapeType="1"/>
          </p:cNvSpPr>
          <p:nvPr/>
        </p:nvSpPr>
        <p:spPr bwMode="auto">
          <a:xfrm flipH="1">
            <a:off x="1966913" y="5516563"/>
            <a:ext cx="228600" cy="381000"/>
          </a:xfrm>
          <a:prstGeom prst="line">
            <a:avLst/>
          </a:prstGeom>
          <a:noFill/>
          <a:ln w="28575">
            <a:solidFill>
              <a:srgbClr val="FF0000"/>
            </a:solidFill>
            <a:round/>
            <a:headEnd/>
            <a:tailEnd type="triangle" w="med" len="med"/>
          </a:ln>
        </p:spPr>
        <p:txBody>
          <a:bodyPr wrap="none" anchor="ctr"/>
          <a:lstStyle/>
          <a:p>
            <a:endParaRPr lang="zh-CN" altLang="en-US"/>
          </a:p>
        </p:txBody>
      </p:sp>
      <p:sp>
        <p:nvSpPr>
          <p:cNvPr id="64540" name="Text Box 28"/>
          <p:cNvSpPr txBox="1">
            <a:spLocks noChangeArrowheads="1"/>
          </p:cNvSpPr>
          <p:nvPr/>
        </p:nvSpPr>
        <p:spPr bwMode="auto">
          <a:xfrm>
            <a:off x="1908175" y="5059363"/>
            <a:ext cx="3613150" cy="457200"/>
          </a:xfrm>
          <a:prstGeom prst="rect">
            <a:avLst/>
          </a:prstGeom>
          <a:noFill/>
          <a:ln w="12700">
            <a:noFill/>
            <a:miter lim="800000"/>
            <a:headEnd/>
            <a:tailEnd/>
          </a:ln>
        </p:spPr>
        <p:txBody>
          <a:bodyPr wrap="none">
            <a:spAutoFit/>
          </a:bodyPr>
          <a:lstStyle/>
          <a:p>
            <a:pPr eaLnBrk="0" hangingPunct="0"/>
            <a:r>
              <a:rPr lang="en-US" altLang="zh-CN"/>
              <a:t>10     00    10    01    11    10</a:t>
            </a:r>
          </a:p>
        </p:txBody>
      </p:sp>
      <p:sp>
        <p:nvSpPr>
          <p:cNvPr id="64541" name="Text Box 29"/>
          <p:cNvSpPr txBox="1">
            <a:spLocks noChangeArrowheads="1"/>
          </p:cNvSpPr>
          <p:nvPr/>
        </p:nvSpPr>
        <p:spPr bwMode="auto">
          <a:xfrm>
            <a:off x="5003800" y="4556125"/>
            <a:ext cx="490538" cy="457200"/>
          </a:xfrm>
          <a:prstGeom prst="rect">
            <a:avLst/>
          </a:prstGeom>
          <a:noFill/>
          <a:ln w="12700">
            <a:noFill/>
            <a:miter lim="800000"/>
            <a:headEnd/>
            <a:tailEnd/>
          </a:ln>
        </p:spPr>
        <p:txBody>
          <a:bodyPr wrap="none">
            <a:spAutoFit/>
          </a:bodyPr>
          <a:lstStyle/>
          <a:p>
            <a:pPr eaLnBrk="0" hangingPunct="0"/>
            <a:r>
              <a:rPr lang="el-GR" altLang="zh-CN" b="1">
                <a:cs typeface="Times New Roman" pitchFamily="18" charset="0"/>
              </a:rPr>
              <a:t>π</a:t>
            </a:r>
            <a:endParaRPr lang="en-US" altLang="zh-CN"/>
          </a:p>
        </p:txBody>
      </p:sp>
      <p:sp>
        <p:nvSpPr>
          <p:cNvPr id="64542" name="Text Box 30"/>
          <p:cNvSpPr txBox="1">
            <a:spLocks noChangeArrowheads="1"/>
          </p:cNvSpPr>
          <p:nvPr/>
        </p:nvSpPr>
        <p:spPr bwMode="auto">
          <a:xfrm>
            <a:off x="396876" y="4581525"/>
            <a:ext cx="3346450" cy="461665"/>
          </a:xfrm>
          <a:prstGeom prst="rect">
            <a:avLst/>
          </a:prstGeom>
          <a:noFill/>
          <a:ln w="12700">
            <a:noFill/>
            <a:miter lim="800000"/>
            <a:headEnd/>
            <a:tailEnd/>
          </a:ln>
        </p:spPr>
        <p:txBody>
          <a:bodyPr wrap="square">
            <a:spAutoFit/>
          </a:bodyPr>
          <a:lstStyle/>
          <a:p>
            <a:pPr eaLnBrk="0" hangingPunct="0"/>
            <a:r>
              <a:rPr lang="zh-CN" altLang="en-US" b="1" dirty="0">
                <a:cs typeface="Times New Roman" pitchFamily="18" charset="0"/>
              </a:rPr>
              <a:t>相位变化：</a:t>
            </a:r>
            <a:r>
              <a:rPr lang="el-GR" altLang="zh-CN" b="1" dirty="0">
                <a:cs typeface="Times New Roman" pitchFamily="18" charset="0"/>
              </a:rPr>
              <a:t>π</a:t>
            </a:r>
            <a:r>
              <a:rPr lang="en-US" altLang="zh-CN" b="1" dirty="0">
                <a:cs typeface="Times New Roman" pitchFamily="18" charset="0"/>
              </a:rPr>
              <a:t>    </a:t>
            </a:r>
            <a:r>
              <a:rPr lang="en-US" altLang="zh-CN" b="1" dirty="0" smtClean="0">
                <a:cs typeface="Times New Roman" pitchFamily="18" charset="0"/>
              </a:rPr>
              <a:t>    </a:t>
            </a:r>
            <a:r>
              <a:rPr lang="en-US" altLang="zh-CN" b="1" dirty="0">
                <a:cs typeface="Times New Roman" pitchFamily="18" charset="0"/>
              </a:rPr>
              <a:t>0   </a:t>
            </a:r>
            <a:r>
              <a:rPr lang="en-US" altLang="zh-CN" b="1" dirty="0" smtClean="0">
                <a:cs typeface="Times New Roman" pitchFamily="18" charset="0"/>
              </a:rPr>
              <a:t>    </a:t>
            </a:r>
            <a:r>
              <a:rPr lang="el-GR" altLang="zh-CN" b="1" dirty="0">
                <a:cs typeface="Times New Roman" pitchFamily="18" charset="0"/>
              </a:rPr>
              <a:t>π</a:t>
            </a:r>
            <a:endParaRPr lang="en-US" altLang="zh-CN" dirty="0"/>
          </a:p>
        </p:txBody>
      </p:sp>
      <p:sp>
        <p:nvSpPr>
          <p:cNvPr id="64543" name="Text Box 31"/>
          <p:cNvSpPr txBox="1">
            <a:spLocks noChangeArrowheads="1"/>
          </p:cNvSpPr>
          <p:nvPr/>
        </p:nvSpPr>
        <p:spPr bwMode="auto">
          <a:xfrm>
            <a:off x="3779838" y="4411663"/>
            <a:ext cx="1136850" cy="461665"/>
          </a:xfrm>
          <a:prstGeom prst="rect">
            <a:avLst/>
          </a:prstGeom>
          <a:noFill/>
          <a:ln w="12700">
            <a:noFill/>
            <a:miter lim="800000"/>
            <a:headEnd/>
            <a:tailEnd/>
          </a:ln>
        </p:spPr>
        <p:txBody>
          <a:bodyPr wrap="none">
            <a:spAutoFit/>
          </a:bodyPr>
          <a:lstStyle/>
          <a:p>
            <a:pPr eaLnBrk="0" hangingPunct="0"/>
            <a:r>
              <a:rPr lang="en-US" altLang="zh-CN" b="1" u="sng" dirty="0" smtClean="0">
                <a:cs typeface="Times New Roman" pitchFamily="18" charset="0"/>
              </a:rPr>
              <a:t>  </a:t>
            </a:r>
            <a:r>
              <a:rPr lang="el-GR" altLang="zh-CN" b="1" u="sng" dirty="0" smtClean="0">
                <a:cs typeface="Times New Roman" pitchFamily="18" charset="0"/>
              </a:rPr>
              <a:t>π</a:t>
            </a:r>
            <a:r>
              <a:rPr lang="en-US" altLang="zh-CN" b="1" dirty="0" smtClean="0">
                <a:cs typeface="Times New Roman" pitchFamily="18" charset="0"/>
              </a:rPr>
              <a:t>    </a:t>
            </a:r>
            <a:r>
              <a:rPr lang="en-US" altLang="zh-CN" b="1" u="sng" dirty="0">
                <a:cs typeface="Times New Roman" pitchFamily="18" charset="0"/>
              </a:rPr>
              <a:t>3</a:t>
            </a:r>
            <a:r>
              <a:rPr lang="el-GR" altLang="zh-CN" b="1" u="sng" dirty="0">
                <a:cs typeface="Times New Roman" pitchFamily="18" charset="0"/>
              </a:rPr>
              <a:t>π</a:t>
            </a:r>
            <a:endParaRPr lang="en-US" altLang="zh-CN" dirty="0"/>
          </a:p>
        </p:txBody>
      </p:sp>
      <p:sp>
        <p:nvSpPr>
          <p:cNvPr id="64544" name="Text Box 32"/>
          <p:cNvSpPr txBox="1">
            <a:spLocks noChangeArrowheads="1"/>
          </p:cNvSpPr>
          <p:nvPr/>
        </p:nvSpPr>
        <p:spPr bwMode="auto">
          <a:xfrm>
            <a:off x="3854450" y="4700588"/>
            <a:ext cx="954107" cy="461665"/>
          </a:xfrm>
          <a:prstGeom prst="rect">
            <a:avLst/>
          </a:prstGeom>
          <a:noFill/>
          <a:ln w="12700">
            <a:noFill/>
            <a:miter lim="800000"/>
            <a:headEnd/>
            <a:tailEnd/>
          </a:ln>
        </p:spPr>
        <p:txBody>
          <a:bodyPr wrap="none">
            <a:spAutoFit/>
          </a:bodyPr>
          <a:lstStyle/>
          <a:p>
            <a:pPr eaLnBrk="0" hangingPunct="0"/>
            <a:r>
              <a:rPr lang="en-US" altLang="zh-CN" b="1" dirty="0" smtClean="0">
                <a:cs typeface="Times New Roman" pitchFamily="18" charset="0"/>
              </a:rPr>
              <a:t> 2     </a:t>
            </a:r>
            <a:r>
              <a:rPr lang="en-US" altLang="zh-CN" b="1" dirty="0">
                <a:cs typeface="Times New Roman" pitchFamily="18" charset="0"/>
              </a:rPr>
              <a:t>2</a:t>
            </a:r>
            <a:endParaRPr lang="en-US" altLang="zh-CN" dirty="0"/>
          </a:p>
        </p:txBody>
      </p:sp>
      <p:sp>
        <p:nvSpPr>
          <p:cNvPr id="64545" name="Line 33"/>
          <p:cNvSpPr>
            <a:spLocks noChangeShapeType="1"/>
          </p:cNvSpPr>
          <p:nvPr/>
        </p:nvSpPr>
        <p:spPr bwMode="auto">
          <a:xfrm flipH="1">
            <a:off x="107950" y="6021388"/>
            <a:ext cx="719138" cy="0"/>
          </a:xfrm>
          <a:prstGeom prst="line">
            <a:avLst/>
          </a:prstGeom>
          <a:noFill/>
          <a:ln w="38100">
            <a:solidFill>
              <a:schemeClr val="tx1"/>
            </a:solidFill>
            <a:round/>
            <a:headEnd/>
            <a:tailEnd type="triangle" w="med" len="med"/>
          </a:ln>
        </p:spPr>
        <p:txBody>
          <a:bodyPr/>
          <a:lstStyle/>
          <a:p>
            <a:endParaRPr lang="zh-CN" altLang="en-US"/>
          </a:p>
        </p:txBody>
      </p:sp>
      <p:grpSp>
        <p:nvGrpSpPr>
          <p:cNvPr id="2" name="Group 34"/>
          <p:cNvGrpSpPr>
            <a:grpSpLocks/>
          </p:cNvGrpSpPr>
          <p:nvPr/>
        </p:nvGrpSpPr>
        <p:grpSpPr bwMode="auto">
          <a:xfrm>
            <a:off x="5795963" y="4941887"/>
            <a:ext cx="3348037" cy="1885949"/>
            <a:chOff x="3651" y="3113"/>
            <a:chExt cx="2109" cy="1188"/>
          </a:xfrm>
        </p:grpSpPr>
        <p:sp>
          <p:nvSpPr>
            <p:cNvPr id="64548" name="Rectangle 35"/>
            <p:cNvSpPr>
              <a:spLocks noChangeArrowheads="1"/>
            </p:cNvSpPr>
            <p:nvPr/>
          </p:nvSpPr>
          <p:spPr bwMode="auto">
            <a:xfrm>
              <a:off x="3651" y="3113"/>
              <a:ext cx="2109" cy="1162"/>
            </a:xfrm>
            <a:prstGeom prst="rect">
              <a:avLst/>
            </a:prstGeom>
            <a:solidFill>
              <a:srgbClr val="FFFF00"/>
            </a:solidFill>
            <a:ln w="9525">
              <a:noFill/>
              <a:miter lim="800000"/>
              <a:headEnd/>
              <a:tailEnd/>
            </a:ln>
          </p:spPr>
          <p:txBody>
            <a:bodyPr wrap="none" anchor="ctr"/>
            <a:lstStyle/>
            <a:p>
              <a:endParaRPr lang="zh-CN" altLang="en-US"/>
            </a:p>
          </p:txBody>
        </p:sp>
        <p:sp>
          <p:nvSpPr>
            <p:cNvPr id="64549" name="Text Box 36"/>
            <p:cNvSpPr txBox="1">
              <a:spLocks noChangeArrowheads="1"/>
            </p:cNvSpPr>
            <p:nvPr/>
          </p:nvSpPr>
          <p:spPr bwMode="auto">
            <a:xfrm>
              <a:off x="3651" y="3178"/>
              <a:ext cx="2109" cy="388"/>
            </a:xfrm>
            <a:prstGeom prst="rect">
              <a:avLst/>
            </a:prstGeom>
            <a:noFill/>
            <a:ln w="9525">
              <a:noFill/>
              <a:miter lim="800000"/>
              <a:headEnd/>
              <a:tailEnd/>
            </a:ln>
          </p:spPr>
          <p:txBody>
            <a:bodyPr>
              <a:spAutoFit/>
            </a:bodyPr>
            <a:lstStyle/>
            <a:p>
              <a:pPr>
                <a:lnSpc>
                  <a:spcPct val="80000"/>
                </a:lnSpc>
              </a:pPr>
              <a:r>
                <a:rPr lang="zh-CN" altLang="en-US" sz="1900" b="1"/>
                <a:t>位串</a:t>
              </a:r>
              <a:r>
                <a:rPr lang="en-US" altLang="zh-CN" sz="1900" b="1"/>
                <a:t>100010011110</a:t>
              </a:r>
              <a:r>
                <a:rPr lang="zh-CN" altLang="en-US" sz="1900" b="1"/>
                <a:t>的载波信号</a:t>
              </a:r>
            </a:p>
            <a:p>
              <a:pPr>
                <a:lnSpc>
                  <a:spcPct val="80000"/>
                </a:lnSpc>
              </a:pPr>
              <a:r>
                <a:rPr lang="zh-CN" altLang="en-US" b="1"/>
                <a:t>         </a:t>
              </a:r>
              <a:r>
                <a:rPr lang="en-US" altLang="zh-CN" b="1"/>
                <a:t>x = x + n</a:t>
              </a:r>
            </a:p>
          </p:txBody>
        </p:sp>
        <p:sp>
          <p:nvSpPr>
            <p:cNvPr id="64550" name="AutoShape 37"/>
            <p:cNvSpPr>
              <a:spLocks/>
            </p:cNvSpPr>
            <p:nvPr/>
          </p:nvSpPr>
          <p:spPr bwMode="auto">
            <a:xfrm>
              <a:off x="4059" y="3597"/>
              <a:ext cx="136" cy="663"/>
            </a:xfrm>
            <a:prstGeom prst="leftBrace">
              <a:avLst>
                <a:gd name="adj1" fmla="val 40625"/>
                <a:gd name="adj2" fmla="val 50000"/>
              </a:avLst>
            </a:prstGeom>
            <a:noFill/>
            <a:ln w="19050">
              <a:solidFill>
                <a:schemeClr val="tx1"/>
              </a:solidFill>
              <a:round/>
              <a:headEnd/>
              <a:tailEnd/>
            </a:ln>
          </p:spPr>
          <p:txBody>
            <a:bodyPr wrap="none" anchor="ctr"/>
            <a:lstStyle/>
            <a:p>
              <a:endParaRPr lang="zh-CN" altLang="en-US"/>
            </a:p>
          </p:txBody>
        </p:sp>
        <p:sp>
          <p:nvSpPr>
            <p:cNvPr id="64551" name="Text Box 38"/>
            <p:cNvSpPr txBox="1">
              <a:spLocks noChangeArrowheads="1"/>
            </p:cNvSpPr>
            <p:nvPr/>
          </p:nvSpPr>
          <p:spPr bwMode="auto">
            <a:xfrm>
              <a:off x="3696" y="3779"/>
              <a:ext cx="368" cy="288"/>
            </a:xfrm>
            <a:prstGeom prst="rect">
              <a:avLst/>
            </a:prstGeom>
            <a:noFill/>
            <a:ln w="9525">
              <a:noFill/>
              <a:miter lim="800000"/>
              <a:headEnd/>
              <a:tailEnd/>
            </a:ln>
          </p:spPr>
          <p:txBody>
            <a:bodyPr wrap="none">
              <a:spAutoFit/>
            </a:bodyPr>
            <a:lstStyle/>
            <a:p>
              <a:r>
                <a:rPr lang="en-US" altLang="zh-CN" b="1"/>
                <a:t>g =</a:t>
              </a:r>
            </a:p>
          </p:txBody>
        </p:sp>
        <p:sp>
          <p:nvSpPr>
            <p:cNvPr id="64552" name="Text Box 39"/>
            <p:cNvSpPr txBox="1">
              <a:spLocks noChangeArrowheads="1"/>
            </p:cNvSpPr>
            <p:nvPr/>
          </p:nvSpPr>
          <p:spPr bwMode="auto">
            <a:xfrm>
              <a:off x="4195" y="3498"/>
              <a:ext cx="1501" cy="803"/>
            </a:xfrm>
            <a:prstGeom prst="rect">
              <a:avLst/>
            </a:prstGeom>
            <a:noFill/>
            <a:ln w="9525">
              <a:noFill/>
              <a:miter lim="800000"/>
              <a:headEnd/>
              <a:tailEnd/>
            </a:ln>
          </p:spPr>
          <p:txBody>
            <a:bodyPr wrap="none">
              <a:spAutoFit/>
            </a:bodyPr>
            <a:lstStyle/>
            <a:p>
              <a:pPr>
                <a:lnSpc>
                  <a:spcPct val="80000"/>
                </a:lnSpc>
              </a:pPr>
              <a:r>
                <a:rPr lang="en-US" altLang="zh-CN" b="1" dirty="0"/>
                <a:t>sin (x)             </a:t>
              </a:r>
              <a:r>
                <a:rPr lang="en-US" altLang="zh-CN" b="1" dirty="0" smtClean="0"/>
                <a:t> 00</a:t>
              </a:r>
              <a:endParaRPr lang="en-US" altLang="zh-CN" b="1" dirty="0"/>
            </a:p>
            <a:p>
              <a:pPr>
                <a:lnSpc>
                  <a:spcPct val="80000"/>
                </a:lnSpc>
              </a:pPr>
              <a:r>
                <a:rPr lang="en-US" altLang="zh-CN" b="1" dirty="0"/>
                <a:t>sin (</a:t>
              </a:r>
              <a:r>
                <a:rPr lang="el-GR" altLang="zh-CN" b="1" dirty="0"/>
                <a:t>π</a:t>
              </a:r>
              <a:r>
                <a:rPr lang="en-US" altLang="zh-CN" b="1" dirty="0"/>
                <a:t>/2 +x)     01</a:t>
              </a:r>
            </a:p>
            <a:p>
              <a:pPr>
                <a:lnSpc>
                  <a:spcPct val="80000"/>
                </a:lnSpc>
              </a:pPr>
              <a:r>
                <a:rPr lang="en-US" altLang="zh-CN" b="1" dirty="0"/>
                <a:t>sin (</a:t>
              </a:r>
              <a:r>
                <a:rPr lang="el-GR" altLang="zh-CN" b="1" dirty="0"/>
                <a:t>π</a:t>
              </a:r>
              <a:r>
                <a:rPr lang="en-US" altLang="zh-CN" b="1" dirty="0"/>
                <a:t>+x)         10</a:t>
              </a:r>
            </a:p>
            <a:p>
              <a:pPr>
                <a:lnSpc>
                  <a:spcPct val="80000"/>
                </a:lnSpc>
              </a:pPr>
              <a:r>
                <a:rPr lang="en-US" altLang="zh-CN" b="1" dirty="0"/>
                <a:t>sin (3</a:t>
              </a:r>
              <a:r>
                <a:rPr lang="el-GR" altLang="zh-CN" b="1" dirty="0"/>
                <a:t>π</a:t>
              </a:r>
              <a:r>
                <a:rPr lang="en-US" altLang="zh-CN" b="1" dirty="0"/>
                <a:t>/2 +x)   11</a:t>
              </a:r>
            </a:p>
          </p:txBody>
        </p:sp>
      </p:grpSp>
      <p:sp>
        <p:nvSpPr>
          <p:cNvPr id="64547" name="Line 40"/>
          <p:cNvSpPr>
            <a:spLocks noChangeShapeType="1"/>
          </p:cNvSpPr>
          <p:nvPr/>
        </p:nvSpPr>
        <p:spPr bwMode="auto">
          <a:xfrm flipH="1">
            <a:off x="5724525" y="5373688"/>
            <a:ext cx="360363" cy="431800"/>
          </a:xfrm>
          <a:prstGeom prst="line">
            <a:avLst/>
          </a:prstGeom>
          <a:noFill/>
          <a:ln w="9525">
            <a:solidFill>
              <a:srgbClr val="FF0000"/>
            </a:solidFill>
            <a:round/>
            <a:headEnd/>
            <a:tailEnd type="triangle" w="med" len="med"/>
          </a:ln>
        </p:spPr>
        <p:txBody>
          <a:bodyPr/>
          <a:lstStyle/>
          <a:p>
            <a:endParaRPr lang="zh-CN" altLang="en-US"/>
          </a:p>
        </p:txBody>
      </p:sp>
      <p:sp>
        <p:nvSpPr>
          <p:cNvPr id="41" name="Text Box 26"/>
          <p:cNvSpPr txBox="1">
            <a:spLocks noChangeArrowheads="1"/>
          </p:cNvSpPr>
          <p:nvPr/>
        </p:nvSpPr>
        <p:spPr bwMode="auto">
          <a:xfrm>
            <a:off x="1907792" y="6453336"/>
            <a:ext cx="2058577" cy="369332"/>
          </a:xfrm>
          <a:prstGeom prst="rect">
            <a:avLst/>
          </a:prstGeom>
          <a:noFill/>
          <a:ln w="9525">
            <a:noFill/>
            <a:miter lim="800000"/>
            <a:headEnd/>
            <a:tailEnd/>
          </a:ln>
        </p:spPr>
        <p:txBody>
          <a:bodyPr wrap="none">
            <a:spAutoFit/>
          </a:bodyPr>
          <a:lstStyle/>
          <a:p>
            <a:r>
              <a:rPr lang="zh-CN" altLang="en-US" sz="1800" b="1" dirty="0" smtClean="0">
                <a:solidFill>
                  <a:srgbClr val="FF0000"/>
                </a:solidFill>
              </a:rPr>
              <a:t>每个码元状态数</a:t>
            </a:r>
            <a:r>
              <a:rPr lang="en-US" altLang="zh-CN" sz="1800" b="1" dirty="0" smtClean="0">
                <a:solidFill>
                  <a:srgbClr val="FF0000"/>
                </a:solidFill>
              </a:rPr>
              <a:t>=4</a:t>
            </a:r>
            <a:endParaRPr lang="en-US" altLang="zh-CN" sz="1800" b="1" dirty="0">
              <a:solidFill>
                <a:srgbClr val="FF0000"/>
              </a:solidFill>
            </a:endParaRP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600200" y="2438400"/>
            <a:ext cx="1905000" cy="304800"/>
            <a:chOff x="1008" y="1440"/>
            <a:chExt cx="1200" cy="192"/>
          </a:xfrm>
        </p:grpSpPr>
        <p:sp>
          <p:nvSpPr>
            <p:cNvPr id="22540" name="Line 3"/>
            <p:cNvSpPr>
              <a:spLocks noChangeShapeType="1"/>
            </p:cNvSpPr>
            <p:nvPr/>
          </p:nvSpPr>
          <p:spPr bwMode="auto">
            <a:xfrm>
              <a:off x="1104" y="1440"/>
              <a:ext cx="1104" cy="0"/>
            </a:xfrm>
            <a:prstGeom prst="line">
              <a:avLst/>
            </a:prstGeom>
            <a:noFill/>
            <a:ln w="12700">
              <a:solidFill>
                <a:schemeClr val="tx1"/>
              </a:solidFill>
              <a:round/>
              <a:headEnd/>
              <a:tailEnd/>
            </a:ln>
          </p:spPr>
          <p:txBody>
            <a:bodyPr wrap="none" anchor="ctr"/>
            <a:lstStyle/>
            <a:p>
              <a:endParaRPr lang="zh-CN" altLang="en-US"/>
            </a:p>
          </p:txBody>
        </p:sp>
        <p:sp>
          <p:nvSpPr>
            <p:cNvPr id="22541" name="Line 4"/>
            <p:cNvSpPr>
              <a:spLocks noChangeShapeType="1"/>
            </p:cNvSpPr>
            <p:nvPr/>
          </p:nvSpPr>
          <p:spPr bwMode="auto">
            <a:xfrm flipH="1">
              <a:off x="1008" y="1448"/>
              <a:ext cx="104" cy="184"/>
            </a:xfrm>
            <a:prstGeom prst="line">
              <a:avLst/>
            </a:prstGeom>
            <a:noFill/>
            <a:ln w="12700">
              <a:solidFill>
                <a:schemeClr val="tx1"/>
              </a:solidFill>
              <a:round/>
              <a:headEnd/>
              <a:tailEnd/>
            </a:ln>
          </p:spPr>
          <p:txBody>
            <a:bodyPr wrap="none" anchor="ctr"/>
            <a:lstStyle/>
            <a:p>
              <a:endParaRPr lang="zh-CN" altLang="en-US"/>
            </a:p>
          </p:txBody>
        </p:sp>
        <p:sp>
          <p:nvSpPr>
            <p:cNvPr id="22542" name="Line 5"/>
            <p:cNvSpPr>
              <a:spLocks noChangeShapeType="1"/>
            </p:cNvSpPr>
            <p:nvPr/>
          </p:nvSpPr>
          <p:spPr bwMode="auto">
            <a:xfrm flipV="1">
              <a:off x="1008" y="1576"/>
              <a:ext cx="0" cy="56"/>
            </a:xfrm>
            <a:prstGeom prst="line">
              <a:avLst/>
            </a:prstGeom>
            <a:noFill/>
            <a:ln w="12700">
              <a:solidFill>
                <a:schemeClr val="tx1"/>
              </a:solidFill>
              <a:round/>
              <a:headEnd/>
              <a:tailEnd/>
            </a:ln>
          </p:spPr>
          <p:txBody>
            <a:bodyPr wrap="none" anchor="ctr"/>
            <a:lstStyle/>
            <a:p>
              <a:endParaRPr lang="zh-CN" altLang="en-US"/>
            </a:p>
          </p:txBody>
        </p:sp>
      </p:grpSp>
      <p:sp>
        <p:nvSpPr>
          <p:cNvPr id="22531" name="Line 6"/>
          <p:cNvSpPr>
            <a:spLocks noChangeShapeType="1"/>
          </p:cNvSpPr>
          <p:nvPr/>
        </p:nvSpPr>
        <p:spPr bwMode="auto">
          <a:xfrm>
            <a:off x="1752600" y="3124200"/>
            <a:ext cx="990600" cy="0"/>
          </a:xfrm>
          <a:prstGeom prst="line">
            <a:avLst/>
          </a:prstGeom>
          <a:noFill/>
          <a:ln w="12700">
            <a:solidFill>
              <a:schemeClr val="tx1"/>
            </a:solidFill>
            <a:round/>
            <a:headEnd/>
            <a:tailEnd/>
          </a:ln>
        </p:spPr>
        <p:txBody>
          <a:bodyPr wrap="none" anchor="ctr"/>
          <a:lstStyle/>
          <a:p>
            <a:endParaRPr lang="zh-CN" altLang="en-US"/>
          </a:p>
        </p:txBody>
      </p:sp>
      <p:sp>
        <p:nvSpPr>
          <p:cNvPr id="22532" name="Line 7"/>
          <p:cNvSpPr>
            <a:spLocks noChangeShapeType="1"/>
          </p:cNvSpPr>
          <p:nvPr/>
        </p:nvSpPr>
        <p:spPr bwMode="auto">
          <a:xfrm>
            <a:off x="1981200" y="3810000"/>
            <a:ext cx="990600" cy="0"/>
          </a:xfrm>
          <a:prstGeom prst="line">
            <a:avLst/>
          </a:prstGeom>
          <a:noFill/>
          <a:ln w="12700">
            <a:solidFill>
              <a:schemeClr val="tx1"/>
            </a:solidFill>
            <a:round/>
            <a:headEnd/>
            <a:tailEnd/>
          </a:ln>
        </p:spPr>
        <p:txBody>
          <a:bodyPr wrap="none" anchor="ctr"/>
          <a:lstStyle/>
          <a:p>
            <a:endParaRPr lang="zh-CN" altLang="en-US"/>
          </a:p>
        </p:txBody>
      </p:sp>
      <p:sp>
        <p:nvSpPr>
          <p:cNvPr id="22533" name="Line 8"/>
          <p:cNvSpPr>
            <a:spLocks noChangeShapeType="1"/>
          </p:cNvSpPr>
          <p:nvPr/>
        </p:nvSpPr>
        <p:spPr bwMode="auto">
          <a:xfrm>
            <a:off x="2286000" y="4419600"/>
            <a:ext cx="990600" cy="0"/>
          </a:xfrm>
          <a:prstGeom prst="line">
            <a:avLst/>
          </a:prstGeom>
          <a:noFill/>
          <a:ln w="12700">
            <a:solidFill>
              <a:schemeClr val="tx1"/>
            </a:solidFill>
            <a:round/>
            <a:headEnd/>
            <a:tailEnd/>
          </a:ln>
        </p:spPr>
        <p:txBody>
          <a:bodyPr wrap="none" anchor="ctr"/>
          <a:lstStyle/>
          <a:p>
            <a:endParaRPr lang="zh-CN" altLang="en-US"/>
          </a:p>
        </p:txBody>
      </p:sp>
      <p:sp>
        <p:nvSpPr>
          <p:cNvPr id="22534" name="Line 9"/>
          <p:cNvSpPr>
            <a:spLocks noChangeShapeType="1"/>
          </p:cNvSpPr>
          <p:nvPr/>
        </p:nvSpPr>
        <p:spPr bwMode="auto">
          <a:xfrm>
            <a:off x="2514600" y="5105400"/>
            <a:ext cx="990600" cy="0"/>
          </a:xfrm>
          <a:prstGeom prst="line">
            <a:avLst/>
          </a:prstGeom>
          <a:noFill/>
          <a:ln w="12700">
            <a:solidFill>
              <a:schemeClr val="tx1"/>
            </a:solidFill>
            <a:round/>
            <a:headEnd/>
            <a:tailEnd/>
          </a:ln>
        </p:spPr>
        <p:txBody>
          <a:bodyPr wrap="none" anchor="ctr"/>
          <a:lstStyle/>
          <a:p>
            <a:endParaRPr lang="zh-CN" altLang="en-US"/>
          </a:p>
        </p:txBody>
      </p:sp>
      <p:sp>
        <p:nvSpPr>
          <p:cNvPr id="22535" name="Line 10"/>
          <p:cNvSpPr>
            <a:spLocks noChangeShapeType="1"/>
          </p:cNvSpPr>
          <p:nvPr/>
        </p:nvSpPr>
        <p:spPr bwMode="auto">
          <a:xfrm>
            <a:off x="1981200" y="5257800"/>
            <a:ext cx="609600"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778251" name="Rectangle 11"/>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22537" name="Text Box 12"/>
          <p:cNvSpPr txBox="1">
            <a:spLocks noChangeArrowheads="1"/>
          </p:cNvSpPr>
          <p:nvPr/>
        </p:nvSpPr>
        <p:spPr bwMode="auto">
          <a:xfrm>
            <a:off x="861060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56</a:t>
            </a:r>
            <a:endParaRPr lang="en-US" altLang="zh-CN" dirty="0"/>
          </a:p>
        </p:txBody>
      </p:sp>
      <p:sp>
        <p:nvSpPr>
          <p:cNvPr id="22538" name="Text Box 13"/>
          <p:cNvSpPr txBox="1">
            <a:spLocks noChangeArrowheads="1"/>
          </p:cNvSpPr>
          <p:nvPr/>
        </p:nvSpPr>
        <p:spPr bwMode="auto">
          <a:xfrm>
            <a:off x="152400" y="908050"/>
            <a:ext cx="8839200" cy="5313363"/>
          </a:xfrm>
          <a:prstGeom prst="rect">
            <a:avLst/>
          </a:prstGeom>
          <a:noFill/>
          <a:ln w="9525">
            <a:noFill/>
            <a:miter lim="800000"/>
            <a:headEnd/>
            <a:tailEnd/>
          </a:ln>
        </p:spPr>
        <p:txBody>
          <a:bodyPr>
            <a:spAutoFit/>
          </a:bodyPr>
          <a:lstStyle/>
          <a:p>
            <a:pPr>
              <a:lnSpc>
                <a:spcPct val="90000"/>
              </a:lnSpc>
              <a:spcBef>
                <a:spcPct val="20000"/>
              </a:spcBef>
            </a:pPr>
            <a:r>
              <a:rPr lang="zh-CN" altLang="en-US" b="1">
                <a:latin typeface="楷体" pitchFamily="18" charset="-122"/>
                <a:ea typeface="楷体" pitchFamily="18" charset="-122"/>
              </a:rPr>
              <a:t>例如：信息字段代码为</a:t>
            </a:r>
            <a:r>
              <a:rPr lang="en-US" altLang="zh-CN" b="1">
                <a:latin typeface="楷体" pitchFamily="18" charset="-122"/>
                <a:ea typeface="楷体" pitchFamily="18" charset="-122"/>
              </a:rPr>
              <a:t>:  1011001     </a:t>
            </a:r>
            <a:r>
              <a:rPr lang="zh-CN" altLang="en-US" b="1">
                <a:latin typeface="楷体" pitchFamily="18" charset="-122"/>
                <a:ea typeface="楷体" pitchFamily="18" charset="-122"/>
              </a:rPr>
              <a:t>对应   </a:t>
            </a:r>
            <a:r>
              <a:rPr lang="en-US" altLang="zh-CN" b="1">
                <a:latin typeface="楷体" pitchFamily="18" charset="-122"/>
                <a:ea typeface="楷体" pitchFamily="18" charset="-122"/>
              </a:rPr>
              <a:t>m(x)=x</a:t>
            </a:r>
            <a:r>
              <a:rPr lang="en-US" altLang="zh-CN" b="1" baseline="30000">
                <a:latin typeface="楷体" pitchFamily="18" charset="-122"/>
                <a:ea typeface="楷体" pitchFamily="18" charset="-122"/>
              </a:rPr>
              <a:t>6</a:t>
            </a:r>
            <a:r>
              <a:rPr lang="en-US" altLang="zh-CN" b="1">
                <a:latin typeface="楷体" pitchFamily="18" charset="-122"/>
                <a:ea typeface="楷体" pitchFamily="18" charset="-122"/>
              </a:rPr>
              <a:t>+x</a:t>
            </a:r>
            <a:r>
              <a:rPr lang="en-US" altLang="zh-CN" b="1" baseline="30000">
                <a:latin typeface="楷体" pitchFamily="18" charset="-122"/>
                <a:ea typeface="楷体" pitchFamily="18" charset="-122"/>
              </a:rPr>
              <a:t>4</a:t>
            </a:r>
            <a:r>
              <a:rPr lang="en-US" altLang="zh-CN" b="1">
                <a:latin typeface="楷体" pitchFamily="18" charset="-122"/>
                <a:ea typeface="楷体" pitchFamily="18" charset="-122"/>
              </a:rPr>
              <a:t>+x</a:t>
            </a:r>
            <a:r>
              <a:rPr lang="en-US" altLang="zh-CN" b="1" baseline="30000">
                <a:latin typeface="楷体" pitchFamily="18" charset="-122"/>
                <a:ea typeface="楷体" pitchFamily="18" charset="-122"/>
              </a:rPr>
              <a:t>3</a:t>
            </a:r>
            <a:r>
              <a:rPr lang="en-US" altLang="zh-CN" b="1">
                <a:latin typeface="楷体" pitchFamily="18" charset="-122"/>
                <a:ea typeface="楷体" pitchFamily="18" charset="-122"/>
              </a:rPr>
              <a:t>+1</a:t>
            </a:r>
          </a:p>
          <a:p>
            <a:pPr>
              <a:lnSpc>
                <a:spcPct val="90000"/>
              </a:lnSpc>
              <a:spcBef>
                <a:spcPct val="20000"/>
              </a:spcBef>
            </a:pPr>
            <a:r>
              <a:rPr lang="en-US" altLang="zh-CN" b="1">
                <a:latin typeface="楷体" pitchFamily="18" charset="-122"/>
                <a:ea typeface="楷体" pitchFamily="18" charset="-122"/>
              </a:rPr>
              <a:t>      </a:t>
            </a:r>
            <a:r>
              <a:rPr lang="zh-CN" altLang="en-US" b="1">
                <a:latin typeface="楷体" pitchFamily="18" charset="-122"/>
                <a:ea typeface="楷体" pitchFamily="18" charset="-122"/>
              </a:rPr>
              <a:t>生成多项式：</a:t>
            </a:r>
            <a:r>
              <a:rPr lang="en-US" altLang="zh-CN" b="1">
                <a:latin typeface="楷体" pitchFamily="18" charset="-122"/>
                <a:ea typeface="楷体" pitchFamily="18" charset="-122"/>
              </a:rPr>
              <a:t>g(x)=x</a:t>
            </a:r>
            <a:r>
              <a:rPr lang="en-US" altLang="zh-CN" b="1" baseline="30000">
                <a:latin typeface="楷体" pitchFamily="18" charset="-122"/>
                <a:ea typeface="楷体" pitchFamily="18" charset="-122"/>
              </a:rPr>
              <a:t>4</a:t>
            </a:r>
            <a:r>
              <a:rPr lang="en-US" altLang="zh-CN" b="1">
                <a:latin typeface="楷体" pitchFamily="18" charset="-122"/>
                <a:ea typeface="楷体" pitchFamily="18" charset="-122"/>
              </a:rPr>
              <a:t>+x</a:t>
            </a:r>
            <a:r>
              <a:rPr lang="en-US" altLang="zh-CN" b="1" baseline="30000">
                <a:latin typeface="楷体" pitchFamily="18" charset="-122"/>
                <a:ea typeface="楷体" pitchFamily="18" charset="-122"/>
              </a:rPr>
              <a:t>3</a:t>
            </a:r>
            <a:r>
              <a:rPr lang="en-US" altLang="zh-CN" b="1">
                <a:latin typeface="楷体" pitchFamily="18" charset="-122"/>
                <a:ea typeface="楷体" pitchFamily="18" charset="-122"/>
              </a:rPr>
              <a:t>+1      </a:t>
            </a:r>
            <a:r>
              <a:rPr lang="zh-CN" altLang="en-US" b="1">
                <a:latin typeface="楷体" pitchFamily="18" charset="-122"/>
                <a:ea typeface="楷体" pitchFamily="18" charset="-122"/>
              </a:rPr>
              <a:t>对应代码</a:t>
            </a:r>
            <a:r>
              <a:rPr lang="en-US" altLang="zh-CN" b="1">
                <a:latin typeface="楷体" pitchFamily="18" charset="-122"/>
                <a:ea typeface="楷体" pitchFamily="18" charset="-122"/>
              </a:rPr>
              <a:t>: 11001</a:t>
            </a:r>
          </a:p>
          <a:p>
            <a:pPr>
              <a:lnSpc>
                <a:spcPct val="90000"/>
              </a:lnSpc>
              <a:spcBef>
                <a:spcPct val="20000"/>
              </a:spcBef>
            </a:pPr>
            <a:r>
              <a:rPr lang="en-US" altLang="zh-CN" b="1">
                <a:latin typeface="楷体" pitchFamily="18" charset="-122"/>
                <a:ea typeface="楷体" pitchFamily="18" charset="-122"/>
              </a:rPr>
              <a:t>           </a:t>
            </a:r>
            <a:r>
              <a:rPr lang="zh-CN" altLang="en-US" b="1">
                <a:latin typeface="楷体" pitchFamily="18" charset="-122"/>
                <a:ea typeface="楷体" pitchFamily="18" charset="-122"/>
              </a:rPr>
              <a:t>则  </a:t>
            </a:r>
            <a:r>
              <a:rPr lang="en-US" altLang="zh-CN" b="1">
                <a:latin typeface="楷体" pitchFamily="18" charset="-122"/>
                <a:ea typeface="楷体" pitchFamily="18" charset="-122"/>
              </a:rPr>
              <a:t>x</a:t>
            </a:r>
            <a:r>
              <a:rPr lang="en-US" altLang="zh-CN" b="1" baseline="30000">
                <a:latin typeface="楷体" pitchFamily="18" charset="-122"/>
                <a:ea typeface="楷体" pitchFamily="18" charset="-122"/>
              </a:rPr>
              <a:t>4</a:t>
            </a:r>
            <a:r>
              <a:rPr lang="en-US" altLang="zh-CN" b="1">
                <a:latin typeface="楷体" pitchFamily="18" charset="-122"/>
                <a:ea typeface="楷体" pitchFamily="18" charset="-122"/>
              </a:rPr>
              <a:t> m(x)=x</a:t>
            </a:r>
            <a:r>
              <a:rPr lang="en-US" altLang="zh-CN" b="1" baseline="30000">
                <a:latin typeface="楷体" pitchFamily="18" charset="-122"/>
                <a:ea typeface="楷体" pitchFamily="18" charset="-122"/>
              </a:rPr>
              <a:t>10</a:t>
            </a:r>
            <a:r>
              <a:rPr lang="en-US" altLang="zh-CN" b="1">
                <a:latin typeface="楷体" pitchFamily="18" charset="-122"/>
                <a:ea typeface="楷体" pitchFamily="18" charset="-122"/>
              </a:rPr>
              <a:t>+x</a:t>
            </a:r>
            <a:r>
              <a:rPr lang="en-US" altLang="zh-CN" b="1" baseline="30000">
                <a:latin typeface="楷体" pitchFamily="18" charset="-122"/>
                <a:ea typeface="楷体" pitchFamily="18" charset="-122"/>
              </a:rPr>
              <a:t>8</a:t>
            </a:r>
            <a:r>
              <a:rPr lang="en-US" altLang="zh-CN" b="1">
                <a:latin typeface="楷体" pitchFamily="18" charset="-122"/>
                <a:ea typeface="楷体" pitchFamily="18" charset="-122"/>
              </a:rPr>
              <a:t>+x</a:t>
            </a:r>
            <a:r>
              <a:rPr lang="en-US" altLang="zh-CN" b="1" baseline="30000">
                <a:latin typeface="楷体" pitchFamily="18" charset="-122"/>
                <a:ea typeface="楷体" pitchFamily="18" charset="-122"/>
              </a:rPr>
              <a:t>7</a:t>
            </a:r>
            <a:r>
              <a:rPr lang="en-US" altLang="zh-CN" b="1">
                <a:latin typeface="楷体" pitchFamily="18" charset="-122"/>
                <a:ea typeface="楷体" pitchFamily="18" charset="-122"/>
              </a:rPr>
              <a:t>+x</a:t>
            </a:r>
            <a:r>
              <a:rPr lang="en-US" altLang="zh-CN" b="1" baseline="30000">
                <a:latin typeface="楷体" pitchFamily="18" charset="-122"/>
                <a:ea typeface="楷体" pitchFamily="18" charset="-122"/>
              </a:rPr>
              <a:t>4</a:t>
            </a:r>
            <a:r>
              <a:rPr lang="en-US" altLang="zh-CN" b="1">
                <a:latin typeface="楷体" pitchFamily="18" charset="-122"/>
                <a:ea typeface="楷体" pitchFamily="18" charset="-122"/>
              </a:rPr>
              <a:t>  </a:t>
            </a:r>
            <a:r>
              <a:rPr lang="zh-CN" altLang="en-US" b="1">
                <a:latin typeface="楷体" pitchFamily="18" charset="-122"/>
                <a:ea typeface="楷体" pitchFamily="18" charset="-122"/>
              </a:rPr>
              <a:t>对应代码：</a:t>
            </a:r>
            <a:r>
              <a:rPr lang="en-US" altLang="zh-CN" b="1">
                <a:latin typeface="楷体" pitchFamily="18" charset="-122"/>
                <a:ea typeface="楷体" pitchFamily="18" charset="-122"/>
              </a:rPr>
              <a:t>10110010000  </a:t>
            </a:r>
          </a:p>
          <a:p>
            <a:pPr>
              <a:lnSpc>
                <a:spcPct val="90000"/>
              </a:lnSpc>
              <a:spcBef>
                <a:spcPct val="20000"/>
              </a:spcBef>
            </a:pPr>
            <a:r>
              <a:rPr lang="en-US" altLang="zh-CN" b="1">
                <a:latin typeface="楷体" pitchFamily="18" charset="-122"/>
                <a:ea typeface="楷体" pitchFamily="18" charset="-122"/>
              </a:rPr>
              <a:t>   </a:t>
            </a:r>
            <a:r>
              <a:rPr lang="zh-CN" altLang="en-US" b="1">
                <a:latin typeface="楷体" pitchFamily="18" charset="-122"/>
                <a:ea typeface="楷体" pitchFamily="18" charset="-122"/>
              </a:rPr>
              <a:t>除法：     </a:t>
            </a:r>
            <a:r>
              <a:rPr lang="en-US" altLang="zh-CN" b="1">
                <a:latin typeface="楷体" pitchFamily="18" charset="-122"/>
                <a:ea typeface="楷体" pitchFamily="18" charset="-122"/>
              </a:rPr>
              <a:t>1101010</a:t>
            </a:r>
          </a:p>
          <a:p>
            <a:pPr>
              <a:lnSpc>
                <a:spcPct val="90000"/>
              </a:lnSpc>
            </a:pPr>
            <a:r>
              <a:rPr lang="en-US" altLang="zh-CN" b="1">
                <a:latin typeface="楷体" pitchFamily="18" charset="-122"/>
                <a:ea typeface="楷体" pitchFamily="18" charset="-122"/>
              </a:rPr>
              <a:t>   11001  1011001</a:t>
            </a:r>
            <a:r>
              <a:rPr lang="en-US" altLang="zh-CN" b="1">
                <a:solidFill>
                  <a:srgbClr val="FF0000"/>
                </a:solidFill>
                <a:latin typeface="楷体" pitchFamily="18" charset="-122"/>
                <a:ea typeface="楷体" pitchFamily="18" charset="-122"/>
              </a:rPr>
              <a:t>1010          </a:t>
            </a:r>
            <a:r>
              <a:rPr lang="en-US" altLang="zh-CN" b="1">
                <a:solidFill>
                  <a:schemeClr val="accent2"/>
                </a:solidFill>
              </a:rPr>
              <a:t>4</a:t>
            </a:r>
            <a:r>
              <a:rPr lang="zh-CN" altLang="en-US" b="1">
                <a:solidFill>
                  <a:schemeClr val="accent2"/>
                </a:solidFill>
              </a:rPr>
              <a:t>次项</a:t>
            </a:r>
            <a:r>
              <a:rPr lang="en-US" altLang="zh-CN" b="1">
                <a:solidFill>
                  <a:schemeClr val="accent2"/>
                </a:solidFill>
              </a:rPr>
              <a:t>g(x)</a:t>
            </a:r>
            <a:r>
              <a:rPr lang="zh-CN" altLang="en-US" b="1">
                <a:solidFill>
                  <a:schemeClr val="accent2"/>
                </a:solidFill>
              </a:rPr>
              <a:t>产生</a:t>
            </a:r>
            <a:r>
              <a:rPr lang="en-US" altLang="zh-CN" b="1">
                <a:solidFill>
                  <a:schemeClr val="accent2"/>
                </a:solidFill>
              </a:rPr>
              <a:t>4</a:t>
            </a:r>
            <a:r>
              <a:rPr lang="zh-CN" altLang="en-US" b="1">
                <a:solidFill>
                  <a:schemeClr val="accent2"/>
                </a:solidFill>
              </a:rPr>
              <a:t>位校验字段</a:t>
            </a:r>
            <a:endParaRPr lang="zh-CN" altLang="en-US" b="1">
              <a:solidFill>
                <a:srgbClr val="FF0000"/>
              </a:solidFill>
              <a:latin typeface="楷体" pitchFamily="18" charset="-122"/>
              <a:ea typeface="楷体" pitchFamily="18" charset="-122"/>
            </a:endParaRPr>
          </a:p>
          <a:p>
            <a:pPr>
              <a:lnSpc>
                <a:spcPct val="90000"/>
              </a:lnSpc>
            </a:pPr>
            <a:r>
              <a:rPr lang="zh-CN" altLang="en-US" b="1">
                <a:latin typeface="楷体" pitchFamily="18" charset="-122"/>
                <a:ea typeface="楷体" pitchFamily="18" charset="-122"/>
              </a:rPr>
              <a:t>          </a:t>
            </a:r>
            <a:r>
              <a:rPr lang="en-US" altLang="zh-CN" b="1">
                <a:latin typeface="楷体" pitchFamily="18" charset="-122"/>
                <a:ea typeface="楷体" pitchFamily="18" charset="-122"/>
              </a:rPr>
              <a:t>11001                    </a:t>
            </a:r>
            <a:r>
              <a:rPr lang="zh-CN" altLang="en-US" b="1">
                <a:solidFill>
                  <a:schemeClr val="accent2"/>
                </a:solidFill>
              </a:rPr>
              <a:t>多项式除法使用模</a:t>
            </a:r>
            <a:r>
              <a:rPr lang="en-US" altLang="zh-CN" b="1">
                <a:solidFill>
                  <a:schemeClr val="accent2"/>
                </a:solidFill>
              </a:rPr>
              <a:t>2</a:t>
            </a:r>
            <a:r>
              <a:rPr lang="zh-CN" altLang="en-US" b="1">
                <a:solidFill>
                  <a:schemeClr val="accent2"/>
                </a:solidFill>
              </a:rPr>
              <a:t>加</a:t>
            </a:r>
            <a:endParaRPr lang="zh-CN" altLang="en-US" b="1">
              <a:latin typeface="楷体" pitchFamily="18" charset="-122"/>
              <a:ea typeface="楷体" pitchFamily="18" charset="-122"/>
            </a:endParaRPr>
          </a:p>
          <a:p>
            <a:pPr>
              <a:lnSpc>
                <a:spcPct val="90000"/>
              </a:lnSpc>
            </a:pPr>
            <a:r>
              <a:rPr lang="zh-CN" altLang="en-US" b="1">
                <a:latin typeface="楷体" pitchFamily="18" charset="-122"/>
                <a:ea typeface="楷体" pitchFamily="18" charset="-122"/>
              </a:rPr>
              <a:t>           </a:t>
            </a:r>
            <a:r>
              <a:rPr lang="en-US" altLang="zh-CN" b="1">
                <a:latin typeface="楷体" pitchFamily="18" charset="-122"/>
                <a:ea typeface="楷体" pitchFamily="18" charset="-122"/>
              </a:rPr>
              <a:t>11110</a:t>
            </a:r>
          </a:p>
          <a:p>
            <a:pPr>
              <a:lnSpc>
                <a:spcPct val="90000"/>
              </a:lnSpc>
            </a:pPr>
            <a:r>
              <a:rPr lang="en-US" altLang="zh-CN" b="1">
                <a:latin typeface="楷体" pitchFamily="18" charset="-122"/>
                <a:ea typeface="楷体" pitchFamily="18" charset="-122"/>
              </a:rPr>
              <a:t>           11001               </a:t>
            </a:r>
            <a:r>
              <a:rPr lang="zh-CN" altLang="en-US" b="1"/>
              <a:t>接收方使用相同的</a:t>
            </a:r>
            <a:r>
              <a:rPr lang="en-US" altLang="zh-CN" b="1"/>
              <a:t>g(x)</a:t>
            </a:r>
            <a:r>
              <a:rPr lang="zh-CN" altLang="en-US" b="1"/>
              <a:t>和除法</a:t>
            </a:r>
            <a:endParaRPr lang="zh-CN" altLang="en-US" b="1">
              <a:latin typeface="楷体" pitchFamily="18" charset="-122"/>
              <a:ea typeface="楷体" pitchFamily="18" charset="-122"/>
            </a:endParaRPr>
          </a:p>
          <a:p>
            <a:pPr>
              <a:lnSpc>
                <a:spcPct val="90000"/>
              </a:lnSpc>
            </a:pPr>
            <a:r>
              <a:rPr lang="zh-CN" altLang="en-US" b="1">
                <a:latin typeface="楷体" pitchFamily="18" charset="-122"/>
                <a:ea typeface="楷体" pitchFamily="18" charset="-122"/>
              </a:rPr>
              <a:t>             </a:t>
            </a:r>
            <a:r>
              <a:rPr lang="en-US" altLang="zh-CN" b="1">
                <a:latin typeface="楷体" pitchFamily="18" charset="-122"/>
                <a:ea typeface="楷体" pitchFamily="18" charset="-122"/>
              </a:rPr>
              <a:t>1111</a:t>
            </a:r>
            <a:r>
              <a:rPr lang="en-US" altLang="zh-CN" b="1">
                <a:solidFill>
                  <a:srgbClr val="FF0000"/>
                </a:solidFill>
                <a:latin typeface="楷体" pitchFamily="18" charset="-122"/>
                <a:ea typeface="楷体" pitchFamily="18" charset="-122"/>
              </a:rPr>
              <a:t>1                 </a:t>
            </a:r>
            <a:r>
              <a:rPr lang="zh-CN" altLang="en-US" b="1"/>
              <a:t>进行校验：</a:t>
            </a:r>
            <a:endParaRPr lang="zh-CN" altLang="en-US" b="1">
              <a:solidFill>
                <a:srgbClr val="FF0000"/>
              </a:solidFill>
              <a:latin typeface="楷体" pitchFamily="18" charset="-122"/>
              <a:ea typeface="楷体" pitchFamily="18" charset="-122"/>
            </a:endParaRPr>
          </a:p>
          <a:p>
            <a:pPr>
              <a:lnSpc>
                <a:spcPct val="90000"/>
              </a:lnSpc>
            </a:pPr>
            <a:r>
              <a:rPr lang="zh-CN" altLang="en-US" b="1">
                <a:solidFill>
                  <a:schemeClr val="hlink"/>
                </a:solidFill>
                <a:latin typeface="楷体" pitchFamily="18" charset="-122"/>
                <a:ea typeface="楷体" pitchFamily="18" charset="-122"/>
              </a:rPr>
              <a:t>             </a:t>
            </a:r>
            <a:r>
              <a:rPr lang="en-US" altLang="zh-CN" b="1">
                <a:latin typeface="楷体" pitchFamily="18" charset="-122"/>
                <a:ea typeface="楷体" pitchFamily="18" charset="-122"/>
              </a:rPr>
              <a:t>11001</a:t>
            </a:r>
            <a:endParaRPr lang="en-US" altLang="zh-CN" b="1">
              <a:solidFill>
                <a:schemeClr val="hlink"/>
              </a:solidFill>
              <a:latin typeface="楷体" pitchFamily="18" charset="-122"/>
              <a:ea typeface="楷体" pitchFamily="18" charset="-122"/>
            </a:endParaRPr>
          </a:p>
          <a:p>
            <a:pPr>
              <a:lnSpc>
                <a:spcPct val="90000"/>
              </a:lnSpc>
            </a:pPr>
            <a:r>
              <a:rPr lang="en-US" altLang="zh-CN" b="1">
                <a:solidFill>
                  <a:schemeClr val="hlink"/>
                </a:solidFill>
                <a:latin typeface="楷体" pitchFamily="18" charset="-122"/>
                <a:ea typeface="楷体" pitchFamily="18" charset="-122"/>
              </a:rPr>
              <a:t>               </a:t>
            </a:r>
            <a:r>
              <a:rPr lang="en-US" altLang="zh-CN" b="1">
                <a:latin typeface="楷体" pitchFamily="18" charset="-122"/>
                <a:ea typeface="楷体" pitchFamily="18" charset="-122"/>
              </a:rPr>
              <a:t>11</a:t>
            </a:r>
            <a:r>
              <a:rPr lang="en-US" altLang="zh-CN" b="1">
                <a:solidFill>
                  <a:srgbClr val="FF0000"/>
                </a:solidFill>
                <a:latin typeface="楷体" pitchFamily="18" charset="-122"/>
                <a:ea typeface="楷体" pitchFamily="18" charset="-122"/>
              </a:rPr>
              <a:t>001               </a:t>
            </a:r>
            <a:r>
              <a:rPr lang="zh-CN" altLang="en-US" b="1"/>
              <a:t>接收字段</a:t>
            </a:r>
            <a:r>
              <a:rPr lang="en-US" altLang="zh-CN" b="1"/>
              <a:t>/</a:t>
            </a:r>
            <a:r>
              <a:rPr lang="zh-CN" altLang="en-US" b="1"/>
              <a:t>生成码</a:t>
            </a:r>
            <a:endParaRPr lang="zh-CN" altLang="en-US" b="1">
              <a:solidFill>
                <a:schemeClr val="hlink"/>
              </a:solidFill>
              <a:latin typeface="楷体" pitchFamily="18" charset="-122"/>
              <a:ea typeface="楷体" pitchFamily="18" charset="-122"/>
            </a:endParaRPr>
          </a:p>
          <a:p>
            <a:pPr>
              <a:lnSpc>
                <a:spcPct val="90000"/>
              </a:lnSpc>
            </a:pPr>
            <a:r>
              <a:rPr lang="zh-CN" altLang="en-US" b="1">
                <a:solidFill>
                  <a:schemeClr val="hlink"/>
                </a:solidFill>
                <a:latin typeface="楷体" pitchFamily="18" charset="-122"/>
                <a:ea typeface="楷体" pitchFamily="18" charset="-122"/>
              </a:rPr>
              <a:t>               </a:t>
            </a:r>
            <a:r>
              <a:rPr lang="en-US" altLang="zh-CN" b="1">
                <a:latin typeface="楷体" pitchFamily="18" charset="-122"/>
                <a:ea typeface="楷体" pitchFamily="18" charset="-122"/>
              </a:rPr>
              <a:t>11001                 </a:t>
            </a:r>
            <a:r>
              <a:rPr lang="zh-CN" altLang="en-US" b="1"/>
              <a:t>如果除尽，则</a:t>
            </a:r>
            <a:r>
              <a:rPr lang="zh-CN" altLang="en-US" b="1">
                <a:solidFill>
                  <a:srgbClr val="FF0000"/>
                </a:solidFill>
              </a:rPr>
              <a:t>正确</a:t>
            </a:r>
            <a:r>
              <a:rPr lang="zh-CN" altLang="en-US" b="1"/>
              <a:t>，</a:t>
            </a:r>
            <a:endParaRPr lang="zh-CN" altLang="en-US" b="1">
              <a:solidFill>
                <a:schemeClr val="hlink"/>
              </a:solidFill>
              <a:latin typeface="楷体" pitchFamily="18" charset="-122"/>
              <a:ea typeface="楷体" pitchFamily="18" charset="-122"/>
            </a:endParaRPr>
          </a:p>
          <a:p>
            <a:pPr>
              <a:lnSpc>
                <a:spcPct val="90000"/>
              </a:lnSpc>
            </a:pPr>
            <a:r>
              <a:rPr lang="zh-CN" altLang="en-US" b="1">
                <a:solidFill>
                  <a:schemeClr val="hlink"/>
                </a:solidFill>
                <a:latin typeface="楷体" pitchFamily="18" charset="-122"/>
                <a:ea typeface="楷体" pitchFamily="18" charset="-122"/>
              </a:rPr>
              <a:t>   </a:t>
            </a:r>
            <a:r>
              <a:rPr lang="zh-CN" altLang="en-US" b="1">
                <a:solidFill>
                  <a:srgbClr val="FF0000"/>
                </a:solidFill>
                <a:latin typeface="楷体" pitchFamily="18" charset="-122"/>
                <a:ea typeface="楷体" pitchFamily="18" charset="-122"/>
              </a:rPr>
              <a:t>校验字段</a:t>
            </a:r>
            <a:r>
              <a:rPr lang="zh-CN" altLang="en-US" b="1">
                <a:solidFill>
                  <a:schemeClr val="hlink"/>
                </a:solidFill>
                <a:latin typeface="楷体" pitchFamily="18" charset="-122"/>
                <a:ea typeface="楷体" pitchFamily="18" charset="-122"/>
              </a:rPr>
              <a:t>        </a:t>
            </a:r>
            <a:r>
              <a:rPr lang="en-US" altLang="zh-CN" b="1">
                <a:solidFill>
                  <a:srgbClr val="FF0000"/>
                </a:solidFill>
                <a:latin typeface="楷体" pitchFamily="18" charset="-122"/>
                <a:ea typeface="楷体" pitchFamily="18" charset="-122"/>
              </a:rPr>
              <a:t>0</a:t>
            </a:r>
            <a:r>
              <a:rPr lang="en-US" altLang="zh-CN" b="1">
                <a:solidFill>
                  <a:schemeClr val="hlink"/>
                </a:solidFill>
                <a:latin typeface="楷体" pitchFamily="18" charset="-122"/>
                <a:ea typeface="楷体" pitchFamily="18" charset="-122"/>
              </a:rPr>
              <a:t> </a:t>
            </a:r>
            <a:r>
              <a:rPr lang="en-US" altLang="zh-CN" b="1">
                <a:solidFill>
                  <a:srgbClr val="FF0000"/>
                </a:solidFill>
                <a:latin typeface="楷体" pitchFamily="18" charset="-122"/>
                <a:ea typeface="楷体" pitchFamily="18" charset="-122"/>
              </a:rPr>
              <a:t>(</a:t>
            </a:r>
            <a:r>
              <a:rPr lang="zh-CN" altLang="en-US" b="1">
                <a:solidFill>
                  <a:srgbClr val="FF0000"/>
                </a:solidFill>
                <a:latin typeface="楷体" pitchFamily="18" charset="-122"/>
                <a:ea typeface="楷体" pitchFamily="18" charset="-122"/>
              </a:rPr>
              <a:t>除尽</a:t>
            </a:r>
            <a:r>
              <a:rPr lang="en-US" altLang="zh-CN" b="1">
                <a:solidFill>
                  <a:srgbClr val="FF0000"/>
                </a:solidFill>
                <a:latin typeface="楷体" pitchFamily="18" charset="-122"/>
                <a:ea typeface="楷体" pitchFamily="18" charset="-122"/>
              </a:rPr>
              <a:t>)                   </a:t>
            </a:r>
            <a:r>
              <a:rPr lang="zh-CN" altLang="en-US" b="1"/>
              <a:t>否则错。</a:t>
            </a:r>
            <a:endParaRPr lang="zh-CN" altLang="en-US" b="1">
              <a:solidFill>
                <a:srgbClr val="FF0000"/>
              </a:solidFill>
              <a:latin typeface="楷体" pitchFamily="18" charset="-122"/>
              <a:ea typeface="楷体" pitchFamily="18" charset="-122"/>
            </a:endParaRPr>
          </a:p>
          <a:p>
            <a:pPr>
              <a:lnSpc>
                <a:spcPct val="90000"/>
              </a:lnSpc>
            </a:pPr>
            <a:r>
              <a:rPr lang="zh-CN" altLang="en-US" b="1">
                <a:latin typeface="楷体" pitchFamily="18" charset="-122"/>
                <a:ea typeface="楷体" pitchFamily="18" charset="-122"/>
              </a:rPr>
              <a:t>                                </a:t>
            </a:r>
          </a:p>
          <a:p>
            <a:pPr>
              <a:lnSpc>
                <a:spcPct val="90000"/>
              </a:lnSpc>
              <a:spcBef>
                <a:spcPct val="20000"/>
              </a:spcBef>
            </a:pPr>
            <a:r>
              <a:rPr lang="zh-CN" altLang="en-US" b="1">
                <a:solidFill>
                  <a:srgbClr val="FF0000"/>
                </a:solidFill>
                <a:latin typeface="楷体" pitchFamily="18" charset="-122"/>
                <a:ea typeface="楷体" pitchFamily="18" charset="-122"/>
              </a:rPr>
              <a:t>效验</a:t>
            </a:r>
            <a:r>
              <a:rPr lang="zh-CN" altLang="en-US" b="1">
                <a:latin typeface="楷体" pitchFamily="18" charset="-122"/>
                <a:ea typeface="楷体" pitchFamily="18" charset="-122"/>
              </a:rPr>
              <a:t>码字：</a:t>
            </a:r>
            <a:r>
              <a:rPr lang="en-US" altLang="zh-CN" b="1">
                <a:latin typeface="楷体" pitchFamily="18" charset="-122"/>
                <a:ea typeface="楷体" pitchFamily="18" charset="-122"/>
              </a:rPr>
              <a:t>1011001</a:t>
            </a:r>
            <a:r>
              <a:rPr lang="en-US" altLang="zh-CN" b="1">
                <a:solidFill>
                  <a:srgbClr val="FF0000"/>
                </a:solidFill>
                <a:latin typeface="楷体" pitchFamily="18" charset="-122"/>
                <a:ea typeface="楷体" pitchFamily="18" charset="-122"/>
              </a:rPr>
              <a:t>1010</a:t>
            </a:r>
          </a:p>
        </p:txBody>
      </p:sp>
      <p:sp>
        <p:nvSpPr>
          <p:cNvPr id="22539" name="Text Box 14"/>
          <p:cNvSpPr txBox="1">
            <a:spLocks noChangeArrowheads="1"/>
          </p:cNvSpPr>
          <p:nvPr/>
        </p:nvSpPr>
        <p:spPr bwMode="auto">
          <a:xfrm>
            <a:off x="179388" y="304800"/>
            <a:ext cx="8839200" cy="420688"/>
          </a:xfrm>
          <a:prstGeom prst="rect">
            <a:avLst/>
          </a:prstGeom>
          <a:noFill/>
          <a:ln w="9525">
            <a:noFill/>
            <a:miter lim="800000"/>
            <a:headEnd/>
            <a:tailEnd/>
          </a:ln>
        </p:spPr>
        <p:txBody>
          <a:bodyPr>
            <a:spAutoFit/>
          </a:bodyPr>
          <a:lstStyle/>
          <a:p>
            <a:pPr>
              <a:lnSpc>
                <a:spcPct val="90000"/>
              </a:lnSpc>
              <a:spcBef>
                <a:spcPct val="20000"/>
              </a:spcBef>
              <a:spcAft>
                <a:spcPct val="40000"/>
              </a:spcAft>
              <a:buFontTx/>
              <a:buChar char="☆"/>
            </a:pPr>
            <a:r>
              <a:rPr lang="en-US" altLang="zh-CN" b="1">
                <a:solidFill>
                  <a:srgbClr val="FF0000"/>
                </a:solidFill>
                <a:latin typeface="楷体" pitchFamily="18" charset="-122"/>
                <a:ea typeface="楷体" pitchFamily="18" charset="-122"/>
              </a:rPr>
              <a:t> </a:t>
            </a:r>
            <a:r>
              <a:rPr lang="zh-CN" altLang="en-US" b="1">
                <a:latin typeface="楷体" pitchFamily="18" charset="-122"/>
                <a:ea typeface="楷体" pitchFamily="18" charset="-122"/>
              </a:rPr>
              <a:t>校验字段</a:t>
            </a:r>
            <a:r>
              <a:rPr lang="en-US" altLang="zh-CN" b="1">
                <a:latin typeface="楷体" pitchFamily="18" charset="-122"/>
                <a:ea typeface="楷体" pitchFamily="18" charset="-122"/>
              </a:rPr>
              <a:t>r(x)</a:t>
            </a:r>
            <a:r>
              <a:rPr lang="zh-CN" altLang="en-US" b="1">
                <a:latin typeface="楷体" pitchFamily="18" charset="-122"/>
                <a:ea typeface="楷体" pitchFamily="18" charset="-122"/>
              </a:rPr>
              <a:t>生成方法之一：软件方法</a:t>
            </a:r>
            <a:r>
              <a:rPr lang="en-US" altLang="zh-CN" b="1">
                <a:ea typeface="楷体" pitchFamily="18" charset="-122"/>
              </a:rPr>
              <a:t>—</a:t>
            </a:r>
            <a:r>
              <a:rPr lang="zh-CN" altLang="en-US" b="1">
                <a:solidFill>
                  <a:srgbClr val="FF0000"/>
                </a:solidFill>
                <a:latin typeface="楷体" pitchFamily="18" charset="-122"/>
                <a:ea typeface="楷体" pitchFamily="18" charset="-122"/>
              </a:rPr>
              <a:t>多项式除法取余数</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600200" y="3284538"/>
            <a:ext cx="1905000" cy="304800"/>
            <a:chOff x="1008" y="1440"/>
            <a:chExt cx="1200" cy="192"/>
          </a:xfrm>
        </p:grpSpPr>
        <p:sp>
          <p:nvSpPr>
            <p:cNvPr id="23562" name="Line 3"/>
            <p:cNvSpPr>
              <a:spLocks noChangeShapeType="1"/>
            </p:cNvSpPr>
            <p:nvPr/>
          </p:nvSpPr>
          <p:spPr bwMode="auto">
            <a:xfrm>
              <a:off x="1104" y="1440"/>
              <a:ext cx="1104" cy="0"/>
            </a:xfrm>
            <a:prstGeom prst="line">
              <a:avLst/>
            </a:prstGeom>
            <a:noFill/>
            <a:ln w="12700">
              <a:solidFill>
                <a:schemeClr val="tx1"/>
              </a:solidFill>
              <a:round/>
              <a:headEnd/>
              <a:tailEnd/>
            </a:ln>
          </p:spPr>
          <p:txBody>
            <a:bodyPr wrap="none" anchor="ctr"/>
            <a:lstStyle/>
            <a:p>
              <a:endParaRPr lang="zh-CN" altLang="en-US"/>
            </a:p>
          </p:txBody>
        </p:sp>
        <p:sp>
          <p:nvSpPr>
            <p:cNvPr id="23563" name="Line 4"/>
            <p:cNvSpPr>
              <a:spLocks noChangeShapeType="1"/>
            </p:cNvSpPr>
            <p:nvPr/>
          </p:nvSpPr>
          <p:spPr bwMode="auto">
            <a:xfrm flipH="1">
              <a:off x="1008" y="1448"/>
              <a:ext cx="104" cy="184"/>
            </a:xfrm>
            <a:prstGeom prst="line">
              <a:avLst/>
            </a:prstGeom>
            <a:noFill/>
            <a:ln w="12700">
              <a:solidFill>
                <a:schemeClr val="tx1"/>
              </a:solidFill>
              <a:round/>
              <a:headEnd/>
              <a:tailEnd/>
            </a:ln>
          </p:spPr>
          <p:txBody>
            <a:bodyPr wrap="none" anchor="ctr"/>
            <a:lstStyle/>
            <a:p>
              <a:endParaRPr lang="zh-CN" altLang="en-US"/>
            </a:p>
          </p:txBody>
        </p:sp>
        <p:sp>
          <p:nvSpPr>
            <p:cNvPr id="23564" name="Line 5"/>
            <p:cNvSpPr>
              <a:spLocks noChangeShapeType="1"/>
            </p:cNvSpPr>
            <p:nvPr/>
          </p:nvSpPr>
          <p:spPr bwMode="auto">
            <a:xfrm flipV="1">
              <a:off x="1008" y="1576"/>
              <a:ext cx="0" cy="56"/>
            </a:xfrm>
            <a:prstGeom prst="line">
              <a:avLst/>
            </a:prstGeom>
            <a:noFill/>
            <a:ln w="12700">
              <a:solidFill>
                <a:schemeClr val="tx1"/>
              </a:solidFill>
              <a:round/>
              <a:headEnd/>
              <a:tailEnd/>
            </a:ln>
          </p:spPr>
          <p:txBody>
            <a:bodyPr wrap="none" anchor="ctr"/>
            <a:lstStyle/>
            <a:p>
              <a:endParaRPr lang="zh-CN" altLang="en-US"/>
            </a:p>
          </p:txBody>
        </p:sp>
      </p:grpSp>
      <p:sp>
        <p:nvSpPr>
          <p:cNvPr id="23555" name="Line 6"/>
          <p:cNvSpPr>
            <a:spLocks noChangeShapeType="1"/>
          </p:cNvSpPr>
          <p:nvPr/>
        </p:nvSpPr>
        <p:spPr bwMode="auto">
          <a:xfrm>
            <a:off x="1752600" y="3970338"/>
            <a:ext cx="990600" cy="0"/>
          </a:xfrm>
          <a:prstGeom prst="line">
            <a:avLst/>
          </a:prstGeom>
          <a:noFill/>
          <a:ln w="12700">
            <a:solidFill>
              <a:schemeClr val="tx1"/>
            </a:solidFill>
            <a:round/>
            <a:headEnd/>
            <a:tailEnd/>
          </a:ln>
        </p:spPr>
        <p:txBody>
          <a:bodyPr wrap="none" anchor="ctr"/>
          <a:lstStyle/>
          <a:p>
            <a:endParaRPr lang="zh-CN" altLang="en-US"/>
          </a:p>
        </p:txBody>
      </p:sp>
      <p:sp>
        <p:nvSpPr>
          <p:cNvPr id="23556" name="Line 7"/>
          <p:cNvSpPr>
            <a:spLocks noChangeShapeType="1"/>
          </p:cNvSpPr>
          <p:nvPr/>
        </p:nvSpPr>
        <p:spPr bwMode="auto">
          <a:xfrm>
            <a:off x="1981200" y="4656138"/>
            <a:ext cx="990600" cy="0"/>
          </a:xfrm>
          <a:prstGeom prst="line">
            <a:avLst/>
          </a:prstGeom>
          <a:noFill/>
          <a:ln w="12700">
            <a:solidFill>
              <a:schemeClr val="tx1"/>
            </a:solidFill>
            <a:round/>
            <a:headEnd/>
            <a:tailEnd/>
          </a:ln>
        </p:spPr>
        <p:txBody>
          <a:bodyPr wrap="none" anchor="ctr"/>
          <a:lstStyle/>
          <a:p>
            <a:endParaRPr lang="zh-CN" altLang="en-US"/>
          </a:p>
        </p:txBody>
      </p:sp>
      <p:sp>
        <p:nvSpPr>
          <p:cNvPr id="23557" name="Line 8"/>
          <p:cNvSpPr>
            <a:spLocks noChangeShapeType="1"/>
          </p:cNvSpPr>
          <p:nvPr/>
        </p:nvSpPr>
        <p:spPr bwMode="auto">
          <a:xfrm>
            <a:off x="2286000" y="5265738"/>
            <a:ext cx="990600" cy="0"/>
          </a:xfrm>
          <a:prstGeom prst="line">
            <a:avLst/>
          </a:prstGeom>
          <a:noFill/>
          <a:ln w="12700">
            <a:solidFill>
              <a:schemeClr val="tx1"/>
            </a:solidFill>
            <a:round/>
            <a:headEnd/>
            <a:tailEnd/>
          </a:ln>
        </p:spPr>
        <p:txBody>
          <a:bodyPr wrap="none" anchor="ctr"/>
          <a:lstStyle/>
          <a:p>
            <a:endParaRPr lang="zh-CN" altLang="en-US"/>
          </a:p>
        </p:txBody>
      </p:sp>
      <p:sp>
        <p:nvSpPr>
          <p:cNvPr id="762891" name="Rectangle 11"/>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23559" name="Text Box 12"/>
          <p:cNvSpPr txBox="1">
            <a:spLocks noChangeArrowheads="1"/>
          </p:cNvSpPr>
          <p:nvPr/>
        </p:nvSpPr>
        <p:spPr bwMode="auto">
          <a:xfrm>
            <a:off x="861060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57</a:t>
            </a:r>
            <a:endParaRPr lang="en-US" altLang="zh-CN" dirty="0"/>
          </a:p>
        </p:txBody>
      </p:sp>
      <p:sp>
        <p:nvSpPr>
          <p:cNvPr id="23560" name="Text Box 13"/>
          <p:cNvSpPr txBox="1">
            <a:spLocks noChangeArrowheads="1"/>
          </p:cNvSpPr>
          <p:nvPr/>
        </p:nvSpPr>
        <p:spPr bwMode="auto">
          <a:xfrm>
            <a:off x="152400" y="908050"/>
            <a:ext cx="8839200" cy="5854700"/>
          </a:xfrm>
          <a:prstGeom prst="rect">
            <a:avLst/>
          </a:prstGeom>
          <a:noFill/>
          <a:ln w="9525">
            <a:noFill/>
            <a:miter lim="800000"/>
            <a:headEnd/>
            <a:tailEnd/>
          </a:ln>
        </p:spPr>
        <p:txBody>
          <a:bodyPr>
            <a:spAutoFit/>
          </a:bodyPr>
          <a:lstStyle/>
          <a:p>
            <a:pPr>
              <a:lnSpc>
                <a:spcPct val="90000"/>
              </a:lnSpc>
              <a:spcBef>
                <a:spcPct val="20000"/>
              </a:spcBef>
            </a:pPr>
            <a:r>
              <a:rPr lang="zh-CN" altLang="en-US" b="1">
                <a:solidFill>
                  <a:srgbClr val="FF0000"/>
                </a:solidFill>
                <a:latin typeface="楷体" pitchFamily="18" charset="-122"/>
                <a:ea typeface="楷体" pitchFamily="18" charset="-122"/>
              </a:rPr>
              <a:t>注意事项</a:t>
            </a:r>
            <a:r>
              <a:rPr lang="zh-CN" altLang="en-US" b="1">
                <a:latin typeface="楷体" pitchFamily="18" charset="-122"/>
                <a:ea typeface="楷体" pitchFamily="18" charset="-122"/>
              </a:rPr>
              <a:t>：</a:t>
            </a:r>
            <a:r>
              <a:rPr lang="en-US" altLang="zh-CN" b="1">
                <a:latin typeface="楷体" pitchFamily="18" charset="-122"/>
                <a:ea typeface="楷体" pitchFamily="18" charset="-122"/>
              </a:rPr>
              <a:t>1</a:t>
            </a:r>
            <a:r>
              <a:rPr lang="zh-CN" altLang="en-US" b="1">
                <a:latin typeface="楷体" pitchFamily="18" charset="-122"/>
                <a:ea typeface="楷体" pitchFamily="18" charset="-122"/>
              </a:rPr>
              <a:t>、根据</a:t>
            </a:r>
            <a:r>
              <a:rPr lang="en-US" altLang="zh-CN" b="1">
                <a:latin typeface="楷体" pitchFamily="18" charset="-122"/>
                <a:ea typeface="楷体" pitchFamily="18" charset="-122"/>
              </a:rPr>
              <a:t>g(x)</a:t>
            </a:r>
            <a:r>
              <a:rPr lang="zh-CN" altLang="en-US" b="1">
                <a:latin typeface="楷体" pitchFamily="18" charset="-122"/>
                <a:ea typeface="楷体" pitchFamily="18" charset="-122"/>
              </a:rPr>
              <a:t>确定校验字段的位数，</a:t>
            </a:r>
            <a:r>
              <a:rPr lang="en-US" altLang="zh-CN" b="1">
                <a:latin typeface="楷体" pitchFamily="18" charset="-122"/>
                <a:ea typeface="楷体" pitchFamily="18" charset="-122"/>
              </a:rPr>
              <a:t>R</a:t>
            </a:r>
            <a:r>
              <a:rPr lang="zh-CN" altLang="en-US" b="1">
                <a:latin typeface="楷体" pitchFamily="18" charset="-122"/>
                <a:ea typeface="楷体" pitchFamily="18" charset="-122"/>
              </a:rPr>
              <a:t>次</a:t>
            </a:r>
            <a:r>
              <a:rPr lang="en-US" altLang="zh-CN" b="1">
                <a:latin typeface="楷体" pitchFamily="18" charset="-122"/>
                <a:ea typeface="楷体" pitchFamily="18" charset="-122"/>
              </a:rPr>
              <a:t>R</a:t>
            </a:r>
            <a:r>
              <a:rPr lang="zh-CN" altLang="en-US" b="1">
                <a:latin typeface="楷体" pitchFamily="18" charset="-122"/>
                <a:ea typeface="楷体" pitchFamily="18" charset="-122"/>
              </a:rPr>
              <a:t>位；</a:t>
            </a:r>
          </a:p>
          <a:p>
            <a:pPr>
              <a:lnSpc>
                <a:spcPct val="90000"/>
              </a:lnSpc>
              <a:spcBef>
                <a:spcPct val="20000"/>
              </a:spcBef>
            </a:pPr>
            <a:r>
              <a:rPr lang="zh-CN" altLang="en-US" b="1">
                <a:latin typeface="楷体" pitchFamily="18" charset="-122"/>
                <a:ea typeface="楷体" pitchFamily="18" charset="-122"/>
              </a:rPr>
              <a:t>          </a:t>
            </a:r>
            <a:r>
              <a:rPr lang="en-US" altLang="zh-CN" b="1">
                <a:latin typeface="楷体" pitchFamily="18" charset="-122"/>
                <a:ea typeface="楷体" pitchFamily="18" charset="-122"/>
              </a:rPr>
              <a:t>2</a:t>
            </a:r>
            <a:r>
              <a:rPr lang="zh-CN" altLang="en-US" b="1">
                <a:latin typeface="楷体" pitchFamily="18" charset="-122"/>
                <a:ea typeface="楷体" pitchFamily="18" charset="-122"/>
              </a:rPr>
              <a:t>、余数不足</a:t>
            </a:r>
            <a:r>
              <a:rPr lang="en-US" altLang="zh-CN" b="1">
                <a:latin typeface="楷体" pitchFamily="18" charset="-122"/>
                <a:ea typeface="楷体" pitchFamily="18" charset="-122"/>
              </a:rPr>
              <a:t>R</a:t>
            </a:r>
            <a:r>
              <a:rPr lang="zh-CN" altLang="en-US" b="1">
                <a:latin typeface="楷体" pitchFamily="18" charset="-122"/>
                <a:ea typeface="楷体" pitchFamily="18" charset="-122"/>
              </a:rPr>
              <a:t>位，前面补</a:t>
            </a:r>
            <a:r>
              <a:rPr lang="en-US" altLang="zh-CN" b="1">
                <a:latin typeface="楷体" pitchFamily="18" charset="-122"/>
                <a:ea typeface="楷体" pitchFamily="18" charset="-122"/>
              </a:rPr>
              <a:t>0</a:t>
            </a:r>
            <a:r>
              <a:rPr lang="zh-CN" altLang="en-US" b="1">
                <a:latin typeface="楷体" pitchFamily="18" charset="-122"/>
                <a:ea typeface="楷体" pitchFamily="18" charset="-122"/>
              </a:rPr>
              <a:t>；</a:t>
            </a:r>
          </a:p>
          <a:p>
            <a:pPr>
              <a:lnSpc>
                <a:spcPct val="90000"/>
              </a:lnSpc>
              <a:spcBef>
                <a:spcPct val="20000"/>
              </a:spcBef>
            </a:pPr>
            <a:r>
              <a:rPr lang="zh-CN" altLang="en-US" b="1">
                <a:latin typeface="楷体" pitchFamily="18" charset="-122"/>
                <a:ea typeface="楷体" pitchFamily="18" charset="-122"/>
              </a:rPr>
              <a:t>例如：信息字段代码为</a:t>
            </a:r>
            <a:r>
              <a:rPr lang="en-US" altLang="zh-CN" b="1">
                <a:latin typeface="楷体" pitchFamily="18" charset="-122"/>
                <a:ea typeface="楷体" pitchFamily="18" charset="-122"/>
              </a:rPr>
              <a:t>:  1011     </a:t>
            </a:r>
            <a:r>
              <a:rPr lang="zh-CN" altLang="en-US" b="1">
                <a:latin typeface="楷体" pitchFamily="18" charset="-122"/>
                <a:ea typeface="楷体" pitchFamily="18" charset="-122"/>
              </a:rPr>
              <a:t>对应多项式：</a:t>
            </a:r>
            <a:r>
              <a:rPr lang="en-US" altLang="zh-CN" b="1">
                <a:latin typeface="楷体" pitchFamily="18" charset="-122"/>
                <a:ea typeface="楷体" pitchFamily="18" charset="-122"/>
              </a:rPr>
              <a:t>m(x)=x</a:t>
            </a:r>
            <a:r>
              <a:rPr lang="en-US" altLang="zh-CN" b="1" baseline="30000">
                <a:latin typeface="楷体" pitchFamily="18" charset="-122"/>
                <a:ea typeface="楷体" pitchFamily="18" charset="-122"/>
              </a:rPr>
              <a:t>3</a:t>
            </a:r>
            <a:r>
              <a:rPr lang="en-US" altLang="zh-CN" b="1">
                <a:latin typeface="楷体" pitchFamily="18" charset="-122"/>
                <a:ea typeface="楷体" pitchFamily="18" charset="-122"/>
              </a:rPr>
              <a:t>+x+1</a:t>
            </a:r>
          </a:p>
          <a:p>
            <a:pPr>
              <a:lnSpc>
                <a:spcPct val="90000"/>
              </a:lnSpc>
              <a:spcBef>
                <a:spcPct val="20000"/>
              </a:spcBef>
            </a:pPr>
            <a:r>
              <a:rPr lang="en-US" altLang="zh-CN" b="1">
                <a:latin typeface="楷体" pitchFamily="18" charset="-122"/>
                <a:ea typeface="楷体" pitchFamily="18" charset="-122"/>
              </a:rPr>
              <a:t>      </a:t>
            </a:r>
            <a:r>
              <a:rPr lang="zh-CN" altLang="en-US" b="1">
                <a:latin typeface="楷体" pitchFamily="18" charset="-122"/>
                <a:ea typeface="楷体" pitchFamily="18" charset="-122"/>
              </a:rPr>
              <a:t>生成多项式：</a:t>
            </a:r>
            <a:r>
              <a:rPr lang="en-US" altLang="zh-CN" b="1">
                <a:latin typeface="楷体" pitchFamily="18" charset="-122"/>
                <a:ea typeface="楷体" pitchFamily="18" charset="-122"/>
              </a:rPr>
              <a:t>g(x)=x</a:t>
            </a:r>
            <a:r>
              <a:rPr lang="en-US" altLang="zh-CN" b="1" baseline="30000">
                <a:latin typeface="楷体" pitchFamily="18" charset="-122"/>
                <a:ea typeface="楷体" pitchFamily="18" charset="-122"/>
              </a:rPr>
              <a:t>4</a:t>
            </a:r>
            <a:r>
              <a:rPr lang="en-US" altLang="zh-CN" b="1">
                <a:latin typeface="楷体" pitchFamily="18" charset="-122"/>
                <a:ea typeface="楷体" pitchFamily="18" charset="-122"/>
              </a:rPr>
              <a:t>+x</a:t>
            </a:r>
            <a:r>
              <a:rPr lang="en-US" altLang="zh-CN" b="1" baseline="30000">
                <a:latin typeface="楷体" pitchFamily="18" charset="-122"/>
                <a:ea typeface="楷体" pitchFamily="18" charset="-122"/>
              </a:rPr>
              <a:t>3</a:t>
            </a:r>
            <a:r>
              <a:rPr lang="en-US" altLang="zh-CN" b="1">
                <a:latin typeface="楷体" pitchFamily="18" charset="-122"/>
                <a:ea typeface="楷体" pitchFamily="18" charset="-122"/>
              </a:rPr>
              <a:t>+1   </a:t>
            </a:r>
            <a:r>
              <a:rPr lang="zh-CN" altLang="en-US" b="1">
                <a:latin typeface="楷体" pitchFamily="18" charset="-122"/>
                <a:ea typeface="楷体" pitchFamily="18" charset="-122"/>
              </a:rPr>
              <a:t>对应代码</a:t>
            </a:r>
            <a:r>
              <a:rPr lang="en-US" altLang="zh-CN" b="1">
                <a:latin typeface="楷体" pitchFamily="18" charset="-122"/>
                <a:ea typeface="楷体" pitchFamily="18" charset="-122"/>
              </a:rPr>
              <a:t>: 11001</a:t>
            </a:r>
          </a:p>
          <a:p>
            <a:pPr>
              <a:lnSpc>
                <a:spcPct val="90000"/>
              </a:lnSpc>
              <a:spcBef>
                <a:spcPct val="20000"/>
              </a:spcBef>
            </a:pPr>
            <a:r>
              <a:rPr lang="en-US" altLang="zh-CN" b="1">
                <a:latin typeface="楷体" pitchFamily="18" charset="-122"/>
                <a:ea typeface="楷体" pitchFamily="18" charset="-122"/>
              </a:rPr>
              <a:t>           </a:t>
            </a:r>
            <a:r>
              <a:rPr lang="zh-CN" altLang="en-US" b="1">
                <a:latin typeface="楷体" pitchFamily="18" charset="-122"/>
                <a:ea typeface="楷体" pitchFamily="18" charset="-122"/>
              </a:rPr>
              <a:t>则  </a:t>
            </a:r>
            <a:r>
              <a:rPr lang="en-US" altLang="zh-CN" b="1">
                <a:latin typeface="楷体" pitchFamily="18" charset="-122"/>
                <a:ea typeface="楷体" pitchFamily="18" charset="-122"/>
              </a:rPr>
              <a:t>x</a:t>
            </a:r>
            <a:r>
              <a:rPr lang="en-US" altLang="zh-CN" b="1" baseline="30000">
                <a:latin typeface="楷体" pitchFamily="18" charset="-122"/>
                <a:ea typeface="楷体" pitchFamily="18" charset="-122"/>
              </a:rPr>
              <a:t>4</a:t>
            </a:r>
            <a:r>
              <a:rPr lang="en-US" altLang="zh-CN" b="1">
                <a:latin typeface="楷体" pitchFamily="18" charset="-122"/>
                <a:ea typeface="楷体" pitchFamily="18" charset="-122"/>
              </a:rPr>
              <a:t> m(x)=x</a:t>
            </a:r>
            <a:r>
              <a:rPr lang="en-US" altLang="zh-CN" b="1" baseline="30000">
                <a:latin typeface="楷体" pitchFamily="18" charset="-122"/>
                <a:ea typeface="楷体" pitchFamily="18" charset="-122"/>
              </a:rPr>
              <a:t>7</a:t>
            </a:r>
            <a:r>
              <a:rPr lang="en-US" altLang="zh-CN" b="1">
                <a:latin typeface="楷体" pitchFamily="18" charset="-122"/>
                <a:ea typeface="楷体" pitchFamily="18" charset="-122"/>
              </a:rPr>
              <a:t>+x</a:t>
            </a:r>
            <a:r>
              <a:rPr lang="en-US" altLang="zh-CN" b="1" baseline="30000">
                <a:latin typeface="楷体" pitchFamily="18" charset="-122"/>
                <a:ea typeface="楷体" pitchFamily="18" charset="-122"/>
              </a:rPr>
              <a:t>5</a:t>
            </a:r>
            <a:r>
              <a:rPr lang="en-US" altLang="zh-CN" b="1">
                <a:latin typeface="楷体" pitchFamily="18" charset="-122"/>
                <a:ea typeface="楷体" pitchFamily="18" charset="-122"/>
              </a:rPr>
              <a:t>+x</a:t>
            </a:r>
            <a:r>
              <a:rPr lang="en-US" altLang="zh-CN" b="1" baseline="30000">
                <a:latin typeface="楷体" pitchFamily="18" charset="-122"/>
                <a:ea typeface="楷体" pitchFamily="18" charset="-122"/>
              </a:rPr>
              <a:t>4</a:t>
            </a:r>
            <a:r>
              <a:rPr lang="en-US" altLang="zh-CN" b="1">
                <a:latin typeface="楷体" pitchFamily="18" charset="-122"/>
                <a:ea typeface="楷体" pitchFamily="18" charset="-122"/>
              </a:rPr>
              <a:t>   </a:t>
            </a:r>
            <a:r>
              <a:rPr lang="zh-CN" altLang="en-US" b="1">
                <a:latin typeface="楷体" pitchFamily="18" charset="-122"/>
                <a:ea typeface="楷体" pitchFamily="18" charset="-122"/>
              </a:rPr>
              <a:t>对应代码：</a:t>
            </a:r>
            <a:r>
              <a:rPr lang="en-US" altLang="zh-CN" b="1">
                <a:latin typeface="楷体" pitchFamily="18" charset="-122"/>
                <a:ea typeface="楷体" pitchFamily="18" charset="-122"/>
              </a:rPr>
              <a:t>10110000  </a:t>
            </a:r>
          </a:p>
          <a:p>
            <a:pPr>
              <a:lnSpc>
                <a:spcPct val="90000"/>
              </a:lnSpc>
              <a:spcBef>
                <a:spcPct val="20000"/>
              </a:spcBef>
            </a:pPr>
            <a:r>
              <a:rPr lang="en-US" altLang="zh-CN" b="1">
                <a:latin typeface="楷体" pitchFamily="18" charset="-122"/>
                <a:ea typeface="楷体" pitchFamily="18" charset="-122"/>
              </a:rPr>
              <a:t>   </a:t>
            </a:r>
            <a:r>
              <a:rPr lang="zh-CN" altLang="en-US" b="1">
                <a:latin typeface="楷体" pitchFamily="18" charset="-122"/>
                <a:ea typeface="楷体" pitchFamily="18" charset="-122"/>
              </a:rPr>
              <a:t>除法：     </a:t>
            </a:r>
            <a:r>
              <a:rPr lang="en-US" altLang="zh-CN" b="1">
                <a:latin typeface="楷体" pitchFamily="18" charset="-122"/>
                <a:ea typeface="楷体" pitchFamily="18" charset="-122"/>
              </a:rPr>
              <a:t>1101</a:t>
            </a:r>
          </a:p>
          <a:p>
            <a:pPr>
              <a:lnSpc>
                <a:spcPct val="90000"/>
              </a:lnSpc>
            </a:pPr>
            <a:r>
              <a:rPr lang="en-US" altLang="zh-CN" b="1">
                <a:latin typeface="楷体" pitchFamily="18" charset="-122"/>
                <a:ea typeface="楷体" pitchFamily="18" charset="-122"/>
              </a:rPr>
              <a:t>   11001  1011</a:t>
            </a:r>
            <a:r>
              <a:rPr lang="en-US" altLang="zh-CN" b="1">
                <a:solidFill>
                  <a:srgbClr val="FF0000"/>
                </a:solidFill>
                <a:latin typeface="楷体" pitchFamily="18" charset="-122"/>
                <a:ea typeface="楷体" pitchFamily="18" charset="-122"/>
              </a:rPr>
              <a:t>0000          </a:t>
            </a:r>
            <a:r>
              <a:rPr lang="en-US" altLang="zh-CN" b="1">
                <a:solidFill>
                  <a:schemeClr val="accent2"/>
                </a:solidFill>
              </a:rPr>
              <a:t>4</a:t>
            </a:r>
            <a:r>
              <a:rPr lang="zh-CN" altLang="en-US" b="1">
                <a:solidFill>
                  <a:schemeClr val="accent2"/>
                </a:solidFill>
              </a:rPr>
              <a:t>次项</a:t>
            </a:r>
            <a:r>
              <a:rPr lang="en-US" altLang="zh-CN" b="1">
                <a:solidFill>
                  <a:schemeClr val="accent2"/>
                </a:solidFill>
              </a:rPr>
              <a:t>g(x)</a:t>
            </a:r>
            <a:r>
              <a:rPr lang="zh-CN" altLang="en-US" b="1">
                <a:solidFill>
                  <a:schemeClr val="accent2"/>
                </a:solidFill>
              </a:rPr>
              <a:t>产生</a:t>
            </a:r>
            <a:r>
              <a:rPr lang="en-US" altLang="zh-CN" b="1">
                <a:solidFill>
                  <a:srgbClr val="FF0000"/>
                </a:solidFill>
              </a:rPr>
              <a:t>4</a:t>
            </a:r>
            <a:r>
              <a:rPr lang="zh-CN" altLang="en-US" b="1">
                <a:solidFill>
                  <a:srgbClr val="FF0000"/>
                </a:solidFill>
              </a:rPr>
              <a:t>位</a:t>
            </a:r>
            <a:r>
              <a:rPr lang="zh-CN" altLang="en-US" b="1">
                <a:solidFill>
                  <a:schemeClr val="accent2"/>
                </a:solidFill>
              </a:rPr>
              <a:t>校验字段</a:t>
            </a:r>
            <a:endParaRPr lang="zh-CN" altLang="en-US" b="1">
              <a:solidFill>
                <a:srgbClr val="FF0000"/>
              </a:solidFill>
              <a:latin typeface="楷体" pitchFamily="18" charset="-122"/>
              <a:ea typeface="楷体" pitchFamily="18" charset="-122"/>
            </a:endParaRPr>
          </a:p>
          <a:p>
            <a:pPr>
              <a:lnSpc>
                <a:spcPct val="90000"/>
              </a:lnSpc>
            </a:pPr>
            <a:r>
              <a:rPr lang="zh-CN" altLang="en-US" b="1">
                <a:latin typeface="楷体" pitchFamily="18" charset="-122"/>
                <a:ea typeface="楷体" pitchFamily="18" charset="-122"/>
              </a:rPr>
              <a:t>          </a:t>
            </a:r>
            <a:r>
              <a:rPr lang="en-US" altLang="zh-CN" b="1">
                <a:latin typeface="楷体" pitchFamily="18" charset="-122"/>
                <a:ea typeface="楷体" pitchFamily="18" charset="-122"/>
              </a:rPr>
              <a:t>11001                    </a:t>
            </a:r>
            <a:r>
              <a:rPr lang="zh-CN" altLang="en-US" b="1">
                <a:solidFill>
                  <a:schemeClr val="accent2"/>
                </a:solidFill>
              </a:rPr>
              <a:t>多项式除法使用模</a:t>
            </a:r>
            <a:r>
              <a:rPr lang="en-US" altLang="zh-CN" b="1">
                <a:solidFill>
                  <a:schemeClr val="accent2"/>
                </a:solidFill>
              </a:rPr>
              <a:t>2</a:t>
            </a:r>
            <a:r>
              <a:rPr lang="zh-CN" altLang="en-US" b="1">
                <a:solidFill>
                  <a:schemeClr val="accent2"/>
                </a:solidFill>
              </a:rPr>
              <a:t>加</a:t>
            </a:r>
            <a:endParaRPr lang="zh-CN" altLang="en-US" b="1">
              <a:latin typeface="楷体" pitchFamily="18" charset="-122"/>
              <a:ea typeface="楷体" pitchFamily="18" charset="-122"/>
            </a:endParaRPr>
          </a:p>
          <a:p>
            <a:pPr>
              <a:lnSpc>
                <a:spcPct val="90000"/>
              </a:lnSpc>
            </a:pPr>
            <a:r>
              <a:rPr lang="zh-CN" altLang="en-US" b="1">
                <a:latin typeface="楷体" pitchFamily="18" charset="-122"/>
                <a:ea typeface="楷体" pitchFamily="18" charset="-122"/>
              </a:rPr>
              <a:t>           </a:t>
            </a:r>
            <a:r>
              <a:rPr lang="en-US" altLang="zh-CN" b="1">
                <a:latin typeface="楷体" pitchFamily="18" charset="-122"/>
                <a:ea typeface="楷体" pitchFamily="18" charset="-122"/>
              </a:rPr>
              <a:t>111</a:t>
            </a:r>
            <a:r>
              <a:rPr lang="en-US" altLang="zh-CN" b="1">
                <a:solidFill>
                  <a:srgbClr val="FF0000"/>
                </a:solidFill>
                <a:latin typeface="楷体" pitchFamily="18" charset="-122"/>
                <a:ea typeface="楷体" pitchFamily="18" charset="-122"/>
              </a:rPr>
              <a:t>10</a:t>
            </a:r>
          </a:p>
          <a:p>
            <a:pPr>
              <a:lnSpc>
                <a:spcPct val="90000"/>
              </a:lnSpc>
            </a:pPr>
            <a:r>
              <a:rPr lang="en-US" altLang="zh-CN" b="1">
                <a:latin typeface="楷体" pitchFamily="18" charset="-122"/>
                <a:ea typeface="楷体" pitchFamily="18" charset="-122"/>
              </a:rPr>
              <a:t>           11001               </a:t>
            </a:r>
            <a:r>
              <a:rPr lang="zh-CN" altLang="en-US" b="1"/>
              <a:t>接收方使用相同的</a:t>
            </a:r>
            <a:r>
              <a:rPr lang="en-US" altLang="zh-CN" b="1"/>
              <a:t>g(x)</a:t>
            </a:r>
            <a:r>
              <a:rPr lang="zh-CN" altLang="en-US" b="1"/>
              <a:t>和除法</a:t>
            </a:r>
            <a:endParaRPr lang="zh-CN" altLang="en-US" b="1">
              <a:latin typeface="楷体" pitchFamily="18" charset="-122"/>
              <a:ea typeface="楷体" pitchFamily="18" charset="-122"/>
            </a:endParaRPr>
          </a:p>
          <a:p>
            <a:pPr>
              <a:lnSpc>
                <a:spcPct val="90000"/>
              </a:lnSpc>
            </a:pPr>
            <a:r>
              <a:rPr lang="zh-CN" altLang="en-US" b="1">
                <a:latin typeface="楷体" pitchFamily="18" charset="-122"/>
                <a:ea typeface="楷体" pitchFamily="18" charset="-122"/>
              </a:rPr>
              <a:t>             </a:t>
            </a:r>
            <a:r>
              <a:rPr lang="en-US" altLang="zh-CN" b="1">
                <a:latin typeface="楷体" pitchFamily="18" charset="-122"/>
                <a:ea typeface="楷体" pitchFamily="18" charset="-122"/>
              </a:rPr>
              <a:t>111</a:t>
            </a:r>
            <a:r>
              <a:rPr lang="en-US" altLang="zh-CN" b="1">
                <a:solidFill>
                  <a:srgbClr val="FF0000"/>
                </a:solidFill>
                <a:latin typeface="楷体" pitchFamily="18" charset="-122"/>
                <a:ea typeface="楷体" pitchFamily="18" charset="-122"/>
              </a:rPr>
              <a:t>00                 </a:t>
            </a:r>
            <a:r>
              <a:rPr lang="zh-CN" altLang="en-US" b="1"/>
              <a:t>进行校验：</a:t>
            </a:r>
            <a:endParaRPr lang="zh-CN" altLang="en-US" b="1">
              <a:solidFill>
                <a:srgbClr val="FF0000"/>
              </a:solidFill>
              <a:latin typeface="楷体" pitchFamily="18" charset="-122"/>
              <a:ea typeface="楷体" pitchFamily="18" charset="-122"/>
            </a:endParaRPr>
          </a:p>
          <a:p>
            <a:pPr>
              <a:lnSpc>
                <a:spcPct val="90000"/>
              </a:lnSpc>
            </a:pPr>
            <a:r>
              <a:rPr lang="zh-CN" altLang="en-US" b="1">
                <a:solidFill>
                  <a:schemeClr val="hlink"/>
                </a:solidFill>
                <a:latin typeface="楷体" pitchFamily="18" charset="-122"/>
                <a:ea typeface="楷体" pitchFamily="18" charset="-122"/>
              </a:rPr>
              <a:t>             </a:t>
            </a:r>
            <a:r>
              <a:rPr lang="en-US" altLang="zh-CN" b="1">
                <a:latin typeface="楷体" pitchFamily="18" charset="-122"/>
                <a:ea typeface="楷体" pitchFamily="18" charset="-122"/>
              </a:rPr>
              <a:t>11001</a:t>
            </a:r>
            <a:endParaRPr lang="en-US" altLang="zh-CN" b="1">
              <a:solidFill>
                <a:schemeClr val="hlink"/>
              </a:solidFill>
              <a:latin typeface="楷体" pitchFamily="18" charset="-122"/>
              <a:ea typeface="楷体" pitchFamily="18" charset="-122"/>
            </a:endParaRPr>
          </a:p>
          <a:p>
            <a:pPr>
              <a:lnSpc>
                <a:spcPct val="90000"/>
              </a:lnSpc>
            </a:pPr>
            <a:r>
              <a:rPr lang="en-US" altLang="zh-CN" b="1">
                <a:solidFill>
                  <a:srgbClr val="FF0000"/>
                </a:solidFill>
              </a:rPr>
              <a:t>       </a:t>
            </a:r>
            <a:r>
              <a:rPr lang="zh-CN" altLang="en-US" b="1">
                <a:solidFill>
                  <a:srgbClr val="FF0000"/>
                </a:solidFill>
              </a:rPr>
              <a:t>校验字段   </a:t>
            </a:r>
            <a:r>
              <a:rPr lang="zh-CN" altLang="en-US" b="1">
                <a:solidFill>
                  <a:schemeClr val="hlink"/>
                </a:solidFill>
                <a:latin typeface="楷体" pitchFamily="18" charset="-122"/>
                <a:ea typeface="楷体" pitchFamily="18" charset="-122"/>
              </a:rPr>
              <a:t> </a:t>
            </a:r>
            <a:r>
              <a:rPr lang="en-US" altLang="zh-CN" b="1">
                <a:solidFill>
                  <a:srgbClr val="FF0000"/>
                </a:solidFill>
                <a:latin typeface="楷体" pitchFamily="18" charset="-122"/>
                <a:ea typeface="楷体" pitchFamily="18" charset="-122"/>
              </a:rPr>
              <a:t>0</a:t>
            </a:r>
            <a:r>
              <a:rPr lang="en-US" altLang="zh-CN" b="1">
                <a:latin typeface="楷体" pitchFamily="18" charset="-122"/>
                <a:ea typeface="楷体" pitchFamily="18" charset="-122"/>
              </a:rPr>
              <a:t>101</a:t>
            </a:r>
            <a:r>
              <a:rPr lang="en-US" altLang="zh-CN" b="1">
                <a:solidFill>
                  <a:srgbClr val="FF0000"/>
                </a:solidFill>
                <a:latin typeface="楷体" pitchFamily="18" charset="-122"/>
                <a:ea typeface="楷体" pitchFamily="18" charset="-122"/>
              </a:rPr>
              <a:t> </a:t>
            </a:r>
            <a:r>
              <a:rPr lang="en-US" altLang="zh-CN" b="1">
                <a:solidFill>
                  <a:srgbClr val="FF0000"/>
                </a:solidFill>
              </a:rPr>
              <a:t>(</a:t>
            </a:r>
            <a:r>
              <a:rPr lang="zh-CN" altLang="en-US" b="1">
                <a:solidFill>
                  <a:srgbClr val="FF0000"/>
                </a:solidFill>
              </a:rPr>
              <a:t>余数</a:t>
            </a:r>
            <a:r>
              <a:rPr lang="en-US" altLang="zh-CN" b="1">
                <a:solidFill>
                  <a:srgbClr val="FF0000"/>
                </a:solidFill>
              </a:rPr>
              <a:t>)               </a:t>
            </a:r>
            <a:r>
              <a:rPr lang="en-US" altLang="zh-CN" b="1">
                <a:solidFill>
                  <a:srgbClr val="FF0000"/>
                </a:solidFill>
                <a:latin typeface="楷体" pitchFamily="18" charset="-122"/>
                <a:ea typeface="楷体" pitchFamily="18" charset="-122"/>
              </a:rPr>
              <a:t> </a:t>
            </a:r>
            <a:r>
              <a:rPr lang="zh-CN" altLang="en-US" b="1"/>
              <a:t>接收字段</a:t>
            </a:r>
            <a:r>
              <a:rPr lang="en-US" altLang="zh-CN" b="1"/>
              <a:t>/</a:t>
            </a:r>
            <a:r>
              <a:rPr lang="zh-CN" altLang="en-US" b="1"/>
              <a:t>生成码</a:t>
            </a:r>
            <a:endParaRPr lang="zh-CN" altLang="en-US" b="1">
              <a:solidFill>
                <a:schemeClr val="hlink"/>
              </a:solidFill>
              <a:latin typeface="楷体" pitchFamily="18" charset="-122"/>
              <a:ea typeface="楷体" pitchFamily="18" charset="-122"/>
            </a:endParaRPr>
          </a:p>
          <a:p>
            <a:pPr>
              <a:lnSpc>
                <a:spcPct val="90000"/>
              </a:lnSpc>
            </a:pPr>
            <a:r>
              <a:rPr lang="zh-CN" altLang="en-US" b="1"/>
              <a:t>                                                                          如果除尽，则正确，</a:t>
            </a:r>
            <a:endParaRPr lang="zh-CN" altLang="en-US" b="1">
              <a:solidFill>
                <a:schemeClr val="hlink"/>
              </a:solidFill>
              <a:latin typeface="楷体" pitchFamily="18" charset="-122"/>
              <a:ea typeface="楷体" pitchFamily="18" charset="-122"/>
            </a:endParaRPr>
          </a:p>
          <a:p>
            <a:pPr>
              <a:lnSpc>
                <a:spcPct val="90000"/>
              </a:lnSpc>
            </a:pPr>
            <a:r>
              <a:rPr lang="zh-CN" altLang="en-US" b="1"/>
              <a:t>形成码字：</a:t>
            </a:r>
            <a:r>
              <a:rPr lang="en-US" altLang="zh-CN" b="1"/>
              <a:t>1011</a:t>
            </a:r>
            <a:r>
              <a:rPr lang="en-US" altLang="zh-CN" b="1">
                <a:solidFill>
                  <a:srgbClr val="FF0000"/>
                </a:solidFill>
              </a:rPr>
              <a:t>0101                                                   </a:t>
            </a:r>
            <a:r>
              <a:rPr lang="en-US" altLang="zh-CN" b="1"/>
              <a:t> </a:t>
            </a:r>
            <a:r>
              <a:rPr lang="zh-CN" altLang="en-US" b="1"/>
              <a:t>否则错。</a:t>
            </a:r>
            <a:r>
              <a:rPr lang="zh-CN" altLang="en-US" b="1">
                <a:latin typeface="楷体" pitchFamily="18" charset="-122"/>
                <a:ea typeface="楷体" pitchFamily="18" charset="-122"/>
              </a:rPr>
              <a:t>                              </a:t>
            </a:r>
          </a:p>
          <a:p>
            <a:pPr>
              <a:lnSpc>
                <a:spcPct val="90000"/>
              </a:lnSpc>
              <a:spcBef>
                <a:spcPct val="20000"/>
              </a:spcBef>
            </a:pPr>
            <a:endParaRPr lang="en-US" altLang="zh-CN" b="1">
              <a:solidFill>
                <a:srgbClr val="FF0000"/>
              </a:solidFill>
              <a:latin typeface="楷体" pitchFamily="18" charset="-122"/>
              <a:ea typeface="楷体" pitchFamily="18" charset="-122"/>
            </a:endParaRPr>
          </a:p>
        </p:txBody>
      </p:sp>
      <p:sp>
        <p:nvSpPr>
          <p:cNvPr id="23561" name="Text Box 14"/>
          <p:cNvSpPr txBox="1">
            <a:spLocks noChangeArrowheads="1"/>
          </p:cNvSpPr>
          <p:nvPr/>
        </p:nvSpPr>
        <p:spPr bwMode="auto">
          <a:xfrm>
            <a:off x="179388" y="304800"/>
            <a:ext cx="8839200" cy="420688"/>
          </a:xfrm>
          <a:prstGeom prst="rect">
            <a:avLst/>
          </a:prstGeom>
          <a:noFill/>
          <a:ln w="9525">
            <a:noFill/>
            <a:miter lim="800000"/>
            <a:headEnd/>
            <a:tailEnd/>
          </a:ln>
        </p:spPr>
        <p:txBody>
          <a:bodyPr>
            <a:spAutoFit/>
          </a:bodyPr>
          <a:lstStyle/>
          <a:p>
            <a:pPr>
              <a:lnSpc>
                <a:spcPct val="90000"/>
              </a:lnSpc>
              <a:spcBef>
                <a:spcPct val="20000"/>
              </a:spcBef>
              <a:spcAft>
                <a:spcPct val="40000"/>
              </a:spcAft>
              <a:buFontTx/>
              <a:buChar char="☆"/>
            </a:pPr>
            <a:r>
              <a:rPr lang="en-US" altLang="zh-CN" b="1">
                <a:solidFill>
                  <a:srgbClr val="FF0000"/>
                </a:solidFill>
                <a:latin typeface="楷体" pitchFamily="18" charset="-122"/>
                <a:ea typeface="楷体" pitchFamily="18" charset="-122"/>
              </a:rPr>
              <a:t> </a:t>
            </a:r>
            <a:r>
              <a:rPr lang="zh-CN" altLang="en-US" b="1">
                <a:latin typeface="楷体" pitchFamily="18" charset="-122"/>
                <a:ea typeface="楷体" pitchFamily="18" charset="-122"/>
              </a:rPr>
              <a:t>校验字段</a:t>
            </a:r>
            <a:r>
              <a:rPr lang="en-US" altLang="zh-CN" b="1">
                <a:latin typeface="楷体" pitchFamily="18" charset="-122"/>
                <a:ea typeface="楷体" pitchFamily="18" charset="-122"/>
              </a:rPr>
              <a:t>r(x)</a:t>
            </a:r>
            <a:r>
              <a:rPr lang="zh-CN" altLang="en-US" b="1">
                <a:latin typeface="楷体" pitchFamily="18" charset="-122"/>
                <a:ea typeface="楷体" pitchFamily="18" charset="-122"/>
              </a:rPr>
              <a:t>生成方法之一：软件方法</a:t>
            </a:r>
            <a:r>
              <a:rPr lang="en-US" altLang="zh-CN" b="1">
                <a:ea typeface="楷体" pitchFamily="18" charset="-122"/>
              </a:rPr>
              <a:t>—</a:t>
            </a:r>
            <a:r>
              <a:rPr lang="zh-CN" altLang="en-US" b="1">
                <a:solidFill>
                  <a:srgbClr val="FF0000"/>
                </a:solidFill>
                <a:latin typeface="楷体" pitchFamily="18" charset="-122"/>
                <a:ea typeface="楷体" pitchFamily="18" charset="-122"/>
              </a:rPr>
              <a:t>多项式除法取余数</a:t>
            </a: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矩形 79"/>
          <p:cNvSpPr/>
          <p:nvPr/>
        </p:nvSpPr>
        <p:spPr bwMode="auto">
          <a:xfrm>
            <a:off x="6572264" y="2000240"/>
            <a:ext cx="2357454" cy="1714512"/>
          </a:xfrm>
          <a:prstGeom prst="rect">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4578" name="Text Box 2"/>
          <p:cNvSpPr txBox="1">
            <a:spLocks noChangeArrowheads="1"/>
          </p:cNvSpPr>
          <p:nvPr/>
        </p:nvSpPr>
        <p:spPr bwMode="auto">
          <a:xfrm>
            <a:off x="76200" y="152400"/>
            <a:ext cx="5822950" cy="457200"/>
          </a:xfrm>
          <a:prstGeom prst="rect">
            <a:avLst/>
          </a:prstGeom>
          <a:noFill/>
          <a:ln w="12700">
            <a:noFill/>
            <a:miter lim="800000"/>
            <a:headEnd/>
            <a:tailEnd/>
          </a:ln>
        </p:spPr>
        <p:txBody>
          <a:bodyPr wrap="none">
            <a:spAutoFit/>
          </a:bodyPr>
          <a:lstStyle/>
          <a:p>
            <a:pPr eaLnBrk="0" hangingPunct="0">
              <a:buFontTx/>
              <a:buChar char="☆"/>
            </a:pPr>
            <a:r>
              <a:rPr lang="en-US" altLang="zh-CN" b="1">
                <a:solidFill>
                  <a:srgbClr val="FF0000"/>
                </a:solidFill>
                <a:latin typeface="楷体" pitchFamily="18" charset="-122"/>
                <a:ea typeface="楷体" pitchFamily="18" charset="-122"/>
              </a:rPr>
              <a:t> </a:t>
            </a:r>
            <a:r>
              <a:rPr lang="zh-CN" altLang="en-US" b="1">
                <a:latin typeface="楷体" pitchFamily="18" charset="-122"/>
                <a:ea typeface="楷体" pitchFamily="18" charset="-122"/>
              </a:rPr>
              <a:t>校验字段</a:t>
            </a:r>
            <a:r>
              <a:rPr lang="en-US" altLang="zh-CN" b="1">
                <a:latin typeface="楷体" pitchFamily="18" charset="-122"/>
                <a:ea typeface="楷体" pitchFamily="18" charset="-122"/>
              </a:rPr>
              <a:t>r(x)</a:t>
            </a:r>
            <a:r>
              <a:rPr lang="zh-CN" altLang="en-US" b="1">
                <a:latin typeface="楷体" pitchFamily="18" charset="-122"/>
                <a:ea typeface="楷体" pitchFamily="18" charset="-122"/>
              </a:rPr>
              <a:t>生成方法之二：</a:t>
            </a:r>
            <a:r>
              <a:rPr lang="zh-CN" altLang="en-US" b="1">
                <a:solidFill>
                  <a:srgbClr val="FF0000"/>
                </a:solidFill>
                <a:latin typeface="楷体" pitchFamily="18" charset="-122"/>
                <a:ea typeface="楷体" pitchFamily="18" charset="-122"/>
              </a:rPr>
              <a:t>硬件实现</a:t>
            </a:r>
            <a:endParaRPr lang="zh-CN" altLang="en-US" b="1" baseline="30000">
              <a:latin typeface="楷体" pitchFamily="18" charset="-122"/>
              <a:ea typeface="楷体" pitchFamily="18" charset="-122"/>
            </a:endParaRPr>
          </a:p>
        </p:txBody>
      </p:sp>
      <p:sp>
        <p:nvSpPr>
          <p:cNvPr id="24579" name="Oval 4"/>
          <p:cNvSpPr>
            <a:spLocks noChangeArrowheads="1"/>
          </p:cNvSpPr>
          <p:nvPr/>
        </p:nvSpPr>
        <p:spPr bwMode="auto">
          <a:xfrm>
            <a:off x="3119438" y="3375025"/>
            <a:ext cx="290512" cy="258763"/>
          </a:xfrm>
          <a:prstGeom prst="ellipse">
            <a:avLst/>
          </a:prstGeom>
          <a:solidFill>
            <a:srgbClr val="FFFF00"/>
          </a:solidFill>
          <a:ln w="23813">
            <a:solidFill>
              <a:schemeClr val="tx1"/>
            </a:solidFill>
            <a:round/>
            <a:headEnd/>
            <a:tailEnd/>
          </a:ln>
        </p:spPr>
        <p:txBody>
          <a:bodyPr/>
          <a:lstStyle/>
          <a:p>
            <a:endParaRPr lang="zh-CN" altLang="en-US"/>
          </a:p>
        </p:txBody>
      </p:sp>
      <p:sp>
        <p:nvSpPr>
          <p:cNvPr id="24580" name="Line 5"/>
          <p:cNvSpPr>
            <a:spLocks noChangeShapeType="1"/>
          </p:cNvSpPr>
          <p:nvPr/>
        </p:nvSpPr>
        <p:spPr bwMode="auto">
          <a:xfrm>
            <a:off x="666750" y="2384425"/>
            <a:ext cx="0" cy="966788"/>
          </a:xfrm>
          <a:prstGeom prst="line">
            <a:avLst/>
          </a:prstGeom>
          <a:noFill/>
          <a:ln w="23813">
            <a:solidFill>
              <a:srgbClr val="000000"/>
            </a:solidFill>
            <a:round/>
            <a:headEnd/>
            <a:tailEnd/>
          </a:ln>
        </p:spPr>
        <p:txBody>
          <a:bodyPr/>
          <a:lstStyle/>
          <a:p>
            <a:endParaRPr lang="zh-CN" altLang="en-US"/>
          </a:p>
        </p:txBody>
      </p:sp>
      <p:sp>
        <p:nvSpPr>
          <p:cNvPr id="24581" name="Line 6"/>
          <p:cNvSpPr>
            <a:spLocks noChangeShapeType="1"/>
          </p:cNvSpPr>
          <p:nvPr/>
        </p:nvSpPr>
        <p:spPr bwMode="auto">
          <a:xfrm>
            <a:off x="5391150" y="3527425"/>
            <a:ext cx="1588" cy="280988"/>
          </a:xfrm>
          <a:prstGeom prst="line">
            <a:avLst/>
          </a:prstGeom>
          <a:noFill/>
          <a:ln w="23813">
            <a:solidFill>
              <a:srgbClr val="000000"/>
            </a:solidFill>
            <a:round/>
            <a:headEnd/>
            <a:tailEnd/>
          </a:ln>
        </p:spPr>
        <p:txBody>
          <a:bodyPr/>
          <a:lstStyle/>
          <a:p>
            <a:endParaRPr lang="zh-CN" altLang="en-US"/>
          </a:p>
        </p:txBody>
      </p:sp>
      <p:sp>
        <p:nvSpPr>
          <p:cNvPr id="24582" name="Line 7"/>
          <p:cNvSpPr>
            <a:spLocks noChangeShapeType="1"/>
          </p:cNvSpPr>
          <p:nvPr/>
        </p:nvSpPr>
        <p:spPr bwMode="auto">
          <a:xfrm>
            <a:off x="5405438" y="3832225"/>
            <a:ext cx="747712" cy="1588"/>
          </a:xfrm>
          <a:prstGeom prst="line">
            <a:avLst/>
          </a:prstGeom>
          <a:noFill/>
          <a:ln w="23813">
            <a:solidFill>
              <a:srgbClr val="000000"/>
            </a:solidFill>
            <a:round/>
            <a:headEnd/>
            <a:tailEnd/>
          </a:ln>
        </p:spPr>
        <p:txBody>
          <a:bodyPr/>
          <a:lstStyle/>
          <a:p>
            <a:endParaRPr lang="zh-CN" altLang="en-US"/>
          </a:p>
        </p:txBody>
      </p:sp>
      <p:grpSp>
        <p:nvGrpSpPr>
          <p:cNvPr id="2" name="Group 8"/>
          <p:cNvGrpSpPr>
            <a:grpSpLocks/>
          </p:cNvGrpSpPr>
          <p:nvPr/>
        </p:nvGrpSpPr>
        <p:grpSpPr bwMode="auto">
          <a:xfrm>
            <a:off x="4933950" y="4060825"/>
            <a:ext cx="577850" cy="192088"/>
            <a:chOff x="3281" y="2707"/>
            <a:chExt cx="364" cy="121"/>
          </a:xfrm>
        </p:grpSpPr>
        <p:sp>
          <p:nvSpPr>
            <p:cNvPr id="24653" name="Line 9"/>
            <p:cNvSpPr>
              <a:spLocks noChangeShapeType="1"/>
            </p:cNvSpPr>
            <p:nvPr/>
          </p:nvSpPr>
          <p:spPr bwMode="auto">
            <a:xfrm>
              <a:off x="3281" y="2768"/>
              <a:ext cx="250" cy="1"/>
            </a:xfrm>
            <a:prstGeom prst="line">
              <a:avLst/>
            </a:prstGeom>
            <a:noFill/>
            <a:ln w="23813">
              <a:solidFill>
                <a:srgbClr val="000000"/>
              </a:solidFill>
              <a:round/>
              <a:headEnd/>
              <a:tailEnd/>
            </a:ln>
          </p:spPr>
          <p:txBody>
            <a:bodyPr/>
            <a:lstStyle/>
            <a:p>
              <a:endParaRPr lang="zh-CN" altLang="en-US"/>
            </a:p>
          </p:txBody>
        </p:sp>
        <p:sp>
          <p:nvSpPr>
            <p:cNvPr id="24654" name="Freeform 10"/>
            <p:cNvSpPr>
              <a:spLocks/>
            </p:cNvSpPr>
            <p:nvPr/>
          </p:nvSpPr>
          <p:spPr bwMode="auto">
            <a:xfrm>
              <a:off x="3417" y="2707"/>
              <a:ext cx="228" cy="121"/>
            </a:xfrm>
            <a:custGeom>
              <a:avLst/>
              <a:gdLst>
                <a:gd name="T0" fmla="*/ 228 w 228"/>
                <a:gd name="T1" fmla="*/ 61 h 121"/>
                <a:gd name="T2" fmla="*/ 0 w 228"/>
                <a:gd name="T3" fmla="*/ 0 h 121"/>
                <a:gd name="T4" fmla="*/ 0 w 228"/>
                <a:gd name="T5" fmla="*/ 121 h 121"/>
                <a:gd name="T6" fmla="*/ 228 w 228"/>
                <a:gd name="T7" fmla="*/ 61 h 121"/>
                <a:gd name="T8" fmla="*/ 0 60000 65536"/>
                <a:gd name="T9" fmla="*/ 0 60000 65536"/>
                <a:gd name="T10" fmla="*/ 0 60000 65536"/>
                <a:gd name="T11" fmla="*/ 0 60000 65536"/>
                <a:gd name="T12" fmla="*/ 0 w 228"/>
                <a:gd name="T13" fmla="*/ 0 h 121"/>
                <a:gd name="T14" fmla="*/ 228 w 228"/>
                <a:gd name="T15" fmla="*/ 121 h 121"/>
              </a:gdLst>
              <a:ahLst/>
              <a:cxnLst>
                <a:cxn ang="T8">
                  <a:pos x="T0" y="T1"/>
                </a:cxn>
                <a:cxn ang="T9">
                  <a:pos x="T2" y="T3"/>
                </a:cxn>
                <a:cxn ang="T10">
                  <a:pos x="T4" y="T5"/>
                </a:cxn>
                <a:cxn ang="T11">
                  <a:pos x="T6" y="T7"/>
                </a:cxn>
              </a:cxnLst>
              <a:rect l="T12" t="T13" r="T14" b="T15"/>
              <a:pathLst>
                <a:path w="228" h="121">
                  <a:moveTo>
                    <a:pt x="228" y="61"/>
                  </a:moveTo>
                  <a:lnTo>
                    <a:pt x="0" y="0"/>
                  </a:lnTo>
                  <a:lnTo>
                    <a:pt x="0" y="121"/>
                  </a:lnTo>
                  <a:lnTo>
                    <a:pt x="228" y="61"/>
                  </a:lnTo>
                  <a:close/>
                </a:path>
              </a:pathLst>
            </a:custGeom>
            <a:solidFill>
              <a:srgbClr val="000000"/>
            </a:solidFill>
            <a:ln w="9525">
              <a:noFill/>
              <a:round/>
              <a:headEnd/>
              <a:tailEnd/>
            </a:ln>
          </p:spPr>
          <p:txBody>
            <a:bodyPr/>
            <a:lstStyle/>
            <a:p>
              <a:endParaRPr lang="zh-CN" altLang="en-US"/>
            </a:p>
          </p:txBody>
        </p:sp>
      </p:grpSp>
      <p:grpSp>
        <p:nvGrpSpPr>
          <p:cNvPr id="3" name="Group 11"/>
          <p:cNvGrpSpPr>
            <a:grpSpLocks/>
          </p:cNvGrpSpPr>
          <p:nvPr/>
        </p:nvGrpSpPr>
        <p:grpSpPr bwMode="auto">
          <a:xfrm>
            <a:off x="6731000" y="3925888"/>
            <a:ext cx="579438" cy="192087"/>
            <a:chOff x="4192" y="2625"/>
            <a:chExt cx="365" cy="121"/>
          </a:xfrm>
        </p:grpSpPr>
        <p:sp>
          <p:nvSpPr>
            <p:cNvPr id="24651" name="Line 12"/>
            <p:cNvSpPr>
              <a:spLocks noChangeShapeType="1"/>
            </p:cNvSpPr>
            <p:nvPr/>
          </p:nvSpPr>
          <p:spPr bwMode="auto">
            <a:xfrm>
              <a:off x="4192" y="2686"/>
              <a:ext cx="251" cy="1"/>
            </a:xfrm>
            <a:prstGeom prst="line">
              <a:avLst/>
            </a:prstGeom>
            <a:noFill/>
            <a:ln w="23813">
              <a:solidFill>
                <a:srgbClr val="000000"/>
              </a:solidFill>
              <a:round/>
              <a:headEnd/>
              <a:tailEnd/>
            </a:ln>
          </p:spPr>
          <p:txBody>
            <a:bodyPr/>
            <a:lstStyle/>
            <a:p>
              <a:endParaRPr lang="zh-CN" altLang="en-US"/>
            </a:p>
          </p:txBody>
        </p:sp>
        <p:sp>
          <p:nvSpPr>
            <p:cNvPr id="24652" name="Freeform 13"/>
            <p:cNvSpPr>
              <a:spLocks/>
            </p:cNvSpPr>
            <p:nvPr/>
          </p:nvSpPr>
          <p:spPr bwMode="auto">
            <a:xfrm>
              <a:off x="4329" y="2625"/>
              <a:ext cx="228" cy="121"/>
            </a:xfrm>
            <a:custGeom>
              <a:avLst/>
              <a:gdLst>
                <a:gd name="T0" fmla="*/ 228 w 228"/>
                <a:gd name="T1" fmla="*/ 61 h 121"/>
                <a:gd name="T2" fmla="*/ 0 w 228"/>
                <a:gd name="T3" fmla="*/ 0 h 121"/>
                <a:gd name="T4" fmla="*/ 0 w 228"/>
                <a:gd name="T5" fmla="*/ 121 h 121"/>
                <a:gd name="T6" fmla="*/ 228 w 228"/>
                <a:gd name="T7" fmla="*/ 61 h 121"/>
                <a:gd name="T8" fmla="*/ 0 60000 65536"/>
                <a:gd name="T9" fmla="*/ 0 60000 65536"/>
                <a:gd name="T10" fmla="*/ 0 60000 65536"/>
                <a:gd name="T11" fmla="*/ 0 60000 65536"/>
                <a:gd name="T12" fmla="*/ 0 w 228"/>
                <a:gd name="T13" fmla="*/ 0 h 121"/>
                <a:gd name="T14" fmla="*/ 228 w 228"/>
                <a:gd name="T15" fmla="*/ 121 h 121"/>
              </a:gdLst>
              <a:ahLst/>
              <a:cxnLst>
                <a:cxn ang="T8">
                  <a:pos x="T0" y="T1"/>
                </a:cxn>
                <a:cxn ang="T9">
                  <a:pos x="T2" y="T3"/>
                </a:cxn>
                <a:cxn ang="T10">
                  <a:pos x="T4" y="T5"/>
                </a:cxn>
                <a:cxn ang="T11">
                  <a:pos x="T6" y="T7"/>
                </a:cxn>
              </a:cxnLst>
              <a:rect l="T12" t="T13" r="T14" b="T15"/>
              <a:pathLst>
                <a:path w="228" h="121">
                  <a:moveTo>
                    <a:pt x="228" y="61"/>
                  </a:moveTo>
                  <a:lnTo>
                    <a:pt x="0" y="0"/>
                  </a:lnTo>
                  <a:lnTo>
                    <a:pt x="0" y="121"/>
                  </a:lnTo>
                  <a:lnTo>
                    <a:pt x="228" y="61"/>
                  </a:lnTo>
                  <a:close/>
                </a:path>
              </a:pathLst>
            </a:custGeom>
            <a:solidFill>
              <a:srgbClr val="000000"/>
            </a:solidFill>
            <a:ln w="9525">
              <a:noFill/>
              <a:round/>
              <a:headEnd/>
              <a:tailEnd/>
            </a:ln>
          </p:spPr>
          <p:txBody>
            <a:bodyPr/>
            <a:lstStyle/>
            <a:p>
              <a:endParaRPr lang="zh-CN" altLang="en-US"/>
            </a:p>
          </p:txBody>
        </p:sp>
      </p:grpSp>
      <p:sp>
        <p:nvSpPr>
          <p:cNvPr id="24585" name="Line 14"/>
          <p:cNvSpPr>
            <a:spLocks noChangeShapeType="1"/>
          </p:cNvSpPr>
          <p:nvPr/>
        </p:nvSpPr>
        <p:spPr bwMode="auto">
          <a:xfrm flipV="1">
            <a:off x="6153150" y="4032250"/>
            <a:ext cx="601663" cy="180975"/>
          </a:xfrm>
          <a:prstGeom prst="line">
            <a:avLst/>
          </a:prstGeom>
          <a:noFill/>
          <a:ln w="23813">
            <a:solidFill>
              <a:srgbClr val="000000"/>
            </a:solidFill>
            <a:round/>
            <a:headEnd/>
            <a:tailEnd/>
          </a:ln>
        </p:spPr>
        <p:txBody>
          <a:bodyPr/>
          <a:lstStyle/>
          <a:p>
            <a:endParaRPr lang="zh-CN" altLang="en-US"/>
          </a:p>
        </p:txBody>
      </p:sp>
      <p:sp>
        <p:nvSpPr>
          <p:cNvPr id="24586" name="Rectangle 15"/>
          <p:cNvSpPr>
            <a:spLocks noChangeArrowheads="1"/>
          </p:cNvSpPr>
          <p:nvPr/>
        </p:nvSpPr>
        <p:spPr bwMode="auto">
          <a:xfrm>
            <a:off x="6297613" y="3756025"/>
            <a:ext cx="508000" cy="244475"/>
          </a:xfrm>
          <a:prstGeom prst="rect">
            <a:avLst/>
          </a:prstGeom>
          <a:noFill/>
          <a:ln w="9525">
            <a:noFill/>
            <a:miter lim="800000"/>
            <a:headEnd/>
            <a:tailEnd/>
          </a:ln>
        </p:spPr>
        <p:txBody>
          <a:bodyPr wrap="none" lIns="0" tIns="0" rIns="0" bIns="0">
            <a:spAutoFit/>
          </a:bodyPr>
          <a:lstStyle/>
          <a:p>
            <a:pPr eaLnBrk="0" hangingPunct="0"/>
            <a:r>
              <a:rPr lang="en-US" altLang="zh-CN" sz="1600" b="1">
                <a:solidFill>
                  <a:srgbClr val="000000"/>
                </a:solidFill>
                <a:latin typeface="宋体" pitchFamily="2" charset="-122"/>
              </a:rPr>
              <a:t> </a:t>
            </a:r>
            <a:r>
              <a:rPr lang="zh-CN" altLang="en-US" sz="1600" b="1">
                <a:solidFill>
                  <a:srgbClr val="000000"/>
                </a:solidFill>
                <a:latin typeface="宋体" pitchFamily="2" charset="-122"/>
              </a:rPr>
              <a:t>开关</a:t>
            </a:r>
            <a:endParaRPr lang="zh-CN" altLang="en-US" sz="1600" b="1"/>
          </a:p>
        </p:txBody>
      </p:sp>
      <p:sp>
        <p:nvSpPr>
          <p:cNvPr id="24587" name="Line 16"/>
          <p:cNvSpPr>
            <a:spLocks noChangeShapeType="1"/>
          </p:cNvSpPr>
          <p:nvPr/>
        </p:nvSpPr>
        <p:spPr bwMode="auto">
          <a:xfrm>
            <a:off x="5467350" y="4137025"/>
            <a:ext cx="685800" cy="0"/>
          </a:xfrm>
          <a:prstGeom prst="line">
            <a:avLst/>
          </a:prstGeom>
          <a:noFill/>
          <a:ln w="23813">
            <a:solidFill>
              <a:srgbClr val="000000"/>
            </a:solidFill>
            <a:round/>
            <a:headEnd/>
            <a:tailEnd/>
          </a:ln>
        </p:spPr>
        <p:txBody>
          <a:bodyPr/>
          <a:lstStyle/>
          <a:p>
            <a:endParaRPr lang="zh-CN" altLang="en-US"/>
          </a:p>
        </p:txBody>
      </p:sp>
      <p:sp>
        <p:nvSpPr>
          <p:cNvPr id="24588" name="Rectangle 17"/>
          <p:cNvSpPr>
            <a:spLocks noChangeArrowheads="1"/>
          </p:cNvSpPr>
          <p:nvPr/>
        </p:nvSpPr>
        <p:spPr bwMode="auto">
          <a:xfrm>
            <a:off x="514350" y="3375025"/>
            <a:ext cx="381000" cy="304800"/>
          </a:xfrm>
          <a:prstGeom prst="rect">
            <a:avLst/>
          </a:prstGeom>
          <a:solidFill>
            <a:srgbClr val="CCFFFF"/>
          </a:solidFill>
          <a:ln w="12700">
            <a:solidFill>
              <a:schemeClr val="tx1"/>
            </a:solidFill>
            <a:miter lim="800000"/>
            <a:headEnd/>
            <a:tailEnd/>
          </a:ln>
        </p:spPr>
        <p:txBody>
          <a:bodyPr wrap="none" anchor="ctr"/>
          <a:lstStyle/>
          <a:p>
            <a:pPr algn="ctr" eaLnBrk="0" hangingPunct="0"/>
            <a:r>
              <a:rPr lang="en-US" altLang="zh-CN" sz="1800"/>
              <a:t>R0</a:t>
            </a:r>
          </a:p>
        </p:txBody>
      </p:sp>
      <p:sp>
        <p:nvSpPr>
          <p:cNvPr id="24589" name="Rectangle 18"/>
          <p:cNvSpPr>
            <a:spLocks noChangeArrowheads="1"/>
          </p:cNvSpPr>
          <p:nvPr/>
        </p:nvSpPr>
        <p:spPr bwMode="auto">
          <a:xfrm>
            <a:off x="1504950" y="3375025"/>
            <a:ext cx="381000" cy="304800"/>
          </a:xfrm>
          <a:prstGeom prst="rect">
            <a:avLst/>
          </a:prstGeom>
          <a:solidFill>
            <a:srgbClr val="CCFFFF"/>
          </a:solidFill>
          <a:ln w="12700">
            <a:solidFill>
              <a:schemeClr val="tx1"/>
            </a:solidFill>
            <a:miter lim="800000"/>
            <a:headEnd/>
            <a:tailEnd/>
          </a:ln>
        </p:spPr>
        <p:txBody>
          <a:bodyPr wrap="none" anchor="ctr"/>
          <a:lstStyle/>
          <a:p>
            <a:pPr algn="ctr" eaLnBrk="0" hangingPunct="0"/>
            <a:r>
              <a:rPr lang="en-US" altLang="zh-CN" sz="1800"/>
              <a:t>R1</a:t>
            </a:r>
          </a:p>
        </p:txBody>
      </p:sp>
      <p:sp>
        <p:nvSpPr>
          <p:cNvPr id="24590" name="Rectangle 19"/>
          <p:cNvSpPr>
            <a:spLocks noChangeArrowheads="1"/>
          </p:cNvSpPr>
          <p:nvPr/>
        </p:nvSpPr>
        <p:spPr bwMode="auto">
          <a:xfrm>
            <a:off x="2571750" y="3375025"/>
            <a:ext cx="381000" cy="304800"/>
          </a:xfrm>
          <a:prstGeom prst="rect">
            <a:avLst/>
          </a:prstGeom>
          <a:solidFill>
            <a:srgbClr val="CCFFFF"/>
          </a:solidFill>
          <a:ln w="12700">
            <a:solidFill>
              <a:schemeClr val="tx1"/>
            </a:solidFill>
            <a:miter lim="800000"/>
            <a:headEnd/>
            <a:tailEnd/>
          </a:ln>
        </p:spPr>
        <p:txBody>
          <a:bodyPr wrap="none" anchor="ctr"/>
          <a:lstStyle/>
          <a:p>
            <a:pPr algn="ctr" eaLnBrk="0" hangingPunct="0"/>
            <a:r>
              <a:rPr lang="en-US" altLang="zh-CN" sz="1800"/>
              <a:t>R2</a:t>
            </a:r>
          </a:p>
        </p:txBody>
      </p:sp>
      <p:sp>
        <p:nvSpPr>
          <p:cNvPr id="24591" name="Rectangle 20"/>
          <p:cNvSpPr>
            <a:spLocks noChangeArrowheads="1"/>
          </p:cNvSpPr>
          <p:nvPr/>
        </p:nvSpPr>
        <p:spPr bwMode="auto">
          <a:xfrm>
            <a:off x="4705350" y="3375025"/>
            <a:ext cx="609600" cy="304800"/>
          </a:xfrm>
          <a:prstGeom prst="rect">
            <a:avLst/>
          </a:prstGeom>
          <a:solidFill>
            <a:srgbClr val="CCFFFF"/>
          </a:solidFill>
          <a:ln w="12700">
            <a:solidFill>
              <a:schemeClr val="tx1"/>
            </a:solidFill>
            <a:miter lim="800000"/>
            <a:headEnd/>
            <a:tailEnd/>
          </a:ln>
        </p:spPr>
        <p:txBody>
          <a:bodyPr wrap="none" anchor="ctr"/>
          <a:lstStyle/>
          <a:p>
            <a:pPr algn="ctr" eaLnBrk="0" hangingPunct="0"/>
            <a:r>
              <a:rPr lang="en-US" altLang="zh-CN" sz="1800"/>
              <a:t>R(r-1)</a:t>
            </a:r>
          </a:p>
        </p:txBody>
      </p:sp>
      <p:sp>
        <p:nvSpPr>
          <p:cNvPr id="24592" name="Oval 21"/>
          <p:cNvSpPr>
            <a:spLocks noChangeArrowheads="1"/>
          </p:cNvSpPr>
          <p:nvPr/>
        </p:nvSpPr>
        <p:spPr bwMode="auto">
          <a:xfrm>
            <a:off x="4262438" y="3375025"/>
            <a:ext cx="290512" cy="258763"/>
          </a:xfrm>
          <a:prstGeom prst="ellipse">
            <a:avLst/>
          </a:prstGeom>
          <a:solidFill>
            <a:srgbClr val="FFFF00"/>
          </a:solidFill>
          <a:ln w="23813">
            <a:solidFill>
              <a:schemeClr val="tx1"/>
            </a:solidFill>
            <a:round/>
            <a:headEnd/>
            <a:tailEnd/>
          </a:ln>
        </p:spPr>
        <p:txBody>
          <a:bodyPr/>
          <a:lstStyle/>
          <a:p>
            <a:endParaRPr lang="zh-CN" altLang="en-US"/>
          </a:p>
        </p:txBody>
      </p:sp>
      <p:sp>
        <p:nvSpPr>
          <p:cNvPr id="24593" name="Oval 22"/>
          <p:cNvSpPr>
            <a:spLocks noChangeArrowheads="1"/>
          </p:cNvSpPr>
          <p:nvPr/>
        </p:nvSpPr>
        <p:spPr bwMode="auto">
          <a:xfrm>
            <a:off x="2114550" y="3375025"/>
            <a:ext cx="290513" cy="258763"/>
          </a:xfrm>
          <a:prstGeom prst="ellipse">
            <a:avLst/>
          </a:prstGeom>
          <a:solidFill>
            <a:srgbClr val="FFFF00"/>
          </a:solidFill>
          <a:ln w="23813">
            <a:solidFill>
              <a:schemeClr val="tx1"/>
            </a:solidFill>
            <a:round/>
            <a:headEnd/>
            <a:tailEnd/>
          </a:ln>
        </p:spPr>
        <p:txBody>
          <a:bodyPr/>
          <a:lstStyle/>
          <a:p>
            <a:endParaRPr lang="zh-CN" altLang="en-US"/>
          </a:p>
        </p:txBody>
      </p:sp>
      <p:sp>
        <p:nvSpPr>
          <p:cNvPr id="24594" name="Oval 23"/>
          <p:cNvSpPr>
            <a:spLocks noChangeArrowheads="1"/>
          </p:cNvSpPr>
          <p:nvPr/>
        </p:nvSpPr>
        <p:spPr bwMode="auto">
          <a:xfrm>
            <a:off x="1047750" y="3375025"/>
            <a:ext cx="290513" cy="258763"/>
          </a:xfrm>
          <a:prstGeom prst="ellipse">
            <a:avLst/>
          </a:prstGeom>
          <a:solidFill>
            <a:srgbClr val="FFFF00"/>
          </a:solidFill>
          <a:ln w="23813">
            <a:solidFill>
              <a:schemeClr val="tx1"/>
            </a:solidFill>
            <a:round/>
            <a:headEnd/>
            <a:tailEnd/>
          </a:ln>
        </p:spPr>
        <p:txBody>
          <a:bodyPr/>
          <a:lstStyle/>
          <a:p>
            <a:endParaRPr lang="zh-CN" altLang="en-US"/>
          </a:p>
        </p:txBody>
      </p:sp>
      <p:sp>
        <p:nvSpPr>
          <p:cNvPr id="24595" name="Oval 24"/>
          <p:cNvSpPr>
            <a:spLocks noChangeArrowheads="1"/>
          </p:cNvSpPr>
          <p:nvPr/>
        </p:nvSpPr>
        <p:spPr bwMode="auto">
          <a:xfrm>
            <a:off x="971550" y="2613025"/>
            <a:ext cx="381000" cy="381000"/>
          </a:xfrm>
          <a:prstGeom prst="ellipse">
            <a:avLst/>
          </a:prstGeom>
          <a:solidFill>
            <a:srgbClr val="FF9966"/>
          </a:solidFill>
          <a:ln w="12700">
            <a:solidFill>
              <a:schemeClr val="tx1"/>
            </a:solidFill>
            <a:round/>
            <a:headEnd/>
            <a:tailEnd/>
          </a:ln>
        </p:spPr>
        <p:txBody>
          <a:bodyPr wrap="none" anchor="ctr"/>
          <a:lstStyle/>
          <a:p>
            <a:pPr algn="ctr" eaLnBrk="0" hangingPunct="0"/>
            <a:r>
              <a:rPr lang="en-US" altLang="zh-CN"/>
              <a:t>g</a:t>
            </a:r>
            <a:r>
              <a:rPr lang="en-US" altLang="zh-CN" baseline="-25000"/>
              <a:t>1</a:t>
            </a:r>
            <a:endParaRPr lang="en-US" altLang="zh-CN"/>
          </a:p>
        </p:txBody>
      </p:sp>
      <p:sp>
        <p:nvSpPr>
          <p:cNvPr id="24596" name="Oval 25"/>
          <p:cNvSpPr>
            <a:spLocks noChangeArrowheads="1"/>
          </p:cNvSpPr>
          <p:nvPr/>
        </p:nvSpPr>
        <p:spPr bwMode="auto">
          <a:xfrm>
            <a:off x="2038350" y="2613025"/>
            <a:ext cx="381000" cy="381000"/>
          </a:xfrm>
          <a:prstGeom prst="ellipse">
            <a:avLst/>
          </a:prstGeom>
          <a:solidFill>
            <a:srgbClr val="FF9966"/>
          </a:solidFill>
          <a:ln w="12700">
            <a:solidFill>
              <a:schemeClr val="tx1"/>
            </a:solidFill>
            <a:round/>
            <a:headEnd/>
            <a:tailEnd/>
          </a:ln>
        </p:spPr>
        <p:txBody>
          <a:bodyPr wrap="none" anchor="ctr"/>
          <a:lstStyle/>
          <a:p>
            <a:pPr algn="ctr" eaLnBrk="0" hangingPunct="0"/>
            <a:r>
              <a:rPr lang="en-US" altLang="zh-CN"/>
              <a:t>g</a:t>
            </a:r>
            <a:r>
              <a:rPr lang="en-US" altLang="zh-CN" baseline="-25000"/>
              <a:t>2</a:t>
            </a:r>
            <a:endParaRPr lang="en-US" altLang="zh-CN"/>
          </a:p>
        </p:txBody>
      </p:sp>
      <p:sp>
        <p:nvSpPr>
          <p:cNvPr id="24597" name="Oval 26"/>
          <p:cNvSpPr>
            <a:spLocks noChangeArrowheads="1"/>
          </p:cNvSpPr>
          <p:nvPr/>
        </p:nvSpPr>
        <p:spPr bwMode="auto">
          <a:xfrm>
            <a:off x="3028950" y="2613025"/>
            <a:ext cx="381000" cy="381000"/>
          </a:xfrm>
          <a:prstGeom prst="ellipse">
            <a:avLst/>
          </a:prstGeom>
          <a:solidFill>
            <a:srgbClr val="FF9966"/>
          </a:solidFill>
          <a:ln w="12700">
            <a:solidFill>
              <a:schemeClr val="tx1"/>
            </a:solidFill>
            <a:round/>
            <a:headEnd/>
            <a:tailEnd/>
          </a:ln>
        </p:spPr>
        <p:txBody>
          <a:bodyPr wrap="none" anchor="ctr"/>
          <a:lstStyle/>
          <a:p>
            <a:pPr algn="ctr" eaLnBrk="0" hangingPunct="0"/>
            <a:r>
              <a:rPr lang="en-US" altLang="zh-CN"/>
              <a:t>g</a:t>
            </a:r>
            <a:r>
              <a:rPr lang="en-US" altLang="zh-CN" baseline="-25000"/>
              <a:t>3</a:t>
            </a:r>
            <a:endParaRPr lang="en-US" altLang="zh-CN"/>
          </a:p>
        </p:txBody>
      </p:sp>
      <p:sp>
        <p:nvSpPr>
          <p:cNvPr id="24598" name="Oval 27"/>
          <p:cNvSpPr>
            <a:spLocks noChangeArrowheads="1"/>
          </p:cNvSpPr>
          <p:nvPr/>
        </p:nvSpPr>
        <p:spPr bwMode="auto">
          <a:xfrm>
            <a:off x="4248150" y="2613025"/>
            <a:ext cx="457200" cy="457200"/>
          </a:xfrm>
          <a:prstGeom prst="ellipse">
            <a:avLst/>
          </a:prstGeom>
          <a:solidFill>
            <a:srgbClr val="FF9966"/>
          </a:solidFill>
          <a:ln w="12700">
            <a:solidFill>
              <a:schemeClr val="tx1"/>
            </a:solidFill>
            <a:round/>
            <a:headEnd/>
            <a:tailEnd/>
          </a:ln>
        </p:spPr>
        <p:txBody>
          <a:bodyPr wrap="none" anchor="ctr"/>
          <a:lstStyle/>
          <a:p>
            <a:pPr algn="ctr" eaLnBrk="0" hangingPunct="0"/>
            <a:r>
              <a:rPr lang="en-US" altLang="zh-CN"/>
              <a:t>g</a:t>
            </a:r>
            <a:r>
              <a:rPr lang="en-US" altLang="zh-CN" baseline="-25000"/>
              <a:t>r-1</a:t>
            </a:r>
            <a:endParaRPr lang="en-US" altLang="zh-CN"/>
          </a:p>
        </p:txBody>
      </p:sp>
      <p:sp>
        <p:nvSpPr>
          <p:cNvPr id="24599" name="Oval 28"/>
          <p:cNvSpPr>
            <a:spLocks noChangeArrowheads="1"/>
          </p:cNvSpPr>
          <p:nvPr/>
        </p:nvSpPr>
        <p:spPr bwMode="auto">
          <a:xfrm>
            <a:off x="5481638" y="3375025"/>
            <a:ext cx="290512" cy="258763"/>
          </a:xfrm>
          <a:prstGeom prst="ellipse">
            <a:avLst/>
          </a:prstGeom>
          <a:noFill/>
          <a:ln w="23813">
            <a:solidFill>
              <a:schemeClr val="tx1"/>
            </a:solidFill>
            <a:round/>
            <a:headEnd/>
            <a:tailEnd/>
          </a:ln>
        </p:spPr>
        <p:txBody>
          <a:bodyPr/>
          <a:lstStyle/>
          <a:p>
            <a:endParaRPr lang="zh-CN" altLang="en-US"/>
          </a:p>
        </p:txBody>
      </p:sp>
      <p:sp>
        <p:nvSpPr>
          <p:cNvPr id="24600" name="Line 29"/>
          <p:cNvSpPr>
            <a:spLocks noChangeShapeType="1"/>
          </p:cNvSpPr>
          <p:nvPr/>
        </p:nvSpPr>
        <p:spPr bwMode="auto">
          <a:xfrm>
            <a:off x="666750" y="2384425"/>
            <a:ext cx="4267200" cy="0"/>
          </a:xfrm>
          <a:prstGeom prst="line">
            <a:avLst/>
          </a:prstGeom>
          <a:noFill/>
          <a:ln w="12700">
            <a:solidFill>
              <a:schemeClr val="tx1"/>
            </a:solidFill>
            <a:round/>
            <a:headEnd/>
            <a:tailEnd/>
          </a:ln>
        </p:spPr>
        <p:txBody>
          <a:bodyPr wrap="none" anchor="ctr"/>
          <a:lstStyle/>
          <a:p>
            <a:endParaRPr lang="zh-CN" altLang="en-US"/>
          </a:p>
        </p:txBody>
      </p:sp>
      <p:sp>
        <p:nvSpPr>
          <p:cNvPr id="24601" name="Line 30"/>
          <p:cNvSpPr>
            <a:spLocks noChangeShapeType="1"/>
          </p:cNvSpPr>
          <p:nvPr/>
        </p:nvSpPr>
        <p:spPr bwMode="auto">
          <a:xfrm>
            <a:off x="1200150" y="2384425"/>
            <a:ext cx="0" cy="228600"/>
          </a:xfrm>
          <a:prstGeom prst="line">
            <a:avLst/>
          </a:prstGeom>
          <a:noFill/>
          <a:ln w="12700">
            <a:solidFill>
              <a:schemeClr val="tx1"/>
            </a:solidFill>
            <a:round/>
            <a:headEnd/>
            <a:tailEnd/>
          </a:ln>
        </p:spPr>
        <p:txBody>
          <a:bodyPr wrap="none" anchor="ctr"/>
          <a:lstStyle/>
          <a:p>
            <a:endParaRPr lang="zh-CN" altLang="en-US"/>
          </a:p>
        </p:txBody>
      </p:sp>
      <p:sp>
        <p:nvSpPr>
          <p:cNvPr id="24602" name="Line 31"/>
          <p:cNvSpPr>
            <a:spLocks noChangeShapeType="1"/>
          </p:cNvSpPr>
          <p:nvPr/>
        </p:nvSpPr>
        <p:spPr bwMode="auto">
          <a:xfrm>
            <a:off x="2266950" y="2384425"/>
            <a:ext cx="0" cy="228600"/>
          </a:xfrm>
          <a:prstGeom prst="line">
            <a:avLst/>
          </a:prstGeom>
          <a:noFill/>
          <a:ln w="12700">
            <a:solidFill>
              <a:schemeClr val="tx1"/>
            </a:solidFill>
            <a:round/>
            <a:headEnd/>
            <a:tailEnd/>
          </a:ln>
        </p:spPr>
        <p:txBody>
          <a:bodyPr wrap="none" anchor="ctr"/>
          <a:lstStyle/>
          <a:p>
            <a:endParaRPr lang="zh-CN" altLang="en-US"/>
          </a:p>
        </p:txBody>
      </p:sp>
      <p:sp>
        <p:nvSpPr>
          <p:cNvPr id="24603" name="Line 32"/>
          <p:cNvSpPr>
            <a:spLocks noChangeShapeType="1"/>
          </p:cNvSpPr>
          <p:nvPr/>
        </p:nvSpPr>
        <p:spPr bwMode="auto">
          <a:xfrm>
            <a:off x="3181350" y="2384425"/>
            <a:ext cx="0" cy="228600"/>
          </a:xfrm>
          <a:prstGeom prst="line">
            <a:avLst/>
          </a:prstGeom>
          <a:noFill/>
          <a:ln w="12700">
            <a:solidFill>
              <a:schemeClr val="tx1"/>
            </a:solidFill>
            <a:round/>
            <a:headEnd/>
            <a:tailEnd/>
          </a:ln>
        </p:spPr>
        <p:txBody>
          <a:bodyPr wrap="none" anchor="ctr"/>
          <a:lstStyle/>
          <a:p>
            <a:endParaRPr lang="zh-CN" altLang="en-US"/>
          </a:p>
        </p:txBody>
      </p:sp>
      <p:sp>
        <p:nvSpPr>
          <p:cNvPr id="24604" name="Line 33"/>
          <p:cNvSpPr>
            <a:spLocks noChangeShapeType="1"/>
          </p:cNvSpPr>
          <p:nvPr/>
        </p:nvSpPr>
        <p:spPr bwMode="auto">
          <a:xfrm>
            <a:off x="4476750" y="2384425"/>
            <a:ext cx="0" cy="228600"/>
          </a:xfrm>
          <a:prstGeom prst="line">
            <a:avLst/>
          </a:prstGeom>
          <a:noFill/>
          <a:ln w="12700">
            <a:solidFill>
              <a:schemeClr val="tx1"/>
            </a:solidFill>
            <a:round/>
            <a:headEnd/>
            <a:tailEnd/>
          </a:ln>
        </p:spPr>
        <p:txBody>
          <a:bodyPr wrap="none" anchor="ctr"/>
          <a:lstStyle/>
          <a:p>
            <a:endParaRPr lang="zh-CN" altLang="en-US"/>
          </a:p>
        </p:txBody>
      </p:sp>
      <p:sp>
        <p:nvSpPr>
          <p:cNvPr id="24605" name="Line 34"/>
          <p:cNvSpPr>
            <a:spLocks noChangeShapeType="1"/>
          </p:cNvSpPr>
          <p:nvPr/>
        </p:nvSpPr>
        <p:spPr bwMode="auto">
          <a:xfrm>
            <a:off x="5619750" y="2384425"/>
            <a:ext cx="0" cy="1752600"/>
          </a:xfrm>
          <a:prstGeom prst="line">
            <a:avLst/>
          </a:prstGeom>
          <a:noFill/>
          <a:ln w="12700">
            <a:solidFill>
              <a:schemeClr val="tx1"/>
            </a:solidFill>
            <a:round/>
            <a:headEnd/>
            <a:tailEnd/>
          </a:ln>
        </p:spPr>
        <p:txBody>
          <a:bodyPr wrap="none" anchor="ctr"/>
          <a:lstStyle/>
          <a:p>
            <a:endParaRPr lang="zh-CN" altLang="en-US"/>
          </a:p>
        </p:txBody>
      </p:sp>
      <p:sp>
        <p:nvSpPr>
          <p:cNvPr id="24606" name="Line 35"/>
          <p:cNvSpPr>
            <a:spLocks noChangeShapeType="1"/>
          </p:cNvSpPr>
          <p:nvPr/>
        </p:nvSpPr>
        <p:spPr bwMode="auto">
          <a:xfrm>
            <a:off x="5086350" y="2384425"/>
            <a:ext cx="533400" cy="0"/>
          </a:xfrm>
          <a:prstGeom prst="line">
            <a:avLst/>
          </a:prstGeom>
          <a:noFill/>
          <a:ln w="12700">
            <a:solidFill>
              <a:schemeClr val="tx1"/>
            </a:solidFill>
            <a:round/>
            <a:headEnd/>
            <a:tailEnd/>
          </a:ln>
        </p:spPr>
        <p:txBody>
          <a:bodyPr wrap="none" anchor="ctr"/>
          <a:lstStyle/>
          <a:p>
            <a:endParaRPr lang="zh-CN" altLang="en-US"/>
          </a:p>
        </p:txBody>
      </p:sp>
      <p:sp>
        <p:nvSpPr>
          <p:cNvPr id="24607" name="Line 36"/>
          <p:cNvSpPr>
            <a:spLocks noChangeShapeType="1"/>
          </p:cNvSpPr>
          <p:nvPr/>
        </p:nvSpPr>
        <p:spPr bwMode="auto">
          <a:xfrm>
            <a:off x="1200150" y="2994025"/>
            <a:ext cx="0" cy="685800"/>
          </a:xfrm>
          <a:prstGeom prst="line">
            <a:avLst/>
          </a:prstGeom>
          <a:noFill/>
          <a:ln w="12700">
            <a:solidFill>
              <a:schemeClr val="tx1"/>
            </a:solidFill>
            <a:round/>
            <a:headEnd/>
            <a:tailEnd/>
          </a:ln>
        </p:spPr>
        <p:txBody>
          <a:bodyPr wrap="none" anchor="ctr"/>
          <a:lstStyle/>
          <a:p>
            <a:endParaRPr lang="zh-CN" altLang="en-US"/>
          </a:p>
        </p:txBody>
      </p:sp>
      <p:sp>
        <p:nvSpPr>
          <p:cNvPr id="24608" name="Line 37"/>
          <p:cNvSpPr>
            <a:spLocks noChangeShapeType="1"/>
          </p:cNvSpPr>
          <p:nvPr/>
        </p:nvSpPr>
        <p:spPr bwMode="auto">
          <a:xfrm>
            <a:off x="2266950" y="2994025"/>
            <a:ext cx="0" cy="685800"/>
          </a:xfrm>
          <a:prstGeom prst="line">
            <a:avLst/>
          </a:prstGeom>
          <a:noFill/>
          <a:ln w="12700">
            <a:solidFill>
              <a:schemeClr val="tx1"/>
            </a:solidFill>
            <a:round/>
            <a:headEnd/>
            <a:tailEnd/>
          </a:ln>
        </p:spPr>
        <p:txBody>
          <a:bodyPr wrap="none" anchor="ctr"/>
          <a:lstStyle/>
          <a:p>
            <a:endParaRPr lang="zh-CN" altLang="en-US"/>
          </a:p>
        </p:txBody>
      </p:sp>
      <p:sp>
        <p:nvSpPr>
          <p:cNvPr id="24609" name="Line 38"/>
          <p:cNvSpPr>
            <a:spLocks noChangeShapeType="1"/>
          </p:cNvSpPr>
          <p:nvPr/>
        </p:nvSpPr>
        <p:spPr bwMode="auto">
          <a:xfrm>
            <a:off x="3257550" y="2994025"/>
            <a:ext cx="0" cy="685800"/>
          </a:xfrm>
          <a:prstGeom prst="line">
            <a:avLst/>
          </a:prstGeom>
          <a:noFill/>
          <a:ln w="12700">
            <a:solidFill>
              <a:schemeClr val="tx1"/>
            </a:solidFill>
            <a:round/>
            <a:headEnd/>
            <a:tailEnd/>
          </a:ln>
        </p:spPr>
        <p:txBody>
          <a:bodyPr wrap="none" anchor="ctr"/>
          <a:lstStyle/>
          <a:p>
            <a:endParaRPr lang="zh-CN" altLang="en-US"/>
          </a:p>
        </p:txBody>
      </p:sp>
      <p:sp>
        <p:nvSpPr>
          <p:cNvPr id="24610" name="Line 39"/>
          <p:cNvSpPr>
            <a:spLocks noChangeShapeType="1"/>
          </p:cNvSpPr>
          <p:nvPr/>
        </p:nvSpPr>
        <p:spPr bwMode="auto">
          <a:xfrm>
            <a:off x="4400550" y="3070225"/>
            <a:ext cx="0" cy="533400"/>
          </a:xfrm>
          <a:prstGeom prst="line">
            <a:avLst/>
          </a:prstGeom>
          <a:noFill/>
          <a:ln w="12700">
            <a:solidFill>
              <a:schemeClr val="tx1"/>
            </a:solidFill>
            <a:round/>
            <a:headEnd/>
            <a:tailEnd/>
          </a:ln>
        </p:spPr>
        <p:txBody>
          <a:bodyPr wrap="none" anchor="ctr"/>
          <a:lstStyle/>
          <a:p>
            <a:endParaRPr lang="zh-CN" altLang="en-US"/>
          </a:p>
        </p:txBody>
      </p:sp>
      <p:sp>
        <p:nvSpPr>
          <p:cNvPr id="24611" name="Line 40"/>
          <p:cNvSpPr>
            <a:spLocks noChangeShapeType="1"/>
          </p:cNvSpPr>
          <p:nvPr/>
        </p:nvSpPr>
        <p:spPr bwMode="auto">
          <a:xfrm>
            <a:off x="895350" y="3527425"/>
            <a:ext cx="609600" cy="0"/>
          </a:xfrm>
          <a:prstGeom prst="line">
            <a:avLst/>
          </a:prstGeom>
          <a:noFill/>
          <a:ln w="12700">
            <a:solidFill>
              <a:schemeClr val="tx1"/>
            </a:solidFill>
            <a:round/>
            <a:headEnd/>
            <a:tailEnd/>
          </a:ln>
        </p:spPr>
        <p:txBody>
          <a:bodyPr wrap="none" anchor="ctr"/>
          <a:lstStyle/>
          <a:p>
            <a:endParaRPr lang="zh-CN" altLang="en-US"/>
          </a:p>
        </p:txBody>
      </p:sp>
      <p:sp>
        <p:nvSpPr>
          <p:cNvPr id="24612" name="Line 41"/>
          <p:cNvSpPr>
            <a:spLocks noChangeShapeType="1"/>
          </p:cNvSpPr>
          <p:nvPr/>
        </p:nvSpPr>
        <p:spPr bwMode="auto">
          <a:xfrm>
            <a:off x="1885950" y="3527425"/>
            <a:ext cx="685800" cy="0"/>
          </a:xfrm>
          <a:prstGeom prst="line">
            <a:avLst/>
          </a:prstGeom>
          <a:noFill/>
          <a:ln w="12700">
            <a:solidFill>
              <a:schemeClr val="tx1"/>
            </a:solidFill>
            <a:round/>
            <a:headEnd/>
            <a:tailEnd/>
          </a:ln>
        </p:spPr>
        <p:txBody>
          <a:bodyPr wrap="none" anchor="ctr"/>
          <a:lstStyle/>
          <a:p>
            <a:endParaRPr lang="zh-CN" altLang="en-US"/>
          </a:p>
        </p:txBody>
      </p:sp>
      <p:sp>
        <p:nvSpPr>
          <p:cNvPr id="24613" name="Line 42"/>
          <p:cNvSpPr>
            <a:spLocks noChangeShapeType="1"/>
          </p:cNvSpPr>
          <p:nvPr/>
        </p:nvSpPr>
        <p:spPr bwMode="auto">
          <a:xfrm>
            <a:off x="2952750" y="3527425"/>
            <a:ext cx="533400" cy="0"/>
          </a:xfrm>
          <a:prstGeom prst="line">
            <a:avLst/>
          </a:prstGeom>
          <a:noFill/>
          <a:ln w="12700">
            <a:solidFill>
              <a:schemeClr val="tx1"/>
            </a:solidFill>
            <a:round/>
            <a:headEnd/>
            <a:tailEnd/>
          </a:ln>
        </p:spPr>
        <p:txBody>
          <a:bodyPr wrap="none" anchor="ctr"/>
          <a:lstStyle/>
          <a:p>
            <a:endParaRPr lang="zh-CN" altLang="en-US"/>
          </a:p>
        </p:txBody>
      </p:sp>
      <p:sp>
        <p:nvSpPr>
          <p:cNvPr id="24614" name="Line 43"/>
          <p:cNvSpPr>
            <a:spLocks noChangeShapeType="1"/>
          </p:cNvSpPr>
          <p:nvPr/>
        </p:nvSpPr>
        <p:spPr bwMode="auto">
          <a:xfrm>
            <a:off x="4171950" y="3527425"/>
            <a:ext cx="533400" cy="0"/>
          </a:xfrm>
          <a:prstGeom prst="line">
            <a:avLst/>
          </a:prstGeom>
          <a:noFill/>
          <a:ln w="12700">
            <a:solidFill>
              <a:schemeClr val="tx1"/>
            </a:solidFill>
            <a:round/>
            <a:headEnd/>
            <a:tailEnd/>
          </a:ln>
        </p:spPr>
        <p:txBody>
          <a:bodyPr wrap="none" anchor="ctr"/>
          <a:lstStyle/>
          <a:p>
            <a:endParaRPr lang="zh-CN" altLang="en-US"/>
          </a:p>
        </p:txBody>
      </p:sp>
      <p:sp>
        <p:nvSpPr>
          <p:cNvPr id="24615" name="Text Box 44"/>
          <p:cNvSpPr txBox="1">
            <a:spLocks noChangeArrowheads="1"/>
          </p:cNvSpPr>
          <p:nvPr/>
        </p:nvSpPr>
        <p:spPr bwMode="auto">
          <a:xfrm>
            <a:off x="3546475" y="3263900"/>
            <a:ext cx="488950" cy="457200"/>
          </a:xfrm>
          <a:prstGeom prst="rect">
            <a:avLst/>
          </a:prstGeom>
          <a:noFill/>
          <a:ln w="12700">
            <a:noFill/>
            <a:miter lim="800000"/>
            <a:headEnd/>
            <a:tailEnd/>
          </a:ln>
        </p:spPr>
        <p:txBody>
          <a:bodyPr wrap="none">
            <a:spAutoFit/>
          </a:bodyPr>
          <a:lstStyle/>
          <a:p>
            <a:pPr eaLnBrk="0" hangingPunct="0"/>
            <a:r>
              <a:rPr lang="en-US" altLang="zh-CN" b="1"/>
              <a:t>…</a:t>
            </a:r>
            <a:endParaRPr lang="en-US" altLang="zh-CN"/>
          </a:p>
        </p:txBody>
      </p:sp>
      <p:sp>
        <p:nvSpPr>
          <p:cNvPr id="24616" name="Text Box 45"/>
          <p:cNvSpPr txBox="1">
            <a:spLocks noChangeArrowheads="1"/>
          </p:cNvSpPr>
          <p:nvPr/>
        </p:nvSpPr>
        <p:spPr bwMode="auto">
          <a:xfrm>
            <a:off x="3562350" y="2578100"/>
            <a:ext cx="412750" cy="457200"/>
          </a:xfrm>
          <a:prstGeom prst="rect">
            <a:avLst/>
          </a:prstGeom>
          <a:noFill/>
          <a:ln w="12700">
            <a:noFill/>
            <a:miter lim="800000"/>
            <a:headEnd/>
            <a:tailEnd/>
          </a:ln>
        </p:spPr>
        <p:txBody>
          <a:bodyPr wrap="none">
            <a:spAutoFit/>
          </a:bodyPr>
          <a:lstStyle/>
          <a:p>
            <a:pPr eaLnBrk="0" hangingPunct="0"/>
            <a:r>
              <a:rPr lang="en-US" altLang="zh-CN" b="1"/>
              <a:t>...</a:t>
            </a:r>
          </a:p>
        </p:txBody>
      </p:sp>
      <p:sp>
        <p:nvSpPr>
          <p:cNvPr id="24617" name="Line 46"/>
          <p:cNvSpPr>
            <a:spLocks noChangeShapeType="1"/>
          </p:cNvSpPr>
          <p:nvPr/>
        </p:nvSpPr>
        <p:spPr bwMode="auto">
          <a:xfrm>
            <a:off x="5314950" y="3527425"/>
            <a:ext cx="457200" cy="0"/>
          </a:xfrm>
          <a:prstGeom prst="line">
            <a:avLst/>
          </a:prstGeom>
          <a:noFill/>
          <a:ln w="12700">
            <a:solidFill>
              <a:schemeClr val="tx1"/>
            </a:solidFill>
            <a:round/>
            <a:headEnd/>
            <a:tailEnd/>
          </a:ln>
        </p:spPr>
        <p:txBody>
          <a:bodyPr wrap="none" anchor="ctr"/>
          <a:lstStyle/>
          <a:p>
            <a:endParaRPr lang="zh-CN" altLang="en-US"/>
          </a:p>
        </p:txBody>
      </p:sp>
      <p:sp>
        <p:nvSpPr>
          <p:cNvPr id="24618" name="Rectangle 47"/>
          <p:cNvSpPr>
            <a:spLocks noChangeArrowheads="1"/>
          </p:cNvSpPr>
          <p:nvPr/>
        </p:nvSpPr>
        <p:spPr bwMode="auto">
          <a:xfrm>
            <a:off x="4933950" y="2232025"/>
            <a:ext cx="228600" cy="381000"/>
          </a:xfrm>
          <a:prstGeom prst="rect">
            <a:avLst/>
          </a:prstGeom>
          <a:noFill/>
          <a:ln w="12700">
            <a:solidFill>
              <a:schemeClr val="tx1"/>
            </a:solidFill>
            <a:miter lim="800000"/>
            <a:headEnd/>
            <a:tailEnd/>
          </a:ln>
        </p:spPr>
        <p:txBody>
          <a:bodyPr wrap="none" anchor="ctr"/>
          <a:lstStyle/>
          <a:p>
            <a:pPr algn="ctr" eaLnBrk="0" hangingPunct="0"/>
            <a:r>
              <a:rPr lang="en-US" altLang="zh-CN" sz="2000"/>
              <a:t>G</a:t>
            </a:r>
          </a:p>
        </p:txBody>
      </p:sp>
      <p:sp>
        <p:nvSpPr>
          <p:cNvPr id="24619" name="Text Box 48"/>
          <p:cNvSpPr txBox="1">
            <a:spLocks noChangeArrowheads="1"/>
          </p:cNvSpPr>
          <p:nvPr/>
        </p:nvSpPr>
        <p:spPr bwMode="auto">
          <a:xfrm>
            <a:off x="4346575" y="4029075"/>
            <a:ext cx="590550" cy="336550"/>
          </a:xfrm>
          <a:prstGeom prst="rect">
            <a:avLst/>
          </a:prstGeom>
          <a:noFill/>
          <a:ln w="12700">
            <a:noFill/>
            <a:miter lim="800000"/>
            <a:headEnd/>
            <a:tailEnd/>
          </a:ln>
        </p:spPr>
        <p:txBody>
          <a:bodyPr wrap="none">
            <a:spAutoFit/>
          </a:bodyPr>
          <a:lstStyle/>
          <a:p>
            <a:pPr eaLnBrk="0" hangingPunct="0"/>
            <a:r>
              <a:rPr lang="zh-CN" altLang="en-US" sz="1600" b="1"/>
              <a:t>输入</a:t>
            </a:r>
          </a:p>
        </p:txBody>
      </p:sp>
      <p:sp>
        <p:nvSpPr>
          <p:cNvPr id="24620" name="Text Box 49"/>
          <p:cNvSpPr txBox="1">
            <a:spLocks noChangeArrowheads="1"/>
          </p:cNvSpPr>
          <p:nvPr/>
        </p:nvSpPr>
        <p:spPr bwMode="auto">
          <a:xfrm>
            <a:off x="7318375" y="3832225"/>
            <a:ext cx="590550" cy="336550"/>
          </a:xfrm>
          <a:prstGeom prst="rect">
            <a:avLst/>
          </a:prstGeom>
          <a:noFill/>
          <a:ln w="12700">
            <a:noFill/>
            <a:miter lim="800000"/>
            <a:headEnd/>
            <a:tailEnd/>
          </a:ln>
        </p:spPr>
        <p:txBody>
          <a:bodyPr wrap="none">
            <a:spAutoFit/>
          </a:bodyPr>
          <a:lstStyle/>
          <a:p>
            <a:pPr eaLnBrk="0" hangingPunct="0"/>
            <a:r>
              <a:rPr lang="zh-CN" altLang="en-US" sz="1600" b="1"/>
              <a:t>输出</a:t>
            </a:r>
          </a:p>
        </p:txBody>
      </p:sp>
      <p:sp>
        <p:nvSpPr>
          <p:cNvPr id="24621" name="Text Box 50"/>
          <p:cNvSpPr txBox="1">
            <a:spLocks noChangeArrowheads="1"/>
          </p:cNvSpPr>
          <p:nvPr/>
        </p:nvSpPr>
        <p:spPr bwMode="auto">
          <a:xfrm>
            <a:off x="666750" y="3957638"/>
            <a:ext cx="869950" cy="366712"/>
          </a:xfrm>
          <a:prstGeom prst="rect">
            <a:avLst/>
          </a:prstGeom>
          <a:noFill/>
          <a:ln w="12700">
            <a:noFill/>
            <a:miter lim="800000"/>
            <a:headEnd/>
            <a:tailEnd/>
          </a:ln>
        </p:spPr>
        <p:txBody>
          <a:bodyPr wrap="none">
            <a:spAutoFit/>
          </a:bodyPr>
          <a:lstStyle/>
          <a:p>
            <a:pPr eaLnBrk="0" hangingPunct="0"/>
            <a:r>
              <a:rPr lang="zh-CN" altLang="en-US" sz="1800" b="1"/>
              <a:t>异或门</a:t>
            </a:r>
          </a:p>
        </p:txBody>
      </p:sp>
      <p:sp>
        <p:nvSpPr>
          <p:cNvPr id="24622" name="Line 51"/>
          <p:cNvSpPr>
            <a:spLocks noChangeShapeType="1"/>
          </p:cNvSpPr>
          <p:nvPr/>
        </p:nvSpPr>
        <p:spPr bwMode="auto">
          <a:xfrm flipV="1">
            <a:off x="895350" y="3603625"/>
            <a:ext cx="228600" cy="38100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24624" name="Line 53"/>
          <p:cNvSpPr>
            <a:spLocks noChangeShapeType="1"/>
          </p:cNvSpPr>
          <p:nvPr/>
        </p:nvSpPr>
        <p:spPr bwMode="auto">
          <a:xfrm flipH="1">
            <a:off x="590550" y="2232025"/>
            <a:ext cx="4191000" cy="0"/>
          </a:xfrm>
          <a:prstGeom prst="line">
            <a:avLst/>
          </a:prstGeom>
          <a:noFill/>
          <a:ln w="28575">
            <a:solidFill>
              <a:schemeClr val="tx1"/>
            </a:solidFill>
            <a:prstDash val="dash"/>
            <a:round/>
            <a:headEnd/>
            <a:tailEnd type="triangle" w="med" len="med"/>
          </a:ln>
        </p:spPr>
        <p:txBody>
          <a:bodyPr wrap="none" anchor="ctr"/>
          <a:lstStyle/>
          <a:p>
            <a:endParaRPr lang="zh-CN" altLang="en-US"/>
          </a:p>
        </p:txBody>
      </p:sp>
      <p:sp>
        <p:nvSpPr>
          <p:cNvPr id="24625" name="Text Box 54"/>
          <p:cNvSpPr txBox="1">
            <a:spLocks noChangeArrowheads="1"/>
          </p:cNvSpPr>
          <p:nvPr/>
        </p:nvSpPr>
        <p:spPr bwMode="auto">
          <a:xfrm>
            <a:off x="365125" y="4508500"/>
            <a:ext cx="8386398" cy="2308324"/>
          </a:xfrm>
          <a:prstGeom prst="rect">
            <a:avLst/>
          </a:prstGeom>
          <a:noFill/>
          <a:ln w="12700">
            <a:noFill/>
            <a:miter lim="800000"/>
            <a:headEnd/>
            <a:tailEnd/>
          </a:ln>
        </p:spPr>
        <p:txBody>
          <a:bodyPr wrap="none">
            <a:spAutoFit/>
          </a:bodyPr>
          <a:lstStyle/>
          <a:p>
            <a:pPr eaLnBrk="0" hangingPunct="0"/>
            <a:r>
              <a:rPr lang="zh-CN" altLang="en-US" b="1" dirty="0">
                <a:solidFill>
                  <a:srgbClr val="FF0000"/>
                </a:solidFill>
              </a:rPr>
              <a:t>注：</a:t>
            </a:r>
            <a:r>
              <a:rPr lang="zh-CN" altLang="en-US" b="1" dirty="0"/>
              <a:t>为区分寄存器标识，图中</a:t>
            </a:r>
            <a:r>
              <a:rPr lang="zh-CN" altLang="en-US" b="1" dirty="0" smtClean="0"/>
              <a:t>表示次</a:t>
            </a:r>
            <a:r>
              <a:rPr lang="zh-CN" altLang="en-US" b="1" dirty="0"/>
              <a:t>项的‘</a:t>
            </a:r>
            <a:r>
              <a:rPr lang="en-US" altLang="zh-CN" b="1" dirty="0" smtClean="0"/>
              <a:t>R</a:t>
            </a:r>
            <a:r>
              <a:rPr lang="zh-CN" altLang="en-US" b="1" dirty="0" smtClean="0"/>
              <a:t>’暂</a:t>
            </a:r>
            <a:r>
              <a:rPr lang="zh-CN" altLang="en-US" b="1" dirty="0"/>
              <a:t>记为‘</a:t>
            </a:r>
            <a:r>
              <a:rPr lang="en-US" altLang="zh-CN" b="1" dirty="0"/>
              <a:t>r’</a:t>
            </a:r>
            <a:r>
              <a:rPr lang="zh-CN" altLang="en-US" b="1" dirty="0"/>
              <a:t>；</a:t>
            </a:r>
          </a:p>
          <a:p>
            <a:pPr eaLnBrk="0" hangingPunct="0"/>
            <a:r>
              <a:rPr lang="zh-CN" altLang="en-US" b="1" dirty="0"/>
              <a:t>移位寄存器（</a:t>
            </a:r>
            <a:r>
              <a:rPr lang="en-US" altLang="zh-CN" b="1" dirty="0"/>
              <a:t>R</a:t>
            </a:r>
            <a:r>
              <a:rPr lang="zh-CN" altLang="en-US" b="1" dirty="0"/>
              <a:t>）的个数：</a:t>
            </a:r>
            <a:r>
              <a:rPr lang="en-US" altLang="zh-CN" b="1" dirty="0"/>
              <a:t>g(x)</a:t>
            </a:r>
            <a:r>
              <a:rPr lang="zh-CN" altLang="en-US" b="1" dirty="0"/>
              <a:t>的次方；</a:t>
            </a:r>
          </a:p>
          <a:p>
            <a:pPr eaLnBrk="0" hangingPunct="0"/>
            <a:r>
              <a:rPr lang="zh-CN" altLang="en-US" b="1" dirty="0"/>
              <a:t>输入：</a:t>
            </a:r>
            <a:r>
              <a:rPr lang="zh-CN" altLang="en-US" b="1" dirty="0">
                <a:solidFill>
                  <a:srgbClr val="FF0000"/>
                </a:solidFill>
              </a:rPr>
              <a:t>发送</a:t>
            </a:r>
            <a:r>
              <a:rPr lang="zh-CN" altLang="en-US" b="1" dirty="0"/>
              <a:t>时为信息字段，或者</a:t>
            </a:r>
            <a:r>
              <a:rPr lang="zh-CN" altLang="en-US" b="1" dirty="0">
                <a:solidFill>
                  <a:srgbClr val="FF0000"/>
                </a:solidFill>
              </a:rPr>
              <a:t>校验</a:t>
            </a:r>
            <a:r>
              <a:rPr lang="zh-CN" altLang="en-US" b="1" dirty="0"/>
              <a:t>时为接收到的码字。</a:t>
            </a:r>
          </a:p>
          <a:p>
            <a:pPr eaLnBrk="0" hangingPunct="0"/>
            <a:r>
              <a:rPr lang="zh-CN" altLang="en-US" b="1" dirty="0"/>
              <a:t>移位寄存器</a:t>
            </a:r>
            <a:r>
              <a:rPr lang="en-US" altLang="zh-CN" b="1" dirty="0"/>
              <a:t>R</a:t>
            </a:r>
            <a:r>
              <a:rPr lang="zh-CN" altLang="en-US" b="1" dirty="0"/>
              <a:t>：发送时逐步形成校验字段，</a:t>
            </a:r>
          </a:p>
          <a:p>
            <a:pPr eaLnBrk="0" hangingPunct="0"/>
            <a:r>
              <a:rPr lang="zh-CN" altLang="en-US" b="1" dirty="0"/>
              <a:t>                               发送完后开关上拨，逐位输出</a:t>
            </a:r>
            <a:r>
              <a:rPr lang="en-US" altLang="zh-CN" b="1" dirty="0"/>
              <a:t>R</a:t>
            </a:r>
            <a:r>
              <a:rPr lang="zh-CN" altLang="en-US" b="1" dirty="0"/>
              <a:t>的内容；</a:t>
            </a:r>
          </a:p>
          <a:p>
            <a:pPr eaLnBrk="0" hangingPunct="0"/>
            <a:r>
              <a:rPr lang="zh-CN" altLang="en-US" b="1" dirty="0"/>
              <a:t>                           校验时逐步形成校验结果（全</a:t>
            </a:r>
            <a:r>
              <a:rPr lang="en-US" altLang="zh-CN" b="1" dirty="0"/>
              <a:t>0</a:t>
            </a:r>
            <a:r>
              <a:rPr lang="zh-CN" altLang="en-US" b="1" dirty="0"/>
              <a:t>正确）。</a:t>
            </a:r>
          </a:p>
        </p:txBody>
      </p:sp>
      <p:grpSp>
        <p:nvGrpSpPr>
          <p:cNvPr id="4" name="组合 78"/>
          <p:cNvGrpSpPr/>
          <p:nvPr/>
        </p:nvGrpSpPr>
        <p:grpSpPr>
          <a:xfrm>
            <a:off x="6686550" y="2079625"/>
            <a:ext cx="2133600" cy="1524000"/>
            <a:chOff x="6686550" y="2079625"/>
            <a:chExt cx="2133600" cy="1524000"/>
          </a:xfrm>
        </p:grpSpPr>
        <p:sp>
          <p:nvSpPr>
            <p:cNvPr id="24623" name="Text Box 52"/>
            <p:cNvSpPr txBox="1">
              <a:spLocks noChangeArrowheads="1"/>
            </p:cNvSpPr>
            <p:nvPr/>
          </p:nvSpPr>
          <p:spPr bwMode="auto">
            <a:xfrm>
              <a:off x="7239000" y="2079625"/>
              <a:ext cx="1581150" cy="701675"/>
            </a:xfrm>
            <a:prstGeom prst="rect">
              <a:avLst/>
            </a:prstGeom>
            <a:noFill/>
            <a:ln w="12700">
              <a:noFill/>
              <a:miter lim="800000"/>
              <a:headEnd/>
              <a:tailEnd/>
            </a:ln>
          </p:spPr>
          <p:txBody>
            <a:bodyPr wrap="none">
              <a:spAutoFit/>
            </a:bodyPr>
            <a:lstStyle/>
            <a:p>
              <a:pPr eaLnBrk="0" hangingPunct="0"/>
              <a:r>
                <a:rPr lang="en-US" altLang="zh-CN" sz="2000" b="1" dirty="0" err="1"/>
                <a:t>g</a:t>
              </a:r>
              <a:r>
                <a:rPr lang="en-US" altLang="zh-CN" sz="2000" b="1" baseline="-25000" dirty="0" err="1"/>
                <a:t>i</a:t>
              </a:r>
              <a:r>
                <a:rPr lang="en-US" altLang="zh-CN" sz="2000" b="1" dirty="0"/>
                <a:t>=0       </a:t>
              </a:r>
              <a:r>
                <a:rPr lang="en-US" altLang="zh-CN" sz="2000" b="1" dirty="0" err="1"/>
                <a:t>g</a:t>
              </a:r>
              <a:r>
                <a:rPr lang="en-US" altLang="zh-CN" sz="2000" b="1" baseline="-25000" dirty="0" err="1"/>
                <a:t>i</a:t>
              </a:r>
              <a:r>
                <a:rPr lang="en-US" altLang="zh-CN" sz="2000" b="1" dirty="0"/>
                <a:t>=1 </a:t>
              </a:r>
            </a:p>
            <a:p>
              <a:pPr eaLnBrk="0" hangingPunct="0"/>
              <a:r>
                <a:rPr lang="zh-CN" altLang="en-US" sz="2000" b="1" dirty="0"/>
                <a:t>开路</a:t>
              </a:r>
              <a:r>
                <a:rPr lang="en-US" altLang="zh-CN" sz="2000" b="1" dirty="0"/>
                <a:t>,     </a:t>
              </a:r>
              <a:r>
                <a:rPr lang="zh-CN" altLang="en-US" sz="2000" b="1" dirty="0"/>
                <a:t>短路</a:t>
              </a:r>
            </a:p>
          </p:txBody>
        </p:sp>
        <p:sp>
          <p:nvSpPr>
            <p:cNvPr id="24626" name="Line 57"/>
            <p:cNvSpPr>
              <a:spLocks noChangeShapeType="1"/>
            </p:cNvSpPr>
            <p:nvPr/>
          </p:nvSpPr>
          <p:spPr bwMode="auto">
            <a:xfrm>
              <a:off x="6686550" y="2765425"/>
              <a:ext cx="381000" cy="0"/>
            </a:xfrm>
            <a:prstGeom prst="line">
              <a:avLst/>
            </a:prstGeom>
            <a:noFill/>
            <a:ln w="12700">
              <a:solidFill>
                <a:srgbClr val="FF0000"/>
              </a:solidFill>
              <a:round/>
              <a:headEnd/>
              <a:tailEnd/>
            </a:ln>
          </p:spPr>
          <p:txBody>
            <a:bodyPr wrap="none" anchor="ctr"/>
            <a:lstStyle/>
            <a:p>
              <a:endParaRPr lang="zh-CN" altLang="en-US"/>
            </a:p>
          </p:txBody>
        </p:sp>
        <p:sp>
          <p:nvSpPr>
            <p:cNvPr id="24627" name="Oval 58"/>
            <p:cNvSpPr>
              <a:spLocks noChangeArrowheads="1"/>
            </p:cNvSpPr>
            <p:nvPr/>
          </p:nvSpPr>
          <p:spPr bwMode="auto">
            <a:xfrm>
              <a:off x="6762750" y="2917825"/>
              <a:ext cx="228600" cy="228600"/>
            </a:xfrm>
            <a:prstGeom prst="ellipse">
              <a:avLst/>
            </a:prstGeom>
            <a:noFill/>
            <a:ln w="12700">
              <a:solidFill>
                <a:srgbClr val="FF0000"/>
              </a:solidFill>
              <a:round/>
              <a:headEnd/>
              <a:tailEnd/>
            </a:ln>
          </p:spPr>
          <p:txBody>
            <a:bodyPr wrap="none" anchor="ctr"/>
            <a:lstStyle/>
            <a:p>
              <a:endParaRPr lang="zh-CN" altLang="en-US"/>
            </a:p>
          </p:txBody>
        </p:sp>
        <p:sp>
          <p:nvSpPr>
            <p:cNvPr id="24628" name="Oval 59"/>
            <p:cNvSpPr>
              <a:spLocks noChangeArrowheads="1"/>
            </p:cNvSpPr>
            <p:nvPr/>
          </p:nvSpPr>
          <p:spPr bwMode="auto">
            <a:xfrm>
              <a:off x="6762750" y="3375025"/>
              <a:ext cx="228600" cy="228600"/>
            </a:xfrm>
            <a:prstGeom prst="ellipse">
              <a:avLst/>
            </a:prstGeom>
            <a:noFill/>
            <a:ln w="12700">
              <a:solidFill>
                <a:srgbClr val="FF0000"/>
              </a:solidFill>
              <a:round/>
              <a:headEnd/>
              <a:tailEnd/>
            </a:ln>
          </p:spPr>
          <p:txBody>
            <a:bodyPr wrap="none" anchor="ctr"/>
            <a:lstStyle/>
            <a:p>
              <a:endParaRPr lang="zh-CN" altLang="en-US"/>
            </a:p>
          </p:txBody>
        </p:sp>
        <p:sp>
          <p:nvSpPr>
            <p:cNvPr id="24629" name="Line 60"/>
            <p:cNvSpPr>
              <a:spLocks noChangeShapeType="1"/>
            </p:cNvSpPr>
            <p:nvPr/>
          </p:nvSpPr>
          <p:spPr bwMode="auto">
            <a:xfrm>
              <a:off x="6686550" y="3489325"/>
              <a:ext cx="457200" cy="0"/>
            </a:xfrm>
            <a:prstGeom prst="line">
              <a:avLst/>
            </a:prstGeom>
            <a:noFill/>
            <a:ln w="12700">
              <a:solidFill>
                <a:srgbClr val="FF0000"/>
              </a:solidFill>
              <a:round/>
              <a:headEnd/>
              <a:tailEnd/>
            </a:ln>
          </p:spPr>
          <p:txBody>
            <a:bodyPr wrap="none" anchor="ctr"/>
            <a:lstStyle/>
            <a:p>
              <a:endParaRPr lang="zh-CN" altLang="en-US"/>
            </a:p>
          </p:txBody>
        </p:sp>
        <p:sp>
          <p:nvSpPr>
            <p:cNvPr id="24630" name="Line 61"/>
            <p:cNvSpPr>
              <a:spLocks noChangeShapeType="1"/>
            </p:cNvSpPr>
            <p:nvPr/>
          </p:nvSpPr>
          <p:spPr bwMode="auto">
            <a:xfrm>
              <a:off x="6858000" y="2765425"/>
              <a:ext cx="0" cy="152400"/>
            </a:xfrm>
            <a:prstGeom prst="line">
              <a:avLst/>
            </a:prstGeom>
            <a:noFill/>
            <a:ln w="12700">
              <a:solidFill>
                <a:srgbClr val="FF0000"/>
              </a:solidFill>
              <a:round/>
              <a:headEnd/>
              <a:tailEnd/>
            </a:ln>
          </p:spPr>
          <p:txBody>
            <a:bodyPr wrap="none" anchor="ctr"/>
            <a:lstStyle/>
            <a:p>
              <a:endParaRPr lang="zh-CN" altLang="en-US"/>
            </a:p>
          </p:txBody>
        </p:sp>
        <p:sp>
          <p:nvSpPr>
            <p:cNvPr id="24631" name="Line 62"/>
            <p:cNvSpPr>
              <a:spLocks noChangeShapeType="1"/>
            </p:cNvSpPr>
            <p:nvPr/>
          </p:nvSpPr>
          <p:spPr bwMode="auto">
            <a:xfrm flipH="1">
              <a:off x="6877050" y="3146425"/>
              <a:ext cx="0" cy="457200"/>
            </a:xfrm>
            <a:prstGeom prst="line">
              <a:avLst/>
            </a:prstGeom>
            <a:noFill/>
            <a:ln w="12700">
              <a:solidFill>
                <a:srgbClr val="FF0000"/>
              </a:solidFill>
              <a:round/>
              <a:headEnd/>
              <a:tailEnd/>
            </a:ln>
          </p:spPr>
          <p:txBody>
            <a:bodyPr wrap="none" anchor="ctr"/>
            <a:lstStyle/>
            <a:p>
              <a:endParaRPr lang="zh-CN" altLang="en-US"/>
            </a:p>
          </p:txBody>
        </p:sp>
        <p:sp>
          <p:nvSpPr>
            <p:cNvPr id="24632" name="Line 63"/>
            <p:cNvSpPr>
              <a:spLocks noChangeShapeType="1"/>
            </p:cNvSpPr>
            <p:nvPr/>
          </p:nvSpPr>
          <p:spPr bwMode="auto">
            <a:xfrm>
              <a:off x="7524750" y="3527425"/>
              <a:ext cx="304800" cy="0"/>
            </a:xfrm>
            <a:prstGeom prst="line">
              <a:avLst/>
            </a:prstGeom>
            <a:noFill/>
            <a:ln w="12700">
              <a:solidFill>
                <a:srgbClr val="FF0000"/>
              </a:solidFill>
              <a:round/>
              <a:headEnd/>
              <a:tailEnd/>
            </a:ln>
          </p:spPr>
          <p:txBody>
            <a:bodyPr wrap="none" anchor="ctr"/>
            <a:lstStyle/>
            <a:p>
              <a:endParaRPr lang="zh-CN" altLang="en-US"/>
            </a:p>
          </p:txBody>
        </p:sp>
        <p:sp>
          <p:nvSpPr>
            <p:cNvPr id="24633" name="Line 64"/>
            <p:cNvSpPr>
              <a:spLocks noChangeShapeType="1"/>
            </p:cNvSpPr>
            <p:nvPr/>
          </p:nvSpPr>
          <p:spPr bwMode="auto">
            <a:xfrm>
              <a:off x="7448550" y="2765425"/>
              <a:ext cx="304800" cy="0"/>
            </a:xfrm>
            <a:prstGeom prst="line">
              <a:avLst/>
            </a:prstGeom>
            <a:noFill/>
            <a:ln w="12700">
              <a:solidFill>
                <a:srgbClr val="FF0000"/>
              </a:solidFill>
              <a:round/>
              <a:headEnd/>
              <a:tailEnd/>
            </a:ln>
          </p:spPr>
          <p:txBody>
            <a:bodyPr wrap="none" anchor="ctr"/>
            <a:lstStyle/>
            <a:p>
              <a:endParaRPr lang="zh-CN" altLang="en-US"/>
            </a:p>
          </p:txBody>
        </p:sp>
        <p:sp>
          <p:nvSpPr>
            <p:cNvPr id="24634" name="Line 65"/>
            <p:cNvSpPr>
              <a:spLocks noChangeShapeType="1"/>
            </p:cNvSpPr>
            <p:nvPr/>
          </p:nvSpPr>
          <p:spPr bwMode="auto">
            <a:xfrm>
              <a:off x="8134350" y="2765425"/>
              <a:ext cx="381000" cy="0"/>
            </a:xfrm>
            <a:prstGeom prst="line">
              <a:avLst/>
            </a:prstGeom>
            <a:noFill/>
            <a:ln w="12700">
              <a:solidFill>
                <a:srgbClr val="FF0000"/>
              </a:solidFill>
              <a:round/>
              <a:headEnd/>
              <a:tailEnd/>
            </a:ln>
          </p:spPr>
          <p:txBody>
            <a:bodyPr wrap="none" anchor="ctr"/>
            <a:lstStyle/>
            <a:p>
              <a:endParaRPr lang="zh-CN" altLang="en-US"/>
            </a:p>
          </p:txBody>
        </p:sp>
        <p:sp>
          <p:nvSpPr>
            <p:cNvPr id="24635" name="Oval 66"/>
            <p:cNvSpPr>
              <a:spLocks noChangeArrowheads="1"/>
            </p:cNvSpPr>
            <p:nvPr/>
          </p:nvSpPr>
          <p:spPr bwMode="auto">
            <a:xfrm>
              <a:off x="8210550" y="3375025"/>
              <a:ext cx="228600" cy="228600"/>
            </a:xfrm>
            <a:prstGeom prst="ellipse">
              <a:avLst/>
            </a:prstGeom>
            <a:noFill/>
            <a:ln w="12700">
              <a:solidFill>
                <a:srgbClr val="FF0000"/>
              </a:solidFill>
              <a:round/>
              <a:headEnd/>
              <a:tailEnd/>
            </a:ln>
          </p:spPr>
          <p:txBody>
            <a:bodyPr wrap="none" anchor="ctr"/>
            <a:lstStyle/>
            <a:p>
              <a:endParaRPr lang="zh-CN" altLang="en-US"/>
            </a:p>
          </p:txBody>
        </p:sp>
        <p:sp>
          <p:nvSpPr>
            <p:cNvPr id="24636" name="Line 67"/>
            <p:cNvSpPr>
              <a:spLocks noChangeShapeType="1"/>
            </p:cNvSpPr>
            <p:nvPr/>
          </p:nvSpPr>
          <p:spPr bwMode="auto">
            <a:xfrm>
              <a:off x="8134350" y="3489325"/>
              <a:ext cx="457200" cy="0"/>
            </a:xfrm>
            <a:prstGeom prst="line">
              <a:avLst/>
            </a:prstGeom>
            <a:noFill/>
            <a:ln w="12700">
              <a:solidFill>
                <a:srgbClr val="FF0000"/>
              </a:solidFill>
              <a:round/>
              <a:headEnd/>
              <a:tailEnd/>
            </a:ln>
          </p:spPr>
          <p:txBody>
            <a:bodyPr wrap="none" anchor="ctr"/>
            <a:lstStyle/>
            <a:p>
              <a:endParaRPr lang="zh-CN" altLang="en-US"/>
            </a:p>
          </p:txBody>
        </p:sp>
        <p:sp>
          <p:nvSpPr>
            <p:cNvPr id="24637" name="Line 68"/>
            <p:cNvSpPr>
              <a:spLocks noChangeShapeType="1"/>
            </p:cNvSpPr>
            <p:nvPr/>
          </p:nvSpPr>
          <p:spPr bwMode="auto">
            <a:xfrm flipH="1">
              <a:off x="8324850" y="2765425"/>
              <a:ext cx="0" cy="838200"/>
            </a:xfrm>
            <a:prstGeom prst="line">
              <a:avLst/>
            </a:prstGeom>
            <a:noFill/>
            <a:ln w="12700">
              <a:solidFill>
                <a:srgbClr val="FF0000"/>
              </a:solidFill>
              <a:round/>
              <a:headEnd/>
              <a:tailEnd/>
            </a:ln>
          </p:spPr>
          <p:txBody>
            <a:bodyPr wrap="none" anchor="ctr"/>
            <a:lstStyle/>
            <a:p>
              <a:endParaRPr lang="zh-CN" altLang="en-US"/>
            </a:p>
          </p:txBody>
        </p:sp>
      </p:grpSp>
      <p:sp>
        <p:nvSpPr>
          <p:cNvPr id="24638" name="Line 69"/>
          <p:cNvSpPr>
            <a:spLocks noChangeShapeType="1"/>
          </p:cNvSpPr>
          <p:nvPr/>
        </p:nvSpPr>
        <p:spPr bwMode="auto">
          <a:xfrm>
            <a:off x="5391150" y="4060825"/>
            <a:ext cx="685800" cy="0"/>
          </a:xfrm>
          <a:prstGeom prst="line">
            <a:avLst/>
          </a:prstGeom>
          <a:noFill/>
          <a:ln w="38100">
            <a:solidFill>
              <a:srgbClr val="FF0000"/>
            </a:solidFill>
            <a:round/>
            <a:headEnd/>
            <a:tailEnd type="triangle" w="med" len="med"/>
          </a:ln>
        </p:spPr>
        <p:txBody>
          <a:bodyPr/>
          <a:lstStyle/>
          <a:p>
            <a:endParaRPr lang="zh-CN" altLang="en-US"/>
          </a:p>
        </p:txBody>
      </p:sp>
      <p:sp>
        <p:nvSpPr>
          <p:cNvPr id="24639" name="Line 70"/>
          <p:cNvSpPr>
            <a:spLocks noChangeShapeType="1"/>
          </p:cNvSpPr>
          <p:nvPr/>
        </p:nvSpPr>
        <p:spPr bwMode="auto">
          <a:xfrm flipV="1">
            <a:off x="5695950" y="3679825"/>
            <a:ext cx="0" cy="381000"/>
          </a:xfrm>
          <a:prstGeom prst="line">
            <a:avLst/>
          </a:prstGeom>
          <a:noFill/>
          <a:ln w="38100">
            <a:solidFill>
              <a:srgbClr val="FF0000"/>
            </a:solidFill>
            <a:round/>
            <a:headEnd/>
            <a:tailEnd type="triangle" w="med" len="med"/>
          </a:ln>
        </p:spPr>
        <p:txBody>
          <a:bodyPr/>
          <a:lstStyle/>
          <a:p>
            <a:endParaRPr lang="zh-CN" altLang="en-US"/>
          </a:p>
        </p:txBody>
      </p:sp>
      <p:sp>
        <p:nvSpPr>
          <p:cNvPr id="682055" name="Rectangle 71"/>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24641" name="Text Box 72"/>
          <p:cNvSpPr txBox="1">
            <a:spLocks noChangeArrowheads="1"/>
          </p:cNvSpPr>
          <p:nvPr/>
        </p:nvSpPr>
        <p:spPr bwMode="auto">
          <a:xfrm>
            <a:off x="861060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58</a:t>
            </a:r>
            <a:endParaRPr lang="en-US" altLang="zh-CN" dirty="0"/>
          </a:p>
        </p:txBody>
      </p:sp>
      <p:sp>
        <p:nvSpPr>
          <p:cNvPr id="24642" name="Text Box 73"/>
          <p:cNvSpPr txBox="1">
            <a:spLocks noChangeArrowheads="1"/>
          </p:cNvSpPr>
          <p:nvPr/>
        </p:nvSpPr>
        <p:spPr bwMode="auto">
          <a:xfrm>
            <a:off x="2235200" y="3957638"/>
            <a:ext cx="869950" cy="366712"/>
          </a:xfrm>
          <a:prstGeom prst="rect">
            <a:avLst/>
          </a:prstGeom>
          <a:noFill/>
          <a:ln w="12700">
            <a:noFill/>
            <a:miter lim="800000"/>
            <a:headEnd/>
            <a:tailEnd/>
          </a:ln>
        </p:spPr>
        <p:txBody>
          <a:bodyPr wrap="none">
            <a:spAutoFit/>
          </a:bodyPr>
          <a:lstStyle/>
          <a:p>
            <a:pPr eaLnBrk="0" hangingPunct="0"/>
            <a:r>
              <a:rPr lang="zh-CN" altLang="en-US" sz="1800" b="1"/>
              <a:t>寄存器</a:t>
            </a:r>
          </a:p>
        </p:txBody>
      </p:sp>
      <p:sp>
        <p:nvSpPr>
          <p:cNvPr id="24643" name="Line 74"/>
          <p:cNvSpPr>
            <a:spLocks noChangeShapeType="1"/>
          </p:cNvSpPr>
          <p:nvPr/>
        </p:nvSpPr>
        <p:spPr bwMode="auto">
          <a:xfrm flipV="1">
            <a:off x="2463800" y="3679825"/>
            <a:ext cx="107950" cy="30480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24644" name="Line 75"/>
          <p:cNvSpPr>
            <a:spLocks noChangeShapeType="1"/>
          </p:cNvSpPr>
          <p:nvPr/>
        </p:nvSpPr>
        <p:spPr bwMode="auto">
          <a:xfrm>
            <a:off x="1352550" y="2232025"/>
            <a:ext cx="0" cy="304800"/>
          </a:xfrm>
          <a:prstGeom prst="line">
            <a:avLst/>
          </a:prstGeom>
          <a:noFill/>
          <a:ln w="28575">
            <a:solidFill>
              <a:schemeClr val="tx1"/>
            </a:solidFill>
            <a:prstDash val="dash"/>
            <a:round/>
            <a:headEnd/>
            <a:tailEnd type="triangle" w="med" len="med"/>
          </a:ln>
        </p:spPr>
        <p:txBody>
          <a:bodyPr/>
          <a:lstStyle/>
          <a:p>
            <a:endParaRPr lang="zh-CN" altLang="en-US"/>
          </a:p>
        </p:txBody>
      </p:sp>
      <p:sp>
        <p:nvSpPr>
          <p:cNvPr id="24645" name="Line 76"/>
          <p:cNvSpPr>
            <a:spLocks noChangeShapeType="1"/>
          </p:cNvSpPr>
          <p:nvPr/>
        </p:nvSpPr>
        <p:spPr bwMode="auto">
          <a:xfrm>
            <a:off x="2419350" y="2232025"/>
            <a:ext cx="0" cy="304800"/>
          </a:xfrm>
          <a:prstGeom prst="line">
            <a:avLst/>
          </a:prstGeom>
          <a:noFill/>
          <a:ln w="28575">
            <a:solidFill>
              <a:schemeClr val="tx1"/>
            </a:solidFill>
            <a:prstDash val="dash"/>
            <a:round/>
            <a:headEnd/>
            <a:tailEnd type="triangle" w="med" len="med"/>
          </a:ln>
        </p:spPr>
        <p:txBody>
          <a:bodyPr/>
          <a:lstStyle/>
          <a:p>
            <a:endParaRPr lang="zh-CN" altLang="en-US"/>
          </a:p>
        </p:txBody>
      </p:sp>
      <p:sp>
        <p:nvSpPr>
          <p:cNvPr id="24646" name="Line 77"/>
          <p:cNvSpPr>
            <a:spLocks noChangeShapeType="1"/>
          </p:cNvSpPr>
          <p:nvPr/>
        </p:nvSpPr>
        <p:spPr bwMode="auto">
          <a:xfrm>
            <a:off x="3333750" y="2232025"/>
            <a:ext cx="0" cy="304800"/>
          </a:xfrm>
          <a:prstGeom prst="line">
            <a:avLst/>
          </a:prstGeom>
          <a:noFill/>
          <a:ln w="28575">
            <a:solidFill>
              <a:schemeClr val="tx1"/>
            </a:solidFill>
            <a:prstDash val="dash"/>
            <a:round/>
            <a:headEnd/>
            <a:tailEnd type="triangle" w="med" len="med"/>
          </a:ln>
        </p:spPr>
        <p:txBody>
          <a:bodyPr/>
          <a:lstStyle/>
          <a:p>
            <a:endParaRPr lang="zh-CN" altLang="en-US"/>
          </a:p>
        </p:txBody>
      </p:sp>
      <p:sp>
        <p:nvSpPr>
          <p:cNvPr id="24647" name="Line 78"/>
          <p:cNvSpPr>
            <a:spLocks noChangeShapeType="1"/>
          </p:cNvSpPr>
          <p:nvPr/>
        </p:nvSpPr>
        <p:spPr bwMode="auto">
          <a:xfrm>
            <a:off x="4629150" y="2232025"/>
            <a:ext cx="0" cy="304800"/>
          </a:xfrm>
          <a:prstGeom prst="line">
            <a:avLst/>
          </a:prstGeom>
          <a:noFill/>
          <a:ln w="28575">
            <a:solidFill>
              <a:schemeClr val="tx1"/>
            </a:solidFill>
            <a:prstDash val="dash"/>
            <a:round/>
            <a:headEnd/>
            <a:tailEnd type="triangle" w="med" len="med"/>
          </a:ln>
        </p:spPr>
        <p:txBody>
          <a:bodyPr/>
          <a:lstStyle/>
          <a:p>
            <a:endParaRPr lang="zh-CN" altLang="en-US"/>
          </a:p>
        </p:txBody>
      </p:sp>
      <p:sp>
        <p:nvSpPr>
          <p:cNvPr id="24648" name="Line 79"/>
          <p:cNvSpPr>
            <a:spLocks noChangeShapeType="1"/>
          </p:cNvSpPr>
          <p:nvPr/>
        </p:nvSpPr>
        <p:spPr bwMode="auto">
          <a:xfrm>
            <a:off x="514350" y="2232025"/>
            <a:ext cx="0" cy="304800"/>
          </a:xfrm>
          <a:prstGeom prst="line">
            <a:avLst/>
          </a:prstGeom>
          <a:noFill/>
          <a:ln w="28575">
            <a:solidFill>
              <a:schemeClr val="tx1"/>
            </a:solidFill>
            <a:prstDash val="dash"/>
            <a:round/>
            <a:headEnd/>
            <a:tailEnd type="triangle" w="med" len="med"/>
          </a:ln>
        </p:spPr>
        <p:txBody>
          <a:bodyPr/>
          <a:lstStyle/>
          <a:p>
            <a:endParaRPr lang="zh-CN" altLang="en-US"/>
          </a:p>
        </p:txBody>
      </p:sp>
      <p:sp>
        <p:nvSpPr>
          <p:cNvPr id="24649" name="Line 80"/>
          <p:cNvSpPr>
            <a:spLocks noChangeShapeType="1"/>
          </p:cNvSpPr>
          <p:nvPr/>
        </p:nvSpPr>
        <p:spPr bwMode="auto">
          <a:xfrm>
            <a:off x="895350" y="3756025"/>
            <a:ext cx="3962400" cy="0"/>
          </a:xfrm>
          <a:prstGeom prst="line">
            <a:avLst/>
          </a:prstGeom>
          <a:noFill/>
          <a:ln w="28575">
            <a:solidFill>
              <a:schemeClr val="tx1"/>
            </a:solidFill>
            <a:prstDash val="dash"/>
            <a:round/>
            <a:headEnd/>
            <a:tailEnd type="triangle" w="med" len="med"/>
          </a:ln>
        </p:spPr>
        <p:txBody>
          <a:bodyPr/>
          <a:lstStyle/>
          <a:p>
            <a:endParaRPr lang="zh-CN" altLang="en-US"/>
          </a:p>
        </p:txBody>
      </p:sp>
      <p:sp>
        <p:nvSpPr>
          <p:cNvPr id="24650" name="Text Box 81"/>
          <p:cNvSpPr txBox="1">
            <a:spLocks noChangeArrowheads="1"/>
          </p:cNvSpPr>
          <p:nvPr/>
        </p:nvSpPr>
        <p:spPr bwMode="auto">
          <a:xfrm>
            <a:off x="85725" y="873125"/>
            <a:ext cx="9023350" cy="969496"/>
          </a:xfrm>
          <a:prstGeom prst="rect">
            <a:avLst/>
          </a:prstGeom>
          <a:noFill/>
          <a:ln w="12700">
            <a:noFill/>
            <a:miter lim="800000"/>
            <a:headEnd/>
            <a:tailEnd/>
          </a:ln>
        </p:spPr>
        <p:txBody>
          <a:bodyPr>
            <a:spAutoFit/>
          </a:bodyPr>
          <a:lstStyle/>
          <a:p>
            <a:pPr eaLnBrk="0" hangingPunct="0"/>
            <a:r>
              <a:rPr lang="zh-CN" altLang="en-US" b="1" dirty="0">
                <a:latin typeface="楷体" pitchFamily="18" charset="-122"/>
                <a:ea typeface="楷体" pitchFamily="18" charset="-122"/>
              </a:rPr>
              <a:t>根据</a:t>
            </a:r>
            <a:r>
              <a:rPr lang="en-US" altLang="zh-CN" b="1" dirty="0">
                <a:latin typeface="楷体" pitchFamily="18" charset="-122"/>
                <a:ea typeface="楷体" pitchFamily="18" charset="-122"/>
              </a:rPr>
              <a:t>g(x)</a:t>
            </a:r>
            <a:r>
              <a:rPr lang="zh-CN" altLang="en-US" b="1" dirty="0">
                <a:latin typeface="楷体" pitchFamily="18" charset="-122"/>
                <a:ea typeface="楷体" pitchFamily="18" charset="-122"/>
              </a:rPr>
              <a:t>构建编码电路，</a:t>
            </a:r>
            <a:r>
              <a:rPr lang="zh-CN" altLang="en-US" b="1" dirty="0" smtClean="0">
                <a:latin typeface="楷体" pitchFamily="18" charset="-122"/>
                <a:ea typeface="楷体" pitchFamily="18" charset="-122"/>
              </a:rPr>
              <a:t>信息字段为</a:t>
            </a:r>
            <a:r>
              <a:rPr lang="zh-CN" altLang="en-US" b="1" dirty="0">
                <a:latin typeface="楷体" pitchFamily="18" charset="-122"/>
                <a:ea typeface="楷体" pitchFamily="18" charset="-122"/>
              </a:rPr>
              <a:t>输入，校验字段存寄存器。</a:t>
            </a:r>
          </a:p>
          <a:p>
            <a:pPr eaLnBrk="0" hangingPunct="0"/>
            <a:endParaRPr lang="zh-CN" altLang="en-US" sz="900" b="1" dirty="0">
              <a:latin typeface="楷体" pitchFamily="18" charset="-122"/>
              <a:ea typeface="楷体" pitchFamily="18" charset="-122"/>
            </a:endParaRPr>
          </a:p>
          <a:p>
            <a:pPr eaLnBrk="0" hangingPunct="0"/>
            <a:r>
              <a:rPr lang="zh-CN" altLang="en-US" b="1" dirty="0">
                <a:latin typeface="楷体" pitchFamily="18" charset="-122"/>
                <a:ea typeface="楷体" pitchFamily="18" charset="-122"/>
              </a:rPr>
              <a:t>   </a:t>
            </a:r>
            <a:r>
              <a:rPr lang="en-US" altLang="zh-CN" b="1" dirty="0">
                <a:latin typeface="楷体" pitchFamily="18" charset="-122"/>
                <a:ea typeface="楷体" pitchFamily="18" charset="-122"/>
              </a:rPr>
              <a:t>g(x)=g</a:t>
            </a:r>
            <a:r>
              <a:rPr lang="en-US" altLang="zh-CN" b="1" baseline="-25000" dirty="0">
                <a:latin typeface="楷体" pitchFamily="18" charset="-122"/>
                <a:ea typeface="楷体" pitchFamily="18" charset="-122"/>
              </a:rPr>
              <a:t>0 </a:t>
            </a:r>
            <a:r>
              <a:rPr lang="en-US" altLang="zh-CN" b="1" dirty="0">
                <a:latin typeface="楷体" pitchFamily="18" charset="-122"/>
                <a:ea typeface="楷体" pitchFamily="18" charset="-122"/>
              </a:rPr>
              <a:t>+ g</a:t>
            </a:r>
            <a:r>
              <a:rPr lang="en-US" altLang="zh-CN" b="1" baseline="-25000" dirty="0">
                <a:latin typeface="楷体" pitchFamily="18" charset="-122"/>
                <a:ea typeface="楷体" pitchFamily="18" charset="-122"/>
              </a:rPr>
              <a:t>1</a:t>
            </a:r>
            <a:r>
              <a:rPr lang="en-US" altLang="zh-CN" b="1" dirty="0">
                <a:latin typeface="楷体" pitchFamily="18" charset="-122"/>
                <a:ea typeface="楷体" pitchFamily="18" charset="-122"/>
              </a:rPr>
              <a:t>x + g</a:t>
            </a:r>
            <a:r>
              <a:rPr lang="en-US" altLang="zh-CN" b="1" baseline="-25000" dirty="0">
                <a:latin typeface="楷体" pitchFamily="18" charset="-122"/>
                <a:ea typeface="楷体" pitchFamily="18" charset="-122"/>
              </a:rPr>
              <a:t>2</a:t>
            </a:r>
            <a:r>
              <a:rPr lang="en-US" altLang="zh-CN" b="1" dirty="0">
                <a:latin typeface="楷体" pitchFamily="18" charset="-122"/>
                <a:ea typeface="楷体" pitchFamily="18" charset="-122"/>
              </a:rPr>
              <a:t>x</a:t>
            </a:r>
            <a:r>
              <a:rPr lang="en-US" altLang="zh-CN" b="1" baseline="30000" dirty="0">
                <a:latin typeface="楷体" pitchFamily="18" charset="-122"/>
                <a:ea typeface="楷体" pitchFamily="18" charset="-122"/>
              </a:rPr>
              <a:t>2 </a:t>
            </a:r>
            <a:r>
              <a:rPr lang="en-US" altLang="zh-CN" b="1" dirty="0">
                <a:latin typeface="楷体" pitchFamily="18" charset="-122"/>
                <a:ea typeface="楷体" pitchFamily="18" charset="-122"/>
              </a:rPr>
              <a:t>+ ...+ g</a:t>
            </a:r>
            <a:r>
              <a:rPr lang="en-US" altLang="zh-CN" b="1" baseline="-25000" dirty="0">
                <a:latin typeface="楷体" pitchFamily="18" charset="-122"/>
                <a:ea typeface="楷体" pitchFamily="18" charset="-122"/>
              </a:rPr>
              <a:t>(R-1)</a:t>
            </a:r>
            <a:r>
              <a:rPr lang="en-US" altLang="zh-CN" b="1" dirty="0">
                <a:latin typeface="楷体" pitchFamily="18" charset="-122"/>
                <a:ea typeface="楷体" pitchFamily="18" charset="-122"/>
              </a:rPr>
              <a:t>x</a:t>
            </a:r>
            <a:r>
              <a:rPr lang="en-US" altLang="zh-CN" b="1" baseline="30000" dirty="0">
                <a:latin typeface="楷体" pitchFamily="18" charset="-122"/>
                <a:ea typeface="楷体" pitchFamily="18" charset="-122"/>
              </a:rPr>
              <a:t>(R-1) </a:t>
            </a:r>
            <a:r>
              <a:rPr lang="en-US" altLang="zh-CN" b="1" dirty="0">
                <a:latin typeface="楷体" pitchFamily="18" charset="-122"/>
                <a:ea typeface="楷体" pitchFamily="18" charset="-122"/>
              </a:rPr>
              <a:t>+ </a:t>
            </a:r>
            <a:r>
              <a:rPr lang="en-US" altLang="zh-CN" b="1" dirty="0" err="1">
                <a:latin typeface="楷体" pitchFamily="18" charset="-122"/>
                <a:ea typeface="楷体" pitchFamily="18" charset="-122"/>
              </a:rPr>
              <a:t>g</a:t>
            </a:r>
            <a:r>
              <a:rPr lang="en-US" altLang="zh-CN" b="1" baseline="-25000" dirty="0" err="1">
                <a:latin typeface="楷体" pitchFamily="18" charset="-122"/>
                <a:ea typeface="楷体" pitchFamily="18" charset="-122"/>
              </a:rPr>
              <a:t>R</a:t>
            </a:r>
            <a:r>
              <a:rPr lang="en-US" altLang="zh-CN" b="1" dirty="0" err="1">
                <a:latin typeface="楷体" pitchFamily="18" charset="-122"/>
                <a:ea typeface="楷体" pitchFamily="18" charset="-122"/>
              </a:rPr>
              <a:t>x</a:t>
            </a:r>
            <a:r>
              <a:rPr lang="en-US" altLang="zh-CN" b="1" baseline="30000" dirty="0" err="1">
                <a:latin typeface="楷体" pitchFamily="18" charset="-122"/>
                <a:ea typeface="楷体" pitchFamily="18" charset="-122"/>
              </a:rPr>
              <a:t>R</a:t>
            </a:r>
            <a:endParaRPr lang="en-US" altLang="zh-CN" b="1" baseline="30000" dirty="0">
              <a:latin typeface="楷体" pitchFamily="18" charset="-122"/>
              <a:ea typeface="楷体" pitchFamily="18" charset="-122"/>
            </a:endParaRPr>
          </a:p>
        </p:txBody>
      </p:sp>
      <p:cxnSp>
        <p:nvCxnSpPr>
          <p:cNvPr id="82" name="直接箭头连接符 81"/>
          <p:cNvCxnSpPr/>
          <p:nvPr/>
        </p:nvCxnSpPr>
        <p:spPr bwMode="auto">
          <a:xfrm>
            <a:off x="4857752" y="2857496"/>
            <a:ext cx="1571636" cy="71438"/>
          </a:xfrm>
          <a:prstGeom prst="straightConnector1">
            <a:avLst/>
          </a:prstGeom>
          <a:solidFill>
            <a:schemeClr val="accent1"/>
          </a:solidFill>
          <a:ln w="9525" cap="flat" cmpd="sng" algn="ctr">
            <a:solidFill>
              <a:srgbClr val="FF0000"/>
            </a:solidFill>
            <a:prstDash val="lgDash"/>
            <a:round/>
            <a:headEnd type="none" w="med" len="med"/>
            <a:tailEnd type="triangle" w="med" len="med"/>
          </a:ln>
          <a:effectLst/>
        </p:spPr>
      </p:cxn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Oval 72"/>
          <p:cNvSpPr>
            <a:spLocks noChangeArrowheads="1"/>
          </p:cNvSpPr>
          <p:nvPr/>
        </p:nvSpPr>
        <p:spPr bwMode="auto">
          <a:xfrm>
            <a:off x="4510088" y="2809875"/>
            <a:ext cx="290512" cy="258763"/>
          </a:xfrm>
          <a:prstGeom prst="ellipse">
            <a:avLst/>
          </a:prstGeom>
          <a:solidFill>
            <a:srgbClr val="FFFF00"/>
          </a:solidFill>
          <a:ln w="23813">
            <a:solidFill>
              <a:srgbClr val="FF0000"/>
            </a:solidFill>
            <a:round/>
            <a:headEnd/>
            <a:tailEnd/>
          </a:ln>
        </p:spPr>
        <p:txBody>
          <a:bodyPr/>
          <a:lstStyle/>
          <a:p>
            <a:endParaRPr lang="zh-CN" altLang="en-US"/>
          </a:p>
        </p:txBody>
      </p:sp>
      <p:sp>
        <p:nvSpPr>
          <p:cNvPr id="25603" name="Oval 67"/>
          <p:cNvSpPr>
            <a:spLocks noChangeArrowheads="1"/>
          </p:cNvSpPr>
          <p:nvPr/>
        </p:nvSpPr>
        <p:spPr bwMode="auto">
          <a:xfrm>
            <a:off x="3290888" y="2809875"/>
            <a:ext cx="290512" cy="258763"/>
          </a:xfrm>
          <a:prstGeom prst="ellipse">
            <a:avLst/>
          </a:prstGeom>
          <a:solidFill>
            <a:srgbClr val="FFFF00"/>
          </a:solidFill>
          <a:ln w="23813">
            <a:solidFill>
              <a:srgbClr val="FF0000"/>
            </a:solidFill>
            <a:round/>
            <a:headEnd/>
            <a:tailEnd/>
          </a:ln>
        </p:spPr>
        <p:txBody>
          <a:bodyPr/>
          <a:lstStyle/>
          <a:p>
            <a:endParaRPr lang="zh-CN" altLang="en-US"/>
          </a:p>
        </p:txBody>
      </p:sp>
      <p:sp>
        <p:nvSpPr>
          <p:cNvPr id="25604" name="Oval 68"/>
          <p:cNvSpPr>
            <a:spLocks noChangeArrowheads="1"/>
          </p:cNvSpPr>
          <p:nvPr/>
        </p:nvSpPr>
        <p:spPr bwMode="auto">
          <a:xfrm>
            <a:off x="2049463" y="2781300"/>
            <a:ext cx="290512" cy="258763"/>
          </a:xfrm>
          <a:prstGeom prst="ellipse">
            <a:avLst/>
          </a:prstGeom>
          <a:solidFill>
            <a:srgbClr val="FFFF00"/>
          </a:solidFill>
          <a:ln w="23813">
            <a:solidFill>
              <a:srgbClr val="FF0000"/>
            </a:solidFill>
            <a:round/>
            <a:headEnd/>
            <a:tailEnd/>
          </a:ln>
        </p:spPr>
        <p:txBody>
          <a:bodyPr/>
          <a:lstStyle/>
          <a:p>
            <a:endParaRPr lang="zh-CN" altLang="en-US"/>
          </a:p>
        </p:txBody>
      </p:sp>
      <p:sp>
        <p:nvSpPr>
          <p:cNvPr id="25605" name="Text Box 2"/>
          <p:cNvSpPr txBox="1">
            <a:spLocks noChangeArrowheads="1"/>
          </p:cNvSpPr>
          <p:nvPr/>
        </p:nvSpPr>
        <p:spPr bwMode="auto">
          <a:xfrm>
            <a:off x="971550" y="908050"/>
            <a:ext cx="4603750" cy="1004888"/>
          </a:xfrm>
          <a:prstGeom prst="rect">
            <a:avLst/>
          </a:prstGeom>
          <a:noFill/>
          <a:ln w="12700">
            <a:noFill/>
            <a:miter lim="800000"/>
            <a:headEnd/>
            <a:tailEnd/>
          </a:ln>
        </p:spPr>
        <p:txBody>
          <a:bodyPr wrap="none">
            <a:spAutoFit/>
          </a:bodyPr>
          <a:lstStyle/>
          <a:p>
            <a:pPr eaLnBrk="0" hangingPunct="0">
              <a:spcAft>
                <a:spcPct val="50000"/>
              </a:spcAft>
            </a:pPr>
            <a:r>
              <a:rPr lang="en-US" altLang="zh-CN" b="1">
                <a:latin typeface="楷体" pitchFamily="18" charset="-122"/>
                <a:ea typeface="楷体" pitchFamily="18" charset="-122"/>
              </a:rPr>
              <a:t>g(x)=x</a:t>
            </a:r>
            <a:r>
              <a:rPr lang="en-US" altLang="zh-CN" b="1" baseline="30000">
                <a:latin typeface="楷体" pitchFamily="18" charset="-122"/>
                <a:ea typeface="楷体" pitchFamily="18" charset="-122"/>
              </a:rPr>
              <a:t>4</a:t>
            </a:r>
            <a:r>
              <a:rPr lang="en-US" altLang="zh-CN" b="1">
                <a:latin typeface="楷体" pitchFamily="18" charset="-122"/>
                <a:ea typeface="楷体" pitchFamily="18" charset="-122"/>
              </a:rPr>
              <a:t>+x</a:t>
            </a:r>
            <a:r>
              <a:rPr lang="en-US" altLang="zh-CN" b="1" baseline="30000">
                <a:latin typeface="楷体" pitchFamily="18" charset="-122"/>
                <a:ea typeface="楷体" pitchFamily="18" charset="-122"/>
              </a:rPr>
              <a:t>3</a:t>
            </a:r>
            <a:r>
              <a:rPr lang="en-US" altLang="zh-CN" b="1">
                <a:latin typeface="楷体" pitchFamily="18" charset="-122"/>
                <a:ea typeface="楷体" pitchFamily="18" charset="-122"/>
              </a:rPr>
              <a:t>+1</a:t>
            </a:r>
            <a:r>
              <a:rPr lang="zh-CN" altLang="en-US" b="1">
                <a:latin typeface="楷体" pitchFamily="18" charset="-122"/>
                <a:ea typeface="楷体" pitchFamily="18" charset="-122"/>
              </a:rPr>
              <a:t>的编码电路：</a:t>
            </a:r>
          </a:p>
          <a:p>
            <a:pPr eaLnBrk="0" hangingPunct="0">
              <a:spcAft>
                <a:spcPct val="50000"/>
              </a:spcAft>
            </a:pPr>
            <a:r>
              <a:rPr lang="zh-CN" altLang="en-US" b="1">
                <a:latin typeface="楷体" pitchFamily="18" charset="-122"/>
                <a:ea typeface="楷体" pitchFamily="18" charset="-122"/>
              </a:rPr>
              <a:t>    </a:t>
            </a:r>
            <a:r>
              <a:rPr lang="en-US" altLang="zh-CN" b="1">
                <a:latin typeface="楷体" pitchFamily="18" charset="-122"/>
                <a:ea typeface="楷体" pitchFamily="18" charset="-122"/>
              </a:rPr>
              <a:t>4</a:t>
            </a:r>
            <a:r>
              <a:rPr lang="zh-CN" altLang="en-US" b="1">
                <a:latin typeface="楷体" pitchFamily="18" charset="-122"/>
                <a:ea typeface="楷体" pitchFamily="18" charset="-122"/>
              </a:rPr>
              <a:t>次多项式的通用编码电路：</a:t>
            </a:r>
          </a:p>
        </p:txBody>
      </p:sp>
      <p:sp>
        <p:nvSpPr>
          <p:cNvPr id="683011" name="Rectangle 3"/>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grpSp>
        <p:nvGrpSpPr>
          <p:cNvPr id="2" name="Group 4"/>
          <p:cNvGrpSpPr>
            <a:grpSpLocks/>
          </p:cNvGrpSpPr>
          <p:nvPr/>
        </p:nvGrpSpPr>
        <p:grpSpPr bwMode="auto">
          <a:xfrm>
            <a:off x="1295400" y="4768850"/>
            <a:ext cx="6327775" cy="1539875"/>
            <a:chOff x="816" y="2534"/>
            <a:chExt cx="3986" cy="970"/>
          </a:xfrm>
        </p:grpSpPr>
        <p:grpSp>
          <p:nvGrpSpPr>
            <p:cNvPr id="3" name="Group 5"/>
            <p:cNvGrpSpPr>
              <a:grpSpLocks/>
            </p:cNvGrpSpPr>
            <p:nvPr/>
          </p:nvGrpSpPr>
          <p:grpSpPr bwMode="auto">
            <a:xfrm>
              <a:off x="4544" y="3196"/>
              <a:ext cx="258" cy="285"/>
              <a:chOff x="4557" y="2681"/>
              <a:chExt cx="258" cy="285"/>
            </a:xfrm>
          </p:grpSpPr>
          <p:sp>
            <p:nvSpPr>
              <p:cNvPr id="25683" name="Rectangle 6"/>
              <p:cNvSpPr>
                <a:spLocks noChangeArrowheads="1"/>
              </p:cNvSpPr>
              <p:nvPr/>
            </p:nvSpPr>
            <p:spPr bwMode="auto">
              <a:xfrm>
                <a:off x="4557" y="2681"/>
                <a:ext cx="258" cy="154"/>
              </a:xfrm>
              <a:prstGeom prst="rect">
                <a:avLst/>
              </a:prstGeom>
              <a:noFill/>
              <a:ln w="9525">
                <a:noFill/>
                <a:miter lim="800000"/>
                <a:headEnd/>
                <a:tailEnd/>
              </a:ln>
            </p:spPr>
            <p:txBody>
              <a:bodyPr wrap="none" lIns="0" tIns="0" rIns="0" bIns="0">
                <a:spAutoFit/>
              </a:bodyPr>
              <a:lstStyle/>
              <a:p>
                <a:pPr eaLnBrk="0" hangingPunct="0"/>
                <a:r>
                  <a:rPr lang="zh-CN" altLang="en-US" sz="1600" b="1">
                    <a:solidFill>
                      <a:srgbClr val="000000"/>
                    </a:solidFill>
                    <a:latin typeface="宋体" pitchFamily="2" charset="-122"/>
                  </a:rPr>
                  <a:t>输出</a:t>
                </a:r>
                <a:endParaRPr lang="zh-CN" altLang="en-US" sz="1600" b="1"/>
              </a:p>
            </p:txBody>
          </p:sp>
          <p:sp>
            <p:nvSpPr>
              <p:cNvPr id="25684" name="Rectangle 7"/>
              <p:cNvSpPr>
                <a:spLocks noChangeArrowheads="1"/>
              </p:cNvSpPr>
              <p:nvPr/>
            </p:nvSpPr>
            <p:spPr bwMode="auto">
              <a:xfrm>
                <a:off x="4557" y="2812"/>
                <a:ext cx="0" cy="154"/>
              </a:xfrm>
              <a:prstGeom prst="rect">
                <a:avLst/>
              </a:prstGeom>
              <a:noFill/>
              <a:ln w="9525">
                <a:noFill/>
                <a:miter lim="800000"/>
                <a:headEnd/>
                <a:tailEnd/>
              </a:ln>
            </p:spPr>
            <p:txBody>
              <a:bodyPr wrap="none" lIns="0" tIns="0" rIns="0" bIns="0">
                <a:spAutoFit/>
              </a:bodyPr>
              <a:lstStyle/>
              <a:p>
                <a:pPr eaLnBrk="0" hangingPunct="0"/>
                <a:endParaRPr lang="zh-CN" altLang="zh-CN" sz="1600" b="1"/>
              </a:p>
            </p:txBody>
          </p:sp>
        </p:grpSp>
        <p:sp>
          <p:nvSpPr>
            <p:cNvPr id="25654" name="Rectangle 8"/>
            <p:cNvSpPr>
              <a:spLocks noChangeArrowheads="1"/>
            </p:cNvSpPr>
            <p:nvPr/>
          </p:nvSpPr>
          <p:spPr bwMode="auto">
            <a:xfrm>
              <a:off x="816" y="2911"/>
              <a:ext cx="275" cy="245"/>
            </a:xfrm>
            <a:prstGeom prst="rect">
              <a:avLst/>
            </a:prstGeom>
            <a:noFill/>
            <a:ln w="23813">
              <a:solidFill>
                <a:srgbClr val="000000"/>
              </a:solidFill>
              <a:miter lim="800000"/>
              <a:headEnd/>
              <a:tailEnd/>
            </a:ln>
          </p:spPr>
          <p:txBody>
            <a:bodyPr/>
            <a:lstStyle/>
            <a:p>
              <a:pPr eaLnBrk="0" hangingPunct="0"/>
              <a:r>
                <a:rPr lang="en-US" altLang="zh-CN" sz="1800" b="1">
                  <a:latin typeface="楷体" pitchFamily="18" charset="-122"/>
                  <a:ea typeface="楷体" pitchFamily="18" charset="-122"/>
                </a:rPr>
                <a:t>R0</a:t>
              </a:r>
            </a:p>
          </p:txBody>
        </p:sp>
        <p:sp>
          <p:nvSpPr>
            <p:cNvPr id="25655" name="Rectangle 9"/>
            <p:cNvSpPr>
              <a:spLocks noChangeArrowheads="1"/>
            </p:cNvSpPr>
            <p:nvPr/>
          </p:nvSpPr>
          <p:spPr bwMode="auto">
            <a:xfrm>
              <a:off x="1598" y="2911"/>
              <a:ext cx="322" cy="245"/>
            </a:xfrm>
            <a:prstGeom prst="rect">
              <a:avLst/>
            </a:prstGeom>
            <a:noFill/>
            <a:ln w="23813">
              <a:solidFill>
                <a:srgbClr val="000000"/>
              </a:solidFill>
              <a:miter lim="800000"/>
              <a:headEnd/>
              <a:tailEnd/>
            </a:ln>
          </p:spPr>
          <p:txBody>
            <a:bodyPr/>
            <a:lstStyle/>
            <a:p>
              <a:pPr eaLnBrk="0" hangingPunct="0"/>
              <a:r>
                <a:rPr lang="en-US" altLang="zh-CN" sz="1800" b="1">
                  <a:latin typeface="楷体" pitchFamily="18" charset="-122"/>
                  <a:ea typeface="楷体" pitchFamily="18" charset="-122"/>
                </a:rPr>
                <a:t>R1</a:t>
              </a:r>
            </a:p>
          </p:txBody>
        </p:sp>
        <p:sp>
          <p:nvSpPr>
            <p:cNvPr id="25656" name="Rectangle 10"/>
            <p:cNvSpPr>
              <a:spLocks noChangeArrowheads="1"/>
            </p:cNvSpPr>
            <p:nvPr/>
          </p:nvSpPr>
          <p:spPr bwMode="auto">
            <a:xfrm>
              <a:off x="2363" y="2911"/>
              <a:ext cx="275" cy="245"/>
            </a:xfrm>
            <a:prstGeom prst="rect">
              <a:avLst/>
            </a:prstGeom>
            <a:noFill/>
            <a:ln w="23813">
              <a:solidFill>
                <a:schemeClr val="tx1"/>
              </a:solidFill>
              <a:miter lim="800000"/>
              <a:headEnd/>
              <a:tailEnd/>
            </a:ln>
          </p:spPr>
          <p:txBody>
            <a:bodyPr/>
            <a:lstStyle/>
            <a:p>
              <a:pPr eaLnBrk="0" hangingPunct="0"/>
              <a:r>
                <a:rPr lang="en-US" altLang="zh-CN" sz="1800" b="1">
                  <a:latin typeface="楷体" pitchFamily="18" charset="-122"/>
                  <a:ea typeface="楷体" pitchFamily="18" charset="-122"/>
                </a:rPr>
                <a:t>R2</a:t>
              </a:r>
            </a:p>
          </p:txBody>
        </p:sp>
        <p:sp>
          <p:nvSpPr>
            <p:cNvPr id="25657" name="Rectangle 11"/>
            <p:cNvSpPr>
              <a:spLocks noChangeArrowheads="1"/>
            </p:cNvSpPr>
            <p:nvPr/>
          </p:nvSpPr>
          <p:spPr bwMode="auto">
            <a:xfrm>
              <a:off x="3092" y="2911"/>
              <a:ext cx="275" cy="245"/>
            </a:xfrm>
            <a:prstGeom prst="rect">
              <a:avLst/>
            </a:prstGeom>
            <a:noFill/>
            <a:ln w="23813">
              <a:solidFill>
                <a:srgbClr val="000000"/>
              </a:solidFill>
              <a:miter lim="800000"/>
              <a:headEnd/>
              <a:tailEnd/>
            </a:ln>
          </p:spPr>
          <p:txBody>
            <a:bodyPr/>
            <a:lstStyle/>
            <a:p>
              <a:pPr eaLnBrk="0" hangingPunct="0"/>
              <a:r>
                <a:rPr lang="en-US" altLang="zh-CN" sz="1800" b="1">
                  <a:latin typeface="楷体" pitchFamily="18" charset="-122"/>
                  <a:ea typeface="楷体" pitchFamily="18" charset="-122"/>
                </a:rPr>
                <a:t>R3</a:t>
              </a:r>
            </a:p>
          </p:txBody>
        </p:sp>
        <p:sp>
          <p:nvSpPr>
            <p:cNvPr id="25658" name="Oval 12"/>
            <p:cNvSpPr>
              <a:spLocks noChangeArrowheads="1"/>
            </p:cNvSpPr>
            <p:nvPr/>
          </p:nvSpPr>
          <p:spPr bwMode="auto">
            <a:xfrm>
              <a:off x="2784" y="2957"/>
              <a:ext cx="183" cy="163"/>
            </a:xfrm>
            <a:prstGeom prst="ellipse">
              <a:avLst/>
            </a:prstGeom>
            <a:noFill/>
            <a:ln w="23813">
              <a:solidFill>
                <a:schemeClr val="tx1"/>
              </a:solidFill>
              <a:round/>
              <a:headEnd/>
              <a:tailEnd/>
            </a:ln>
          </p:spPr>
          <p:txBody>
            <a:bodyPr/>
            <a:lstStyle/>
            <a:p>
              <a:endParaRPr lang="zh-CN" altLang="en-US"/>
            </a:p>
          </p:txBody>
        </p:sp>
        <p:sp>
          <p:nvSpPr>
            <p:cNvPr id="25659" name="Line 13"/>
            <p:cNvSpPr>
              <a:spLocks noChangeShapeType="1"/>
            </p:cNvSpPr>
            <p:nvPr/>
          </p:nvSpPr>
          <p:spPr bwMode="auto">
            <a:xfrm>
              <a:off x="2630" y="3024"/>
              <a:ext cx="470" cy="1"/>
            </a:xfrm>
            <a:prstGeom prst="line">
              <a:avLst/>
            </a:prstGeom>
            <a:noFill/>
            <a:ln w="23813">
              <a:solidFill>
                <a:srgbClr val="000000"/>
              </a:solidFill>
              <a:round/>
              <a:headEnd/>
              <a:tailEnd/>
            </a:ln>
          </p:spPr>
          <p:txBody>
            <a:bodyPr/>
            <a:lstStyle/>
            <a:p>
              <a:endParaRPr lang="zh-CN" altLang="en-US"/>
            </a:p>
          </p:txBody>
        </p:sp>
        <p:sp>
          <p:nvSpPr>
            <p:cNvPr id="25660" name="Oval 14"/>
            <p:cNvSpPr>
              <a:spLocks noChangeArrowheads="1"/>
            </p:cNvSpPr>
            <p:nvPr/>
          </p:nvSpPr>
          <p:spPr bwMode="auto">
            <a:xfrm>
              <a:off x="3548" y="2993"/>
              <a:ext cx="184" cy="163"/>
            </a:xfrm>
            <a:prstGeom prst="ellipse">
              <a:avLst/>
            </a:prstGeom>
            <a:noFill/>
            <a:ln w="23813">
              <a:solidFill>
                <a:srgbClr val="000000"/>
              </a:solidFill>
              <a:round/>
              <a:headEnd/>
              <a:tailEnd/>
            </a:ln>
          </p:spPr>
          <p:txBody>
            <a:bodyPr/>
            <a:lstStyle/>
            <a:p>
              <a:endParaRPr lang="zh-CN" altLang="en-US"/>
            </a:p>
          </p:txBody>
        </p:sp>
        <p:sp>
          <p:nvSpPr>
            <p:cNvPr id="25661" name="Line 15"/>
            <p:cNvSpPr>
              <a:spLocks noChangeShapeType="1"/>
            </p:cNvSpPr>
            <p:nvPr/>
          </p:nvSpPr>
          <p:spPr bwMode="auto">
            <a:xfrm>
              <a:off x="3359" y="3067"/>
              <a:ext cx="380" cy="1"/>
            </a:xfrm>
            <a:prstGeom prst="line">
              <a:avLst/>
            </a:prstGeom>
            <a:noFill/>
            <a:ln w="23813">
              <a:solidFill>
                <a:srgbClr val="000000"/>
              </a:solidFill>
              <a:round/>
              <a:headEnd/>
              <a:tailEnd/>
            </a:ln>
          </p:spPr>
          <p:txBody>
            <a:bodyPr/>
            <a:lstStyle/>
            <a:p>
              <a:endParaRPr lang="zh-CN" altLang="en-US"/>
            </a:p>
          </p:txBody>
        </p:sp>
        <p:sp>
          <p:nvSpPr>
            <p:cNvPr id="25662" name="Rectangle 16"/>
            <p:cNvSpPr>
              <a:spLocks noChangeArrowheads="1"/>
            </p:cNvSpPr>
            <p:nvPr/>
          </p:nvSpPr>
          <p:spPr bwMode="auto">
            <a:xfrm>
              <a:off x="3183" y="2584"/>
              <a:ext cx="93" cy="245"/>
            </a:xfrm>
            <a:prstGeom prst="rect">
              <a:avLst/>
            </a:prstGeom>
            <a:noFill/>
            <a:ln w="23813">
              <a:solidFill>
                <a:srgbClr val="000000"/>
              </a:solidFill>
              <a:miter lim="800000"/>
              <a:headEnd/>
              <a:tailEnd/>
            </a:ln>
          </p:spPr>
          <p:txBody>
            <a:bodyPr/>
            <a:lstStyle/>
            <a:p>
              <a:endParaRPr lang="zh-CN" altLang="en-US"/>
            </a:p>
          </p:txBody>
        </p:sp>
        <p:sp>
          <p:nvSpPr>
            <p:cNvPr id="25663" name="Line 17"/>
            <p:cNvSpPr>
              <a:spLocks noChangeShapeType="1"/>
            </p:cNvSpPr>
            <p:nvPr/>
          </p:nvSpPr>
          <p:spPr bwMode="auto">
            <a:xfrm flipH="1">
              <a:off x="960" y="2688"/>
              <a:ext cx="0" cy="240"/>
            </a:xfrm>
            <a:prstGeom prst="line">
              <a:avLst/>
            </a:prstGeom>
            <a:noFill/>
            <a:ln w="23813">
              <a:solidFill>
                <a:srgbClr val="000000"/>
              </a:solidFill>
              <a:round/>
              <a:headEnd/>
              <a:tailEnd/>
            </a:ln>
          </p:spPr>
          <p:txBody>
            <a:bodyPr/>
            <a:lstStyle/>
            <a:p>
              <a:endParaRPr lang="zh-CN" altLang="en-US"/>
            </a:p>
          </p:txBody>
        </p:sp>
        <p:sp>
          <p:nvSpPr>
            <p:cNvPr id="25664" name="Line 18"/>
            <p:cNvSpPr>
              <a:spLocks noChangeShapeType="1"/>
            </p:cNvSpPr>
            <p:nvPr/>
          </p:nvSpPr>
          <p:spPr bwMode="auto">
            <a:xfrm flipV="1">
              <a:off x="960" y="2688"/>
              <a:ext cx="2208" cy="0"/>
            </a:xfrm>
            <a:prstGeom prst="line">
              <a:avLst/>
            </a:prstGeom>
            <a:noFill/>
            <a:ln w="23813">
              <a:solidFill>
                <a:srgbClr val="000000"/>
              </a:solidFill>
              <a:round/>
              <a:headEnd/>
              <a:tailEnd/>
            </a:ln>
          </p:spPr>
          <p:txBody>
            <a:bodyPr/>
            <a:lstStyle/>
            <a:p>
              <a:endParaRPr lang="zh-CN" altLang="en-US"/>
            </a:p>
          </p:txBody>
        </p:sp>
        <p:sp>
          <p:nvSpPr>
            <p:cNvPr id="25665" name="Line 19"/>
            <p:cNvSpPr>
              <a:spLocks noChangeShapeType="1"/>
            </p:cNvSpPr>
            <p:nvPr/>
          </p:nvSpPr>
          <p:spPr bwMode="auto">
            <a:xfrm>
              <a:off x="1089" y="3024"/>
              <a:ext cx="495" cy="5"/>
            </a:xfrm>
            <a:prstGeom prst="line">
              <a:avLst/>
            </a:prstGeom>
            <a:noFill/>
            <a:ln w="23813">
              <a:solidFill>
                <a:srgbClr val="000000"/>
              </a:solidFill>
              <a:round/>
              <a:headEnd/>
              <a:tailEnd/>
            </a:ln>
          </p:spPr>
          <p:txBody>
            <a:bodyPr/>
            <a:lstStyle/>
            <a:p>
              <a:endParaRPr lang="zh-CN" altLang="en-US"/>
            </a:p>
          </p:txBody>
        </p:sp>
        <p:sp>
          <p:nvSpPr>
            <p:cNvPr id="25666" name="Line 20"/>
            <p:cNvSpPr>
              <a:spLocks noChangeShapeType="1"/>
            </p:cNvSpPr>
            <p:nvPr/>
          </p:nvSpPr>
          <p:spPr bwMode="auto">
            <a:xfrm flipH="1">
              <a:off x="2880" y="2688"/>
              <a:ext cx="0" cy="432"/>
            </a:xfrm>
            <a:prstGeom prst="line">
              <a:avLst/>
            </a:prstGeom>
            <a:noFill/>
            <a:ln w="23813">
              <a:solidFill>
                <a:srgbClr val="000000"/>
              </a:solidFill>
              <a:round/>
              <a:headEnd/>
              <a:tailEnd/>
            </a:ln>
          </p:spPr>
          <p:txBody>
            <a:bodyPr/>
            <a:lstStyle/>
            <a:p>
              <a:endParaRPr lang="zh-CN" altLang="en-US"/>
            </a:p>
          </p:txBody>
        </p:sp>
        <p:sp>
          <p:nvSpPr>
            <p:cNvPr id="25667" name="Line 21"/>
            <p:cNvSpPr>
              <a:spLocks noChangeShapeType="1"/>
            </p:cNvSpPr>
            <p:nvPr/>
          </p:nvSpPr>
          <p:spPr bwMode="auto">
            <a:xfrm>
              <a:off x="3268" y="2688"/>
              <a:ext cx="379" cy="1"/>
            </a:xfrm>
            <a:prstGeom prst="line">
              <a:avLst/>
            </a:prstGeom>
            <a:noFill/>
            <a:ln w="23813">
              <a:solidFill>
                <a:srgbClr val="000000"/>
              </a:solidFill>
              <a:round/>
              <a:headEnd/>
              <a:tailEnd/>
            </a:ln>
          </p:spPr>
          <p:txBody>
            <a:bodyPr/>
            <a:lstStyle/>
            <a:p>
              <a:endParaRPr lang="zh-CN" altLang="en-US"/>
            </a:p>
          </p:txBody>
        </p:sp>
        <p:sp>
          <p:nvSpPr>
            <p:cNvPr id="25668" name="Line 22"/>
            <p:cNvSpPr>
              <a:spLocks noChangeShapeType="1"/>
            </p:cNvSpPr>
            <p:nvPr/>
          </p:nvSpPr>
          <p:spPr bwMode="auto">
            <a:xfrm>
              <a:off x="3648" y="2688"/>
              <a:ext cx="1" cy="720"/>
            </a:xfrm>
            <a:prstGeom prst="line">
              <a:avLst/>
            </a:prstGeom>
            <a:noFill/>
            <a:ln w="23813">
              <a:solidFill>
                <a:srgbClr val="000000"/>
              </a:solidFill>
              <a:round/>
              <a:headEnd/>
              <a:tailEnd/>
            </a:ln>
          </p:spPr>
          <p:txBody>
            <a:bodyPr/>
            <a:lstStyle/>
            <a:p>
              <a:endParaRPr lang="zh-CN" altLang="en-US"/>
            </a:p>
          </p:txBody>
        </p:sp>
        <p:sp>
          <p:nvSpPr>
            <p:cNvPr id="25669" name="Line 23"/>
            <p:cNvSpPr>
              <a:spLocks noChangeShapeType="1"/>
            </p:cNvSpPr>
            <p:nvPr/>
          </p:nvSpPr>
          <p:spPr bwMode="auto">
            <a:xfrm flipH="1">
              <a:off x="3451" y="3072"/>
              <a:ext cx="5" cy="172"/>
            </a:xfrm>
            <a:prstGeom prst="line">
              <a:avLst/>
            </a:prstGeom>
            <a:noFill/>
            <a:ln w="23813">
              <a:solidFill>
                <a:srgbClr val="000000"/>
              </a:solidFill>
              <a:round/>
              <a:headEnd/>
              <a:tailEnd/>
            </a:ln>
          </p:spPr>
          <p:txBody>
            <a:bodyPr/>
            <a:lstStyle/>
            <a:p>
              <a:endParaRPr lang="zh-CN" altLang="en-US"/>
            </a:p>
          </p:txBody>
        </p:sp>
        <p:sp>
          <p:nvSpPr>
            <p:cNvPr id="25670" name="Line 24"/>
            <p:cNvSpPr>
              <a:spLocks noChangeShapeType="1"/>
            </p:cNvSpPr>
            <p:nvPr/>
          </p:nvSpPr>
          <p:spPr bwMode="auto">
            <a:xfrm>
              <a:off x="3450" y="3231"/>
              <a:ext cx="471" cy="1"/>
            </a:xfrm>
            <a:prstGeom prst="line">
              <a:avLst/>
            </a:prstGeom>
            <a:noFill/>
            <a:ln w="23813">
              <a:solidFill>
                <a:srgbClr val="000000"/>
              </a:solidFill>
              <a:round/>
              <a:headEnd/>
              <a:tailEnd/>
            </a:ln>
          </p:spPr>
          <p:txBody>
            <a:bodyPr/>
            <a:lstStyle/>
            <a:p>
              <a:endParaRPr lang="zh-CN" altLang="en-US"/>
            </a:p>
          </p:txBody>
        </p:sp>
        <p:grpSp>
          <p:nvGrpSpPr>
            <p:cNvPr id="4" name="Group 25"/>
            <p:cNvGrpSpPr>
              <a:grpSpLocks/>
            </p:cNvGrpSpPr>
            <p:nvPr/>
          </p:nvGrpSpPr>
          <p:grpSpPr bwMode="auto">
            <a:xfrm>
              <a:off x="3268" y="3333"/>
              <a:ext cx="364" cy="121"/>
              <a:chOff x="3281" y="2707"/>
              <a:chExt cx="364" cy="121"/>
            </a:xfrm>
          </p:grpSpPr>
          <p:sp>
            <p:nvSpPr>
              <p:cNvPr id="25681" name="Line 26"/>
              <p:cNvSpPr>
                <a:spLocks noChangeShapeType="1"/>
              </p:cNvSpPr>
              <p:nvPr/>
            </p:nvSpPr>
            <p:spPr bwMode="auto">
              <a:xfrm>
                <a:off x="3281" y="2768"/>
                <a:ext cx="250" cy="1"/>
              </a:xfrm>
              <a:prstGeom prst="line">
                <a:avLst/>
              </a:prstGeom>
              <a:noFill/>
              <a:ln w="23813">
                <a:solidFill>
                  <a:srgbClr val="000000"/>
                </a:solidFill>
                <a:round/>
                <a:headEnd/>
                <a:tailEnd/>
              </a:ln>
            </p:spPr>
            <p:txBody>
              <a:bodyPr/>
              <a:lstStyle/>
              <a:p>
                <a:endParaRPr lang="zh-CN" altLang="en-US"/>
              </a:p>
            </p:txBody>
          </p:sp>
          <p:sp>
            <p:nvSpPr>
              <p:cNvPr id="25682" name="Freeform 27"/>
              <p:cNvSpPr>
                <a:spLocks/>
              </p:cNvSpPr>
              <p:nvPr/>
            </p:nvSpPr>
            <p:spPr bwMode="auto">
              <a:xfrm>
                <a:off x="3417" y="2707"/>
                <a:ext cx="228" cy="121"/>
              </a:xfrm>
              <a:custGeom>
                <a:avLst/>
                <a:gdLst>
                  <a:gd name="T0" fmla="*/ 228 w 228"/>
                  <a:gd name="T1" fmla="*/ 61 h 121"/>
                  <a:gd name="T2" fmla="*/ 0 w 228"/>
                  <a:gd name="T3" fmla="*/ 0 h 121"/>
                  <a:gd name="T4" fmla="*/ 0 w 228"/>
                  <a:gd name="T5" fmla="*/ 121 h 121"/>
                  <a:gd name="T6" fmla="*/ 228 w 228"/>
                  <a:gd name="T7" fmla="*/ 61 h 121"/>
                  <a:gd name="T8" fmla="*/ 0 60000 65536"/>
                  <a:gd name="T9" fmla="*/ 0 60000 65536"/>
                  <a:gd name="T10" fmla="*/ 0 60000 65536"/>
                  <a:gd name="T11" fmla="*/ 0 60000 65536"/>
                  <a:gd name="T12" fmla="*/ 0 w 228"/>
                  <a:gd name="T13" fmla="*/ 0 h 121"/>
                  <a:gd name="T14" fmla="*/ 228 w 228"/>
                  <a:gd name="T15" fmla="*/ 121 h 121"/>
                </a:gdLst>
                <a:ahLst/>
                <a:cxnLst>
                  <a:cxn ang="T8">
                    <a:pos x="T0" y="T1"/>
                  </a:cxn>
                  <a:cxn ang="T9">
                    <a:pos x="T2" y="T3"/>
                  </a:cxn>
                  <a:cxn ang="T10">
                    <a:pos x="T4" y="T5"/>
                  </a:cxn>
                  <a:cxn ang="T11">
                    <a:pos x="T6" y="T7"/>
                  </a:cxn>
                </a:cxnLst>
                <a:rect l="T12" t="T13" r="T14" b="T15"/>
                <a:pathLst>
                  <a:path w="228" h="121">
                    <a:moveTo>
                      <a:pt x="228" y="61"/>
                    </a:moveTo>
                    <a:lnTo>
                      <a:pt x="0" y="0"/>
                    </a:lnTo>
                    <a:lnTo>
                      <a:pt x="0" y="121"/>
                    </a:lnTo>
                    <a:lnTo>
                      <a:pt x="228" y="61"/>
                    </a:lnTo>
                    <a:close/>
                  </a:path>
                </a:pathLst>
              </a:custGeom>
              <a:solidFill>
                <a:srgbClr val="000000"/>
              </a:solidFill>
              <a:ln w="9525">
                <a:noFill/>
                <a:round/>
                <a:headEnd/>
                <a:tailEnd/>
              </a:ln>
            </p:spPr>
            <p:txBody>
              <a:bodyPr/>
              <a:lstStyle/>
              <a:p>
                <a:endParaRPr lang="zh-CN" altLang="en-US"/>
              </a:p>
            </p:txBody>
          </p:sp>
        </p:grpSp>
        <p:grpSp>
          <p:nvGrpSpPr>
            <p:cNvPr id="5" name="Group 28"/>
            <p:cNvGrpSpPr>
              <a:grpSpLocks/>
            </p:cNvGrpSpPr>
            <p:nvPr/>
          </p:nvGrpSpPr>
          <p:grpSpPr bwMode="auto">
            <a:xfrm>
              <a:off x="4179" y="3251"/>
              <a:ext cx="365" cy="121"/>
              <a:chOff x="4192" y="2625"/>
              <a:chExt cx="365" cy="121"/>
            </a:xfrm>
          </p:grpSpPr>
          <p:sp>
            <p:nvSpPr>
              <p:cNvPr id="25679" name="Line 29"/>
              <p:cNvSpPr>
                <a:spLocks noChangeShapeType="1"/>
              </p:cNvSpPr>
              <p:nvPr/>
            </p:nvSpPr>
            <p:spPr bwMode="auto">
              <a:xfrm>
                <a:off x="4192" y="2686"/>
                <a:ext cx="251" cy="1"/>
              </a:xfrm>
              <a:prstGeom prst="line">
                <a:avLst/>
              </a:prstGeom>
              <a:noFill/>
              <a:ln w="23813">
                <a:solidFill>
                  <a:srgbClr val="000000"/>
                </a:solidFill>
                <a:round/>
                <a:headEnd/>
                <a:tailEnd/>
              </a:ln>
            </p:spPr>
            <p:txBody>
              <a:bodyPr/>
              <a:lstStyle/>
              <a:p>
                <a:endParaRPr lang="zh-CN" altLang="en-US"/>
              </a:p>
            </p:txBody>
          </p:sp>
          <p:sp>
            <p:nvSpPr>
              <p:cNvPr id="25680" name="Freeform 30"/>
              <p:cNvSpPr>
                <a:spLocks/>
              </p:cNvSpPr>
              <p:nvPr/>
            </p:nvSpPr>
            <p:spPr bwMode="auto">
              <a:xfrm>
                <a:off x="4329" y="2625"/>
                <a:ext cx="228" cy="121"/>
              </a:xfrm>
              <a:custGeom>
                <a:avLst/>
                <a:gdLst>
                  <a:gd name="T0" fmla="*/ 228 w 228"/>
                  <a:gd name="T1" fmla="*/ 61 h 121"/>
                  <a:gd name="T2" fmla="*/ 0 w 228"/>
                  <a:gd name="T3" fmla="*/ 0 h 121"/>
                  <a:gd name="T4" fmla="*/ 0 w 228"/>
                  <a:gd name="T5" fmla="*/ 121 h 121"/>
                  <a:gd name="T6" fmla="*/ 228 w 228"/>
                  <a:gd name="T7" fmla="*/ 61 h 121"/>
                  <a:gd name="T8" fmla="*/ 0 60000 65536"/>
                  <a:gd name="T9" fmla="*/ 0 60000 65536"/>
                  <a:gd name="T10" fmla="*/ 0 60000 65536"/>
                  <a:gd name="T11" fmla="*/ 0 60000 65536"/>
                  <a:gd name="T12" fmla="*/ 0 w 228"/>
                  <a:gd name="T13" fmla="*/ 0 h 121"/>
                  <a:gd name="T14" fmla="*/ 228 w 228"/>
                  <a:gd name="T15" fmla="*/ 121 h 121"/>
                </a:gdLst>
                <a:ahLst/>
                <a:cxnLst>
                  <a:cxn ang="T8">
                    <a:pos x="T0" y="T1"/>
                  </a:cxn>
                  <a:cxn ang="T9">
                    <a:pos x="T2" y="T3"/>
                  </a:cxn>
                  <a:cxn ang="T10">
                    <a:pos x="T4" y="T5"/>
                  </a:cxn>
                  <a:cxn ang="T11">
                    <a:pos x="T6" y="T7"/>
                  </a:cxn>
                </a:cxnLst>
                <a:rect l="T12" t="T13" r="T14" b="T15"/>
                <a:pathLst>
                  <a:path w="228" h="121">
                    <a:moveTo>
                      <a:pt x="228" y="61"/>
                    </a:moveTo>
                    <a:lnTo>
                      <a:pt x="0" y="0"/>
                    </a:lnTo>
                    <a:lnTo>
                      <a:pt x="0" y="121"/>
                    </a:lnTo>
                    <a:lnTo>
                      <a:pt x="228" y="61"/>
                    </a:lnTo>
                    <a:close/>
                  </a:path>
                </a:pathLst>
              </a:custGeom>
              <a:solidFill>
                <a:srgbClr val="000000"/>
              </a:solidFill>
              <a:ln w="9525">
                <a:noFill/>
                <a:round/>
                <a:headEnd/>
                <a:tailEnd/>
              </a:ln>
            </p:spPr>
            <p:txBody>
              <a:bodyPr/>
              <a:lstStyle/>
              <a:p>
                <a:endParaRPr lang="zh-CN" altLang="en-US"/>
              </a:p>
            </p:txBody>
          </p:sp>
        </p:grpSp>
        <p:sp>
          <p:nvSpPr>
            <p:cNvPr id="25673" name="Line 31"/>
            <p:cNvSpPr>
              <a:spLocks noChangeShapeType="1"/>
            </p:cNvSpPr>
            <p:nvPr/>
          </p:nvSpPr>
          <p:spPr bwMode="auto">
            <a:xfrm>
              <a:off x="3815" y="3149"/>
              <a:ext cx="379" cy="169"/>
            </a:xfrm>
            <a:prstGeom prst="line">
              <a:avLst/>
            </a:prstGeom>
            <a:noFill/>
            <a:ln w="23813">
              <a:solidFill>
                <a:srgbClr val="000000"/>
              </a:solidFill>
              <a:round/>
              <a:headEnd/>
              <a:tailEnd/>
            </a:ln>
          </p:spPr>
          <p:txBody>
            <a:bodyPr/>
            <a:lstStyle/>
            <a:p>
              <a:endParaRPr lang="zh-CN" altLang="en-US"/>
            </a:p>
          </p:txBody>
        </p:sp>
        <p:sp>
          <p:nvSpPr>
            <p:cNvPr id="25674" name="Rectangle 32"/>
            <p:cNvSpPr>
              <a:spLocks noChangeArrowheads="1"/>
            </p:cNvSpPr>
            <p:nvPr/>
          </p:nvSpPr>
          <p:spPr bwMode="auto">
            <a:xfrm>
              <a:off x="3268" y="2534"/>
              <a:ext cx="130" cy="154"/>
            </a:xfrm>
            <a:prstGeom prst="rect">
              <a:avLst/>
            </a:prstGeom>
            <a:noFill/>
            <a:ln w="9525">
              <a:noFill/>
              <a:miter lim="800000"/>
              <a:headEnd/>
              <a:tailEnd/>
            </a:ln>
          </p:spPr>
          <p:txBody>
            <a:bodyPr wrap="none" lIns="0" tIns="0" rIns="0" bIns="0">
              <a:spAutoFit/>
            </a:bodyPr>
            <a:lstStyle/>
            <a:p>
              <a:pPr eaLnBrk="0" hangingPunct="0"/>
              <a:r>
                <a:rPr lang="en-US" altLang="zh-CN" sz="1600" b="1">
                  <a:solidFill>
                    <a:srgbClr val="000000"/>
                  </a:solidFill>
                  <a:latin typeface="宋体" pitchFamily="2" charset="-122"/>
                </a:rPr>
                <a:t> G</a:t>
              </a:r>
              <a:endParaRPr lang="en-US" altLang="zh-CN" sz="1600" b="1"/>
            </a:p>
          </p:txBody>
        </p:sp>
        <p:sp>
          <p:nvSpPr>
            <p:cNvPr id="25675" name="Rectangle 33"/>
            <p:cNvSpPr>
              <a:spLocks noChangeArrowheads="1"/>
            </p:cNvSpPr>
            <p:nvPr/>
          </p:nvSpPr>
          <p:spPr bwMode="auto">
            <a:xfrm>
              <a:off x="3906" y="3144"/>
              <a:ext cx="323" cy="154"/>
            </a:xfrm>
            <a:prstGeom prst="rect">
              <a:avLst/>
            </a:prstGeom>
            <a:noFill/>
            <a:ln w="9525">
              <a:noFill/>
              <a:miter lim="800000"/>
              <a:headEnd/>
              <a:tailEnd/>
            </a:ln>
          </p:spPr>
          <p:txBody>
            <a:bodyPr wrap="none" lIns="0" tIns="0" rIns="0" bIns="0">
              <a:spAutoFit/>
            </a:bodyPr>
            <a:lstStyle/>
            <a:p>
              <a:pPr eaLnBrk="0" hangingPunct="0"/>
              <a:r>
                <a:rPr lang="en-US" altLang="zh-CN" sz="1600" b="1">
                  <a:solidFill>
                    <a:srgbClr val="000000"/>
                  </a:solidFill>
                  <a:latin typeface="宋体" pitchFamily="2" charset="-122"/>
                </a:rPr>
                <a:t> </a:t>
              </a:r>
              <a:r>
                <a:rPr lang="zh-CN" altLang="en-US" sz="1600" b="1">
                  <a:solidFill>
                    <a:srgbClr val="000000"/>
                  </a:solidFill>
                  <a:latin typeface="宋体" pitchFamily="2" charset="-122"/>
                </a:rPr>
                <a:t>开关</a:t>
              </a:r>
              <a:endParaRPr lang="zh-CN" altLang="en-US" sz="1600" b="1"/>
            </a:p>
          </p:txBody>
        </p:sp>
        <p:sp>
          <p:nvSpPr>
            <p:cNvPr id="25676" name="Rectangle 34"/>
            <p:cNvSpPr>
              <a:spLocks noChangeArrowheads="1"/>
            </p:cNvSpPr>
            <p:nvPr/>
          </p:nvSpPr>
          <p:spPr bwMode="auto">
            <a:xfrm>
              <a:off x="2910" y="3350"/>
              <a:ext cx="258" cy="154"/>
            </a:xfrm>
            <a:prstGeom prst="rect">
              <a:avLst/>
            </a:prstGeom>
            <a:noFill/>
            <a:ln w="9525">
              <a:noFill/>
              <a:miter lim="800000"/>
              <a:headEnd/>
              <a:tailEnd/>
            </a:ln>
          </p:spPr>
          <p:txBody>
            <a:bodyPr wrap="none" lIns="0" tIns="0" rIns="0" bIns="0">
              <a:spAutoFit/>
            </a:bodyPr>
            <a:lstStyle/>
            <a:p>
              <a:pPr eaLnBrk="0" hangingPunct="0"/>
              <a:r>
                <a:rPr lang="zh-CN" altLang="en-US" sz="1600" b="1">
                  <a:solidFill>
                    <a:srgbClr val="000000"/>
                  </a:solidFill>
                  <a:latin typeface="宋体" pitchFamily="2" charset="-122"/>
                </a:rPr>
                <a:t>输入</a:t>
              </a:r>
              <a:endParaRPr lang="zh-CN" altLang="en-US" sz="1600" b="1"/>
            </a:p>
          </p:txBody>
        </p:sp>
        <p:sp>
          <p:nvSpPr>
            <p:cNvPr id="25677" name="Line 35"/>
            <p:cNvSpPr>
              <a:spLocks noChangeShapeType="1"/>
            </p:cNvSpPr>
            <p:nvPr/>
          </p:nvSpPr>
          <p:spPr bwMode="auto">
            <a:xfrm>
              <a:off x="3632" y="3394"/>
              <a:ext cx="289" cy="1"/>
            </a:xfrm>
            <a:prstGeom prst="line">
              <a:avLst/>
            </a:prstGeom>
            <a:noFill/>
            <a:ln w="23813">
              <a:solidFill>
                <a:srgbClr val="000000"/>
              </a:solidFill>
              <a:round/>
              <a:headEnd/>
              <a:tailEnd/>
            </a:ln>
          </p:spPr>
          <p:txBody>
            <a:bodyPr/>
            <a:lstStyle/>
            <a:p>
              <a:endParaRPr lang="zh-CN" altLang="en-US"/>
            </a:p>
          </p:txBody>
        </p:sp>
        <p:sp>
          <p:nvSpPr>
            <p:cNvPr id="25678" name="Line 36"/>
            <p:cNvSpPr>
              <a:spLocks noChangeShapeType="1"/>
            </p:cNvSpPr>
            <p:nvPr/>
          </p:nvSpPr>
          <p:spPr bwMode="auto">
            <a:xfrm>
              <a:off x="1920" y="3024"/>
              <a:ext cx="447" cy="5"/>
            </a:xfrm>
            <a:prstGeom prst="line">
              <a:avLst/>
            </a:prstGeom>
            <a:noFill/>
            <a:ln w="23813">
              <a:solidFill>
                <a:srgbClr val="000000"/>
              </a:solidFill>
              <a:round/>
              <a:headEnd/>
              <a:tailEnd/>
            </a:ln>
          </p:spPr>
          <p:txBody>
            <a:bodyPr/>
            <a:lstStyle/>
            <a:p>
              <a:endParaRPr lang="zh-CN" altLang="en-US"/>
            </a:p>
          </p:txBody>
        </p:sp>
      </p:grpSp>
      <p:sp>
        <p:nvSpPr>
          <p:cNvPr id="25608" name="Rectangle 37"/>
          <p:cNvSpPr>
            <a:spLocks noChangeArrowheads="1"/>
          </p:cNvSpPr>
          <p:nvPr/>
        </p:nvSpPr>
        <p:spPr bwMode="auto">
          <a:xfrm>
            <a:off x="4695825" y="3397250"/>
            <a:ext cx="409575" cy="244475"/>
          </a:xfrm>
          <a:prstGeom prst="rect">
            <a:avLst/>
          </a:prstGeom>
          <a:noFill/>
          <a:ln w="9525">
            <a:noFill/>
            <a:miter lim="800000"/>
            <a:headEnd/>
            <a:tailEnd/>
          </a:ln>
        </p:spPr>
        <p:txBody>
          <a:bodyPr lIns="0" tIns="0" rIns="0" bIns="0">
            <a:spAutoFit/>
          </a:bodyPr>
          <a:lstStyle/>
          <a:p>
            <a:pPr eaLnBrk="0" hangingPunct="0"/>
            <a:r>
              <a:rPr lang="zh-CN" altLang="en-US" sz="1600" b="1">
                <a:solidFill>
                  <a:srgbClr val="000000"/>
                </a:solidFill>
                <a:latin typeface="宋体" pitchFamily="2" charset="-122"/>
              </a:rPr>
              <a:t>输入</a:t>
            </a:r>
            <a:endParaRPr lang="zh-CN" altLang="en-US" sz="1600" b="1"/>
          </a:p>
        </p:txBody>
      </p:sp>
      <p:grpSp>
        <p:nvGrpSpPr>
          <p:cNvPr id="6" name="Group 38"/>
          <p:cNvGrpSpPr>
            <a:grpSpLocks/>
          </p:cNvGrpSpPr>
          <p:nvPr/>
        </p:nvGrpSpPr>
        <p:grpSpPr bwMode="auto">
          <a:xfrm>
            <a:off x="7289800" y="3168650"/>
            <a:ext cx="409575" cy="452438"/>
            <a:chOff x="4557" y="2681"/>
            <a:chExt cx="258" cy="285"/>
          </a:xfrm>
        </p:grpSpPr>
        <p:sp>
          <p:nvSpPr>
            <p:cNvPr id="25651" name="Rectangle 39"/>
            <p:cNvSpPr>
              <a:spLocks noChangeArrowheads="1"/>
            </p:cNvSpPr>
            <p:nvPr/>
          </p:nvSpPr>
          <p:spPr bwMode="auto">
            <a:xfrm>
              <a:off x="4557" y="2681"/>
              <a:ext cx="258" cy="154"/>
            </a:xfrm>
            <a:prstGeom prst="rect">
              <a:avLst/>
            </a:prstGeom>
            <a:noFill/>
            <a:ln w="9525">
              <a:noFill/>
              <a:miter lim="800000"/>
              <a:headEnd/>
              <a:tailEnd/>
            </a:ln>
          </p:spPr>
          <p:txBody>
            <a:bodyPr wrap="none" lIns="0" tIns="0" rIns="0" bIns="0">
              <a:spAutoFit/>
            </a:bodyPr>
            <a:lstStyle/>
            <a:p>
              <a:pPr eaLnBrk="0" hangingPunct="0"/>
              <a:r>
                <a:rPr lang="zh-CN" altLang="en-US" sz="1600" b="1">
                  <a:solidFill>
                    <a:srgbClr val="000000"/>
                  </a:solidFill>
                  <a:latin typeface="宋体" pitchFamily="2" charset="-122"/>
                </a:rPr>
                <a:t>输出</a:t>
              </a:r>
              <a:endParaRPr lang="zh-CN" altLang="en-US" sz="1600" b="1"/>
            </a:p>
          </p:txBody>
        </p:sp>
        <p:sp>
          <p:nvSpPr>
            <p:cNvPr id="25652" name="Rectangle 40"/>
            <p:cNvSpPr>
              <a:spLocks noChangeArrowheads="1"/>
            </p:cNvSpPr>
            <p:nvPr/>
          </p:nvSpPr>
          <p:spPr bwMode="auto">
            <a:xfrm>
              <a:off x="4557" y="2812"/>
              <a:ext cx="0" cy="154"/>
            </a:xfrm>
            <a:prstGeom prst="rect">
              <a:avLst/>
            </a:prstGeom>
            <a:noFill/>
            <a:ln w="9525">
              <a:noFill/>
              <a:miter lim="800000"/>
              <a:headEnd/>
              <a:tailEnd/>
            </a:ln>
          </p:spPr>
          <p:txBody>
            <a:bodyPr wrap="none" lIns="0" tIns="0" rIns="0" bIns="0">
              <a:spAutoFit/>
            </a:bodyPr>
            <a:lstStyle/>
            <a:p>
              <a:pPr eaLnBrk="0" hangingPunct="0"/>
              <a:endParaRPr lang="zh-CN" altLang="zh-CN" sz="1600" b="1"/>
            </a:p>
          </p:txBody>
        </p:sp>
      </p:grpSp>
      <p:sp>
        <p:nvSpPr>
          <p:cNvPr id="25610" name="Rectangle 41"/>
          <p:cNvSpPr>
            <a:spLocks noChangeArrowheads="1"/>
          </p:cNvSpPr>
          <p:nvPr/>
        </p:nvSpPr>
        <p:spPr bwMode="auto">
          <a:xfrm>
            <a:off x="1371600" y="2716213"/>
            <a:ext cx="436563" cy="388937"/>
          </a:xfrm>
          <a:prstGeom prst="rect">
            <a:avLst/>
          </a:prstGeom>
          <a:noFill/>
          <a:ln w="23813">
            <a:solidFill>
              <a:srgbClr val="000000"/>
            </a:solidFill>
            <a:miter lim="800000"/>
            <a:headEnd/>
            <a:tailEnd/>
          </a:ln>
        </p:spPr>
        <p:txBody>
          <a:bodyPr/>
          <a:lstStyle/>
          <a:p>
            <a:pPr eaLnBrk="0" hangingPunct="0"/>
            <a:r>
              <a:rPr lang="en-US" altLang="zh-CN" sz="1800" b="1">
                <a:latin typeface="楷体" pitchFamily="18" charset="-122"/>
                <a:ea typeface="楷体" pitchFamily="18" charset="-122"/>
              </a:rPr>
              <a:t>R0</a:t>
            </a:r>
          </a:p>
        </p:txBody>
      </p:sp>
      <p:sp>
        <p:nvSpPr>
          <p:cNvPr id="25611" name="Rectangle 42"/>
          <p:cNvSpPr>
            <a:spLocks noChangeArrowheads="1"/>
          </p:cNvSpPr>
          <p:nvPr/>
        </p:nvSpPr>
        <p:spPr bwMode="auto">
          <a:xfrm>
            <a:off x="2613025" y="2716213"/>
            <a:ext cx="511175" cy="388937"/>
          </a:xfrm>
          <a:prstGeom prst="rect">
            <a:avLst/>
          </a:prstGeom>
          <a:noFill/>
          <a:ln w="23813">
            <a:solidFill>
              <a:srgbClr val="000000"/>
            </a:solidFill>
            <a:miter lim="800000"/>
            <a:headEnd/>
            <a:tailEnd/>
          </a:ln>
        </p:spPr>
        <p:txBody>
          <a:bodyPr/>
          <a:lstStyle/>
          <a:p>
            <a:pPr eaLnBrk="0" hangingPunct="0"/>
            <a:r>
              <a:rPr lang="en-US" altLang="zh-CN" sz="1800" b="1">
                <a:latin typeface="楷体" pitchFamily="18" charset="-122"/>
                <a:ea typeface="楷体" pitchFamily="18" charset="-122"/>
              </a:rPr>
              <a:t>R1</a:t>
            </a:r>
          </a:p>
        </p:txBody>
      </p:sp>
      <p:sp>
        <p:nvSpPr>
          <p:cNvPr id="25612" name="Rectangle 43"/>
          <p:cNvSpPr>
            <a:spLocks noChangeArrowheads="1"/>
          </p:cNvSpPr>
          <p:nvPr/>
        </p:nvSpPr>
        <p:spPr bwMode="auto">
          <a:xfrm>
            <a:off x="3906838" y="2716213"/>
            <a:ext cx="436562" cy="388937"/>
          </a:xfrm>
          <a:prstGeom prst="rect">
            <a:avLst/>
          </a:prstGeom>
          <a:noFill/>
          <a:ln w="23813">
            <a:solidFill>
              <a:schemeClr val="tx1"/>
            </a:solidFill>
            <a:miter lim="800000"/>
            <a:headEnd/>
            <a:tailEnd/>
          </a:ln>
        </p:spPr>
        <p:txBody>
          <a:bodyPr/>
          <a:lstStyle/>
          <a:p>
            <a:pPr eaLnBrk="0" hangingPunct="0"/>
            <a:r>
              <a:rPr lang="en-US" altLang="zh-CN" sz="1800" b="1">
                <a:latin typeface="楷体" pitchFamily="18" charset="-122"/>
                <a:ea typeface="楷体" pitchFamily="18" charset="-122"/>
              </a:rPr>
              <a:t>R2</a:t>
            </a:r>
          </a:p>
        </p:txBody>
      </p:sp>
      <p:sp>
        <p:nvSpPr>
          <p:cNvPr id="25613" name="Rectangle 44"/>
          <p:cNvSpPr>
            <a:spLocks noChangeArrowheads="1"/>
          </p:cNvSpPr>
          <p:nvPr/>
        </p:nvSpPr>
        <p:spPr bwMode="auto">
          <a:xfrm>
            <a:off x="5126038" y="2716213"/>
            <a:ext cx="436562" cy="388937"/>
          </a:xfrm>
          <a:prstGeom prst="rect">
            <a:avLst/>
          </a:prstGeom>
          <a:noFill/>
          <a:ln w="23813">
            <a:solidFill>
              <a:srgbClr val="000000"/>
            </a:solidFill>
            <a:miter lim="800000"/>
            <a:headEnd/>
            <a:tailEnd/>
          </a:ln>
        </p:spPr>
        <p:txBody>
          <a:bodyPr/>
          <a:lstStyle/>
          <a:p>
            <a:pPr eaLnBrk="0" hangingPunct="0"/>
            <a:r>
              <a:rPr lang="en-US" altLang="zh-CN" sz="1800" b="1">
                <a:latin typeface="楷体" pitchFamily="18" charset="-122"/>
                <a:ea typeface="楷体" pitchFamily="18" charset="-122"/>
              </a:rPr>
              <a:t>R3</a:t>
            </a:r>
          </a:p>
        </p:txBody>
      </p:sp>
      <p:sp>
        <p:nvSpPr>
          <p:cNvPr id="25614" name="Line 45"/>
          <p:cNvSpPr>
            <a:spLocks noChangeShapeType="1"/>
          </p:cNvSpPr>
          <p:nvPr/>
        </p:nvSpPr>
        <p:spPr bwMode="auto">
          <a:xfrm>
            <a:off x="4359275" y="2922588"/>
            <a:ext cx="746125" cy="1587"/>
          </a:xfrm>
          <a:prstGeom prst="line">
            <a:avLst/>
          </a:prstGeom>
          <a:noFill/>
          <a:ln w="23813">
            <a:solidFill>
              <a:srgbClr val="000000"/>
            </a:solidFill>
            <a:round/>
            <a:headEnd/>
            <a:tailEnd/>
          </a:ln>
        </p:spPr>
        <p:txBody>
          <a:bodyPr/>
          <a:lstStyle/>
          <a:p>
            <a:endParaRPr lang="zh-CN" altLang="en-US"/>
          </a:p>
        </p:txBody>
      </p:sp>
      <p:sp>
        <p:nvSpPr>
          <p:cNvPr id="25615" name="Oval 46"/>
          <p:cNvSpPr>
            <a:spLocks noChangeArrowheads="1"/>
          </p:cNvSpPr>
          <p:nvPr/>
        </p:nvSpPr>
        <p:spPr bwMode="auto">
          <a:xfrm>
            <a:off x="5708650" y="2743200"/>
            <a:ext cx="292100" cy="258763"/>
          </a:xfrm>
          <a:prstGeom prst="ellipse">
            <a:avLst/>
          </a:prstGeom>
          <a:noFill/>
          <a:ln w="23813">
            <a:solidFill>
              <a:srgbClr val="000000"/>
            </a:solidFill>
            <a:round/>
            <a:headEnd/>
            <a:tailEnd/>
          </a:ln>
        </p:spPr>
        <p:txBody>
          <a:bodyPr/>
          <a:lstStyle/>
          <a:p>
            <a:endParaRPr lang="zh-CN" altLang="en-US"/>
          </a:p>
        </p:txBody>
      </p:sp>
      <p:sp>
        <p:nvSpPr>
          <p:cNvPr id="25616" name="Line 47"/>
          <p:cNvSpPr>
            <a:spLocks noChangeShapeType="1"/>
          </p:cNvSpPr>
          <p:nvPr/>
        </p:nvSpPr>
        <p:spPr bwMode="auto">
          <a:xfrm>
            <a:off x="5568950" y="2895600"/>
            <a:ext cx="603250" cy="1588"/>
          </a:xfrm>
          <a:prstGeom prst="line">
            <a:avLst/>
          </a:prstGeom>
          <a:noFill/>
          <a:ln w="23813">
            <a:solidFill>
              <a:srgbClr val="000000"/>
            </a:solidFill>
            <a:round/>
            <a:headEnd/>
            <a:tailEnd/>
          </a:ln>
        </p:spPr>
        <p:txBody>
          <a:bodyPr/>
          <a:lstStyle/>
          <a:p>
            <a:endParaRPr lang="zh-CN" altLang="en-US"/>
          </a:p>
        </p:txBody>
      </p:sp>
      <p:sp>
        <p:nvSpPr>
          <p:cNvPr id="25617" name="Rectangle 48"/>
          <p:cNvSpPr>
            <a:spLocks noChangeArrowheads="1"/>
          </p:cNvSpPr>
          <p:nvPr/>
        </p:nvSpPr>
        <p:spPr bwMode="auto">
          <a:xfrm>
            <a:off x="5129213" y="2197100"/>
            <a:ext cx="147637" cy="388938"/>
          </a:xfrm>
          <a:prstGeom prst="rect">
            <a:avLst/>
          </a:prstGeom>
          <a:noFill/>
          <a:ln w="23813">
            <a:solidFill>
              <a:srgbClr val="000000"/>
            </a:solidFill>
            <a:miter lim="800000"/>
            <a:headEnd/>
            <a:tailEnd/>
          </a:ln>
        </p:spPr>
        <p:txBody>
          <a:bodyPr/>
          <a:lstStyle/>
          <a:p>
            <a:endParaRPr lang="zh-CN" altLang="en-US"/>
          </a:p>
        </p:txBody>
      </p:sp>
      <p:sp>
        <p:nvSpPr>
          <p:cNvPr id="25618" name="Line 49"/>
          <p:cNvSpPr>
            <a:spLocks noChangeShapeType="1"/>
          </p:cNvSpPr>
          <p:nvPr/>
        </p:nvSpPr>
        <p:spPr bwMode="auto">
          <a:xfrm flipH="1">
            <a:off x="1600200" y="2362200"/>
            <a:ext cx="0" cy="381000"/>
          </a:xfrm>
          <a:prstGeom prst="line">
            <a:avLst/>
          </a:prstGeom>
          <a:noFill/>
          <a:ln w="23813">
            <a:solidFill>
              <a:srgbClr val="000000"/>
            </a:solidFill>
            <a:round/>
            <a:headEnd/>
            <a:tailEnd/>
          </a:ln>
        </p:spPr>
        <p:txBody>
          <a:bodyPr/>
          <a:lstStyle/>
          <a:p>
            <a:endParaRPr lang="zh-CN" altLang="en-US"/>
          </a:p>
        </p:txBody>
      </p:sp>
      <p:sp>
        <p:nvSpPr>
          <p:cNvPr id="25619" name="Line 50"/>
          <p:cNvSpPr>
            <a:spLocks noChangeShapeType="1"/>
          </p:cNvSpPr>
          <p:nvPr/>
        </p:nvSpPr>
        <p:spPr bwMode="auto">
          <a:xfrm flipV="1">
            <a:off x="1600200" y="2362200"/>
            <a:ext cx="3505200" cy="0"/>
          </a:xfrm>
          <a:prstGeom prst="line">
            <a:avLst/>
          </a:prstGeom>
          <a:noFill/>
          <a:ln w="23813">
            <a:solidFill>
              <a:srgbClr val="000000"/>
            </a:solidFill>
            <a:round/>
            <a:headEnd/>
            <a:tailEnd/>
          </a:ln>
        </p:spPr>
        <p:txBody>
          <a:bodyPr/>
          <a:lstStyle/>
          <a:p>
            <a:endParaRPr lang="zh-CN" altLang="en-US"/>
          </a:p>
        </p:txBody>
      </p:sp>
      <p:sp>
        <p:nvSpPr>
          <p:cNvPr id="25620" name="Line 51"/>
          <p:cNvSpPr>
            <a:spLocks noChangeShapeType="1"/>
          </p:cNvSpPr>
          <p:nvPr/>
        </p:nvSpPr>
        <p:spPr bwMode="auto">
          <a:xfrm>
            <a:off x="1804988" y="2895600"/>
            <a:ext cx="785812" cy="7938"/>
          </a:xfrm>
          <a:prstGeom prst="line">
            <a:avLst/>
          </a:prstGeom>
          <a:noFill/>
          <a:ln w="23813">
            <a:solidFill>
              <a:srgbClr val="000000"/>
            </a:solidFill>
            <a:round/>
            <a:headEnd/>
            <a:tailEnd/>
          </a:ln>
        </p:spPr>
        <p:txBody>
          <a:bodyPr/>
          <a:lstStyle/>
          <a:p>
            <a:endParaRPr lang="zh-CN" altLang="en-US"/>
          </a:p>
        </p:txBody>
      </p:sp>
      <p:sp>
        <p:nvSpPr>
          <p:cNvPr id="25621" name="Line 52"/>
          <p:cNvSpPr>
            <a:spLocks noChangeShapeType="1"/>
          </p:cNvSpPr>
          <p:nvPr/>
        </p:nvSpPr>
        <p:spPr bwMode="auto">
          <a:xfrm>
            <a:off x="5264150" y="2362200"/>
            <a:ext cx="601663" cy="1588"/>
          </a:xfrm>
          <a:prstGeom prst="line">
            <a:avLst/>
          </a:prstGeom>
          <a:noFill/>
          <a:ln w="23813">
            <a:solidFill>
              <a:srgbClr val="000000"/>
            </a:solidFill>
            <a:round/>
            <a:headEnd/>
            <a:tailEnd/>
          </a:ln>
        </p:spPr>
        <p:txBody>
          <a:bodyPr/>
          <a:lstStyle/>
          <a:p>
            <a:endParaRPr lang="zh-CN" altLang="en-US"/>
          </a:p>
        </p:txBody>
      </p:sp>
      <p:sp>
        <p:nvSpPr>
          <p:cNvPr id="25622" name="Line 53"/>
          <p:cNvSpPr>
            <a:spLocks noChangeShapeType="1"/>
          </p:cNvSpPr>
          <p:nvPr/>
        </p:nvSpPr>
        <p:spPr bwMode="auto">
          <a:xfrm>
            <a:off x="5867400" y="2362200"/>
            <a:ext cx="0" cy="1143000"/>
          </a:xfrm>
          <a:prstGeom prst="line">
            <a:avLst/>
          </a:prstGeom>
          <a:noFill/>
          <a:ln w="23813">
            <a:solidFill>
              <a:srgbClr val="000000"/>
            </a:solidFill>
            <a:round/>
            <a:headEnd/>
            <a:tailEnd/>
          </a:ln>
        </p:spPr>
        <p:txBody>
          <a:bodyPr/>
          <a:lstStyle/>
          <a:p>
            <a:endParaRPr lang="zh-CN" altLang="en-US"/>
          </a:p>
        </p:txBody>
      </p:sp>
      <p:sp>
        <p:nvSpPr>
          <p:cNvPr id="25623" name="Line 54"/>
          <p:cNvSpPr>
            <a:spLocks noChangeShapeType="1"/>
          </p:cNvSpPr>
          <p:nvPr/>
        </p:nvSpPr>
        <p:spPr bwMode="auto">
          <a:xfrm flipH="1">
            <a:off x="5643563" y="2951163"/>
            <a:ext cx="7937" cy="273050"/>
          </a:xfrm>
          <a:prstGeom prst="line">
            <a:avLst/>
          </a:prstGeom>
          <a:noFill/>
          <a:ln w="23813">
            <a:solidFill>
              <a:srgbClr val="000000"/>
            </a:solidFill>
            <a:round/>
            <a:headEnd/>
            <a:tailEnd/>
          </a:ln>
        </p:spPr>
        <p:txBody>
          <a:bodyPr/>
          <a:lstStyle/>
          <a:p>
            <a:endParaRPr lang="zh-CN" altLang="en-US"/>
          </a:p>
        </p:txBody>
      </p:sp>
      <p:sp>
        <p:nvSpPr>
          <p:cNvPr id="25624" name="Line 55"/>
          <p:cNvSpPr>
            <a:spLocks noChangeShapeType="1"/>
          </p:cNvSpPr>
          <p:nvPr/>
        </p:nvSpPr>
        <p:spPr bwMode="auto">
          <a:xfrm flipV="1">
            <a:off x="5580063" y="3225800"/>
            <a:ext cx="720725" cy="12700"/>
          </a:xfrm>
          <a:prstGeom prst="line">
            <a:avLst/>
          </a:prstGeom>
          <a:noFill/>
          <a:ln w="23813">
            <a:solidFill>
              <a:srgbClr val="000000"/>
            </a:solidFill>
            <a:round/>
            <a:headEnd/>
            <a:tailEnd/>
          </a:ln>
        </p:spPr>
        <p:txBody>
          <a:bodyPr/>
          <a:lstStyle/>
          <a:p>
            <a:endParaRPr lang="zh-CN" altLang="en-US"/>
          </a:p>
        </p:txBody>
      </p:sp>
      <p:grpSp>
        <p:nvGrpSpPr>
          <p:cNvPr id="7" name="Group 56"/>
          <p:cNvGrpSpPr>
            <a:grpSpLocks/>
          </p:cNvGrpSpPr>
          <p:nvPr/>
        </p:nvGrpSpPr>
        <p:grpSpPr bwMode="auto">
          <a:xfrm>
            <a:off x="5264150" y="3386138"/>
            <a:ext cx="577850" cy="192087"/>
            <a:chOff x="3281" y="2707"/>
            <a:chExt cx="364" cy="121"/>
          </a:xfrm>
        </p:grpSpPr>
        <p:sp>
          <p:nvSpPr>
            <p:cNvPr id="25649" name="Line 57"/>
            <p:cNvSpPr>
              <a:spLocks noChangeShapeType="1"/>
            </p:cNvSpPr>
            <p:nvPr/>
          </p:nvSpPr>
          <p:spPr bwMode="auto">
            <a:xfrm>
              <a:off x="3281" y="2768"/>
              <a:ext cx="250" cy="1"/>
            </a:xfrm>
            <a:prstGeom prst="line">
              <a:avLst/>
            </a:prstGeom>
            <a:noFill/>
            <a:ln w="23813">
              <a:solidFill>
                <a:srgbClr val="000000"/>
              </a:solidFill>
              <a:round/>
              <a:headEnd/>
              <a:tailEnd/>
            </a:ln>
          </p:spPr>
          <p:txBody>
            <a:bodyPr/>
            <a:lstStyle/>
            <a:p>
              <a:endParaRPr lang="zh-CN" altLang="en-US"/>
            </a:p>
          </p:txBody>
        </p:sp>
        <p:sp>
          <p:nvSpPr>
            <p:cNvPr id="25650" name="Freeform 58"/>
            <p:cNvSpPr>
              <a:spLocks/>
            </p:cNvSpPr>
            <p:nvPr/>
          </p:nvSpPr>
          <p:spPr bwMode="auto">
            <a:xfrm>
              <a:off x="3417" y="2707"/>
              <a:ext cx="228" cy="121"/>
            </a:xfrm>
            <a:custGeom>
              <a:avLst/>
              <a:gdLst>
                <a:gd name="T0" fmla="*/ 228 w 228"/>
                <a:gd name="T1" fmla="*/ 61 h 121"/>
                <a:gd name="T2" fmla="*/ 0 w 228"/>
                <a:gd name="T3" fmla="*/ 0 h 121"/>
                <a:gd name="T4" fmla="*/ 0 w 228"/>
                <a:gd name="T5" fmla="*/ 121 h 121"/>
                <a:gd name="T6" fmla="*/ 228 w 228"/>
                <a:gd name="T7" fmla="*/ 61 h 121"/>
                <a:gd name="T8" fmla="*/ 0 60000 65536"/>
                <a:gd name="T9" fmla="*/ 0 60000 65536"/>
                <a:gd name="T10" fmla="*/ 0 60000 65536"/>
                <a:gd name="T11" fmla="*/ 0 60000 65536"/>
                <a:gd name="T12" fmla="*/ 0 w 228"/>
                <a:gd name="T13" fmla="*/ 0 h 121"/>
                <a:gd name="T14" fmla="*/ 228 w 228"/>
                <a:gd name="T15" fmla="*/ 121 h 121"/>
              </a:gdLst>
              <a:ahLst/>
              <a:cxnLst>
                <a:cxn ang="T8">
                  <a:pos x="T0" y="T1"/>
                </a:cxn>
                <a:cxn ang="T9">
                  <a:pos x="T2" y="T3"/>
                </a:cxn>
                <a:cxn ang="T10">
                  <a:pos x="T4" y="T5"/>
                </a:cxn>
                <a:cxn ang="T11">
                  <a:pos x="T6" y="T7"/>
                </a:cxn>
              </a:cxnLst>
              <a:rect l="T12" t="T13" r="T14" b="T15"/>
              <a:pathLst>
                <a:path w="228" h="121">
                  <a:moveTo>
                    <a:pt x="228" y="61"/>
                  </a:moveTo>
                  <a:lnTo>
                    <a:pt x="0" y="0"/>
                  </a:lnTo>
                  <a:lnTo>
                    <a:pt x="0" y="121"/>
                  </a:lnTo>
                  <a:lnTo>
                    <a:pt x="228" y="61"/>
                  </a:lnTo>
                  <a:close/>
                </a:path>
              </a:pathLst>
            </a:custGeom>
            <a:solidFill>
              <a:srgbClr val="000000"/>
            </a:solidFill>
            <a:ln w="9525">
              <a:noFill/>
              <a:round/>
              <a:headEnd/>
              <a:tailEnd/>
            </a:ln>
          </p:spPr>
          <p:txBody>
            <a:bodyPr/>
            <a:lstStyle/>
            <a:p>
              <a:endParaRPr lang="zh-CN" altLang="en-US"/>
            </a:p>
          </p:txBody>
        </p:sp>
      </p:grpSp>
      <p:grpSp>
        <p:nvGrpSpPr>
          <p:cNvPr id="8" name="Group 59"/>
          <p:cNvGrpSpPr>
            <a:grpSpLocks/>
          </p:cNvGrpSpPr>
          <p:nvPr/>
        </p:nvGrpSpPr>
        <p:grpSpPr bwMode="auto">
          <a:xfrm>
            <a:off x="6710363" y="3255963"/>
            <a:ext cx="579437" cy="192087"/>
            <a:chOff x="4192" y="2625"/>
            <a:chExt cx="365" cy="121"/>
          </a:xfrm>
        </p:grpSpPr>
        <p:sp>
          <p:nvSpPr>
            <p:cNvPr id="25647" name="Line 60"/>
            <p:cNvSpPr>
              <a:spLocks noChangeShapeType="1"/>
            </p:cNvSpPr>
            <p:nvPr/>
          </p:nvSpPr>
          <p:spPr bwMode="auto">
            <a:xfrm>
              <a:off x="4192" y="2686"/>
              <a:ext cx="251" cy="1"/>
            </a:xfrm>
            <a:prstGeom prst="line">
              <a:avLst/>
            </a:prstGeom>
            <a:noFill/>
            <a:ln w="23813">
              <a:solidFill>
                <a:srgbClr val="000000"/>
              </a:solidFill>
              <a:round/>
              <a:headEnd/>
              <a:tailEnd/>
            </a:ln>
          </p:spPr>
          <p:txBody>
            <a:bodyPr/>
            <a:lstStyle/>
            <a:p>
              <a:endParaRPr lang="zh-CN" altLang="en-US"/>
            </a:p>
          </p:txBody>
        </p:sp>
        <p:sp>
          <p:nvSpPr>
            <p:cNvPr id="25648" name="Freeform 61"/>
            <p:cNvSpPr>
              <a:spLocks/>
            </p:cNvSpPr>
            <p:nvPr/>
          </p:nvSpPr>
          <p:spPr bwMode="auto">
            <a:xfrm>
              <a:off x="4329" y="2625"/>
              <a:ext cx="228" cy="121"/>
            </a:xfrm>
            <a:custGeom>
              <a:avLst/>
              <a:gdLst>
                <a:gd name="T0" fmla="*/ 228 w 228"/>
                <a:gd name="T1" fmla="*/ 61 h 121"/>
                <a:gd name="T2" fmla="*/ 0 w 228"/>
                <a:gd name="T3" fmla="*/ 0 h 121"/>
                <a:gd name="T4" fmla="*/ 0 w 228"/>
                <a:gd name="T5" fmla="*/ 121 h 121"/>
                <a:gd name="T6" fmla="*/ 228 w 228"/>
                <a:gd name="T7" fmla="*/ 61 h 121"/>
                <a:gd name="T8" fmla="*/ 0 60000 65536"/>
                <a:gd name="T9" fmla="*/ 0 60000 65536"/>
                <a:gd name="T10" fmla="*/ 0 60000 65536"/>
                <a:gd name="T11" fmla="*/ 0 60000 65536"/>
                <a:gd name="T12" fmla="*/ 0 w 228"/>
                <a:gd name="T13" fmla="*/ 0 h 121"/>
                <a:gd name="T14" fmla="*/ 228 w 228"/>
                <a:gd name="T15" fmla="*/ 121 h 121"/>
              </a:gdLst>
              <a:ahLst/>
              <a:cxnLst>
                <a:cxn ang="T8">
                  <a:pos x="T0" y="T1"/>
                </a:cxn>
                <a:cxn ang="T9">
                  <a:pos x="T2" y="T3"/>
                </a:cxn>
                <a:cxn ang="T10">
                  <a:pos x="T4" y="T5"/>
                </a:cxn>
                <a:cxn ang="T11">
                  <a:pos x="T6" y="T7"/>
                </a:cxn>
              </a:cxnLst>
              <a:rect l="T12" t="T13" r="T14" b="T15"/>
              <a:pathLst>
                <a:path w="228" h="121">
                  <a:moveTo>
                    <a:pt x="228" y="61"/>
                  </a:moveTo>
                  <a:lnTo>
                    <a:pt x="0" y="0"/>
                  </a:lnTo>
                  <a:lnTo>
                    <a:pt x="0" y="121"/>
                  </a:lnTo>
                  <a:lnTo>
                    <a:pt x="228" y="61"/>
                  </a:lnTo>
                  <a:close/>
                </a:path>
              </a:pathLst>
            </a:custGeom>
            <a:solidFill>
              <a:srgbClr val="000000"/>
            </a:solidFill>
            <a:ln w="9525">
              <a:noFill/>
              <a:round/>
              <a:headEnd/>
              <a:tailEnd/>
            </a:ln>
          </p:spPr>
          <p:txBody>
            <a:bodyPr/>
            <a:lstStyle/>
            <a:p>
              <a:endParaRPr lang="zh-CN" altLang="en-US"/>
            </a:p>
          </p:txBody>
        </p:sp>
      </p:grpSp>
      <p:sp>
        <p:nvSpPr>
          <p:cNvPr id="25627" name="Line 62"/>
          <p:cNvSpPr>
            <a:spLocks noChangeShapeType="1"/>
          </p:cNvSpPr>
          <p:nvPr/>
        </p:nvSpPr>
        <p:spPr bwMode="auto">
          <a:xfrm>
            <a:off x="6132513" y="3094038"/>
            <a:ext cx="601662" cy="268287"/>
          </a:xfrm>
          <a:prstGeom prst="line">
            <a:avLst/>
          </a:prstGeom>
          <a:noFill/>
          <a:ln w="23813">
            <a:solidFill>
              <a:srgbClr val="000000"/>
            </a:solidFill>
            <a:round/>
            <a:headEnd/>
            <a:tailEnd/>
          </a:ln>
        </p:spPr>
        <p:txBody>
          <a:bodyPr/>
          <a:lstStyle/>
          <a:p>
            <a:endParaRPr lang="zh-CN" altLang="en-US"/>
          </a:p>
        </p:txBody>
      </p:sp>
      <p:sp>
        <p:nvSpPr>
          <p:cNvPr id="25628" name="Rectangle 63"/>
          <p:cNvSpPr>
            <a:spLocks noChangeArrowheads="1"/>
          </p:cNvSpPr>
          <p:nvPr/>
        </p:nvSpPr>
        <p:spPr bwMode="auto">
          <a:xfrm>
            <a:off x="5264150" y="2117725"/>
            <a:ext cx="206375" cy="244475"/>
          </a:xfrm>
          <a:prstGeom prst="rect">
            <a:avLst/>
          </a:prstGeom>
          <a:noFill/>
          <a:ln w="9525">
            <a:noFill/>
            <a:miter lim="800000"/>
            <a:headEnd/>
            <a:tailEnd/>
          </a:ln>
        </p:spPr>
        <p:txBody>
          <a:bodyPr wrap="none" lIns="0" tIns="0" rIns="0" bIns="0">
            <a:spAutoFit/>
          </a:bodyPr>
          <a:lstStyle/>
          <a:p>
            <a:pPr eaLnBrk="0" hangingPunct="0"/>
            <a:r>
              <a:rPr lang="en-US" altLang="zh-CN" sz="1600" b="1">
                <a:solidFill>
                  <a:srgbClr val="000000"/>
                </a:solidFill>
                <a:latin typeface="宋体" pitchFamily="2" charset="-122"/>
              </a:rPr>
              <a:t> G</a:t>
            </a:r>
            <a:endParaRPr lang="en-US" altLang="zh-CN" sz="1600" b="1"/>
          </a:p>
        </p:txBody>
      </p:sp>
      <p:sp>
        <p:nvSpPr>
          <p:cNvPr id="25629" name="Rectangle 64"/>
          <p:cNvSpPr>
            <a:spLocks noChangeArrowheads="1"/>
          </p:cNvSpPr>
          <p:nvPr/>
        </p:nvSpPr>
        <p:spPr bwMode="auto">
          <a:xfrm>
            <a:off x="6276975" y="3086100"/>
            <a:ext cx="512763" cy="244475"/>
          </a:xfrm>
          <a:prstGeom prst="rect">
            <a:avLst/>
          </a:prstGeom>
          <a:noFill/>
          <a:ln w="9525">
            <a:noFill/>
            <a:miter lim="800000"/>
            <a:headEnd/>
            <a:tailEnd/>
          </a:ln>
        </p:spPr>
        <p:txBody>
          <a:bodyPr wrap="none" lIns="0" tIns="0" rIns="0" bIns="0">
            <a:spAutoFit/>
          </a:bodyPr>
          <a:lstStyle/>
          <a:p>
            <a:pPr eaLnBrk="0" hangingPunct="0"/>
            <a:r>
              <a:rPr lang="en-US" altLang="zh-CN" sz="1600" b="1">
                <a:solidFill>
                  <a:srgbClr val="000000"/>
                </a:solidFill>
                <a:latin typeface="宋体" pitchFamily="2" charset="-122"/>
              </a:rPr>
              <a:t> </a:t>
            </a:r>
            <a:r>
              <a:rPr lang="zh-CN" altLang="en-US" sz="1600" b="1">
                <a:solidFill>
                  <a:srgbClr val="000000"/>
                </a:solidFill>
                <a:latin typeface="宋体" pitchFamily="2" charset="-122"/>
              </a:rPr>
              <a:t>开关</a:t>
            </a:r>
            <a:endParaRPr lang="zh-CN" altLang="en-US" sz="1600" b="1"/>
          </a:p>
        </p:txBody>
      </p:sp>
      <p:sp>
        <p:nvSpPr>
          <p:cNvPr id="25630" name="Line 65"/>
          <p:cNvSpPr>
            <a:spLocks noChangeShapeType="1"/>
          </p:cNvSpPr>
          <p:nvPr/>
        </p:nvSpPr>
        <p:spPr bwMode="auto">
          <a:xfrm>
            <a:off x="5842000" y="3482975"/>
            <a:ext cx="458788" cy="1588"/>
          </a:xfrm>
          <a:prstGeom prst="line">
            <a:avLst/>
          </a:prstGeom>
          <a:noFill/>
          <a:ln w="23813">
            <a:solidFill>
              <a:srgbClr val="000000"/>
            </a:solidFill>
            <a:round/>
            <a:headEnd/>
            <a:tailEnd/>
          </a:ln>
        </p:spPr>
        <p:txBody>
          <a:bodyPr/>
          <a:lstStyle/>
          <a:p>
            <a:endParaRPr lang="zh-CN" altLang="en-US"/>
          </a:p>
        </p:txBody>
      </p:sp>
      <p:sp>
        <p:nvSpPr>
          <p:cNvPr id="25631" name="Line 66"/>
          <p:cNvSpPr>
            <a:spLocks noChangeShapeType="1"/>
          </p:cNvSpPr>
          <p:nvPr/>
        </p:nvSpPr>
        <p:spPr bwMode="auto">
          <a:xfrm>
            <a:off x="3100388" y="2916238"/>
            <a:ext cx="785812" cy="7937"/>
          </a:xfrm>
          <a:prstGeom prst="line">
            <a:avLst/>
          </a:prstGeom>
          <a:noFill/>
          <a:ln w="23813">
            <a:solidFill>
              <a:srgbClr val="000000"/>
            </a:solidFill>
            <a:round/>
            <a:headEnd/>
            <a:tailEnd/>
          </a:ln>
        </p:spPr>
        <p:txBody>
          <a:bodyPr/>
          <a:lstStyle/>
          <a:p>
            <a:endParaRPr lang="zh-CN" altLang="en-US"/>
          </a:p>
        </p:txBody>
      </p:sp>
      <p:sp>
        <p:nvSpPr>
          <p:cNvPr id="25632" name="Line 69"/>
          <p:cNvSpPr>
            <a:spLocks noChangeShapeType="1"/>
          </p:cNvSpPr>
          <p:nvPr/>
        </p:nvSpPr>
        <p:spPr bwMode="auto">
          <a:xfrm>
            <a:off x="2209800" y="2362200"/>
            <a:ext cx="0" cy="685800"/>
          </a:xfrm>
          <a:prstGeom prst="line">
            <a:avLst/>
          </a:prstGeom>
          <a:noFill/>
          <a:ln w="12700">
            <a:solidFill>
              <a:srgbClr val="FF0000"/>
            </a:solidFill>
            <a:round/>
            <a:headEnd/>
            <a:tailEnd/>
          </a:ln>
        </p:spPr>
        <p:txBody>
          <a:bodyPr/>
          <a:lstStyle/>
          <a:p>
            <a:endParaRPr lang="zh-CN" altLang="en-US"/>
          </a:p>
        </p:txBody>
      </p:sp>
      <p:sp>
        <p:nvSpPr>
          <p:cNvPr id="25633" name="Line 70"/>
          <p:cNvSpPr>
            <a:spLocks noChangeShapeType="1"/>
          </p:cNvSpPr>
          <p:nvPr/>
        </p:nvSpPr>
        <p:spPr bwMode="auto">
          <a:xfrm>
            <a:off x="3429000" y="2362200"/>
            <a:ext cx="0" cy="685800"/>
          </a:xfrm>
          <a:prstGeom prst="line">
            <a:avLst/>
          </a:prstGeom>
          <a:noFill/>
          <a:ln w="12700">
            <a:solidFill>
              <a:srgbClr val="FF0000"/>
            </a:solidFill>
            <a:round/>
            <a:headEnd/>
            <a:tailEnd/>
          </a:ln>
        </p:spPr>
        <p:txBody>
          <a:bodyPr/>
          <a:lstStyle/>
          <a:p>
            <a:endParaRPr lang="zh-CN" altLang="en-US"/>
          </a:p>
        </p:txBody>
      </p:sp>
      <p:sp>
        <p:nvSpPr>
          <p:cNvPr id="25634" name="Text Box 71"/>
          <p:cNvSpPr txBox="1">
            <a:spLocks noChangeArrowheads="1"/>
          </p:cNvSpPr>
          <p:nvPr/>
        </p:nvSpPr>
        <p:spPr bwMode="auto">
          <a:xfrm>
            <a:off x="861060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59</a:t>
            </a:r>
            <a:endParaRPr lang="en-US" altLang="zh-CN" dirty="0"/>
          </a:p>
        </p:txBody>
      </p:sp>
      <p:sp>
        <p:nvSpPr>
          <p:cNvPr id="25635" name="Line 73"/>
          <p:cNvSpPr>
            <a:spLocks noChangeShapeType="1"/>
          </p:cNvSpPr>
          <p:nvPr/>
        </p:nvSpPr>
        <p:spPr bwMode="auto">
          <a:xfrm>
            <a:off x="4648200" y="2346325"/>
            <a:ext cx="0" cy="685800"/>
          </a:xfrm>
          <a:prstGeom prst="line">
            <a:avLst/>
          </a:prstGeom>
          <a:noFill/>
          <a:ln w="12700">
            <a:solidFill>
              <a:srgbClr val="FF0000"/>
            </a:solidFill>
            <a:round/>
            <a:headEnd/>
            <a:tailEnd/>
          </a:ln>
        </p:spPr>
        <p:txBody>
          <a:bodyPr/>
          <a:lstStyle/>
          <a:p>
            <a:endParaRPr lang="zh-CN" altLang="en-US"/>
          </a:p>
        </p:txBody>
      </p:sp>
      <p:sp>
        <p:nvSpPr>
          <p:cNvPr id="25636" name="Text Box 74"/>
          <p:cNvSpPr txBox="1">
            <a:spLocks noChangeArrowheads="1"/>
          </p:cNvSpPr>
          <p:nvPr/>
        </p:nvSpPr>
        <p:spPr bwMode="auto">
          <a:xfrm>
            <a:off x="685800" y="3779838"/>
            <a:ext cx="5416550" cy="1004887"/>
          </a:xfrm>
          <a:prstGeom prst="rect">
            <a:avLst/>
          </a:prstGeom>
          <a:noFill/>
          <a:ln w="12700">
            <a:noFill/>
            <a:miter lim="800000"/>
            <a:headEnd/>
            <a:tailEnd/>
          </a:ln>
        </p:spPr>
        <p:txBody>
          <a:bodyPr wrap="none">
            <a:spAutoFit/>
          </a:bodyPr>
          <a:lstStyle/>
          <a:p>
            <a:pPr eaLnBrk="0" hangingPunct="0">
              <a:spcAft>
                <a:spcPct val="50000"/>
              </a:spcAft>
            </a:pPr>
            <a:r>
              <a:rPr lang="zh-CN" altLang="en-US" b="1">
                <a:latin typeface="楷体" pitchFamily="18" charset="-122"/>
                <a:ea typeface="楷体" pitchFamily="18" charset="-122"/>
              </a:rPr>
              <a:t>此例： </a:t>
            </a:r>
            <a:r>
              <a:rPr lang="en-US" altLang="zh-CN" b="1">
                <a:solidFill>
                  <a:srgbClr val="FF0000"/>
                </a:solidFill>
                <a:latin typeface="楷体" pitchFamily="18" charset="-122"/>
                <a:ea typeface="楷体" pitchFamily="18" charset="-122"/>
              </a:rPr>
              <a:t>g</a:t>
            </a:r>
            <a:r>
              <a:rPr lang="en-US" altLang="zh-CN" b="1" baseline="-25000">
                <a:solidFill>
                  <a:srgbClr val="FF0000"/>
                </a:solidFill>
                <a:latin typeface="楷体" pitchFamily="18" charset="-122"/>
                <a:ea typeface="楷体" pitchFamily="18" charset="-122"/>
              </a:rPr>
              <a:t>0</a:t>
            </a:r>
            <a:r>
              <a:rPr lang="en-US" altLang="zh-CN" b="1">
                <a:solidFill>
                  <a:srgbClr val="FF0000"/>
                </a:solidFill>
                <a:latin typeface="楷体" pitchFamily="18" charset="-122"/>
                <a:ea typeface="楷体" pitchFamily="18" charset="-122"/>
              </a:rPr>
              <a:t>,g</a:t>
            </a:r>
            <a:r>
              <a:rPr lang="en-US" altLang="zh-CN" b="1" baseline="-25000">
                <a:solidFill>
                  <a:srgbClr val="FF0000"/>
                </a:solidFill>
                <a:latin typeface="楷体" pitchFamily="18" charset="-122"/>
                <a:ea typeface="楷体" pitchFamily="18" charset="-122"/>
              </a:rPr>
              <a:t>4</a:t>
            </a:r>
            <a:r>
              <a:rPr lang="zh-CN" altLang="en-US" b="1">
                <a:solidFill>
                  <a:srgbClr val="FF0000"/>
                </a:solidFill>
                <a:latin typeface="楷体" pitchFamily="18" charset="-122"/>
                <a:ea typeface="楷体" pitchFamily="18" charset="-122"/>
              </a:rPr>
              <a:t>恒为</a:t>
            </a:r>
            <a:r>
              <a:rPr lang="en-US" altLang="zh-CN" b="1">
                <a:solidFill>
                  <a:srgbClr val="FF0000"/>
                </a:solidFill>
                <a:latin typeface="楷体" pitchFamily="18" charset="-122"/>
                <a:ea typeface="楷体" pitchFamily="18" charset="-122"/>
              </a:rPr>
              <a:t>1</a:t>
            </a:r>
            <a:r>
              <a:rPr lang="zh-CN" altLang="en-US" b="1">
                <a:solidFill>
                  <a:srgbClr val="FF0000"/>
                </a:solidFill>
                <a:latin typeface="楷体" pitchFamily="18" charset="-122"/>
                <a:ea typeface="楷体" pitchFamily="18" charset="-122"/>
              </a:rPr>
              <a:t>，</a:t>
            </a:r>
            <a:r>
              <a:rPr lang="en-US" altLang="zh-CN" b="1">
                <a:solidFill>
                  <a:srgbClr val="FF0000"/>
                </a:solidFill>
                <a:latin typeface="楷体" pitchFamily="18" charset="-122"/>
                <a:ea typeface="楷体" pitchFamily="18" charset="-122"/>
              </a:rPr>
              <a:t>g</a:t>
            </a:r>
            <a:r>
              <a:rPr lang="en-US" altLang="zh-CN" b="1" baseline="-25000">
                <a:solidFill>
                  <a:srgbClr val="FF0000"/>
                </a:solidFill>
                <a:latin typeface="楷体" pitchFamily="18" charset="-122"/>
                <a:ea typeface="楷体" pitchFamily="18" charset="-122"/>
              </a:rPr>
              <a:t>1</a:t>
            </a:r>
            <a:r>
              <a:rPr lang="en-US" altLang="zh-CN" b="1">
                <a:solidFill>
                  <a:srgbClr val="FF0000"/>
                </a:solidFill>
                <a:latin typeface="楷体" pitchFamily="18" charset="-122"/>
                <a:ea typeface="楷体" pitchFamily="18" charset="-122"/>
              </a:rPr>
              <a:t>,g</a:t>
            </a:r>
            <a:r>
              <a:rPr lang="en-US" altLang="zh-CN" b="1" baseline="-25000">
                <a:solidFill>
                  <a:srgbClr val="FF0000"/>
                </a:solidFill>
                <a:latin typeface="楷体" pitchFamily="18" charset="-122"/>
                <a:ea typeface="楷体" pitchFamily="18" charset="-122"/>
              </a:rPr>
              <a:t>2</a:t>
            </a:r>
            <a:r>
              <a:rPr lang="zh-CN" altLang="en-US" b="1">
                <a:solidFill>
                  <a:srgbClr val="FF0000"/>
                </a:solidFill>
                <a:latin typeface="楷体" pitchFamily="18" charset="-122"/>
                <a:ea typeface="楷体" pitchFamily="18" charset="-122"/>
              </a:rPr>
              <a:t>为</a:t>
            </a:r>
            <a:r>
              <a:rPr lang="en-US" altLang="zh-CN" b="1">
                <a:solidFill>
                  <a:srgbClr val="FF0000"/>
                </a:solidFill>
                <a:latin typeface="楷体" pitchFamily="18" charset="-122"/>
                <a:ea typeface="楷体" pitchFamily="18" charset="-122"/>
              </a:rPr>
              <a:t>0</a:t>
            </a:r>
            <a:r>
              <a:rPr lang="zh-CN" altLang="en-US" b="1">
                <a:solidFill>
                  <a:srgbClr val="FF0000"/>
                </a:solidFill>
                <a:latin typeface="楷体" pitchFamily="18" charset="-122"/>
                <a:ea typeface="楷体" pitchFamily="18" charset="-122"/>
              </a:rPr>
              <a:t>，</a:t>
            </a:r>
            <a:r>
              <a:rPr lang="en-US" altLang="zh-CN" b="1">
                <a:solidFill>
                  <a:srgbClr val="FF0000"/>
                </a:solidFill>
                <a:latin typeface="楷体" pitchFamily="18" charset="-122"/>
                <a:ea typeface="楷体" pitchFamily="18" charset="-122"/>
              </a:rPr>
              <a:t>g</a:t>
            </a:r>
            <a:r>
              <a:rPr lang="en-US" altLang="zh-CN" b="1" baseline="-25000">
                <a:solidFill>
                  <a:srgbClr val="FF0000"/>
                </a:solidFill>
                <a:latin typeface="楷体" pitchFamily="18" charset="-122"/>
                <a:ea typeface="楷体" pitchFamily="18" charset="-122"/>
              </a:rPr>
              <a:t>3</a:t>
            </a:r>
            <a:r>
              <a:rPr lang="zh-CN" altLang="en-US" b="1">
                <a:solidFill>
                  <a:srgbClr val="FF0000"/>
                </a:solidFill>
                <a:latin typeface="楷体" pitchFamily="18" charset="-122"/>
                <a:ea typeface="楷体" pitchFamily="18" charset="-122"/>
              </a:rPr>
              <a:t>为</a:t>
            </a:r>
            <a:r>
              <a:rPr lang="en-US" altLang="zh-CN" b="1">
                <a:solidFill>
                  <a:srgbClr val="FF0000"/>
                </a:solidFill>
                <a:latin typeface="楷体" pitchFamily="18" charset="-122"/>
                <a:ea typeface="楷体" pitchFamily="18" charset="-122"/>
              </a:rPr>
              <a:t>1</a:t>
            </a:r>
            <a:r>
              <a:rPr lang="zh-CN" altLang="en-US" b="1">
                <a:solidFill>
                  <a:srgbClr val="FF0000"/>
                </a:solidFill>
                <a:latin typeface="楷体" pitchFamily="18" charset="-122"/>
                <a:ea typeface="楷体" pitchFamily="18" charset="-122"/>
              </a:rPr>
              <a:t>；</a:t>
            </a:r>
          </a:p>
          <a:p>
            <a:pPr eaLnBrk="0" hangingPunct="0">
              <a:spcAft>
                <a:spcPct val="50000"/>
              </a:spcAft>
            </a:pPr>
            <a:r>
              <a:rPr lang="zh-CN" altLang="en-US" b="1">
                <a:latin typeface="楷体" pitchFamily="18" charset="-122"/>
                <a:ea typeface="楷体" pitchFamily="18" charset="-122"/>
              </a:rPr>
              <a:t>       </a:t>
            </a:r>
            <a:r>
              <a:rPr lang="en-US" altLang="zh-CN" b="1">
                <a:latin typeface="楷体" pitchFamily="18" charset="-122"/>
                <a:ea typeface="楷体" pitchFamily="18" charset="-122"/>
              </a:rPr>
              <a:t>g(x)=x</a:t>
            </a:r>
            <a:r>
              <a:rPr lang="en-US" altLang="zh-CN" b="1" baseline="30000">
                <a:latin typeface="楷体" pitchFamily="18" charset="-122"/>
                <a:ea typeface="楷体" pitchFamily="18" charset="-122"/>
              </a:rPr>
              <a:t>4</a:t>
            </a:r>
            <a:r>
              <a:rPr lang="en-US" altLang="zh-CN" b="1">
                <a:latin typeface="楷体" pitchFamily="18" charset="-122"/>
                <a:ea typeface="楷体" pitchFamily="18" charset="-122"/>
              </a:rPr>
              <a:t>+x</a:t>
            </a:r>
            <a:r>
              <a:rPr lang="en-US" altLang="zh-CN" b="1" baseline="30000">
                <a:latin typeface="楷体" pitchFamily="18" charset="-122"/>
                <a:ea typeface="楷体" pitchFamily="18" charset="-122"/>
              </a:rPr>
              <a:t>3</a:t>
            </a:r>
            <a:r>
              <a:rPr lang="en-US" altLang="zh-CN" b="1">
                <a:latin typeface="楷体" pitchFamily="18" charset="-122"/>
                <a:ea typeface="楷体" pitchFamily="18" charset="-122"/>
              </a:rPr>
              <a:t>+1</a:t>
            </a:r>
            <a:r>
              <a:rPr lang="zh-CN" altLang="en-US" b="1">
                <a:latin typeface="楷体" pitchFamily="18" charset="-122"/>
                <a:ea typeface="楷体" pitchFamily="18" charset="-122"/>
              </a:rPr>
              <a:t>的编码电路：</a:t>
            </a:r>
            <a:r>
              <a:rPr lang="zh-CN" altLang="en-US" b="1">
                <a:solidFill>
                  <a:srgbClr val="FF0000"/>
                </a:solidFill>
                <a:latin typeface="楷体" pitchFamily="18" charset="-122"/>
                <a:ea typeface="楷体" pitchFamily="18" charset="-122"/>
              </a:rPr>
              <a:t> </a:t>
            </a:r>
          </a:p>
        </p:txBody>
      </p:sp>
      <p:sp>
        <p:nvSpPr>
          <p:cNvPr id="25637" name="Text Box 75"/>
          <p:cNvSpPr txBox="1">
            <a:spLocks noChangeArrowheads="1"/>
          </p:cNvSpPr>
          <p:nvPr/>
        </p:nvSpPr>
        <p:spPr bwMode="auto">
          <a:xfrm>
            <a:off x="539750" y="260350"/>
            <a:ext cx="2927350" cy="457200"/>
          </a:xfrm>
          <a:prstGeom prst="rect">
            <a:avLst/>
          </a:prstGeom>
          <a:noFill/>
          <a:ln w="12700">
            <a:noFill/>
            <a:miter lim="800000"/>
            <a:headEnd/>
            <a:tailEnd/>
          </a:ln>
        </p:spPr>
        <p:txBody>
          <a:bodyPr wrap="none">
            <a:spAutoFit/>
          </a:bodyPr>
          <a:lstStyle/>
          <a:p>
            <a:pPr eaLnBrk="0" hangingPunct="0">
              <a:spcAft>
                <a:spcPct val="50000"/>
              </a:spcAft>
            </a:pPr>
            <a:r>
              <a:rPr lang="zh-CN" altLang="en-US" b="1">
                <a:latin typeface="楷体" pitchFamily="18" charset="-122"/>
                <a:ea typeface="楷体" pitchFamily="18" charset="-122"/>
              </a:rPr>
              <a:t>硬件编码使用举例：</a:t>
            </a:r>
          </a:p>
        </p:txBody>
      </p:sp>
      <p:sp>
        <p:nvSpPr>
          <p:cNvPr id="25638" name="Line 76"/>
          <p:cNvSpPr>
            <a:spLocks noChangeShapeType="1"/>
          </p:cNvSpPr>
          <p:nvPr/>
        </p:nvSpPr>
        <p:spPr bwMode="auto">
          <a:xfrm flipH="1" flipV="1">
            <a:off x="2411413" y="3167063"/>
            <a:ext cx="1223962" cy="792162"/>
          </a:xfrm>
          <a:prstGeom prst="line">
            <a:avLst/>
          </a:prstGeom>
          <a:noFill/>
          <a:ln w="19050">
            <a:solidFill>
              <a:srgbClr val="FF0000"/>
            </a:solidFill>
            <a:prstDash val="dash"/>
            <a:round/>
            <a:headEnd/>
            <a:tailEnd type="triangle" w="med" len="med"/>
          </a:ln>
        </p:spPr>
        <p:txBody>
          <a:bodyPr/>
          <a:lstStyle/>
          <a:p>
            <a:endParaRPr lang="zh-CN" altLang="en-US"/>
          </a:p>
        </p:txBody>
      </p:sp>
      <p:sp>
        <p:nvSpPr>
          <p:cNvPr id="25639" name="Line 77"/>
          <p:cNvSpPr>
            <a:spLocks noChangeShapeType="1"/>
          </p:cNvSpPr>
          <p:nvPr/>
        </p:nvSpPr>
        <p:spPr bwMode="auto">
          <a:xfrm flipH="1" flipV="1">
            <a:off x="3419475" y="3095625"/>
            <a:ext cx="647700" cy="863600"/>
          </a:xfrm>
          <a:prstGeom prst="line">
            <a:avLst/>
          </a:prstGeom>
          <a:noFill/>
          <a:ln w="19050">
            <a:solidFill>
              <a:srgbClr val="FF0000"/>
            </a:solidFill>
            <a:prstDash val="dash"/>
            <a:round/>
            <a:headEnd/>
            <a:tailEnd type="triangle" w="med" len="med"/>
          </a:ln>
        </p:spPr>
        <p:txBody>
          <a:bodyPr/>
          <a:lstStyle/>
          <a:p>
            <a:endParaRPr lang="zh-CN" altLang="en-US"/>
          </a:p>
        </p:txBody>
      </p:sp>
      <p:sp>
        <p:nvSpPr>
          <p:cNvPr id="25640" name="Line 78"/>
          <p:cNvSpPr>
            <a:spLocks noChangeShapeType="1"/>
          </p:cNvSpPr>
          <p:nvPr/>
        </p:nvSpPr>
        <p:spPr bwMode="auto">
          <a:xfrm flipH="1" flipV="1">
            <a:off x="4643438" y="3095625"/>
            <a:ext cx="431800" cy="863600"/>
          </a:xfrm>
          <a:prstGeom prst="line">
            <a:avLst/>
          </a:prstGeom>
          <a:noFill/>
          <a:ln w="19050">
            <a:solidFill>
              <a:srgbClr val="FF0000"/>
            </a:solidFill>
            <a:prstDash val="dash"/>
            <a:round/>
            <a:headEnd/>
            <a:tailEnd type="triangle" w="med" len="med"/>
          </a:ln>
        </p:spPr>
        <p:txBody>
          <a:bodyPr/>
          <a:lstStyle/>
          <a:p>
            <a:endParaRPr lang="zh-CN" altLang="en-US"/>
          </a:p>
        </p:txBody>
      </p:sp>
      <p:sp>
        <p:nvSpPr>
          <p:cNvPr id="25641" name="Line 79"/>
          <p:cNvSpPr>
            <a:spLocks noChangeShapeType="1"/>
          </p:cNvSpPr>
          <p:nvPr/>
        </p:nvSpPr>
        <p:spPr bwMode="auto">
          <a:xfrm flipH="1">
            <a:off x="2124075" y="4319588"/>
            <a:ext cx="1511300" cy="1079500"/>
          </a:xfrm>
          <a:prstGeom prst="line">
            <a:avLst/>
          </a:prstGeom>
          <a:noFill/>
          <a:ln w="19050">
            <a:solidFill>
              <a:srgbClr val="FF0000"/>
            </a:solidFill>
            <a:prstDash val="dash"/>
            <a:round/>
            <a:headEnd/>
            <a:tailEnd type="triangle" w="med" len="med"/>
          </a:ln>
        </p:spPr>
        <p:txBody>
          <a:bodyPr/>
          <a:lstStyle/>
          <a:p>
            <a:endParaRPr lang="zh-CN" altLang="en-US"/>
          </a:p>
        </p:txBody>
      </p:sp>
      <p:sp>
        <p:nvSpPr>
          <p:cNvPr id="25642" name="Line 80"/>
          <p:cNvSpPr>
            <a:spLocks noChangeShapeType="1"/>
          </p:cNvSpPr>
          <p:nvPr/>
        </p:nvSpPr>
        <p:spPr bwMode="auto">
          <a:xfrm flipH="1">
            <a:off x="3419475" y="4319588"/>
            <a:ext cx="647700" cy="1079500"/>
          </a:xfrm>
          <a:prstGeom prst="line">
            <a:avLst/>
          </a:prstGeom>
          <a:noFill/>
          <a:ln w="19050">
            <a:solidFill>
              <a:srgbClr val="FF0000"/>
            </a:solidFill>
            <a:prstDash val="dash"/>
            <a:round/>
            <a:headEnd/>
            <a:tailEnd type="triangle" w="med" len="med"/>
          </a:ln>
        </p:spPr>
        <p:txBody>
          <a:bodyPr/>
          <a:lstStyle/>
          <a:p>
            <a:endParaRPr lang="zh-CN" altLang="en-US"/>
          </a:p>
        </p:txBody>
      </p:sp>
      <p:sp>
        <p:nvSpPr>
          <p:cNvPr id="25643" name="Line 81"/>
          <p:cNvSpPr>
            <a:spLocks noChangeShapeType="1"/>
          </p:cNvSpPr>
          <p:nvPr/>
        </p:nvSpPr>
        <p:spPr bwMode="auto">
          <a:xfrm flipH="1">
            <a:off x="4643438" y="4319588"/>
            <a:ext cx="431800" cy="1008062"/>
          </a:xfrm>
          <a:prstGeom prst="line">
            <a:avLst/>
          </a:prstGeom>
          <a:noFill/>
          <a:ln w="19050">
            <a:solidFill>
              <a:srgbClr val="FF0000"/>
            </a:solidFill>
            <a:prstDash val="dash"/>
            <a:round/>
            <a:headEnd/>
            <a:tailEnd type="triangle" w="med" len="med"/>
          </a:ln>
        </p:spPr>
        <p:txBody>
          <a:bodyPr/>
          <a:lstStyle/>
          <a:p>
            <a:endParaRPr lang="zh-CN" altLang="en-US"/>
          </a:p>
        </p:txBody>
      </p:sp>
      <p:sp>
        <p:nvSpPr>
          <p:cNvPr id="25644" name="Oval 82"/>
          <p:cNvSpPr>
            <a:spLocks noChangeArrowheads="1"/>
          </p:cNvSpPr>
          <p:nvPr/>
        </p:nvSpPr>
        <p:spPr bwMode="auto">
          <a:xfrm>
            <a:off x="2101850" y="2490788"/>
            <a:ext cx="215900" cy="217487"/>
          </a:xfrm>
          <a:prstGeom prst="ellipse">
            <a:avLst/>
          </a:prstGeom>
          <a:solidFill>
            <a:srgbClr val="FF9966"/>
          </a:solidFill>
          <a:ln w="9525">
            <a:solidFill>
              <a:schemeClr val="tx1"/>
            </a:solidFill>
            <a:round/>
            <a:headEnd/>
            <a:tailEnd/>
          </a:ln>
        </p:spPr>
        <p:txBody>
          <a:bodyPr/>
          <a:lstStyle/>
          <a:p>
            <a:endParaRPr lang="zh-CN" altLang="en-US"/>
          </a:p>
        </p:txBody>
      </p:sp>
      <p:sp>
        <p:nvSpPr>
          <p:cNvPr id="25645" name="Oval 83"/>
          <p:cNvSpPr>
            <a:spLocks noChangeArrowheads="1"/>
          </p:cNvSpPr>
          <p:nvPr/>
        </p:nvSpPr>
        <p:spPr bwMode="auto">
          <a:xfrm>
            <a:off x="3325813" y="2492375"/>
            <a:ext cx="215900" cy="217488"/>
          </a:xfrm>
          <a:prstGeom prst="ellipse">
            <a:avLst/>
          </a:prstGeom>
          <a:solidFill>
            <a:srgbClr val="FF9966"/>
          </a:solidFill>
          <a:ln w="9525">
            <a:solidFill>
              <a:schemeClr val="tx1"/>
            </a:solidFill>
            <a:round/>
            <a:headEnd/>
            <a:tailEnd/>
          </a:ln>
        </p:spPr>
        <p:txBody>
          <a:bodyPr/>
          <a:lstStyle/>
          <a:p>
            <a:endParaRPr lang="zh-CN" altLang="en-US"/>
          </a:p>
        </p:txBody>
      </p:sp>
      <p:sp>
        <p:nvSpPr>
          <p:cNvPr id="25646" name="Oval 84"/>
          <p:cNvSpPr>
            <a:spLocks noChangeArrowheads="1"/>
          </p:cNvSpPr>
          <p:nvPr/>
        </p:nvSpPr>
        <p:spPr bwMode="auto">
          <a:xfrm>
            <a:off x="4538663" y="2490788"/>
            <a:ext cx="215900" cy="217487"/>
          </a:xfrm>
          <a:prstGeom prst="ellipse">
            <a:avLst/>
          </a:prstGeom>
          <a:solidFill>
            <a:srgbClr val="FF9966"/>
          </a:solidFill>
          <a:ln w="9525">
            <a:solidFill>
              <a:schemeClr val="tx1"/>
            </a:solidFill>
            <a:round/>
            <a:headEnd/>
            <a:tailEnd/>
          </a:ln>
        </p:spPr>
        <p:txBody>
          <a:bodyPr/>
          <a:lstStyle/>
          <a:p>
            <a:endParaRPr lang="zh-CN" alt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685800" y="2971800"/>
            <a:ext cx="8350250" cy="3560763"/>
          </a:xfrm>
          <a:prstGeom prst="rect">
            <a:avLst/>
          </a:prstGeom>
          <a:noFill/>
          <a:ln w="12700">
            <a:noFill/>
            <a:miter lim="800000"/>
            <a:headEnd/>
            <a:tailEnd/>
          </a:ln>
        </p:spPr>
        <p:txBody>
          <a:bodyPr wrap="none">
            <a:spAutoFit/>
          </a:bodyPr>
          <a:lstStyle/>
          <a:p>
            <a:pPr eaLnBrk="0" hangingPunct="0"/>
            <a:r>
              <a:rPr lang="zh-CN" altLang="en-US" b="1"/>
              <a:t>输入     </a:t>
            </a:r>
            <a:r>
              <a:rPr lang="en-US" altLang="zh-CN" b="1"/>
              <a:t>R0   R1   R2   R3      </a:t>
            </a:r>
            <a:r>
              <a:rPr lang="zh-CN" altLang="en-US" b="1"/>
              <a:t>输出</a:t>
            </a:r>
          </a:p>
          <a:p>
            <a:pPr eaLnBrk="0" hangingPunct="0"/>
            <a:r>
              <a:rPr lang="zh-CN" altLang="en-US" b="1"/>
              <a:t>              </a:t>
            </a:r>
            <a:r>
              <a:rPr lang="en-US" altLang="zh-CN" b="1"/>
              <a:t>0      0     0     0                             R0=G=</a:t>
            </a:r>
            <a:r>
              <a:rPr lang="zh-CN" altLang="en-US" b="1"/>
              <a:t>原</a:t>
            </a:r>
            <a:r>
              <a:rPr lang="en-US" altLang="zh-CN" b="1"/>
              <a:t>R3⊕I</a:t>
            </a:r>
          </a:p>
          <a:p>
            <a:pPr eaLnBrk="0" hangingPunct="0"/>
            <a:r>
              <a:rPr lang="en-US" altLang="zh-CN" b="1"/>
              <a:t>                                                                   R1=</a:t>
            </a:r>
            <a:r>
              <a:rPr lang="zh-CN" altLang="en-US" b="1"/>
              <a:t>原</a:t>
            </a:r>
            <a:r>
              <a:rPr lang="en-US" altLang="zh-CN" b="1"/>
              <a:t>R0</a:t>
            </a:r>
          </a:p>
          <a:p>
            <a:pPr eaLnBrk="0" hangingPunct="0"/>
            <a:r>
              <a:rPr lang="en-US" altLang="zh-CN" b="1"/>
              <a:t>                                                                   R2=</a:t>
            </a:r>
            <a:r>
              <a:rPr lang="zh-CN" altLang="en-US" b="1"/>
              <a:t>原</a:t>
            </a:r>
            <a:r>
              <a:rPr lang="en-US" altLang="zh-CN" b="1"/>
              <a:t>R1</a:t>
            </a:r>
          </a:p>
          <a:p>
            <a:pPr eaLnBrk="0" hangingPunct="0"/>
            <a:r>
              <a:rPr lang="en-US" altLang="zh-CN" b="1"/>
              <a:t>                                                                   R3=</a:t>
            </a:r>
            <a:r>
              <a:rPr lang="zh-CN" altLang="en-US" b="1"/>
              <a:t>原</a:t>
            </a:r>
            <a:r>
              <a:rPr lang="en-US" altLang="zh-CN" b="1"/>
              <a:t>R2</a:t>
            </a:r>
            <a:r>
              <a:rPr lang="en-US" altLang="en-US" b="1"/>
              <a:t>⊕</a:t>
            </a:r>
            <a:r>
              <a:rPr lang="en-US" altLang="zh-CN" b="1"/>
              <a:t>G</a:t>
            </a:r>
            <a:r>
              <a:rPr lang="zh-CN" altLang="en-US" b="1"/>
              <a:t>（新</a:t>
            </a:r>
            <a:r>
              <a:rPr lang="en-US" altLang="zh-CN" b="1"/>
              <a:t>R0</a:t>
            </a:r>
            <a:r>
              <a:rPr lang="zh-CN" altLang="en-US" b="1"/>
              <a:t>）</a:t>
            </a:r>
          </a:p>
          <a:p>
            <a:pPr eaLnBrk="0" hangingPunct="0"/>
            <a:r>
              <a:rPr lang="zh-CN" altLang="en-US" b="1"/>
              <a:t>              </a:t>
            </a:r>
            <a:r>
              <a:rPr lang="zh-CN" altLang="en-US" b="1">
                <a:solidFill>
                  <a:srgbClr val="FF0000"/>
                </a:solidFill>
              </a:rPr>
              <a:t> </a:t>
            </a:r>
            <a:endParaRPr lang="zh-CN" altLang="en-US" sz="1600" b="1">
              <a:solidFill>
                <a:srgbClr val="FF0000"/>
              </a:solidFill>
            </a:endParaRPr>
          </a:p>
          <a:p>
            <a:pPr eaLnBrk="0" hangingPunct="0"/>
            <a:r>
              <a:rPr lang="zh-CN" altLang="en-US" b="1"/>
              <a:t>              </a:t>
            </a:r>
            <a:r>
              <a:rPr lang="zh-CN" altLang="en-US" b="1">
                <a:solidFill>
                  <a:srgbClr val="FF0000"/>
                </a:solidFill>
              </a:rPr>
              <a:t> </a:t>
            </a:r>
            <a:endParaRPr lang="zh-CN" altLang="en-US" b="1"/>
          </a:p>
          <a:p>
            <a:pPr eaLnBrk="0" hangingPunct="0"/>
            <a:endParaRPr lang="zh-CN" altLang="en-US" sz="1200" b="1"/>
          </a:p>
          <a:p>
            <a:pPr eaLnBrk="0" hangingPunct="0"/>
            <a:r>
              <a:rPr lang="zh-CN" altLang="en-US" b="1"/>
              <a:t>校验时：整个码字输入完后，移位寄存器</a:t>
            </a:r>
            <a:r>
              <a:rPr lang="en-US" altLang="zh-CN" b="1"/>
              <a:t>Ri</a:t>
            </a:r>
            <a:r>
              <a:rPr lang="zh-CN" altLang="en-US" b="1"/>
              <a:t>应为全</a:t>
            </a:r>
            <a:r>
              <a:rPr lang="en-US" altLang="zh-CN" b="1"/>
              <a:t>0</a:t>
            </a:r>
            <a:r>
              <a:rPr lang="zh-CN" altLang="en-US" b="1"/>
              <a:t>，</a:t>
            </a:r>
          </a:p>
          <a:p>
            <a:pPr eaLnBrk="0" hangingPunct="0"/>
            <a:r>
              <a:rPr lang="zh-CN" altLang="en-US" b="1"/>
              <a:t>                否则接收到的码字出错。</a:t>
            </a:r>
          </a:p>
        </p:txBody>
      </p:sp>
      <p:sp>
        <p:nvSpPr>
          <p:cNvPr id="764937" name="Rectangle 9"/>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grpSp>
        <p:nvGrpSpPr>
          <p:cNvPr id="2" name="Group 10"/>
          <p:cNvGrpSpPr>
            <a:grpSpLocks/>
          </p:cNvGrpSpPr>
          <p:nvPr/>
        </p:nvGrpSpPr>
        <p:grpSpPr bwMode="auto">
          <a:xfrm>
            <a:off x="1371600" y="1279525"/>
            <a:ext cx="6324600" cy="1616075"/>
            <a:chOff x="864" y="806"/>
            <a:chExt cx="3984" cy="1018"/>
          </a:xfrm>
        </p:grpSpPr>
        <p:grpSp>
          <p:nvGrpSpPr>
            <p:cNvPr id="3" name="Group 11"/>
            <p:cNvGrpSpPr>
              <a:grpSpLocks/>
            </p:cNvGrpSpPr>
            <p:nvPr/>
          </p:nvGrpSpPr>
          <p:grpSpPr bwMode="auto">
            <a:xfrm>
              <a:off x="4592" y="1468"/>
              <a:ext cx="256" cy="285"/>
              <a:chOff x="4557" y="2681"/>
              <a:chExt cx="256" cy="285"/>
            </a:xfrm>
          </p:grpSpPr>
          <p:sp>
            <p:nvSpPr>
              <p:cNvPr id="26662" name="Rectangle 12"/>
              <p:cNvSpPr>
                <a:spLocks noChangeArrowheads="1"/>
              </p:cNvSpPr>
              <p:nvPr/>
            </p:nvSpPr>
            <p:spPr bwMode="auto">
              <a:xfrm>
                <a:off x="4557" y="2681"/>
                <a:ext cx="256" cy="154"/>
              </a:xfrm>
              <a:prstGeom prst="rect">
                <a:avLst/>
              </a:prstGeom>
              <a:noFill/>
              <a:ln w="9525">
                <a:noFill/>
                <a:miter lim="800000"/>
                <a:headEnd/>
                <a:tailEnd/>
              </a:ln>
            </p:spPr>
            <p:txBody>
              <a:bodyPr wrap="none" lIns="0" tIns="0" rIns="0" bIns="0">
                <a:spAutoFit/>
              </a:bodyPr>
              <a:lstStyle/>
              <a:p>
                <a:pPr eaLnBrk="0" hangingPunct="0"/>
                <a:r>
                  <a:rPr lang="zh-CN" altLang="en-US" sz="1600" b="1">
                    <a:solidFill>
                      <a:srgbClr val="000000"/>
                    </a:solidFill>
                    <a:latin typeface="宋体" pitchFamily="2" charset="-122"/>
                  </a:rPr>
                  <a:t>输出</a:t>
                </a:r>
              </a:p>
            </p:txBody>
          </p:sp>
          <p:sp>
            <p:nvSpPr>
              <p:cNvPr id="26663" name="Rectangle 13"/>
              <p:cNvSpPr>
                <a:spLocks noChangeArrowheads="1"/>
              </p:cNvSpPr>
              <p:nvPr/>
            </p:nvSpPr>
            <p:spPr bwMode="auto">
              <a:xfrm>
                <a:off x="4557" y="2812"/>
                <a:ext cx="0" cy="154"/>
              </a:xfrm>
              <a:prstGeom prst="rect">
                <a:avLst/>
              </a:prstGeom>
              <a:noFill/>
              <a:ln w="9525">
                <a:noFill/>
                <a:miter lim="800000"/>
                <a:headEnd/>
                <a:tailEnd/>
              </a:ln>
            </p:spPr>
            <p:txBody>
              <a:bodyPr wrap="none" lIns="0" tIns="0" rIns="0" bIns="0">
                <a:spAutoFit/>
              </a:bodyPr>
              <a:lstStyle/>
              <a:p>
                <a:pPr eaLnBrk="0" hangingPunct="0"/>
                <a:endParaRPr lang="zh-CN" altLang="zh-CN" sz="1600" b="1"/>
              </a:p>
            </p:txBody>
          </p:sp>
        </p:grpSp>
        <p:sp>
          <p:nvSpPr>
            <p:cNvPr id="26633" name="Rectangle 14"/>
            <p:cNvSpPr>
              <a:spLocks noChangeArrowheads="1"/>
            </p:cNvSpPr>
            <p:nvPr/>
          </p:nvSpPr>
          <p:spPr bwMode="auto">
            <a:xfrm>
              <a:off x="864" y="1183"/>
              <a:ext cx="275" cy="245"/>
            </a:xfrm>
            <a:prstGeom prst="rect">
              <a:avLst/>
            </a:prstGeom>
            <a:noFill/>
            <a:ln w="23813">
              <a:solidFill>
                <a:srgbClr val="000000"/>
              </a:solidFill>
              <a:miter lim="800000"/>
              <a:headEnd/>
              <a:tailEnd/>
            </a:ln>
          </p:spPr>
          <p:txBody>
            <a:bodyPr/>
            <a:lstStyle/>
            <a:p>
              <a:pPr eaLnBrk="0" hangingPunct="0"/>
              <a:r>
                <a:rPr lang="en-US" altLang="zh-CN" sz="1800" b="1">
                  <a:latin typeface="楷体" pitchFamily="18" charset="-122"/>
                  <a:ea typeface="楷体" pitchFamily="18" charset="-122"/>
                </a:rPr>
                <a:t>R0</a:t>
              </a:r>
            </a:p>
          </p:txBody>
        </p:sp>
        <p:sp>
          <p:nvSpPr>
            <p:cNvPr id="26634" name="Rectangle 15"/>
            <p:cNvSpPr>
              <a:spLocks noChangeArrowheads="1"/>
            </p:cNvSpPr>
            <p:nvPr/>
          </p:nvSpPr>
          <p:spPr bwMode="auto">
            <a:xfrm>
              <a:off x="1646" y="1183"/>
              <a:ext cx="322" cy="245"/>
            </a:xfrm>
            <a:prstGeom prst="rect">
              <a:avLst/>
            </a:prstGeom>
            <a:noFill/>
            <a:ln w="23813">
              <a:solidFill>
                <a:srgbClr val="000000"/>
              </a:solidFill>
              <a:miter lim="800000"/>
              <a:headEnd/>
              <a:tailEnd/>
            </a:ln>
          </p:spPr>
          <p:txBody>
            <a:bodyPr/>
            <a:lstStyle/>
            <a:p>
              <a:pPr eaLnBrk="0" hangingPunct="0"/>
              <a:r>
                <a:rPr lang="en-US" altLang="zh-CN" sz="1800" b="1">
                  <a:latin typeface="楷体" pitchFamily="18" charset="-122"/>
                  <a:ea typeface="楷体" pitchFamily="18" charset="-122"/>
                </a:rPr>
                <a:t>R1</a:t>
              </a:r>
            </a:p>
          </p:txBody>
        </p:sp>
        <p:sp>
          <p:nvSpPr>
            <p:cNvPr id="26635" name="Rectangle 16"/>
            <p:cNvSpPr>
              <a:spLocks noChangeArrowheads="1"/>
            </p:cNvSpPr>
            <p:nvPr/>
          </p:nvSpPr>
          <p:spPr bwMode="auto">
            <a:xfrm>
              <a:off x="2411" y="1183"/>
              <a:ext cx="275" cy="245"/>
            </a:xfrm>
            <a:prstGeom prst="rect">
              <a:avLst/>
            </a:prstGeom>
            <a:noFill/>
            <a:ln w="23813">
              <a:solidFill>
                <a:schemeClr val="tx1"/>
              </a:solidFill>
              <a:miter lim="800000"/>
              <a:headEnd/>
              <a:tailEnd/>
            </a:ln>
          </p:spPr>
          <p:txBody>
            <a:bodyPr/>
            <a:lstStyle/>
            <a:p>
              <a:pPr eaLnBrk="0" hangingPunct="0"/>
              <a:r>
                <a:rPr lang="en-US" altLang="zh-CN" sz="1800" b="1">
                  <a:latin typeface="楷体" pitchFamily="18" charset="-122"/>
                  <a:ea typeface="楷体" pitchFamily="18" charset="-122"/>
                </a:rPr>
                <a:t>R2</a:t>
              </a:r>
            </a:p>
          </p:txBody>
        </p:sp>
        <p:sp>
          <p:nvSpPr>
            <p:cNvPr id="26636" name="Rectangle 17"/>
            <p:cNvSpPr>
              <a:spLocks noChangeArrowheads="1"/>
            </p:cNvSpPr>
            <p:nvPr/>
          </p:nvSpPr>
          <p:spPr bwMode="auto">
            <a:xfrm>
              <a:off x="3140" y="1183"/>
              <a:ext cx="275" cy="245"/>
            </a:xfrm>
            <a:prstGeom prst="rect">
              <a:avLst/>
            </a:prstGeom>
            <a:noFill/>
            <a:ln w="23813">
              <a:solidFill>
                <a:srgbClr val="000000"/>
              </a:solidFill>
              <a:miter lim="800000"/>
              <a:headEnd/>
              <a:tailEnd/>
            </a:ln>
          </p:spPr>
          <p:txBody>
            <a:bodyPr/>
            <a:lstStyle/>
            <a:p>
              <a:pPr eaLnBrk="0" hangingPunct="0"/>
              <a:r>
                <a:rPr lang="en-US" altLang="zh-CN" sz="1800" b="1">
                  <a:latin typeface="楷体" pitchFamily="18" charset="-122"/>
                  <a:ea typeface="楷体" pitchFamily="18" charset="-122"/>
                </a:rPr>
                <a:t>R3</a:t>
              </a:r>
            </a:p>
          </p:txBody>
        </p:sp>
        <p:sp>
          <p:nvSpPr>
            <p:cNvPr id="26637" name="Oval 18"/>
            <p:cNvSpPr>
              <a:spLocks noChangeArrowheads="1"/>
            </p:cNvSpPr>
            <p:nvPr/>
          </p:nvSpPr>
          <p:spPr bwMode="auto">
            <a:xfrm>
              <a:off x="2832" y="1229"/>
              <a:ext cx="183" cy="163"/>
            </a:xfrm>
            <a:prstGeom prst="ellipse">
              <a:avLst/>
            </a:prstGeom>
            <a:noFill/>
            <a:ln w="23813">
              <a:solidFill>
                <a:schemeClr val="tx1"/>
              </a:solidFill>
              <a:round/>
              <a:headEnd/>
              <a:tailEnd/>
            </a:ln>
          </p:spPr>
          <p:txBody>
            <a:bodyPr/>
            <a:lstStyle/>
            <a:p>
              <a:endParaRPr lang="zh-CN" altLang="en-US"/>
            </a:p>
          </p:txBody>
        </p:sp>
        <p:sp>
          <p:nvSpPr>
            <p:cNvPr id="26638" name="Line 19"/>
            <p:cNvSpPr>
              <a:spLocks noChangeShapeType="1"/>
            </p:cNvSpPr>
            <p:nvPr/>
          </p:nvSpPr>
          <p:spPr bwMode="auto">
            <a:xfrm>
              <a:off x="2678" y="1296"/>
              <a:ext cx="470" cy="1"/>
            </a:xfrm>
            <a:prstGeom prst="line">
              <a:avLst/>
            </a:prstGeom>
            <a:noFill/>
            <a:ln w="23813">
              <a:solidFill>
                <a:srgbClr val="000000"/>
              </a:solidFill>
              <a:round/>
              <a:headEnd/>
              <a:tailEnd/>
            </a:ln>
          </p:spPr>
          <p:txBody>
            <a:bodyPr/>
            <a:lstStyle/>
            <a:p>
              <a:endParaRPr lang="zh-CN" altLang="en-US"/>
            </a:p>
          </p:txBody>
        </p:sp>
        <p:sp>
          <p:nvSpPr>
            <p:cNvPr id="26639" name="Oval 20"/>
            <p:cNvSpPr>
              <a:spLocks noChangeArrowheads="1"/>
            </p:cNvSpPr>
            <p:nvPr/>
          </p:nvSpPr>
          <p:spPr bwMode="auto">
            <a:xfrm>
              <a:off x="3596" y="1265"/>
              <a:ext cx="184" cy="163"/>
            </a:xfrm>
            <a:prstGeom prst="ellipse">
              <a:avLst/>
            </a:prstGeom>
            <a:noFill/>
            <a:ln w="23813">
              <a:solidFill>
                <a:srgbClr val="000000"/>
              </a:solidFill>
              <a:round/>
              <a:headEnd/>
              <a:tailEnd/>
            </a:ln>
          </p:spPr>
          <p:txBody>
            <a:bodyPr/>
            <a:lstStyle/>
            <a:p>
              <a:endParaRPr lang="zh-CN" altLang="en-US"/>
            </a:p>
          </p:txBody>
        </p:sp>
        <p:sp>
          <p:nvSpPr>
            <p:cNvPr id="26640" name="Line 21"/>
            <p:cNvSpPr>
              <a:spLocks noChangeShapeType="1"/>
            </p:cNvSpPr>
            <p:nvPr/>
          </p:nvSpPr>
          <p:spPr bwMode="auto">
            <a:xfrm>
              <a:off x="3407" y="1339"/>
              <a:ext cx="380" cy="1"/>
            </a:xfrm>
            <a:prstGeom prst="line">
              <a:avLst/>
            </a:prstGeom>
            <a:noFill/>
            <a:ln w="23813">
              <a:solidFill>
                <a:srgbClr val="000000"/>
              </a:solidFill>
              <a:round/>
              <a:headEnd/>
              <a:tailEnd/>
            </a:ln>
          </p:spPr>
          <p:txBody>
            <a:bodyPr/>
            <a:lstStyle/>
            <a:p>
              <a:endParaRPr lang="zh-CN" altLang="en-US"/>
            </a:p>
          </p:txBody>
        </p:sp>
        <p:sp>
          <p:nvSpPr>
            <p:cNvPr id="26641" name="Rectangle 22"/>
            <p:cNvSpPr>
              <a:spLocks noChangeArrowheads="1"/>
            </p:cNvSpPr>
            <p:nvPr/>
          </p:nvSpPr>
          <p:spPr bwMode="auto">
            <a:xfrm>
              <a:off x="3231" y="856"/>
              <a:ext cx="93" cy="245"/>
            </a:xfrm>
            <a:prstGeom prst="rect">
              <a:avLst/>
            </a:prstGeom>
            <a:noFill/>
            <a:ln w="23813">
              <a:solidFill>
                <a:srgbClr val="000000"/>
              </a:solidFill>
              <a:miter lim="800000"/>
              <a:headEnd/>
              <a:tailEnd/>
            </a:ln>
          </p:spPr>
          <p:txBody>
            <a:bodyPr/>
            <a:lstStyle/>
            <a:p>
              <a:endParaRPr lang="zh-CN" altLang="en-US"/>
            </a:p>
          </p:txBody>
        </p:sp>
        <p:sp>
          <p:nvSpPr>
            <p:cNvPr id="26642" name="Line 23"/>
            <p:cNvSpPr>
              <a:spLocks noChangeShapeType="1"/>
            </p:cNvSpPr>
            <p:nvPr/>
          </p:nvSpPr>
          <p:spPr bwMode="auto">
            <a:xfrm flipH="1">
              <a:off x="1008" y="960"/>
              <a:ext cx="0" cy="240"/>
            </a:xfrm>
            <a:prstGeom prst="line">
              <a:avLst/>
            </a:prstGeom>
            <a:noFill/>
            <a:ln w="23813">
              <a:solidFill>
                <a:srgbClr val="000000"/>
              </a:solidFill>
              <a:round/>
              <a:headEnd/>
              <a:tailEnd/>
            </a:ln>
          </p:spPr>
          <p:txBody>
            <a:bodyPr/>
            <a:lstStyle/>
            <a:p>
              <a:endParaRPr lang="zh-CN" altLang="en-US"/>
            </a:p>
          </p:txBody>
        </p:sp>
        <p:sp>
          <p:nvSpPr>
            <p:cNvPr id="26643" name="Line 24"/>
            <p:cNvSpPr>
              <a:spLocks noChangeShapeType="1"/>
            </p:cNvSpPr>
            <p:nvPr/>
          </p:nvSpPr>
          <p:spPr bwMode="auto">
            <a:xfrm flipV="1">
              <a:off x="1008" y="960"/>
              <a:ext cx="2208" cy="0"/>
            </a:xfrm>
            <a:prstGeom prst="line">
              <a:avLst/>
            </a:prstGeom>
            <a:noFill/>
            <a:ln w="23813">
              <a:solidFill>
                <a:srgbClr val="000000"/>
              </a:solidFill>
              <a:round/>
              <a:headEnd/>
              <a:tailEnd/>
            </a:ln>
          </p:spPr>
          <p:txBody>
            <a:bodyPr/>
            <a:lstStyle/>
            <a:p>
              <a:endParaRPr lang="zh-CN" altLang="en-US"/>
            </a:p>
          </p:txBody>
        </p:sp>
        <p:sp>
          <p:nvSpPr>
            <p:cNvPr id="26644" name="Line 25"/>
            <p:cNvSpPr>
              <a:spLocks noChangeShapeType="1"/>
            </p:cNvSpPr>
            <p:nvPr/>
          </p:nvSpPr>
          <p:spPr bwMode="auto">
            <a:xfrm>
              <a:off x="1137" y="1296"/>
              <a:ext cx="495" cy="5"/>
            </a:xfrm>
            <a:prstGeom prst="line">
              <a:avLst/>
            </a:prstGeom>
            <a:noFill/>
            <a:ln w="23813">
              <a:solidFill>
                <a:srgbClr val="000000"/>
              </a:solidFill>
              <a:round/>
              <a:headEnd/>
              <a:tailEnd/>
            </a:ln>
          </p:spPr>
          <p:txBody>
            <a:bodyPr/>
            <a:lstStyle/>
            <a:p>
              <a:endParaRPr lang="zh-CN" altLang="en-US"/>
            </a:p>
          </p:txBody>
        </p:sp>
        <p:sp>
          <p:nvSpPr>
            <p:cNvPr id="26645" name="Line 26"/>
            <p:cNvSpPr>
              <a:spLocks noChangeShapeType="1"/>
            </p:cNvSpPr>
            <p:nvPr/>
          </p:nvSpPr>
          <p:spPr bwMode="auto">
            <a:xfrm flipH="1">
              <a:off x="2928" y="960"/>
              <a:ext cx="0" cy="432"/>
            </a:xfrm>
            <a:prstGeom prst="line">
              <a:avLst/>
            </a:prstGeom>
            <a:noFill/>
            <a:ln w="23813">
              <a:solidFill>
                <a:srgbClr val="000000"/>
              </a:solidFill>
              <a:round/>
              <a:headEnd/>
              <a:tailEnd/>
            </a:ln>
          </p:spPr>
          <p:txBody>
            <a:bodyPr/>
            <a:lstStyle/>
            <a:p>
              <a:endParaRPr lang="zh-CN" altLang="en-US"/>
            </a:p>
          </p:txBody>
        </p:sp>
        <p:sp>
          <p:nvSpPr>
            <p:cNvPr id="26646" name="Line 27"/>
            <p:cNvSpPr>
              <a:spLocks noChangeShapeType="1"/>
            </p:cNvSpPr>
            <p:nvPr/>
          </p:nvSpPr>
          <p:spPr bwMode="auto">
            <a:xfrm>
              <a:off x="3316" y="960"/>
              <a:ext cx="379" cy="1"/>
            </a:xfrm>
            <a:prstGeom prst="line">
              <a:avLst/>
            </a:prstGeom>
            <a:noFill/>
            <a:ln w="23813">
              <a:solidFill>
                <a:srgbClr val="000000"/>
              </a:solidFill>
              <a:round/>
              <a:headEnd/>
              <a:tailEnd/>
            </a:ln>
          </p:spPr>
          <p:txBody>
            <a:bodyPr/>
            <a:lstStyle/>
            <a:p>
              <a:endParaRPr lang="zh-CN" altLang="en-US"/>
            </a:p>
          </p:txBody>
        </p:sp>
        <p:sp>
          <p:nvSpPr>
            <p:cNvPr id="26647" name="Line 28"/>
            <p:cNvSpPr>
              <a:spLocks noChangeShapeType="1"/>
            </p:cNvSpPr>
            <p:nvPr/>
          </p:nvSpPr>
          <p:spPr bwMode="auto">
            <a:xfrm>
              <a:off x="3696" y="960"/>
              <a:ext cx="1" cy="720"/>
            </a:xfrm>
            <a:prstGeom prst="line">
              <a:avLst/>
            </a:prstGeom>
            <a:noFill/>
            <a:ln w="23813">
              <a:solidFill>
                <a:srgbClr val="000000"/>
              </a:solidFill>
              <a:round/>
              <a:headEnd/>
              <a:tailEnd/>
            </a:ln>
          </p:spPr>
          <p:txBody>
            <a:bodyPr/>
            <a:lstStyle/>
            <a:p>
              <a:endParaRPr lang="zh-CN" altLang="en-US"/>
            </a:p>
          </p:txBody>
        </p:sp>
        <p:sp>
          <p:nvSpPr>
            <p:cNvPr id="26648" name="Line 29"/>
            <p:cNvSpPr>
              <a:spLocks noChangeShapeType="1"/>
            </p:cNvSpPr>
            <p:nvPr/>
          </p:nvSpPr>
          <p:spPr bwMode="auto">
            <a:xfrm flipH="1">
              <a:off x="3499" y="1344"/>
              <a:ext cx="5" cy="172"/>
            </a:xfrm>
            <a:prstGeom prst="line">
              <a:avLst/>
            </a:prstGeom>
            <a:noFill/>
            <a:ln w="23813">
              <a:solidFill>
                <a:srgbClr val="000000"/>
              </a:solidFill>
              <a:round/>
              <a:headEnd/>
              <a:tailEnd/>
            </a:ln>
          </p:spPr>
          <p:txBody>
            <a:bodyPr/>
            <a:lstStyle/>
            <a:p>
              <a:endParaRPr lang="zh-CN" altLang="en-US"/>
            </a:p>
          </p:txBody>
        </p:sp>
        <p:sp>
          <p:nvSpPr>
            <p:cNvPr id="26649" name="Line 30"/>
            <p:cNvSpPr>
              <a:spLocks noChangeShapeType="1"/>
            </p:cNvSpPr>
            <p:nvPr/>
          </p:nvSpPr>
          <p:spPr bwMode="auto">
            <a:xfrm>
              <a:off x="3498" y="1503"/>
              <a:ext cx="471" cy="1"/>
            </a:xfrm>
            <a:prstGeom prst="line">
              <a:avLst/>
            </a:prstGeom>
            <a:noFill/>
            <a:ln w="23813">
              <a:solidFill>
                <a:srgbClr val="000000"/>
              </a:solidFill>
              <a:round/>
              <a:headEnd/>
              <a:tailEnd/>
            </a:ln>
          </p:spPr>
          <p:txBody>
            <a:bodyPr/>
            <a:lstStyle/>
            <a:p>
              <a:endParaRPr lang="zh-CN" altLang="en-US"/>
            </a:p>
          </p:txBody>
        </p:sp>
        <p:grpSp>
          <p:nvGrpSpPr>
            <p:cNvPr id="4" name="Group 31"/>
            <p:cNvGrpSpPr>
              <a:grpSpLocks/>
            </p:cNvGrpSpPr>
            <p:nvPr/>
          </p:nvGrpSpPr>
          <p:grpSpPr bwMode="auto">
            <a:xfrm>
              <a:off x="3316" y="1605"/>
              <a:ext cx="364" cy="121"/>
              <a:chOff x="3281" y="2707"/>
              <a:chExt cx="364" cy="121"/>
            </a:xfrm>
          </p:grpSpPr>
          <p:sp>
            <p:nvSpPr>
              <p:cNvPr id="26660" name="Line 32"/>
              <p:cNvSpPr>
                <a:spLocks noChangeShapeType="1"/>
              </p:cNvSpPr>
              <p:nvPr/>
            </p:nvSpPr>
            <p:spPr bwMode="auto">
              <a:xfrm>
                <a:off x="3281" y="2768"/>
                <a:ext cx="250" cy="1"/>
              </a:xfrm>
              <a:prstGeom prst="line">
                <a:avLst/>
              </a:prstGeom>
              <a:noFill/>
              <a:ln w="23813">
                <a:solidFill>
                  <a:srgbClr val="000000"/>
                </a:solidFill>
                <a:round/>
                <a:headEnd/>
                <a:tailEnd/>
              </a:ln>
            </p:spPr>
            <p:txBody>
              <a:bodyPr/>
              <a:lstStyle/>
              <a:p>
                <a:endParaRPr lang="zh-CN" altLang="en-US"/>
              </a:p>
            </p:txBody>
          </p:sp>
          <p:sp>
            <p:nvSpPr>
              <p:cNvPr id="26661" name="Freeform 33"/>
              <p:cNvSpPr>
                <a:spLocks/>
              </p:cNvSpPr>
              <p:nvPr/>
            </p:nvSpPr>
            <p:spPr bwMode="auto">
              <a:xfrm>
                <a:off x="3417" y="2707"/>
                <a:ext cx="228" cy="121"/>
              </a:xfrm>
              <a:custGeom>
                <a:avLst/>
                <a:gdLst>
                  <a:gd name="T0" fmla="*/ 228 w 228"/>
                  <a:gd name="T1" fmla="*/ 61 h 121"/>
                  <a:gd name="T2" fmla="*/ 0 w 228"/>
                  <a:gd name="T3" fmla="*/ 0 h 121"/>
                  <a:gd name="T4" fmla="*/ 0 w 228"/>
                  <a:gd name="T5" fmla="*/ 121 h 121"/>
                  <a:gd name="T6" fmla="*/ 228 w 228"/>
                  <a:gd name="T7" fmla="*/ 61 h 121"/>
                  <a:gd name="T8" fmla="*/ 0 60000 65536"/>
                  <a:gd name="T9" fmla="*/ 0 60000 65536"/>
                  <a:gd name="T10" fmla="*/ 0 60000 65536"/>
                  <a:gd name="T11" fmla="*/ 0 60000 65536"/>
                  <a:gd name="T12" fmla="*/ 0 w 228"/>
                  <a:gd name="T13" fmla="*/ 0 h 121"/>
                  <a:gd name="T14" fmla="*/ 228 w 228"/>
                  <a:gd name="T15" fmla="*/ 121 h 121"/>
                </a:gdLst>
                <a:ahLst/>
                <a:cxnLst>
                  <a:cxn ang="T8">
                    <a:pos x="T0" y="T1"/>
                  </a:cxn>
                  <a:cxn ang="T9">
                    <a:pos x="T2" y="T3"/>
                  </a:cxn>
                  <a:cxn ang="T10">
                    <a:pos x="T4" y="T5"/>
                  </a:cxn>
                  <a:cxn ang="T11">
                    <a:pos x="T6" y="T7"/>
                  </a:cxn>
                </a:cxnLst>
                <a:rect l="T12" t="T13" r="T14" b="T15"/>
                <a:pathLst>
                  <a:path w="228" h="121">
                    <a:moveTo>
                      <a:pt x="228" y="61"/>
                    </a:moveTo>
                    <a:lnTo>
                      <a:pt x="0" y="0"/>
                    </a:lnTo>
                    <a:lnTo>
                      <a:pt x="0" y="121"/>
                    </a:lnTo>
                    <a:lnTo>
                      <a:pt x="228" y="61"/>
                    </a:lnTo>
                    <a:close/>
                  </a:path>
                </a:pathLst>
              </a:custGeom>
              <a:solidFill>
                <a:srgbClr val="000000"/>
              </a:solidFill>
              <a:ln w="9525">
                <a:noFill/>
                <a:round/>
                <a:headEnd/>
                <a:tailEnd/>
              </a:ln>
            </p:spPr>
            <p:txBody>
              <a:bodyPr/>
              <a:lstStyle/>
              <a:p>
                <a:endParaRPr lang="zh-CN" altLang="en-US"/>
              </a:p>
            </p:txBody>
          </p:sp>
        </p:grpSp>
        <p:grpSp>
          <p:nvGrpSpPr>
            <p:cNvPr id="5" name="Group 34"/>
            <p:cNvGrpSpPr>
              <a:grpSpLocks/>
            </p:cNvGrpSpPr>
            <p:nvPr/>
          </p:nvGrpSpPr>
          <p:grpSpPr bwMode="auto">
            <a:xfrm>
              <a:off x="4227" y="1523"/>
              <a:ext cx="365" cy="121"/>
              <a:chOff x="4192" y="2625"/>
              <a:chExt cx="365" cy="121"/>
            </a:xfrm>
          </p:grpSpPr>
          <p:sp>
            <p:nvSpPr>
              <p:cNvPr id="26658" name="Line 35"/>
              <p:cNvSpPr>
                <a:spLocks noChangeShapeType="1"/>
              </p:cNvSpPr>
              <p:nvPr/>
            </p:nvSpPr>
            <p:spPr bwMode="auto">
              <a:xfrm>
                <a:off x="4192" y="2686"/>
                <a:ext cx="251" cy="1"/>
              </a:xfrm>
              <a:prstGeom prst="line">
                <a:avLst/>
              </a:prstGeom>
              <a:noFill/>
              <a:ln w="23813">
                <a:solidFill>
                  <a:srgbClr val="000000"/>
                </a:solidFill>
                <a:round/>
                <a:headEnd/>
                <a:tailEnd/>
              </a:ln>
            </p:spPr>
            <p:txBody>
              <a:bodyPr/>
              <a:lstStyle/>
              <a:p>
                <a:endParaRPr lang="zh-CN" altLang="en-US"/>
              </a:p>
            </p:txBody>
          </p:sp>
          <p:sp>
            <p:nvSpPr>
              <p:cNvPr id="26659" name="Freeform 36"/>
              <p:cNvSpPr>
                <a:spLocks/>
              </p:cNvSpPr>
              <p:nvPr/>
            </p:nvSpPr>
            <p:spPr bwMode="auto">
              <a:xfrm>
                <a:off x="4329" y="2625"/>
                <a:ext cx="228" cy="121"/>
              </a:xfrm>
              <a:custGeom>
                <a:avLst/>
                <a:gdLst>
                  <a:gd name="T0" fmla="*/ 228 w 228"/>
                  <a:gd name="T1" fmla="*/ 61 h 121"/>
                  <a:gd name="T2" fmla="*/ 0 w 228"/>
                  <a:gd name="T3" fmla="*/ 0 h 121"/>
                  <a:gd name="T4" fmla="*/ 0 w 228"/>
                  <a:gd name="T5" fmla="*/ 121 h 121"/>
                  <a:gd name="T6" fmla="*/ 228 w 228"/>
                  <a:gd name="T7" fmla="*/ 61 h 121"/>
                  <a:gd name="T8" fmla="*/ 0 60000 65536"/>
                  <a:gd name="T9" fmla="*/ 0 60000 65536"/>
                  <a:gd name="T10" fmla="*/ 0 60000 65536"/>
                  <a:gd name="T11" fmla="*/ 0 60000 65536"/>
                  <a:gd name="T12" fmla="*/ 0 w 228"/>
                  <a:gd name="T13" fmla="*/ 0 h 121"/>
                  <a:gd name="T14" fmla="*/ 228 w 228"/>
                  <a:gd name="T15" fmla="*/ 121 h 121"/>
                </a:gdLst>
                <a:ahLst/>
                <a:cxnLst>
                  <a:cxn ang="T8">
                    <a:pos x="T0" y="T1"/>
                  </a:cxn>
                  <a:cxn ang="T9">
                    <a:pos x="T2" y="T3"/>
                  </a:cxn>
                  <a:cxn ang="T10">
                    <a:pos x="T4" y="T5"/>
                  </a:cxn>
                  <a:cxn ang="T11">
                    <a:pos x="T6" y="T7"/>
                  </a:cxn>
                </a:cxnLst>
                <a:rect l="T12" t="T13" r="T14" b="T15"/>
                <a:pathLst>
                  <a:path w="228" h="121">
                    <a:moveTo>
                      <a:pt x="228" y="61"/>
                    </a:moveTo>
                    <a:lnTo>
                      <a:pt x="0" y="0"/>
                    </a:lnTo>
                    <a:lnTo>
                      <a:pt x="0" y="121"/>
                    </a:lnTo>
                    <a:lnTo>
                      <a:pt x="228" y="61"/>
                    </a:lnTo>
                    <a:close/>
                  </a:path>
                </a:pathLst>
              </a:custGeom>
              <a:solidFill>
                <a:srgbClr val="000000"/>
              </a:solidFill>
              <a:ln w="9525">
                <a:noFill/>
                <a:round/>
                <a:headEnd/>
                <a:tailEnd/>
              </a:ln>
            </p:spPr>
            <p:txBody>
              <a:bodyPr/>
              <a:lstStyle/>
              <a:p>
                <a:endParaRPr lang="zh-CN" altLang="en-US"/>
              </a:p>
            </p:txBody>
          </p:sp>
        </p:grpSp>
        <p:sp>
          <p:nvSpPr>
            <p:cNvPr id="26652" name="Line 37"/>
            <p:cNvSpPr>
              <a:spLocks noChangeShapeType="1"/>
            </p:cNvSpPr>
            <p:nvPr/>
          </p:nvSpPr>
          <p:spPr bwMode="auto">
            <a:xfrm>
              <a:off x="3863" y="1421"/>
              <a:ext cx="379" cy="169"/>
            </a:xfrm>
            <a:prstGeom prst="line">
              <a:avLst/>
            </a:prstGeom>
            <a:noFill/>
            <a:ln w="23813">
              <a:solidFill>
                <a:srgbClr val="000000"/>
              </a:solidFill>
              <a:round/>
              <a:headEnd/>
              <a:tailEnd/>
            </a:ln>
          </p:spPr>
          <p:txBody>
            <a:bodyPr/>
            <a:lstStyle/>
            <a:p>
              <a:endParaRPr lang="zh-CN" altLang="en-US"/>
            </a:p>
          </p:txBody>
        </p:sp>
        <p:sp>
          <p:nvSpPr>
            <p:cNvPr id="26653" name="Rectangle 38"/>
            <p:cNvSpPr>
              <a:spLocks noChangeArrowheads="1"/>
            </p:cNvSpPr>
            <p:nvPr/>
          </p:nvSpPr>
          <p:spPr bwMode="auto">
            <a:xfrm>
              <a:off x="3316" y="806"/>
              <a:ext cx="130" cy="154"/>
            </a:xfrm>
            <a:prstGeom prst="rect">
              <a:avLst/>
            </a:prstGeom>
            <a:noFill/>
            <a:ln w="9525">
              <a:noFill/>
              <a:miter lim="800000"/>
              <a:headEnd/>
              <a:tailEnd/>
            </a:ln>
          </p:spPr>
          <p:txBody>
            <a:bodyPr wrap="none" lIns="0" tIns="0" rIns="0" bIns="0">
              <a:spAutoFit/>
            </a:bodyPr>
            <a:lstStyle/>
            <a:p>
              <a:pPr eaLnBrk="0" hangingPunct="0"/>
              <a:r>
                <a:rPr lang="en-US" altLang="zh-CN" sz="1600" b="1">
                  <a:solidFill>
                    <a:srgbClr val="000000"/>
                  </a:solidFill>
                  <a:latin typeface="宋体" pitchFamily="2" charset="-122"/>
                </a:rPr>
                <a:t> G</a:t>
              </a:r>
              <a:endParaRPr lang="en-US" altLang="zh-CN" sz="1600" b="1"/>
            </a:p>
          </p:txBody>
        </p:sp>
        <p:sp>
          <p:nvSpPr>
            <p:cNvPr id="26654" name="Rectangle 39"/>
            <p:cNvSpPr>
              <a:spLocks noChangeArrowheads="1"/>
            </p:cNvSpPr>
            <p:nvPr/>
          </p:nvSpPr>
          <p:spPr bwMode="auto">
            <a:xfrm>
              <a:off x="3954" y="1416"/>
              <a:ext cx="323" cy="154"/>
            </a:xfrm>
            <a:prstGeom prst="rect">
              <a:avLst/>
            </a:prstGeom>
            <a:noFill/>
            <a:ln w="9525">
              <a:noFill/>
              <a:miter lim="800000"/>
              <a:headEnd/>
              <a:tailEnd/>
            </a:ln>
          </p:spPr>
          <p:txBody>
            <a:bodyPr wrap="none" lIns="0" tIns="0" rIns="0" bIns="0">
              <a:spAutoFit/>
            </a:bodyPr>
            <a:lstStyle/>
            <a:p>
              <a:pPr eaLnBrk="0" hangingPunct="0"/>
              <a:r>
                <a:rPr lang="en-US" altLang="zh-CN" sz="1600" b="1">
                  <a:solidFill>
                    <a:srgbClr val="000000"/>
                  </a:solidFill>
                  <a:latin typeface="宋体" pitchFamily="2" charset="-122"/>
                </a:rPr>
                <a:t> </a:t>
              </a:r>
              <a:r>
                <a:rPr lang="zh-CN" altLang="en-US" sz="1600" b="1">
                  <a:solidFill>
                    <a:srgbClr val="000000"/>
                  </a:solidFill>
                  <a:latin typeface="宋体" pitchFamily="2" charset="-122"/>
                </a:rPr>
                <a:t>开关</a:t>
              </a:r>
              <a:endParaRPr lang="zh-CN" altLang="en-US" sz="1600" b="1"/>
            </a:p>
          </p:txBody>
        </p:sp>
        <p:sp>
          <p:nvSpPr>
            <p:cNvPr id="26655" name="Rectangle 40"/>
            <p:cNvSpPr>
              <a:spLocks noChangeArrowheads="1"/>
            </p:cNvSpPr>
            <p:nvPr/>
          </p:nvSpPr>
          <p:spPr bwMode="auto">
            <a:xfrm>
              <a:off x="2922" y="1516"/>
              <a:ext cx="256" cy="308"/>
            </a:xfrm>
            <a:prstGeom prst="rect">
              <a:avLst/>
            </a:prstGeom>
            <a:noFill/>
            <a:ln w="9525">
              <a:noFill/>
              <a:miter lim="800000"/>
              <a:headEnd/>
              <a:tailEnd/>
            </a:ln>
          </p:spPr>
          <p:txBody>
            <a:bodyPr wrap="none" lIns="0" tIns="0" rIns="0" bIns="0">
              <a:spAutoFit/>
            </a:bodyPr>
            <a:lstStyle/>
            <a:p>
              <a:pPr eaLnBrk="0" hangingPunct="0"/>
              <a:r>
                <a:rPr lang="zh-CN" altLang="en-US" sz="1600" b="1">
                  <a:solidFill>
                    <a:srgbClr val="000000"/>
                  </a:solidFill>
                  <a:latin typeface="宋体" pitchFamily="2" charset="-122"/>
                </a:rPr>
                <a:t>输入</a:t>
              </a:r>
            </a:p>
            <a:p>
              <a:pPr eaLnBrk="0" hangingPunct="0"/>
              <a:r>
                <a:rPr lang="en-US" altLang="zh-CN" sz="1600" b="1">
                  <a:solidFill>
                    <a:srgbClr val="FF0000"/>
                  </a:solidFill>
                  <a:latin typeface="宋体" pitchFamily="2" charset="-122"/>
                </a:rPr>
                <a:t>1101</a:t>
              </a:r>
              <a:endParaRPr lang="en-US" altLang="zh-CN" sz="1600" b="1">
                <a:solidFill>
                  <a:srgbClr val="FF0000"/>
                </a:solidFill>
              </a:endParaRPr>
            </a:p>
          </p:txBody>
        </p:sp>
        <p:sp>
          <p:nvSpPr>
            <p:cNvPr id="26656" name="Line 41"/>
            <p:cNvSpPr>
              <a:spLocks noChangeShapeType="1"/>
            </p:cNvSpPr>
            <p:nvPr/>
          </p:nvSpPr>
          <p:spPr bwMode="auto">
            <a:xfrm>
              <a:off x="3680" y="1666"/>
              <a:ext cx="289" cy="1"/>
            </a:xfrm>
            <a:prstGeom prst="line">
              <a:avLst/>
            </a:prstGeom>
            <a:noFill/>
            <a:ln w="23813">
              <a:solidFill>
                <a:srgbClr val="000000"/>
              </a:solidFill>
              <a:round/>
              <a:headEnd/>
              <a:tailEnd/>
            </a:ln>
          </p:spPr>
          <p:txBody>
            <a:bodyPr/>
            <a:lstStyle/>
            <a:p>
              <a:endParaRPr lang="zh-CN" altLang="en-US"/>
            </a:p>
          </p:txBody>
        </p:sp>
        <p:sp>
          <p:nvSpPr>
            <p:cNvPr id="26657" name="Line 42"/>
            <p:cNvSpPr>
              <a:spLocks noChangeShapeType="1"/>
            </p:cNvSpPr>
            <p:nvPr/>
          </p:nvSpPr>
          <p:spPr bwMode="auto">
            <a:xfrm>
              <a:off x="1968" y="1296"/>
              <a:ext cx="447" cy="5"/>
            </a:xfrm>
            <a:prstGeom prst="line">
              <a:avLst/>
            </a:prstGeom>
            <a:noFill/>
            <a:ln w="23813">
              <a:solidFill>
                <a:srgbClr val="000000"/>
              </a:solidFill>
              <a:round/>
              <a:headEnd/>
              <a:tailEnd/>
            </a:ln>
          </p:spPr>
          <p:txBody>
            <a:bodyPr/>
            <a:lstStyle/>
            <a:p>
              <a:endParaRPr lang="zh-CN" altLang="en-US"/>
            </a:p>
          </p:txBody>
        </p:sp>
      </p:grpSp>
      <p:sp>
        <p:nvSpPr>
          <p:cNvPr id="26629" name="Text Box 43"/>
          <p:cNvSpPr txBox="1">
            <a:spLocks noChangeArrowheads="1"/>
          </p:cNvSpPr>
          <p:nvPr/>
        </p:nvSpPr>
        <p:spPr bwMode="auto">
          <a:xfrm>
            <a:off x="8610600" y="117475"/>
            <a:ext cx="492443" cy="461665"/>
          </a:xfrm>
          <a:prstGeom prst="rect">
            <a:avLst/>
          </a:prstGeom>
          <a:noFill/>
          <a:ln w="12700">
            <a:noFill/>
            <a:miter lim="800000"/>
            <a:headEnd/>
            <a:tailEnd/>
          </a:ln>
        </p:spPr>
        <p:txBody>
          <a:bodyPr wrap="none">
            <a:spAutoFit/>
          </a:bodyPr>
          <a:lstStyle/>
          <a:p>
            <a:pPr eaLnBrk="0" hangingPunct="0"/>
            <a:r>
              <a:rPr lang="en-US" altLang="zh-CN" smtClean="0"/>
              <a:t>60</a:t>
            </a:r>
            <a:endParaRPr lang="en-US" altLang="zh-CN" dirty="0"/>
          </a:p>
        </p:txBody>
      </p:sp>
      <p:sp>
        <p:nvSpPr>
          <p:cNvPr id="26630" name="Text Box 50"/>
          <p:cNvSpPr txBox="1">
            <a:spLocks noChangeArrowheads="1"/>
          </p:cNvSpPr>
          <p:nvPr/>
        </p:nvSpPr>
        <p:spPr bwMode="auto">
          <a:xfrm>
            <a:off x="971550" y="908050"/>
            <a:ext cx="3740150" cy="457200"/>
          </a:xfrm>
          <a:prstGeom prst="rect">
            <a:avLst/>
          </a:prstGeom>
          <a:noFill/>
          <a:ln w="12700">
            <a:noFill/>
            <a:miter lim="800000"/>
            <a:headEnd/>
            <a:tailEnd/>
          </a:ln>
        </p:spPr>
        <p:txBody>
          <a:bodyPr wrap="none">
            <a:spAutoFit/>
          </a:bodyPr>
          <a:lstStyle/>
          <a:p>
            <a:pPr eaLnBrk="0" hangingPunct="0">
              <a:spcAft>
                <a:spcPct val="50000"/>
              </a:spcAft>
            </a:pPr>
            <a:r>
              <a:rPr lang="en-US" altLang="zh-CN" b="1">
                <a:latin typeface="楷体" pitchFamily="18" charset="-122"/>
                <a:ea typeface="楷体" pitchFamily="18" charset="-122"/>
              </a:rPr>
              <a:t>g(x)=x</a:t>
            </a:r>
            <a:r>
              <a:rPr lang="en-US" altLang="zh-CN" b="1" baseline="30000">
                <a:latin typeface="楷体" pitchFamily="18" charset="-122"/>
                <a:ea typeface="楷体" pitchFamily="18" charset="-122"/>
              </a:rPr>
              <a:t>4</a:t>
            </a:r>
            <a:r>
              <a:rPr lang="en-US" altLang="zh-CN" b="1">
                <a:latin typeface="楷体" pitchFamily="18" charset="-122"/>
                <a:ea typeface="楷体" pitchFamily="18" charset="-122"/>
              </a:rPr>
              <a:t>+x</a:t>
            </a:r>
            <a:r>
              <a:rPr lang="en-US" altLang="zh-CN" b="1" baseline="30000">
                <a:latin typeface="楷体" pitchFamily="18" charset="-122"/>
                <a:ea typeface="楷体" pitchFamily="18" charset="-122"/>
              </a:rPr>
              <a:t>3</a:t>
            </a:r>
            <a:r>
              <a:rPr lang="en-US" altLang="zh-CN" b="1">
                <a:latin typeface="楷体" pitchFamily="18" charset="-122"/>
                <a:ea typeface="楷体" pitchFamily="18" charset="-122"/>
              </a:rPr>
              <a:t>+1</a:t>
            </a:r>
            <a:r>
              <a:rPr lang="zh-CN" altLang="en-US" b="1">
                <a:latin typeface="楷体" pitchFamily="18" charset="-122"/>
                <a:ea typeface="楷体" pitchFamily="18" charset="-122"/>
              </a:rPr>
              <a:t>的编码电路：</a:t>
            </a:r>
          </a:p>
        </p:txBody>
      </p:sp>
      <p:sp>
        <p:nvSpPr>
          <p:cNvPr id="26631" name="Text Box 51"/>
          <p:cNvSpPr txBox="1">
            <a:spLocks noChangeArrowheads="1"/>
          </p:cNvSpPr>
          <p:nvPr/>
        </p:nvSpPr>
        <p:spPr bwMode="auto">
          <a:xfrm>
            <a:off x="539750" y="260350"/>
            <a:ext cx="2927350" cy="457200"/>
          </a:xfrm>
          <a:prstGeom prst="rect">
            <a:avLst/>
          </a:prstGeom>
          <a:noFill/>
          <a:ln w="12700">
            <a:noFill/>
            <a:miter lim="800000"/>
            <a:headEnd/>
            <a:tailEnd/>
          </a:ln>
        </p:spPr>
        <p:txBody>
          <a:bodyPr wrap="none">
            <a:spAutoFit/>
          </a:bodyPr>
          <a:lstStyle/>
          <a:p>
            <a:pPr eaLnBrk="0" hangingPunct="0">
              <a:spcAft>
                <a:spcPct val="50000"/>
              </a:spcAft>
            </a:pPr>
            <a:r>
              <a:rPr lang="zh-CN" altLang="en-US" b="1">
                <a:latin typeface="楷体" pitchFamily="18" charset="-122"/>
                <a:ea typeface="楷体" pitchFamily="18" charset="-122"/>
              </a:rPr>
              <a:t>硬件编码使用举例：</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685800" y="2971800"/>
            <a:ext cx="8350250" cy="3560763"/>
          </a:xfrm>
          <a:prstGeom prst="rect">
            <a:avLst/>
          </a:prstGeom>
          <a:noFill/>
          <a:ln w="12700">
            <a:noFill/>
            <a:miter lim="800000"/>
            <a:headEnd/>
            <a:tailEnd/>
          </a:ln>
        </p:spPr>
        <p:txBody>
          <a:bodyPr wrap="none">
            <a:spAutoFit/>
          </a:bodyPr>
          <a:lstStyle/>
          <a:p>
            <a:pPr eaLnBrk="0" hangingPunct="0"/>
            <a:r>
              <a:rPr lang="zh-CN" altLang="en-US" b="1"/>
              <a:t>输入     </a:t>
            </a:r>
            <a:r>
              <a:rPr lang="en-US" altLang="zh-CN" b="1"/>
              <a:t>R0   R1   R2   R3      </a:t>
            </a:r>
            <a:r>
              <a:rPr lang="zh-CN" altLang="en-US" b="1"/>
              <a:t>输出</a:t>
            </a:r>
          </a:p>
          <a:p>
            <a:pPr eaLnBrk="0" hangingPunct="0"/>
            <a:r>
              <a:rPr lang="zh-CN" altLang="en-US" b="1"/>
              <a:t> </a:t>
            </a:r>
            <a:r>
              <a:rPr lang="en-US" altLang="zh-CN" b="1"/>
              <a:t>1           0      0     0     0                             R0=G=</a:t>
            </a:r>
            <a:r>
              <a:rPr lang="zh-CN" altLang="en-US" b="1"/>
              <a:t>原</a:t>
            </a:r>
            <a:r>
              <a:rPr lang="en-US" altLang="zh-CN" b="1"/>
              <a:t>R3⊕I</a:t>
            </a:r>
          </a:p>
          <a:p>
            <a:pPr eaLnBrk="0" hangingPunct="0"/>
            <a:r>
              <a:rPr lang="en-US" altLang="zh-CN" b="1"/>
              <a:t>              1      0     0     1         1                  R1=</a:t>
            </a:r>
            <a:r>
              <a:rPr lang="zh-CN" altLang="en-US" b="1"/>
              <a:t>原</a:t>
            </a:r>
            <a:r>
              <a:rPr lang="en-US" altLang="zh-CN" b="1"/>
              <a:t>R0</a:t>
            </a:r>
          </a:p>
          <a:p>
            <a:pPr eaLnBrk="0" hangingPunct="0"/>
            <a:r>
              <a:rPr lang="en-US" altLang="zh-CN" b="1"/>
              <a:t>                                                                   R2=</a:t>
            </a:r>
            <a:r>
              <a:rPr lang="zh-CN" altLang="en-US" b="1"/>
              <a:t>原</a:t>
            </a:r>
            <a:r>
              <a:rPr lang="en-US" altLang="zh-CN" b="1"/>
              <a:t>R1</a:t>
            </a:r>
          </a:p>
          <a:p>
            <a:pPr eaLnBrk="0" hangingPunct="0"/>
            <a:r>
              <a:rPr lang="en-US" altLang="zh-CN" b="1"/>
              <a:t>                                                                   R3=</a:t>
            </a:r>
            <a:r>
              <a:rPr lang="zh-CN" altLang="en-US" b="1"/>
              <a:t>原</a:t>
            </a:r>
            <a:r>
              <a:rPr lang="en-US" altLang="zh-CN" b="1"/>
              <a:t>R2⊕G</a:t>
            </a:r>
            <a:r>
              <a:rPr lang="zh-CN" altLang="en-US" b="1"/>
              <a:t>（新</a:t>
            </a:r>
            <a:r>
              <a:rPr lang="en-US" altLang="zh-CN" b="1"/>
              <a:t>R0</a:t>
            </a:r>
            <a:r>
              <a:rPr lang="zh-CN" altLang="en-US" b="1"/>
              <a:t>）</a:t>
            </a:r>
          </a:p>
          <a:p>
            <a:pPr eaLnBrk="0" hangingPunct="0"/>
            <a:r>
              <a:rPr lang="zh-CN" altLang="en-US" b="1"/>
              <a:t>              </a:t>
            </a:r>
            <a:r>
              <a:rPr lang="zh-CN" altLang="en-US" b="1">
                <a:solidFill>
                  <a:srgbClr val="FF0000"/>
                </a:solidFill>
              </a:rPr>
              <a:t> </a:t>
            </a:r>
            <a:endParaRPr lang="zh-CN" altLang="en-US" sz="1600" b="1">
              <a:solidFill>
                <a:srgbClr val="FF0000"/>
              </a:solidFill>
            </a:endParaRPr>
          </a:p>
          <a:p>
            <a:pPr eaLnBrk="0" hangingPunct="0"/>
            <a:r>
              <a:rPr lang="zh-CN" altLang="en-US" b="1"/>
              <a:t>              </a:t>
            </a:r>
            <a:r>
              <a:rPr lang="zh-CN" altLang="en-US" b="1">
                <a:solidFill>
                  <a:srgbClr val="FF0000"/>
                </a:solidFill>
              </a:rPr>
              <a:t> </a:t>
            </a:r>
            <a:endParaRPr lang="zh-CN" altLang="en-US" b="1"/>
          </a:p>
          <a:p>
            <a:pPr eaLnBrk="0" hangingPunct="0"/>
            <a:endParaRPr lang="zh-CN" altLang="en-US" sz="1200" b="1"/>
          </a:p>
          <a:p>
            <a:pPr eaLnBrk="0" hangingPunct="0"/>
            <a:r>
              <a:rPr lang="zh-CN" altLang="en-US" b="1"/>
              <a:t>校验时：整个码字输入完后，移位寄存器</a:t>
            </a:r>
            <a:r>
              <a:rPr lang="en-US" altLang="zh-CN" b="1"/>
              <a:t>Ri</a:t>
            </a:r>
            <a:r>
              <a:rPr lang="zh-CN" altLang="en-US" b="1"/>
              <a:t>应为全</a:t>
            </a:r>
            <a:r>
              <a:rPr lang="en-US" altLang="zh-CN" b="1"/>
              <a:t>0</a:t>
            </a:r>
            <a:r>
              <a:rPr lang="zh-CN" altLang="en-US" b="1"/>
              <a:t>，</a:t>
            </a:r>
          </a:p>
          <a:p>
            <a:pPr eaLnBrk="0" hangingPunct="0"/>
            <a:r>
              <a:rPr lang="zh-CN" altLang="en-US" b="1"/>
              <a:t>                否则接收到的码字出错。</a:t>
            </a:r>
          </a:p>
        </p:txBody>
      </p:sp>
      <p:sp>
        <p:nvSpPr>
          <p:cNvPr id="27651" name="Line 3"/>
          <p:cNvSpPr>
            <a:spLocks noChangeShapeType="1"/>
          </p:cNvSpPr>
          <p:nvPr/>
        </p:nvSpPr>
        <p:spPr bwMode="auto">
          <a:xfrm>
            <a:off x="1219200" y="3657600"/>
            <a:ext cx="609600" cy="228600"/>
          </a:xfrm>
          <a:prstGeom prst="line">
            <a:avLst/>
          </a:prstGeom>
          <a:noFill/>
          <a:ln w="12700">
            <a:solidFill>
              <a:schemeClr val="tx1"/>
            </a:solidFill>
            <a:prstDash val="sysDot"/>
            <a:round/>
            <a:headEnd/>
            <a:tailEnd type="triangle" w="med" len="med"/>
          </a:ln>
        </p:spPr>
        <p:txBody>
          <a:bodyPr wrap="none" anchor="ctr"/>
          <a:lstStyle/>
          <a:p>
            <a:endParaRPr lang="zh-CN" altLang="en-US"/>
          </a:p>
        </p:txBody>
      </p:sp>
      <p:sp>
        <p:nvSpPr>
          <p:cNvPr id="27652" name="Line 4"/>
          <p:cNvSpPr>
            <a:spLocks noChangeShapeType="1"/>
          </p:cNvSpPr>
          <p:nvPr/>
        </p:nvSpPr>
        <p:spPr bwMode="auto">
          <a:xfrm flipH="1">
            <a:off x="2133600" y="3657600"/>
            <a:ext cx="1371600" cy="228600"/>
          </a:xfrm>
          <a:prstGeom prst="line">
            <a:avLst/>
          </a:prstGeom>
          <a:noFill/>
          <a:ln w="12700">
            <a:solidFill>
              <a:schemeClr val="tx1"/>
            </a:solidFill>
            <a:prstDash val="sysDot"/>
            <a:round/>
            <a:headEnd/>
            <a:tailEnd type="triangle" w="med" len="med"/>
          </a:ln>
        </p:spPr>
        <p:txBody>
          <a:bodyPr wrap="none" anchor="ctr"/>
          <a:lstStyle/>
          <a:p>
            <a:endParaRPr lang="zh-CN" altLang="en-US"/>
          </a:p>
        </p:txBody>
      </p:sp>
      <p:sp>
        <p:nvSpPr>
          <p:cNvPr id="27653" name="Line 5"/>
          <p:cNvSpPr>
            <a:spLocks noChangeShapeType="1"/>
          </p:cNvSpPr>
          <p:nvPr/>
        </p:nvSpPr>
        <p:spPr bwMode="auto">
          <a:xfrm>
            <a:off x="2133600" y="3657600"/>
            <a:ext cx="381000" cy="228600"/>
          </a:xfrm>
          <a:prstGeom prst="line">
            <a:avLst/>
          </a:prstGeom>
          <a:noFill/>
          <a:ln w="12700">
            <a:solidFill>
              <a:schemeClr val="tx1"/>
            </a:solidFill>
            <a:prstDash val="sysDot"/>
            <a:round/>
            <a:headEnd/>
            <a:tailEnd type="triangle" w="med" len="med"/>
          </a:ln>
        </p:spPr>
        <p:txBody>
          <a:bodyPr wrap="none" anchor="ctr"/>
          <a:lstStyle/>
          <a:p>
            <a:endParaRPr lang="zh-CN" altLang="en-US"/>
          </a:p>
        </p:txBody>
      </p:sp>
      <p:sp>
        <p:nvSpPr>
          <p:cNvPr id="27654" name="Line 6"/>
          <p:cNvSpPr>
            <a:spLocks noChangeShapeType="1"/>
          </p:cNvSpPr>
          <p:nvPr/>
        </p:nvSpPr>
        <p:spPr bwMode="auto">
          <a:xfrm>
            <a:off x="2667000" y="3657600"/>
            <a:ext cx="381000" cy="228600"/>
          </a:xfrm>
          <a:prstGeom prst="line">
            <a:avLst/>
          </a:prstGeom>
          <a:noFill/>
          <a:ln w="12700">
            <a:solidFill>
              <a:schemeClr val="tx1"/>
            </a:solidFill>
            <a:prstDash val="sysDot"/>
            <a:round/>
            <a:headEnd/>
            <a:tailEnd type="triangle" w="med" len="med"/>
          </a:ln>
        </p:spPr>
        <p:txBody>
          <a:bodyPr wrap="none" anchor="ctr"/>
          <a:lstStyle/>
          <a:p>
            <a:endParaRPr lang="zh-CN" altLang="en-US"/>
          </a:p>
        </p:txBody>
      </p:sp>
      <p:sp>
        <p:nvSpPr>
          <p:cNvPr id="27655" name="Line 7"/>
          <p:cNvSpPr>
            <a:spLocks noChangeShapeType="1"/>
          </p:cNvSpPr>
          <p:nvPr/>
        </p:nvSpPr>
        <p:spPr bwMode="auto">
          <a:xfrm>
            <a:off x="3200400" y="3657600"/>
            <a:ext cx="304800" cy="228600"/>
          </a:xfrm>
          <a:prstGeom prst="line">
            <a:avLst/>
          </a:prstGeom>
          <a:noFill/>
          <a:ln w="12700">
            <a:solidFill>
              <a:schemeClr val="tx1"/>
            </a:solidFill>
            <a:prstDash val="sysDot"/>
            <a:round/>
            <a:headEnd/>
            <a:tailEnd type="triangle" w="med" len="med"/>
          </a:ln>
        </p:spPr>
        <p:txBody>
          <a:bodyPr wrap="none" anchor="ctr"/>
          <a:lstStyle/>
          <a:p>
            <a:endParaRPr lang="zh-CN" altLang="en-US"/>
          </a:p>
        </p:txBody>
      </p:sp>
      <p:sp>
        <p:nvSpPr>
          <p:cNvPr id="27656" name="Line 8"/>
          <p:cNvSpPr>
            <a:spLocks noChangeShapeType="1"/>
          </p:cNvSpPr>
          <p:nvPr/>
        </p:nvSpPr>
        <p:spPr bwMode="auto">
          <a:xfrm>
            <a:off x="2057400" y="3962400"/>
            <a:ext cx="1371600" cy="0"/>
          </a:xfrm>
          <a:prstGeom prst="line">
            <a:avLst/>
          </a:prstGeom>
          <a:noFill/>
          <a:ln w="12700">
            <a:solidFill>
              <a:schemeClr val="tx1"/>
            </a:solidFill>
            <a:prstDash val="sysDot"/>
            <a:round/>
            <a:headEnd/>
            <a:tailEnd type="triangle" w="med" len="med"/>
          </a:ln>
        </p:spPr>
        <p:txBody>
          <a:bodyPr wrap="none" anchor="ctr"/>
          <a:lstStyle/>
          <a:p>
            <a:endParaRPr lang="zh-CN" altLang="en-US"/>
          </a:p>
        </p:txBody>
      </p:sp>
      <p:sp>
        <p:nvSpPr>
          <p:cNvPr id="765961" name="Rectangle 9"/>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grpSp>
        <p:nvGrpSpPr>
          <p:cNvPr id="2" name="Group 10"/>
          <p:cNvGrpSpPr>
            <a:grpSpLocks/>
          </p:cNvGrpSpPr>
          <p:nvPr/>
        </p:nvGrpSpPr>
        <p:grpSpPr bwMode="auto">
          <a:xfrm>
            <a:off x="1371600" y="1279525"/>
            <a:ext cx="6324600" cy="1616075"/>
            <a:chOff x="864" y="806"/>
            <a:chExt cx="3984" cy="1018"/>
          </a:xfrm>
        </p:grpSpPr>
        <p:grpSp>
          <p:nvGrpSpPr>
            <p:cNvPr id="3" name="Group 11"/>
            <p:cNvGrpSpPr>
              <a:grpSpLocks/>
            </p:cNvGrpSpPr>
            <p:nvPr/>
          </p:nvGrpSpPr>
          <p:grpSpPr bwMode="auto">
            <a:xfrm>
              <a:off x="4592" y="1468"/>
              <a:ext cx="256" cy="308"/>
              <a:chOff x="4557" y="2681"/>
              <a:chExt cx="256" cy="308"/>
            </a:xfrm>
          </p:grpSpPr>
          <p:sp>
            <p:nvSpPr>
              <p:cNvPr id="27692" name="Rectangle 12"/>
              <p:cNvSpPr>
                <a:spLocks noChangeArrowheads="1"/>
              </p:cNvSpPr>
              <p:nvPr/>
            </p:nvSpPr>
            <p:spPr bwMode="auto">
              <a:xfrm>
                <a:off x="4557" y="2681"/>
                <a:ext cx="256" cy="308"/>
              </a:xfrm>
              <a:prstGeom prst="rect">
                <a:avLst/>
              </a:prstGeom>
              <a:noFill/>
              <a:ln w="9525">
                <a:noFill/>
                <a:miter lim="800000"/>
                <a:headEnd/>
                <a:tailEnd/>
              </a:ln>
            </p:spPr>
            <p:txBody>
              <a:bodyPr wrap="none" lIns="0" tIns="0" rIns="0" bIns="0">
                <a:spAutoFit/>
              </a:bodyPr>
              <a:lstStyle/>
              <a:p>
                <a:pPr eaLnBrk="0" hangingPunct="0"/>
                <a:r>
                  <a:rPr lang="zh-CN" altLang="en-US" sz="1600" b="1">
                    <a:solidFill>
                      <a:srgbClr val="000000"/>
                    </a:solidFill>
                    <a:latin typeface="宋体" pitchFamily="2" charset="-122"/>
                  </a:rPr>
                  <a:t>输出</a:t>
                </a:r>
              </a:p>
              <a:p>
                <a:pPr eaLnBrk="0" hangingPunct="0"/>
                <a:r>
                  <a:rPr lang="en-US" altLang="zh-CN" sz="1600" b="1">
                    <a:solidFill>
                      <a:srgbClr val="FF0000"/>
                    </a:solidFill>
                    <a:latin typeface="宋体" pitchFamily="2" charset="-122"/>
                  </a:rPr>
                  <a:t>1</a:t>
                </a:r>
                <a:endParaRPr lang="en-US" altLang="zh-CN" sz="1600" b="1">
                  <a:solidFill>
                    <a:srgbClr val="FF0000"/>
                  </a:solidFill>
                </a:endParaRPr>
              </a:p>
            </p:txBody>
          </p:sp>
          <p:sp>
            <p:nvSpPr>
              <p:cNvPr id="27693" name="Rectangle 13"/>
              <p:cNvSpPr>
                <a:spLocks noChangeArrowheads="1"/>
              </p:cNvSpPr>
              <p:nvPr/>
            </p:nvSpPr>
            <p:spPr bwMode="auto">
              <a:xfrm>
                <a:off x="4557" y="2812"/>
                <a:ext cx="0" cy="154"/>
              </a:xfrm>
              <a:prstGeom prst="rect">
                <a:avLst/>
              </a:prstGeom>
              <a:noFill/>
              <a:ln w="9525">
                <a:noFill/>
                <a:miter lim="800000"/>
                <a:headEnd/>
                <a:tailEnd/>
              </a:ln>
            </p:spPr>
            <p:txBody>
              <a:bodyPr wrap="none" lIns="0" tIns="0" rIns="0" bIns="0">
                <a:spAutoFit/>
              </a:bodyPr>
              <a:lstStyle/>
              <a:p>
                <a:pPr eaLnBrk="0" hangingPunct="0"/>
                <a:endParaRPr lang="zh-CN" altLang="zh-CN" sz="1600" b="1"/>
              </a:p>
            </p:txBody>
          </p:sp>
        </p:grpSp>
        <p:sp>
          <p:nvSpPr>
            <p:cNvPr id="27663" name="Rectangle 14"/>
            <p:cNvSpPr>
              <a:spLocks noChangeArrowheads="1"/>
            </p:cNvSpPr>
            <p:nvPr/>
          </p:nvSpPr>
          <p:spPr bwMode="auto">
            <a:xfrm>
              <a:off x="864" y="1183"/>
              <a:ext cx="275" cy="245"/>
            </a:xfrm>
            <a:prstGeom prst="rect">
              <a:avLst/>
            </a:prstGeom>
            <a:noFill/>
            <a:ln w="23813">
              <a:solidFill>
                <a:srgbClr val="000000"/>
              </a:solidFill>
              <a:miter lim="800000"/>
              <a:headEnd/>
              <a:tailEnd/>
            </a:ln>
          </p:spPr>
          <p:txBody>
            <a:bodyPr/>
            <a:lstStyle/>
            <a:p>
              <a:pPr eaLnBrk="0" hangingPunct="0"/>
              <a:r>
                <a:rPr lang="en-US" altLang="zh-CN" sz="1800" b="1">
                  <a:latin typeface="楷体" pitchFamily="18" charset="-122"/>
                  <a:ea typeface="楷体" pitchFamily="18" charset="-122"/>
                </a:rPr>
                <a:t>R0</a:t>
              </a:r>
            </a:p>
          </p:txBody>
        </p:sp>
        <p:sp>
          <p:nvSpPr>
            <p:cNvPr id="27664" name="Rectangle 15"/>
            <p:cNvSpPr>
              <a:spLocks noChangeArrowheads="1"/>
            </p:cNvSpPr>
            <p:nvPr/>
          </p:nvSpPr>
          <p:spPr bwMode="auto">
            <a:xfrm>
              <a:off x="1646" y="1183"/>
              <a:ext cx="322" cy="245"/>
            </a:xfrm>
            <a:prstGeom prst="rect">
              <a:avLst/>
            </a:prstGeom>
            <a:noFill/>
            <a:ln w="23813">
              <a:solidFill>
                <a:srgbClr val="000000"/>
              </a:solidFill>
              <a:miter lim="800000"/>
              <a:headEnd/>
              <a:tailEnd/>
            </a:ln>
          </p:spPr>
          <p:txBody>
            <a:bodyPr/>
            <a:lstStyle/>
            <a:p>
              <a:pPr eaLnBrk="0" hangingPunct="0"/>
              <a:r>
                <a:rPr lang="en-US" altLang="zh-CN" sz="1800" b="1">
                  <a:latin typeface="楷体" pitchFamily="18" charset="-122"/>
                  <a:ea typeface="楷体" pitchFamily="18" charset="-122"/>
                </a:rPr>
                <a:t>R1</a:t>
              </a:r>
            </a:p>
          </p:txBody>
        </p:sp>
        <p:sp>
          <p:nvSpPr>
            <p:cNvPr id="27665" name="Rectangle 16"/>
            <p:cNvSpPr>
              <a:spLocks noChangeArrowheads="1"/>
            </p:cNvSpPr>
            <p:nvPr/>
          </p:nvSpPr>
          <p:spPr bwMode="auto">
            <a:xfrm>
              <a:off x="2411" y="1183"/>
              <a:ext cx="275" cy="245"/>
            </a:xfrm>
            <a:prstGeom prst="rect">
              <a:avLst/>
            </a:prstGeom>
            <a:noFill/>
            <a:ln w="23813">
              <a:solidFill>
                <a:schemeClr val="tx1"/>
              </a:solidFill>
              <a:miter lim="800000"/>
              <a:headEnd/>
              <a:tailEnd/>
            </a:ln>
          </p:spPr>
          <p:txBody>
            <a:bodyPr/>
            <a:lstStyle/>
            <a:p>
              <a:pPr eaLnBrk="0" hangingPunct="0"/>
              <a:r>
                <a:rPr lang="en-US" altLang="zh-CN" sz="1800" b="1">
                  <a:latin typeface="楷体" pitchFamily="18" charset="-122"/>
                  <a:ea typeface="楷体" pitchFamily="18" charset="-122"/>
                </a:rPr>
                <a:t>R2</a:t>
              </a:r>
            </a:p>
          </p:txBody>
        </p:sp>
        <p:sp>
          <p:nvSpPr>
            <p:cNvPr id="27666" name="Rectangle 17"/>
            <p:cNvSpPr>
              <a:spLocks noChangeArrowheads="1"/>
            </p:cNvSpPr>
            <p:nvPr/>
          </p:nvSpPr>
          <p:spPr bwMode="auto">
            <a:xfrm>
              <a:off x="3140" y="1183"/>
              <a:ext cx="275" cy="245"/>
            </a:xfrm>
            <a:prstGeom prst="rect">
              <a:avLst/>
            </a:prstGeom>
            <a:noFill/>
            <a:ln w="23813">
              <a:solidFill>
                <a:srgbClr val="000000"/>
              </a:solidFill>
              <a:miter lim="800000"/>
              <a:headEnd/>
              <a:tailEnd/>
            </a:ln>
          </p:spPr>
          <p:txBody>
            <a:bodyPr/>
            <a:lstStyle/>
            <a:p>
              <a:pPr eaLnBrk="0" hangingPunct="0"/>
              <a:r>
                <a:rPr lang="en-US" altLang="zh-CN" sz="1800" b="1">
                  <a:latin typeface="楷体" pitchFamily="18" charset="-122"/>
                  <a:ea typeface="楷体" pitchFamily="18" charset="-122"/>
                </a:rPr>
                <a:t>R3</a:t>
              </a:r>
            </a:p>
          </p:txBody>
        </p:sp>
        <p:sp>
          <p:nvSpPr>
            <p:cNvPr id="27667" name="Oval 18"/>
            <p:cNvSpPr>
              <a:spLocks noChangeArrowheads="1"/>
            </p:cNvSpPr>
            <p:nvPr/>
          </p:nvSpPr>
          <p:spPr bwMode="auto">
            <a:xfrm>
              <a:off x="2832" y="1229"/>
              <a:ext cx="183" cy="163"/>
            </a:xfrm>
            <a:prstGeom prst="ellipse">
              <a:avLst/>
            </a:prstGeom>
            <a:noFill/>
            <a:ln w="23813">
              <a:solidFill>
                <a:schemeClr val="tx1"/>
              </a:solidFill>
              <a:round/>
              <a:headEnd/>
              <a:tailEnd/>
            </a:ln>
          </p:spPr>
          <p:txBody>
            <a:bodyPr/>
            <a:lstStyle/>
            <a:p>
              <a:endParaRPr lang="zh-CN" altLang="en-US"/>
            </a:p>
          </p:txBody>
        </p:sp>
        <p:sp>
          <p:nvSpPr>
            <p:cNvPr id="27668" name="Line 19"/>
            <p:cNvSpPr>
              <a:spLocks noChangeShapeType="1"/>
            </p:cNvSpPr>
            <p:nvPr/>
          </p:nvSpPr>
          <p:spPr bwMode="auto">
            <a:xfrm>
              <a:off x="2678" y="1296"/>
              <a:ext cx="470" cy="1"/>
            </a:xfrm>
            <a:prstGeom prst="line">
              <a:avLst/>
            </a:prstGeom>
            <a:noFill/>
            <a:ln w="23813">
              <a:solidFill>
                <a:srgbClr val="000000"/>
              </a:solidFill>
              <a:round/>
              <a:headEnd/>
              <a:tailEnd/>
            </a:ln>
          </p:spPr>
          <p:txBody>
            <a:bodyPr/>
            <a:lstStyle/>
            <a:p>
              <a:endParaRPr lang="zh-CN" altLang="en-US"/>
            </a:p>
          </p:txBody>
        </p:sp>
        <p:sp>
          <p:nvSpPr>
            <p:cNvPr id="27669" name="Oval 20"/>
            <p:cNvSpPr>
              <a:spLocks noChangeArrowheads="1"/>
            </p:cNvSpPr>
            <p:nvPr/>
          </p:nvSpPr>
          <p:spPr bwMode="auto">
            <a:xfrm>
              <a:off x="3596" y="1265"/>
              <a:ext cx="184" cy="163"/>
            </a:xfrm>
            <a:prstGeom prst="ellipse">
              <a:avLst/>
            </a:prstGeom>
            <a:noFill/>
            <a:ln w="23813">
              <a:solidFill>
                <a:srgbClr val="000000"/>
              </a:solidFill>
              <a:round/>
              <a:headEnd/>
              <a:tailEnd/>
            </a:ln>
          </p:spPr>
          <p:txBody>
            <a:bodyPr/>
            <a:lstStyle/>
            <a:p>
              <a:endParaRPr lang="zh-CN" altLang="en-US"/>
            </a:p>
          </p:txBody>
        </p:sp>
        <p:sp>
          <p:nvSpPr>
            <p:cNvPr id="27670" name="Line 21"/>
            <p:cNvSpPr>
              <a:spLocks noChangeShapeType="1"/>
            </p:cNvSpPr>
            <p:nvPr/>
          </p:nvSpPr>
          <p:spPr bwMode="auto">
            <a:xfrm>
              <a:off x="3407" y="1339"/>
              <a:ext cx="380" cy="1"/>
            </a:xfrm>
            <a:prstGeom prst="line">
              <a:avLst/>
            </a:prstGeom>
            <a:noFill/>
            <a:ln w="23813">
              <a:solidFill>
                <a:srgbClr val="000000"/>
              </a:solidFill>
              <a:round/>
              <a:headEnd/>
              <a:tailEnd/>
            </a:ln>
          </p:spPr>
          <p:txBody>
            <a:bodyPr/>
            <a:lstStyle/>
            <a:p>
              <a:endParaRPr lang="zh-CN" altLang="en-US"/>
            </a:p>
          </p:txBody>
        </p:sp>
        <p:sp>
          <p:nvSpPr>
            <p:cNvPr id="27671" name="Rectangle 22"/>
            <p:cNvSpPr>
              <a:spLocks noChangeArrowheads="1"/>
            </p:cNvSpPr>
            <p:nvPr/>
          </p:nvSpPr>
          <p:spPr bwMode="auto">
            <a:xfrm>
              <a:off x="3231" y="856"/>
              <a:ext cx="93" cy="245"/>
            </a:xfrm>
            <a:prstGeom prst="rect">
              <a:avLst/>
            </a:prstGeom>
            <a:noFill/>
            <a:ln w="23813">
              <a:solidFill>
                <a:srgbClr val="000000"/>
              </a:solidFill>
              <a:miter lim="800000"/>
              <a:headEnd/>
              <a:tailEnd/>
            </a:ln>
          </p:spPr>
          <p:txBody>
            <a:bodyPr/>
            <a:lstStyle/>
            <a:p>
              <a:endParaRPr lang="zh-CN" altLang="en-US"/>
            </a:p>
          </p:txBody>
        </p:sp>
        <p:sp>
          <p:nvSpPr>
            <p:cNvPr id="27672" name="Line 23"/>
            <p:cNvSpPr>
              <a:spLocks noChangeShapeType="1"/>
            </p:cNvSpPr>
            <p:nvPr/>
          </p:nvSpPr>
          <p:spPr bwMode="auto">
            <a:xfrm flipH="1">
              <a:off x="1008" y="960"/>
              <a:ext cx="0" cy="240"/>
            </a:xfrm>
            <a:prstGeom prst="line">
              <a:avLst/>
            </a:prstGeom>
            <a:noFill/>
            <a:ln w="23813">
              <a:solidFill>
                <a:srgbClr val="000000"/>
              </a:solidFill>
              <a:round/>
              <a:headEnd/>
              <a:tailEnd/>
            </a:ln>
          </p:spPr>
          <p:txBody>
            <a:bodyPr/>
            <a:lstStyle/>
            <a:p>
              <a:endParaRPr lang="zh-CN" altLang="en-US"/>
            </a:p>
          </p:txBody>
        </p:sp>
        <p:sp>
          <p:nvSpPr>
            <p:cNvPr id="27673" name="Line 24"/>
            <p:cNvSpPr>
              <a:spLocks noChangeShapeType="1"/>
            </p:cNvSpPr>
            <p:nvPr/>
          </p:nvSpPr>
          <p:spPr bwMode="auto">
            <a:xfrm flipV="1">
              <a:off x="1008" y="960"/>
              <a:ext cx="2208" cy="0"/>
            </a:xfrm>
            <a:prstGeom prst="line">
              <a:avLst/>
            </a:prstGeom>
            <a:noFill/>
            <a:ln w="23813">
              <a:solidFill>
                <a:srgbClr val="000000"/>
              </a:solidFill>
              <a:round/>
              <a:headEnd/>
              <a:tailEnd/>
            </a:ln>
          </p:spPr>
          <p:txBody>
            <a:bodyPr/>
            <a:lstStyle/>
            <a:p>
              <a:endParaRPr lang="zh-CN" altLang="en-US"/>
            </a:p>
          </p:txBody>
        </p:sp>
        <p:sp>
          <p:nvSpPr>
            <p:cNvPr id="27674" name="Line 25"/>
            <p:cNvSpPr>
              <a:spLocks noChangeShapeType="1"/>
            </p:cNvSpPr>
            <p:nvPr/>
          </p:nvSpPr>
          <p:spPr bwMode="auto">
            <a:xfrm>
              <a:off x="1137" y="1296"/>
              <a:ext cx="495" cy="5"/>
            </a:xfrm>
            <a:prstGeom prst="line">
              <a:avLst/>
            </a:prstGeom>
            <a:noFill/>
            <a:ln w="23813">
              <a:solidFill>
                <a:srgbClr val="000000"/>
              </a:solidFill>
              <a:round/>
              <a:headEnd/>
              <a:tailEnd/>
            </a:ln>
          </p:spPr>
          <p:txBody>
            <a:bodyPr/>
            <a:lstStyle/>
            <a:p>
              <a:endParaRPr lang="zh-CN" altLang="en-US"/>
            </a:p>
          </p:txBody>
        </p:sp>
        <p:sp>
          <p:nvSpPr>
            <p:cNvPr id="27675" name="Line 26"/>
            <p:cNvSpPr>
              <a:spLocks noChangeShapeType="1"/>
            </p:cNvSpPr>
            <p:nvPr/>
          </p:nvSpPr>
          <p:spPr bwMode="auto">
            <a:xfrm flipH="1">
              <a:off x="2928" y="960"/>
              <a:ext cx="0" cy="432"/>
            </a:xfrm>
            <a:prstGeom prst="line">
              <a:avLst/>
            </a:prstGeom>
            <a:noFill/>
            <a:ln w="23813">
              <a:solidFill>
                <a:srgbClr val="000000"/>
              </a:solidFill>
              <a:round/>
              <a:headEnd/>
              <a:tailEnd/>
            </a:ln>
          </p:spPr>
          <p:txBody>
            <a:bodyPr/>
            <a:lstStyle/>
            <a:p>
              <a:endParaRPr lang="zh-CN" altLang="en-US"/>
            </a:p>
          </p:txBody>
        </p:sp>
        <p:sp>
          <p:nvSpPr>
            <p:cNvPr id="27676" name="Line 27"/>
            <p:cNvSpPr>
              <a:spLocks noChangeShapeType="1"/>
            </p:cNvSpPr>
            <p:nvPr/>
          </p:nvSpPr>
          <p:spPr bwMode="auto">
            <a:xfrm>
              <a:off x="3316" y="960"/>
              <a:ext cx="379" cy="1"/>
            </a:xfrm>
            <a:prstGeom prst="line">
              <a:avLst/>
            </a:prstGeom>
            <a:noFill/>
            <a:ln w="23813">
              <a:solidFill>
                <a:srgbClr val="000000"/>
              </a:solidFill>
              <a:round/>
              <a:headEnd/>
              <a:tailEnd/>
            </a:ln>
          </p:spPr>
          <p:txBody>
            <a:bodyPr/>
            <a:lstStyle/>
            <a:p>
              <a:endParaRPr lang="zh-CN" altLang="en-US"/>
            </a:p>
          </p:txBody>
        </p:sp>
        <p:sp>
          <p:nvSpPr>
            <p:cNvPr id="27677" name="Line 28"/>
            <p:cNvSpPr>
              <a:spLocks noChangeShapeType="1"/>
            </p:cNvSpPr>
            <p:nvPr/>
          </p:nvSpPr>
          <p:spPr bwMode="auto">
            <a:xfrm>
              <a:off x="3696" y="960"/>
              <a:ext cx="1" cy="720"/>
            </a:xfrm>
            <a:prstGeom prst="line">
              <a:avLst/>
            </a:prstGeom>
            <a:noFill/>
            <a:ln w="23813">
              <a:solidFill>
                <a:srgbClr val="000000"/>
              </a:solidFill>
              <a:round/>
              <a:headEnd/>
              <a:tailEnd/>
            </a:ln>
          </p:spPr>
          <p:txBody>
            <a:bodyPr/>
            <a:lstStyle/>
            <a:p>
              <a:endParaRPr lang="zh-CN" altLang="en-US"/>
            </a:p>
          </p:txBody>
        </p:sp>
        <p:sp>
          <p:nvSpPr>
            <p:cNvPr id="27678" name="Line 29"/>
            <p:cNvSpPr>
              <a:spLocks noChangeShapeType="1"/>
            </p:cNvSpPr>
            <p:nvPr/>
          </p:nvSpPr>
          <p:spPr bwMode="auto">
            <a:xfrm flipH="1">
              <a:off x="3499" y="1344"/>
              <a:ext cx="5" cy="172"/>
            </a:xfrm>
            <a:prstGeom prst="line">
              <a:avLst/>
            </a:prstGeom>
            <a:noFill/>
            <a:ln w="23813">
              <a:solidFill>
                <a:srgbClr val="000000"/>
              </a:solidFill>
              <a:round/>
              <a:headEnd/>
              <a:tailEnd/>
            </a:ln>
          </p:spPr>
          <p:txBody>
            <a:bodyPr/>
            <a:lstStyle/>
            <a:p>
              <a:endParaRPr lang="zh-CN" altLang="en-US"/>
            </a:p>
          </p:txBody>
        </p:sp>
        <p:sp>
          <p:nvSpPr>
            <p:cNvPr id="27679" name="Line 30"/>
            <p:cNvSpPr>
              <a:spLocks noChangeShapeType="1"/>
            </p:cNvSpPr>
            <p:nvPr/>
          </p:nvSpPr>
          <p:spPr bwMode="auto">
            <a:xfrm>
              <a:off x="3498" y="1503"/>
              <a:ext cx="471" cy="1"/>
            </a:xfrm>
            <a:prstGeom prst="line">
              <a:avLst/>
            </a:prstGeom>
            <a:noFill/>
            <a:ln w="23813">
              <a:solidFill>
                <a:srgbClr val="000000"/>
              </a:solidFill>
              <a:round/>
              <a:headEnd/>
              <a:tailEnd/>
            </a:ln>
          </p:spPr>
          <p:txBody>
            <a:bodyPr/>
            <a:lstStyle/>
            <a:p>
              <a:endParaRPr lang="zh-CN" altLang="en-US"/>
            </a:p>
          </p:txBody>
        </p:sp>
        <p:grpSp>
          <p:nvGrpSpPr>
            <p:cNvPr id="4" name="Group 31"/>
            <p:cNvGrpSpPr>
              <a:grpSpLocks/>
            </p:cNvGrpSpPr>
            <p:nvPr/>
          </p:nvGrpSpPr>
          <p:grpSpPr bwMode="auto">
            <a:xfrm>
              <a:off x="3316" y="1605"/>
              <a:ext cx="364" cy="121"/>
              <a:chOff x="3281" y="2707"/>
              <a:chExt cx="364" cy="121"/>
            </a:xfrm>
          </p:grpSpPr>
          <p:sp>
            <p:nvSpPr>
              <p:cNvPr id="27690" name="Line 32"/>
              <p:cNvSpPr>
                <a:spLocks noChangeShapeType="1"/>
              </p:cNvSpPr>
              <p:nvPr/>
            </p:nvSpPr>
            <p:spPr bwMode="auto">
              <a:xfrm>
                <a:off x="3281" y="2768"/>
                <a:ext cx="250" cy="1"/>
              </a:xfrm>
              <a:prstGeom prst="line">
                <a:avLst/>
              </a:prstGeom>
              <a:noFill/>
              <a:ln w="23813">
                <a:solidFill>
                  <a:srgbClr val="000000"/>
                </a:solidFill>
                <a:round/>
                <a:headEnd/>
                <a:tailEnd/>
              </a:ln>
            </p:spPr>
            <p:txBody>
              <a:bodyPr/>
              <a:lstStyle/>
              <a:p>
                <a:endParaRPr lang="zh-CN" altLang="en-US"/>
              </a:p>
            </p:txBody>
          </p:sp>
          <p:sp>
            <p:nvSpPr>
              <p:cNvPr id="27691" name="Freeform 33"/>
              <p:cNvSpPr>
                <a:spLocks/>
              </p:cNvSpPr>
              <p:nvPr/>
            </p:nvSpPr>
            <p:spPr bwMode="auto">
              <a:xfrm>
                <a:off x="3417" y="2707"/>
                <a:ext cx="228" cy="121"/>
              </a:xfrm>
              <a:custGeom>
                <a:avLst/>
                <a:gdLst>
                  <a:gd name="T0" fmla="*/ 228 w 228"/>
                  <a:gd name="T1" fmla="*/ 61 h 121"/>
                  <a:gd name="T2" fmla="*/ 0 w 228"/>
                  <a:gd name="T3" fmla="*/ 0 h 121"/>
                  <a:gd name="T4" fmla="*/ 0 w 228"/>
                  <a:gd name="T5" fmla="*/ 121 h 121"/>
                  <a:gd name="T6" fmla="*/ 228 w 228"/>
                  <a:gd name="T7" fmla="*/ 61 h 121"/>
                  <a:gd name="T8" fmla="*/ 0 60000 65536"/>
                  <a:gd name="T9" fmla="*/ 0 60000 65536"/>
                  <a:gd name="T10" fmla="*/ 0 60000 65536"/>
                  <a:gd name="T11" fmla="*/ 0 60000 65536"/>
                  <a:gd name="T12" fmla="*/ 0 w 228"/>
                  <a:gd name="T13" fmla="*/ 0 h 121"/>
                  <a:gd name="T14" fmla="*/ 228 w 228"/>
                  <a:gd name="T15" fmla="*/ 121 h 121"/>
                </a:gdLst>
                <a:ahLst/>
                <a:cxnLst>
                  <a:cxn ang="T8">
                    <a:pos x="T0" y="T1"/>
                  </a:cxn>
                  <a:cxn ang="T9">
                    <a:pos x="T2" y="T3"/>
                  </a:cxn>
                  <a:cxn ang="T10">
                    <a:pos x="T4" y="T5"/>
                  </a:cxn>
                  <a:cxn ang="T11">
                    <a:pos x="T6" y="T7"/>
                  </a:cxn>
                </a:cxnLst>
                <a:rect l="T12" t="T13" r="T14" b="T15"/>
                <a:pathLst>
                  <a:path w="228" h="121">
                    <a:moveTo>
                      <a:pt x="228" y="61"/>
                    </a:moveTo>
                    <a:lnTo>
                      <a:pt x="0" y="0"/>
                    </a:lnTo>
                    <a:lnTo>
                      <a:pt x="0" y="121"/>
                    </a:lnTo>
                    <a:lnTo>
                      <a:pt x="228" y="61"/>
                    </a:lnTo>
                    <a:close/>
                  </a:path>
                </a:pathLst>
              </a:custGeom>
              <a:solidFill>
                <a:srgbClr val="000000"/>
              </a:solidFill>
              <a:ln w="9525">
                <a:noFill/>
                <a:round/>
                <a:headEnd/>
                <a:tailEnd/>
              </a:ln>
            </p:spPr>
            <p:txBody>
              <a:bodyPr/>
              <a:lstStyle/>
              <a:p>
                <a:endParaRPr lang="zh-CN" altLang="en-US"/>
              </a:p>
            </p:txBody>
          </p:sp>
        </p:grpSp>
        <p:grpSp>
          <p:nvGrpSpPr>
            <p:cNvPr id="5" name="Group 34"/>
            <p:cNvGrpSpPr>
              <a:grpSpLocks/>
            </p:cNvGrpSpPr>
            <p:nvPr/>
          </p:nvGrpSpPr>
          <p:grpSpPr bwMode="auto">
            <a:xfrm>
              <a:off x="4227" y="1523"/>
              <a:ext cx="365" cy="121"/>
              <a:chOff x="4192" y="2625"/>
              <a:chExt cx="365" cy="121"/>
            </a:xfrm>
          </p:grpSpPr>
          <p:sp>
            <p:nvSpPr>
              <p:cNvPr id="27688" name="Line 35"/>
              <p:cNvSpPr>
                <a:spLocks noChangeShapeType="1"/>
              </p:cNvSpPr>
              <p:nvPr/>
            </p:nvSpPr>
            <p:spPr bwMode="auto">
              <a:xfrm>
                <a:off x="4192" y="2686"/>
                <a:ext cx="251" cy="1"/>
              </a:xfrm>
              <a:prstGeom prst="line">
                <a:avLst/>
              </a:prstGeom>
              <a:noFill/>
              <a:ln w="23813">
                <a:solidFill>
                  <a:srgbClr val="000000"/>
                </a:solidFill>
                <a:round/>
                <a:headEnd/>
                <a:tailEnd/>
              </a:ln>
            </p:spPr>
            <p:txBody>
              <a:bodyPr/>
              <a:lstStyle/>
              <a:p>
                <a:endParaRPr lang="zh-CN" altLang="en-US"/>
              </a:p>
            </p:txBody>
          </p:sp>
          <p:sp>
            <p:nvSpPr>
              <p:cNvPr id="27689" name="Freeform 36"/>
              <p:cNvSpPr>
                <a:spLocks/>
              </p:cNvSpPr>
              <p:nvPr/>
            </p:nvSpPr>
            <p:spPr bwMode="auto">
              <a:xfrm>
                <a:off x="4329" y="2625"/>
                <a:ext cx="228" cy="121"/>
              </a:xfrm>
              <a:custGeom>
                <a:avLst/>
                <a:gdLst>
                  <a:gd name="T0" fmla="*/ 228 w 228"/>
                  <a:gd name="T1" fmla="*/ 61 h 121"/>
                  <a:gd name="T2" fmla="*/ 0 w 228"/>
                  <a:gd name="T3" fmla="*/ 0 h 121"/>
                  <a:gd name="T4" fmla="*/ 0 w 228"/>
                  <a:gd name="T5" fmla="*/ 121 h 121"/>
                  <a:gd name="T6" fmla="*/ 228 w 228"/>
                  <a:gd name="T7" fmla="*/ 61 h 121"/>
                  <a:gd name="T8" fmla="*/ 0 60000 65536"/>
                  <a:gd name="T9" fmla="*/ 0 60000 65536"/>
                  <a:gd name="T10" fmla="*/ 0 60000 65536"/>
                  <a:gd name="T11" fmla="*/ 0 60000 65536"/>
                  <a:gd name="T12" fmla="*/ 0 w 228"/>
                  <a:gd name="T13" fmla="*/ 0 h 121"/>
                  <a:gd name="T14" fmla="*/ 228 w 228"/>
                  <a:gd name="T15" fmla="*/ 121 h 121"/>
                </a:gdLst>
                <a:ahLst/>
                <a:cxnLst>
                  <a:cxn ang="T8">
                    <a:pos x="T0" y="T1"/>
                  </a:cxn>
                  <a:cxn ang="T9">
                    <a:pos x="T2" y="T3"/>
                  </a:cxn>
                  <a:cxn ang="T10">
                    <a:pos x="T4" y="T5"/>
                  </a:cxn>
                  <a:cxn ang="T11">
                    <a:pos x="T6" y="T7"/>
                  </a:cxn>
                </a:cxnLst>
                <a:rect l="T12" t="T13" r="T14" b="T15"/>
                <a:pathLst>
                  <a:path w="228" h="121">
                    <a:moveTo>
                      <a:pt x="228" y="61"/>
                    </a:moveTo>
                    <a:lnTo>
                      <a:pt x="0" y="0"/>
                    </a:lnTo>
                    <a:lnTo>
                      <a:pt x="0" y="121"/>
                    </a:lnTo>
                    <a:lnTo>
                      <a:pt x="228" y="61"/>
                    </a:lnTo>
                    <a:close/>
                  </a:path>
                </a:pathLst>
              </a:custGeom>
              <a:solidFill>
                <a:srgbClr val="000000"/>
              </a:solidFill>
              <a:ln w="9525">
                <a:noFill/>
                <a:round/>
                <a:headEnd/>
                <a:tailEnd/>
              </a:ln>
            </p:spPr>
            <p:txBody>
              <a:bodyPr/>
              <a:lstStyle/>
              <a:p>
                <a:endParaRPr lang="zh-CN" altLang="en-US"/>
              </a:p>
            </p:txBody>
          </p:sp>
        </p:grpSp>
        <p:sp>
          <p:nvSpPr>
            <p:cNvPr id="27682" name="Line 37"/>
            <p:cNvSpPr>
              <a:spLocks noChangeShapeType="1"/>
            </p:cNvSpPr>
            <p:nvPr/>
          </p:nvSpPr>
          <p:spPr bwMode="auto">
            <a:xfrm>
              <a:off x="3863" y="1421"/>
              <a:ext cx="379" cy="169"/>
            </a:xfrm>
            <a:prstGeom prst="line">
              <a:avLst/>
            </a:prstGeom>
            <a:noFill/>
            <a:ln w="23813">
              <a:solidFill>
                <a:srgbClr val="000000"/>
              </a:solidFill>
              <a:round/>
              <a:headEnd/>
              <a:tailEnd/>
            </a:ln>
          </p:spPr>
          <p:txBody>
            <a:bodyPr/>
            <a:lstStyle/>
            <a:p>
              <a:endParaRPr lang="zh-CN" altLang="en-US"/>
            </a:p>
          </p:txBody>
        </p:sp>
        <p:sp>
          <p:nvSpPr>
            <p:cNvPr id="27683" name="Rectangle 38"/>
            <p:cNvSpPr>
              <a:spLocks noChangeArrowheads="1"/>
            </p:cNvSpPr>
            <p:nvPr/>
          </p:nvSpPr>
          <p:spPr bwMode="auto">
            <a:xfrm>
              <a:off x="3316" y="806"/>
              <a:ext cx="130" cy="154"/>
            </a:xfrm>
            <a:prstGeom prst="rect">
              <a:avLst/>
            </a:prstGeom>
            <a:noFill/>
            <a:ln w="9525">
              <a:noFill/>
              <a:miter lim="800000"/>
              <a:headEnd/>
              <a:tailEnd/>
            </a:ln>
          </p:spPr>
          <p:txBody>
            <a:bodyPr wrap="none" lIns="0" tIns="0" rIns="0" bIns="0">
              <a:spAutoFit/>
            </a:bodyPr>
            <a:lstStyle/>
            <a:p>
              <a:pPr eaLnBrk="0" hangingPunct="0"/>
              <a:r>
                <a:rPr lang="en-US" altLang="zh-CN" sz="1600" b="1">
                  <a:solidFill>
                    <a:srgbClr val="000000"/>
                  </a:solidFill>
                  <a:latin typeface="宋体" pitchFamily="2" charset="-122"/>
                </a:rPr>
                <a:t> G</a:t>
              </a:r>
              <a:endParaRPr lang="en-US" altLang="zh-CN" sz="1600" b="1"/>
            </a:p>
          </p:txBody>
        </p:sp>
        <p:sp>
          <p:nvSpPr>
            <p:cNvPr id="27684" name="Rectangle 39"/>
            <p:cNvSpPr>
              <a:spLocks noChangeArrowheads="1"/>
            </p:cNvSpPr>
            <p:nvPr/>
          </p:nvSpPr>
          <p:spPr bwMode="auto">
            <a:xfrm>
              <a:off x="3954" y="1416"/>
              <a:ext cx="323" cy="154"/>
            </a:xfrm>
            <a:prstGeom prst="rect">
              <a:avLst/>
            </a:prstGeom>
            <a:noFill/>
            <a:ln w="9525">
              <a:noFill/>
              <a:miter lim="800000"/>
              <a:headEnd/>
              <a:tailEnd/>
            </a:ln>
          </p:spPr>
          <p:txBody>
            <a:bodyPr wrap="none" lIns="0" tIns="0" rIns="0" bIns="0">
              <a:spAutoFit/>
            </a:bodyPr>
            <a:lstStyle/>
            <a:p>
              <a:pPr eaLnBrk="0" hangingPunct="0"/>
              <a:r>
                <a:rPr lang="en-US" altLang="zh-CN" sz="1600" b="1">
                  <a:solidFill>
                    <a:srgbClr val="000000"/>
                  </a:solidFill>
                  <a:latin typeface="宋体" pitchFamily="2" charset="-122"/>
                </a:rPr>
                <a:t> </a:t>
              </a:r>
              <a:r>
                <a:rPr lang="zh-CN" altLang="en-US" sz="1600" b="1">
                  <a:solidFill>
                    <a:srgbClr val="000000"/>
                  </a:solidFill>
                  <a:latin typeface="宋体" pitchFamily="2" charset="-122"/>
                </a:rPr>
                <a:t>开关</a:t>
              </a:r>
              <a:endParaRPr lang="zh-CN" altLang="en-US" sz="1600" b="1"/>
            </a:p>
          </p:txBody>
        </p:sp>
        <p:sp>
          <p:nvSpPr>
            <p:cNvPr id="27685" name="Rectangle 40"/>
            <p:cNvSpPr>
              <a:spLocks noChangeArrowheads="1"/>
            </p:cNvSpPr>
            <p:nvPr/>
          </p:nvSpPr>
          <p:spPr bwMode="auto">
            <a:xfrm>
              <a:off x="2922" y="1516"/>
              <a:ext cx="256" cy="308"/>
            </a:xfrm>
            <a:prstGeom prst="rect">
              <a:avLst/>
            </a:prstGeom>
            <a:noFill/>
            <a:ln w="9525">
              <a:noFill/>
              <a:miter lim="800000"/>
              <a:headEnd/>
              <a:tailEnd/>
            </a:ln>
          </p:spPr>
          <p:txBody>
            <a:bodyPr wrap="none" lIns="0" tIns="0" rIns="0" bIns="0">
              <a:spAutoFit/>
            </a:bodyPr>
            <a:lstStyle/>
            <a:p>
              <a:pPr eaLnBrk="0" hangingPunct="0"/>
              <a:r>
                <a:rPr lang="zh-CN" altLang="en-US" sz="1600" b="1">
                  <a:solidFill>
                    <a:srgbClr val="000000"/>
                  </a:solidFill>
                  <a:latin typeface="宋体" pitchFamily="2" charset="-122"/>
                </a:rPr>
                <a:t>输入</a:t>
              </a:r>
            </a:p>
            <a:p>
              <a:pPr eaLnBrk="0" hangingPunct="0"/>
              <a:r>
                <a:rPr lang="en-US" altLang="zh-CN" sz="1600" b="1">
                  <a:solidFill>
                    <a:srgbClr val="FF0000"/>
                  </a:solidFill>
                  <a:latin typeface="宋体" pitchFamily="2" charset="-122"/>
                </a:rPr>
                <a:t>110</a:t>
              </a:r>
              <a:endParaRPr lang="en-US" altLang="zh-CN" sz="1600" b="1">
                <a:solidFill>
                  <a:srgbClr val="FF0000"/>
                </a:solidFill>
              </a:endParaRPr>
            </a:p>
          </p:txBody>
        </p:sp>
        <p:sp>
          <p:nvSpPr>
            <p:cNvPr id="27686" name="Line 41"/>
            <p:cNvSpPr>
              <a:spLocks noChangeShapeType="1"/>
            </p:cNvSpPr>
            <p:nvPr/>
          </p:nvSpPr>
          <p:spPr bwMode="auto">
            <a:xfrm>
              <a:off x="3680" y="1666"/>
              <a:ext cx="289" cy="1"/>
            </a:xfrm>
            <a:prstGeom prst="line">
              <a:avLst/>
            </a:prstGeom>
            <a:noFill/>
            <a:ln w="23813">
              <a:solidFill>
                <a:srgbClr val="000000"/>
              </a:solidFill>
              <a:round/>
              <a:headEnd/>
              <a:tailEnd/>
            </a:ln>
          </p:spPr>
          <p:txBody>
            <a:bodyPr/>
            <a:lstStyle/>
            <a:p>
              <a:endParaRPr lang="zh-CN" altLang="en-US"/>
            </a:p>
          </p:txBody>
        </p:sp>
        <p:sp>
          <p:nvSpPr>
            <p:cNvPr id="27687" name="Line 42"/>
            <p:cNvSpPr>
              <a:spLocks noChangeShapeType="1"/>
            </p:cNvSpPr>
            <p:nvPr/>
          </p:nvSpPr>
          <p:spPr bwMode="auto">
            <a:xfrm>
              <a:off x="1968" y="1296"/>
              <a:ext cx="447" cy="5"/>
            </a:xfrm>
            <a:prstGeom prst="line">
              <a:avLst/>
            </a:prstGeom>
            <a:noFill/>
            <a:ln w="23813">
              <a:solidFill>
                <a:srgbClr val="000000"/>
              </a:solidFill>
              <a:round/>
              <a:headEnd/>
              <a:tailEnd/>
            </a:ln>
          </p:spPr>
          <p:txBody>
            <a:bodyPr/>
            <a:lstStyle/>
            <a:p>
              <a:endParaRPr lang="zh-CN" altLang="en-US"/>
            </a:p>
          </p:txBody>
        </p:sp>
      </p:grpSp>
      <p:sp>
        <p:nvSpPr>
          <p:cNvPr id="27659" name="Text Box 43"/>
          <p:cNvSpPr txBox="1">
            <a:spLocks noChangeArrowheads="1"/>
          </p:cNvSpPr>
          <p:nvPr/>
        </p:nvSpPr>
        <p:spPr bwMode="auto">
          <a:xfrm>
            <a:off x="861060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68</a:t>
            </a:r>
            <a:endParaRPr lang="en-US" altLang="zh-CN" dirty="0"/>
          </a:p>
        </p:txBody>
      </p:sp>
      <p:sp>
        <p:nvSpPr>
          <p:cNvPr id="27660" name="Text Box 44"/>
          <p:cNvSpPr txBox="1">
            <a:spLocks noChangeArrowheads="1"/>
          </p:cNvSpPr>
          <p:nvPr/>
        </p:nvSpPr>
        <p:spPr bwMode="auto">
          <a:xfrm>
            <a:off x="971550" y="908050"/>
            <a:ext cx="3740150" cy="457200"/>
          </a:xfrm>
          <a:prstGeom prst="rect">
            <a:avLst/>
          </a:prstGeom>
          <a:noFill/>
          <a:ln w="12700">
            <a:noFill/>
            <a:miter lim="800000"/>
            <a:headEnd/>
            <a:tailEnd/>
          </a:ln>
        </p:spPr>
        <p:txBody>
          <a:bodyPr wrap="none">
            <a:spAutoFit/>
          </a:bodyPr>
          <a:lstStyle/>
          <a:p>
            <a:pPr eaLnBrk="0" hangingPunct="0">
              <a:spcAft>
                <a:spcPct val="50000"/>
              </a:spcAft>
            </a:pPr>
            <a:r>
              <a:rPr lang="en-US" altLang="zh-CN" b="1">
                <a:latin typeface="楷体" pitchFamily="18" charset="-122"/>
                <a:ea typeface="楷体" pitchFamily="18" charset="-122"/>
              </a:rPr>
              <a:t>g(x)=x</a:t>
            </a:r>
            <a:r>
              <a:rPr lang="en-US" altLang="zh-CN" b="1" baseline="30000">
                <a:latin typeface="楷体" pitchFamily="18" charset="-122"/>
                <a:ea typeface="楷体" pitchFamily="18" charset="-122"/>
              </a:rPr>
              <a:t>4</a:t>
            </a:r>
            <a:r>
              <a:rPr lang="en-US" altLang="zh-CN" b="1">
                <a:latin typeface="楷体" pitchFamily="18" charset="-122"/>
                <a:ea typeface="楷体" pitchFamily="18" charset="-122"/>
              </a:rPr>
              <a:t>+x</a:t>
            </a:r>
            <a:r>
              <a:rPr lang="en-US" altLang="zh-CN" b="1" baseline="30000">
                <a:latin typeface="楷体" pitchFamily="18" charset="-122"/>
                <a:ea typeface="楷体" pitchFamily="18" charset="-122"/>
              </a:rPr>
              <a:t>3</a:t>
            </a:r>
            <a:r>
              <a:rPr lang="en-US" altLang="zh-CN" b="1">
                <a:latin typeface="楷体" pitchFamily="18" charset="-122"/>
                <a:ea typeface="楷体" pitchFamily="18" charset="-122"/>
              </a:rPr>
              <a:t>+1</a:t>
            </a:r>
            <a:r>
              <a:rPr lang="zh-CN" altLang="en-US" b="1">
                <a:latin typeface="楷体" pitchFamily="18" charset="-122"/>
                <a:ea typeface="楷体" pitchFamily="18" charset="-122"/>
              </a:rPr>
              <a:t>的编码电路：</a:t>
            </a:r>
          </a:p>
        </p:txBody>
      </p:sp>
      <p:sp>
        <p:nvSpPr>
          <p:cNvPr id="27661" name="Text Box 45"/>
          <p:cNvSpPr txBox="1">
            <a:spLocks noChangeArrowheads="1"/>
          </p:cNvSpPr>
          <p:nvPr/>
        </p:nvSpPr>
        <p:spPr bwMode="auto">
          <a:xfrm>
            <a:off x="539750" y="260350"/>
            <a:ext cx="2927350" cy="457200"/>
          </a:xfrm>
          <a:prstGeom prst="rect">
            <a:avLst/>
          </a:prstGeom>
          <a:noFill/>
          <a:ln w="12700">
            <a:noFill/>
            <a:miter lim="800000"/>
            <a:headEnd/>
            <a:tailEnd/>
          </a:ln>
        </p:spPr>
        <p:txBody>
          <a:bodyPr wrap="none">
            <a:spAutoFit/>
          </a:bodyPr>
          <a:lstStyle/>
          <a:p>
            <a:pPr eaLnBrk="0" hangingPunct="0">
              <a:spcAft>
                <a:spcPct val="50000"/>
              </a:spcAft>
            </a:pPr>
            <a:r>
              <a:rPr lang="zh-CN" altLang="en-US" b="1">
                <a:latin typeface="楷体" pitchFamily="18" charset="-122"/>
                <a:ea typeface="楷体" pitchFamily="18" charset="-122"/>
              </a:rPr>
              <a:t>硬件编码使用举例：</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685800" y="2971800"/>
            <a:ext cx="8350250" cy="3560763"/>
          </a:xfrm>
          <a:prstGeom prst="rect">
            <a:avLst/>
          </a:prstGeom>
          <a:noFill/>
          <a:ln w="12700">
            <a:noFill/>
            <a:miter lim="800000"/>
            <a:headEnd/>
            <a:tailEnd/>
          </a:ln>
        </p:spPr>
        <p:txBody>
          <a:bodyPr wrap="none">
            <a:spAutoFit/>
          </a:bodyPr>
          <a:lstStyle/>
          <a:p>
            <a:pPr eaLnBrk="0" hangingPunct="0"/>
            <a:r>
              <a:rPr lang="zh-CN" altLang="en-US" b="1"/>
              <a:t>输入     </a:t>
            </a:r>
            <a:r>
              <a:rPr lang="en-US" altLang="zh-CN" b="1"/>
              <a:t>R0   R1   R2   R3      </a:t>
            </a:r>
            <a:r>
              <a:rPr lang="zh-CN" altLang="en-US" b="1"/>
              <a:t>输出</a:t>
            </a:r>
          </a:p>
          <a:p>
            <a:pPr eaLnBrk="0" hangingPunct="0"/>
            <a:r>
              <a:rPr lang="zh-CN" altLang="en-US" b="1"/>
              <a:t> </a:t>
            </a:r>
            <a:r>
              <a:rPr lang="en-US" altLang="zh-CN" b="1"/>
              <a:t>1           0      0     0     0                             R0=G=</a:t>
            </a:r>
            <a:r>
              <a:rPr lang="zh-CN" altLang="en-US" b="1"/>
              <a:t>原</a:t>
            </a:r>
            <a:r>
              <a:rPr lang="en-US" altLang="zh-CN" b="1"/>
              <a:t>R3⊕I</a:t>
            </a:r>
          </a:p>
          <a:p>
            <a:pPr eaLnBrk="0" hangingPunct="0"/>
            <a:r>
              <a:rPr lang="en-US" altLang="zh-CN" b="1"/>
              <a:t> 0           1      0     0     1         1                  R1=</a:t>
            </a:r>
            <a:r>
              <a:rPr lang="zh-CN" altLang="en-US" b="1"/>
              <a:t>原</a:t>
            </a:r>
            <a:r>
              <a:rPr lang="en-US" altLang="zh-CN" b="1"/>
              <a:t>R0</a:t>
            </a:r>
          </a:p>
          <a:p>
            <a:pPr eaLnBrk="0" hangingPunct="0"/>
            <a:r>
              <a:rPr lang="en-US" altLang="zh-CN" b="1"/>
              <a:t>              1      1     0     1         01                R2=</a:t>
            </a:r>
            <a:r>
              <a:rPr lang="zh-CN" altLang="en-US" b="1"/>
              <a:t>原</a:t>
            </a:r>
            <a:r>
              <a:rPr lang="en-US" altLang="zh-CN" b="1"/>
              <a:t>R1</a:t>
            </a:r>
          </a:p>
          <a:p>
            <a:pPr eaLnBrk="0" hangingPunct="0"/>
            <a:r>
              <a:rPr lang="en-US" altLang="zh-CN" b="1"/>
              <a:t>                                                                   R3=</a:t>
            </a:r>
            <a:r>
              <a:rPr lang="zh-CN" altLang="en-US" b="1"/>
              <a:t>原</a:t>
            </a:r>
            <a:r>
              <a:rPr lang="en-US" altLang="zh-CN" b="1"/>
              <a:t>R2⊕G</a:t>
            </a:r>
            <a:r>
              <a:rPr lang="zh-CN" altLang="en-US" b="1"/>
              <a:t>（新</a:t>
            </a:r>
            <a:r>
              <a:rPr lang="en-US" altLang="zh-CN" b="1"/>
              <a:t>R0</a:t>
            </a:r>
            <a:r>
              <a:rPr lang="zh-CN" altLang="en-US" b="1"/>
              <a:t>）</a:t>
            </a:r>
          </a:p>
          <a:p>
            <a:pPr eaLnBrk="0" hangingPunct="0"/>
            <a:r>
              <a:rPr lang="zh-CN" altLang="en-US" b="1"/>
              <a:t>              </a:t>
            </a:r>
            <a:r>
              <a:rPr lang="zh-CN" altLang="en-US" b="1">
                <a:solidFill>
                  <a:srgbClr val="FF0000"/>
                </a:solidFill>
              </a:rPr>
              <a:t> </a:t>
            </a:r>
            <a:endParaRPr lang="zh-CN" altLang="en-US" sz="1600" b="1">
              <a:solidFill>
                <a:srgbClr val="FF0000"/>
              </a:solidFill>
            </a:endParaRPr>
          </a:p>
          <a:p>
            <a:pPr eaLnBrk="0" hangingPunct="0"/>
            <a:r>
              <a:rPr lang="zh-CN" altLang="en-US" b="1"/>
              <a:t>              </a:t>
            </a:r>
            <a:r>
              <a:rPr lang="zh-CN" altLang="en-US" b="1">
                <a:solidFill>
                  <a:srgbClr val="FF0000"/>
                </a:solidFill>
              </a:rPr>
              <a:t> </a:t>
            </a:r>
            <a:endParaRPr lang="zh-CN" altLang="en-US" b="1"/>
          </a:p>
          <a:p>
            <a:pPr eaLnBrk="0" hangingPunct="0"/>
            <a:endParaRPr lang="zh-CN" altLang="en-US" sz="1200" b="1"/>
          </a:p>
          <a:p>
            <a:pPr eaLnBrk="0" hangingPunct="0"/>
            <a:r>
              <a:rPr lang="zh-CN" altLang="en-US" b="1"/>
              <a:t>校验时：整个码字输入完后，移位寄存器</a:t>
            </a:r>
            <a:r>
              <a:rPr lang="en-US" altLang="zh-CN" b="1"/>
              <a:t>Ri</a:t>
            </a:r>
            <a:r>
              <a:rPr lang="zh-CN" altLang="en-US" b="1"/>
              <a:t>应为全</a:t>
            </a:r>
            <a:r>
              <a:rPr lang="en-US" altLang="zh-CN" b="1"/>
              <a:t>0</a:t>
            </a:r>
            <a:r>
              <a:rPr lang="zh-CN" altLang="en-US" b="1"/>
              <a:t>，</a:t>
            </a:r>
          </a:p>
          <a:p>
            <a:pPr eaLnBrk="0" hangingPunct="0"/>
            <a:r>
              <a:rPr lang="zh-CN" altLang="en-US" b="1"/>
              <a:t>                否则接收到的码字出错。</a:t>
            </a:r>
          </a:p>
        </p:txBody>
      </p:sp>
      <p:sp>
        <p:nvSpPr>
          <p:cNvPr id="766985" name="Rectangle 9"/>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grpSp>
        <p:nvGrpSpPr>
          <p:cNvPr id="2" name="Group 10"/>
          <p:cNvGrpSpPr>
            <a:grpSpLocks/>
          </p:cNvGrpSpPr>
          <p:nvPr/>
        </p:nvGrpSpPr>
        <p:grpSpPr bwMode="auto">
          <a:xfrm>
            <a:off x="1371600" y="1279525"/>
            <a:ext cx="6324600" cy="1616075"/>
            <a:chOff x="864" y="806"/>
            <a:chExt cx="3984" cy="1018"/>
          </a:xfrm>
        </p:grpSpPr>
        <p:grpSp>
          <p:nvGrpSpPr>
            <p:cNvPr id="3" name="Group 11"/>
            <p:cNvGrpSpPr>
              <a:grpSpLocks/>
            </p:cNvGrpSpPr>
            <p:nvPr/>
          </p:nvGrpSpPr>
          <p:grpSpPr bwMode="auto">
            <a:xfrm>
              <a:off x="4592" y="1468"/>
              <a:ext cx="256" cy="308"/>
              <a:chOff x="4557" y="2681"/>
              <a:chExt cx="256" cy="308"/>
            </a:xfrm>
          </p:grpSpPr>
          <p:sp>
            <p:nvSpPr>
              <p:cNvPr id="28716" name="Rectangle 12"/>
              <p:cNvSpPr>
                <a:spLocks noChangeArrowheads="1"/>
              </p:cNvSpPr>
              <p:nvPr/>
            </p:nvSpPr>
            <p:spPr bwMode="auto">
              <a:xfrm>
                <a:off x="4557" y="2681"/>
                <a:ext cx="256" cy="308"/>
              </a:xfrm>
              <a:prstGeom prst="rect">
                <a:avLst/>
              </a:prstGeom>
              <a:noFill/>
              <a:ln w="9525">
                <a:noFill/>
                <a:miter lim="800000"/>
                <a:headEnd/>
                <a:tailEnd/>
              </a:ln>
            </p:spPr>
            <p:txBody>
              <a:bodyPr wrap="none" lIns="0" tIns="0" rIns="0" bIns="0">
                <a:spAutoFit/>
              </a:bodyPr>
              <a:lstStyle/>
              <a:p>
                <a:pPr eaLnBrk="0" hangingPunct="0"/>
                <a:r>
                  <a:rPr lang="zh-CN" altLang="en-US" sz="1600" b="1">
                    <a:solidFill>
                      <a:srgbClr val="000000"/>
                    </a:solidFill>
                    <a:latin typeface="宋体" pitchFamily="2" charset="-122"/>
                  </a:rPr>
                  <a:t>输出</a:t>
                </a:r>
              </a:p>
              <a:p>
                <a:pPr eaLnBrk="0" hangingPunct="0"/>
                <a:r>
                  <a:rPr lang="en-US" altLang="zh-CN" sz="1600" b="1">
                    <a:solidFill>
                      <a:srgbClr val="FF0000"/>
                    </a:solidFill>
                    <a:latin typeface="宋体" pitchFamily="2" charset="-122"/>
                  </a:rPr>
                  <a:t>01</a:t>
                </a:r>
                <a:endParaRPr lang="en-US" altLang="zh-CN" sz="1600" b="1">
                  <a:solidFill>
                    <a:srgbClr val="FF0000"/>
                  </a:solidFill>
                </a:endParaRPr>
              </a:p>
            </p:txBody>
          </p:sp>
          <p:sp>
            <p:nvSpPr>
              <p:cNvPr id="28717" name="Rectangle 13"/>
              <p:cNvSpPr>
                <a:spLocks noChangeArrowheads="1"/>
              </p:cNvSpPr>
              <p:nvPr/>
            </p:nvSpPr>
            <p:spPr bwMode="auto">
              <a:xfrm>
                <a:off x="4557" y="2812"/>
                <a:ext cx="0" cy="154"/>
              </a:xfrm>
              <a:prstGeom prst="rect">
                <a:avLst/>
              </a:prstGeom>
              <a:noFill/>
              <a:ln w="9525">
                <a:noFill/>
                <a:miter lim="800000"/>
                <a:headEnd/>
                <a:tailEnd/>
              </a:ln>
            </p:spPr>
            <p:txBody>
              <a:bodyPr wrap="none" lIns="0" tIns="0" rIns="0" bIns="0">
                <a:spAutoFit/>
              </a:bodyPr>
              <a:lstStyle/>
              <a:p>
                <a:pPr eaLnBrk="0" hangingPunct="0"/>
                <a:endParaRPr lang="zh-CN" altLang="zh-CN" sz="1600" b="1"/>
              </a:p>
            </p:txBody>
          </p:sp>
        </p:grpSp>
        <p:sp>
          <p:nvSpPr>
            <p:cNvPr id="28687" name="Rectangle 14"/>
            <p:cNvSpPr>
              <a:spLocks noChangeArrowheads="1"/>
            </p:cNvSpPr>
            <p:nvPr/>
          </p:nvSpPr>
          <p:spPr bwMode="auto">
            <a:xfrm>
              <a:off x="864" y="1183"/>
              <a:ext cx="275" cy="245"/>
            </a:xfrm>
            <a:prstGeom prst="rect">
              <a:avLst/>
            </a:prstGeom>
            <a:noFill/>
            <a:ln w="23813">
              <a:solidFill>
                <a:srgbClr val="000000"/>
              </a:solidFill>
              <a:miter lim="800000"/>
              <a:headEnd/>
              <a:tailEnd/>
            </a:ln>
          </p:spPr>
          <p:txBody>
            <a:bodyPr/>
            <a:lstStyle/>
            <a:p>
              <a:pPr eaLnBrk="0" hangingPunct="0"/>
              <a:r>
                <a:rPr lang="en-US" altLang="zh-CN" sz="1800" b="1">
                  <a:latin typeface="楷体" pitchFamily="18" charset="-122"/>
                  <a:ea typeface="楷体" pitchFamily="18" charset="-122"/>
                </a:rPr>
                <a:t>R0</a:t>
              </a:r>
            </a:p>
          </p:txBody>
        </p:sp>
        <p:sp>
          <p:nvSpPr>
            <p:cNvPr id="28688" name="Rectangle 15"/>
            <p:cNvSpPr>
              <a:spLocks noChangeArrowheads="1"/>
            </p:cNvSpPr>
            <p:nvPr/>
          </p:nvSpPr>
          <p:spPr bwMode="auto">
            <a:xfrm>
              <a:off x="1646" y="1183"/>
              <a:ext cx="322" cy="245"/>
            </a:xfrm>
            <a:prstGeom prst="rect">
              <a:avLst/>
            </a:prstGeom>
            <a:noFill/>
            <a:ln w="23813">
              <a:solidFill>
                <a:srgbClr val="000000"/>
              </a:solidFill>
              <a:miter lim="800000"/>
              <a:headEnd/>
              <a:tailEnd/>
            </a:ln>
          </p:spPr>
          <p:txBody>
            <a:bodyPr/>
            <a:lstStyle/>
            <a:p>
              <a:pPr eaLnBrk="0" hangingPunct="0"/>
              <a:r>
                <a:rPr lang="en-US" altLang="zh-CN" sz="1800" b="1">
                  <a:latin typeface="楷体" pitchFamily="18" charset="-122"/>
                  <a:ea typeface="楷体" pitchFamily="18" charset="-122"/>
                </a:rPr>
                <a:t>R1</a:t>
              </a:r>
            </a:p>
          </p:txBody>
        </p:sp>
        <p:sp>
          <p:nvSpPr>
            <p:cNvPr id="28689" name="Rectangle 16"/>
            <p:cNvSpPr>
              <a:spLocks noChangeArrowheads="1"/>
            </p:cNvSpPr>
            <p:nvPr/>
          </p:nvSpPr>
          <p:spPr bwMode="auto">
            <a:xfrm>
              <a:off x="2411" y="1183"/>
              <a:ext cx="275" cy="245"/>
            </a:xfrm>
            <a:prstGeom prst="rect">
              <a:avLst/>
            </a:prstGeom>
            <a:noFill/>
            <a:ln w="23813">
              <a:solidFill>
                <a:schemeClr val="tx1"/>
              </a:solidFill>
              <a:miter lim="800000"/>
              <a:headEnd/>
              <a:tailEnd/>
            </a:ln>
          </p:spPr>
          <p:txBody>
            <a:bodyPr/>
            <a:lstStyle/>
            <a:p>
              <a:pPr eaLnBrk="0" hangingPunct="0"/>
              <a:r>
                <a:rPr lang="en-US" altLang="zh-CN" sz="1800" b="1">
                  <a:latin typeface="楷体" pitchFamily="18" charset="-122"/>
                  <a:ea typeface="楷体" pitchFamily="18" charset="-122"/>
                </a:rPr>
                <a:t>R2</a:t>
              </a:r>
            </a:p>
          </p:txBody>
        </p:sp>
        <p:sp>
          <p:nvSpPr>
            <p:cNvPr id="28690" name="Rectangle 17"/>
            <p:cNvSpPr>
              <a:spLocks noChangeArrowheads="1"/>
            </p:cNvSpPr>
            <p:nvPr/>
          </p:nvSpPr>
          <p:spPr bwMode="auto">
            <a:xfrm>
              <a:off x="3140" y="1183"/>
              <a:ext cx="275" cy="245"/>
            </a:xfrm>
            <a:prstGeom prst="rect">
              <a:avLst/>
            </a:prstGeom>
            <a:noFill/>
            <a:ln w="23813">
              <a:solidFill>
                <a:srgbClr val="000000"/>
              </a:solidFill>
              <a:miter lim="800000"/>
              <a:headEnd/>
              <a:tailEnd/>
            </a:ln>
          </p:spPr>
          <p:txBody>
            <a:bodyPr/>
            <a:lstStyle/>
            <a:p>
              <a:pPr eaLnBrk="0" hangingPunct="0"/>
              <a:r>
                <a:rPr lang="en-US" altLang="zh-CN" sz="1800" b="1">
                  <a:latin typeface="楷体" pitchFamily="18" charset="-122"/>
                  <a:ea typeface="楷体" pitchFamily="18" charset="-122"/>
                </a:rPr>
                <a:t>R3</a:t>
              </a:r>
            </a:p>
          </p:txBody>
        </p:sp>
        <p:sp>
          <p:nvSpPr>
            <p:cNvPr id="28691" name="Oval 18"/>
            <p:cNvSpPr>
              <a:spLocks noChangeArrowheads="1"/>
            </p:cNvSpPr>
            <p:nvPr/>
          </p:nvSpPr>
          <p:spPr bwMode="auto">
            <a:xfrm>
              <a:off x="2832" y="1229"/>
              <a:ext cx="183" cy="163"/>
            </a:xfrm>
            <a:prstGeom prst="ellipse">
              <a:avLst/>
            </a:prstGeom>
            <a:noFill/>
            <a:ln w="23813">
              <a:solidFill>
                <a:schemeClr val="tx1"/>
              </a:solidFill>
              <a:round/>
              <a:headEnd/>
              <a:tailEnd/>
            </a:ln>
          </p:spPr>
          <p:txBody>
            <a:bodyPr/>
            <a:lstStyle/>
            <a:p>
              <a:endParaRPr lang="zh-CN" altLang="en-US"/>
            </a:p>
          </p:txBody>
        </p:sp>
        <p:sp>
          <p:nvSpPr>
            <p:cNvPr id="28692" name="Line 19"/>
            <p:cNvSpPr>
              <a:spLocks noChangeShapeType="1"/>
            </p:cNvSpPr>
            <p:nvPr/>
          </p:nvSpPr>
          <p:spPr bwMode="auto">
            <a:xfrm>
              <a:off x="2678" y="1296"/>
              <a:ext cx="470" cy="1"/>
            </a:xfrm>
            <a:prstGeom prst="line">
              <a:avLst/>
            </a:prstGeom>
            <a:noFill/>
            <a:ln w="23813">
              <a:solidFill>
                <a:srgbClr val="000000"/>
              </a:solidFill>
              <a:round/>
              <a:headEnd/>
              <a:tailEnd/>
            </a:ln>
          </p:spPr>
          <p:txBody>
            <a:bodyPr/>
            <a:lstStyle/>
            <a:p>
              <a:endParaRPr lang="zh-CN" altLang="en-US"/>
            </a:p>
          </p:txBody>
        </p:sp>
        <p:sp>
          <p:nvSpPr>
            <p:cNvPr id="28693" name="Oval 20"/>
            <p:cNvSpPr>
              <a:spLocks noChangeArrowheads="1"/>
            </p:cNvSpPr>
            <p:nvPr/>
          </p:nvSpPr>
          <p:spPr bwMode="auto">
            <a:xfrm>
              <a:off x="3596" y="1265"/>
              <a:ext cx="184" cy="163"/>
            </a:xfrm>
            <a:prstGeom prst="ellipse">
              <a:avLst/>
            </a:prstGeom>
            <a:noFill/>
            <a:ln w="23813">
              <a:solidFill>
                <a:srgbClr val="000000"/>
              </a:solidFill>
              <a:round/>
              <a:headEnd/>
              <a:tailEnd/>
            </a:ln>
          </p:spPr>
          <p:txBody>
            <a:bodyPr/>
            <a:lstStyle/>
            <a:p>
              <a:endParaRPr lang="zh-CN" altLang="en-US"/>
            </a:p>
          </p:txBody>
        </p:sp>
        <p:sp>
          <p:nvSpPr>
            <p:cNvPr id="28694" name="Line 21"/>
            <p:cNvSpPr>
              <a:spLocks noChangeShapeType="1"/>
            </p:cNvSpPr>
            <p:nvPr/>
          </p:nvSpPr>
          <p:spPr bwMode="auto">
            <a:xfrm>
              <a:off x="3407" y="1339"/>
              <a:ext cx="380" cy="1"/>
            </a:xfrm>
            <a:prstGeom prst="line">
              <a:avLst/>
            </a:prstGeom>
            <a:noFill/>
            <a:ln w="23813">
              <a:solidFill>
                <a:srgbClr val="000000"/>
              </a:solidFill>
              <a:round/>
              <a:headEnd/>
              <a:tailEnd/>
            </a:ln>
          </p:spPr>
          <p:txBody>
            <a:bodyPr/>
            <a:lstStyle/>
            <a:p>
              <a:endParaRPr lang="zh-CN" altLang="en-US"/>
            </a:p>
          </p:txBody>
        </p:sp>
        <p:sp>
          <p:nvSpPr>
            <p:cNvPr id="28695" name="Rectangle 22"/>
            <p:cNvSpPr>
              <a:spLocks noChangeArrowheads="1"/>
            </p:cNvSpPr>
            <p:nvPr/>
          </p:nvSpPr>
          <p:spPr bwMode="auto">
            <a:xfrm>
              <a:off x="3231" y="856"/>
              <a:ext cx="93" cy="245"/>
            </a:xfrm>
            <a:prstGeom prst="rect">
              <a:avLst/>
            </a:prstGeom>
            <a:noFill/>
            <a:ln w="23813">
              <a:solidFill>
                <a:srgbClr val="000000"/>
              </a:solidFill>
              <a:miter lim="800000"/>
              <a:headEnd/>
              <a:tailEnd/>
            </a:ln>
          </p:spPr>
          <p:txBody>
            <a:bodyPr/>
            <a:lstStyle/>
            <a:p>
              <a:endParaRPr lang="zh-CN" altLang="en-US"/>
            </a:p>
          </p:txBody>
        </p:sp>
        <p:sp>
          <p:nvSpPr>
            <p:cNvPr id="28696" name="Line 23"/>
            <p:cNvSpPr>
              <a:spLocks noChangeShapeType="1"/>
            </p:cNvSpPr>
            <p:nvPr/>
          </p:nvSpPr>
          <p:spPr bwMode="auto">
            <a:xfrm flipH="1">
              <a:off x="1008" y="960"/>
              <a:ext cx="0" cy="240"/>
            </a:xfrm>
            <a:prstGeom prst="line">
              <a:avLst/>
            </a:prstGeom>
            <a:noFill/>
            <a:ln w="23813">
              <a:solidFill>
                <a:srgbClr val="000000"/>
              </a:solidFill>
              <a:round/>
              <a:headEnd/>
              <a:tailEnd/>
            </a:ln>
          </p:spPr>
          <p:txBody>
            <a:bodyPr/>
            <a:lstStyle/>
            <a:p>
              <a:endParaRPr lang="zh-CN" altLang="en-US"/>
            </a:p>
          </p:txBody>
        </p:sp>
        <p:sp>
          <p:nvSpPr>
            <p:cNvPr id="28697" name="Line 24"/>
            <p:cNvSpPr>
              <a:spLocks noChangeShapeType="1"/>
            </p:cNvSpPr>
            <p:nvPr/>
          </p:nvSpPr>
          <p:spPr bwMode="auto">
            <a:xfrm flipV="1">
              <a:off x="1008" y="960"/>
              <a:ext cx="2208" cy="0"/>
            </a:xfrm>
            <a:prstGeom prst="line">
              <a:avLst/>
            </a:prstGeom>
            <a:noFill/>
            <a:ln w="23813">
              <a:solidFill>
                <a:srgbClr val="000000"/>
              </a:solidFill>
              <a:round/>
              <a:headEnd/>
              <a:tailEnd/>
            </a:ln>
          </p:spPr>
          <p:txBody>
            <a:bodyPr/>
            <a:lstStyle/>
            <a:p>
              <a:endParaRPr lang="zh-CN" altLang="en-US"/>
            </a:p>
          </p:txBody>
        </p:sp>
        <p:sp>
          <p:nvSpPr>
            <p:cNvPr id="28698" name="Line 25"/>
            <p:cNvSpPr>
              <a:spLocks noChangeShapeType="1"/>
            </p:cNvSpPr>
            <p:nvPr/>
          </p:nvSpPr>
          <p:spPr bwMode="auto">
            <a:xfrm>
              <a:off x="1137" y="1296"/>
              <a:ext cx="495" cy="5"/>
            </a:xfrm>
            <a:prstGeom prst="line">
              <a:avLst/>
            </a:prstGeom>
            <a:noFill/>
            <a:ln w="23813">
              <a:solidFill>
                <a:srgbClr val="000000"/>
              </a:solidFill>
              <a:round/>
              <a:headEnd/>
              <a:tailEnd/>
            </a:ln>
          </p:spPr>
          <p:txBody>
            <a:bodyPr/>
            <a:lstStyle/>
            <a:p>
              <a:endParaRPr lang="zh-CN" altLang="en-US"/>
            </a:p>
          </p:txBody>
        </p:sp>
        <p:sp>
          <p:nvSpPr>
            <p:cNvPr id="28699" name="Line 26"/>
            <p:cNvSpPr>
              <a:spLocks noChangeShapeType="1"/>
            </p:cNvSpPr>
            <p:nvPr/>
          </p:nvSpPr>
          <p:spPr bwMode="auto">
            <a:xfrm flipH="1">
              <a:off x="2928" y="960"/>
              <a:ext cx="0" cy="432"/>
            </a:xfrm>
            <a:prstGeom prst="line">
              <a:avLst/>
            </a:prstGeom>
            <a:noFill/>
            <a:ln w="23813">
              <a:solidFill>
                <a:srgbClr val="000000"/>
              </a:solidFill>
              <a:round/>
              <a:headEnd/>
              <a:tailEnd/>
            </a:ln>
          </p:spPr>
          <p:txBody>
            <a:bodyPr/>
            <a:lstStyle/>
            <a:p>
              <a:endParaRPr lang="zh-CN" altLang="en-US"/>
            </a:p>
          </p:txBody>
        </p:sp>
        <p:sp>
          <p:nvSpPr>
            <p:cNvPr id="28700" name="Line 27"/>
            <p:cNvSpPr>
              <a:spLocks noChangeShapeType="1"/>
            </p:cNvSpPr>
            <p:nvPr/>
          </p:nvSpPr>
          <p:spPr bwMode="auto">
            <a:xfrm>
              <a:off x="3316" y="960"/>
              <a:ext cx="379" cy="1"/>
            </a:xfrm>
            <a:prstGeom prst="line">
              <a:avLst/>
            </a:prstGeom>
            <a:noFill/>
            <a:ln w="23813">
              <a:solidFill>
                <a:srgbClr val="000000"/>
              </a:solidFill>
              <a:round/>
              <a:headEnd/>
              <a:tailEnd/>
            </a:ln>
          </p:spPr>
          <p:txBody>
            <a:bodyPr/>
            <a:lstStyle/>
            <a:p>
              <a:endParaRPr lang="zh-CN" altLang="en-US"/>
            </a:p>
          </p:txBody>
        </p:sp>
        <p:sp>
          <p:nvSpPr>
            <p:cNvPr id="28701" name="Line 28"/>
            <p:cNvSpPr>
              <a:spLocks noChangeShapeType="1"/>
            </p:cNvSpPr>
            <p:nvPr/>
          </p:nvSpPr>
          <p:spPr bwMode="auto">
            <a:xfrm>
              <a:off x="3696" y="960"/>
              <a:ext cx="1" cy="720"/>
            </a:xfrm>
            <a:prstGeom prst="line">
              <a:avLst/>
            </a:prstGeom>
            <a:noFill/>
            <a:ln w="23813">
              <a:solidFill>
                <a:srgbClr val="000000"/>
              </a:solidFill>
              <a:round/>
              <a:headEnd/>
              <a:tailEnd/>
            </a:ln>
          </p:spPr>
          <p:txBody>
            <a:bodyPr/>
            <a:lstStyle/>
            <a:p>
              <a:endParaRPr lang="zh-CN" altLang="en-US"/>
            </a:p>
          </p:txBody>
        </p:sp>
        <p:sp>
          <p:nvSpPr>
            <p:cNvPr id="28702" name="Line 29"/>
            <p:cNvSpPr>
              <a:spLocks noChangeShapeType="1"/>
            </p:cNvSpPr>
            <p:nvPr/>
          </p:nvSpPr>
          <p:spPr bwMode="auto">
            <a:xfrm flipH="1">
              <a:off x="3499" y="1344"/>
              <a:ext cx="5" cy="172"/>
            </a:xfrm>
            <a:prstGeom prst="line">
              <a:avLst/>
            </a:prstGeom>
            <a:noFill/>
            <a:ln w="23813">
              <a:solidFill>
                <a:srgbClr val="000000"/>
              </a:solidFill>
              <a:round/>
              <a:headEnd/>
              <a:tailEnd/>
            </a:ln>
          </p:spPr>
          <p:txBody>
            <a:bodyPr/>
            <a:lstStyle/>
            <a:p>
              <a:endParaRPr lang="zh-CN" altLang="en-US"/>
            </a:p>
          </p:txBody>
        </p:sp>
        <p:sp>
          <p:nvSpPr>
            <p:cNvPr id="28703" name="Line 30"/>
            <p:cNvSpPr>
              <a:spLocks noChangeShapeType="1"/>
            </p:cNvSpPr>
            <p:nvPr/>
          </p:nvSpPr>
          <p:spPr bwMode="auto">
            <a:xfrm>
              <a:off x="3498" y="1503"/>
              <a:ext cx="471" cy="1"/>
            </a:xfrm>
            <a:prstGeom prst="line">
              <a:avLst/>
            </a:prstGeom>
            <a:noFill/>
            <a:ln w="23813">
              <a:solidFill>
                <a:srgbClr val="000000"/>
              </a:solidFill>
              <a:round/>
              <a:headEnd/>
              <a:tailEnd/>
            </a:ln>
          </p:spPr>
          <p:txBody>
            <a:bodyPr/>
            <a:lstStyle/>
            <a:p>
              <a:endParaRPr lang="zh-CN" altLang="en-US"/>
            </a:p>
          </p:txBody>
        </p:sp>
        <p:grpSp>
          <p:nvGrpSpPr>
            <p:cNvPr id="4" name="Group 31"/>
            <p:cNvGrpSpPr>
              <a:grpSpLocks/>
            </p:cNvGrpSpPr>
            <p:nvPr/>
          </p:nvGrpSpPr>
          <p:grpSpPr bwMode="auto">
            <a:xfrm>
              <a:off x="3316" y="1605"/>
              <a:ext cx="364" cy="121"/>
              <a:chOff x="3281" y="2707"/>
              <a:chExt cx="364" cy="121"/>
            </a:xfrm>
          </p:grpSpPr>
          <p:sp>
            <p:nvSpPr>
              <p:cNvPr id="28714" name="Line 32"/>
              <p:cNvSpPr>
                <a:spLocks noChangeShapeType="1"/>
              </p:cNvSpPr>
              <p:nvPr/>
            </p:nvSpPr>
            <p:spPr bwMode="auto">
              <a:xfrm>
                <a:off x="3281" y="2768"/>
                <a:ext cx="250" cy="1"/>
              </a:xfrm>
              <a:prstGeom prst="line">
                <a:avLst/>
              </a:prstGeom>
              <a:noFill/>
              <a:ln w="23813">
                <a:solidFill>
                  <a:srgbClr val="000000"/>
                </a:solidFill>
                <a:round/>
                <a:headEnd/>
                <a:tailEnd/>
              </a:ln>
            </p:spPr>
            <p:txBody>
              <a:bodyPr/>
              <a:lstStyle/>
              <a:p>
                <a:endParaRPr lang="zh-CN" altLang="en-US"/>
              </a:p>
            </p:txBody>
          </p:sp>
          <p:sp>
            <p:nvSpPr>
              <p:cNvPr id="28715" name="Freeform 33"/>
              <p:cNvSpPr>
                <a:spLocks/>
              </p:cNvSpPr>
              <p:nvPr/>
            </p:nvSpPr>
            <p:spPr bwMode="auto">
              <a:xfrm>
                <a:off x="3417" y="2707"/>
                <a:ext cx="228" cy="121"/>
              </a:xfrm>
              <a:custGeom>
                <a:avLst/>
                <a:gdLst>
                  <a:gd name="T0" fmla="*/ 228 w 228"/>
                  <a:gd name="T1" fmla="*/ 61 h 121"/>
                  <a:gd name="T2" fmla="*/ 0 w 228"/>
                  <a:gd name="T3" fmla="*/ 0 h 121"/>
                  <a:gd name="T4" fmla="*/ 0 w 228"/>
                  <a:gd name="T5" fmla="*/ 121 h 121"/>
                  <a:gd name="T6" fmla="*/ 228 w 228"/>
                  <a:gd name="T7" fmla="*/ 61 h 121"/>
                  <a:gd name="T8" fmla="*/ 0 60000 65536"/>
                  <a:gd name="T9" fmla="*/ 0 60000 65536"/>
                  <a:gd name="T10" fmla="*/ 0 60000 65536"/>
                  <a:gd name="T11" fmla="*/ 0 60000 65536"/>
                  <a:gd name="T12" fmla="*/ 0 w 228"/>
                  <a:gd name="T13" fmla="*/ 0 h 121"/>
                  <a:gd name="T14" fmla="*/ 228 w 228"/>
                  <a:gd name="T15" fmla="*/ 121 h 121"/>
                </a:gdLst>
                <a:ahLst/>
                <a:cxnLst>
                  <a:cxn ang="T8">
                    <a:pos x="T0" y="T1"/>
                  </a:cxn>
                  <a:cxn ang="T9">
                    <a:pos x="T2" y="T3"/>
                  </a:cxn>
                  <a:cxn ang="T10">
                    <a:pos x="T4" y="T5"/>
                  </a:cxn>
                  <a:cxn ang="T11">
                    <a:pos x="T6" y="T7"/>
                  </a:cxn>
                </a:cxnLst>
                <a:rect l="T12" t="T13" r="T14" b="T15"/>
                <a:pathLst>
                  <a:path w="228" h="121">
                    <a:moveTo>
                      <a:pt x="228" y="61"/>
                    </a:moveTo>
                    <a:lnTo>
                      <a:pt x="0" y="0"/>
                    </a:lnTo>
                    <a:lnTo>
                      <a:pt x="0" y="121"/>
                    </a:lnTo>
                    <a:lnTo>
                      <a:pt x="228" y="61"/>
                    </a:lnTo>
                    <a:close/>
                  </a:path>
                </a:pathLst>
              </a:custGeom>
              <a:solidFill>
                <a:srgbClr val="000000"/>
              </a:solidFill>
              <a:ln w="9525">
                <a:noFill/>
                <a:round/>
                <a:headEnd/>
                <a:tailEnd/>
              </a:ln>
            </p:spPr>
            <p:txBody>
              <a:bodyPr/>
              <a:lstStyle/>
              <a:p>
                <a:endParaRPr lang="zh-CN" altLang="en-US"/>
              </a:p>
            </p:txBody>
          </p:sp>
        </p:grpSp>
        <p:grpSp>
          <p:nvGrpSpPr>
            <p:cNvPr id="5" name="Group 34"/>
            <p:cNvGrpSpPr>
              <a:grpSpLocks/>
            </p:cNvGrpSpPr>
            <p:nvPr/>
          </p:nvGrpSpPr>
          <p:grpSpPr bwMode="auto">
            <a:xfrm>
              <a:off x="4227" y="1523"/>
              <a:ext cx="365" cy="121"/>
              <a:chOff x="4192" y="2625"/>
              <a:chExt cx="365" cy="121"/>
            </a:xfrm>
          </p:grpSpPr>
          <p:sp>
            <p:nvSpPr>
              <p:cNvPr id="28712" name="Line 35"/>
              <p:cNvSpPr>
                <a:spLocks noChangeShapeType="1"/>
              </p:cNvSpPr>
              <p:nvPr/>
            </p:nvSpPr>
            <p:spPr bwMode="auto">
              <a:xfrm>
                <a:off x="4192" y="2686"/>
                <a:ext cx="251" cy="1"/>
              </a:xfrm>
              <a:prstGeom prst="line">
                <a:avLst/>
              </a:prstGeom>
              <a:noFill/>
              <a:ln w="23813">
                <a:solidFill>
                  <a:srgbClr val="000000"/>
                </a:solidFill>
                <a:round/>
                <a:headEnd/>
                <a:tailEnd/>
              </a:ln>
            </p:spPr>
            <p:txBody>
              <a:bodyPr/>
              <a:lstStyle/>
              <a:p>
                <a:endParaRPr lang="zh-CN" altLang="en-US"/>
              </a:p>
            </p:txBody>
          </p:sp>
          <p:sp>
            <p:nvSpPr>
              <p:cNvPr id="28713" name="Freeform 36"/>
              <p:cNvSpPr>
                <a:spLocks/>
              </p:cNvSpPr>
              <p:nvPr/>
            </p:nvSpPr>
            <p:spPr bwMode="auto">
              <a:xfrm>
                <a:off x="4329" y="2625"/>
                <a:ext cx="228" cy="121"/>
              </a:xfrm>
              <a:custGeom>
                <a:avLst/>
                <a:gdLst>
                  <a:gd name="T0" fmla="*/ 228 w 228"/>
                  <a:gd name="T1" fmla="*/ 61 h 121"/>
                  <a:gd name="T2" fmla="*/ 0 w 228"/>
                  <a:gd name="T3" fmla="*/ 0 h 121"/>
                  <a:gd name="T4" fmla="*/ 0 w 228"/>
                  <a:gd name="T5" fmla="*/ 121 h 121"/>
                  <a:gd name="T6" fmla="*/ 228 w 228"/>
                  <a:gd name="T7" fmla="*/ 61 h 121"/>
                  <a:gd name="T8" fmla="*/ 0 60000 65536"/>
                  <a:gd name="T9" fmla="*/ 0 60000 65536"/>
                  <a:gd name="T10" fmla="*/ 0 60000 65536"/>
                  <a:gd name="T11" fmla="*/ 0 60000 65536"/>
                  <a:gd name="T12" fmla="*/ 0 w 228"/>
                  <a:gd name="T13" fmla="*/ 0 h 121"/>
                  <a:gd name="T14" fmla="*/ 228 w 228"/>
                  <a:gd name="T15" fmla="*/ 121 h 121"/>
                </a:gdLst>
                <a:ahLst/>
                <a:cxnLst>
                  <a:cxn ang="T8">
                    <a:pos x="T0" y="T1"/>
                  </a:cxn>
                  <a:cxn ang="T9">
                    <a:pos x="T2" y="T3"/>
                  </a:cxn>
                  <a:cxn ang="T10">
                    <a:pos x="T4" y="T5"/>
                  </a:cxn>
                  <a:cxn ang="T11">
                    <a:pos x="T6" y="T7"/>
                  </a:cxn>
                </a:cxnLst>
                <a:rect l="T12" t="T13" r="T14" b="T15"/>
                <a:pathLst>
                  <a:path w="228" h="121">
                    <a:moveTo>
                      <a:pt x="228" y="61"/>
                    </a:moveTo>
                    <a:lnTo>
                      <a:pt x="0" y="0"/>
                    </a:lnTo>
                    <a:lnTo>
                      <a:pt x="0" y="121"/>
                    </a:lnTo>
                    <a:lnTo>
                      <a:pt x="228" y="61"/>
                    </a:lnTo>
                    <a:close/>
                  </a:path>
                </a:pathLst>
              </a:custGeom>
              <a:solidFill>
                <a:srgbClr val="000000"/>
              </a:solidFill>
              <a:ln w="9525">
                <a:noFill/>
                <a:round/>
                <a:headEnd/>
                <a:tailEnd/>
              </a:ln>
            </p:spPr>
            <p:txBody>
              <a:bodyPr/>
              <a:lstStyle/>
              <a:p>
                <a:endParaRPr lang="zh-CN" altLang="en-US"/>
              </a:p>
            </p:txBody>
          </p:sp>
        </p:grpSp>
        <p:sp>
          <p:nvSpPr>
            <p:cNvPr id="28706" name="Line 37"/>
            <p:cNvSpPr>
              <a:spLocks noChangeShapeType="1"/>
            </p:cNvSpPr>
            <p:nvPr/>
          </p:nvSpPr>
          <p:spPr bwMode="auto">
            <a:xfrm>
              <a:off x="3863" y="1421"/>
              <a:ext cx="379" cy="169"/>
            </a:xfrm>
            <a:prstGeom prst="line">
              <a:avLst/>
            </a:prstGeom>
            <a:noFill/>
            <a:ln w="23813">
              <a:solidFill>
                <a:srgbClr val="000000"/>
              </a:solidFill>
              <a:round/>
              <a:headEnd/>
              <a:tailEnd/>
            </a:ln>
          </p:spPr>
          <p:txBody>
            <a:bodyPr/>
            <a:lstStyle/>
            <a:p>
              <a:endParaRPr lang="zh-CN" altLang="en-US"/>
            </a:p>
          </p:txBody>
        </p:sp>
        <p:sp>
          <p:nvSpPr>
            <p:cNvPr id="28707" name="Rectangle 38"/>
            <p:cNvSpPr>
              <a:spLocks noChangeArrowheads="1"/>
            </p:cNvSpPr>
            <p:nvPr/>
          </p:nvSpPr>
          <p:spPr bwMode="auto">
            <a:xfrm>
              <a:off x="3316" y="806"/>
              <a:ext cx="130" cy="154"/>
            </a:xfrm>
            <a:prstGeom prst="rect">
              <a:avLst/>
            </a:prstGeom>
            <a:noFill/>
            <a:ln w="9525">
              <a:noFill/>
              <a:miter lim="800000"/>
              <a:headEnd/>
              <a:tailEnd/>
            </a:ln>
          </p:spPr>
          <p:txBody>
            <a:bodyPr wrap="none" lIns="0" tIns="0" rIns="0" bIns="0">
              <a:spAutoFit/>
            </a:bodyPr>
            <a:lstStyle/>
            <a:p>
              <a:pPr eaLnBrk="0" hangingPunct="0"/>
              <a:r>
                <a:rPr lang="en-US" altLang="zh-CN" sz="1600" b="1">
                  <a:solidFill>
                    <a:srgbClr val="000000"/>
                  </a:solidFill>
                  <a:latin typeface="宋体" pitchFamily="2" charset="-122"/>
                </a:rPr>
                <a:t> G</a:t>
              </a:r>
              <a:endParaRPr lang="en-US" altLang="zh-CN" sz="1600" b="1"/>
            </a:p>
          </p:txBody>
        </p:sp>
        <p:sp>
          <p:nvSpPr>
            <p:cNvPr id="28708" name="Rectangle 39"/>
            <p:cNvSpPr>
              <a:spLocks noChangeArrowheads="1"/>
            </p:cNvSpPr>
            <p:nvPr/>
          </p:nvSpPr>
          <p:spPr bwMode="auto">
            <a:xfrm>
              <a:off x="3954" y="1416"/>
              <a:ext cx="323" cy="154"/>
            </a:xfrm>
            <a:prstGeom prst="rect">
              <a:avLst/>
            </a:prstGeom>
            <a:noFill/>
            <a:ln w="9525">
              <a:noFill/>
              <a:miter lim="800000"/>
              <a:headEnd/>
              <a:tailEnd/>
            </a:ln>
          </p:spPr>
          <p:txBody>
            <a:bodyPr wrap="none" lIns="0" tIns="0" rIns="0" bIns="0">
              <a:spAutoFit/>
            </a:bodyPr>
            <a:lstStyle/>
            <a:p>
              <a:pPr eaLnBrk="0" hangingPunct="0"/>
              <a:r>
                <a:rPr lang="en-US" altLang="zh-CN" sz="1600" b="1">
                  <a:solidFill>
                    <a:srgbClr val="000000"/>
                  </a:solidFill>
                  <a:latin typeface="宋体" pitchFamily="2" charset="-122"/>
                </a:rPr>
                <a:t> </a:t>
              </a:r>
              <a:r>
                <a:rPr lang="zh-CN" altLang="en-US" sz="1600" b="1">
                  <a:solidFill>
                    <a:srgbClr val="000000"/>
                  </a:solidFill>
                  <a:latin typeface="宋体" pitchFamily="2" charset="-122"/>
                </a:rPr>
                <a:t>开关</a:t>
              </a:r>
              <a:endParaRPr lang="zh-CN" altLang="en-US" sz="1600" b="1"/>
            </a:p>
          </p:txBody>
        </p:sp>
        <p:sp>
          <p:nvSpPr>
            <p:cNvPr id="28709" name="Rectangle 40"/>
            <p:cNvSpPr>
              <a:spLocks noChangeArrowheads="1"/>
            </p:cNvSpPr>
            <p:nvPr/>
          </p:nvSpPr>
          <p:spPr bwMode="auto">
            <a:xfrm>
              <a:off x="2922" y="1516"/>
              <a:ext cx="256" cy="308"/>
            </a:xfrm>
            <a:prstGeom prst="rect">
              <a:avLst/>
            </a:prstGeom>
            <a:noFill/>
            <a:ln w="9525">
              <a:noFill/>
              <a:miter lim="800000"/>
              <a:headEnd/>
              <a:tailEnd/>
            </a:ln>
          </p:spPr>
          <p:txBody>
            <a:bodyPr wrap="none" lIns="0" tIns="0" rIns="0" bIns="0">
              <a:spAutoFit/>
            </a:bodyPr>
            <a:lstStyle/>
            <a:p>
              <a:pPr eaLnBrk="0" hangingPunct="0"/>
              <a:r>
                <a:rPr lang="zh-CN" altLang="en-US" sz="1600" b="1">
                  <a:solidFill>
                    <a:srgbClr val="000000"/>
                  </a:solidFill>
                  <a:latin typeface="宋体" pitchFamily="2" charset="-122"/>
                </a:rPr>
                <a:t>输入</a:t>
              </a:r>
            </a:p>
            <a:p>
              <a:pPr eaLnBrk="0" hangingPunct="0"/>
              <a:r>
                <a:rPr lang="en-US" altLang="zh-CN" sz="1600" b="1">
                  <a:solidFill>
                    <a:srgbClr val="FF0000"/>
                  </a:solidFill>
                  <a:latin typeface="宋体" pitchFamily="2" charset="-122"/>
                </a:rPr>
                <a:t>11</a:t>
              </a:r>
              <a:endParaRPr lang="en-US" altLang="zh-CN" sz="1600" b="1">
                <a:solidFill>
                  <a:srgbClr val="FF0000"/>
                </a:solidFill>
              </a:endParaRPr>
            </a:p>
          </p:txBody>
        </p:sp>
        <p:sp>
          <p:nvSpPr>
            <p:cNvPr id="28710" name="Line 41"/>
            <p:cNvSpPr>
              <a:spLocks noChangeShapeType="1"/>
            </p:cNvSpPr>
            <p:nvPr/>
          </p:nvSpPr>
          <p:spPr bwMode="auto">
            <a:xfrm>
              <a:off x="3680" y="1666"/>
              <a:ext cx="289" cy="1"/>
            </a:xfrm>
            <a:prstGeom prst="line">
              <a:avLst/>
            </a:prstGeom>
            <a:noFill/>
            <a:ln w="23813">
              <a:solidFill>
                <a:srgbClr val="000000"/>
              </a:solidFill>
              <a:round/>
              <a:headEnd/>
              <a:tailEnd/>
            </a:ln>
          </p:spPr>
          <p:txBody>
            <a:bodyPr/>
            <a:lstStyle/>
            <a:p>
              <a:endParaRPr lang="zh-CN" altLang="en-US"/>
            </a:p>
          </p:txBody>
        </p:sp>
        <p:sp>
          <p:nvSpPr>
            <p:cNvPr id="28711" name="Line 42"/>
            <p:cNvSpPr>
              <a:spLocks noChangeShapeType="1"/>
            </p:cNvSpPr>
            <p:nvPr/>
          </p:nvSpPr>
          <p:spPr bwMode="auto">
            <a:xfrm>
              <a:off x="1968" y="1296"/>
              <a:ext cx="447" cy="5"/>
            </a:xfrm>
            <a:prstGeom prst="line">
              <a:avLst/>
            </a:prstGeom>
            <a:noFill/>
            <a:ln w="23813">
              <a:solidFill>
                <a:srgbClr val="000000"/>
              </a:solidFill>
              <a:round/>
              <a:headEnd/>
              <a:tailEnd/>
            </a:ln>
          </p:spPr>
          <p:txBody>
            <a:bodyPr/>
            <a:lstStyle/>
            <a:p>
              <a:endParaRPr lang="zh-CN" altLang="en-US"/>
            </a:p>
          </p:txBody>
        </p:sp>
      </p:grpSp>
      <p:sp>
        <p:nvSpPr>
          <p:cNvPr id="28677" name="Text Box 43"/>
          <p:cNvSpPr txBox="1">
            <a:spLocks noChangeArrowheads="1"/>
          </p:cNvSpPr>
          <p:nvPr/>
        </p:nvSpPr>
        <p:spPr bwMode="auto">
          <a:xfrm>
            <a:off x="861060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68</a:t>
            </a:r>
            <a:endParaRPr lang="en-US" altLang="zh-CN" dirty="0"/>
          </a:p>
        </p:txBody>
      </p:sp>
      <p:sp>
        <p:nvSpPr>
          <p:cNvPr id="28678" name="Text Box 44"/>
          <p:cNvSpPr txBox="1">
            <a:spLocks noChangeArrowheads="1"/>
          </p:cNvSpPr>
          <p:nvPr/>
        </p:nvSpPr>
        <p:spPr bwMode="auto">
          <a:xfrm>
            <a:off x="971550" y="908050"/>
            <a:ext cx="3740150" cy="457200"/>
          </a:xfrm>
          <a:prstGeom prst="rect">
            <a:avLst/>
          </a:prstGeom>
          <a:noFill/>
          <a:ln w="12700">
            <a:noFill/>
            <a:miter lim="800000"/>
            <a:headEnd/>
            <a:tailEnd/>
          </a:ln>
        </p:spPr>
        <p:txBody>
          <a:bodyPr wrap="none">
            <a:spAutoFit/>
          </a:bodyPr>
          <a:lstStyle/>
          <a:p>
            <a:pPr eaLnBrk="0" hangingPunct="0">
              <a:spcAft>
                <a:spcPct val="50000"/>
              </a:spcAft>
            </a:pPr>
            <a:r>
              <a:rPr lang="en-US" altLang="zh-CN" b="1">
                <a:latin typeface="楷体" pitchFamily="18" charset="-122"/>
                <a:ea typeface="楷体" pitchFamily="18" charset="-122"/>
              </a:rPr>
              <a:t>g(x)=x</a:t>
            </a:r>
            <a:r>
              <a:rPr lang="en-US" altLang="zh-CN" b="1" baseline="30000">
                <a:latin typeface="楷体" pitchFamily="18" charset="-122"/>
                <a:ea typeface="楷体" pitchFamily="18" charset="-122"/>
              </a:rPr>
              <a:t>4</a:t>
            </a:r>
            <a:r>
              <a:rPr lang="en-US" altLang="zh-CN" b="1">
                <a:latin typeface="楷体" pitchFamily="18" charset="-122"/>
                <a:ea typeface="楷体" pitchFamily="18" charset="-122"/>
              </a:rPr>
              <a:t>+x</a:t>
            </a:r>
            <a:r>
              <a:rPr lang="en-US" altLang="zh-CN" b="1" baseline="30000">
                <a:latin typeface="楷体" pitchFamily="18" charset="-122"/>
                <a:ea typeface="楷体" pitchFamily="18" charset="-122"/>
              </a:rPr>
              <a:t>3</a:t>
            </a:r>
            <a:r>
              <a:rPr lang="en-US" altLang="zh-CN" b="1">
                <a:latin typeface="楷体" pitchFamily="18" charset="-122"/>
                <a:ea typeface="楷体" pitchFamily="18" charset="-122"/>
              </a:rPr>
              <a:t>+1</a:t>
            </a:r>
            <a:r>
              <a:rPr lang="zh-CN" altLang="en-US" b="1">
                <a:latin typeface="楷体" pitchFamily="18" charset="-122"/>
                <a:ea typeface="楷体" pitchFamily="18" charset="-122"/>
              </a:rPr>
              <a:t>的编码电路：</a:t>
            </a:r>
          </a:p>
        </p:txBody>
      </p:sp>
      <p:sp>
        <p:nvSpPr>
          <p:cNvPr id="28679" name="Text Box 45"/>
          <p:cNvSpPr txBox="1">
            <a:spLocks noChangeArrowheads="1"/>
          </p:cNvSpPr>
          <p:nvPr/>
        </p:nvSpPr>
        <p:spPr bwMode="auto">
          <a:xfrm>
            <a:off x="539750" y="260350"/>
            <a:ext cx="2927350" cy="457200"/>
          </a:xfrm>
          <a:prstGeom prst="rect">
            <a:avLst/>
          </a:prstGeom>
          <a:noFill/>
          <a:ln w="12700">
            <a:noFill/>
            <a:miter lim="800000"/>
            <a:headEnd/>
            <a:tailEnd/>
          </a:ln>
        </p:spPr>
        <p:txBody>
          <a:bodyPr wrap="none">
            <a:spAutoFit/>
          </a:bodyPr>
          <a:lstStyle/>
          <a:p>
            <a:pPr eaLnBrk="0" hangingPunct="0">
              <a:spcAft>
                <a:spcPct val="50000"/>
              </a:spcAft>
            </a:pPr>
            <a:r>
              <a:rPr lang="zh-CN" altLang="en-US" b="1">
                <a:latin typeface="楷体" pitchFamily="18" charset="-122"/>
                <a:ea typeface="楷体" pitchFamily="18" charset="-122"/>
              </a:rPr>
              <a:t>硬件编码使用举例：</a:t>
            </a:r>
          </a:p>
        </p:txBody>
      </p:sp>
      <p:sp>
        <p:nvSpPr>
          <p:cNvPr id="28680" name="Line 46"/>
          <p:cNvSpPr>
            <a:spLocks noChangeShapeType="1"/>
          </p:cNvSpPr>
          <p:nvPr/>
        </p:nvSpPr>
        <p:spPr bwMode="auto">
          <a:xfrm>
            <a:off x="1258888" y="4064000"/>
            <a:ext cx="609600" cy="228600"/>
          </a:xfrm>
          <a:prstGeom prst="line">
            <a:avLst/>
          </a:prstGeom>
          <a:noFill/>
          <a:ln w="12700">
            <a:solidFill>
              <a:schemeClr val="tx1"/>
            </a:solidFill>
            <a:prstDash val="sysDot"/>
            <a:round/>
            <a:headEnd/>
            <a:tailEnd type="triangle" w="med" len="med"/>
          </a:ln>
        </p:spPr>
        <p:txBody>
          <a:bodyPr wrap="none" anchor="ctr"/>
          <a:lstStyle/>
          <a:p>
            <a:endParaRPr lang="zh-CN" altLang="en-US"/>
          </a:p>
        </p:txBody>
      </p:sp>
      <p:sp>
        <p:nvSpPr>
          <p:cNvPr id="28681" name="Line 49"/>
          <p:cNvSpPr>
            <a:spLocks noChangeShapeType="1"/>
          </p:cNvSpPr>
          <p:nvPr/>
        </p:nvSpPr>
        <p:spPr bwMode="auto">
          <a:xfrm>
            <a:off x="2051050" y="4365625"/>
            <a:ext cx="1371600" cy="0"/>
          </a:xfrm>
          <a:prstGeom prst="line">
            <a:avLst/>
          </a:prstGeom>
          <a:noFill/>
          <a:ln w="12700">
            <a:solidFill>
              <a:schemeClr val="tx1"/>
            </a:solidFill>
            <a:prstDash val="sysDot"/>
            <a:round/>
            <a:headEnd/>
            <a:tailEnd type="triangle" w="med" len="med"/>
          </a:ln>
        </p:spPr>
        <p:txBody>
          <a:bodyPr wrap="none" anchor="ctr"/>
          <a:lstStyle/>
          <a:p>
            <a:endParaRPr lang="zh-CN" altLang="en-US"/>
          </a:p>
        </p:txBody>
      </p:sp>
      <p:sp>
        <p:nvSpPr>
          <p:cNvPr id="28682" name="Line 52"/>
          <p:cNvSpPr>
            <a:spLocks noChangeShapeType="1"/>
          </p:cNvSpPr>
          <p:nvPr/>
        </p:nvSpPr>
        <p:spPr bwMode="auto">
          <a:xfrm flipH="1">
            <a:off x="2124075" y="4064000"/>
            <a:ext cx="1371600" cy="228600"/>
          </a:xfrm>
          <a:prstGeom prst="line">
            <a:avLst/>
          </a:prstGeom>
          <a:noFill/>
          <a:ln w="12700">
            <a:solidFill>
              <a:schemeClr val="tx1"/>
            </a:solidFill>
            <a:prstDash val="sysDot"/>
            <a:round/>
            <a:headEnd/>
            <a:tailEnd type="triangle" w="med" len="med"/>
          </a:ln>
        </p:spPr>
        <p:txBody>
          <a:bodyPr wrap="none" anchor="ctr"/>
          <a:lstStyle/>
          <a:p>
            <a:endParaRPr lang="zh-CN" altLang="en-US"/>
          </a:p>
        </p:txBody>
      </p:sp>
      <p:sp>
        <p:nvSpPr>
          <p:cNvPr id="28683" name="Line 53"/>
          <p:cNvSpPr>
            <a:spLocks noChangeShapeType="1"/>
          </p:cNvSpPr>
          <p:nvPr/>
        </p:nvSpPr>
        <p:spPr bwMode="auto">
          <a:xfrm>
            <a:off x="2124075" y="4064000"/>
            <a:ext cx="381000" cy="228600"/>
          </a:xfrm>
          <a:prstGeom prst="line">
            <a:avLst/>
          </a:prstGeom>
          <a:noFill/>
          <a:ln w="12700">
            <a:solidFill>
              <a:schemeClr val="tx1"/>
            </a:solidFill>
            <a:prstDash val="sysDot"/>
            <a:round/>
            <a:headEnd/>
            <a:tailEnd type="triangle" w="med" len="med"/>
          </a:ln>
        </p:spPr>
        <p:txBody>
          <a:bodyPr wrap="none" anchor="ctr"/>
          <a:lstStyle/>
          <a:p>
            <a:endParaRPr lang="zh-CN" altLang="en-US"/>
          </a:p>
        </p:txBody>
      </p:sp>
      <p:sp>
        <p:nvSpPr>
          <p:cNvPr id="28684" name="Line 54"/>
          <p:cNvSpPr>
            <a:spLocks noChangeShapeType="1"/>
          </p:cNvSpPr>
          <p:nvPr/>
        </p:nvSpPr>
        <p:spPr bwMode="auto">
          <a:xfrm>
            <a:off x="2657475" y="4064000"/>
            <a:ext cx="381000" cy="228600"/>
          </a:xfrm>
          <a:prstGeom prst="line">
            <a:avLst/>
          </a:prstGeom>
          <a:noFill/>
          <a:ln w="12700">
            <a:solidFill>
              <a:schemeClr val="tx1"/>
            </a:solidFill>
            <a:prstDash val="sysDot"/>
            <a:round/>
            <a:headEnd/>
            <a:tailEnd type="triangle" w="med" len="med"/>
          </a:ln>
        </p:spPr>
        <p:txBody>
          <a:bodyPr wrap="none" anchor="ctr"/>
          <a:lstStyle/>
          <a:p>
            <a:endParaRPr lang="zh-CN" altLang="en-US"/>
          </a:p>
        </p:txBody>
      </p:sp>
      <p:sp>
        <p:nvSpPr>
          <p:cNvPr id="28685" name="Line 55"/>
          <p:cNvSpPr>
            <a:spLocks noChangeShapeType="1"/>
          </p:cNvSpPr>
          <p:nvPr/>
        </p:nvSpPr>
        <p:spPr bwMode="auto">
          <a:xfrm>
            <a:off x="3190875" y="4064000"/>
            <a:ext cx="304800" cy="228600"/>
          </a:xfrm>
          <a:prstGeom prst="line">
            <a:avLst/>
          </a:prstGeom>
          <a:noFill/>
          <a:ln w="12700">
            <a:solidFill>
              <a:schemeClr val="tx1"/>
            </a:solidFill>
            <a:prstDash val="sysDot"/>
            <a:round/>
            <a:headEnd/>
            <a:tailEnd type="triangle" w="med" len="me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685800" y="2971800"/>
            <a:ext cx="8350250" cy="3560763"/>
          </a:xfrm>
          <a:prstGeom prst="rect">
            <a:avLst/>
          </a:prstGeom>
          <a:noFill/>
          <a:ln w="12700">
            <a:noFill/>
            <a:miter lim="800000"/>
            <a:headEnd/>
            <a:tailEnd/>
          </a:ln>
        </p:spPr>
        <p:txBody>
          <a:bodyPr wrap="none">
            <a:spAutoFit/>
          </a:bodyPr>
          <a:lstStyle/>
          <a:p>
            <a:pPr eaLnBrk="0" hangingPunct="0"/>
            <a:r>
              <a:rPr lang="zh-CN" altLang="en-US" b="1"/>
              <a:t>输入     </a:t>
            </a:r>
            <a:r>
              <a:rPr lang="en-US" altLang="zh-CN" b="1"/>
              <a:t>R0   R1   R2   R3      </a:t>
            </a:r>
            <a:r>
              <a:rPr lang="zh-CN" altLang="en-US" b="1"/>
              <a:t>输出</a:t>
            </a:r>
          </a:p>
          <a:p>
            <a:pPr eaLnBrk="0" hangingPunct="0"/>
            <a:r>
              <a:rPr lang="zh-CN" altLang="en-US" b="1"/>
              <a:t> </a:t>
            </a:r>
            <a:r>
              <a:rPr lang="en-US" altLang="zh-CN" b="1"/>
              <a:t>1           0      0     0     0                             R0=G=</a:t>
            </a:r>
            <a:r>
              <a:rPr lang="zh-CN" altLang="en-US" b="1"/>
              <a:t>原</a:t>
            </a:r>
            <a:r>
              <a:rPr lang="en-US" altLang="zh-CN" b="1"/>
              <a:t>R3⊕I</a:t>
            </a:r>
          </a:p>
          <a:p>
            <a:pPr eaLnBrk="0" hangingPunct="0"/>
            <a:r>
              <a:rPr lang="en-US" altLang="zh-CN" b="1"/>
              <a:t> 0           1      0     0     1         1                  R1=</a:t>
            </a:r>
            <a:r>
              <a:rPr lang="zh-CN" altLang="en-US" b="1"/>
              <a:t>原</a:t>
            </a:r>
            <a:r>
              <a:rPr lang="en-US" altLang="zh-CN" b="1"/>
              <a:t>R0</a:t>
            </a:r>
          </a:p>
          <a:p>
            <a:pPr eaLnBrk="0" hangingPunct="0"/>
            <a:r>
              <a:rPr lang="en-US" altLang="zh-CN" b="1"/>
              <a:t> 1           1      1     0     1         01                R2=</a:t>
            </a:r>
            <a:r>
              <a:rPr lang="zh-CN" altLang="en-US" b="1"/>
              <a:t>原</a:t>
            </a:r>
            <a:r>
              <a:rPr lang="en-US" altLang="zh-CN" b="1"/>
              <a:t>R1</a:t>
            </a:r>
          </a:p>
          <a:p>
            <a:pPr eaLnBrk="0" hangingPunct="0"/>
            <a:r>
              <a:rPr lang="en-US" altLang="zh-CN" b="1"/>
              <a:t>              0      1     1     0         101              R3=</a:t>
            </a:r>
            <a:r>
              <a:rPr lang="zh-CN" altLang="en-US" b="1"/>
              <a:t>原</a:t>
            </a:r>
            <a:r>
              <a:rPr lang="en-US" altLang="zh-CN" b="1"/>
              <a:t>R2⊕G</a:t>
            </a:r>
            <a:r>
              <a:rPr lang="zh-CN" altLang="en-US" b="1"/>
              <a:t>（新</a:t>
            </a:r>
            <a:r>
              <a:rPr lang="en-US" altLang="zh-CN" b="1"/>
              <a:t>R0</a:t>
            </a:r>
            <a:r>
              <a:rPr lang="zh-CN" altLang="en-US" b="1"/>
              <a:t>）</a:t>
            </a:r>
          </a:p>
          <a:p>
            <a:pPr eaLnBrk="0" hangingPunct="0"/>
            <a:r>
              <a:rPr lang="zh-CN" altLang="en-US" b="1"/>
              <a:t>              </a:t>
            </a:r>
            <a:r>
              <a:rPr lang="zh-CN" altLang="en-US" b="1">
                <a:solidFill>
                  <a:srgbClr val="FF0000"/>
                </a:solidFill>
              </a:rPr>
              <a:t> </a:t>
            </a:r>
            <a:endParaRPr lang="zh-CN" altLang="en-US" sz="1600" b="1">
              <a:solidFill>
                <a:srgbClr val="FF0000"/>
              </a:solidFill>
            </a:endParaRPr>
          </a:p>
          <a:p>
            <a:pPr eaLnBrk="0" hangingPunct="0"/>
            <a:r>
              <a:rPr lang="zh-CN" altLang="en-US" b="1"/>
              <a:t>              </a:t>
            </a:r>
            <a:r>
              <a:rPr lang="zh-CN" altLang="en-US" b="1">
                <a:solidFill>
                  <a:srgbClr val="FF0000"/>
                </a:solidFill>
              </a:rPr>
              <a:t> </a:t>
            </a:r>
            <a:endParaRPr lang="zh-CN" altLang="en-US" b="1"/>
          </a:p>
          <a:p>
            <a:pPr eaLnBrk="0" hangingPunct="0"/>
            <a:endParaRPr lang="zh-CN" altLang="en-US" sz="1200" b="1"/>
          </a:p>
          <a:p>
            <a:pPr eaLnBrk="0" hangingPunct="0"/>
            <a:r>
              <a:rPr lang="zh-CN" altLang="en-US" b="1"/>
              <a:t>校验时：整个码字输入完后，移位寄存器</a:t>
            </a:r>
            <a:r>
              <a:rPr lang="en-US" altLang="zh-CN" b="1"/>
              <a:t>Ri</a:t>
            </a:r>
            <a:r>
              <a:rPr lang="zh-CN" altLang="en-US" b="1"/>
              <a:t>应为全</a:t>
            </a:r>
            <a:r>
              <a:rPr lang="en-US" altLang="zh-CN" b="1"/>
              <a:t>0</a:t>
            </a:r>
            <a:r>
              <a:rPr lang="zh-CN" altLang="en-US" b="1"/>
              <a:t>，</a:t>
            </a:r>
          </a:p>
          <a:p>
            <a:pPr eaLnBrk="0" hangingPunct="0"/>
            <a:r>
              <a:rPr lang="zh-CN" altLang="en-US" b="1"/>
              <a:t>                否则接收到的码字出错。</a:t>
            </a:r>
          </a:p>
        </p:txBody>
      </p:sp>
      <p:sp>
        <p:nvSpPr>
          <p:cNvPr id="768009" name="Rectangle 9"/>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grpSp>
        <p:nvGrpSpPr>
          <p:cNvPr id="2" name="Group 10"/>
          <p:cNvGrpSpPr>
            <a:grpSpLocks/>
          </p:cNvGrpSpPr>
          <p:nvPr/>
        </p:nvGrpSpPr>
        <p:grpSpPr bwMode="auto">
          <a:xfrm>
            <a:off x="1371600" y="1279525"/>
            <a:ext cx="6324600" cy="1616075"/>
            <a:chOff x="864" y="806"/>
            <a:chExt cx="3984" cy="1018"/>
          </a:xfrm>
        </p:grpSpPr>
        <p:grpSp>
          <p:nvGrpSpPr>
            <p:cNvPr id="3" name="Group 11"/>
            <p:cNvGrpSpPr>
              <a:grpSpLocks/>
            </p:cNvGrpSpPr>
            <p:nvPr/>
          </p:nvGrpSpPr>
          <p:grpSpPr bwMode="auto">
            <a:xfrm>
              <a:off x="4592" y="1468"/>
              <a:ext cx="256" cy="308"/>
              <a:chOff x="4557" y="2681"/>
              <a:chExt cx="256" cy="308"/>
            </a:xfrm>
          </p:grpSpPr>
          <p:sp>
            <p:nvSpPr>
              <p:cNvPr id="29740" name="Rectangle 12"/>
              <p:cNvSpPr>
                <a:spLocks noChangeArrowheads="1"/>
              </p:cNvSpPr>
              <p:nvPr/>
            </p:nvSpPr>
            <p:spPr bwMode="auto">
              <a:xfrm>
                <a:off x="4557" y="2681"/>
                <a:ext cx="256" cy="308"/>
              </a:xfrm>
              <a:prstGeom prst="rect">
                <a:avLst/>
              </a:prstGeom>
              <a:noFill/>
              <a:ln w="9525">
                <a:noFill/>
                <a:miter lim="800000"/>
                <a:headEnd/>
                <a:tailEnd/>
              </a:ln>
            </p:spPr>
            <p:txBody>
              <a:bodyPr wrap="none" lIns="0" tIns="0" rIns="0" bIns="0">
                <a:spAutoFit/>
              </a:bodyPr>
              <a:lstStyle/>
              <a:p>
                <a:pPr eaLnBrk="0" hangingPunct="0"/>
                <a:r>
                  <a:rPr lang="zh-CN" altLang="en-US" sz="1600" b="1">
                    <a:solidFill>
                      <a:srgbClr val="000000"/>
                    </a:solidFill>
                    <a:latin typeface="宋体" pitchFamily="2" charset="-122"/>
                  </a:rPr>
                  <a:t>输出</a:t>
                </a:r>
              </a:p>
              <a:p>
                <a:pPr eaLnBrk="0" hangingPunct="0"/>
                <a:r>
                  <a:rPr lang="en-US" altLang="zh-CN" sz="1600" b="1">
                    <a:solidFill>
                      <a:srgbClr val="FF0000"/>
                    </a:solidFill>
                    <a:latin typeface="宋体" pitchFamily="2" charset="-122"/>
                  </a:rPr>
                  <a:t>101</a:t>
                </a:r>
                <a:endParaRPr lang="en-US" altLang="zh-CN" sz="1600" b="1">
                  <a:solidFill>
                    <a:srgbClr val="FF0000"/>
                  </a:solidFill>
                </a:endParaRPr>
              </a:p>
            </p:txBody>
          </p:sp>
          <p:sp>
            <p:nvSpPr>
              <p:cNvPr id="29741" name="Rectangle 13"/>
              <p:cNvSpPr>
                <a:spLocks noChangeArrowheads="1"/>
              </p:cNvSpPr>
              <p:nvPr/>
            </p:nvSpPr>
            <p:spPr bwMode="auto">
              <a:xfrm>
                <a:off x="4557" y="2812"/>
                <a:ext cx="0" cy="154"/>
              </a:xfrm>
              <a:prstGeom prst="rect">
                <a:avLst/>
              </a:prstGeom>
              <a:noFill/>
              <a:ln w="9525">
                <a:noFill/>
                <a:miter lim="800000"/>
                <a:headEnd/>
                <a:tailEnd/>
              </a:ln>
            </p:spPr>
            <p:txBody>
              <a:bodyPr wrap="none" lIns="0" tIns="0" rIns="0" bIns="0">
                <a:spAutoFit/>
              </a:bodyPr>
              <a:lstStyle/>
              <a:p>
                <a:pPr eaLnBrk="0" hangingPunct="0"/>
                <a:endParaRPr lang="zh-CN" altLang="zh-CN" sz="1600" b="1"/>
              </a:p>
            </p:txBody>
          </p:sp>
        </p:grpSp>
        <p:sp>
          <p:nvSpPr>
            <p:cNvPr id="29711" name="Rectangle 14"/>
            <p:cNvSpPr>
              <a:spLocks noChangeArrowheads="1"/>
            </p:cNvSpPr>
            <p:nvPr/>
          </p:nvSpPr>
          <p:spPr bwMode="auto">
            <a:xfrm>
              <a:off x="864" y="1183"/>
              <a:ext cx="275" cy="245"/>
            </a:xfrm>
            <a:prstGeom prst="rect">
              <a:avLst/>
            </a:prstGeom>
            <a:noFill/>
            <a:ln w="23813">
              <a:solidFill>
                <a:srgbClr val="000000"/>
              </a:solidFill>
              <a:miter lim="800000"/>
              <a:headEnd/>
              <a:tailEnd/>
            </a:ln>
          </p:spPr>
          <p:txBody>
            <a:bodyPr/>
            <a:lstStyle/>
            <a:p>
              <a:pPr eaLnBrk="0" hangingPunct="0"/>
              <a:r>
                <a:rPr lang="en-US" altLang="zh-CN" sz="1800" b="1">
                  <a:latin typeface="楷体" pitchFamily="18" charset="-122"/>
                  <a:ea typeface="楷体" pitchFamily="18" charset="-122"/>
                </a:rPr>
                <a:t>R0</a:t>
              </a:r>
            </a:p>
          </p:txBody>
        </p:sp>
        <p:sp>
          <p:nvSpPr>
            <p:cNvPr id="29712" name="Rectangle 15"/>
            <p:cNvSpPr>
              <a:spLocks noChangeArrowheads="1"/>
            </p:cNvSpPr>
            <p:nvPr/>
          </p:nvSpPr>
          <p:spPr bwMode="auto">
            <a:xfrm>
              <a:off x="1646" y="1183"/>
              <a:ext cx="322" cy="245"/>
            </a:xfrm>
            <a:prstGeom prst="rect">
              <a:avLst/>
            </a:prstGeom>
            <a:noFill/>
            <a:ln w="23813">
              <a:solidFill>
                <a:srgbClr val="000000"/>
              </a:solidFill>
              <a:miter lim="800000"/>
              <a:headEnd/>
              <a:tailEnd/>
            </a:ln>
          </p:spPr>
          <p:txBody>
            <a:bodyPr/>
            <a:lstStyle/>
            <a:p>
              <a:pPr eaLnBrk="0" hangingPunct="0"/>
              <a:r>
                <a:rPr lang="en-US" altLang="zh-CN" sz="1800" b="1">
                  <a:latin typeface="楷体" pitchFamily="18" charset="-122"/>
                  <a:ea typeface="楷体" pitchFamily="18" charset="-122"/>
                </a:rPr>
                <a:t>R1</a:t>
              </a:r>
            </a:p>
          </p:txBody>
        </p:sp>
        <p:sp>
          <p:nvSpPr>
            <p:cNvPr id="29713" name="Rectangle 16"/>
            <p:cNvSpPr>
              <a:spLocks noChangeArrowheads="1"/>
            </p:cNvSpPr>
            <p:nvPr/>
          </p:nvSpPr>
          <p:spPr bwMode="auto">
            <a:xfrm>
              <a:off x="2411" y="1183"/>
              <a:ext cx="275" cy="245"/>
            </a:xfrm>
            <a:prstGeom prst="rect">
              <a:avLst/>
            </a:prstGeom>
            <a:noFill/>
            <a:ln w="23813">
              <a:solidFill>
                <a:schemeClr val="tx1"/>
              </a:solidFill>
              <a:miter lim="800000"/>
              <a:headEnd/>
              <a:tailEnd/>
            </a:ln>
          </p:spPr>
          <p:txBody>
            <a:bodyPr/>
            <a:lstStyle/>
            <a:p>
              <a:pPr eaLnBrk="0" hangingPunct="0"/>
              <a:r>
                <a:rPr lang="en-US" altLang="zh-CN" sz="1800" b="1">
                  <a:latin typeface="楷体" pitchFamily="18" charset="-122"/>
                  <a:ea typeface="楷体" pitchFamily="18" charset="-122"/>
                </a:rPr>
                <a:t>R2</a:t>
              </a:r>
            </a:p>
          </p:txBody>
        </p:sp>
        <p:sp>
          <p:nvSpPr>
            <p:cNvPr id="29714" name="Rectangle 17"/>
            <p:cNvSpPr>
              <a:spLocks noChangeArrowheads="1"/>
            </p:cNvSpPr>
            <p:nvPr/>
          </p:nvSpPr>
          <p:spPr bwMode="auto">
            <a:xfrm>
              <a:off x="3140" y="1183"/>
              <a:ext cx="275" cy="245"/>
            </a:xfrm>
            <a:prstGeom prst="rect">
              <a:avLst/>
            </a:prstGeom>
            <a:noFill/>
            <a:ln w="23813">
              <a:solidFill>
                <a:srgbClr val="000000"/>
              </a:solidFill>
              <a:miter lim="800000"/>
              <a:headEnd/>
              <a:tailEnd/>
            </a:ln>
          </p:spPr>
          <p:txBody>
            <a:bodyPr/>
            <a:lstStyle/>
            <a:p>
              <a:pPr eaLnBrk="0" hangingPunct="0"/>
              <a:r>
                <a:rPr lang="en-US" altLang="zh-CN" sz="1800" b="1">
                  <a:latin typeface="楷体" pitchFamily="18" charset="-122"/>
                  <a:ea typeface="楷体" pitchFamily="18" charset="-122"/>
                </a:rPr>
                <a:t>R3</a:t>
              </a:r>
            </a:p>
          </p:txBody>
        </p:sp>
        <p:sp>
          <p:nvSpPr>
            <p:cNvPr id="29715" name="Oval 18"/>
            <p:cNvSpPr>
              <a:spLocks noChangeArrowheads="1"/>
            </p:cNvSpPr>
            <p:nvPr/>
          </p:nvSpPr>
          <p:spPr bwMode="auto">
            <a:xfrm>
              <a:off x="2832" y="1229"/>
              <a:ext cx="183" cy="163"/>
            </a:xfrm>
            <a:prstGeom prst="ellipse">
              <a:avLst/>
            </a:prstGeom>
            <a:noFill/>
            <a:ln w="23813">
              <a:solidFill>
                <a:schemeClr val="tx1"/>
              </a:solidFill>
              <a:round/>
              <a:headEnd/>
              <a:tailEnd/>
            </a:ln>
          </p:spPr>
          <p:txBody>
            <a:bodyPr/>
            <a:lstStyle/>
            <a:p>
              <a:endParaRPr lang="zh-CN" altLang="en-US"/>
            </a:p>
          </p:txBody>
        </p:sp>
        <p:sp>
          <p:nvSpPr>
            <p:cNvPr id="29716" name="Line 19"/>
            <p:cNvSpPr>
              <a:spLocks noChangeShapeType="1"/>
            </p:cNvSpPr>
            <p:nvPr/>
          </p:nvSpPr>
          <p:spPr bwMode="auto">
            <a:xfrm>
              <a:off x="2678" y="1296"/>
              <a:ext cx="470" cy="1"/>
            </a:xfrm>
            <a:prstGeom prst="line">
              <a:avLst/>
            </a:prstGeom>
            <a:noFill/>
            <a:ln w="23813">
              <a:solidFill>
                <a:srgbClr val="000000"/>
              </a:solidFill>
              <a:round/>
              <a:headEnd/>
              <a:tailEnd/>
            </a:ln>
          </p:spPr>
          <p:txBody>
            <a:bodyPr/>
            <a:lstStyle/>
            <a:p>
              <a:endParaRPr lang="zh-CN" altLang="en-US"/>
            </a:p>
          </p:txBody>
        </p:sp>
        <p:sp>
          <p:nvSpPr>
            <p:cNvPr id="29717" name="Oval 20"/>
            <p:cNvSpPr>
              <a:spLocks noChangeArrowheads="1"/>
            </p:cNvSpPr>
            <p:nvPr/>
          </p:nvSpPr>
          <p:spPr bwMode="auto">
            <a:xfrm>
              <a:off x="3596" y="1265"/>
              <a:ext cx="184" cy="163"/>
            </a:xfrm>
            <a:prstGeom prst="ellipse">
              <a:avLst/>
            </a:prstGeom>
            <a:noFill/>
            <a:ln w="23813">
              <a:solidFill>
                <a:srgbClr val="000000"/>
              </a:solidFill>
              <a:round/>
              <a:headEnd/>
              <a:tailEnd/>
            </a:ln>
          </p:spPr>
          <p:txBody>
            <a:bodyPr/>
            <a:lstStyle/>
            <a:p>
              <a:endParaRPr lang="zh-CN" altLang="en-US"/>
            </a:p>
          </p:txBody>
        </p:sp>
        <p:sp>
          <p:nvSpPr>
            <p:cNvPr id="29718" name="Line 21"/>
            <p:cNvSpPr>
              <a:spLocks noChangeShapeType="1"/>
            </p:cNvSpPr>
            <p:nvPr/>
          </p:nvSpPr>
          <p:spPr bwMode="auto">
            <a:xfrm>
              <a:off x="3407" y="1339"/>
              <a:ext cx="380" cy="1"/>
            </a:xfrm>
            <a:prstGeom prst="line">
              <a:avLst/>
            </a:prstGeom>
            <a:noFill/>
            <a:ln w="23813">
              <a:solidFill>
                <a:srgbClr val="000000"/>
              </a:solidFill>
              <a:round/>
              <a:headEnd/>
              <a:tailEnd/>
            </a:ln>
          </p:spPr>
          <p:txBody>
            <a:bodyPr/>
            <a:lstStyle/>
            <a:p>
              <a:endParaRPr lang="zh-CN" altLang="en-US"/>
            </a:p>
          </p:txBody>
        </p:sp>
        <p:sp>
          <p:nvSpPr>
            <p:cNvPr id="29719" name="Rectangle 22"/>
            <p:cNvSpPr>
              <a:spLocks noChangeArrowheads="1"/>
            </p:cNvSpPr>
            <p:nvPr/>
          </p:nvSpPr>
          <p:spPr bwMode="auto">
            <a:xfrm>
              <a:off x="3231" y="856"/>
              <a:ext cx="93" cy="245"/>
            </a:xfrm>
            <a:prstGeom prst="rect">
              <a:avLst/>
            </a:prstGeom>
            <a:noFill/>
            <a:ln w="23813">
              <a:solidFill>
                <a:srgbClr val="000000"/>
              </a:solidFill>
              <a:miter lim="800000"/>
              <a:headEnd/>
              <a:tailEnd/>
            </a:ln>
          </p:spPr>
          <p:txBody>
            <a:bodyPr/>
            <a:lstStyle/>
            <a:p>
              <a:endParaRPr lang="zh-CN" altLang="en-US"/>
            </a:p>
          </p:txBody>
        </p:sp>
        <p:sp>
          <p:nvSpPr>
            <p:cNvPr id="29720" name="Line 23"/>
            <p:cNvSpPr>
              <a:spLocks noChangeShapeType="1"/>
            </p:cNvSpPr>
            <p:nvPr/>
          </p:nvSpPr>
          <p:spPr bwMode="auto">
            <a:xfrm flipH="1">
              <a:off x="1008" y="960"/>
              <a:ext cx="0" cy="240"/>
            </a:xfrm>
            <a:prstGeom prst="line">
              <a:avLst/>
            </a:prstGeom>
            <a:noFill/>
            <a:ln w="23813">
              <a:solidFill>
                <a:srgbClr val="000000"/>
              </a:solidFill>
              <a:round/>
              <a:headEnd/>
              <a:tailEnd/>
            </a:ln>
          </p:spPr>
          <p:txBody>
            <a:bodyPr/>
            <a:lstStyle/>
            <a:p>
              <a:endParaRPr lang="zh-CN" altLang="en-US"/>
            </a:p>
          </p:txBody>
        </p:sp>
        <p:sp>
          <p:nvSpPr>
            <p:cNvPr id="29721" name="Line 24"/>
            <p:cNvSpPr>
              <a:spLocks noChangeShapeType="1"/>
            </p:cNvSpPr>
            <p:nvPr/>
          </p:nvSpPr>
          <p:spPr bwMode="auto">
            <a:xfrm flipV="1">
              <a:off x="1008" y="960"/>
              <a:ext cx="2208" cy="0"/>
            </a:xfrm>
            <a:prstGeom prst="line">
              <a:avLst/>
            </a:prstGeom>
            <a:noFill/>
            <a:ln w="23813">
              <a:solidFill>
                <a:srgbClr val="000000"/>
              </a:solidFill>
              <a:round/>
              <a:headEnd/>
              <a:tailEnd/>
            </a:ln>
          </p:spPr>
          <p:txBody>
            <a:bodyPr/>
            <a:lstStyle/>
            <a:p>
              <a:endParaRPr lang="zh-CN" altLang="en-US"/>
            </a:p>
          </p:txBody>
        </p:sp>
        <p:sp>
          <p:nvSpPr>
            <p:cNvPr id="29722" name="Line 25"/>
            <p:cNvSpPr>
              <a:spLocks noChangeShapeType="1"/>
            </p:cNvSpPr>
            <p:nvPr/>
          </p:nvSpPr>
          <p:spPr bwMode="auto">
            <a:xfrm>
              <a:off x="1137" y="1296"/>
              <a:ext cx="495" cy="5"/>
            </a:xfrm>
            <a:prstGeom prst="line">
              <a:avLst/>
            </a:prstGeom>
            <a:noFill/>
            <a:ln w="23813">
              <a:solidFill>
                <a:srgbClr val="000000"/>
              </a:solidFill>
              <a:round/>
              <a:headEnd/>
              <a:tailEnd/>
            </a:ln>
          </p:spPr>
          <p:txBody>
            <a:bodyPr/>
            <a:lstStyle/>
            <a:p>
              <a:endParaRPr lang="zh-CN" altLang="en-US"/>
            </a:p>
          </p:txBody>
        </p:sp>
        <p:sp>
          <p:nvSpPr>
            <p:cNvPr id="29723" name="Line 26"/>
            <p:cNvSpPr>
              <a:spLocks noChangeShapeType="1"/>
            </p:cNvSpPr>
            <p:nvPr/>
          </p:nvSpPr>
          <p:spPr bwMode="auto">
            <a:xfrm flipH="1">
              <a:off x="2928" y="960"/>
              <a:ext cx="0" cy="432"/>
            </a:xfrm>
            <a:prstGeom prst="line">
              <a:avLst/>
            </a:prstGeom>
            <a:noFill/>
            <a:ln w="23813">
              <a:solidFill>
                <a:srgbClr val="000000"/>
              </a:solidFill>
              <a:round/>
              <a:headEnd/>
              <a:tailEnd/>
            </a:ln>
          </p:spPr>
          <p:txBody>
            <a:bodyPr/>
            <a:lstStyle/>
            <a:p>
              <a:endParaRPr lang="zh-CN" altLang="en-US"/>
            </a:p>
          </p:txBody>
        </p:sp>
        <p:sp>
          <p:nvSpPr>
            <p:cNvPr id="29724" name="Line 27"/>
            <p:cNvSpPr>
              <a:spLocks noChangeShapeType="1"/>
            </p:cNvSpPr>
            <p:nvPr/>
          </p:nvSpPr>
          <p:spPr bwMode="auto">
            <a:xfrm>
              <a:off x="3316" y="960"/>
              <a:ext cx="379" cy="1"/>
            </a:xfrm>
            <a:prstGeom prst="line">
              <a:avLst/>
            </a:prstGeom>
            <a:noFill/>
            <a:ln w="23813">
              <a:solidFill>
                <a:srgbClr val="000000"/>
              </a:solidFill>
              <a:round/>
              <a:headEnd/>
              <a:tailEnd/>
            </a:ln>
          </p:spPr>
          <p:txBody>
            <a:bodyPr/>
            <a:lstStyle/>
            <a:p>
              <a:endParaRPr lang="zh-CN" altLang="en-US"/>
            </a:p>
          </p:txBody>
        </p:sp>
        <p:sp>
          <p:nvSpPr>
            <p:cNvPr id="29725" name="Line 28"/>
            <p:cNvSpPr>
              <a:spLocks noChangeShapeType="1"/>
            </p:cNvSpPr>
            <p:nvPr/>
          </p:nvSpPr>
          <p:spPr bwMode="auto">
            <a:xfrm>
              <a:off x="3696" y="960"/>
              <a:ext cx="1" cy="720"/>
            </a:xfrm>
            <a:prstGeom prst="line">
              <a:avLst/>
            </a:prstGeom>
            <a:noFill/>
            <a:ln w="23813">
              <a:solidFill>
                <a:srgbClr val="000000"/>
              </a:solidFill>
              <a:round/>
              <a:headEnd/>
              <a:tailEnd/>
            </a:ln>
          </p:spPr>
          <p:txBody>
            <a:bodyPr/>
            <a:lstStyle/>
            <a:p>
              <a:endParaRPr lang="zh-CN" altLang="en-US"/>
            </a:p>
          </p:txBody>
        </p:sp>
        <p:sp>
          <p:nvSpPr>
            <p:cNvPr id="29726" name="Line 29"/>
            <p:cNvSpPr>
              <a:spLocks noChangeShapeType="1"/>
            </p:cNvSpPr>
            <p:nvPr/>
          </p:nvSpPr>
          <p:spPr bwMode="auto">
            <a:xfrm flipH="1">
              <a:off x="3499" y="1344"/>
              <a:ext cx="5" cy="172"/>
            </a:xfrm>
            <a:prstGeom prst="line">
              <a:avLst/>
            </a:prstGeom>
            <a:noFill/>
            <a:ln w="23813">
              <a:solidFill>
                <a:srgbClr val="000000"/>
              </a:solidFill>
              <a:round/>
              <a:headEnd/>
              <a:tailEnd/>
            </a:ln>
          </p:spPr>
          <p:txBody>
            <a:bodyPr/>
            <a:lstStyle/>
            <a:p>
              <a:endParaRPr lang="zh-CN" altLang="en-US"/>
            </a:p>
          </p:txBody>
        </p:sp>
        <p:sp>
          <p:nvSpPr>
            <p:cNvPr id="29727" name="Line 30"/>
            <p:cNvSpPr>
              <a:spLocks noChangeShapeType="1"/>
            </p:cNvSpPr>
            <p:nvPr/>
          </p:nvSpPr>
          <p:spPr bwMode="auto">
            <a:xfrm>
              <a:off x="3498" y="1503"/>
              <a:ext cx="471" cy="1"/>
            </a:xfrm>
            <a:prstGeom prst="line">
              <a:avLst/>
            </a:prstGeom>
            <a:noFill/>
            <a:ln w="23813">
              <a:solidFill>
                <a:srgbClr val="000000"/>
              </a:solidFill>
              <a:round/>
              <a:headEnd/>
              <a:tailEnd/>
            </a:ln>
          </p:spPr>
          <p:txBody>
            <a:bodyPr/>
            <a:lstStyle/>
            <a:p>
              <a:endParaRPr lang="zh-CN" altLang="en-US"/>
            </a:p>
          </p:txBody>
        </p:sp>
        <p:grpSp>
          <p:nvGrpSpPr>
            <p:cNvPr id="4" name="Group 31"/>
            <p:cNvGrpSpPr>
              <a:grpSpLocks/>
            </p:cNvGrpSpPr>
            <p:nvPr/>
          </p:nvGrpSpPr>
          <p:grpSpPr bwMode="auto">
            <a:xfrm>
              <a:off x="3316" y="1605"/>
              <a:ext cx="364" cy="121"/>
              <a:chOff x="3281" y="2707"/>
              <a:chExt cx="364" cy="121"/>
            </a:xfrm>
          </p:grpSpPr>
          <p:sp>
            <p:nvSpPr>
              <p:cNvPr id="29738" name="Line 32"/>
              <p:cNvSpPr>
                <a:spLocks noChangeShapeType="1"/>
              </p:cNvSpPr>
              <p:nvPr/>
            </p:nvSpPr>
            <p:spPr bwMode="auto">
              <a:xfrm>
                <a:off x="3281" y="2768"/>
                <a:ext cx="250" cy="1"/>
              </a:xfrm>
              <a:prstGeom prst="line">
                <a:avLst/>
              </a:prstGeom>
              <a:noFill/>
              <a:ln w="23813">
                <a:solidFill>
                  <a:srgbClr val="000000"/>
                </a:solidFill>
                <a:round/>
                <a:headEnd/>
                <a:tailEnd/>
              </a:ln>
            </p:spPr>
            <p:txBody>
              <a:bodyPr/>
              <a:lstStyle/>
              <a:p>
                <a:endParaRPr lang="zh-CN" altLang="en-US"/>
              </a:p>
            </p:txBody>
          </p:sp>
          <p:sp>
            <p:nvSpPr>
              <p:cNvPr id="29739" name="Freeform 33"/>
              <p:cNvSpPr>
                <a:spLocks/>
              </p:cNvSpPr>
              <p:nvPr/>
            </p:nvSpPr>
            <p:spPr bwMode="auto">
              <a:xfrm>
                <a:off x="3417" y="2707"/>
                <a:ext cx="228" cy="121"/>
              </a:xfrm>
              <a:custGeom>
                <a:avLst/>
                <a:gdLst>
                  <a:gd name="T0" fmla="*/ 228 w 228"/>
                  <a:gd name="T1" fmla="*/ 61 h 121"/>
                  <a:gd name="T2" fmla="*/ 0 w 228"/>
                  <a:gd name="T3" fmla="*/ 0 h 121"/>
                  <a:gd name="T4" fmla="*/ 0 w 228"/>
                  <a:gd name="T5" fmla="*/ 121 h 121"/>
                  <a:gd name="T6" fmla="*/ 228 w 228"/>
                  <a:gd name="T7" fmla="*/ 61 h 121"/>
                  <a:gd name="T8" fmla="*/ 0 60000 65536"/>
                  <a:gd name="T9" fmla="*/ 0 60000 65536"/>
                  <a:gd name="T10" fmla="*/ 0 60000 65536"/>
                  <a:gd name="T11" fmla="*/ 0 60000 65536"/>
                  <a:gd name="T12" fmla="*/ 0 w 228"/>
                  <a:gd name="T13" fmla="*/ 0 h 121"/>
                  <a:gd name="T14" fmla="*/ 228 w 228"/>
                  <a:gd name="T15" fmla="*/ 121 h 121"/>
                </a:gdLst>
                <a:ahLst/>
                <a:cxnLst>
                  <a:cxn ang="T8">
                    <a:pos x="T0" y="T1"/>
                  </a:cxn>
                  <a:cxn ang="T9">
                    <a:pos x="T2" y="T3"/>
                  </a:cxn>
                  <a:cxn ang="T10">
                    <a:pos x="T4" y="T5"/>
                  </a:cxn>
                  <a:cxn ang="T11">
                    <a:pos x="T6" y="T7"/>
                  </a:cxn>
                </a:cxnLst>
                <a:rect l="T12" t="T13" r="T14" b="T15"/>
                <a:pathLst>
                  <a:path w="228" h="121">
                    <a:moveTo>
                      <a:pt x="228" y="61"/>
                    </a:moveTo>
                    <a:lnTo>
                      <a:pt x="0" y="0"/>
                    </a:lnTo>
                    <a:lnTo>
                      <a:pt x="0" y="121"/>
                    </a:lnTo>
                    <a:lnTo>
                      <a:pt x="228" y="61"/>
                    </a:lnTo>
                    <a:close/>
                  </a:path>
                </a:pathLst>
              </a:custGeom>
              <a:solidFill>
                <a:srgbClr val="000000"/>
              </a:solidFill>
              <a:ln w="9525">
                <a:noFill/>
                <a:round/>
                <a:headEnd/>
                <a:tailEnd/>
              </a:ln>
            </p:spPr>
            <p:txBody>
              <a:bodyPr/>
              <a:lstStyle/>
              <a:p>
                <a:endParaRPr lang="zh-CN" altLang="en-US"/>
              </a:p>
            </p:txBody>
          </p:sp>
        </p:grpSp>
        <p:grpSp>
          <p:nvGrpSpPr>
            <p:cNvPr id="5" name="Group 34"/>
            <p:cNvGrpSpPr>
              <a:grpSpLocks/>
            </p:cNvGrpSpPr>
            <p:nvPr/>
          </p:nvGrpSpPr>
          <p:grpSpPr bwMode="auto">
            <a:xfrm>
              <a:off x="4227" y="1523"/>
              <a:ext cx="365" cy="121"/>
              <a:chOff x="4192" y="2625"/>
              <a:chExt cx="365" cy="121"/>
            </a:xfrm>
          </p:grpSpPr>
          <p:sp>
            <p:nvSpPr>
              <p:cNvPr id="29736" name="Line 35"/>
              <p:cNvSpPr>
                <a:spLocks noChangeShapeType="1"/>
              </p:cNvSpPr>
              <p:nvPr/>
            </p:nvSpPr>
            <p:spPr bwMode="auto">
              <a:xfrm>
                <a:off x="4192" y="2686"/>
                <a:ext cx="251" cy="1"/>
              </a:xfrm>
              <a:prstGeom prst="line">
                <a:avLst/>
              </a:prstGeom>
              <a:noFill/>
              <a:ln w="23813">
                <a:solidFill>
                  <a:srgbClr val="000000"/>
                </a:solidFill>
                <a:round/>
                <a:headEnd/>
                <a:tailEnd/>
              </a:ln>
            </p:spPr>
            <p:txBody>
              <a:bodyPr/>
              <a:lstStyle/>
              <a:p>
                <a:endParaRPr lang="zh-CN" altLang="en-US"/>
              </a:p>
            </p:txBody>
          </p:sp>
          <p:sp>
            <p:nvSpPr>
              <p:cNvPr id="29737" name="Freeform 36"/>
              <p:cNvSpPr>
                <a:spLocks/>
              </p:cNvSpPr>
              <p:nvPr/>
            </p:nvSpPr>
            <p:spPr bwMode="auto">
              <a:xfrm>
                <a:off x="4329" y="2625"/>
                <a:ext cx="228" cy="121"/>
              </a:xfrm>
              <a:custGeom>
                <a:avLst/>
                <a:gdLst>
                  <a:gd name="T0" fmla="*/ 228 w 228"/>
                  <a:gd name="T1" fmla="*/ 61 h 121"/>
                  <a:gd name="T2" fmla="*/ 0 w 228"/>
                  <a:gd name="T3" fmla="*/ 0 h 121"/>
                  <a:gd name="T4" fmla="*/ 0 w 228"/>
                  <a:gd name="T5" fmla="*/ 121 h 121"/>
                  <a:gd name="T6" fmla="*/ 228 w 228"/>
                  <a:gd name="T7" fmla="*/ 61 h 121"/>
                  <a:gd name="T8" fmla="*/ 0 60000 65536"/>
                  <a:gd name="T9" fmla="*/ 0 60000 65536"/>
                  <a:gd name="T10" fmla="*/ 0 60000 65536"/>
                  <a:gd name="T11" fmla="*/ 0 60000 65536"/>
                  <a:gd name="T12" fmla="*/ 0 w 228"/>
                  <a:gd name="T13" fmla="*/ 0 h 121"/>
                  <a:gd name="T14" fmla="*/ 228 w 228"/>
                  <a:gd name="T15" fmla="*/ 121 h 121"/>
                </a:gdLst>
                <a:ahLst/>
                <a:cxnLst>
                  <a:cxn ang="T8">
                    <a:pos x="T0" y="T1"/>
                  </a:cxn>
                  <a:cxn ang="T9">
                    <a:pos x="T2" y="T3"/>
                  </a:cxn>
                  <a:cxn ang="T10">
                    <a:pos x="T4" y="T5"/>
                  </a:cxn>
                  <a:cxn ang="T11">
                    <a:pos x="T6" y="T7"/>
                  </a:cxn>
                </a:cxnLst>
                <a:rect l="T12" t="T13" r="T14" b="T15"/>
                <a:pathLst>
                  <a:path w="228" h="121">
                    <a:moveTo>
                      <a:pt x="228" y="61"/>
                    </a:moveTo>
                    <a:lnTo>
                      <a:pt x="0" y="0"/>
                    </a:lnTo>
                    <a:lnTo>
                      <a:pt x="0" y="121"/>
                    </a:lnTo>
                    <a:lnTo>
                      <a:pt x="228" y="61"/>
                    </a:lnTo>
                    <a:close/>
                  </a:path>
                </a:pathLst>
              </a:custGeom>
              <a:solidFill>
                <a:srgbClr val="000000"/>
              </a:solidFill>
              <a:ln w="9525">
                <a:noFill/>
                <a:round/>
                <a:headEnd/>
                <a:tailEnd/>
              </a:ln>
            </p:spPr>
            <p:txBody>
              <a:bodyPr/>
              <a:lstStyle/>
              <a:p>
                <a:endParaRPr lang="zh-CN" altLang="en-US"/>
              </a:p>
            </p:txBody>
          </p:sp>
        </p:grpSp>
        <p:sp>
          <p:nvSpPr>
            <p:cNvPr id="29730" name="Line 37"/>
            <p:cNvSpPr>
              <a:spLocks noChangeShapeType="1"/>
            </p:cNvSpPr>
            <p:nvPr/>
          </p:nvSpPr>
          <p:spPr bwMode="auto">
            <a:xfrm>
              <a:off x="3863" y="1421"/>
              <a:ext cx="379" cy="169"/>
            </a:xfrm>
            <a:prstGeom prst="line">
              <a:avLst/>
            </a:prstGeom>
            <a:noFill/>
            <a:ln w="23813">
              <a:solidFill>
                <a:srgbClr val="000000"/>
              </a:solidFill>
              <a:round/>
              <a:headEnd/>
              <a:tailEnd/>
            </a:ln>
          </p:spPr>
          <p:txBody>
            <a:bodyPr/>
            <a:lstStyle/>
            <a:p>
              <a:endParaRPr lang="zh-CN" altLang="en-US"/>
            </a:p>
          </p:txBody>
        </p:sp>
        <p:sp>
          <p:nvSpPr>
            <p:cNvPr id="29731" name="Rectangle 38"/>
            <p:cNvSpPr>
              <a:spLocks noChangeArrowheads="1"/>
            </p:cNvSpPr>
            <p:nvPr/>
          </p:nvSpPr>
          <p:spPr bwMode="auto">
            <a:xfrm>
              <a:off x="3316" y="806"/>
              <a:ext cx="130" cy="154"/>
            </a:xfrm>
            <a:prstGeom prst="rect">
              <a:avLst/>
            </a:prstGeom>
            <a:noFill/>
            <a:ln w="9525">
              <a:noFill/>
              <a:miter lim="800000"/>
              <a:headEnd/>
              <a:tailEnd/>
            </a:ln>
          </p:spPr>
          <p:txBody>
            <a:bodyPr wrap="none" lIns="0" tIns="0" rIns="0" bIns="0">
              <a:spAutoFit/>
            </a:bodyPr>
            <a:lstStyle/>
            <a:p>
              <a:pPr eaLnBrk="0" hangingPunct="0"/>
              <a:r>
                <a:rPr lang="en-US" altLang="zh-CN" sz="1600" b="1">
                  <a:solidFill>
                    <a:srgbClr val="000000"/>
                  </a:solidFill>
                  <a:latin typeface="宋体" pitchFamily="2" charset="-122"/>
                </a:rPr>
                <a:t> G</a:t>
              </a:r>
              <a:endParaRPr lang="en-US" altLang="zh-CN" sz="1600" b="1"/>
            </a:p>
          </p:txBody>
        </p:sp>
        <p:sp>
          <p:nvSpPr>
            <p:cNvPr id="29732" name="Rectangle 39"/>
            <p:cNvSpPr>
              <a:spLocks noChangeArrowheads="1"/>
            </p:cNvSpPr>
            <p:nvPr/>
          </p:nvSpPr>
          <p:spPr bwMode="auto">
            <a:xfrm>
              <a:off x="3954" y="1416"/>
              <a:ext cx="323" cy="154"/>
            </a:xfrm>
            <a:prstGeom prst="rect">
              <a:avLst/>
            </a:prstGeom>
            <a:noFill/>
            <a:ln w="9525">
              <a:noFill/>
              <a:miter lim="800000"/>
              <a:headEnd/>
              <a:tailEnd/>
            </a:ln>
          </p:spPr>
          <p:txBody>
            <a:bodyPr wrap="none" lIns="0" tIns="0" rIns="0" bIns="0">
              <a:spAutoFit/>
            </a:bodyPr>
            <a:lstStyle/>
            <a:p>
              <a:pPr eaLnBrk="0" hangingPunct="0"/>
              <a:r>
                <a:rPr lang="en-US" altLang="zh-CN" sz="1600" b="1">
                  <a:solidFill>
                    <a:srgbClr val="000000"/>
                  </a:solidFill>
                  <a:latin typeface="宋体" pitchFamily="2" charset="-122"/>
                </a:rPr>
                <a:t> </a:t>
              </a:r>
              <a:r>
                <a:rPr lang="zh-CN" altLang="en-US" sz="1600" b="1">
                  <a:solidFill>
                    <a:srgbClr val="000000"/>
                  </a:solidFill>
                  <a:latin typeface="宋体" pitchFamily="2" charset="-122"/>
                </a:rPr>
                <a:t>开关</a:t>
              </a:r>
              <a:endParaRPr lang="zh-CN" altLang="en-US" sz="1600" b="1"/>
            </a:p>
          </p:txBody>
        </p:sp>
        <p:sp>
          <p:nvSpPr>
            <p:cNvPr id="29733" name="Rectangle 40"/>
            <p:cNvSpPr>
              <a:spLocks noChangeArrowheads="1"/>
            </p:cNvSpPr>
            <p:nvPr/>
          </p:nvSpPr>
          <p:spPr bwMode="auto">
            <a:xfrm>
              <a:off x="2922" y="1516"/>
              <a:ext cx="256" cy="308"/>
            </a:xfrm>
            <a:prstGeom prst="rect">
              <a:avLst/>
            </a:prstGeom>
            <a:noFill/>
            <a:ln w="9525">
              <a:noFill/>
              <a:miter lim="800000"/>
              <a:headEnd/>
              <a:tailEnd/>
            </a:ln>
          </p:spPr>
          <p:txBody>
            <a:bodyPr wrap="none" lIns="0" tIns="0" rIns="0" bIns="0">
              <a:spAutoFit/>
            </a:bodyPr>
            <a:lstStyle/>
            <a:p>
              <a:pPr eaLnBrk="0" hangingPunct="0"/>
              <a:r>
                <a:rPr lang="zh-CN" altLang="en-US" sz="1600" b="1">
                  <a:solidFill>
                    <a:srgbClr val="000000"/>
                  </a:solidFill>
                  <a:latin typeface="宋体" pitchFamily="2" charset="-122"/>
                </a:rPr>
                <a:t>输入</a:t>
              </a:r>
            </a:p>
            <a:p>
              <a:pPr eaLnBrk="0" hangingPunct="0"/>
              <a:r>
                <a:rPr lang="en-US" altLang="zh-CN" sz="1600" b="1">
                  <a:solidFill>
                    <a:srgbClr val="FF0000"/>
                  </a:solidFill>
                  <a:latin typeface="宋体" pitchFamily="2" charset="-122"/>
                </a:rPr>
                <a:t>1</a:t>
              </a:r>
              <a:endParaRPr lang="en-US" altLang="zh-CN" sz="1600" b="1">
                <a:solidFill>
                  <a:srgbClr val="FF0000"/>
                </a:solidFill>
              </a:endParaRPr>
            </a:p>
          </p:txBody>
        </p:sp>
        <p:sp>
          <p:nvSpPr>
            <p:cNvPr id="29734" name="Line 41"/>
            <p:cNvSpPr>
              <a:spLocks noChangeShapeType="1"/>
            </p:cNvSpPr>
            <p:nvPr/>
          </p:nvSpPr>
          <p:spPr bwMode="auto">
            <a:xfrm>
              <a:off x="3680" y="1666"/>
              <a:ext cx="289" cy="1"/>
            </a:xfrm>
            <a:prstGeom prst="line">
              <a:avLst/>
            </a:prstGeom>
            <a:noFill/>
            <a:ln w="23813">
              <a:solidFill>
                <a:srgbClr val="000000"/>
              </a:solidFill>
              <a:round/>
              <a:headEnd/>
              <a:tailEnd/>
            </a:ln>
          </p:spPr>
          <p:txBody>
            <a:bodyPr/>
            <a:lstStyle/>
            <a:p>
              <a:endParaRPr lang="zh-CN" altLang="en-US"/>
            </a:p>
          </p:txBody>
        </p:sp>
        <p:sp>
          <p:nvSpPr>
            <p:cNvPr id="29735" name="Line 42"/>
            <p:cNvSpPr>
              <a:spLocks noChangeShapeType="1"/>
            </p:cNvSpPr>
            <p:nvPr/>
          </p:nvSpPr>
          <p:spPr bwMode="auto">
            <a:xfrm>
              <a:off x="1968" y="1296"/>
              <a:ext cx="447" cy="5"/>
            </a:xfrm>
            <a:prstGeom prst="line">
              <a:avLst/>
            </a:prstGeom>
            <a:noFill/>
            <a:ln w="23813">
              <a:solidFill>
                <a:srgbClr val="000000"/>
              </a:solidFill>
              <a:round/>
              <a:headEnd/>
              <a:tailEnd/>
            </a:ln>
          </p:spPr>
          <p:txBody>
            <a:bodyPr/>
            <a:lstStyle/>
            <a:p>
              <a:endParaRPr lang="zh-CN" altLang="en-US"/>
            </a:p>
          </p:txBody>
        </p:sp>
      </p:grpSp>
      <p:sp>
        <p:nvSpPr>
          <p:cNvPr id="29701" name="Text Box 43"/>
          <p:cNvSpPr txBox="1">
            <a:spLocks noChangeArrowheads="1"/>
          </p:cNvSpPr>
          <p:nvPr/>
        </p:nvSpPr>
        <p:spPr bwMode="auto">
          <a:xfrm>
            <a:off x="861060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68</a:t>
            </a:r>
            <a:endParaRPr lang="en-US" altLang="zh-CN" dirty="0"/>
          </a:p>
        </p:txBody>
      </p:sp>
      <p:sp>
        <p:nvSpPr>
          <p:cNvPr id="29702" name="Text Box 44"/>
          <p:cNvSpPr txBox="1">
            <a:spLocks noChangeArrowheads="1"/>
          </p:cNvSpPr>
          <p:nvPr/>
        </p:nvSpPr>
        <p:spPr bwMode="auto">
          <a:xfrm>
            <a:off x="971550" y="908050"/>
            <a:ext cx="3740150" cy="457200"/>
          </a:xfrm>
          <a:prstGeom prst="rect">
            <a:avLst/>
          </a:prstGeom>
          <a:noFill/>
          <a:ln w="12700">
            <a:noFill/>
            <a:miter lim="800000"/>
            <a:headEnd/>
            <a:tailEnd/>
          </a:ln>
        </p:spPr>
        <p:txBody>
          <a:bodyPr wrap="none">
            <a:spAutoFit/>
          </a:bodyPr>
          <a:lstStyle/>
          <a:p>
            <a:pPr eaLnBrk="0" hangingPunct="0">
              <a:spcAft>
                <a:spcPct val="50000"/>
              </a:spcAft>
            </a:pPr>
            <a:r>
              <a:rPr lang="en-US" altLang="zh-CN" b="1">
                <a:latin typeface="楷体" pitchFamily="18" charset="-122"/>
                <a:ea typeface="楷体" pitchFamily="18" charset="-122"/>
              </a:rPr>
              <a:t>g(x)=x</a:t>
            </a:r>
            <a:r>
              <a:rPr lang="en-US" altLang="zh-CN" b="1" baseline="30000">
                <a:latin typeface="楷体" pitchFamily="18" charset="-122"/>
                <a:ea typeface="楷体" pitchFamily="18" charset="-122"/>
              </a:rPr>
              <a:t>4</a:t>
            </a:r>
            <a:r>
              <a:rPr lang="en-US" altLang="zh-CN" b="1">
                <a:latin typeface="楷体" pitchFamily="18" charset="-122"/>
                <a:ea typeface="楷体" pitchFamily="18" charset="-122"/>
              </a:rPr>
              <a:t>+x</a:t>
            </a:r>
            <a:r>
              <a:rPr lang="en-US" altLang="zh-CN" b="1" baseline="30000">
                <a:latin typeface="楷体" pitchFamily="18" charset="-122"/>
                <a:ea typeface="楷体" pitchFamily="18" charset="-122"/>
              </a:rPr>
              <a:t>3</a:t>
            </a:r>
            <a:r>
              <a:rPr lang="en-US" altLang="zh-CN" b="1">
                <a:latin typeface="楷体" pitchFamily="18" charset="-122"/>
                <a:ea typeface="楷体" pitchFamily="18" charset="-122"/>
              </a:rPr>
              <a:t>+1</a:t>
            </a:r>
            <a:r>
              <a:rPr lang="zh-CN" altLang="en-US" b="1">
                <a:latin typeface="楷体" pitchFamily="18" charset="-122"/>
                <a:ea typeface="楷体" pitchFamily="18" charset="-122"/>
              </a:rPr>
              <a:t>的编码电路：</a:t>
            </a:r>
          </a:p>
        </p:txBody>
      </p:sp>
      <p:sp>
        <p:nvSpPr>
          <p:cNvPr id="29703" name="Text Box 45"/>
          <p:cNvSpPr txBox="1">
            <a:spLocks noChangeArrowheads="1"/>
          </p:cNvSpPr>
          <p:nvPr/>
        </p:nvSpPr>
        <p:spPr bwMode="auto">
          <a:xfrm>
            <a:off x="539750" y="260350"/>
            <a:ext cx="2927350" cy="457200"/>
          </a:xfrm>
          <a:prstGeom prst="rect">
            <a:avLst/>
          </a:prstGeom>
          <a:noFill/>
          <a:ln w="12700">
            <a:noFill/>
            <a:miter lim="800000"/>
            <a:headEnd/>
            <a:tailEnd/>
          </a:ln>
        </p:spPr>
        <p:txBody>
          <a:bodyPr wrap="none">
            <a:spAutoFit/>
          </a:bodyPr>
          <a:lstStyle/>
          <a:p>
            <a:pPr eaLnBrk="0" hangingPunct="0">
              <a:spcAft>
                <a:spcPct val="50000"/>
              </a:spcAft>
            </a:pPr>
            <a:r>
              <a:rPr lang="zh-CN" altLang="en-US" b="1">
                <a:latin typeface="楷体" pitchFamily="18" charset="-122"/>
                <a:ea typeface="楷体" pitchFamily="18" charset="-122"/>
              </a:rPr>
              <a:t>硬件编码使用举例：</a:t>
            </a:r>
          </a:p>
        </p:txBody>
      </p:sp>
      <p:sp>
        <p:nvSpPr>
          <p:cNvPr id="29704" name="Line 47"/>
          <p:cNvSpPr>
            <a:spLocks noChangeShapeType="1"/>
          </p:cNvSpPr>
          <p:nvPr/>
        </p:nvSpPr>
        <p:spPr bwMode="auto">
          <a:xfrm>
            <a:off x="1225550" y="4424363"/>
            <a:ext cx="609600" cy="228600"/>
          </a:xfrm>
          <a:prstGeom prst="line">
            <a:avLst/>
          </a:prstGeom>
          <a:noFill/>
          <a:ln w="12700">
            <a:solidFill>
              <a:schemeClr val="tx1"/>
            </a:solidFill>
            <a:prstDash val="sysDot"/>
            <a:round/>
            <a:headEnd/>
            <a:tailEnd type="triangle" w="med" len="med"/>
          </a:ln>
        </p:spPr>
        <p:txBody>
          <a:bodyPr wrap="none" anchor="ctr"/>
          <a:lstStyle/>
          <a:p>
            <a:endParaRPr lang="zh-CN" altLang="en-US"/>
          </a:p>
        </p:txBody>
      </p:sp>
      <p:sp>
        <p:nvSpPr>
          <p:cNvPr id="29705" name="Line 50"/>
          <p:cNvSpPr>
            <a:spLocks noChangeShapeType="1"/>
          </p:cNvSpPr>
          <p:nvPr/>
        </p:nvSpPr>
        <p:spPr bwMode="auto">
          <a:xfrm>
            <a:off x="2051050" y="4724400"/>
            <a:ext cx="1371600" cy="0"/>
          </a:xfrm>
          <a:prstGeom prst="line">
            <a:avLst/>
          </a:prstGeom>
          <a:noFill/>
          <a:ln w="12700">
            <a:solidFill>
              <a:schemeClr val="tx1"/>
            </a:solidFill>
            <a:prstDash val="sysDot"/>
            <a:round/>
            <a:headEnd/>
            <a:tailEnd type="triangle" w="med" len="med"/>
          </a:ln>
        </p:spPr>
        <p:txBody>
          <a:bodyPr wrap="none" anchor="ctr"/>
          <a:lstStyle/>
          <a:p>
            <a:endParaRPr lang="zh-CN" altLang="en-US"/>
          </a:p>
        </p:txBody>
      </p:sp>
      <p:sp>
        <p:nvSpPr>
          <p:cNvPr id="29706" name="Line 56"/>
          <p:cNvSpPr>
            <a:spLocks noChangeShapeType="1"/>
          </p:cNvSpPr>
          <p:nvPr/>
        </p:nvSpPr>
        <p:spPr bwMode="auto">
          <a:xfrm flipH="1">
            <a:off x="2051050" y="4437063"/>
            <a:ext cx="1441450" cy="215900"/>
          </a:xfrm>
          <a:prstGeom prst="line">
            <a:avLst/>
          </a:prstGeom>
          <a:noFill/>
          <a:ln w="12700">
            <a:solidFill>
              <a:schemeClr val="tx1"/>
            </a:solidFill>
            <a:prstDash val="sysDot"/>
            <a:round/>
            <a:headEnd/>
            <a:tailEnd type="triangle" w="med" len="med"/>
          </a:ln>
        </p:spPr>
        <p:txBody>
          <a:bodyPr wrap="none" anchor="ctr"/>
          <a:lstStyle/>
          <a:p>
            <a:endParaRPr lang="zh-CN" altLang="en-US"/>
          </a:p>
        </p:txBody>
      </p:sp>
      <p:sp>
        <p:nvSpPr>
          <p:cNvPr id="29707" name="Line 57"/>
          <p:cNvSpPr>
            <a:spLocks noChangeShapeType="1"/>
          </p:cNvSpPr>
          <p:nvPr/>
        </p:nvSpPr>
        <p:spPr bwMode="auto">
          <a:xfrm>
            <a:off x="2124075" y="4437063"/>
            <a:ext cx="381000" cy="228600"/>
          </a:xfrm>
          <a:prstGeom prst="line">
            <a:avLst/>
          </a:prstGeom>
          <a:noFill/>
          <a:ln w="12700">
            <a:solidFill>
              <a:schemeClr val="tx1"/>
            </a:solidFill>
            <a:prstDash val="sysDot"/>
            <a:round/>
            <a:headEnd/>
            <a:tailEnd type="triangle" w="med" len="med"/>
          </a:ln>
        </p:spPr>
        <p:txBody>
          <a:bodyPr wrap="none" anchor="ctr"/>
          <a:lstStyle/>
          <a:p>
            <a:endParaRPr lang="zh-CN" altLang="en-US"/>
          </a:p>
        </p:txBody>
      </p:sp>
      <p:sp>
        <p:nvSpPr>
          <p:cNvPr id="29708" name="Line 58"/>
          <p:cNvSpPr>
            <a:spLocks noChangeShapeType="1"/>
          </p:cNvSpPr>
          <p:nvPr/>
        </p:nvSpPr>
        <p:spPr bwMode="auto">
          <a:xfrm>
            <a:off x="2657475" y="4437063"/>
            <a:ext cx="381000" cy="228600"/>
          </a:xfrm>
          <a:prstGeom prst="line">
            <a:avLst/>
          </a:prstGeom>
          <a:noFill/>
          <a:ln w="12700">
            <a:solidFill>
              <a:schemeClr val="tx1"/>
            </a:solidFill>
            <a:prstDash val="sysDot"/>
            <a:round/>
            <a:headEnd/>
            <a:tailEnd type="triangle" w="med" len="med"/>
          </a:ln>
        </p:spPr>
        <p:txBody>
          <a:bodyPr wrap="none" anchor="ctr"/>
          <a:lstStyle/>
          <a:p>
            <a:endParaRPr lang="zh-CN" altLang="en-US"/>
          </a:p>
        </p:txBody>
      </p:sp>
      <p:sp>
        <p:nvSpPr>
          <p:cNvPr id="29709" name="Line 59"/>
          <p:cNvSpPr>
            <a:spLocks noChangeShapeType="1"/>
          </p:cNvSpPr>
          <p:nvPr/>
        </p:nvSpPr>
        <p:spPr bwMode="auto">
          <a:xfrm>
            <a:off x="3190875" y="4437063"/>
            <a:ext cx="304800" cy="228600"/>
          </a:xfrm>
          <a:prstGeom prst="line">
            <a:avLst/>
          </a:prstGeom>
          <a:noFill/>
          <a:ln w="12700">
            <a:solidFill>
              <a:schemeClr val="tx1"/>
            </a:solidFill>
            <a:prstDash val="sysDot"/>
            <a:round/>
            <a:headEnd/>
            <a:tailEnd type="triangle" w="med" len="me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685800" y="2971800"/>
            <a:ext cx="8430513" cy="3600986"/>
          </a:xfrm>
          <a:prstGeom prst="rect">
            <a:avLst/>
          </a:prstGeom>
          <a:noFill/>
          <a:ln w="12700">
            <a:noFill/>
            <a:miter lim="800000"/>
            <a:headEnd/>
            <a:tailEnd/>
          </a:ln>
        </p:spPr>
        <p:txBody>
          <a:bodyPr wrap="none">
            <a:spAutoFit/>
          </a:bodyPr>
          <a:lstStyle/>
          <a:p>
            <a:pPr eaLnBrk="0" hangingPunct="0"/>
            <a:r>
              <a:rPr lang="zh-CN" altLang="en-US" b="1" dirty="0"/>
              <a:t>输入     </a:t>
            </a:r>
            <a:r>
              <a:rPr lang="en-US" altLang="zh-CN" b="1" dirty="0"/>
              <a:t>R0   R1   R2   R3      </a:t>
            </a:r>
            <a:r>
              <a:rPr lang="zh-CN" altLang="en-US" b="1" dirty="0"/>
              <a:t>输出</a:t>
            </a:r>
          </a:p>
          <a:p>
            <a:pPr eaLnBrk="0" hangingPunct="0"/>
            <a:r>
              <a:rPr lang="zh-CN" altLang="en-US" b="1" dirty="0"/>
              <a:t> </a:t>
            </a:r>
            <a:r>
              <a:rPr lang="en-US" altLang="zh-CN" b="1" dirty="0"/>
              <a:t>1           0      0     0     0                             R0=G=</a:t>
            </a:r>
            <a:r>
              <a:rPr lang="zh-CN" altLang="en-US" b="1" dirty="0"/>
              <a:t>原</a:t>
            </a:r>
            <a:r>
              <a:rPr lang="en-US" altLang="zh-CN" b="1" dirty="0"/>
              <a:t>R3⊕I</a:t>
            </a:r>
          </a:p>
          <a:p>
            <a:pPr eaLnBrk="0" hangingPunct="0"/>
            <a:r>
              <a:rPr lang="en-US" altLang="zh-CN" b="1" dirty="0"/>
              <a:t> 0           1      0     0     1         1                  R1=</a:t>
            </a:r>
            <a:r>
              <a:rPr lang="zh-CN" altLang="en-US" b="1" dirty="0"/>
              <a:t>原</a:t>
            </a:r>
            <a:r>
              <a:rPr lang="en-US" altLang="zh-CN" b="1" dirty="0"/>
              <a:t>R0</a:t>
            </a:r>
          </a:p>
          <a:p>
            <a:pPr eaLnBrk="0" hangingPunct="0"/>
            <a:r>
              <a:rPr lang="en-US" altLang="zh-CN" b="1" dirty="0"/>
              <a:t> 1           1      1     0     1         01                R2=</a:t>
            </a:r>
            <a:r>
              <a:rPr lang="zh-CN" altLang="en-US" b="1" dirty="0"/>
              <a:t>原</a:t>
            </a:r>
            <a:r>
              <a:rPr lang="en-US" altLang="zh-CN" b="1" dirty="0"/>
              <a:t>R1</a:t>
            </a:r>
          </a:p>
          <a:p>
            <a:pPr eaLnBrk="0" hangingPunct="0"/>
            <a:r>
              <a:rPr lang="en-US" altLang="zh-CN" b="1" dirty="0"/>
              <a:t> 1           0      1     1     0         101              R3=</a:t>
            </a:r>
            <a:r>
              <a:rPr lang="zh-CN" altLang="en-US" b="1" dirty="0"/>
              <a:t>原</a:t>
            </a:r>
            <a:r>
              <a:rPr lang="en-US" altLang="zh-CN" b="1" dirty="0"/>
              <a:t>R2⊕G</a:t>
            </a:r>
            <a:r>
              <a:rPr lang="zh-CN" altLang="en-US" b="1" dirty="0"/>
              <a:t>（新</a:t>
            </a:r>
            <a:r>
              <a:rPr lang="en-US" altLang="zh-CN" b="1" dirty="0"/>
              <a:t>R0</a:t>
            </a:r>
            <a:r>
              <a:rPr lang="zh-CN" altLang="en-US" b="1" dirty="0"/>
              <a:t>）</a:t>
            </a:r>
          </a:p>
          <a:p>
            <a:pPr eaLnBrk="0" hangingPunct="0"/>
            <a:r>
              <a:rPr lang="zh-CN" altLang="en-US" b="1" dirty="0"/>
              <a:t>              </a:t>
            </a:r>
            <a:r>
              <a:rPr lang="en-US" altLang="zh-CN" b="1" dirty="0"/>
              <a:t>1      0     1     0         </a:t>
            </a:r>
            <a:r>
              <a:rPr lang="en-US" altLang="zh-CN" b="1" dirty="0" smtClean="0"/>
              <a:t>1101</a:t>
            </a:r>
            <a:endParaRPr lang="en-US" altLang="zh-CN" sz="1600" b="1" dirty="0">
              <a:solidFill>
                <a:srgbClr val="FF0000"/>
              </a:solidFill>
            </a:endParaRPr>
          </a:p>
          <a:p>
            <a:pPr eaLnBrk="0" hangingPunct="0"/>
            <a:r>
              <a:rPr lang="en-US" altLang="zh-CN" b="1" dirty="0"/>
              <a:t>              </a:t>
            </a:r>
            <a:r>
              <a:rPr lang="en-US" altLang="zh-CN" b="1" dirty="0">
                <a:solidFill>
                  <a:srgbClr val="FF0000"/>
                </a:solidFill>
              </a:rPr>
              <a:t> </a:t>
            </a:r>
            <a:endParaRPr lang="en-US" altLang="zh-CN" b="1" dirty="0"/>
          </a:p>
          <a:p>
            <a:pPr eaLnBrk="0" hangingPunct="0"/>
            <a:endParaRPr lang="en-US" altLang="zh-CN" sz="1200" b="1" dirty="0"/>
          </a:p>
          <a:p>
            <a:pPr eaLnBrk="0" hangingPunct="0"/>
            <a:r>
              <a:rPr lang="zh-CN" altLang="en-US" b="1" dirty="0"/>
              <a:t>校验时：整个码字输入完后，移位寄存器</a:t>
            </a:r>
            <a:r>
              <a:rPr lang="en-US" altLang="zh-CN" b="1" dirty="0" err="1"/>
              <a:t>Ri</a:t>
            </a:r>
            <a:r>
              <a:rPr lang="zh-CN" altLang="en-US" b="1" dirty="0"/>
              <a:t>应为全</a:t>
            </a:r>
            <a:r>
              <a:rPr lang="en-US" altLang="zh-CN" b="1" dirty="0"/>
              <a:t>0</a:t>
            </a:r>
            <a:r>
              <a:rPr lang="zh-CN" altLang="en-US" b="1" dirty="0"/>
              <a:t>，</a:t>
            </a:r>
          </a:p>
          <a:p>
            <a:pPr eaLnBrk="0" hangingPunct="0"/>
            <a:r>
              <a:rPr lang="zh-CN" altLang="en-US" b="1" dirty="0"/>
              <a:t>                否则接收到的码字出错。</a:t>
            </a:r>
          </a:p>
        </p:txBody>
      </p:sp>
      <p:sp>
        <p:nvSpPr>
          <p:cNvPr id="769033" name="Rectangle 9"/>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grpSp>
        <p:nvGrpSpPr>
          <p:cNvPr id="2" name="Group 10"/>
          <p:cNvGrpSpPr>
            <a:grpSpLocks/>
          </p:cNvGrpSpPr>
          <p:nvPr/>
        </p:nvGrpSpPr>
        <p:grpSpPr bwMode="auto">
          <a:xfrm>
            <a:off x="1371600" y="1279525"/>
            <a:ext cx="6324600" cy="1616075"/>
            <a:chOff x="864" y="806"/>
            <a:chExt cx="3984" cy="1018"/>
          </a:xfrm>
        </p:grpSpPr>
        <p:grpSp>
          <p:nvGrpSpPr>
            <p:cNvPr id="3" name="Group 11"/>
            <p:cNvGrpSpPr>
              <a:grpSpLocks/>
            </p:cNvGrpSpPr>
            <p:nvPr/>
          </p:nvGrpSpPr>
          <p:grpSpPr bwMode="auto">
            <a:xfrm>
              <a:off x="4592" y="1468"/>
              <a:ext cx="256" cy="308"/>
              <a:chOff x="4557" y="2681"/>
              <a:chExt cx="256" cy="308"/>
            </a:xfrm>
          </p:grpSpPr>
          <p:sp>
            <p:nvSpPr>
              <p:cNvPr id="30764" name="Rectangle 12"/>
              <p:cNvSpPr>
                <a:spLocks noChangeArrowheads="1"/>
              </p:cNvSpPr>
              <p:nvPr/>
            </p:nvSpPr>
            <p:spPr bwMode="auto">
              <a:xfrm>
                <a:off x="4557" y="2681"/>
                <a:ext cx="256" cy="308"/>
              </a:xfrm>
              <a:prstGeom prst="rect">
                <a:avLst/>
              </a:prstGeom>
              <a:noFill/>
              <a:ln w="9525">
                <a:noFill/>
                <a:miter lim="800000"/>
                <a:headEnd/>
                <a:tailEnd/>
              </a:ln>
            </p:spPr>
            <p:txBody>
              <a:bodyPr wrap="none" lIns="0" tIns="0" rIns="0" bIns="0">
                <a:spAutoFit/>
              </a:bodyPr>
              <a:lstStyle/>
              <a:p>
                <a:pPr eaLnBrk="0" hangingPunct="0"/>
                <a:r>
                  <a:rPr lang="zh-CN" altLang="en-US" sz="1600" b="1">
                    <a:solidFill>
                      <a:srgbClr val="000000"/>
                    </a:solidFill>
                    <a:latin typeface="宋体" pitchFamily="2" charset="-122"/>
                  </a:rPr>
                  <a:t>输出</a:t>
                </a:r>
              </a:p>
              <a:p>
                <a:pPr eaLnBrk="0" hangingPunct="0"/>
                <a:r>
                  <a:rPr lang="en-US" altLang="zh-CN" sz="1600" b="1">
                    <a:solidFill>
                      <a:srgbClr val="FF0000"/>
                    </a:solidFill>
                    <a:latin typeface="宋体" pitchFamily="2" charset="-122"/>
                  </a:rPr>
                  <a:t>1101</a:t>
                </a:r>
                <a:endParaRPr lang="en-US" altLang="zh-CN" sz="1600" b="1">
                  <a:solidFill>
                    <a:srgbClr val="FF0000"/>
                  </a:solidFill>
                </a:endParaRPr>
              </a:p>
            </p:txBody>
          </p:sp>
          <p:sp>
            <p:nvSpPr>
              <p:cNvPr id="30765" name="Rectangle 13"/>
              <p:cNvSpPr>
                <a:spLocks noChangeArrowheads="1"/>
              </p:cNvSpPr>
              <p:nvPr/>
            </p:nvSpPr>
            <p:spPr bwMode="auto">
              <a:xfrm>
                <a:off x="4557" y="2812"/>
                <a:ext cx="0" cy="154"/>
              </a:xfrm>
              <a:prstGeom prst="rect">
                <a:avLst/>
              </a:prstGeom>
              <a:noFill/>
              <a:ln w="9525">
                <a:noFill/>
                <a:miter lim="800000"/>
                <a:headEnd/>
                <a:tailEnd/>
              </a:ln>
            </p:spPr>
            <p:txBody>
              <a:bodyPr wrap="none" lIns="0" tIns="0" rIns="0" bIns="0">
                <a:spAutoFit/>
              </a:bodyPr>
              <a:lstStyle/>
              <a:p>
                <a:pPr eaLnBrk="0" hangingPunct="0"/>
                <a:endParaRPr lang="zh-CN" altLang="zh-CN" sz="1600" b="1"/>
              </a:p>
            </p:txBody>
          </p:sp>
        </p:grpSp>
        <p:sp>
          <p:nvSpPr>
            <p:cNvPr id="30735" name="Rectangle 14"/>
            <p:cNvSpPr>
              <a:spLocks noChangeArrowheads="1"/>
            </p:cNvSpPr>
            <p:nvPr/>
          </p:nvSpPr>
          <p:spPr bwMode="auto">
            <a:xfrm>
              <a:off x="864" y="1183"/>
              <a:ext cx="275" cy="245"/>
            </a:xfrm>
            <a:prstGeom prst="rect">
              <a:avLst/>
            </a:prstGeom>
            <a:noFill/>
            <a:ln w="23813">
              <a:solidFill>
                <a:srgbClr val="000000"/>
              </a:solidFill>
              <a:miter lim="800000"/>
              <a:headEnd/>
              <a:tailEnd/>
            </a:ln>
          </p:spPr>
          <p:txBody>
            <a:bodyPr/>
            <a:lstStyle/>
            <a:p>
              <a:pPr eaLnBrk="0" hangingPunct="0"/>
              <a:r>
                <a:rPr lang="en-US" altLang="zh-CN" sz="1800" b="1">
                  <a:latin typeface="楷体" pitchFamily="18" charset="-122"/>
                  <a:ea typeface="楷体" pitchFamily="18" charset="-122"/>
                </a:rPr>
                <a:t>R0</a:t>
              </a:r>
            </a:p>
          </p:txBody>
        </p:sp>
        <p:sp>
          <p:nvSpPr>
            <p:cNvPr id="30736" name="Rectangle 15"/>
            <p:cNvSpPr>
              <a:spLocks noChangeArrowheads="1"/>
            </p:cNvSpPr>
            <p:nvPr/>
          </p:nvSpPr>
          <p:spPr bwMode="auto">
            <a:xfrm>
              <a:off x="1646" y="1183"/>
              <a:ext cx="322" cy="245"/>
            </a:xfrm>
            <a:prstGeom prst="rect">
              <a:avLst/>
            </a:prstGeom>
            <a:noFill/>
            <a:ln w="23813">
              <a:solidFill>
                <a:srgbClr val="000000"/>
              </a:solidFill>
              <a:miter lim="800000"/>
              <a:headEnd/>
              <a:tailEnd/>
            </a:ln>
          </p:spPr>
          <p:txBody>
            <a:bodyPr/>
            <a:lstStyle/>
            <a:p>
              <a:pPr eaLnBrk="0" hangingPunct="0"/>
              <a:r>
                <a:rPr lang="en-US" altLang="zh-CN" sz="1800" b="1">
                  <a:latin typeface="楷体" pitchFamily="18" charset="-122"/>
                  <a:ea typeface="楷体" pitchFamily="18" charset="-122"/>
                </a:rPr>
                <a:t>R1</a:t>
              </a:r>
            </a:p>
          </p:txBody>
        </p:sp>
        <p:sp>
          <p:nvSpPr>
            <p:cNvPr id="30737" name="Rectangle 16"/>
            <p:cNvSpPr>
              <a:spLocks noChangeArrowheads="1"/>
            </p:cNvSpPr>
            <p:nvPr/>
          </p:nvSpPr>
          <p:spPr bwMode="auto">
            <a:xfrm>
              <a:off x="2411" y="1183"/>
              <a:ext cx="275" cy="245"/>
            </a:xfrm>
            <a:prstGeom prst="rect">
              <a:avLst/>
            </a:prstGeom>
            <a:noFill/>
            <a:ln w="23813">
              <a:solidFill>
                <a:schemeClr val="tx1"/>
              </a:solidFill>
              <a:miter lim="800000"/>
              <a:headEnd/>
              <a:tailEnd/>
            </a:ln>
          </p:spPr>
          <p:txBody>
            <a:bodyPr/>
            <a:lstStyle/>
            <a:p>
              <a:pPr eaLnBrk="0" hangingPunct="0"/>
              <a:r>
                <a:rPr lang="en-US" altLang="zh-CN" sz="1800" b="1">
                  <a:latin typeface="楷体" pitchFamily="18" charset="-122"/>
                  <a:ea typeface="楷体" pitchFamily="18" charset="-122"/>
                </a:rPr>
                <a:t>R2</a:t>
              </a:r>
            </a:p>
          </p:txBody>
        </p:sp>
        <p:sp>
          <p:nvSpPr>
            <p:cNvPr id="30738" name="Rectangle 17"/>
            <p:cNvSpPr>
              <a:spLocks noChangeArrowheads="1"/>
            </p:cNvSpPr>
            <p:nvPr/>
          </p:nvSpPr>
          <p:spPr bwMode="auto">
            <a:xfrm>
              <a:off x="3140" y="1183"/>
              <a:ext cx="275" cy="245"/>
            </a:xfrm>
            <a:prstGeom prst="rect">
              <a:avLst/>
            </a:prstGeom>
            <a:noFill/>
            <a:ln w="23813">
              <a:solidFill>
                <a:srgbClr val="000000"/>
              </a:solidFill>
              <a:miter lim="800000"/>
              <a:headEnd/>
              <a:tailEnd/>
            </a:ln>
          </p:spPr>
          <p:txBody>
            <a:bodyPr/>
            <a:lstStyle/>
            <a:p>
              <a:pPr eaLnBrk="0" hangingPunct="0"/>
              <a:r>
                <a:rPr lang="en-US" altLang="zh-CN" sz="1800" b="1">
                  <a:latin typeface="楷体" pitchFamily="18" charset="-122"/>
                  <a:ea typeface="楷体" pitchFamily="18" charset="-122"/>
                </a:rPr>
                <a:t>R3</a:t>
              </a:r>
            </a:p>
          </p:txBody>
        </p:sp>
        <p:sp>
          <p:nvSpPr>
            <p:cNvPr id="30739" name="Oval 18"/>
            <p:cNvSpPr>
              <a:spLocks noChangeArrowheads="1"/>
            </p:cNvSpPr>
            <p:nvPr/>
          </p:nvSpPr>
          <p:spPr bwMode="auto">
            <a:xfrm>
              <a:off x="2832" y="1229"/>
              <a:ext cx="183" cy="163"/>
            </a:xfrm>
            <a:prstGeom prst="ellipse">
              <a:avLst/>
            </a:prstGeom>
            <a:noFill/>
            <a:ln w="23813">
              <a:solidFill>
                <a:schemeClr val="tx1"/>
              </a:solidFill>
              <a:round/>
              <a:headEnd/>
              <a:tailEnd/>
            </a:ln>
          </p:spPr>
          <p:txBody>
            <a:bodyPr/>
            <a:lstStyle/>
            <a:p>
              <a:endParaRPr lang="zh-CN" altLang="en-US"/>
            </a:p>
          </p:txBody>
        </p:sp>
        <p:sp>
          <p:nvSpPr>
            <p:cNvPr id="30740" name="Line 19"/>
            <p:cNvSpPr>
              <a:spLocks noChangeShapeType="1"/>
            </p:cNvSpPr>
            <p:nvPr/>
          </p:nvSpPr>
          <p:spPr bwMode="auto">
            <a:xfrm>
              <a:off x="2678" y="1296"/>
              <a:ext cx="470" cy="1"/>
            </a:xfrm>
            <a:prstGeom prst="line">
              <a:avLst/>
            </a:prstGeom>
            <a:noFill/>
            <a:ln w="23813">
              <a:solidFill>
                <a:srgbClr val="000000"/>
              </a:solidFill>
              <a:round/>
              <a:headEnd/>
              <a:tailEnd/>
            </a:ln>
          </p:spPr>
          <p:txBody>
            <a:bodyPr/>
            <a:lstStyle/>
            <a:p>
              <a:endParaRPr lang="zh-CN" altLang="en-US"/>
            </a:p>
          </p:txBody>
        </p:sp>
        <p:sp>
          <p:nvSpPr>
            <p:cNvPr id="30741" name="Oval 20"/>
            <p:cNvSpPr>
              <a:spLocks noChangeArrowheads="1"/>
            </p:cNvSpPr>
            <p:nvPr/>
          </p:nvSpPr>
          <p:spPr bwMode="auto">
            <a:xfrm>
              <a:off x="3596" y="1265"/>
              <a:ext cx="184" cy="163"/>
            </a:xfrm>
            <a:prstGeom prst="ellipse">
              <a:avLst/>
            </a:prstGeom>
            <a:noFill/>
            <a:ln w="23813">
              <a:solidFill>
                <a:srgbClr val="000000"/>
              </a:solidFill>
              <a:round/>
              <a:headEnd/>
              <a:tailEnd/>
            </a:ln>
          </p:spPr>
          <p:txBody>
            <a:bodyPr/>
            <a:lstStyle/>
            <a:p>
              <a:endParaRPr lang="zh-CN" altLang="en-US"/>
            </a:p>
          </p:txBody>
        </p:sp>
        <p:sp>
          <p:nvSpPr>
            <p:cNvPr id="30742" name="Line 21"/>
            <p:cNvSpPr>
              <a:spLocks noChangeShapeType="1"/>
            </p:cNvSpPr>
            <p:nvPr/>
          </p:nvSpPr>
          <p:spPr bwMode="auto">
            <a:xfrm>
              <a:off x="3407" y="1339"/>
              <a:ext cx="380" cy="1"/>
            </a:xfrm>
            <a:prstGeom prst="line">
              <a:avLst/>
            </a:prstGeom>
            <a:noFill/>
            <a:ln w="23813">
              <a:solidFill>
                <a:srgbClr val="000000"/>
              </a:solidFill>
              <a:round/>
              <a:headEnd/>
              <a:tailEnd/>
            </a:ln>
          </p:spPr>
          <p:txBody>
            <a:bodyPr/>
            <a:lstStyle/>
            <a:p>
              <a:endParaRPr lang="zh-CN" altLang="en-US"/>
            </a:p>
          </p:txBody>
        </p:sp>
        <p:sp>
          <p:nvSpPr>
            <p:cNvPr id="30743" name="Rectangle 22"/>
            <p:cNvSpPr>
              <a:spLocks noChangeArrowheads="1"/>
            </p:cNvSpPr>
            <p:nvPr/>
          </p:nvSpPr>
          <p:spPr bwMode="auto">
            <a:xfrm>
              <a:off x="3231" y="856"/>
              <a:ext cx="93" cy="245"/>
            </a:xfrm>
            <a:prstGeom prst="rect">
              <a:avLst/>
            </a:prstGeom>
            <a:noFill/>
            <a:ln w="23813">
              <a:solidFill>
                <a:srgbClr val="000000"/>
              </a:solidFill>
              <a:miter lim="800000"/>
              <a:headEnd/>
              <a:tailEnd/>
            </a:ln>
          </p:spPr>
          <p:txBody>
            <a:bodyPr/>
            <a:lstStyle/>
            <a:p>
              <a:endParaRPr lang="zh-CN" altLang="en-US"/>
            </a:p>
          </p:txBody>
        </p:sp>
        <p:sp>
          <p:nvSpPr>
            <p:cNvPr id="30744" name="Line 23"/>
            <p:cNvSpPr>
              <a:spLocks noChangeShapeType="1"/>
            </p:cNvSpPr>
            <p:nvPr/>
          </p:nvSpPr>
          <p:spPr bwMode="auto">
            <a:xfrm flipH="1">
              <a:off x="1008" y="960"/>
              <a:ext cx="0" cy="240"/>
            </a:xfrm>
            <a:prstGeom prst="line">
              <a:avLst/>
            </a:prstGeom>
            <a:noFill/>
            <a:ln w="23813">
              <a:solidFill>
                <a:srgbClr val="000000"/>
              </a:solidFill>
              <a:round/>
              <a:headEnd/>
              <a:tailEnd/>
            </a:ln>
          </p:spPr>
          <p:txBody>
            <a:bodyPr/>
            <a:lstStyle/>
            <a:p>
              <a:endParaRPr lang="zh-CN" altLang="en-US"/>
            </a:p>
          </p:txBody>
        </p:sp>
        <p:sp>
          <p:nvSpPr>
            <p:cNvPr id="30745" name="Line 24"/>
            <p:cNvSpPr>
              <a:spLocks noChangeShapeType="1"/>
            </p:cNvSpPr>
            <p:nvPr/>
          </p:nvSpPr>
          <p:spPr bwMode="auto">
            <a:xfrm flipV="1">
              <a:off x="1008" y="960"/>
              <a:ext cx="2208" cy="0"/>
            </a:xfrm>
            <a:prstGeom prst="line">
              <a:avLst/>
            </a:prstGeom>
            <a:noFill/>
            <a:ln w="23813">
              <a:solidFill>
                <a:srgbClr val="000000"/>
              </a:solidFill>
              <a:round/>
              <a:headEnd/>
              <a:tailEnd/>
            </a:ln>
          </p:spPr>
          <p:txBody>
            <a:bodyPr/>
            <a:lstStyle/>
            <a:p>
              <a:endParaRPr lang="zh-CN" altLang="en-US"/>
            </a:p>
          </p:txBody>
        </p:sp>
        <p:sp>
          <p:nvSpPr>
            <p:cNvPr id="30746" name="Line 25"/>
            <p:cNvSpPr>
              <a:spLocks noChangeShapeType="1"/>
            </p:cNvSpPr>
            <p:nvPr/>
          </p:nvSpPr>
          <p:spPr bwMode="auto">
            <a:xfrm>
              <a:off x="1137" y="1296"/>
              <a:ext cx="495" cy="5"/>
            </a:xfrm>
            <a:prstGeom prst="line">
              <a:avLst/>
            </a:prstGeom>
            <a:noFill/>
            <a:ln w="23813">
              <a:solidFill>
                <a:srgbClr val="000000"/>
              </a:solidFill>
              <a:round/>
              <a:headEnd/>
              <a:tailEnd/>
            </a:ln>
          </p:spPr>
          <p:txBody>
            <a:bodyPr/>
            <a:lstStyle/>
            <a:p>
              <a:endParaRPr lang="zh-CN" altLang="en-US"/>
            </a:p>
          </p:txBody>
        </p:sp>
        <p:sp>
          <p:nvSpPr>
            <p:cNvPr id="30747" name="Line 26"/>
            <p:cNvSpPr>
              <a:spLocks noChangeShapeType="1"/>
            </p:cNvSpPr>
            <p:nvPr/>
          </p:nvSpPr>
          <p:spPr bwMode="auto">
            <a:xfrm flipH="1">
              <a:off x="2928" y="960"/>
              <a:ext cx="0" cy="432"/>
            </a:xfrm>
            <a:prstGeom prst="line">
              <a:avLst/>
            </a:prstGeom>
            <a:noFill/>
            <a:ln w="23813">
              <a:solidFill>
                <a:srgbClr val="000000"/>
              </a:solidFill>
              <a:round/>
              <a:headEnd/>
              <a:tailEnd/>
            </a:ln>
          </p:spPr>
          <p:txBody>
            <a:bodyPr/>
            <a:lstStyle/>
            <a:p>
              <a:endParaRPr lang="zh-CN" altLang="en-US"/>
            </a:p>
          </p:txBody>
        </p:sp>
        <p:sp>
          <p:nvSpPr>
            <p:cNvPr id="30748" name="Line 27"/>
            <p:cNvSpPr>
              <a:spLocks noChangeShapeType="1"/>
            </p:cNvSpPr>
            <p:nvPr/>
          </p:nvSpPr>
          <p:spPr bwMode="auto">
            <a:xfrm>
              <a:off x="3316" y="960"/>
              <a:ext cx="379" cy="1"/>
            </a:xfrm>
            <a:prstGeom prst="line">
              <a:avLst/>
            </a:prstGeom>
            <a:noFill/>
            <a:ln w="23813">
              <a:solidFill>
                <a:srgbClr val="000000"/>
              </a:solidFill>
              <a:round/>
              <a:headEnd/>
              <a:tailEnd/>
            </a:ln>
          </p:spPr>
          <p:txBody>
            <a:bodyPr/>
            <a:lstStyle/>
            <a:p>
              <a:endParaRPr lang="zh-CN" altLang="en-US"/>
            </a:p>
          </p:txBody>
        </p:sp>
        <p:sp>
          <p:nvSpPr>
            <p:cNvPr id="30749" name="Line 28"/>
            <p:cNvSpPr>
              <a:spLocks noChangeShapeType="1"/>
            </p:cNvSpPr>
            <p:nvPr/>
          </p:nvSpPr>
          <p:spPr bwMode="auto">
            <a:xfrm>
              <a:off x="3696" y="960"/>
              <a:ext cx="1" cy="720"/>
            </a:xfrm>
            <a:prstGeom prst="line">
              <a:avLst/>
            </a:prstGeom>
            <a:noFill/>
            <a:ln w="23813">
              <a:solidFill>
                <a:srgbClr val="000000"/>
              </a:solidFill>
              <a:round/>
              <a:headEnd/>
              <a:tailEnd/>
            </a:ln>
          </p:spPr>
          <p:txBody>
            <a:bodyPr/>
            <a:lstStyle/>
            <a:p>
              <a:endParaRPr lang="zh-CN" altLang="en-US"/>
            </a:p>
          </p:txBody>
        </p:sp>
        <p:sp>
          <p:nvSpPr>
            <p:cNvPr id="30750" name="Line 29"/>
            <p:cNvSpPr>
              <a:spLocks noChangeShapeType="1"/>
            </p:cNvSpPr>
            <p:nvPr/>
          </p:nvSpPr>
          <p:spPr bwMode="auto">
            <a:xfrm flipH="1">
              <a:off x="3499" y="1344"/>
              <a:ext cx="5" cy="172"/>
            </a:xfrm>
            <a:prstGeom prst="line">
              <a:avLst/>
            </a:prstGeom>
            <a:noFill/>
            <a:ln w="23813">
              <a:solidFill>
                <a:srgbClr val="000000"/>
              </a:solidFill>
              <a:round/>
              <a:headEnd/>
              <a:tailEnd/>
            </a:ln>
          </p:spPr>
          <p:txBody>
            <a:bodyPr/>
            <a:lstStyle/>
            <a:p>
              <a:endParaRPr lang="zh-CN" altLang="en-US"/>
            </a:p>
          </p:txBody>
        </p:sp>
        <p:sp>
          <p:nvSpPr>
            <p:cNvPr id="30751" name="Line 30"/>
            <p:cNvSpPr>
              <a:spLocks noChangeShapeType="1"/>
            </p:cNvSpPr>
            <p:nvPr/>
          </p:nvSpPr>
          <p:spPr bwMode="auto">
            <a:xfrm>
              <a:off x="3498" y="1503"/>
              <a:ext cx="471" cy="1"/>
            </a:xfrm>
            <a:prstGeom prst="line">
              <a:avLst/>
            </a:prstGeom>
            <a:noFill/>
            <a:ln w="23813">
              <a:solidFill>
                <a:srgbClr val="000000"/>
              </a:solidFill>
              <a:round/>
              <a:headEnd/>
              <a:tailEnd/>
            </a:ln>
          </p:spPr>
          <p:txBody>
            <a:bodyPr/>
            <a:lstStyle/>
            <a:p>
              <a:endParaRPr lang="zh-CN" altLang="en-US"/>
            </a:p>
          </p:txBody>
        </p:sp>
        <p:grpSp>
          <p:nvGrpSpPr>
            <p:cNvPr id="4" name="Group 31"/>
            <p:cNvGrpSpPr>
              <a:grpSpLocks/>
            </p:cNvGrpSpPr>
            <p:nvPr/>
          </p:nvGrpSpPr>
          <p:grpSpPr bwMode="auto">
            <a:xfrm>
              <a:off x="3316" y="1605"/>
              <a:ext cx="364" cy="121"/>
              <a:chOff x="3281" y="2707"/>
              <a:chExt cx="364" cy="121"/>
            </a:xfrm>
          </p:grpSpPr>
          <p:sp>
            <p:nvSpPr>
              <p:cNvPr id="30762" name="Line 32"/>
              <p:cNvSpPr>
                <a:spLocks noChangeShapeType="1"/>
              </p:cNvSpPr>
              <p:nvPr/>
            </p:nvSpPr>
            <p:spPr bwMode="auto">
              <a:xfrm>
                <a:off x="3281" y="2768"/>
                <a:ext cx="250" cy="1"/>
              </a:xfrm>
              <a:prstGeom prst="line">
                <a:avLst/>
              </a:prstGeom>
              <a:noFill/>
              <a:ln w="23813">
                <a:solidFill>
                  <a:srgbClr val="000000"/>
                </a:solidFill>
                <a:round/>
                <a:headEnd/>
                <a:tailEnd/>
              </a:ln>
            </p:spPr>
            <p:txBody>
              <a:bodyPr/>
              <a:lstStyle/>
              <a:p>
                <a:endParaRPr lang="zh-CN" altLang="en-US"/>
              </a:p>
            </p:txBody>
          </p:sp>
          <p:sp>
            <p:nvSpPr>
              <p:cNvPr id="30763" name="Freeform 33"/>
              <p:cNvSpPr>
                <a:spLocks/>
              </p:cNvSpPr>
              <p:nvPr/>
            </p:nvSpPr>
            <p:spPr bwMode="auto">
              <a:xfrm>
                <a:off x="3417" y="2707"/>
                <a:ext cx="228" cy="121"/>
              </a:xfrm>
              <a:custGeom>
                <a:avLst/>
                <a:gdLst>
                  <a:gd name="T0" fmla="*/ 228 w 228"/>
                  <a:gd name="T1" fmla="*/ 61 h 121"/>
                  <a:gd name="T2" fmla="*/ 0 w 228"/>
                  <a:gd name="T3" fmla="*/ 0 h 121"/>
                  <a:gd name="T4" fmla="*/ 0 w 228"/>
                  <a:gd name="T5" fmla="*/ 121 h 121"/>
                  <a:gd name="T6" fmla="*/ 228 w 228"/>
                  <a:gd name="T7" fmla="*/ 61 h 121"/>
                  <a:gd name="T8" fmla="*/ 0 60000 65536"/>
                  <a:gd name="T9" fmla="*/ 0 60000 65536"/>
                  <a:gd name="T10" fmla="*/ 0 60000 65536"/>
                  <a:gd name="T11" fmla="*/ 0 60000 65536"/>
                  <a:gd name="T12" fmla="*/ 0 w 228"/>
                  <a:gd name="T13" fmla="*/ 0 h 121"/>
                  <a:gd name="T14" fmla="*/ 228 w 228"/>
                  <a:gd name="T15" fmla="*/ 121 h 121"/>
                </a:gdLst>
                <a:ahLst/>
                <a:cxnLst>
                  <a:cxn ang="T8">
                    <a:pos x="T0" y="T1"/>
                  </a:cxn>
                  <a:cxn ang="T9">
                    <a:pos x="T2" y="T3"/>
                  </a:cxn>
                  <a:cxn ang="T10">
                    <a:pos x="T4" y="T5"/>
                  </a:cxn>
                  <a:cxn ang="T11">
                    <a:pos x="T6" y="T7"/>
                  </a:cxn>
                </a:cxnLst>
                <a:rect l="T12" t="T13" r="T14" b="T15"/>
                <a:pathLst>
                  <a:path w="228" h="121">
                    <a:moveTo>
                      <a:pt x="228" y="61"/>
                    </a:moveTo>
                    <a:lnTo>
                      <a:pt x="0" y="0"/>
                    </a:lnTo>
                    <a:lnTo>
                      <a:pt x="0" y="121"/>
                    </a:lnTo>
                    <a:lnTo>
                      <a:pt x="228" y="61"/>
                    </a:lnTo>
                    <a:close/>
                  </a:path>
                </a:pathLst>
              </a:custGeom>
              <a:solidFill>
                <a:srgbClr val="000000"/>
              </a:solidFill>
              <a:ln w="9525">
                <a:noFill/>
                <a:round/>
                <a:headEnd/>
                <a:tailEnd/>
              </a:ln>
            </p:spPr>
            <p:txBody>
              <a:bodyPr/>
              <a:lstStyle/>
              <a:p>
                <a:endParaRPr lang="zh-CN" altLang="en-US"/>
              </a:p>
            </p:txBody>
          </p:sp>
        </p:grpSp>
        <p:grpSp>
          <p:nvGrpSpPr>
            <p:cNvPr id="5" name="Group 34"/>
            <p:cNvGrpSpPr>
              <a:grpSpLocks/>
            </p:cNvGrpSpPr>
            <p:nvPr/>
          </p:nvGrpSpPr>
          <p:grpSpPr bwMode="auto">
            <a:xfrm>
              <a:off x="4227" y="1523"/>
              <a:ext cx="365" cy="121"/>
              <a:chOff x="4192" y="2625"/>
              <a:chExt cx="365" cy="121"/>
            </a:xfrm>
          </p:grpSpPr>
          <p:sp>
            <p:nvSpPr>
              <p:cNvPr id="30760" name="Line 35"/>
              <p:cNvSpPr>
                <a:spLocks noChangeShapeType="1"/>
              </p:cNvSpPr>
              <p:nvPr/>
            </p:nvSpPr>
            <p:spPr bwMode="auto">
              <a:xfrm>
                <a:off x="4192" y="2686"/>
                <a:ext cx="251" cy="1"/>
              </a:xfrm>
              <a:prstGeom prst="line">
                <a:avLst/>
              </a:prstGeom>
              <a:noFill/>
              <a:ln w="23813">
                <a:solidFill>
                  <a:srgbClr val="000000"/>
                </a:solidFill>
                <a:round/>
                <a:headEnd/>
                <a:tailEnd/>
              </a:ln>
            </p:spPr>
            <p:txBody>
              <a:bodyPr/>
              <a:lstStyle/>
              <a:p>
                <a:endParaRPr lang="zh-CN" altLang="en-US"/>
              </a:p>
            </p:txBody>
          </p:sp>
          <p:sp>
            <p:nvSpPr>
              <p:cNvPr id="30761" name="Freeform 36"/>
              <p:cNvSpPr>
                <a:spLocks/>
              </p:cNvSpPr>
              <p:nvPr/>
            </p:nvSpPr>
            <p:spPr bwMode="auto">
              <a:xfrm>
                <a:off x="4329" y="2625"/>
                <a:ext cx="228" cy="121"/>
              </a:xfrm>
              <a:custGeom>
                <a:avLst/>
                <a:gdLst>
                  <a:gd name="T0" fmla="*/ 228 w 228"/>
                  <a:gd name="T1" fmla="*/ 61 h 121"/>
                  <a:gd name="T2" fmla="*/ 0 w 228"/>
                  <a:gd name="T3" fmla="*/ 0 h 121"/>
                  <a:gd name="T4" fmla="*/ 0 w 228"/>
                  <a:gd name="T5" fmla="*/ 121 h 121"/>
                  <a:gd name="T6" fmla="*/ 228 w 228"/>
                  <a:gd name="T7" fmla="*/ 61 h 121"/>
                  <a:gd name="T8" fmla="*/ 0 60000 65536"/>
                  <a:gd name="T9" fmla="*/ 0 60000 65536"/>
                  <a:gd name="T10" fmla="*/ 0 60000 65536"/>
                  <a:gd name="T11" fmla="*/ 0 60000 65536"/>
                  <a:gd name="T12" fmla="*/ 0 w 228"/>
                  <a:gd name="T13" fmla="*/ 0 h 121"/>
                  <a:gd name="T14" fmla="*/ 228 w 228"/>
                  <a:gd name="T15" fmla="*/ 121 h 121"/>
                </a:gdLst>
                <a:ahLst/>
                <a:cxnLst>
                  <a:cxn ang="T8">
                    <a:pos x="T0" y="T1"/>
                  </a:cxn>
                  <a:cxn ang="T9">
                    <a:pos x="T2" y="T3"/>
                  </a:cxn>
                  <a:cxn ang="T10">
                    <a:pos x="T4" y="T5"/>
                  </a:cxn>
                  <a:cxn ang="T11">
                    <a:pos x="T6" y="T7"/>
                  </a:cxn>
                </a:cxnLst>
                <a:rect l="T12" t="T13" r="T14" b="T15"/>
                <a:pathLst>
                  <a:path w="228" h="121">
                    <a:moveTo>
                      <a:pt x="228" y="61"/>
                    </a:moveTo>
                    <a:lnTo>
                      <a:pt x="0" y="0"/>
                    </a:lnTo>
                    <a:lnTo>
                      <a:pt x="0" y="121"/>
                    </a:lnTo>
                    <a:lnTo>
                      <a:pt x="228" y="61"/>
                    </a:lnTo>
                    <a:close/>
                  </a:path>
                </a:pathLst>
              </a:custGeom>
              <a:solidFill>
                <a:srgbClr val="000000"/>
              </a:solidFill>
              <a:ln w="9525">
                <a:noFill/>
                <a:round/>
                <a:headEnd/>
                <a:tailEnd/>
              </a:ln>
            </p:spPr>
            <p:txBody>
              <a:bodyPr/>
              <a:lstStyle/>
              <a:p>
                <a:endParaRPr lang="zh-CN" altLang="en-US"/>
              </a:p>
            </p:txBody>
          </p:sp>
        </p:grpSp>
        <p:sp>
          <p:nvSpPr>
            <p:cNvPr id="30754" name="Line 37"/>
            <p:cNvSpPr>
              <a:spLocks noChangeShapeType="1"/>
            </p:cNvSpPr>
            <p:nvPr/>
          </p:nvSpPr>
          <p:spPr bwMode="auto">
            <a:xfrm>
              <a:off x="3863" y="1421"/>
              <a:ext cx="379" cy="169"/>
            </a:xfrm>
            <a:prstGeom prst="line">
              <a:avLst/>
            </a:prstGeom>
            <a:noFill/>
            <a:ln w="23813">
              <a:solidFill>
                <a:srgbClr val="000000"/>
              </a:solidFill>
              <a:round/>
              <a:headEnd/>
              <a:tailEnd/>
            </a:ln>
          </p:spPr>
          <p:txBody>
            <a:bodyPr/>
            <a:lstStyle/>
            <a:p>
              <a:endParaRPr lang="zh-CN" altLang="en-US"/>
            </a:p>
          </p:txBody>
        </p:sp>
        <p:sp>
          <p:nvSpPr>
            <p:cNvPr id="30755" name="Rectangle 38"/>
            <p:cNvSpPr>
              <a:spLocks noChangeArrowheads="1"/>
            </p:cNvSpPr>
            <p:nvPr/>
          </p:nvSpPr>
          <p:spPr bwMode="auto">
            <a:xfrm>
              <a:off x="3316" y="806"/>
              <a:ext cx="130" cy="154"/>
            </a:xfrm>
            <a:prstGeom prst="rect">
              <a:avLst/>
            </a:prstGeom>
            <a:noFill/>
            <a:ln w="9525">
              <a:noFill/>
              <a:miter lim="800000"/>
              <a:headEnd/>
              <a:tailEnd/>
            </a:ln>
          </p:spPr>
          <p:txBody>
            <a:bodyPr wrap="none" lIns="0" tIns="0" rIns="0" bIns="0">
              <a:spAutoFit/>
            </a:bodyPr>
            <a:lstStyle/>
            <a:p>
              <a:pPr eaLnBrk="0" hangingPunct="0"/>
              <a:r>
                <a:rPr lang="en-US" altLang="zh-CN" sz="1600" b="1">
                  <a:solidFill>
                    <a:srgbClr val="000000"/>
                  </a:solidFill>
                  <a:latin typeface="宋体" pitchFamily="2" charset="-122"/>
                </a:rPr>
                <a:t> G</a:t>
              </a:r>
              <a:endParaRPr lang="en-US" altLang="zh-CN" sz="1600" b="1"/>
            </a:p>
          </p:txBody>
        </p:sp>
        <p:sp>
          <p:nvSpPr>
            <p:cNvPr id="30756" name="Rectangle 39"/>
            <p:cNvSpPr>
              <a:spLocks noChangeArrowheads="1"/>
            </p:cNvSpPr>
            <p:nvPr/>
          </p:nvSpPr>
          <p:spPr bwMode="auto">
            <a:xfrm>
              <a:off x="3954" y="1416"/>
              <a:ext cx="323" cy="154"/>
            </a:xfrm>
            <a:prstGeom prst="rect">
              <a:avLst/>
            </a:prstGeom>
            <a:noFill/>
            <a:ln w="9525">
              <a:noFill/>
              <a:miter lim="800000"/>
              <a:headEnd/>
              <a:tailEnd/>
            </a:ln>
          </p:spPr>
          <p:txBody>
            <a:bodyPr wrap="none" lIns="0" tIns="0" rIns="0" bIns="0">
              <a:spAutoFit/>
            </a:bodyPr>
            <a:lstStyle/>
            <a:p>
              <a:pPr eaLnBrk="0" hangingPunct="0"/>
              <a:r>
                <a:rPr lang="en-US" altLang="zh-CN" sz="1600" b="1">
                  <a:solidFill>
                    <a:srgbClr val="000000"/>
                  </a:solidFill>
                  <a:latin typeface="宋体" pitchFamily="2" charset="-122"/>
                </a:rPr>
                <a:t> </a:t>
              </a:r>
              <a:r>
                <a:rPr lang="zh-CN" altLang="en-US" sz="1600" b="1">
                  <a:solidFill>
                    <a:srgbClr val="000000"/>
                  </a:solidFill>
                  <a:latin typeface="宋体" pitchFamily="2" charset="-122"/>
                </a:rPr>
                <a:t>开关</a:t>
              </a:r>
              <a:endParaRPr lang="zh-CN" altLang="en-US" sz="1600" b="1"/>
            </a:p>
          </p:txBody>
        </p:sp>
        <p:sp>
          <p:nvSpPr>
            <p:cNvPr id="30757" name="Rectangle 40"/>
            <p:cNvSpPr>
              <a:spLocks noChangeArrowheads="1"/>
            </p:cNvSpPr>
            <p:nvPr/>
          </p:nvSpPr>
          <p:spPr bwMode="auto">
            <a:xfrm>
              <a:off x="2922" y="1516"/>
              <a:ext cx="256" cy="308"/>
            </a:xfrm>
            <a:prstGeom prst="rect">
              <a:avLst/>
            </a:prstGeom>
            <a:noFill/>
            <a:ln w="9525">
              <a:noFill/>
              <a:miter lim="800000"/>
              <a:headEnd/>
              <a:tailEnd/>
            </a:ln>
          </p:spPr>
          <p:txBody>
            <a:bodyPr wrap="none" lIns="0" tIns="0" rIns="0" bIns="0">
              <a:spAutoFit/>
            </a:bodyPr>
            <a:lstStyle/>
            <a:p>
              <a:pPr eaLnBrk="0" hangingPunct="0"/>
              <a:r>
                <a:rPr lang="zh-CN" altLang="en-US" sz="1600" b="1">
                  <a:solidFill>
                    <a:srgbClr val="000000"/>
                  </a:solidFill>
                  <a:latin typeface="宋体" pitchFamily="2" charset="-122"/>
                </a:rPr>
                <a:t>输入</a:t>
              </a:r>
            </a:p>
            <a:p>
              <a:pPr eaLnBrk="0" hangingPunct="0"/>
              <a:endParaRPr lang="en-US" altLang="zh-CN" sz="1600" b="1"/>
            </a:p>
          </p:txBody>
        </p:sp>
        <p:sp>
          <p:nvSpPr>
            <p:cNvPr id="30758" name="Line 41"/>
            <p:cNvSpPr>
              <a:spLocks noChangeShapeType="1"/>
            </p:cNvSpPr>
            <p:nvPr/>
          </p:nvSpPr>
          <p:spPr bwMode="auto">
            <a:xfrm>
              <a:off x="3680" y="1666"/>
              <a:ext cx="289" cy="1"/>
            </a:xfrm>
            <a:prstGeom prst="line">
              <a:avLst/>
            </a:prstGeom>
            <a:noFill/>
            <a:ln w="23813">
              <a:solidFill>
                <a:srgbClr val="000000"/>
              </a:solidFill>
              <a:round/>
              <a:headEnd/>
              <a:tailEnd/>
            </a:ln>
          </p:spPr>
          <p:txBody>
            <a:bodyPr/>
            <a:lstStyle/>
            <a:p>
              <a:endParaRPr lang="zh-CN" altLang="en-US"/>
            </a:p>
          </p:txBody>
        </p:sp>
        <p:sp>
          <p:nvSpPr>
            <p:cNvPr id="30759" name="Line 42"/>
            <p:cNvSpPr>
              <a:spLocks noChangeShapeType="1"/>
            </p:cNvSpPr>
            <p:nvPr/>
          </p:nvSpPr>
          <p:spPr bwMode="auto">
            <a:xfrm>
              <a:off x="1968" y="1296"/>
              <a:ext cx="447" cy="5"/>
            </a:xfrm>
            <a:prstGeom prst="line">
              <a:avLst/>
            </a:prstGeom>
            <a:noFill/>
            <a:ln w="23813">
              <a:solidFill>
                <a:srgbClr val="000000"/>
              </a:solidFill>
              <a:round/>
              <a:headEnd/>
              <a:tailEnd/>
            </a:ln>
          </p:spPr>
          <p:txBody>
            <a:bodyPr/>
            <a:lstStyle/>
            <a:p>
              <a:endParaRPr lang="zh-CN" altLang="en-US"/>
            </a:p>
          </p:txBody>
        </p:sp>
      </p:grpSp>
      <p:sp>
        <p:nvSpPr>
          <p:cNvPr id="30725" name="Text Box 43"/>
          <p:cNvSpPr txBox="1">
            <a:spLocks noChangeArrowheads="1"/>
          </p:cNvSpPr>
          <p:nvPr/>
        </p:nvSpPr>
        <p:spPr bwMode="auto">
          <a:xfrm>
            <a:off x="861060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68</a:t>
            </a:r>
            <a:endParaRPr lang="en-US" altLang="zh-CN" dirty="0"/>
          </a:p>
        </p:txBody>
      </p:sp>
      <p:sp>
        <p:nvSpPr>
          <p:cNvPr id="30726" name="Text Box 44"/>
          <p:cNvSpPr txBox="1">
            <a:spLocks noChangeArrowheads="1"/>
          </p:cNvSpPr>
          <p:nvPr/>
        </p:nvSpPr>
        <p:spPr bwMode="auto">
          <a:xfrm>
            <a:off x="971550" y="908050"/>
            <a:ext cx="3740150" cy="457200"/>
          </a:xfrm>
          <a:prstGeom prst="rect">
            <a:avLst/>
          </a:prstGeom>
          <a:noFill/>
          <a:ln w="12700">
            <a:noFill/>
            <a:miter lim="800000"/>
            <a:headEnd/>
            <a:tailEnd/>
          </a:ln>
        </p:spPr>
        <p:txBody>
          <a:bodyPr wrap="none">
            <a:spAutoFit/>
          </a:bodyPr>
          <a:lstStyle/>
          <a:p>
            <a:pPr eaLnBrk="0" hangingPunct="0">
              <a:spcAft>
                <a:spcPct val="50000"/>
              </a:spcAft>
            </a:pPr>
            <a:r>
              <a:rPr lang="en-US" altLang="zh-CN" b="1">
                <a:latin typeface="楷体" pitchFamily="18" charset="-122"/>
                <a:ea typeface="楷体" pitchFamily="18" charset="-122"/>
              </a:rPr>
              <a:t>g(x)=x</a:t>
            </a:r>
            <a:r>
              <a:rPr lang="en-US" altLang="zh-CN" b="1" baseline="30000">
                <a:latin typeface="楷体" pitchFamily="18" charset="-122"/>
                <a:ea typeface="楷体" pitchFamily="18" charset="-122"/>
              </a:rPr>
              <a:t>4</a:t>
            </a:r>
            <a:r>
              <a:rPr lang="en-US" altLang="zh-CN" b="1">
                <a:latin typeface="楷体" pitchFamily="18" charset="-122"/>
                <a:ea typeface="楷体" pitchFamily="18" charset="-122"/>
              </a:rPr>
              <a:t>+x</a:t>
            </a:r>
            <a:r>
              <a:rPr lang="en-US" altLang="zh-CN" b="1" baseline="30000">
                <a:latin typeface="楷体" pitchFamily="18" charset="-122"/>
                <a:ea typeface="楷体" pitchFamily="18" charset="-122"/>
              </a:rPr>
              <a:t>3</a:t>
            </a:r>
            <a:r>
              <a:rPr lang="en-US" altLang="zh-CN" b="1">
                <a:latin typeface="楷体" pitchFamily="18" charset="-122"/>
                <a:ea typeface="楷体" pitchFamily="18" charset="-122"/>
              </a:rPr>
              <a:t>+1</a:t>
            </a:r>
            <a:r>
              <a:rPr lang="zh-CN" altLang="en-US" b="1">
                <a:latin typeface="楷体" pitchFamily="18" charset="-122"/>
                <a:ea typeface="楷体" pitchFamily="18" charset="-122"/>
              </a:rPr>
              <a:t>的编码电路：</a:t>
            </a:r>
          </a:p>
        </p:txBody>
      </p:sp>
      <p:sp>
        <p:nvSpPr>
          <p:cNvPr id="30727" name="Text Box 45"/>
          <p:cNvSpPr txBox="1">
            <a:spLocks noChangeArrowheads="1"/>
          </p:cNvSpPr>
          <p:nvPr/>
        </p:nvSpPr>
        <p:spPr bwMode="auto">
          <a:xfrm>
            <a:off x="539750" y="260350"/>
            <a:ext cx="2927350" cy="457200"/>
          </a:xfrm>
          <a:prstGeom prst="rect">
            <a:avLst/>
          </a:prstGeom>
          <a:noFill/>
          <a:ln w="12700">
            <a:noFill/>
            <a:miter lim="800000"/>
            <a:headEnd/>
            <a:tailEnd/>
          </a:ln>
        </p:spPr>
        <p:txBody>
          <a:bodyPr wrap="none">
            <a:spAutoFit/>
          </a:bodyPr>
          <a:lstStyle/>
          <a:p>
            <a:pPr eaLnBrk="0" hangingPunct="0">
              <a:spcAft>
                <a:spcPct val="50000"/>
              </a:spcAft>
            </a:pPr>
            <a:r>
              <a:rPr lang="zh-CN" altLang="en-US" b="1">
                <a:latin typeface="楷体" pitchFamily="18" charset="-122"/>
                <a:ea typeface="楷体" pitchFamily="18" charset="-122"/>
              </a:rPr>
              <a:t>硬件编码使用举例：</a:t>
            </a:r>
          </a:p>
        </p:txBody>
      </p:sp>
      <p:sp>
        <p:nvSpPr>
          <p:cNvPr id="30728" name="Line 48"/>
          <p:cNvSpPr>
            <a:spLocks noChangeShapeType="1"/>
          </p:cNvSpPr>
          <p:nvPr/>
        </p:nvSpPr>
        <p:spPr bwMode="auto">
          <a:xfrm>
            <a:off x="1258888" y="4797425"/>
            <a:ext cx="609600" cy="228600"/>
          </a:xfrm>
          <a:prstGeom prst="line">
            <a:avLst/>
          </a:prstGeom>
          <a:noFill/>
          <a:ln w="12700">
            <a:solidFill>
              <a:schemeClr val="tx1"/>
            </a:solidFill>
            <a:prstDash val="sysDot"/>
            <a:round/>
            <a:headEnd/>
            <a:tailEnd type="triangle" w="med" len="med"/>
          </a:ln>
        </p:spPr>
        <p:txBody>
          <a:bodyPr wrap="none" anchor="ctr"/>
          <a:lstStyle/>
          <a:p>
            <a:endParaRPr lang="zh-CN" altLang="en-US"/>
          </a:p>
        </p:txBody>
      </p:sp>
      <p:sp>
        <p:nvSpPr>
          <p:cNvPr id="30729" name="Line 51"/>
          <p:cNvSpPr>
            <a:spLocks noChangeShapeType="1"/>
          </p:cNvSpPr>
          <p:nvPr/>
        </p:nvSpPr>
        <p:spPr bwMode="auto">
          <a:xfrm>
            <a:off x="2051050" y="5084763"/>
            <a:ext cx="1371600" cy="0"/>
          </a:xfrm>
          <a:prstGeom prst="line">
            <a:avLst/>
          </a:prstGeom>
          <a:noFill/>
          <a:ln w="12700">
            <a:solidFill>
              <a:schemeClr val="tx1"/>
            </a:solidFill>
            <a:prstDash val="sysDot"/>
            <a:round/>
            <a:headEnd/>
            <a:tailEnd type="triangle" w="med" len="med"/>
          </a:ln>
        </p:spPr>
        <p:txBody>
          <a:bodyPr wrap="none" anchor="ctr"/>
          <a:lstStyle/>
          <a:p>
            <a:endParaRPr lang="zh-CN" altLang="en-US"/>
          </a:p>
        </p:txBody>
      </p:sp>
      <p:sp>
        <p:nvSpPr>
          <p:cNvPr id="30730" name="Line 60"/>
          <p:cNvSpPr>
            <a:spLocks noChangeShapeType="1"/>
          </p:cNvSpPr>
          <p:nvPr/>
        </p:nvSpPr>
        <p:spPr bwMode="auto">
          <a:xfrm flipH="1">
            <a:off x="2124075" y="4797425"/>
            <a:ext cx="1371600" cy="228600"/>
          </a:xfrm>
          <a:prstGeom prst="line">
            <a:avLst/>
          </a:prstGeom>
          <a:noFill/>
          <a:ln w="12700">
            <a:solidFill>
              <a:schemeClr val="tx1"/>
            </a:solidFill>
            <a:prstDash val="sysDot"/>
            <a:round/>
            <a:headEnd/>
            <a:tailEnd type="triangle" w="med" len="med"/>
          </a:ln>
        </p:spPr>
        <p:txBody>
          <a:bodyPr wrap="none" anchor="ctr"/>
          <a:lstStyle/>
          <a:p>
            <a:endParaRPr lang="zh-CN" altLang="en-US"/>
          </a:p>
        </p:txBody>
      </p:sp>
      <p:sp>
        <p:nvSpPr>
          <p:cNvPr id="30731" name="Line 61"/>
          <p:cNvSpPr>
            <a:spLocks noChangeShapeType="1"/>
          </p:cNvSpPr>
          <p:nvPr/>
        </p:nvSpPr>
        <p:spPr bwMode="auto">
          <a:xfrm>
            <a:off x="2124075" y="4797425"/>
            <a:ext cx="381000" cy="228600"/>
          </a:xfrm>
          <a:prstGeom prst="line">
            <a:avLst/>
          </a:prstGeom>
          <a:noFill/>
          <a:ln w="12700">
            <a:solidFill>
              <a:schemeClr val="tx1"/>
            </a:solidFill>
            <a:prstDash val="sysDot"/>
            <a:round/>
            <a:headEnd/>
            <a:tailEnd type="triangle" w="med" len="med"/>
          </a:ln>
        </p:spPr>
        <p:txBody>
          <a:bodyPr wrap="none" anchor="ctr"/>
          <a:lstStyle/>
          <a:p>
            <a:endParaRPr lang="zh-CN" altLang="en-US"/>
          </a:p>
        </p:txBody>
      </p:sp>
      <p:sp>
        <p:nvSpPr>
          <p:cNvPr id="30732" name="Line 62"/>
          <p:cNvSpPr>
            <a:spLocks noChangeShapeType="1"/>
          </p:cNvSpPr>
          <p:nvPr/>
        </p:nvSpPr>
        <p:spPr bwMode="auto">
          <a:xfrm>
            <a:off x="2657475" y="4797425"/>
            <a:ext cx="381000" cy="228600"/>
          </a:xfrm>
          <a:prstGeom prst="line">
            <a:avLst/>
          </a:prstGeom>
          <a:noFill/>
          <a:ln w="12700">
            <a:solidFill>
              <a:schemeClr val="tx1"/>
            </a:solidFill>
            <a:prstDash val="sysDot"/>
            <a:round/>
            <a:headEnd/>
            <a:tailEnd type="triangle" w="med" len="med"/>
          </a:ln>
        </p:spPr>
        <p:txBody>
          <a:bodyPr wrap="none" anchor="ctr"/>
          <a:lstStyle/>
          <a:p>
            <a:endParaRPr lang="zh-CN" altLang="en-US"/>
          </a:p>
        </p:txBody>
      </p:sp>
      <p:sp>
        <p:nvSpPr>
          <p:cNvPr id="30733" name="Line 63"/>
          <p:cNvSpPr>
            <a:spLocks noChangeShapeType="1"/>
          </p:cNvSpPr>
          <p:nvPr/>
        </p:nvSpPr>
        <p:spPr bwMode="auto">
          <a:xfrm>
            <a:off x="3190875" y="4797425"/>
            <a:ext cx="304800" cy="228600"/>
          </a:xfrm>
          <a:prstGeom prst="line">
            <a:avLst/>
          </a:prstGeom>
          <a:noFill/>
          <a:ln w="12700">
            <a:solidFill>
              <a:schemeClr val="tx1"/>
            </a:solidFill>
            <a:prstDash val="sysDot"/>
            <a:round/>
            <a:headEnd/>
            <a:tailEnd type="triangle" w="med" len="me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685800" y="2971800"/>
            <a:ext cx="8430513" cy="3600986"/>
          </a:xfrm>
          <a:prstGeom prst="rect">
            <a:avLst/>
          </a:prstGeom>
          <a:noFill/>
          <a:ln w="12700">
            <a:noFill/>
            <a:miter lim="800000"/>
            <a:headEnd/>
            <a:tailEnd/>
          </a:ln>
        </p:spPr>
        <p:txBody>
          <a:bodyPr wrap="none">
            <a:spAutoFit/>
          </a:bodyPr>
          <a:lstStyle/>
          <a:p>
            <a:pPr eaLnBrk="0" hangingPunct="0"/>
            <a:r>
              <a:rPr lang="zh-CN" altLang="en-US" b="1" dirty="0"/>
              <a:t>输入     </a:t>
            </a:r>
            <a:r>
              <a:rPr lang="en-US" altLang="zh-CN" b="1" dirty="0"/>
              <a:t>R0   R1   R2   R3      </a:t>
            </a:r>
            <a:r>
              <a:rPr lang="zh-CN" altLang="en-US" b="1" dirty="0"/>
              <a:t>输出</a:t>
            </a:r>
          </a:p>
          <a:p>
            <a:pPr eaLnBrk="0" hangingPunct="0"/>
            <a:r>
              <a:rPr lang="zh-CN" altLang="en-US" b="1" dirty="0"/>
              <a:t> </a:t>
            </a:r>
            <a:r>
              <a:rPr lang="en-US" altLang="zh-CN" b="1" dirty="0"/>
              <a:t>1           0      0     0     0                             R0=G=</a:t>
            </a:r>
            <a:r>
              <a:rPr lang="zh-CN" altLang="en-US" b="1" dirty="0"/>
              <a:t>原</a:t>
            </a:r>
            <a:r>
              <a:rPr lang="en-US" altLang="zh-CN" b="1" dirty="0"/>
              <a:t>R3⊕I</a:t>
            </a:r>
          </a:p>
          <a:p>
            <a:pPr eaLnBrk="0" hangingPunct="0"/>
            <a:r>
              <a:rPr lang="en-US" altLang="zh-CN" b="1" dirty="0"/>
              <a:t> 0           1      0     0     1         1                  R1=</a:t>
            </a:r>
            <a:r>
              <a:rPr lang="zh-CN" altLang="en-US" b="1" dirty="0"/>
              <a:t>原</a:t>
            </a:r>
            <a:r>
              <a:rPr lang="en-US" altLang="zh-CN" b="1" dirty="0"/>
              <a:t>R0</a:t>
            </a:r>
          </a:p>
          <a:p>
            <a:pPr eaLnBrk="0" hangingPunct="0"/>
            <a:r>
              <a:rPr lang="en-US" altLang="zh-CN" b="1" dirty="0"/>
              <a:t> 1           1      1     0     1         01                R2=</a:t>
            </a:r>
            <a:r>
              <a:rPr lang="zh-CN" altLang="en-US" b="1" dirty="0"/>
              <a:t>原</a:t>
            </a:r>
            <a:r>
              <a:rPr lang="en-US" altLang="zh-CN" b="1" dirty="0"/>
              <a:t>R1</a:t>
            </a:r>
          </a:p>
          <a:p>
            <a:pPr eaLnBrk="0" hangingPunct="0"/>
            <a:r>
              <a:rPr lang="en-US" altLang="zh-CN" b="1" dirty="0"/>
              <a:t> 1           0      1     1     0         101              R3=</a:t>
            </a:r>
            <a:r>
              <a:rPr lang="zh-CN" altLang="en-US" b="1" dirty="0"/>
              <a:t>原</a:t>
            </a:r>
            <a:r>
              <a:rPr lang="en-US" altLang="zh-CN" b="1" dirty="0"/>
              <a:t>R2⊕G</a:t>
            </a:r>
            <a:r>
              <a:rPr lang="zh-CN" altLang="en-US" b="1" dirty="0"/>
              <a:t>（新</a:t>
            </a:r>
            <a:r>
              <a:rPr lang="en-US" altLang="zh-CN" b="1" dirty="0"/>
              <a:t>R0</a:t>
            </a:r>
            <a:r>
              <a:rPr lang="zh-CN" altLang="en-US" b="1" dirty="0"/>
              <a:t>）</a:t>
            </a:r>
          </a:p>
          <a:p>
            <a:pPr eaLnBrk="0" hangingPunct="0"/>
            <a:r>
              <a:rPr lang="zh-CN" altLang="en-US" b="1" dirty="0"/>
              <a:t>              </a:t>
            </a:r>
            <a:r>
              <a:rPr lang="en-US" altLang="zh-CN" b="1" dirty="0">
                <a:solidFill>
                  <a:srgbClr val="FF0000"/>
                </a:solidFill>
              </a:rPr>
              <a:t>1      0     1     0</a:t>
            </a:r>
            <a:r>
              <a:rPr lang="en-US" altLang="zh-CN" b="1" dirty="0"/>
              <a:t>         </a:t>
            </a:r>
            <a:r>
              <a:rPr lang="en-US" altLang="zh-CN" b="1" dirty="0" smtClean="0"/>
              <a:t>1101</a:t>
            </a:r>
            <a:endParaRPr lang="en-US" altLang="zh-CN" sz="1600" b="1" dirty="0">
              <a:solidFill>
                <a:srgbClr val="FF0000"/>
              </a:solidFill>
            </a:endParaRPr>
          </a:p>
          <a:p>
            <a:pPr eaLnBrk="0" hangingPunct="0"/>
            <a:r>
              <a:rPr lang="en-US" altLang="zh-CN" b="1" dirty="0"/>
              <a:t>              </a:t>
            </a:r>
            <a:r>
              <a:rPr lang="en-US" altLang="zh-CN" b="1" dirty="0">
                <a:solidFill>
                  <a:srgbClr val="FF0000"/>
                </a:solidFill>
              </a:rPr>
              <a:t> </a:t>
            </a:r>
            <a:endParaRPr lang="en-US" altLang="zh-CN" b="1" dirty="0"/>
          </a:p>
          <a:p>
            <a:pPr eaLnBrk="0" hangingPunct="0"/>
            <a:endParaRPr lang="en-US" altLang="zh-CN" sz="1200" b="1" dirty="0"/>
          </a:p>
          <a:p>
            <a:pPr eaLnBrk="0" hangingPunct="0"/>
            <a:r>
              <a:rPr lang="zh-CN" altLang="en-US" b="1" dirty="0"/>
              <a:t>校验时：整个码字输入完后，移位寄存器</a:t>
            </a:r>
            <a:r>
              <a:rPr lang="en-US" altLang="zh-CN" b="1" dirty="0" err="1"/>
              <a:t>Ri</a:t>
            </a:r>
            <a:r>
              <a:rPr lang="zh-CN" altLang="en-US" b="1" dirty="0"/>
              <a:t>应为全</a:t>
            </a:r>
            <a:r>
              <a:rPr lang="en-US" altLang="zh-CN" b="1" dirty="0"/>
              <a:t>0</a:t>
            </a:r>
            <a:r>
              <a:rPr lang="zh-CN" altLang="en-US" b="1" dirty="0"/>
              <a:t>，</a:t>
            </a:r>
          </a:p>
          <a:p>
            <a:pPr eaLnBrk="0" hangingPunct="0"/>
            <a:r>
              <a:rPr lang="zh-CN" altLang="en-US" b="1" dirty="0"/>
              <a:t>                否则接收到的码字出错。</a:t>
            </a:r>
          </a:p>
        </p:txBody>
      </p:sp>
      <p:sp>
        <p:nvSpPr>
          <p:cNvPr id="770057" name="Rectangle 9"/>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grpSp>
        <p:nvGrpSpPr>
          <p:cNvPr id="2" name="Group 10"/>
          <p:cNvGrpSpPr>
            <a:grpSpLocks/>
          </p:cNvGrpSpPr>
          <p:nvPr/>
        </p:nvGrpSpPr>
        <p:grpSpPr bwMode="auto">
          <a:xfrm>
            <a:off x="1371600" y="1279525"/>
            <a:ext cx="6731000" cy="1539875"/>
            <a:chOff x="864" y="806"/>
            <a:chExt cx="4240" cy="970"/>
          </a:xfrm>
        </p:grpSpPr>
        <p:grpSp>
          <p:nvGrpSpPr>
            <p:cNvPr id="3" name="Group 11"/>
            <p:cNvGrpSpPr>
              <a:grpSpLocks/>
            </p:cNvGrpSpPr>
            <p:nvPr/>
          </p:nvGrpSpPr>
          <p:grpSpPr bwMode="auto">
            <a:xfrm>
              <a:off x="4592" y="1468"/>
              <a:ext cx="512" cy="308"/>
              <a:chOff x="4557" y="2681"/>
              <a:chExt cx="512" cy="308"/>
            </a:xfrm>
          </p:grpSpPr>
          <p:sp>
            <p:nvSpPr>
              <p:cNvPr id="31782" name="Rectangle 12"/>
              <p:cNvSpPr>
                <a:spLocks noChangeArrowheads="1"/>
              </p:cNvSpPr>
              <p:nvPr/>
            </p:nvSpPr>
            <p:spPr bwMode="auto">
              <a:xfrm>
                <a:off x="4557" y="2681"/>
                <a:ext cx="512" cy="308"/>
              </a:xfrm>
              <a:prstGeom prst="rect">
                <a:avLst/>
              </a:prstGeom>
              <a:noFill/>
              <a:ln w="9525">
                <a:noFill/>
                <a:miter lim="800000"/>
                <a:headEnd/>
                <a:tailEnd/>
              </a:ln>
            </p:spPr>
            <p:txBody>
              <a:bodyPr wrap="none" lIns="0" tIns="0" rIns="0" bIns="0">
                <a:spAutoFit/>
              </a:bodyPr>
              <a:lstStyle/>
              <a:p>
                <a:pPr eaLnBrk="0" hangingPunct="0"/>
                <a:r>
                  <a:rPr lang="zh-CN" altLang="en-US" sz="1600" b="1">
                    <a:solidFill>
                      <a:srgbClr val="000000"/>
                    </a:solidFill>
                    <a:latin typeface="宋体" pitchFamily="2" charset="-122"/>
                  </a:rPr>
                  <a:t>输出</a:t>
                </a:r>
              </a:p>
              <a:p>
                <a:pPr eaLnBrk="0" hangingPunct="0"/>
                <a:r>
                  <a:rPr lang="en-US" altLang="zh-CN" sz="1600" b="1">
                    <a:solidFill>
                      <a:srgbClr val="FF0000"/>
                    </a:solidFill>
                    <a:latin typeface="宋体" pitchFamily="2" charset="-122"/>
                  </a:rPr>
                  <a:t>1010</a:t>
                </a:r>
                <a:r>
                  <a:rPr lang="en-US" altLang="zh-CN" sz="1600" b="1">
                    <a:latin typeface="宋体" pitchFamily="2" charset="-122"/>
                  </a:rPr>
                  <a:t>1</a:t>
                </a:r>
                <a:r>
                  <a:rPr lang="en-US" altLang="zh-CN" sz="1600" b="1">
                    <a:solidFill>
                      <a:srgbClr val="000000"/>
                    </a:solidFill>
                    <a:latin typeface="宋体" pitchFamily="2" charset="-122"/>
                  </a:rPr>
                  <a:t>101</a:t>
                </a:r>
                <a:endParaRPr lang="en-US" altLang="zh-CN" sz="1600" b="1"/>
              </a:p>
            </p:txBody>
          </p:sp>
          <p:sp>
            <p:nvSpPr>
              <p:cNvPr id="31783" name="Rectangle 13"/>
              <p:cNvSpPr>
                <a:spLocks noChangeArrowheads="1"/>
              </p:cNvSpPr>
              <p:nvPr/>
            </p:nvSpPr>
            <p:spPr bwMode="auto">
              <a:xfrm>
                <a:off x="4557" y="2812"/>
                <a:ext cx="0" cy="154"/>
              </a:xfrm>
              <a:prstGeom prst="rect">
                <a:avLst/>
              </a:prstGeom>
              <a:noFill/>
              <a:ln w="9525">
                <a:noFill/>
                <a:miter lim="800000"/>
                <a:headEnd/>
                <a:tailEnd/>
              </a:ln>
            </p:spPr>
            <p:txBody>
              <a:bodyPr wrap="none" lIns="0" tIns="0" rIns="0" bIns="0">
                <a:spAutoFit/>
              </a:bodyPr>
              <a:lstStyle/>
              <a:p>
                <a:pPr eaLnBrk="0" hangingPunct="0"/>
                <a:endParaRPr lang="zh-CN" altLang="zh-CN" sz="1600" b="1"/>
              </a:p>
            </p:txBody>
          </p:sp>
        </p:grpSp>
        <p:sp>
          <p:nvSpPr>
            <p:cNvPr id="31753" name="Rectangle 14"/>
            <p:cNvSpPr>
              <a:spLocks noChangeArrowheads="1"/>
            </p:cNvSpPr>
            <p:nvPr/>
          </p:nvSpPr>
          <p:spPr bwMode="auto">
            <a:xfrm>
              <a:off x="864" y="1183"/>
              <a:ext cx="275" cy="245"/>
            </a:xfrm>
            <a:prstGeom prst="rect">
              <a:avLst/>
            </a:prstGeom>
            <a:noFill/>
            <a:ln w="23813">
              <a:solidFill>
                <a:srgbClr val="000000"/>
              </a:solidFill>
              <a:miter lim="800000"/>
              <a:headEnd/>
              <a:tailEnd/>
            </a:ln>
          </p:spPr>
          <p:txBody>
            <a:bodyPr/>
            <a:lstStyle/>
            <a:p>
              <a:pPr eaLnBrk="0" hangingPunct="0"/>
              <a:r>
                <a:rPr lang="en-US" altLang="zh-CN" sz="1800" b="1">
                  <a:latin typeface="楷体" pitchFamily="18" charset="-122"/>
                  <a:ea typeface="楷体" pitchFamily="18" charset="-122"/>
                </a:rPr>
                <a:t>R0</a:t>
              </a:r>
            </a:p>
          </p:txBody>
        </p:sp>
        <p:sp>
          <p:nvSpPr>
            <p:cNvPr id="31754" name="Rectangle 15"/>
            <p:cNvSpPr>
              <a:spLocks noChangeArrowheads="1"/>
            </p:cNvSpPr>
            <p:nvPr/>
          </p:nvSpPr>
          <p:spPr bwMode="auto">
            <a:xfrm>
              <a:off x="1646" y="1183"/>
              <a:ext cx="322" cy="245"/>
            </a:xfrm>
            <a:prstGeom prst="rect">
              <a:avLst/>
            </a:prstGeom>
            <a:noFill/>
            <a:ln w="23813">
              <a:solidFill>
                <a:srgbClr val="000000"/>
              </a:solidFill>
              <a:miter lim="800000"/>
              <a:headEnd/>
              <a:tailEnd/>
            </a:ln>
          </p:spPr>
          <p:txBody>
            <a:bodyPr/>
            <a:lstStyle/>
            <a:p>
              <a:pPr eaLnBrk="0" hangingPunct="0"/>
              <a:r>
                <a:rPr lang="en-US" altLang="zh-CN" sz="1800" b="1">
                  <a:latin typeface="楷体" pitchFamily="18" charset="-122"/>
                  <a:ea typeface="楷体" pitchFamily="18" charset="-122"/>
                </a:rPr>
                <a:t>R1</a:t>
              </a:r>
            </a:p>
          </p:txBody>
        </p:sp>
        <p:sp>
          <p:nvSpPr>
            <p:cNvPr id="31755" name="Rectangle 16"/>
            <p:cNvSpPr>
              <a:spLocks noChangeArrowheads="1"/>
            </p:cNvSpPr>
            <p:nvPr/>
          </p:nvSpPr>
          <p:spPr bwMode="auto">
            <a:xfrm>
              <a:off x="2411" y="1183"/>
              <a:ext cx="275" cy="245"/>
            </a:xfrm>
            <a:prstGeom prst="rect">
              <a:avLst/>
            </a:prstGeom>
            <a:noFill/>
            <a:ln w="23813">
              <a:solidFill>
                <a:schemeClr val="tx1"/>
              </a:solidFill>
              <a:miter lim="800000"/>
              <a:headEnd/>
              <a:tailEnd/>
            </a:ln>
          </p:spPr>
          <p:txBody>
            <a:bodyPr/>
            <a:lstStyle/>
            <a:p>
              <a:pPr eaLnBrk="0" hangingPunct="0"/>
              <a:r>
                <a:rPr lang="en-US" altLang="zh-CN" sz="1800" b="1">
                  <a:latin typeface="楷体" pitchFamily="18" charset="-122"/>
                  <a:ea typeface="楷体" pitchFamily="18" charset="-122"/>
                </a:rPr>
                <a:t>R2</a:t>
              </a:r>
            </a:p>
          </p:txBody>
        </p:sp>
        <p:sp>
          <p:nvSpPr>
            <p:cNvPr id="31756" name="Rectangle 17"/>
            <p:cNvSpPr>
              <a:spLocks noChangeArrowheads="1"/>
            </p:cNvSpPr>
            <p:nvPr/>
          </p:nvSpPr>
          <p:spPr bwMode="auto">
            <a:xfrm>
              <a:off x="3140" y="1183"/>
              <a:ext cx="275" cy="245"/>
            </a:xfrm>
            <a:prstGeom prst="rect">
              <a:avLst/>
            </a:prstGeom>
            <a:noFill/>
            <a:ln w="23813">
              <a:solidFill>
                <a:srgbClr val="000000"/>
              </a:solidFill>
              <a:miter lim="800000"/>
              <a:headEnd/>
              <a:tailEnd/>
            </a:ln>
          </p:spPr>
          <p:txBody>
            <a:bodyPr/>
            <a:lstStyle/>
            <a:p>
              <a:pPr eaLnBrk="0" hangingPunct="0"/>
              <a:r>
                <a:rPr lang="en-US" altLang="zh-CN" sz="1800" b="1">
                  <a:latin typeface="楷体" pitchFamily="18" charset="-122"/>
                  <a:ea typeface="楷体" pitchFamily="18" charset="-122"/>
                </a:rPr>
                <a:t>R3</a:t>
              </a:r>
            </a:p>
          </p:txBody>
        </p:sp>
        <p:sp>
          <p:nvSpPr>
            <p:cNvPr id="31757" name="Oval 18"/>
            <p:cNvSpPr>
              <a:spLocks noChangeArrowheads="1"/>
            </p:cNvSpPr>
            <p:nvPr/>
          </p:nvSpPr>
          <p:spPr bwMode="auto">
            <a:xfrm>
              <a:off x="2832" y="1229"/>
              <a:ext cx="183" cy="163"/>
            </a:xfrm>
            <a:prstGeom prst="ellipse">
              <a:avLst/>
            </a:prstGeom>
            <a:noFill/>
            <a:ln w="23813">
              <a:solidFill>
                <a:schemeClr val="tx1"/>
              </a:solidFill>
              <a:round/>
              <a:headEnd/>
              <a:tailEnd/>
            </a:ln>
          </p:spPr>
          <p:txBody>
            <a:bodyPr/>
            <a:lstStyle/>
            <a:p>
              <a:endParaRPr lang="zh-CN" altLang="en-US"/>
            </a:p>
          </p:txBody>
        </p:sp>
        <p:sp>
          <p:nvSpPr>
            <p:cNvPr id="31758" name="Line 19"/>
            <p:cNvSpPr>
              <a:spLocks noChangeShapeType="1"/>
            </p:cNvSpPr>
            <p:nvPr/>
          </p:nvSpPr>
          <p:spPr bwMode="auto">
            <a:xfrm>
              <a:off x="2678" y="1296"/>
              <a:ext cx="470" cy="1"/>
            </a:xfrm>
            <a:prstGeom prst="line">
              <a:avLst/>
            </a:prstGeom>
            <a:noFill/>
            <a:ln w="23813">
              <a:solidFill>
                <a:srgbClr val="000000"/>
              </a:solidFill>
              <a:round/>
              <a:headEnd/>
              <a:tailEnd/>
            </a:ln>
          </p:spPr>
          <p:txBody>
            <a:bodyPr/>
            <a:lstStyle/>
            <a:p>
              <a:endParaRPr lang="zh-CN" altLang="en-US"/>
            </a:p>
          </p:txBody>
        </p:sp>
        <p:sp>
          <p:nvSpPr>
            <p:cNvPr id="31759" name="Oval 20"/>
            <p:cNvSpPr>
              <a:spLocks noChangeArrowheads="1"/>
            </p:cNvSpPr>
            <p:nvPr/>
          </p:nvSpPr>
          <p:spPr bwMode="auto">
            <a:xfrm>
              <a:off x="3596" y="1265"/>
              <a:ext cx="184" cy="163"/>
            </a:xfrm>
            <a:prstGeom prst="ellipse">
              <a:avLst/>
            </a:prstGeom>
            <a:noFill/>
            <a:ln w="23813">
              <a:solidFill>
                <a:srgbClr val="000000"/>
              </a:solidFill>
              <a:round/>
              <a:headEnd/>
              <a:tailEnd/>
            </a:ln>
          </p:spPr>
          <p:txBody>
            <a:bodyPr/>
            <a:lstStyle/>
            <a:p>
              <a:endParaRPr lang="zh-CN" altLang="en-US"/>
            </a:p>
          </p:txBody>
        </p:sp>
        <p:sp>
          <p:nvSpPr>
            <p:cNvPr id="31760" name="Line 21"/>
            <p:cNvSpPr>
              <a:spLocks noChangeShapeType="1"/>
            </p:cNvSpPr>
            <p:nvPr/>
          </p:nvSpPr>
          <p:spPr bwMode="auto">
            <a:xfrm>
              <a:off x="3407" y="1339"/>
              <a:ext cx="380" cy="1"/>
            </a:xfrm>
            <a:prstGeom prst="line">
              <a:avLst/>
            </a:prstGeom>
            <a:noFill/>
            <a:ln w="23813">
              <a:solidFill>
                <a:srgbClr val="000000"/>
              </a:solidFill>
              <a:round/>
              <a:headEnd/>
              <a:tailEnd/>
            </a:ln>
          </p:spPr>
          <p:txBody>
            <a:bodyPr/>
            <a:lstStyle/>
            <a:p>
              <a:endParaRPr lang="zh-CN" altLang="en-US"/>
            </a:p>
          </p:txBody>
        </p:sp>
        <p:sp>
          <p:nvSpPr>
            <p:cNvPr id="31761" name="Rectangle 22"/>
            <p:cNvSpPr>
              <a:spLocks noChangeArrowheads="1"/>
            </p:cNvSpPr>
            <p:nvPr/>
          </p:nvSpPr>
          <p:spPr bwMode="auto">
            <a:xfrm>
              <a:off x="3231" y="856"/>
              <a:ext cx="93" cy="245"/>
            </a:xfrm>
            <a:prstGeom prst="rect">
              <a:avLst/>
            </a:prstGeom>
            <a:noFill/>
            <a:ln w="23813">
              <a:solidFill>
                <a:srgbClr val="000000"/>
              </a:solidFill>
              <a:miter lim="800000"/>
              <a:headEnd/>
              <a:tailEnd/>
            </a:ln>
          </p:spPr>
          <p:txBody>
            <a:bodyPr/>
            <a:lstStyle/>
            <a:p>
              <a:endParaRPr lang="zh-CN" altLang="en-US"/>
            </a:p>
          </p:txBody>
        </p:sp>
        <p:sp>
          <p:nvSpPr>
            <p:cNvPr id="31762" name="Line 23"/>
            <p:cNvSpPr>
              <a:spLocks noChangeShapeType="1"/>
            </p:cNvSpPr>
            <p:nvPr/>
          </p:nvSpPr>
          <p:spPr bwMode="auto">
            <a:xfrm flipH="1">
              <a:off x="1008" y="960"/>
              <a:ext cx="0" cy="240"/>
            </a:xfrm>
            <a:prstGeom prst="line">
              <a:avLst/>
            </a:prstGeom>
            <a:noFill/>
            <a:ln w="23813">
              <a:solidFill>
                <a:srgbClr val="000000"/>
              </a:solidFill>
              <a:round/>
              <a:headEnd/>
              <a:tailEnd/>
            </a:ln>
          </p:spPr>
          <p:txBody>
            <a:bodyPr/>
            <a:lstStyle/>
            <a:p>
              <a:endParaRPr lang="zh-CN" altLang="en-US"/>
            </a:p>
          </p:txBody>
        </p:sp>
        <p:sp>
          <p:nvSpPr>
            <p:cNvPr id="31763" name="Line 24"/>
            <p:cNvSpPr>
              <a:spLocks noChangeShapeType="1"/>
            </p:cNvSpPr>
            <p:nvPr/>
          </p:nvSpPr>
          <p:spPr bwMode="auto">
            <a:xfrm flipV="1">
              <a:off x="1008" y="960"/>
              <a:ext cx="2208" cy="0"/>
            </a:xfrm>
            <a:prstGeom prst="line">
              <a:avLst/>
            </a:prstGeom>
            <a:noFill/>
            <a:ln w="23813">
              <a:solidFill>
                <a:srgbClr val="000000"/>
              </a:solidFill>
              <a:round/>
              <a:headEnd/>
              <a:tailEnd/>
            </a:ln>
          </p:spPr>
          <p:txBody>
            <a:bodyPr/>
            <a:lstStyle/>
            <a:p>
              <a:endParaRPr lang="zh-CN" altLang="en-US"/>
            </a:p>
          </p:txBody>
        </p:sp>
        <p:sp>
          <p:nvSpPr>
            <p:cNvPr id="31764" name="Line 25"/>
            <p:cNvSpPr>
              <a:spLocks noChangeShapeType="1"/>
            </p:cNvSpPr>
            <p:nvPr/>
          </p:nvSpPr>
          <p:spPr bwMode="auto">
            <a:xfrm>
              <a:off x="1137" y="1296"/>
              <a:ext cx="495" cy="5"/>
            </a:xfrm>
            <a:prstGeom prst="line">
              <a:avLst/>
            </a:prstGeom>
            <a:noFill/>
            <a:ln w="23813">
              <a:solidFill>
                <a:srgbClr val="000000"/>
              </a:solidFill>
              <a:round/>
              <a:headEnd/>
              <a:tailEnd/>
            </a:ln>
          </p:spPr>
          <p:txBody>
            <a:bodyPr/>
            <a:lstStyle/>
            <a:p>
              <a:endParaRPr lang="zh-CN" altLang="en-US"/>
            </a:p>
          </p:txBody>
        </p:sp>
        <p:sp>
          <p:nvSpPr>
            <p:cNvPr id="31765" name="Line 26"/>
            <p:cNvSpPr>
              <a:spLocks noChangeShapeType="1"/>
            </p:cNvSpPr>
            <p:nvPr/>
          </p:nvSpPr>
          <p:spPr bwMode="auto">
            <a:xfrm flipH="1">
              <a:off x="2928" y="960"/>
              <a:ext cx="0" cy="432"/>
            </a:xfrm>
            <a:prstGeom prst="line">
              <a:avLst/>
            </a:prstGeom>
            <a:noFill/>
            <a:ln w="23813">
              <a:solidFill>
                <a:srgbClr val="000000"/>
              </a:solidFill>
              <a:round/>
              <a:headEnd/>
              <a:tailEnd/>
            </a:ln>
          </p:spPr>
          <p:txBody>
            <a:bodyPr/>
            <a:lstStyle/>
            <a:p>
              <a:endParaRPr lang="zh-CN" altLang="en-US"/>
            </a:p>
          </p:txBody>
        </p:sp>
        <p:sp>
          <p:nvSpPr>
            <p:cNvPr id="31766" name="Line 27"/>
            <p:cNvSpPr>
              <a:spLocks noChangeShapeType="1"/>
            </p:cNvSpPr>
            <p:nvPr/>
          </p:nvSpPr>
          <p:spPr bwMode="auto">
            <a:xfrm>
              <a:off x="3316" y="960"/>
              <a:ext cx="379" cy="1"/>
            </a:xfrm>
            <a:prstGeom prst="line">
              <a:avLst/>
            </a:prstGeom>
            <a:noFill/>
            <a:ln w="23813">
              <a:solidFill>
                <a:srgbClr val="000000"/>
              </a:solidFill>
              <a:round/>
              <a:headEnd/>
              <a:tailEnd/>
            </a:ln>
          </p:spPr>
          <p:txBody>
            <a:bodyPr/>
            <a:lstStyle/>
            <a:p>
              <a:endParaRPr lang="zh-CN" altLang="en-US"/>
            </a:p>
          </p:txBody>
        </p:sp>
        <p:sp>
          <p:nvSpPr>
            <p:cNvPr id="31767" name="Line 28"/>
            <p:cNvSpPr>
              <a:spLocks noChangeShapeType="1"/>
            </p:cNvSpPr>
            <p:nvPr/>
          </p:nvSpPr>
          <p:spPr bwMode="auto">
            <a:xfrm>
              <a:off x="3696" y="960"/>
              <a:ext cx="1" cy="720"/>
            </a:xfrm>
            <a:prstGeom prst="line">
              <a:avLst/>
            </a:prstGeom>
            <a:noFill/>
            <a:ln w="23813">
              <a:solidFill>
                <a:srgbClr val="000000"/>
              </a:solidFill>
              <a:round/>
              <a:headEnd/>
              <a:tailEnd/>
            </a:ln>
          </p:spPr>
          <p:txBody>
            <a:bodyPr/>
            <a:lstStyle/>
            <a:p>
              <a:endParaRPr lang="zh-CN" altLang="en-US"/>
            </a:p>
          </p:txBody>
        </p:sp>
        <p:sp>
          <p:nvSpPr>
            <p:cNvPr id="31768" name="Line 29"/>
            <p:cNvSpPr>
              <a:spLocks noChangeShapeType="1"/>
            </p:cNvSpPr>
            <p:nvPr/>
          </p:nvSpPr>
          <p:spPr bwMode="auto">
            <a:xfrm flipH="1">
              <a:off x="3499" y="1344"/>
              <a:ext cx="5" cy="172"/>
            </a:xfrm>
            <a:prstGeom prst="line">
              <a:avLst/>
            </a:prstGeom>
            <a:noFill/>
            <a:ln w="23813">
              <a:solidFill>
                <a:srgbClr val="000000"/>
              </a:solidFill>
              <a:round/>
              <a:headEnd/>
              <a:tailEnd/>
            </a:ln>
          </p:spPr>
          <p:txBody>
            <a:bodyPr/>
            <a:lstStyle/>
            <a:p>
              <a:endParaRPr lang="zh-CN" altLang="en-US"/>
            </a:p>
          </p:txBody>
        </p:sp>
        <p:sp>
          <p:nvSpPr>
            <p:cNvPr id="31769" name="Line 30"/>
            <p:cNvSpPr>
              <a:spLocks noChangeShapeType="1"/>
            </p:cNvSpPr>
            <p:nvPr/>
          </p:nvSpPr>
          <p:spPr bwMode="auto">
            <a:xfrm>
              <a:off x="3498" y="1503"/>
              <a:ext cx="471" cy="1"/>
            </a:xfrm>
            <a:prstGeom prst="line">
              <a:avLst/>
            </a:prstGeom>
            <a:noFill/>
            <a:ln w="23813">
              <a:solidFill>
                <a:srgbClr val="000000"/>
              </a:solidFill>
              <a:round/>
              <a:headEnd/>
              <a:tailEnd/>
            </a:ln>
          </p:spPr>
          <p:txBody>
            <a:bodyPr/>
            <a:lstStyle/>
            <a:p>
              <a:endParaRPr lang="zh-CN" altLang="en-US"/>
            </a:p>
          </p:txBody>
        </p:sp>
        <p:grpSp>
          <p:nvGrpSpPr>
            <p:cNvPr id="4" name="Group 31"/>
            <p:cNvGrpSpPr>
              <a:grpSpLocks/>
            </p:cNvGrpSpPr>
            <p:nvPr/>
          </p:nvGrpSpPr>
          <p:grpSpPr bwMode="auto">
            <a:xfrm>
              <a:off x="3316" y="1605"/>
              <a:ext cx="364" cy="121"/>
              <a:chOff x="3281" y="2707"/>
              <a:chExt cx="364" cy="121"/>
            </a:xfrm>
          </p:grpSpPr>
          <p:sp>
            <p:nvSpPr>
              <p:cNvPr id="31780" name="Line 32"/>
              <p:cNvSpPr>
                <a:spLocks noChangeShapeType="1"/>
              </p:cNvSpPr>
              <p:nvPr/>
            </p:nvSpPr>
            <p:spPr bwMode="auto">
              <a:xfrm>
                <a:off x="3281" y="2768"/>
                <a:ext cx="250" cy="1"/>
              </a:xfrm>
              <a:prstGeom prst="line">
                <a:avLst/>
              </a:prstGeom>
              <a:noFill/>
              <a:ln w="23813">
                <a:solidFill>
                  <a:srgbClr val="000000"/>
                </a:solidFill>
                <a:round/>
                <a:headEnd/>
                <a:tailEnd/>
              </a:ln>
            </p:spPr>
            <p:txBody>
              <a:bodyPr/>
              <a:lstStyle/>
              <a:p>
                <a:endParaRPr lang="zh-CN" altLang="en-US"/>
              </a:p>
            </p:txBody>
          </p:sp>
          <p:sp>
            <p:nvSpPr>
              <p:cNvPr id="31781" name="Freeform 33"/>
              <p:cNvSpPr>
                <a:spLocks/>
              </p:cNvSpPr>
              <p:nvPr/>
            </p:nvSpPr>
            <p:spPr bwMode="auto">
              <a:xfrm>
                <a:off x="3417" y="2707"/>
                <a:ext cx="228" cy="121"/>
              </a:xfrm>
              <a:custGeom>
                <a:avLst/>
                <a:gdLst>
                  <a:gd name="T0" fmla="*/ 228 w 228"/>
                  <a:gd name="T1" fmla="*/ 61 h 121"/>
                  <a:gd name="T2" fmla="*/ 0 w 228"/>
                  <a:gd name="T3" fmla="*/ 0 h 121"/>
                  <a:gd name="T4" fmla="*/ 0 w 228"/>
                  <a:gd name="T5" fmla="*/ 121 h 121"/>
                  <a:gd name="T6" fmla="*/ 228 w 228"/>
                  <a:gd name="T7" fmla="*/ 61 h 121"/>
                  <a:gd name="T8" fmla="*/ 0 60000 65536"/>
                  <a:gd name="T9" fmla="*/ 0 60000 65536"/>
                  <a:gd name="T10" fmla="*/ 0 60000 65536"/>
                  <a:gd name="T11" fmla="*/ 0 60000 65536"/>
                  <a:gd name="T12" fmla="*/ 0 w 228"/>
                  <a:gd name="T13" fmla="*/ 0 h 121"/>
                  <a:gd name="T14" fmla="*/ 228 w 228"/>
                  <a:gd name="T15" fmla="*/ 121 h 121"/>
                </a:gdLst>
                <a:ahLst/>
                <a:cxnLst>
                  <a:cxn ang="T8">
                    <a:pos x="T0" y="T1"/>
                  </a:cxn>
                  <a:cxn ang="T9">
                    <a:pos x="T2" y="T3"/>
                  </a:cxn>
                  <a:cxn ang="T10">
                    <a:pos x="T4" y="T5"/>
                  </a:cxn>
                  <a:cxn ang="T11">
                    <a:pos x="T6" y="T7"/>
                  </a:cxn>
                </a:cxnLst>
                <a:rect l="T12" t="T13" r="T14" b="T15"/>
                <a:pathLst>
                  <a:path w="228" h="121">
                    <a:moveTo>
                      <a:pt x="228" y="61"/>
                    </a:moveTo>
                    <a:lnTo>
                      <a:pt x="0" y="0"/>
                    </a:lnTo>
                    <a:lnTo>
                      <a:pt x="0" y="121"/>
                    </a:lnTo>
                    <a:lnTo>
                      <a:pt x="228" y="61"/>
                    </a:lnTo>
                    <a:close/>
                  </a:path>
                </a:pathLst>
              </a:custGeom>
              <a:solidFill>
                <a:srgbClr val="000000"/>
              </a:solidFill>
              <a:ln w="9525">
                <a:noFill/>
                <a:round/>
                <a:headEnd/>
                <a:tailEnd/>
              </a:ln>
            </p:spPr>
            <p:txBody>
              <a:bodyPr/>
              <a:lstStyle/>
              <a:p>
                <a:endParaRPr lang="zh-CN" altLang="en-US"/>
              </a:p>
            </p:txBody>
          </p:sp>
        </p:grpSp>
        <p:grpSp>
          <p:nvGrpSpPr>
            <p:cNvPr id="5" name="Group 34"/>
            <p:cNvGrpSpPr>
              <a:grpSpLocks/>
            </p:cNvGrpSpPr>
            <p:nvPr/>
          </p:nvGrpSpPr>
          <p:grpSpPr bwMode="auto">
            <a:xfrm>
              <a:off x="4227" y="1523"/>
              <a:ext cx="365" cy="121"/>
              <a:chOff x="4192" y="2625"/>
              <a:chExt cx="365" cy="121"/>
            </a:xfrm>
          </p:grpSpPr>
          <p:sp>
            <p:nvSpPr>
              <p:cNvPr id="31778" name="Line 35"/>
              <p:cNvSpPr>
                <a:spLocks noChangeShapeType="1"/>
              </p:cNvSpPr>
              <p:nvPr/>
            </p:nvSpPr>
            <p:spPr bwMode="auto">
              <a:xfrm>
                <a:off x="4192" y="2686"/>
                <a:ext cx="251" cy="1"/>
              </a:xfrm>
              <a:prstGeom prst="line">
                <a:avLst/>
              </a:prstGeom>
              <a:noFill/>
              <a:ln w="23813">
                <a:solidFill>
                  <a:srgbClr val="000000"/>
                </a:solidFill>
                <a:round/>
                <a:headEnd/>
                <a:tailEnd/>
              </a:ln>
            </p:spPr>
            <p:txBody>
              <a:bodyPr/>
              <a:lstStyle/>
              <a:p>
                <a:endParaRPr lang="zh-CN" altLang="en-US"/>
              </a:p>
            </p:txBody>
          </p:sp>
          <p:sp>
            <p:nvSpPr>
              <p:cNvPr id="31779" name="Freeform 36"/>
              <p:cNvSpPr>
                <a:spLocks/>
              </p:cNvSpPr>
              <p:nvPr/>
            </p:nvSpPr>
            <p:spPr bwMode="auto">
              <a:xfrm>
                <a:off x="4329" y="2625"/>
                <a:ext cx="228" cy="121"/>
              </a:xfrm>
              <a:custGeom>
                <a:avLst/>
                <a:gdLst>
                  <a:gd name="T0" fmla="*/ 228 w 228"/>
                  <a:gd name="T1" fmla="*/ 61 h 121"/>
                  <a:gd name="T2" fmla="*/ 0 w 228"/>
                  <a:gd name="T3" fmla="*/ 0 h 121"/>
                  <a:gd name="T4" fmla="*/ 0 w 228"/>
                  <a:gd name="T5" fmla="*/ 121 h 121"/>
                  <a:gd name="T6" fmla="*/ 228 w 228"/>
                  <a:gd name="T7" fmla="*/ 61 h 121"/>
                  <a:gd name="T8" fmla="*/ 0 60000 65536"/>
                  <a:gd name="T9" fmla="*/ 0 60000 65536"/>
                  <a:gd name="T10" fmla="*/ 0 60000 65536"/>
                  <a:gd name="T11" fmla="*/ 0 60000 65536"/>
                  <a:gd name="T12" fmla="*/ 0 w 228"/>
                  <a:gd name="T13" fmla="*/ 0 h 121"/>
                  <a:gd name="T14" fmla="*/ 228 w 228"/>
                  <a:gd name="T15" fmla="*/ 121 h 121"/>
                </a:gdLst>
                <a:ahLst/>
                <a:cxnLst>
                  <a:cxn ang="T8">
                    <a:pos x="T0" y="T1"/>
                  </a:cxn>
                  <a:cxn ang="T9">
                    <a:pos x="T2" y="T3"/>
                  </a:cxn>
                  <a:cxn ang="T10">
                    <a:pos x="T4" y="T5"/>
                  </a:cxn>
                  <a:cxn ang="T11">
                    <a:pos x="T6" y="T7"/>
                  </a:cxn>
                </a:cxnLst>
                <a:rect l="T12" t="T13" r="T14" b="T15"/>
                <a:pathLst>
                  <a:path w="228" h="121">
                    <a:moveTo>
                      <a:pt x="228" y="61"/>
                    </a:moveTo>
                    <a:lnTo>
                      <a:pt x="0" y="0"/>
                    </a:lnTo>
                    <a:lnTo>
                      <a:pt x="0" y="121"/>
                    </a:lnTo>
                    <a:lnTo>
                      <a:pt x="228" y="61"/>
                    </a:lnTo>
                    <a:close/>
                  </a:path>
                </a:pathLst>
              </a:custGeom>
              <a:solidFill>
                <a:srgbClr val="000000"/>
              </a:solidFill>
              <a:ln w="9525">
                <a:noFill/>
                <a:round/>
                <a:headEnd/>
                <a:tailEnd/>
              </a:ln>
            </p:spPr>
            <p:txBody>
              <a:bodyPr/>
              <a:lstStyle/>
              <a:p>
                <a:endParaRPr lang="zh-CN" altLang="en-US"/>
              </a:p>
            </p:txBody>
          </p:sp>
        </p:grpSp>
        <p:sp>
          <p:nvSpPr>
            <p:cNvPr id="31772" name="Line 37"/>
            <p:cNvSpPr>
              <a:spLocks noChangeShapeType="1"/>
            </p:cNvSpPr>
            <p:nvPr/>
          </p:nvSpPr>
          <p:spPr bwMode="auto">
            <a:xfrm>
              <a:off x="3863" y="1421"/>
              <a:ext cx="379" cy="169"/>
            </a:xfrm>
            <a:prstGeom prst="line">
              <a:avLst/>
            </a:prstGeom>
            <a:noFill/>
            <a:ln w="23813">
              <a:solidFill>
                <a:srgbClr val="000000"/>
              </a:solidFill>
              <a:round/>
              <a:headEnd/>
              <a:tailEnd/>
            </a:ln>
          </p:spPr>
          <p:txBody>
            <a:bodyPr/>
            <a:lstStyle/>
            <a:p>
              <a:endParaRPr lang="zh-CN" altLang="en-US"/>
            </a:p>
          </p:txBody>
        </p:sp>
        <p:sp>
          <p:nvSpPr>
            <p:cNvPr id="31773" name="Rectangle 38"/>
            <p:cNvSpPr>
              <a:spLocks noChangeArrowheads="1"/>
            </p:cNvSpPr>
            <p:nvPr/>
          </p:nvSpPr>
          <p:spPr bwMode="auto">
            <a:xfrm>
              <a:off x="3316" y="806"/>
              <a:ext cx="130" cy="154"/>
            </a:xfrm>
            <a:prstGeom prst="rect">
              <a:avLst/>
            </a:prstGeom>
            <a:noFill/>
            <a:ln w="9525">
              <a:noFill/>
              <a:miter lim="800000"/>
              <a:headEnd/>
              <a:tailEnd/>
            </a:ln>
          </p:spPr>
          <p:txBody>
            <a:bodyPr wrap="none" lIns="0" tIns="0" rIns="0" bIns="0">
              <a:spAutoFit/>
            </a:bodyPr>
            <a:lstStyle/>
            <a:p>
              <a:pPr eaLnBrk="0" hangingPunct="0"/>
              <a:r>
                <a:rPr lang="en-US" altLang="zh-CN" sz="1600" b="1">
                  <a:solidFill>
                    <a:srgbClr val="000000"/>
                  </a:solidFill>
                  <a:latin typeface="宋体" pitchFamily="2" charset="-122"/>
                </a:rPr>
                <a:t> G</a:t>
              </a:r>
              <a:endParaRPr lang="en-US" altLang="zh-CN" sz="1600" b="1"/>
            </a:p>
          </p:txBody>
        </p:sp>
        <p:sp>
          <p:nvSpPr>
            <p:cNvPr id="31774" name="Rectangle 39"/>
            <p:cNvSpPr>
              <a:spLocks noChangeArrowheads="1"/>
            </p:cNvSpPr>
            <p:nvPr/>
          </p:nvSpPr>
          <p:spPr bwMode="auto">
            <a:xfrm>
              <a:off x="3954" y="1416"/>
              <a:ext cx="323" cy="154"/>
            </a:xfrm>
            <a:prstGeom prst="rect">
              <a:avLst/>
            </a:prstGeom>
            <a:noFill/>
            <a:ln w="9525">
              <a:noFill/>
              <a:miter lim="800000"/>
              <a:headEnd/>
              <a:tailEnd/>
            </a:ln>
          </p:spPr>
          <p:txBody>
            <a:bodyPr wrap="none" lIns="0" tIns="0" rIns="0" bIns="0">
              <a:spAutoFit/>
            </a:bodyPr>
            <a:lstStyle/>
            <a:p>
              <a:pPr eaLnBrk="0" hangingPunct="0"/>
              <a:r>
                <a:rPr lang="en-US" altLang="zh-CN" sz="1600" b="1">
                  <a:solidFill>
                    <a:srgbClr val="000000"/>
                  </a:solidFill>
                  <a:latin typeface="宋体" pitchFamily="2" charset="-122"/>
                </a:rPr>
                <a:t> </a:t>
              </a:r>
              <a:r>
                <a:rPr lang="zh-CN" altLang="en-US" sz="1600" b="1">
                  <a:solidFill>
                    <a:srgbClr val="000000"/>
                  </a:solidFill>
                  <a:latin typeface="宋体" pitchFamily="2" charset="-122"/>
                </a:rPr>
                <a:t>开关</a:t>
              </a:r>
              <a:endParaRPr lang="zh-CN" altLang="en-US" sz="1600" b="1"/>
            </a:p>
          </p:txBody>
        </p:sp>
        <p:sp>
          <p:nvSpPr>
            <p:cNvPr id="31775" name="Rectangle 40"/>
            <p:cNvSpPr>
              <a:spLocks noChangeArrowheads="1"/>
            </p:cNvSpPr>
            <p:nvPr/>
          </p:nvSpPr>
          <p:spPr bwMode="auto">
            <a:xfrm>
              <a:off x="2922" y="1516"/>
              <a:ext cx="256" cy="154"/>
            </a:xfrm>
            <a:prstGeom prst="rect">
              <a:avLst/>
            </a:prstGeom>
            <a:noFill/>
            <a:ln w="9525">
              <a:noFill/>
              <a:miter lim="800000"/>
              <a:headEnd/>
              <a:tailEnd/>
            </a:ln>
          </p:spPr>
          <p:txBody>
            <a:bodyPr wrap="none" lIns="0" tIns="0" rIns="0" bIns="0">
              <a:spAutoFit/>
            </a:bodyPr>
            <a:lstStyle/>
            <a:p>
              <a:pPr eaLnBrk="0" hangingPunct="0"/>
              <a:r>
                <a:rPr lang="zh-CN" altLang="en-US" sz="1600" b="1">
                  <a:solidFill>
                    <a:srgbClr val="000000"/>
                  </a:solidFill>
                  <a:latin typeface="宋体" pitchFamily="2" charset="-122"/>
                </a:rPr>
                <a:t>输入</a:t>
              </a:r>
            </a:p>
          </p:txBody>
        </p:sp>
        <p:sp>
          <p:nvSpPr>
            <p:cNvPr id="31776" name="Line 41"/>
            <p:cNvSpPr>
              <a:spLocks noChangeShapeType="1"/>
            </p:cNvSpPr>
            <p:nvPr/>
          </p:nvSpPr>
          <p:spPr bwMode="auto">
            <a:xfrm>
              <a:off x="3680" y="1666"/>
              <a:ext cx="289" cy="1"/>
            </a:xfrm>
            <a:prstGeom prst="line">
              <a:avLst/>
            </a:prstGeom>
            <a:noFill/>
            <a:ln w="23813">
              <a:solidFill>
                <a:srgbClr val="000000"/>
              </a:solidFill>
              <a:round/>
              <a:headEnd/>
              <a:tailEnd/>
            </a:ln>
          </p:spPr>
          <p:txBody>
            <a:bodyPr/>
            <a:lstStyle/>
            <a:p>
              <a:endParaRPr lang="zh-CN" altLang="en-US"/>
            </a:p>
          </p:txBody>
        </p:sp>
        <p:sp>
          <p:nvSpPr>
            <p:cNvPr id="31777" name="Line 42"/>
            <p:cNvSpPr>
              <a:spLocks noChangeShapeType="1"/>
            </p:cNvSpPr>
            <p:nvPr/>
          </p:nvSpPr>
          <p:spPr bwMode="auto">
            <a:xfrm>
              <a:off x="1968" y="1296"/>
              <a:ext cx="447" cy="5"/>
            </a:xfrm>
            <a:prstGeom prst="line">
              <a:avLst/>
            </a:prstGeom>
            <a:noFill/>
            <a:ln w="23813">
              <a:solidFill>
                <a:srgbClr val="000000"/>
              </a:solidFill>
              <a:round/>
              <a:headEnd/>
              <a:tailEnd/>
            </a:ln>
          </p:spPr>
          <p:txBody>
            <a:bodyPr/>
            <a:lstStyle/>
            <a:p>
              <a:endParaRPr lang="zh-CN" altLang="en-US"/>
            </a:p>
          </p:txBody>
        </p:sp>
      </p:grpSp>
      <p:sp>
        <p:nvSpPr>
          <p:cNvPr id="31749" name="Text Box 43"/>
          <p:cNvSpPr txBox="1">
            <a:spLocks noChangeArrowheads="1"/>
          </p:cNvSpPr>
          <p:nvPr/>
        </p:nvSpPr>
        <p:spPr bwMode="auto">
          <a:xfrm>
            <a:off x="861060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68</a:t>
            </a:r>
            <a:endParaRPr lang="en-US" altLang="zh-CN" dirty="0"/>
          </a:p>
        </p:txBody>
      </p:sp>
      <p:sp>
        <p:nvSpPr>
          <p:cNvPr id="31750" name="Text Box 44"/>
          <p:cNvSpPr txBox="1">
            <a:spLocks noChangeArrowheads="1"/>
          </p:cNvSpPr>
          <p:nvPr/>
        </p:nvSpPr>
        <p:spPr bwMode="auto">
          <a:xfrm>
            <a:off x="971550" y="908050"/>
            <a:ext cx="3740150" cy="457200"/>
          </a:xfrm>
          <a:prstGeom prst="rect">
            <a:avLst/>
          </a:prstGeom>
          <a:noFill/>
          <a:ln w="12700">
            <a:noFill/>
            <a:miter lim="800000"/>
            <a:headEnd/>
            <a:tailEnd/>
          </a:ln>
        </p:spPr>
        <p:txBody>
          <a:bodyPr wrap="none">
            <a:spAutoFit/>
          </a:bodyPr>
          <a:lstStyle/>
          <a:p>
            <a:pPr eaLnBrk="0" hangingPunct="0">
              <a:spcAft>
                <a:spcPct val="50000"/>
              </a:spcAft>
            </a:pPr>
            <a:r>
              <a:rPr lang="en-US" altLang="zh-CN" b="1">
                <a:latin typeface="楷体" pitchFamily="18" charset="-122"/>
                <a:ea typeface="楷体" pitchFamily="18" charset="-122"/>
              </a:rPr>
              <a:t>g(x)=x</a:t>
            </a:r>
            <a:r>
              <a:rPr lang="en-US" altLang="zh-CN" b="1" baseline="30000">
                <a:latin typeface="楷体" pitchFamily="18" charset="-122"/>
                <a:ea typeface="楷体" pitchFamily="18" charset="-122"/>
              </a:rPr>
              <a:t>4</a:t>
            </a:r>
            <a:r>
              <a:rPr lang="en-US" altLang="zh-CN" b="1">
                <a:latin typeface="楷体" pitchFamily="18" charset="-122"/>
                <a:ea typeface="楷体" pitchFamily="18" charset="-122"/>
              </a:rPr>
              <a:t>+x</a:t>
            </a:r>
            <a:r>
              <a:rPr lang="en-US" altLang="zh-CN" b="1" baseline="30000">
                <a:latin typeface="楷体" pitchFamily="18" charset="-122"/>
                <a:ea typeface="楷体" pitchFamily="18" charset="-122"/>
              </a:rPr>
              <a:t>3</a:t>
            </a:r>
            <a:r>
              <a:rPr lang="en-US" altLang="zh-CN" b="1">
                <a:latin typeface="楷体" pitchFamily="18" charset="-122"/>
                <a:ea typeface="楷体" pitchFamily="18" charset="-122"/>
              </a:rPr>
              <a:t>+1</a:t>
            </a:r>
            <a:r>
              <a:rPr lang="zh-CN" altLang="en-US" b="1">
                <a:latin typeface="楷体" pitchFamily="18" charset="-122"/>
                <a:ea typeface="楷体" pitchFamily="18" charset="-122"/>
              </a:rPr>
              <a:t>的编码电路：</a:t>
            </a:r>
          </a:p>
        </p:txBody>
      </p:sp>
      <p:sp>
        <p:nvSpPr>
          <p:cNvPr id="31751" name="Text Box 45"/>
          <p:cNvSpPr txBox="1">
            <a:spLocks noChangeArrowheads="1"/>
          </p:cNvSpPr>
          <p:nvPr/>
        </p:nvSpPr>
        <p:spPr bwMode="auto">
          <a:xfrm>
            <a:off x="539750" y="260350"/>
            <a:ext cx="2927350" cy="457200"/>
          </a:xfrm>
          <a:prstGeom prst="rect">
            <a:avLst/>
          </a:prstGeom>
          <a:noFill/>
          <a:ln w="12700">
            <a:noFill/>
            <a:miter lim="800000"/>
            <a:headEnd/>
            <a:tailEnd/>
          </a:ln>
        </p:spPr>
        <p:txBody>
          <a:bodyPr wrap="none">
            <a:spAutoFit/>
          </a:bodyPr>
          <a:lstStyle/>
          <a:p>
            <a:pPr eaLnBrk="0" hangingPunct="0">
              <a:spcAft>
                <a:spcPct val="50000"/>
              </a:spcAft>
            </a:pPr>
            <a:r>
              <a:rPr lang="zh-CN" altLang="en-US" b="1">
                <a:latin typeface="楷体" pitchFamily="18" charset="-122"/>
                <a:ea typeface="楷体" pitchFamily="18" charset="-122"/>
              </a:rPr>
              <a:t>硬件编码使用举例：</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3662363" y="968375"/>
            <a:ext cx="384175" cy="333375"/>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solidFill>
                  <a:srgbClr val="000000"/>
                </a:solidFill>
              </a:rPr>
              <a:t>01</a:t>
            </a:r>
          </a:p>
        </p:txBody>
      </p:sp>
      <p:sp>
        <p:nvSpPr>
          <p:cNvPr id="67587" name="Rectangle 3"/>
          <p:cNvSpPr>
            <a:spLocks noChangeArrowheads="1"/>
          </p:cNvSpPr>
          <p:nvPr/>
        </p:nvSpPr>
        <p:spPr bwMode="auto">
          <a:xfrm>
            <a:off x="4908550" y="968375"/>
            <a:ext cx="384175" cy="333375"/>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solidFill>
                  <a:srgbClr val="000000"/>
                </a:solidFill>
              </a:rPr>
              <a:t>00</a:t>
            </a:r>
          </a:p>
        </p:txBody>
      </p:sp>
      <p:sp>
        <p:nvSpPr>
          <p:cNvPr id="67588" name="Rectangle 4"/>
          <p:cNvSpPr>
            <a:spLocks noChangeArrowheads="1"/>
          </p:cNvSpPr>
          <p:nvPr/>
        </p:nvSpPr>
        <p:spPr bwMode="auto">
          <a:xfrm>
            <a:off x="6059488" y="968375"/>
            <a:ext cx="384175" cy="333375"/>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solidFill>
                  <a:srgbClr val="000000"/>
                </a:solidFill>
              </a:rPr>
              <a:t>11</a:t>
            </a:r>
          </a:p>
        </p:txBody>
      </p:sp>
      <p:sp>
        <p:nvSpPr>
          <p:cNvPr id="67589" name="Rectangle 5"/>
          <p:cNvSpPr>
            <a:spLocks noChangeArrowheads="1"/>
          </p:cNvSpPr>
          <p:nvPr/>
        </p:nvSpPr>
        <p:spPr bwMode="auto">
          <a:xfrm>
            <a:off x="2155825" y="1057275"/>
            <a:ext cx="1000125" cy="333375"/>
          </a:xfrm>
          <a:prstGeom prst="rect">
            <a:avLst/>
          </a:prstGeom>
          <a:noFill/>
          <a:ln w="12700">
            <a:noFill/>
            <a:miter lim="800000"/>
            <a:headEnd/>
            <a:tailEnd/>
          </a:ln>
        </p:spPr>
        <p:txBody>
          <a:bodyPr wrap="none" lIns="90488" tIns="44450" rIns="90488" bIns="44450">
            <a:spAutoFit/>
          </a:bodyPr>
          <a:lstStyle/>
          <a:p>
            <a:pPr eaLnBrk="0" hangingPunct="0"/>
            <a:r>
              <a:rPr lang="zh-CN" altLang="en-US" sz="1600" b="1">
                <a:solidFill>
                  <a:srgbClr val="000000"/>
                </a:solidFill>
                <a:latin typeface="宋体" pitchFamily="2" charset="-122"/>
              </a:rPr>
              <a:t>数据信息</a:t>
            </a:r>
          </a:p>
        </p:txBody>
      </p:sp>
      <p:sp>
        <p:nvSpPr>
          <p:cNvPr id="67590" name="Rectangle 6"/>
          <p:cNvSpPr>
            <a:spLocks noChangeArrowheads="1"/>
          </p:cNvSpPr>
          <p:nvPr/>
        </p:nvSpPr>
        <p:spPr bwMode="auto">
          <a:xfrm>
            <a:off x="2370138" y="1771650"/>
            <a:ext cx="454025" cy="577850"/>
          </a:xfrm>
          <a:prstGeom prst="rect">
            <a:avLst/>
          </a:prstGeom>
          <a:noFill/>
          <a:ln w="12700">
            <a:noFill/>
            <a:miter lim="800000"/>
            <a:headEnd/>
            <a:tailEnd/>
          </a:ln>
        </p:spPr>
        <p:txBody>
          <a:bodyPr lIns="90488" tIns="44450" rIns="90488" bIns="44450">
            <a:spAutoFit/>
          </a:bodyPr>
          <a:lstStyle/>
          <a:p>
            <a:pPr eaLnBrk="0" hangingPunct="0"/>
            <a:r>
              <a:rPr lang="zh-CN" altLang="en-US" sz="1600" b="1">
                <a:solidFill>
                  <a:srgbClr val="000000"/>
                </a:solidFill>
                <a:latin typeface="宋体" pitchFamily="2" charset="-122"/>
              </a:rPr>
              <a:t>调  制</a:t>
            </a:r>
          </a:p>
        </p:txBody>
      </p:sp>
      <p:sp>
        <p:nvSpPr>
          <p:cNvPr id="67591" name="Rectangle 7"/>
          <p:cNvSpPr>
            <a:spLocks noChangeArrowheads="1"/>
          </p:cNvSpPr>
          <p:nvPr/>
        </p:nvSpPr>
        <p:spPr bwMode="auto">
          <a:xfrm>
            <a:off x="7212013" y="968375"/>
            <a:ext cx="384175" cy="333375"/>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solidFill>
                  <a:srgbClr val="000000"/>
                </a:solidFill>
              </a:rPr>
              <a:t>01</a:t>
            </a:r>
          </a:p>
        </p:txBody>
      </p:sp>
      <p:sp>
        <p:nvSpPr>
          <p:cNvPr id="67592" name="Line 8"/>
          <p:cNvSpPr>
            <a:spLocks noChangeShapeType="1"/>
          </p:cNvSpPr>
          <p:nvPr/>
        </p:nvSpPr>
        <p:spPr bwMode="auto">
          <a:xfrm>
            <a:off x="3419475" y="1233488"/>
            <a:ext cx="0" cy="1403350"/>
          </a:xfrm>
          <a:prstGeom prst="line">
            <a:avLst/>
          </a:prstGeom>
          <a:noFill/>
          <a:ln w="12700">
            <a:solidFill>
              <a:srgbClr val="000000"/>
            </a:solidFill>
            <a:prstDash val="lgDash"/>
            <a:round/>
            <a:headEnd/>
            <a:tailEnd/>
          </a:ln>
        </p:spPr>
        <p:txBody>
          <a:bodyPr wrap="none" anchor="ctr"/>
          <a:lstStyle/>
          <a:p>
            <a:endParaRPr lang="zh-CN" altLang="en-US"/>
          </a:p>
        </p:txBody>
      </p:sp>
      <p:sp>
        <p:nvSpPr>
          <p:cNvPr id="67593" name="Line 9"/>
          <p:cNvSpPr>
            <a:spLocks noChangeShapeType="1"/>
          </p:cNvSpPr>
          <p:nvPr/>
        </p:nvSpPr>
        <p:spPr bwMode="auto">
          <a:xfrm>
            <a:off x="4572000" y="1233488"/>
            <a:ext cx="0" cy="1403350"/>
          </a:xfrm>
          <a:prstGeom prst="line">
            <a:avLst/>
          </a:prstGeom>
          <a:noFill/>
          <a:ln w="12700">
            <a:solidFill>
              <a:srgbClr val="000000"/>
            </a:solidFill>
            <a:prstDash val="lgDash"/>
            <a:round/>
            <a:headEnd/>
            <a:tailEnd/>
          </a:ln>
        </p:spPr>
        <p:txBody>
          <a:bodyPr wrap="none" anchor="ctr"/>
          <a:lstStyle/>
          <a:p>
            <a:endParaRPr lang="zh-CN" altLang="en-US"/>
          </a:p>
        </p:txBody>
      </p:sp>
      <p:sp>
        <p:nvSpPr>
          <p:cNvPr id="67594" name="Line 10"/>
          <p:cNvSpPr>
            <a:spLocks noChangeShapeType="1"/>
          </p:cNvSpPr>
          <p:nvPr/>
        </p:nvSpPr>
        <p:spPr bwMode="auto">
          <a:xfrm>
            <a:off x="8027988" y="1268413"/>
            <a:ext cx="0" cy="1403350"/>
          </a:xfrm>
          <a:prstGeom prst="line">
            <a:avLst/>
          </a:prstGeom>
          <a:noFill/>
          <a:ln w="12700">
            <a:solidFill>
              <a:srgbClr val="000000"/>
            </a:solidFill>
            <a:prstDash val="lgDash"/>
            <a:round/>
            <a:headEnd/>
            <a:tailEnd/>
          </a:ln>
        </p:spPr>
        <p:txBody>
          <a:bodyPr wrap="none" anchor="ctr"/>
          <a:lstStyle/>
          <a:p>
            <a:endParaRPr lang="zh-CN" altLang="en-US"/>
          </a:p>
        </p:txBody>
      </p:sp>
      <p:sp>
        <p:nvSpPr>
          <p:cNvPr id="67595" name="Line 11"/>
          <p:cNvSpPr>
            <a:spLocks noChangeShapeType="1"/>
          </p:cNvSpPr>
          <p:nvPr/>
        </p:nvSpPr>
        <p:spPr bwMode="auto">
          <a:xfrm>
            <a:off x="5724525" y="1268413"/>
            <a:ext cx="0" cy="1403350"/>
          </a:xfrm>
          <a:prstGeom prst="line">
            <a:avLst/>
          </a:prstGeom>
          <a:noFill/>
          <a:ln w="12700">
            <a:solidFill>
              <a:srgbClr val="000000"/>
            </a:solidFill>
            <a:prstDash val="lgDash"/>
            <a:round/>
            <a:headEnd/>
            <a:tailEnd/>
          </a:ln>
        </p:spPr>
        <p:txBody>
          <a:bodyPr wrap="none" anchor="ctr"/>
          <a:lstStyle/>
          <a:p>
            <a:endParaRPr lang="zh-CN" altLang="en-US"/>
          </a:p>
        </p:txBody>
      </p:sp>
      <p:sp>
        <p:nvSpPr>
          <p:cNvPr id="67596" name="Line 12"/>
          <p:cNvSpPr>
            <a:spLocks noChangeShapeType="1"/>
          </p:cNvSpPr>
          <p:nvPr/>
        </p:nvSpPr>
        <p:spPr bwMode="auto">
          <a:xfrm>
            <a:off x="6877050" y="1268413"/>
            <a:ext cx="0" cy="1403350"/>
          </a:xfrm>
          <a:prstGeom prst="line">
            <a:avLst/>
          </a:prstGeom>
          <a:noFill/>
          <a:ln w="12700">
            <a:solidFill>
              <a:srgbClr val="000000"/>
            </a:solidFill>
            <a:prstDash val="lgDash"/>
            <a:round/>
            <a:headEnd/>
            <a:tailEnd/>
          </a:ln>
        </p:spPr>
        <p:txBody>
          <a:bodyPr wrap="none" anchor="ctr"/>
          <a:lstStyle/>
          <a:p>
            <a:endParaRPr lang="zh-CN" altLang="en-US"/>
          </a:p>
        </p:txBody>
      </p:sp>
      <p:grpSp>
        <p:nvGrpSpPr>
          <p:cNvPr id="2" name="Group 13"/>
          <p:cNvGrpSpPr>
            <a:grpSpLocks/>
          </p:cNvGrpSpPr>
          <p:nvPr/>
        </p:nvGrpSpPr>
        <p:grpSpPr bwMode="auto">
          <a:xfrm>
            <a:off x="2057400" y="2859088"/>
            <a:ext cx="4364038" cy="3846512"/>
            <a:chOff x="1296" y="1801"/>
            <a:chExt cx="2749" cy="2423"/>
          </a:xfrm>
        </p:grpSpPr>
        <p:sp>
          <p:nvSpPr>
            <p:cNvPr id="67616" name="Line 14"/>
            <p:cNvSpPr>
              <a:spLocks noChangeShapeType="1"/>
            </p:cNvSpPr>
            <p:nvPr/>
          </p:nvSpPr>
          <p:spPr bwMode="auto">
            <a:xfrm>
              <a:off x="2245" y="2115"/>
              <a:ext cx="869" cy="2043"/>
            </a:xfrm>
            <a:prstGeom prst="line">
              <a:avLst/>
            </a:prstGeom>
            <a:noFill/>
            <a:ln w="12700">
              <a:solidFill>
                <a:schemeClr val="tx1"/>
              </a:solidFill>
              <a:prstDash val="sysDot"/>
              <a:round/>
              <a:headEnd/>
              <a:tailEnd/>
            </a:ln>
          </p:spPr>
          <p:txBody>
            <a:bodyPr wrap="none" anchor="ctr"/>
            <a:lstStyle/>
            <a:p>
              <a:endParaRPr lang="zh-CN" altLang="en-US"/>
            </a:p>
          </p:txBody>
        </p:sp>
        <p:sp>
          <p:nvSpPr>
            <p:cNvPr id="67617" name="Line 15"/>
            <p:cNvSpPr>
              <a:spLocks noChangeShapeType="1"/>
            </p:cNvSpPr>
            <p:nvPr/>
          </p:nvSpPr>
          <p:spPr bwMode="auto">
            <a:xfrm flipH="1">
              <a:off x="2245" y="1992"/>
              <a:ext cx="833" cy="2164"/>
            </a:xfrm>
            <a:prstGeom prst="line">
              <a:avLst/>
            </a:prstGeom>
            <a:noFill/>
            <a:ln w="12700">
              <a:solidFill>
                <a:schemeClr val="tx1"/>
              </a:solidFill>
              <a:prstDash val="sysDot"/>
              <a:round/>
              <a:headEnd/>
              <a:tailEnd/>
            </a:ln>
          </p:spPr>
          <p:txBody>
            <a:bodyPr wrap="none" anchor="ctr"/>
            <a:lstStyle/>
            <a:p>
              <a:endParaRPr lang="zh-CN" altLang="en-US"/>
            </a:p>
          </p:txBody>
        </p:sp>
        <p:sp>
          <p:nvSpPr>
            <p:cNvPr id="67618" name="Oval 16"/>
            <p:cNvSpPr>
              <a:spLocks noChangeArrowheads="1"/>
            </p:cNvSpPr>
            <p:nvPr/>
          </p:nvSpPr>
          <p:spPr bwMode="auto">
            <a:xfrm>
              <a:off x="1590" y="2033"/>
              <a:ext cx="2140" cy="2028"/>
            </a:xfrm>
            <a:prstGeom prst="ellipse">
              <a:avLst/>
            </a:prstGeom>
            <a:noFill/>
            <a:ln w="12700">
              <a:solidFill>
                <a:schemeClr val="tx1"/>
              </a:solidFill>
              <a:prstDash val="sysDot"/>
              <a:round/>
              <a:headEnd/>
              <a:tailEnd/>
            </a:ln>
          </p:spPr>
          <p:txBody>
            <a:bodyPr wrap="none" anchor="ctr"/>
            <a:lstStyle/>
            <a:p>
              <a:endParaRPr lang="zh-CN" altLang="en-US"/>
            </a:p>
          </p:txBody>
        </p:sp>
        <p:sp>
          <p:nvSpPr>
            <p:cNvPr id="67619" name="Line 17"/>
            <p:cNvSpPr>
              <a:spLocks noChangeShapeType="1"/>
            </p:cNvSpPr>
            <p:nvPr/>
          </p:nvSpPr>
          <p:spPr bwMode="auto">
            <a:xfrm>
              <a:off x="1392" y="3113"/>
              <a:ext cx="2436" cy="0"/>
            </a:xfrm>
            <a:prstGeom prst="line">
              <a:avLst/>
            </a:prstGeom>
            <a:noFill/>
            <a:ln w="12700">
              <a:solidFill>
                <a:schemeClr val="tx1"/>
              </a:solidFill>
              <a:round/>
              <a:headEnd/>
              <a:tailEnd/>
            </a:ln>
          </p:spPr>
          <p:txBody>
            <a:bodyPr wrap="none" anchor="ctr"/>
            <a:lstStyle/>
            <a:p>
              <a:endParaRPr lang="zh-CN" altLang="en-US"/>
            </a:p>
          </p:txBody>
        </p:sp>
        <p:sp>
          <p:nvSpPr>
            <p:cNvPr id="67620" name="Line 18"/>
            <p:cNvSpPr>
              <a:spLocks noChangeShapeType="1"/>
            </p:cNvSpPr>
            <p:nvPr/>
          </p:nvSpPr>
          <p:spPr bwMode="auto">
            <a:xfrm>
              <a:off x="2653" y="1933"/>
              <a:ext cx="0" cy="2225"/>
            </a:xfrm>
            <a:prstGeom prst="line">
              <a:avLst/>
            </a:prstGeom>
            <a:noFill/>
            <a:ln w="12700">
              <a:solidFill>
                <a:schemeClr val="tx1"/>
              </a:solidFill>
              <a:round/>
              <a:headEnd/>
              <a:tailEnd/>
            </a:ln>
          </p:spPr>
          <p:txBody>
            <a:bodyPr wrap="none" anchor="ctr"/>
            <a:lstStyle/>
            <a:p>
              <a:endParaRPr lang="zh-CN" altLang="en-US"/>
            </a:p>
          </p:txBody>
        </p:sp>
        <p:sp>
          <p:nvSpPr>
            <p:cNvPr id="67621" name="Oval 19"/>
            <p:cNvSpPr>
              <a:spLocks noChangeArrowheads="1"/>
            </p:cNvSpPr>
            <p:nvPr/>
          </p:nvSpPr>
          <p:spPr bwMode="auto">
            <a:xfrm>
              <a:off x="2079" y="2515"/>
              <a:ext cx="1164" cy="1156"/>
            </a:xfrm>
            <a:prstGeom prst="ellipse">
              <a:avLst/>
            </a:prstGeom>
            <a:noFill/>
            <a:ln w="12700">
              <a:solidFill>
                <a:schemeClr val="tx1"/>
              </a:solidFill>
              <a:prstDash val="sysDot"/>
              <a:round/>
              <a:headEnd/>
              <a:tailEnd/>
            </a:ln>
          </p:spPr>
          <p:txBody>
            <a:bodyPr wrap="none" anchor="ctr"/>
            <a:lstStyle/>
            <a:p>
              <a:endParaRPr lang="zh-CN" altLang="en-US"/>
            </a:p>
          </p:txBody>
        </p:sp>
        <p:sp>
          <p:nvSpPr>
            <p:cNvPr id="67622" name="Line 20"/>
            <p:cNvSpPr>
              <a:spLocks noChangeShapeType="1"/>
            </p:cNvSpPr>
            <p:nvPr/>
          </p:nvSpPr>
          <p:spPr bwMode="auto">
            <a:xfrm flipH="1">
              <a:off x="1837" y="2205"/>
              <a:ext cx="1723" cy="1769"/>
            </a:xfrm>
            <a:prstGeom prst="line">
              <a:avLst/>
            </a:prstGeom>
            <a:noFill/>
            <a:ln w="12700">
              <a:solidFill>
                <a:schemeClr val="tx1"/>
              </a:solidFill>
              <a:prstDash val="sysDot"/>
              <a:round/>
              <a:headEnd/>
              <a:tailEnd/>
            </a:ln>
          </p:spPr>
          <p:txBody>
            <a:bodyPr wrap="none" anchor="ctr"/>
            <a:lstStyle/>
            <a:p>
              <a:endParaRPr lang="zh-CN" altLang="en-US"/>
            </a:p>
          </p:txBody>
        </p:sp>
        <p:sp>
          <p:nvSpPr>
            <p:cNvPr id="67623" name="Line 21"/>
            <p:cNvSpPr>
              <a:spLocks noChangeShapeType="1"/>
            </p:cNvSpPr>
            <p:nvPr/>
          </p:nvSpPr>
          <p:spPr bwMode="auto">
            <a:xfrm>
              <a:off x="1791" y="2296"/>
              <a:ext cx="1769" cy="1633"/>
            </a:xfrm>
            <a:prstGeom prst="line">
              <a:avLst/>
            </a:prstGeom>
            <a:noFill/>
            <a:ln w="12700">
              <a:solidFill>
                <a:schemeClr val="tx1"/>
              </a:solidFill>
              <a:prstDash val="sysDot"/>
              <a:round/>
              <a:headEnd/>
              <a:tailEnd/>
            </a:ln>
          </p:spPr>
          <p:txBody>
            <a:bodyPr wrap="none" anchor="ctr"/>
            <a:lstStyle/>
            <a:p>
              <a:endParaRPr lang="zh-CN" altLang="en-US"/>
            </a:p>
          </p:txBody>
        </p:sp>
        <p:sp>
          <p:nvSpPr>
            <p:cNvPr id="67624" name="Line 22"/>
            <p:cNvSpPr>
              <a:spLocks noChangeShapeType="1"/>
            </p:cNvSpPr>
            <p:nvPr/>
          </p:nvSpPr>
          <p:spPr bwMode="auto">
            <a:xfrm>
              <a:off x="1529" y="2657"/>
              <a:ext cx="2258" cy="864"/>
            </a:xfrm>
            <a:prstGeom prst="line">
              <a:avLst/>
            </a:prstGeom>
            <a:noFill/>
            <a:ln w="12700">
              <a:solidFill>
                <a:schemeClr val="tx1"/>
              </a:solidFill>
              <a:prstDash val="sysDot"/>
              <a:round/>
              <a:headEnd/>
              <a:tailEnd/>
            </a:ln>
          </p:spPr>
          <p:txBody>
            <a:bodyPr wrap="none" anchor="ctr"/>
            <a:lstStyle/>
            <a:p>
              <a:endParaRPr lang="zh-CN" altLang="en-US"/>
            </a:p>
          </p:txBody>
        </p:sp>
        <p:sp>
          <p:nvSpPr>
            <p:cNvPr id="67625" name="Line 23"/>
            <p:cNvSpPr>
              <a:spLocks noChangeShapeType="1"/>
            </p:cNvSpPr>
            <p:nvPr/>
          </p:nvSpPr>
          <p:spPr bwMode="auto">
            <a:xfrm flipV="1">
              <a:off x="1565" y="2704"/>
              <a:ext cx="2177" cy="817"/>
            </a:xfrm>
            <a:prstGeom prst="line">
              <a:avLst/>
            </a:prstGeom>
            <a:noFill/>
            <a:ln w="12700">
              <a:solidFill>
                <a:schemeClr val="tx1"/>
              </a:solidFill>
              <a:prstDash val="sysDot"/>
              <a:round/>
              <a:headEnd/>
              <a:tailEnd/>
            </a:ln>
          </p:spPr>
          <p:txBody>
            <a:bodyPr wrap="none" anchor="ctr"/>
            <a:lstStyle/>
            <a:p>
              <a:endParaRPr lang="zh-CN" altLang="en-US"/>
            </a:p>
          </p:txBody>
        </p:sp>
        <p:sp>
          <p:nvSpPr>
            <p:cNvPr id="67626" name="Rectangle 24"/>
            <p:cNvSpPr>
              <a:spLocks noChangeArrowheads="1"/>
            </p:cNvSpPr>
            <p:nvPr/>
          </p:nvSpPr>
          <p:spPr bwMode="auto">
            <a:xfrm>
              <a:off x="3751" y="2539"/>
              <a:ext cx="282"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latin typeface="仿宋体" pitchFamily="18" charset="-122"/>
                  <a:ea typeface="仿宋体" pitchFamily="18" charset="-122"/>
                </a:rPr>
                <a:t>15</a:t>
              </a:r>
              <a:r>
                <a:rPr lang="zh-CN" altLang="en-US" sz="800" b="1" baseline="60000">
                  <a:latin typeface="仿宋体" pitchFamily="18" charset="-122"/>
                  <a:ea typeface="仿宋体" pitchFamily="18" charset="-122"/>
                </a:rPr>
                <a:t>。</a:t>
              </a:r>
            </a:p>
          </p:txBody>
        </p:sp>
        <p:sp>
          <p:nvSpPr>
            <p:cNvPr id="67627" name="Rectangle 25"/>
            <p:cNvSpPr>
              <a:spLocks noChangeArrowheads="1"/>
            </p:cNvSpPr>
            <p:nvPr/>
          </p:nvSpPr>
          <p:spPr bwMode="auto">
            <a:xfrm>
              <a:off x="3439" y="2082"/>
              <a:ext cx="330"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latin typeface="仿宋体" pitchFamily="18" charset="-122"/>
                  <a:ea typeface="仿宋体" pitchFamily="18" charset="-122"/>
                </a:rPr>
                <a:t>45</a:t>
              </a:r>
              <a:r>
                <a:rPr lang="zh-CN" altLang="en-US" sz="1600" b="1" baseline="60000">
                  <a:latin typeface="仿宋体" pitchFamily="18" charset="-122"/>
                  <a:ea typeface="仿宋体" pitchFamily="18" charset="-122"/>
                </a:rPr>
                <a:t>。</a:t>
              </a:r>
            </a:p>
          </p:txBody>
        </p:sp>
        <p:sp>
          <p:nvSpPr>
            <p:cNvPr id="67628" name="Rectangle 26"/>
            <p:cNvSpPr>
              <a:spLocks noChangeArrowheads="1"/>
            </p:cNvSpPr>
            <p:nvPr/>
          </p:nvSpPr>
          <p:spPr bwMode="auto">
            <a:xfrm>
              <a:off x="2982" y="1801"/>
              <a:ext cx="330"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latin typeface="仿宋体" pitchFamily="18" charset="-122"/>
                  <a:ea typeface="仿宋体" pitchFamily="18" charset="-122"/>
                </a:rPr>
                <a:t>75</a:t>
              </a:r>
              <a:r>
                <a:rPr lang="zh-CN" altLang="en-US" sz="1600" b="1" baseline="60000">
                  <a:latin typeface="仿宋体" pitchFamily="18" charset="-122"/>
                  <a:ea typeface="仿宋体" pitchFamily="18" charset="-122"/>
                </a:rPr>
                <a:t>。</a:t>
              </a:r>
            </a:p>
          </p:txBody>
        </p:sp>
        <p:sp>
          <p:nvSpPr>
            <p:cNvPr id="67629" name="Rectangle 27"/>
            <p:cNvSpPr>
              <a:spLocks noChangeArrowheads="1"/>
            </p:cNvSpPr>
            <p:nvPr/>
          </p:nvSpPr>
          <p:spPr bwMode="auto">
            <a:xfrm>
              <a:off x="2138" y="1801"/>
              <a:ext cx="306"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latin typeface="仿宋体" pitchFamily="18" charset="-122"/>
                  <a:ea typeface="仿宋体" pitchFamily="18" charset="-122"/>
                </a:rPr>
                <a:t>105</a:t>
              </a:r>
              <a:endParaRPr lang="en-US" altLang="zh-CN" sz="800" b="1" baseline="60000">
                <a:latin typeface="仿宋体" pitchFamily="18" charset="-122"/>
                <a:ea typeface="仿宋体" pitchFamily="18" charset="-122"/>
              </a:endParaRPr>
            </a:p>
          </p:txBody>
        </p:sp>
        <p:sp>
          <p:nvSpPr>
            <p:cNvPr id="67630" name="Rectangle 28"/>
            <p:cNvSpPr>
              <a:spLocks noChangeArrowheads="1"/>
            </p:cNvSpPr>
            <p:nvPr/>
          </p:nvSpPr>
          <p:spPr bwMode="auto">
            <a:xfrm>
              <a:off x="1603" y="2032"/>
              <a:ext cx="394"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latin typeface="仿宋体" pitchFamily="18" charset="-122"/>
                  <a:ea typeface="仿宋体" pitchFamily="18" charset="-122"/>
                </a:rPr>
                <a:t>135</a:t>
              </a:r>
              <a:r>
                <a:rPr lang="zh-CN" altLang="en-US" sz="1600" b="1" baseline="60000">
                  <a:latin typeface="仿宋体" pitchFamily="18" charset="-122"/>
                  <a:ea typeface="仿宋体" pitchFamily="18" charset="-122"/>
                </a:rPr>
                <a:t>。</a:t>
              </a:r>
            </a:p>
          </p:txBody>
        </p:sp>
        <p:sp>
          <p:nvSpPr>
            <p:cNvPr id="67631" name="Rectangle 29"/>
            <p:cNvSpPr>
              <a:spLocks noChangeArrowheads="1"/>
            </p:cNvSpPr>
            <p:nvPr/>
          </p:nvSpPr>
          <p:spPr bwMode="auto">
            <a:xfrm>
              <a:off x="1296" y="2492"/>
              <a:ext cx="394"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latin typeface="仿宋体" pitchFamily="18" charset="-122"/>
                  <a:ea typeface="仿宋体" pitchFamily="18" charset="-122"/>
                </a:rPr>
                <a:t>165</a:t>
              </a:r>
              <a:r>
                <a:rPr lang="zh-CN" altLang="en-US" sz="1600" b="1" baseline="60000">
                  <a:latin typeface="仿宋体" pitchFamily="18" charset="-122"/>
                  <a:ea typeface="仿宋体" pitchFamily="18" charset="-122"/>
                </a:rPr>
                <a:t>。</a:t>
              </a:r>
            </a:p>
          </p:txBody>
        </p:sp>
        <p:sp>
          <p:nvSpPr>
            <p:cNvPr id="67632" name="Rectangle 30"/>
            <p:cNvSpPr>
              <a:spLocks noChangeArrowheads="1"/>
            </p:cNvSpPr>
            <p:nvPr/>
          </p:nvSpPr>
          <p:spPr bwMode="auto">
            <a:xfrm>
              <a:off x="1296" y="3350"/>
              <a:ext cx="394"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latin typeface="仿宋体" pitchFamily="18" charset="-122"/>
                  <a:ea typeface="仿宋体" pitchFamily="18" charset="-122"/>
                </a:rPr>
                <a:t>195</a:t>
              </a:r>
              <a:r>
                <a:rPr lang="zh-CN" altLang="en-US" sz="1600" b="1" baseline="60000">
                  <a:latin typeface="仿宋体" pitchFamily="18" charset="-122"/>
                  <a:ea typeface="仿宋体" pitchFamily="18" charset="-122"/>
                </a:rPr>
                <a:t>。</a:t>
              </a:r>
            </a:p>
          </p:txBody>
        </p:sp>
        <p:sp>
          <p:nvSpPr>
            <p:cNvPr id="67633" name="Rectangle 31"/>
            <p:cNvSpPr>
              <a:spLocks noChangeArrowheads="1"/>
            </p:cNvSpPr>
            <p:nvPr/>
          </p:nvSpPr>
          <p:spPr bwMode="auto">
            <a:xfrm>
              <a:off x="2953" y="4014"/>
              <a:ext cx="398"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latin typeface="宋体" pitchFamily="2" charset="-122"/>
                </a:rPr>
                <a:t>285</a:t>
              </a:r>
              <a:r>
                <a:rPr lang="zh-CN" altLang="en-US" sz="1600" b="1" baseline="60000">
                  <a:latin typeface="宋体" pitchFamily="2" charset="-122"/>
                </a:rPr>
                <a:t>。</a:t>
              </a:r>
            </a:p>
          </p:txBody>
        </p:sp>
        <p:sp>
          <p:nvSpPr>
            <p:cNvPr id="67634" name="Rectangle 32"/>
            <p:cNvSpPr>
              <a:spLocks noChangeArrowheads="1"/>
            </p:cNvSpPr>
            <p:nvPr/>
          </p:nvSpPr>
          <p:spPr bwMode="auto">
            <a:xfrm>
              <a:off x="2213" y="4014"/>
              <a:ext cx="394"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latin typeface="仿宋体" pitchFamily="18" charset="-122"/>
                  <a:ea typeface="仿宋体" pitchFamily="18" charset="-122"/>
                </a:rPr>
                <a:t>255</a:t>
              </a:r>
              <a:r>
                <a:rPr lang="zh-CN" altLang="en-US" sz="1600" b="1" baseline="60000">
                  <a:latin typeface="仿宋体" pitchFamily="18" charset="-122"/>
                  <a:ea typeface="仿宋体" pitchFamily="18" charset="-122"/>
                </a:rPr>
                <a:t>。</a:t>
              </a:r>
            </a:p>
          </p:txBody>
        </p:sp>
        <p:sp>
          <p:nvSpPr>
            <p:cNvPr id="67635" name="Rectangle 33"/>
            <p:cNvSpPr>
              <a:spLocks noChangeArrowheads="1"/>
            </p:cNvSpPr>
            <p:nvPr/>
          </p:nvSpPr>
          <p:spPr bwMode="auto">
            <a:xfrm>
              <a:off x="1603" y="3783"/>
              <a:ext cx="394"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latin typeface="仿宋体" pitchFamily="18" charset="-122"/>
                  <a:ea typeface="仿宋体" pitchFamily="18" charset="-122"/>
                </a:rPr>
                <a:t>225</a:t>
              </a:r>
              <a:r>
                <a:rPr lang="zh-CN" altLang="en-US" sz="1600" b="1" baseline="60000">
                  <a:latin typeface="仿宋体" pitchFamily="18" charset="-122"/>
                  <a:ea typeface="仿宋体" pitchFamily="18" charset="-122"/>
                </a:rPr>
                <a:t>。</a:t>
              </a:r>
            </a:p>
          </p:txBody>
        </p:sp>
        <p:sp>
          <p:nvSpPr>
            <p:cNvPr id="67636" name="Rectangle 34"/>
            <p:cNvSpPr>
              <a:spLocks noChangeArrowheads="1"/>
            </p:cNvSpPr>
            <p:nvPr/>
          </p:nvSpPr>
          <p:spPr bwMode="auto">
            <a:xfrm>
              <a:off x="3435" y="3674"/>
              <a:ext cx="398"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latin typeface="宋体" pitchFamily="2" charset="-122"/>
                </a:rPr>
                <a:t>315</a:t>
              </a:r>
              <a:r>
                <a:rPr lang="zh-CN" altLang="en-US" sz="1600" b="1" baseline="60000">
                  <a:latin typeface="宋体" pitchFamily="2" charset="-122"/>
                </a:rPr>
                <a:t>。</a:t>
              </a:r>
            </a:p>
          </p:txBody>
        </p:sp>
        <p:sp>
          <p:nvSpPr>
            <p:cNvPr id="67637" name="Rectangle 35"/>
            <p:cNvSpPr>
              <a:spLocks noChangeArrowheads="1"/>
            </p:cNvSpPr>
            <p:nvPr/>
          </p:nvSpPr>
          <p:spPr bwMode="auto">
            <a:xfrm>
              <a:off x="3651" y="3339"/>
              <a:ext cx="394"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latin typeface="仿宋体" pitchFamily="18" charset="-122"/>
                  <a:ea typeface="仿宋体" pitchFamily="18" charset="-122"/>
                </a:rPr>
                <a:t>345</a:t>
              </a:r>
              <a:r>
                <a:rPr lang="zh-CN" altLang="en-US" sz="1600" b="1" baseline="60000">
                  <a:latin typeface="仿宋体" pitchFamily="18" charset="-122"/>
                  <a:ea typeface="仿宋体" pitchFamily="18" charset="-122"/>
                </a:rPr>
                <a:t>。</a:t>
              </a:r>
            </a:p>
          </p:txBody>
        </p:sp>
        <p:sp>
          <p:nvSpPr>
            <p:cNvPr id="67638" name="Rectangle 36"/>
            <p:cNvSpPr>
              <a:spLocks noChangeArrowheads="1"/>
            </p:cNvSpPr>
            <p:nvPr/>
          </p:nvSpPr>
          <p:spPr bwMode="auto">
            <a:xfrm>
              <a:off x="2989" y="2591"/>
              <a:ext cx="210" cy="171"/>
            </a:xfrm>
            <a:prstGeom prst="rect">
              <a:avLst/>
            </a:prstGeom>
            <a:noFill/>
            <a:ln w="12700">
              <a:noFill/>
              <a:miter lim="800000"/>
              <a:headEnd/>
              <a:tailEnd/>
            </a:ln>
          </p:spPr>
          <p:txBody>
            <a:bodyPr wrap="none" lIns="90488" tIns="44450" rIns="90488" bIns="44450">
              <a:spAutoFit/>
            </a:bodyPr>
            <a:lstStyle/>
            <a:p>
              <a:pPr eaLnBrk="0" hangingPunct="0"/>
              <a:r>
                <a:rPr lang="en-US" altLang="zh-CN" sz="1200" b="1">
                  <a:latin typeface="仿宋体" pitchFamily="18" charset="-122"/>
                  <a:ea typeface="仿宋体" pitchFamily="18" charset="-122"/>
                </a:rPr>
                <a:t>●</a:t>
              </a:r>
            </a:p>
          </p:txBody>
        </p:sp>
        <p:sp>
          <p:nvSpPr>
            <p:cNvPr id="67639" name="Rectangle 37"/>
            <p:cNvSpPr>
              <a:spLocks noChangeArrowheads="1"/>
            </p:cNvSpPr>
            <p:nvPr/>
          </p:nvSpPr>
          <p:spPr bwMode="auto">
            <a:xfrm>
              <a:off x="3570" y="2652"/>
              <a:ext cx="194" cy="152"/>
            </a:xfrm>
            <a:prstGeom prst="rect">
              <a:avLst/>
            </a:prstGeom>
            <a:noFill/>
            <a:ln w="12700">
              <a:noFill/>
              <a:miter lim="800000"/>
              <a:headEnd/>
              <a:tailEnd/>
            </a:ln>
          </p:spPr>
          <p:txBody>
            <a:bodyPr wrap="none" lIns="90488" tIns="44450" rIns="90488" bIns="44450">
              <a:spAutoFit/>
            </a:bodyPr>
            <a:lstStyle/>
            <a:p>
              <a:pPr eaLnBrk="0" hangingPunct="0"/>
              <a:r>
                <a:rPr lang="en-US" altLang="zh-CN" sz="1000" b="1">
                  <a:latin typeface="仿宋体" pitchFamily="18" charset="-122"/>
                  <a:ea typeface="仿宋体" pitchFamily="18" charset="-122"/>
                </a:rPr>
                <a:t>●</a:t>
              </a:r>
            </a:p>
          </p:txBody>
        </p:sp>
        <p:sp>
          <p:nvSpPr>
            <p:cNvPr id="67640" name="Rectangle 38"/>
            <p:cNvSpPr>
              <a:spLocks noChangeArrowheads="1"/>
            </p:cNvSpPr>
            <p:nvPr/>
          </p:nvSpPr>
          <p:spPr bwMode="auto">
            <a:xfrm>
              <a:off x="3321" y="2246"/>
              <a:ext cx="194" cy="152"/>
            </a:xfrm>
            <a:prstGeom prst="rect">
              <a:avLst/>
            </a:prstGeom>
            <a:noFill/>
            <a:ln w="12700">
              <a:noFill/>
              <a:miter lim="800000"/>
              <a:headEnd/>
              <a:tailEnd/>
            </a:ln>
          </p:spPr>
          <p:txBody>
            <a:bodyPr wrap="none" lIns="90488" tIns="44450" rIns="90488" bIns="44450">
              <a:spAutoFit/>
            </a:bodyPr>
            <a:lstStyle/>
            <a:p>
              <a:pPr eaLnBrk="0" hangingPunct="0"/>
              <a:r>
                <a:rPr lang="en-US" altLang="zh-CN" sz="1000" b="1">
                  <a:latin typeface="仿宋体" pitchFamily="18" charset="-122"/>
                  <a:ea typeface="仿宋体" pitchFamily="18" charset="-122"/>
                </a:rPr>
                <a:t>●</a:t>
              </a:r>
            </a:p>
          </p:txBody>
        </p:sp>
        <p:sp>
          <p:nvSpPr>
            <p:cNvPr id="67641" name="Rectangle 39"/>
            <p:cNvSpPr>
              <a:spLocks noChangeArrowheads="1"/>
            </p:cNvSpPr>
            <p:nvPr/>
          </p:nvSpPr>
          <p:spPr bwMode="auto">
            <a:xfrm>
              <a:off x="2924" y="2024"/>
              <a:ext cx="194" cy="152"/>
            </a:xfrm>
            <a:prstGeom prst="rect">
              <a:avLst/>
            </a:prstGeom>
            <a:noFill/>
            <a:ln w="12700">
              <a:noFill/>
              <a:miter lim="800000"/>
              <a:headEnd/>
              <a:tailEnd/>
            </a:ln>
          </p:spPr>
          <p:txBody>
            <a:bodyPr wrap="none" lIns="90488" tIns="44450" rIns="90488" bIns="44450">
              <a:spAutoFit/>
            </a:bodyPr>
            <a:lstStyle/>
            <a:p>
              <a:pPr eaLnBrk="0" hangingPunct="0"/>
              <a:r>
                <a:rPr lang="en-US" altLang="zh-CN" sz="1000" b="1">
                  <a:latin typeface="仿宋体" pitchFamily="18" charset="-122"/>
                  <a:ea typeface="仿宋体" pitchFamily="18" charset="-122"/>
                </a:rPr>
                <a:t>●</a:t>
              </a:r>
            </a:p>
          </p:txBody>
        </p:sp>
        <p:sp>
          <p:nvSpPr>
            <p:cNvPr id="67642" name="Rectangle 40"/>
            <p:cNvSpPr>
              <a:spLocks noChangeArrowheads="1"/>
            </p:cNvSpPr>
            <p:nvPr/>
          </p:nvSpPr>
          <p:spPr bwMode="auto">
            <a:xfrm>
              <a:off x="2154" y="2053"/>
              <a:ext cx="194" cy="152"/>
            </a:xfrm>
            <a:prstGeom prst="rect">
              <a:avLst/>
            </a:prstGeom>
            <a:noFill/>
            <a:ln w="12700">
              <a:noFill/>
              <a:miter lim="800000"/>
              <a:headEnd/>
              <a:tailEnd/>
            </a:ln>
          </p:spPr>
          <p:txBody>
            <a:bodyPr wrap="none" lIns="90488" tIns="44450" rIns="90488" bIns="44450">
              <a:spAutoFit/>
            </a:bodyPr>
            <a:lstStyle/>
            <a:p>
              <a:pPr eaLnBrk="0" hangingPunct="0"/>
              <a:r>
                <a:rPr lang="en-US" altLang="zh-CN" sz="1000" b="1">
                  <a:latin typeface="仿宋体" pitchFamily="18" charset="-122"/>
                  <a:ea typeface="仿宋体" pitchFamily="18" charset="-122"/>
                </a:rPr>
                <a:t>●</a:t>
              </a:r>
            </a:p>
          </p:txBody>
        </p:sp>
        <p:sp>
          <p:nvSpPr>
            <p:cNvPr id="67643" name="Rectangle 41"/>
            <p:cNvSpPr>
              <a:spLocks noChangeArrowheads="1"/>
            </p:cNvSpPr>
            <p:nvPr/>
          </p:nvSpPr>
          <p:spPr bwMode="auto">
            <a:xfrm>
              <a:off x="1791" y="2280"/>
              <a:ext cx="194" cy="152"/>
            </a:xfrm>
            <a:prstGeom prst="rect">
              <a:avLst/>
            </a:prstGeom>
            <a:noFill/>
            <a:ln w="12700">
              <a:noFill/>
              <a:miter lim="800000"/>
              <a:headEnd/>
              <a:tailEnd/>
            </a:ln>
          </p:spPr>
          <p:txBody>
            <a:bodyPr wrap="none" lIns="90488" tIns="44450" rIns="90488" bIns="44450">
              <a:spAutoFit/>
            </a:bodyPr>
            <a:lstStyle/>
            <a:p>
              <a:pPr eaLnBrk="0" hangingPunct="0"/>
              <a:r>
                <a:rPr lang="en-US" altLang="zh-CN" sz="1000" b="1">
                  <a:latin typeface="仿宋体" pitchFamily="18" charset="-122"/>
                  <a:ea typeface="仿宋体" pitchFamily="18" charset="-122"/>
                </a:rPr>
                <a:t>●</a:t>
              </a:r>
            </a:p>
          </p:txBody>
        </p:sp>
        <p:sp>
          <p:nvSpPr>
            <p:cNvPr id="67644" name="Rectangle 42"/>
            <p:cNvSpPr>
              <a:spLocks noChangeArrowheads="1"/>
            </p:cNvSpPr>
            <p:nvPr/>
          </p:nvSpPr>
          <p:spPr bwMode="auto">
            <a:xfrm>
              <a:off x="1565" y="2643"/>
              <a:ext cx="194" cy="152"/>
            </a:xfrm>
            <a:prstGeom prst="rect">
              <a:avLst/>
            </a:prstGeom>
            <a:noFill/>
            <a:ln w="12700">
              <a:noFill/>
              <a:miter lim="800000"/>
              <a:headEnd/>
              <a:tailEnd/>
            </a:ln>
          </p:spPr>
          <p:txBody>
            <a:bodyPr wrap="none" lIns="90488" tIns="44450" rIns="90488" bIns="44450">
              <a:spAutoFit/>
            </a:bodyPr>
            <a:lstStyle/>
            <a:p>
              <a:pPr eaLnBrk="0" hangingPunct="0"/>
              <a:r>
                <a:rPr lang="en-US" altLang="zh-CN" sz="1000" b="1">
                  <a:latin typeface="仿宋体" pitchFamily="18" charset="-122"/>
                  <a:ea typeface="仿宋体" pitchFamily="18" charset="-122"/>
                </a:rPr>
                <a:t>●</a:t>
              </a:r>
            </a:p>
          </p:txBody>
        </p:sp>
        <p:sp>
          <p:nvSpPr>
            <p:cNvPr id="67645" name="Rectangle 43"/>
            <p:cNvSpPr>
              <a:spLocks noChangeArrowheads="1"/>
            </p:cNvSpPr>
            <p:nvPr/>
          </p:nvSpPr>
          <p:spPr bwMode="auto">
            <a:xfrm>
              <a:off x="3515" y="3369"/>
              <a:ext cx="194" cy="152"/>
            </a:xfrm>
            <a:prstGeom prst="rect">
              <a:avLst/>
            </a:prstGeom>
            <a:noFill/>
            <a:ln w="12700">
              <a:noFill/>
              <a:miter lim="800000"/>
              <a:headEnd/>
              <a:tailEnd/>
            </a:ln>
          </p:spPr>
          <p:txBody>
            <a:bodyPr wrap="none" lIns="90488" tIns="44450" rIns="90488" bIns="44450">
              <a:spAutoFit/>
            </a:bodyPr>
            <a:lstStyle/>
            <a:p>
              <a:pPr eaLnBrk="0" hangingPunct="0"/>
              <a:r>
                <a:rPr lang="en-US" altLang="zh-CN" sz="1000" b="1">
                  <a:latin typeface="仿宋体" pitchFamily="18" charset="-122"/>
                  <a:ea typeface="仿宋体" pitchFamily="18" charset="-122"/>
                </a:rPr>
                <a:t>●</a:t>
              </a:r>
            </a:p>
          </p:txBody>
        </p:sp>
        <p:sp>
          <p:nvSpPr>
            <p:cNvPr id="67646" name="Rectangle 44"/>
            <p:cNvSpPr>
              <a:spLocks noChangeArrowheads="1"/>
            </p:cNvSpPr>
            <p:nvPr/>
          </p:nvSpPr>
          <p:spPr bwMode="auto">
            <a:xfrm>
              <a:off x="3288" y="3686"/>
              <a:ext cx="194" cy="152"/>
            </a:xfrm>
            <a:prstGeom prst="rect">
              <a:avLst/>
            </a:prstGeom>
            <a:noFill/>
            <a:ln w="12700">
              <a:noFill/>
              <a:miter lim="800000"/>
              <a:headEnd/>
              <a:tailEnd/>
            </a:ln>
          </p:spPr>
          <p:txBody>
            <a:bodyPr wrap="none" lIns="90488" tIns="44450" rIns="90488" bIns="44450">
              <a:spAutoFit/>
            </a:bodyPr>
            <a:lstStyle/>
            <a:p>
              <a:pPr eaLnBrk="0" hangingPunct="0"/>
              <a:r>
                <a:rPr lang="en-US" altLang="zh-CN" sz="1000" b="1">
                  <a:latin typeface="仿宋体" pitchFamily="18" charset="-122"/>
                  <a:ea typeface="仿宋体" pitchFamily="18" charset="-122"/>
                </a:rPr>
                <a:t>●</a:t>
              </a:r>
            </a:p>
          </p:txBody>
        </p:sp>
        <p:sp>
          <p:nvSpPr>
            <p:cNvPr id="67647" name="Rectangle 45"/>
            <p:cNvSpPr>
              <a:spLocks noChangeArrowheads="1"/>
            </p:cNvSpPr>
            <p:nvPr/>
          </p:nvSpPr>
          <p:spPr bwMode="auto">
            <a:xfrm>
              <a:off x="2958" y="3884"/>
              <a:ext cx="194" cy="152"/>
            </a:xfrm>
            <a:prstGeom prst="rect">
              <a:avLst/>
            </a:prstGeom>
            <a:noFill/>
            <a:ln w="12700">
              <a:noFill/>
              <a:miter lim="800000"/>
              <a:headEnd/>
              <a:tailEnd/>
            </a:ln>
          </p:spPr>
          <p:txBody>
            <a:bodyPr wrap="none" lIns="90488" tIns="44450" rIns="90488" bIns="44450">
              <a:spAutoFit/>
            </a:bodyPr>
            <a:lstStyle/>
            <a:p>
              <a:pPr eaLnBrk="0" hangingPunct="0"/>
              <a:r>
                <a:rPr lang="en-US" altLang="zh-CN" sz="1000" b="1">
                  <a:latin typeface="仿宋体" pitchFamily="18" charset="-122"/>
                  <a:ea typeface="仿宋体" pitchFamily="18" charset="-122"/>
                </a:rPr>
                <a:t>●</a:t>
              </a:r>
            </a:p>
          </p:txBody>
        </p:sp>
        <p:sp>
          <p:nvSpPr>
            <p:cNvPr id="67648" name="Rectangle 46"/>
            <p:cNvSpPr>
              <a:spLocks noChangeArrowheads="1"/>
            </p:cNvSpPr>
            <p:nvPr/>
          </p:nvSpPr>
          <p:spPr bwMode="auto">
            <a:xfrm>
              <a:off x="2200" y="3913"/>
              <a:ext cx="194" cy="152"/>
            </a:xfrm>
            <a:prstGeom prst="rect">
              <a:avLst/>
            </a:prstGeom>
            <a:noFill/>
            <a:ln w="12700">
              <a:noFill/>
              <a:miter lim="800000"/>
              <a:headEnd/>
              <a:tailEnd/>
            </a:ln>
          </p:spPr>
          <p:txBody>
            <a:bodyPr wrap="none" lIns="90488" tIns="44450" rIns="90488" bIns="44450">
              <a:spAutoFit/>
            </a:bodyPr>
            <a:lstStyle/>
            <a:p>
              <a:pPr eaLnBrk="0" hangingPunct="0"/>
              <a:r>
                <a:rPr lang="en-US" altLang="zh-CN" sz="1000" b="1">
                  <a:latin typeface="仿宋体" pitchFamily="18" charset="-122"/>
                  <a:ea typeface="仿宋体" pitchFamily="18" charset="-122"/>
                </a:rPr>
                <a:t>●</a:t>
              </a:r>
            </a:p>
          </p:txBody>
        </p:sp>
        <p:sp>
          <p:nvSpPr>
            <p:cNvPr id="67649" name="Rectangle 47"/>
            <p:cNvSpPr>
              <a:spLocks noChangeArrowheads="1"/>
            </p:cNvSpPr>
            <p:nvPr/>
          </p:nvSpPr>
          <p:spPr bwMode="auto">
            <a:xfrm>
              <a:off x="1597" y="3385"/>
              <a:ext cx="194" cy="152"/>
            </a:xfrm>
            <a:prstGeom prst="rect">
              <a:avLst/>
            </a:prstGeom>
            <a:noFill/>
            <a:ln w="12700">
              <a:noFill/>
              <a:miter lim="800000"/>
              <a:headEnd/>
              <a:tailEnd/>
            </a:ln>
          </p:spPr>
          <p:txBody>
            <a:bodyPr wrap="none" lIns="90488" tIns="44450" rIns="90488" bIns="44450">
              <a:spAutoFit/>
            </a:bodyPr>
            <a:lstStyle/>
            <a:p>
              <a:pPr eaLnBrk="0" hangingPunct="0"/>
              <a:r>
                <a:rPr lang="en-US" altLang="zh-CN" sz="1000" b="1">
                  <a:latin typeface="仿宋体" pitchFamily="18" charset="-122"/>
                  <a:ea typeface="仿宋体" pitchFamily="18" charset="-122"/>
                </a:rPr>
                <a:t>●</a:t>
              </a:r>
            </a:p>
          </p:txBody>
        </p:sp>
        <p:sp>
          <p:nvSpPr>
            <p:cNvPr id="67650" name="Rectangle 48"/>
            <p:cNvSpPr>
              <a:spLocks noChangeArrowheads="1"/>
            </p:cNvSpPr>
            <p:nvPr/>
          </p:nvSpPr>
          <p:spPr bwMode="auto">
            <a:xfrm>
              <a:off x="1865" y="3721"/>
              <a:ext cx="194" cy="152"/>
            </a:xfrm>
            <a:prstGeom prst="rect">
              <a:avLst/>
            </a:prstGeom>
            <a:noFill/>
            <a:ln w="12700">
              <a:noFill/>
              <a:miter lim="800000"/>
              <a:headEnd/>
              <a:tailEnd/>
            </a:ln>
          </p:spPr>
          <p:txBody>
            <a:bodyPr wrap="none" lIns="90488" tIns="44450" rIns="90488" bIns="44450">
              <a:spAutoFit/>
            </a:bodyPr>
            <a:lstStyle/>
            <a:p>
              <a:pPr eaLnBrk="0" hangingPunct="0"/>
              <a:r>
                <a:rPr lang="en-US" altLang="zh-CN" sz="1000" b="1">
                  <a:latin typeface="仿宋体" pitchFamily="18" charset="-122"/>
                  <a:ea typeface="仿宋体" pitchFamily="18" charset="-122"/>
                </a:rPr>
                <a:t>●</a:t>
              </a:r>
            </a:p>
          </p:txBody>
        </p:sp>
        <p:sp>
          <p:nvSpPr>
            <p:cNvPr id="67651" name="Rectangle 49"/>
            <p:cNvSpPr>
              <a:spLocks noChangeArrowheads="1"/>
            </p:cNvSpPr>
            <p:nvPr/>
          </p:nvSpPr>
          <p:spPr bwMode="auto">
            <a:xfrm>
              <a:off x="2971" y="3395"/>
              <a:ext cx="210" cy="171"/>
            </a:xfrm>
            <a:prstGeom prst="rect">
              <a:avLst/>
            </a:prstGeom>
            <a:noFill/>
            <a:ln w="12700">
              <a:noFill/>
              <a:miter lim="800000"/>
              <a:headEnd/>
              <a:tailEnd/>
            </a:ln>
          </p:spPr>
          <p:txBody>
            <a:bodyPr wrap="none" lIns="90488" tIns="44450" rIns="90488" bIns="44450">
              <a:spAutoFit/>
            </a:bodyPr>
            <a:lstStyle/>
            <a:p>
              <a:pPr eaLnBrk="0" hangingPunct="0"/>
              <a:r>
                <a:rPr lang="en-US" altLang="zh-CN" sz="1200" b="1">
                  <a:latin typeface="仿宋体" pitchFamily="18" charset="-122"/>
                  <a:ea typeface="仿宋体" pitchFamily="18" charset="-122"/>
                </a:rPr>
                <a:t>●</a:t>
              </a:r>
            </a:p>
          </p:txBody>
        </p:sp>
        <p:sp>
          <p:nvSpPr>
            <p:cNvPr id="67652" name="Rectangle 50"/>
            <p:cNvSpPr>
              <a:spLocks noChangeArrowheads="1"/>
            </p:cNvSpPr>
            <p:nvPr/>
          </p:nvSpPr>
          <p:spPr bwMode="auto">
            <a:xfrm>
              <a:off x="2126" y="2624"/>
              <a:ext cx="210" cy="171"/>
            </a:xfrm>
            <a:prstGeom prst="rect">
              <a:avLst/>
            </a:prstGeom>
            <a:noFill/>
            <a:ln w="12700">
              <a:noFill/>
              <a:miter lim="800000"/>
              <a:headEnd/>
              <a:tailEnd/>
            </a:ln>
          </p:spPr>
          <p:txBody>
            <a:bodyPr wrap="none" lIns="90488" tIns="44450" rIns="90488" bIns="44450">
              <a:spAutoFit/>
            </a:bodyPr>
            <a:lstStyle/>
            <a:p>
              <a:pPr eaLnBrk="0" hangingPunct="0"/>
              <a:r>
                <a:rPr lang="en-US" altLang="zh-CN" sz="1200" b="1">
                  <a:latin typeface="仿宋体" pitchFamily="18" charset="-122"/>
                  <a:ea typeface="仿宋体" pitchFamily="18" charset="-122"/>
                </a:rPr>
                <a:t>●</a:t>
              </a:r>
            </a:p>
          </p:txBody>
        </p:sp>
        <p:sp>
          <p:nvSpPr>
            <p:cNvPr id="67653" name="Rectangle 51"/>
            <p:cNvSpPr>
              <a:spLocks noChangeArrowheads="1"/>
            </p:cNvSpPr>
            <p:nvPr/>
          </p:nvSpPr>
          <p:spPr bwMode="auto">
            <a:xfrm>
              <a:off x="2186" y="3411"/>
              <a:ext cx="210" cy="171"/>
            </a:xfrm>
            <a:prstGeom prst="rect">
              <a:avLst/>
            </a:prstGeom>
            <a:noFill/>
            <a:ln w="12700">
              <a:noFill/>
              <a:miter lim="800000"/>
              <a:headEnd/>
              <a:tailEnd/>
            </a:ln>
          </p:spPr>
          <p:txBody>
            <a:bodyPr wrap="none" lIns="90488" tIns="44450" rIns="90488" bIns="44450">
              <a:spAutoFit/>
            </a:bodyPr>
            <a:lstStyle/>
            <a:p>
              <a:pPr eaLnBrk="0" hangingPunct="0"/>
              <a:r>
                <a:rPr lang="en-US" altLang="zh-CN" sz="1200" b="1">
                  <a:latin typeface="仿宋体" pitchFamily="18" charset="-122"/>
                  <a:ea typeface="仿宋体" pitchFamily="18" charset="-122"/>
                </a:rPr>
                <a:t>●</a:t>
              </a:r>
            </a:p>
          </p:txBody>
        </p:sp>
      </p:grpSp>
      <p:sp>
        <p:nvSpPr>
          <p:cNvPr id="67598" name="Text Box 52"/>
          <p:cNvSpPr txBox="1">
            <a:spLocks noChangeArrowheads="1"/>
          </p:cNvSpPr>
          <p:nvPr/>
        </p:nvSpPr>
        <p:spPr bwMode="auto">
          <a:xfrm>
            <a:off x="188913" y="96838"/>
            <a:ext cx="4887912" cy="519112"/>
          </a:xfrm>
          <a:prstGeom prst="rect">
            <a:avLst/>
          </a:prstGeom>
          <a:noFill/>
          <a:ln w="12700">
            <a:noFill/>
            <a:miter lim="800000"/>
            <a:headEnd/>
            <a:tailEnd/>
          </a:ln>
        </p:spPr>
        <p:txBody>
          <a:bodyPr>
            <a:spAutoFit/>
          </a:bodyPr>
          <a:lstStyle/>
          <a:p>
            <a:pPr eaLnBrk="0" hangingPunct="0"/>
            <a:r>
              <a:rPr lang="zh-CN" altLang="en-US" sz="2800" b="1">
                <a:solidFill>
                  <a:srgbClr val="FF0000"/>
                </a:solidFill>
              </a:rPr>
              <a:t>组合调制</a:t>
            </a:r>
            <a:r>
              <a:rPr lang="en-US" altLang="zh-CN" b="1"/>
              <a:t>—</a:t>
            </a:r>
            <a:r>
              <a:rPr lang="zh-CN" altLang="en-US" b="1"/>
              <a:t>提高数据传输速率</a:t>
            </a:r>
          </a:p>
        </p:txBody>
      </p:sp>
      <p:sp>
        <p:nvSpPr>
          <p:cNvPr id="67601" name="Line 55"/>
          <p:cNvSpPr>
            <a:spLocks noChangeShapeType="1"/>
          </p:cNvSpPr>
          <p:nvPr/>
        </p:nvSpPr>
        <p:spPr bwMode="auto">
          <a:xfrm>
            <a:off x="5562600" y="3657600"/>
            <a:ext cx="1066800" cy="0"/>
          </a:xfrm>
          <a:prstGeom prst="line">
            <a:avLst/>
          </a:prstGeom>
          <a:noFill/>
          <a:ln w="12700">
            <a:solidFill>
              <a:srgbClr val="FF0000"/>
            </a:solidFill>
            <a:round/>
            <a:headEnd type="triangle" w="med" len="med"/>
            <a:tailEnd/>
          </a:ln>
        </p:spPr>
        <p:txBody>
          <a:bodyPr/>
          <a:lstStyle/>
          <a:p>
            <a:endParaRPr lang="zh-CN" altLang="en-US"/>
          </a:p>
        </p:txBody>
      </p:sp>
      <p:sp>
        <p:nvSpPr>
          <p:cNvPr id="67602" name="Text Box 56"/>
          <p:cNvSpPr txBox="1">
            <a:spLocks noChangeArrowheads="1"/>
          </p:cNvSpPr>
          <p:nvPr/>
        </p:nvSpPr>
        <p:spPr bwMode="auto">
          <a:xfrm>
            <a:off x="6553200" y="3413125"/>
            <a:ext cx="1716088" cy="396875"/>
          </a:xfrm>
          <a:prstGeom prst="rect">
            <a:avLst/>
          </a:prstGeom>
          <a:noFill/>
          <a:ln w="12700">
            <a:noFill/>
            <a:miter lim="800000"/>
            <a:headEnd/>
            <a:tailEnd/>
          </a:ln>
        </p:spPr>
        <p:txBody>
          <a:bodyPr wrap="none">
            <a:spAutoFit/>
          </a:bodyPr>
          <a:lstStyle/>
          <a:p>
            <a:pPr eaLnBrk="0" hangingPunct="0"/>
            <a:r>
              <a:rPr lang="zh-CN" altLang="en-US" sz="2000" b="1">
                <a:solidFill>
                  <a:srgbClr val="FF0000"/>
                </a:solidFill>
              </a:rPr>
              <a:t>高幅相位</a:t>
            </a:r>
            <a:r>
              <a:rPr lang="en-US" altLang="zh-CN" sz="2000" b="1">
                <a:solidFill>
                  <a:srgbClr val="FF0000"/>
                </a:solidFill>
              </a:rPr>
              <a:t>45</a:t>
            </a:r>
            <a:r>
              <a:rPr lang="zh-CN" altLang="en-US" sz="2000" b="1">
                <a:solidFill>
                  <a:srgbClr val="FF0000"/>
                </a:solidFill>
              </a:rPr>
              <a:t>度</a:t>
            </a:r>
          </a:p>
        </p:txBody>
      </p:sp>
      <p:sp>
        <p:nvSpPr>
          <p:cNvPr id="67603" name="Text Box 57"/>
          <p:cNvSpPr txBox="1">
            <a:spLocks noChangeArrowheads="1"/>
          </p:cNvSpPr>
          <p:nvPr/>
        </p:nvSpPr>
        <p:spPr bwMode="auto">
          <a:xfrm>
            <a:off x="6553200" y="5699125"/>
            <a:ext cx="1843088" cy="396875"/>
          </a:xfrm>
          <a:prstGeom prst="rect">
            <a:avLst/>
          </a:prstGeom>
          <a:noFill/>
          <a:ln w="12700">
            <a:noFill/>
            <a:miter lim="800000"/>
            <a:headEnd/>
            <a:tailEnd/>
          </a:ln>
        </p:spPr>
        <p:txBody>
          <a:bodyPr wrap="none">
            <a:spAutoFit/>
          </a:bodyPr>
          <a:lstStyle/>
          <a:p>
            <a:pPr eaLnBrk="0" hangingPunct="0"/>
            <a:r>
              <a:rPr lang="zh-CN" altLang="en-US" sz="2000" b="1">
                <a:solidFill>
                  <a:srgbClr val="FF0000"/>
                </a:solidFill>
              </a:rPr>
              <a:t>低幅相位</a:t>
            </a:r>
            <a:r>
              <a:rPr lang="en-US" altLang="zh-CN" sz="2000" b="1">
                <a:solidFill>
                  <a:srgbClr val="FF0000"/>
                </a:solidFill>
              </a:rPr>
              <a:t>315</a:t>
            </a:r>
            <a:r>
              <a:rPr lang="zh-CN" altLang="en-US" sz="2000" b="1">
                <a:solidFill>
                  <a:srgbClr val="FF0000"/>
                </a:solidFill>
              </a:rPr>
              <a:t>度</a:t>
            </a:r>
          </a:p>
        </p:txBody>
      </p:sp>
      <p:sp>
        <p:nvSpPr>
          <p:cNvPr id="67604" name="Line 58"/>
          <p:cNvSpPr>
            <a:spLocks noChangeShapeType="1"/>
          </p:cNvSpPr>
          <p:nvPr/>
        </p:nvSpPr>
        <p:spPr bwMode="auto">
          <a:xfrm>
            <a:off x="5003800" y="5516563"/>
            <a:ext cx="1625600" cy="350837"/>
          </a:xfrm>
          <a:prstGeom prst="line">
            <a:avLst/>
          </a:prstGeom>
          <a:noFill/>
          <a:ln w="12700">
            <a:solidFill>
              <a:srgbClr val="FF0000"/>
            </a:solidFill>
            <a:round/>
            <a:headEnd type="triangle" w="med" len="med"/>
            <a:tailEnd/>
          </a:ln>
        </p:spPr>
        <p:txBody>
          <a:bodyPr/>
          <a:lstStyle/>
          <a:p>
            <a:endParaRPr lang="zh-CN" altLang="en-US"/>
          </a:p>
        </p:txBody>
      </p:sp>
      <p:sp>
        <p:nvSpPr>
          <p:cNvPr id="67605" name="Text Box 59"/>
          <p:cNvSpPr txBox="1">
            <a:spLocks noChangeArrowheads="1"/>
          </p:cNvSpPr>
          <p:nvPr/>
        </p:nvSpPr>
        <p:spPr bwMode="auto">
          <a:xfrm>
            <a:off x="8610600" y="117475"/>
            <a:ext cx="338554" cy="461665"/>
          </a:xfrm>
          <a:prstGeom prst="rect">
            <a:avLst/>
          </a:prstGeom>
          <a:noFill/>
          <a:ln w="12700">
            <a:noFill/>
            <a:miter lim="800000"/>
            <a:headEnd/>
            <a:tailEnd/>
          </a:ln>
        </p:spPr>
        <p:txBody>
          <a:bodyPr wrap="none">
            <a:spAutoFit/>
          </a:bodyPr>
          <a:lstStyle/>
          <a:p>
            <a:pPr eaLnBrk="0" hangingPunct="0"/>
            <a:r>
              <a:rPr lang="en-US" altLang="zh-CN" dirty="0" smtClean="0"/>
              <a:t>7</a:t>
            </a:r>
            <a:endParaRPr lang="en-US" altLang="zh-CN" dirty="0"/>
          </a:p>
        </p:txBody>
      </p:sp>
      <p:sp>
        <p:nvSpPr>
          <p:cNvPr id="707644" name="Rectangle 60"/>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67607" name="Freeform 61"/>
          <p:cNvSpPr>
            <a:spLocks/>
          </p:cNvSpPr>
          <p:nvPr/>
        </p:nvSpPr>
        <p:spPr bwMode="auto">
          <a:xfrm>
            <a:off x="4572000" y="1773238"/>
            <a:ext cx="1150938" cy="576262"/>
          </a:xfrm>
          <a:custGeom>
            <a:avLst/>
            <a:gdLst>
              <a:gd name="T0" fmla="*/ 0 w 725"/>
              <a:gd name="T1" fmla="*/ 2147483647 h 363"/>
              <a:gd name="T2" fmla="*/ 2147483647 w 725"/>
              <a:gd name="T3" fmla="*/ 0 h 363"/>
              <a:gd name="T4" fmla="*/ 2147483647 w 725"/>
              <a:gd name="T5" fmla="*/ 2147483647 h 363"/>
              <a:gd name="T6" fmla="*/ 2147483647 w 725"/>
              <a:gd name="T7" fmla="*/ 2147483647 h 363"/>
              <a:gd name="T8" fmla="*/ 2147483647 w 725"/>
              <a:gd name="T9" fmla="*/ 2147483647 h 363"/>
              <a:gd name="T10" fmla="*/ 0 60000 65536"/>
              <a:gd name="T11" fmla="*/ 0 60000 65536"/>
              <a:gd name="T12" fmla="*/ 0 60000 65536"/>
              <a:gd name="T13" fmla="*/ 0 60000 65536"/>
              <a:gd name="T14" fmla="*/ 0 60000 65536"/>
              <a:gd name="T15" fmla="*/ 0 w 725"/>
              <a:gd name="T16" fmla="*/ 0 h 363"/>
              <a:gd name="T17" fmla="*/ 725 w 725"/>
              <a:gd name="T18" fmla="*/ 363 h 363"/>
            </a:gdLst>
            <a:ahLst/>
            <a:cxnLst>
              <a:cxn ang="T10">
                <a:pos x="T0" y="T1"/>
              </a:cxn>
              <a:cxn ang="T11">
                <a:pos x="T2" y="T3"/>
              </a:cxn>
              <a:cxn ang="T12">
                <a:pos x="T4" y="T5"/>
              </a:cxn>
              <a:cxn ang="T13">
                <a:pos x="T6" y="T7"/>
              </a:cxn>
              <a:cxn ang="T14">
                <a:pos x="T8" y="T9"/>
              </a:cxn>
            </a:cxnLst>
            <a:rect l="T15" t="T16" r="T17" b="T18"/>
            <a:pathLst>
              <a:path w="725" h="363">
                <a:moveTo>
                  <a:pt x="0" y="181"/>
                </a:moveTo>
                <a:cubicBezTo>
                  <a:pt x="60" y="90"/>
                  <a:pt x="121" y="0"/>
                  <a:pt x="181" y="0"/>
                </a:cubicBezTo>
                <a:cubicBezTo>
                  <a:pt x="241" y="0"/>
                  <a:pt x="302" y="121"/>
                  <a:pt x="362" y="181"/>
                </a:cubicBezTo>
                <a:cubicBezTo>
                  <a:pt x="422" y="241"/>
                  <a:pt x="484" y="363"/>
                  <a:pt x="544" y="363"/>
                </a:cubicBezTo>
                <a:cubicBezTo>
                  <a:pt x="604" y="363"/>
                  <a:pt x="664" y="272"/>
                  <a:pt x="725" y="181"/>
                </a:cubicBezTo>
              </a:path>
            </a:pathLst>
          </a:custGeom>
          <a:noFill/>
          <a:ln w="9525">
            <a:solidFill>
              <a:schemeClr val="tx1"/>
            </a:solidFill>
            <a:round/>
            <a:headEnd/>
            <a:tailEnd/>
          </a:ln>
        </p:spPr>
        <p:txBody>
          <a:bodyPr/>
          <a:lstStyle/>
          <a:p>
            <a:endParaRPr lang="zh-CN" altLang="en-US"/>
          </a:p>
        </p:txBody>
      </p:sp>
      <p:grpSp>
        <p:nvGrpSpPr>
          <p:cNvPr id="3" name="Group 62"/>
          <p:cNvGrpSpPr>
            <a:grpSpLocks/>
          </p:cNvGrpSpPr>
          <p:nvPr/>
        </p:nvGrpSpPr>
        <p:grpSpPr bwMode="auto">
          <a:xfrm>
            <a:off x="3419475" y="1773238"/>
            <a:ext cx="1150938" cy="576262"/>
            <a:chOff x="2154" y="1616"/>
            <a:chExt cx="725" cy="363"/>
          </a:xfrm>
        </p:grpSpPr>
        <p:sp>
          <p:nvSpPr>
            <p:cNvPr id="67614" name="Freeform 63"/>
            <p:cNvSpPr>
              <a:spLocks/>
            </p:cNvSpPr>
            <p:nvPr/>
          </p:nvSpPr>
          <p:spPr bwMode="auto">
            <a:xfrm>
              <a:off x="2154" y="1616"/>
              <a:ext cx="362" cy="363"/>
            </a:xfrm>
            <a:custGeom>
              <a:avLst/>
              <a:gdLst>
                <a:gd name="T0" fmla="*/ 0 w 725"/>
                <a:gd name="T1" fmla="*/ 181 h 363"/>
                <a:gd name="T2" fmla="*/ 22 w 725"/>
                <a:gd name="T3" fmla="*/ 0 h 363"/>
                <a:gd name="T4" fmla="*/ 45 w 725"/>
                <a:gd name="T5" fmla="*/ 181 h 363"/>
                <a:gd name="T6" fmla="*/ 68 w 725"/>
                <a:gd name="T7" fmla="*/ 363 h 363"/>
                <a:gd name="T8" fmla="*/ 90 w 725"/>
                <a:gd name="T9" fmla="*/ 181 h 363"/>
                <a:gd name="T10" fmla="*/ 0 60000 65536"/>
                <a:gd name="T11" fmla="*/ 0 60000 65536"/>
                <a:gd name="T12" fmla="*/ 0 60000 65536"/>
                <a:gd name="T13" fmla="*/ 0 60000 65536"/>
                <a:gd name="T14" fmla="*/ 0 60000 65536"/>
                <a:gd name="T15" fmla="*/ 0 w 725"/>
                <a:gd name="T16" fmla="*/ 0 h 363"/>
                <a:gd name="T17" fmla="*/ 725 w 725"/>
                <a:gd name="T18" fmla="*/ 363 h 363"/>
              </a:gdLst>
              <a:ahLst/>
              <a:cxnLst>
                <a:cxn ang="T10">
                  <a:pos x="T0" y="T1"/>
                </a:cxn>
                <a:cxn ang="T11">
                  <a:pos x="T2" y="T3"/>
                </a:cxn>
                <a:cxn ang="T12">
                  <a:pos x="T4" y="T5"/>
                </a:cxn>
                <a:cxn ang="T13">
                  <a:pos x="T6" y="T7"/>
                </a:cxn>
                <a:cxn ang="T14">
                  <a:pos x="T8" y="T9"/>
                </a:cxn>
              </a:cxnLst>
              <a:rect l="T15" t="T16" r="T17" b="T18"/>
              <a:pathLst>
                <a:path w="725" h="363">
                  <a:moveTo>
                    <a:pt x="0" y="181"/>
                  </a:moveTo>
                  <a:cubicBezTo>
                    <a:pt x="60" y="90"/>
                    <a:pt x="121" y="0"/>
                    <a:pt x="181" y="0"/>
                  </a:cubicBezTo>
                  <a:cubicBezTo>
                    <a:pt x="241" y="0"/>
                    <a:pt x="302" y="121"/>
                    <a:pt x="362" y="181"/>
                  </a:cubicBezTo>
                  <a:cubicBezTo>
                    <a:pt x="422" y="241"/>
                    <a:pt x="484" y="363"/>
                    <a:pt x="544" y="363"/>
                  </a:cubicBezTo>
                  <a:cubicBezTo>
                    <a:pt x="604" y="363"/>
                    <a:pt x="664" y="272"/>
                    <a:pt x="725" y="181"/>
                  </a:cubicBezTo>
                </a:path>
              </a:pathLst>
            </a:custGeom>
            <a:noFill/>
            <a:ln w="9525">
              <a:solidFill>
                <a:schemeClr val="tx1"/>
              </a:solidFill>
              <a:round/>
              <a:headEnd/>
              <a:tailEnd/>
            </a:ln>
          </p:spPr>
          <p:txBody>
            <a:bodyPr/>
            <a:lstStyle/>
            <a:p>
              <a:endParaRPr lang="zh-CN" altLang="en-US"/>
            </a:p>
          </p:txBody>
        </p:sp>
        <p:sp>
          <p:nvSpPr>
            <p:cNvPr id="67615" name="Freeform 64"/>
            <p:cNvSpPr>
              <a:spLocks/>
            </p:cNvSpPr>
            <p:nvPr/>
          </p:nvSpPr>
          <p:spPr bwMode="auto">
            <a:xfrm>
              <a:off x="2517" y="1616"/>
              <a:ext cx="362" cy="363"/>
            </a:xfrm>
            <a:custGeom>
              <a:avLst/>
              <a:gdLst>
                <a:gd name="T0" fmla="*/ 0 w 725"/>
                <a:gd name="T1" fmla="*/ 181 h 363"/>
                <a:gd name="T2" fmla="*/ 22 w 725"/>
                <a:gd name="T3" fmla="*/ 0 h 363"/>
                <a:gd name="T4" fmla="*/ 45 w 725"/>
                <a:gd name="T5" fmla="*/ 181 h 363"/>
                <a:gd name="T6" fmla="*/ 68 w 725"/>
                <a:gd name="T7" fmla="*/ 363 h 363"/>
                <a:gd name="T8" fmla="*/ 90 w 725"/>
                <a:gd name="T9" fmla="*/ 181 h 363"/>
                <a:gd name="T10" fmla="*/ 0 60000 65536"/>
                <a:gd name="T11" fmla="*/ 0 60000 65536"/>
                <a:gd name="T12" fmla="*/ 0 60000 65536"/>
                <a:gd name="T13" fmla="*/ 0 60000 65536"/>
                <a:gd name="T14" fmla="*/ 0 60000 65536"/>
                <a:gd name="T15" fmla="*/ 0 w 725"/>
                <a:gd name="T16" fmla="*/ 0 h 363"/>
                <a:gd name="T17" fmla="*/ 725 w 725"/>
                <a:gd name="T18" fmla="*/ 363 h 363"/>
              </a:gdLst>
              <a:ahLst/>
              <a:cxnLst>
                <a:cxn ang="T10">
                  <a:pos x="T0" y="T1"/>
                </a:cxn>
                <a:cxn ang="T11">
                  <a:pos x="T2" y="T3"/>
                </a:cxn>
                <a:cxn ang="T12">
                  <a:pos x="T4" y="T5"/>
                </a:cxn>
                <a:cxn ang="T13">
                  <a:pos x="T6" y="T7"/>
                </a:cxn>
                <a:cxn ang="T14">
                  <a:pos x="T8" y="T9"/>
                </a:cxn>
              </a:cxnLst>
              <a:rect l="T15" t="T16" r="T17" b="T18"/>
              <a:pathLst>
                <a:path w="725" h="363">
                  <a:moveTo>
                    <a:pt x="0" y="181"/>
                  </a:moveTo>
                  <a:cubicBezTo>
                    <a:pt x="60" y="90"/>
                    <a:pt x="121" y="0"/>
                    <a:pt x="181" y="0"/>
                  </a:cubicBezTo>
                  <a:cubicBezTo>
                    <a:pt x="241" y="0"/>
                    <a:pt x="302" y="121"/>
                    <a:pt x="362" y="181"/>
                  </a:cubicBezTo>
                  <a:cubicBezTo>
                    <a:pt x="422" y="241"/>
                    <a:pt x="484" y="363"/>
                    <a:pt x="544" y="363"/>
                  </a:cubicBezTo>
                  <a:cubicBezTo>
                    <a:pt x="604" y="363"/>
                    <a:pt x="664" y="272"/>
                    <a:pt x="725" y="181"/>
                  </a:cubicBezTo>
                </a:path>
              </a:pathLst>
            </a:custGeom>
            <a:noFill/>
            <a:ln w="9525">
              <a:solidFill>
                <a:schemeClr val="tx1"/>
              </a:solidFill>
              <a:round/>
              <a:headEnd/>
              <a:tailEnd/>
            </a:ln>
          </p:spPr>
          <p:txBody>
            <a:bodyPr/>
            <a:lstStyle/>
            <a:p>
              <a:endParaRPr lang="zh-CN" altLang="en-US"/>
            </a:p>
          </p:txBody>
        </p:sp>
      </p:grpSp>
      <p:sp>
        <p:nvSpPr>
          <p:cNvPr id="67609" name="Freeform 65"/>
          <p:cNvSpPr>
            <a:spLocks/>
          </p:cNvSpPr>
          <p:nvPr/>
        </p:nvSpPr>
        <p:spPr bwMode="auto">
          <a:xfrm>
            <a:off x="6877050" y="1484313"/>
            <a:ext cx="1150938" cy="1152525"/>
          </a:xfrm>
          <a:custGeom>
            <a:avLst/>
            <a:gdLst>
              <a:gd name="T0" fmla="*/ 0 w 725"/>
              <a:gd name="T1" fmla="*/ 2147483647 h 363"/>
              <a:gd name="T2" fmla="*/ 2147483647 w 725"/>
              <a:gd name="T3" fmla="*/ 0 h 363"/>
              <a:gd name="T4" fmla="*/ 2147483647 w 725"/>
              <a:gd name="T5" fmla="*/ 2147483647 h 363"/>
              <a:gd name="T6" fmla="*/ 2147483647 w 725"/>
              <a:gd name="T7" fmla="*/ 2147483647 h 363"/>
              <a:gd name="T8" fmla="*/ 2147483647 w 725"/>
              <a:gd name="T9" fmla="*/ 2147483647 h 363"/>
              <a:gd name="T10" fmla="*/ 0 60000 65536"/>
              <a:gd name="T11" fmla="*/ 0 60000 65536"/>
              <a:gd name="T12" fmla="*/ 0 60000 65536"/>
              <a:gd name="T13" fmla="*/ 0 60000 65536"/>
              <a:gd name="T14" fmla="*/ 0 60000 65536"/>
              <a:gd name="T15" fmla="*/ 0 w 725"/>
              <a:gd name="T16" fmla="*/ 0 h 363"/>
              <a:gd name="T17" fmla="*/ 725 w 725"/>
              <a:gd name="T18" fmla="*/ 363 h 363"/>
            </a:gdLst>
            <a:ahLst/>
            <a:cxnLst>
              <a:cxn ang="T10">
                <a:pos x="T0" y="T1"/>
              </a:cxn>
              <a:cxn ang="T11">
                <a:pos x="T2" y="T3"/>
              </a:cxn>
              <a:cxn ang="T12">
                <a:pos x="T4" y="T5"/>
              </a:cxn>
              <a:cxn ang="T13">
                <a:pos x="T6" y="T7"/>
              </a:cxn>
              <a:cxn ang="T14">
                <a:pos x="T8" y="T9"/>
              </a:cxn>
            </a:cxnLst>
            <a:rect l="T15" t="T16" r="T17" b="T18"/>
            <a:pathLst>
              <a:path w="725" h="363">
                <a:moveTo>
                  <a:pt x="0" y="181"/>
                </a:moveTo>
                <a:cubicBezTo>
                  <a:pt x="60" y="90"/>
                  <a:pt x="121" y="0"/>
                  <a:pt x="181" y="0"/>
                </a:cubicBezTo>
                <a:cubicBezTo>
                  <a:pt x="241" y="0"/>
                  <a:pt x="302" y="121"/>
                  <a:pt x="362" y="181"/>
                </a:cubicBezTo>
                <a:cubicBezTo>
                  <a:pt x="422" y="241"/>
                  <a:pt x="484" y="363"/>
                  <a:pt x="544" y="363"/>
                </a:cubicBezTo>
                <a:cubicBezTo>
                  <a:pt x="604" y="363"/>
                  <a:pt x="664" y="272"/>
                  <a:pt x="725" y="181"/>
                </a:cubicBezTo>
              </a:path>
            </a:pathLst>
          </a:custGeom>
          <a:noFill/>
          <a:ln w="9525">
            <a:solidFill>
              <a:schemeClr val="tx1"/>
            </a:solidFill>
            <a:round/>
            <a:headEnd/>
            <a:tailEnd/>
          </a:ln>
        </p:spPr>
        <p:txBody>
          <a:bodyPr/>
          <a:lstStyle/>
          <a:p>
            <a:endParaRPr lang="zh-CN" altLang="en-US"/>
          </a:p>
        </p:txBody>
      </p:sp>
      <p:grpSp>
        <p:nvGrpSpPr>
          <p:cNvPr id="4" name="Group 66"/>
          <p:cNvGrpSpPr>
            <a:grpSpLocks/>
          </p:cNvGrpSpPr>
          <p:nvPr/>
        </p:nvGrpSpPr>
        <p:grpSpPr bwMode="auto">
          <a:xfrm>
            <a:off x="5724525" y="1484313"/>
            <a:ext cx="1150938" cy="1152525"/>
            <a:chOff x="2154" y="1616"/>
            <a:chExt cx="725" cy="363"/>
          </a:xfrm>
        </p:grpSpPr>
        <p:sp>
          <p:nvSpPr>
            <p:cNvPr id="67612" name="Freeform 67"/>
            <p:cNvSpPr>
              <a:spLocks/>
            </p:cNvSpPr>
            <p:nvPr/>
          </p:nvSpPr>
          <p:spPr bwMode="auto">
            <a:xfrm>
              <a:off x="2154" y="1616"/>
              <a:ext cx="362" cy="363"/>
            </a:xfrm>
            <a:custGeom>
              <a:avLst/>
              <a:gdLst>
                <a:gd name="T0" fmla="*/ 0 w 725"/>
                <a:gd name="T1" fmla="*/ 181 h 363"/>
                <a:gd name="T2" fmla="*/ 22 w 725"/>
                <a:gd name="T3" fmla="*/ 0 h 363"/>
                <a:gd name="T4" fmla="*/ 45 w 725"/>
                <a:gd name="T5" fmla="*/ 181 h 363"/>
                <a:gd name="T6" fmla="*/ 68 w 725"/>
                <a:gd name="T7" fmla="*/ 363 h 363"/>
                <a:gd name="T8" fmla="*/ 90 w 725"/>
                <a:gd name="T9" fmla="*/ 181 h 363"/>
                <a:gd name="T10" fmla="*/ 0 60000 65536"/>
                <a:gd name="T11" fmla="*/ 0 60000 65536"/>
                <a:gd name="T12" fmla="*/ 0 60000 65536"/>
                <a:gd name="T13" fmla="*/ 0 60000 65536"/>
                <a:gd name="T14" fmla="*/ 0 60000 65536"/>
                <a:gd name="T15" fmla="*/ 0 w 725"/>
                <a:gd name="T16" fmla="*/ 0 h 363"/>
                <a:gd name="T17" fmla="*/ 725 w 725"/>
                <a:gd name="T18" fmla="*/ 363 h 363"/>
              </a:gdLst>
              <a:ahLst/>
              <a:cxnLst>
                <a:cxn ang="T10">
                  <a:pos x="T0" y="T1"/>
                </a:cxn>
                <a:cxn ang="T11">
                  <a:pos x="T2" y="T3"/>
                </a:cxn>
                <a:cxn ang="T12">
                  <a:pos x="T4" y="T5"/>
                </a:cxn>
                <a:cxn ang="T13">
                  <a:pos x="T6" y="T7"/>
                </a:cxn>
                <a:cxn ang="T14">
                  <a:pos x="T8" y="T9"/>
                </a:cxn>
              </a:cxnLst>
              <a:rect l="T15" t="T16" r="T17" b="T18"/>
              <a:pathLst>
                <a:path w="725" h="363">
                  <a:moveTo>
                    <a:pt x="0" y="181"/>
                  </a:moveTo>
                  <a:cubicBezTo>
                    <a:pt x="60" y="90"/>
                    <a:pt x="121" y="0"/>
                    <a:pt x="181" y="0"/>
                  </a:cubicBezTo>
                  <a:cubicBezTo>
                    <a:pt x="241" y="0"/>
                    <a:pt x="302" y="121"/>
                    <a:pt x="362" y="181"/>
                  </a:cubicBezTo>
                  <a:cubicBezTo>
                    <a:pt x="422" y="241"/>
                    <a:pt x="484" y="363"/>
                    <a:pt x="544" y="363"/>
                  </a:cubicBezTo>
                  <a:cubicBezTo>
                    <a:pt x="604" y="363"/>
                    <a:pt x="664" y="272"/>
                    <a:pt x="725" y="181"/>
                  </a:cubicBezTo>
                </a:path>
              </a:pathLst>
            </a:custGeom>
            <a:noFill/>
            <a:ln w="9525">
              <a:solidFill>
                <a:schemeClr val="tx1"/>
              </a:solidFill>
              <a:round/>
              <a:headEnd/>
              <a:tailEnd/>
            </a:ln>
          </p:spPr>
          <p:txBody>
            <a:bodyPr/>
            <a:lstStyle/>
            <a:p>
              <a:endParaRPr lang="zh-CN" altLang="en-US"/>
            </a:p>
          </p:txBody>
        </p:sp>
        <p:sp>
          <p:nvSpPr>
            <p:cNvPr id="67613" name="Freeform 68"/>
            <p:cNvSpPr>
              <a:spLocks/>
            </p:cNvSpPr>
            <p:nvPr/>
          </p:nvSpPr>
          <p:spPr bwMode="auto">
            <a:xfrm>
              <a:off x="2517" y="1616"/>
              <a:ext cx="362" cy="363"/>
            </a:xfrm>
            <a:custGeom>
              <a:avLst/>
              <a:gdLst>
                <a:gd name="T0" fmla="*/ 0 w 725"/>
                <a:gd name="T1" fmla="*/ 181 h 363"/>
                <a:gd name="T2" fmla="*/ 22 w 725"/>
                <a:gd name="T3" fmla="*/ 0 h 363"/>
                <a:gd name="T4" fmla="*/ 45 w 725"/>
                <a:gd name="T5" fmla="*/ 181 h 363"/>
                <a:gd name="T6" fmla="*/ 68 w 725"/>
                <a:gd name="T7" fmla="*/ 363 h 363"/>
                <a:gd name="T8" fmla="*/ 90 w 725"/>
                <a:gd name="T9" fmla="*/ 181 h 363"/>
                <a:gd name="T10" fmla="*/ 0 60000 65536"/>
                <a:gd name="T11" fmla="*/ 0 60000 65536"/>
                <a:gd name="T12" fmla="*/ 0 60000 65536"/>
                <a:gd name="T13" fmla="*/ 0 60000 65536"/>
                <a:gd name="T14" fmla="*/ 0 60000 65536"/>
                <a:gd name="T15" fmla="*/ 0 w 725"/>
                <a:gd name="T16" fmla="*/ 0 h 363"/>
                <a:gd name="T17" fmla="*/ 725 w 725"/>
                <a:gd name="T18" fmla="*/ 363 h 363"/>
              </a:gdLst>
              <a:ahLst/>
              <a:cxnLst>
                <a:cxn ang="T10">
                  <a:pos x="T0" y="T1"/>
                </a:cxn>
                <a:cxn ang="T11">
                  <a:pos x="T2" y="T3"/>
                </a:cxn>
                <a:cxn ang="T12">
                  <a:pos x="T4" y="T5"/>
                </a:cxn>
                <a:cxn ang="T13">
                  <a:pos x="T6" y="T7"/>
                </a:cxn>
                <a:cxn ang="T14">
                  <a:pos x="T8" y="T9"/>
                </a:cxn>
              </a:cxnLst>
              <a:rect l="T15" t="T16" r="T17" b="T18"/>
              <a:pathLst>
                <a:path w="725" h="363">
                  <a:moveTo>
                    <a:pt x="0" y="181"/>
                  </a:moveTo>
                  <a:cubicBezTo>
                    <a:pt x="60" y="90"/>
                    <a:pt x="121" y="0"/>
                    <a:pt x="181" y="0"/>
                  </a:cubicBezTo>
                  <a:cubicBezTo>
                    <a:pt x="241" y="0"/>
                    <a:pt x="302" y="121"/>
                    <a:pt x="362" y="181"/>
                  </a:cubicBezTo>
                  <a:cubicBezTo>
                    <a:pt x="422" y="241"/>
                    <a:pt x="484" y="363"/>
                    <a:pt x="544" y="363"/>
                  </a:cubicBezTo>
                  <a:cubicBezTo>
                    <a:pt x="604" y="363"/>
                    <a:pt x="664" y="272"/>
                    <a:pt x="725" y="181"/>
                  </a:cubicBezTo>
                </a:path>
              </a:pathLst>
            </a:custGeom>
            <a:noFill/>
            <a:ln w="9525">
              <a:solidFill>
                <a:schemeClr val="tx1"/>
              </a:solidFill>
              <a:round/>
              <a:headEnd/>
              <a:tailEnd/>
            </a:ln>
          </p:spPr>
          <p:txBody>
            <a:bodyPr/>
            <a:lstStyle/>
            <a:p>
              <a:endParaRPr lang="zh-CN" altLang="en-US"/>
            </a:p>
          </p:txBody>
        </p:sp>
      </p:grpSp>
      <p:sp>
        <p:nvSpPr>
          <p:cNvPr id="67611" name="Line 69"/>
          <p:cNvSpPr>
            <a:spLocks noChangeShapeType="1"/>
          </p:cNvSpPr>
          <p:nvPr/>
        </p:nvSpPr>
        <p:spPr bwMode="auto">
          <a:xfrm>
            <a:off x="3132138" y="2060575"/>
            <a:ext cx="5111750" cy="0"/>
          </a:xfrm>
          <a:prstGeom prst="line">
            <a:avLst/>
          </a:prstGeom>
          <a:noFill/>
          <a:ln w="9525">
            <a:solidFill>
              <a:schemeClr val="tx1"/>
            </a:solidFill>
            <a:prstDash val="dash"/>
            <a:round/>
            <a:headEnd/>
            <a:tailEnd/>
          </a:ln>
        </p:spPr>
        <p:txBody>
          <a:bodyPr/>
          <a:lstStyle/>
          <a:p>
            <a:endParaRPr lang="zh-CN" altLang="en-US"/>
          </a:p>
        </p:txBody>
      </p:sp>
      <p:sp>
        <p:nvSpPr>
          <p:cNvPr id="70" name="Text Box 53"/>
          <p:cNvSpPr txBox="1">
            <a:spLocks noChangeArrowheads="1"/>
          </p:cNvSpPr>
          <p:nvPr/>
        </p:nvSpPr>
        <p:spPr bwMode="auto">
          <a:xfrm>
            <a:off x="107503" y="1127125"/>
            <a:ext cx="2416621" cy="1631216"/>
          </a:xfrm>
          <a:prstGeom prst="rect">
            <a:avLst/>
          </a:prstGeom>
          <a:noFill/>
          <a:ln w="12700">
            <a:noFill/>
            <a:miter lim="800000"/>
            <a:headEnd/>
            <a:tailEnd/>
          </a:ln>
        </p:spPr>
        <p:txBody>
          <a:bodyPr wrap="square">
            <a:spAutoFit/>
          </a:bodyPr>
          <a:lstStyle/>
          <a:p>
            <a:pPr algn="ctr" eaLnBrk="0" hangingPunct="0"/>
            <a:r>
              <a:rPr lang="zh-CN" altLang="en-US" sz="2000" b="1" dirty="0">
                <a:latin typeface="宋体" pitchFamily="2" charset="-122"/>
              </a:rPr>
              <a:t>幅度</a:t>
            </a:r>
            <a:r>
              <a:rPr lang="en-US" altLang="zh-CN" sz="2000" b="1" dirty="0">
                <a:latin typeface="宋体" pitchFamily="2" charset="-122"/>
              </a:rPr>
              <a:t>+</a:t>
            </a:r>
            <a:r>
              <a:rPr lang="zh-CN" altLang="en-US" sz="2000" b="1" dirty="0">
                <a:latin typeface="宋体" pitchFamily="2" charset="-122"/>
              </a:rPr>
              <a:t>频率</a:t>
            </a:r>
          </a:p>
          <a:p>
            <a:pPr algn="ctr" eaLnBrk="0" hangingPunct="0"/>
            <a:r>
              <a:rPr lang="zh-CN" altLang="en-US" sz="2000" b="1" dirty="0">
                <a:latin typeface="宋体" pitchFamily="2" charset="-122"/>
              </a:rPr>
              <a:t>（</a:t>
            </a:r>
            <a:r>
              <a:rPr lang="en-US" altLang="zh-CN" sz="2000" b="1" dirty="0">
                <a:latin typeface="宋体" pitchFamily="2" charset="-122"/>
              </a:rPr>
              <a:t>2</a:t>
            </a:r>
            <a:r>
              <a:rPr lang="zh-CN" altLang="en-US" sz="2000" b="1" dirty="0">
                <a:latin typeface="宋体" pitchFamily="2" charset="-122"/>
              </a:rPr>
              <a:t>倍速</a:t>
            </a:r>
            <a:r>
              <a:rPr lang="zh-CN" altLang="en-US" sz="2000" b="1" dirty="0" smtClean="0">
                <a:latin typeface="宋体" pitchFamily="2" charset="-122"/>
              </a:rPr>
              <a:t>）</a:t>
            </a:r>
            <a:endParaRPr lang="en-US" altLang="zh-CN" sz="2000" b="1" dirty="0" smtClean="0">
              <a:latin typeface="宋体" pitchFamily="2" charset="-122"/>
            </a:endParaRPr>
          </a:p>
          <a:p>
            <a:pPr algn="ctr" eaLnBrk="0" hangingPunct="0"/>
            <a:r>
              <a:rPr lang="en-US" altLang="zh-CN" sz="2000" b="1" dirty="0">
                <a:solidFill>
                  <a:srgbClr val="008000"/>
                </a:solidFill>
              </a:rPr>
              <a:t>g(x)=A*sin(B*x)</a:t>
            </a:r>
          </a:p>
          <a:p>
            <a:pPr algn="ctr" eaLnBrk="0" hangingPunct="0"/>
            <a:r>
              <a:rPr lang="en-US" altLang="zh-CN" sz="2000" b="1" dirty="0" smtClean="0">
                <a:latin typeface="宋体" pitchFamily="2" charset="-122"/>
              </a:rPr>
              <a:t>  A,B=[1</a:t>
            </a:r>
            <a:r>
              <a:rPr lang="zh-CN" altLang="en-US" sz="2000" b="1" dirty="0" smtClean="0">
                <a:latin typeface="宋体" pitchFamily="2" charset="-122"/>
              </a:rPr>
              <a:t>，</a:t>
            </a:r>
            <a:r>
              <a:rPr lang="en-US" altLang="zh-CN" sz="2000" b="1" dirty="0" smtClean="0">
                <a:latin typeface="宋体" pitchFamily="2" charset="-122"/>
              </a:rPr>
              <a:t>2</a:t>
            </a:r>
            <a:r>
              <a:rPr lang="en-US" altLang="zh-CN" sz="2000" b="1" dirty="0" smtClean="0">
                <a:latin typeface="宋体" pitchFamily="2" charset="-122"/>
              </a:rPr>
              <a:t>]</a:t>
            </a:r>
          </a:p>
          <a:p>
            <a:pPr algn="ctr" eaLnBrk="0" hangingPunct="0"/>
            <a:r>
              <a:rPr lang="zh-CN" altLang="en-US" sz="2000" b="1" dirty="0" smtClean="0">
                <a:solidFill>
                  <a:srgbClr val="FF0000"/>
                </a:solidFill>
                <a:latin typeface="宋体" pitchFamily="2" charset="-122"/>
              </a:rPr>
              <a:t>码元状态数</a:t>
            </a:r>
            <a:r>
              <a:rPr lang="en-US" altLang="zh-CN" sz="2000" b="1" dirty="0" smtClean="0">
                <a:solidFill>
                  <a:srgbClr val="FF0000"/>
                </a:solidFill>
                <a:latin typeface="宋体" pitchFamily="2" charset="-122"/>
              </a:rPr>
              <a:t>=4</a:t>
            </a:r>
            <a:endParaRPr lang="zh-CN" altLang="en-US" sz="2000" b="1" dirty="0">
              <a:solidFill>
                <a:srgbClr val="FF0000"/>
              </a:solidFill>
              <a:latin typeface="宋体" pitchFamily="2" charset="-122"/>
            </a:endParaRPr>
          </a:p>
        </p:txBody>
      </p:sp>
      <p:sp>
        <p:nvSpPr>
          <p:cNvPr id="71" name="Text Box 54"/>
          <p:cNvSpPr txBox="1">
            <a:spLocks noChangeArrowheads="1"/>
          </p:cNvSpPr>
          <p:nvPr/>
        </p:nvSpPr>
        <p:spPr bwMode="auto">
          <a:xfrm>
            <a:off x="169034" y="3140968"/>
            <a:ext cx="2040766" cy="3170099"/>
          </a:xfrm>
          <a:prstGeom prst="rect">
            <a:avLst/>
          </a:prstGeom>
          <a:noFill/>
          <a:ln w="12700">
            <a:noFill/>
            <a:miter lim="800000"/>
            <a:headEnd/>
            <a:tailEnd/>
          </a:ln>
        </p:spPr>
        <p:txBody>
          <a:bodyPr wrap="square">
            <a:spAutoFit/>
          </a:bodyPr>
          <a:lstStyle/>
          <a:p>
            <a:pPr algn="ctr" eaLnBrk="0" hangingPunct="0"/>
            <a:r>
              <a:rPr lang="zh-CN" altLang="en-US" sz="2000" b="1" dirty="0">
                <a:latin typeface="宋体" pitchFamily="2" charset="-122"/>
              </a:rPr>
              <a:t>相位</a:t>
            </a:r>
            <a:r>
              <a:rPr lang="en-US" altLang="zh-CN" sz="2000" b="1" dirty="0">
                <a:latin typeface="宋体" pitchFamily="2" charset="-122"/>
              </a:rPr>
              <a:t>+</a:t>
            </a:r>
            <a:r>
              <a:rPr lang="zh-CN" altLang="en-US" sz="2000" b="1" dirty="0">
                <a:latin typeface="宋体" pitchFamily="2" charset="-122"/>
              </a:rPr>
              <a:t>幅度</a:t>
            </a:r>
          </a:p>
          <a:p>
            <a:pPr algn="ctr" eaLnBrk="0" hangingPunct="0"/>
            <a:r>
              <a:rPr lang="zh-CN" altLang="en-US" sz="2000" b="1" dirty="0">
                <a:latin typeface="宋体" pitchFamily="2" charset="-122"/>
              </a:rPr>
              <a:t>（</a:t>
            </a:r>
            <a:r>
              <a:rPr lang="en-US" altLang="zh-CN" sz="2000" b="1" dirty="0">
                <a:latin typeface="宋体" pitchFamily="2" charset="-122"/>
              </a:rPr>
              <a:t>4</a:t>
            </a:r>
            <a:r>
              <a:rPr lang="zh-CN" altLang="en-US" sz="2000" b="1" dirty="0">
                <a:latin typeface="宋体" pitchFamily="2" charset="-122"/>
              </a:rPr>
              <a:t>倍速</a:t>
            </a:r>
            <a:r>
              <a:rPr lang="zh-CN" altLang="en-US" sz="2000" b="1" dirty="0" smtClean="0">
                <a:latin typeface="宋体" pitchFamily="2" charset="-122"/>
              </a:rPr>
              <a:t>）</a:t>
            </a:r>
            <a:endParaRPr lang="en-US" altLang="zh-CN" sz="2000" b="1" dirty="0" smtClean="0">
              <a:latin typeface="宋体" pitchFamily="2" charset="-122"/>
            </a:endParaRPr>
          </a:p>
          <a:p>
            <a:pPr algn="ctr" eaLnBrk="0" hangingPunct="0"/>
            <a:r>
              <a:rPr lang="en-US" altLang="zh-CN" sz="2000" b="1" dirty="0">
                <a:solidFill>
                  <a:srgbClr val="008000"/>
                </a:solidFill>
              </a:rPr>
              <a:t>g(x)=</a:t>
            </a:r>
            <a:r>
              <a:rPr lang="en-US" altLang="zh-CN" sz="2000" b="1" dirty="0" smtClean="0">
                <a:solidFill>
                  <a:srgbClr val="008000"/>
                </a:solidFill>
              </a:rPr>
              <a:t>A*sin(</a:t>
            </a:r>
            <a:r>
              <a:rPr lang="en-US" altLang="zh-CN" sz="2000" b="1" dirty="0" err="1" smtClean="0">
                <a:solidFill>
                  <a:srgbClr val="008000"/>
                </a:solidFill>
              </a:rPr>
              <a:t>B+x</a:t>
            </a:r>
            <a:r>
              <a:rPr lang="en-US" altLang="zh-CN" sz="2000" b="1" dirty="0">
                <a:solidFill>
                  <a:srgbClr val="008000"/>
                </a:solidFill>
              </a:rPr>
              <a:t>)</a:t>
            </a:r>
          </a:p>
          <a:p>
            <a:pPr algn="just" eaLnBrk="0" hangingPunct="0"/>
            <a:r>
              <a:rPr lang="zh-CN" altLang="en-US" sz="2000" b="1" dirty="0" smtClean="0">
                <a:latin typeface="宋体" pitchFamily="2" charset="-122"/>
              </a:rPr>
              <a:t>当</a:t>
            </a:r>
            <a:r>
              <a:rPr lang="en-US" altLang="zh-CN" sz="2000" b="1" dirty="0" smtClean="0">
                <a:latin typeface="宋体" pitchFamily="2" charset="-122"/>
              </a:rPr>
              <a:t>A=1,</a:t>
            </a:r>
          </a:p>
          <a:p>
            <a:pPr algn="ctr" eaLnBrk="0" hangingPunct="0"/>
            <a:r>
              <a:rPr lang="en-US" altLang="zh-CN" sz="2000" b="1" dirty="0" smtClean="0">
                <a:latin typeface="宋体" pitchFamily="2" charset="-122"/>
              </a:rPr>
              <a:t>B=45+i*90</a:t>
            </a:r>
          </a:p>
          <a:p>
            <a:pPr algn="ctr" eaLnBrk="0" hangingPunct="0"/>
            <a:r>
              <a:rPr lang="en-US" altLang="zh-CN" sz="2000" b="1" dirty="0" smtClean="0">
                <a:latin typeface="宋体" pitchFamily="2" charset="-122"/>
              </a:rPr>
              <a:t>[</a:t>
            </a:r>
            <a:r>
              <a:rPr lang="en-US" altLang="zh-CN" sz="2000" b="1" dirty="0" err="1" smtClean="0">
                <a:latin typeface="宋体" pitchFamily="2" charset="-122"/>
              </a:rPr>
              <a:t>i</a:t>
            </a:r>
            <a:r>
              <a:rPr lang="en-US" altLang="zh-CN" sz="2000" b="1" dirty="0" smtClean="0">
                <a:latin typeface="宋体" pitchFamily="2" charset="-122"/>
              </a:rPr>
              <a:t>=0..3];</a:t>
            </a:r>
          </a:p>
          <a:p>
            <a:pPr algn="just" eaLnBrk="0" hangingPunct="0"/>
            <a:r>
              <a:rPr lang="zh-CN" altLang="en-US" sz="2000" b="1" dirty="0" smtClean="0">
                <a:latin typeface="宋体" pitchFamily="2" charset="-122"/>
              </a:rPr>
              <a:t>当</a:t>
            </a:r>
            <a:r>
              <a:rPr lang="en-US" altLang="zh-CN" sz="2000" b="1" dirty="0" smtClean="0">
                <a:latin typeface="宋体" pitchFamily="2" charset="-122"/>
              </a:rPr>
              <a:t>A=2,</a:t>
            </a:r>
            <a:endParaRPr lang="en-US" altLang="zh-CN" sz="2000" b="1" dirty="0">
              <a:latin typeface="宋体" pitchFamily="2" charset="-122"/>
            </a:endParaRPr>
          </a:p>
          <a:p>
            <a:pPr algn="ctr" eaLnBrk="0" hangingPunct="0"/>
            <a:r>
              <a:rPr lang="en-US" altLang="zh-CN" sz="2000" b="1" dirty="0" smtClean="0">
                <a:latin typeface="宋体" pitchFamily="2" charset="-122"/>
              </a:rPr>
              <a:t>B=15+i*30</a:t>
            </a:r>
            <a:endParaRPr lang="en-US" altLang="zh-CN" sz="2000" b="1" dirty="0">
              <a:latin typeface="宋体" pitchFamily="2" charset="-122"/>
            </a:endParaRPr>
          </a:p>
          <a:p>
            <a:pPr algn="ctr" eaLnBrk="0" hangingPunct="0"/>
            <a:r>
              <a:rPr lang="en-US" altLang="zh-CN" sz="2000" b="1" dirty="0">
                <a:latin typeface="宋体" pitchFamily="2" charset="-122"/>
              </a:rPr>
              <a:t>[</a:t>
            </a:r>
            <a:r>
              <a:rPr lang="en-US" altLang="zh-CN" sz="2000" b="1" dirty="0" err="1">
                <a:latin typeface="宋体" pitchFamily="2" charset="-122"/>
              </a:rPr>
              <a:t>i</a:t>
            </a:r>
            <a:r>
              <a:rPr lang="en-US" altLang="zh-CN" sz="2000" b="1" dirty="0">
                <a:latin typeface="宋体" pitchFamily="2" charset="-122"/>
              </a:rPr>
              <a:t>=0</a:t>
            </a:r>
            <a:r>
              <a:rPr lang="en-US" altLang="zh-CN" sz="2000" b="1" dirty="0" smtClean="0">
                <a:latin typeface="宋体" pitchFamily="2" charset="-122"/>
              </a:rPr>
              <a:t>..11</a:t>
            </a:r>
            <a:r>
              <a:rPr lang="en-US" altLang="zh-CN" sz="2000" b="1" dirty="0" smtClean="0">
                <a:latin typeface="宋体" pitchFamily="2" charset="-122"/>
              </a:rPr>
              <a:t>]</a:t>
            </a:r>
            <a:r>
              <a:rPr lang="zh-CN" altLang="en-US" sz="2000" b="1" dirty="0" smtClean="0">
                <a:latin typeface="宋体" pitchFamily="2" charset="-122"/>
              </a:rPr>
              <a:t>；</a:t>
            </a:r>
            <a:endParaRPr lang="en-US" altLang="zh-CN" sz="2000" b="1" dirty="0" smtClean="0">
              <a:latin typeface="宋体" pitchFamily="2" charset="-122"/>
            </a:endParaRPr>
          </a:p>
          <a:p>
            <a:pPr algn="ctr" eaLnBrk="0" hangingPunct="0"/>
            <a:r>
              <a:rPr lang="zh-CN" altLang="en-US" sz="2000" b="1" dirty="0">
                <a:solidFill>
                  <a:srgbClr val="FF0000"/>
                </a:solidFill>
                <a:latin typeface="宋体" pitchFamily="2" charset="-122"/>
              </a:rPr>
              <a:t>码元状态数</a:t>
            </a:r>
            <a:r>
              <a:rPr lang="en-US" altLang="zh-CN" sz="2000" b="1" dirty="0" smtClean="0">
                <a:solidFill>
                  <a:srgbClr val="FF0000"/>
                </a:solidFill>
                <a:latin typeface="宋体" pitchFamily="2" charset="-122"/>
              </a:rPr>
              <a:t>=16</a:t>
            </a:r>
            <a:endParaRPr lang="zh-CN" altLang="en-US" sz="2000" b="1" dirty="0">
              <a:solidFill>
                <a:srgbClr val="FF0000"/>
              </a:solidFill>
              <a:latin typeface="宋体" pitchFamily="2" charset="-122"/>
            </a:endParaRP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861060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69</a:t>
            </a:r>
            <a:endParaRPr lang="en-US" altLang="zh-CN" dirty="0"/>
          </a:p>
        </p:txBody>
      </p:sp>
      <p:sp>
        <p:nvSpPr>
          <p:cNvPr id="32771" name="Text Box 3"/>
          <p:cNvSpPr txBox="1">
            <a:spLocks noChangeArrowheads="1"/>
          </p:cNvSpPr>
          <p:nvPr/>
        </p:nvSpPr>
        <p:spPr bwMode="auto">
          <a:xfrm>
            <a:off x="288925" y="1057275"/>
            <a:ext cx="8413750" cy="3524250"/>
          </a:xfrm>
          <a:prstGeom prst="rect">
            <a:avLst/>
          </a:prstGeom>
          <a:noFill/>
          <a:ln w="9525">
            <a:noFill/>
            <a:miter lim="800000"/>
            <a:headEnd/>
            <a:tailEnd/>
          </a:ln>
        </p:spPr>
        <p:txBody>
          <a:bodyPr wrap="none">
            <a:spAutoFit/>
          </a:bodyPr>
          <a:lstStyle/>
          <a:p>
            <a:pPr>
              <a:spcBef>
                <a:spcPct val="20000"/>
              </a:spcBef>
            </a:pPr>
            <a:r>
              <a:rPr lang="zh-CN" altLang="en-US" b="1">
                <a:latin typeface="楷体" pitchFamily="18" charset="-122"/>
                <a:ea typeface="楷体" pitchFamily="18" charset="-122"/>
              </a:rPr>
              <a:t>硬件电路主要用于自动生成码字，或者进行校验；</a:t>
            </a:r>
          </a:p>
          <a:p>
            <a:pPr>
              <a:spcBef>
                <a:spcPct val="20000"/>
              </a:spcBef>
            </a:pPr>
            <a:r>
              <a:rPr lang="zh-CN" altLang="en-US" b="1">
                <a:latin typeface="楷体" pitchFamily="18" charset="-122"/>
                <a:ea typeface="楷体" pitchFamily="18" charset="-122"/>
              </a:rPr>
              <a:t>多项式除法主要用于软件编程。</a:t>
            </a:r>
          </a:p>
          <a:p>
            <a:pPr>
              <a:spcBef>
                <a:spcPct val="20000"/>
              </a:spcBef>
            </a:pPr>
            <a:endParaRPr lang="zh-CN" altLang="en-US" b="1">
              <a:latin typeface="楷体" pitchFamily="18" charset="-122"/>
              <a:ea typeface="楷体" pitchFamily="18" charset="-122"/>
            </a:endParaRPr>
          </a:p>
          <a:p>
            <a:pPr>
              <a:spcBef>
                <a:spcPct val="20000"/>
              </a:spcBef>
            </a:pPr>
            <a:r>
              <a:rPr lang="zh-CN" altLang="en-US" b="1" u="sng">
                <a:latin typeface="楷体" pitchFamily="18" charset="-122"/>
                <a:ea typeface="楷体" pitchFamily="18" charset="-122"/>
              </a:rPr>
              <a:t>常用的</a:t>
            </a:r>
            <a:r>
              <a:rPr lang="en-US" altLang="zh-CN" b="1" u="sng">
                <a:latin typeface="楷体" pitchFamily="18" charset="-122"/>
                <a:ea typeface="楷体" pitchFamily="18" charset="-122"/>
              </a:rPr>
              <a:t>CRC</a:t>
            </a:r>
            <a:r>
              <a:rPr lang="zh-CN" altLang="en-US" b="1" u="sng">
                <a:latin typeface="楷体" pitchFamily="18" charset="-122"/>
                <a:ea typeface="楷体" pitchFamily="18" charset="-122"/>
              </a:rPr>
              <a:t>生成多项式</a:t>
            </a:r>
            <a:r>
              <a:rPr lang="en-US" altLang="zh-CN" b="1" u="sng">
                <a:latin typeface="楷体" pitchFamily="18" charset="-122"/>
                <a:ea typeface="楷体" pitchFamily="18" charset="-122"/>
              </a:rPr>
              <a:t>g(x)</a:t>
            </a:r>
            <a:r>
              <a:rPr lang="zh-CN" altLang="en-US" b="1" u="sng">
                <a:latin typeface="楷体" pitchFamily="18" charset="-122"/>
                <a:ea typeface="楷体" pitchFamily="18" charset="-122"/>
              </a:rPr>
              <a:t>为</a:t>
            </a:r>
            <a:r>
              <a:rPr lang="en-US" altLang="zh-CN" b="1">
                <a:latin typeface="楷体" pitchFamily="18" charset="-122"/>
                <a:ea typeface="楷体" pitchFamily="18" charset="-122"/>
              </a:rPr>
              <a:t>:</a:t>
            </a:r>
          </a:p>
          <a:p>
            <a:pPr>
              <a:spcBef>
                <a:spcPct val="20000"/>
              </a:spcBef>
            </a:pPr>
            <a:r>
              <a:rPr lang="en-US" altLang="zh-CN" sz="2000" b="1">
                <a:latin typeface="楷体" pitchFamily="18" charset="-122"/>
                <a:ea typeface="楷体" pitchFamily="18" charset="-122"/>
              </a:rPr>
              <a:t>     </a:t>
            </a:r>
            <a:r>
              <a:rPr lang="en-US" altLang="zh-CN" b="1">
                <a:latin typeface="楷体" pitchFamily="18" charset="-122"/>
                <a:ea typeface="楷体" pitchFamily="18" charset="-122"/>
              </a:rPr>
              <a:t>CRC16=x</a:t>
            </a:r>
            <a:r>
              <a:rPr lang="en-US" altLang="zh-CN" b="1" baseline="30000">
                <a:latin typeface="楷体" pitchFamily="18" charset="-122"/>
                <a:ea typeface="楷体" pitchFamily="18" charset="-122"/>
              </a:rPr>
              <a:t>16</a:t>
            </a:r>
            <a:r>
              <a:rPr lang="en-US" altLang="zh-CN" b="1">
                <a:latin typeface="楷体" pitchFamily="18" charset="-122"/>
                <a:ea typeface="楷体" pitchFamily="18" charset="-122"/>
              </a:rPr>
              <a:t>+x</a:t>
            </a:r>
            <a:r>
              <a:rPr lang="en-US" altLang="zh-CN" b="1" baseline="30000">
                <a:latin typeface="楷体" pitchFamily="18" charset="-122"/>
                <a:ea typeface="楷体" pitchFamily="18" charset="-122"/>
              </a:rPr>
              <a:t>15</a:t>
            </a:r>
            <a:r>
              <a:rPr lang="en-US" altLang="zh-CN" b="1">
                <a:latin typeface="楷体" pitchFamily="18" charset="-122"/>
                <a:ea typeface="楷体" pitchFamily="18" charset="-122"/>
              </a:rPr>
              <a:t>+x</a:t>
            </a:r>
            <a:r>
              <a:rPr lang="en-US" altLang="zh-CN" b="1" baseline="30000">
                <a:latin typeface="楷体" pitchFamily="18" charset="-122"/>
                <a:ea typeface="楷体" pitchFamily="18" charset="-122"/>
              </a:rPr>
              <a:t>2</a:t>
            </a:r>
            <a:r>
              <a:rPr lang="en-US" altLang="zh-CN" b="1">
                <a:latin typeface="楷体" pitchFamily="18" charset="-122"/>
                <a:ea typeface="楷体" pitchFamily="18" charset="-122"/>
              </a:rPr>
              <a:t>+1         R=16</a:t>
            </a:r>
            <a:r>
              <a:rPr lang="zh-CN" altLang="en-US" b="1">
                <a:latin typeface="楷体" pitchFamily="18" charset="-122"/>
                <a:ea typeface="楷体" pitchFamily="18" charset="-122"/>
              </a:rPr>
              <a:t>，   </a:t>
            </a:r>
            <a:r>
              <a:rPr lang="en-US" altLang="zh-CN" b="1">
                <a:latin typeface="楷体" pitchFamily="18" charset="-122"/>
                <a:ea typeface="楷体" pitchFamily="18" charset="-122"/>
              </a:rPr>
              <a:t>IBM</a:t>
            </a:r>
            <a:r>
              <a:rPr lang="zh-CN" altLang="en-US" b="1">
                <a:latin typeface="楷体" pitchFamily="18" charset="-122"/>
                <a:ea typeface="楷体" pitchFamily="18" charset="-122"/>
              </a:rPr>
              <a:t>专用</a:t>
            </a:r>
          </a:p>
          <a:p>
            <a:pPr>
              <a:spcBef>
                <a:spcPct val="20000"/>
              </a:spcBef>
            </a:pPr>
            <a:r>
              <a:rPr lang="zh-CN" altLang="en-US" b="1">
                <a:latin typeface="楷体" pitchFamily="18" charset="-122"/>
                <a:ea typeface="楷体" pitchFamily="18" charset="-122"/>
              </a:rPr>
              <a:t>    </a:t>
            </a:r>
            <a:r>
              <a:rPr lang="en-US" altLang="zh-CN" b="1">
                <a:latin typeface="楷体" pitchFamily="18" charset="-122"/>
                <a:ea typeface="楷体" pitchFamily="18" charset="-122"/>
              </a:rPr>
              <a:t>CRC16=x</a:t>
            </a:r>
            <a:r>
              <a:rPr lang="en-US" altLang="zh-CN" b="1" baseline="30000">
                <a:latin typeface="楷体" pitchFamily="18" charset="-122"/>
                <a:ea typeface="楷体" pitchFamily="18" charset="-122"/>
              </a:rPr>
              <a:t>16</a:t>
            </a:r>
            <a:r>
              <a:rPr lang="en-US" altLang="zh-CN" b="1">
                <a:latin typeface="楷体" pitchFamily="18" charset="-122"/>
                <a:ea typeface="楷体" pitchFamily="18" charset="-122"/>
              </a:rPr>
              <a:t>+x</a:t>
            </a:r>
            <a:r>
              <a:rPr lang="en-US" altLang="zh-CN" b="1" baseline="30000">
                <a:latin typeface="楷体" pitchFamily="18" charset="-122"/>
                <a:ea typeface="楷体" pitchFamily="18" charset="-122"/>
              </a:rPr>
              <a:t>12</a:t>
            </a:r>
            <a:r>
              <a:rPr lang="en-US" altLang="zh-CN" b="1">
                <a:latin typeface="楷体" pitchFamily="18" charset="-122"/>
                <a:ea typeface="楷体" pitchFamily="18" charset="-122"/>
              </a:rPr>
              <a:t>+x</a:t>
            </a:r>
            <a:r>
              <a:rPr lang="en-US" altLang="zh-CN" b="1" baseline="30000">
                <a:latin typeface="楷体" pitchFamily="18" charset="-122"/>
                <a:ea typeface="楷体" pitchFamily="18" charset="-122"/>
              </a:rPr>
              <a:t>5</a:t>
            </a:r>
            <a:r>
              <a:rPr lang="en-US" altLang="zh-CN" b="1">
                <a:latin typeface="楷体" pitchFamily="18" charset="-122"/>
                <a:ea typeface="楷体" pitchFamily="18" charset="-122"/>
              </a:rPr>
              <a:t>+1         R=16</a:t>
            </a:r>
            <a:r>
              <a:rPr lang="zh-CN" altLang="en-US" b="1">
                <a:latin typeface="楷体" pitchFamily="18" charset="-122"/>
                <a:ea typeface="楷体" pitchFamily="18" charset="-122"/>
              </a:rPr>
              <a:t>，   </a:t>
            </a:r>
            <a:r>
              <a:rPr lang="en-US" altLang="zh-CN" b="1">
                <a:latin typeface="楷体" pitchFamily="18" charset="-122"/>
                <a:ea typeface="楷体" pitchFamily="18" charset="-122"/>
              </a:rPr>
              <a:t>CCITT</a:t>
            </a:r>
            <a:r>
              <a:rPr lang="zh-CN" altLang="en-US" b="1">
                <a:latin typeface="楷体" pitchFamily="18" charset="-122"/>
                <a:ea typeface="楷体" pitchFamily="18" charset="-122"/>
              </a:rPr>
              <a:t>专用</a:t>
            </a:r>
          </a:p>
          <a:p>
            <a:pPr>
              <a:spcBef>
                <a:spcPct val="20000"/>
              </a:spcBef>
            </a:pPr>
            <a:r>
              <a:rPr lang="zh-CN" altLang="en-US" b="1">
                <a:latin typeface="楷体" pitchFamily="18" charset="-122"/>
                <a:ea typeface="楷体" pitchFamily="18" charset="-122"/>
              </a:rPr>
              <a:t>    </a:t>
            </a:r>
            <a:r>
              <a:rPr lang="en-US" altLang="zh-CN" b="1">
                <a:latin typeface="楷体" pitchFamily="18" charset="-122"/>
                <a:ea typeface="楷体" pitchFamily="18" charset="-122"/>
              </a:rPr>
              <a:t>CRC32=x</a:t>
            </a:r>
            <a:r>
              <a:rPr lang="en-US" altLang="zh-CN" b="1" baseline="30000">
                <a:latin typeface="楷体" pitchFamily="18" charset="-122"/>
                <a:ea typeface="楷体" pitchFamily="18" charset="-122"/>
              </a:rPr>
              <a:t>32</a:t>
            </a:r>
            <a:r>
              <a:rPr lang="en-US" altLang="zh-CN" b="1">
                <a:latin typeface="楷体" pitchFamily="18" charset="-122"/>
                <a:ea typeface="楷体" pitchFamily="18" charset="-122"/>
              </a:rPr>
              <a:t>+x</a:t>
            </a:r>
            <a:r>
              <a:rPr lang="en-US" altLang="zh-CN" b="1" baseline="30000">
                <a:latin typeface="楷体" pitchFamily="18" charset="-122"/>
                <a:ea typeface="楷体" pitchFamily="18" charset="-122"/>
              </a:rPr>
              <a:t>26</a:t>
            </a:r>
            <a:r>
              <a:rPr lang="en-US" altLang="zh-CN" b="1">
                <a:latin typeface="楷体" pitchFamily="18" charset="-122"/>
                <a:ea typeface="楷体" pitchFamily="18" charset="-122"/>
              </a:rPr>
              <a:t>+x</a:t>
            </a:r>
            <a:r>
              <a:rPr lang="en-US" altLang="zh-CN" b="1" baseline="30000">
                <a:latin typeface="楷体" pitchFamily="18" charset="-122"/>
                <a:ea typeface="楷体" pitchFamily="18" charset="-122"/>
              </a:rPr>
              <a:t>23</a:t>
            </a:r>
            <a:r>
              <a:rPr lang="en-US" altLang="zh-CN" b="1">
                <a:latin typeface="楷体" pitchFamily="18" charset="-122"/>
                <a:ea typeface="楷体" pitchFamily="18" charset="-122"/>
              </a:rPr>
              <a:t>+x</a:t>
            </a:r>
            <a:r>
              <a:rPr lang="en-US" altLang="zh-CN" b="1" baseline="30000">
                <a:latin typeface="楷体" pitchFamily="18" charset="-122"/>
                <a:ea typeface="楷体" pitchFamily="18" charset="-122"/>
              </a:rPr>
              <a:t>22</a:t>
            </a:r>
            <a:r>
              <a:rPr lang="en-US" altLang="zh-CN" b="1">
                <a:latin typeface="楷体" pitchFamily="18" charset="-122"/>
                <a:ea typeface="楷体" pitchFamily="18" charset="-122"/>
              </a:rPr>
              <a:t>+x</a:t>
            </a:r>
            <a:r>
              <a:rPr lang="en-US" altLang="zh-CN" b="1" baseline="30000">
                <a:latin typeface="楷体" pitchFamily="18" charset="-122"/>
                <a:ea typeface="楷体" pitchFamily="18" charset="-122"/>
              </a:rPr>
              <a:t>16</a:t>
            </a:r>
            <a:r>
              <a:rPr lang="en-US" altLang="zh-CN" b="1">
                <a:latin typeface="楷体" pitchFamily="18" charset="-122"/>
                <a:ea typeface="楷体" pitchFamily="18" charset="-122"/>
              </a:rPr>
              <a:t>+x</a:t>
            </a:r>
            <a:r>
              <a:rPr lang="en-US" altLang="zh-CN" b="1" baseline="30000">
                <a:latin typeface="楷体" pitchFamily="18" charset="-122"/>
                <a:ea typeface="楷体" pitchFamily="18" charset="-122"/>
              </a:rPr>
              <a:t>12</a:t>
            </a:r>
            <a:r>
              <a:rPr lang="en-US" altLang="zh-CN" b="1">
                <a:latin typeface="楷体" pitchFamily="18" charset="-122"/>
                <a:ea typeface="楷体" pitchFamily="18" charset="-122"/>
              </a:rPr>
              <a:t>+x</a:t>
            </a:r>
            <a:r>
              <a:rPr lang="en-US" altLang="zh-CN" b="1" baseline="30000">
                <a:latin typeface="楷体" pitchFamily="18" charset="-122"/>
                <a:ea typeface="楷体" pitchFamily="18" charset="-122"/>
              </a:rPr>
              <a:t>11</a:t>
            </a:r>
            <a:r>
              <a:rPr lang="en-US" altLang="zh-CN" b="1">
                <a:latin typeface="楷体" pitchFamily="18" charset="-122"/>
                <a:ea typeface="楷体" pitchFamily="18" charset="-122"/>
              </a:rPr>
              <a:t>+x</a:t>
            </a:r>
            <a:r>
              <a:rPr lang="en-US" altLang="zh-CN" b="1" baseline="30000">
                <a:latin typeface="楷体" pitchFamily="18" charset="-122"/>
                <a:ea typeface="楷体" pitchFamily="18" charset="-122"/>
              </a:rPr>
              <a:t>10</a:t>
            </a:r>
            <a:r>
              <a:rPr lang="en-US" altLang="zh-CN" b="1">
                <a:latin typeface="楷体" pitchFamily="18" charset="-122"/>
                <a:ea typeface="楷体" pitchFamily="18" charset="-122"/>
              </a:rPr>
              <a:t>+x</a:t>
            </a:r>
            <a:r>
              <a:rPr lang="en-US" altLang="zh-CN" b="1" baseline="30000">
                <a:latin typeface="楷体" pitchFamily="18" charset="-122"/>
                <a:ea typeface="楷体" pitchFamily="18" charset="-122"/>
              </a:rPr>
              <a:t>8</a:t>
            </a:r>
            <a:r>
              <a:rPr lang="en-US" altLang="zh-CN" b="1">
                <a:latin typeface="楷体" pitchFamily="18" charset="-122"/>
                <a:ea typeface="楷体" pitchFamily="18" charset="-122"/>
              </a:rPr>
              <a:t>+x</a:t>
            </a:r>
            <a:r>
              <a:rPr lang="en-US" altLang="zh-CN" b="1" baseline="30000">
                <a:latin typeface="楷体" pitchFamily="18" charset="-122"/>
                <a:ea typeface="楷体" pitchFamily="18" charset="-122"/>
              </a:rPr>
              <a:t>7</a:t>
            </a:r>
            <a:r>
              <a:rPr lang="en-US" altLang="zh-CN" b="1">
                <a:latin typeface="楷体" pitchFamily="18" charset="-122"/>
                <a:ea typeface="楷体" pitchFamily="18" charset="-122"/>
              </a:rPr>
              <a:t>+x</a:t>
            </a:r>
            <a:r>
              <a:rPr lang="en-US" altLang="zh-CN" b="1" baseline="30000">
                <a:latin typeface="楷体" pitchFamily="18" charset="-122"/>
                <a:ea typeface="楷体" pitchFamily="18" charset="-122"/>
              </a:rPr>
              <a:t>5</a:t>
            </a:r>
            <a:r>
              <a:rPr lang="en-US" altLang="zh-CN" b="1">
                <a:latin typeface="楷体" pitchFamily="18" charset="-122"/>
                <a:ea typeface="楷体" pitchFamily="18" charset="-122"/>
              </a:rPr>
              <a:t>+x</a:t>
            </a:r>
            <a:r>
              <a:rPr lang="en-US" altLang="zh-CN" b="1" baseline="30000">
                <a:latin typeface="楷体" pitchFamily="18" charset="-122"/>
                <a:ea typeface="楷体" pitchFamily="18" charset="-122"/>
              </a:rPr>
              <a:t>4</a:t>
            </a:r>
            <a:r>
              <a:rPr lang="en-US" altLang="zh-CN" b="1">
                <a:latin typeface="楷体" pitchFamily="18" charset="-122"/>
                <a:ea typeface="楷体" pitchFamily="18" charset="-122"/>
              </a:rPr>
              <a:t>+x</a:t>
            </a:r>
            <a:r>
              <a:rPr lang="en-US" altLang="zh-CN" b="1" baseline="30000">
                <a:latin typeface="楷体" pitchFamily="18" charset="-122"/>
                <a:ea typeface="楷体" pitchFamily="18" charset="-122"/>
              </a:rPr>
              <a:t>2</a:t>
            </a:r>
            <a:r>
              <a:rPr lang="en-US" altLang="zh-CN" b="1">
                <a:latin typeface="楷体" pitchFamily="18" charset="-122"/>
                <a:ea typeface="楷体" pitchFamily="18" charset="-122"/>
              </a:rPr>
              <a:t>+x+1 </a:t>
            </a:r>
          </a:p>
          <a:p>
            <a:pPr>
              <a:spcBef>
                <a:spcPct val="20000"/>
              </a:spcBef>
            </a:pPr>
            <a:r>
              <a:rPr lang="en-US" altLang="zh-CN" b="1">
                <a:latin typeface="楷体" pitchFamily="18" charset="-122"/>
                <a:ea typeface="楷体" pitchFamily="18" charset="-122"/>
              </a:rPr>
              <a:t>                             R=32,   LAN</a:t>
            </a:r>
            <a:r>
              <a:rPr lang="zh-CN" altLang="en-US" b="1">
                <a:latin typeface="楷体" pitchFamily="18" charset="-122"/>
                <a:ea typeface="楷体" pitchFamily="18" charset="-122"/>
              </a:rPr>
              <a:t>中常用</a:t>
            </a:r>
          </a:p>
        </p:txBody>
      </p:sp>
      <p:sp>
        <p:nvSpPr>
          <p:cNvPr id="32772" name="Text Box 4"/>
          <p:cNvSpPr txBox="1">
            <a:spLocks noChangeArrowheads="1"/>
          </p:cNvSpPr>
          <p:nvPr/>
        </p:nvSpPr>
        <p:spPr bwMode="auto">
          <a:xfrm>
            <a:off x="268288" y="234950"/>
            <a:ext cx="3079750" cy="457200"/>
          </a:xfrm>
          <a:prstGeom prst="rect">
            <a:avLst/>
          </a:prstGeom>
          <a:noFill/>
          <a:ln w="9525">
            <a:noFill/>
            <a:miter lim="800000"/>
            <a:headEnd/>
            <a:tailEnd/>
          </a:ln>
        </p:spPr>
        <p:txBody>
          <a:bodyPr wrap="none">
            <a:spAutoFit/>
          </a:bodyPr>
          <a:lstStyle/>
          <a:p>
            <a:pPr>
              <a:spcBef>
                <a:spcPct val="20000"/>
              </a:spcBef>
            </a:pPr>
            <a:r>
              <a:rPr lang="en-US" altLang="zh-CN" b="1">
                <a:latin typeface="楷体" pitchFamily="18" charset="-122"/>
                <a:ea typeface="楷体" pitchFamily="18" charset="-122"/>
              </a:rPr>
              <a:t>CRC</a:t>
            </a:r>
            <a:r>
              <a:rPr lang="zh-CN" altLang="en-US" b="1">
                <a:latin typeface="楷体" pitchFamily="18" charset="-122"/>
                <a:ea typeface="楷体" pitchFamily="18" charset="-122"/>
              </a:rPr>
              <a:t>校验码使用广泛。</a:t>
            </a:r>
          </a:p>
        </p:txBody>
      </p:sp>
      <p:sp>
        <p:nvSpPr>
          <p:cNvPr id="685061" name="Rectangle 5"/>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33795" name="Line 3"/>
          <p:cNvSpPr>
            <a:spLocks noChangeShapeType="1"/>
          </p:cNvSpPr>
          <p:nvPr/>
        </p:nvSpPr>
        <p:spPr bwMode="auto">
          <a:xfrm>
            <a:off x="1295400" y="1746250"/>
            <a:ext cx="6096000" cy="0"/>
          </a:xfrm>
          <a:prstGeom prst="line">
            <a:avLst/>
          </a:prstGeom>
          <a:noFill/>
          <a:ln w="38100" cmpd="dbl">
            <a:solidFill>
              <a:schemeClr val="tx1"/>
            </a:solidFill>
            <a:round/>
            <a:headEnd/>
            <a:tailEnd/>
          </a:ln>
        </p:spPr>
        <p:txBody>
          <a:bodyPr wrap="none" anchor="ctr"/>
          <a:lstStyle/>
          <a:p>
            <a:endParaRPr lang="zh-CN" altLang="en-US"/>
          </a:p>
        </p:txBody>
      </p:sp>
      <p:pic>
        <p:nvPicPr>
          <p:cNvPr id="33796" name="Picture 4"/>
          <p:cNvPicPr>
            <a:picLocks noChangeArrowheads="1"/>
          </p:cNvPicPr>
          <p:nvPr/>
        </p:nvPicPr>
        <p:blipFill>
          <a:blip r:embed="rId2" cstate="print"/>
          <a:srcRect/>
          <a:stretch>
            <a:fillRect/>
          </a:stretch>
        </p:blipFill>
        <p:spPr bwMode="auto">
          <a:xfrm>
            <a:off x="990600" y="1365250"/>
            <a:ext cx="457200" cy="685800"/>
          </a:xfrm>
          <a:prstGeom prst="rect">
            <a:avLst/>
          </a:prstGeom>
          <a:noFill/>
          <a:ln w="12700">
            <a:noFill/>
            <a:miter lim="800000"/>
            <a:headEnd/>
            <a:tailEnd/>
          </a:ln>
        </p:spPr>
      </p:pic>
      <p:pic>
        <p:nvPicPr>
          <p:cNvPr id="33797" name="Picture 5"/>
          <p:cNvPicPr>
            <a:picLocks noChangeArrowheads="1"/>
          </p:cNvPicPr>
          <p:nvPr/>
        </p:nvPicPr>
        <p:blipFill>
          <a:blip r:embed="rId2" cstate="print"/>
          <a:srcRect/>
          <a:stretch>
            <a:fillRect/>
          </a:stretch>
        </p:blipFill>
        <p:spPr bwMode="auto">
          <a:xfrm>
            <a:off x="7391400" y="1289050"/>
            <a:ext cx="533400" cy="685800"/>
          </a:xfrm>
          <a:prstGeom prst="rect">
            <a:avLst/>
          </a:prstGeom>
          <a:noFill/>
          <a:ln w="12700">
            <a:noFill/>
            <a:miter lim="800000"/>
            <a:headEnd/>
            <a:tailEnd/>
          </a:ln>
        </p:spPr>
      </p:pic>
      <p:sp>
        <p:nvSpPr>
          <p:cNvPr id="33798" name="Text Box 6"/>
          <p:cNvSpPr txBox="1">
            <a:spLocks noChangeArrowheads="1"/>
          </p:cNvSpPr>
          <p:nvPr/>
        </p:nvSpPr>
        <p:spPr bwMode="auto">
          <a:xfrm>
            <a:off x="395288" y="2079625"/>
            <a:ext cx="8718550" cy="2428875"/>
          </a:xfrm>
          <a:prstGeom prst="rect">
            <a:avLst/>
          </a:prstGeom>
          <a:noFill/>
          <a:ln w="12700">
            <a:noFill/>
            <a:miter lim="800000"/>
            <a:headEnd/>
            <a:tailEnd/>
          </a:ln>
        </p:spPr>
        <p:txBody>
          <a:bodyPr wrap="none">
            <a:spAutoFit/>
          </a:bodyPr>
          <a:lstStyle/>
          <a:p>
            <a:pPr eaLnBrk="0" hangingPunct="0">
              <a:spcBef>
                <a:spcPct val="50000"/>
              </a:spcBef>
              <a:spcAft>
                <a:spcPct val="30000"/>
              </a:spcAft>
            </a:pPr>
            <a:r>
              <a:rPr lang="zh-CN" altLang="en-US" b="1">
                <a:latin typeface="楷体" pitchFamily="18" charset="-122"/>
                <a:ea typeface="楷体" pitchFamily="18" charset="-122"/>
              </a:rPr>
              <a:t>编码：字符到比特到线路（数字脉冲）；</a:t>
            </a:r>
          </a:p>
          <a:p>
            <a:pPr eaLnBrk="0" hangingPunct="0">
              <a:spcBef>
                <a:spcPct val="50000"/>
              </a:spcBef>
              <a:spcAft>
                <a:spcPct val="30000"/>
              </a:spcAft>
            </a:pPr>
            <a:r>
              <a:rPr lang="en-US" altLang="zh-CN" b="1">
                <a:latin typeface="楷体" pitchFamily="18" charset="-122"/>
                <a:ea typeface="楷体" pitchFamily="18" charset="-122"/>
              </a:rPr>
              <a:t>Modem</a:t>
            </a:r>
            <a:r>
              <a:rPr lang="zh-CN" altLang="en-US" b="1">
                <a:latin typeface="楷体" pitchFamily="18" charset="-122"/>
                <a:ea typeface="楷体" pitchFamily="18" charset="-122"/>
              </a:rPr>
              <a:t>和</a:t>
            </a:r>
            <a:r>
              <a:rPr lang="en-US" altLang="zh-CN" b="1">
                <a:latin typeface="楷体" pitchFamily="18" charset="-122"/>
                <a:ea typeface="楷体" pitchFamily="18" charset="-122"/>
              </a:rPr>
              <a:t>Codec</a:t>
            </a:r>
            <a:r>
              <a:rPr lang="zh-CN" altLang="en-US" b="1">
                <a:latin typeface="楷体" pitchFamily="18" charset="-122"/>
                <a:ea typeface="楷体" pitchFamily="18" charset="-122"/>
              </a:rPr>
              <a:t>：适应模拟和数字信道的特性；</a:t>
            </a:r>
          </a:p>
          <a:p>
            <a:pPr eaLnBrk="0" hangingPunct="0">
              <a:spcBef>
                <a:spcPct val="50000"/>
              </a:spcBef>
              <a:spcAft>
                <a:spcPct val="30000"/>
              </a:spcAft>
            </a:pPr>
            <a:r>
              <a:rPr lang="zh-CN" altLang="en-US" b="1">
                <a:latin typeface="楷体" pitchFamily="18" charset="-122"/>
                <a:ea typeface="楷体" pitchFamily="18" charset="-122"/>
              </a:rPr>
              <a:t>差错处理：解除线路噪声问题，提高正确性；</a:t>
            </a:r>
          </a:p>
          <a:p>
            <a:pPr eaLnBrk="0" hangingPunct="0">
              <a:spcBef>
                <a:spcPct val="50000"/>
              </a:spcBef>
              <a:spcAft>
                <a:spcPct val="30000"/>
              </a:spcAft>
            </a:pPr>
            <a:r>
              <a:rPr lang="zh-CN" altLang="en-US" b="1">
                <a:latin typeface="楷体" pitchFamily="18" charset="-122"/>
                <a:ea typeface="楷体" pitchFamily="18" charset="-122"/>
              </a:rPr>
              <a:t>结论：现有知识的合理应用应可支持计算机间的信息可靠传输。</a:t>
            </a:r>
          </a:p>
        </p:txBody>
      </p:sp>
      <p:sp>
        <p:nvSpPr>
          <p:cNvPr id="33799" name="Text Box 7"/>
          <p:cNvSpPr txBox="1">
            <a:spLocks noChangeArrowheads="1"/>
          </p:cNvSpPr>
          <p:nvPr/>
        </p:nvSpPr>
        <p:spPr bwMode="auto">
          <a:xfrm>
            <a:off x="822325" y="981075"/>
            <a:ext cx="692150" cy="396875"/>
          </a:xfrm>
          <a:prstGeom prst="rect">
            <a:avLst/>
          </a:prstGeom>
          <a:noFill/>
          <a:ln w="12700">
            <a:noFill/>
            <a:miter lim="800000"/>
            <a:headEnd/>
            <a:tailEnd/>
          </a:ln>
        </p:spPr>
        <p:txBody>
          <a:bodyPr wrap="none">
            <a:spAutoFit/>
          </a:bodyPr>
          <a:lstStyle/>
          <a:p>
            <a:pPr eaLnBrk="0" hangingPunct="0"/>
            <a:r>
              <a:rPr lang="zh-CN" altLang="en-US" sz="2000" b="1">
                <a:latin typeface="楷体" pitchFamily="18" charset="-122"/>
                <a:ea typeface="楷体" pitchFamily="18" charset="-122"/>
              </a:rPr>
              <a:t>信源</a:t>
            </a:r>
          </a:p>
        </p:txBody>
      </p:sp>
      <p:sp>
        <p:nvSpPr>
          <p:cNvPr id="33800" name="Text Box 8"/>
          <p:cNvSpPr txBox="1">
            <a:spLocks noChangeArrowheads="1"/>
          </p:cNvSpPr>
          <p:nvPr/>
        </p:nvSpPr>
        <p:spPr bwMode="auto">
          <a:xfrm>
            <a:off x="7239000" y="908050"/>
            <a:ext cx="692150" cy="396875"/>
          </a:xfrm>
          <a:prstGeom prst="rect">
            <a:avLst/>
          </a:prstGeom>
          <a:noFill/>
          <a:ln w="12700">
            <a:noFill/>
            <a:miter lim="800000"/>
            <a:headEnd/>
            <a:tailEnd/>
          </a:ln>
        </p:spPr>
        <p:txBody>
          <a:bodyPr wrap="none">
            <a:spAutoFit/>
          </a:bodyPr>
          <a:lstStyle/>
          <a:p>
            <a:pPr eaLnBrk="0" hangingPunct="0"/>
            <a:r>
              <a:rPr lang="zh-CN" altLang="en-US" sz="2000" b="1">
                <a:latin typeface="楷体" pitchFamily="18" charset="-122"/>
                <a:ea typeface="楷体" pitchFamily="18" charset="-122"/>
              </a:rPr>
              <a:t>信宿</a:t>
            </a:r>
          </a:p>
        </p:txBody>
      </p:sp>
      <p:sp>
        <p:nvSpPr>
          <p:cNvPr id="33801" name="Line 9"/>
          <p:cNvSpPr>
            <a:spLocks noChangeShapeType="1"/>
          </p:cNvSpPr>
          <p:nvPr/>
        </p:nvSpPr>
        <p:spPr bwMode="auto">
          <a:xfrm>
            <a:off x="1524000" y="1136650"/>
            <a:ext cx="5715000" cy="0"/>
          </a:xfrm>
          <a:prstGeom prst="line">
            <a:avLst/>
          </a:prstGeom>
          <a:noFill/>
          <a:ln w="12700">
            <a:solidFill>
              <a:schemeClr val="tx1"/>
            </a:solidFill>
            <a:prstDash val="sysDot"/>
            <a:round/>
            <a:headEnd/>
            <a:tailEnd type="triangle" w="med" len="med"/>
          </a:ln>
        </p:spPr>
        <p:txBody>
          <a:bodyPr/>
          <a:lstStyle/>
          <a:p>
            <a:endParaRPr lang="zh-CN" altLang="en-US"/>
          </a:p>
        </p:txBody>
      </p:sp>
      <p:sp>
        <p:nvSpPr>
          <p:cNvPr id="33802" name="Text Box 10"/>
          <p:cNvSpPr txBox="1">
            <a:spLocks noChangeArrowheads="1"/>
          </p:cNvSpPr>
          <p:nvPr/>
        </p:nvSpPr>
        <p:spPr bwMode="auto">
          <a:xfrm>
            <a:off x="3879850" y="1365250"/>
            <a:ext cx="692150" cy="396875"/>
          </a:xfrm>
          <a:prstGeom prst="rect">
            <a:avLst/>
          </a:prstGeom>
          <a:noFill/>
          <a:ln w="12700">
            <a:noFill/>
            <a:miter lim="800000"/>
            <a:headEnd/>
            <a:tailEnd/>
          </a:ln>
        </p:spPr>
        <p:txBody>
          <a:bodyPr wrap="none">
            <a:spAutoFit/>
          </a:bodyPr>
          <a:lstStyle/>
          <a:p>
            <a:pPr eaLnBrk="0" hangingPunct="0"/>
            <a:r>
              <a:rPr lang="zh-CN" altLang="en-US" sz="2000" b="1">
                <a:latin typeface="楷体" pitchFamily="18" charset="-122"/>
                <a:ea typeface="楷体" pitchFamily="18" charset="-122"/>
              </a:rPr>
              <a:t>信道</a:t>
            </a:r>
          </a:p>
        </p:txBody>
      </p:sp>
      <p:sp>
        <p:nvSpPr>
          <p:cNvPr id="33803" name="Text Box 12"/>
          <p:cNvSpPr txBox="1">
            <a:spLocks noChangeArrowheads="1"/>
          </p:cNvSpPr>
          <p:nvPr/>
        </p:nvSpPr>
        <p:spPr bwMode="auto">
          <a:xfrm>
            <a:off x="273050" y="249238"/>
            <a:ext cx="2317750" cy="457200"/>
          </a:xfrm>
          <a:prstGeom prst="rect">
            <a:avLst/>
          </a:prstGeom>
          <a:noFill/>
          <a:ln w="9525">
            <a:noFill/>
            <a:miter lim="800000"/>
            <a:headEnd/>
            <a:tailEnd/>
          </a:ln>
        </p:spPr>
        <p:txBody>
          <a:bodyPr wrap="none">
            <a:spAutoFit/>
          </a:bodyPr>
          <a:lstStyle/>
          <a:p>
            <a:r>
              <a:rPr lang="zh-CN" altLang="en-US" b="1">
                <a:latin typeface="楷体" pitchFamily="18" charset="-122"/>
                <a:ea typeface="楷体" pitchFamily="18" charset="-122"/>
              </a:rPr>
              <a:t>通信原理小结：</a:t>
            </a:r>
          </a:p>
        </p:txBody>
      </p:sp>
      <p:grpSp>
        <p:nvGrpSpPr>
          <p:cNvPr id="2" name="Group 13"/>
          <p:cNvGrpSpPr>
            <a:grpSpLocks/>
          </p:cNvGrpSpPr>
          <p:nvPr/>
        </p:nvGrpSpPr>
        <p:grpSpPr bwMode="auto">
          <a:xfrm>
            <a:off x="457200" y="4724400"/>
            <a:ext cx="8077200" cy="914400"/>
            <a:chOff x="192" y="3456"/>
            <a:chExt cx="5088" cy="576"/>
          </a:xfrm>
        </p:grpSpPr>
        <p:sp>
          <p:nvSpPr>
            <p:cNvPr id="33811" name="Rectangle 14"/>
            <p:cNvSpPr>
              <a:spLocks noChangeArrowheads="1"/>
            </p:cNvSpPr>
            <p:nvPr/>
          </p:nvSpPr>
          <p:spPr bwMode="auto">
            <a:xfrm>
              <a:off x="816" y="3552"/>
              <a:ext cx="432" cy="432"/>
            </a:xfrm>
            <a:prstGeom prst="rect">
              <a:avLst/>
            </a:prstGeom>
            <a:solidFill>
              <a:schemeClr val="hlink"/>
            </a:solidFill>
            <a:ln w="12700">
              <a:solidFill>
                <a:schemeClr val="tx1"/>
              </a:solidFill>
              <a:miter lim="800000"/>
              <a:headEnd/>
              <a:tailEnd/>
            </a:ln>
          </p:spPr>
          <p:txBody>
            <a:bodyPr wrap="none" anchor="ctr"/>
            <a:lstStyle/>
            <a:p>
              <a:pPr algn="ctr" eaLnBrk="0" hangingPunct="0"/>
              <a:r>
                <a:rPr lang="zh-CN" altLang="en-US" sz="2000" b="1">
                  <a:latin typeface="楷体" pitchFamily="18" charset="-122"/>
                  <a:ea typeface="楷体" pitchFamily="18" charset="-122"/>
                </a:rPr>
                <a:t>差错</a:t>
              </a:r>
            </a:p>
            <a:p>
              <a:pPr algn="ctr" eaLnBrk="0" hangingPunct="0"/>
              <a:r>
                <a:rPr lang="zh-CN" altLang="en-US" sz="2000" b="1">
                  <a:latin typeface="楷体" pitchFamily="18" charset="-122"/>
                  <a:ea typeface="楷体" pitchFamily="18" charset="-122"/>
                </a:rPr>
                <a:t>处理</a:t>
              </a:r>
            </a:p>
          </p:txBody>
        </p:sp>
        <p:sp>
          <p:nvSpPr>
            <p:cNvPr id="33812" name="Rectangle 15"/>
            <p:cNvSpPr>
              <a:spLocks noChangeArrowheads="1"/>
            </p:cNvSpPr>
            <p:nvPr/>
          </p:nvSpPr>
          <p:spPr bwMode="auto">
            <a:xfrm>
              <a:off x="1392" y="3552"/>
              <a:ext cx="384" cy="432"/>
            </a:xfrm>
            <a:prstGeom prst="rect">
              <a:avLst/>
            </a:prstGeom>
            <a:solidFill>
              <a:schemeClr val="accent1"/>
            </a:solidFill>
            <a:ln w="12700">
              <a:solidFill>
                <a:schemeClr val="tx1"/>
              </a:solidFill>
              <a:miter lim="800000"/>
              <a:headEnd/>
              <a:tailEnd/>
            </a:ln>
          </p:spPr>
          <p:txBody>
            <a:bodyPr wrap="none" anchor="ctr"/>
            <a:lstStyle/>
            <a:p>
              <a:pPr algn="ctr" eaLnBrk="0" hangingPunct="0"/>
              <a:r>
                <a:rPr lang="zh-CN" altLang="en-US" sz="2000" b="1">
                  <a:latin typeface="楷体" pitchFamily="18" charset="-122"/>
                  <a:ea typeface="楷体" pitchFamily="18" charset="-122"/>
                </a:rPr>
                <a:t>编码</a:t>
              </a:r>
            </a:p>
          </p:txBody>
        </p:sp>
        <p:sp>
          <p:nvSpPr>
            <p:cNvPr id="33813" name="Rectangle 16"/>
            <p:cNvSpPr>
              <a:spLocks noChangeArrowheads="1"/>
            </p:cNvSpPr>
            <p:nvPr/>
          </p:nvSpPr>
          <p:spPr bwMode="auto">
            <a:xfrm>
              <a:off x="1920" y="3552"/>
              <a:ext cx="576" cy="432"/>
            </a:xfrm>
            <a:prstGeom prst="rect">
              <a:avLst/>
            </a:prstGeom>
            <a:solidFill>
              <a:srgbClr val="FF66FF"/>
            </a:solidFill>
            <a:ln w="12700">
              <a:solidFill>
                <a:schemeClr val="tx1"/>
              </a:solidFill>
              <a:miter lim="800000"/>
              <a:headEnd/>
              <a:tailEnd/>
            </a:ln>
          </p:spPr>
          <p:txBody>
            <a:bodyPr wrap="none" anchor="ctr"/>
            <a:lstStyle/>
            <a:p>
              <a:pPr algn="ctr" eaLnBrk="0" hangingPunct="0"/>
              <a:r>
                <a:rPr lang="en-US" altLang="zh-CN" sz="2000" b="1">
                  <a:latin typeface="楷体" pitchFamily="18" charset="-122"/>
                  <a:ea typeface="楷体" pitchFamily="18" charset="-122"/>
                </a:rPr>
                <a:t>Modem/</a:t>
              </a:r>
            </a:p>
            <a:p>
              <a:pPr algn="ctr" eaLnBrk="0" hangingPunct="0"/>
              <a:r>
                <a:rPr lang="en-US" altLang="zh-CN" sz="2000" b="1">
                  <a:latin typeface="楷体" pitchFamily="18" charset="-122"/>
                  <a:ea typeface="楷体" pitchFamily="18" charset="-122"/>
                </a:rPr>
                <a:t>Codec</a:t>
              </a:r>
            </a:p>
          </p:txBody>
        </p:sp>
        <p:sp>
          <p:nvSpPr>
            <p:cNvPr id="33814" name="Rectangle 17"/>
            <p:cNvSpPr>
              <a:spLocks noChangeArrowheads="1"/>
            </p:cNvSpPr>
            <p:nvPr/>
          </p:nvSpPr>
          <p:spPr bwMode="auto">
            <a:xfrm>
              <a:off x="3024" y="3552"/>
              <a:ext cx="576" cy="432"/>
            </a:xfrm>
            <a:prstGeom prst="rect">
              <a:avLst/>
            </a:prstGeom>
            <a:solidFill>
              <a:srgbClr val="FF66FF"/>
            </a:solidFill>
            <a:ln w="12700">
              <a:solidFill>
                <a:schemeClr val="tx1"/>
              </a:solidFill>
              <a:miter lim="800000"/>
              <a:headEnd/>
              <a:tailEnd/>
            </a:ln>
          </p:spPr>
          <p:txBody>
            <a:bodyPr wrap="none" anchor="ctr"/>
            <a:lstStyle/>
            <a:p>
              <a:pPr algn="ctr" eaLnBrk="0" hangingPunct="0"/>
              <a:r>
                <a:rPr lang="en-US" altLang="zh-CN" sz="2000" b="1">
                  <a:latin typeface="楷体" pitchFamily="18" charset="-122"/>
                  <a:ea typeface="楷体" pitchFamily="18" charset="-122"/>
                </a:rPr>
                <a:t>Modem/</a:t>
              </a:r>
            </a:p>
            <a:p>
              <a:pPr algn="ctr" eaLnBrk="0" hangingPunct="0"/>
              <a:r>
                <a:rPr lang="en-US" altLang="zh-CN" sz="2000" b="1">
                  <a:latin typeface="楷体" pitchFamily="18" charset="-122"/>
                  <a:ea typeface="楷体" pitchFamily="18" charset="-122"/>
                </a:rPr>
                <a:t>Codec</a:t>
              </a:r>
            </a:p>
          </p:txBody>
        </p:sp>
        <p:sp>
          <p:nvSpPr>
            <p:cNvPr id="33815" name="Rectangle 18"/>
            <p:cNvSpPr>
              <a:spLocks noChangeArrowheads="1"/>
            </p:cNvSpPr>
            <p:nvPr/>
          </p:nvSpPr>
          <p:spPr bwMode="auto">
            <a:xfrm>
              <a:off x="192" y="3456"/>
              <a:ext cx="2352" cy="576"/>
            </a:xfrm>
            <a:prstGeom prst="rect">
              <a:avLst/>
            </a:prstGeom>
            <a:noFill/>
            <a:ln w="12700">
              <a:solidFill>
                <a:schemeClr val="tx1"/>
              </a:solidFill>
              <a:prstDash val="sysDot"/>
              <a:miter lim="800000"/>
              <a:headEnd/>
              <a:tailEnd/>
            </a:ln>
          </p:spPr>
          <p:txBody>
            <a:bodyPr wrap="none" anchor="ctr"/>
            <a:lstStyle/>
            <a:p>
              <a:endParaRPr lang="zh-CN" altLang="en-US"/>
            </a:p>
          </p:txBody>
        </p:sp>
        <p:sp>
          <p:nvSpPr>
            <p:cNvPr id="33816" name="Rectangle 19"/>
            <p:cNvSpPr>
              <a:spLocks noChangeArrowheads="1"/>
            </p:cNvSpPr>
            <p:nvPr/>
          </p:nvSpPr>
          <p:spPr bwMode="auto">
            <a:xfrm>
              <a:off x="2976" y="3456"/>
              <a:ext cx="2304" cy="576"/>
            </a:xfrm>
            <a:prstGeom prst="rect">
              <a:avLst/>
            </a:prstGeom>
            <a:noFill/>
            <a:ln w="12700">
              <a:solidFill>
                <a:schemeClr val="tx1"/>
              </a:solidFill>
              <a:prstDash val="sysDot"/>
              <a:miter lim="800000"/>
              <a:headEnd/>
              <a:tailEnd/>
            </a:ln>
          </p:spPr>
          <p:txBody>
            <a:bodyPr wrap="none" anchor="ctr"/>
            <a:lstStyle/>
            <a:p>
              <a:endParaRPr lang="zh-CN" altLang="en-US"/>
            </a:p>
          </p:txBody>
        </p:sp>
        <p:sp>
          <p:nvSpPr>
            <p:cNvPr id="33817" name="Line 20"/>
            <p:cNvSpPr>
              <a:spLocks noChangeShapeType="1"/>
            </p:cNvSpPr>
            <p:nvPr/>
          </p:nvSpPr>
          <p:spPr bwMode="auto">
            <a:xfrm>
              <a:off x="1248" y="3744"/>
              <a:ext cx="144" cy="0"/>
            </a:xfrm>
            <a:prstGeom prst="line">
              <a:avLst/>
            </a:prstGeom>
            <a:noFill/>
            <a:ln w="12700">
              <a:solidFill>
                <a:schemeClr val="tx1"/>
              </a:solidFill>
              <a:round/>
              <a:headEnd/>
              <a:tailEnd/>
            </a:ln>
          </p:spPr>
          <p:txBody>
            <a:bodyPr/>
            <a:lstStyle/>
            <a:p>
              <a:endParaRPr lang="zh-CN" altLang="en-US"/>
            </a:p>
          </p:txBody>
        </p:sp>
        <p:sp>
          <p:nvSpPr>
            <p:cNvPr id="33818" name="Line 21"/>
            <p:cNvSpPr>
              <a:spLocks noChangeShapeType="1"/>
            </p:cNvSpPr>
            <p:nvPr/>
          </p:nvSpPr>
          <p:spPr bwMode="auto">
            <a:xfrm>
              <a:off x="1776" y="3744"/>
              <a:ext cx="144" cy="0"/>
            </a:xfrm>
            <a:prstGeom prst="line">
              <a:avLst/>
            </a:prstGeom>
            <a:noFill/>
            <a:ln w="12700">
              <a:solidFill>
                <a:schemeClr val="tx1"/>
              </a:solidFill>
              <a:round/>
              <a:headEnd/>
              <a:tailEnd/>
            </a:ln>
          </p:spPr>
          <p:txBody>
            <a:bodyPr/>
            <a:lstStyle/>
            <a:p>
              <a:endParaRPr lang="zh-CN" altLang="en-US"/>
            </a:p>
          </p:txBody>
        </p:sp>
        <p:sp>
          <p:nvSpPr>
            <p:cNvPr id="33819" name="Line 22"/>
            <p:cNvSpPr>
              <a:spLocks noChangeShapeType="1"/>
            </p:cNvSpPr>
            <p:nvPr/>
          </p:nvSpPr>
          <p:spPr bwMode="auto">
            <a:xfrm>
              <a:off x="2496" y="3744"/>
              <a:ext cx="528" cy="0"/>
            </a:xfrm>
            <a:prstGeom prst="line">
              <a:avLst/>
            </a:prstGeom>
            <a:noFill/>
            <a:ln w="12700">
              <a:solidFill>
                <a:schemeClr val="tx1"/>
              </a:solidFill>
              <a:round/>
              <a:headEnd/>
              <a:tailEnd type="triangle" w="med" len="med"/>
            </a:ln>
          </p:spPr>
          <p:txBody>
            <a:bodyPr/>
            <a:lstStyle/>
            <a:p>
              <a:endParaRPr lang="zh-CN" altLang="en-US"/>
            </a:p>
          </p:txBody>
        </p:sp>
        <p:sp>
          <p:nvSpPr>
            <p:cNvPr id="33820" name="Line 23"/>
            <p:cNvSpPr>
              <a:spLocks noChangeShapeType="1"/>
            </p:cNvSpPr>
            <p:nvPr/>
          </p:nvSpPr>
          <p:spPr bwMode="auto">
            <a:xfrm>
              <a:off x="3600" y="3744"/>
              <a:ext cx="144" cy="0"/>
            </a:xfrm>
            <a:prstGeom prst="line">
              <a:avLst/>
            </a:prstGeom>
            <a:noFill/>
            <a:ln w="12700">
              <a:solidFill>
                <a:schemeClr val="tx1"/>
              </a:solidFill>
              <a:round/>
              <a:headEnd/>
              <a:tailEnd/>
            </a:ln>
          </p:spPr>
          <p:txBody>
            <a:bodyPr/>
            <a:lstStyle/>
            <a:p>
              <a:endParaRPr lang="zh-CN" altLang="en-US"/>
            </a:p>
          </p:txBody>
        </p:sp>
        <p:sp>
          <p:nvSpPr>
            <p:cNvPr id="33821" name="Line 24"/>
            <p:cNvSpPr>
              <a:spLocks noChangeShapeType="1"/>
            </p:cNvSpPr>
            <p:nvPr/>
          </p:nvSpPr>
          <p:spPr bwMode="auto">
            <a:xfrm>
              <a:off x="4272" y="3696"/>
              <a:ext cx="144" cy="0"/>
            </a:xfrm>
            <a:prstGeom prst="line">
              <a:avLst/>
            </a:prstGeom>
            <a:noFill/>
            <a:ln w="12700">
              <a:solidFill>
                <a:schemeClr val="tx1"/>
              </a:solidFill>
              <a:round/>
              <a:headEnd/>
              <a:tailEnd/>
            </a:ln>
          </p:spPr>
          <p:txBody>
            <a:bodyPr/>
            <a:lstStyle/>
            <a:p>
              <a:endParaRPr lang="zh-CN" altLang="en-US"/>
            </a:p>
          </p:txBody>
        </p:sp>
        <p:sp>
          <p:nvSpPr>
            <p:cNvPr id="33822" name="Text Box 25"/>
            <p:cNvSpPr txBox="1">
              <a:spLocks noChangeArrowheads="1"/>
            </p:cNvSpPr>
            <p:nvPr/>
          </p:nvSpPr>
          <p:spPr bwMode="auto">
            <a:xfrm>
              <a:off x="2534" y="3502"/>
              <a:ext cx="436" cy="250"/>
            </a:xfrm>
            <a:prstGeom prst="rect">
              <a:avLst/>
            </a:prstGeom>
            <a:noFill/>
            <a:ln w="12700">
              <a:noFill/>
              <a:miter lim="800000"/>
              <a:headEnd/>
              <a:tailEnd/>
            </a:ln>
          </p:spPr>
          <p:txBody>
            <a:bodyPr wrap="none">
              <a:spAutoFit/>
            </a:bodyPr>
            <a:lstStyle/>
            <a:p>
              <a:pPr eaLnBrk="0" hangingPunct="0"/>
              <a:r>
                <a:rPr lang="zh-CN" altLang="en-US" sz="2000" b="1">
                  <a:latin typeface="楷体" pitchFamily="18" charset="-122"/>
                  <a:ea typeface="楷体" pitchFamily="18" charset="-122"/>
                </a:rPr>
                <a:t>介质</a:t>
              </a:r>
            </a:p>
          </p:txBody>
        </p:sp>
        <p:sp>
          <p:nvSpPr>
            <p:cNvPr id="33823" name="Rectangle 26"/>
            <p:cNvSpPr>
              <a:spLocks noChangeArrowheads="1"/>
            </p:cNvSpPr>
            <p:nvPr/>
          </p:nvSpPr>
          <p:spPr bwMode="auto">
            <a:xfrm>
              <a:off x="288" y="3552"/>
              <a:ext cx="384" cy="432"/>
            </a:xfrm>
            <a:prstGeom prst="rect">
              <a:avLst/>
            </a:prstGeom>
            <a:solidFill>
              <a:srgbClr val="FFFF00"/>
            </a:solidFill>
            <a:ln w="12700">
              <a:solidFill>
                <a:schemeClr val="tx1"/>
              </a:solidFill>
              <a:miter lim="800000"/>
              <a:headEnd/>
              <a:tailEnd/>
            </a:ln>
          </p:spPr>
          <p:txBody>
            <a:bodyPr wrap="none" anchor="ctr"/>
            <a:lstStyle/>
            <a:p>
              <a:pPr algn="ctr" eaLnBrk="0" hangingPunct="0"/>
              <a:r>
                <a:rPr lang="zh-CN" altLang="en-US" sz="2000" b="1">
                  <a:latin typeface="楷体" pitchFamily="18" charset="-122"/>
                  <a:ea typeface="楷体" pitchFamily="18" charset="-122"/>
                </a:rPr>
                <a:t>信源</a:t>
              </a:r>
            </a:p>
          </p:txBody>
        </p:sp>
        <p:sp>
          <p:nvSpPr>
            <p:cNvPr id="33824" name="Line 27"/>
            <p:cNvSpPr>
              <a:spLocks noChangeShapeType="1"/>
            </p:cNvSpPr>
            <p:nvPr/>
          </p:nvSpPr>
          <p:spPr bwMode="auto">
            <a:xfrm>
              <a:off x="672" y="3744"/>
              <a:ext cx="144" cy="0"/>
            </a:xfrm>
            <a:prstGeom prst="line">
              <a:avLst/>
            </a:prstGeom>
            <a:noFill/>
            <a:ln w="12700">
              <a:solidFill>
                <a:schemeClr val="tx1"/>
              </a:solidFill>
              <a:round/>
              <a:headEnd/>
              <a:tailEnd/>
            </a:ln>
          </p:spPr>
          <p:txBody>
            <a:bodyPr/>
            <a:lstStyle/>
            <a:p>
              <a:endParaRPr lang="zh-CN" altLang="en-US"/>
            </a:p>
          </p:txBody>
        </p:sp>
        <p:sp>
          <p:nvSpPr>
            <p:cNvPr id="33825" name="Rectangle 28"/>
            <p:cNvSpPr>
              <a:spLocks noChangeArrowheads="1"/>
            </p:cNvSpPr>
            <p:nvPr/>
          </p:nvSpPr>
          <p:spPr bwMode="auto">
            <a:xfrm>
              <a:off x="4272" y="3552"/>
              <a:ext cx="432" cy="432"/>
            </a:xfrm>
            <a:prstGeom prst="rect">
              <a:avLst/>
            </a:prstGeom>
            <a:solidFill>
              <a:schemeClr val="hlink"/>
            </a:solidFill>
            <a:ln w="12700">
              <a:solidFill>
                <a:schemeClr val="tx1"/>
              </a:solidFill>
              <a:miter lim="800000"/>
              <a:headEnd/>
              <a:tailEnd/>
            </a:ln>
          </p:spPr>
          <p:txBody>
            <a:bodyPr wrap="none" anchor="ctr"/>
            <a:lstStyle/>
            <a:p>
              <a:pPr algn="ctr" eaLnBrk="0" hangingPunct="0"/>
              <a:r>
                <a:rPr lang="zh-CN" altLang="en-US" sz="2000" b="1">
                  <a:latin typeface="楷体" pitchFamily="18" charset="-122"/>
                  <a:ea typeface="楷体" pitchFamily="18" charset="-122"/>
                </a:rPr>
                <a:t>差错</a:t>
              </a:r>
            </a:p>
            <a:p>
              <a:pPr algn="ctr" eaLnBrk="0" hangingPunct="0"/>
              <a:r>
                <a:rPr lang="zh-CN" altLang="en-US" sz="2000" b="1">
                  <a:latin typeface="楷体" pitchFamily="18" charset="-122"/>
                  <a:ea typeface="楷体" pitchFamily="18" charset="-122"/>
                </a:rPr>
                <a:t>处理</a:t>
              </a:r>
            </a:p>
          </p:txBody>
        </p:sp>
        <p:sp>
          <p:nvSpPr>
            <p:cNvPr id="33826" name="Rectangle 29"/>
            <p:cNvSpPr>
              <a:spLocks noChangeArrowheads="1"/>
            </p:cNvSpPr>
            <p:nvPr/>
          </p:nvSpPr>
          <p:spPr bwMode="auto">
            <a:xfrm>
              <a:off x="3744" y="3552"/>
              <a:ext cx="384" cy="432"/>
            </a:xfrm>
            <a:prstGeom prst="rect">
              <a:avLst/>
            </a:prstGeom>
            <a:solidFill>
              <a:schemeClr val="accent1"/>
            </a:solidFill>
            <a:ln w="12700">
              <a:solidFill>
                <a:schemeClr val="tx1"/>
              </a:solidFill>
              <a:miter lim="800000"/>
              <a:headEnd/>
              <a:tailEnd/>
            </a:ln>
          </p:spPr>
          <p:txBody>
            <a:bodyPr wrap="none" anchor="ctr"/>
            <a:lstStyle/>
            <a:p>
              <a:pPr algn="ctr" eaLnBrk="0" hangingPunct="0"/>
              <a:r>
                <a:rPr lang="zh-CN" altLang="en-US" sz="2000" b="1">
                  <a:latin typeface="楷体" pitchFamily="18" charset="-122"/>
                  <a:ea typeface="楷体" pitchFamily="18" charset="-122"/>
                </a:rPr>
                <a:t>编码</a:t>
              </a:r>
            </a:p>
          </p:txBody>
        </p:sp>
        <p:sp>
          <p:nvSpPr>
            <p:cNvPr id="33827" name="Line 30"/>
            <p:cNvSpPr>
              <a:spLocks noChangeShapeType="1"/>
            </p:cNvSpPr>
            <p:nvPr/>
          </p:nvSpPr>
          <p:spPr bwMode="auto">
            <a:xfrm>
              <a:off x="4704" y="3744"/>
              <a:ext cx="144" cy="0"/>
            </a:xfrm>
            <a:prstGeom prst="line">
              <a:avLst/>
            </a:prstGeom>
            <a:noFill/>
            <a:ln w="12700">
              <a:solidFill>
                <a:schemeClr val="tx1"/>
              </a:solidFill>
              <a:round/>
              <a:headEnd/>
              <a:tailEnd/>
            </a:ln>
          </p:spPr>
          <p:txBody>
            <a:bodyPr/>
            <a:lstStyle/>
            <a:p>
              <a:endParaRPr lang="zh-CN" altLang="en-US"/>
            </a:p>
          </p:txBody>
        </p:sp>
        <p:sp>
          <p:nvSpPr>
            <p:cNvPr id="33828" name="Rectangle 31"/>
            <p:cNvSpPr>
              <a:spLocks noChangeArrowheads="1"/>
            </p:cNvSpPr>
            <p:nvPr/>
          </p:nvSpPr>
          <p:spPr bwMode="auto">
            <a:xfrm>
              <a:off x="4848" y="3552"/>
              <a:ext cx="384" cy="432"/>
            </a:xfrm>
            <a:prstGeom prst="rect">
              <a:avLst/>
            </a:prstGeom>
            <a:solidFill>
              <a:srgbClr val="FFFF00"/>
            </a:solidFill>
            <a:ln w="12700">
              <a:solidFill>
                <a:schemeClr val="tx1"/>
              </a:solidFill>
              <a:miter lim="800000"/>
              <a:headEnd/>
              <a:tailEnd/>
            </a:ln>
          </p:spPr>
          <p:txBody>
            <a:bodyPr wrap="none" anchor="ctr"/>
            <a:lstStyle/>
            <a:p>
              <a:pPr algn="ctr" eaLnBrk="0" hangingPunct="0"/>
              <a:r>
                <a:rPr lang="zh-CN" altLang="en-US" sz="2000" b="1">
                  <a:latin typeface="楷体" pitchFamily="18" charset="-122"/>
                  <a:ea typeface="楷体" pitchFamily="18" charset="-122"/>
                </a:rPr>
                <a:t>信宿</a:t>
              </a:r>
            </a:p>
          </p:txBody>
        </p:sp>
        <p:sp>
          <p:nvSpPr>
            <p:cNvPr id="33829" name="Line 32"/>
            <p:cNvSpPr>
              <a:spLocks noChangeShapeType="1"/>
            </p:cNvSpPr>
            <p:nvPr/>
          </p:nvSpPr>
          <p:spPr bwMode="auto">
            <a:xfrm>
              <a:off x="4128" y="3744"/>
              <a:ext cx="144" cy="0"/>
            </a:xfrm>
            <a:prstGeom prst="line">
              <a:avLst/>
            </a:prstGeom>
            <a:noFill/>
            <a:ln w="12700">
              <a:solidFill>
                <a:schemeClr val="tx1"/>
              </a:solidFill>
              <a:round/>
              <a:headEnd/>
              <a:tailEnd/>
            </a:ln>
          </p:spPr>
          <p:txBody>
            <a:bodyPr/>
            <a:lstStyle/>
            <a:p>
              <a:endParaRPr lang="zh-CN" altLang="en-US"/>
            </a:p>
          </p:txBody>
        </p:sp>
      </p:grpSp>
      <p:sp>
        <p:nvSpPr>
          <p:cNvPr id="33805" name="Line 35"/>
          <p:cNvSpPr>
            <a:spLocks noChangeShapeType="1"/>
          </p:cNvSpPr>
          <p:nvPr/>
        </p:nvSpPr>
        <p:spPr bwMode="auto">
          <a:xfrm>
            <a:off x="1511300" y="6546850"/>
            <a:ext cx="6096000" cy="0"/>
          </a:xfrm>
          <a:prstGeom prst="line">
            <a:avLst/>
          </a:prstGeom>
          <a:noFill/>
          <a:ln w="38100" cmpd="dbl">
            <a:solidFill>
              <a:schemeClr val="tx1"/>
            </a:solidFill>
            <a:round/>
            <a:headEnd type="triangle" w="med" len="med"/>
            <a:tailEnd type="triangle" w="med" len="med"/>
          </a:ln>
        </p:spPr>
        <p:txBody>
          <a:bodyPr wrap="none" anchor="ctr"/>
          <a:lstStyle/>
          <a:p>
            <a:endParaRPr lang="zh-CN" altLang="en-US"/>
          </a:p>
        </p:txBody>
      </p:sp>
      <p:pic>
        <p:nvPicPr>
          <p:cNvPr id="33806" name="Picture 36"/>
          <p:cNvPicPr>
            <a:picLocks noChangeArrowheads="1"/>
          </p:cNvPicPr>
          <p:nvPr/>
        </p:nvPicPr>
        <p:blipFill>
          <a:blip r:embed="rId2" cstate="print"/>
          <a:srcRect/>
          <a:stretch>
            <a:fillRect/>
          </a:stretch>
        </p:blipFill>
        <p:spPr bwMode="auto">
          <a:xfrm>
            <a:off x="1206500" y="6165850"/>
            <a:ext cx="457200" cy="685800"/>
          </a:xfrm>
          <a:prstGeom prst="rect">
            <a:avLst/>
          </a:prstGeom>
          <a:noFill/>
          <a:ln w="12700">
            <a:noFill/>
            <a:miter lim="800000"/>
            <a:headEnd/>
            <a:tailEnd/>
          </a:ln>
        </p:spPr>
      </p:pic>
      <p:pic>
        <p:nvPicPr>
          <p:cNvPr id="33807" name="Picture 37"/>
          <p:cNvPicPr>
            <a:picLocks noChangeArrowheads="1"/>
          </p:cNvPicPr>
          <p:nvPr/>
        </p:nvPicPr>
        <p:blipFill>
          <a:blip r:embed="rId2" cstate="print"/>
          <a:srcRect/>
          <a:stretch>
            <a:fillRect/>
          </a:stretch>
        </p:blipFill>
        <p:spPr bwMode="auto">
          <a:xfrm>
            <a:off x="7607300" y="6089650"/>
            <a:ext cx="533400" cy="685800"/>
          </a:xfrm>
          <a:prstGeom prst="rect">
            <a:avLst/>
          </a:prstGeom>
          <a:noFill/>
          <a:ln w="12700">
            <a:noFill/>
            <a:miter lim="800000"/>
            <a:headEnd/>
            <a:tailEnd/>
          </a:ln>
        </p:spPr>
      </p:pic>
      <p:sp>
        <p:nvSpPr>
          <p:cNvPr id="33808" name="Text Box 38"/>
          <p:cNvSpPr txBox="1">
            <a:spLocks noChangeArrowheads="1"/>
          </p:cNvSpPr>
          <p:nvPr/>
        </p:nvSpPr>
        <p:spPr bwMode="auto">
          <a:xfrm>
            <a:off x="1038225" y="5781675"/>
            <a:ext cx="692150" cy="396875"/>
          </a:xfrm>
          <a:prstGeom prst="rect">
            <a:avLst/>
          </a:prstGeom>
          <a:noFill/>
          <a:ln w="12700">
            <a:noFill/>
            <a:miter lim="800000"/>
            <a:headEnd/>
            <a:tailEnd/>
          </a:ln>
        </p:spPr>
        <p:txBody>
          <a:bodyPr wrap="none">
            <a:spAutoFit/>
          </a:bodyPr>
          <a:lstStyle/>
          <a:p>
            <a:pPr eaLnBrk="0" hangingPunct="0"/>
            <a:r>
              <a:rPr lang="zh-CN" altLang="en-US" sz="2000" b="1">
                <a:latin typeface="楷体" pitchFamily="18" charset="-122"/>
                <a:ea typeface="楷体" pitchFamily="18" charset="-122"/>
              </a:rPr>
              <a:t>信源</a:t>
            </a:r>
          </a:p>
        </p:txBody>
      </p:sp>
      <p:sp>
        <p:nvSpPr>
          <p:cNvPr id="33809" name="Text Box 40"/>
          <p:cNvSpPr txBox="1">
            <a:spLocks noChangeArrowheads="1"/>
          </p:cNvSpPr>
          <p:nvPr/>
        </p:nvSpPr>
        <p:spPr bwMode="auto">
          <a:xfrm>
            <a:off x="4095750" y="6165850"/>
            <a:ext cx="1200150" cy="396875"/>
          </a:xfrm>
          <a:prstGeom prst="rect">
            <a:avLst/>
          </a:prstGeom>
          <a:noFill/>
          <a:ln w="12700">
            <a:noFill/>
            <a:miter lim="800000"/>
            <a:headEnd/>
            <a:tailEnd/>
          </a:ln>
        </p:spPr>
        <p:txBody>
          <a:bodyPr wrap="none">
            <a:spAutoFit/>
          </a:bodyPr>
          <a:lstStyle/>
          <a:p>
            <a:pPr eaLnBrk="0" hangingPunct="0"/>
            <a:r>
              <a:rPr lang="zh-CN" altLang="en-US" sz="2000" b="1">
                <a:solidFill>
                  <a:srgbClr val="FF0000"/>
                </a:solidFill>
                <a:latin typeface="楷体" pitchFamily="18" charset="-122"/>
                <a:ea typeface="楷体" pitchFamily="18" charset="-122"/>
              </a:rPr>
              <a:t>可靠传输</a:t>
            </a:r>
          </a:p>
        </p:txBody>
      </p:sp>
      <p:sp>
        <p:nvSpPr>
          <p:cNvPr id="33810" name="Text Box 41"/>
          <p:cNvSpPr txBox="1">
            <a:spLocks noChangeArrowheads="1"/>
          </p:cNvSpPr>
          <p:nvPr/>
        </p:nvSpPr>
        <p:spPr bwMode="auto">
          <a:xfrm>
            <a:off x="7454900" y="5734050"/>
            <a:ext cx="692150" cy="396875"/>
          </a:xfrm>
          <a:prstGeom prst="rect">
            <a:avLst/>
          </a:prstGeom>
          <a:noFill/>
          <a:ln w="12700">
            <a:noFill/>
            <a:miter lim="800000"/>
            <a:headEnd/>
            <a:tailEnd/>
          </a:ln>
        </p:spPr>
        <p:txBody>
          <a:bodyPr wrap="none">
            <a:spAutoFit/>
          </a:bodyPr>
          <a:lstStyle/>
          <a:p>
            <a:pPr eaLnBrk="0" hangingPunct="0"/>
            <a:r>
              <a:rPr lang="zh-CN" altLang="en-US" sz="2000" b="1">
                <a:latin typeface="楷体" pitchFamily="18" charset="-122"/>
                <a:ea typeface="楷体" pitchFamily="18" charset="-122"/>
              </a:rPr>
              <a:t>信宿</a:t>
            </a: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34819" name="Text Box 3"/>
          <p:cNvSpPr txBox="1">
            <a:spLocks noChangeArrowheads="1"/>
          </p:cNvSpPr>
          <p:nvPr/>
        </p:nvSpPr>
        <p:spPr bwMode="auto">
          <a:xfrm>
            <a:off x="861060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51</a:t>
            </a:r>
            <a:endParaRPr lang="en-US" altLang="zh-CN" dirty="0"/>
          </a:p>
        </p:txBody>
      </p:sp>
      <p:sp>
        <p:nvSpPr>
          <p:cNvPr id="34820" name="Text Box 4"/>
          <p:cNvSpPr txBox="1">
            <a:spLocks noChangeArrowheads="1"/>
          </p:cNvSpPr>
          <p:nvPr/>
        </p:nvSpPr>
        <p:spPr bwMode="auto">
          <a:xfrm>
            <a:off x="136525" y="195263"/>
            <a:ext cx="3140075" cy="476250"/>
          </a:xfrm>
          <a:prstGeom prst="rect">
            <a:avLst/>
          </a:prstGeom>
          <a:noFill/>
          <a:ln w="9525">
            <a:noFill/>
            <a:miter lim="800000"/>
            <a:headEnd/>
            <a:tailEnd/>
          </a:ln>
        </p:spPr>
        <p:txBody>
          <a:bodyPr>
            <a:spAutoFit/>
          </a:bodyPr>
          <a:lstStyle/>
          <a:p>
            <a:pPr>
              <a:lnSpc>
                <a:spcPct val="90000"/>
              </a:lnSpc>
              <a:spcBef>
                <a:spcPct val="20000"/>
              </a:spcBef>
            </a:pPr>
            <a:r>
              <a:rPr lang="en-US" altLang="zh-CN" sz="2800" b="1">
                <a:solidFill>
                  <a:srgbClr val="FF0000"/>
                </a:solidFill>
                <a:latin typeface="楷体" pitchFamily="18" charset="-122"/>
                <a:ea typeface="楷体" pitchFamily="18" charset="-122"/>
              </a:rPr>
              <a:t>2.9 </a:t>
            </a:r>
            <a:r>
              <a:rPr lang="zh-CN" altLang="en-US" sz="2800" b="1">
                <a:solidFill>
                  <a:srgbClr val="FF0000"/>
                </a:solidFill>
                <a:latin typeface="楷体" pitchFamily="18" charset="-122"/>
                <a:ea typeface="楷体" pitchFamily="18" charset="-122"/>
              </a:rPr>
              <a:t>传输控制规程</a:t>
            </a:r>
          </a:p>
        </p:txBody>
      </p:sp>
      <p:sp>
        <p:nvSpPr>
          <p:cNvPr id="34821" name="Text Box 5"/>
          <p:cNvSpPr txBox="1">
            <a:spLocks noChangeArrowheads="1"/>
          </p:cNvSpPr>
          <p:nvPr/>
        </p:nvSpPr>
        <p:spPr bwMode="auto">
          <a:xfrm>
            <a:off x="107950" y="752475"/>
            <a:ext cx="8778875" cy="5810822"/>
          </a:xfrm>
          <a:prstGeom prst="rect">
            <a:avLst/>
          </a:prstGeom>
          <a:noFill/>
          <a:ln w="9525">
            <a:noFill/>
            <a:miter lim="800000"/>
            <a:headEnd/>
            <a:tailEnd/>
          </a:ln>
        </p:spPr>
        <p:txBody>
          <a:bodyPr>
            <a:spAutoFit/>
          </a:bodyPr>
          <a:lstStyle/>
          <a:p>
            <a:pPr>
              <a:lnSpc>
                <a:spcPct val="140000"/>
              </a:lnSpc>
              <a:spcBef>
                <a:spcPct val="20000"/>
              </a:spcBef>
            </a:pPr>
            <a:r>
              <a:rPr lang="zh-CN" altLang="en-US" b="1" dirty="0">
                <a:latin typeface="楷体" pitchFamily="18" charset="-122"/>
                <a:ea typeface="楷体" pitchFamily="18" charset="-122"/>
              </a:rPr>
              <a:t>目的： 协调通信双方的动作，保证数据信息传输的正确性。</a:t>
            </a:r>
          </a:p>
          <a:p>
            <a:pPr>
              <a:lnSpc>
                <a:spcPct val="90000"/>
              </a:lnSpc>
              <a:spcBef>
                <a:spcPct val="20000"/>
              </a:spcBef>
            </a:pPr>
            <a:r>
              <a:rPr lang="zh-CN" altLang="en-US" b="1" dirty="0">
                <a:latin typeface="楷体" pitchFamily="18" charset="-122"/>
                <a:ea typeface="楷体" pitchFamily="18" charset="-122"/>
              </a:rPr>
              <a:t>异步传输控制规程： 实现以字符为单位的传输；</a:t>
            </a:r>
          </a:p>
          <a:p>
            <a:pPr>
              <a:lnSpc>
                <a:spcPct val="90000"/>
              </a:lnSpc>
              <a:spcBef>
                <a:spcPct val="20000"/>
              </a:spcBef>
            </a:pPr>
            <a:r>
              <a:rPr lang="zh-CN" altLang="en-US" b="1" dirty="0">
                <a:latin typeface="楷体" pitchFamily="18" charset="-122"/>
                <a:ea typeface="楷体" pitchFamily="18" charset="-122"/>
              </a:rPr>
              <a:t>同步传输控制规程： 实现以多个字符或比特组合成的数据块</a:t>
            </a:r>
          </a:p>
          <a:p>
            <a:pPr>
              <a:lnSpc>
                <a:spcPct val="90000"/>
              </a:lnSpc>
              <a:spcBef>
                <a:spcPct val="20000"/>
              </a:spcBef>
            </a:pPr>
            <a:r>
              <a:rPr lang="zh-CN" altLang="en-US" b="1" dirty="0">
                <a:latin typeface="楷体" pitchFamily="18" charset="-122"/>
                <a:ea typeface="楷体" pitchFamily="18" charset="-122"/>
              </a:rPr>
              <a:t>                   为单位的传输；</a:t>
            </a:r>
          </a:p>
          <a:p>
            <a:pPr>
              <a:lnSpc>
                <a:spcPct val="150000"/>
              </a:lnSpc>
              <a:spcBef>
                <a:spcPct val="20000"/>
              </a:spcBef>
            </a:pPr>
            <a:r>
              <a:rPr lang="en-US" altLang="zh-CN" sz="2800" b="1" dirty="0">
                <a:solidFill>
                  <a:srgbClr val="FF0000"/>
                </a:solidFill>
                <a:latin typeface="楷体" pitchFamily="18" charset="-122"/>
                <a:ea typeface="楷体" pitchFamily="18" charset="-122"/>
              </a:rPr>
              <a:t>2.9.1 </a:t>
            </a:r>
            <a:r>
              <a:rPr lang="zh-CN" altLang="en-US" sz="2800" b="1" u="sng" dirty="0">
                <a:solidFill>
                  <a:srgbClr val="FF0000"/>
                </a:solidFill>
                <a:latin typeface="楷体" pitchFamily="18" charset="-122"/>
                <a:ea typeface="楷体" pitchFamily="18" charset="-122"/>
              </a:rPr>
              <a:t>面向字符型的传输控制规程</a:t>
            </a:r>
            <a:r>
              <a:rPr lang="zh-CN" altLang="en-US" sz="2800" b="1" dirty="0">
                <a:latin typeface="楷体" pitchFamily="18" charset="-122"/>
                <a:ea typeface="楷体" pitchFamily="18" charset="-122"/>
              </a:rPr>
              <a:t> </a:t>
            </a:r>
            <a:r>
              <a:rPr lang="zh-CN" altLang="en-US" b="1" dirty="0">
                <a:latin typeface="楷体" pitchFamily="18" charset="-122"/>
                <a:ea typeface="楷体" pitchFamily="18" charset="-122"/>
              </a:rPr>
              <a:t>（支持字符数据传输）</a:t>
            </a:r>
          </a:p>
          <a:p>
            <a:pPr>
              <a:lnSpc>
                <a:spcPct val="130000"/>
              </a:lnSpc>
              <a:spcBef>
                <a:spcPct val="20000"/>
              </a:spcBef>
            </a:pPr>
            <a:r>
              <a:rPr lang="zh-CN" altLang="en-US" b="1" dirty="0">
                <a:latin typeface="楷体" pitchFamily="18" charset="-122"/>
                <a:ea typeface="楷体" pitchFamily="18" charset="-122"/>
              </a:rPr>
              <a:t>规程实例：二进制</a:t>
            </a:r>
            <a:r>
              <a:rPr lang="zh-CN" altLang="en-US" b="1" dirty="0">
                <a:solidFill>
                  <a:srgbClr val="FF0000"/>
                </a:solidFill>
                <a:latin typeface="楷体" pitchFamily="18" charset="-122"/>
                <a:ea typeface="楷体" pitchFamily="18" charset="-122"/>
              </a:rPr>
              <a:t>同步</a:t>
            </a:r>
            <a:r>
              <a:rPr lang="zh-CN" altLang="en-US" b="1" dirty="0">
                <a:latin typeface="楷体" pitchFamily="18" charset="-122"/>
                <a:ea typeface="楷体" pitchFamily="18" charset="-122"/>
              </a:rPr>
              <a:t>通信规程</a:t>
            </a:r>
            <a:r>
              <a:rPr lang="en-US" altLang="zh-CN" b="1" dirty="0">
                <a:latin typeface="楷体" pitchFamily="18" charset="-122"/>
                <a:ea typeface="楷体" pitchFamily="18" charset="-122"/>
              </a:rPr>
              <a:t>(BSC)</a:t>
            </a:r>
          </a:p>
          <a:p>
            <a:pPr>
              <a:lnSpc>
                <a:spcPct val="90000"/>
              </a:lnSpc>
              <a:spcBef>
                <a:spcPct val="20000"/>
              </a:spcBef>
            </a:pPr>
            <a:r>
              <a:rPr lang="zh-CN" altLang="en-US" b="1" dirty="0">
                <a:solidFill>
                  <a:srgbClr val="FF0000"/>
                </a:solidFill>
                <a:latin typeface="楷体" pitchFamily="18" charset="-122"/>
                <a:ea typeface="楷体" pitchFamily="18" charset="-122"/>
              </a:rPr>
              <a:t>（</a:t>
            </a:r>
            <a:r>
              <a:rPr lang="en-US" altLang="zh-CN" b="1" dirty="0">
                <a:solidFill>
                  <a:srgbClr val="FF0000"/>
                </a:solidFill>
                <a:latin typeface="楷体" pitchFamily="18" charset="-122"/>
                <a:ea typeface="楷体" pitchFamily="18" charset="-122"/>
              </a:rPr>
              <a:t>1</a:t>
            </a:r>
            <a:r>
              <a:rPr lang="zh-CN" altLang="en-US" b="1" dirty="0">
                <a:solidFill>
                  <a:srgbClr val="FF0000"/>
                </a:solidFill>
                <a:latin typeface="楷体" pitchFamily="18" charset="-122"/>
                <a:ea typeface="楷体" pitchFamily="18" charset="-122"/>
              </a:rPr>
              <a:t>）目标</a:t>
            </a:r>
          </a:p>
          <a:p>
            <a:pPr>
              <a:lnSpc>
                <a:spcPct val="90000"/>
              </a:lnSpc>
              <a:spcBef>
                <a:spcPct val="20000"/>
              </a:spcBef>
            </a:pPr>
            <a:r>
              <a:rPr lang="zh-CN" altLang="en-US" b="1" dirty="0">
                <a:latin typeface="楷体" pitchFamily="18" charset="-122"/>
                <a:ea typeface="楷体" pitchFamily="18" charset="-122"/>
              </a:rPr>
              <a:t>    支持任意字符型数据</a:t>
            </a:r>
            <a:r>
              <a:rPr lang="en-US" altLang="zh-CN" b="1" dirty="0">
                <a:latin typeface="楷体" pitchFamily="18" charset="-122"/>
                <a:ea typeface="楷体" pitchFamily="18" charset="-122"/>
              </a:rPr>
              <a:t>(</a:t>
            </a:r>
            <a:r>
              <a:rPr lang="zh-CN" altLang="en-US" b="1" dirty="0">
                <a:latin typeface="楷体" pitchFamily="18" charset="-122"/>
                <a:ea typeface="楷体" pitchFamily="18" charset="-122"/>
              </a:rPr>
              <a:t>文本）在计算机之间的传输。</a:t>
            </a:r>
          </a:p>
          <a:p>
            <a:pPr>
              <a:lnSpc>
                <a:spcPct val="90000"/>
              </a:lnSpc>
              <a:spcBef>
                <a:spcPct val="20000"/>
              </a:spcBef>
            </a:pPr>
            <a:r>
              <a:rPr lang="zh-CN" altLang="en-US" b="1" dirty="0">
                <a:latin typeface="楷体" pitchFamily="18" charset="-122"/>
                <a:ea typeface="楷体" pitchFamily="18" charset="-122"/>
              </a:rPr>
              <a:t>  当用于支持位序列传输时，位序列将以</a:t>
            </a:r>
            <a:r>
              <a:rPr lang="en-US" altLang="zh-CN" b="1" dirty="0">
                <a:latin typeface="楷体" pitchFamily="18" charset="-122"/>
                <a:ea typeface="楷体" pitchFamily="18" charset="-122"/>
              </a:rPr>
              <a:t>7</a:t>
            </a:r>
            <a:r>
              <a:rPr lang="zh-CN" altLang="en-US" b="1" dirty="0">
                <a:latin typeface="楷体" pitchFamily="18" charset="-122"/>
                <a:ea typeface="楷体" pitchFamily="18" charset="-122"/>
              </a:rPr>
              <a:t>位或</a:t>
            </a:r>
            <a:r>
              <a:rPr lang="en-US" altLang="zh-CN" b="1" dirty="0">
                <a:latin typeface="楷体" pitchFamily="18" charset="-122"/>
                <a:ea typeface="楷体" pitchFamily="18" charset="-122"/>
              </a:rPr>
              <a:t>8</a:t>
            </a:r>
            <a:r>
              <a:rPr lang="zh-CN" altLang="en-US" b="1" dirty="0">
                <a:latin typeface="楷体" pitchFamily="18" charset="-122"/>
                <a:ea typeface="楷体" pitchFamily="18" charset="-122"/>
              </a:rPr>
              <a:t>位（有校验位）一组形成字符，不足位补‘</a:t>
            </a:r>
            <a:r>
              <a:rPr lang="en-US" altLang="zh-CN" b="1" dirty="0">
                <a:latin typeface="楷体" pitchFamily="18" charset="-122"/>
                <a:ea typeface="楷体" pitchFamily="18" charset="-122"/>
              </a:rPr>
              <a:t>0’</a:t>
            </a:r>
            <a:r>
              <a:rPr lang="zh-CN" altLang="en-US" b="1" dirty="0">
                <a:latin typeface="楷体" pitchFamily="18" charset="-122"/>
                <a:ea typeface="楷体" pitchFamily="18" charset="-122"/>
              </a:rPr>
              <a:t>，最终形成字符串。用户以其它方式（如约定</a:t>
            </a:r>
            <a:r>
              <a:rPr lang="zh-CN" altLang="en-US" b="1" dirty="0">
                <a:solidFill>
                  <a:srgbClr val="FF0000"/>
                </a:solidFill>
                <a:latin typeface="楷体" pitchFamily="18" charset="-122"/>
                <a:ea typeface="楷体" pitchFamily="18" charset="-122"/>
              </a:rPr>
              <a:t>前缀</a:t>
            </a:r>
            <a:r>
              <a:rPr lang="en-US" altLang="zh-CN" b="1" dirty="0">
                <a:solidFill>
                  <a:srgbClr val="FF0000"/>
                </a:solidFill>
                <a:latin typeface="楷体" pitchFamily="18" charset="-122"/>
                <a:ea typeface="楷体" pitchFamily="18" charset="-122"/>
              </a:rPr>
              <a:t>n</a:t>
            </a:r>
            <a:r>
              <a:rPr lang="zh-CN" altLang="en-US" b="1" dirty="0">
                <a:solidFill>
                  <a:srgbClr val="FF0000"/>
                </a:solidFill>
                <a:latin typeface="楷体" pitchFamily="18" charset="-122"/>
                <a:ea typeface="楷体" pitchFamily="18" charset="-122"/>
              </a:rPr>
              <a:t>位</a:t>
            </a:r>
            <a:r>
              <a:rPr lang="zh-CN" altLang="en-US" b="1" dirty="0">
                <a:latin typeface="楷体" pitchFamily="18" charset="-122"/>
                <a:ea typeface="楷体" pitchFamily="18" charset="-122"/>
              </a:rPr>
              <a:t>）</a:t>
            </a:r>
            <a:r>
              <a:rPr lang="zh-CN" altLang="en-US" b="1" dirty="0" smtClean="0">
                <a:latin typeface="楷体" pitchFamily="18" charset="-122"/>
                <a:ea typeface="楷体" pitchFamily="18" charset="-122"/>
              </a:rPr>
              <a:t>说明补充的位数。</a:t>
            </a:r>
            <a:endParaRPr lang="zh-CN" altLang="en-US" b="1" dirty="0">
              <a:latin typeface="楷体" pitchFamily="18" charset="-122"/>
              <a:ea typeface="楷体" pitchFamily="18" charset="-122"/>
            </a:endParaRPr>
          </a:p>
          <a:p>
            <a:pPr>
              <a:lnSpc>
                <a:spcPct val="90000"/>
              </a:lnSpc>
              <a:spcBef>
                <a:spcPct val="20000"/>
              </a:spcBef>
            </a:pPr>
            <a:r>
              <a:rPr lang="zh-CN" altLang="en-US" b="1" dirty="0">
                <a:latin typeface="楷体" pitchFamily="18" charset="-122"/>
                <a:ea typeface="楷体" pitchFamily="18" charset="-122"/>
              </a:rPr>
              <a:t>例：   </a:t>
            </a:r>
            <a:r>
              <a:rPr lang="en-US" altLang="zh-CN" dirty="0">
                <a:solidFill>
                  <a:srgbClr val="FF0000"/>
                </a:solidFill>
                <a:latin typeface="楷体" pitchFamily="18" charset="-122"/>
                <a:ea typeface="楷体" pitchFamily="18" charset="-122"/>
              </a:rPr>
              <a:t>010</a:t>
            </a:r>
            <a:r>
              <a:rPr lang="en-US" altLang="zh-CN" b="1" u="sng" dirty="0">
                <a:latin typeface="楷体" pitchFamily="18" charset="-122"/>
                <a:ea typeface="楷体" pitchFamily="18" charset="-122"/>
              </a:rPr>
              <a:t>1011 1010101 1100010 1011101 10100</a:t>
            </a:r>
            <a:r>
              <a:rPr lang="en-US" altLang="zh-CN" dirty="0">
                <a:solidFill>
                  <a:srgbClr val="FF0000"/>
                </a:solidFill>
                <a:latin typeface="楷体" pitchFamily="18" charset="-122"/>
                <a:ea typeface="楷体" pitchFamily="18" charset="-122"/>
              </a:rPr>
              <a:t>00</a:t>
            </a:r>
            <a:r>
              <a:rPr lang="zh-CN" altLang="en-US" b="1" dirty="0">
                <a:solidFill>
                  <a:srgbClr val="FF0000"/>
                </a:solidFill>
                <a:latin typeface="楷体" pitchFamily="18" charset="-122"/>
                <a:ea typeface="楷体" pitchFamily="18" charset="-122"/>
              </a:rPr>
              <a:t>（补</a:t>
            </a:r>
            <a:r>
              <a:rPr lang="en-US" altLang="zh-CN" b="1" dirty="0">
                <a:solidFill>
                  <a:srgbClr val="FF0000"/>
                </a:solidFill>
                <a:latin typeface="楷体" pitchFamily="18" charset="-122"/>
                <a:ea typeface="楷体" pitchFamily="18" charset="-122"/>
              </a:rPr>
              <a:t>0</a:t>
            </a:r>
            <a:r>
              <a:rPr lang="zh-CN" altLang="en-US" b="1" dirty="0">
                <a:solidFill>
                  <a:srgbClr val="FF0000"/>
                </a:solidFill>
                <a:latin typeface="楷体" pitchFamily="18" charset="-122"/>
                <a:ea typeface="楷体" pitchFamily="18" charset="-122"/>
              </a:rPr>
              <a:t>）</a:t>
            </a:r>
          </a:p>
          <a:p>
            <a:pPr>
              <a:lnSpc>
                <a:spcPct val="90000"/>
              </a:lnSpc>
              <a:spcBef>
                <a:spcPct val="20000"/>
              </a:spcBef>
            </a:pPr>
            <a:r>
              <a:rPr lang="zh-CN" altLang="en-US" b="1" dirty="0">
                <a:solidFill>
                  <a:schemeClr val="hlink"/>
                </a:solidFill>
                <a:latin typeface="楷体" pitchFamily="18" charset="-122"/>
                <a:ea typeface="楷体" pitchFamily="18" charset="-122"/>
              </a:rPr>
              <a:t> </a:t>
            </a:r>
            <a:r>
              <a:rPr lang="en-US" altLang="zh-CN" b="1" dirty="0">
                <a:solidFill>
                  <a:srgbClr val="FF0000"/>
                </a:solidFill>
                <a:latin typeface="楷体" pitchFamily="18" charset="-122"/>
                <a:ea typeface="楷体" pitchFamily="18" charset="-122"/>
              </a:rPr>
              <a:t>ASCII    +       U       b       ]       P      +</a:t>
            </a:r>
            <a:r>
              <a:rPr lang="en-US" altLang="zh-CN" b="1" dirty="0" err="1">
                <a:solidFill>
                  <a:srgbClr val="FF0000"/>
                </a:solidFill>
                <a:latin typeface="楷体" pitchFamily="18" charset="-122"/>
                <a:ea typeface="楷体" pitchFamily="18" charset="-122"/>
              </a:rPr>
              <a:t>Ub</a:t>
            </a:r>
            <a:r>
              <a:rPr lang="en-US" altLang="zh-CN" b="1" dirty="0">
                <a:solidFill>
                  <a:srgbClr val="FF0000"/>
                </a:solidFill>
                <a:latin typeface="楷体" pitchFamily="18" charset="-122"/>
                <a:ea typeface="楷体" pitchFamily="18" charset="-122"/>
              </a:rPr>
              <a:t>]P</a:t>
            </a: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35843" name="Text Box 3"/>
          <p:cNvSpPr txBox="1">
            <a:spLocks noChangeArrowheads="1"/>
          </p:cNvSpPr>
          <p:nvPr/>
        </p:nvSpPr>
        <p:spPr bwMode="auto">
          <a:xfrm>
            <a:off x="861060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52</a:t>
            </a:r>
            <a:endParaRPr lang="en-US" altLang="zh-CN" dirty="0"/>
          </a:p>
        </p:txBody>
      </p:sp>
      <p:sp>
        <p:nvSpPr>
          <p:cNvPr id="35844" name="Text Box 4"/>
          <p:cNvSpPr txBox="1">
            <a:spLocks noChangeArrowheads="1"/>
          </p:cNvSpPr>
          <p:nvPr/>
        </p:nvSpPr>
        <p:spPr bwMode="auto">
          <a:xfrm>
            <a:off x="261938" y="765175"/>
            <a:ext cx="8702675" cy="5424488"/>
          </a:xfrm>
          <a:prstGeom prst="rect">
            <a:avLst/>
          </a:prstGeom>
          <a:noFill/>
          <a:ln w="9525">
            <a:noFill/>
            <a:miter lim="800000"/>
            <a:headEnd/>
            <a:tailEnd/>
          </a:ln>
        </p:spPr>
        <p:txBody>
          <a:bodyPr>
            <a:spAutoFit/>
          </a:bodyPr>
          <a:lstStyle/>
          <a:p>
            <a:pPr>
              <a:lnSpc>
                <a:spcPct val="120000"/>
              </a:lnSpc>
              <a:spcBef>
                <a:spcPct val="50000"/>
              </a:spcBef>
            </a:pPr>
            <a:r>
              <a:rPr lang="en-US" altLang="zh-CN" b="1">
                <a:solidFill>
                  <a:srgbClr val="FF0000"/>
                </a:solidFill>
                <a:latin typeface="楷体" pitchFamily="18" charset="-122"/>
                <a:ea typeface="楷体" pitchFamily="18" charset="-122"/>
              </a:rPr>
              <a:t>★</a:t>
            </a:r>
            <a:r>
              <a:rPr lang="en-US" altLang="zh-CN" b="1">
                <a:solidFill>
                  <a:schemeClr val="hlink"/>
                </a:solidFill>
                <a:latin typeface="楷体" pitchFamily="18" charset="-122"/>
                <a:ea typeface="楷体" pitchFamily="18" charset="-122"/>
              </a:rPr>
              <a:t> </a:t>
            </a:r>
            <a:r>
              <a:rPr lang="zh-CN" altLang="en-US" b="1">
                <a:latin typeface="楷体" pitchFamily="18" charset="-122"/>
                <a:ea typeface="楷体" pitchFamily="18" charset="-122"/>
              </a:rPr>
              <a:t>数据块的组成：</a:t>
            </a:r>
          </a:p>
          <a:p>
            <a:pPr>
              <a:lnSpc>
                <a:spcPct val="120000"/>
              </a:lnSpc>
              <a:spcBef>
                <a:spcPct val="20000"/>
              </a:spcBef>
            </a:pPr>
            <a:r>
              <a:rPr lang="zh-CN" altLang="en-US" b="1">
                <a:latin typeface="楷体" pitchFamily="18" charset="-122"/>
                <a:ea typeface="楷体" pitchFamily="18" charset="-122"/>
              </a:rPr>
              <a:t>  为了体现信息的逻辑性，借用了字符编码（如</a:t>
            </a:r>
            <a:r>
              <a:rPr lang="en-US" altLang="zh-CN" b="1">
                <a:latin typeface="楷体" pitchFamily="18" charset="-122"/>
                <a:ea typeface="楷体" pitchFamily="18" charset="-122"/>
              </a:rPr>
              <a:t>ASCII</a:t>
            </a:r>
            <a:r>
              <a:rPr lang="zh-CN" altLang="en-US" b="1">
                <a:latin typeface="楷体" pitchFamily="18" charset="-122"/>
                <a:ea typeface="楷体" pitchFamily="18" charset="-122"/>
              </a:rPr>
              <a:t>、</a:t>
            </a:r>
            <a:r>
              <a:rPr lang="en-US" altLang="zh-CN" b="1">
                <a:latin typeface="楷体" pitchFamily="18" charset="-122"/>
                <a:ea typeface="楷体" pitchFamily="18" charset="-122"/>
              </a:rPr>
              <a:t>EBCDIC</a:t>
            </a:r>
            <a:r>
              <a:rPr lang="zh-CN" altLang="en-US" b="1">
                <a:latin typeface="楷体" pitchFamily="18" charset="-122"/>
                <a:ea typeface="楷体" pitchFamily="18" charset="-122"/>
              </a:rPr>
              <a:t>码）的</a:t>
            </a:r>
            <a:r>
              <a:rPr lang="en-US" altLang="zh-CN" b="1">
                <a:latin typeface="楷体" pitchFamily="18" charset="-122"/>
                <a:ea typeface="楷体" pitchFamily="18" charset="-122"/>
              </a:rPr>
              <a:t>10</a:t>
            </a:r>
            <a:r>
              <a:rPr lang="zh-CN" altLang="en-US" b="1">
                <a:latin typeface="楷体" pitchFamily="18" charset="-122"/>
                <a:ea typeface="楷体" pitchFamily="18" charset="-122"/>
              </a:rPr>
              <a:t>个特殊字符（</a:t>
            </a:r>
            <a:r>
              <a:rPr lang="zh-CN" altLang="en-US" b="1">
                <a:solidFill>
                  <a:srgbClr val="FF0000"/>
                </a:solidFill>
                <a:latin typeface="楷体" pitchFamily="18" charset="-122"/>
                <a:ea typeface="楷体" pitchFamily="18" charset="-122"/>
              </a:rPr>
              <a:t>控制字符</a:t>
            </a:r>
            <a:r>
              <a:rPr lang="zh-CN" altLang="en-US" b="1">
                <a:latin typeface="楷体" pitchFamily="18" charset="-122"/>
                <a:ea typeface="楷体" pitchFamily="18" charset="-122"/>
              </a:rPr>
              <a:t>）：</a:t>
            </a:r>
          </a:p>
          <a:p>
            <a:pPr>
              <a:spcBef>
                <a:spcPct val="20000"/>
              </a:spcBef>
            </a:pPr>
            <a:r>
              <a:rPr lang="zh-CN" altLang="en-US" b="1">
                <a:latin typeface="楷体" pitchFamily="18" charset="-122"/>
                <a:ea typeface="楷体" pitchFamily="18" charset="-122"/>
              </a:rPr>
              <a:t>   </a:t>
            </a:r>
            <a:r>
              <a:rPr lang="en-US" altLang="zh-CN" b="1">
                <a:latin typeface="楷体" pitchFamily="18" charset="-122"/>
                <a:ea typeface="楷体" pitchFamily="18" charset="-122"/>
              </a:rPr>
              <a:t>SOH</a:t>
            </a:r>
            <a:r>
              <a:rPr lang="zh-CN" altLang="en-US" b="1">
                <a:latin typeface="楷体" pitchFamily="18" charset="-122"/>
                <a:ea typeface="楷体" pitchFamily="18" charset="-122"/>
              </a:rPr>
              <a:t>（</a:t>
            </a:r>
            <a:r>
              <a:rPr lang="en-US" altLang="zh-CN" b="1">
                <a:latin typeface="楷体" pitchFamily="18" charset="-122"/>
                <a:ea typeface="楷体" pitchFamily="18" charset="-122"/>
              </a:rPr>
              <a:t>0/1</a:t>
            </a:r>
            <a:r>
              <a:rPr lang="zh-CN" altLang="en-US" b="1">
                <a:latin typeface="楷体" pitchFamily="18" charset="-122"/>
                <a:ea typeface="楷体" pitchFamily="18" charset="-122"/>
              </a:rPr>
              <a:t>，标题开始）、</a:t>
            </a:r>
            <a:r>
              <a:rPr lang="en-US" altLang="zh-CN" b="1">
                <a:latin typeface="楷体" pitchFamily="18" charset="-122"/>
                <a:ea typeface="楷体" pitchFamily="18" charset="-122"/>
              </a:rPr>
              <a:t>STX</a:t>
            </a:r>
            <a:r>
              <a:rPr lang="zh-CN" altLang="en-US" b="1">
                <a:latin typeface="楷体" pitchFamily="18" charset="-122"/>
                <a:ea typeface="楷体" pitchFamily="18" charset="-122"/>
              </a:rPr>
              <a:t>（</a:t>
            </a:r>
            <a:r>
              <a:rPr lang="en-US" altLang="zh-CN" b="1">
                <a:latin typeface="楷体" pitchFamily="18" charset="-122"/>
                <a:ea typeface="楷体" pitchFamily="18" charset="-122"/>
              </a:rPr>
              <a:t>0/2</a:t>
            </a:r>
            <a:r>
              <a:rPr lang="zh-CN" altLang="en-US" b="1">
                <a:latin typeface="楷体" pitchFamily="18" charset="-122"/>
                <a:ea typeface="楷体" pitchFamily="18" charset="-122"/>
              </a:rPr>
              <a:t>，正文开始）、</a:t>
            </a:r>
          </a:p>
          <a:p>
            <a:pPr>
              <a:spcBef>
                <a:spcPct val="20000"/>
              </a:spcBef>
            </a:pPr>
            <a:r>
              <a:rPr lang="zh-CN" altLang="en-US" b="1">
                <a:latin typeface="楷体" pitchFamily="18" charset="-122"/>
                <a:ea typeface="楷体" pitchFamily="18" charset="-122"/>
              </a:rPr>
              <a:t>   </a:t>
            </a:r>
            <a:r>
              <a:rPr lang="en-US" altLang="zh-CN" b="1">
                <a:latin typeface="楷体" pitchFamily="18" charset="-122"/>
                <a:ea typeface="楷体" pitchFamily="18" charset="-122"/>
              </a:rPr>
              <a:t>ETX</a:t>
            </a:r>
            <a:r>
              <a:rPr lang="zh-CN" altLang="en-US" b="1">
                <a:latin typeface="楷体" pitchFamily="18" charset="-122"/>
                <a:ea typeface="楷体" pitchFamily="18" charset="-122"/>
              </a:rPr>
              <a:t>（</a:t>
            </a:r>
            <a:r>
              <a:rPr lang="en-US" altLang="zh-CN" b="1">
                <a:latin typeface="楷体" pitchFamily="18" charset="-122"/>
                <a:ea typeface="楷体" pitchFamily="18" charset="-122"/>
              </a:rPr>
              <a:t>0/3</a:t>
            </a:r>
            <a:r>
              <a:rPr lang="zh-CN" altLang="en-US" b="1">
                <a:latin typeface="楷体" pitchFamily="18" charset="-122"/>
                <a:ea typeface="楷体" pitchFamily="18" charset="-122"/>
              </a:rPr>
              <a:t>，正文结束）、</a:t>
            </a:r>
            <a:r>
              <a:rPr lang="en-US" altLang="zh-CN" b="1">
                <a:latin typeface="楷体" pitchFamily="18" charset="-122"/>
                <a:ea typeface="楷体" pitchFamily="18" charset="-122"/>
              </a:rPr>
              <a:t>EOT</a:t>
            </a:r>
            <a:r>
              <a:rPr lang="zh-CN" altLang="en-US" b="1">
                <a:latin typeface="楷体" pitchFamily="18" charset="-122"/>
                <a:ea typeface="楷体" pitchFamily="18" charset="-122"/>
              </a:rPr>
              <a:t>（</a:t>
            </a:r>
            <a:r>
              <a:rPr lang="en-US" altLang="zh-CN" b="1">
                <a:latin typeface="楷体" pitchFamily="18" charset="-122"/>
                <a:ea typeface="楷体" pitchFamily="18" charset="-122"/>
              </a:rPr>
              <a:t>0/4</a:t>
            </a:r>
            <a:r>
              <a:rPr lang="zh-CN" altLang="en-US" b="1">
                <a:latin typeface="楷体" pitchFamily="18" charset="-122"/>
                <a:ea typeface="楷体" pitchFamily="18" charset="-122"/>
              </a:rPr>
              <a:t>，传输结束）、</a:t>
            </a:r>
          </a:p>
          <a:p>
            <a:pPr>
              <a:spcBef>
                <a:spcPct val="20000"/>
              </a:spcBef>
            </a:pPr>
            <a:r>
              <a:rPr lang="zh-CN" altLang="en-US" b="1">
                <a:latin typeface="楷体" pitchFamily="18" charset="-122"/>
                <a:ea typeface="楷体" pitchFamily="18" charset="-122"/>
              </a:rPr>
              <a:t>   </a:t>
            </a:r>
            <a:r>
              <a:rPr lang="en-US" altLang="zh-CN" b="1">
                <a:latin typeface="楷体" pitchFamily="18" charset="-122"/>
                <a:ea typeface="楷体" pitchFamily="18" charset="-122"/>
              </a:rPr>
              <a:t>ETB</a:t>
            </a:r>
            <a:r>
              <a:rPr lang="zh-CN" altLang="en-US" b="1">
                <a:latin typeface="楷体" pitchFamily="18" charset="-122"/>
                <a:ea typeface="楷体" pitchFamily="18" charset="-122"/>
              </a:rPr>
              <a:t>（</a:t>
            </a:r>
            <a:r>
              <a:rPr lang="en-US" altLang="zh-CN" b="1">
                <a:latin typeface="楷体" pitchFamily="18" charset="-122"/>
                <a:ea typeface="楷体" pitchFamily="18" charset="-122"/>
              </a:rPr>
              <a:t>1/7</a:t>
            </a:r>
            <a:r>
              <a:rPr lang="zh-CN" altLang="en-US" b="1">
                <a:latin typeface="楷体" pitchFamily="18" charset="-122"/>
                <a:ea typeface="楷体" pitchFamily="18" charset="-122"/>
              </a:rPr>
              <a:t>，组结束） 、 </a:t>
            </a:r>
            <a:r>
              <a:rPr lang="en-US" altLang="zh-CN" b="1">
                <a:latin typeface="楷体" pitchFamily="18" charset="-122"/>
                <a:ea typeface="楷体" pitchFamily="18" charset="-122"/>
              </a:rPr>
              <a:t>DLE(1/0</a:t>
            </a:r>
            <a:r>
              <a:rPr lang="zh-CN" altLang="en-US" b="1">
                <a:latin typeface="楷体" pitchFamily="18" charset="-122"/>
                <a:ea typeface="楷体" pitchFamily="18" charset="-122"/>
              </a:rPr>
              <a:t>，数据转义</a:t>
            </a:r>
            <a:r>
              <a:rPr lang="en-US" altLang="zh-CN" b="1">
                <a:latin typeface="楷体" pitchFamily="18" charset="-122"/>
                <a:ea typeface="楷体" pitchFamily="18" charset="-122"/>
              </a:rPr>
              <a:t>)</a:t>
            </a:r>
            <a:r>
              <a:rPr lang="zh-CN" altLang="en-US" b="1">
                <a:latin typeface="楷体" pitchFamily="18" charset="-122"/>
                <a:ea typeface="楷体" pitchFamily="18" charset="-122"/>
              </a:rPr>
              <a:t>、 </a:t>
            </a:r>
          </a:p>
          <a:p>
            <a:pPr>
              <a:spcBef>
                <a:spcPct val="20000"/>
              </a:spcBef>
            </a:pPr>
            <a:r>
              <a:rPr lang="zh-CN" altLang="en-US" b="1">
                <a:latin typeface="楷体" pitchFamily="18" charset="-122"/>
                <a:ea typeface="楷体" pitchFamily="18" charset="-122"/>
              </a:rPr>
              <a:t>   </a:t>
            </a:r>
            <a:r>
              <a:rPr lang="en-US" altLang="zh-CN" b="1">
                <a:latin typeface="楷体" pitchFamily="18" charset="-122"/>
                <a:ea typeface="楷体" pitchFamily="18" charset="-122"/>
              </a:rPr>
              <a:t>ENQ</a:t>
            </a:r>
            <a:r>
              <a:rPr lang="zh-CN" altLang="en-US" b="1">
                <a:latin typeface="楷体" pitchFamily="18" charset="-122"/>
                <a:ea typeface="楷体" pitchFamily="18" charset="-122"/>
              </a:rPr>
              <a:t>（</a:t>
            </a:r>
            <a:r>
              <a:rPr lang="en-US" altLang="zh-CN" b="1">
                <a:latin typeface="楷体" pitchFamily="18" charset="-122"/>
                <a:ea typeface="楷体" pitchFamily="18" charset="-122"/>
              </a:rPr>
              <a:t>0/5</a:t>
            </a:r>
            <a:r>
              <a:rPr lang="zh-CN" altLang="en-US" b="1">
                <a:latin typeface="楷体" pitchFamily="18" charset="-122"/>
                <a:ea typeface="楷体" pitchFamily="18" charset="-122"/>
              </a:rPr>
              <a:t>，询问） 、   </a:t>
            </a:r>
            <a:r>
              <a:rPr lang="en-US" altLang="zh-CN" b="1">
                <a:latin typeface="楷体" pitchFamily="18" charset="-122"/>
                <a:ea typeface="楷体" pitchFamily="18" charset="-122"/>
              </a:rPr>
              <a:t>SYN</a:t>
            </a:r>
            <a:r>
              <a:rPr lang="zh-CN" altLang="en-US" b="1">
                <a:latin typeface="楷体" pitchFamily="18" charset="-122"/>
                <a:ea typeface="楷体" pitchFamily="18" charset="-122"/>
              </a:rPr>
              <a:t>（</a:t>
            </a:r>
            <a:r>
              <a:rPr lang="en-US" altLang="zh-CN" b="1">
                <a:latin typeface="楷体" pitchFamily="18" charset="-122"/>
                <a:ea typeface="楷体" pitchFamily="18" charset="-122"/>
              </a:rPr>
              <a:t>1/6</a:t>
            </a:r>
            <a:r>
              <a:rPr lang="zh-CN" altLang="en-US" b="1">
                <a:latin typeface="楷体" pitchFamily="18" charset="-122"/>
                <a:ea typeface="楷体" pitchFamily="18" charset="-122"/>
              </a:rPr>
              <a:t>，同步）、</a:t>
            </a:r>
          </a:p>
          <a:p>
            <a:pPr>
              <a:spcBef>
                <a:spcPct val="20000"/>
              </a:spcBef>
            </a:pPr>
            <a:r>
              <a:rPr lang="zh-CN" altLang="en-US" b="1">
                <a:latin typeface="楷体" pitchFamily="18" charset="-122"/>
                <a:ea typeface="楷体" pitchFamily="18" charset="-122"/>
              </a:rPr>
              <a:t>   </a:t>
            </a:r>
            <a:r>
              <a:rPr lang="en-US" altLang="zh-CN" b="1">
                <a:latin typeface="楷体" pitchFamily="18" charset="-122"/>
                <a:ea typeface="楷体" pitchFamily="18" charset="-122"/>
              </a:rPr>
              <a:t>ACK</a:t>
            </a:r>
            <a:r>
              <a:rPr lang="zh-CN" altLang="en-US" b="1">
                <a:latin typeface="楷体" pitchFamily="18" charset="-122"/>
                <a:ea typeface="楷体" pitchFamily="18" charset="-122"/>
              </a:rPr>
              <a:t>（</a:t>
            </a:r>
            <a:r>
              <a:rPr lang="en-US" altLang="zh-CN" b="1">
                <a:latin typeface="楷体" pitchFamily="18" charset="-122"/>
                <a:ea typeface="楷体" pitchFamily="18" charset="-122"/>
              </a:rPr>
              <a:t>0/6</a:t>
            </a:r>
            <a:r>
              <a:rPr lang="zh-CN" altLang="en-US" b="1">
                <a:latin typeface="楷体" pitchFamily="18" charset="-122"/>
                <a:ea typeface="楷体" pitchFamily="18" charset="-122"/>
              </a:rPr>
              <a:t>，确认）、    </a:t>
            </a:r>
            <a:r>
              <a:rPr lang="en-US" altLang="zh-CN" b="1">
                <a:latin typeface="楷体" pitchFamily="18" charset="-122"/>
                <a:ea typeface="楷体" pitchFamily="18" charset="-122"/>
              </a:rPr>
              <a:t>NAK</a:t>
            </a:r>
            <a:r>
              <a:rPr lang="zh-CN" altLang="en-US" b="1">
                <a:latin typeface="楷体" pitchFamily="18" charset="-122"/>
                <a:ea typeface="楷体" pitchFamily="18" charset="-122"/>
              </a:rPr>
              <a:t>（</a:t>
            </a:r>
            <a:r>
              <a:rPr lang="en-US" altLang="zh-CN" b="1">
                <a:latin typeface="楷体" pitchFamily="18" charset="-122"/>
                <a:ea typeface="楷体" pitchFamily="18" charset="-122"/>
              </a:rPr>
              <a:t>1/5</a:t>
            </a:r>
            <a:r>
              <a:rPr lang="zh-CN" altLang="en-US" b="1">
                <a:latin typeface="楷体" pitchFamily="18" charset="-122"/>
                <a:ea typeface="楷体" pitchFamily="18" charset="-122"/>
              </a:rPr>
              <a:t>，否认）等。</a:t>
            </a:r>
          </a:p>
          <a:p>
            <a:pPr>
              <a:spcBef>
                <a:spcPct val="50000"/>
              </a:spcBef>
              <a:spcAft>
                <a:spcPct val="15000"/>
              </a:spcAft>
            </a:pPr>
            <a:r>
              <a:rPr lang="zh-CN" altLang="en-US" b="1">
                <a:latin typeface="楷体" pitchFamily="18" charset="-122"/>
                <a:ea typeface="楷体" pitchFamily="18" charset="-122"/>
              </a:rPr>
              <a:t>例如：</a:t>
            </a:r>
            <a:r>
              <a:rPr lang="en-US" altLang="zh-CN" b="1">
                <a:solidFill>
                  <a:srgbClr val="FF0000"/>
                </a:solidFill>
                <a:latin typeface="楷体" pitchFamily="18" charset="-122"/>
                <a:ea typeface="楷体" pitchFamily="18" charset="-122"/>
              </a:rPr>
              <a:t>SOH</a:t>
            </a:r>
            <a:r>
              <a:rPr lang="en-US" altLang="zh-CN" b="1">
                <a:latin typeface="楷体" pitchFamily="18" charset="-122"/>
                <a:ea typeface="楷体" pitchFamily="18" charset="-122"/>
              </a:rPr>
              <a:t> xxxxxx </a:t>
            </a:r>
            <a:r>
              <a:rPr lang="en-US" altLang="zh-CN" b="1">
                <a:solidFill>
                  <a:srgbClr val="FF0000"/>
                </a:solidFill>
                <a:latin typeface="楷体" pitchFamily="18" charset="-122"/>
                <a:ea typeface="楷体" pitchFamily="18" charset="-122"/>
              </a:rPr>
              <a:t>STX</a:t>
            </a:r>
            <a:r>
              <a:rPr lang="en-US" altLang="zh-CN" b="1">
                <a:latin typeface="楷体" pitchFamily="18" charset="-122"/>
                <a:ea typeface="楷体" pitchFamily="18" charset="-122"/>
              </a:rPr>
              <a:t> xxxxxxxxxxxxxxxx </a:t>
            </a:r>
            <a:r>
              <a:rPr lang="en-US" altLang="zh-CN" b="1">
                <a:solidFill>
                  <a:srgbClr val="FF0000"/>
                </a:solidFill>
                <a:latin typeface="楷体" pitchFamily="18" charset="-122"/>
                <a:ea typeface="楷体" pitchFamily="18" charset="-122"/>
              </a:rPr>
              <a:t>ETX</a:t>
            </a:r>
          </a:p>
          <a:p>
            <a:pPr>
              <a:spcBef>
                <a:spcPct val="50000"/>
              </a:spcBef>
              <a:spcAft>
                <a:spcPct val="15000"/>
              </a:spcAft>
            </a:pPr>
            <a:r>
              <a:rPr lang="zh-CN" altLang="en-US" b="1">
                <a:solidFill>
                  <a:srgbClr val="FF0000"/>
                </a:solidFill>
                <a:latin typeface="楷体" pitchFamily="18" charset="-122"/>
                <a:ea typeface="楷体" pitchFamily="18" charset="-122"/>
              </a:rPr>
              <a:t>潜在问题</a:t>
            </a:r>
            <a:r>
              <a:rPr lang="zh-CN" altLang="en-US" b="1">
                <a:latin typeface="楷体" pitchFamily="18" charset="-122"/>
                <a:ea typeface="楷体" pitchFamily="18" charset="-122"/>
              </a:rPr>
              <a:t>：数据本身可能蕴含这些控制字符：</a:t>
            </a:r>
          </a:p>
          <a:p>
            <a:pPr>
              <a:spcBef>
                <a:spcPct val="50000"/>
              </a:spcBef>
              <a:spcAft>
                <a:spcPct val="15000"/>
              </a:spcAft>
            </a:pPr>
            <a:r>
              <a:rPr lang="zh-CN" altLang="en-US" b="1">
                <a:latin typeface="楷体" pitchFamily="18" charset="-122"/>
                <a:ea typeface="楷体" pitchFamily="18" charset="-122"/>
              </a:rPr>
              <a:t>例：</a:t>
            </a:r>
            <a:r>
              <a:rPr lang="en-US" altLang="zh-CN" b="1" u="sng">
                <a:solidFill>
                  <a:srgbClr val="FF0000"/>
                </a:solidFill>
                <a:latin typeface="楷体" pitchFamily="18" charset="-122"/>
                <a:ea typeface="楷体" pitchFamily="18" charset="-122"/>
              </a:rPr>
              <a:t>SOH</a:t>
            </a:r>
            <a:r>
              <a:rPr lang="en-US" altLang="zh-CN" b="1">
                <a:solidFill>
                  <a:srgbClr val="FF0000"/>
                </a:solidFill>
                <a:latin typeface="楷体" pitchFamily="18" charset="-122"/>
                <a:ea typeface="楷体" pitchFamily="18" charset="-122"/>
              </a:rPr>
              <a:t> </a:t>
            </a:r>
            <a:r>
              <a:rPr lang="en-US" altLang="zh-CN" b="1">
                <a:latin typeface="楷体" pitchFamily="18" charset="-122"/>
                <a:ea typeface="楷体" pitchFamily="18" charset="-122"/>
              </a:rPr>
              <a:t>xxx </a:t>
            </a:r>
            <a:r>
              <a:rPr lang="en-US" altLang="zh-CN" b="1" u="sng">
                <a:solidFill>
                  <a:srgbClr val="9900FF"/>
                </a:solidFill>
                <a:latin typeface="楷体" pitchFamily="18" charset="-122"/>
                <a:ea typeface="楷体" pitchFamily="18" charset="-122"/>
              </a:rPr>
              <a:t>ETB</a:t>
            </a:r>
            <a:r>
              <a:rPr lang="en-US" altLang="zh-CN" b="1">
                <a:solidFill>
                  <a:srgbClr val="9900FF"/>
                </a:solidFill>
                <a:latin typeface="楷体" pitchFamily="18" charset="-122"/>
                <a:ea typeface="楷体" pitchFamily="18" charset="-122"/>
              </a:rPr>
              <a:t> </a:t>
            </a:r>
            <a:r>
              <a:rPr lang="en-US" altLang="zh-CN" b="1">
                <a:latin typeface="楷体" pitchFamily="18" charset="-122"/>
                <a:ea typeface="楷体" pitchFamily="18" charset="-122"/>
              </a:rPr>
              <a:t>xx </a:t>
            </a:r>
            <a:r>
              <a:rPr lang="en-US" altLang="zh-CN" b="1" u="sng">
                <a:solidFill>
                  <a:srgbClr val="FF0000"/>
                </a:solidFill>
                <a:latin typeface="楷体" pitchFamily="18" charset="-122"/>
                <a:ea typeface="楷体" pitchFamily="18" charset="-122"/>
              </a:rPr>
              <a:t>STX</a:t>
            </a:r>
            <a:r>
              <a:rPr lang="en-US" altLang="zh-CN" b="1">
                <a:latin typeface="楷体" pitchFamily="18" charset="-122"/>
                <a:ea typeface="楷体" pitchFamily="18" charset="-122"/>
              </a:rPr>
              <a:t> x </a:t>
            </a:r>
            <a:r>
              <a:rPr lang="en-US" altLang="zh-CN" b="1" u="sng">
                <a:solidFill>
                  <a:srgbClr val="9900FF"/>
                </a:solidFill>
                <a:latin typeface="楷体" pitchFamily="18" charset="-122"/>
                <a:ea typeface="楷体" pitchFamily="18" charset="-122"/>
              </a:rPr>
              <a:t>DLE</a:t>
            </a:r>
            <a:r>
              <a:rPr lang="en-US" altLang="zh-CN" b="1">
                <a:solidFill>
                  <a:srgbClr val="9900FF"/>
                </a:solidFill>
                <a:latin typeface="楷体" pitchFamily="18" charset="-122"/>
                <a:ea typeface="楷体" pitchFamily="18" charset="-122"/>
              </a:rPr>
              <a:t> </a:t>
            </a:r>
            <a:r>
              <a:rPr lang="en-US" altLang="zh-CN" b="1" u="sng">
                <a:solidFill>
                  <a:srgbClr val="9900FF"/>
                </a:solidFill>
                <a:latin typeface="楷体" pitchFamily="18" charset="-122"/>
                <a:ea typeface="楷体" pitchFamily="18" charset="-122"/>
              </a:rPr>
              <a:t>ETX</a:t>
            </a:r>
            <a:r>
              <a:rPr lang="en-US" altLang="zh-CN" b="1">
                <a:solidFill>
                  <a:srgbClr val="9900FF"/>
                </a:solidFill>
                <a:latin typeface="楷体" pitchFamily="18" charset="-122"/>
                <a:ea typeface="楷体" pitchFamily="18" charset="-122"/>
              </a:rPr>
              <a:t> </a:t>
            </a:r>
            <a:r>
              <a:rPr lang="en-US" altLang="zh-CN" b="1">
                <a:latin typeface="楷体" pitchFamily="18" charset="-122"/>
                <a:ea typeface="楷体" pitchFamily="18" charset="-122"/>
              </a:rPr>
              <a:t>xxx </a:t>
            </a:r>
            <a:r>
              <a:rPr lang="en-US" altLang="zh-CN" b="1" u="sng">
                <a:solidFill>
                  <a:srgbClr val="FF0000"/>
                </a:solidFill>
                <a:latin typeface="楷体" pitchFamily="18" charset="-122"/>
                <a:ea typeface="楷体" pitchFamily="18" charset="-122"/>
              </a:rPr>
              <a:t>ETX</a:t>
            </a:r>
          </a:p>
        </p:txBody>
      </p:sp>
      <p:sp>
        <p:nvSpPr>
          <p:cNvPr id="35845" name="Text Box 5"/>
          <p:cNvSpPr txBox="1">
            <a:spLocks noChangeArrowheads="1"/>
          </p:cNvSpPr>
          <p:nvPr/>
        </p:nvSpPr>
        <p:spPr bwMode="auto">
          <a:xfrm>
            <a:off x="212725" y="115888"/>
            <a:ext cx="6088063" cy="519112"/>
          </a:xfrm>
          <a:prstGeom prst="rect">
            <a:avLst/>
          </a:prstGeom>
          <a:noFill/>
          <a:ln w="9525">
            <a:noFill/>
            <a:miter lim="800000"/>
            <a:headEnd/>
            <a:tailEnd/>
          </a:ln>
        </p:spPr>
        <p:txBody>
          <a:bodyPr>
            <a:spAutoFit/>
          </a:bodyPr>
          <a:lstStyle/>
          <a:p>
            <a:pPr>
              <a:spcBef>
                <a:spcPct val="20000"/>
              </a:spcBef>
            </a:pPr>
            <a:r>
              <a:rPr lang="en-US" altLang="zh-CN" sz="2800" b="1">
                <a:solidFill>
                  <a:srgbClr val="FF0000"/>
                </a:solidFill>
                <a:latin typeface="楷体" pitchFamily="18" charset="-122"/>
                <a:ea typeface="楷体" pitchFamily="18" charset="-122"/>
              </a:rPr>
              <a:t>(2) </a:t>
            </a:r>
            <a:r>
              <a:rPr lang="zh-CN" altLang="en-US" sz="2800" b="1">
                <a:solidFill>
                  <a:srgbClr val="FF0000"/>
                </a:solidFill>
                <a:latin typeface="楷体" pitchFamily="18" charset="-122"/>
                <a:ea typeface="楷体" pitchFamily="18" charset="-122"/>
              </a:rPr>
              <a:t>数据块的组成和歧义问题的解决</a:t>
            </a:r>
            <a:endParaRPr lang="zh-CN" altLang="en-US" b="1" u="sng">
              <a:solidFill>
                <a:srgbClr val="FF0000"/>
              </a:solidFill>
              <a:latin typeface="楷体" pitchFamily="18" charset="-122"/>
              <a:ea typeface="楷体" pitchFamily="18" charset="-122"/>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36867" name="Text Box 3"/>
          <p:cNvSpPr txBox="1">
            <a:spLocks noChangeArrowheads="1"/>
          </p:cNvSpPr>
          <p:nvPr/>
        </p:nvSpPr>
        <p:spPr bwMode="auto">
          <a:xfrm>
            <a:off x="861060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53</a:t>
            </a:r>
            <a:endParaRPr lang="en-US" altLang="zh-CN" dirty="0"/>
          </a:p>
        </p:txBody>
      </p:sp>
      <p:sp>
        <p:nvSpPr>
          <p:cNvPr id="36868" name="Text Box 4"/>
          <p:cNvSpPr txBox="1">
            <a:spLocks noChangeArrowheads="1"/>
          </p:cNvSpPr>
          <p:nvPr/>
        </p:nvSpPr>
        <p:spPr bwMode="auto">
          <a:xfrm>
            <a:off x="228600" y="238125"/>
            <a:ext cx="5927725" cy="476250"/>
          </a:xfrm>
          <a:prstGeom prst="rect">
            <a:avLst/>
          </a:prstGeom>
          <a:noFill/>
          <a:ln w="9525">
            <a:noFill/>
            <a:miter lim="800000"/>
            <a:headEnd/>
            <a:tailEnd/>
          </a:ln>
        </p:spPr>
        <p:txBody>
          <a:bodyPr>
            <a:spAutoFit/>
          </a:bodyPr>
          <a:lstStyle/>
          <a:p>
            <a:pPr>
              <a:lnSpc>
                <a:spcPct val="90000"/>
              </a:lnSpc>
              <a:spcBef>
                <a:spcPct val="20000"/>
              </a:spcBef>
            </a:pPr>
            <a:r>
              <a:rPr lang="en-US" altLang="zh-CN" sz="2800" b="1">
                <a:solidFill>
                  <a:srgbClr val="FF0000"/>
                </a:solidFill>
                <a:latin typeface="楷体" pitchFamily="18" charset="-122"/>
                <a:ea typeface="楷体" pitchFamily="18" charset="-122"/>
              </a:rPr>
              <a:t>(2) </a:t>
            </a:r>
            <a:r>
              <a:rPr lang="zh-CN" altLang="en-US" sz="2800" b="1">
                <a:solidFill>
                  <a:srgbClr val="FF0000"/>
                </a:solidFill>
                <a:latin typeface="楷体" pitchFamily="18" charset="-122"/>
                <a:ea typeface="楷体" pitchFamily="18" charset="-122"/>
              </a:rPr>
              <a:t>数据块的组成和歧义问题的解决</a:t>
            </a:r>
            <a:endParaRPr lang="zh-CN" altLang="en-US" b="1">
              <a:solidFill>
                <a:srgbClr val="FF0000"/>
              </a:solidFill>
              <a:latin typeface="楷体" pitchFamily="18" charset="-122"/>
              <a:ea typeface="楷体" pitchFamily="18" charset="-122"/>
            </a:endParaRPr>
          </a:p>
        </p:txBody>
      </p:sp>
      <p:sp>
        <p:nvSpPr>
          <p:cNvPr id="36869" name="Text Box 5"/>
          <p:cNvSpPr txBox="1">
            <a:spLocks noChangeArrowheads="1"/>
          </p:cNvSpPr>
          <p:nvPr/>
        </p:nvSpPr>
        <p:spPr bwMode="auto">
          <a:xfrm>
            <a:off x="250825" y="4351338"/>
            <a:ext cx="8686800" cy="2197525"/>
          </a:xfrm>
          <a:prstGeom prst="rect">
            <a:avLst/>
          </a:prstGeom>
          <a:noFill/>
          <a:ln w="9525">
            <a:noFill/>
            <a:miter lim="800000"/>
            <a:headEnd/>
            <a:tailEnd/>
          </a:ln>
        </p:spPr>
        <p:txBody>
          <a:bodyPr>
            <a:spAutoFit/>
          </a:bodyPr>
          <a:lstStyle/>
          <a:p>
            <a:pPr>
              <a:lnSpc>
                <a:spcPct val="90000"/>
              </a:lnSpc>
              <a:spcBef>
                <a:spcPct val="30000"/>
              </a:spcBef>
              <a:spcAft>
                <a:spcPct val="10000"/>
              </a:spcAft>
            </a:pPr>
            <a:r>
              <a:rPr lang="zh-CN" altLang="en-US" b="1" dirty="0">
                <a:latin typeface="楷体" pitchFamily="18" charset="-122"/>
                <a:ea typeface="楷体" pitchFamily="18" charset="-122"/>
              </a:rPr>
              <a:t>采用增加</a:t>
            </a:r>
            <a:r>
              <a:rPr lang="en-US" altLang="zh-CN" b="1" dirty="0">
                <a:latin typeface="楷体" pitchFamily="18" charset="-122"/>
                <a:ea typeface="楷体" pitchFamily="18" charset="-122"/>
              </a:rPr>
              <a:t>DLE</a:t>
            </a:r>
            <a:r>
              <a:rPr lang="zh-CN" altLang="en-US" b="1" dirty="0">
                <a:latin typeface="楷体" pitchFamily="18" charset="-122"/>
                <a:ea typeface="楷体" pitchFamily="18" charset="-122"/>
              </a:rPr>
              <a:t>的</a:t>
            </a:r>
            <a:r>
              <a:rPr lang="zh-CN" altLang="en-US" b="1" dirty="0">
                <a:solidFill>
                  <a:srgbClr val="FF0000"/>
                </a:solidFill>
                <a:latin typeface="楷体" pitchFamily="18" charset="-122"/>
                <a:ea typeface="楷体" pitchFamily="18" charset="-122"/>
              </a:rPr>
              <a:t>控制字符组</a:t>
            </a:r>
            <a:r>
              <a:rPr lang="zh-CN" altLang="en-US" b="1" dirty="0">
                <a:latin typeface="楷体" pitchFamily="18" charset="-122"/>
                <a:ea typeface="楷体" pitchFamily="18" charset="-122"/>
              </a:rPr>
              <a:t>的</a:t>
            </a:r>
            <a:r>
              <a:rPr lang="zh-CN" altLang="en-US" b="1" dirty="0">
                <a:solidFill>
                  <a:srgbClr val="FF0000"/>
                </a:solidFill>
                <a:latin typeface="楷体" pitchFamily="18" charset="-122"/>
                <a:ea typeface="楷体" pitchFamily="18" charset="-122"/>
              </a:rPr>
              <a:t>好处</a:t>
            </a:r>
            <a:r>
              <a:rPr lang="zh-CN" altLang="en-US" b="1" dirty="0">
                <a:latin typeface="楷体" pitchFamily="18" charset="-122"/>
                <a:ea typeface="楷体" pitchFamily="18" charset="-122"/>
              </a:rPr>
              <a:t>是减少正文中判别歧义的控制字符的</a:t>
            </a:r>
            <a:r>
              <a:rPr lang="zh-CN" altLang="en-US" b="1" dirty="0" smtClean="0">
                <a:latin typeface="楷体" pitchFamily="18" charset="-122"/>
                <a:ea typeface="楷体" pitchFamily="18" charset="-122"/>
              </a:rPr>
              <a:t>个数（判别</a:t>
            </a:r>
            <a:r>
              <a:rPr lang="en-US" altLang="zh-CN" b="1" dirty="0" smtClean="0">
                <a:latin typeface="楷体" pitchFamily="18" charset="-122"/>
                <a:ea typeface="楷体" pitchFamily="18" charset="-122"/>
              </a:rPr>
              <a:t>10</a:t>
            </a:r>
            <a:r>
              <a:rPr lang="zh-CN" altLang="en-US" b="1" dirty="0" smtClean="0">
                <a:latin typeface="楷体" pitchFamily="18" charset="-122"/>
                <a:ea typeface="楷体" pitchFamily="18" charset="-122"/>
              </a:rPr>
              <a:t>个控制字符变为仅判别</a:t>
            </a:r>
            <a:r>
              <a:rPr lang="en-US" altLang="zh-CN" b="1" dirty="0" smtClean="0">
                <a:latin typeface="楷体" pitchFamily="18" charset="-122"/>
                <a:ea typeface="楷体" pitchFamily="18" charset="-122"/>
              </a:rPr>
              <a:t>1</a:t>
            </a:r>
            <a:r>
              <a:rPr lang="zh-CN" altLang="en-US" b="1" dirty="0" smtClean="0">
                <a:latin typeface="楷体" pitchFamily="18" charset="-122"/>
                <a:ea typeface="楷体" pitchFamily="18" charset="-122"/>
              </a:rPr>
              <a:t>个转义字符）</a:t>
            </a:r>
            <a:endParaRPr lang="zh-CN" altLang="en-US" b="1" dirty="0">
              <a:latin typeface="楷体" pitchFamily="18" charset="-122"/>
              <a:ea typeface="楷体" pitchFamily="18" charset="-122"/>
            </a:endParaRPr>
          </a:p>
          <a:p>
            <a:pPr>
              <a:lnSpc>
                <a:spcPct val="90000"/>
              </a:lnSpc>
              <a:spcBef>
                <a:spcPct val="30000"/>
              </a:spcBef>
              <a:spcAft>
                <a:spcPct val="10000"/>
              </a:spcAft>
            </a:pPr>
            <a:r>
              <a:rPr lang="zh-CN" altLang="en-US" b="1" dirty="0">
                <a:latin typeface="楷体" pitchFamily="18" charset="-122"/>
                <a:ea typeface="楷体" pitchFamily="18" charset="-122"/>
              </a:rPr>
              <a:t>例如：</a:t>
            </a:r>
            <a:r>
              <a:rPr lang="en-US" altLang="zh-CN" b="1" dirty="0">
                <a:solidFill>
                  <a:srgbClr val="FF0000"/>
                </a:solidFill>
                <a:latin typeface="楷体" pitchFamily="18" charset="-122"/>
                <a:ea typeface="楷体" pitchFamily="18" charset="-122"/>
              </a:rPr>
              <a:t>SOH</a:t>
            </a:r>
            <a:r>
              <a:rPr lang="en-US" altLang="zh-CN" b="1" dirty="0">
                <a:latin typeface="楷体" pitchFamily="18" charset="-122"/>
                <a:ea typeface="楷体" pitchFamily="18" charset="-122"/>
              </a:rPr>
              <a:t> </a:t>
            </a:r>
            <a:r>
              <a:rPr lang="en-US" altLang="zh-CN" b="1" dirty="0" err="1">
                <a:latin typeface="楷体" pitchFamily="18" charset="-122"/>
                <a:ea typeface="楷体" pitchFamily="18" charset="-122"/>
              </a:rPr>
              <a:t>xxx</a:t>
            </a:r>
            <a:r>
              <a:rPr lang="en-US" altLang="zh-CN" b="1" dirty="0" err="1">
                <a:solidFill>
                  <a:srgbClr val="9900FF"/>
                </a:solidFill>
                <a:latin typeface="楷体" pitchFamily="18" charset="-122"/>
                <a:ea typeface="楷体" pitchFamily="18" charset="-122"/>
              </a:rPr>
              <a:t>ETB</a:t>
            </a:r>
            <a:r>
              <a:rPr lang="en-US" altLang="zh-CN" b="1" dirty="0" err="1">
                <a:latin typeface="楷体" pitchFamily="18" charset="-122"/>
                <a:ea typeface="楷体" pitchFamily="18" charset="-122"/>
              </a:rPr>
              <a:t>x</a:t>
            </a:r>
            <a:r>
              <a:rPr lang="en-US" altLang="zh-CN" b="1" dirty="0" err="1">
                <a:solidFill>
                  <a:srgbClr val="CC00FF"/>
                </a:solidFill>
                <a:latin typeface="楷体" pitchFamily="18" charset="-122"/>
                <a:ea typeface="楷体" pitchFamily="18" charset="-122"/>
              </a:rPr>
              <a:t>STX</a:t>
            </a:r>
            <a:r>
              <a:rPr lang="en-US" altLang="zh-CN" b="1" dirty="0" err="1">
                <a:latin typeface="楷体" pitchFamily="18" charset="-122"/>
                <a:ea typeface="楷体" pitchFamily="18" charset="-122"/>
              </a:rPr>
              <a:t>x</a:t>
            </a:r>
            <a:r>
              <a:rPr lang="en-US" altLang="zh-CN" b="1" dirty="0" err="1">
                <a:solidFill>
                  <a:srgbClr val="9900FF"/>
                </a:solidFill>
                <a:latin typeface="楷体" pitchFamily="18" charset="-122"/>
                <a:ea typeface="楷体" pitchFamily="18" charset="-122"/>
              </a:rPr>
              <a:t>DLE</a:t>
            </a:r>
            <a:r>
              <a:rPr lang="en-US" altLang="zh-CN" b="1" dirty="0" err="1">
                <a:latin typeface="楷体" pitchFamily="18" charset="-122"/>
                <a:ea typeface="楷体" pitchFamily="18" charset="-122"/>
              </a:rPr>
              <a:t>x</a:t>
            </a:r>
            <a:r>
              <a:rPr lang="en-US" altLang="zh-CN" b="1" dirty="0" err="1">
                <a:solidFill>
                  <a:srgbClr val="9900FF"/>
                </a:solidFill>
                <a:latin typeface="楷体" pitchFamily="18" charset="-122"/>
                <a:ea typeface="楷体" pitchFamily="18" charset="-122"/>
              </a:rPr>
              <a:t>ETX</a:t>
            </a:r>
            <a:r>
              <a:rPr lang="en-US" altLang="zh-CN" b="1" dirty="0" err="1">
                <a:latin typeface="楷体" pitchFamily="18" charset="-122"/>
                <a:ea typeface="楷体" pitchFamily="18" charset="-122"/>
              </a:rPr>
              <a:t>xxx</a:t>
            </a:r>
            <a:r>
              <a:rPr lang="en-US" altLang="zh-CN" b="1" dirty="0">
                <a:latin typeface="楷体" pitchFamily="18" charset="-122"/>
                <a:ea typeface="楷体" pitchFamily="18" charset="-122"/>
              </a:rPr>
              <a:t> </a:t>
            </a:r>
            <a:r>
              <a:rPr lang="en-US" altLang="zh-CN" b="1" dirty="0">
                <a:solidFill>
                  <a:srgbClr val="FF0000"/>
                </a:solidFill>
                <a:latin typeface="楷体" pitchFamily="18" charset="-122"/>
                <a:ea typeface="楷体" pitchFamily="18" charset="-122"/>
              </a:rPr>
              <a:t>ETX</a:t>
            </a:r>
          </a:p>
          <a:p>
            <a:pPr>
              <a:lnSpc>
                <a:spcPct val="90000"/>
              </a:lnSpc>
              <a:spcBef>
                <a:spcPct val="30000"/>
              </a:spcBef>
              <a:spcAft>
                <a:spcPct val="10000"/>
              </a:spcAft>
            </a:pPr>
            <a:r>
              <a:rPr lang="zh-CN" altLang="en-US" b="1" dirty="0">
                <a:latin typeface="楷体" pitchFamily="18" charset="-122"/>
                <a:ea typeface="楷体" pitchFamily="18" charset="-122"/>
              </a:rPr>
              <a:t>转义</a:t>
            </a:r>
            <a:r>
              <a:rPr lang="en-US" altLang="zh-CN" b="1" dirty="0">
                <a:latin typeface="楷体" pitchFamily="18" charset="-122"/>
                <a:ea typeface="楷体" pitchFamily="18" charset="-122"/>
              </a:rPr>
              <a:t>1</a:t>
            </a:r>
            <a:r>
              <a:rPr lang="zh-CN" altLang="en-US" b="1" dirty="0">
                <a:latin typeface="楷体" pitchFamily="18" charset="-122"/>
                <a:ea typeface="楷体" pitchFamily="18" charset="-122"/>
              </a:rPr>
              <a:t>：</a:t>
            </a:r>
            <a:r>
              <a:rPr lang="en-US" altLang="zh-CN" b="1" dirty="0">
                <a:solidFill>
                  <a:srgbClr val="FF0000"/>
                </a:solidFill>
                <a:latin typeface="楷体" pitchFamily="18" charset="-122"/>
                <a:ea typeface="楷体" pitchFamily="18" charset="-122"/>
              </a:rPr>
              <a:t>SOH</a:t>
            </a:r>
            <a:r>
              <a:rPr lang="en-US" altLang="zh-CN" b="1" dirty="0"/>
              <a:t> </a:t>
            </a:r>
            <a:r>
              <a:rPr lang="en-US" altLang="zh-CN" b="1" dirty="0" err="1">
                <a:latin typeface="楷体" pitchFamily="18" charset="-122"/>
                <a:ea typeface="楷体" pitchFamily="18" charset="-122"/>
              </a:rPr>
              <a:t>xxx</a:t>
            </a:r>
            <a:r>
              <a:rPr lang="en-US" altLang="zh-CN" b="1" dirty="0" err="1">
                <a:solidFill>
                  <a:srgbClr val="008000"/>
                </a:solidFill>
                <a:latin typeface="楷体" pitchFamily="18" charset="-122"/>
                <a:ea typeface="楷体" pitchFamily="18" charset="-122"/>
              </a:rPr>
              <a:t>DLE</a:t>
            </a:r>
            <a:r>
              <a:rPr lang="en-US" altLang="zh-CN" b="1" dirty="0" err="1">
                <a:solidFill>
                  <a:srgbClr val="9900FF"/>
                </a:solidFill>
                <a:latin typeface="楷体" pitchFamily="18" charset="-122"/>
                <a:ea typeface="楷体" pitchFamily="18" charset="-122"/>
              </a:rPr>
              <a:t>ETB</a:t>
            </a:r>
            <a:r>
              <a:rPr lang="en-US" altLang="zh-CN" b="1" dirty="0" err="1">
                <a:latin typeface="楷体" pitchFamily="18" charset="-122"/>
                <a:ea typeface="楷体" pitchFamily="18" charset="-122"/>
              </a:rPr>
              <a:t>x</a:t>
            </a:r>
            <a:r>
              <a:rPr lang="en-US" altLang="zh-CN" b="1" dirty="0" err="1">
                <a:solidFill>
                  <a:srgbClr val="008000"/>
                </a:solidFill>
                <a:latin typeface="楷体" pitchFamily="18" charset="-122"/>
                <a:ea typeface="楷体" pitchFamily="18" charset="-122"/>
              </a:rPr>
              <a:t>DLE</a:t>
            </a:r>
            <a:r>
              <a:rPr lang="en-US" altLang="zh-CN" b="1" dirty="0" err="1">
                <a:solidFill>
                  <a:srgbClr val="CC00FF"/>
                </a:solidFill>
                <a:latin typeface="楷体" pitchFamily="18" charset="-122"/>
                <a:ea typeface="楷体" pitchFamily="18" charset="-122"/>
              </a:rPr>
              <a:t>STX</a:t>
            </a:r>
            <a:r>
              <a:rPr lang="en-US" altLang="zh-CN" b="1" dirty="0" err="1">
                <a:latin typeface="楷体" pitchFamily="18" charset="-122"/>
                <a:ea typeface="楷体" pitchFamily="18" charset="-122"/>
              </a:rPr>
              <a:t>x</a:t>
            </a:r>
            <a:r>
              <a:rPr lang="en-US" altLang="zh-CN" b="1" dirty="0" err="1">
                <a:solidFill>
                  <a:srgbClr val="008000"/>
                </a:solidFill>
                <a:latin typeface="楷体" pitchFamily="18" charset="-122"/>
                <a:ea typeface="楷体" pitchFamily="18" charset="-122"/>
              </a:rPr>
              <a:t>DLE</a:t>
            </a:r>
            <a:r>
              <a:rPr lang="en-US" altLang="zh-CN" b="1" dirty="0" err="1">
                <a:solidFill>
                  <a:srgbClr val="9900FF"/>
                </a:solidFill>
                <a:latin typeface="楷体" pitchFamily="18" charset="-122"/>
                <a:ea typeface="楷体" pitchFamily="18" charset="-122"/>
              </a:rPr>
              <a:t>DLE</a:t>
            </a:r>
            <a:r>
              <a:rPr lang="en-US" altLang="zh-CN" b="1" dirty="0" err="1">
                <a:latin typeface="楷体" pitchFamily="18" charset="-122"/>
                <a:ea typeface="楷体" pitchFamily="18" charset="-122"/>
              </a:rPr>
              <a:t>x</a:t>
            </a:r>
            <a:r>
              <a:rPr lang="en-US" altLang="zh-CN" b="1" dirty="0" err="1">
                <a:solidFill>
                  <a:srgbClr val="008000"/>
                </a:solidFill>
                <a:latin typeface="楷体" pitchFamily="18" charset="-122"/>
                <a:ea typeface="楷体" pitchFamily="18" charset="-122"/>
              </a:rPr>
              <a:t>DLE</a:t>
            </a:r>
            <a:r>
              <a:rPr lang="en-US" altLang="zh-CN" b="1" dirty="0" err="1">
                <a:solidFill>
                  <a:srgbClr val="9900FF"/>
                </a:solidFill>
                <a:latin typeface="楷体" pitchFamily="18" charset="-122"/>
                <a:ea typeface="楷体" pitchFamily="18" charset="-122"/>
              </a:rPr>
              <a:t>ETX</a:t>
            </a:r>
            <a:r>
              <a:rPr lang="en-US" altLang="zh-CN" b="1" dirty="0" err="1">
                <a:latin typeface="楷体" pitchFamily="18" charset="-122"/>
                <a:ea typeface="楷体" pitchFamily="18" charset="-122"/>
              </a:rPr>
              <a:t>xxx</a:t>
            </a:r>
            <a:r>
              <a:rPr lang="en-US" altLang="zh-CN" b="1" dirty="0"/>
              <a:t> </a:t>
            </a:r>
            <a:r>
              <a:rPr lang="en-US" altLang="zh-CN" b="1" dirty="0">
                <a:solidFill>
                  <a:srgbClr val="FF0000"/>
                </a:solidFill>
                <a:latin typeface="楷体" pitchFamily="18" charset="-122"/>
                <a:ea typeface="楷体" pitchFamily="18" charset="-122"/>
              </a:rPr>
              <a:t>ETX</a:t>
            </a:r>
            <a:r>
              <a:rPr lang="en-US" altLang="zh-CN" dirty="0"/>
              <a:t> </a:t>
            </a:r>
          </a:p>
          <a:p>
            <a:pPr>
              <a:lnSpc>
                <a:spcPct val="90000"/>
              </a:lnSpc>
              <a:spcBef>
                <a:spcPct val="30000"/>
              </a:spcBef>
              <a:spcAft>
                <a:spcPct val="10000"/>
              </a:spcAft>
            </a:pPr>
            <a:r>
              <a:rPr lang="zh-CN" altLang="en-US" b="1" dirty="0">
                <a:solidFill>
                  <a:srgbClr val="FF0000"/>
                </a:solidFill>
                <a:latin typeface="楷体" pitchFamily="18" charset="-122"/>
                <a:ea typeface="楷体" pitchFamily="18" charset="-122"/>
              </a:rPr>
              <a:t>转义</a:t>
            </a:r>
            <a:r>
              <a:rPr lang="en-US" altLang="zh-CN" b="1" dirty="0">
                <a:solidFill>
                  <a:srgbClr val="FF0000"/>
                </a:solidFill>
                <a:latin typeface="楷体" pitchFamily="18" charset="-122"/>
                <a:ea typeface="楷体" pitchFamily="18" charset="-122"/>
              </a:rPr>
              <a:t>2</a:t>
            </a:r>
            <a:r>
              <a:rPr lang="zh-CN" altLang="en-US" b="1" dirty="0">
                <a:solidFill>
                  <a:srgbClr val="FF0000"/>
                </a:solidFill>
                <a:latin typeface="楷体" pitchFamily="18" charset="-122"/>
                <a:ea typeface="楷体" pitchFamily="18" charset="-122"/>
              </a:rPr>
              <a:t>： </a:t>
            </a:r>
            <a:r>
              <a:rPr lang="en-US" altLang="zh-CN" b="1" dirty="0">
                <a:solidFill>
                  <a:srgbClr val="FF0000"/>
                </a:solidFill>
                <a:latin typeface="楷体" pitchFamily="18" charset="-122"/>
                <a:ea typeface="楷体" pitchFamily="18" charset="-122"/>
              </a:rPr>
              <a:t>DLESOH</a:t>
            </a:r>
            <a:r>
              <a:rPr lang="en-US" altLang="zh-CN" b="1" dirty="0">
                <a:solidFill>
                  <a:schemeClr val="hlink"/>
                </a:solidFill>
                <a:latin typeface="楷体" pitchFamily="18" charset="-122"/>
                <a:ea typeface="楷体" pitchFamily="18" charset="-122"/>
              </a:rPr>
              <a:t> </a:t>
            </a:r>
            <a:r>
              <a:rPr lang="en-US" altLang="zh-CN" b="1" dirty="0" err="1">
                <a:latin typeface="楷体" pitchFamily="18" charset="-122"/>
                <a:ea typeface="楷体" pitchFamily="18" charset="-122"/>
              </a:rPr>
              <a:t>xxx</a:t>
            </a:r>
            <a:r>
              <a:rPr lang="en-US" altLang="zh-CN" b="1" dirty="0" err="1">
                <a:solidFill>
                  <a:srgbClr val="9900FF"/>
                </a:solidFill>
                <a:latin typeface="楷体" pitchFamily="18" charset="-122"/>
                <a:ea typeface="楷体" pitchFamily="18" charset="-122"/>
              </a:rPr>
              <a:t>ETB</a:t>
            </a:r>
            <a:r>
              <a:rPr lang="en-US" altLang="zh-CN" b="1" dirty="0" err="1">
                <a:latin typeface="楷体" pitchFamily="18" charset="-122"/>
                <a:ea typeface="楷体" pitchFamily="18" charset="-122"/>
              </a:rPr>
              <a:t>x</a:t>
            </a:r>
            <a:r>
              <a:rPr lang="en-US" altLang="zh-CN" b="1" dirty="0" err="1">
                <a:solidFill>
                  <a:srgbClr val="CC00FF"/>
                </a:solidFill>
                <a:latin typeface="楷体" pitchFamily="18" charset="-122"/>
                <a:ea typeface="楷体" pitchFamily="18" charset="-122"/>
              </a:rPr>
              <a:t>STX</a:t>
            </a:r>
            <a:r>
              <a:rPr lang="en-US" altLang="zh-CN" b="1" dirty="0" err="1">
                <a:latin typeface="楷体" pitchFamily="18" charset="-122"/>
                <a:ea typeface="楷体" pitchFamily="18" charset="-122"/>
              </a:rPr>
              <a:t>x</a:t>
            </a:r>
            <a:r>
              <a:rPr lang="en-US" altLang="zh-CN" b="1" dirty="0" err="1">
                <a:solidFill>
                  <a:srgbClr val="008000"/>
                </a:solidFill>
                <a:latin typeface="楷体" pitchFamily="18" charset="-122"/>
                <a:ea typeface="楷体" pitchFamily="18" charset="-122"/>
              </a:rPr>
              <a:t>DLE</a:t>
            </a:r>
            <a:r>
              <a:rPr lang="en-US" altLang="zh-CN" b="1" dirty="0" err="1">
                <a:solidFill>
                  <a:srgbClr val="9900FF"/>
                </a:solidFill>
                <a:latin typeface="楷体" pitchFamily="18" charset="-122"/>
                <a:ea typeface="楷体" pitchFamily="18" charset="-122"/>
              </a:rPr>
              <a:t>DLE</a:t>
            </a:r>
            <a:r>
              <a:rPr lang="en-US" altLang="zh-CN" b="1" dirty="0" err="1">
                <a:latin typeface="楷体" pitchFamily="18" charset="-122"/>
                <a:ea typeface="楷体" pitchFamily="18" charset="-122"/>
              </a:rPr>
              <a:t>x</a:t>
            </a:r>
            <a:r>
              <a:rPr lang="en-US" altLang="zh-CN" b="1" dirty="0" err="1">
                <a:solidFill>
                  <a:srgbClr val="9900FF"/>
                </a:solidFill>
                <a:latin typeface="楷体" pitchFamily="18" charset="-122"/>
                <a:ea typeface="楷体" pitchFamily="18" charset="-122"/>
              </a:rPr>
              <a:t>ETX</a:t>
            </a:r>
            <a:r>
              <a:rPr lang="en-US" altLang="zh-CN" b="1" dirty="0" err="1">
                <a:latin typeface="楷体" pitchFamily="18" charset="-122"/>
                <a:ea typeface="楷体" pitchFamily="18" charset="-122"/>
              </a:rPr>
              <a:t>xxx</a:t>
            </a:r>
            <a:r>
              <a:rPr lang="en-US" altLang="zh-CN" b="1" dirty="0">
                <a:latin typeface="楷体" pitchFamily="18" charset="-122"/>
                <a:ea typeface="楷体" pitchFamily="18" charset="-122"/>
              </a:rPr>
              <a:t> </a:t>
            </a:r>
            <a:r>
              <a:rPr lang="en-US" altLang="zh-CN" b="1" dirty="0">
                <a:solidFill>
                  <a:srgbClr val="FF0000"/>
                </a:solidFill>
                <a:latin typeface="楷体" pitchFamily="18" charset="-122"/>
                <a:ea typeface="楷体" pitchFamily="18" charset="-122"/>
              </a:rPr>
              <a:t>DLEETX</a:t>
            </a:r>
          </a:p>
        </p:txBody>
      </p:sp>
      <p:sp>
        <p:nvSpPr>
          <p:cNvPr id="36870" name="Text Box 6"/>
          <p:cNvSpPr txBox="1">
            <a:spLocks noChangeArrowheads="1"/>
          </p:cNvSpPr>
          <p:nvPr/>
        </p:nvSpPr>
        <p:spPr bwMode="auto">
          <a:xfrm>
            <a:off x="250825" y="765175"/>
            <a:ext cx="8686800" cy="3633788"/>
          </a:xfrm>
          <a:prstGeom prst="rect">
            <a:avLst/>
          </a:prstGeom>
          <a:noFill/>
          <a:ln w="9525">
            <a:noFill/>
            <a:miter lim="800000"/>
            <a:headEnd/>
            <a:tailEnd/>
          </a:ln>
        </p:spPr>
        <p:txBody>
          <a:bodyPr>
            <a:spAutoFit/>
          </a:bodyPr>
          <a:lstStyle/>
          <a:p>
            <a:pPr>
              <a:lnSpc>
                <a:spcPct val="90000"/>
              </a:lnSpc>
              <a:spcBef>
                <a:spcPct val="50000"/>
              </a:spcBef>
              <a:spcAft>
                <a:spcPct val="20000"/>
              </a:spcAft>
            </a:pPr>
            <a:r>
              <a:rPr lang="en-US" altLang="zh-CN" b="1">
                <a:solidFill>
                  <a:srgbClr val="FF0000"/>
                </a:solidFill>
                <a:latin typeface="楷体" pitchFamily="18" charset="-122"/>
                <a:ea typeface="楷体" pitchFamily="18" charset="-122"/>
              </a:rPr>
              <a:t>★ </a:t>
            </a:r>
            <a:r>
              <a:rPr lang="zh-CN" altLang="en-US" b="1">
                <a:solidFill>
                  <a:srgbClr val="FF0000"/>
                </a:solidFill>
                <a:latin typeface="楷体" pitchFamily="18" charset="-122"/>
                <a:ea typeface="楷体" pitchFamily="18" charset="-122"/>
              </a:rPr>
              <a:t>歧义问题的解决</a:t>
            </a:r>
            <a:r>
              <a:rPr lang="zh-CN" altLang="en-US" b="1">
                <a:latin typeface="楷体" pitchFamily="18" charset="-122"/>
                <a:ea typeface="楷体" pitchFamily="18" charset="-122"/>
              </a:rPr>
              <a:t>：字符转义和字符填充；</a:t>
            </a:r>
          </a:p>
          <a:p>
            <a:pPr>
              <a:lnSpc>
                <a:spcPct val="90000"/>
              </a:lnSpc>
              <a:spcBef>
                <a:spcPct val="20000"/>
              </a:spcBef>
              <a:spcAft>
                <a:spcPct val="20000"/>
              </a:spcAft>
            </a:pPr>
            <a:r>
              <a:rPr lang="zh-CN" altLang="en-US" b="1">
                <a:solidFill>
                  <a:srgbClr val="FF0000"/>
                </a:solidFill>
                <a:latin typeface="楷体" pitchFamily="18" charset="-122"/>
                <a:ea typeface="楷体" pitchFamily="18" charset="-122"/>
              </a:rPr>
              <a:t>目的</a:t>
            </a:r>
            <a:r>
              <a:rPr lang="zh-CN" altLang="en-US" b="1">
                <a:latin typeface="楷体" pitchFamily="18" charset="-122"/>
                <a:ea typeface="楷体" pitchFamily="18" charset="-122"/>
              </a:rPr>
              <a:t>：支持任意字符数据传输。</a:t>
            </a:r>
          </a:p>
          <a:p>
            <a:pPr>
              <a:lnSpc>
                <a:spcPct val="120000"/>
              </a:lnSpc>
              <a:spcBef>
                <a:spcPct val="20000"/>
              </a:spcBef>
            </a:pPr>
            <a:r>
              <a:rPr lang="zh-CN" altLang="en-US" b="1">
                <a:solidFill>
                  <a:srgbClr val="FF0000"/>
                </a:solidFill>
                <a:latin typeface="楷体" pitchFamily="18" charset="-122"/>
                <a:ea typeface="楷体" pitchFamily="18" charset="-122"/>
              </a:rPr>
              <a:t>字符转义</a:t>
            </a:r>
            <a:r>
              <a:rPr lang="zh-CN" altLang="en-US" b="1">
                <a:latin typeface="楷体" pitchFamily="18" charset="-122"/>
                <a:ea typeface="楷体" pitchFamily="18" charset="-122"/>
              </a:rPr>
              <a:t>：区分控制字符和数据块中的</a:t>
            </a:r>
            <a:r>
              <a:rPr lang="zh-CN" altLang="en-US" b="1">
                <a:solidFill>
                  <a:srgbClr val="FF0000"/>
                </a:solidFill>
                <a:latin typeface="楷体" pitchFamily="18" charset="-122"/>
                <a:ea typeface="楷体" pitchFamily="18" charset="-122"/>
              </a:rPr>
              <a:t>‘假’</a:t>
            </a:r>
            <a:r>
              <a:rPr lang="zh-CN" altLang="en-US" b="1">
                <a:latin typeface="楷体" pitchFamily="18" charset="-122"/>
                <a:ea typeface="楷体" pitchFamily="18" charset="-122"/>
              </a:rPr>
              <a:t>控制字符，在控制字符前</a:t>
            </a:r>
            <a:r>
              <a:rPr lang="zh-CN" altLang="en-US" b="1">
                <a:solidFill>
                  <a:srgbClr val="FF0000"/>
                </a:solidFill>
                <a:latin typeface="楷体" pitchFamily="18" charset="-122"/>
                <a:ea typeface="楷体" pitchFamily="18" charset="-122"/>
              </a:rPr>
              <a:t>前缀</a:t>
            </a:r>
            <a:r>
              <a:rPr lang="zh-CN" altLang="en-US" b="1">
                <a:latin typeface="楷体" pitchFamily="18" charset="-122"/>
                <a:ea typeface="楷体" pitchFamily="18" charset="-122"/>
              </a:rPr>
              <a:t>转义字符</a:t>
            </a:r>
            <a:r>
              <a:rPr lang="en-US" altLang="zh-CN" b="1">
                <a:latin typeface="楷体" pitchFamily="18" charset="-122"/>
                <a:ea typeface="楷体" pitchFamily="18" charset="-122"/>
              </a:rPr>
              <a:t>DLE</a:t>
            </a:r>
            <a:r>
              <a:rPr lang="zh-CN" altLang="en-US" b="1">
                <a:latin typeface="楷体" pitchFamily="18" charset="-122"/>
                <a:ea typeface="楷体" pitchFamily="18" charset="-122"/>
              </a:rPr>
              <a:t>形成特定语义的</a:t>
            </a:r>
            <a:r>
              <a:rPr lang="zh-CN" altLang="en-US" b="1">
                <a:solidFill>
                  <a:srgbClr val="FF0000"/>
                </a:solidFill>
                <a:latin typeface="楷体" pitchFamily="18" charset="-122"/>
                <a:ea typeface="楷体" pitchFamily="18" charset="-122"/>
              </a:rPr>
              <a:t>控制字符组，</a:t>
            </a:r>
            <a:r>
              <a:rPr lang="zh-CN" altLang="en-US" b="1">
                <a:latin typeface="楷体" pitchFamily="18" charset="-122"/>
                <a:ea typeface="楷体" pitchFamily="18" charset="-122"/>
              </a:rPr>
              <a:t>增加匹配控制字符组的难度。</a:t>
            </a:r>
          </a:p>
          <a:p>
            <a:pPr>
              <a:lnSpc>
                <a:spcPct val="90000"/>
              </a:lnSpc>
              <a:spcBef>
                <a:spcPct val="20000"/>
              </a:spcBef>
              <a:spcAft>
                <a:spcPct val="20000"/>
              </a:spcAft>
            </a:pPr>
            <a:r>
              <a:rPr lang="zh-CN" altLang="en-US" b="1">
                <a:latin typeface="楷体" pitchFamily="18" charset="-122"/>
                <a:ea typeface="楷体" pitchFamily="18" charset="-122"/>
              </a:rPr>
              <a:t>      </a:t>
            </a:r>
            <a:r>
              <a:rPr lang="en-US" altLang="zh-CN" b="1" u="sng">
                <a:latin typeface="楷体" pitchFamily="18" charset="-122"/>
                <a:ea typeface="楷体" pitchFamily="18" charset="-122"/>
              </a:rPr>
              <a:t>DLE SOH</a:t>
            </a:r>
            <a:r>
              <a:rPr lang="zh-CN" altLang="en-US" b="1">
                <a:latin typeface="楷体" pitchFamily="18" charset="-122"/>
                <a:ea typeface="楷体" pitchFamily="18" charset="-122"/>
              </a:rPr>
              <a:t>、</a:t>
            </a:r>
            <a:r>
              <a:rPr lang="en-US" altLang="zh-CN" b="1" u="sng">
                <a:latin typeface="楷体" pitchFamily="18" charset="-122"/>
                <a:ea typeface="楷体" pitchFamily="18" charset="-122"/>
              </a:rPr>
              <a:t>DLE STX</a:t>
            </a:r>
            <a:r>
              <a:rPr lang="zh-CN" altLang="en-US" b="1">
                <a:latin typeface="楷体" pitchFamily="18" charset="-122"/>
                <a:ea typeface="楷体" pitchFamily="18" charset="-122"/>
              </a:rPr>
              <a:t>、</a:t>
            </a:r>
            <a:r>
              <a:rPr lang="en-US" altLang="zh-CN" b="1" u="sng">
                <a:latin typeface="楷体" pitchFamily="18" charset="-122"/>
                <a:ea typeface="楷体" pitchFamily="18" charset="-122"/>
              </a:rPr>
              <a:t>DLE ACK</a:t>
            </a:r>
            <a:r>
              <a:rPr lang="zh-CN" altLang="en-US" b="1">
                <a:latin typeface="楷体" pitchFamily="18" charset="-122"/>
                <a:ea typeface="楷体" pitchFamily="18" charset="-122"/>
              </a:rPr>
              <a:t>、</a:t>
            </a:r>
            <a:r>
              <a:rPr lang="en-US" altLang="zh-CN" b="1" u="sng">
                <a:latin typeface="楷体" pitchFamily="18" charset="-122"/>
                <a:ea typeface="楷体" pitchFamily="18" charset="-122"/>
              </a:rPr>
              <a:t>DLE NAK</a:t>
            </a:r>
            <a:r>
              <a:rPr lang="zh-CN" altLang="en-US" b="1">
                <a:latin typeface="楷体" pitchFamily="18" charset="-122"/>
                <a:ea typeface="楷体" pitchFamily="18" charset="-122"/>
              </a:rPr>
              <a:t>等</a:t>
            </a:r>
          </a:p>
          <a:p>
            <a:pPr>
              <a:lnSpc>
                <a:spcPct val="90000"/>
              </a:lnSpc>
              <a:spcBef>
                <a:spcPct val="20000"/>
              </a:spcBef>
              <a:spcAft>
                <a:spcPct val="20000"/>
              </a:spcAft>
            </a:pPr>
            <a:r>
              <a:rPr lang="zh-CN" altLang="en-US" b="1" u="sng">
                <a:solidFill>
                  <a:srgbClr val="FF0000"/>
                </a:solidFill>
                <a:latin typeface="楷体" pitchFamily="18" charset="-122"/>
                <a:ea typeface="楷体" pitchFamily="18" charset="-122"/>
              </a:rPr>
              <a:t>字符填充：</a:t>
            </a:r>
            <a:r>
              <a:rPr lang="zh-CN" altLang="en-US" b="1">
                <a:latin typeface="楷体" pitchFamily="18" charset="-122"/>
                <a:ea typeface="楷体" pitchFamily="18" charset="-122"/>
              </a:rPr>
              <a:t>在数据</a:t>
            </a:r>
            <a:r>
              <a:rPr lang="en-US" altLang="zh-CN" b="1">
                <a:latin typeface="楷体" pitchFamily="18" charset="-122"/>
                <a:ea typeface="楷体" pitchFamily="18" charset="-122"/>
              </a:rPr>
              <a:t>DLE</a:t>
            </a:r>
            <a:r>
              <a:rPr lang="zh-CN" altLang="en-US" b="1">
                <a:latin typeface="楷体" pitchFamily="18" charset="-122"/>
                <a:ea typeface="楷体" pitchFamily="18" charset="-122"/>
              </a:rPr>
              <a:t>前</a:t>
            </a:r>
            <a:r>
              <a:rPr lang="zh-CN" altLang="en-US" b="1">
                <a:solidFill>
                  <a:srgbClr val="FF0000"/>
                </a:solidFill>
                <a:latin typeface="楷体" pitchFamily="18" charset="-122"/>
                <a:ea typeface="楷体" pitchFamily="18" charset="-122"/>
              </a:rPr>
              <a:t>再增加</a:t>
            </a:r>
            <a:r>
              <a:rPr lang="zh-CN" altLang="en-US" b="1">
                <a:latin typeface="楷体" pitchFamily="18" charset="-122"/>
                <a:ea typeface="楷体" pitchFamily="18" charset="-122"/>
              </a:rPr>
              <a:t>一个</a:t>
            </a:r>
            <a:r>
              <a:rPr lang="en-US" altLang="zh-CN" b="1">
                <a:latin typeface="楷体" pitchFamily="18" charset="-122"/>
                <a:ea typeface="楷体" pitchFamily="18" charset="-122"/>
              </a:rPr>
              <a:t>DLE</a:t>
            </a:r>
            <a:r>
              <a:rPr lang="zh-CN" altLang="en-US" b="1">
                <a:latin typeface="楷体" pitchFamily="18" charset="-122"/>
                <a:ea typeface="楷体" pitchFamily="18" charset="-122"/>
              </a:rPr>
              <a:t>，使其转义为一般字符，避免数据中同时出现</a:t>
            </a:r>
            <a:r>
              <a:rPr lang="en-US" altLang="zh-CN" b="1">
                <a:latin typeface="楷体" pitchFamily="18" charset="-122"/>
                <a:ea typeface="楷体" pitchFamily="18" charset="-122"/>
              </a:rPr>
              <a:t>DLE</a:t>
            </a:r>
            <a:r>
              <a:rPr lang="zh-CN" altLang="en-US" b="1">
                <a:latin typeface="楷体" pitchFamily="18" charset="-122"/>
                <a:ea typeface="楷体" pitchFamily="18" charset="-122"/>
              </a:rPr>
              <a:t>和控制字符时可能的歧义。</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2"/>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37891" name="Text Box 3"/>
          <p:cNvSpPr txBox="1">
            <a:spLocks noChangeArrowheads="1"/>
          </p:cNvSpPr>
          <p:nvPr/>
        </p:nvSpPr>
        <p:spPr bwMode="auto">
          <a:xfrm>
            <a:off x="861060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54</a:t>
            </a:r>
            <a:endParaRPr lang="en-US" altLang="zh-CN" dirty="0"/>
          </a:p>
        </p:txBody>
      </p:sp>
      <p:sp>
        <p:nvSpPr>
          <p:cNvPr id="37892" name="Text Box 4"/>
          <p:cNvSpPr txBox="1">
            <a:spLocks noChangeArrowheads="1"/>
          </p:cNvSpPr>
          <p:nvPr/>
        </p:nvSpPr>
        <p:spPr bwMode="auto">
          <a:xfrm>
            <a:off x="228600" y="238125"/>
            <a:ext cx="5927725" cy="476250"/>
          </a:xfrm>
          <a:prstGeom prst="rect">
            <a:avLst/>
          </a:prstGeom>
          <a:noFill/>
          <a:ln w="9525">
            <a:noFill/>
            <a:miter lim="800000"/>
            <a:headEnd/>
            <a:tailEnd/>
          </a:ln>
        </p:spPr>
        <p:txBody>
          <a:bodyPr>
            <a:spAutoFit/>
          </a:bodyPr>
          <a:lstStyle/>
          <a:p>
            <a:pPr>
              <a:lnSpc>
                <a:spcPct val="90000"/>
              </a:lnSpc>
              <a:spcBef>
                <a:spcPct val="20000"/>
              </a:spcBef>
            </a:pPr>
            <a:r>
              <a:rPr lang="en-US" altLang="zh-CN" sz="2800" b="1">
                <a:solidFill>
                  <a:srgbClr val="FF0000"/>
                </a:solidFill>
                <a:latin typeface="楷体" pitchFamily="18" charset="-122"/>
                <a:ea typeface="楷体" pitchFamily="18" charset="-122"/>
              </a:rPr>
              <a:t>(2) </a:t>
            </a:r>
            <a:r>
              <a:rPr lang="zh-CN" altLang="en-US" sz="2800" b="1">
                <a:solidFill>
                  <a:srgbClr val="FF0000"/>
                </a:solidFill>
                <a:latin typeface="楷体" pitchFamily="18" charset="-122"/>
                <a:ea typeface="楷体" pitchFamily="18" charset="-122"/>
              </a:rPr>
              <a:t>数据块的组成和歧义问题的解决</a:t>
            </a:r>
            <a:endParaRPr lang="zh-CN" altLang="en-US" b="1">
              <a:solidFill>
                <a:srgbClr val="FF0000"/>
              </a:solidFill>
              <a:latin typeface="楷体" pitchFamily="18" charset="-122"/>
              <a:ea typeface="楷体" pitchFamily="18" charset="-122"/>
            </a:endParaRPr>
          </a:p>
        </p:txBody>
      </p:sp>
      <p:sp>
        <p:nvSpPr>
          <p:cNvPr id="37893" name="Text Box 5"/>
          <p:cNvSpPr txBox="1">
            <a:spLocks noChangeArrowheads="1"/>
          </p:cNvSpPr>
          <p:nvPr/>
        </p:nvSpPr>
        <p:spPr bwMode="auto">
          <a:xfrm>
            <a:off x="250825" y="4351338"/>
            <a:ext cx="8686800" cy="2173287"/>
          </a:xfrm>
          <a:prstGeom prst="rect">
            <a:avLst/>
          </a:prstGeom>
          <a:noFill/>
          <a:ln w="9525">
            <a:noFill/>
            <a:miter lim="800000"/>
            <a:headEnd/>
            <a:tailEnd/>
          </a:ln>
        </p:spPr>
        <p:txBody>
          <a:bodyPr>
            <a:spAutoFit/>
          </a:bodyPr>
          <a:lstStyle/>
          <a:p>
            <a:pPr>
              <a:lnSpc>
                <a:spcPct val="90000"/>
              </a:lnSpc>
              <a:spcBef>
                <a:spcPct val="30000"/>
              </a:spcBef>
              <a:spcAft>
                <a:spcPct val="10000"/>
              </a:spcAft>
            </a:pPr>
            <a:r>
              <a:rPr lang="zh-CN" altLang="en-US" b="1" dirty="0">
                <a:latin typeface="楷体" pitchFamily="18" charset="-122"/>
                <a:ea typeface="楷体" pitchFamily="18" charset="-122"/>
              </a:rPr>
              <a:t>原意：</a:t>
            </a:r>
            <a:r>
              <a:rPr lang="en-US" altLang="zh-CN" b="1" dirty="0">
                <a:solidFill>
                  <a:srgbClr val="FF0000"/>
                </a:solidFill>
                <a:latin typeface="楷体" pitchFamily="18" charset="-122"/>
                <a:ea typeface="楷体" pitchFamily="18" charset="-122"/>
              </a:rPr>
              <a:t>SOH</a:t>
            </a:r>
            <a:r>
              <a:rPr lang="en-US" altLang="zh-CN" b="1" dirty="0">
                <a:latin typeface="楷体" pitchFamily="18" charset="-122"/>
                <a:ea typeface="楷体" pitchFamily="18" charset="-122"/>
              </a:rPr>
              <a:t> </a:t>
            </a:r>
            <a:r>
              <a:rPr lang="en-US" altLang="zh-CN" b="1" dirty="0" err="1">
                <a:latin typeface="楷体" pitchFamily="18" charset="-122"/>
                <a:ea typeface="楷体" pitchFamily="18" charset="-122"/>
              </a:rPr>
              <a:t>xxx</a:t>
            </a:r>
            <a:r>
              <a:rPr lang="en-US" altLang="zh-CN" b="1" dirty="0" err="1">
                <a:solidFill>
                  <a:srgbClr val="9900FF"/>
                </a:solidFill>
                <a:latin typeface="楷体" pitchFamily="18" charset="-122"/>
                <a:ea typeface="楷体" pitchFamily="18" charset="-122"/>
              </a:rPr>
              <a:t>ETB</a:t>
            </a:r>
            <a:r>
              <a:rPr lang="en-US" altLang="zh-CN" b="1" dirty="0" err="1">
                <a:latin typeface="楷体" pitchFamily="18" charset="-122"/>
                <a:ea typeface="楷体" pitchFamily="18" charset="-122"/>
              </a:rPr>
              <a:t>xx</a:t>
            </a:r>
            <a:r>
              <a:rPr lang="en-US" altLang="zh-CN" b="1" dirty="0">
                <a:latin typeface="楷体" pitchFamily="18" charset="-122"/>
                <a:ea typeface="楷体" pitchFamily="18" charset="-122"/>
              </a:rPr>
              <a:t> </a:t>
            </a:r>
            <a:r>
              <a:rPr lang="en-US" altLang="zh-CN" b="1" dirty="0">
                <a:solidFill>
                  <a:srgbClr val="FF0000"/>
                </a:solidFill>
                <a:latin typeface="楷体" pitchFamily="18" charset="-122"/>
                <a:ea typeface="楷体" pitchFamily="18" charset="-122"/>
              </a:rPr>
              <a:t>STX</a:t>
            </a:r>
            <a:r>
              <a:rPr lang="en-US" altLang="zh-CN" b="1" dirty="0">
                <a:latin typeface="楷体" pitchFamily="18" charset="-122"/>
                <a:ea typeface="楷体" pitchFamily="18" charset="-122"/>
              </a:rPr>
              <a:t> </a:t>
            </a:r>
            <a:r>
              <a:rPr lang="en-US" altLang="zh-CN" b="1" dirty="0" err="1">
                <a:latin typeface="楷体" pitchFamily="18" charset="-122"/>
                <a:ea typeface="楷体" pitchFamily="18" charset="-122"/>
              </a:rPr>
              <a:t>x</a:t>
            </a:r>
            <a:r>
              <a:rPr lang="en-US" altLang="zh-CN" b="1" dirty="0" err="1">
                <a:solidFill>
                  <a:srgbClr val="9900FF"/>
                </a:solidFill>
                <a:latin typeface="楷体" pitchFamily="18" charset="-122"/>
                <a:ea typeface="楷体" pitchFamily="18" charset="-122"/>
              </a:rPr>
              <a:t>DLEETX</a:t>
            </a:r>
            <a:r>
              <a:rPr lang="en-US" altLang="zh-CN" b="1" dirty="0" err="1">
                <a:latin typeface="楷体" pitchFamily="18" charset="-122"/>
                <a:ea typeface="楷体" pitchFamily="18" charset="-122"/>
              </a:rPr>
              <a:t>xxx</a:t>
            </a:r>
            <a:r>
              <a:rPr lang="en-US" altLang="zh-CN" b="1" dirty="0">
                <a:latin typeface="楷体" pitchFamily="18" charset="-122"/>
                <a:ea typeface="楷体" pitchFamily="18" charset="-122"/>
              </a:rPr>
              <a:t> </a:t>
            </a:r>
            <a:r>
              <a:rPr lang="en-US" altLang="zh-CN" b="1" dirty="0">
                <a:solidFill>
                  <a:srgbClr val="FF0000"/>
                </a:solidFill>
                <a:latin typeface="楷体" pitchFamily="18" charset="-122"/>
                <a:ea typeface="楷体" pitchFamily="18" charset="-122"/>
              </a:rPr>
              <a:t>ETX</a:t>
            </a:r>
          </a:p>
          <a:p>
            <a:pPr>
              <a:lnSpc>
                <a:spcPct val="90000"/>
              </a:lnSpc>
              <a:spcBef>
                <a:spcPct val="30000"/>
              </a:spcBef>
              <a:spcAft>
                <a:spcPct val="10000"/>
              </a:spcAft>
            </a:pPr>
            <a:r>
              <a:rPr lang="zh-CN" altLang="en-US" b="1" dirty="0">
                <a:latin typeface="楷体" pitchFamily="18" charset="-122"/>
                <a:ea typeface="楷体" pitchFamily="18" charset="-122"/>
              </a:rPr>
              <a:t>转义：</a:t>
            </a:r>
            <a:r>
              <a:rPr lang="en-US" altLang="zh-CN" b="1" dirty="0">
                <a:solidFill>
                  <a:srgbClr val="FF0000"/>
                </a:solidFill>
                <a:latin typeface="楷体" pitchFamily="18" charset="-122"/>
                <a:ea typeface="楷体" pitchFamily="18" charset="-122"/>
              </a:rPr>
              <a:t>DLESOH</a:t>
            </a:r>
            <a:r>
              <a:rPr lang="en-US" altLang="zh-CN" b="1" dirty="0">
                <a:solidFill>
                  <a:schemeClr val="hlink"/>
                </a:solidFill>
                <a:latin typeface="楷体" pitchFamily="18" charset="-122"/>
                <a:ea typeface="楷体" pitchFamily="18" charset="-122"/>
              </a:rPr>
              <a:t> </a:t>
            </a:r>
            <a:r>
              <a:rPr lang="en-US" altLang="zh-CN" b="1" dirty="0" err="1">
                <a:latin typeface="楷体" pitchFamily="18" charset="-122"/>
                <a:ea typeface="楷体" pitchFamily="18" charset="-122"/>
              </a:rPr>
              <a:t>xxx</a:t>
            </a:r>
            <a:r>
              <a:rPr lang="en-US" altLang="zh-CN" b="1" dirty="0" err="1">
                <a:solidFill>
                  <a:srgbClr val="9900FF"/>
                </a:solidFill>
                <a:latin typeface="楷体" pitchFamily="18" charset="-122"/>
                <a:ea typeface="楷体" pitchFamily="18" charset="-122"/>
              </a:rPr>
              <a:t>ETB</a:t>
            </a:r>
            <a:r>
              <a:rPr lang="en-US" altLang="zh-CN" b="1" dirty="0" err="1">
                <a:latin typeface="楷体" pitchFamily="18" charset="-122"/>
                <a:ea typeface="楷体" pitchFamily="18" charset="-122"/>
              </a:rPr>
              <a:t>xx</a:t>
            </a:r>
            <a:r>
              <a:rPr lang="en-US" altLang="zh-CN" b="1" dirty="0">
                <a:latin typeface="楷体" pitchFamily="18" charset="-122"/>
                <a:ea typeface="楷体" pitchFamily="18" charset="-122"/>
              </a:rPr>
              <a:t> </a:t>
            </a:r>
            <a:r>
              <a:rPr lang="en-US" altLang="zh-CN" b="1" dirty="0">
                <a:solidFill>
                  <a:srgbClr val="FF0000"/>
                </a:solidFill>
                <a:latin typeface="楷体" pitchFamily="18" charset="-122"/>
                <a:ea typeface="楷体" pitchFamily="18" charset="-122"/>
              </a:rPr>
              <a:t>DLESTX</a:t>
            </a:r>
            <a:r>
              <a:rPr lang="en-US" altLang="zh-CN" b="1" dirty="0">
                <a:solidFill>
                  <a:schemeClr val="hlink"/>
                </a:solidFill>
                <a:latin typeface="楷体" pitchFamily="18" charset="-122"/>
                <a:ea typeface="楷体" pitchFamily="18" charset="-122"/>
              </a:rPr>
              <a:t> </a:t>
            </a:r>
            <a:r>
              <a:rPr lang="en-US" altLang="zh-CN" b="1" dirty="0" err="1">
                <a:latin typeface="楷体" pitchFamily="18" charset="-122"/>
                <a:ea typeface="楷体" pitchFamily="18" charset="-122"/>
              </a:rPr>
              <a:t>x</a:t>
            </a:r>
            <a:r>
              <a:rPr lang="en-US" altLang="zh-CN" b="1" dirty="0" err="1">
                <a:solidFill>
                  <a:srgbClr val="9900FF"/>
                </a:solidFill>
                <a:latin typeface="楷体" pitchFamily="18" charset="-122"/>
                <a:ea typeface="楷体" pitchFamily="18" charset="-122"/>
              </a:rPr>
              <a:t>DLEETX</a:t>
            </a:r>
            <a:r>
              <a:rPr lang="en-US" altLang="zh-CN" b="1" dirty="0" err="1">
                <a:latin typeface="楷体" pitchFamily="18" charset="-122"/>
                <a:ea typeface="楷体" pitchFamily="18" charset="-122"/>
              </a:rPr>
              <a:t>xxx</a:t>
            </a:r>
            <a:r>
              <a:rPr lang="en-US" altLang="zh-CN" b="1" dirty="0">
                <a:latin typeface="楷体" pitchFamily="18" charset="-122"/>
                <a:ea typeface="楷体" pitchFamily="18" charset="-122"/>
              </a:rPr>
              <a:t> </a:t>
            </a:r>
            <a:r>
              <a:rPr lang="en-US" altLang="zh-CN" b="1" dirty="0">
                <a:solidFill>
                  <a:srgbClr val="FF0000"/>
                </a:solidFill>
                <a:latin typeface="楷体" pitchFamily="18" charset="-122"/>
                <a:ea typeface="楷体" pitchFamily="18" charset="-122"/>
              </a:rPr>
              <a:t>DLEETX</a:t>
            </a:r>
          </a:p>
          <a:p>
            <a:pPr>
              <a:lnSpc>
                <a:spcPct val="90000"/>
              </a:lnSpc>
              <a:spcBef>
                <a:spcPct val="30000"/>
              </a:spcBef>
              <a:spcAft>
                <a:spcPct val="10000"/>
              </a:spcAft>
            </a:pPr>
            <a:r>
              <a:rPr lang="zh-CN" altLang="en-US" b="1" dirty="0">
                <a:latin typeface="楷体" pitchFamily="18" charset="-122"/>
                <a:ea typeface="楷体" pitchFamily="18" charset="-122"/>
              </a:rPr>
              <a:t>填充：</a:t>
            </a:r>
            <a:r>
              <a:rPr lang="en-US" altLang="zh-CN" b="1" dirty="0">
                <a:solidFill>
                  <a:srgbClr val="FF0000"/>
                </a:solidFill>
                <a:latin typeface="楷体" pitchFamily="18" charset="-122"/>
                <a:ea typeface="楷体" pitchFamily="18" charset="-122"/>
              </a:rPr>
              <a:t>DLESOH</a:t>
            </a:r>
            <a:r>
              <a:rPr lang="en-US" altLang="zh-CN" b="1" dirty="0">
                <a:solidFill>
                  <a:schemeClr val="hlink"/>
                </a:solidFill>
                <a:latin typeface="楷体" pitchFamily="18" charset="-122"/>
                <a:ea typeface="楷体" pitchFamily="18" charset="-122"/>
              </a:rPr>
              <a:t> </a:t>
            </a:r>
            <a:r>
              <a:rPr lang="en-US" altLang="zh-CN" b="1" dirty="0" err="1">
                <a:latin typeface="楷体" pitchFamily="18" charset="-122"/>
                <a:ea typeface="楷体" pitchFamily="18" charset="-122"/>
              </a:rPr>
              <a:t>xxx</a:t>
            </a:r>
            <a:r>
              <a:rPr lang="en-US" altLang="zh-CN" b="1" dirty="0" err="1">
                <a:solidFill>
                  <a:srgbClr val="9900FF"/>
                </a:solidFill>
                <a:latin typeface="楷体" pitchFamily="18" charset="-122"/>
                <a:ea typeface="楷体" pitchFamily="18" charset="-122"/>
              </a:rPr>
              <a:t>ETB</a:t>
            </a:r>
            <a:r>
              <a:rPr lang="en-US" altLang="zh-CN" b="1" dirty="0" err="1">
                <a:latin typeface="楷体" pitchFamily="18" charset="-122"/>
                <a:ea typeface="楷体" pitchFamily="18" charset="-122"/>
              </a:rPr>
              <a:t>xx</a:t>
            </a:r>
            <a:r>
              <a:rPr lang="en-US" altLang="zh-CN" b="1" dirty="0">
                <a:latin typeface="楷体" pitchFamily="18" charset="-122"/>
                <a:ea typeface="楷体" pitchFamily="18" charset="-122"/>
              </a:rPr>
              <a:t> </a:t>
            </a:r>
            <a:r>
              <a:rPr lang="en-US" altLang="zh-CN" b="1" dirty="0">
                <a:solidFill>
                  <a:srgbClr val="FF0000"/>
                </a:solidFill>
                <a:latin typeface="楷体" pitchFamily="18" charset="-122"/>
                <a:ea typeface="楷体" pitchFamily="18" charset="-122"/>
              </a:rPr>
              <a:t>DLESTX</a:t>
            </a:r>
            <a:r>
              <a:rPr lang="en-US" altLang="zh-CN" b="1" dirty="0">
                <a:solidFill>
                  <a:schemeClr val="hlink"/>
                </a:solidFill>
                <a:latin typeface="楷体" pitchFamily="18" charset="-122"/>
                <a:ea typeface="楷体" pitchFamily="18" charset="-122"/>
              </a:rPr>
              <a:t> </a:t>
            </a:r>
            <a:r>
              <a:rPr lang="en-US" altLang="zh-CN" b="1" dirty="0" err="1">
                <a:latin typeface="楷体" pitchFamily="18" charset="-122"/>
                <a:ea typeface="楷体" pitchFamily="18" charset="-122"/>
              </a:rPr>
              <a:t>x</a:t>
            </a:r>
            <a:r>
              <a:rPr lang="en-US" altLang="zh-CN" b="1" dirty="0" err="1">
                <a:solidFill>
                  <a:schemeClr val="accent2"/>
                </a:solidFill>
                <a:latin typeface="楷体" pitchFamily="18" charset="-122"/>
                <a:ea typeface="楷体" pitchFamily="18" charset="-122"/>
              </a:rPr>
              <a:t>DLE</a:t>
            </a:r>
            <a:r>
              <a:rPr lang="en-US" altLang="zh-CN" b="1" dirty="0" err="1">
                <a:solidFill>
                  <a:srgbClr val="9900FF"/>
                </a:solidFill>
                <a:latin typeface="楷体" pitchFamily="18" charset="-122"/>
                <a:ea typeface="楷体" pitchFamily="18" charset="-122"/>
              </a:rPr>
              <a:t>DLEETX</a:t>
            </a:r>
            <a:r>
              <a:rPr lang="en-US" altLang="zh-CN" b="1" dirty="0" err="1">
                <a:latin typeface="楷体" pitchFamily="18" charset="-122"/>
                <a:ea typeface="楷体" pitchFamily="18" charset="-122"/>
              </a:rPr>
              <a:t>xxx</a:t>
            </a:r>
            <a:r>
              <a:rPr lang="en-US" altLang="zh-CN" b="1" dirty="0">
                <a:latin typeface="楷体" pitchFamily="18" charset="-122"/>
                <a:ea typeface="楷体" pitchFamily="18" charset="-122"/>
              </a:rPr>
              <a:t> </a:t>
            </a:r>
            <a:r>
              <a:rPr lang="en-US" altLang="zh-CN" b="1" dirty="0">
                <a:solidFill>
                  <a:srgbClr val="FF0000"/>
                </a:solidFill>
                <a:latin typeface="楷体" pitchFamily="18" charset="-122"/>
                <a:ea typeface="楷体" pitchFamily="18" charset="-122"/>
              </a:rPr>
              <a:t>DLEETX</a:t>
            </a:r>
          </a:p>
          <a:p>
            <a:pPr>
              <a:lnSpc>
                <a:spcPct val="90000"/>
              </a:lnSpc>
              <a:spcBef>
                <a:spcPct val="30000"/>
              </a:spcBef>
              <a:spcAft>
                <a:spcPct val="10000"/>
              </a:spcAft>
            </a:pPr>
            <a:r>
              <a:rPr lang="zh-CN" altLang="en-US" b="1" dirty="0">
                <a:latin typeface="楷体" pitchFamily="18" charset="-122"/>
                <a:ea typeface="楷体" pitchFamily="18" charset="-122"/>
              </a:rPr>
              <a:t>动作：若收到两个连续的</a:t>
            </a:r>
            <a:r>
              <a:rPr lang="en-US" altLang="zh-CN" b="1" dirty="0">
                <a:latin typeface="楷体" pitchFamily="18" charset="-122"/>
                <a:ea typeface="楷体" pitchFamily="18" charset="-122"/>
              </a:rPr>
              <a:t>DLE</a:t>
            </a:r>
            <a:r>
              <a:rPr lang="zh-CN" altLang="en-US" b="1" dirty="0">
                <a:latin typeface="楷体" pitchFamily="18" charset="-122"/>
                <a:ea typeface="楷体" pitchFamily="18" charset="-122"/>
              </a:rPr>
              <a:t>，则丢弃一个，并认为保留的是数据</a:t>
            </a:r>
            <a:r>
              <a:rPr lang="en-US" altLang="zh-CN" b="1" dirty="0">
                <a:latin typeface="楷体" pitchFamily="18" charset="-122"/>
                <a:ea typeface="楷体" pitchFamily="18" charset="-122"/>
              </a:rPr>
              <a:t>DLE</a:t>
            </a:r>
            <a:r>
              <a:rPr lang="zh-CN" altLang="en-US" b="1" dirty="0">
                <a:latin typeface="楷体" pitchFamily="18" charset="-122"/>
                <a:ea typeface="楷体" pitchFamily="18" charset="-122"/>
              </a:rPr>
              <a:t>字符。</a:t>
            </a:r>
            <a:r>
              <a:rPr lang="zh-CN" altLang="en-US" b="1" dirty="0">
                <a:solidFill>
                  <a:srgbClr val="FF0000"/>
                </a:solidFill>
                <a:latin typeface="楷体" pitchFamily="18" charset="-122"/>
                <a:ea typeface="楷体" pitchFamily="18" charset="-122"/>
              </a:rPr>
              <a:t>（此处的控制字符（彩色）仅仅是一个字符！）</a:t>
            </a:r>
          </a:p>
        </p:txBody>
      </p:sp>
      <p:sp>
        <p:nvSpPr>
          <p:cNvPr id="37894" name="Text Box 6"/>
          <p:cNvSpPr txBox="1">
            <a:spLocks noChangeArrowheads="1"/>
          </p:cNvSpPr>
          <p:nvPr/>
        </p:nvSpPr>
        <p:spPr bwMode="auto">
          <a:xfrm>
            <a:off x="250825" y="765175"/>
            <a:ext cx="8686800" cy="3633788"/>
          </a:xfrm>
          <a:prstGeom prst="rect">
            <a:avLst/>
          </a:prstGeom>
          <a:noFill/>
          <a:ln w="9525">
            <a:noFill/>
            <a:miter lim="800000"/>
            <a:headEnd/>
            <a:tailEnd/>
          </a:ln>
        </p:spPr>
        <p:txBody>
          <a:bodyPr>
            <a:spAutoFit/>
          </a:bodyPr>
          <a:lstStyle/>
          <a:p>
            <a:pPr>
              <a:lnSpc>
                <a:spcPct val="90000"/>
              </a:lnSpc>
              <a:spcBef>
                <a:spcPct val="50000"/>
              </a:spcBef>
              <a:spcAft>
                <a:spcPct val="20000"/>
              </a:spcAft>
            </a:pPr>
            <a:r>
              <a:rPr lang="en-US" altLang="zh-CN" b="1">
                <a:solidFill>
                  <a:srgbClr val="FF0000"/>
                </a:solidFill>
                <a:latin typeface="楷体" pitchFamily="18" charset="-122"/>
                <a:ea typeface="楷体" pitchFamily="18" charset="-122"/>
              </a:rPr>
              <a:t>★ </a:t>
            </a:r>
            <a:r>
              <a:rPr lang="zh-CN" altLang="en-US" b="1">
                <a:solidFill>
                  <a:srgbClr val="FF0000"/>
                </a:solidFill>
                <a:latin typeface="楷体" pitchFamily="18" charset="-122"/>
                <a:ea typeface="楷体" pitchFamily="18" charset="-122"/>
              </a:rPr>
              <a:t>歧义问题的解决</a:t>
            </a:r>
            <a:r>
              <a:rPr lang="zh-CN" altLang="en-US" b="1">
                <a:latin typeface="楷体" pitchFamily="18" charset="-122"/>
                <a:ea typeface="楷体" pitchFamily="18" charset="-122"/>
              </a:rPr>
              <a:t>：字符转义和字符填充；</a:t>
            </a:r>
          </a:p>
          <a:p>
            <a:pPr>
              <a:lnSpc>
                <a:spcPct val="90000"/>
              </a:lnSpc>
              <a:spcBef>
                <a:spcPct val="20000"/>
              </a:spcBef>
              <a:spcAft>
                <a:spcPct val="20000"/>
              </a:spcAft>
            </a:pPr>
            <a:r>
              <a:rPr lang="zh-CN" altLang="en-US" b="1">
                <a:solidFill>
                  <a:srgbClr val="FF0000"/>
                </a:solidFill>
                <a:latin typeface="楷体" pitchFamily="18" charset="-122"/>
                <a:ea typeface="楷体" pitchFamily="18" charset="-122"/>
              </a:rPr>
              <a:t>目的</a:t>
            </a:r>
            <a:r>
              <a:rPr lang="zh-CN" altLang="en-US" b="1">
                <a:latin typeface="楷体" pitchFamily="18" charset="-122"/>
                <a:ea typeface="楷体" pitchFamily="18" charset="-122"/>
              </a:rPr>
              <a:t>：支持任意字符数据传输。</a:t>
            </a:r>
          </a:p>
          <a:p>
            <a:pPr>
              <a:lnSpc>
                <a:spcPct val="120000"/>
              </a:lnSpc>
              <a:spcBef>
                <a:spcPct val="20000"/>
              </a:spcBef>
            </a:pPr>
            <a:r>
              <a:rPr lang="zh-CN" altLang="en-US" b="1">
                <a:solidFill>
                  <a:srgbClr val="FF0000"/>
                </a:solidFill>
                <a:latin typeface="楷体" pitchFamily="18" charset="-122"/>
                <a:ea typeface="楷体" pitchFamily="18" charset="-122"/>
              </a:rPr>
              <a:t>字符转义</a:t>
            </a:r>
            <a:r>
              <a:rPr lang="zh-CN" altLang="en-US" b="1">
                <a:latin typeface="楷体" pitchFamily="18" charset="-122"/>
                <a:ea typeface="楷体" pitchFamily="18" charset="-122"/>
              </a:rPr>
              <a:t>：区分控制字符和数据块中的</a:t>
            </a:r>
            <a:r>
              <a:rPr lang="zh-CN" altLang="en-US" b="1">
                <a:solidFill>
                  <a:srgbClr val="FF0000"/>
                </a:solidFill>
                <a:latin typeface="楷体" pitchFamily="18" charset="-122"/>
                <a:ea typeface="楷体" pitchFamily="18" charset="-122"/>
              </a:rPr>
              <a:t>‘假’</a:t>
            </a:r>
            <a:r>
              <a:rPr lang="zh-CN" altLang="en-US" b="1">
                <a:latin typeface="楷体" pitchFamily="18" charset="-122"/>
                <a:ea typeface="楷体" pitchFamily="18" charset="-122"/>
              </a:rPr>
              <a:t>控制字符，在控制字符前</a:t>
            </a:r>
            <a:r>
              <a:rPr lang="zh-CN" altLang="en-US" b="1">
                <a:solidFill>
                  <a:srgbClr val="FF0000"/>
                </a:solidFill>
                <a:latin typeface="楷体" pitchFamily="18" charset="-122"/>
                <a:ea typeface="楷体" pitchFamily="18" charset="-122"/>
              </a:rPr>
              <a:t>前缀</a:t>
            </a:r>
            <a:r>
              <a:rPr lang="zh-CN" altLang="en-US" b="1">
                <a:latin typeface="楷体" pitchFamily="18" charset="-122"/>
                <a:ea typeface="楷体" pitchFamily="18" charset="-122"/>
              </a:rPr>
              <a:t>转义字符</a:t>
            </a:r>
            <a:r>
              <a:rPr lang="en-US" altLang="zh-CN" b="1">
                <a:latin typeface="楷体" pitchFamily="18" charset="-122"/>
                <a:ea typeface="楷体" pitchFamily="18" charset="-122"/>
              </a:rPr>
              <a:t>DLE</a:t>
            </a:r>
            <a:r>
              <a:rPr lang="zh-CN" altLang="en-US" b="1">
                <a:latin typeface="楷体" pitchFamily="18" charset="-122"/>
                <a:ea typeface="楷体" pitchFamily="18" charset="-122"/>
              </a:rPr>
              <a:t>形成特定语义的</a:t>
            </a:r>
            <a:r>
              <a:rPr lang="zh-CN" altLang="en-US" b="1">
                <a:solidFill>
                  <a:srgbClr val="FF0000"/>
                </a:solidFill>
                <a:latin typeface="楷体" pitchFamily="18" charset="-122"/>
                <a:ea typeface="楷体" pitchFamily="18" charset="-122"/>
              </a:rPr>
              <a:t>控制字符组，</a:t>
            </a:r>
            <a:r>
              <a:rPr lang="zh-CN" altLang="en-US" b="1">
                <a:latin typeface="楷体" pitchFamily="18" charset="-122"/>
                <a:ea typeface="楷体" pitchFamily="18" charset="-122"/>
              </a:rPr>
              <a:t>增加匹配控制字符组的难度。</a:t>
            </a:r>
          </a:p>
          <a:p>
            <a:pPr>
              <a:lnSpc>
                <a:spcPct val="90000"/>
              </a:lnSpc>
              <a:spcBef>
                <a:spcPct val="20000"/>
              </a:spcBef>
              <a:spcAft>
                <a:spcPct val="20000"/>
              </a:spcAft>
            </a:pPr>
            <a:r>
              <a:rPr lang="zh-CN" altLang="en-US" b="1">
                <a:latin typeface="楷体" pitchFamily="18" charset="-122"/>
                <a:ea typeface="楷体" pitchFamily="18" charset="-122"/>
              </a:rPr>
              <a:t>      </a:t>
            </a:r>
            <a:r>
              <a:rPr lang="en-US" altLang="zh-CN" b="1" u="sng">
                <a:latin typeface="楷体" pitchFamily="18" charset="-122"/>
                <a:ea typeface="楷体" pitchFamily="18" charset="-122"/>
              </a:rPr>
              <a:t>DLE SOH</a:t>
            </a:r>
            <a:r>
              <a:rPr lang="zh-CN" altLang="en-US" b="1">
                <a:latin typeface="楷体" pitchFamily="18" charset="-122"/>
                <a:ea typeface="楷体" pitchFamily="18" charset="-122"/>
              </a:rPr>
              <a:t>、</a:t>
            </a:r>
            <a:r>
              <a:rPr lang="en-US" altLang="zh-CN" b="1" u="sng">
                <a:latin typeface="楷体" pitchFamily="18" charset="-122"/>
                <a:ea typeface="楷体" pitchFamily="18" charset="-122"/>
              </a:rPr>
              <a:t>DLE STX</a:t>
            </a:r>
            <a:r>
              <a:rPr lang="zh-CN" altLang="en-US" b="1">
                <a:latin typeface="楷体" pitchFamily="18" charset="-122"/>
                <a:ea typeface="楷体" pitchFamily="18" charset="-122"/>
              </a:rPr>
              <a:t>、</a:t>
            </a:r>
            <a:r>
              <a:rPr lang="en-US" altLang="zh-CN" b="1" u="sng">
                <a:latin typeface="楷体" pitchFamily="18" charset="-122"/>
                <a:ea typeface="楷体" pitchFamily="18" charset="-122"/>
              </a:rPr>
              <a:t>DLE ACK</a:t>
            </a:r>
            <a:r>
              <a:rPr lang="zh-CN" altLang="en-US" b="1">
                <a:latin typeface="楷体" pitchFamily="18" charset="-122"/>
                <a:ea typeface="楷体" pitchFamily="18" charset="-122"/>
              </a:rPr>
              <a:t>、</a:t>
            </a:r>
            <a:r>
              <a:rPr lang="en-US" altLang="zh-CN" b="1" u="sng">
                <a:latin typeface="楷体" pitchFamily="18" charset="-122"/>
                <a:ea typeface="楷体" pitchFamily="18" charset="-122"/>
              </a:rPr>
              <a:t>DLE NAK</a:t>
            </a:r>
            <a:r>
              <a:rPr lang="zh-CN" altLang="en-US" b="1">
                <a:latin typeface="楷体" pitchFamily="18" charset="-122"/>
                <a:ea typeface="楷体" pitchFamily="18" charset="-122"/>
              </a:rPr>
              <a:t>等</a:t>
            </a:r>
          </a:p>
          <a:p>
            <a:pPr>
              <a:lnSpc>
                <a:spcPct val="90000"/>
              </a:lnSpc>
              <a:spcBef>
                <a:spcPct val="20000"/>
              </a:spcBef>
              <a:spcAft>
                <a:spcPct val="20000"/>
              </a:spcAft>
            </a:pPr>
            <a:r>
              <a:rPr lang="zh-CN" altLang="en-US" b="1" u="sng">
                <a:solidFill>
                  <a:srgbClr val="FF0000"/>
                </a:solidFill>
                <a:latin typeface="楷体" pitchFamily="18" charset="-122"/>
                <a:ea typeface="楷体" pitchFamily="18" charset="-122"/>
              </a:rPr>
              <a:t>字符填充：</a:t>
            </a:r>
            <a:r>
              <a:rPr lang="zh-CN" altLang="en-US" b="1">
                <a:latin typeface="楷体" pitchFamily="18" charset="-122"/>
                <a:ea typeface="楷体" pitchFamily="18" charset="-122"/>
              </a:rPr>
              <a:t>在数据</a:t>
            </a:r>
            <a:r>
              <a:rPr lang="en-US" altLang="zh-CN" b="1">
                <a:latin typeface="楷体" pitchFamily="18" charset="-122"/>
                <a:ea typeface="楷体" pitchFamily="18" charset="-122"/>
              </a:rPr>
              <a:t>DLE</a:t>
            </a:r>
            <a:r>
              <a:rPr lang="zh-CN" altLang="en-US" b="1">
                <a:latin typeface="楷体" pitchFamily="18" charset="-122"/>
                <a:ea typeface="楷体" pitchFamily="18" charset="-122"/>
              </a:rPr>
              <a:t>前</a:t>
            </a:r>
            <a:r>
              <a:rPr lang="zh-CN" altLang="en-US" b="1">
                <a:solidFill>
                  <a:srgbClr val="FF0000"/>
                </a:solidFill>
                <a:latin typeface="楷体" pitchFamily="18" charset="-122"/>
                <a:ea typeface="楷体" pitchFamily="18" charset="-122"/>
              </a:rPr>
              <a:t>再增加</a:t>
            </a:r>
            <a:r>
              <a:rPr lang="zh-CN" altLang="en-US" b="1">
                <a:latin typeface="楷体" pitchFamily="18" charset="-122"/>
                <a:ea typeface="楷体" pitchFamily="18" charset="-122"/>
              </a:rPr>
              <a:t>一个</a:t>
            </a:r>
            <a:r>
              <a:rPr lang="en-US" altLang="zh-CN" b="1">
                <a:latin typeface="楷体" pitchFamily="18" charset="-122"/>
                <a:ea typeface="楷体" pitchFamily="18" charset="-122"/>
              </a:rPr>
              <a:t>DLE</a:t>
            </a:r>
            <a:r>
              <a:rPr lang="zh-CN" altLang="en-US" b="1">
                <a:latin typeface="楷体" pitchFamily="18" charset="-122"/>
                <a:ea typeface="楷体" pitchFamily="18" charset="-122"/>
              </a:rPr>
              <a:t>，使其转义为一般字符，避免数据中同时出现</a:t>
            </a:r>
            <a:r>
              <a:rPr lang="en-US" altLang="zh-CN" b="1">
                <a:latin typeface="楷体" pitchFamily="18" charset="-122"/>
                <a:ea typeface="楷体" pitchFamily="18" charset="-122"/>
              </a:rPr>
              <a:t>DLE</a:t>
            </a:r>
            <a:r>
              <a:rPr lang="zh-CN" altLang="en-US" b="1">
                <a:latin typeface="楷体" pitchFamily="18" charset="-122"/>
                <a:ea typeface="楷体" pitchFamily="18" charset="-122"/>
              </a:rPr>
              <a:t>和控制字符时可能的歧义。</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2"/>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38915" name="Text Box 3"/>
          <p:cNvSpPr txBox="1">
            <a:spLocks noChangeArrowheads="1"/>
          </p:cNvSpPr>
          <p:nvPr/>
        </p:nvSpPr>
        <p:spPr bwMode="auto">
          <a:xfrm>
            <a:off x="861060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55</a:t>
            </a:r>
            <a:endParaRPr lang="en-US" altLang="zh-CN" dirty="0"/>
          </a:p>
        </p:txBody>
      </p:sp>
      <p:sp>
        <p:nvSpPr>
          <p:cNvPr id="38916" name="Text Box 4"/>
          <p:cNvSpPr txBox="1">
            <a:spLocks noChangeArrowheads="1"/>
          </p:cNvSpPr>
          <p:nvPr/>
        </p:nvSpPr>
        <p:spPr bwMode="auto">
          <a:xfrm>
            <a:off x="228600" y="836613"/>
            <a:ext cx="8686800" cy="3637919"/>
          </a:xfrm>
          <a:prstGeom prst="rect">
            <a:avLst/>
          </a:prstGeom>
          <a:noFill/>
          <a:ln w="9525">
            <a:noFill/>
            <a:miter lim="800000"/>
            <a:headEnd/>
            <a:tailEnd/>
          </a:ln>
        </p:spPr>
        <p:txBody>
          <a:bodyPr>
            <a:spAutoFit/>
          </a:bodyPr>
          <a:lstStyle/>
          <a:p>
            <a:pPr marL="457200" indent="-457200">
              <a:lnSpc>
                <a:spcPct val="90000"/>
              </a:lnSpc>
              <a:spcBef>
                <a:spcPct val="50000"/>
              </a:spcBef>
              <a:spcAft>
                <a:spcPct val="20000"/>
              </a:spcAft>
            </a:pPr>
            <a:r>
              <a:rPr lang="en-US" altLang="zh-CN" b="1" dirty="0">
                <a:solidFill>
                  <a:srgbClr val="FF0000"/>
                </a:solidFill>
                <a:latin typeface="楷体" pitchFamily="18" charset="-122"/>
                <a:ea typeface="楷体" pitchFamily="18" charset="-122"/>
              </a:rPr>
              <a:t>★ </a:t>
            </a:r>
            <a:r>
              <a:rPr lang="zh-CN" altLang="en-US" b="1" dirty="0">
                <a:solidFill>
                  <a:srgbClr val="FF0000"/>
                </a:solidFill>
                <a:latin typeface="楷体" pitchFamily="18" charset="-122"/>
                <a:ea typeface="楷体" pitchFamily="18" charset="-122"/>
              </a:rPr>
              <a:t>因特网中歧义问题的解决方案</a:t>
            </a:r>
            <a:endParaRPr lang="zh-CN" altLang="en-US" b="1" dirty="0">
              <a:latin typeface="楷体" pitchFamily="18" charset="-122"/>
              <a:ea typeface="楷体" pitchFamily="18" charset="-122"/>
            </a:endParaRPr>
          </a:p>
          <a:p>
            <a:pPr marL="457200" indent="-457200">
              <a:lnSpc>
                <a:spcPct val="90000"/>
              </a:lnSpc>
              <a:spcBef>
                <a:spcPct val="20000"/>
              </a:spcBef>
              <a:spcAft>
                <a:spcPct val="20000"/>
              </a:spcAft>
            </a:pPr>
            <a:r>
              <a:rPr kumimoji="0" lang="en-US" altLang="zh-CN" b="1" dirty="0"/>
              <a:t>IP</a:t>
            </a:r>
            <a:r>
              <a:rPr kumimoji="0" lang="zh-CN" altLang="en-US" b="1" dirty="0"/>
              <a:t>数据报用字符</a:t>
            </a:r>
            <a:r>
              <a:rPr kumimoji="0" lang="en-US" altLang="zh-CN" b="1" dirty="0"/>
              <a:t>END</a:t>
            </a:r>
            <a:r>
              <a:rPr kumimoji="0" lang="zh-CN" altLang="en-US" b="1" dirty="0"/>
              <a:t>（</a:t>
            </a:r>
            <a:r>
              <a:rPr kumimoji="0" lang="en-US" altLang="zh-CN" b="1" dirty="0"/>
              <a:t>0Xc0</a:t>
            </a:r>
            <a:r>
              <a:rPr kumimoji="0" lang="zh-CN" altLang="en-US" b="1" dirty="0"/>
              <a:t>）进行数据块（报文）定界；</a:t>
            </a:r>
          </a:p>
          <a:p>
            <a:pPr marL="457200" indent="-457200">
              <a:lnSpc>
                <a:spcPct val="90000"/>
              </a:lnSpc>
              <a:spcBef>
                <a:spcPct val="20000"/>
              </a:spcBef>
              <a:spcAft>
                <a:spcPct val="20000"/>
              </a:spcAft>
            </a:pPr>
            <a:r>
              <a:rPr lang="zh-CN" altLang="en-US" b="1" dirty="0">
                <a:solidFill>
                  <a:srgbClr val="FF0000"/>
                </a:solidFill>
                <a:latin typeface="楷体" pitchFamily="18" charset="-122"/>
                <a:ea typeface="楷体" pitchFamily="18" charset="-122"/>
              </a:rPr>
              <a:t>转义字符</a:t>
            </a:r>
            <a:r>
              <a:rPr lang="zh-CN" altLang="en-US" b="1" dirty="0">
                <a:latin typeface="楷体" pitchFamily="18" charset="-122"/>
                <a:ea typeface="楷体" pitchFamily="18" charset="-122"/>
              </a:rPr>
              <a:t>：</a:t>
            </a:r>
            <a:r>
              <a:rPr kumimoji="0" lang="zh-CN" altLang="en-US" b="1" dirty="0"/>
              <a:t> </a:t>
            </a:r>
            <a:r>
              <a:rPr kumimoji="0" lang="en-US" altLang="zh-CN" b="1" dirty="0" smtClean="0"/>
              <a:t>0Xdb</a:t>
            </a:r>
            <a:r>
              <a:rPr kumimoji="0" lang="zh-CN" altLang="en-US" b="1" dirty="0" smtClean="0"/>
              <a:t>（</a:t>
            </a:r>
            <a:r>
              <a:rPr kumimoji="0" lang="en-US" altLang="zh-CN" b="1" dirty="0" smtClean="0"/>
              <a:t>ESC</a:t>
            </a:r>
            <a:r>
              <a:rPr kumimoji="0" lang="zh-CN" altLang="en-US" b="1" dirty="0" smtClean="0"/>
              <a:t>）；</a:t>
            </a:r>
            <a:endParaRPr kumimoji="0" lang="zh-CN" altLang="en-US" b="1" dirty="0"/>
          </a:p>
          <a:p>
            <a:pPr marL="457200" indent="-457200">
              <a:lnSpc>
                <a:spcPct val="90000"/>
              </a:lnSpc>
              <a:spcBef>
                <a:spcPct val="20000"/>
              </a:spcBef>
              <a:spcAft>
                <a:spcPct val="20000"/>
              </a:spcAft>
            </a:pPr>
            <a:r>
              <a:rPr kumimoji="0" lang="zh-CN" altLang="en-US" b="1" dirty="0"/>
              <a:t>方案：如果在</a:t>
            </a:r>
            <a:r>
              <a:rPr kumimoji="0" lang="en-US" altLang="zh-CN" b="1" dirty="0"/>
              <a:t>IP</a:t>
            </a:r>
            <a:r>
              <a:rPr kumimoji="0" lang="zh-CN" altLang="en-US" b="1" dirty="0"/>
              <a:t>数据中出现</a:t>
            </a:r>
            <a:r>
              <a:rPr kumimoji="0" lang="en-US" altLang="zh-CN" b="1" dirty="0"/>
              <a:t>END</a:t>
            </a:r>
            <a:r>
              <a:rPr kumimoji="0" lang="zh-CN" altLang="en-US" b="1" dirty="0"/>
              <a:t>字符（</a:t>
            </a:r>
            <a:r>
              <a:rPr kumimoji="0" lang="en-US" altLang="zh-CN" b="1" dirty="0"/>
              <a:t>0Xc0</a:t>
            </a:r>
            <a:r>
              <a:rPr kumimoji="0" lang="zh-CN" altLang="en-US" b="1" dirty="0"/>
              <a:t>），就用</a:t>
            </a:r>
            <a:r>
              <a:rPr kumimoji="0" lang="en-US" altLang="zh-CN" b="1" dirty="0"/>
              <a:t>2</a:t>
            </a:r>
            <a:r>
              <a:rPr kumimoji="0" lang="zh-CN" altLang="en-US" b="1" dirty="0"/>
              <a:t>字节字符</a:t>
            </a:r>
            <a:r>
              <a:rPr kumimoji="0" lang="en-US" altLang="zh-CN" b="1" dirty="0"/>
              <a:t>0Xdb</a:t>
            </a:r>
            <a:r>
              <a:rPr kumimoji="0" lang="zh-CN" altLang="en-US" b="1" dirty="0"/>
              <a:t>，</a:t>
            </a:r>
            <a:r>
              <a:rPr kumimoji="0" lang="en-US" altLang="zh-CN" b="1" dirty="0"/>
              <a:t>0Xdc</a:t>
            </a:r>
            <a:r>
              <a:rPr kumimoji="0" lang="zh-CN" altLang="en-US" b="1" dirty="0"/>
              <a:t>代替；</a:t>
            </a:r>
          </a:p>
          <a:p>
            <a:pPr marL="457200" indent="-457200">
              <a:lnSpc>
                <a:spcPct val="90000"/>
              </a:lnSpc>
              <a:spcBef>
                <a:spcPct val="20000"/>
              </a:spcBef>
              <a:spcAft>
                <a:spcPct val="20000"/>
              </a:spcAft>
            </a:pPr>
            <a:r>
              <a:rPr kumimoji="0" lang="zh-CN" altLang="en-US" b="1" dirty="0"/>
              <a:t>            如果</a:t>
            </a:r>
            <a:r>
              <a:rPr kumimoji="0" lang="en-US" altLang="zh-CN" b="1" dirty="0"/>
              <a:t>IP</a:t>
            </a:r>
            <a:r>
              <a:rPr kumimoji="0" lang="zh-CN" altLang="en-US" b="1" dirty="0"/>
              <a:t>数据报中有字节为</a:t>
            </a:r>
            <a:r>
              <a:rPr kumimoji="0" lang="en-US" altLang="zh-CN" b="1" dirty="0"/>
              <a:t>0Xdb</a:t>
            </a:r>
            <a:r>
              <a:rPr kumimoji="0" lang="zh-CN" altLang="en-US" b="1" dirty="0"/>
              <a:t>，就用</a:t>
            </a:r>
            <a:r>
              <a:rPr kumimoji="0" lang="en-US" altLang="zh-CN" b="1" dirty="0"/>
              <a:t>0Xdd</a:t>
            </a:r>
            <a:r>
              <a:rPr kumimoji="0" lang="zh-CN" altLang="en-US" b="1" dirty="0"/>
              <a:t>，</a:t>
            </a:r>
            <a:r>
              <a:rPr kumimoji="0" lang="en-US" altLang="zh-CN" b="1" dirty="0"/>
              <a:t>0Xdb</a:t>
            </a:r>
            <a:r>
              <a:rPr kumimoji="0" lang="zh-CN" altLang="en-US" b="1" dirty="0"/>
              <a:t>代替；</a:t>
            </a:r>
          </a:p>
          <a:p>
            <a:pPr marL="457200" indent="-457200">
              <a:lnSpc>
                <a:spcPct val="90000"/>
              </a:lnSpc>
              <a:spcBef>
                <a:spcPct val="20000"/>
              </a:spcBef>
              <a:spcAft>
                <a:spcPct val="20000"/>
              </a:spcAft>
            </a:pPr>
            <a:r>
              <a:rPr kumimoji="0" lang="zh-CN" altLang="en-US" b="1" dirty="0"/>
              <a:t>            接收方执行相反的还原过程。</a:t>
            </a:r>
          </a:p>
          <a:p>
            <a:pPr marL="457200" indent="-457200">
              <a:lnSpc>
                <a:spcPct val="90000"/>
              </a:lnSpc>
              <a:spcBef>
                <a:spcPct val="20000"/>
              </a:spcBef>
              <a:spcAft>
                <a:spcPct val="20000"/>
              </a:spcAft>
            </a:pPr>
            <a:r>
              <a:rPr kumimoji="0" lang="zh-CN" altLang="en-US" b="1" dirty="0"/>
              <a:t>举例：</a:t>
            </a:r>
            <a:r>
              <a:rPr kumimoji="0" lang="en-US" altLang="zh-CN" b="1" dirty="0"/>
              <a:t>SLIP</a:t>
            </a:r>
            <a:r>
              <a:rPr kumimoji="0" lang="zh-CN" altLang="en-US" b="1" dirty="0"/>
              <a:t>（</a:t>
            </a:r>
            <a:r>
              <a:rPr kumimoji="0" lang="en-US" altLang="zh-CN" b="1" dirty="0"/>
              <a:t>Serial Line IP) </a:t>
            </a:r>
            <a:r>
              <a:rPr kumimoji="0" lang="zh-CN" altLang="en-US" b="1" dirty="0" smtClean="0"/>
              <a:t>协议（</a:t>
            </a:r>
            <a:r>
              <a:rPr kumimoji="0" lang="en-US" altLang="zh-CN" b="1" dirty="0" smtClean="0"/>
              <a:t>RFC1055</a:t>
            </a:r>
            <a:r>
              <a:rPr kumimoji="0" lang="zh-CN" altLang="en-US" b="1" dirty="0" smtClean="0"/>
              <a:t>）</a:t>
            </a:r>
            <a:endParaRPr kumimoji="0" lang="zh-CN" altLang="en-US" b="1" dirty="0"/>
          </a:p>
        </p:txBody>
      </p:sp>
      <p:grpSp>
        <p:nvGrpSpPr>
          <p:cNvPr id="2" name="Group 5"/>
          <p:cNvGrpSpPr>
            <a:grpSpLocks/>
          </p:cNvGrpSpPr>
          <p:nvPr/>
        </p:nvGrpSpPr>
        <p:grpSpPr bwMode="auto">
          <a:xfrm>
            <a:off x="533400" y="4821238"/>
            <a:ext cx="8458200" cy="1128712"/>
            <a:chOff x="336" y="2387"/>
            <a:chExt cx="5328" cy="711"/>
          </a:xfrm>
        </p:grpSpPr>
        <p:sp>
          <p:nvSpPr>
            <p:cNvPr id="38919" name="Text Box 6"/>
            <p:cNvSpPr txBox="1">
              <a:spLocks noChangeArrowheads="1"/>
            </p:cNvSpPr>
            <p:nvPr/>
          </p:nvSpPr>
          <p:spPr bwMode="auto">
            <a:xfrm>
              <a:off x="1152" y="2483"/>
              <a:ext cx="1008" cy="231"/>
            </a:xfrm>
            <a:prstGeom prst="rect">
              <a:avLst/>
            </a:prstGeom>
            <a:noFill/>
            <a:ln w="9525">
              <a:noFill/>
              <a:miter lim="800000"/>
              <a:headEnd/>
              <a:tailEnd/>
            </a:ln>
          </p:spPr>
          <p:txBody>
            <a:bodyPr>
              <a:spAutoFit/>
            </a:bodyPr>
            <a:lstStyle/>
            <a:p>
              <a:pPr>
                <a:spcBef>
                  <a:spcPct val="50000"/>
                </a:spcBef>
              </a:pPr>
              <a:endParaRPr kumimoji="0" lang="zh-CN" altLang="zh-CN" sz="1800" b="1">
                <a:latin typeface="Tahoma" pitchFamily="34" charset="0"/>
              </a:endParaRPr>
            </a:p>
          </p:txBody>
        </p:sp>
        <p:sp>
          <p:nvSpPr>
            <p:cNvPr id="38920" name="Rectangle 7"/>
            <p:cNvSpPr>
              <a:spLocks noChangeArrowheads="1"/>
            </p:cNvSpPr>
            <p:nvPr/>
          </p:nvSpPr>
          <p:spPr bwMode="auto">
            <a:xfrm>
              <a:off x="864" y="2435"/>
              <a:ext cx="1200" cy="192"/>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8921" name="Rectangle 8"/>
            <p:cNvSpPr>
              <a:spLocks noChangeArrowheads="1"/>
            </p:cNvSpPr>
            <p:nvPr/>
          </p:nvSpPr>
          <p:spPr bwMode="auto">
            <a:xfrm>
              <a:off x="2064" y="2435"/>
              <a:ext cx="336" cy="192"/>
            </a:xfrm>
            <a:prstGeom prst="rect">
              <a:avLst/>
            </a:prstGeom>
            <a:solidFill>
              <a:schemeClr val="accent1"/>
            </a:solidFill>
            <a:ln w="9525">
              <a:solidFill>
                <a:schemeClr val="tx1"/>
              </a:solidFill>
              <a:miter lim="800000"/>
              <a:headEnd/>
              <a:tailEnd/>
            </a:ln>
          </p:spPr>
          <p:txBody>
            <a:bodyPr wrap="none" anchor="ctr"/>
            <a:lstStyle/>
            <a:p>
              <a:pPr algn="ctr"/>
              <a:r>
                <a:rPr kumimoji="0" lang="en-US" altLang="zh-CN" sz="1800" b="1">
                  <a:latin typeface="Tahoma" pitchFamily="34" charset="0"/>
                </a:rPr>
                <a:t>c0</a:t>
              </a:r>
            </a:p>
          </p:txBody>
        </p:sp>
        <p:sp>
          <p:nvSpPr>
            <p:cNvPr id="38922" name="Rectangle 9"/>
            <p:cNvSpPr>
              <a:spLocks noChangeArrowheads="1"/>
            </p:cNvSpPr>
            <p:nvPr/>
          </p:nvSpPr>
          <p:spPr bwMode="auto">
            <a:xfrm>
              <a:off x="2400" y="2435"/>
              <a:ext cx="720" cy="192"/>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8923" name="Rectangle 10"/>
            <p:cNvSpPr>
              <a:spLocks noChangeArrowheads="1"/>
            </p:cNvSpPr>
            <p:nvPr/>
          </p:nvSpPr>
          <p:spPr bwMode="auto">
            <a:xfrm>
              <a:off x="3120" y="2435"/>
              <a:ext cx="336" cy="192"/>
            </a:xfrm>
            <a:prstGeom prst="rect">
              <a:avLst/>
            </a:prstGeom>
            <a:solidFill>
              <a:schemeClr val="accent1"/>
            </a:solidFill>
            <a:ln w="9525">
              <a:solidFill>
                <a:schemeClr val="tx1"/>
              </a:solidFill>
              <a:miter lim="800000"/>
              <a:headEnd/>
              <a:tailEnd/>
            </a:ln>
          </p:spPr>
          <p:txBody>
            <a:bodyPr wrap="none" anchor="ctr"/>
            <a:lstStyle/>
            <a:p>
              <a:pPr algn="ctr"/>
              <a:r>
                <a:rPr kumimoji="0" lang="en-US" altLang="zh-CN" sz="1800" b="1">
                  <a:latin typeface="Tahoma" pitchFamily="34" charset="0"/>
                </a:rPr>
                <a:t>db</a:t>
              </a:r>
            </a:p>
          </p:txBody>
        </p:sp>
        <p:sp>
          <p:nvSpPr>
            <p:cNvPr id="38924" name="Rectangle 11"/>
            <p:cNvSpPr>
              <a:spLocks noChangeArrowheads="1"/>
            </p:cNvSpPr>
            <p:nvPr/>
          </p:nvSpPr>
          <p:spPr bwMode="auto">
            <a:xfrm>
              <a:off x="3456" y="2435"/>
              <a:ext cx="720" cy="192"/>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8925" name="Text Box 12"/>
            <p:cNvSpPr txBox="1">
              <a:spLocks noChangeArrowheads="1"/>
            </p:cNvSpPr>
            <p:nvPr/>
          </p:nvSpPr>
          <p:spPr bwMode="auto">
            <a:xfrm>
              <a:off x="4272" y="2387"/>
              <a:ext cx="768" cy="231"/>
            </a:xfrm>
            <a:prstGeom prst="rect">
              <a:avLst/>
            </a:prstGeom>
            <a:noFill/>
            <a:ln w="9525">
              <a:noFill/>
              <a:miter lim="800000"/>
              <a:headEnd/>
              <a:tailEnd/>
            </a:ln>
          </p:spPr>
          <p:txBody>
            <a:bodyPr>
              <a:spAutoFit/>
            </a:bodyPr>
            <a:lstStyle/>
            <a:p>
              <a:pPr>
                <a:spcBef>
                  <a:spcPct val="50000"/>
                </a:spcBef>
              </a:pPr>
              <a:r>
                <a:rPr kumimoji="0" lang="en-US" altLang="zh-CN" sz="1800" b="1">
                  <a:latin typeface="Tahoma" pitchFamily="34" charset="0"/>
                </a:rPr>
                <a:t>IP</a:t>
              </a:r>
              <a:r>
                <a:rPr kumimoji="0" lang="zh-CN" altLang="en-US" sz="1800" b="1">
                  <a:latin typeface="Tahoma" pitchFamily="34" charset="0"/>
                </a:rPr>
                <a:t>数据报</a:t>
              </a:r>
            </a:p>
          </p:txBody>
        </p:sp>
        <p:sp>
          <p:nvSpPr>
            <p:cNvPr id="38926" name="Text Box 13"/>
            <p:cNvSpPr txBox="1">
              <a:spLocks noChangeArrowheads="1"/>
            </p:cNvSpPr>
            <p:nvPr/>
          </p:nvSpPr>
          <p:spPr bwMode="auto">
            <a:xfrm>
              <a:off x="960" y="2867"/>
              <a:ext cx="1008" cy="231"/>
            </a:xfrm>
            <a:prstGeom prst="rect">
              <a:avLst/>
            </a:prstGeom>
            <a:noFill/>
            <a:ln w="9525">
              <a:noFill/>
              <a:miter lim="800000"/>
              <a:headEnd/>
              <a:tailEnd/>
            </a:ln>
          </p:spPr>
          <p:txBody>
            <a:bodyPr>
              <a:spAutoFit/>
            </a:bodyPr>
            <a:lstStyle/>
            <a:p>
              <a:pPr>
                <a:spcBef>
                  <a:spcPct val="50000"/>
                </a:spcBef>
              </a:pPr>
              <a:endParaRPr kumimoji="0" lang="zh-CN" altLang="zh-CN" sz="1800" b="1">
                <a:latin typeface="Tahoma" pitchFamily="34" charset="0"/>
              </a:endParaRPr>
            </a:p>
          </p:txBody>
        </p:sp>
        <p:sp>
          <p:nvSpPr>
            <p:cNvPr id="38927" name="Rectangle 14"/>
            <p:cNvSpPr>
              <a:spLocks noChangeArrowheads="1"/>
            </p:cNvSpPr>
            <p:nvPr/>
          </p:nvSpPr>
          <p:spPr bwMode="auto">
            <a:xfrm>
              <a:off x="672" y="2819"/>
              <a:ext cx="1200" cy="192"/>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8928" name="Rectangle 15"/>
            <p:cNvSpPr>
              <a:spLocks noChangeArrowheads="1"/>
            </p:cNvSpPr>
            <p:nvPr/>
          </p:nvSpPr>
          <p:spPr bwMode="auto">
            <a:xfrm>
              <a:off x="1872" y="2819"/>
              <a:ext cx="336" cy="192"/>
            </a:xfrm>
            <a:prstGeom prst="rect">
              <a:avLst/>
            </a:prstGeom>
            <a:solidFill>
              <a:schemeClr val="accent1"/>
            </a:solidFill>
            <a:ln w="9525">
              <a:solidFill>
                <a:schemeClr val="tx1"/>
              </a:solidFill>
              <a:miter lim="800000"/>
              <a:headEnd/>
              <a:tailEnd/>
            </a:ln>
          </p:spPr>
          <p:txBody>
            <a:bodyPr wrap="none" anchor="ctr"/>
            <a:lstStyle/>
            <a:p>
              <a:pPr algn="ctr"/>
              <a:r>
                <a:rPr kumimoji="0" lang="en-US" altLang="zh-CN" sz="1800" b="1">
                  <a:latin typeface="Tahoma" pitchFamily="34" charset="0"/>
                </a:rPr>
                <a:t>db</a:t>
              </a:r>
            </a:p>
          </p:txBody>
        </p:sp>
        <p:sp>
          <p:nvSpPr>
            <p:cNvPr id="38929" name="Rectangle 16"/>
            <p:cNvSpPr>
              <a:spLocks noChangeArrowheads="1"/>
            </p:cNvSpPr>
            <p:nvPr/>
          </p:nvSpPr>
          <p:spPr bwMode="auto">
            <a:xfrm>
              <a:off x="2544" y="2819"/>
              <a:ext cx="720" cy="192"/>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8930" name="Rectangle 17"/>
            <p:cNvSpPr>
              <a:spLocks noChangeArrowheads="1"/>
            </p:cNvSpPr>
            <p:nvPr/>
          </p:nvSpPr>
          <p:spPr bwMode="auto">
            <a:xfrm>
              <a:off x="3600" y="2819"/>
              <a:ext cx="336" cy="192"/>
            </a:xfrm>
            <a:prstGeom prst="rect">
              <a:avLst/>
            </a:prstGeom>
            <a:solidFill>
              <a:schemeClr val="accent1"/>
            </a:solidFill>
            <a:ln w="9525">
              <a:solidFill>
                <a:schemeClr val="tx1"/>
              </a:solidFill>
              <a:miter lim="800000"/>
              <a:headEnd/>
              <a:tailEnd/>
            </a:ln>
          </p:spPr>
          <p:txBody>
            <a:bodyPr wrap="none" anchor="ctr"/>
            <a:lstStyle/>
            <a:p>
              <a:pPr algn="ctr"/>
              <a:r>
                <a:rPr kumimoji="0" lang="en-US" altLang="zh-CN" sz="1800" b="1">
                  <a:latin typeface="Tahoma" pitchFamily="34" charset="0"/>
                </a:rPr>
                <a:t>db</a:t>
              </a:r>
            </a:p>
          </p:txBody>
        </p:sp>
        <p:sp>
          <p:nvSpPr>
            <p:cNvPr id="38931" name="Rectangle 18"/>
            <p:cNvSpPr>
              <a:spLocks noChangeArrowheads="1"/>
            </p:cNvSpPr>
            <p:nvPr/>
          </p:nvSpPr>
          <p:spPr bwMode="auto">
            <a:xfrm>
              <a:off x="3936" y="2819"/>
              <a:ext cx="720" cy="192"/>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8932" name="Rectangle 19"/>
            <p:cNvSpPr>
              <a:spLocks noChangeArrowheads="1"/>
            </p:cNvSpPr>
            <p:nvPr/>
          </p:nvSpPr>
          <p:spPr bwMode="auto">
            <a:xfrm>
              <a:off x="336" y="2819"/>
              <a:ext cx="336" cy="192"/>
            </a:xfrm>
            <a:prstGeom prst="rect">
              <a:avLst/>
            </a:prstGeom>
            <a:solidFill>
              <a:schemeClr val="accent1"/>
            </a:solidFill>
            <a:ln w="9525">
              <a:solidFill>
                <a:schemeClr val="tx1"/>
              </a:solidFill>
              <a:miter lim="800000"/>
              <a:headEnd/>
              <a:tailEnd/>
            </a:ln>
          </p:spPr>
          <p:txBody>
            <a:bodyPr wrap="none" anchor="ctr"/>
            <a:lstStyle/>
            <a:p>
              <a:pPr algn="ctr"/>
              <a:r>
                <a:rPr kumimoji="0" lang="en-US" altLang="zh-CN" sz="1800" b="1">
                  <a:latin typeface="Tahoma" pitchFamily="34" charset="0"/>
                </a:rPr>
                <a:t>c0</a:t>
              </a:r>
            </a:p>
          </p:txBody>
        </p:sp>
        <p:sp>
          <p:nvSpPr>
            <p:cNvPr id="38933" name="Rectangle 20"/>
            <p:cNvSpPr>
              <a:spLocks noChangeArrowheads="1"/>
            </p:cNvSpPr>
            <p:nvPr/>
          </p:nvSpPr>
          <p:spPr bwMode="auto">
            <a:xfrm>
              <a:off x="4656" y="2819"/>
              <a:ext cx="336" cy="192"/>
            </a:xfrm>
            <a:prstGeom prst="rect">
              <a:avLst/>
            </a:prstGeom>
            <a:solidFill>
              <a:schemeClr val="accent1"/>
            </a:solidFill>
            <a:ln w="9525">
              <a:solidFill>
                <a:schemeClr val="tx1"/>
              </a:solidFill>
              <a:miter lim="800000"/>
              <a:headEnd/>
              <a:tailEnd/>
            </a:ln>
          </p:spPr>
          <p:txBody>
            <a:bodyPr wrap="none" anchor="ctr"/>
            <a:lstStyle/>
            <a:p>
              <a:pPr algn="ctr"/>
              <a:r>
                <a:rPr kumimoji="0" lang="en-US" altLang="zh-CN" sz="1800" b="1">
                  <a:latin typeface="Tahoma" pitchFamily="34" charset="0"/>
                </a:rPr>
                <a:t>c0</a:t>
              </a:r>
            </a:p>
          </p:txBody>
        </p:sp>
        <p:sp>
          <p:nvSpPr>
            <p:cNvPr id="38934" name="Rectangle 21"/>
            <p:cNvSpPr>
              <a:spLocks noChangeArrowheads="1"/>
            </p:cNvSpPr>
            <p:nvPr/>
          </p:nvSpPr>
          <p:spPr bwMode="auto">
            <a:xfrm>
              <a:off x="2208" y="2819"/>
              <a:ext cx="336" cy="192"/>
            </a:xfrm>
            <a:prstGeom prst="rect">
              <a:avLst/>
            </a:prstGeom>
            <a:solidFill>
              <a:schemeClr val="accent1"/>
            </a:solidFill>
            <a:ln w="9525">
              <a:solidFill>
                <a:schemeClr val="tx1"/>
              </a:solidFill>
              <a:miter lim="800000"/>
              <a:headEnd/>
              <a:tailEnd/>
            </a:ln>
          </p:spPr>
          <p:txBody>
            <a:bodyPr wrap="none" anchor="ctr"/>
            <a:lstStyle/>
            <a:p>
              <a:pPr algn="ctr"/>
              <a:r>
                <a:rPr kumimoji="0" lang="en-US" altLang="zh-CN" sz="1800" b="1">
                  <a:latin typeface="Tahoma" pitchFamily="34" charset="0"/>
                </a:rPr>
                <a:t>dc</a:t>
              </a:r>
            </a:p>
          </p:txBody>
        </p:sp>
        <p:sp>
          <p:nvSpPr>
            <p:cNvPr id="38935" name="Rectangle 22"/>
            <p:cNvSpPr>
              <a:spLocks noChangeArrowheads="1"/>
            </p:cNvSpPr>
            <p:nvPr/>
          </p:nvSpPr>
          <p:spPr bwMode="auto">
            <a:xfrm>
              <a:off x="3264" y="2819"/>
              <a:ext cx="336" cy="192"/>
            </a:xfrm>
            <a:prstGeom prst="rect">
              <a:avLst/>
            </a:prstGeom>
            <a:solidFill>
              <a:schemeClr val="accent1"/>
            </a:solidFill>
            <a:ln w="9525">
              <a:solidFill>
                <a:schemeClr val="tx1"/>
              </a:solidFill>
              <a:miter lim="800000"/>
              <a:headEnd/>
              <a:tailEnd/>
            </a:ln>
          </p:spPr>
          <p:txBody>
            <a:bodyPr wrap="none" anchor="ctr"/>
            <a:lstStyle/>
            <a:p>
              <a:pPr algn="ctr"/>
              <a:r>
                <a:rPr kumimoji="0" lang="en-US" altLang="zh-CN" sz="1800" b="1">
                  <a:latin typeface="Tahoma" pitchFamily="34" charset="0"/>
                </a:rPr>
                <a:t>dd</a:t>
              </a:r>
            </a:p>
          </p:txBody>
        </p:sp>
        <p:sp>
          <p:nvSpPr>
            <p:cNvPr id="38936" name="Line 23"/>
            <p:cNvSpPr>
              <a:spLocks noChangeShapeType="1"/>
            </p:cNvSpPr>
            <p:nvPr/>
          </p:nvSpPr>
          <p:spPr bwMode="auto">
            <a:xfrm flipV="1">
              <a:off x="672" y="2627"/>
              <a:ext cx="192" cy="192"/>
            </a:xfrm>
            <a:prstGeom prst="line">
              <a:avLst/>
            </a:prstGeom>
            <a:noFill/>
            <a:ln w="9525">
              <a:solidFill>
                <a:schemeClr val="tx1"/>
              </a:solidFill>
              <a:round/>
              <a:headEnd/>
              <a:tailEnd/>
            </a:ln>
          </p:spPr>
          <p:txBody>
            <a:bodyPr/>
            <a:lstStyle/>
            <a:p>
              <a:endParaRPr lang="zh-CN" altLang="en-US"/>
            </a:p>
          </p:txBody>
        </p:sp>
        <p:sp>
          <p:nvSpPr>
            <p:cNvPr id="38937" name="Line 24"/>
            <p:cNvSpPr>
              <a:spLocks noChangeShapeType="1"/>
            </p:cNvSpPr>
            <p:nvPr/>
          </p:nvSpPr>
          <p:spPr bwMode="auto">
            <a:xfrm flipV="1">
              <a:off x="1872" y="2627"/>
              <a:ext cx="192" cy="192"/>
            </a:xfrm>
            <a:prstGeom prst="line">
              <a:avLst/>
            </a:prstGeom>
            <a:noFill/>
            <a:ln w="9525">
              <a:solidFill>
                <a:schemeClr val="tx1"/>
              </a:solidFill>
              <a:round/>
              <a:headEnd/>
              <a:tailEnd/>
            </a:ln>
          </p:spPr>
          <p:txBody>
            <a:bodyPr/>
            <a:lstStyle/>
            <a:p>
              <a:endParaRPr lang="zh-CN" altLang="en-US"/>
            </a:p>
          </p:txBody>
        </p:sp>
        <p:sp>
          <p:nvSpPr>
            <p:cNvPr id="38938" name="Line 25"/>
            <p:cNvSpPr>
              <a:spLocks noChangeShapeType="1"/>
            </p:cNvSpPr>
            <p:nvPr/>
          </p:nvSpPr>
          <p:spPr bwMode="auto">
            <a:xfrm>
              <a:off x="2400" y="2627"/>
              <a:ext cx="144" cy="192"/>
            </a:xfrm>
            <a:prstGeom prst="line">
              <a:avLst/>
            </a:prstGeom>
            <a:noFill/>
            <a:ln w="9525">
              <a:solidFill>
                <a:schemeClr val="tx1"/>
              </a:solidFill>
              <a:round/>
              <a:headEnd/>
              <a:tailEnd/>
            </a:ln>
          </p:spPr>
          <p:txBody>
            <a:bodyPr/>
            <a:lstStyle/>
            <a:p>
              <a:endParaRPr lang="zh-CN" altLang="en-US"/>
            </a:p>
          </p:txBody>
        </p:sp>
        <p:sp>
          <p:nvSpPr>
            <p:cNvPr id="38939" name="Line 26"/>
            <p:cNvSpPr>
              <a:spLocks noChangeShapeType="1"/>
            </p:cNvSpPr>
            <p:nvPr/>
          </p:nvSpPr>
          <p:spPr bwMode="auto">
            <a:xfrm>
              <a:off x="3120" y="2627"/>
              <a:ext cx="144" cy="192"/>
            </a:xfrm>
            <a:prstGeom prst="line">
              <a:avLst/>
            </a:prstGeom>
            <a:noFill/>
            <a:ln w="9525">
              <a:solidFill>
                <a:schemeClr val="tx1"/>
              </a:solidFill>
              <a:round/>
              <a:headEnd/>
              <a:tailEnd/>
            </a:ln>
          </p:spPr>
          <p:txBody>
            <a:bodyPr/>
            <a:lstStyle/>
            <a:p>
              <a:endParaRPr lang="zh-CN" altLang="en-US"/>
            </a:p>
          </p:txBody>
        </p:sp>
        <p:sp>
          <p:nvSpPr>
            <p:cNvPr id="38940" name="Line 27"/>
            <p:cNvSpPr>
              <a:spLocks noChangeShapeType="1"/>
            </p:cNvSpPr>
            <p:nvPr/>
          </p:nvSpPr>
          <p:spPr bwMode="auto">
            <a:xfrm>
              <a:off x="3456" y="2627"/>
              <a:ext cx="480" cy="192"/>
            </a:xfrm>
            <a:prstGeom prst="line">
              <a:avLst/>
            </a:prstGeom>
            <a:noFill/>
            <a:ln w="9525">
              <a:solidFill>
                <a:schemeClr val="tx1"/>
              </a:solidFill>
              <a:round/>
              <a:headEnd/>
              <a:tailEnd/>
            </a:ln>
          </p:spPr>
          <p:txBody>
            <a:bodyPr/>
            <a:lstStyle/>
            <a:p>
              <a:endParaRPr lang="zh-CN" altLang="en-US"/>
            </a:p>
          </p:txBody>
        </p:sp>
        <p:sp>
          <p:nvSpPr>
            <p:cNvPr id="38941" name="Line 28"/>
            <p:cNvSpPr>
              <a:spLocks noChangeShapeType="1"/>
            </p:cNvSpPr>
            <p:nvPr/>
          </p:nvSpPr>
          <p:spPr bwMode="auto">
            <a:xfrm>
              <a:off x="4176" y="2627"/>
              <a:ext cx="480" cy="192"/>
            </a:xfrm>
            <a:prstGeom prst="line">
              <a:avLst/>
            </a:prstGeom>
            <a:noFill/>
            <a:ln w="9525">
              <a:solidFill>
                <a:schemeClr val="tx1"/>
              </a:solidFill>
              <a:round/>
              <a:headEnd/>
              <a:tailEnd/>
            </a:ln>
          </p:spPr>
          <p:txBody>
            <a:bodyPr/>
            <a:lstStyle/>
            <a:p>
              <a:endParaRPr lang="zh-CN" altLang="en-US"/>
            </a:p>
          </p:txBody>
        </p:sp>
        <p:sp>
          <p:nvSpPr>
            <p:cNvPr id="38942" name="Text Box 29"/>
            <p:cNvSpPr txBox="1">
              <a:spLocks noChangeArrowheads="1"/>
            </p:cNvSpPr>
            <p:nvPr/>
          </p:nvSpPr>
          <p:spPr bwMode="auto">
            <a:xfrm>
              <a:off x="4992" y="2819"/>
              <a:ext cx="672" cy="231"/>
            </a:xfrm>
            <a:prstGeom prst="rect">
              <a:avLst/>
            </a:prstGeom>
            <a:noFill/>
            <a:ln w="9525">
              <a:noFill/>
              <a:miter lim="800000"/>
              <a:headEnd/>
              <a:tailEnd/>
            </a:ln>
          </p:spPr>
          <p:txBody>
            <a:bodyPr>
              <a:spAutoFit/>
            </a:bodyPr>
            <a:lstStyle/>
            <a:p>
              <a:pPr>
                <a:spcBef>
                  <a:spcPct val="50000"/>
                </a:spcBef>
              </a:pPr>
              <a:r>
                <a:rPr kumimoji="0" lang="en-US" altLang="zh-CN" sz="1800" b="1">
                  <a:latin typeface="Tahoma" pitchFamily="34" charset="0"/>
                </a:rPr>
                <a:t>SLIP</a:t>
              </a:r>
              <a:r>
                <a:rPr kumimoji="0" lang="zh-CN" altLang="en-US" sz="1800" b="1">
                  <a:latin typeface="Tahoma" pitchFamily="34" charset="0"/>
                </a:rPr>
                <a:t>帧</a:t>
              </a:r>
            </a:p>
          </p:txBody>
        </p:sp>
      </p:grpSp>
      <p:sp>
        <p:nvSpPr>
          <p:cNvPr id="38918" name="Text Box 30"/>
          <p:cNvSpPr txBox="1">
            <a:spLocks noChangeArrowheads="1"/>
          </p:cNvSpPr>
          <p:nvPr/>
        </p:nvSpPr>
        <p:spPr bwMode="auto">
          <a:xfrm>
            <a:off x="228600" y="215900"/>
            <a:ext cx="4198938" cy="476250"/>
          </a:xfrm>
          <a:prstGeom prst="rect">
            <a:avLst/>
          </a:prstGeom>
          <a:noFill/>
          <a:ln w="9525">
            <a:noFill/>
            <a:miter lim="800000"/>
            <a:headEnd/>
            <a:tailEnd/>
          </a:ln>
        </p:spPr>
        <p:txBody>
          <a:bodyPr>
            <a:spAutoFit/>
          </a:bodyPr>
          <a:lstStyle/>
          <a:p>
            <a:pPr marL="457200" indent="-457200">
              <a:lnSpc>
                <a:spcPct val="90000"/>
              </a:lnSpc>
              <a:spcBef>
                <a:spcPct val="20000"/>
              </a:spcBef>
            </a:pPr>
            <a:r>
              <a:rPr lang="zh-CN" altLang="en-US" sz="2800" b="1">
                <a:solidFill>
                  <a:srgbClr val="FF0000"/>
                </a:solidFill>
                <a:latin typeface="楷体" pitchFamily="18" charset="-122"/>
                <a:ea typeface="楷体" pitchFamily="18" charset="-122"/>
              </a:rPr>
              <a:t>歧义解决方案的补充说明</a:t>
            </a:r>
            <a:endParaRPr lang="zh-CN" altLang="en-US" b="1">
              <a:latin typeface="楷体" pitchFamily="18" charset="-122"/>
              <a:ea typeface="楷体" pitchFamily="18" charset="-122"/>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39939" name="Text Box 3"/>
          <p:cNvSpPr txBox="1">
            <a:spLocks noChangeArrowheads="1"/>
          </p:cNvSpPr>
          <p:nvPr/>
        </p:nvSpPr>
        <p:spPr bwMode="auto">
          <a:xfrm>
            <a:off x="861060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56</a:t>
            </a:r>
            <a:endParaRPr lang="en-US" altLang="zh-CN" dirty="0"/>
          </a:p>
        </p:txBody>
      </p:sp>
      <p:sp>
        <p:nvSpPr>
          <p:cNvPr id="39940" name="Text Box 4"/>
          <p:cNvSpPr txBox="1">
            <a:spLocks noChangeArrowheads="1"/>
          </p:cNvSpPr>
          <p:nvPr/>
        </p:nvSpPr>
        <p:spPr bwMode="auto">
          <a:xfrm>
            <a:off x="273050" y="44450"/>
            <a:ext cx="6051550" cy="690563"/>
          </a:xfrm>
          <a:prstGeom prst="rect">
            <a:avLst/>
          </a:prstGeom>
          <a:noFill/>
          <a:ln w="9525">
            <a:noFill/>
            <a:miter lim="800000"/>
            <a:headEnd/>
            <a:tailEnd/>
          </a:ln>
        </p:spPr>
        <p:txBody>
          <a:bodyPr wrap="none">
            <a:spAutoFit/>
          </a:bodyPr>
          <a:lstStyle/>
          <a:p>
            <a:pPr>
              <a:lnSpc>
                <a:spcPct val="140000"/>
              </a:lnSpc>
              <a:spcAft>
                <a:spcPct val="20000"/>
              </a:spcAft>
            </a:pPr>
            <a:r>
              <a:rPr lang="zh-CN" altLang="en-US" sz="2800" b="1">
                <a:solidFill>
                  <a:srgbClr val="FF0000"/>
                </a:solidFill>
                <a:latin typeface="楷体" pitchFamily="18" charset="-122"/>
                <a:ea typeface="楷体" pitchFamily="18" charset="-122"/>
              </a:rPr>
              <a:t>（</a:t>
            </a:r>
            <a:r>
              <a:rPr lang="en-US" altLang="zh-CN" sz="2800" b="1">
                <a:solidFill>
                  <a:srgbClr val="FF0000"/>
                </a:solidFill>
                <a:latin typeface="楷体" pitchFamily="18" charset="-122"/>
                <a:ea typeface="楷体" pitchFamily="18" charset="-122"/>
              </a:rPr>
              <a:t>3</a:t>
            </a:r>
            <a:r>
              <a:rPr lang="zh-CN" altLang="en-US" sz="2800" b="1">
                <a:solidFill>
                  <a:srgbClr val="FF0000"/>
                </a:solidFill>
                <a:latin typeface="楷体" pitchFamily="18" charset="-122"/>
                <a:ea typeface="楷体" pitchFamily="18" charset="-122"/>
              </a:rPr>
              <a:t>）通信双方交换的信息序列类型：</a:t>
            </a:r>
            <a:endParaRPr lang="zh-CN" altLang="en-US"/>
          </a:p>
        </p:txBody>
      </p:sp>
      <p:sp>
        <p:nvSpPr>
          <p:cNvPr id="39941" name="Text Box 5"/>
          <p:cNvSpPr txBox="1">
            <a:spLocks noChangeArrowheads="1"/>
          </p:cNvSpPr>
          <p:nvPr/>
        </p:nvSpPr>
        <p:spPr bwMode="auto">
          <a:xfrm>
            <a:off x="287338" y="836613"/>
            <a:ext cx="7956550" cy="3708400"/>
          </a:xfrm>
          <a:prstGeom prst="rect">
            <a:avLst/>
          </a:prstGeom>
          <a:noFill/>
          <a:ln w="9525">
            <a:noFill/>
            <a:miter lim="800000"/>
            <a:headEnd/>
            <a:tailEnd/>
          </a:ln>
        </p:spPr>
        <p:txBody>
          <a:bodyPr wrap="none">
            <a:spAutoFit/>
          </a:bodyPr>
          <a:lstStyle/>
          <a:p>
            <a:pPr>
              <a:lnSpc>
                <a:spcPct val="120000"/>
              </a:lnSpc>
              <a:spcBef>
                <a:spcPct val="10000"/>
              </a:spcBef>
            </a:pPr>
            <a:r>
              <a:rPr lang="zh-CN" altLang="en-US" b="1" u="sng">
                <a:solidFill>
                  <a:srgbClr val="FF0000"/>
                </a:solidFill>
                <a:latin typeface="楷体" pitchFamily="18" charset="-122"/>
                <a:ea typeface="楷体" pitchFamily="18" charset="-122"/>
              </a:rPr>
              <a:t>正文信息</a:t>
            </a:r>
            <a:r>
              <a:rPr lang="zh-CN" altLang="en-US" b="1">
                <a:latin typeface="楷体" pitchFamily="18" charset="-122"/>
                <a:ea typeface="楷体" pitchFamily="18" charset="-122"/>
              </a:rPr>
              <a:t>： 通信双方正常交换的数据（双方均可发送）；</a:t>
            </a:r>
          </a:p>
          <a:p>
            <a:pPr>
              <a:lnSpc>
                <a:spcPct val="120000"/>
              </a:lnSpc>
              <a:spcBef>
                <a:spcPct val="10000"/>
              </a:spcBef>
            </a:pPr>
            <a:r>
              <a:rPr lang="zh-CN" altLang="en-US" b="1" u="sng">
                <a:solidFill>
                  <a:srgbClr val="FF0000"/>
                </a:solidFill>
                <a:latin typeface="楷体" pitchFamily="18" charset="-122"/>
                <a:ea typeface="楷体" pitchFamily="18" charset="-122"/>
              </a:rPr>
              <a:t>控制序列</a:t>
            </a:r>
            <a:r>
              <a:rPr lang="zh-CN" altLang="en-US" b="1">
                <a:latin typeface="楷体" pitchFamily="18" charset="-122"/>
                <a:ea typeface="楷体" pitchFamily="18" charset="-122"/>
              </a:rPr>
              <a:t>：控制通信双方交换信息的过程。</a:t>
            </a:r>
          </a:p>
          <a:p>
            <a:pPr>
              <a:spcBef>
                <a:spcPct val="20000"/>
              </a:spcBef>
            </a:pPr>
            <a:r>
              <a:rPr lang="zh-CN" altLang="en-US" sz="2800" b="1" u="sng">
                <a:solidFill>
                  <a:srgbClr val="FF0000"/>
                </a:solidFill>
                <a:latin typeface="楷体" pitchFamily="18" charset="-122"/>
                <a:ea typeface="楷体" pitchFamily="18" charset="-122"/>
              </a:rPr>
              <a:t>★ </a:t>
            </a:r>
            <a:r>
              <a:rPr lang="zh-CN" altLang="en-US" sz="2800" b="1" u="sng">
                <a:latin typeface="楷体" pitchFamily="18" charset="-122"/>
                <a:ea typeface="楷体" pitchFamily="18" charset="-122"/>
              </a:rPr>
              <a:t>控制序列</a:t>
            </a:r>
            <a:endParaRPr lang="zh-CN" altLang="en-US" b="1" u="sng">
              <a:latin typeface="楷体" pitchFamily="18" charset="-122"/>
              <a:ea typeface="楷体" pitchFamily="18" charset="-122"/>
            </a:endParaRPr>
          </a:p>
          <a:p>
            <a:pPr>
              <a:spcBef>
                <a:spcPct val="20000"/>
              </a:spcBef>
            </a:pPr>
            <a:r>
              <a:rPr lang="zh-CN" altLang="en-US" b="1">
                <a:latin typeface="楷体" pitchFamily="18" charset="-122"/>
                <a:ea typeface="楷体" pitchFamily="18" charset="-122"/>
              </a:rPr>
              <a:t>确认（</a:t>
            </a:r>
            <a:r>
              <a:rPr lang="en-US" altLang="zh-CN" b="1">
                <a:latin typeface="楷体" pitchFamily="18" charset="-122"/>
                <a:ea typeface="楷体" pitchFamily="18" charset="-122"/>
              </a:rPr>
              <a:t>ACK</a:t>
            </a:r>
            <a:r>
              <a:rPr lang="zh-CN" altLang="en-US" b="1">
                <a:latin typeface="楷体" pitchFamily="18" charset="-122"/>
                <a:ea typeface="楷体" pitchFamily="18" charset="-122"/>
              </a:rPr>
              <a:t>）： </a:t>
            </a:r>
            <a:r>
              <a:rPr lang="en-US" altLang="zh-CN" b="1">
                <a:latin typeface="楷体" pitchFamily="18" charset="-122"/>
                <a:ea typeface="楷体" pitchFamily="18" charset="-122"/>
              </a:rPr>
              <a:t>SYN SYN </a:t>
            </a:r>
            <a:r>
              <a:rPr lang="en-US" altLang="zh-CN" b="1">
                <a:solidFill>
                  <a:srgbClr val="FF0000"/>
                </a:solidFill>
                <a:latin typeface="楷体" pitchFamily="18" charset="-122"/>
                <a:ea typeface="楷体" pitchFamily="18" charset="-122"/>
              </a:rPr>
              <a:t>0/1</a:t>
            </a:r>
            <a:r>
              <a:rPr lang="en-US" altLang="zh-CN" b="1">
                <a:latin typeface="楷体" pitchFamily="18" charset="-122"/>
                <a:ea typeface="楷体" pitchFamily="18" charset="-122"/>
              </a:rPr>
              <a:t> DLE ACK</a:t>
            </a:r>
          </a:p>
          <a:p>
            <a:pPr>
              <a:spcBef>
                <a:spcPct val="20000"/>
              </a:spcBef>
            </a:pPr>
            <a:r>
              <a:rPr lang="en-US" altLang="zh-CN" b="1">
                <a:latin typeface="楷体" pitchFamily="18" charset="-122"/>
                <a:ea typeface="楷体" pitchFamily="18" charset="-122"/>
              </a:rPr>
              <a:t>              </a:t>
            </a:r>
            <a:r>
              <a:rPr lang="zh-CN" altLang="en-US" b="1">
                <a:latin typeface="楷体" pitchFamily="18" charset="-122"/>
                <a:ea typeface="楷体" pitchFamily="18" charset="-122"/>
              </a:rPr>
              <a:t>增加</a:t>
            </a:r>
            <a:r>
              <a:rPr lang="en-US" altLang="zh-CN" b="1">
                <a:solidFill>
                  <a:srgbClr val="FF0000"/>
                </a:solidFill>
                <a:latin typeface="楷体" pitchFamily="18" charset="-122"/>
                <a:ea typeface="楷体" pitchFamily="18" charset="-122"/>
              </a:rPr>
              <a:t>0</a:t>
            </a:r>
            <a:r>
              <a:rPr lang="zh-CN" altLang="en-US" b="1">
                <a:solidFill>
                  <a:srgbClr val="FF0000"/>
                </a:solidFill>
                <a:latin typeface="楷体" pitchFamily="18" charset="-122"/>
                <a:ea typeface="楷体" pitchFamily="18" charset="-122"/>
              </a:rPr>
              <a:t>或</a:t>
            </a:r>
            <a:r>
              <a:rPr lang="en-US" altLang="zh-CN" b="1">
                <a:solidFill>
                  <a:srgbClr val="FF0000"/>
                </a:solidFill>
                <a:latin typeface="楷体" pitchFamily="18" charset="-122"/>
                <a:ea typeface="楷体" pitchFamily="18" charset="-122"/>
              </a:rPr>
              <a:t>1</a:t>
            </a:r>
            <a:r>
              <a:rPr lang="zh-CN" altLang="en-US" b="1">
                <a:latin typeface="楷体" pitchFamily="18" charset="-122"/>
                <a:ea typeface="楷体" pitchFamily="18" charset="-122"/>
              </a:rPr>
              <a:t>的目的在于区分应答的对象；</a:t>
            </a:r>
          </a:p>
          <a:p>
            <a:pPr>
              <a:spcBef>
                <a:spcPct val="20000"/>
              </a:spcBef>
            </a:pPr>
            <a:r>
              <a:rPr lang="zh-CN" altLang="en-US" b="1">
                <a:latin typeface="楷体" pitchFamily="18" charset="-122"/>
                <a:ea typeface="楷体" pitchFamily="18" charset="-122"/>
              </a:rPr>
              <a:t>否认（</a:t>
            </a:r>
            <a:r>
              <a:rPr lang="en-US" altLang="zh-CN" b="1">
                <a:latin typeface="楷体" pitchFamily="18" charset="-122"/>
                <a:ea typeface="楷体" pitchFamily="18" charset="-122"/>
              </a:rPr>
              <a:t>NAK</a:t>
            </a:r>
            <a:r>
              <a:rPr lang="zh-CN" altLang="en-US" b="1">
                <a:latin typeface="楷体" pitchFamily="18" charset="-122"/>
                <a:ea typeface="楷体" pitchFamily="18" charset="-122"/>
              </a:rPr>
              <a:t>）： </a:t>
            </a:r>
            <a:r>
              <a:rPr lang="en-US" altLang="zh-CN" b="1">
                <a:latin typeface="楷体" pitchFamily="18" charset="-122"/>
                <a:ea typeface="楷体" pitchFamily="18" charset="-122"/>
              </a:rPr>
              <a:t>SYN SYN DLE NAK</a:t>
            </a:r>
          </a:p>
          <a:p>
            <a:pPr>
              <a:spcBef>
                <a:spcPct val="20000"/>
              </a:spcBef>
            </a:pPr>
            <a:r>
              <a:rPr lang="zh-CN" altLang="en-US" b="1">
                <a:latin typeface="楷体" pitchFamily="18" charset="-122"/>
                <a:ea typeface="楷体" pitchFamily="18" charset="-122"/>
              </a:rPr>
              <a:t>询问（</a:t>
            </a:r>
            <a:r>
              <a:rPr lang="en-US" altLang="zh-CN" b="1">
                <a:latin typeface="楷体" pitchFamily="18" charset="-122"/>
                <a:ea typeface="楷体" pitchFamily="18" charset="-122"/>
              </a:rPr>
              <a:t>ENQ</a:t>
            </a:r>
            <a:r>
              <a:rPr lang="zh-CN" altLang="en-US" b="1">
                <a:latin typeface="楷体" pitchFamily="18" charset="-122"/>
                <a:ea typeface="楷体" pitchFamily="18" charset="-122"/>
              </a:rPr>
              <a:t>）： </a:t>
            </a:r>
            <a:r>
              <a:rPr lang="en-US" altLang="zh-CN" b="1">
                <a:latin typeface="楷体" pitchFamily="18" charset="-122"/>
                <a:ea typeface="楷体" pitchFamily="18" charset="-122"/>
              </a:rPr>
              <a:t>SYN SYN </a:t>
            </a:r>
            <a:r>
              <a:rPr lang="zh-CN" altLang="en-US" b="1">
                <a:latin typeface="楷体" pitchFamily="18" charset="-122"/>
                <a:ea typeface="楷体" pitchFamily="18" charset="-122"/>
              </a:rPr>
              <a:t>站地址 </a:t>
            </a:r>
            <a:r>
              <a:rPr lang="en-US" altLang="zh-CN" b="1">
                <a:latin typeface="楷体" pitchFamily="18" charset="-122"/>
                <a:ea typeface="楷体" pitchFamily="18" charset="-122"/>
              </a:rPr>
              <a:t>DLE ENQ</a:t>
            </a:r>
          </a:p>
          <a:p>
            <a:pPr>
              <a:spcBef>
                <a:spcPct val="20000"/>
              </a:spcBef>
              <a:spcAft>
                <a:spcPct val="35000"/>
              </a:spcAft>
            </a:pPr>
            <a:r>
              <a:rPr lang="zh-CN" altLang="en-US" b="1">
                <a:latin typeface="楷体" pitchFamily="18" charset="-122"/>
                <a:ea typeface="楷体" pitchFamily="18" charset="-122"/>
              </a:rPr>
              <a:t>拆链（</a:t>
            </a:r>
            <a:r>
              <a:rPr lang="en-US" altLang="zh-CN" b="1">
                <a:latin typeface="楷体" pitchFamily="18" charset="-122"/>
                <a:ea typeface="楷体" pitchFamily="18" charset="-122"/>
              </a:rPr>
              <a:t>EOT</a:t>
            </a:r>
            <a:r>
              <a:rPr lang="zh-CN" altLang="en-US" b="1">
                <a:latin typeface="楷体" pitchFamily="18" charset="-122"/>
                <a:ea typeface="楷体" pitchFamily="18" charset="-122"/>
              </a:rPr>
              <a:t>）： </a:t>
            </a:r>
            <a:r>
              <a:rPr lang="en-US" altLang="zh-CN" b="1">
                <a:latin typeface="楷体" pitchFamily="18" charset="-122"/>
                <a:ea typeface="楷体" pitchFamily="18" charset="-122"/>
              </a:rPr>
              <a:t>SYN SYN DLE EOT</a:t>
            </a:r>
            <a:endParaRPr lang="en-US" altLang="zh-CN"/>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6" name="Rectangle 2"/>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40963" name="Text Box 3"/>
          <p:cNvSpPr txBox="1">
            <a:spLocks noChangeArrowheads="1"/>
          </p:cNvSpPr>
          <p:nvPr/>
        </p:nvSpPr>
        <p:spPr bwMode="auto">
          <a:xfrm>
            <a:off x="861060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57</a:t>
            </a:r>
            <a:endParaRPr lang="en-US" altLang="zh-CN" dirty="0"/>
          </a:p>
        </p:txBody>
      </p:sp>
      <p:sp>
        <p:nvSpPr>
          <p:cNvPr id="40964" name="Text Box 4"/>
          <p:cNvSpPr txBox="1">
            <a:spLocks noChangeArrowheads="1"/>
          </p:cNvSpPr>
          <p:nvPr/>
        </p:nvSpPr>
        <p:spPr bwMode="auto">
          <a:xfrm>
            <a:off x="196850" y="69850"/>
            <a:ext cx="2851150" cy="604838"/>
          </a:xfrm>
          <a:prstGeom prst="rect">
            <a:avLst/>
          </a:prstGeom>
          <a:noFill/>
          <a:ln w="9525">
            <a:noFill/>
            <a:miter lim="800000"/>
            <a:headEnd/>
            <a:tailEnd/>
          </a:ln>
        </p:spPr>
        <p:txBody>
          <a:bodyPr wrap="none">
            <a:spAutoFit/>
          </a:bodyPr>
          <a:lstStyle/>
          <a:p>
            <a:pPr>
              <a:lnSpc>
                <a:spcPct val="120000"/>
              </a:lnSpc>
              <a:spcBef>
                <a:spcPct val="20000"/>
              </a:spcBef>
            </a:pPr>
            <a:r>
              <a:rPr lang="en-US" altLang="zh-CN" sz="2800" b="1" u="sng">
                <a:solidFill>
                  <a:srgbClr val="FF0000"/>
                </a:solidFill>
                <a:latin typeface="楷体" pitchFamily="18" charset="-122"/>
                <a:ea typeface="楷体" pitchFamily="18" charset="-122"/>
              </a:rPr>
              <a:t>★ </a:t>
            </a:r>
            <a:r>
              <a:rPr lang="zh-CN" altLang="en-US" sz="2800" b="1" u="sng">
                <a:latin typeface="楷体" pitchFamily="18" charset="-122"/>
                <a:ea typeface="楷体" pitchFamily="18" charset="-122"/>
              </a:rPr>
              <a:t>正文信息序列</a:t>
            </a:r>
            <a:endParaRPr lang="zh-CN" altLang="en-US" b="1">
              <a:latin typeface="楷体" pitchFamily="18" charset="-122"/>
              <a:ea typeface="楷体" pitchFamily="18" charset="-122"/>
            </a:endParaRPr>
          </a:p>
        </p:txBody>
      </p:sp>
      <p:sp>
        <p:nvSpPr>
          <p:cNvPr id="40965" name="Text Box 5"/>
          <p:cNvSpPr txBox="1">
            <a:spLocks noChangeArrowheads="1"/>
          </p:cNvSpPr>
          <p:nvPr/>
        </p:nvSpPr>
        <p:spPr bwMode="auto">
          <a:xfrm>
            <a:off x="179388" y="700088"/>
            <a:ext cx="8723863" cy="6241709"/>
          </a:xfrm>
          <a:prstGeom prst="rect">
            <a:avLst/>
          </a:prstGeom>
          <a:noFill/>
          <a:ln w="9525">
            <a:noFill/>
            <a:miter lim="800000"/>
            <a:headEnd/>
            <a:tailEnd/>
          </a:ln>
        </p:spPr>
        <p:txBody>
          <a:bodyPr wrap="none">
            <a:spAutoFit/>
          </a:bodyPr>
          <a:lstStyle/>
          <a:p>
            <a:pPr>
              <a:lnSpc>
                <a:spcPct val="120000"/>
              </a:lnSpc>
              <a:spcBef>
                <a:spcPct val="20000"/>
              </a:spcBef>
            </a:pPr>
            <a:r>
              <a:rPr lang="zh-CN" altLang="en-US" b="1" dirty="0">
                <a:solidFill>
                  <a:srgbClr val="FF0000"/>
                </a:solidFill>
                <a:latin typeface="楷体" pitchFamily="18" charset="-122"/>
                <a:ea typeface="楷体" pitchFamily="18" charset="-122"/>
              </a:rPr>
              <a:t>基本格式</a:t>
            </a:r>
            <a:r>
              <a:rPr lang="zh-CN" altLang="en-US" b="1" dirty="0">
                <a:latin typeface="楷体" pitchFamily="18" charset="-122"/>
                <a:ea typeface="楷体" pitchFamily="18" charset="-122"/>
              </a:rPr>
              <a:t>，含标题和正文两部分：</a:t>
            </a:r>
          </a:p>
          <a:p>
            <a:pPr>
              <a:lnSpc>
                <a:spcPct val="120000"/>
              </a:lnSpc>
              <a:spcBef>
                <a:spcPct val="20000"/>
              </a:spcBef>
            </a:pPr>
            <a:r>
              <a:rPr lang="zh-CN" altLang="en-US" b="1" dirty="0">
                <a:latin typeface="楷体" pitchFamily="18" charset="-122"/>
                <a:ea typeface="楷体" pitchFamily="18" charset="-122"/>
              </a:rPr>
              <a:t>       </a:t>
            </a:r>
            <a:r>
              <a:rPr lang="en-US" altLang="zh-CN" b="1" u="sng" dirty="0">
                <a:latin typeface="楷体" pitchFamily="18" charset="-122"/>
                <a:ea typeface="楷体" pitchFamily="18" charset="-122"/>
              </a:rPr>
              <a:t>SYN </a:t>
            </a:r>
            <a:r>
              <a:rPr lang="en-US" altLang="zh-CN" b="1" u="sng" dirty="0" err="1">
                <a:latin typeface="楷体" pitchFamily="18" charset="-122"/>
                <a:ea typeface="楷体" pitchFamily="18" charset="-122"/>
              </a:rPr>
              <a:t>SYN</a:t>
            </a:r>
            <a:r>
              <a:rPr lang="en-US" altLang="zh-CN" b="1" dirty="0">
                <a:solidFill>
                  <a:schemeClr val="hlink"/>
                </a:solidFill>
                <a:latin typeface="楷体" pitchFamily="18" charset="-122"/>
                <a:ea typeface="楷体" pitchFamily="18" charset="-122"/>
              </a:rPr>
              <a:t> </a:t>
            </a:r>
            <a:r>
              <a:rPr lang="en-US" altLang="zh-CN" b="1" dirty="0">
                <a:solidFill>
                  <a:srgbClr val="FF0000"/>
                </a:solidFill>
                <a:latin typeface="楷体" pitchFamily="18" charset="-122"/>
                <a:ea typeface="楷体" pitchFamily="18" charset="-122"/>
              </a:rPr>
              <a:t>DLESOH</a:t>
            </a:r>
            <a:r>
              <a:rPr lang="en-US" altLang="zh-CN" b="1" dirty="0">
                <a:latin typeface="楷体" pitchFamily="18" charset="-122"/>
                <a:ea typeface="楷体" pitchFamily="18" charset="-122"/>
              </a:rPr>
              <a:t> </a:t>
            </a:r>
            <a:r>
              <a:rPr lang="zh-CN" altLang="en-US" b="1" dirty="0">
                <a:latin typeface="楷体" pitchFamily="18" charset="-122"/>
                <a:ea typeface="楷体" pitchFamily="18" charset="-122"/>
              </a:rPr>
              <a:t>标题</a:t>
            </a:r>
            <a:r>
              <a:rPr lang="zh-CN" altLang="en-US" b="1" dirty="0">
                <a:solidFill>
                  <a:srgbClr val="FF0000"/>
                </a:solidFill>
                <a:latin typeface="楷体" pitchFamily="18" charset="-122"/>
                <a:ea typeface="楷体" pitchFamily="18" charset="-122"/>
              </a:rPr>
              <a:t> </a:t>
            </a:r>
            <a:r>
              <a:rPr lang="en-US" altLang="zh-CN" b="1" dirty="0">
                <a:solidFill>
                  <a:srgbClr val="FF0000"/>
                </a:solidFill>
                <a:latin typeface="楷体" pitchFamily="18" charset="-122"/>
                <a:ea typeface="楷体" pitchFamily="18" charset="-122"/>
              </a:rPr>
              <a:t>DLESTX </a:t>
            </a:r>
            <a:r>
              <a:rPr lang="zh-CN" altLang="en-US" b="1" dirty="0">
                <a:latin typeface="楷体" pitchFamily="18" charset="-122"/>
                <a:ea typeface="楷体" pitchFamily="18" charset="-122"/>
              </a:rPr>
              <a:t>正文</a:t>
            </a:r>
            <a:r>
              <a:rPr lang="zh-CN" altLang="en-US" b="1" dirty="0">
                <a:solidFill>
                  <a:schemeClr val="hlink"/>
                </a:solidFill>
                <a:latin typeface="楷体" pitchFamily="18" charset="-122"/>
                <a:ea typeface="楷体" pitchFamily="18" charset="-122"/>
              </a:rPr>
              <a:t> </a:t>
            </a:r>
            <a:r>
              <a:rPr lang="en-US" altLang="zh-CN" b="1" dirty="0">
                <a:solidFill>
                  <a:srgbClr val="FF0000"/>
                </a:solidFill>
                <a:latin typeface="楷体" pitchFamily="18" charset="-122"/>
                <a:ea typeface="楷体" pitchFamily="18" charset="-122"/>
              </a:rPr>
              <a:t>DLEETX</a:t>
            </a:r>
            <a:r>
              <a:rPr lang="en-US" altLang="zh-CN" b="1" dirty="0">
                <a:solidFill>
                  <a:schemeClr val="hlink"/>
                </a:solidFill>
                <a:latin typeface="楷体" pitchFamily="18" charset="-122"/>
                <a:ea typeface="楷体" pitchFamily="18" charset="-122"/>
              </a:rPr>
              <a:t> </a:t>
            </a:r>
            <a:r>
              <a:rPr lang="zh-CN" altLang="en-US" b="1" dirty="0">
                <a:latin typeface="楷体" pitchFamily="18" charset="-122"/>
                <a:ea typeface="楷体" pitchFamily="18" charset="-122"/>
              </a:rPr>
              <a:t>校验码</a:t>
            </a:r>
          </a:p>
          <a:p>
            <a:pPr>
              <a:lnSpc>
                <a:spcPct val="120000"/>
              </a:lnSpc>
              <a:spcBef>
                <a:spcPct val="20000"/>
              </a:spcBef>
            </a:pPr>
            <a:r>
              <a:rPr lang="zh-CN" altLang="en-US" b="1" dirty="0">
                <a:solidFill>
                  <a:srgbClr val="FF0000"/>
                </a:solidFill>
                <a:latin typeface="楷体" pitchFamily="18" charset="-122"/>
                <a:ea typeface="楷体" pitchFamily="18" charset="-122"/>
              </a:rPr>
              <a:t>无标题格式</a:t>
            </a:r>
            <a:r>
              <a:rPr lang="zh-CN" altLang="en-US" b="1" dirty="0">
                <a:latin typeface="楷体" pitchFamily="18" charset="-122"/>
                <a:ea typeface="楷体" pitchFamily="18" charset="-122"/>
              </a:rPr>
              <a:t>，省略标题时的数据块格式：</a:t>
            </a:r>
          </a:p>
          <a:p>
            <a:pPr>
              <a:lnSpc>
                <a:spcPct val="120000"/>
              </a:lnSpc>
              <a:spcBef>
                <a:spcPct val="20000"/>
              </a:spcBef>
            </a:pPr>
            <a:r>
              <a:rPr lang="zh-CN" altLang="en-US" b="1" dirty="0">
                <a:latin typeface="楷体" pitchFamily="18" charset="-122"/>
                <a:ea typeface="楷体" pitchFamily="18" charset="-122"/>
              </a:rPr>
              <a:t>       </a:t>
            </a:r>
            <a:r>
              <a:rPr lang="en-US" altLang="zh-CN" b="1" u="sng" dirty="0">
                <a:latin typeface="楷体" pitchFamily="18" charset="-122"/>
                <a:ea typeface="楷体" pitchFamily="18" charset="-122"/>
              </a:rPr>
              <a:t>SYN </a:t>
            </a:r>
            <a:r>
              <a:rPr lang="en-US" altLang="zh-CN" b="1" u="sng" dirty="0" err="1">
                <a:latin typeface="楷体" pitchFamily="18" charset="-122"/>
                <a:ea typeface="楷体" pitchFamily="18" charset="-122"/>
              </a:rPr>
              <a:t>SYN</a:t>
            </a:r>
            <a:r>
              <a:rPr lang="en-US" altLang="zh-CN" b="1" u="sng" dirty="0">
                <a:latin typeface="楷体" pitchFamily="18" charset="-122"/>
                <a:ea typeface="楷体" pitchFamily="18" charset="-122"/>
              </a:rPr>
              <a:t> </a:t>
            </a:r>
            <a:r>
              <a:rPr lang="en-US" altLang="zh-CN" b="1" dirty="0">
                <a:solidFill>
                  <a:srgbClr val="FF0000"/>
                </a:solidFill>
                <a:latin typeface="楷体" pitchFamily="18" charset="-122"/>
                <a:ea typeface="楷体" pitchFamily="18" charset="-122"/>
              </a:rPr>
              <a:t>DLESTX</a:t>
            </a:r>
            <a:r>
              <a:rPr lang="en-US" altLang="zh-CN" b="1" dirty="0">
                <a:latin typeface="楷体" pitchFamily="18" charset="-122"/>
                <a:ea typeface="楷体" pitchFamily="18" charset="-122"/>
              </a:rPr>
              <a:t> </a:t>
            </a:r>
            <a:r>
              <a:rPr lang="zh-CN" altLang="en-US" b="1" dirty="0">
                <a:latin typeface="楷体" pitchFamily="18" charset="-122"/>
                <a:ea typeface="楷体" pitchFamily="18" charset="-122"/>
              </a:rPr>
              <a:t>正文</a:t>
            </a:r>
            <a:r>
              <a:rPr lang="zh-CN" altLang="en-US" b="1" dirty="0">
                <a:solidFill>
                  <a:schemeClr val="hlink"/>
                </a:solidFill>
                <a:latin typeface="楷体" pitchFamily="18" charset="-122"/>
                <a:ea typeface="楷体" pitchFamily="18" charset="-122"/>
              </a:rPr>
              <a:t> </a:t>
            </a:r>
            <a:r>
              <a:rPr lang="en-US" altLang="zh-CN" b="1" dirty="0">
                <a:solidFill>
                  <a:srgbClr val="FF0000"/>
                </a:solidFill>
                <a:latin typeface="楷体" pitchFamily="18" charset="-122"/>
                <a:ea typeface="楷体" pitchFamily="18" charset="-122"/>
              </a:rPr>
              <a:t>DLEETX </a:t>
            </a:r>
            <a:r>
              <a:rPr lang="zh-CN" altLang="en-US" b="1" dirty="0">
                <a:latin typeface="楷体" pitchFamily="18" charset="-122"/>
                <a:ea typeface="楷体" pitchFamily="18" charset="-122"/>
              </a:rPr>
              <a:t>校验码</a:t>
            </a:r>
          </a:p>
          <a:p>
            <a:pPr>
              <a:lnSpc>
                <a:spcPct val="120000"/>
              </a:lnSpc>
              <a:spcBef>
                <a:spcPct val="20000"/>
              </a:spcBef>
            </a:pPr>
            <a:r>
              <a:rPr lang="zh-CN" altLang="en-US" b="1" dirty="0">
                <a:solidFill>
                  <a:srgbClr val="FF0000"/>
                </a:solidFill>
                <a:latin typeface="楷体" pitchFamily="18" charset="-122"/>
                <a:ea typeface="楷体" pitchFamily="18" charset="-122"/>
              </a:rPr>
              <a:t>成组格式</a:t>
            </a:r>
            <a:r>
              <a:rPr lang="en-US" altLang="zh-CN" b="1" dirty="0">
                <a:latin typeface="楷体" pitchFamily="18" charset="-122"/>
                <a:ea typeface="楷体" pitchFamily="18" charset="-122"/>
              </a:rPr>
              <a:t>(</a:t>
            </a:r>
            <a:r>
              <a:rPr lang="zh-CN" altLang="en-US" b="1" dirty="0">
                <a:latin typeface="楷体" pitchFamily="18" charset="-122"/>
                <a:ea typeface="楷体" pitchFamily="18" charset="-122"/>
              </a:rPr>
              <a:t>多段正文</a:t>
            </a:r>
            <a:r>
              <a:rPr lang="en-US" altLang="zh-CN" b="1" dirty="0">
                <a:latin typeface="楷体" pitchFamily="18" charset="-122"/>
                <a:ea typeface="楷体" pitchFamily="18" charset="-122"/>
              </a:rPr>
              <a:t>):</a:t>
            </a:r>
          </a:p>
          <a:p>
            <a:pPr>
              <a:lnSpc>
                <a:spcPct val="120000"/>
              </a:lnSpc>
              <a:spcBef>
                <a:spcPct val="20000"/>
              </a:spcBef>
            </a:pPr>
            <a:r>
              <a:rPr lang="en-US" altLang="zh-CN" b="1" dirty="0">
                <a:latin typeface="楷体" pitchFamily="18" charset="-122"/>
                <a:ea typeface="楷体" pitchFamily="18" charset="-122"/>
              </a:rPr>
              <a:t>       </a:t>
            </a:r>
            <a:r>
              <a:rPr lang="en-US" altLang="zh-CN" b="1" u="sng" dirty="0">
                <a:latin typeface="楷体" pitchFamily="18" charset="-122"/>
                <a:ea typeface="楷体" pitchFamily="18" charset="-122"/>
              </a:rPr>
              <a:t>SYN </a:t>
            </a:r>
            <a:r>
              <a:rPr lang="en-US" altLang="zh-CN" b="1" u="sng" dirty="0" err="1">
                <a:latin typeface="楷体" pitchFamily="18" charset="-122"/>
                <a:ea typeface="楷体" pitchFamily="18" charset="-122"/>
              </a:rPr>
              <a:t>SYN</a:t>
            </a:r>
            <a:r>
              <a:rPr lang="en-US" altLang="zh-CN" b="1" u="sng" dirty="0">
                <a:latin typeface="楷体" pitchFamily="18" charset="-122"/>
                <a:ea typeface="楷体" pitchFamily="18" charset="-122"/>
              </a:rPr>
              <a:t> </a:t>
            </a:r>
            <a:r>
              <a:rPr lang="en-US" altLang="zh-CN" b="1" dirty="0">
                <a:solidFill>
                  <a:srgbClr val="FF0000"/>
                </a:solidFill>
                <a:latin typeface="楷体" pitchFamily="18" charset="-122"/>
                <a:ea typeface="楷体" pitchFamily="18" charset="-122"/>
              </a:rPr>
              <a:t>DLESOH</a:t>
            </a:r>
            <a:r>
              <a:rPr lang="en-US" altLang="zh-CN" b="1" dirty="0">
                <a:latin typeface="楷体" pitchFamily="18" charset="-122"/>
                <a:ea typeface="楷体" pitchFamily="18" charset="-122"/>
              </a:rPr>
              <a:t> </a:t>
            </a:r>
            <a:r>
              <a:rPr lang="zh-CN" altLang="en-US" b="1" dirty="0">
                <a:latin typeface="楷体" pitchFamily="18" charset="-122"/>
                <a:ea typeface="楷体" pitchFamily="18" charset="-122"/>
              </a:rPr>
              <a:t>标题</a:t>
            </a:r>
            <a:r>
              <a:rPr lang="zh-CN" altLang="en-US" b="1" dirty="0">
                <a:solidFill>
                  <a:schemeClr val="hlink"/>
                </a:solidFill>
                <a:latin typeface="楷体" pitchFamily="18" charset="-122"/>
                <a:ea typeface="楷体" pitchFamily="18" charset="-122"/>
              </a:rPr>
              <a:t> </a:t>
            </a:r>
            <a:r>
              <a:rPr lang="en-US" altLang="zh-CN" b="1" dirty="0">
                <a:solidFill>
                  <a:srgbClr val="FF0000"/>
                </a:solidFill>
                <a:latin typeface="楷体" pitchFamily="18" charset="-122"/>
                <a:ea typeface="楷体" pitchFamily="18" charset="-122"/>
              </a:rPr>
              <a:t>DLESTX</a:t>
            </a:r>
            <a:r>
              <a:rPr lang="en-US" altLang="zh-CN" b="1" dirty="0">
                <a:solidFill>
                  <a:schemeClr val="hlink"/>
                </a:solidFill>
                <a:latin typeface="楷体" pitchFamily="18" charset="-122"/>
                <a:ea typeface="楷体" pitchFamily="18" charset="-122"/>
              </a:rPr>
              <a:t> </a:t>
            </a:r>
            <a:r>
              <a:rPr lang="zh-CN" altLang="en-US" b="1" dirty="0">
                <a:latin typeface="楷体" pitchFamily="18" charset="-122"/>
                <a:ea typeface="楷体" pitchFamily="18" charset="-122"/>
              </a:rPr>
              <a:t>正文组</a:t>
            </a:r>
            <a:r>
              <a:rPr lang="en-US" altLang="zh-CN" b="1" dirty="0">
                <a:latin typeface="楷体" pitchFamily="18" charset="-122"/>
                <a:ea typeface="楷体" pitchFamily="18" charset="-122"/>
              </a:rPr>
              <a:t>1</a:t>
            </a:r>
            <a:r>
              <a:rPr lang="en-US" altLang="zh-CN" b="1" dirty="0">
                <a:solidFill>
                  <a:schemeClr val="hlink"/>
                </a:solidFill>
                <a:latin typeface="楷体" pitchFamily="18" charset="-122"/>
                <a:ea typeface="楷体" pitchFamily="18" charset="-122"/>
              </a:rPr>
              <a:t> </a:t>
            </a:r>
            <a:r>
              <a:rPr lang="en-US" altLang="zh-CN" b="1" dirty="0">
                <a:solidFill>
                  <a:srgbClr val="FF0000"/>
                </a:solidFill>
                <a:latin typeface="楷体" pitchFamily="18" charset="-122"/>
                <a:ea typeface="楷体" pitchFamily="18" charset="-122"/>
              </a:rPr>
              <a:t>DLEETB</a:t>
            </a:r>
            <a:r>
              <a:rPr lang="en-US" altLang="zh-CN" b="1" dirty="0">
                <a:solidFill>
                  <a:schemeClr val="hlink"/>
                </a:solidFill>
                <a:latin typeface="楷体" pitchFamily="18" charset="-122"/>
                <a:ea typeface="楷体" pitchFamily="18" charset="-122"/>
              </a:rPr>
              <a:t> </a:t>
            </a:r>
            <a:r>
              <a:rPr lang="zh-CN" altLang="en-US" b="1" dirty="0">
                <a:latin typeface="楷体" pitchFamily="18" charset="-122"/>
                <a:ea typeface="楷体" pitchFamily="18" charset="-122"/>
              </a:rPr>
              <a:t>校验码</a:t>
            </a:r>
          </a:p>
          <a:p>
            <a:pPr>
              <a:lnSpc>
                <a:spcPct val="120000"/>
              </a:lnSpc>
              <a:spcBef>
                <a:spcPct val="20000"/>
              </a:spcBef>
            </a:pPr>
            <a:r>
              <a:rPr lang="zh-CN" altLang="en-US" b="1" dirty="0">
                <a:latin typeface="楷体" pitchFamily="18" charset="-122"/>
                <a:ea typeface="楷体" pitchFamily="18" charset="-122"/>
              </a:rPr>
              <a:t>       </a:t>
            </a:r>
            <a:r>
              <a:rPr lang="en-US" altLang="zh-CN" b="1" u="sng" dirty="0">
                <a:latin typeface="楷体" pitchFamily="18" charset="-122"/>
                <a:ea typeface="楷体" pitchFamily="18" charset="-122"/>
              </a:rPr>
              <a:t>SYN </a:t>
            </a:r>
            <a:r>
              <a:rPr lang="en-US" altLang="zh-CN" b="1" u="sng" dirty="0" err="1">
                <a:latin typeface="楷体" pitchFamily="18" charset="-122"/>
                <a:ea typeface="楷体" pitchFamily="18" charset="-122"/>
              </a:rPr>
              <a:t>SYN</a:t>
            </a:r>
            <a:r>
              <a:rPr lang="en-US" altLang="zh-CN" b="1" u="sng" dirty="0">
                <a:latin typeface="楷体" pitchFamily="18" charset="-122"/>
                <a:ea typeface="楷体" pitchFamily="18" charset="-122"/>
              </a:rPr>
              <a:t> </a:t>
            </a:r>
            <a:r>
              <a:rPr lang="en-US" altLang="zh-CN" b="1" dirty="0">
                <a:solidFill>
                  <a:srgbClr val="FF0000"/>
                </a:solidFill>
                <a:latin typeface="楷体" pitchFamily="18" charset="-122"/>
                <a:ea typeface="楷体" pitchFamily="18" charset="-122"/>
              </a:rPr>
              <a:t>DLESTX</a:t>
            </a:r>
            <a:r>
              <a:rPr lang="en-US" altLang="zh-CN" b="1" dirty="0">
                <a:solidFill>
                  <a:schemeClr val="hlink"/>
                </a:solidFill>
                <a:latin typeface="楷体" pitchFamily="18" charset="-122"/>
                <a:ea typeface="楷体" pitchFamily="18" charset="-122"/>
              </a:rPr>
              <a:t> </a:t>
            </a:r>
            <a:r>
              <a:rPr lang="zh-CN" altLang="en-US" b="1" dirty="0">
                <a:latin typeface="楷体" pitchFamily="18" charset="-122"/>
                <a:ea typeface="楷体" pitchFamily="18" charset="-122"/>
              </a:rPr>
              <a:t>正文组</a:t>
            </a:r>
            <a:r>
              <a:rPr lang="en-US" altLang="zh-CN" b="1" dirty="0">
                <a:latin typeface="楷体" pitchFamily="18" charset="-122"/>
                <a:ea typeface="楷体" pitchFamily="18" charset="-122"/>
              </a:rPr>
              <a:t>2</a:t>
            </a:r>
            <a:r>
              <a:rPr lang="en-US" altLang="zh-CN" b="1" dirty="0">
                <a:solidFill>
                  <a:schemeClr val="hlink"/>
                </a:solidFill>
                <a:latin typeface="楷体" pitchFamily="18" charset="-122"/>
                <a:ea typeface="楷体" pitchFamily="18" charset="-122"/>
              </a:rPr>
              <a:t> </a:t>
            </a:r>
            <a:r>
              <a:rPr lang="en-US" altLang="zh-CN" b="1" dirty="0">
                <a:solidFill>
                  <a:srgbClr val="FF0000"/>
                </a:solidFill>
                <a:latin typeface="楷体" pitchFamily="18" charset="-122"/>
                <a:ea typeface="楷体" pitchFamily="18" charset="-122"/>
              </a:rPr>
              <a:t>DLEETB</a:t>
            </a:r>
            <a:r>
              <a:rPr lang="en-US" altLang="zh-CN" b="1" dirty="0">
                <a:solidFill>
                  <a:schemeClr val="hlink"/>
                </a:solidFill>
                <a:latin typeface="楷体" pitchFamily="18" charset="-122"/>
                <a:ea typeface="楷体" pitchFamily="18" charset="-122"/>
              </a:rPr>
              <a:t> </a:t>
            </a:r>
            <a:r>
              <a:rPr lang="zh-CN" altLang="en-US" b="1" dirty="0">
                <a:latin typeface="楷体" pitchFamily="18" charset="-122"/>
                <a:ea typeface="楷体" pitchFamily="18" charset="-122"/>
              </a:rPr>
              <a:t>校验码</a:t>
            </a:r>
          </a:p>
          <a:p>
            <a:pPr>
              <a:lnSpc>
                <a:spcPct val="90000"/>
              </a:lnSpc>
            </a:pPr>
            <a:r>
              <a:rPr lang="zh-CN" altLang="en-US" b="1" dirty="0">
                <a:latin typeface="楷体" pitchFamily="18" charset="-122"/>
                <a:ea typeface="楷体" pitchFamily="18" charset="-122"/>
              </a:rPr>
              <a:t>              </a:t>
            </a:r>
            <a:r>
              <a:rPr lang="en-US" altLang="zh-CN" b="1" dirty="0">
                <a:latin typeface="楷体" pitchFamily="18" charset="-122"/>
                <a:ea typeface="楷体" pitchFamily="18" charset="-122"/>
              </a:rPr>
              <a:t>...  ... </a:t>
            </a:r>
          </a:p>
          <a:p>
            <a:pPr>
              <a:lnSpc>
                <a:spcPct val="120000"/>
              </a:lnSpc>
            </a:pPr>
            <a:r>
              <a:rPr lang="en-US" altLang="zh-CN" b="1" dirty="0">
                <a:latin typeface="楷体" pitchFamily="18" charset="-122"/>
                <a:ea typeface="楷体" pitchFamily="18" charset="-122"/>
              </a:rPr>
              <a:t>       </a:t>
            </a:r>
            <a:r>
              <a:rPr lang="en-US" altLang="zh-CN" b="1" u="sng" dirty="0">
                <a:latin typeface="楷体" pitchFamily="18" charset="-122"/>
                <a:ea typeface="楷体" pitchFamily="18" charset="-122"/>
              </a:rPr>
              <a:t>SYN </a:t>
            </a:r>
            <a:r>
              <a:rPr lang="en-US" altLang="zh-CN" b="1" u="sng" dirty="0" err="1">
                <a:latin typeface="楷体" pitchFamily="18" charset="-122"/>
                <a:ea typeface="楷体" pitchFamily="18" charset="-122"/>
              </a:rPr>
              <a:t>SYN</a:t>
            </a:r>
            <a:r>
              <a:rPr lang="en-US" altLang="zh-CN" b="1" u="sng" dirty="0">
                <a:latin typeface="楷体" pitchFamily="18" charset="-122"/>
                <a:ea typeface="楷体" pitchFamily="18" charset="-122"/>
              </a:rPr>
              <a:t> </a:t>
            </a:r>
            <a:r>
              <a:rPr lang="en-US" altLang="zh-CN" b="1" dirty="0">
                <a:solidFill>
                  <a:srgbClr val="FF0000"/>
                </a:solidFill>
                <a:latin typeface="楷体" pitchFamily="18" charset="-122"/>
                <a:ea typeface="楷体" pitchFamily="18" charset="-122"/>
              </a:rPr>
              <a:t>DLESTX</a:t>
            </a:r>
            <a:r>
              <a:rPr lang="en-US" altLang="zh-CN" b="1" dirty="0">
                <a:latin typeface="楷体" pitchFamily="18" charset="-122"/>
                <a:ea typeface="楷体" pitchFamily="18" charset="-122"/>
              </a:rPr>
              <a:t> </a:t>
            </a:r>
            <a:r>
              <a:rPr lang="zh-CN" altLang="en-US" b="1" dirty="0">
                <a:latin typeface="楷体" pitchFamily="18" charset="-122"/>
                <a:ea typeface="楷体" pitchFamily="18" charset="-122"/>
              </a:rPr>
              <a:t>正文组</a:t>
            </a:r>
            <a:r>
              <a:rPr lang="en-US" altLang="zh-CN" b="1" dirty="0">
                <a:latin typeface="楷体" pitchFamily="18" charset="-122"/>
                <a:ea typeface="楷体" pitchFamily="18" charset="-122"/>
              </a:rPr>
              <a:t>n</a:t>
            </a:r>
            <a:r>
              <a:rPr lang="en-US" altLang="zh-CN" b="1" dirty="0">
                <a:solidFill>
                  <a:schemeClr val="hlink"/>
                </a:solidFill>
                <a:latin typeface="楷体" pitchFamily="18" charset="-122"/>
                <a:ea typeface="楷体" pitchFamily="18" charset="-122"/>
              </a:rPr>
              <a:t> </a:t>
            </a:r>
            <a:r>
              <a:rPr lang="en-US" altLang="zh-CN" b="1" dirty="0">
                <a:solidFill>
                  <a:srgbClr val="FF0000"/>
                </a:solidFill>
                <a:latin typeface="楷体" pitchFamily="18" charset="-122"/>
                <a:ea typeface="楷体" pitchFamily="18" charset="-122"/>
              </a:rPr>
              <a:t>DLEETX</a:t>
            </a:r>
            <a:r>
              <a:rPr lang="en-US" altLang="zh-CN" b="1" dirty="0">
                <a:solidFill>
                  <a:schemeClr val="hlink"/>
                </a:solidFill>
                <a:latin typeface="楷体" pitchFamily="18" charset="-122"/>
                <a:ea typeface="楷体" pitchFamily="18" charset="-122"/>
              </a:rPr>
              <a:t> </a:t>
            </a:r>
            <a:r>
              <a:rPr lang="zh-CN" altLang="en-US" b="1" dirty="0">
                <a:latin typeface="楷体" pitchFamily="18" charset="-122"/>
                <a:ea typeface="楷体" pitchFamily="18" charset="-122"/>
              </a:rPr>
              <a:t>校验码</a:t>
            </a:r>
          </a:p>
          <a:p>
            <a:pPr>
              <a:lnSpc>
                <a:spcPct val="120000"/>
              </a:lnSpc>
              <a:spcBef>
                <a:spcPct val="20000"/>
              </a:spcBef>
            </a:pPr>
            <a:r>
              <a:rPr lang="zh-CN" altLang="en-US" b="1" dirty="0">
                <a:latin typeface="楷体" pitchFamily="18" charset="-122"/>
                <a:ea typeface="楷体" pitchFamily="18" charset="-122"/>
              </a:rPr>
              <a:t>校验码：（</a:t>
            </a:r>
            <a:r>
              <a:rPr lang="en-US" altLang="zh-CN" b="1" dirty="0">
                <a:latin typeface="楷体" pitchFamily="18" charset="-122"/>
                <a:ea typeface="楷体" pitchFamily="18" charset="-122"/>
              </a:rPr>
              <a:t>1</a:t>
            </a:r>
            <a:r>
              <a:rPr lang="zh-CN" altLang="en-US" b="1" dirty="0">
                <a:latin typeface="楷体" pitchFamily="18" charset="-122"/>
                <a:ea typeface="楷体" pitchFamily="18" charset="-122"/>
              </a:rPr>
              <a:t>）水平垂直奇偶校验 </a:t>
            </a:r>
          </a:p>
          <a:p>
            <a:pPr>
              <a:lnSpc>
                <a:spcPct val="120000"/>
              </a:lnSpc>
              <a:spcBef>
                <a:spcPct val="20000"/>
              </a:spcBef>
            </a:pPr>
            <a:r>
              <a:rPr lang="zh-CN" altLang="en-US" b="1" dirty="0">
                <a:latin typeface="楷体" pitchFamily="18" charset="-122"/>
                <a:ea typeface="楷体" pitchFamily="18" charset="-122"/>
              </a:rPr>
              <a:t>        （</a:t>
            </a:r>
            <a:r>
              <a:rPr lang="en-US" altLang="zh-CN" b="1" dirty="0">
                <a:latin typeface="楷体" pitchFamily="18" charset="-122"/>
                <a:ea typeface="楷体" pitchFamily="18" charset="-122"/>
              </a:rPr>
              <a:t>2</a:t>
            </a:r>
            <a:r>
              <a:rPr lang="zh-CN" altLang="en-US" b="1" dirty="0">
                <a:latin typeface="楷体" pitchFamily="18" charset="-122"/>
                <a:ea typeface="楷体" pitchFamily="18" charset="-122"/>
              </a:rPr>
              <a:t>）当采用循环校验时，</a:t>
            </a:r>
            <a:r>
              <a:rPr lang="en-US" altLang="zh-CN" b="1" dirty="0">
                <a:latin typeface="楷体" pitchFamily="18" charset="-122"/>
                <a:ea typeface="楷体" pitchFamily="18" charset="-122"/>
              </a:rPr>
              <a:t>g(x)=x</a:t>
            </a:r>
            <a:r>
              <a:rPr lang="en-US" altLang="zh-CN" b="1" baseline="30000" dirty="0">
                <a:latin typeface="楷体" pitchFamily="18" charset="-122"/>
                <a:ea typeface="楷体" pitchFamily="18" charset="-122"/>
              </a:rPr>
              <a:t>16</a:t>
            </a:r>
            <a:r>
              <a:rPr lang="en-US" altLang="zh-CN" b="1" dirty="0">
                <a:latin typeface="楷体" pitchFamily="18" charset="-122"/>
                <a:ea typeface="楷体" pitchFamily="18" charset="-122"/>
              </a:rPr>
              <a:t>+x</a:t>
            </a:r>
            <a:r>
              <a:rPr lang="en-US" altLang="zh-CN" b="1" baseline="30000" dirty="0">
                <a:latin typeface="楷体" pitchFamily="18" charset="-122"/>
                <a:ea typeface="楷体" pitchFamily="18" charset="-122"/>
              </a:rPr>
              <a:t>12</a:t>
            </a:r>
            <a:r>
              <a:rPr lang="en-US" altLang="zh-CN" b="1" dirty="0">
                <a:latin typeface="楷体" pitchFamily="18" charset="-122"/>
                <a:ea typeface="楷体" pitchFamily="18" charset="-122"/>
              </a:rPr>
              <a:t>+x</a:t>
            </a:r>
            <a:r>
              <a:rPr lang="en-US" altLang="zh-CN" b="1" baseline="30000" dirty="0">
                <a:latin typeface="楷体" pitchFamily="18" charset="-122"/>
                <a:ea typeface="楷体" pitchFamily="18" charset="-122"/>
              </a:rPr>
              <a:t>5</a:t>
            </a:r>
            <a:r>
              <a:rPr lang="en-US" altLang="zh-CN" b="1" dirty="0">
                <a:latin typeface="楷体" pitchFamily="18" charset="-122"/>
                <a:ea typeface="楷体" pitchFamily="18" charset="-122"/>
              </a:rPr>
              <a:t>+1</a:t>
            </a:r>
            <a:r>
              <a:rPr lang="zh-CN" altLang="en-US" b="1" dirty="0">
                <a:latin typeface="楷体" pitchFamily="18" charset="-122"/>
                <a:ea typeface="楷体" pitchFamily="18" charset="-122"/>
              </a:rPr>
              <a:t>，</a:t>
            </a:r>
          </a:p>
          <a:p>
            <a:pPr>
              <a:lnSpc>
                <a:spcPct val="120000"/>
              </a:lnSpc>
              <a:spcBef>
                <a:spcPct val="20000"/>
              </a:spcBef>
            </a:pPr>
            <a:r>
              <a:rPr lang="zh-CN" altLang="en-US" b="1" dirty="0">
                <a:latin typeface="楷体" pitchFamily="18" charset="-122"/>
                <a:ea typeface="楷体" pitchFamily="18" charset="-122"/>
              </a:rPr>
              <a:t>       校验对象为</a:t>
            </a:r>
            <a:r>
              <a:rPr lang="en-US" altLang="zh-CN" b="1" dirty="0">
                <a:latin typeface="楷体" pitchFamily="18" charset="-122"/>
                <a:ea typeface="楷体" pitchFamily="18" charset="-122"/>
              </a:rPr>
              <a:t>SYN </a:t>
            </a:r>
            <a:r>
              <a:rPr lang="en-US" altLang="zh-CN" b="1" dirty="0" err="1">
                <a:latin typeface="楷体" pitchFamily="18" charset="-122"/>
                <a:ea typeface="楷体" pitchFamily="18" charset="-122"/>
              </a:rPr>
              <a:t>SYN</a:t>
            </a:r>
            <a:r>
              <a:rPr lang="zh-CN" altLang="en-US" b="1" dirty="0">
                <a:latin typeface="楷体" pitchFamily="18" charset="-122"/>
                <a:ea typeface="楷体" pitchFamily="18" charset="-122"/>
              </a:rPr>
              <a:t>之后的所有内容。</a:t>
            </a:r>
          </a:p>
          <a:p>
            <a:r>
              <a:rPr lang="zh-CN" altLang="en-US" sz="1800" b="1" dirty="0"/>
              <a:t>其中：</a:t>
            </a:r>
            <a:r>
              <a:rPr lang="en-US" altLang="zh-CN" sz="1800" b="1" dirty="0">
                <a:solidFill>
                  <a:srgbClr val="FF0000"/>
                </a:solidFill>
              </a:rPr>
              <a:t>SOH</a:t>
            </a:r>
            <a:r>
              <a:rPr lang="zh-CN" altLang="en-US" sz="1800" b="1" dirty="0"/>
              <a:t>：标题开始，</a:t>
            </a:r>
            <a:r>
              <a:rPr lang="en-US" altLang="zh-CN" sz="1800" b="1" dirty="0">
                <a:solidFill>
                  <a:srgbClr val="FF0000"/>
                </a:solidFill>
              </a:rPr>
              <a:t>STX</a:t>
            </a:r>
            <a:r>
              <a:rPr lang="zh-CN" altLang="en-US" sz="1800" b="1" dirty="0"/>
              <a:t>：正文开始，</a:t>
            </a:r>
            <a:r>
              <a:rPr lang="en-US" altLang="zh-CN" sz="1800" b="1" dirty="0">
                <a:solidFill>
                  <a:srgbClr val="FF0000"/>
                </a:solidFill>
              </a:rPr>
              <a:t>ETX</a:t>
            </a:r>
            <a:r>
              <a:rPr lang="zh-CN" altLang="en-US" sz="1800" b="1" dirty="0"/>
              <a:t>：正文结束；</a:t>
            </a:r>
            <a:r>
              <a:rPr lang="en-US" altLang="zh-CN" sz="1800" b="1" dirty="0">
                <a:solidFill>
                  <a:srgbClr val="FF0000"/>
                </a:solidFill>
              </a:rPr>
              <a:t>ETB</a:t>
            </a:r>
            <a:r>
              <a:rPr lang="zh-CN" altLang="en-US" sz="1800" b="1" dirty="0"/>
              <a:t>：组结束。</a:t>
            </a: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2"/>
          <p:cNvSpPr>
            <a:spLocks noChangeArrowheads="1"/>
          </p:cNvSpPr>
          <p:nvPr/>
        </p:nvSpPr>
        <p:spPr bwMode="auto">
          <a:xfrm>
            <a:off x="2667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41987" name="Text Box 3"/>
          <p:cNvSpPr txBox="1">
            <a:spLocks noChangeArrowheads="1"/>
          </p:cNvSpPr>
          <p:nvPr/>
        </p:nvSpPr>
        <p:spPr bwMode="auto">
          <a:xfrm>
            <a:off x="861060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58</a:t>
            </a:r>
            <a:endParaRPr lang="en-US" altLang="zh-CN" dirty="0"/>
          </a:p>
        </p:txBody>
      </p:sp>
      <p:sp>
        <p:nvSpPr>
          <p:cNvPr id="41988" name="Text Box 4"/>
          <p:cNvSpPr txBox="1">
            <a:spLocks noChangeArrowheads="1"/>
          </p:cNvSpPr>
          <p:nvPr/>
        </p:nvSpPr>
        <p:spPr bwMode="auto">
          <a:xfrm>
            <a:off x="212725" y="152400"/>
            <a:ext cx="2495550" cy="519113"/>
          </a:xfrm>
          <a:prstGeom prst="rect">
            <a:avLst/>
          </a:prstGeom>
          <a:noFill/>
          <a:ln w="9525">
            <a:noFill/>
            <a:miter lim="800000"/>
            <a:headEnd/>
            <a:tailEnd/>
          </a:ln>
        </p:spPr>
        <p:txBody>
          <a:bodyPr wrap="none">
            <a:spAutoFit/>
          </a:bodyPr>
          <a:lstStyle/>
          <a:p>
            <a:pPr>
              <a:spcBef>
                <a:spcPct val="20000"/>
              </a:spcBef>
            </a:pPr>
            <a:r>
              <a:rPr lang="zh-CN" altLang="en-US" sz="2800" b="1">
                <a:solidFill>
                  <a:srgbClr val="FF0000"/>
                </a:solidFill>
                <a:latin typeface="楷体" pitchFamily="18" charset="-122"/>
                <a:ea typeface="楷体" pitchFamily="18" charset="-122"/>
              </a:rPr>
              <a:t>（</a:t>
            </a:r>
            <a:r>
              <a:rPr lang="en-US" altLang="zh-CN" sz="2800" b="1">
                <a:solidFill>
                  <a:srgbClr val="FF0000"/>
                </a:solidFill>
                <a:latin typeface="楷体" pitchFamily="18" charset="-122"/>
                <a:ea typeface="楷体" pitchFamily="18" charset="-122"/>
              </a:rPr>
              <a:t>4</a:t>
            </a:r>
            <a:r>
              <a:rPr lang="zh-CN" altLang="en-US" sz="2800" b="1">
                <a:solidFill>
                  <a:srgbClr val="FF0000"/>
                </a:solidFill>
                <a:latin typeface="楷体" pitchFamily="18" charset="-122"/>
                <a:ea typeface="楷体" pitchFamily="18" charset="-122"/>
              </a:rPr>
              <a:t>）工作过程</a:t>
            </a:r>
            <a:endParaRPr lang="zh-CN" altLang="en-US"/>
          </a:p>
        </p:txBody>
      </p:sp>
      <p:sp>
        <p:nvSpPr>
          <p:cNvPr id="41989" name="Text Box 5"/>
          <p:cNvSpPr txBox="1">
            <a:spLocks noChangeArrowheads="1"/>
          </p:cNvSpPr>
          <p:nvPr/>
        </p:nvSpPr>
        <p:spPr bwMode="auto">
          <a:xfrm>
            <a:off x="179388" y="936625"/>
            <a:ext cx="7346950" cy="5300663"/>
          </a:xfrm>
          <a:prstGeom prst="rect">
            <a:avLst/>
          </a:prstGeom>
          <a:noFill/>
          <a:ln w="9525">
            <a:noFill/>
            <a:miter lim="800000"/>
            <a:headEnd/>
            <a:tailEnd/>
          </a:ln>
        </p:spPr>
        <p:txBody>
          <a:bodyPr wrap="none">
            <a:spAutoFit/>
          </a:bodyPr>
          <a:lstStyle/>
          <a:p>
            <a:pPr>
              <a:spcBef>
                <a:spcPct val="20000"/>
              </a:spcBef>
            </a:pPr>
            <a:r>
              <a:rPr lang="en-US" altLang="zh-CN" b="1">
                <a:solidFill>
                  <a:srgbClr val="FF0000"/>
                </a:solidFill>
                <a:latin typeface="楷体" pitchFamily="18" charset="-122"/>
                <a:ea typeface="楷体" pitchFamily="18" charset="-122"/>
              </a:rPr>
              <a:t>    </a:t>
            </a:r>
            <a:r>
              <a:rPr lang="zh-CN" altLang="en-US" b="1" u="sng">
                <a:solidFill>
                  <a:srgbClr val="FF0000"/>
                </a:solidFill>
                <a:latin typeface="楷体" pitchFamily="18" charset="-122"/>
                <a:ea typeface="楷体" pitchFamily="18" charset="-122"/>
              </a:rPr>
              <a:t>建立链路</a:t>
            </a:r>
            <a:r>
              <a:rPr lang="zh-CN" altLang="en-US" b="1">
                <a:latin typeface="楷体" pitchFamily="18" charset="-122"/>
                <a:ea typeface="楷体" pitchFamily="18" charset="-122"/>
              </a:rPr>
              <a:t>： 建立链路指建立通信双方的收发关系</a:t>
            </a:r>
          </a:p>
          <a:p>
            <a:pPr>
              <a:lnSpc>
                <a:spcPct val="130000"/>
              </a:lnSpc>
              <a:spcBef>
                <a:spcPct val="20000"/>
              </a:spcBef>
            </a:pPr>
            <a:r>
              <a:rPr lang="zh-CN" altLang="en-US" b="1">
                <a:solidFill>
                  <a:srgbClr val="FF0000"/>
                </a:solidFill>
                <a:latin typeface="楷体" pitchFamily="18" charset="-122"/>
                <a:ea typeface="楷体" pitchFamily="18" charset="-122"/>
              </a:rPr>
              <a:t>    </a:t>
            </a:r>
            <a:r>
              <a:rPr lang="zh-CN" altLang="en-US" b="1" u="sng">
                <a:solidFill>
                  <a:srgbClr val="FF0000"/>
                </a:solidFill>
                <a:latin typeface="楷体" pitchFamily="18" charset="-122"/>
                <a:ea typeface="楷体" pitchFamily="18" charset="-122"/>
              </a:rPr>
              <a:t>数据传输</a:t>
            </a:r>
            <a:r>
              <a:rPr lang="zh-CN" altLang="en-US" b="1">
                <a:solidFill>
                  <a:srgbClr val="FF0000"/>
                </a:solidFill>
                <a:latin typeface="楷体" pitchFamily="18" charset="-122"/>
                <a:ea typeface="楷体" pitchFamily="18" charset="-122"/>
              </a:rPr>
              <a:t>：</a:t>
            </a:r>
            <a:r>
              <a:rPr lang="zh-CN" altLang="en-US" b="1">
                <a:latin typeface="楷体" pitchFamily="18" charset="-122"/>
                <a:ea typeface="楷体" pitchFamily="18" charset="-122"/>
              </a:rPr>
              <a:t> 在链路建立的基础上，传输数据</a:t>
            </a:r>
          </a:p>
          <a:p>
            <a:pPr>
              <a:lnSpc>
                <a:spcPct val="130000"/>
              </a:lnSpc>
              <a:spcBef>
                <a:spcPct val="20000"/>
              </a:spcBef>
            </a:pPr>
            <a:r>
              <a:rPr lang="zh-CN" altLang="en-US" b="1">
                <a:solidFill>
                  <a:schemeClr val="hlink"/>
                </a:solidFill>
                <a:latin typeface="楷体" pitchFamily="18" charset="-122"/>
                <a:ea typeface="楷体" pitchFamily="18" charset="-122"/>
              </a:rPr>
              <a:t>    </a:t>
            </a:r>
            <a:r>
              <a:rPr lang="zh-CN" altLang="en-US" b="1" u="sng">
                <a:solidFill>
                  <a:srgbClr val="FF0000"/>
                </a:solidFill>
                <a:latin typeface="楷体" pitchFamily="18" charset="-122"/>
                <a:ea typeface="楷体" pitchFamily="18" charset="-122"/>
              </a:rPr>
              <a:t>拆除链路</a:t>
            </a:r>
            <a:r>
              <a:rPr lang="zh-CN" altLang="en-US" b="1">
                <a:latin typeface="楷体" pitchFamily="18" charset="-122"/>
                <a:ea typeface="楷体" pitchFamily="18" charset="-122"/>
              </a:rPr>
              <a:t>： 释放通信双方已建的关系</a:t>
            </a:r>
          </a:p>
          <a:p>
            <a:pPr>
              <a:spcBef>
                <a:spcPct val="20000"/>
              </a:spcBef>
            </a:pPr>
            <a:endParaRPr lang="zh-CN" altLang="en-US" sz="2800" b="1" u="sng">
              <a:solidFill>
                <a:schemeClr val="hlink"/>
              </a:solidFill>
              <a:latin typeface="楷体" pitchFamily="18" charset="-122"/>
              <a:ea typeface="楷体" pitchFamily="18" charset="-122"/>
            </a:endParaRPr>
          </a:p>
          <a:p>
            <a:pPr>
              <a:spcBef>
                <a:spcPct val="20000"/>
              </a:spcBef>
            </a:pPr>
            <a:r>
              <a:rPr lang="zh-CN" altLang="en-US" b="1">
                <a:solidFill>
                  <a:srgbClr val="FF0000"/>
                </a:solidFill>
                <a:latin typeface="楷体" pitchFamily="18" charset="-122"/>
                <a:ea typeface="楷体" pitchFamily="18" charset="-122"/>
              </a:rPr>
              <a:t>★ </a:t>
            </a:r>
            <a:r>
              <a:rPr lang="zh-CN" altLang="en-US" b="1">
                <a:latin typeface="楷体" pitchFamily="18" charset="-122"/>
                <a:ea typeface="楷体" pitchFamily="18" charset="-122"/>
              </a:rPr>
              <a:t>建立链路：</a:t>
            </a:r>
          </a:p>
          <a:p>
            <a:pPr>
              <a:spcBef>
                <a:spcPct val="20000"/>
              </a:spcBef>
            </a:pPr>
            <a:r>
              <a:rPr lang="zh-CN" altLang="en-US" b="1">
                <a:solidFill>
                  <a:schemeClr val="hlink"/>
                </a:solidFill>
                <a:latin typeface="楷体" pitchFamily="18" charset="-122"/>
                <a:ea typeface="楷体" pitchFamily="18" charset="-122"/>
              </a:rPr>
              <a:t>           </a:t>
            </a:r>
            <a:r>
              <a:rPr lang="zh-CN" altLang="en-US" b="1">
                <a:latin typeface="楷体" pitchFamily="18" charset="-122"/>
                <a:ea typeface="楷体" pitchFamily="18" charset="-122"/>
              </a:rPr>
              <a:t>主叫站                     被叫站</a:t>
            </a:r>
          </a:p>
          <a:p>
            <a:pPr>
              <a:spcBef>
                <a:spcPct val="20000"/>
              </a:spcBef>
            </a:pPr>
            <a:endParaRPr lang="zh-CN" altLang="en-US" b="1">
              <a:latin typeface="楷体" pitchFamily="18" charset="-122"/>
              <a:ea typeface="楷体" pitchFamily="18" charset="-122"/>
            </a:endParaRPr>
          </a:p>
          <a:p>
            <a:pPr>
              <a:lnSpc>
                <a:spcPct val="65000"/>
              </a:lnSpc>
              <a:spcBef>
                <a:spcPct val="20000"/>
              </a:spcBef>
            </a:pPr>
            <a:r>
              <a:rPr lang="zh-CN" altLang="en-US" b="1">
                <a:latin typeface="楷体" pitchFamily="18" charset="-122"/>
                <a:ea typeface="楷体" pitchFamily="18" charset="-122"/>
              </a:rPr>
              <a:t>          </a:t>
            </a:r>
            <a:r>
              <a:rPr lang="en-US" altLang="zh-CN" b="1">
                <a:latin typeface="楷体" pitchFamily="18" charset="-122"/>
                <a:ea typeface="楷体" pitchFamily="18" charset="-122"/>
              </a:rPr>
              <a:t>ENQ.</a:t>
            </a:r>
            <a:r>
              <a:rPr lang="zh-CN" altLang="en-US" b="1">
                <a:latin typeface="楷体" pitchFamily="18" charset="-122"/>
                <a:ea typeface="楷体" pitchFamily="18" charset="-122"/>
              </a:rPr>
              <a:t>被叫地址 ━→</a:t>
            </a:r>
          </a:p>
          <a:p>
            <a:pPr>
              <a:lnSpc>
                <a:spcPct val="65000"/>
              </a:lnSpc>
              <a:spcBef>
                <a:spcPct val="20000"/>
              </a:spcBef>
            </a:pPr>
            <a:r>
              <a:rPr lang="zh-CN" altLang="en-US" b="1">
                <a:latin typeface="楷体" pitchFamily="18" charset="-122"/>
                <a:ea typeface="楷体" pitchFamily="18" charset="-122"/>
              </a:rPr>
              <a:t>                     ←━ </a:t>
            </a:r>
            <a:r>
              <a:rPr lang="en-US" altLang="zh-CN" b="1">
                <a:latin typeface="楷体" pitchFamily="18" charset="-122"/>
                <a:ea typeface="楷体" pitchFamily="18" charset="-122"/>
              </a:rPr>
              <a:t>NAK    (</a:t>
            </a:r>
            <a:r>
              <a:rPr lang="zh-CN" altLang="en-US" b="1">
                <a:latin typeface="楷体" pitchFamily="18" charset="-122"/>
                <a:ea typeface="楷体" pitchFamily="18" charset="-122"/>
              </a:rPr>
              <a:t>未准备好接收</a:t>
            </a:r>
            <a:r>
              <a:rPr lang="en-US" altLang="zh-CN" b="1">
                <a:latin typeface="楷体" pitchFamily="18" charset="-122"/>
                <a:ea typeface="楷体" pitchFamily="18" charset="-122"/>
              </a:rPr>
              <a:t>)</a:t>
            </a:r>
          </a:p>
          <a:p>
            <a:pPr>
              <a:lnSpc>
                <a:spcPct val="65000"/>
              </a:lnSpc>
              <a:spcBef>
                <a:spcPct val="20000"/>
              </a:spcBef>
            </a:pPr>
            <a:endParaRPr lang="en-US" altLang="zh-CN" b="1">
              <a:latin typeface="楷体" pitchFamily="18" charset="-122"/>
              <a:ea typeface="楷体" pitchFamily="18" charset="-122"/>
            </a:endParaRPr>
          </a:p>
          <a:p>
            <a:pPr>
              <a:lnSpc>
                <a:spcPct val="65000"/>
              </a:lnSpc>
              <a:spcBef>
                <a:spcPct val="20000"/>
              </a:spcBef>
            </a:pPr>
            <a:r>
              <a:rPr lang="en-US" altLang="zh-CN" b="1">
                <a:latin typeface="楷体" pitchFamily="18" charset="-122"/>
                <a:ea typeface="楷体" pitchFamily="18" charset="-122"/>
              </a:rPr>
              <a:t>          ENQ.</a:t>
            </a:r>
            <a:r>
              <a:rPr lang="zh-CN" altLang="en-US" b="1">
                <a:latin typeface="楷体" pitchFamily="18" charset="-122"/>
                <a:ea typeface="楷体" pitchFamily="18" charset="-122"/>
              </a:rPr>
              <a:t>被叫地址 ━→</a:t>
            </a:r>
          </a:p>
          <a:p>
            <a:pPr>
              <a:lnSpc>
                <a:spcPct val="65000"/>
              </a:lnSpc>
              <a:spcBef>
                <a:spcPct val="20000"/>
              </a:spcBef>
            </a:pPr>
            <a:r>
              <a:rPr lang="zh-CN" altLang="en-US" b="1">
                <a:latin typeface="楷体" pitchFamily="18" charset="-122"/>
                <a:ea typeface="楷体" pitchFamily="18" charset="-122"/>
              </a:rPr>
              <a:t>                     ←━ </a:t>
            </a:r>
            <a:r>
              <a:rPr lang="en-US" altLang="zh-CN" b="1">
                <a:latin typeface="楷体" pitchFamily="18" charset="-122"/>
                <a:ea typeface="楷体" pitchFamily="18" charset="-122"/>
              </a:rPr>
              <a:t>0.ACK  (</a:t>
            </a:r>
            <a:r>
              <a:rPr lang="zh-CN" altLang="en-US" b="1">
                <a:latin typeface="楷体" pitchFamily="18" charset="-122"/>
                <a:ea typeface="楷体" pitchFamily="18" charset="-122"/>
              </a:rPr>
              <a:t>收发关系建立</a:t>
            </a:r>
            <a:r>
              <a:rPr lang="en-US" altLang="zh-CN" b="1">
                <a:latin typeface="楷体" pitchFamily="18" charset="-122"/>
                <a:ea typeface="楷体" pitchFamily="18" charset="-122"/>
              </a:rPr>
              <a:t>)</a:t>
            </a:r>
          </a:p>
          <a:p>
            <a:endParaRPr lang="en-US" altLang="zh-CN"/>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5283895" y="2924175"/>
            <a:ext cx="3419475" cy="3673475"/>
          </a:xfrm>
          <a:prstGeom prst="rect">
            <a:avLst/>
          </a:prstGeom>
          <a:solidFill>
            <a:srgbClr val="FFFF00"/>
          </a:solidFill>
          <a:ln w="9525">
            <a:noFill/>
            <a:miter lim="800000"/>
            <a:headEnd/>
            <a:tailEnd/>
          </a:ln>
        </p:spPr>
        <p:txBody>
          <a:bodyPr wrap="none" anchor="ctr"/>
          <a:lstStyle/>
          <a:p>
            <a:endParaRPr lang="zh-CN" altLang="en-US"/>
          </a:p>
        </p:txBody>
      </p:sp>
      <p:sp>
        <p:nvSpPr>
          <p:cNvPr id="68611" name="Rectangle 3"/>
          <p:cNvSpPr>
            <a:spLocks noChangeArrowheads="1"/>
          </p:cNvSpPr>
          <p:nvPr/>
        </p:nvSpPr>
        <p:spPr bwMode="auto">
          <a:xfrm>
            <a:off x="3662363" y="968375"/>
            <a:ext cx="384175" cy="333375"/>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solidFill>
                  <a:srgbClr val="000000"/>
                </a:solidFill>
              </a:rPr>
              <a:t>01</a:t>
            </a:r>
          </a:p>
        </p:txBody>
      </p:sp>
      <p:sp>
        <p:nvSpPr>
          <p:cNvPr id="68612" name="Rectangle 4"/>
          <p:cNvSpPr>
            <a:spLocks noChangeArrowheads="1"/>
          </p:cNvSpPr>
          <p:nvPr/>
        </p:nvSpPr>
        <p:spPr bwMode="auto">
          <a:xfrm>
            <a:off x="4908550" y="968375"/>
            <a:ext cx="384175" cy="333375"/>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solidFill>
                  <a:srgbClr val="000000"/>
                </a:solidFill>
              </a:rPr>
              <a:t>00</a:t>
            </a:r>
          </a:p>
        </p:txBody>
      </p:sp>
      <p:sp>
        <p:nvSpPr>
          <p:cNvPr id="68613" name="Rectangle 5"/>
          <p:cNvSpPr>
            <a:spLocks noChangeArrowheads="1"/>
          </p:cNvSpPr>
          <p:nvPr/>
        </p:nvSpPr>
        <p:spPr bwMode="auto">
          <a:xfrm>
            <a:off x="6059488" y="968375"/>
            <a:ext cx="384175" cy="333375"/>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solidFill>
                  <a:srgbClr val="000000"/>
                </a:solidFill>
              </a:rPr>
              <a:t>11</a:t>
            </a:r>
          </a:p>
        </p:txBody>
      </p:sp>
      <p:sp>
        <p:nvSpPr>
          <p:cNvPr id="68614" name="Rectangle 6"/>
          <p:cNvSpPr>
            <a:spLocks noChangeArrowheads="1"/>
          </p:cNvSpPr>
          <p:nvPr/>
        </p:nvSpPr>
        <p:spPr bwMode="auto">
          <a:xfrm>
            <a:off x="2155825" y="1057275"/>
            <a:ext cx="1000125" cy="333375"/>
          </a:xfrm>
          <a:prstGeom prst="rect">
            <a:avLst/>
          </a:prstGeom>
          <a:noFill/>
          <a:ln w="12700">
            <a:noFill/>
            <a:miter lim="800000"/>
            <a:headEnd/>
            <a:tailEnd/>
          </a:ln>
        </p:spPr>
        <p:txBody>
          <a:bodyPr wrap="none" lIns="90488" tIns="44450" rIns="90488" bIns="44450">
            <a:spAutoFit/>
          </a:bodyPr>
          <a:lstStyle/>
          <a:p>
            <a:pPr eaLnBrk="0" hangingPunct="0"/>
            <a:r>
              <a:rPr lang="zh-CN" altLang="en-US" sz="1600" b="1">
                <a:solidFill>
                  <a:srgbClr val="000000"/>
                </a:solidFill>
                <a:latin typeface="宋体" pitchFamily="2" charset="-122"/>
              </a:rPr>
              <a:t>数据信息</a:t>
            </a:r>
          </a:p>
        </p:txBody>
      </p:sp>
      <p:sp>
        <p:nvSpPr>
          <p:cNvPr id="68615" name="Rectangle 7"/>
          <p:cNvSpPr>
            <a:spLocks noChangeArrowheads="1"/>
          </p:cNvSpPr>
          <p:nvPr/>
        </p:nvSpPr>
        <p:spPr bwMode="auto">
          <a:xfrm>
            <a:off x="2370138" y="1771650"/>
            <a:ext cx="454025" cy="577850"/>
          </a:xfrm>
          <a:prstGeom prst="rect">
            <a:avLst/>
          </a:prstGeom>
          <a:noFill/>
          <a:ln w="12700">
            <a:noFill/>
            <a:miter lim="800000"/>
            <a:headEnd/>
            <a:tailEnd/>
          </a:ln>
        </p:spPr>
        <p:txBody>
          <a:bodyPr lIns="90488" tIns="44450" rIns="90488" bIns="44450">
            <a:spAutoFit/>
          </a:bodyPr>
          <a:lstStyle/>
          <a:p>
            <a:pPr eaLnBrk="0" hangingPunct="0"/>
            <a:r>
              <a:rPr lang="zh-CN" altLang="en-US" sz="1600" b="1">
                <a:solidFill>
                  <a:srgbClr val="000000"/>
                </a:solidFill>
                <a:latin typeface="宋体" pitchFamily="2" charset="-122"/>
              </a:rPr>
              <a:t>调  制</a:t>
            </a:r>
          </a:p>
        </p:txBody>
      </p:sp>
      <p:sp>
        <p:nvSpPr>
          <p:cNvPr id="68616" name="Rectangle 8"/>
          <p:cNvSpPr>
            <a:spLocks noChangeArrowheads="1"/>
          </p:cNvSpPr>
          <p:nvPr/>
        </p:nvSpPr>
        <p:spPr bwMode="auto">
          <a:xfrm>
            <a:off x="7212013" y="968375"/>
            <a:ext cx="384175" cy="333375"/>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solidFill>
                  <a:srgbClr val="000000"/>
                </a:solidFill>
              </a:rPr>
              <a:t>01</a:t>
            </a:r>
          </a:p>
        </p:txBody>
      </p:sp>
      <p:sp>
        <p:nvSpPr>
          <p:cNvPr id="68617" name="Line 9"/>
          <p:cNvSpPr>
            <a:spLocks noChangeShapeType="1"/>
          </p:cNvSpPr>
          <p:nvPr/>
        </p:nvSpPr>
        <p:spPr bwMode="auto">
          <a:xfrm>
            <a:off x="3419475" y="1233488"/>
            <a:ext cx="0" cy="1403350"/>
          </a:xfrm>
          <a:prstGeom prst="line">
            <a:avLst/>
          </a:prstGeom>
          <a:noFill/>
          <a:ln w="12700">
            <a:solidFill>
              <a:srgbClr val="000000"/>
            </a:solidFill>
            <a:prstDash val="lgDash"/>
            <a:round/>
            <a:headEnd/>
            <a:tailEnd/>
          </a:ln>
        </p:spPr>
        <p:txBody>
          <a:bodyPr wrap="none" anchor="ctr"/>
          <a:lstStyle/>
          <a:p>
            <a:endParaRPr lang="zh-CN" altLang="en-US"/>
          </a:p>
        </p:txBody>
      </p:sp>
      <p:sp>
        <p:nvSpPr>
          <p:cNvPr id="68618" name="Line 10"/>
          <p:cNvSpPr>
            <a:spLocks noChangeShapeType="1"/>
          </p:cNvSpPr>
          <p:nvPr/>
        </p:nvSpPr>
        <p:spPr bwMode="auto">
          <a:xfrm>
            <a:off x="4572000" y="1233488"/>
            <a:ext cx="0" cy="1403350"/>
          </a:xfrm>
          <a:prstGeom prst="line">
            <a:avLst/>
          </a:prstGeom>
          <a:noFill/>
          <a:ln w="12700">
            <a:solidFill>
              <a:srgbClr val="000000"/>
            </a:solidFill>
            <a:prstDash val="lgDash"/>
            <a:round/>
            <a:headEnd/>
            <a:tailEnd/>
          </a:ln>
        </p:spPr>
        <p:txBody>
          <a:bodyPr wrap="none" anchor="ctr"/>
          <a:lstStyle/>
          <a:p>
            <a:endParaRPr lang="zh-CN" altLang="en-US"/>
          </a:p>
        </p:txBody>
      </p:sp>
      <p:sp>
        <p:nvSpPr>
          <p:cNvPr id="68619" name="Line 11"/>
          <p:cNvSpPr>
            <a:spLocks noChangeShapeType="1"/>
          </p:cNvSpPr>
          <p:nvPr/>
        </p:nvSpPr>
        <p:spPr bwMode="auto">
          <a:xfrm>
            <a:off x="8027988" y="1268413"/>
            <a:ext cx="0" cy="1403350"/>
          </a:xfrm>
          <a:prstGeom prst="line">
            <a:avLst/>
          </a:prstGeom>
          <a:noFill/>
          <a:ln w="12700">
            <a:solidFill>
              <a:srgbClr val="000000"/>
            </a:solidFill>
            <a:prstDash val="lgDash"/>
            <a:round/>
            <a:headEnd/>
            <a:tailEnd/>
          </a:ln>
        </p:spPr>
        <p:txBody>
          <a:bodyPr wrap="none" anchor="ctr"/>
          <a:lstStyle/>
          <a:p>
            <a:endParaRPr lang="zh-CN" altLang="en-US"/>
          </a:p>
        </p:txBody>
      </p:sp>
      <p:sp>
        <p:nvSpPr>
          <p:cNvPr id="68620" name="Line 12"/>
          <p:cNvSpPr>
            <a:spLocks noChangeShapeType="1"/>
          </p:cNvSpPr>
          <p:nvPr/>
        </p:nvSpPr>
        <p:spPr bwMode="auto">
          <a:xfrm>
            <a:off x="5724525" y="1268413"/>
            <a:ext cx="0" cy="1403350"/>
          </a:xfrm>
          <a:prstGeom prst="line">
            <a:avLst/>
          </a:prstGeom>
          <a:noFill/>
          <a:ln w="12700">
            <a:solidFill>
              <a:srgbClr val="000000"/>
            </a:solidFill>
            <a:prstDash val="lgDash"/>
            <a:round/>
            <a:headEnd/>
            <a:tailEnd/>
          </a:ln>
        </p:spPr>
        <p:txBody>
          <a:bodyPr wrap="none" anchor="ctr"/>
          <a:lstStyle/>
          <a:p>
            <a:endParaRPr lang="zh-CN" altLang="en-US"/>
          </a:p>
        </p:txBody>
      </p:sp>
      <p:sp>
        <p:nvSpPr>
          <p:cNvPr id="68621" name="Line 13"/>
          <p:cNvSpPr>
            <a:spLocks noChangeShapeType="1"/>
          </p:cNvSpPr>
          <p:nvPr/>
        </p:nvSpPr>
        <p:spPr bwMode="auto">
          <a:xfrm>
            <a:off x="6877050" y="1268413"/>
            <a:ext cx="0" cy="1403350"/>
          </a:xfrm>
          <a:prstGeom prst="line">
            <a:avLst/>
          </a:prstGeom>
          <a:noFill/>
          <a:ln w="12700">
            <a:solidFill>
              <a:srgbClr val="000000"/>
            </a:solidFill>
            <a:prstDash val="lgDash"/>
            <a:round/>
            <a:headEnd/>
            <a:tailEnd/>
          </a:ln>
        </p:spPr>
        <p:txBody>
          <a:bodyPr wrap="none" anchor="ctr"/>
          <a:lstStyle/>
          <a:p>
            <a:endParaRPr lang="zh-CN" altLang="en-US"/>
          </a:p>
        </p:txBody>
      </p:sp>
      <p:sp>
        <p:nvSpPr>
          <p:cNvPr id="68622" name="Text Box 14"/>
          <p:cNvSpPr txBox="1">
            <a:spLocks noChangeArrowheads="1"/>
          </p:cNvSpPr>
          <p:nvPr/>
        </p:nvSpPr>
        <p:spPr bwMode="auto">
          <a:xfrm>
            <a:off x="188913" y="96838"/>
            <a:ext cx="4887912" cy="519112"/>
          </a:xfrm>
          <a:prstGeom prst="rect">
            <a:avLst/>
          </a:prstGeom>
          <a:noFill/>
          <a:ln w="12700">
            <a:noFill/>
            <a:miter lim="800000"/>
            <a:headEnd/>
            <a:tailEnd/>
          </a:ln>
        </p:spPr>
        <p:txBody>
          <a:bodyPr>
            <a:spAutoFit/>
          </a:bodyPr>
          <a:lstStyle/>
          <a:p>
            <a:pPr eaLnBrk="0" hangingPunct="0"/>
            <a:r>
              <a:rPr lang="zh-CN" altLang="en-US" sz="2800" b="1">
                <a:solidFill>
                  <a:srgbClr val="FF0000"/>
                </a:solidFill>
              </a:rPr>
              <a:t>组合调制</a:t>
            </a:r>
            <a:r>
              <a:rPr lang="en-US" altLang="zh-CN" b="1"/>
              <a:t>—</a:t>
            </a:r>
            <a:r>
              <a:rPr lang="zh-CN" altLang="en-US" b="1"/>
              <a:t>提高数据传输速率</a:t>
            </a:r>
          </a:p>
        </p:txBody>
      </p:sp>
      <p:sp>
        <p:nvSpPr>
          <p:cNvPr id="68623" name="Text Box 15"/>
          <p:cNvSpPr txBox="1">
            <a:spLocks noChangeArrowheads="1"/>
          </p:cNvSpPr>
          <p:nvPr/>
        </p:nvSpPr>
        <p:spPr bwMode="auto">
          <a:xfrm>
            <a:off x="265113" y="1127125"/>
            <a:ext cx="1570037" cy="701675"/>
          </a:xfrm>
          <a:prstGeom prst="rect">
            <a:avLst/>
          </a:prstGeom>
          <a:noFill/>
          <a:ln w="12700">
            <a:noFill/>
            <a:miter lim="800000"/>
            <a:headEnd/>
            <a:tailEnd/>
          </a:ln>
        </p:spPr>
        <p:txBody>
          <a:bodyPr>
            <a:spAutoFit/>
          </a:bodyPr>
          <a:lstStyle/>
          <a:p>
            <a:pPr eaLnBrk="0" hangingPunct="0"/>
            <a:r>
              <a:rPr lang="zh-CN" altLang="en-US" sz="2000" b="1">
                <a:latin typeface="宋体" pitchFamily="2" charset="-122"/>
              </a:rPr>
              <a:t>幅度</a:t>
            </a:r>
            <a:r>
              <a:rPr lang="en-US" altLang="zh-CN" sz="2000" b="1">
                <a:latin typeface="宋体" pitchFamily="2" charset="-122"/>
              </a:rPr>
              <a:t>+</a:t>
            </a:r>
            <a:r>
              <a:rPr lang="zh-CN" altLang="en-US" sz="2000" b="1">
                <a:latin typeface="宋体" pitchFamily="2" charset="-122"/>
              </a:rPr>
              <a:t>频率</a:t>
            </a:r>
          </a:p>
          <a:p>
            <a:pPr eaLnBrk="0" hangingPunct="0"/>
            <a:r>
              <a:rPr lang="zh-CN" altLang="en-US" sz="2000" b="1">
                <a:latin typeface="宋体" pitchFamily="2" charset="-122"/>
              </a:rPr>
              <a:t>（</a:t>
            </a:r>
            <a:r>
              <a:rPr lang="en-US" altLang="zh-CN" sz="2000" b="1">
                <a:latin typeface="宋体" pitchFamily="2" charset="-122"/>
              </a:rPr>
              <a:t>2</a:t>
            </a:r>
            <a:r>
              <a:rPr lang="zh-CN" altLang="en-US" sz="2000" b="1">
                <a:latin typeface="宋体" pitchFamily="2" charset="-122"/>
              </a:rPr>
              <a:t>倍速）</a:t>
            </a:r>
          </a:p>
        </p:txBody>
      </p:sp>
      <p:sp>
        <p:nvSpPr>
          <p:cNvPr id="68624" name="Text Box 16"/>
          <p:cNvSpPr txBox="1">
            <a:spLocks noChangeArrowheads="1"/>
          </p:cNvSpPr>
          <p:nvPr/>
        </p:nvSpPr>
        <p:spPr bwMode="auto">
          <a:xfrm>
            <a:off x="602358" y="2887663"/>
            <a:ext cx="7705725" cy="457200"/>
          </a:xfrm>
          <a:prstGeom prst="rect">
            <a:avLst/>
          </a:prstGeom>
          <a:noFill/>
          <a:ln w="12700">
            <a:noFill/>
            <a:miter lim="800000"/>
            <a:headEnd/>
            <a:tailEnd/>
          </a:ln>
        </p:spPr>
        <p:txBody>
          <a:bodyPr>
            <a:spAutoFit/>
          </a:bodyPr>
          <a:lstStyle/>
          <a:p>
            <a:pPr eaLnBrk="0" hangingPunct="0"/>
            <a:r>
              <a:rPr lang="zh-CN" altLang="en-US" sz="2000" b="1">
                <a:latin typeface="宋体" pitchFamily="2" charset="-122"/>
              </a:rPr>
              <a:t>相位</a:t>
            </a:r>
            <a:r>
              <a:rPr lang="en-US" altLang="zh-CN" sz="2000" b="1">
                <a:latin typeface="宋体" pitchFamily="2" charset="-122"/>
              </a:rPr>
              <a:t>+</a:t>
            </a:r>
            <a:r>
              <a:rPr lang="zh-CN" altLang="en-US" sz="2000" b="1">
                <a:latin typeface="宋体" pitchFamily="2" charset="-122"/>
              </a:rPr>
              <a:t>幅度（</a:t>
            </a:r>
            <a:r>
              <a:rPr lang="en-US" altLang="zh-CN" sz="2000" b="1">
                <a:latin typeface="宋体" pitchFamily="2" charset="-122"/>
              </a:rPr>
              <a:t>4</a:t>
            </a:r>
            <a:r>
              <a:rPr lang="zh-CN" altLang="en-US" sz="2000" b="1">
                <a:latin typeface="宋体" pitchFamily="2" charset="-122"/>
              </a:rPr>
              <a:t>倍速）        </a:t>
            </a:r>
            <a:r>
              <a:rPr lang="zh-CN" altLang="en-US" b="1"/>
              <a:t>→</a:t>
            </a:r>
            <a:r>
              <a:rPr lang="zh-CN" altLang="en-US" sz="2000" b="1">
                <a:latin typeface="宋体" pitchFamily="2" charset="-122"/>
              </a:rPr>
              <a:t>         </a:t>
            </a:r>
            <a:r>
              <a:rPr lang="en-US" altLang="zh-CN" sz="2000" b="1">
                <a:solidFill>
                  <a:srgbClr val="FF0000"/>
                </a:solidFill>
              </a:rPr>
              <a:t>QAM</a:t>
            </a:r>
            <a:r>
              <a:rPr lang="zh-CN" altLang="en-US" sz="2000" b="1">
                <a:solidFill>
                  <a:srgbClr val="FF0000"/>
                </a:solidFill>
              </a:rPr>
              <a:t>（正交振幅调制）</a:t>
            </a:r>
          </a:p>
        </p:txBody>
      </p:sp>
      <p:sp>
        <p:nvSpPr>
          <p:cNvPr id="68625" name="Line 17"/>
          <p:cNvSpPr>
            <a:spLocks noChangeShapeType="1"/>
          </p:cNvSpPr>
          <p:nvPr/>
        </p:nvSpPr>
        <p:spPr bwMode="auto">
          <a:xfrm>
            <a:off x="3339208" y="4005263"/>
            <a:ext cx="1066800" cy="0"/>
          </a:xfrm>
          <a:prstGeom prst="line">
            <a:avLst/>
          </a:prstGeom>
          <a:noFill/>
          <a:ln w="12700">
            <a:solidFill>
              <a:srgbClr val="FF0000"/>
            </a:solidFill>
            <a:round/>
            <a:headEnd type="triangle" w="med" len="med"/>
            <a:tailEnd/>
          </a:ln>
        </p:spPr>
        <p:txBody>
          <a:bodyPr/>
          <a:lstStyle/>
          <a:p>
            <a:endParaRPr lang="zh-CN" altLang="en-US"/>
          </a:p>
        </p:txBody>
      </p:sp>
      <p:sp>
        <p:nvSpPr>
          <p:cNvPr id="68626" name="Text Box 18"/>
          <p:cNvSpPr txBox="1">
            <a:spLocks noChangeArrowheads="1"/>
          </p:cNvSpPr>
          <p:nvPr/>
        </p:nvSpPr>
        <p:spPr bwMode="auto">
          <a:xfrm>
            <a:off x="3410645" y="3500438"/>
            <a:ext cx="1708150" cy="396875"/>
          </a:xfrm>
          <a:prstGeom prst="rect">
            <a:avLst/>
          </a:prstGeom>
          <a:noFill/>
          <a:ln w="12700">
            <a:noFill/>
            <a:miter lim="800000"/>
            <a:headEnd/>
            <a:tailEnd/>
          </a:ln>
        </p:spPr>
        <p:txBody>
          <a:bodyPr wrap="none">
            <a:spAutoFit/>
          </a:bodyPr>
          <a:lstStyle/>
          <a:p>
            <a:pPr eaLnBrk="0" hangingPunct="0"/>
            <a:r>
              <a:rPr lang="zh-CN" altLang="en-US" sz="2000" b="1">
                <a:solidFill>
                  <a:srgbClr val="FF0000"/>
                </a:solidFill>
              </a:rPr>
              <a:t>高幅相位</a:t>
            </a:r>
            <a:r>
              <a:rPr lang="en-US" altLang="zh-CN" sz="2000" b="1">
                <a:solidFill>
                  <a:srgbClr val="FF0000"/>
                </a:solidFill>
              </a:rPr>
              <a:t>45</a:t>
            </a:r>
            <a:r>
              <a:rPr lang="zh-CN" altLang="en-US" sz="2000" b="1">
                <a:solidFill>
                  <a:srgbClr val="FF0000"/>
                </a:solidFill>
              </a:rPr>
              <a:t>度</a:t>
            </a:r>
          </a:p>
        </p:txBody>
      </p:sp>
      <p:sp>
        <p:nvSpPr>
          <p:cNvPr id="68627" name="Text Box 19"/>
          <p:cNvSpPr txBox="1">
            <a:spLocks noChangeArrowheads="1"/>
          </p:cNvSpPr>
          <p:nvPr/>
        </p:nvSpPr>
        <p:spPr bwMode="auto">
          <a:xfrm>
            <a:off x="3339208" y="5734050"/>
            <a:ext cx="1835150" cy="396875"/>
          </a:xfrm>
          <a:prstGeom prst="rect">
            <a:avLst/>
          </a:prstGeom>
          <a:noFill/>
          <a:ln w="12700">
            <a:noFill/>
            <a:miter lim="800000"/>
            <a:headEnd/>
            <a:tailEnd/>
          </a:ln>
        </p:spPr>
        <p:txBody>
          <a:bodyPr wrap="none">
            <a:spAutoFit/>
          </a:bodyPr>
          <a:lstStyle/>
          <a:p>
            <a:pPr eaLnBrk="0" hangingPunct="0"/>
            <a:r>
              <a:rPr lang="zh-CN" altLang="en-US" sz="2000" b="1">
                <a:solidFill>
                  <a:srgbClr val="FF0000"/>
                </a:solidFill>
              </a:rPr>
              <a:t>低幅相位</a:t>
            </a:r>
            <a:r>
              <a:rPr lang="en-US" altLang="zh-CN" sz="2000" b="1">
                <a:solidFill>
                  <a:srgbClr val="FF0000"/>
                </a:solidFill>
              </a:rPr>
              <a:t>315</a:t>
            </a:r>
            <a:r>
              <a:rPr lang="zh-CN" altLang="en-US" sz="2000" b="1">
                <a:solidFill>
                  <a:srgbClr val="FF0000"/>
                </a:solidFill>
              </a:rPr>
              <a:t>度</a:t>
            </a:r>
          </a:p>
        </p:txBody>
      </p:sp>
      <p:sp>
        <p:nvSpPr>
          <p:cNvPr id="68628" name="Line 20"/>
          <p:cNvSpPr>
            <a:spLocks noChangeShapeType="1"/>
          </p:cNvSpPr>
          <p:nvPr/>
        </p:nvSpPr>
        <p:spPr bwMode="auto">
          <a:xfrm>
            <a:off x="2907408" y="5734050"/>
            <a:ext cx="576262" cy="71438"/>
          </a:xfrm>
          <a:prstGeom prst="line">
            <a:avLst/>
          </a:prstGeom>
          <a:noFill/>
          <a:ln w="12700">
            <a:solidFill>
              <a:srgbClr val="FF0000"/>
            </a:solidFill>
            <a:round/>
            <a:headEnd type="triangle" w="med" len="med"/>
            <a:tailEnd/>
          </a:ln>
        </p:spPr>
        <p:txBody>
          <a:bodyPr/>
          <a:lstStyle/>
          <a:p>
            <a:endParaRPr lang="zh-CN" altLang="en-US"/>
          </a:p>
        </p:txBody>
      </p:sp>
      <p:sp>
        <p:nvSpPr>
          <p:cNvPr id="68629" name="Text Box 21"/>
          <p:cNvSpPr txBox="1">
            <a:spLocks noChangeArrowheads="1"/>
          </p:cNvSpPr>
          <p:nvPr/>
        </p:nvSpPr>
        <p:spPr bwMode="auto">
          <a:xfrm>
            <a:off x="8610600" y="117475"/>
            <a:ext cx="338554" cy="461665"/>
          </a:xfrm>
          <a:prstGeom prst="rect">
            <a:avLst/>
          </a:prstGeom>
          <a:noFill/>
          <a:ln w="12700">
            <a:noFill/>
            <a:miter lim="800000"/>
            <a:headEnd/>
            <a:tailEnd/>
          </a:ln>
        </p:spPr>
        <p:txBody>
          <a:bodyPr wrap="none">
            <a:spAutoFit/>
          </a:bodyPr>
          <a:lstStyle/>
          <a:p>
            <a:pPr eaLnBrk="0" hangingPunct="0"/>
            <a:r>
              <a:rPr lang="en-US" altLang="zh-CN" dirty="0" smtClean="0"/>
              <a:t>8</a:t>
            </a:r>
            <a:endParaRPr lang="en-US" altLang="zh-CN" dirty="0"/>
          </a:p>
        </p:txBody>
      </p:sp>
      <p:sp>
        <p:nvSpPr>
          <p:cNvPr id="708630" name="Rectangle 22"/>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68631" name="Freeform 23"/>
          <p:cNvSpPr>
            <a:spLocks/>
          </p:cNvSpPr>
          <p:nvPr/>
        </p:nvSpPr>
        <p:spPr bwMode="auto">
          <a:xfrm>
            <a:off x="4572000" y="1773238"/>
            <a:ext cx="1150938" cy="576262"/>
          </a:xfrm>
          <a:custGeom>
            <a:avLst/>
            <a:gdLst>
              <a:gd name="T0" fmla="*/ 0 w 725"/>
              <a:gd name="T1" fmla="*/ 2147483647 h 363"/>
              <a:gd name="T2" fmla="*/ 2147483647 w 725"/>
              <a:gd name="T3" fmla="*/ 0 h 363"/>
              <a:gd name="T4" fmla="*/ 2147483647 w 725"/>
              <a:gd name="T5" fmla="*/ 2147483647 h 363"/>
              <a:gd name="T6" fmla="*/ 2147483647 w 725"/>
              <a:gd name="T7" fmla="*/ 2147483647 h 363"/>
              <a:gd name="T8" fmla="*/ 2147483647 w 725"/>
              <a:gd name="T9" fmla="*/ 2147483647 h 363"/>
              <a:gd name="T10" fmla="*/ 0 60000 65536"/>
              <a:gd name="T11" fmla="*/ 0 60000 65536"/>
              <a:gd name="T12" fmla="*/ 0 60000 65536"/>
              <a:gd name="T13" fmla="*/ 0 60000 65536"/>
              <a:gd name="T14" fmla="*/ 0 60000 65536"/>
              <a:gd name="T15" fmla="*/ 0 w 725"/>
              <a:gd name="T16" fmla="*/ 0 h 363"/>
              <a:gd name="T17" fmla="*/ 725 w 725"/>
              <a:gd name="T18" fmla="*/ 363 h 363"/>
            </a:gdLst>
            <a:ahLst/>
            <a:cxnLst>
              <a:cxn ang="T10">
                <a:pos x="T0" y="T1"/>
              </a:cxn>
              <a:cxn ang="T11">
                <a:pos x="T2" y="T3"/>
              </a:cxn>
              <a:cxn ang="T12">
                <a:pos x="T4" y="T5"/>
              </a:cxn>
              <a:cxn ang="T13">
                <a:pos x="T6" y="T7"/>
              </a:cxn>
              <a:cxn ang="T14">
                <a:pos x="T8" y="T9"/>
              </a:cxn>
            </a:cxnLst>
            <a:rect l="T15" t="T16" r="T17" b="T18"/>
            <a:pathLst>
              <a:path w="725" h="363">
                <a:moveTo>
                  <a:pt x="0" y="181"/>
                </a:moveTo>
                <a:cubicBezTo>
                  <a:pt x="60" y="90"/>
                  <a:pt x="121" y="0"/>
                  <a:pt x="181" y="0"/>
                </a:cubicBezTo>
                <a:cubicBezTo>
                  <a:pt x="241" y="0"/>
                  <a:pt x="302" y="121"/>
                  <a:pt x="362" y="181"/>
                </a:cubicBezTo>
                <a:cubicBezTo>
                  <a:pt x="422" y="241"/>
                  <a:pt x="484" y="363"/>
                  <a:pt x="544" y="363"/>
                </a:cubicBezTo>
                <a:cubicBezTo>
                  <a:pt x="604" y="363"/>
                  <a:pt x="664" y="272"/>
                  <a:pt x="725" y="181"/>
                </a:cubicBezTo>
              </a:path>
            </a:pathLst>
          </a:custGeom>
          <a:noFill/>
          <a:ln w="9525">
            <a:solidFill>
              <a:schemeClr val="tx1"/>
            </a:solidFill>
            <a:round/>
            <a:headEnd/>
            <a:tailEnd/>
          </a:ln>
        </p:spPr>
        <p:txBody>
          <a:bodyPr/>
          <a:lstStyle/>
          <a:p>
            <a:endParaRPr lang="zh-CN" altLang="en-US"/>
          </a:p>
        </p:txBody>
      </p:sp>
      <p:grpSp>
        <p:nvGrpSpPr>
          <p:cNvPr id="2" name="Group 24"/>
          <p:cNvGrpSpPr>
            <a:grpSpLocks/>
          </p:cNvGrpSpPr>
          <p:nvPr/>
        </p:nvGrpSpPr>
        <p:grpSpPr bwMode="auto">
          <a:xfrm>
            <a:off x="3419475" y="1773238"/>
            <a:ext cx="1150938" cy="576262"/>
            <a:chOff x="2154" y="1616"/>
            <a:chExt cx="725" cy="363"/>
          </a:xfrm>
        </p:grpSpPr>
        <p:sp>
          <p:nvSpPr>
            <p:cNvPr id="68710" name="Freeform 25"/>
            <p:cNvSpPr>
              <a:spLocks/>
            </p:cNvSpPr>
            <p:nvPr/>
          </p:nvSpPr>
          <p:spPr bwMode="auto">
            <a:xfrm>
              <a:off x="2154" y="1616"/>
              <a:ext cx="362" cy="363"/>
            </a:xfrm>
            <a:custGeom>
              <a:avLst/>
              <a:gdLst>
                <a:gd name="T0" fmla="*/ 0 w 725"/>
                <a:gd name="T1" fmla="*/ 181 h 363"/>
                <a:gd name="T2" fmla="*/ 22 w 725"/>
                <a:gd name="T3" fmla="*/ 0 h 363"/>
                <a:gd name="T4" fmla="*/ 45 w 725"/>
                <a:gd name="T5" fmla="*/ 181 h 363"/>
                <a:gd name="T6" fmla="*/ 68 w 725"/>
                <a:gd name="T7" fmla="*/ 363 h 363"/>
                <a:gd name="T8" fmla="*/ 90 w 725"/>
                <a:gd name="T9" fmla="*/ 181 h 363"/>
                <a:gd name="T10" fmla="*/ 0 60000 65536"/>
                <a:gd name="T11" fmla="*/ 0 60000 65536"/>
                <a:gd name="T12" fmla="*/ 0 60000 65536"/>
                <a:gd name="T13" fmla="*/ 0 60000 65536"/>
                <a:gd name="T14" fmla="*/ 0 60000 65536"/>
                <a:gd name="T15" fmla="*/ 0 w 725"/>
                <a:gd name="T16" fmla="*/ 0 h 363"/>
                <a:gd name="T17" fmla="*/ 725 w 725"/>
                <a:gd name="T18" fmla="*/ 363 h 363"/>
              </a:gdLst>
              <a:ahLst/>
              <a:cxnLst>
                <a:cxn ang="T10">
                  <a:pos x="T0" y="T1"/>
                </a:cxn>
                <a:cxn ang="T11">
                  <a:pos x="T2" y="T3"/>
                </a:cxn>
                <a:cxn ang="T12">
                  <a:pos x="T4" y="T5"/>
                </a:cxn>
                <a:cxn ang="T13">
                  <a:pos x="T6" y="T7"/>
                </a:cxn>
                <a:cxn ang="T14">
                  <a:pos x="T8" y="T9"/>
                </a:cxn>
              </a:cxnLst>
              <a:rect l="T15" t="T16" r="T17" b="T18"/>
              <a:pathLst>
                <a:path w="725" h="363">
                  <a:moveTo>
                    <a:pt x="0" y="181"/>
                  </a:moveTo>
                  <a:cubicBezTo>
                    <a:pt x="60" y="90"/>
                    <a:pt x="121" y="0"/>
                    <a:pt x="181" y="0"/>
                  </a:cubicBezTo>
                  <a:cubicBezTo>
                    <a:pt x="241" y="0"/>
                    <a:pt x="302" y="121"/>
                    <a:pt x="362" y="181"/>
                  </a:cubicBezTo>
                  <a:cubicBezTo>
                    <a:pt x="422" y="241"/>
                    <a:pt x="484" y="363"/>
                    <a:pt x="544" y="363"/>
                  </a:cubicBezTo>
                  <a:cubicBezTo>
                    <a:pt x="604" y="363"/>
                    <a:pt x="664" y="272"/>
                    <a:pt x="725" y="181"/>
                  </a:cubicBezTo>
                </a:path>
              </a:pathLst>
            </a:custGeom>
            <a:noFill/>
            <a:ln w="9525">
              <a:solidFill>
                <a:schemeClr val="tx1"/>
              </a:solidFill>
              <a:round/>
              <a:headEnd/>
              <a:tailEnd/>
            </a:ln>
          </p:spPr>
          <p:txBody>
            <a:bodyPr/>
            <a:lstStyle/>
            <a:p>
              <a:endParaRPr lang="zh-CN" altLang="en-US"/>
            </a:p>
          </p:txBody>
        </p:sp>
        <p:sp>
          <p:nvSpPr>
            <p:cNvPr id="68711" name="Freeform 26"/>
            <p:cNvSpPr>
              <a:spLocks/>
            </p:cNvSpPr>
            <p:nvPr/>
          </p:nvSpPr>
          <p:spPr bwMode="auto">
            <a:xfrm>
              <a:off x="2517" y="1616"/>
              <a:ext cx="362" cy="363"/>
            </a:xfrm>
            <a:custGeom>
              <a:avLst/>
              <a:gdLst>
                <a:gd name="T0" fmla="*/ 0 w 725"/>
                <a:gd name="T1" fmla="*/ 181 h 363"/>
                <a:gd name="T2" fmla="*/ 22 w 725"/>
                <a:gd name="T3" fmla="*/ 0 h 363"/>
                <a:gd name="T4" fmla="*/ 45 w 725"/>
                <a:gd name="T5" fmla="*/ 181 h 363"/>
                <a:gd name="T6" fmla="*/ 68 w 725"/>
                <a:gd name="T7" fmla="*/ 363 h 363"/>
                <a:gd name="T8" fmla="*/ 90 w 725"/>
                <a:gd name="T9" fmla="*/ 181 h 363"/>
                <a:gd name="T10" fmla="*/ 0 60000 65536"/>
                <a:gd name="T11" fmla="*/ 0 60000 65536"/>
                <a:gd name="T12" fmla="*/ 0 60000 65536"/>
                <a:gd name="T13" fmla="*/ 0 60000 65536"/>
                <a:gd name="T14" fmla="*/ 0 60000 65536"/>
                <a:gd name="T15" fmla="*/ 0 w 725"/>
                <a:gd name="T16" fmla="*/ 0 h 363"/>
                <a:gd name="T17" fmla="*/ 725 w 725"/>
                <a:gd name="T18" fmla="*/ 363 h 363"/>
              </a:gdLst>
              <a:ahLst/>
              <a:cxnLst>
                <a:cxn ang="T10">
                  <a:pos x="T0" y="T1"/>
                </a:cxn>
                <a:cxn ang="T11">
                  <a:pos x="T2" y="T3"/>
                </a:cxn>
                <a:cxn ang="T12">
                  <a:pos x="T4" y="T5"/>
                </a:cxn>
                <a:cxn ang="T13">
                  <a:pos x="T6" y="T7"/>
                </a:cxn>
                <a:cxn ang="T14">
                  <a:pos x="T8" y="T9"/>
                </a:cxn>
              </a:cxnLst>
              <a:rect l="T15" t="T16" r="T17" b="T18"/>
              <a:pathLst>
                <a:path w="725" h="363">
                  <a:moveTo>
                    <a:pt x="0" y="181"/>
                  </a:moveTo>
                  <a:cubicBezTo>
                    <a:pt x="60" y="90"/>
                    <a:pt x="121" y="0"/>
                    <a:pt x="181" y="0"/>
                  </a:cubicBezTo>
                  <a:cubicBezTo>
                    <a:pt x="241" y="0"/>
                    <a:pt x="302" y="121"/>
                    <a:pt x="362" y="181"/>
                  </a:cubicBezTo>
                  <a:cubicBezTo>
                    <a:pt x="422" y="241"/>
                    <a:pt x="484" y="363"/>
                    <a:pt x="544" y="363"/>
                  </a:cubicBezTo>
                  <a:cubicBezTo>
                    <a:pt x="604" y="363"/>
                    <a:pt x="664" y="272"/>
                    <a:pt x="725" y="181"/>
                  </a:cubicBezTo>
                </a:path>
              </a:pathLst>
            </a:custGeom>
            <a:noFill/>
            <a:ln w="9525">
              <a:solidFill>
                <a:schemeClr val="tx1"/>
              </a:solidFill>
              <a:round/>
              <a:headEnd/>
              <a:tailEnd/>
            </a:ln>
          </p:spPr>
          <p:txBody>
            <a:bodyPr/>
            <a:lstStyle/>
            <a:p>
              <a:endParaRPr lang="zh-CN" altLang="en-US"/>
            </a:p>
          </p:txBody>
        </p:sp>
      </p:grpSp>
      <p:sp>
        <p:nvSpPr>
          <p:cNvPr id="68633" name="Freeform 27"/>
          <p:cNvSpPr>
            <a:spLocks/>
          </p:cNvSpPr>
          <p:nvPr/>
        </p:nvSpPr>
        <p:spPr bwMode="auto">
          <a:xfrm>
            <a:off x="6877050" y="1484313"/>
            <a:ext cx="1150938" cy="1152525"/>
          </a:xfrm>
          <a:custGeom>
            <a:avLst/>
            <a:gdLst>
              <a:gd name="T0" fmla="*/ 0 w 725"/>
              <a:gd name="T1" fmla="*/ 2147483647 h 363"/>
              <a:gd name="T2" fmla="*/ 2147483647 w 725"/>
              <a:gd name="T3" fmla="*/ 0 h 363"/>
              <a:gd name="T4" fmla="*/ 2147483647 w 725"/>
              <a:gd name="T5" fmla="*/ 2147483647 h 363"/>
              <a:gd name="T6" fmla="*/ 2147483647 w 725"/>
              <a:gd name="T7" fmla="*/ 2147483647 h 363"/>
              <a:gd name="T8" fmla="*/ 2147483647 w 725"/>
              <a:gd name="T9" fmla="*/ 2147483647 h 363"/>
              <a:gd name="T10" fmla="*/ 0 60000 65536"/>
              <a:gd name="T11" fmla="*/ 0 60000 65536"/>
              <a:gd name="T12" fmla="*/ 0 60000 65536"/>
              <a:gd name="T13" fmla="*/ 0 60000 65536"/>
              <a:gd name="T14" fmla="*/ 0 60000 65536"/>
              <a:gd name="T15" fmla="*/ 0 w 725"/>
              <a:gd name="T16" fmla="*/ 0 h 363"/>
              <a:gd name="T17" fmla="*/ 725 w 725"/>
              <a:gd name="T18" fmla="*/ 363 h 363"/>
            </a:gdLst>
            <a:ahLst/>
            <a:cxnLst>
              <a:cxn ang="T10">
                <a:pos x="T0" y="T1"/>
              </a:cxn>
              <a:cxn ang="T11">
                <a:pos x="T2" y="T3"/>
              </a:cxn>
              <a:cxn ang="T12">
                <a:pos x="T4" y="T5"/>
              </a:cxn>
              <a:cxn ang="T13">
                <a:pos x="T6" y="T7"/>
              </a:cxn>
              <a:cxn ang="T14">
                <a:pos x="T8" y="T9"/>
              </a:cxn>
            </a:cxnLst>
            <a:rect l="T15" t="T16" r="T17" b="T18"/>
            <a:pathLst>
              <a:path w="725" h="363">
                <a:moveTo>
                  <a:pt x="0" y="181"/>
                </a:moveTo>
                <a:cubicBezTo>
                  <a:pt x="60" y="90"/>
                  <a:pt x="121" y="0"/>
                  <a:pt x="181" y="0"/>
                </a:cubicBezTo>
                <a:cubicBezTo>
                  <a:pt x="241" y="0"/>
                  <a:pt x="302" y="121"/>
                  <a:pt x="362" y="181"/>
                </a:cubicBezTo>
                <a:cubicBezTo>
                  <a:pt x="422" y="241"/>
                  <a:pt x="484" y="363"/>
                  <a:pt x="544" y="363"/>
                </a:cubicBezTo>
                <a:cubicBezTo>
                  <a:pt x="604" y="363"/>
                  <a:pt x="664" y="272"/>
                  <a:pt x="725" y="181"/>
                </a:cubicBezTo>
              </a:path>
            </a:pathLst>
          </a:custGeom>
          <a:noFill/>
          <a:ln w="9525">
            <a:solidFill>
              <a:schemeClr val="tx1"/>
            </a:solidFill>
            <a:round/>
            <a:headEnd/>
            <a:tailEnd/>
          </a:ln>
        </p:spPr>
        <p:txBody>
          <a:bodyPr/>
          <a:lstStyle/>
          <a:p>
            <a:endParaRPr lang="zh-CN" altLang="en-US"/>
          </a:p>
        </p:txBody>
      </p:sp>
      <p:grpSp>
        <p:nvGrpSpPr>
          <p:cNvPr id="3" name="Group 28"/>
          <p:cNvGrpSpPr>
            <a:grpSpLocks/>
          </p:cNvGrpSpPr>
          <p:nvPr/>
        </p:nvGrpSpPr>
        <p:grpSpPr bwMode="auto">
          <a:xfrm>
            <a:off x="5724525" y="1484313"/>
            <a:ext cx="1150938" cy="1152525"/>
            <a:chOff x="2154" y="1616"/>
            <a:chExt cx="725" cy="363"/>
          </a:xfrm>
        </p:grpSpPr>
        <p:sp>
          <p:nvSpPr>
            <p:cNvPr id="68708" name="Freeform 29"/>
            <p:cNvSpPr>
              <a:spLocks/>
            </p:cNvSpPr>
            <p:nvPr/>
          </p:nvSpPr>
          <p:spPr bwMode="auto">
            <a:xfrm>
              <a:off x="2154" y="1616"/>
              <a:ext cx="362" cy="363"/>
            </a:xfrm>
            <a:custGeom>
              <a:avLst/>
              <a:gdLst>
                <a:gd name="T0" fmla="*/ 0 w 725"/>
                <a:gd name="T1" fmla="*/ 181 h 363"/>
                <a:gd name="T2" fmla="*/ 22 w 725"/>
                <a:gd name="T3" fmla="*/ 0 h 363"/>
                <a:gd name="T4" fmla="*/ 45 w 725"/>
                <a:gd name="T5" fmla="*/ 181 h 363"/>
                <a:gd name="T6" fmla="*/ 68 w 725"/>
                <a:gd name="T7" fmla="*/ 363 h 363"/>
                <a:gd name="T8" fmla="*/ 90 w 725"/>
                <a:gd name="T9" fmla="*/ 181 h 363"/>
                <a:gd name="T10" fmla="*/ 0 60000 65536"/>
                <a:gd name="T11" fmla="*/ 0 60000 65536"/>
                <a:gd name="T12" fmla="*/ 0 60000 65536"/>
                <a:gd name="T13" fmla="*/ 0 60000 65536"/>
                <a:gd name="T14" fmla="*/ 0 60000 65536"/>
                <a:gd name="T15" fmla="*/ 0 w 725"/>
                <a:gd name="T16" fmla="*/ 0 h 363"/>
                <a:gd name="T17" fmla="*/ 725 w 725"/>
                <a:gd name="T18" fmla="*/ 363 h 363"/>
              </a:gdLst>
              <a:ahLst/>
              <a:cxnLst>
                <a:cxn ang="T10">
                  <a:pos x="T0" y="T1"/>
                </a:cxn>
                <a:cxn ang="T11">
                  <a:pos x="T2" y="T3"/>
                </a:cxn>
                <a:cxn ang="T12">
                  <a:pos x="T4" y="T5"/>
                </a:cxn>
                <a:cxn ang="T13">
                  <a:pos x="T6" y="T7"/>
                </a:cxn>
                <a:cxn ang="T14">
                  <a:pos x="T8" y="T9"/>
                </a:cxn>
              </a:cxnLst>
              <a:rect l="T15" t="T16" r="T17" b="T18"/>
              <a:pathLst>
                <a:path w="725" h="363">
                  <a:moveTo>
                    <a:pt x="0" y="181"/>
                  </a:moveTo>
                  <a:cubicBezTo>
                    <a:pt x="60" y="90"/>
                    <a:pt x="121" y="0"/>
                    <a:pt x="181" y="0"/>
                  </a:cubicBezTo>
                  <a:cubicBezTo>
                    <a:pt x="241" y="0"/>
                    <a:pt x="302" y="121"/>
                    <a:pt x="362" y="181"/>
                  </a:cubicBezTo>
                  <a:cubicBezTo>
                    <a:pt x="422" y="241"/>
                    <a:pt x="484" y="363"/>
                    <a:pt x="544" y="363"/>
                  </a:cubicBezTo>
                  <a:cubicBezTo>
                    <a:pt x="604" y="363"/>
                    <a:pt x="664" y="272"/>
                    <a:pt x="725" y="181"/>
                  </a:cubicBezTo>
                </a:path>
              </a:pathLst>
            </a:custGeom>
            <a:noFill/>
            <a:ln w="9525">
              <a:solidFill>
                <a:schemeClr val="tx1"/>
              </a:solidFill>
              <a:round/>
              <a:headEnd/>
              <a:tailEnd/>
            </a:ln>
          </p:spPr>
          <p:txBody>
            <a:bodyPr/>
            <a:lstStyle/>
            <a:p>
              <a:endParaRPr lang="zh-CN" altLang="en-US"/>
            </a:p>
          </p:txBody>
        </p:sp>
        <p:sp>
          <p:nvSpPr>
            <p:cNvPr id="68709" name="Freeform 30"/>
            <p:cNvSpPr>
              <a:spLocks/>
            </p:cNvSpPr>
            <p:nvPr/>
          </p:nvSpPr>
          <p:spPr bwMode="auto">
            <a:xfrm>
              <a:off x="2517" y="1616"/>
              <a:ext cx="362" cy="363"/>
            </a:xfrm>
            <a:custGeom>
              <a:avLst/>
              <a:gdLst>
                <a:gd name="T0" fmla="*/ 0 w 725"/>
                <a:gd name="T1" fmla="*/ 181 h 363"/>
                <a:gd name="T2" fmla="*/ 22 w 725"/>
                <a:gd name="T3" fmla="*/ 0 h 363"/>
                <a:gd name="T4" fmla="*/ 45 w 725"/>
                <a:gd name="T5" fmla="*/ 181 h 363"/>
                <a:gd name="T6" fmla="*/ 68 w 725"/>
                <a:gd name="T7" fmla="*/ 363 h 363"/>
                <a:gd name="T8" fmla="*/ 90 w 725"/>
                <a:gd name="T9" fmla="*/ 181 h 363"/>
                <a:gd name="T10" fmla="*/ 0 60000 65536"/>
                <a:gd name="T11" fmla="*/ 0 60000 65536"/>
                <a:gd name="T12" fmla="*/ 0 60000 65536"/>
                <a:gd name="T13" fmla="*/ 0 60000 65536"/>
                <a:gd name="T14" fmla="*/ 0 60000 65536"/>
                <a:gd name="T15" fmla="*/ 0 w 725"/>
                <a:gd name="T16" fmla="*/ 0 h 363"/>
                <a:gd name="T17" fmla="*/ 725 w 725"/>
                <a:gd name="T18" fmla="*/ 363 h 363"/>
              </a:gdLst>
              <a:ahLst/>
              <a:cxnLst>
                <a:cxn ang="T10">
                  <a:pos x="T0" y="T1"/>
                </a:cxn>
                <a:cxn ang="T11">
                  <a:pos x="T2" y="T3"/>
                </a:cxn>
                <a:cxn ang="T12">
                  <a:pos x="T4" y="T5"/>
                </a:cxn>
                <a:cxn ang="T13">
                  <a:pos x="T6" y="T7"/>
                </a:cxn>
                <a:cxn ang="T14">
                  <a:pos x="T8" y="T9"/>
                </a:cxn>
              </a:cxnLst>
              <a:rect l="T15" t="T16" r="T17" b="T18"/>
              <a:pathLst>
                <a:path w="725" h="363">
                  <a:moveTo>
                    <a:pt x="0" y="181"/>
                  </a:moveTo>
                  <a:cubicBezTo>
                    <a:pt x="60" y="90"/>
                    <a:pt x="121" y="0"/>
                    <a:pt x="181" y="0"/>
                  </a:cubicBezTo>
                  <a:cubicBezTo>
                    <a:pt x="241" y="0"/>
                    <a:pt x="302" y="121"/>
                    <a:pt x="362" y="181"/>
                  </a:cubicBezTo>
                  <a:cubicBezTo>
                    <a:pt x="422" y="241"/>
                    <a:pt x="484" y="363"/>
                    <a:pt x="544" y="363"/>
                  </a:cubicBezTo>
                  <a:cubicBezTo>
                    <a:pt x="604" y="363"/>
                    <a:pt x="664" y="272"/>
                    <a:pt x="725" y="181"/>
                  </a:cubicBezTo>
                </a:path>
              </a:pathLst>
            </a:custGeom>
            <a:noFill/>
            <a:ln w="9525">
              <a:solidFill>
                <a:schemeClr val="tx1"/>
              </a:solidFill>
              <a:round/>
              <a:headEnd/>
              <a:tailEnd/>
            </a:ln>
          </p:spPr>
          <p:txBody>
            <a:bodyPr/>
            <a:lstStyle/>
            <a:p>
              <a:endParaRPr lang="zh-CN" altLang="en-US"/>
            </a:p>
          </p:txBody>
        </p:sp>
      </p:grpSp>
      <p:sp>
        <p:nvSpPr>
          <p:cNvPr id="68635" name="Line 31"/>
          <p:cNvSpPr>
            <a:spLocks noChangeShapeType="1"/>
          </p:cNvSpPr>
          <p:nvPr/>
        </p:nvSpPr>
        <p:spPr bwMode="auto">
          <a:xfrm>
            <a:off x="3132138" y="2060575"/>
            <a:ext cx="5111750" cy="0"/>
          </a:xfrm>
          <a:prstGeom prst="line">
            <a:avLst/>
          </a:prstGeom>
          <a:noFill/>
          <a:ln w="9525">
            <a:solidFill>
              <a:schemeClr val="tx1"/>
            </a:solidFill>
            <a:prstDash val="dash"/>
            <a:round/>
            <a:headEnd/>
            <a:tailEnd/>
          </a:ln>
        </p:spPr>
        <p:txBody>
          <a:bodyPr/>
          <a:lstStyle/>
          <a:p>
            <a:endParaRPr lang="zh-CN" altLang="en-US"/>
          </a:p>
        </p:txBody>
      </p:sp>
      <p:grpSp>
        <p:nvGrpSpPr>
          <p:cNvPr id="4" name="Group 32"/>
          <p:cNvGrpSpPr>
            <a:grpSpLocks/>
          </p:cNvGrpSpPr>
          <p:nvPr/>
        </p:nvGrpSpPr>
        <p:grpSpPr bwMode="auto">
          <a:xfrm>
            <a:off x="5283895" y="3429000"/>
            <a:ext cx="3378200" cy="3024188"/>
            <a:chOff x="3333" y="1979"/>
            <a:chExt cx="2128" cy="1905"/>
          </a:xfrm>
        </p:grpSpPr>
        <p:sp>
          <p:nvSpPr>
            <p:cNvPr id="68676" name="Line 33"/>
            <p:cNvSpPr>
              <a:spLocks noChangeShapeType="1"/>
            </p:cNvSpPr>
            <p:nvPr/>
          </p:nvSpPr>
          <p:spPr bwMode="auto">
            <a:xfrm>
              <a:off x="3333" y="3022"/>
              <a:ext cx="1770" cy="0"/>
            </a:xfrm>
            <a:prstGeom prst="line">
              <a:avLst/>
            </a:prstGeom>
            <a:noFill/>
            <a:ln w="28575">
              <a:solidFill>
                <a:schemeClr val="tx1"/>
              </a:solidFill>
              <a:round/>
              <a:headEnd/>
              <a:tailEnd/>
            </a:ln>
          </p:spPr>
          <p:txBody>
            <a:bodyPr/>
            <a:lstStyle/>
            <a:p>
              <a:endParaRPr lang="zh-CN" altLang="en-US"/>
            </a:p>
          </p:txBody>
        </p:sp>
        <p:sp>
          <p:nvSpPr>
            <p:cNvPr id="68677" name="Line 34"/>
            <p:cNvSpPr>
              <a:spLocks noChangeShapeType="1"/>
            </p:cNvSpPr>
            <p:nvPr/>
          </p:nvSpPr>
          <p:spPr bwMode="auto">
            <a:xfrm>
              <a:off x="4241" y="2160"/>
              <a:ext cx="0" cy="1724"/>
            </a:xfrm>
            <a:prstGeom prst="line">
              <a:avLst/>
            </a:prstGeom>
            <a:noFill/>
            <a:ln w="28575">
              <a:solidFill>
                <a:schemeClr val="tx1"/>
              </a:solidFill>
              <a:round/>
              <a:headEnd/>
              <a:tailEnd/>
            </a:ln>
          </p:spPr>
          <p:txBody>
            <a:bodyPr/>
            <a:lstStyle/>
            <a:p>
              <a:endParaRPr lang="zh-CN" altLang="en-US"/>
            </a:p>
          </p:txBody>
        </p:sp>
        <p:sp>
          <p:nvSpPr>
            <p:cNvPr id="68678" name="Oval 35"/>
            <p:cNvSpPr>
              <a:spLocks noChangeArrowheads="1"/>
            </p:cNvSpPr>
            <p:nvPr/>
          </p:nvSpPr>
          <p:spPr bwMode="auto">
            <a:xfrm>
              <a:off x="4014" y="2794"/>
              <a:ext cx="45" cy="4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68679" name="Oval 36"/>
            <p:cNvSpPr>
              <a:spLocks noChangeArrowheads="1"/>
            </p:cNvSpPr>
            <p:nvPr/>
          </p:nvSpPr>
          <p:spPr bwMode="auto">
            <a:xfrm>
              <a:off x="4014" y="3203"/>
              <a:ext cx="45" cy="4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68680" name="Oval 37"/>
            <p:cNvSpPr>
              <a:spLocks noChangeArrowheads="1"/>
            </p:cNvSpPr>
            <p:nvPr/>
          </p:nvSpPr>
          <p:spPr bwMode="auto">
            <a:xfrm>
              <a:off x="3560" y="3203"/>
              <a:ext cx="45" cy="4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68681" name="Oval 38"/>
            <p:cNvSpPr>
              <a:spLocks noChangeArrowheads="1"/>
            </p:cNvSpPr>
            <p:nvPr/>
          </p:nvSpPr>
          <p:spPr bwMode="auto">
            <a:xfrm>
              <a:off x="4422" y="2794"/>
              <a:ext cx="45" cy="4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68682" name="Oval 39"/>
            <p:cNvSpPr>
              <a:spLocks noChangeArrowheads="1"/>
            </p:cNvSpPr>
            <p:nvPr/>
          </p:nvSpPr>
          <p:spPr bwMode="auto">
            <a:xfrm>
              <a:off x="4014" y="2341"/>
              <a:ext cx="45" cy="4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68683" name="Oval 40"/>
            <p:cNvSpPr>
              <a:spLocks noChangeArrowheads="1"/>
            </p:cNvSpPr>
            <p:nvPr/>
          </p:nvSpPr>
          <p:spPr bwMode="auto">
            <a:xfrm>
              <a:off x="3561" y="2794"/>
              <a:ext cx="45" cy="4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68684" name="Oval 41"/>
            <p:cNvSpPr>
              <a:spLocks noChangeArrowheads="1"/>
            </p:cNvSpPr>
            <p:nvPr/>
          </p:nvSpPr>
          <p:spPr bwMode="auto">
            <a:xfrm>
              <a:off x="3561" y="2341"/>
              <a:ext cx="45" cy="4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68685" name="Oval 42"/>
            <p:cNvSpPr>
              <a:spLocks noChangeArrowheads="1"/>
            </p:cNvSpPr>
            <p:nvPr/>
          </p:nvSpPr>
          <p:spPr bwMode="auto">
            <a:xfrm>
              <a:off x="4422" y="2341"/>
              <a:ext cx="45" cy="4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68686" name="Oval 43"/>
            <p:cNvSpPr>
              <a:spLocks noChangeArrowheads="1"/>
            </p:cNvSpPr>
            <p:nvPr/>
          </p:nvSpPr>
          <p:spPr bwMode="auto">
            <a:xfrm>
              <a:off x="4422" y="3203"/>
              <a:ext cx="45" cy="4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68687" name="Oval 44"/>
            <p:cNvSpPr>
              <a:spLocks noChangeArrowheads="1"/>
            </p:cNvSpPr>
            <p:nvPr/>
          </p:nvSpPr>
          <p:spPr bwMode="auto">
            <a:xfrm>
              <a:off x="4876" y="2341"/>
              <a:ext cx="45" cy="4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68688" name="Oval 45"/>
            <p:cNvSpPr>
              <a:spLocks noChangeArrowheads="1"/>
            </p:cNvSpPr>
            <p:nvPr/>
          </p:nvSpPr>
          <p:spPr bwMode="auto">
            <a:xfrm>
              <a:off x="4876" y="2794"/>
              <a:ext cx="45" cy="4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68689" name="Oval 46"/>
            <p:cNvSpPr>
              <a:spLocks noChangeArrowheads="1"/>
            </p:cNvSpPr>
            <p:nvPr/>
          </p:nvSpPr>
          <p:spPr bwMode="auto">
            <a:xfrm>
              <a:off x="4876" y="3203"/>
              <a:ext cx="45" cy="4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68690" name="Line 47"/>
            <p:cNvSpPr>
              <a:spLocks noChangeShapeType="1"/>
            </p:cNvSpPr>
            <p:nvPr/>
          </p:nvSpPr>
          <p:spPr bwMode="auto">
            <a:xfrm>
              <a:off x="3515" y="2795"/>
              <a:ext cx="1452" cy="0"/>
            </a:xfrm>
            <a:prstGeom prst="line">
              <a:avLst/>
            </a:prstGeom>
            <a:noFill/>
            <a:ln w="9525">
              <a:solidFill>
                <a:schemeClr val="tx1"/>
              </a:solidFill>
              <a:prstDash val="dash"/>
              <a:round/>
              <a:headEnd/>
              <a:tailEnd/>
            </a:ln>
          </p:spPr>
          <p:txBody>
            <a:bodyPr/>
            <a:lstStyle/>
            <a:p>
              <a:endParaRPr lang="zh-CN" altLang="en-US"/>
            </a:p>
          </p:txBody>
        </p:sp>
        <p:sp>
          <p:nvSpPr>
            <p:cNvPr id="68691" name="Oval 48"/>
            <p:cNvSpPr>
              <a:spLocks noChangeArrowheads="1"/>
            </p:cNvSpPr>
            <p:nvPr/>
          </p:nvSpPr>
          <p:spPr bwMode="auto">
            <a:xfrm>
              <a:off x="3560" y="3657"/>
              <a:ext cx="45" cy="4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68692" name="Oval 49"/>
            <p:cNvSpPr>
              <a:spLocks noChangeArrowheads="1"/>
            </p:cNvSpPr>
            <p:nvPr/>
          </p:nvSpPr>
          <p:spPr bwMode="auto">
            <a:xfrm>
              <a:off x="4014" y="3656"/>
              <a:ext cx="45" cy="4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68693" name="Oval 50"/>
            <p:cNvSpPr>
              <a:spLocks noChangeArrowheads="1"/>
            </p:cNvSpPr>
            <p:nvPr/>
          </p:nvSpPr>
          <p:spPr bwMode="auto">
            <a:xfrm>
              <a:off x="4423" y="3656"/>
              <a:ext cx="45" cy="4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68694" name="Oval 51"/>
            <p:cNvSpPr>
              <a:spLocks noChangeArrowheads="1"/>
            </p:cNvSpPr>
            <p:nvPr/>
          </p:nvSpPr>
          <p:spPr bwMode="auto">
            <a:xfrm>
              <a:off x="4876" y="3656"/>
              <a:ext cx="45" cy="4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68695" name="Line 52"/>
            <p:cNvSpPr>
              <a:spLocks noChangeShapeType="1"/>
            </p:cNvSpPr>
            <p:nvPr/>
          </p:nvSpPr>
          <p:spPr bwMode="auto">
            <a:xfrm flipV="1">
              <a:off x="4241" y="2251"/>
              <a:ext cx="272" cy="771"/>
            </a:xfrm>
            <a:prstGeom prst="line">
              <a:avLst/>
            </a:prstGeom>
            <a:noFill/>
            <a:ln w="9525">
              <a:solidFill>
                <a:srgbClr val="FF0000"/>
              </a:solidFill>
              <a:round/>
              <a:headEnd/>
              <a:tailEnd/>
            </a:ln>
          </p:spPr>
          <p:txBody>
            <a:bodyPr/>
            <a:lstStyle/>
            <a:p>
              <a:endParaRPr lang="zh-CN" altLang="en-US"/>
            </a:p>
          </p:txBody>
        </p:sp>
        <p:sp>
          <p:nvSpPr>
            <p:cNvPr id="68696" name="Line 53"/>
            <p:cNvSpPr>
              <a:spLocks noChangeShapeType="1"/>
            </p:cNvSpPr>
            <p:nvPr/>
          </p:nvSpPr>
          <p:spPr bwMode="auto">
            <a:xfrm>
              <a:off x="4468" y="2251"/>
              <a:ext cx="0" cy="1497"/>
            </a:xfrm>
            <a:prstGeom prst="line">
              <a:avLst/>
            </a:prstGeom>
            <a:noFill/>
            <a:ln w="9525">
              <a:solidFill>
                <a:schemeClr val="tx1"/>
              </a:solidFill>
              <a:prstDash val="dash"/>
              <a:round/>
              <a:headEnd/>
              <a:tailEnd/>
            </a:ln>
          </p:spPr>
          <p:txBody>
            <a:bodyPr/>
            <a:lstStyle/>
            <a:p>
              <a:endParaRPr lang="zh-CN" altLang="en-US"/>
            </a:p>
          </p:txBody>
        </p:sp>
        <p:sp>
          <p:nvSpPr>
            <p:cNvPr id="68697" name="Line 54"/>
            <p:cNvSpPr>
              <a:spLocks noChangeShapeType="1"/>
            </p:cNvSpPr>
            <p:nvPr/>
          </p:nvSpPr>
          <p:spPr bwMode="auto">
            <a:xfrm>
              <a:off x="4921" y="2251"/>
              <a:ext cx="0" cy="1497"/>
            </a:xfrm>
            <a:prstGeom prst="line">
              <a:avLst/>
            </a:prstGeom>
            <a:noFill/>
            <a:ln w="9525">
              <a:solidFill>
                <a:schemeClr val="tx1"/>
              </a:solidFill>
              <a:prstDash val="dash"/>
              <a:round/>
              <a:headEnd/>
              <a:tailEnd/>
            </a:ln>
          </p:spPr>
          <p:txBody>
            <a:bodyPr/>
            <a:lstStyle/>
            <a:p>
              <a:endParaRPr lang="zh-CN" altLang="en-US"/>
            </a:p>
          </p:txBody>
        </p:sp>
        <p:sp>
          <p:nvSpPr>
            <p:cNvPr id="68698" name="Line 55"/>
            <p:cNvSpPr>
              <a:spLocks noChangeShapeType="1"/>
            </p:cNvSpPr>
            <p:nvPr/>
          </p:nvSpPr>
          <p:spPr bwMode="auto">
            <a:xfrm>
              <a:off x="4014" y="2251"/>
              <a:ext cx="0" cy="1497"/>
            </a:xfrm>
            <a:prstGeom prst="line">
              <a:avLst/>
            </a:prstGeom>
            <a:noFill/>
            <a:ln w="9525">
              <a:solidFill>
                <a:schemeClr val="tx1"/>
              </a:solidFill>
              <a:prstDash val="dash"/>
              <a:round/>
              <a:headEnd/>
              <a:tailEnd/>
            </a:ln>
          </p:spPr>
          <p:txBody>
            <a:bodyPr/>
            <a:lstStyle/>
            <a:p>
              <a:endParaRPr lang="zh-CN" altLang="en-US"/>
            </a:p>
          </p:txBody>
        </p:sp>
        <p:sp>
          <p:nvSpPr>
            <p:cNvPr id="68699" name="Line 56"/>
            <p:cNvSpPr>
              <a:spLocks noChangeShapeType="1"/>
            </p:cNvSpPr>
            <p:nvPr/>
          </p:nvSpPr>
          <p:spPr bwMode="auto">
            <a:xfrm>
              <a:off x="3560" y="2251"/>
              <a:ext cx="0" cy="1497"/>
            </a:xfrm>
            <a:prstGeom prst="line">
              <a:avLst/>
            </a:prstGeom>
            <a:noFill/>
            <a:ln w="9525">
              <a:solidFill>
                <a:schemeClr val="tx1"/>
              </a:solidFill>
              <a:prstDash val="dash"/>
              <a:round/>
              <a:headEnd/>
              <a:tailEnd/>
            </a:ln>
          </p:spPr>
          <p:txBody>
            <a:bodyPr/>
            <a:lstStyle/>
            <a:p>
              <a:endParaRPr lang="zh-CN" altLang="en-US"/>
            </a:p>
          </p:txBody>
        </p:sp>
        <p:sp>
          <p:nvSpPr>
            <p:cNvPr id="68700" name="Line 57"/>
            <p:cNvSpPr>
              <a:spLocks noChangeShapeType="1"/>
            </p:cNvSpPr>
            <p:nvPr/>
          </p:nvSpPr>
          <p:spPr bwMode="auto">
            <a:xfrm>
              <a:off x="3515" y="3249"/>
              <a:ext cx="1452" cy="0"/>
            </a:xfrm>
            <a:prstGeom prst="line">
              <a:avLst/>
            </a:prstGeom>
            <a:noFill/>
            <a:ln w="9525">
              <a:solidFill>
                <a:schemeClr val="tx1"/>
              </a:solidFill>
              <a:prstDash val="dash"/>
              <a:round/>
              <a:headEnd/>
              <a:tailEnd/>
            </a:ln>
          </p:spPr>
          <p:txBody>
            <a:bodyPr/>
            <a:lstStyle/>
            <a:p>
              <a:endParaRPr lang="zh-CN" altLang="en-US"/>
            </a:p>
          </p:txBody>
        </p:sp>
        <p:sp>
          <p:nvSpPr>
            <p:cNvPr id="68701" name="Line 58"/>
            <p:cNvSpPr>
              <a:spLocks noChangeShapeType="1"/>
            </p:cNvSpPr>
            <p:nvPr/>
          </p:nvSpPr>
          <p:spPr bwMode="auto">
            <a:xfrm>
              <a:off x="3515" y="2341"/>
              <a:ext cx="1452" cy="0"/>
            </a:xfrm>
            <a:prstGeom prst="line">
              <a:avLst/>
            </a:prstGeom>
            <a:noFill/>
            <a:ln w="9525">
              <a:solidFill>
                <a:schemeClr val="tx1"/>
              </a:solidFill>
              <a:prstDash val="dash"/>
              <a:round/>
              <a:headEnd/>
              <a:tailEnd/>
            </a:ln>
          </p:spPr>
          <p:txBody>
            <a:bodyPr/>
            <a:lstStyle/>
            <a:p>
              <a:endParaRPr lang="zh-CN" altLang="en-US"/>
            </a:p>
          </p:txBody>
        </p:sp>
        <p:sp>
          <p:nvSpPr>
            <p:cNvPr id="68702" name="Line 59"/>
            <p:cNvSpPr>
              <a:spLocks noChangeShapeType="1"/>
            </p:cNvSpPr>
            <p:nvPr/>
          </p:nvSpPr>
          <p:spPr bwMode="auto">
            <a:xfrm>
              <a:off x="3515" y="3702"/>
              <a:ext cx="1452" cy="0"/>
            </a:xfrm>
            <a:prstGeom prst="line">
              <a:avLst/>
            </a:prstGeom>
            <a:noFill/>
            <a:ln w="9525">
              <a:solidFill>
                <a:schemeClr val="tx1"/>
              </a:solidFill>
              <a:prstDash val="dash"/>
              <a:round/>
              <a:headEnd/>
              <a:tailEnd/>
            </a:ln>
          </p:spPr>
          <p:txBody>
            <a:bodyPr/>
            <a:lstStyle/>
            <a:p>
              <a:endParaRPr lang="zh-CN" altLang="en-US"/>
            </a:p>
          </p:txBody>
        </p:sp>
        <p:sp>
          <p:nvSpPr>
            <p:cNvPr id="68703" name="Freeform 60"/>
            <p:cNvSpPr>
              <a:spLocks/>
            </p:cNvSpPr>
            <p:nvPr/>
          </p:nvSpPr>
          <p:spPr bwMode="auto">
            <a:xfrm>
              <a:off x="4286" y="2886"/>
              <a:ext cx="106" cy="136"/>
            </a:xfrm>
            <a:custGeom>
              <a:avLst/>
              <a:gdLst>
                <a:gd name="T0" fmla="*/ 0 w 106"/>
                <a:gd name="T1" fmla="*/ 0 h 136"/>
                <a:gd name="T2" fmla="*/ 91 w 106"/>
                <a:gd name="T3" fmla="*/ 45 h 136"/>
                <a:gd name="T4" fmla="*/ 91 w 106"/>
                <a:gd name="T5" fmla="*/ 136 h 136"/>
                <a:gd name="T6" fmla="*/ 0 60000 65536"/>
                <a:gd name="T7" fmla="*/ 0 60000 65536"/>
                <a:gd name="T8" fmla="*/ 0 60000 65536"/>
                <a:gd name="T9" fmla="*/ 0 w 106"/>
                <a:gd name="T10" fmla="*/ 0 h 136"/>
                <a:gd name="T11" fmla="*/ 106 w 106"/>
                <a:gd name="T12" fmla="*/ 136 h 136"/>
              </a:gdLst>
              <a:ahLst/>
              <a:cxnLst>
                <a:cxn ang="T6">
                  <a:pos x="T0" y="T1"/>
                </a:cxn>
                <a:cxn ang="T7">
                  <a:pos x="T2" y="T3"/>
                </a:cxn>
                <a:cxn ang="T8">
                  <a:pos x="T4" y="T5"/>
                </a:cxn>
              </a:cxnLst>
              <a:rect l="T9" t="T10" r="T11" b="T12"/>
              <a:pathLst>
                <a:path w="106" h="136">
                  <a:moveTo>
                    <a:pt x="0" y="0"/>
                  </a:moveTo>
                  <a:cubicBezTo>
                    <a:pt x="38" y="11"/>
                    <a:pt x="76" y="22"/>
                    <a:pt x="91" y="45"/>
                  </a:cubicBezTo>
                  <a:cubicBezTo>
                    <a:pt x="106" y="68"/>
                    <a:pt x="91" y="121"/>
                    <a:pt x="91" y="136"/>
                  </a:cubicBezTo>
                </a:path>
              </a:pathLst>
            </a:custGeom>
            <a:noFill/>
            <a:ln w="9525">
              <a:solidFill>
                <a:srgbClr val="FF0000"/>
              </a:solidFill>
              <a:round/>
              <a:headEnd type="triangle" w="med" len="med"/>
              <a:tailEnd/>
            </a:ln>
          </p:spPr>
          <p:txBody>
            <a:bodyPr/>
            <a:lstStyle/>
            <a:p>
              <a:endParaRPr lang="zh-CN" altLang="en-US"/>
            </a:p>
          </p:txBody>
        </p:sp>
        <p:sp>
          <p:nvSpPr>
            <p:cNvPr id="68704" name="Text Box 61"/>
            <p:cNvSpPr txBox="1">
              <a:spLocks noChangeArrowheads="1"/>
            </p:cNvSpPr>
            <p:nvPr/>
          </p:nvSpPr>
          <p:spPr bwMode="auto">
            <a:xfrm>
              <a:off x="5057" y="2882"/>
              <a:ext cx="404" cy="231"/>
            </a:xfrm>
            <a:prstGeom prst="rect">
              <a:avLst/>
            </a:prstGeom>
            <a:noFill/>
            <a:ln w="9525">
              <a:noFill/>
              <a:miter lim="800000"/>
              <a:headEnd/>
              <a:tailEnd/>
            </a:ln>
          </p:spPr>
          <p:txBody>
            <a:bodyPr wrap="none">
              <a:spAutoFit/>
            </a:bodyPr>
            <a:lstStyle/>
            <a:p>
              <a:r>
                <a:rPr lang="zh-CN" altLang="en-US" sz="1800" b="1"/>
                <a:t>幅度</a:t>
              </a:r>
            </a:p>
          </p:txBody>
        </p:sp>
        <p:sp>
          <p:nvSpPr>
            <p:cNvPr id="68705" name="Text Box 62"/>
            <p:cNvSpPr txBox="1">
              <a:spLocks noChangeArrowheads="1"/>
            </p:cNvSpPr>
            <p:nvPr/>
          </p:nvSpPr>
          <p:spPr bwMode="auto">
            <a:xfrm>
              <a:off x="4062" y="1979"/>
              <a:ext cx="404" cy="231"/>
            </a:xfrm>
            <a:prstGeom prst="rect">
              <a:avLst/>
            </a:prstGeom>
            <a:noFill/>
            <a:ln w="9525">
              <a:noFill/>
              <a:miter lim="800000"/>
              <a:headEnd/>
              <a:tailEnd/>
            </a:ln>
          </p:spPr>
          <p:txBody>
            <a:bodyPr wrap="none">
              <a:spAutoFit/>
            </a:bodyPr>
            <a:lstStyle/>
            <a:p>
              <a:r>
                <a:rPr lang="zh-CN" altLang="en-US" sz="1800" b="1"/>
                <a:t>幅度</a:t>
              </a:r>
            </a:p>
          </p:txBody>
        </p:sp>
        <p:sp>
          <p:nvSpPr>
            <p:cNvPr id="68706" name="Text Box 63"/>
            <p:cNvSpPr txBox="1">
              <a:spLocks noChangeArrowheads="1"/>
            </p:cNvSpPr>
            <p:nvPr/>
          </p:nvSpPr>
          <p:spPr bwMode="auto">
            <a:xfrm>
              <a:off x="4967" y="2655"/>
              <a:ext cx="404" cy="231"/>
            </a:xfrm>
            <a:prstGeom prst="rect">
              <a:avLst/>
            </a:prstGeom>
            <a:noFill/>
            <a:ln w="9525">
              <a:noFill/>
              <a:miter lim="800000"/>
              <a:headEnd/>
              <a:tailEnd/>
            </a:ln>
          </p:spPr>
          <p:txBody>
            <a:bodyPr wrap="none">
              <a:spAutoFit/>
            </a:bodyPr>
            <a:lstStyle/>
            <a:p>
              <a:r>
                <a:rPr lang="zh-CN" altLang="en-US" sz="1800" b="1"/>
                <a:t>相位</a:t>
              </a:r>
            </a:p>
          </p:txBody>
        </p:sp>
        <p:sp>
          <p:nvSpPr>
            <p:cNvPr id="68707" name="Line 64"/>
            <p:cNvSpPr>
              <a:spLocks noChangeShapeType="1"/>
            </p:cNvSpPr>
            <p:nvPr/>
          </p:nvSpPr>
          <p:spPr bwMode="auto">
            <a:xfrm flipH="1">
              <a:off x="4377" y="2795"/>
              <a:ext cx="680" cy="136"/>
            </a:xfrm>
            <a:prstGeom prst="line">
              <a:avLst/>
            </a:prstGeom>
            <a:noFill/>
            <a:ln w="9525">
              <a:solidFill>
                <a:srgbClr val="FF0000"/>
              </a:solidFill>
              <a:prstDash val="dash"/>
              <a:round/>
              <a:headEnd/>
              <a:tailEnd type="triangle" w="med" len="med"/>
            </a:ln>
          </p:spPr>
          <p:txBody>
            <a:bodyPr/>
            <a:lstStyle/>
            <a:p>
              <a:endParaRPr lang="zh-CN" altLang="en-US"/>
            </a:p>
          </p:txBody>
        </p:sp>
      </p:grpSp>
      <p:grpSp>
        <p:nvGrpSpPr>
          <p:cNvPr id="5" name="Group 65"/>
          <p:cNvGrpSpPr>
            <a:grpSpLocks/>
          </p:cNvGrpSpPr>
          <p:nvPr/>
        </p:nvGrpSpPr>
        <p:grpSpPr bwMode="auto">
          <a:xfrm>
            <a:off x="251520" y="3284538"/>
            <a:ext cx="3879850" cy="3457575"/>
            <a:chOff x="1296" y="1801"/>
            <a:chExt cx="2807" cy="2449"/>
          </a:xfrm>
        </p:grpSpPr>
        <p:sp>
          <p:nvSpPr>
            <p:cNvPr id="68638" name="Line 66"/>
            <p:cNvSpPr>
              <a:spLocks noChangeShapeType="1"/>
            </p:cNvSpPr>
            <p:nvPr/>
          </p:nvSpPr>
          <p:spPr bwMode="auto">
            <a:xfrm>
              <a:off x="2245" y="2115"/>
              <a:ext cx="869" cy="2043"/>
            </a:xfrm>
            <a:prstGeom prst="line">
              <a:avLst/>
            </a:prstGeom>
            <a:noFill/>
            <a:ln w="12700">
              <a:solidFill>
                <a:schemeClr val="tx1"/>
              </a:solidFill>
              <a:prstDash val="sysDot"/>
              <a:round/>
              <a:headEnd/>
              <a:tailEnd/>
            </a:ln>
          </p:spPr>
          <p:txBody>
            <a:bodyPr wrap="none" anchor="ctr"/>
            <a:lstStyle/>
            <a:p>
              <a:endParaRPr lang="zh-CN" altLang="en-US"/>
            </a:p>
          </p:txBody>
        </p:sp>
        <p:sp>
          <p:nvSpPr>
            <p:cNvPr id="68639" name="Line 67"/>
            <p:cNvSpPr>
              <a:spLocks noChangeShapeType="1"/>
            </p:cNvSpPr>
            <p:nvPr/>
          </p:nvSpPr>
          <p:spPr bwMode="auto">
            <a:xfrm flipH="1">
              <a:off x="2245" y="1992"/>
              <a:ext cx="833" cy="2164"/>
            </a:xfrm>
            <a:prstGeom prst="line">
              <a:avLst/>
            </a:prstGeom>
            <a:noFill/>
            <a:ln w="12700">
              <a:solidFill>
                <a:schemeClr val="tx1"/>
              </a:solidFill>
              <a:prstDash val="sysDot"/>
              <a:round/>
              <a:headEnd/>
              <a:tailEnd/>
            </a:ln>
          </p:spPr>
          <p:txBody>
            <a:bodyPr wrap="none" anchor="ctr"/>
            <a:lstStyle/>
            <a:p>
              <a:endParaRPr lang="zh-CN" altLang="en-US"/>
            </a:p>
          </p:txBody>
        </p:sp>
        <p:sp>
          <p:nvSpPr>
            <p:cNvPr id="68640" name="Oval 68"/>
            <p:cNvSpPr>
              <a:spLocks noChangeArrowheads="1"/>
            </p:cNvSpPr>
            <p:nvPr/>
          </p:nvSpPr>
          <p:spPr bwMode="auto">
            <a:xfrm>
              <a:off x="1590" y="2033"/>
              <a:ext cx="2140" cy="2028"/>
            </a:xfrm>
            <a:prstGeom prst="ellipse">
              <a:avLst/>
            </a:prstGeom>
            <a:noFill/>
            <a:ln w="12700">
              <a:solidFill>
                <a:schemeClr val="tx1"/>
              </a:solidFill>
              <a:prstDash val="sysDot"/>
              <a:round/>
              <a:headEnd/>
              <a:tailEnd/>
            </a:ln>
          </p:spPr>
          <p:txBody>
            <a:bodyPr wrap="none" anchor="ctr"/>
            <a:lstStyle/>
            <a:p>
              <a:endParaRPr lang="zh-CN" altLang="en-US"/>
            </a:p>
          </p:txBody>
        </p:sp>
        <p:sp>
          <p:nvSpPr>
            <p:cNvPr id="68641" name="Line 69"/>
            <p:cNvSpPr>
              <a:spLocks noChangeShapeType="1"/>
            </p:cNvSpPr>
            <p:nvPr/>
          </p:nvSpPr>
          <p:spPr bwMode="auto">
            <a:xfrm>
              <a:off x="1392" y="3113"/>
              <a:ext cx="2436" cy="0"/>
            </a:xfrm>
            <a:prstGeom prst="line">
              <a:avLst/>
            </a:prstGeom>
            <a:noFill/>
            <a:ln w="12700">
              <a:solidFill>
                <a:schemeClr val="tx1"/>
              </a:solidFill>
              <a:round/>
              <a:headEnd/>
              <a:tailEnd/>
            </a:ln>
          </p:spPr>
          <p:txBody>
            <a:bodyPr wrap="none" anchor="ctr"/>
            <a:lstStyle/>
            <a:p>
              <a:endParaRPr lang="zh-CN" altLang="en-US"/>
            </a:p>
          </p:txBody>
        </p:sp>
        <p:sp>
          <p:nvSpPr>
            <p:cNvPr id="68642" name="Line 70"/>
            <p:cNvSpPr>
              <a:spLocks noChangeShapeType="1"/>
            </p:cNvSpPr>
            <p:nvPr/>
          </p:nvSpPr>
          <p:spPr bwMode="auto">
            <a:xfrm>
              <a:off x="2653" y="1933"/>
              <a:ext cx="0" cy="2225"/>
            </a:xfrm>
            <a:prstGeom prst="line">
              <a:avLst/>
            </a:prstGeom>
            <a:noFill/>
            <a:ln w="12700">
              <a:solidFill>
                <a:schemeClr val="tx1"/>
              </a:solidFill>
              <a:round/>
              <a:headEnd/>
              <a:tailEnd/>
            </a:ln>
          </p:spPr>
          <p:txBody>
            <a:bodyPr wrap="none" anchor="ctr"/>
            <a:lstStyle/>
            <a:p>
              <a:endParaRPr lang="zh-CN" altLang="en-US"/>
            </a:p>
          </p:txBody>
        </p:sp>
        <p:sp>
          <p:nvSpPr>
            <p:cNvPr id="68643" name="Oval 71"/>
            <p:cNvSpPr>
              <a:spLocks noChangeArrowheads="1"/>
            </p:cNvSpPr>
            <p:nvPr/>
          </p:nvSpPr>
          <p:spPr bwMode="auto">
            <a:xfrm>
              <a:off x="2079" y="2515"/>
              <a:ext cx="1164" cy="1156"/>
            </a:xfrm>
            <a:prstGeom prst="ellipse">
              <a:avLst/>
            </a:prstGeom>
            <a:noFill/>
            <a:ln w="12700">
              <a:solidFill>
                <a:schemeClr val="tx1"/>
              </a:solidFill>
              <a:prstDash val="sysDot"/>
              <a:round/>
              <a:headEnd/>
              <a:tailEnd/>
            </a:ln>
          </p:spPr>
          <p:txBody>
            <a:bodyPr wrap="none" anchor="ctr"/>
            <a:lstStyle/>
            <a:p>
              <a:endParaRPr lang="zh-CN" altLang="en-US"/>
            </a:p>
          </p:txBody>
        </p:sp>
        <p:sp>
          <p:nvSpPr>
            <p:cNvPr id="68644" name="Line 72"/>
            <p:cNvSpPr>
              <a:spLocks noChangeShapeType="1"/>
            </p:cNvSpPr>
            <p:nvPr/>
          </p:nvSpPr>
          <p:spPr bwMode="auto">
            <a:xfrm flipH="1">
              <a:off x="1837" y="2205"/>
              <a:ext cx="1723" cy="1769"/>
            </a:xfrm>
            <a:prstGeom prst="line">
              <a:avLst/>
            </a:prstGeom>
            <a:noFill/>
            <a:ln w="12700">
              <a:solidFill>
                <a:schemeClr val="tx1"/>
              </a:solidFill>
              <a:prstDash val="sysDot"/>
              <a:round/>
              <a:headEnd/>
              <a:tailEnd/>
            </a:ln>
          </p:spPr>
          <p:txBody>
            <a:bodyPr wrap="none" anchor="ctr"/>
            <a:lstStyle/>
            <a:p>
              <a:endParaRPr lang="zh-CN" altLang="en-US"/>
            </a:p>
          </p:txBody>
        </p:sp>
        <p:sp>
          <p:nvSpPr>
            <p:cNvPr id="68645" name="Line 73"/>
            <p:cNvSpPr>
              <a:spLocks noChangeShapeType="1"/>
            </p:cNvSpPr>
            <p:nvPr/>
          </p:nvSpPr>
          <p:spPr bwMode="auto">
            <a:xfrm>
              <a:off x="1791" y="2296"/>
              <a:ext cx="1769" cy="1633"/>
            </a:xfrm>
            <a:prstGeom prst="line">
              <a:avLst/>
            </a:prstGeom>
            <a:noFill/>
            <a:ln w="12700">
              <a:solidFill>
                <a:schemeClr val="tx1"/>
              </a:solidFill>
              <a:prstDash val="sysDot"/>
              <a:round/>
              <a:headEnd/>
              <a:tailEnd/>
            </a:ln>
          </p:spPr>
          <p:txBody>
            <a:bodyPr wrap="none" anchor="ctr"/>
            <a:lstStyle/>
            <a:p>
              <a:endParaRPr lang="zh-CN" altLang="en-US"/>
            </a:p>
          </p:txBody>
        </p:sp>
        <p:sp>
          <p:nvSpPr>
            <p:cNvPr id="68646" name="Line 74"/>
            <p:cNvSpPr>
              <a:spLocks noChangeShapeType="1"/>
            </p:cNvSpPr>
            <p:nvPr/>
          </p:nvSpPr>
          <p:spPr bwMode="auto">
            <a:xfrm>
              <a:off x="1529" y="2657"/>
              <a:ext cx="2258" cy="864"/>
            </a:xfrm>
            <a:prstGeom prst="line">
              <a:avLst/>
            </a:prstGeom>
            <a:noFill/>
            <a:ln w="12700">
              <a:solidFill>
                <a:schemeClr val="tx1"/>
              </a:solidFill>
              <a:prstDash val="sysDot"/>
              <a:round/>
              <a:headEnd/>
              <a:tailEnd/>
            </a:ln>
          </p:spPr>
          <p:txBody>
            <a:bodyPr wrap="none" anchor="ctr"/>
            <a:lstStyle/>
            <a:p>
              <a:endParaRPr lang="zh-CN" altLang="en-US"/>
            </a:p>
          </p:txBody>
        </p:sp>
        <p:sp>
          <p:nvSpPr>
            <p:cNvPr id="68647" name="Line 75"/>
            <p:cNvSpPr>
              <a:spLocks noChangeShapeType="1"/>
            </p:cNvSpPr>
            <p:nvPr/>
          </p:nvSpPr>
          <p:spPr bwMode="auto">
            <a:xfrm flipV="1">
              <a:off x="1565" y="2704"/>
              <a:ext cx="2177" cy="817"/>
            </a:xfrm>
            <a:prstGeom prst="line">
              <a:avLst/>
            </a:prstGeom>
            <a:noFill/>
            <a:ln w="12700">
              <a:solidFill>
                <a:schemeClr val="tx1"/>
              </a:solidFill>
              <a:prstDash val="sysDot"/>
              <a:round/>
              <a:headEnd/>
              <a:tailEnd/>
            </a:ln>
          </p:spPr>
          <p:txBody>
            <a:bodyPr wrap="none" anchor="ctr"/>
            <a:lstStyle/>
            <a:p>
              <a:endParaRPr lang="zh-CN" altLang="en-US"/>
            </a:p>
          </p:txBody>
        </p:sp>
        <p:sp>
          <p:nvSpPr>
            <p:cNvPr id="68648" name="Rectangle 76"/>
            <p:cNvSpPr>
              <a:spLocks noChangeArrowheads="1"/>
            </p:cNvSpPr>
            <p:nvPr/>
          </p:nvSpPr>
          <p:spPr bwMode="auto">
            <a:xfrm>
              <a:off x="3752" y="2539"/>
              <a:ext cx="323" cy="236"/>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latin typeface="仿宋体" pitchFamily="18" charset="-122"/>
                  <a:ea typeface="仿宋体" pitchFamily="18" charset="-122"/>
                </a:rPr>
                <a:t>15</a:t>
              </a:r>
              <a:r>
                <a:rPr lang="zh-CN" altLang="en-US" sz="800" b="1" baseline="60000">
                  <a:latin typeface="仿宋体" pitchFamily="18" charset="-122"/>
                  <a:ea typeface="仿宋体" pitchFamily="18" charset="-122"/>
                </a:rPr>
                <a:t>。</a:t>
              </a:r>
            </a:p>
          </p:txBody>
        </p:sp>
        <p:sp>
          <p:nvSpPr>
            <p:cNvPr id="68649" name="Rectangle 77"/>
            <p:cNvSpPr>
              <a:spLocks noChangeArrowheads="1"/>
            </p:cNvSpPr>
            <p:nvPr/>
          </p:nvSpPr>
          <p:spPr bwMode="auto">
            <a:xfrm>
              <a:off x="3439" y="2082"/>
              <a:ext cx="379" cy="236"/>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latin typeface="仿宋体" pitchFamily="18" charset="-122"/>
                  <a:ea typeface="仿宋体" pitchFamily="18" charset="-122"/>
                </a:rPr>
                <a:t>45</a:t>
              </a:r>
              <a:r>
                <a:rPr lang="zh-CN" altLang="en-US" sz="1600" b="1" baseline="60000">
                  <a:latin typeface="仿宋体" pitchFamily="18" charset="-122"/>
                  <a:ea typeface="仿宋体" pitchFamily="18" charset="-122"/>
                </a:rPr>
                <a:t>。</a:t>
              </a:r>
            </a:p>
          </p:txBody>
        </p:sp>
        <p:sp>
          <p:nvSpPr>
            <p:cNvPr id="68650" name="Rectangle 78"/>
            <p:cNvSpPr>
              <a:spLocks noChangeArrowheads="1"/>
            </p:cNvSpPr>
            <p:nvPr/>
          </p:nvSpPr>
          <p:spPr bwMode="auto">
            <a:xfrm>
              <a:off x="2982" y="1801"/>
              <a:ext cx="379" cy="236"/>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latin typeface="仿宋体" pitchFamily="18" charset="-122"/>
                  <a:ea typeface="仿宋体" pitchFamily="18" charset="-122"/>
                </a:rPr>
                <a:t>75</a:t>
              </a:r>
              <a:r>
                <a:rPr lang="zh-CN" altLang="en-US" sz="1600" b="1" baseline="60000">
                  <a:latin typeface="仿宋体" pitchFamily="18" charset="-122"/>
                  <a:ea typeface="仿宋体" pitchFamily="18" charset="-122"/>
                </a:rPr>
                <a:t>。</a:t>
              </a:r>
            </a:p>
          </p:txBody>
        </p:sp>
        <p:sp>
          <p:nvSpPr>
            <p:cNvPr id="68651" name="Rectangle 79"/>
            <p:cNvSpPr>
              <a:spLocks noChangeArrowheads="1"/>
            </p:cNvSpPr>
            <p:nvPr/>
          </p:nvSpPr>
          <p:spPr bwMode="auto">
            <a:xfrm>
              <a:off x="2138" y="1801"/>
              <a:ext cx="351" cy="236"/>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latin typeface="仿宋体" pitchFamily="18" charset="-122"/>
                  <a:ea typeface="仿宋体" pitchFamily="18" charset="-122"/>
                </a:rPr>
                <a:t>105</a:t>
              </a:r>
              <a:endParaRPr lang="en-US" altLang="zh-CN" sz="800" b="1" baseline="60000">
                <a:latin typeface="仿宋体" pitchFamily="18" charset="-122"/>
                <a:ea typeface="仿宋体" pitchFamily="18" charset="-122"/>
              </a:endParaRPr>
            </a:p>
          </p:txBody>
        </p:sp>
        <p:sp>
          <p:nvSpPr>
            <p:cNvPr id="68652" name="Rectangle 80"/>
            <p:cNvSpPr>
              <a:spLocks noChangeArrowheads="1"/>
            </p:cNvSpPr>
            <p:nvPr/>
          </p:nvSpPr>
          <p:spPr bwMode="auto">
            <a:xfrm>
              <a:off x="1602" y="2032"/>
              <a:ext cx="452" cy="236"/>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latin typeface="仿宋体" pitchFamily="18" charset="-122"/>
                  <a:ea typeface="仿宋体" pitchFamily="18" charset="-122"/>
                </a:rPr>
                <a:t>135</a:t>
              </a:r>
              <a:r>
                <a:rPr lang="zh-CN" altLang="en-US" sz="1600" b="1" baseline="60000">
                  <a:latin typeface="仿宋体" pitchFamily="18" charset="-122"/>
                  <a:ea typeface="仿宋体" pitchFamily="18" charset="-122"/>
                </a:rPr>
                <a:t>。</a:t>
              </a:r>
            </a:p>
          </p:txBody>
        </p:sp>
        <p:sp>
          <p:nvSpPr>
            <p:cNvPr id="68653" name="Rectangle 81"/>
            <p:cNvSpPr>
              <a:spLocks noChangeArrowheads="1"/>
            </p:cNvSpPr>
            <p:nvPr/>
          </p:nvSpPr>
          <p:spPr bwMode="auto">
            <a:xfrm>
              <a:off x="1296" y="2493"/>
              <a:ext cx="453" cy="236"/>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latin typeface="仿宋体" pitchFamily="18" charset="-122"/>
                  <a:ea typeface="仿宋体" pitchFamily="18" charset="-122"/>
                </a:rPr>
                <a:t>165</a:t>
              </a:r>
              <a:r>
                <a:rPr lang="zh-CN" altLang="en-US" sz="1600" b="1" baseline="60000">
                  <a:latin typeface="仿宋体" pitchFamily="18" charset="-122"/>
                  <a:ea typeface="仿宋体" pitchFamily="18" charset="-122"/>
                </a:rPr>
                <a:t>。</a:t>
              </a:r>
            </a:p>
          </p:txBody>
        </p:sp>
        <p:sp>
          <p:nvSpPr>
            <p:cNvPr id="68654" name="Rectangle 82"/>
            <p:cNvSpPr>
              <a:spLocks noChangeArrowheads="1"/>
            </p:cNvSpPr>
            <p:nvPr/>
          </p:nvSpPr>
          <p:spPr bwMode="auto">
            <a:xfrm>
              <a:off x="1296" y="3350"/>
              <a:ext cx="453" cy="237"/>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latin typeface="仿宋体" pitchFamily="18" charset="-122"/>
                  <a:ea typeface="仿宋体" pitchFamily="18" charset="-122"/>
                </a:rPr>
                <a:t>195</a:t>
              </a:r>
              <a:r>
                <a:rPr lang="zh-CN" altLang="en-US" sz="1600" b="1" baseline="60000">
                  <a:latin typeface="仿宋体" pitchFamily="18" charset="-122"/>
                  <a:ea typeface="仿宋体" pitchFamily="18" charset="-122"/>
                </a:rPr>
                <a:t>。</a:t>
              </a:r>
            </a:p>
          </p:txBody>
        </p:sp>
        <p:sp>
          <p:nvSpPr>
            <p:cNvPr id="68655" name="Rectangle 83"/>
            <p:cNvSpPr>
              <a:spLocks noChangeArrowheads="1"/>
            </p:cNvSpPr>
            <p:nvPr/>
          </p:nvSpPr>
          <p:spPr bwMode="auto">
            <a:xfrm>
              <a:off x="2953" y="4014"/>
              <a:ext cx="453" cy="236"/>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latin typeface="宋体" pitchFamily="2" charset="-122"/>
                </a:rPr>
                <a:t>285</a:t>
              </a:r>
              <a:r>
                <a:rPr lang="zh-CN" altLang="en-US" sz="1600" b="1" baseline="60000">
                  <a:latin typeface="宋体" pitchFamily="2" charset="-122"/>
                </a:rPr>
                <a:t>。</a:t>
              </a:r>
            </a:p>
          </p:txBody>
        </p:sp>
        <p:sp>
          <p:nvSpPr>
            <p:cNvPr id="68656" name="Rectangle 84"/>
            <p:cNvSpPr>
              <a:spLocks noChangeArrowheads="1"/>
            </p:cNvSpPr>
            <p:nvPr/>
          </p:nvSpPr>
          <p:spPr bwMode="auto">
            <a:xfrm>
              <a:off x="2213" y="4014"/>
              <a:ext cx="452" cy="236"/>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latin typeface="仿宋体" pitchFamily="18" charset="-122"/>
                  <a:ea typeface="仿宋体" pitchFamily="18" charset="-122"/>
                </a:rPr>
                <a:t>255</a:t>
              </a:r>
              <a:r>
                <a:rPr lang="zh-CN" altLang="en-US" sz="1600" b="1" baseline="60000">
                  <a:latin typeface="仿宋体" pitchFamily="18" charset="-122"/>
                  <a:ea typeface="仿宋体" pitchFamily="18" charset="-122"/>
                </a:rPr>
                <a:t>。</a:t>
              </a:r>
            </a:p>
          </p:txBody>
        </p:sp>
        <p:sp>
          <p:nvSpPr>
            <p:cNvPr id="68657" name="Rectangle 85"/>
            <p:cNvSpPr>
              <a:spLocks noChangeArrowheads="1"/>
            </p:cNvSpPr>
            <p:nvPr/>
          </p:nvSpPr>
          <p:spPr bwMode="auto">
            <a:xfrm>
              <a:off x="1602" y="3783"/>
              <a:ext cx="452" cy="236"/>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latin typeface="仿宋体" pitchFamily="18" charset="-122"/>
                  <a:ea typeface="仿宋体" pitchFamily="18" charset="-122"/>
                </a:rPr>
                <a:t>225</a:t>
              </a:r>
              <a:r>
                <a:rPr lang="zh-CN" altLang="en-US" sz="1600" b="1" baseline="60000">
                  <a:latin typeface="仿宋体" pitchFamily="18" charset="-122"/>
                  <a:ea typeface="仿宋体" pitchFamily="18" charset="-122"/>
                </a:rPr>
                <a:t>。</a:t>
              </a:r>
            </a:p>
          </p:txBody>
        </p:sp>
        <p:sp>
          <p:nvSpPr>
            <p:cNvPr id="68658" name="Rectangle 86"/>
            <p:cNvSpPr>
              <a:spLocks noChangeArrowheads="1"/>
            </p:cNvSpPr>
            <p:nvPr/>
          </p:nvSpPr>
          <p:spPr bwMode="auto">
            <a:xfrm>
              <a:off x="3435" y="3674"/>
              <a:ext cx="452" cy="236"/>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latin typeface="宋体" pitchFamily="2" charset="-122"/>
                </a:rPr>
                <a:t>315</a:t>
              </a:r>
              <a:r>
                <a:rPr lang="zh-CN" altLang="en-US" sz="1600" b="1" baseline="60000">
                  <a:latin typeface="宋体" pitchFamily="2" charset="-122"/>
                </a:rPr>
                <a:t>。</a:t>
              </a:r>
            </a:p>
          </p:txBody>
        </p:sp>
        <p:sp>
          <p:nvSpPr>
            <p:cNvPr id="68659" name="Rectangle 87"/>
            <p:cNvSpPr>
              <a:spLocks noChangeArrowheads="1"/>
            </p:cNvSpPr>
            <p:nvPr/>
          </p:nvSpPr>
          <p:spPr bwMode="auto">
            <a:xfrm>
              <a:off x="3651" y="3339"/>
              <a:ext cx="452" cy="236"/>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latin typeface="仿宋体" pitchFamily="18" charset="-122"/>
                  <a:ea typeface="仿宋体" pitchFamily="18" charset="-122"/>
                </a:rPr>
                <a:t>345</a:t>
              </a:r>
              <a:r>
                <a:rPr lang="zh-CN" altLang="en-US" sz="1600" b="1" baseline="60000">
                  <a:latin typeface="仿宋体" pitchFamily="18" charset="-122"/>
                  <a:ea typeface="仿宋体" pitchFamily="18" charset="-122"/>
                </a:rPr>
                <a:t>。</a:t>
              </a:r>
            </a:p>
          </p:txBody>
        </p:sp>
        <p:sp>
          <p:nvSpPr>
            <p:cNvPr id="68660" name="Rectangle 88"/>
            <p:cNvSpPr>
              <a:spLocks noChangeArrowheads="1"/>
            </p:cNvSpPr>
            <p:nvPr/>
          </p:nvSpPr>
          <p:spPr bwMode="auto">
            <a:xfrm>
              <a:off x="2989" y="2591"/>
              <a:ext cx="241" cy="193"/>
            </a:xfrm>
            <a:prstGeom prst="rect">
              <a:avLst/>
            </a:prstGeom>
            <a:noFill/>
            <a:ln w="12700">
              <a:noFill/>
              <a:miter lim="800000"/>
              <a:headEnd/>
              <a:tailEnd/>
            </a:ln>
          </p:spPr>
          <p:txBody>
            <a:bodyPr wrap="none" lIns="90488" tIns="44450" rIns="90488" bIns="44450">
              <a:spAutoFit/>
            </a:bodyPr>
            <a:lstStyle/>
            <a:p>
              <a:pPr eaLnBrk="0" hangingPunct="0"/>
              <a:r>
                <a:rPr lang="en-US" altLang="zh-CN" sz="1200" b="1">
                  <a:latin typeface="仿宋体" pitchFamily="18" charset="-122"/>
                  <a:ea typeface="仿宋体" pitchFamily="18" charset="-122"/>
                </a:rPr>
                <a:t>●</a:t>
              </a:r>
            </a:p>
          </p:txBody>
        </p:sp>
        <p:sp>
          <p:nvSpPr>
            <p:cNvPr id="68661" name="Rectangle 89"/>
            <p:cNvSpPr>
              <a:spLocks noChangeArrowheads="1"/>
            </p:cNvSpPr>
            <p:nvPr/>
          </p:nvSpPr>
          <p:spPr bwMode="auto">
            <a:xfrm>
              <a:off x="3570" y="2652"/>
              <a:ext cx="223" cy="171"/>
            </a:xfrm>
            <a:prstGeom prst="rect">
              <a:avLst/>
            </a:prstGeom>
            <a:noFill/>
            <a:ln w="12700">
              <a:noFill/>
              <a:miter lim="800000"/>
              <a:headEnd/>
              <a:tailEnd/>
            </a:ln>
          </p:spPr>
          <p:txBody>
            <a:bodyPr wrap="none" lIns="90488" tIns="44450" rIns="90488" bIns="44450">
              <a:spAutoFit/>
            </a:bodyPr>
            <a:lstStyle/>
            <a:p>
              <a:pPr eaLnBrk="0" hangingPunct="0"/>
              <a:r>
                <a:rPr lang="en-US" altLang="zh-CN" sz="1000" b="1">
                  <a:latin typeface="仿宋体" pitchFamily="18" charset="-122"/>
                  <a:ea typeface="仿宋体" pitchFamily="18" charset="-122"/>
                </a:rPr>
                <a:t>●</a:t>
              </a:r>
            </a:p>
          </p:txBody>
        </p:sp>
        <p:sp>
          <p:nvSpPr>
            <p:cNvPr id="68662" name="Rectangle 90"/>
            <p:cNvSpPr>
              <a:spLocks noChangeArrowheads="1"/>
            </p:cNvSpPr>
            <p:nvPr/>
          </p:nvSpPr>
          <p:spPr bwMode="auto">
            <a:xfrm>
              <a:off x="3321" y="2246"/>
              <a:ext cx="223" cy="171"/>
            </a:xfrm>
            <a:prstGeom prst="rect">
              <a:avLst/>
            </a:prstGeom>
            <a:noFill/>
            <a:ln w="12700">
              <a:noFill/>
              <a:miter lim="800000"/>
              <a:headEnd/>
              <a:tailEnd/>
            </a:ln>
          </p:spPr>
          <p:txBody>
            <a:bodyPr wrap="none" lIns="90488" tIns="44450" rIns="90488" bIns="44450">
              <a:spAutoFit/>
            </a:bodyPr>
            <a:lstStyle/>
            <a:p>
              <a:pPr eaLnBrk="0" hangingPunct="0"/>
              <a:r>
                <a:rPr lang="en-US" altLang="zh-CN" sz="1000" b="1">
                  <a:latin typeface="仿宋体" pitchFamily="18" charset="-122"/>
                  <a:ea typeface="仿宋体" pitchFamily="18" charset="-122"/>
                </a:rPr>
                <a:t>●</a:t>
              </a:r>
            </a:p>
          </p:txBody>
        </p:sp>
        <p:sp>
          <p:nvSpPr>
            <p:cNvPr id="68663" name="Rectangle 91"/>
            <p:cNvSpPr>
              <a:spLocks noChangeArrowheads="1"/>
            </p:cNvSpPr>
            <p:nvPr/>
          </p:nvSpPr>
          <p:spPr bwMode="auto">
            <a:xfrm>
              <a:off x="2924" y="2024"/>
              <a:ext cx="222" cy="171"/>
            </a:xfrm>
            <a:prstGeom prst="rect">
              <a:avLst/>
            </a:prstGeom>
            <a:noFill/>
            <a:ln w="12700">
              <a:noFill/>
              <a:miter lim="800000"/>
              <a:headEnd/>
              <a:tailEnd/>
            </a:ln>
          </p:spPr>
          <p:txBody>
            <a:bodyPr wrap="none" lIns="90488" tIns="44450" rIns="90488" bIns="44450">
              <a:spAutoFit/>
            </a:bodyPr>
            <a:lstStyle/>
            <a:p>
              <a:pPr eaLnBrk="0" hangingPunct="0"/>
              <a:r>
                <a:rPr lang="en-US" altLang="zh-CN" sz="1000" b="1">
                  <a:latin typeface="仿宋体" pitchFamily="18" charset="-122"/>
                  <a:ea typeface="仿宋体" pitchFamily="18" charset="-122"/>
                </a:rPr>
                <a:t>●</a:t>
              </a:r>
            </a:p>
          </p:txBody>
        </p:sp>
        <p:sp>
          <p:nvSpPr>
            <p:cNvPr id="68664" name="Rectangle 92"/>
            <p:cNvSpPr>
              <a:spLocks noChangeArrowheads="1"/>
            </p:cNvSpPr>
            <p:nvPr/>
          </p:nvSpPr>
          <p:spPr bwMode="auto">
            <a:xfrm>
              <a:off x="2154" y="2053"/>
              <a:ext cx="223" cy="171"/>
            </a:xfrm>
            <a:prstGeom prst="rect">
              <a:avLst/>
            </a:prstGeom>
            <a:noFill/>
            <a:ln w="12700">
              <a:noFill/>
              <a:miter lim="800000"/>
              <a:headEnd/>
              <a:tailEnd/>
            </a:ln>
          </p:spPr>
          <p:txBody>
            <a:bodyPr wrap="none" lIns="90488" tIns="44450" rIns="90488" bIns="44450">
              <a:spAutoFit/>
            </a:bodyPr>
            <a:lstStyle/>
            <a:p>
              <a:pPr eaLnBrk="0" hangingPunct="0"/>
              <a:r>
                <a:rPr lang="en-US" altLang="zh-CN" sz="1000" b="1">
                  <a:latin typeface="仿宋体" pitchFamily="18" charset="-122"/>
                  <a:ea typeface="仿宋体" pitchFamily="18" charset="-122"/>
                </a:rPr>
                <a:t>●</a:t>
              </a:r>
            </a:p>
          </p:txBody>
        </p:sp>
        <p:sp>
          <p:nvSpPr>
            <p:cNvPr id="68665" name="Rectangle 93"/>
            <p:cNvSpPr>
              <a:spLocks noChangeArrowheads="1"/>
            </p:cNvSpPr>
            <p:nvPr/>
          </p:nvSpPr>
          <p:spPr bwMode="auto">
            <a:xfrm>
              <a:off x="1791" y="2280"/>
              <a:ext cx="223" cy="171"/>
            </a:xfrm>
            <a:prstGeom prst="rect">
              <a:avLst/>
            </a:prstGeom>
            <a:noFill/>
            <a:ln w="12700">
              <a:noFill/>
              <a:miter lim="800000"/>
              <a:headEnd/>
              <a:tailEnd/>
            </a:ln>
          </p:spPr>
          <p:txBody>
            <a:bodyPr wrap="none" lIns="90488" tIns="44450" rIns="90488" bIns="44450">
              <a:spAutoFit/>
            </a:bodyPr>
            <a:lstStyle/>
            <a:p>
              <a:pPr eaLnBrk="0" hangingPunct="0"/>
              <a:r>
                <a:rPr lang="en-US" altLang="zh-CN" sz="1000" b="1">
                  <a:latin typeface="仿宋体" pitchFamily="18" charset="-122"/>
                  <a:ea typeface="仿宋体" pitchFamily="18" charset="-122"/>
                </a:rPr>
                <a:t>●</a:t>
              </a:r>
            </a:p>
          </p:txBody>
        </p:sp>
        <p:sp>
          <p:nvSpPr>
            <p:cNvPr id="68666" name="Rectangle 94"/>
            <p:cNvSpPr>
              <a:spLocks noChangeArrowheads="1"/>
            </p:cNvSpPr>
            <p:nvPr/>
          </p:nvSpPr>
          <p:spPr bwMode="auto">
            <a:xfrm>
              <a:off x="1565" y="2643"/>
              <a:ext cx="223" cy="171"/>
            </a:xfrm>
            <a:prstGeom prst="rect">
              <a:avLst/>
            </a:prstGeom>
            <a:noFill/>
            <a:ln w="12700">
              <a:noFill/>
              <a:miter lim="800000"/>
              <a:headEnd/>
              <a:tailEnd/>
            </a:ln>
          </p:spPr>
          <p:txBody>
            <a:bodyPr wrap="none" lIns="90488" tIns="44450" rIns="90488" bIns="44450">
              <a:spAutoFit/>
            </a:bodyPr>
            <a:lstStyle/>
            <a:p>
              <a:pPr eaLnBrk="0" hangingPunct="0"/>
              <a:r>
                <a:rPr lang="en-US" altLang="zh-CN" sz="1000" b="1">
                  <a:latin typeface="仿宋体" pitchFamily="18" charset="-122"/>
                  <a:ea typeface="仿宋体" pitchFamily="18" charset="-122"/>
                </a:rPr>
                <a:t>●</a:t>
              </a:r>
            </a:p>
          </p:txBody>
        </p:sp>
        <p:sp>
          <p:nvSpPr>
            <p:cNvPr id="68667" name="Rectangle 95"/>
            <p:cNvSpPr>
              <a:spLocks noChangeArrowheads="1"/>
            </p:cNvSpPr>
            <p:nvPr/>
          </p:nvSpPr>
          <p:spPr bwMode="auto">
            <a:xfrm>
              <a:off x="3515" y="3368"/>
              <a:ext cx="223" cy="171"/>
            </a:xfrm>
            <a:prstGeom prst="rect">
              <a:avLst/>
            </a:prstGeom>
            <a:noFill/>
            <a:ln w="12700">
              <a:noFill/>
              <a:miter lim="800000"/>
              <a:headEnd/>
              <a:tailEnd/>
            </a:ln>
          </p:spPr>
          <p:txBody>
            <a:bodyPr wrap="none" lIns="90488" tIns="44450" rIns="90488" bIns="44450">
              <a:spAutoFit/>
            </a:bodyPr>
            <a:lstStyle/>
            <a:p>
              <a:pPr eaLnBrk="0" hangingPunct="0"/>
              <a:r>
                <a:rPr lang="en-US" altLang="zh-CN" sz="1000" b="1">
                  <a:latin typeface="仿宋体" pitchFamily="18" charset="-122"/>
                  <a:ea typeface="仿宋体" pitchFamily="18" charset="-122"/>
                </a:rPr>
                <a:t>●</a:t>
              </a:r>
            </a:p>
          </p:txBody>
        </p:sp>
        <p:sp>
          <p:nvSpPr>
            <p:cNvPr id="68668" name="Rectangle 96"/>
            <p:cNvSpPr>
              <a:spLocks noChangeArrowheads="1"/>
            </p:cNvSpPr>
            <p:nvPr/>
          </p:nvSpPr>
          <p:spPr bwMode="auto">
            <a:xfrm>
              <a:off x="3288" y="3687"/>
              <a:ext cx="222" cy="171"/>
            </a:xfrm>
            <a:prstGeom prst="rect">
              <a:avLst/>
            </a:prstGeom>
            <a:noFill/>
            <a:ln w="12700">
              <a:noFill/>
              <a:miter lim="800000"/>
              <a:headEnd/>
              <a:tailEnd/>
            </a:ln>
          </p:spPr>
          <p:txBody>
            <a:bodyPr wrap="none" lIns="90488" tIns="44450" rIns="90488" bIns="44450">
              <a:spAutoFit/>
            </a:bodyPr>
            <a:lstStyle/>
            <a:p>
              <a:pPr eaLnBrk="0" hangingPunct="0"/>
              <a:r>
                <a:rPr lang="en-US" altLang="zh-CN" sz="1000" b="1">
                  <a:latin typeface="仿宋体" pitchFamily="18" charset="-122"/>
                  <a:ea typeface="仿宋体" pitchFamily="18" charset="-122"/>
                </a:rPr>
                <a:t>●</a:t>
              </a:r>
            </a:p>
          </p:txBody>
        </p:sp>
        <p:sp>
          <p:nvSpPr>
            <p:cNvPr id="68669" name="Rectangle 97"/>
            <p:cNvSpPr>
              <a:spLocks noChangeArrowheads="1"/>
            </p:cNvSpPr>
            <p:nvPr/>
          </p:nvSpPr>
          <p:spPr bwMode="auto">
            <a:xfrm>
              <a:off x="2958" y="3885"/>
              <a:ext cx="223" cy="170"/>
            </a:xfrm>
            <a:prstGeom prst="rect">
              <a:avLst/>
            </a:prstGeom>
            <a:noFill/>
            <a:ln w="12700">
              <a:noFill/>
              <a:miter lim="800000"/>
              <a:headEnd/>
              <a:tailEnd/>
            </a:ln>
          </p:spPr>
          <p:txBody>
            <a:bodyPr wrap="none" lIns="90488" tIns="44450" rIns="90488" bIns="44450">
              <a:spAutoFit/>
            </a:bodyPr>
            <a:lstStyle/>
            <a:p>
              <a:pPr eaLnBrk="0" hangingPunct="0"/>
              <a:r>
                <a:rPr lang="en-US" altLang="zh-CN" sz="1000" b="1">
                  <a:latin typeface="仿宋体" pitchFamily="18" charset="-122"/>
                  <a:ea typeface="仿宋体" pitchFamily="18" charset="-122"/>
                </a:rPr>
                <a:t>●</a:t>
              </a:r>
            </a:p>
          </p:txBody>
        </p:sp>
        <p:sp>
          <p:nvSpPr>
            <p:cNvPr id="68670" name="Rectangle 98"/>
            <p:cNvSpPr>
              <a:spLocks noChangeArrowheads="1"/>
            </p:cNvSpPr>
            <p:nvPr/>
          </p:nvSpPr>
          <p:spPr bwMode="auto">
            <a:xfrm>
              <a:off x="2200" y="3913"/>
              <a:ext cx="223" cy="171"/>
            </a:xfrm>
            <a:prstGeom prst="rect">
              <a:avLst/>
            </a:prstGeom>
            <a:noFill/>
            <a:ln w="12700">
              <a:noFill/>
              <a:miter lim="800000"/>
              <a:headEnd/>
              <a:tailEnd/>
            </a:ln>
          </p:spPr>
          <p:txBody>
            <a:bodyPr wrap="none" lIns="90488" tIns="44450" rIns="90488" bIns="44450">
              <a:spAutoFit/>
            </a:bodyPr>
            <a:lstStyle/>
            <a:p>
              <a:pPr eaLnBrk="0" hangingPunct="0"/>
              <a:r>
                <a:rPr lang="en-US" altLang="zh-CN" sz="1000" b="1">
                  <a:latin typeface="仿宋体" pitchFamily="18" charset="-122"/>
                  <a:ea typeface="仿宋体" pitchFamily="18" charset="-122"/>
                </a:rPr>
                <a:t>●</a:t>
              </a:r>
            </a:p>
          </p:txBody>
        </p:sp>
        <p:sp>
          <p:nvSpPr>
            <p:cNvPr id="68671" name="Rectangle 99"/>
            <p:cNvSpPr>
              <a:spLocks noChangeArrowheads="1"/>
            </p:cNvSpPr>
            <p:nvPr/>
          </p:nvSpPr>
          <p:spPr bwMode="auto">
            <a:xfrm>
              <a:off x="1597" y="3385"/>
              <a:ext cx="223" cy="171"/>
            </a:xfrm>
            <a:prstGeom prst="rect">
              <a:avLst/>
            </a:prstGeom>
            <a:noFill/>
            <a:ln w="12700">
              <a:noFill/>
              <a:miter lim="800000"/>
              <a:headEnd/>
              <a:tailEnd/>
            </a:ln>
          </p:spPr>
          <p:txBody>
            <a:bodyPr wrap="none" lIns="90488" tIns="44450" rIns="90488" bIns="44450">
              <a:spAutoFit/>
            </a:bodyPr>
            <a:lstStyle/>
            <a:p>
              <a:pPr eaLnBrk="0" hangingPunct="0"/>
              <a:r>
                <a:rPr lang="en-US" altLang="zh-CN" sz="1000" b="1">
                  <a:latin typeface="仿宋体" pitchFamily="18" charset="-122"/>
                  <a:ea typeface="仿宋体" pitchFamily="18" charset="-122"/>
                </a:rPr>
                <a:t>●</a:t>
              </a:r>
            </a:p>
          </p:txBody>
        </p:sp>
        <p:sp>
          <p:nvSpPr>
            <p:cNvPr id="68672" name="Rectangle 100"/>
            <p:cNvSpPr>
              <a:spLocks noChangeArrowheads="1"/>
            </p:cNvSpPr>
            <p:nvPr/>
          </p:nvSpPr>
          <p:spPr bwMode="auto">
            <a:xfrm>
              <a:off x="1865" y="3722"/>
              <a:ext cx="222" cy="170"/>
            </a:xfrm>
            <a:prstGeom prst="rect">
              <a:avLst/>
            </a:prstGeom>
            <a:noFill/>
            <a:ln w="12700">
              <a:noFill/>
              <a:miter lim="800000"/>
              <a:headEnd/>
              <a:tailEnd/>
            </a:ln>
          </p:spPr>
          <p:txBody>
            <a:bodyPr wrap="none" lIns="90488" tIns="44450" rIns="90488" bIns="44450">
              <a:spAutoFit/>
            </a:bodyPr>
            <a:lstStyle/>
            <a:p>
              <a:pPr eaLnBrk="0" hangingPunct="0"/>
              <a:r>
                <a:rPr lang="en-US" altLang="zh-CN" sz="1000" b="1">
                  <a:latin typeface="仿宋体" pitchFamily="18" charset="-122"/>
                  <a:ea typeface="仿宋体" pitchFamily="18" charset="-122"/>
                </a:rPr>
                <a:t>●</a:t>
              </a:r>
            </a:p>
          </p:txBody>
        </p:sp>
        <p:sp>
          <p:nvSpPr>
            <p:cNvPr id="68673" name="Rectangle 101"/>
            <p:cNvSpPr>
              <a:spLocks noChangeArrowheads="1"/>
            </p:cNvSpPr>
            <p:nvPr/>
          </p:nvSpPr>
          <p:spPr bwMode="auto">
            <a:xfrm>
              <a:off x="2971" y="3395"/>
              <a:ext cx="241" cy="193"/>
            </a:xfrm>
            <a:prstGeom prst="rect">
              <a:avLst/>
            </a:prstGeom>
            <a:noFill/>
            <a:ln w="12700">
              <a:noFill/>
              <a:miter lim="800000"/>
              <a:headEnd/>
              <a:tailEnd/>
            </a:ln>
          </p:spPr>
          <p:txBody>
            <a:bodyPr wrap="none" lIns="90488" tIns="44450" rIns="90488" bIns="44450">
              <a:spAutoFit/>
            </a:bodyPr>
            <a:lstStyle/>
            <a:p>
              <a:pPr eaLnBrk="0" hangingPunct="0"/>
              <a:r>
                <a:rPr lang="en-US" altLang="zh-CN" sz="1200" b="1">
                  <a:latin typeface="仿宋体" pitchFamily="18" charset="-122"/>
                  <a:ea typeface="仿宋体" pitchFamily="18" charset="-122"/>
                </a:rPr>
                <a:t>●</a:t>
              </a:r>
            </a:p>
          </p:txBody>
        </p:sp>
        <p:sp>
          <p:nvSpPr>
            <p:cNvPr id="68674" name="Rectangle 102"/>
            <p:cNvSpPr>
              <a:spLocks noChangeArrowheads="1"/>
            </p:cNvSpPr>
            <p:nvPr/>
          </p:nvSpPr>
          <p:spPr bwMode="auto">
            <a:xfrm>
              <a:off x="2126" y="2624"/>
              <a:ext cx="242" cy="192"/>
            </a:xfrm>
            <a:prstGeom prst="rect">
              <a:avLst/>
            </a:prstGeom>
            <a:noFill/>
            <a:ln w="12700">
              <a:noFill/>
              <a:miter lim="800000"/>
              <a:headEnd/>
              <a:tailEnd/>
            </a:ln>
          </p:spPr>
          <p:txBody>
            <a:bodyPr wrap="none" lIns="90488" tIns="44450" rIns="90488" bIns="44450">
              <a:spAutoFit/>
            </a:bodyPr>
            <a:lstStyle/>
            <a:p>
              <a:pPr eaLnBrk="0" hangingPunct="0"/>
              <a:r>
                <a:rPr lang="en-US" altLang="zh-CN" sz="1200" b="1">
                  <a:latin typeface="仿宋体" pitchFamily="18" charset="-122"/>
                  <a:ea typeface="仿宋体" pitchFamily="18" charset="-122"/>
                </a:rPr>
                <a:t>●</a:t>
              </a:r>
            </a:p>
          </p:txBody>
        </p:sp>
        <p:sp>
          <p:nvSpPr>
            <p:cNvPr id="68675" name="Rectangle 103"/>
            <p:cNvSpPr>
              <a:spLocks noChangeArrowheads="1"/>
            </p:cNvSpPr>
            <p:nvPr/>
          </p:nvSpPr>
          <p:spPr bwMode="auto">
            <a:xfrm>
              <a:off x="2186" y="3411"/>
              <a:ext cx="241" cy="192"/>
            </a:xfrm>
            <a:prstGeom prst="rect">
              <a:avLst/>
            </a:prstGeom>
            <a:noFill/>
            <a:ln w="12700">
              <a:noFill/>
              <a:miter lim="800000"/>
              <a:headEnd/>
              <a:tailEnd/>
            </a:ln>
          </p:spPr>
          <p:txBody>
            <a:bodyPr wrap="none" lIns="90488" tIns="44450" rIns="90488" bIns="44450">
              <a:spAutoFit/>
            </a:bodyPr>
            <a:lstStyle/>
            <a:p>
              <a:pPr eaLnBrk="0" hangingPunct="0"/>
              <a:r>
                <a:rPr lang="en-US" altLang="zh-CN" sz="1200" b="1">
                  <a:latin typeface="仿宋体" pitchFamily="18" charset="-122"/>
                  <a:ea typeface="仿宋体" pitchFamily="18" charset="-122"/>
                </a:rPr>
                <a:t>●</a:t>
              </a:r>
            </a:p>
          </p:txBody>
        </p:sp>
      </p:grpSp>
      <p:sp>
        <p:nvSpPr>
          <p:cNvPr id="6" name="TextBox 5"/>
          <p:cNvSpPr txBox="1"/>
          <p:nvPr/>
        </p:nvSpPr>
        <p:spPr>
          <a:xfrm>
            <a:off x="3378155" y="6381328"/>
            <a:ext cx="1697901" cy="369332"/>
          </a:xfrm>
          <a:prstGeom prst="rect">
            <a:avLst/>
          </a:prstGeom>
          <a:noFill/>
        </p:spPr>
        <p:txBody>
          <a:bodyPr wrap="none" rtlCol="0">
            <a:spAutoFit/>
          </a:bodyPr>
          <a:lstStyle/>
          <a:p>
            <a:r>
              <a:rPr lang="zh-CN" altLang="en-US" sz="1800" b="1" dirty="0">
                <a:solidFill>
                  <a:srgbClr val="FF0000"/>
                </a:solidFill>
                <a:latin typeface="宋体" pitchFamily="2" charset="-122"/>
              </a:rPr>
              <a:t>码元状态数</a:t>
            </a:r>
            <a:r>
              <a:rPr lang="en-US" altLang="zh-CN" sz="1800" b="1" dirty="0" smtClean="0">
                <a:solidFill>
                  <a:srgbClr val="FF0000"/>
                </a:solidFill>
                <a:latin typeface="宋体" pitchFamily="2" charset="-122"/>
              </a:rPr>
              <a:t>=16</a:t>
            </a:r>
            <a:endParaRPr lang="zh-CN" altLang="en-US" sz="1800" dirty="0">
              <a:solidFill>
                <a:srgbClr val="FF0000"/>
              </a:solidFill>
            </a:endParaRP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8610600" y="92075"/>
            <a:ext cx="492443" cy="461665"/>
          </a:xfrm>
          <a:prstGeom prst="rect">
            <a:avLst/>
          </a:prstGeom>
          <a:noFill/>
          <a:ln w="12700">
            <a:noFill/>
            <a:miter lim="800000"/>
            <a:headEnd/>
            <a:tailEnd/>
          </a:ln>
        </p:spPr>
        <p:txBody>
          <a:bodyPr wrap="none">
            <a:spAutoFit/>
          </a:bodyPr>
          <a:lstStyle/>
          <a:p>
            <a:pPr eaLnBrk="0" hangingPunct="0"/>
            <a:r>
              <a:rPr lang="en-US" altLang="zh-CN" dirty="0" smtClean="0"/>
              <a:t>59</a:t>
            </a:r>
            <a:endParaRPr lang="en-US" altLang="zh-CN" dirty="0"/>
          </a:p>
        </p:txBody>
      </p:sp>
      <p:sp>
        <p:nvSpPr>
          <p:cNvPr id="43011" name="Text Box 3"/>
          <p:cNvSpPr txBox="1">
            <a:spLocks noChangeArrowheads="1"/>
          </p:cNvSpPr>
          <p:nvPr/>
        </p:nvSpPr>
        <p:spPr bwMode="auto">
          <a:xfrm>
            <a:off x="120650" y="549275"/>
            <a:ext cx="9023350" cy="6357938"/>
          </a:xfrm>
          <a:prstGeom prst="rect">
            <a:avLst/>
          </a:prstGeom>
          <a:noFill/>
          <a:ln w="9525">
            <a:noFill/>
            <a:miter lim="800000"/>
            <a:headEnd/>
            <a:tailEnd/>
          </a:ln>
        </p:spPr>
        <p:txBody>
          <a:bodyPr wrap="none">
            <a:spAutoFit/>
          </a:bodyPr>
          <a:lstStyle/>
          <a:p>
            <a:pPr>
              <a:lnSpc>
                <a:spcPct val="65000"/>
              </a:lnSpc>
              <a:spcBef>
                <a:spcPct val="20000"/>
              </a:spcBef>
            </a:pPr>
            <a:r>
              <a:rPr lang="en-US" altLang="zh-CN" b="1" dirty="0">
                <a:solidFill>
                  <a:srgbClr val="FF0000"/>
                </a:solidFill>
                <a:latin typeface="楷体" pitchFamily="18" charset="-122"/>
                <a:ea typeface="楷体" pitchFamily="18" charset="-122"/>
              </a:rPr>
              <a:t>★  </a:t>
            </a:r>
            <a:r>
              <a:rPr lang="zh-CN" altLang="en-US" b="1" dirty="0">
                <a:solidFill>
                  <a:srgbClr val="FF0000"/>
                </a:solidFill>
                <a:latin typeface="楷体" pitchFamily="18" charset="-122"/>
                <a:ea typeface="楷体" pitchFamily="18" charset="-122"/>
              </a:rPr>
              <a:t>数据传输：</a:t>
            </a:r>
            <a:r>
              <a:rPr lang="zh-CN" altLang="en-US" b="1" dirty="0">
                <a:latin typeface="楷体" pitchFamily="18" charset="-122"/>
                <a:ea typeface="楷体" pitchFamily="18" charset="-122"/>
              </a:rPr>
              <a:t>     正文</a:t>
            </a:r>
            <a:r>
              <a:rPr lang="en-US" altLang="zh-CN" b="1" dirty="0">
                <a:latin typeface="楷体" pitchFamily="18" charset="-122"/>
                <a:ea typeface="楷体" pitchFamily="18" charset="-122"/>
              </a:rPr>
              <a:t>1 ━→</a:t>
            </a:r>
          </a:p>
          <a:p>
            <a:pPr>
              <a:lnSpc>
                <a:spcPct val="65000"/>
              </a:lnSpc>
              <a:spcBef>
                <a:spcPct val="20000"/>
              </a:spcBef>
            </a:pPr>
            <a:r>
              <a:rPr lang="en-US" altLang="zh-CN" b="1" dirty="0">
                <a:latin typeface="楷体" pitchFamily="18" charset="-122"/>
                <a:ea typeface="楷体" pitchFamily="18" charset="-122"/>
              </a:rPr>
              <a:t>                         ←━ 1.ACK</a:t>
            </a:r>
          </a:p>
          <a:p>
            <a:pPr>
              <a:lnSpc>
                <a:spcPct val="65000"/>
              </a:lnSpc>
              <a:spcBef>
                <a:spcPct val="20000"/>
              </a:spcBef>
            </a:pPr>
            <a:r>
              <a:rPr lang="en-US" altLang="zh-CN" b="1" dirty="0">
                <a:latin typeface="楷体" pitchFamily="18" charset="-122"/>
                <a:ea typeface="楷体" pitchFamily="18" charset="-122"/>
              </a:rPr>
              <a:t>                   </a:t>
            </a:r>
            <a:r>
              <a:rPr lang="zh-CN" altLang="en-US" b="1" dirty="0">
                <a:latin typeface="楷体" pitchFamily="18" charset="-122"/>
                <a:ea typeface="楷体" pitchFamily="18" charset="-122"/>
              </a:rPr>
              <a:t>正文</a:t>
            </a:r>
            <a:r>
              <a:rPr lang="en-US" altLang="zh-CN" b="1" dirty="0">
                <a:latin typeface="楷体" pitchFamily="18" charset="-122"/>
                <a:ea typeface="楷体" pitchFamily="18" charset="-122"/>
              </a:rPr>
              <a:t>2 ━→</a:t>
            </a:r>
          </a:p>
          <a:p>
            <a:pPr>
              <a:lnSpc>
                <a:spcPct val="65000"/>
              </a:lnSpc>
              <a:spcBef>
                <a:spcPct val="20000"/>
              </a:spcBef>
            </a:pPr>
            <a:r>
              <a:rPr lang="en-US" altLang="zh-CN" b="1" dirty="0">
                <a:latin typeface="楷体" pitchFamily="18" charset="-122"/>
                <a:ea typeface="楷体" pitchFamily="18" charset="-122"/>
              </a:rPr>
              <a:t>                         ←━ 0.ACK</a:t>
            </a:r>
          </a:p>
          <a:p>
            <a:pPr>
              <a:lnSpc>
                <a:spcPct val="70000"/>
              </a:lnSpc>
              <a:spcBef>
                <a:spcPct val="20000"/>
              </a:spcBef>
            </a:pPr>
            <a:r>
              <a:rPr lang="en-US" altLang="zh-CN" sz="2000" b="1" dirty="0">
                <a:latin typeface="楷体" pitchFamily="18" charset="-122"/>
                <a:ea typeface="楷体" pitchFamily="18" charset="-122"/>
              </a:rPr>
              <a:t>            </a:t>
            </a:r>
            <a:r>
              <a:rPr lang="en-US" altLang="zh-CN" b="1" dirty="0">
                <a:latin typeface="楷体" pitchFamily="18" charset="-122"/>
                <a:ea typeface="楷体" pitchFamily="18" charset="-122"/>
              </a:rPr>
              <a:t>************************************</a:t>
            </a:r>
          </a:p>
          <a:p>
            <a:pPr>
              <a:lnSpc>
                <a:spcPct val="70000"/>
              </a:lnSpc>
              <a:spcBef>
                <a:spcPct val="20000"/>
              </a:spcBef>
            </a:pPr>
            <a:r>
              <a:rPr lang="en-US" altLang="zh-CN" b="1" dirty="0">
                <a:latin typeface="楷体" pitchFamily="18" charset="-122"/>
                <a:ea typeface="楷体" pitchFamily="18" charset="-122"/>
              </a:rPr>
              <a:t>   </a:t>
            </a:r>
            <a:r>
              <a:rPr lang="zh-CN" altLang="en-US" b="1" dirty="0">
                <a:latin typeface="楷体" pitchFamily="18" charset="-122"/>
                <a:ea typeface="楷体" pitchFamily="18" charset="-122"/>
              </a:rPr>
              <a:t>正文</a:t>
            </a:r>
            <a:r>
              <a:rPr lang="en-US" altLang="zh-CN" b="1" dirty="0">
                <a:latin typeface="楷体" pitchFamily="18" charset="-122"/>
                <a:ea typeface="楷体" pitchFamily="18" charset="-122"/>
              </a:rPr>
              <a:t>3  ━→             *          </a:t>
            </a:r>
            <a:r>
              <a:rPr lang="zh-CN" altLang="en-US" b="1" dirty="0">
                <a:latin typeface="楷体" pitchFamily="18" charset="-122"/>
                <a:ea typeface="楷体" pitchFamily="18" charset="-122"/>
              </a:rPr>
              <a:t>正文</a:t>
            </a:r>
            <a:r>
              <a:rPr lang="en-US" altLang="zh-CN" b="1" dirty="0">
                <a:latin typeface="楷体" pitchFamily="18" charset="-122"/>
                <a:ea typeface="楷体" pitchFamily="18" charset="-122"/>
              </a:rPr>
              <a:t>3 ━→ </a:t>
            </a:r>
          </a:p>
          <a:p>
            <a:pPr>
              <a:lnSpc>
                <a:spcPct val="70000"/>
              </a:lnSpc>
              <a:spcBef>
                <a:spcPct val="10000"/>
              </a:spcBef>
              <a:spcAft>
                <a:spcPct val="25000"/>
              </a:spcAft>
            </a:pPr>
            <a:r>
              <a:rPr lang="zh-CN" altLang="en-US" sz="2000" b="1" dirty="0">
                <a:solidFill>
                  <a:srgbClr val="FF0000"/>
                </a:solidFill>
                <a:latin typeface="楷体" pitchFamily="18" charset="-122"/>
                <a:ea typeface="楷体" pitchFamily="18" charset="-122"/>
              </a:rPr>
              <a:t>超时</a:t>
            </a:r>
            <a:r>
              <a:rPr lang="en-US" altLang="zh-CN" sz="2000" b="1" dirty="0">
                <a:solidFill>
                  <a:srgbClr val="FF0000"/>
                </a:solidFill>
                <a:latin typeface="楷体" pitchFamily="18" charset="-122"/>
                <a:ea typeface="楷体" pitchFamily="18" charset="-122"/>
              </a:rPr>
              <a:t>(</a:t>
            </a:r>
            <a:r>
              <a:rPr lang="zh-CN" altLang="en-US" sz="2000" b="1" dirty="0">
                <a:solidFill>
                  <a:srgbClr val="FF0000"/>
                </a:solidFill>
                <a:latin typeface="楷体" pitchFamily="18" charset="-122"/>
                <a:ea typeface="楷体" pitchFamily="18" charset="-122"/>
              </a:rPr>
              <a:t>传输错误，丢弃正文</a:t>
            </a:r>
            <a:r>
              <a:rPr lang="en-US" altLang="zh-CN" sz="2000" b="1" dirty="0">
                <a:solidFill>
                  <a:srgbClr val="FF0000"/>
                </a:solidFill>
                <a:latin typeface="楷体" pitchFamily="18" charset="-122"/>
                <a:ea typeface="楷体" pitchFamily="18" charset="-122"/>
              </a:rPr>
              <a:t>3</a:t>
            </a:r>
            <a:r>
              <a:rPr lang="en-US" altLang="zh-CN" b="1" dirty="0">
                <a:solidFill>
                  <a:srgbClr val="FF0000"/>
                </a:solidFill>
                <a:latin typeface="楷体" pitchFamily="18" charset="-122"/>
                <a:ea typeface="楷体" pitchFamily="18" charset="-122"/>
              </a:rPr>
              <a:t>)</a:t>
            </a:r>
            <a:r>
              <a:rPr lang="en-US" altLang="zh-CN" b="1" dirty="0">
                <a:solidFill>
                  <a:schemeClr val="hlink"/>
                </a:solidFill>
                <a:latin typeface="楷体" pitchFamily="18" charset="-122"/>
                <a:ea typeface="楷体" pitchFamily="18" charset="-122"/>
              </a:rPr>
              <a:t>      </a:t>
            </a:r>
            <a:r>
              <a:rPr lang="en-US" altLang="zh-CN" b="1" dirty="0">
                <a:latin typeface="楷体" pitchFamily="18" charset="-122"/>
                <a:ea typeface="楷体" pitchFamily="18" charset="-122"/>
              </a:rPr>
              <a:t>*</a:t>
            </a:r>
            <a:r>
              <a:rPr lang="en-US" altLang="zh-CN" b="1" dirty="0">
                <a:solidFill>
                  <a:schemeClr val="hlink"/>
                </a:solidFill>
                <a:latin typeface="楷体" pitchFamily="18" charset="-122"/>
                <a:ea typeface="楷体" pitchFamily="18" charset="-122"/>
              </a:rPr>
              <a:t>     </a:t>
            </a:r>
            <a:r>
              <a:rPr lang="zh-CN" altLang="en-US" sz="2000" b="1" dirty="0">
                <a:solidFill>
                  <a:srgbClr val="FF0000"/>
                </a:solidFill>
                <a:latin typeface="楷体" pitchFamily="18" charset="-122"/>
                <a:ea typeface="楷体" pitchFamily="18" charset="-122"/>
              </a:rPr>
              <a:t>超时</a:t>
            </a:r>
            <a:r>
              <a:rPr lang="en-US" altLang="zh-CN" sz="2000" b="1" dirty="0">
                <a:solidFill>
                  <a:srgbClr val="FF0000"/>
                </a:solidFill>
                <a:latin typeface="楷体" pitchFamily="18" charset="-122"/>
                <a:ea typeface="楷体" pitchFamily="18" charset="-122"/>
              </a:rPr>
              <a:t>(ACK</a:t>
            </a:r>
            <a:r>
              <a:rPr lang="zh-CN" altLang="en-US" sz="2000" b="1" dirty="0">
                <a:solidFill>
                  <a:srgbClr val="FF0000"/>
                </a:solidFill>
                <a:latin typeface="楷体" pitchFamily="18" charset="-122"/>
                <a:ea typeface="楷体" pitchFamily="18" charset="-122"/>
              </a:rPr>
              <a:t>丢失</a:t>
            </a:r>
            <a:r>
              <a:rPr lang="en-US" altLang="zh-CN" sz="2000" b="1" dirty="0">
                <a:solidFill>
                  <a:srgbClr val="FF0000"/>
                </a:solidFill>
                <a:latin typeface="楷体" pitchFamily="18" charset="-122"/>
                <a:ea typeface="楷体" pitchFamily="18" charset="-122"/>
              </a:rPr>
              <a:t>)</a:t>
            </a:r>
            <a:r>
              <a:rPr lang="en-US" altLang="zh-CN" b="1" dirty="0">
                <a:latin typeface="楷体" pitchFamily="18" charset="-122"/>
                <a:ea typeface="楷体" pitchFamily="18" charset="-122"/>
              </a:rPr>
              <a:t>   ←━ 1.ACK</a:t>
            </a:r>
            <a:endParaRPr lang="en-US" altLang="zh-CN" b="1" dirty="0">
              <a:solidFill>
                <a:schemeClr val="hlink"/>
              </a:solidFill>
              <a:latin typeface="楷体" pitchFamily="18" charset="-122"/>
              <a:ea typeface="楷体" pitchFamily="18" charset="-122"/>
            </a:endParaRPr>
          </a:p>
          <a:p>
            <a:pPr>
              <a:lnSpc>
                <a:spcPct val="70000"/>
              </a:lnSpc>
              <a:spcBef>
                <a:spcPct val="20000"/>
              </a:spcBef>
            </a:pPr>
            <a:r>
              <a:rPr lang="en-US" altLang="zh-CN" b="1" dirty="0">
                <a:latin typeface="楷体" pitchFamily="18" charset="-122"/>
                <a:ea typeface="楷体" pitchFamily="18" charset="-122"/>
              </a:rPr>
              <a:t>   </a:t>
            </a:r>
            <a:r>
              <a:rPr lang="zh-CN" altLang="en-US" b="1" dirty="0">
                <a:latin typeface="楷体" pitchFamily="18" charset="-122"/>
                <a:ea typeface="楷体" pitchFamily="18" charset="-122"/>
              </a:rPr>
              <a:t>正文</a:t>
            </a:r>
            <a:r>
              <a:rPr lang="en-US" altLang="zh-CN" b="1" dirty="0">
                <a:latin typeface="楷体" pitchFamily="18" charset="-122"/>
                <a:ea typeface="楷体" pitchFamily="18" charset="-122"/>
              </a:rPr>
              <a:t>3 ━→</a:t>
            </a:r>
            <a:r>
              <a:rPr lang="zh-CN" altLang="en-US" b="1" dirty="0">
                <a:latin typeface="楷体" pitchFamily="18" charset="-122"/>
                <a:ea typeface="楷体" pitchFamily="18" charset="-122"/>
              </a:rPr>
              <a:t>（重发）      *          正文</a:t>
            </a:r>
            <a:r>
              <a:rPr lang="en-US" altLang="zh-CN" b="1" dirty="0">
                <a:latin typeface="楷体" pitchFamily="18" charset="-122"/>
                <a:ea typeface="楷体" pitchFamily="18" charset="-122"/>
              </a:rPr>
              <a:t>3 ━→</a:t>
            </a:r>
            <a:r>
              <a:rPr lang="zh-CN" altLang="en-US" b="1" dirty="0">
                <a:latin typeface="楷体" pitchFamily="18" charset="-122"/>
                <a:ea typeface="楷体" pitchFamily="18" charset="-122"/>
              </a:rPr>
              <a:t>（重发） </a:t>
            </a:r>
          </a:p>
          <a:p>
            <a:pPr>
              <a:lnSpc>
                <a:spcPct val="70000"/>
              </a:lnSpc>
              <a:spcBef>
                <a:spcPct val="20000"/>
              </a:spcBef>
            </a:pPr>
            <a:r>
              <a:rPr lang="zh-CN" altLang="en-US" b="1" dirty="0">
                <a:latin typeface="楷体" pitchFamily="18" charset="-122"/>
                <a:ea typeface="楷体" pitchFamily="18" charset="-122"/>
              </a:rPr>
              <a:t>         ←━ </a:t>
            </a:r>
            <a:r>
              <a:rPr lang="en-US" altLang="zh-CN" b="1" dirty="0">
                <a:latin typeface="楷体" pitchFamily="18" charset="-122"/>
                <a:ea typeface="楷体" pitchFamily="18" charset="-122"/>
              </a:rPr>
              <a:t>1.ACK        *     </a:t>
            </a:r>
            <a:r>
              <a:rPr lang="en-US" altLang="zh-CN" sz="2000" b="1" dirty="0">
                <a:solidFill>
                  <a:srgbClr val="FF0000"/>
                </a:solidFill>
                <a:latin typeface="楷体" pitchFamily="18" charset="-122"/>
                <a:ea typeface="楷体" pitchFamily="18" charset="-122"/>
              </a:rPr>
              <a:t>(</a:t>
            </a:r>
            <a:r>
              <a:rPr lang="zh-CN" altLang="en-US" sz="2000" b="1" dirty="0">
                <a:solidFill>
                  <a:srgbClr val="FF0000"/>
                </a:solidFill>
                <a:latin typeface="楷体" pitchFamily="18" charset="-122"/>
                <a:ea typeface="楷体" pitchFamily="18" charset="-122"/>
              </a:rPr>
              <a:t>重收，收方自动丢弃正文</a:t>
            </a:r>
            <a:r>
              <a:rPr lang="en-US" altLang="zh-CN" sz="2000" b="1" dirty="0">
                <a:solidFill>
                  <a:srgbClr val="FF0000"/>
                </a:solidFill>
                <a:latin typeface="楷体" pitchFamily="18" charset="-122"/>
                <a:ea typeface="楷体" pitchFamily="18" charset="-122"/>
              </a:rPr>
              <a:t>3)</a:t>
            </a:r>
          </a:p>
          <a:p>
            <a:pPr>
              <a:lnSpc>
                <a:spcPct val="70000"/>
              </a:lnSpc>
              <a:spcBef>
                <a:spcPct val="20000"/>
              </a:spcBef>
            </a:pPr>
            <a:r>
              <a:rPr lang="en-US" altLang="zh-CN" b="1" dirty="0">
                <a:latin typeface="楷体" pitchFamily="18" charset="-122"/>
                <a:ea typeface="楷体" pitchFamily="18" charset="-122"/>
              </a:rPr>
              <a:t>                           *                   </a:t>
            </a:r>
            <a:r>
              <a:rPr lang="en-US" altLang="zh-CN" b="1" dirty="0">
                <a:solidFill>
                  <a:srgbClr val="FF0000"/>
                </a:solidFill>
                <a:latin typeface="楷体" pitchFamily="18" charset="-122"/>
                <a:ea typeface="楷体" pitchFamily="18" charset="-122"/>
              </a:rPr>
              <a:t>←━ 1.ACK</a:t>
            </a:r>
            <a:r>
              <a:rPr lang="en-US" altLang="zh-CN" b="1" dirty="0">
                <a:latin typeface="楷体" pitchFamily="18" charset="-122"/>
                <a:ea typeface="楷体" pitchFamily="18" charset="-122"/>
              </a:rPr>
              <a:t> </a:t>
            </a:r>
          </a:p>
          <a:p>
            <a:pPr>
              <a:lnSpc>
                <a:spcPct val="70000"/>
              </a:lnSpc>
              <a:spcBef>
                <a:spcPct val="20000"/>
              </a:spcBef>
            </a:pPr>
            <a:r>
              <a:rPr lang="en-US" altLang="zh-CN" b="1" dirty="0">
                <a:latin typeface="楷体" pitchFamily="18" charset="-122"/>
                <a:ea typeface="楷体" pitchFamily="18" charset="-122"/>
              </a:rPr>
              <a:t>          ************************************</a:t>
            </a:r>
          </a:p>
          <a:p>
            <a:pPr>
              <a:lnSpc>
                <a:spcPct val="70000"/>
              </a:lnSpc>
              <a:spcBef>
                <a:spcPct val="20000"/>
              </a:spcBef>
            </a:pPr>
            <a:r>
              <a:rPr lang="en-US" altLang="zh-CN" b="1" dirty="0">
                <a:latin typeface="楷体" pitchFamily="18" charset="-122"/>
                <a:ea typeface="楷体" pitchFamily="18" charset="-122"/>
              </a:rPr>
              <a:t>                        ←━ ENQ (</a:t>
            </a:r>
            <a:r>
              <a:rPr lang="zh-CN" altLang="en-US" b="1" dirty="0">
                <a:latin typeface="楷体" pitchFamily="18" charset="-122"/>
                <a:ea typeface="楷体" pitchFamily="18" charset="-122"/>
              </a:rPr>
              <a:t>被叫站要发数据</a:t>
            </a:r>
            <a:r>
              <a:rPr lang="en-US" altLang="zh-CN" b="1" dirty="0">
                <a:latin typeface="楷体" pitchFamily="18" charset="-122"/>
                <a:ea typeface="楷体" pitchFamily="18" charset="-122"/>
              </a:rPr>
              <a:t>)</a:t>
            </a:r>
          </a:p>
          <a:p>
            <a:pPr>
              <a:lnSpc>
                <a:spcPct val="70000"/>
              </a:lnSpc>
              <a:spcBef>
                <a:spcPct val="20000"/>
              </a:spcBef>
            </a:pPr>
            <a:r>
              <a:rPr lang="en-US" altLang="zh-CN" b="1" dirty="0">
                <a:latin typeface="楷体" pitchFamily="18" charset="-122"/>
                <a:ea typeface="楷体" pitchFamily="18" charset="-122"/>
              </a:rPr>
              <a:t>                  ACK.0 ━→</a:t>
            </a:r>
          </a:p>
          <a:p>
            <a:pPr>
              <a:lnSpc>
                <a:spcPct val="70000"/>
              </a:lnSpc>
              <a:spcBef>
                <a:spcPct val="20000"/>
              </a:spcBef>
            </a:pPr>
            <a:r>
              <a:rPr lang="en-US" altLang="zh-CN" b="1" dirty="0">
                <a:latin typeface="楷体" pitchFamily="18" charset="-122"/>
                <a:ea typeface="楷体" pitchFamily="18" charset="-122"/>
              </a:rPr>
              <a:t>                        ←━ </a:t>
            </a:r>
            <a:r>
              <a:rPr lang="zh-CN" altLang="en-US" b="1" dirty="0">
                <a:latin typeface="楷体" pitchFamily="18" charset="-122"/>
                <a:ea typeface="楷体" pitchFamily="18" charset="-122"/>
              </a:rPr>
              <a:t>正文</a:t>
            </a:r>
            <a:r>
              <a:rPr lang="en-US" altLang="zh-CN" b="1" dirty="0">
                <a:latin typeface="楷体" pitchFamily="18" charset="-122"/>
                <a:ea typeface="楷体" pitchFamily="18" charset="-122"/>
              </a:rPr>
              <a:t>1</a:t>
            </a:r>
          </a:p>
          <a:p>
            <a:pPr>
              <a:lnSpc>
                <a:spcPct val="70000"/>
              </a:lnSpc>
              <a:spcBef>
                <a:spcPct val="20000"/>
              </a:spcBef>
            </a:pPr>
            <a:r>
              <a:rPr lang="en-US" altLang="zh-CN" b="1" dirty="0">
                <a:latin typeface="楷体" pitchFamily="18" charset="-122"/>
                <a:ea typeface="楷体" pitchFamily="18" charset="-122"/>
              </a:rPr>
              <a:t>                  ACK.1 ━→</a:t>
            </a:r>
          </a:p>
          <a:p>
            <a:pPr>
              <a:lnSpc>
                <a:spcPct val="70000"/>
              </a:lnSpc>
              <a:spcBef>
                <a:spcPct val="20000"/>
              </a:spcBef>
            </a:pPr>
            <a:r>
              <a:rPr lang="en-US" altLang="zh-CN" b="1" dirty="0">
                <a:latin typeface="楷体" pitchFamily="18" charset="-122"/>
                <a:ea typeface="楷体" pitchFamily="18" charset="-122"/>
              </a:rPr>
              <a:t>                       ......</a:t>
            </a:r>
          </a:p>
          <a:p>
            <a:pPr>
              <a:lnSpc>
                <a:spcPct val="70000"/>
              </a:lnSpc>
              <a:spcBef>
                <a:spcPct val="50000"/>
              </a:spcBef>
            </a:pPr>
            <a:r>
              <a:rPr lang="en-US" altLang="zh-CN" b="1" dirty="0">
                <a:solidFill>
                  <a:srgbClr val="FF0000"/>
                </a:solidFill>
                <a:latin typeface="楷体" pitchFamily="18" charset="-122"/>
                <a:ea typeface="楷体" pitchFamily="18" charset="-122"/>
              </a:rPr>
              <a:t>★  </a:t>
            </a:r>
            <a:r>
              <a:rPr lang="zh-CN" altLang="en-US" b="1" dirty="0">
                <a:solidFill>
                  <a:srgbClr val="FF0000"/>
                </a:solidFill>
                <a:latin typeface="楷体" pitchFamily="18" charset="-122"/>
                <a:ea typeface="楷体" pitchFamily="18" charset="-122"/>
              </a:rPr>
              <a:t>释放链路：</a:t>
            </a:r>
          </a:p>
          <a:p>
            <a:pPr>
              <a:lnSpc>
                <a:spcPct val="70000"/>
              </a:lnSpc>
              <a:spcBef>
                <a:spcPct val="20000"/>
              </a:spcBef>
            </a:pPr>
            <a:r>
              <a:rPr lang="zh-CN" altLang="en-US" b="1" dirty="0">
                <a:latin typeface="楷体" pitchFamily="18" charset="-122"/>
                <a:ea typeface="楷体" pitchFamily="18" charset="-122"/>
              </a:rPr>
              <a:t>       任一方</a:t>
            </a:r>
            <a:r>
              <a:rPr lang="en-US" altLang="zh-CN" b="1" dirty="0">
                <a:latin typeface="楷体" pitchFamily="18" charset="-122"/>
                <a:ea typeface="楷体" pitchFamily="18" charset="-122"/>
              </a:rPr>
              <a:t>:      EOT ━→</a:t>
            </a:r>
          </a:p>
          <a:p>
            <a:pPr>
              <a:lnSpc>
                <a:spcPct val="70000"/>
              </a:lnSpc>
              <a:spcBef>
                <a:spcPct val="20000"/>
              </a:spcBef>
            </a:pPr>
            <a:r>
              <a:rPr lang="en-US" altLang="zh-CN" b="1" dirty="0">
                <a:latin typeface="楷体" pitchFamily="18" charset="-122"/>
                <a:ea typeface="楷体" pitchFamily="18" charset="-122"/>
              </a:rPr>
              <a:t>                        ←━ EOT</a:t>
            </a:r>
            <a:endParaRPr lang="en-US" altLang="zh-CN" dirty="0"/>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2"/>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44035" name="Text Box 3"/>
          <p:cNvSpPr txBox="1">
            <a:spLocks noChangeArrowheads="1"/>
          </p:cNvSpPr>
          <p:nvPr/>
        </p:nvSpPr>
        <p:spPr bwMode="auto">
          <a:xfrm>
            <a:off x="861060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60</a:t>
            </a:r>
            <a:endParaRPr lang="en-US" altLang="zh-CN" dirty="0"/>
          </a:p>
        </p:txBody>
      </p:sp>
      <p:sp>
        <p:nvSpPr>
          <p:cNvPr id="44036" name="Text Box 4"/>
          <p:cNvSpPr txBox="1">
            <a:spLocks noChangeArrowheads="1"/>
          </p:cNvSpPr>
          <p:nvPr/>
        </p:nvSpPr>
        <p:spPr bwMode="auto">
          <a:xfrm>
            <a:off x="288925" y="-20638"/>
            <a:ext cx="5938838" cy="749301"/>
          </a:xfrm>
          <a:prstGeom prst="rect">
            <a:avLst/>
          </a:prstGeom>
          <a:noFill/>
          <a:ln w="9525">
            <a:noFill/>
            <a:miter lim="800000"/>
            <a:headEnd/>
            <a:tailEnd/>
          </a:ln>
        </p:spPr>
        <p:txBody>
          <a:bodyPr>
            <a:spAutoFit/>
          </a:bodyPr>
          <a:lstStyle/>
          <a:p>
            <a:pPr>
              <a:lnSpc>
                <a:spcPct val="135000"/>
              </a:lnSpc>
              <a:spcBef>
                <a:spcPct val="20000"/>
              </a:spcBef>
            </a:pPr>
            <a:r>
              <a:rPr lang="zh-CN" altLang="en-US" sz="2800" b="1">
                <a:latin typeface="楷体" pitchFamily="18" charset="-122"/>
                <a:ea typeface="楷体" pitchFamily="18" charset="-122"/>
              </a:rPr>
              <a:t>面向字符型的传输控制规程的特点</a:t>
            </a:r>
            <a:r>
              <a:rPr lang="zh-CN" altLang="en-US" sz="3200" b="1">
                <a:latin typeface="楷体" pitchFamily="18" charset="-122"/>
                <a:ea typeface="楷体" pitchFamily="18" charset="-122"/>
              </a:rPr>
              <a:t>：</a:t>
            </a:r>
            <a:endParaRPr lang="zh-CN" altLang="en-US" sz="2800" b="1">
              <a:solidFill>
                <a:srgbClr val="FF0000"/>
              </a:solidFill>
              <a:latin typeface="楷体" pitchFamily="18" charset="-122"/>
              <a:ea typeface="楷体" pitchFamily="18" charset="-122"/>
            </a:endParaRPr>
          </a:p>
        </p:txBody>
      </p:sp>
      <p:sp>
        <p:nvSpPr>
          <p:cNvPr id="44037" name="Text Box 5"/>
          <p:cNvSpPr txBox="1">
            <a:spLocks noChangeArrowheads="1"/>
          </p:cNvSpPr>
          <p:nvPr/>
        </p:nvSpPr>
        <p:spPr bwMode="auto">
          <a:xfrm>
            <a:off x="338138" y="1052513"/>
            <a:ext cx="8626475" cy="3892550"/>
          </a:xfrm>
          <a:prstGeom prst="rect">
            <a:avLst/>
          </a:prstGeom>
          <a:noFill/>
          <a:ln w="9525">
            <a:noFill/>
            <a:miter lim="800000"/>
            <a:headEnd/>
            <a:tailEnd/>
          </a:ln>
        </p:spPr>
        <p:txBody>
          <a:bodyPr>
            <a:spAutoFit/>
          </a:bodyPr>
          <a:lstStyle/>
          <a:p>
            <a:pPr>
              <a:lnSpc>
                <a:spcPct val="135000"/>
              </a:lnSpc>
              <a:spcBef>
                <a:spcPct val="20000"/>
              </a:spcBef>
            </a:pPr>
            <a:r>
              <a:rPr lang="zh-CN" altLang="en-US" sz="2800" b="1">
                <a:solidFill>
                  <a:srgbClr val="FF0000"/>
                </a:solidFill>
                <a:latin typeface="楷体" pitchFamily="18" charset="-122"/>
                <a:ea typeface="楷体" pitchFamily="18" charset="-122"/>
              </a:rPr>
              <a:t>半双工的停</a:t>
            </a:r>
            <a:r>
              <a:rPr lang="en-US" altLang="zh-CN" sz="2800" b="1">
                <a:solidFill>
                  <a:srgbClr val="FF0000"/>
                </a:solidFill>
                <a:latin typeface="楷体" pitchFamily="18" charset="-122"/>
                <a:ea typeface="楷体" pitchFamily="18" charset="-122"/>
              </a:rPr>
              <a:t>-</a:t>
            </a:r>
            <a:r>
              <a:rPr lang="zh-CN" altLang="en-US" sz="2800" b="1">
                <a:solidFill>
                  <a:srgbClr val="FF0000"/>
                </a:solidFill>
                <a:latin typeface="楷体" pitchFamily="18" charset="-122"/>
                <a:ea typeface="楷体" pitchFamily="18" charset="-122"/>
              </a:rPr>
              <a:t>等协议、超时重发</a:t>
            </a:r>
            <a:r>
              <a:rPr lang="zh-CN" altLang="en-US" sz="2800" b="1">
                <a:latin typeface="楷体" pitchFamily="18" charset="-122"/>
                <a:ea typeface="楷体" pitchFamily="18" charset="-122"/>
              </a:rPr>
              <a:t>，传输效率较低。</a:t>
            </a:r>
          </a:p>
          <a:p>
            <a:pPr>
              <a:lnSpc>
                <a:spcPct val="135000"/>
              </a:lnSpc>
              <a:spcBef>
                <a:spcPct val="20000"/>
              </a:spcBef>
            </a:pPr>
            <a:r>
              <a:rPr lang="zh-CN" altLang="en-US" sz="2800" b="1">
                <a:solidFill>
                  <a:srgbClr val="FF0000"/>
                </a:solidFill>
                <a:latin typeface="楷体" pitchFamily="18" charset="-122"/>
                <a:ea typeface="楷体" pitchFamily="18" charset="-122"/>
              </a:rPr>
              <a:t>数据块和控制序列格式不统一</a:t>
            </a:r>
            <a:r>
              <a:rPr lang="zh-CN" altLang="en-US" sz="2800" b="1">
                <a:latin typeface="楷体" pitchFamily="18" charset="-122"/>
                <a:ea typeface="楷体" pitchFamily="18" charset="-122"/>
              </a:rPr>
              <a:t>，易引起二义性。</a:t>
            </a:r>
          </a:p>
          <a:p>
            <a:pPr>
              <a:lnSpc>
                <a:spcPct val="135000"/>
              </a:lnSpc>
              <a:spcBef>
                <a:spcPct val="20000"/>
              </a:spcBef>
            </a:pPr>
            <a:r>
              <a:rPr lang="zh-CN" altLang="en-US" sz="2800" b="1">
                <a:solidFill>
                  <a:srgbClr val="FF0000"/>
                </a:solidFill>
                <a:latin typeface="楷体" pitchFamily="18" charset="-122"/>
                <a:ea typeface="楷体" pitchFamily="18" charset="-122"/>
              </a:rPr>
              <a:t>控制序列的差错校验能力</a:t>
            </a:r>
            <a:r>
              <a:rPr lang="zh-CN" altLang="en-US" sz="2800" b="1">
                <a:latin typeface="楷体" pitchFamily="18" charset="-122"/>
                <a:ea typeface="楷体" pitchFamily="18" charset="-122"/>
              </a:rPr>
              <a:t>仅依赖于控制字符本身的字符奇偶校验，可靠性较低。</a:t>
            </a:r>
          </a:p>
          <a:p>
            <a:pPr>
              <a:lnSpc>
                <a:spcPct val="135000"/>
              </a:lnSpc>
              <a:spcBef>
                <a:spcPct val="20000"/>
              </a:spcBef>
            </a:pPr>
            <a:r>
              <a:rPr lang="zh-CN" altLang="en-US" sz="2800" b="1">
                <a:latin typeface="楷体" pitchFamily="18" charset="-122"/>
                <a:ea typeface="楷体" pitchFamily="18" charset="-122"/>
              </a:rPr>
              <a:t>以</a:t>
            </a:r>
            <a:r>
              <a:rPr lang="zh-CN" altLang="en-US" sz="2800" b="1">
                <a:solidFill>
                  <a:srgbClr val="FF0000"/>
                </a:solidFill>
                <a:latin typeface="楷体" pitchFamily="18" charset="-122"/>
                <a:ea typeface="楷体" pitchFamily="18" charset="-122"/>
              </a:rPr>
              <a:t>字符传输</a:t>
            </a:r>
            <a:r>
              <a:rPr lang="zh-CN" altLang="en-US" sz="2800" b="1">
                <a:latin typeface="楷体" pitchFamily="18" charset="-122"/>
                <a:ea typeface="楷体" pitchFamily="18" charset="-122"/>
              </a:rPr>
              <a:t>为目标，适用性较弱。</a:t>
            </a:r>
          </a:p>
          <a:p>
            <a:pPr>
              <a:lnSpc>
                <a:spcPct val="135000"/>
              </a:lnSpc>
              <a:spcBef>
                <a:spcPct val="20000"/>
              </a:spcBef>
            </a:pPr>
            <a:r>
              <a:rPr lang="zh-CN" altLang="en-US" sz="2800" b="1">
                <a:solidFill>
                  <a:srgbClr val="FF0000"/>
                </a:solidFill>
                <a:latin typeface="楷体" pitchFamily="18" charset="-122"/>
                <a:ea typeface="楷体" pitchFamily="18" charset="-122"/>
              </a:rPr>
              <a:t>仅需要很少的缓存容量，规程简单，易于实现。</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0" name="Rectangle 2"/>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45059" name="Text Box 3"/>
          <p:cNvSpPr txBox="1">
            <a:spLocks noChangeArrowheads="1"/>
          </p:cNvSpPr>
          <p:nvPr/>
        </p:nvSpPr>
        <p:spPr bwMode="auto">
          <a:xfrm>
            <a:off x="860425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61</a:t>
            </a:r>
            <a:endParaRPr lang="en-US" altLang="zh-CN" dirty="0"/>
          </a:p>
        </p:txBody>
      </p:sp>
      <p:sp>
        <p:nvSpPr>
          <p:cNvPr id="45060" name="Text Box 4"/>
          <p:cNvSpPr txBox="1">
            <a:spLocks noChangeArrowheads="1"/>
          </p:cNvSpPr>
          <p:nvPr/>
        </p:nvSpPr>
        <p:spPr bwMode="auto">
          <a:xfrm>
            <a:off x="288925" y="-20638"/>
            <a:ext cx="5938838" cy="749301"/>
          </a:xfrm>
          <a:prstGeom prst="rect">
            <a:avLst/>
          </a:prstGeom>
          <a:noFill/>
          <a:ln w="9525">
            <a:noFill/>
            <a:miter lim="800000"/>
            <a:headEnd/>
            <a:tailEnd/>
          </a:ln>
        </p:spPr>
        <p:txBody>
          <a:bodyPr>
            <a:spAutoFit/>
          </a:bodyPr>
          <a:lstStyle/>
          <a:p>
            <a:pPr>
              <a:lnSpc>
                <a:spcPct val="135000"/>
              </a:lnSpc>
              <a:spcBef>
                <a:spcPct val="20000"/>
              </a:spcBef>
            </a:pPr>
            <a:r>
              <a:rPr lang="zh-CN" altLang="en-US" sz="2800" b="1">
                <a:latin typeface="楷体" pitchFamily="18" charset="-122"/>
                <a:ea typeface="楷体" pitchFamily="18" charset="-122"/>
              </a:rPr>
              <a:t>面向字符型的传输控制规程的启迪</a:t>
            </a:r>
            <a:r>
              <a:rPr lang="zh-CN" altLang="en-US" sz="3200" b="1">
                <a:latin typeface="楷体" pitchFamily="18" charset="-122"/>
                <a:ea typeface="楷体" pitchFamily="18" charset="-122"/>
              </a:rPr>
              <a:t>：</a:t>
            </a:r>
            <a:endParaRPr lang="zh-CN" altLang="en-US" sz="2800" b="1">
              <a:solidFill>
                <a:srgbClr val="FF0000"/>
              </a:solidFill>
              <a:latin typeface="楷体" pitchFamily="18" charset="-122"/>
              <a:ea typeface="楷体" pitchFamily="18" charset="-122"/>
            </a:endParaRPr>
          </a:p>
        </p:txBody>
      </p:sp>
      <p:sp>
        <p:nvSpPr>
          <p:cNvPr id="45061" name="Text Box 5"/>
          <p:cNvSpPr txBox="1">
            <a:spLocks noChangeArrowheads="1"/>
          </p:cNvSpPr>
          <p:nvPr/>
        </p:nvSpPr>
        <p:spPr bwMode="auto">
          <a:xfrm>
            <a:off x="323850" y="1052513"/>
            <a:ext cx="8626475" cy="3316287"/>
          </a:xfrm>
          <a:prstGeom prst="rect">
            <a:avLst/>
          </a:prstGeom>
          <a:noFill/>
          <a:ln w="9525">
            <a:noFill/>
            <a:miter lim="800000"/>
            <a:headEnd/>
            <a:tailEnd/>
          </a:ln>
        </p:spPr>
        <p:txBody>
          <a:bodyPr>
            <a:spAutoFit/>
          </a:bodyPr>
          <a:lstStyle/>
          <a:p>
            <a:pPr>
              <a:lnSpc>
                <a:spcPct val="135000"/>
              </a:lnSpc>
              <a:spcBef>
                <a:spcPct val="20000"/>
              </a:spcBef>
            </a:pPr>
            <a:r>
              <a:rPr lang="zh-CN" altLang="en-US" sz="2800" b="1" dirty="0">
                <a:latin typeface="楷体" pitchFamily="18" charset="-122"/>
                <a:ea typeface="楷体" pitchFamily="18" charset="-122"/>
              </a:rPr>
              <a:t>为保证计算机之间通信，双方必须有所约定</a:t>
            </a:r>
            <a:r>
              <a:rPr lang="zh-CN" altLang="en-US" b="1" dirty="0"/>
              <a:t>－</a:t>
            </a:r>
            <a:r>
              <a:rPr lang="zh-CN" altLang="en-US" sz="2800" b="1" dirty="0">
                <a:solidFill>
                  <a:srgbClr val="FF0000"/>
                </a:solidFill>
                <a:latin typeface="楷体" pitchFamily="18" charset="-122"/>
                <a:ea typeface="楷体" pitchFamily="18" charset="-122"/>
              </a:rPr>
              <a:t>协议</a:t>
            </a:r>
            <a:r>
              <a:rPr lang="zh-CN" altLang="en-US" sz="2800" b="1" dirty="0">
                <a:latin typeface="楷体" pitchFamily="18" charset="-122"/>
                <a:ea typeface="楷体" pitchFamily="18" charset="-122"/>
              </a:rPr>
              <a:t>；</a:t>
            </a:r>
          </a:p>
          <a:p>
            <a:pPr>
              <a:lnSpc>
                <a:spcPct val="135000"/>
              </a:lnSpc>
              <a:spcBef>
                <a:spcPct val="20000"/>
              </a:spcBef>
            </a:pPr>
            <a:r>
              <a:rPr lang="zh-CN" altLang="en-US" sz="2800" b="1" dirty="0">
                <a:latin typeface="楷体" pitchFamily="18" charset="-122"/>
                <a:ea typeface="楷体" pitchFamily="18" charset="-122"/>
              </a:rPr>
              <a:t>协议是对语法、语义和时序的约定。</a:t>
            </a:r>
          </a:p>
          <a:p>
            <a:pPr>
              <a:lnSpc>
                <a:spcPct val="135000"/>
              </a:lnSpc>
              <a:spcBef>
                <a:spcPct val="20000"/>
              </a:spcBef>
            </a:pPr>
            <a:r>
              <a:rPr lang="zh-CN" altLang="en-US" sz="2800" b="1" dirty="0">
                <a:solidFill>
                  <a:srgbClr val="FF0000"/>
                </a:solidFill>
                <a:latin typeface="楷体" pitchFamily="18" charset="-122"/>
                <a:ea typeface="楷体" pitchFamily="18" charset="-122"/>
              </a:rPr>
              <a:t>语法</a:t>
            </a:r>
            <a:r>
              <a:rPr lang="zh-CN" altLang="en-US" sz="2800" b="1" dirty="0">
                <a:latin typeface="楷体" pitchFamily="18" charset="-122"/>
                <a:ea typeface="楷体" pitchFamily="18" charset="-122"/>
              </a:rPr>
              <a:t>：控制</a:t>
            </a:r>
            <a:r>
              <a:rPr lang="en-US" altLang="zh-CN" sz="2800" b="1" dirty="0">
                <a:latin typeface="楷体" pitchFamily="18" charset="-122"/>
                <a:ea typeface="楷体" pitchFamily="18" charset="-122"/>
              </a:rPr>
              <a:t>/</a:t>
            </a:r>
            <a:r>
              <a:rPr lang="zh-CN" altLang="en-US" sz="2800" b="1" dirty="0">
                <a:latin typeface="楷体" pitchFamily="18" charset="-122"/>
                <a:ea typeface="楷体" pitchFamily="18" charset="-122"/>
              </a:rPr>
              <a:t>信息序列的格式约定；</a:t>
            </a:r>
          </a:p>
          <a:p>
            <a:pPr>
              <a:lnSpc>
                <a:spcPct val="135000"/>
              </a:lnSpc>
              <a:spcBef>
                <a:spcPct val="20000"/>
              </a:spcBef>
            </a:pPr>
            <a:r>
              <a:rPr lang="zh-CN" altLang="en-US" sz="2800" b="1" dirty="0">
                <a:solidFill>
                  <a:srgbClr val="FF0000"/>
                </a:solidFill>
                <a:latin typeface="楷体" pitchFamily="18" charset="-122"/>
                <a:ea typeface="楷体" pitchFamily="18" charset="-122"/>
              </a:rPr>
              <a:t>语义</a:t>
            </a:r>
            <a:r>
              <a:rPr lang="zh-CN" altLang="en-US" sz="2800" b="1" dirty="0">
                <a:latin typeface="楷体" pitchFamily="18" charset="-122"/>
                <a:ea typeface="楷体" pitchFamily="18" charset="-122"/>
              </a:rPr>
              <a:t>：序列中特定字段的含义（由控制字符指出）；</a:t>
            </a:r>
          </a:p>
          <a:p>
            <a:pPr>
              <a:lnSpc>
                <a:spcPct val="135000"/>
              </a:lnSpc>
              <a:spcBef>
                <a:spcPct val="20000"/>
              </a:spcBef>
            </a:pPr>
            <a:r>
              <a:rPr lang="zh-CN" altLang="en-US" sz="2800" b="1">
                <a:solidFill>
                  <a:srgbClr val="FF0000"/>
                </a:solidFill>
                <a:latin typeface="楷体" pitchFamily="18" charset="-122"/>
                <a:ea typeface="楷体" pitchFamily="18" charset="-122"/>
              </a:rPr>
              <a:t>时序</a:t>
            </a:r>
            <a:r>
              <a:rPr lang="zh-CN" altLang="en-US" sz="2800" b="1">
                <a:latin typeface="楷体" pitchFamily="18" charset="-122"/>
                <a:ea typeface="楷体" pitchFamily="18" charset="-122"/>
              </a:rPr>
              <a:t>：序列交换的时序或者顺序。</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2" name="Rectangle 2"/>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46083" name="Text Box 3"/>
          <p:cNvSpPr txBox="1">
            <a:spLocks noChangeArrowheads="1"/>
          </p:cNvSpPr>
          <p:nvPr/>
        </p:nvSpPr>
        <p:spPr bwMode="auto">
          <a:xfrm>
            <a:off x="861060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62</a:t>
            </a:r>
            <a:endParaRPr lang="en-US" altLang="zh-CN" dirty="0"/>
          </a:p>
        </p:txBody>
      </p:sp>
      <p:sp>
        <p:nvSpPr>
          <p:cNvPr id="46084" name="Text Box 4"/>
          <p:cNvSpPr txBox="1">
            <a:spLocks noChangeArrowheads="1"/>
          </p:cNvSpPr>
          <p:nvPr/>
        </p:nvSpPr>
        <p:spPr bwMode="auto">
          <a:xfrm>
            <a:off x="212725" y="-60325"/>
            <a:ext cx="5518150" cy="733425"/>
          </a:xfrm>
          <a:prstGeom prst="rect">
            <a:avLst/>
          </a:prstGeom>
          <a:noFill/>
          <a:ln w="9525">
            <a:noFill/>
            <a:miter lim="800000"/>
            <a:headEnd/>
            <a:tailEnd/>
          </a:ln>
        </p:spPr>
        <p:txBody>
          <a:bodyPr wrap="none">
            <a:spAutoFit/>
          </a:bodyPr>
          <a:lstStyle/>
          <a:p>
            <a:pPr>
              <a:lnSpc>
                <a:spcPct val="150000"/>
              </a:lnSpc>
              <a:spcBef>
                <a:spcPct val="20000"/>
              </a:spcBef>
            </a:pPr>
            <a:r>
              <a:rPr lang="en-US" altLang="zh-CN" sz="2800" b="1">
                <a:solidFill>
                  <a:srgbClr val="FF0000"/>
                </a:solidFill>
                <a:latin typeface="楷体" pitchFamily="18" charset="-122"/>
                <a:ea typeface="楷体" pitchFamily="18" charset="-122"/>
              </a:rPr>
              <a:t>2.9.2 </a:t>
            </a:r>
            <a:r>
              <a:rPr lang="zh-CN" altLang="en-US" sz="2800" b="1">
                <a:solidFill>
                  <a:srgbClr val="FF0000"/>
                </a:solidFill>
                <a:latin typeface="楷体" pitchFamily="18" charset="-122"/>
                <a:ea typeface="楷体" pitchFamily="18" charset="-122"/>
              </a:rPr>
              <a:t>面向比特型的传输控制规程</a:t>
            </a:r>
            <a:endParaRPr lang="zh-CN" altLang="en-US" b="1" u="sng">
              <a:solidFill>
                <a:srgbClr val="FF0000"/>
              </a:solidFill>
              <a:latin typeface="楷体" pitchFamily="18" charset="-122"/>
              <a:ea typeface="楷体" pitchFamily="18" charset="-122"/>
            </a:endParaRPr>
          </a:p>
        </p:txBody>
      </p:sp>
      <p:sp>
        <p:nvSpPr>
          <p:cNvPr id="46085" name="Text Box 5"/>
          <p:cNvSpPr txBox="1">
            <a:spLocks noChangeArrowheads="1"/>
          </p:cNvSpPr>
          <p:nvPr/>
        </p:nvSpPr>
        <p:spPr bwMode="auto">
          <a:xfrm>
            <a:off x="182563" y="765175"/>
            <a:ext cx="8566150" cy="4984750"/>
          </a:xfrm>
          <a:prstGeom prst="rect">
            <a:avLst/>
          </a:prstGeom>
          <a:noFill/>
          <a:ln w="9525">
            <a:noFill/>
            <a:miter lim="800000"/>
            <a:headEnd/>
            <a:tailEnd/>
          </a:ln>
        </p:spPr>
        <p:txBody>
          <a:bodyPr wrap="none">
            <a:spAutoFit/>
          </a:bodyPr>
          <a:lstStyle/>
          <a:p>
            <a:pPr>
              <a:lnSpc>
                <a:spcPct val="150000"/>
              </a:lnSpc>
              <a:spcBef>
                <a:spcPct val="20000"/>
              </a:spcBef>
            </a:pPr>
            <a:r>
              <a:rPr lang="zh-CN" altLang="en-US" b="1">
                <a:latin typeface="楷体" pitchFamily="18" charset="-122"/>
                <a:ea typeface="楷体" pitchFamily="18" charset="-122"/>
              </a:rPr>
              <a:t>支持任意二进制数据的传输。</a:t>
            </a:r>
          </a:p>
          <a:p>
            <a:pPr>
              <a:lnSpc>
                <a:spcPct val="150000"/>
              </a:lnSpc>
              <a:spcBef>
                <a:spcPct val="20000"/>
              </a:spcBef>
            </a:pPr>
            <a:r>
              <a:rPr lang="zh-CN" altLang="en-US" b="1">
                <a:latin typeface="楷体" pitchFamily="18" charset="-122"/>
                <a:ea typeface="楷体" pitchFamily="18" charset="-122"/>
              </a:rPr>
              <a:t>常用的标准：</a:t>
            </a:r>
            <a:r>
              <a:rPr lang="en-US" altLang="zh-CN" b="1">
                <a:latin typeface="楷体" pitchFamily="18" charset="-122"/>
                <a:ea typeface="楷体" pitchFamily="18" charset="-122"/>
              </a:rPr>
              <a:t>ISO</a:t>
            </a:r>
            <a:r>
              <a:rPr lang="zh-CN" altLang="en-US" b="1">
                <a:latin typeface="楷体" pitchFamily="18" charset="-122"/>
                <a:ea typeface="楷体" pitchFamily="18" charset="-122"/>
              </a:rPr>
              <a:t>的</a:t>
            </a:r>
            <a:r>
              <a:rPr lang="zh-CN" altLang="en-US" b="1" u="sng">
                <a:latin typeface="楷体" pitchFamily="18" charset="-122"/>
                <a:ea typeface="楷体" pitchFamily="18" charset="-122"/>
              </a:rPr>
              <a:t>高级数据链路控制规程</a:t>
            </a:r>
            <a:r>
              <a:rPr lang="en-US" altLang="zh-CN" b="1">
                <a:latin typeface="楷体" pitchFamily="18" charset="-122"/>
                <a:ea typeface="楷体" pitchFamily="18" charset="-122"/>
              </a:rPr>
              <a:t>(ISO HDLC)</a:t>
            </a:r>
          </a:p>
          <a:p>
            <a:pPr>
              <a:lnSpc>
                <a:spcPct val="150000"/>
              </a:lnSpc>
              <a:spcBef>
                <a:spcPct val="20000"/>
              </a:spcBef>
            </a:pPr>
            <a:r>
              <a:rPr lang="en-US" altLang="zh-CN" b="1">
                <a:latin typeface="楷体" pitchFamily="18" charset="-122"/>
                <a:ea typeface="楷体" pitchFamily="18" charset="-122"/>
              </a:rPr>
              <a:t>            CCITT </a:t>
            </a:r>
            <a:r>
              <a:rPr lang="zh-CN" altLang="en-US" b="1">
                <a:latin typeface="楷体" pitchFamily="18" charset="-122"/>
                <a:ea typeface="楷体" pitchFamily="18" charset="-122"/>
              </a:rPr>
              <a:t>的平衡型链路访问规程</a:t>
            </a:r>
            <a:r>
              <a:rPr lang="en-US" altLang="zh-CN" b="1">
                <a:latin typeface="楷体" pitchFamily="18" charset="-122"/>
                <a:ea typeface="楷体" pitchFamily="18" charset="-122"/>
              </a:rPr>
              <a:t>(CCITT X25 LAP-B)</a:t>
            </a:r>
          </a:p>
          <a:p>
            <a:pPr>
              <a:lnSpc>
                <a:spcPct val="150000"/>
              </a:lnSpc>
              <a:spcBef>
                <a:spcPct val="20000"/>
              </a:spcBef>
            </a:pPr>
            <a:r>
              <a:rPr lang="en-US" altLang="zh-CN" b="1">
                <a:solidFill>
                  <a:srgbClr val="FF0000"/>
                </a:solidFill>
                <a:latin typeface="楷体" pitchFamily="18" charset="-122"/>
                <a:ea typeface="楷体" pitchFamily="18" charset="-122"/>
              </a:rPr>
              <a:t>HDLC</a:t>
            </a:r>
            <a:r>
              <a:rPr lang="zh-CN" altLang="en-US" b="1">
                <a:solidFill>
                  <a:srgbClr val="FF0000"/>
                </a:solidFill>
                <a:latin typeface="楷体" pitchFamily="18" charset="-122"/>
                <a:ea typeface="楷体" pitchFamily="18" charset="-122"/>
              </a:rPr>
              <a:t>介绍</a:t>
            </a:r>
          </a:p>
          <a:p>
            <a:pPr>
              <a:lnSpc>
                <a:spcPct val="150000"/>
              </a:lnSpc>
              <a:spcBef>
                <a:spcPct val="20000"/>
              </a:spcBef>
            </a:pPr>
            <a:r>
              <a:rPr lang="zh-CN" altLang="en-US" b="1">
                <a:solidFill>
                  <a:srgbClr val="FF0000"/>
                </a:solidFill>
                <a:latin typeface="楷体" pitchFamily="18" charset="-122"/>
                <a:ea typeface="楷体" pitchFamily="18" charset="-122"/>
              </a:rPr>
              <a:t>（</a:t>
            </a:r>
            <a:r>
              <a:rPr lang="en-US" altLang="zh-CN" b="1">
                <a:solidFill>
                  <a:srgbClr val="FF0000"/>
                </a:solidFill>
                <a:latin typeface="楷体" pitchFamily="18" charset="-122"/>
                <a:ea typeface="楷体" pitchFamily="18" charset="-122"/>
              </a:rPr>
              <a:t>1</a:t>
            </a:r>
            <a:r>
              <a:rPr lang="zh-CN" altLang="en-US" b="1">
                <a:solidFill>
                  <a:srgbClr val="FF0000"/>
                </a:solidFill>
                <a:latin typeface="楷体" pitchFamily="18" charset="-122"/>
                <a:ea typeface="楷体" pitchFamily="18" charset="-122"/>
              </a:rPr>
              <a:t>）  交换对象</a:t>
            </a:r>
          </a:p>
          <a:p>
            <a:pPr>
              <a:lnSpc>
                <a:spcPct val="150000"/>
              </a:lnSpc>
              <a:spcBef>
                <a:spcPct val="20000"/>
              </a:spcBef>
              <a:buFont typeface="宋体" pitchFamily="2" charset="-122"/>
              <a:buNone/>
            </a:pPr>
            <a:r>
              <a:rPr lang="zh-CN" altLang="en-US" b="1">
                <a:solidFill>
                  <a:srgbClr val="FF0000"/>
                </a:solidFill>
                <a:latin typeface="楷体" pitchFamily="18" charset="-122"/>
                <a:ea typeface="楷体" pitchFamily="18" charset="-122"/>
              </a:rPr>
              <a:t>帧：</a:t>
            </a:r>
            <a:r>
              <a:rPr lang="zh-CN" altLang="en-US" b="1">
                <a:solidFill>
                  <a:schemeClr val="tx2"/>
                </a:solidFill>
                <a:latin typeface="楷体" pitchFamily="18" charset="-122"/>
                <a:ea typeface="楷体" pitchFamily="18" charset="-122"/>
              </a:rPr>
              <a:t> 通信双方交换的最小单位</a:t>
            </a:r>
            <a:r>
              <a:rPr lang="en-US" altLang="zh-CN" b="1">
                <a:solidFill>
                  <a:schemeClr val="tx2"/>
                </a:solidFill>
                <a:latin typeface="楷体" pitchFamily="18" charset="-122"/>
                <a:ea typeface="楷体" pitchFamily="18" charset="-122"/>
              </a:rPr>
              <a:t>——</a:t>
            </a:r>
            <a:r>
              <a:rPr lang="zh-CN" altLang="en-US" b="1">
                <a:latin typeface="楷体" pitchFamily="18" charset="-122"/>
                <a:ea typeface="楷体" pitchFamily="18" charset="-122"/>
              </a:rPr>
              <a:t>比特序列。</a:t>
            </a:r>
          </a:p>
          <a:p>
            <a:pPr>
              <a:lnSpc>
                <a:spcPct val="150000"/>
              </a:lnSpc>
              <a:spcBef>
                <a:spcPct val="20000"/>
              </a:spcBef>
            </a:pPr>
            <a:r>
              <a:rPr lang="zh-CN" altLang="en-US" b="1">
                <a:latin typeface="楷体" pitchFamily="18" charset="-122"/>
                <a:ea typeface="楷体" pitchFamily="18" charset="-122"/>
              </a:rPr>
              <a:t>帧的组成：</a:t>
            </a:r>
            <a:r>
              <a:rPr lang="zh-CN" altLang="en-US" b="1">
                <a:solidFill>
                  <a:schemeClr val="hlink"/>
                </a:solidFill>
                <a:latin typeface="楷体" pitchFamily="18" charset="-122"/>
                <a:ea typeface="楷体" pitchFamily="18" charset="-122"/>
              </a:rPr>
              <a:t> </a:t>
            </a:r>
            <a:r>
              <a:rPr lang="zh-CN" altLang="en-US" b="1" u="sng">
                <a:solidFill>
                  <a:srgbClr val="FF0000"/>
                </a:solidFill>
                <a:latin typeface="楷体" pitchFamily="18" charset="-122"/>
                <a:ea typeface="楷体" pitchFamily="18" charset="-122"/>
              </a:rPr>
              <a:t>帧间隔符</a:t>
            </a:r>
            <a:r>
              <a:rPr lang="zh-CN" altLang="en-US" b="1" u="sng">
                <a:solidFill>
                  <a:srgbClr val="9900FF"/>
                </a:solidFill>
                <a:latin typeface="楷体" pitchFamily="18" charset="-122"/>
                <a:ea typeface="楷体" pitchFamily="18" charset="-122"/>
              </a:rPr>
              <a:t> </a:t>
            </a:r>
            <a:r>
              <a:rPr lang="zh-CN" altLang="en-US" b="1" u="sng">
                <a:latin typeface="楷体" pitchFamily="18" charset="-122"/>
                <a:ea typeface="楷体" pitchFamily="18" charset="-122"/>
              </a:rPr>
              <a:t>比特序列</a:t>
            </a:r>
            <a:r>
              <a:rPr lang="zh-CN" altLang="en-US" b="1" u="sng">
                <a:solidFill>
                  <a:srgbClr val="9900FF"/>
                </a:solidFill>
                <a:latin typeface="楷体" pitchFamily="18" charset="-122"/>
                <a:ea typeface="楷体" pitchFamily="18" charset="-122"/>
              </a:rPr>
              <a:t> </a:t>
            </a:r>
            <a:r>
              <a:rPr lang="zh-CN" altLang="en-US" b="1" u="sng">
                <a:solidFill>
                  <a:srgbClr val="FF0000"/>
                </a:solidFill>
                <a:latin typeface="楷体" pitchFamily="18" charset="-122"/>
                <a:ea typeface="楷体" pitchFamily="18" charset="-122"/>
              </a:rPr>
              <a:t>终止标志</a:t>
            </a:r>
          </a:p>
          <a:p>
            <a:pPr>
              <a:lnSpc>
                <a:spcPct val="150000"/>
              </a:lnSpc>
              <a:spcBef>
                <a:spcPct val="20000"/>
              </a:spcBef>
            </a:pPr>
            <a:r>
              <a:rPr lang="zh-CN" altLang="en-US" b="1">
                <a:solidFill>
                  <a:schemeClr val="hlink"/>
                </a:solidFill>
                <a:latin typeface="楷体" pitchFamily="18" charset="-122"/>
                <a:ea typeface="楷体" pitchFamily="18" charset="-122"/>
              </a:rPr>
              <a:t>       </a:t>
            </a:r>
            <a:r>
              <a:rPr lang="en-US" altLang="zh-CN" b="1" u="sng">
                <a:solidFill>
                  <a:srgbClr val="FF0000"/>
                </a:solidFill>
                <a:latin typeface="楷体" pitchFamily="18" charset="-122"/>
                <a:ea typeface="楷体" pitchFamily="18" charset="-122"/>
              </a:rPr>
              <a:t>01111110</a:t>
            </a:r>
            <a:r>
              <a:rPr lang="en-US" altLang="zh-CN" b="1">
                <a:solidFill>
                  <a:schemeClr val="tx2"/>
                </a:solidFill>
                <a:latin typeface="楷体" pitchFamily="18" charset="-122"/>
                <a:ea typeface="楷体" pitchFamily="18" charset="-122"/>
              </a:rPr>
              <a:t>00110110000101101100110111</a:t>
            </a:r>
            <a:r>
              <a:rPr lang="en-US" altLang="zh-CN" b="1" u="sng">
                <a:solidFill>
                  <a:srgbClr val="FF0000"/>
                </a:solidFill>
                <a:latin typeface="楷体" pitchFamily="18" charset="-122"/>
                <a:ea typeface="楷体" pitchFamily="18" charset="-122"/>
              </a:rPr>
              <a:t>01111110</a:t>
            </a:r>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3"/>
          <p:cNvSpPr txBox="1">
            <a:spLocks noChangeArrowheads="1"/>
          </p:cNvSpPr>
          <p:nvPr/>
        </p:nvSpPr>
        <p:spPr bwMode="auto">
          <a:xfrm>
            <a:off x="304800" y="228600"/>
            <a:ext cx="2774950" cy="457200"/>
          </a:xfrm>
          <a:prstGeom prst="rect">
            <a:avLst/>
          </a:prstGeom>
          <a:noFill/>
          <a:ln w="12700">
            <a:noFill/>
            <a:miter lim="800000"/>
            <a:headEnd/>
            <a:tailEnd/>
          </a:ln>
        </p:spPr>
        <p:txBody>
          <a:bodyPr wrap="none">
            <a:spAutoFit/>
          </a:bodyPr>
          <a:lstStyle/>
          <a:p>
            <a:pPr eaLnBrk="0" hangingPunct="0"/>
            <a:r>
              <a:rPr lang="zh-CN" altLang="en-US" b="1">
                <a:solidFill>
                  <a:srgbClr val="FF0000"/>
                </a:solidFill>
                <a:latin typeface="楷体" pitchFamily="18" charset="-122"/>
                <a:ea typeface="楷体" pitchFamily="18" charset="-122"/>
              </a:rPr>
              <a:t>（</a:t>
            </a:r>
            <a:r>
              <a:rPr lang="en-US" altLang="zh-CN" b="1">
                <a:solidFill>
                  <a:srgbClr val="FF0000"/>
                </a:solidFill>
                <a:latin typeface="楷体" pitchFamily="18" charset="-122"/>
                <a:ea typeface="楷体" pitchFamily="18" charset="-122"/>
              </a:rPr>
              <a:t>2</a:t>
            </a:r>
            <a:r>
              <a:rPr lang="zh-CN" altLang="en-US" b="1">
                <a:solidFill>
                  <a:srgbClr val="FF0000"/>
                </a:solidFill>
                <a:latin typeface="楷体" pitchFamily="18" charset="-122"/>
                <a:ea typeface="楷体" pitchFamily="18" charset="-122"/>
              </a:rPr>
              <a:t>）  一般帧结构</a:t>
            </a:r>
          </a:p>
        </p:txBody>
      </p:sp>
      <p:sp>
        <p:nvSpPr>
          <p:cNvPr id="47107" name="Rectangle 4"/>
          <p:cNvSpPr>
            <a:spLocks noChangeArrowheads="1"/>
          </p:cNvSpPr>
          <p:nvPr/>
        </p:nvSpPr>
        <p:spPr bwMode="auto">
          <a:xfrm>
            <a:off x="355600" y="1189038"/>
            <a:ext cx="762000" cy="304800"/>
          </a:xfrm>
          <a:prstGeom prst="rect">
            <a:avLst/>
          </a:prstGeom>
          <a:solidFill>
            <a:srgbClr val="93FFFF"/>
          </a:solidFill>
          <a:ln w="12700">
            <a:solidFill>
              <a:schemeClr val="tx1"/>
            </a:solidFill>
            <a:miter lim="800000"/>
            <a:headEnd/>
            <a:tailEnd/>
          </a:ln>
        </p:spPr>
        <p:txBody>
          <a:bodyPr wrap="none" anchor="ctr"/>
          <a:lstStyle/>
          <a:p>
            <a:pPr algn="ctr" eaLnBrk="0" hangingPunct="0"/>
            <a:r>
              <a:rPr lang="en-US" altLang="zh-CN" sz="2000" b="1">
                <a:latin typeface="楷体" pitchFamily="18" charset="-122"/>
                <a:ea typeface="楷体" pitchFamily="18" charset="-122"/>
              </a:rPr>
              <a:t>F</a:t>
            </a:r>
          </a:p>
        </p:txBody>
      </p:sp>
      <p:sp>
        <p:nvSpPr>
          <p:cNvPr id="47108" name="Rectangle 5"/>
          <p:cNvSpPr>
            <a:spLocks noChangeArrowheads="1"/>
          </p:cNvSpPr>
          <p:nvPr/>
        </p:nvSpPr>
        <p:spPr bwMode="auto">
          <a:xfrm>
            <a:off x="1117600" y="1189038"/>
            <a:ext cx="1600200" cy="304800"/>
          </a:xfrm>
          <a:prstGeom prst="rect">
            <a:avLst/>
          </a:prstGeom>
          <a:solidFill>
            <a:schemeClr val="bg1"/>
          </a:solidFill>
          <a:ln w="12700">
            <a:solidFill>
              <a:schemeClr val="tx1"/>
            </a:solidFill>
            <a:miter lim="800000"/>
            <a:headEnd/>
            <a:tailEnd/>
          </a:ln>
        </p:spPr>
        <p:txBody>
          <a:bodyPr wrap="none" anchor="ctr"/>
          <a:lstStyle/>
          <a:p>
            <a:pPr algn="ctr" eaLnBrk="0" hangingPunct="0"/>
            <a:r>
              <a:rPr lang="en-US" altLang="zh-CN" sz="2000" b="1">
                <a:latin typeface="楷体" pitchFamily="18" charset="-122"/>
                <a:ea typeface="楷体" pitchFamily="18" charset="-122"/>
              </a:rPr>
              <a:t>A</a:t>
            </a:r>
          </a:p>
        </p:txBody>
      </p:sp>
      <p:sp>
        <p:nvSpPr>
          <p:cNvPr id="47109" name="Rectangle 6"/>
          <p:cNvSpPr>
            <a:spLocks noChangeArrowheads="1"/>
          </p:cNvSpPr>
          <p:nvPr/>
        </p:nvSpPr>
        <p:spPr bwMode="auto">
          <a:xfrm>
            <a:off x="2717800" y="1189038"/>
            <a:ext cx="762000" cy="304800"/>
          </a:xfrm>
          <a:prstGeom prst="rect">
            <a:avLst/>
          </a:prstGeom>
          <a:solidFill>
            <a:srgbClr val="F7FA84"/>
          </a:solidFill>
          <a:ln w="12700">
            <a:solidFill>
              <a:schemeClr val="tx1"/>
            </a:solidFill>
            <a:miter lim="800000"/>
            <a:headEnd/>
            <a:tailEnd/>
          </a:ln>
        </p:spPr>
        <p:txBody>
          <a:bodyPr wrap="none" anchor="ctr"/>
          <a:lstStyle/>
          <a:p>
            <a:pPr algn="ctr" eaLnBrk="0" hangingPunct="0"/>
            <a:r>
              <a:rPr lang="en-US" altLang="zh-CN" sz="2000" b="1">
                <a:latin typeface="楷体" pitchFamily="18" charset="-122"/>
                <a:ea typeface="楷体" pitchFamily="18" charset="-122"/>
              </a:rPr>
              <a:t>C</a:t>
            </a:r>
          </a:p>
        </p:txBody>
      </p:sp>
      <p:sp>
        <p:nvSpPr>
          <p:cNvPr id="47110" name="Rectangle 7"/>
          <p:cNvSpPr>
            <a:spLocks noChangeArrowheads="1"/>
          </p:cNvSpPr>
          <p:nvPr/>
        </p:nvSpPr>
        <p:spPr bwMode="auto">
          <a:xfrm>
            <a:off x="3479800" y="1189038"/>
            <a:ext cx="2971800" cy="304800"/>
          </a:xfrm>
          <a:prstGeom prst="rect">
            <a:avLst/>
          </a:prstGeom>
          <a:solidFill>
            <a:srgbClr val="94DB83"/>
          </a:solidFill>
          <a:ln w="12700">
            <a:solidFill>
              <a:schemeClr val="tx1"/>
            </a:solidFill>
            <a:miter lim="800000"/>
            <a:headEnd/>
            <a:tailEnd/>
          </a:ln>
        </p:spPr>
        <p:txBody>
          <a:bodyPr wrap="none" anchor="ctr"/>
          <a:lstStyle/>
          <a:p>
            <a:pPr algn="ctr" eaLnBrk="0" hangingPunct="0"/>
            <a:r>
              <a:rPr lang="en-US" altLang="zh-CN" sz="2000" b="1">
                <a:latin typeface="楷体" pitchFamily="18" charset="-122"/>
                <a:ea typeface="楷体" pitchFamily="18" charset="-122"/>
              </a:rPr>
              <a:t>Info</a:t>
            </a:r>
          </a:p>
        </p:txBody>
      </p:sp>
      <p:sp>
        <p:nvSpPr>
          <p:cNvPr id="47111" name="Rectangle 8"/>
          <p:cNvSpPr>
            <a:spLocks noChangeArrowheads="1"/>
          </p:cNvSpPr>
          <p:nvPr/>
        </p:nvSpPr>
        <p:spPr bwMode="auto">
          <a:xfrm>
            <a:off x="6451600" y="1189038"/>
            <a:ext cx="1371600" cy="304800"/>
          </a:xfrm>
          <a:prstGeom prst="rect">
            <a:avLst/>
          </a:prstGeom>
          <a:noFill/>
          <a:ln w="12700">
            <a:solidFill>
              <a:schemeClr val="tx1"/>
            </a:solidFill>
            <a:miter lim="800000"/>
            <a:headEnd/>
            <a:tailEnd/>
          </a:ln>
        </p:spPr>
        <p:txBody>
          <a:bodyPr wrap="none" anchor="ctr"/>
          <a:lstStyle/>
          <a:p>
            <a:pPr algn="ctr" eaLnBrk="0" hangingPunct="0"/>
            <a:r>
              <a:rPr lang="en-US" altLang="zh-CN" sz="2000" b="1">
                <a:latin typeface="楷体" pitchFamily="18" charset="-122"/>
                <a:ea typeface="楷体" pitchFamily="18" charset="-122"/>
              </a:rPr>
              <a:t>FCS</a:t>
            </a:r>
          </a:p>
        </p:txBody>
      </p:sp>
      <p:sp>
        <p:nvSpPr>
          <p:cNvPr id="47112" name="Rectangle 9"/>
          <p:cNvSpPr>
            <a:spLocks noChangeArrowheads="1"/>
          </p:cNvSpPr>
          <p:nvPr/>
        </p:nvSpPr>
        <p:spPr bwMode="auto">
          <a:xfrm>
            <a:off x="7823200" y="1189038"/>
            <a:ext cx="762000" cy="304800"/>
          </a:xfrm>
          <a:prstGeom prst="rect">
            <a:avLst/>
          </a:prstGeom>
          <a:solidFill>
            <a:srgbClr val="93FFFF"/>
          </a:solidFill>
          <a:ln w="12700">
            <a:solidFill>
              <a:schemeClr val="tx1"/>
            </a:solidFill>
            <a:miter lim="800000"/>
            <a:headEnd/>
            <a:tailEnd/>
          </a:ln>
        </p:spPr>
        <p:txBody>
          <a:bodyPr wrap="none" anchor="ctr"/>
          <a:lstStyle/>
          <a:p>
            <a:pPr algn="ctr" eaLnBrk="0" hangingPunct="0"/>
            <a:r>
              <a:rPr lang="en-US" altLang="zh-CN" sz="2000" b="1">
                <a:latin typeface="楷体" pitchFamily="18" charset="-122"/>
                <a:ea typeface="楷体" pitchFamily="18" charset="-122"/>
              </a:rPr>
              <a:t>F</a:t>
            </a:r>
          </a:p>
        </p:txBody>
      </p:sp>
      <p:sp>
        <p:nvSpPr>
          <p:cNvPr id="47113" name="Text Box 10"/>
          <p:cNvSpPr txBox="1">
            <a:spLocks noChangeArrowheads="1"/>
          </p:cNvSpPr>
          <p:nvPr/>
        </p:nvSpPr>
        <p:spPr bwMode="auto">
          <a:xfrm>
            <a:off x="263525" y="822325"/>
            <a:ext cx="8413750" cy="396875"/>
          </a:xfrm>
          <a:prstGeom prst="rect">
            <a:avLst/>
          </a:prstGeom>
          <a:noFill/>
          <a:ln w="12700">
            <a:noFill/>
            <a:miter lim="800000"/>
            <a:headEnd/>
            <a:tailEnd/>
          </a:ln>
        </p:spPr>
        <p:txBody>
          <a:bodyPr wrap="none">
            <a:spAutoFit/>
          </a:bodyPr>
          <a:lstStyle/>
          <a:p>
            <a:pPr eaLnBrk="0" hangingPunct="0"/>
            <a:r>
              <a:rPr lang="en-US" altLang="zh-CN" sz="2000" b="1">
                <a:latin typeface="楷体" pitchFamily="18" charset="-122"/>
                <a:ea typeface="楷体" pitchFamily="18" charset="-122"/>
              </a:rPr>
              <a:t>  8       n</a:t>
            </a:r>
            <a:r>
              <a:rPr lang="en-US" altLang="zh-CN" sz="2000" b="1"/>
              <a:t>×8	             8	         0</a:t>
            </a:r>
            <a:r>
              <a:rPr lang="zh-CN" altLang="en-US" sz="2000" b="1"/>
              <a:t>～</a:t>
            </a:r>
            <a:r>
              <a:rPr lang="en-US" altLang="zh-CN" sz="2000" b="1"/>
              <a:t>N	                   16	    8 (</a:t>
            </a:r>
            <a:r>
              <a:rPr lang="zh-CN" altLang="en-US" sz="2000" b="1"/>
              <a:t>位</a:t>
            </a:r>
            <a:r>
              <a:rPr lang="en-US" altLang="zh-CN" sz="2000" b="1"/>
              <a:t>)	</a:t>
            </a:r>
          </a:p>
        </p:txBody>
      </p:sp>
      <p:sp>
        <p:nvSpPr>
          <p:cNvPr id="47114" name="Text Box 11"/>
          <p:cNvSpPr txBox="1">
            <a:spLocks noChangeArrowheads="1"/>
          </p:cNvSpPr>
          <p:nvPr/>
        </p:nvSpPr>
        <p:spPr bwMode="auto">
          <a:xfrm>
            <a:off x="263525" y="1508125"/>
            <a:ext cx="8528050" cy="396875"/>
          </a:xfrm>
          <a:prstGeom prst="rect">
            <a:avLst/>
          </a:prstGeom>
          <a:noFill/>
          <a:ln w="12700">
            <a:noFill/>
            <a:miter lim="800000"/>
            <a:headEnd/>
            <a:tailEnd/>
          </a:ln>
        </p:spPr>
        <p:txBody>
          <a:bodyPr wrap="none">
            <a:spAutoFit/>
          </a:bodyPr>
          <a:lstStyle/>
          <a:p>
            <a:r>
              <a:rPr lang="zh-CN" altLang="en-US" sz="2000" b="1"/>
              <a:t>起始标志  地址字段   控制字段                信息                         校验码  结束标志</a:t>
            </a:r>
            <a:endParaRPr lang="zh-CN" altLang="en-US" sz="2000" b="1">
              <a:latin typeface="楷体" pitchFamily="18" charset="-122"/>
              <a:ea typeface="楷体" pitchFamily="18" charset="-122"/>
            </a:endParaRPr>
          </a:p>
        </p:txBody>
      </p:sp>
      <p:sp>
        <p:nvSpPr>
          <p:cNvPr id="697356" name="Rectangle 12"/>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47116" name="Text Box 13"/>
          <p:cNvSpPr txBox="1">
            <a:spLocks noChangeArrowheads="1"/>
          </p:cNvSpPr>
          <p:nvPr/>
        </p:nvSpPr>
        <p:spPr bwMode="auto">
          <a:xfrm>
            <a:off x="861060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63</a:t>
            </a:r>
            <a:endParaRPr lang="en-US" altLang="zh-CN" dirty="0"/>
          </a:p>
        </p:txBody>
      </p:sp>
      <p:sp>
        <p:nvSpPr>
          <p:cNvPr id="47117" name="Text Box 14"/>
          <p:cNvSpPr txBox="1">
            <a:spLocks noChangeArrowheads="1"/>
          </p:cNvSpPr>
          <p:nvPr/>
        </p:nvSpPr>
        <p:spPr bwMode="auto">
          <a:xfrm>
            <a:off x="171450" y="2016125"/>
            <a:ext cx="8820150" cy="4171950"/>
          </a:xfrm>
          <a:prstGeom prst="rect">
            <a:avLst/>
          </a:prstGeom>
          <a:noFill/>
          <a:ln w="9525">
            <a:noFill/>
            <a:miter lim="800000"/>
            <a:headEnd/>
            <a:tailEnd/>
          </a:ln>
        </p:spPr>
        <p:txBody>
          <a:bodyPr wrap="none">
            <a:spAutoFit/>
          </a:bodyPr>
          <a:lstStyle/>
          <a:p>
            <a:pPr>
              <a:lnSpc>
                <a:spcPct val="90000"/>
              </a:lnSpc>
              <a:spcBef>
                <a:spcPct val="20000"/>
              </a:spcBef>
            </a:pPr>
            <a:r>
              <a:rPr lang="en-US" altLang="zh-CN" b="1">
                <a:solidFill>
                  <a:srgbClr val="FF0000"/>
                </a:solidFill>
              </a:rPr>
              <a:t>★</a:t>
            </a:r>
            <a:r>
              <a:rPr lang="en-US" altLang="zh-CN"/>
              <a:t> </a:t>
            </a:r>
            <a:r>
              <a:rPr lang="en-US" altLang="zh-CN" b="1"/>
              <a:t>F</a:t>
            </a:r>
            <a:r>
              <a:rPr lang="zh-CN" altLang="en-US" b="1"/>
              <a:t>（间隔符模式）：</a:t>
            </a:r>
            <a:r>
              <a:rPr lang="zh-CN" altLang="en-US" sz="2000" b="1"/>
              <a:t> “</a:t>
            </a:r>
            <a:r>
              <a:rPr lang="en-US" altLang="zh-CN" sz="2000" b="1"/>
              <a:t>01111110”———</a:t>
            </a:r>
            <a:r>
              <a:rPr lang="zh-CN" altLang="en-US" sz="2000" b="1"/>
              <a:t>同步符号、 帧之间的填充字符</a:t>
            </a:r>
          </a:p>
          <a:p>
            <a:pPr>
              <a:lnSpc>
                <a:spcPct val="90000"/>
              </a:lnSpc>
              <a:spcBef>
                <a:spcPct val="20000"/>
              </a:spcBef>
            </a:pPr>
            <a:r>
              <a:rPr lang="en-US" altLang="zh-CN" sz="2000" b="1" u="sng">
                <a:solidFill>
                  <a:srgbClr val="FF0000"/>
                </a:solidFill>
              </a:rPr>
              <a:t>01111110</a:t>
            </a:r>
            <a:r>
              <a:rPr lang="en-US" altLang="zh-CN" sz="2000" b="1"/>
              <a:t>11111000011110001010101101010101010100101010</a:t>
            </a:r>
            <a:r>
              <a:rPr lang="en-US" altLang="zh-CN" sz="2000" b="1" u="sng">
                <a:solidFill>
                  <a:srgbClr val="FF0000"/>
                </a:solidFill>
              </a:rPr>
              <a:t>01111110</a:t>
            </a:r>
            <a:r>
              <a:rPr lang="en-US" altLang="zh-CN" sz="2000" b="1" u="sng">
                <a:solidFill>
                  <a:schemeClr val="accent1"/>
                </a:solidFill>
              </a:rPr>
              <a:t>01111110</a:t>
            </a:r>
            <a:endParaRPr lang="en-US" altLang="zh-CN" sz="2000" b="1" u="sng">
              <a:solidFill>
                <a:schemeClr val="hlink"/>
              </a:solidFill>
            </a:endParaRPr>
          </a:p>
          <a:p>
            <a:pPr>
              <a:lnSpc>
                <a:spcPct val="90000"/>
              </a:lnSpc>
              <a:spcBef>
                <a:spcPct val="20000"/>
              </a:spcBef>
            </a:pPr>
            <a:endParaRPr lang="en-US" altLang="zh-CN" sz="1400" b="1">
              <a:solidFill>
                <a:schemeClr val="accent2"/>
              </a:solidFill>
            </a:endParaRPr>
          </a:p>
          <a:p>
            <a:pPr>
              <a:lnSpc>
                <a:spcPct val="90000"/>
              </a:lnSpc>
              <a:spcBef>
                <a:spcPct val="20000"/>
              </a:spcBef>
            </a:pPr>
            <a:r>
              <a:rPr lang="en-US" altLang="zh-CN" b="1">
                <a:solidFill>
                  <a:srgbClr val="FF0000"/>
                </a:solidFill>
                <a:ea typeface="仿宋_GB2312" pitchFamily="49" charset="-122"/>
              </a:rPr>
              <a:t>☆ </a:t>
            </a:r>
            <a:r>
              <a:rPr lang="en-US" altLang="zh-CN" b="1"/>
              <a:t>“0”</a:t>
            </a:r>
            <a:r>
              <a:rPr lang="zh-CN" altLang="en-US" b="1"/>
              <a:t>比特插入法：避免帧内出现间隔符‘</a:t>
            </a:r>
            <a:r>
              <a:rPr lang="en-US" altLang="zh-CN" b="1"/>
              <a:t>01111110’</a:t>
            </a:r>
            <a:r>
              <a:rPr lang="zh-CN" altLang="en-US" b="1"/>
              <a:t>模式。</a:t>
            </a:r>
          </a:p>
          <a:p>
            <a:pPr>
              <a:lnSpc>
                <a:spcPct val="90000"/>
              </a:lnSpc>
              <a:spcBef>
                <a:spcPct val="20000"/>
              </a:spcBef>
            </a:pPr>
            <a:r>
              <a:rPr lang="zh-CN" altLang="en-US" b="1"/>
              <a:t>发送方：逢</a:t>
            </a:r>
            <a:r>
              <a:rPr lang="en-US" altLang="zh-CN" b="1"/>
              <a:t>5</a:t>
            </a:r>
            <a:r>
              <a:rPr lang="zh-CN" altLang="en-US" b="1"/>
              <a:t>个‘</a:t>
            </a:r>
            <a:r>
              <a:rPr lang="en-US" altLang="zh-CN" b="1"/>
              <a:t>1’</a:t>
            </a:r>
            <a:r>
              <a:rPr lang="zh-CN" altLang="en-US" b="1"/>
              <a:t>，自动插入一个‘</a:t>
            </a:r>
            <a:r>
              <a:rPr lang="en-US" altLang="zh-CN" b="1"/>
              <a:t>0’</a:t>
            </a:r>
            <a:r>
              <a:rPr lang="zh-CN" altLang="en-US" b="1"/>
              <a:t>；</a:t>
            </a:r>
          </a:p>
          <a:p>
            <a:pPr>
              <a:lnSpc>
                <a:spcPct val="90000"/>
              </a:lnSpc>
              <a:spcBef>
                <a:spcPct val="20000"/>
              </a:spcBef>
            </a:pPr>
            <a:r>
              <a:rPr lang="zh-CN" altLang="en-US" b="1"/>
              <a:t>接收方：若</a:t>
            </a:r>
            <a:r>
              <a:rPr lang="en-US" altLang="zh-CN" b="1"/>
              <a:t>5</a:t>
            </a:r>
            <a:r>
              <a:rPr lang="zh-CN" altLang="en-US" b="1"/>
              <a:t>个‘</a:t>
            </a:r>
            <a:r>
              <a:rPr lang="en-US" altLang="zh-CN" b="1"/>
              <a:t>1’</a:t>
            </a:r>
            <a:r>
              <a:rPr lang="zh-CN" altLang="en-US" b="1"/>
              <a:t>后为‘</a:t>
            </a:r>
            <a:r>
              <a:rPr lang="en-US" altLang="zh-CN" b="1"/>
              <a:t>0’</a:t>
            </a:r>
            <a:r>
              <a:rPr lang="zh-CN" altLang="en-US" b="1"/>
              <a:t>，移去‘</a:t>
            </a:r>
            <a:r>
              <a:rPr lang="en-US" altLang="zh-CN" b="1"/>
              <a:t>0’</a:t>
            </a:r>
            <a:r>
              <a:rPr lang="zh-CN" altLang="en-US" b="1"/>
              <a:t>；否则帧结束；</a:t>
            </a:r>
          </a:p>
          <a:p>
            <a:pPr>
              <a:lnSpc>
                <a:spcPct val="90000"/>
              </a:lnSpc>
              <a:spcBef>
                <a:spcPct val="20000"/>
              </a:spcBef>
            </a:pPr>
            <a:r>
              <a:rPr lang="en-US" altLang="zh-CN" sz="2000" b="1" u="sng">
                <a:solidFill>
                  <a:srgbClr val="FF0000"/>
                </a:solidFill>
              </a:rPr>
              <a:t>01111110</a:t>
            </a:r>
            <a:r>
              <a:rPr lang="en-US" altLang="zh-CN" sz="2000" b="1"/>
              <a:t>1111000111000110</a:t>
            </a:r>
            <a:r>
              <a:rPr lang="en-US" altLang="zh-CN" sz="2000" b="1" u="sng"/>
              <a:t>01111110</a:t>
            </a:r>
            <a:r>
              <a:rPr lang="en-US" altLang="zh-CN" sz="2000" b="1"/>
              <a:t>011</a:t>
            </a:r>
            <a:r>
              <a:rPr lang="en-US" altLang="zh-CN" sz="2000" b="1" u="sng"/>
              <a:t>01111110</a:t>
            </a:r>
            <a:r>
              <a:rPr lang="en-US" altLang="zh-CN" sz="2000" b="1"/>
              <a:t>11101</a:t>
            </a:r>
            <a:r>
              <a:rPr lang="en-US" altLang="zh-CN" sz="2000" b="1" u="sng">
                <a:solidFill>
                  <a:srgbClr val="FF0000"/>
                </a:solidFill>
              </a:rPr>
              <a:t>01111110</a:t>
            </a:r>
            <a:r>
              <a:rPr lang="en-US" altLang="zh-CN" sz="2000" b="1" u="sng">
                <a:solidFill>
                  <a:schemeClr val="accent1"/>
                </a:solidFill>
              </a:rPr>
              <a:t>01111110</a:t>
            </a:r>
            <a:endParaRPr lang="en-US" altLang="zh-CN" sz="2000" b="1" u="sng"/>
          </a:p>
          <a:p>
            <a:pPr>
              <a:lnSpc>
                <a:spcPct val="90000"/>
              </a:lnSpc>
              <a:spcBef>
                <a:spcPct val="20000"/>
              </a:spcBef>
            </a:pPr>
            <a:r>
              <a:rPr lang="en-US" altLang="zh-CN" sz="2000" b="1" u="sng">
                <a:solidFill>
                  <a:srgbClr val="FF0000"/>
                </a:solidFill>
              </a:rPr>
              <a:t>01111110</a:t>
            </a:r>
            <a:r>
              <a:rPr lang="en-US" altLang="zh-CN" sz="2000" b="1"/>
              <a:t>1111000111000110</a:t>
            </a:r>
            <a:r>
              <a:rPr lang="en-US" altLang="zh-CN" sz="2000" b="1" u="sng"/>
              <a:t>011111</a:t>
            </a:r>
            <a:r>
              <a:rPr lang="en-US" altLang="zh-CN" sz="2000" b="1" u="sng">
                <a:solidFill>
                  <a:srgbClr val="FF0000"/>
                </a:solidFill>
              </a:rPr>
              <a:t>0</a:t>
            </a:r>
            <a:r>
              <a:rPr lang="en-US" altLang="zh-CN" sz="2000" b="1" u="sng"/>
              <a:t>10</a:t>
            </a:r>
            <a:r>
              <a:rPr lang="en-US" altLang="zh-CN" sz="2000" b="1"/>
              <a:t>011</a:t>
            </a:r>
            <a:r>
              <a:rPr lang="en-US" altLang="zh-CN" sz="2000" b="1" u="sng"/>
              <a:t>011111</a:t>
            </a:r>
            <a:r>
              <a:rPr lang="en-US" altLang="zh-CN" sz="2000" b="1" u="sng">
                <a:solidFill>
                  <a:srgbClr val="FF0000"/>
                </a:solidFill>
              </a:rPr>
              <a:t>0</a:t>
            </a:r>
            <a:r>
              <a:rPr lang="en-US" altLang="zh-CN" sz="2000" b="1" u="sng"/>
              <a:t>10</a:t>
            </a:r>
            <a:r>
              <a:rPr lang="en-US" altLang="zh-CN" sz="2000" b="1"/>
              <a:t>11101</a:t>
            </a:r>
            <a:r>
              <a:rPr lang="en-US" altLang="zh-CN" sz="2000" b="1" u="sng">
                <a:solidFill>
                  <a:srgbClr val="FF0000"/>
                </a:solidFill>
              </a:rPr>
              <a:t>01111110</a:t>
            </a:r>
            <a:r>
              <a:rPr lang="en-US" altLang="zh-CN" sz="2000" b="1" u="sng">
                <a:solidFill>
                  <a:schemeClr val="accent1"/>
                </a:solidFill>
              </a:rPr>
              <a:t>01111110</a:t>
            </a:r>
          </a:p>
          <a:p>
            <a:pPr>
              <a:lnSpc>
                <a:spcPct val="90000"/>
              </a:lnSpc>
              <a:spcBef>
                <a:spcPct val="20000"/>
              </a:spcBef>
            </a:pPr>
            <a:endParaRPr lang="en-US" altLang="zh-CN" sz="1400" b="1">
              <a:solidFill>
                <a:schemeClr val="accent2"/>
              </a:solidFill>
            </a:endParaRPr>
          </a:p>
          <a:p>
            <a:pPr>
              <a:lnSpc>
                <a:spcPct val="90000"/>
              </a:lnSpc>
              <a:spcBef>
                <a:spcPct val="20000"/>
              </a:spcBef>
            </a:pPr>
            <a:r>
              <a:rPr lang="en-US" altLang="zh-CN" b="1">
                <a:solidFill>
                  <a:srgbClr val="FF0000"/>
                </a:solidFill>
                <a:ea typeface="仿宋_GB2312" pitchFamily="49" charset="-122"/>
              </a:rPr>
              <a:t>★ </a:t>
            </a:r>
            <a:r>
              <a:rPr lang="en-US" altLang="zh-CN" b="1"/>
              <a:t>A(</a:t>
            </a:r>
            <a:r>
              <a:rPr lang="zh-CN" altLang="en-US" b="1"/>
              <a:t>地址字段</a:t>
            </a:r>
            <a:r>
              <a:rPr lang="en-US" altLang="zh-CN" b="1"/>
              <a:t>)—</a:t>
            </a:r>
            <a:r>
              <a:rPr lang="en-US" altLang="zh-CN" sz="2000" b="1"/>
              <a:t> </a:t>
            </a:r>
            <a:r>
              <a:rPr lang="zh-CN" altLang="en-US" sz="2000" b="1"/>
              <a:t>对方的地址</a:t>
            </a:r>
          </a:p>
          <a:p>
            <a:pPr>
              <a:lnSpc>
                <a:spcPct val="90000"/>
              </a:lnSpc>
              <a:spcBef>
                <a:spcPct val="20000"/>
              </a:spcBef>
            </a:pPr>
            <a:r>
              <a:rPr lang="zh-CN" altLang="en-US" sz="2000" b="1"/>
              <a:t>对应地址字段所属的字节</a:t>
            </a:r>
            <a:r>
              <a:rPr lang="zh-CN" altLang="en-US" sz="2000" b="1">
                <a:solidFill>
                  <a:srgbClr val="FF0000"/>
                </a:solidFill>
              </a:rPr>
              <a:t>首位</a:t>
            </a:r>
            <a:r>
              <a:rPr lang="zh-CN" altLang="en-US" sz="2000" b="1"/>
              <a:t>为‘</a:t>
            </a:r>
            <a:r>
              <a:rPr lang="en-US" altLang="zh-CN" sz="2000" b="1"/>
              <a:t>0’</a:t>
            </a:r>
            <a:r>
              <a:rPr lang="zh-CN" altLang="en-US" sz="2000" b="1"/>
              <a:t>，表示后继字节仍为地址字段，</a:t>
            </a:r>
          </a:p>
          <a:p>
            <a:pPr>
              <a:lnSpc>
                <a:spcPct val="90000"/>
              </a:lnSpc>
              <a:spcBef>
                <a:spcPct val="20000"/>
              </a:spcBef>
            </a:pPr>
            <a:r>
              <a:rPr lang="zh-CN" altLang="en-US" sz="2000" b="1"/>
              <a:t>                                     字节</a:t>
            </a:r>
            <a:r>
              <a:rPr lang="zh-CN" altLang="en-US" sz="2000" b="1">
                <a:solidFill>
                  <a:srgbClr val="FF0000"/>
                </a:solidFill>
              </a:rPr>
              <a:t>首位</a:t>
            </a:r>
            <a:r>
              <a:rPr lang="zh-CN" altLang="en-US" sz="2000" b="1"/>
              <a:t>为‘</a:t>
            </a:r>
            <a:r>
              <a:rPr lang="en-US" altLang="zh-CN" sz="2000" b="1"/>
              <a:t>1’</a:t>
            </a:r>
            <a:r>
              <a:rPr lang="zh-CN" altLang="en-US" sz="2000" b="1"/>
              <a:t>，表示本字节为地址字段的最后字节。</a:t>
            </a:r>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304800" y="228600"/>
            <a:ext cx="2774950" cy="457200"/>
          </a:xfrm>
          <a:prstGeom prst="rect">
            <a:avLst/>
          </a:prstGeom>
          <a:noFill/>
          <a:ln w="12700">
            <a:noFill/>
            <a:miter lim="800000"/>
            <a:headEnd/>
            <a:tailEnd/>
          </a:ln>
        </p:spPr>
        <p:txBody>
          <a:bodyPr wrap="none">
            <a:spAutoFit/>
          </a:bodyPr>
          <a:lstStyle/>
          <a:p>
            <a:pPr eaLnBrk="0" hangingPunct="0"/>
            <a:r>
              <a:rPr lang="zh-CN" altLang="en-US" b="1">
                <a:solidFill>
                  <a:srgbClr val="FF0000"/>
                </a:solidFill>
                <a:latin typeface="楷体" pitchFamily="18" charset="-122"/>
                <a:ea typeface="楷体" pitchFamily="18" charset="-122"/>
              </a:rPr>
              <a:t>（</a:t>
            </a:r>
            <a:r>
              <a:rPr lang="en-US" altLang="zh-CN" b="1">
                <a:solidFill>
                  <a:srgbClr val="FF0000"/>
                </a:solidFill>
                <a:latin typeface="楷体" pitchFamily="18" charset="-122"/>
                <a:ea typeface="楷体" pitchFamily="18" charset="-122"/>
              </a:rPr>
              <a:t>2</a:t>
            </a:r>
            <a:r>
              <a:rPr lang="zh-CN" altLang="en-US" b="1">
                <a:solidFill>
                  <a:srgbClr val="FF0000"/>
                </a:solidFill>
                <a:latin typeface="楷体" pitchFamily="18" charset="-122"/>
                <a:ea typeface="楷体" pitchFamily="18" charset="-122"/>
              </a:rPr>
              <a:t>）  一般帧结构</a:t>
            </a:r>
          </a:p>
        </p:txBody>
      </p:sp>
      <p:sp>
        <p:nvSpPr>
          <p:cNvPr id="48131" name="Rectangle 3"/>
          <p:cNvSpPr>
            <a:spLocks noChangeArrowheads="1"/>
          </p:cNvSpPr>
          <p:nvPr/>
        </p:nvSpPr>
        <p:spPr bwMode="auto">
          <a:xfrm>
            <a:off x="355600" y="1189038"/>
            <a:ext cx="762000" cy="304800"/>
          </a:xfrm>
          <a:prstGeom prst="rect">
            <a:avLst/>
          </a:prstGeom>
          <a:solidFill>
            <a:srgbClr val="93FFFF"/>
          </a:solidFill>
          <a:ln w="12700">
            <a:solidFill>
              <a:schemeClr val="tx1"/>
            </a:solidFill>
            <a:miter lim="800000"/>
            <a:headEnd/>
            <a:tailEnd/>
          </a:ln>
        </p:spPr>
        <p:txBody>
          <a:bodyPr wrap="none" anchor="ctr"/>
          <a:lstStyle/>
          <a:p>
            <a:pPr algn="ctr" eaLnBrk="0" hangingPunct="0"/>
            <a:r>
              <a:rPr lang="en-US" altLang="zh-CN" sz="2000" b="1">
                <a:latin typeface="楷体" pitchFamily="18" charset="-122"/>
                <a:ea typeface="楷体" pitchFamily="18" charset="-122"/>
              </a:rPr>
              <a:t>F</a:t>
            </a:r>
          </a:p>
        </p:txBody>
      </p:sp>
      <p:sp>
        <p:nvSpPr>
          <p:cNvPr id="48132" name="Rectangle 4"/>
          <p:cNvSpPr>
            <a:spLocks noChangeArrowheads="1"/>
          </p:cNvSpPr>
          <p:nvPr/>
        </p:nvSpPr>
        <p:spPr bwMode="auto">
          <a:xfrm>
            <a:off x="1117600" y="1189038"/>
            <a:ext cx="1600200" cy="304800"/>
          </a:xfrm>
          <a:prstGeom prst="rect">
            <a:avLst/>
          </a:prstGeom>
          <a:solidFill>
            <a:schemeClr val="bg1"/>
          </a:solidFill>
          <a:ln w="12700">
            <a:solidFill>
              <a:schemeClr val="tx1"/>
            </a:solidFill>
            <a:miter lim="800000"/>
            <a:headEnd/>
            <a:tailEnd/>
          </a:ln>
        </p:spPr>
        <p:txBody>
          <a:bodyPr wrap="none" anchor="ctr"/>
          <a:lstStyle/>
          <a:p>
            <a:pPr algn="ctr" eaLnBrk="0" hangingPunct="0"/>
            <a:r>
              <a:rPr lang="en-US" altLang="zh-CN" sz="2000" b="1">
                <a:latin typeface="楷体" pitchFamily="18" charset="-122"/>
                <a:ea typeface="楷体" pitchFamily="18" charset="-122"/>
              </a:rPr>
              <a:t>A</a:t>
            </a:r>
          </a:p>
        </p:txBody>
      </p:sp>
      <p:sp>
        <p:nvSpPr>
          <p:cNvPr id="48133" name="Rectangle 5"/>
          <p:cNvSpPr>
            <a:spLocks noChangeArrowheads="1"/>
          </p:cNvSpPr>
          <p:nvPr/>
        </p:nvSpPr>
        <p:spPr bwMode="auto">
          <a:xfrm>
            <a:off x="2717800" y="1189038"/>
            <a:ext cx="762000" cy="304800"/>
          </a:xfrm>
          <a:prstGeom prst="rect">
            <a:avLst/>
          </a:prstGeom>
          <a:solidFill>
            <a:srgbClr val="F7FA84"/>
          </a:solidFill>
          <a:ln w="12700">
            <a:solidFill>
              <a:schemeClr val="tx1"/>
            </a:solidFill>
            <a:miter lim="800000"/>
            <a:headEnd/>
            <a:tailEnd/>
          </a:ln>
        </p:spPr>
        <p:txBody>
          <a:bodyPr wrap="none" anchor="ctr"/>
          <a:lstStyle/>
          <a:p>
            <a:pPr algn="ctr" eaLnBrk="0" hangingPunct="0"/>
            <a:r>
              <a:rPr lang="en-US" altLang="zh-CN" sz="2000" b="1">
                <a:latin typeface="楷体" pitchFamily="18" charset="-122"/>
                <a:ea typeface="楷体" pitchFamily="18" charset="-122"/>
              </a:rPr>
              <a:t>C</a:t>
            </a:r>
          </a:p>
        </p:txBody>
      </p:sp>
      <p:sp>
        <p:nvSpPr>
          <p:cNvPr id="48134" name="Rectangle 6"/>
          <p:cNvSpPr>
            <a:spLocks noChangeArrowheads="1"/>
          </p:cNvSpPr>
          <p:nvPr/>
        </p:nvSpPr>
        <p:spPr bwMode="auto">
          <a:xfrm>
            <a:off x="3479800" y="1189038"/>
            <a:ext cx="2971800" cy="304800"/>
          </a:xfrm>
          <a:prstGeom prst="rect">
            <a:avLst/>
          </a:prstGeom>
          <a:solidFill>
            <a:srgbClr val="94DB83"/>
          </a:solidFill>
          <a:ln w="12700">
            <a:solidFill>
              <a:schemeClr val="tx1"/>
            </a:solidFill>
            <a:miter lim="800000"/>
            <a:headEnd/>
            <a:tailEnd/>
          </a:ln>
        </p:spPr>
        <p:txBody>
          <a:bodyPr wrap="none" anchor="ctr"/>
          <a:lstStyle/>
          <a:p>
            <a:pPr algn="ctr" eaLnBrk="0" hangingPunct="0"/>
            <a:r>
              <a:rPr lang="en-US" altLang="zh-CN" sz="2000" b="1">
                <a:latin typeface="楷体" pitchFamily="18" charset="-122"/>
                <a:ea typeface="楷体" pitchFamily="18" charset="-122"/>
              </a:rPr>
              <a:t>Info</a:t>
            </a:r>
          </a:p>
        </p:txBody>
      </p:sp>
      <p:sp>
        <p:nvSpPr>
          <p:cNvPr id="48135" name="Rectangle 7"/>
          <p:cNvSpPr>
            <a:spLocks noChangeArrowheads="1"/>
          </p:cNvSpPr>
          <p:nvPr/>
        </p:nvSpPr>
        <p:spPr bwMode="auto">
          <a:xfrm>
            <a:off x="6451600" y="1189038"/>
            <a:ext cx="1371600" cy="304800"/>
          </a:xfrm>
          <a:prstGeom prst="rect">
            <a:avLst/>
          </a:prstGeom>
          <a:noFill/>
          <a:ln w="12700">
            <a:solidFill>
              <a:schemeClr val="tx1"/>
            </a:solidFill>
            <a:miter lim="800000"/>
            <a:headEnd/>
            <a:tailEnd/>
          </a:ln>
        </p:spPr>
        <p:txBody>
          <a:bodyPr wrap="none" anchor="ctr"/>
          <a:lstStyle/>
          <a:p>
            <a:pPr algn="ctr" eaLnBrk="0" hangingPunct="0"/>
            <a:r>
              <a:rPr lang="en-US" altLang="zh-CN" sz="2000" b="1">
                <a:latin typeface="楷体" pitchFamily="18" charset="-122"/>
                <a:ea typeface="楷体" pitchFamily="18" charset="-122"/>
              </a:rPr>
              <a:t>FCS</a:t>
            </a:r>
          </a:p>
        </p:txBody>
      </p:sp>
      <p:sp>
        <p:nvSpPr>
          <p:cNvPr id="48136" name="Rectangle 8"/>
          <p:cNvSpPr>
            <a:spLocks noChangeArrowheads="1"/>
          </p:cNvSpPr>
          <p:nvPr/>
        </p:nvSpPr>
        <p:spPr bwMode="auto">
          <a:xfrm>
            <a:off x="7823200" y="1189038"/>
            <a:ext cx="762000" cy="304800"/>
          </a:xfrm>
          <a:prstGeom prst="rect">
            <a:avLst/>
          </a:prstGeom>
          <a:solidFill>
            <a:srgbClr val="93FFFF"/>
          </a:solidFill>
          <a:ln w="12700">
            <a:solidFill>
              <a:schemeClr val="tx1"/>
            </a:solidFill>
            <a:miter lim="800000"/>
            <a:headEnd/>
            <a:tailEnd/>
          </a:ln>
        </p:spPr>
        <p:txBody>
          <a:bodyPr wrap="none" anchor="ctr"/>
          <a:lstStyle/>
          <a:p>
            <a:pPr algn="ctr" eaLnBrk="0" hangingPunct="0"/>
            <a:r>
              <a:rPr lang="en-US" altLang="zh-CN" sz="2000" b="1">
                <a:latin typeface="楷体" pitchFamily="18" charset="-122"/>
                <a:ea typeface="楷体" pitchFamily="18" charset="-122"/>
              </a:rPr>
              <a:t>F</a:t>
            </a:r>
          </a:p>
        </p:txBody>
      </p:sp>
      <p:sp>
        <p:nvSpPr>
          <p:cNvPr id="48137" name="Text Box 9"/>
          <p:cNvSpPr txBox="1">
            <a:spLocks noChangeArrowheads="1"/>
          </p:cNvSpPr>
          <p:nvPr/>
        </p:nvSpPr>
        <p:spPr bwMode="auto">
          <a:xfrm>
            <a:off x="263525" y="822325"/>
            <a:ext cx="8413750" cy="396875"/>
          </a:xfrm>
          <a:prstGeom prst="rect">
            <a:avLst/>
          </a:prstGeom>
          <a:noFill/>
          <a:ln w="12700">
            <a:noFill/>
            <a:miter lim="800000"/>
            <a:headEnd/>
            <a:tailEnd/>
          </a:ln>
        </p:spPr>
        <p:txBody>
          <a:bodyPr wrap="none">
            <a:spAutoFit/>
          </a:bodyPr>
          <a:lstStyle/>
          <a:p>
            <a:pPr eaLnBrk="0" hangingPunct="0"/>
            <a:r>
              <a:rPr lang="en-US" altLang="zh-CN" sz="2000" b="1">
                <a:latin typeface="楷体" pitchFamily="18" charset="-122"/>
                <a:ea typeface="楷体" pitchFamily="18" charset="-122"/>
              </a:rPr>
              <a:t>  8       n</a:t>
            </a:r>
            <a:r>
              <a:rPr lang="en-US" altLang="zh-CN" sz="2000" b="1"/>
              <a:t>×8	             8	         0</a:t>
            </a:r>
            <a:r>
              <a:rPr lang="zh-CN" altLang="en-US" sz="2000" b="1"/>
              <a:t>～</a:t>
            </a:r>
            <a:r>
              <a:rPr lang="en-US" altLang="zh-CN" sz="2000" b="1"/>
              <a:t>N	                   16	    8 (</a:t>
            </a:r>
            <a:r>
              <a:rPr lang="zh-CN" altLang="en-US" sz="2000" b="1"/>
              <a:t>位</a:t>
            </a:r>
            <a:r>
              <a:rPr lang="en-US" altLang="zh-CN" sz="2000" b="1"/>
              <a:t>)	</a:t>
            </a:r>
          </a:p>
        </p:txBody>
      </p:sp>
      <p:sp>
        <p:nvSpPr>
          <p:cNvPr id="48138" name="Text Box 10"/>
          <p:cNvSpPr txBox="1">
            <a:spLocks noChangeArrowheads="1"/>
          </p:cNvSpPr>
          <p:nvPr/>
        </p:nvSpPr>
        <p:spPr bwMode="auto">
          <a:xfrm>
            <a:off x="263525" y="1508125"/>
            <a:ext cx="8528050" cy="396875"/>
          </a:xfrm>
          <a:prstGeom prst="rect">
            <a:avLst/>
          </a:prstGeom>
          <a:noFill/>
          <a:ln w="12700">
            <a:noFill/>
            <a:miter lim="800000"/>
            <a:headEnd/>
            <a:tailEnd/>
          </a:ln>
        </p:spPr>
        <p:txBody>
          <a:bodyPr wrap="none">
            <a:spAutoFit/>
          </a:bodyPr>
          <a:lstStyle/>
          <a:p>
            <a:r>
              <a:rPr lang="zh-CN" altLang="en-US" sz="2000" b="1"/>
              <a:t>起始标志  地址字段   控制字段                信息                         校验码  结束标志</a:t>
            </a:r>
            <a:endParaRPr lang="zh-CN" altLang="en-US" sz="2000" b="1">
              <a:latin typeface="楷体" pitchFamily="18" charset="-122"/>
              <a:ea typeface="楷体" pitchFamily="18" charset="-122"/>
            </a:endParaRPr>
          </a:p>
        </p:txBody>
      </p:sp>
      <p:sp>
        <p:nvSpPr>
          <p:cNvPr id="771083" name="Rectangle 11"/>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48140" name="Text Box 12"/>
          <p:cNvSpPr txBox="1">
            <a:spLocks noChangeArrowheads="1"/>
          </p:cNvSpPr>
          <p:nvPr/>
        </p:nvSpPr>
        <p:spPr bwMode="auto">
          <a:xfrm>
            <a:off x="861060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64</a:t>
            </a:r>
            <a:endParaRPr lang="en-US" altLang="zh-CN" dirty="0"/>
          </a:p>
        </p:txBody>
      </p:sp>
      <p:sp>
        <p:nvSpPr>
          <p:cNvPr id="48141" name="Text Box 13"/>
          <p:cNvSpPr txBox="1">
            <a:spLocks noChangeArrowheads="1"/>
          </p:cNvSpPr>
          <p:nvPr/>
        </p:nvSpPr>
        <p:spPr bwMode="auto">
          <a:xfrm>
            <a:off x="171450" y="2016125"/>
            <a:ext cx="4730750" cy="420688"/>
          </a:xfrm>
          <a:prstGeom prst="rect">
            <a:avLst/>
          </a:prstGeom>
          <a:noFill/>
          <a:ln w="9525">
            <a:noFill/>
            <a:miter lim="800000"/>
            <a:headEnd/>
            <a:tailEnd/>
          </a:ln>
        </p:spPr>
        <p:txBody>
          <a:bodyPr wrap="none">
            <a:spAutoFit/>
          </a:bodyPr>
          <a:lstStyle/>
          <a:p>
            <a:pPr>
              <a:lnSpc>
                <a:spcPct val="90000"/>
              </a:lnSpc>
              <a:spcBef>
                <a:spcPct val="20000"/>
              </a:spcBef>
            </a:pPr>
            <a:r>
              <a:rPr lang="en-US" altLang="zh-CN" b="1">
                <a:solidFill>
                  <a:srgbClr val="FF0000"/>
                </a:solidFill>
              </a:rPr>
              <a:t>★</a:t>
            </a:r>
            <a:r>
              <a:rPr lang="en-US" altLang="zh-CN"/>
              <a:t> C</a:t>
            </a:r>
            <a:r>
              <a:rPr lang="zh-CN" altLang="en-US" b="1"/>
              <a:t>（控制字段）：区分帧的类型</a:t>
            </a:r>
            <a:endParaRPr lang="zh-CN" altLang="en-US" sz="2000" b="1"/>
          </a:p>
        </p:txBody>
      </p:sp>
      <p:grpSp>
        <p:nvGrpSpPr>
          <p:cNvPr id="2" name="Group 14"/>
          <p:cNvGrpSpPr>
            <a:grpSpLocks/>
          </p:cNvGrpSpPr>
          <p:nvPr/>
        </p:nvGrpSpPr>
        <p:grpSpPr bwMode="auto">
          <a:xfrm>
            <a:off x="136525" y="2265363"/>
            <a:ext cx="8793163" cy="1524000"/>
            <a:chOff x="86" y="528"/>
            <a:chExt cx="5630" cy="960"/>
          </a:xfrm>
        </p:grpSpPr>
        <p:sp>
          <p:nvSpPr>
            <p:cNvPr id="48146" name="Rectangle 15"/>
            <p:cNvSpPr>
              <a:spLocks noChangeArrowheads="1"/>
            </p:cNvSpPr>
            <p:nvPr/>
          </p:nvSpPr>
          <p:spPr bwMode="auto">
            <a:xfrm>
              <a:off x="1056" y="768"/>
              <a:ext cx="528" cy="240"/>
            </a:xfrm>
            <a:prstGeom prst="rect">
              <a:avLst/>
            </a:prstGeom>
            <a:solidFill>
              <a:srgbClr val="FFFF00"/>
            </a:solidFill>
            <a:ln w="12700">
              <a:solidFill>
                <a:schemeClr val="tx1"/>
              </a:solidFill>
              <a:miter lim="800000"/>
              <a:headEnd/>
              <a:tailEnd/>
            </a:ln>
          </p:spPr>
          <p:txBody>
            <a:bodyPr wrap="none" anchor="ctr"/>
            <a:lstStyle/>
            <a:p>
              <a:pPr algn="ctr" eaLnBrk="0" hangingPunct="0"/>
              <a:r>
                <a:rPr lang="en-US" altLang="zh-CN" sz="2000" b="1">
                  <a:latin typeface="楷体" pitchFamily="18" charset="-122"/>
                  <a:ea typeface="楷体" pitchFamily="18" charset="-122"/>
                </a:rPr>
                <a:t>0</a:t>
              </a:r>
            </a:p>
          </p:txBody>
        </p:sp>
        <p:sp>
          <p:nvSpPr>
            <p:cNvPr id="48147" name="Rectangle 16"/>
            <p:cNvSpPr>
              <a:spLocks noChangeArrowheads="1"/>
            </p:cNvSpPr>
            <p:nvPr/>
          </p:nvSpPr>
          <p:spPr bwMode="auto">
            <a:xfrm>
              <a:off x="1056" y="1008"/>
              <a:ext cx="528" cy="240"/>
            </a:xfrm>
            <a:prstGeom prst="rect">
              <a:avLst/>
            </a:prstGeom>
            <a:noFill/>
            <a:ln w="12700">
              <a:solidFill>
                <a:schemeClr val="tx1"/>
              </a:solidFill>
              <a:miter lim="800000"/>
              <a:headEnd/>
              <a:tailEnd/>
            </a:ln>
          </p:spPr>
          <p:txBody>
            <a:bodyPr wrap="none" anchor="ctr"/>
            <a:lstStyle/>
            <a:p>
              <a:pPr algn="ctr" eaLnBrk="0" hangingPunct="0"/>
              <a:r>
                <a:rPr lang="en-US" altLang="zh-CN" sz="2000" b="1">
                  <a:latin typeface="楷体" pitchFamily="18" charset="-122"/>
                  <a:ea typeface="楷体" pitchFamily="18" charset="-122"/>
                </a:rPr>
                <a:t>1</a:t>
              </a:r>
            </a:p>
          </p:txBody>
        </p:sp>
        <p:sp>
          <p:nvSpPr>
            <p:cNvPr id="48148" name="Rectangle 17"/>
            <p:cNvSpPr>
              <a:spLocks noChangeArrowheads="1"/>
            </p:cNvSpPr>
            <p:nvPr/>
          </p:nvSpPr>
          <p:spPr bwMode="auto">
            <a:xfrm>
              <a:off x="1056" y="1248"/>
              <a:ext cx="528" cy="240"/>
            </a:xfrm>
            <a:prstGeom prst="rect">
              <a:avLst/>
            </a:prstGeom>
            <a:noFill/>
            <a:ln w="12700">
              <a:solidFill>
                <a:schemeClr val="tx1"/>
              </a:solidFill>
              <a:miter lim="800000"/>
              <a:headEnd/>
              <a:tailEnd/>
            </a:ln>
          </p:spPr>
          <p:txBody>
            <a:bodyPr wrap="none" anchor="ctr"/>
            <a:lstStyle/>
            <a:p>
              <a:pPr algn="ctr" eaLnBrk="0" hangingPunct="0"/>
              <a:r>
                <a:rPr lang="en-US" altLang="zh-CN" sz="2000" b="1">
                  <a:latin typeface="楷体" pitchFamily="18" charset="-122"/>
                  <a:ea typeface="楷体" pitchFamily="18" charset="-122"/>
                </a:rPr>
                <a:t>1</a:t>
              </a:r>
            </a:p>
          </p:txBody>
        </p:sp>
        <p:sp>
          <p:nvSpPr>
            <p:cNvPr id="48149" name="Rectangle 18"/>
            <p:cNvSpPr>
              <a:spLocks noChangeArrowheads="1"/>
            </p:cNvSpPr>
            <p:nvPr/>
          </p:nvSpPr>
          <p:spPr bwMode="auto">
            <a:xfrm>
              <a:off x="1584" y="1008"/>
              <a:ext cx="528" cy="240"/>
            </a:xfrm>
            <a:prstGeom prst="rect">
              <a:avLst/>
            </a:prstGeom>
            <a:noFill/>
            <a:ln w="12700">
              <a:solidFill>
                <a:schemeClr val="tx1"/>
              </a:solidFill>
              <a:miter lim="800000"/>
              <a:headEnd/>
              <a:tailEnd/>
            </a:ln>
          </p:spPr>
          <p:txBody>
            <a:bodyPr wrap="none" anchor="ctr"/>
            <a:lstStyle/>
            <a:p>
              <a:pPr algn="ctr" eaLnBrk="0" hangingPunct="0"/>
              <a:r>
                <a:rPr lang="en-US" altLang="zh-CN" sz="2000" b="1">
                  <a:latin typeface="楷体" pitchFamily="18" charset="-122"/>
                  <a:ea typeface="楷体" pitchFamily="18" charset="-122"/>
                </a:rPr>
                <a:t>0</a:t>
              </a:r>
            </a:p>
          </p:txBody>
        </p:sp>
        <p:sp>
          <p:nvSpPr>
            <p:cNvPr id="48150" name="Rectangle 19"/>
            <p:cNvSpPr>
              <a:spLocks noChangeArrowheads="1"/>
            </p:cNvSpPr>
            <p:nvPr/>
          </p:nvSpPr>
          <p:spPr bwMode="auto">
            <a:xfrm>
              <a:off x="1584" y="1248"/>
              <a:ext cx="528" cy="240"/>
            </a:xfrm>
            <a:prstGeom prst="rect">
              <a:avLst/>
            </a:prstGeom>
            <a:noFill/>
            <a:ln w="12700">
              <a:solidFill>
                <a:schemeClr val="tx1"/>
              </a:solidFill>
              <a:miter lim="800000"/>
              <a:headEnd/>
              <a:tailEnd/>
            </a:ln>
          </p:spPr>
          <p:txBody>
            <a:bodyPr wrap="none" anchor="ctr"/>
            <a:lstStyle/>
            <a:p>
              <a:pPr algn="ctr" eaLnBrk="0" hangingPunct="0"/>
              <a:r>
                <a:rPr lang="en-US" altLang="zh-CN" sz="2000" b="1">
                  <a:latin typeface="楷体" pitchFamily="18" charset="-122"/>
                  <a:ea typeface="楷体" pitchFamily="18" charset="-122"/>
                </a:rPr>
                <a:t>1</a:t>
              </a:r>
            </a:p>
          </p:txBody>
        </p:sp>
        <p:sp>
          <p:nvSpPr>
            <p:cNvPr id="48151" name="Rectangle 20"/>
            <p:cNvSpPr>
              <a:spLocks noChangeArrowheads="1"/>
            </p:cNvSpPr>
            <p:nvPr/>
          </p:nvSpPr>
          <p:spPr bwMode="auto">
            <a:xfrm>
              <a:off x="2112" y="1008"/>
              <a:ext cx="1056" cy="240"/>
            </a:xfrm>
            <a:prstGeom prst="rect">
              <a:avLst/>
            </a:prstGeom>
            <a:noFill/>
            <a:ln w="12700">
              <a:solidFill>
                <a:schemeClr val="tx1"/>
              </a:solidFill>
              <a:miter lim="800000"/>
              <a:headEnd/>
              <a:tailEnd/>
            </a:ln>
          </p:spPr>
          <p:txBody>
            <a:bodyPr wrap="none" anchor="ctr"/>
            <a:lstStyle/>
            <a:p>
              <a:pPr algn="ctr" eaLnBrk="0" hangingPunct="0"/>
              <a:r>
                <a:rPr lang="en-US" altLang="zh-CN" sz="2000" b="1">
                  <a:latin typeface="楷体" pitchFamily="18" charset="-122"/>
                  <a:ea typeface="楷体" pitchFamily="18" charset="-122"/>
                </a:rPr>
                <a:t>Type</a:t>
              </a:r>
            </a:p>
          </p:txBody>
        </p:sp>
        <p:sp>
          <p:nvSpPr>
            <p:cNvPr id="48152" name="Rectangle 21"/>
            <p:cNvSpPr>
              <a:spLocks noChangeArrowheads="1"/>
            </p:cNvSpPr>
            <p:nvPr/>
          </p:nvSpPr>
          <p:spPr bwMode="auto">
            <a:xfrm>
              <a:off x="2112" y="1248"/>
              <a:ext cx="1056" cy="240"/>
            </a:xfrm>
            <a:prstGeom prst="rect">
              <a:avLst/>
            </a:prstGeom>
            <a:noFill/>
            <a:ln w="12700">
              <a:solidFill>
                <a:schemeClr val="tx1"/>
              </a:solidFill>
              <a:miter lim="800000"/>
              <a:headEnd/>
              <a:tailEnd/>
            </a:ln>
          </p:spPr>
          <p:txBody>
            <a:bodyPr wrap="none" anchor="ctr"/>
            <a:lstStyle/>
            <a:p>
              <a:pPr algn="ctr" eaLnBrk="0" hangingPunct="0"/>
              <a:r>
                <a:rPr lang="en-US" altLang="zh-CN" sz="2000" b="1">
                  <a:latin typeface="楷体" pitchFamily="18" charset="-122"/>
                  <a:ea typeface="楷体" pitchFamily="18" charset="-122"/>
                </a:rPr>
                <a:t>M1</a:t>
              </a:r>
            </a:p>
          </p:txBody>
        </p:sp>
        <p:sp>
          <p:nvSpPr>
            <p:cNvPr id="48153" name="Rectangle 22"/>
            <p:cNvSpPr>
              <a:spLocks noChangeArrowheads="1"/>
            </p:cNvSpPr>
            <p:nvPr/>
          </p:nvSpPr>
          <p:spPr bwMode="auto">
            <a:xfrm>
              <a:off x="3168" y="1008"/>
              <a:ext cx="528" cy="240"/>
            </a:xfrm>
            <a:prstGeom prst="rect">
              <a:avLst/>
            </a:prstGeom>
            <a:noFill/>
            <a:ln w="12700">
              <a:solidFill>
                <a:schemeClr val="tx1"/>
              </a:solidFill>
              <a:miter lim="800000"/>
              <a:headEnd/>
              <a:tailEnd/>
            </a:ln>
          </p:spPr>
          <p:txBody>
            <a:bodyPr wrap="none" anchor="ctr"/>
            <a:lstStyle/>
            <a:p>
              <a:pPr algn="ctr" eaLnBrk="0" hangingPunct="0"/>
              <a:r>
                <a:rPr lang="en-US" altLang="zh-CN" sz="2000" b="1">
                  <a:latin typeface="楷体" pitchFamily="18" charset="-122"/>
                  <a:ea typeface="楷体" pitchFamily="18" charset="-122"/>
                </a:rPr>
                <a:t>P/F</a:t>
              </a:r>
            </a:p>
          </p:txBody>
        </p:sp>
        <p:sp>
          <p:nvSpPr>
            <p:cNvPr id="48154" name="Rectangle 23"/>
            <p:cNvSpPr>
              <a:spLocks noChangeArrowheads="1"/>
            </p:cNvSpPr>
            <p:nvPr/>
          </p:nvSpPr>
          <p:spPr bwMode="auto">
            <a:xfrm>
              <a:off x="3168" y="1248"/>
              <a:ext cx="528" cy="240"/>
            </a:xfrm>
            <a:prstGeom prst="rect">
              <a:avLst/>
            </a:prstGeom>
            <a:noFill/>
            <a:ln w="12700">
              <a:solidFill>
                <a:schemeClr val="tx1"/>
              </a:solidFill>
              <a:miter lim="800000"/>
              <a:headEnd/>
              <a:tailEnd/>
            </a:ln>
          </p:spPr>
          <p:txBody>
            <a:bodyPr wrap="none" anchor="ctr"/>
            <a:lstStyle/>
            <a:p>
              <a:pPr algn="ctr" eaLnBrk="0" hangingPunct="0"/>
              <a:r>
                <a:rPr lang="en-US" altLang="zh-CN" sz="2000" b="1">
                  <a:latin typeface="楷体" pitchFamily="18" charset="-122"/>
                  <a:ea typeface="楷体" pitchFamily="18" charset="-122"/>
                </a:rPr>
                <a:t>P/F</a:t>
              </a:r>
            </a:p>
          </p:txBody>
        </p:sp>
        <p:sp>
          <p:nvSpPr>
            <p:cNvPr id="48155" name="Rectangle 24"/>
            <p:cNvSpPr>
              <a:spLocks noChangeArrowheads="1"/>
            </p:cNvSpPr>
            <p:nvPr/>
          </p:nvSpPr>
          <p:spPr bwMode="auto">
            <a:xfrm>
              <a:off x="3168" y="768"/>
              <a:ext cx="528" cy="240"/>
            </a:xfrm>
            <a:prstGeom prst="rect">
              <a:avLst/>
            </a:prstGeom>
            <a:solidFill>
              <a:srgbClr val="FFFF00"/>
            </a:solidFill>
            <a:ln w="12700">
              <a:solidFill>
                <a:schemeClr val="tx1"/>
              </a:solidFill>
              <a:miter lim="800000"/>
              <a:headEnd/>
              <a:tailEnd/>
            </a:ln>
          </p:spPr>
          <p:txBody>
            <a:bodyPr wrap="none" anchor="ctr"/>
            <a:lstStyle/>
            <a:p>
              <a:pPr algn="ctr" eaLnBrk="0" hangingPunct="0"/>
              <a:r>
                <a:rPr lang="en-US" altLang="zh-CN" sz="2000" b="1">
                  <a:latin typeface="楷体" pitchFamily="18" charset="-122"/>
                  <a:ea typeface="楷体" pitchFamily="18" charset="-122"/>
                </a:rPr>
                <a:t>P/F</a:t>
              </a:r>
            </a:p>
          </p:txBody>
        </p:sp>
        <p:sp>
          <p:nvSpPr>
            <p:cNvPr id="48156" name="Rectangle 25"/>
            <p:cNvSpPr>
              <a:spLocks noChangeArrowheads="1"/>
            </p:cNvSpPr>
            <p:nvPr/>
          </p:nvSpPr>
          <p:spPr bwMode="auto">
            <a:xfrm>
              <a:off x="1584" y="768"/>
              <a:ext cx="1584" cy="240"/>
            </a:xfrm>
            <a:prstGeom prst="rect">
              <a:avLst/>
            </a:prstGeom>
            <a:solidFill>
              <a:srgbClr val="FFFF00"/>
            </a:solidFill>
            <a:ln w="12700">
              <a:solidFill>
                <a:schemeClr val="tx1"/>
              </a:solidFill>
              <a:miter lim="800000"/>
              <a:headEnd/>
              <a:tailEnd/>
            </a:ln>
          </p:spPr>
          <p:txBody>
            <a:bodyPr wrap="none" anchor="ctr"/>
            <a:lstStyle/>
            <a:p>
              <a:pPr algn="ctr" eaLnBrk="0" hangingPunct="0"/>
              <a:r>
                <a:rPr lang="en-US" altLang="zh-CN" sz="2000" b="1">
                  <a:solidFill>
                    <a:srgbClr val="FF0000"/>
                  </a:solidFill>
                  <a:latin typeface="楷体" pitchFamily="18" charset="-122"/>
                  <a:ea typeface="楷体" pitchFamily="18" charset="-122"/>
                </a:rPr>
                <a:t>Ns</a:t>
              </a:r>
            </a:p>
          </p:txBody>
        </p:sp>
        <p:sp>
          <p:nvSpPr>
            <p:cNvPr id="48157" name="Rectangle 26"/>
            <p:cNvSpPr>
              <a:spLocks noChangeArrowheads="1"/>
            </p:cNvSpPr>
            <p:nvPr/>
          </p:nvSpPr>
          <p:spPr bwMode="auto">
            <a:xfrm>
              <a:off x="3696" y="768"/>
              <a:ext cx="1584" cy="240"/>
            </a:xfrm>
            <a:prstGeom prst="rect">
              <a:avLst/>
            </a:prstGeom>
            <a:solidFill>
              <a:srgbClr val="FFFF00"/>
            </a:solidFill>
            <a:ln w="12700">
              <a:solidFill>
                <a:schemeClr val="tx1"/>
              </a:solidFill>
              <a:miter lim="800000"/>
              <a:headEnd/>
              <a:tailEnd/>
            </a:ln>
          </p:spPr>
          <p:txBody>
            <a:bodyPr wrap="none" anchor="ctr"/>
            <a:lstStyle/>
            <a:p>
              <a:pPr algn="ctr" eaLnBrk="0" hangingPunct="0"/>
              <a:r>
                <a:rPr lang="en-US" altLang="zh-CN" sz="2000" b="1">
                  <a:solidFill>
                    <a:srgbClr val="FF0000"/>
                  </a:solidFill>
                  <a:latin typeface="楷体" pitchFamily="18" charset="-122"/>
                  <a:ea typeface="楷体" pitchFamily="18" charset="-122"/>
                </a:rPr>
                <a:t>Nr</a:t>
              </a:r>
            </a:p>
          </p:txBody>
        </p:sp>
        <p:sp>
          <p:nvSpPr>
            <p:cNvPr id="48158" name="Rectangle 27"/>
            <p:cNvSpPr>
              <a:spLocks noChangeArrowheads="1"/>
            </p:cNvSpPr>
            <p:nvPr/>
          </p:nvSpPr>
          <p:spPr bwMode="auto">
            <a:xfrm>
              <a:off x="3696" y="1008"/>
              <a:ext cx="1584" cy="240"/>
            </a:xfrm>
            <a:prstGeom prst="rect">
              <a:avLst/>
            </a:prstGeom>
            <a:noFill/>
            <a:ln w="12700">
              <a:solidFill>
                <a:schemeClr val="tx1"/>
              </a:solidFill>
              <a:miter lim="800000"/>
              <a:headEnd/>
              <a:tailEnd/>
            </a:ln>
          </p:spPr>
          <p:txBody>
            <a:bodyPr wrap="none" anchor="ctr"/>
            <a:lstStyle/>
            <a:p>
              <a:pPr algn="ctr" eaLnBrk="0" hangingPunct="0"/>
              <a:r>
                <a:rPr lang="en-US" altLang="zh-CN" sz="2000" b="1">
                  <a:latin typeface="楷体" pitchFamily="18" charset="-122"/>
                  <a:ea typeface="楷体" pitchFamily="18" charset="-122"/>
                </a:rPr>
                <a:t>Nr</a:t>
              </a:r>
            </a:p>
          </p:txBody>
        </p:sp>
        <p:sp>
          <p:nvSpPr>
            <p:cNvPr id="48159" name="Rectangle 28"/>
            <p:cNvSpPr>
              <a:spLocks noChangeArrowheads="1"/>
            </p:cNvSpPr>
            <p:nvPr/>
          </p:nvSpPr>
          <p:spPr bwMode="auto">
            <a:xfrm>
              <a:off x="3696" y="1248"/>
              <a:ext cx="1584" cy="240"/>
            </a:xfrm>
            <a:prstGeom prst="rect">
              <a:avLst/>
            </a:prstGeom>
            <a:noFill/>
            <a:ln w="12700">
              <a:solidFill>
                <a:schemeClr val="tx1"/>
              </a:solidFill>
              <a:miter lim="800000"/>
              <a:headEnd/>
              <a:tailEnd/>
            </a:ln>
          </p:spPr>
          <p:txBody>
            <a:bodyPr wrap="none" anchor="ctr"/>
            <a:lstStyle/>
            <a:p>
              <a:pPr algn="ctr" eaLnBrk="0" hangingPunct="0"/>
              <a:r>
                <a:rPr lang="en-US" altLang="zh-CN" sz="2000" b="1">
                  <a:latin typeface="楷体" pitchFamily="18" charset="-122"/>
                  <a:ea typeface="楷体" pitchFamily="18" charset="-122"/>
                </a:rPr>
                <a:t>M2</a:t>
              </a:r>
            </a:p>
          </p:txBody>
        </p:sp>
        <p:sp>
          <p:nvSpPr>
            <p:cNvPr id="48160" name="Text Box 29"/>
            <p:cNvSpPr txBox="1">
              <a:spLocks noChangeArrowheads="1"/>
            </p:cNvSpPr>
            <p:nvPr/>
          </p:nvSpPr>
          <p:spPr bwMode="auto">
            <a:xfrm>
              <a:off x="1200" y="528"/>
              <a:ext cx="4516" cy="250"/>
            </a:xfrm>
            <a:prstGeom prst="rect">
              <a:avLst/>
            </a:prstGeom>
            <a:noFill/>
            <a:ln w="12700">
              <a:noFill/>
              <a:miter lim="800000"/>
              <a:headEnd/>
              <a:tailEnd/>
            </a:ln>
          </p:spPr>
          <p:txBody>
            <a:bodyPr wrap="none">
              <a:spAutoFit/>
            </a:bodyPr>
            <a:lstStyle/>
            <a:p>
              <a:pPr eaLnBrk="0" hangingPunct="0"/>
              <a:r>
                <a:rPr lang="en-US" altLang="zh-CN" sz="2000" b="1">
                  <a:latin typeface="楷体" pitchFamily="18" charset="-122"/>
                  <a:ea typeface="楷体" pitchFamily="18" charset="-122"/>
                </a:rPr>
                <a:t>0      1      2     3      4     5      6      7 </a:t>
              </a:r>
              <a:r>
                <a:rPr lang="zh-CN" altLang="en-US" sz="2000" b="1">
                  <a:latin typeface="楷体" pitchFamily="18" charset="-122"/>
                  <a:ea typeface="楷体" pitchFamily="18" charset="-122"/>
                </a:rPr>
                <a:t>（位）</a:t>
              </a:r>
            </a:p>
          </p:txBody>
        </p:sp>
        <p:sp>
          <p:nvSpPr>
            <p:cNvPr id="48161" name="Text Box 30"/>
            <p:cNvSpPr txBox="1">
              <a:spLocks noChangeArrowheads="1"/>
            </p:cNvSpPr>
            <p:nvPr/>
          </p:nvSpPr>
          <p:spPr bwMode="auto">
            <a:xfrm>
              <a:off x="86" y="726"/>
              <a:ext cx="996" cy="748"/>
            </a:xfrm>
            <a:prstGeom prst="rect">
              <a:avLst/>
            </a:prstGeom>
            <a:noFill/>
            <a:ln w="12700">
              <a:noFill/>
              <a:miter lim="800000"/>
              <a:headEnd/>
              <a:tailEnd/>
            </a:ln>
          </p:spPr>
          <p:txBody>
            <a:bodyPr wrap="none">
              <a:spAutoFit/>
            </a:bodyPr>
            <a:lstStyle/>
            <a:p>
              <a:pPr eaLnBrk="0" hangingPunct="0">
                <a:lnSpc>
                  <a:spcPct val="120000"/>
                </a:lnSpc>
              </a:pPr>
              <a:r>
                <a:rPr lang="zh-CN" altLang="en-US" sz="2000" b="1">
                  <a:solidFill>
                    <a:srgbClr val="FF0000"/>
                  </a:solidFill>
                  <a:latin typeface="楷体" pitchFamily="18" charset="-122"/>
                  <a:ea typeface="楷体" pitchFamily="18" charset="-122"/>
                </a:rPr>
                <a:t>信息帧  </a:t>
              </a:r>
              <a:r>
                <a:rPr lang="en-US" altLang="zh-CN" sz="2000" b="1">
                  <a:solidFill>
                    <a:srgbClr val="FF0000"/>
                  </a:solidFill>
                  <a:latin typeface="楷体" pitchFamily="18" charset="-122"/>
                  <a:ea typeface="楷体" pitchFamily="18" charset="-122"/>
                </a:rPr>
                <a:t>(I)</a:t>
              </a:r>
            </a:p>
            <a:p>
              <a:pPr eaLnBrk="0" hangingPunct="0">
                <a:lnSpc>
                  <a:spcPct val="120000"/>
                </a:lnSpc>
              </a:pPr>
              <a:r>
                <a:rPr lang="zh-CN" altLang="en-US" sz="2000" b="1">
                  <a:latin typeface="楷体" pitchFamily="18" charset="-122"/>
                  <a:ea typeface="楷体" pitchFamily="18" charset="-122"/>
                </a:rPr>
                <a:t>监控帧  </a:t>
              </a:r>
              <a:r>
                <a:rPr lang="en-US" altLang="zh-CN" sz="2000" b="1">
                  <a:latin typeface="楷体" pitchFamily="18" charset="-122"/>
                  <a:ea typeface="楷体" pitchFamily="18" charset="-122"/>
                </a:rPr>
                <a:t>(S)</a:t>
              </a:r>
            </a:p>
            <a:p>
              <a:pPr eaLnBrk="0" hangingPunct="0">
                <a:lnSpc>
                  <a:spcPct val="120000"/>
                </a:lnSpc>
              </a:pPr>
              <a:r>
                <a:rPr lang="zh-CN" altLang="en-US" sz="2000" b="1">
                  <a:latin typeface="楷体" pitchFamily="18" charset="-122"/>
                  <a:ea typeface="楷体" pitchFamily="18" charset="-122"/>
                </a:rPr>
                <a:t>无编号帧</a:t>
              </a:r>
              <a:r>
                <a:rPr lang="en-US" altLang="zh-CN" sz="2000" b="1">
                  <a:latin typeface="楷体" pitchFamily="18" charset="-122"/>
                  <a:ea typeface="楷体" pitchFamily="18" charset="-122"/>
                </a:rPr>
                <a:t>(U)</a:t>
              </a:r>
            </a:p>
          </p:txBody>
        </p:sp>
      </p:grpSp>
      <p:sp>
        <p:nvSpPr>
          <p:cNvPr id="48143" name="Text Box 31"/>
          <p:cNvSpPr txBox="1">
            <a:spLocks noChangeArrowheads="1"/>
          </p:cNvSpPr>
          <p:nvPr/>
        </p:nvSpPr>
        <p:spPr bwMode="auto">
          <a:xfrm>
            <a:off x="107950" y="3954463"/>
            <a:ext cx="8839200" cy="2282825"/>
          </a:xfrm>
          <a:prstGeom prst="rect">
            <a:avLst/>
          </a:prstGeom>
          <a:noFill/>
          <a:ln w="12700">
            <a:noFill/>
            <a:miter lim="800000"/>
            <a:headEnd/>
            <a:tailEnd/>
          </a:ln>
        </p:spPr>
        <p:txBody>
          <a:bodyPr>
            <a:spAutoFit/>
          </a:bodyPr>
          <a:lstStyle/>
          <a:p>
            <a:r>
              <a:rPr lang="en-US" altLang="zh-CN" b="1">
                <a:solidFill>
                  <a:srgbClr val="FF0000"/>
                </a:solidFill>
                <a:latin typeface="楷体" pitchFamily="18" charset="-122"/>
                <a:ea typeface="楷体" pitchFamily="18" charset="-122"/>
              </a:rPr>
              <a:t>☆ </a:t>
            </a:r>
            <a:r>
              <a:rPr lang="zh-CN" altLang="en-US" b="1">
                <a:latin typeface="楷体" pitchFamily="18" charset="-122"/>
                <a:ea typeface="楷体" pitchFamily="18" charset="-122"/>
              </a:rPr>
              <a:t>信息帧（</a:t>
            </a:r>
            <a:r>
              <a:rPr lang="en-US" altLang="zh-CN" b="1">
                <a:latin typeface="楷体" pitchFamily="18" charset="-122"/>
                <a:ea typeface="楷体" pitchFamily="18" charset="-122"/>
              </a:rPr>
              <a:t>I</a:t>
            </a:r>
            <a:r>
              <a:rPr lang="zh-CN" altLang="en-US" b="1">
                <a:latin typeface="楷体" pitchFamily="18" charset="-122"/>
                <a:ea typeface="楷体" pitchFamily="18" charset="-122"/>
              </a:rPr>
              <a:t>帧，</a:t>
            </a:r>
            <a:r>
              <a:rPr lang="en-US" altLang="zh-CN" b="1">
                <a:latin typeface="楷体" pitchFamily="18" charset="-122"/>
                <a:ea typeface="楷体" pitchFamily="18" charset="-122"/>
              </a:rPr>
              <a:t>C</a:t>
            </a:r>
            <a:r>
              <a:rPr lang="en-US" altLang="zh-CN" b="1" baseline="-25000">
                <a:latin typeface="楷体" pitchFamily="18" charset="-122"/>
                <a:ea typeface="楷体" pitchFamily="18" charset="-122"/>
              </a:rPr>
              <a:t>0 </a:t>
            </a:r>
            <a:r>
              <a:rPr lang="en-US" altLang="zh-CN" b="1">
                <a:latin typeface="楷体" pitchFamily="18" charset="-122"/>
                <a:ea typeface="楷体" pitchFamily="18" charset="-122"/>
              </a:rPr>
              <a:t>= 0</a:t>
            </a:r>
            <a:r>
              <a:rPr lang="zh-CN" altLang="en-US" b="1">
                <a:latin typeface="楷体" pitchFamily="18" charset="-122"/>
                <a:ea typeface="楷体" pitchFamily="18" charset="-122"/>
              </a:rPr>
              <a:t>），用于传输用户数据</a:t>
            </a:r>
          </a:p>
          <a:p>
            <a:r>
              <a:rPr lang="zh-CN" altLang="en-US" b="1">
                <a:latin typeface="楷体" pitchFamily="18" charset="-122"/>
                <a:ea typeface="楷体" pitchFamily="18" charset="-122"/>
              </a:rPr>
              <a:t>   </a:t>
            </a:r>
            <a:r>
              <a:rPr lang="en-US" altLang="zh-CN" b="1">
                <a:latin typeface="楷体" pitchFamily="18" charset="-122"/>
                <a:ea typeface="楷体" pitchFamily="18" charset="-122"/>
              </a:rPr>
              <a:t>Ns</a:t>
            </a:r>
            <a:r>
              <a:rPr lang="zh-CN" altLang="en-US" b="1">
                <a:latin typeface="楷体" pitchFamily="18" charset="-122"/>
                <a:ea typeface="楷体" pitchFamily="18" charset="-122"/>
              </a:rPr>
              <a:t>（发送帧序号）说明本帧对应的帧序号（采用模</a:t>
            </a:r>
            <a:r>
              <a:rPr lang="en-US" altLang="zh-CN" b="1">
                <a:latin typeface="楷体" pitchFamily="18" charset="-122"/>
                <a:ea typeface="楷体" pitchFamily="18" charset="-122"/>
              </a:rPr>
              <a:t>8</a:t>
            </a:r>
            <a:r>
              <a:rPr lang="zh-CN" altLang="en-US" b="1">
                <a:latin typeface="楷体" pitchFamily="18" charset="-122"/>
                <a:ea typeface="楷体" pitchFamily="18" charset="-122"/>
              </a:rPr>
              <a:t>计数），</a:t>
            </a:r>
          </a:p>
          <a:p>
            <a:r>
              <a:rPr lang="zh-CN" altLang="en-US" b="1">
                <a:latin typeface="楷体" pitchFamily="18" charset="-122"/>
                <a:ea typeface="楷体" pitchFamily="18" charset="-122"/>
              </a:rPr>
              <a:t>                   每发一帧，</a:t>
            </a:r>
            <a:r>
              <a:rPr lang="en-US" altLang="zh-CN" b="1">
                <a:latin typeface="楷体" pitchFamily="18" charset="-122"/>
                <a:ea typeface="楷体" pitchFamily="18" charset="-122"/>
              </a:rPr>
              <a:t>Ns</a:t>
            </a:r>
            <a:r>
              <a:rPr lang="zh-CN" altLang="en-US" b="1">
                <a:latin typeface="楷体" pitchFamily="18" charset="-122"/>
                <a:ea typeface="楷体" pitchFamily="18" charset="-122"/>
              </a:rPr>
              <a:t>模</a:t>
            </a:r>
            <a:r>
              <a:rPr lang="en-US" altLang="zh-CN" b="1">
                <a:latin typeface="楷体" pitchFamily="18" charset="-122"/>
                <a:ea typeface="楷体" pitchFamily="18" charset="-122"/>
              </a:rPr>
              <a:t>8</a:t>
            </a:r>
            <a:r>
              <a:rPr lang="zh-CN" altLang="en-US" b="1">
                <a:latin typeface="楷体" pitchFamily="18" charset="-122"/>
                <a:ea typeface="楷体" pitchFamily="18" charset="-122"/>
              </a:rPr>
              <a:t>计数一次；</a:t>
            </a:r>
          </a:p>
          <a:p>
            <a:r>
              <a:rPr lang="zh-CN" altLang="en-US" b="1">
                <a:latin typeface="楷体" pitchFamily="18" charset="-122"/>
                <a:ea typeface="楷体" pitchFamily="18" charset="-122"/>
              </a:rPr>
              <a:t>   </a:t>
            </a:r>
            <a:r>
              <a:rPr lang="en-US" altLang="zh-CN" b="1">
                <a:latin typeface="楷体" pitchFamily="18" charset="-122"/>
                <a:ea typeface="楷体" pitchFamily="18" charset="-122"/>
              </a:rPr>
              <a:t>Nr</a:t>
            </a:r>
            <a:r>
              <a:rPr lang="zh-CN" altLang="en-US" b="1">
                <a:latin typeface="楷体" pitchFamily="18" charset="-122"/>
                <a:ea typeface="楷体" pitchFamily="18" charset="-122"/>
              </a:rPr>
              <a:t>（待收帧序号）：</a:t>
            </a:r>
            <a:r>
              <a:rPr lang="zh-CN" altLang="en-US" b="1">
                <a:solidFill>
                  <a:srgbClr val="FF0000"/>
                </a:solidFill>
                <a:latin typeface="楷体" pitchFamily="18" charset="-122"/>
                <a:ea typeface="楷体" pitchFamily="18" charset="-122"/>
              </a:rPr>
              <a:t>希望接收</a:t>
            </a:r>
            <a:r>
              <a:rPr lang="zh-CN" altLang="en-US" b="1">
                <a:latin typeface="楷体" pitchFamily="18" charset="-122"/>
                <a:ea typeface="楷体" pitchFamily="18" charset="-122"/>
              </a:rPr>
              <a:t>对方帧的序号，</a:t>
            </a:r>
          </a:p>
          <a:p>
            <a:r>
              <a:rPr lang="zh-CN" altLang="en-US" b="1">
                <a:latin typeface="楷体" pitchFamily="18" charset="-122"/>
                <a:ea typeface="楷体" pitchFamily="18" charset="-122"/>
              </a:rPr>
              <a:t>                   （采用模</a:t>
            </a:r>
            <a:r>
              <a:rPr lang="en-US" altLang="zh-CN" b="1">
                <a:latin typeface="楷体" pitchFamily="18" charset="-122"/>
                <a:ea typeface="楷体" pitchFamily="18" charset="-122"/>
              </a:rPr>
              <a:t>8</a:t>
            </a:r>
            <a:r>
              <a:rPr lang="zh-CN" altLang="en-US" b="1">
                <a:latin typeface="楷体" pitchFamily="18" charset="-122"/>
                <a:ea typeface="楷体" pitchFamily="18" charset="-122"/>
              </a:rPr>
              <a:t>计数）；</a:t>
            </a:r>
          </a:p>
          <a:p>
            <a:r>
              <a:rPr lang="zh-CN" altLang="en-US" b="1">
                <a:latin typeface="楷体" pitchFamily="18" charset="-122"/>
                <a:ea typeface="楷体" pitchFamily="18" charset="-122"/>
              </a:rPr>
              <a:t>   </a:t>
            </a:r>
            <a:r>
              <a:rPr lang="en-US" altLang="zh-CN" b="1">
                <a:solidFill>
                  <a:srgbClr val="FF0000"/>
                </a:solidFill>
                <a:latin typeface="楷体" pitchFamily="18" charset="-122"/>
                <a:ea typeface="楷体" pitchFamily="18" charset="-122"/>
              </a:rPr>
              <a:t>Nr </a:t>
            </a:r>
            <a:r>
              <a:rPr lang="zh-CN" altLang="en-US" b="1">
                <a:solidFill>
                  <a:srgbClr val="FF0000"/>
                </a:solidFill>
                <a:latin typeface="楷体" pitchFamily="18" charset="-122"/>
                <a:ea typeface="楷体" pitchFamily="18" charset="-122"/>
              </a:rPr>
              <a:t>隐含指示该序号之前的所有帧已被正确接收；</a:t>
            </a:r>
          </a:p>
        </p:txBody>
      </p:sp>
      <p:sp>
        <p:nvSpPr>
          <p:cNvPr id="48144" name="Line 32"/>
          <p:cNvSpPr>
            <a:spLocks noChangeShapeType="1"/>
          </p:cNvSpPr>
          <p:nvPr/>
        </p:nvSpPr>
        <p:spPr bwMode="auto">
          <a:xfrm flipH="1">
            <a:off x="1692275" y="1484313"/>
            <a:ext cx="1008063" cy="1152525"/>
          </a:xfrm>
          <a:prstGeom prst="line">
            <a:avLst/>
          </a:prstGeom>
          <a:noFill/>
          <a:ln w="28575">
            <a:solidFill>
              <a:srgbClr val="FF0000"/>
            </a:solidFill>
            <a:prstDash val="dash"/>
            <a:round/>
            <a:headEnd/>
            <a:tailEnd/>
          </a:ln>
        </p:spPr>
        <p:txBody>
          <a:bodyPr/>
          <a:lstStyle/>
          <a:p>
            <a:endParaRPr lang="zh-CN" altLang="en-US"/>
          </a:p>
        </p:txBody>
      </p:sp>
      <p:sp>
        <p:nvSpPr>
          <p:cNvPr id="48145" name="Line 33"/>
          <p:cNvSpPr>
            <a:spLocks noChangeShapeType="1"/>
          </p:cNvSpPr>
          <p:nvPr/>
        </p:nvSpPr>
        <p:spPr bwMode="auto">
          <a:xfrm>
            <a:off x="3492500" y="1484313"/>
            <a:ext cx="4895850" cy="1152525"/>
          </a:xfrm>
          <a:prstGeom prst="line">
            <a:avLst/>
          </a:prstGeom>
          <a:noFill/>
          <a:ln w="28575">
            <a:solidFill>
              <a:srgbClr val="FF0000"/>
            </a:solidFill>
            <a:prstDash val="dash"/>
            <a:round/>
            <a:headEnd/>
            <a:tailEnd/>
          </a:ln>
        </p:spPr>
        <p:txBody>
          <a:bodyPr/>
          <a:lstStyle/>
          <a:p>
            <a:endParaRPr lang="zh-CN" altLang="en-US"/>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304800" y="228600"/>
            <a:ext cx="2774950" cy="457200"/>
          </a:xfrm>
          <a:prstGeom prst="rect">
            <a:avLst/>
          </a:prstGeom>
          <a:noFill/>
          <a:ln w="12700">
            <a:noFill/>
            <a:miter lim="800000"/>
            <a:headEnd/>
            <a:tailEnd/>
          </a:ln>
        </p:spPr>
        <p:txBody>
          <a:bodyPr wrap="none">
            <a:spAutoFit/>
          </a:bodyPr>
          <a:lstStyle/>
          <a:p>
            <a:pPr eaLnBrk="0" hangingPunct="0"/>
            <a:r>
              <a:rPr lang="zh-CN" altLang="en-US" b="1">
                <a:solidFill>
                  <a:srgbClr val="FF0000"/>
                </a:solidFill>
                <a:latin typeface="楷体" pitchFamily="18" charset="-122"/>
                <a:ea typeface="楷体" pitchFamily="18" charset="-122"/>
              </a:rPr>
              <a:t>（</a:t>
            </a:r>
            <a:r>
              <a:rPr lang="en-US" altLang="zh-CN" b="1">
                <a:solidFill>
                  <a:srgbClr val="FF0000"/>
                </a:solidFill>
                <a:latin typeface="楷体" pitchFamily="18" charset="-122"/>
                <a:ea typeface="楷体" pitchFamily="18" charset="-122"/>
              </a:rPr>
              <a:t>2</a:t>
            </a:r>
            <a:r>
              <a:rPr lang="zh-CN" altLang="en-US" b="1">
                <a:solidFill>
                  <a:srgbClr val="FF0000"/>
                </a:solidFill>
                <a:latin typeface="楷体" pitchFamily="18" charset="-122"/>
                <a:ea typeface="楷体" pitchFamily="18" charset="-122"/>
              </a:rPr>
              <a:t>）  一般帧结构</a:t>
            </a:r>
          </a:p>
        </p:txBody>
      </p:sp>
      <p:sp>
        <p:nvSpPr>
          <p:cNvPr id="49155" name="Rectangle 3"/>
          <p:cNvSpPr>
            <a:spLocks noChangeArrowheads="1"/>
          </p:cNvSpPr>
          <p:nvPr/>
        </p:nvSpPr>
        <p:spPr bwMode="auto">
          <a:xfrm>
            <a:off x="355600" y="1189038"/>
            <a:ext cx="762000" cy="304800"/>
          </a:xfrm>
          <a:prstGeom prst="rect">
            <a:avLst/>
          </a:prstGeom>
          <a:solidFill>
            <a:srgbClr val="93FFFF"/>
          </a:solidFill>
          <a:ln w="12700">
            <a:solidFill>
              <a:schemeClr val="tx1"/>
            </a:solidFill>
            <a:miter lim="800000"/>
            <a:headEnd/>
            <a:tailEnd/>
          </a:ln>
        </p:spPr>
        <p:txBody>
          <a:bodyPr wrap="none" anchor="ctr"/>
          <a:lstStyle/>
          <a:p>
            <a:pPr algn="ctr" eaLnBrk="0" hangingPunct="0"/>
            <a:r>
              <a:rPr lang="en-US" altLang="zh-CN" sz="2000" b="1">
                <a:latin typeface="楷体" pitchFamily="18" charset="-122"/>
                <a:ea typeface="楷体" pitchFamily="18" charset="-122"/>
              </a:rPr>
              <a:t>F</a:t>
            </a:r>
          </a:p>
        </p:txBody>
      </p:sp>
      <p:sp>
        <p:nvSpPr>
          <p:cNvPr id="49156" name="Rectangle 4"/>
          <p:cNvSpPr>
            <a:spLocks noChangeArrowheads="1"/>
          </p:cNvSpPr>
          <p:nvPr/>
        </p:nvSpPr>
        <p:spPr bwMode="auto">
          <a:xfrm>
            <a:off x="1117600" y="1189038"/>
            <a:ext cx="1600200" cy="304800"/>
          </a:xfrm>
          <a:prstGeom prst="rect">
            <a:avLst/>
          </a:prstGeom>
          <a:solidFill>
            <a:schemeClr val="bg1"/>
          </a:solidFill>
          <a:ln w="12700">
            <a:solidFill>
              <a:schemeClr val="tx1"/>
            </a:solidFill>
            <a:miter lim="800000"/>
            <a:headEnd/>
            <a:tailEnd/>
          </a:ln>
        </p:spPr>
        <p:txBody>
          <a:bodyPr wrap="none" anchor="ctr"/>
          <a:lstStyle/>
          <a:p>
            <a:pPr algn="ctr" eaLnBrk="0" hangingPunct="0"/>
            <a:r>
              <a:rPr lang="en-US" altLang="zh-CN" sz="2000" b="1">
                <a:latin typeface="楷体" pitchFamily="18" charset="-122"/>
                <a:ea typeface="楷体" pitchFamily="18" charset="-122"/>
              </a:rPr>
              <a:t>A</a:t>
            </a:r>
          </a:p>
        </p:txBody>
      </p:sp>
      <p:sp>
        <p:nvSpPr>
          <p:cNvPr id="49157" name="Rectangle 5"/>
          <p:cNvSpPr>
            <a:spLocks noChangeArrowheads="1"/>
          </p:cNvSpPr>
          <p:nvPr/>
        </p:nvSpPr>
        <p:spPr bwMode="auto">
          <a:xfrm>
            <a:off x="2717800" y="1189038"/>
            <a:ext cx="762000" cy="304800"/>
          </a:xfrm>
          <a:prstGeom prst="rect">
            <a:avLst/>
          </a:prstGeom>
          <a:solidFill>
            <a:srgbClr val="F7FA84"/>
          </a:solidFill>
          <a:ln w="12700">
            <a:solidFill>
              <a:schemeClr val="tx1"/>
            </a:solidFill>
            <a:miter lim="800000"/>
            <a:headEnd/>
            <a:tailEnd/>
          </a:ln>
        </p:spPr>
        <p:txBody>
          <a:bodyPr wrap="none" anchor="ctr"/>
          <a:lstStyle/>
          <a:p>
            <a:pPr algn="ctr" eaLnBrk="0" hangingPunct="0"/>
            <a:r>
              <a:rPr lang="en-US" altLang="zh-CN" sz="2000" b="1">
                <a:latin typeface="楷体" pitchFamily="18" charset="-122"/>
                <a:ea typeface="楷体" pitchFamily="18" charset="-122"/>
              </a:rPr>
              <a:t>C</a:t>
            </a:r>
          </a:p>
        </p:txBody>
      </p:sp>
      <p:sp>
        <p:nvSpPr>
          <p:cNvPr id="49158" name="Rectangle 6"/>
          <p:cNvSpPr>
            <a:spLocks noChangeArrowheads="1"/>
          </p:cNvSpPr>
          <p:nvPr/>
        </p:nvSpPr>
        <p:spPr bwMode="auto">
          <a:xfrm>
            <a:off x="3479800" y="1189038"/>
            <a:ext cx="2971800" cy="304800"/>
          </a:xfrm>
          <a:prstGeom prst="rect">
            <a:avLst/>
          </a:prstGeom>
          <a:solidFill>
            <a:srgbClr val="94DB83"/>
          </a:solidFill>
          <a:ln w="12700">
            <a:solidFill>
              <a:schemeClr val="tx1"/>
            </a:solidFill>
            <a:miter lim="800000"/>
            <a:headEnd/>
            <a:tailEnd/>
          </a:ln>
        </p:spPr>
        <p:txBody>
          <a:bodyPr wrap="none" anchor="ctr"/>
          <a:lstStyle/>
          <a:p>
            <a:pPr algn="ctr" eaLnBrk="0" hangingPunct="0"/>
            <a:r>
              <a:rPr lang="en-US" altLang="zh-CN" sz="2000" b="1">
                <a:latin typeface="楷体" pitchFamily="18" charset="-122"/>
                <a:ea typeface="楷体" pitchFamily="18" charset="-122"/>
              </a:rPr>
              <a:t>Info</a:t>
            </a:r>
          </a:p>
        </p:txBody>
      </p:sp>
      <p:sp>
        <p:nvSpPr>
          <p:cNvPr id="49159" name="Rectangle 7"/>
          <p:cNvSpPr>
            <a:spLocks noChangeArrowheads="1"/>
          </p:cNvSpPr>
          <p:nvPr/>
        </p:nvSpPr>
        <p:spPr bwMode="auto">
          <a:xfrm>
            <a:off x="6451600" y="1189038"/>
            <a:ext cx="1371600" cy="304800"/>
          </a:xfrm>
          <a:prstGeom prst="rect">
            <a:avLst/>
          </a:prstGeom>
          <a:noFill/>
          <a:ln w="12700">
            <a:solidFill>
              <a:schemeClr val="tx1"/>
            </a:solidFill>
            <a:miter lim="800000"/>
            <a:headEnd/>
            <a:tailEnd/>
          </a:ln>
        </p:spPr>
        <p:txBody>
          <a:bodyPr wrap="none" anchor="ctr"/>
          <a:lstStyle/>
          <a:p>
            <a:pPr algn="ctr" eaLnBrk="0" hangingPunct="0"/>
            <a:r>
              <a:rPr lang="en-US" altLang="zh-CN" sz="2000" b="1">
                <a:latin typeface="楷体" pitchFamily="18" charset="-122"/>
                <a:ea typeface="楷体" pitchFamily="18" charset="-122"/>
              </a:rPr>
              <a:t>FCS</a:t>
            </a:r>
          </a:p>
        </p:txBody>
      </p:sp>
      <p:sp>
        <p:nvSpPr>
          <p:cNvPr id="49160" name="Rectangle 8"/>
          <p:cNvSpPr>
            <a:spLocks noChangeArrowheads="1"/>
          </p:cNvSpPr>
          <p:nvPr/>
        </p:nvSpPr>
        <p:spPr bwMode="auto">
          <a:xfrm>
            <a:off x="7823200" y="1189038"/>
            <a:ext cx="762000" cy="304800"/>
          </a:xfrm>
          <a:prstGeom prst="rect">
            <a:avLst/>
          </a:prstGeom>
          <a:solidFill>
            <a:srgbClr val="93FFFF"/>
          </a:solidFill>
          <a:ln w="12700">
            <a:solidFill>
              <a:schemeClr val="tx1"/>
            </a:solidFill>
            <a:miter lim="800000"/>
            <a:headEnd/>
            <a:tailEnd/>
          </a:ln>
        </p:spPr>
        <p:txBody>
          <a:bodyPr wrap="none" anchor="ctr"/>
          <a:lstStyle/>
          <a:p>
            <a:pPr algn="ctr" eaLnBrk="0" hangingPunct="0"/>
            <a:r>
              <a:rPr lang="en-US" altLang="zh-CN" sz="2000" b="1">
                <a:latin typeface="楷体" pitchFamily="18" charset="-122"/>
                <a:ea typeface="楷体" pitchFamily="18" charset="-122"/>
              </a:rPr>
              <a:t>F</a:t>
            </a:r>
          </a:p>
        </p:txBody>
      </p:sp>
      <p:sp>
        <p:nvSpPr>
          <p:cNvPr id="49161" name="Text Box 9"/>
          <p:cNvSpPr txBox="1">
            <a:spLocks noChangeArrowheads="1"/>
          </p:cNvSpPr>
          <p:nvPr/>
        </p:nvSpPr>
        <p:spPr bwMode="auto">
          <a:xfrm>
            <a:off x="263525" y="822325"/>
            <a:ext cx="8413750" cy="396875"/>
          </a:xfrm>
          <a:prstGeom prst="rect">
            <a:avLst/>
          </a:prstGeom>
          <a:noFill/>
          <a:ln w="12700">
            <a:noFill/>
            <a:miter lim="800000"/>
            <a:headEnd/>
            <a:tailEnd/>
          </a:ln>
        </p:spPr>
        <p:txBody>
          <a:bodyPr wrap="none">
            <a:spAutoFit/>
          </a:bodyPr>
          <a:lstStyle/>
          <a:p>
            <a:pPr eaLnBrk="0" hangingPunct="0"/>
            <a:r>
              <a:rPr lang="en-US" altLang="zh-CN" sz="2000" b="1">
                <a:latin typeface="楷体" pitchFamily="18" charset="-122"/>
                <a:ea typeface="楷体" pitchFamily="18" charset="-122"/>
              </a:rPr>
              <a:t>  8       n</a:t>
            </a:r>
            <a:r>
              <a:rPr lang="en-US" altLang="zh-CN" sz="2000" b="1"/>
              <a:t>×8	             8	         0</a:t>
            </a:r>
            <a:r>
              <a:rPr lang="zh-CN" altLang="en-US" sz="2000" b="1"/>
              <a:t>～</a:t>
            </a:r>
            <a:r>
              <a:rPr lang="en-US" altLang="zh-CN" sz="2000" b="1"/>
              <a:t>N	                   16	    8 (</a:t>
            </a:r>
            <a:r>
              <a:rPr lang="zh-CN" altLang="en-US" sz="2000" b="1"/>
              <a:t>位</a:t>
            </a:r>
            <a:r>
              <a:rPr lang="en-US" altLang="zh-CN" sz="2000" b="1"/>
              <a:t>)	</a:t>
            </a:r>
          </a:p>
        </p:txBody>
      </p:sp>
      <p:sp>
        <p:nvSpPr>
          <p:cNvPr id="49162" name="Text Box 10"/>
          <p:cNvSpPr txBox="1">
            <a:spLocks noChangeArrowheads="1"/>
          </p:cNvSpPr>
          <p:nvPr/>
        </p:nvSpPr>
        <p:spPr bwMode="auto">
          <a:xfrm>
            <a:off x="263525" y="1508125"/>
            <a:ext cx="8528050" cy="396875"/>
          </a:xfrm>
          <a:prstGeom prst="rect">
            <a:avLst/>
          </a:prstGeom>
          <a:noFill/>
          <a:ln w="12700">
            <a:noFill/>
            <a:miter lim="800000"/>
            <a:headEnd/>
            <a:tailEnd/>
          </a:ln>
        </p:spPr>
        <p:txBody>
          <a:bodyPr wrap="none">
            <a:spAutoFit/>
          </a:bodyPr>
          <a:lstStyle/>
          <a:p>
            <a:r>
              <a:rPr lang="zh-CN" altLang="en-US" sz="2000" b="1"/>
              <a:t>起始标志  地址字段   控制字段                信息                         校验码  结束标志</a:t>
            </a:r>
            <a:endParaRPr lang="zh-CN" altLang="en-US" sz="2000" b="1">
              <a:latin typeface="楷体" pitchFamily="18" charset="-122"/>
              <a:ea typeface="楷体" pitchFamily="18" charset="-122"/>
            </a:endParaRPr>
          </a:p>
        </p:txBody>
      </p:sp>
      <p:sp>
        <p:nvSpPr>
          <p:cNvPr id="772107" name="Rectangle 11"/>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49164" name="Text Box 12"/>
          <p:cNvSpPr txBox="1">
            <a:spLocks noChangeArrowheads="1"/>
          </p:cNvSpPr>
          <p:nvPr/>
        </p:nvSpPr>
        <p:spPr bwMode="auto">
          <a:xfrm>
            <a:off x="861060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65</a:t>
            </a:r>
            <a:endParaRPr lang="en-US" altLang="zh-CN" dirty="0"/>
          </a:p>
        </p:txBody>
      </p:sp>
      <p:sp>
        <p:nvSpPr>
          <p:cNvPr id="49165" name="Text Box 13"/>
          <p:cNvSpPr txBox="1">
            <a:spLocks noChangeArrowheads="1"/>
          </p:cNvSpPr>
          <p:nvPr/>
        </p:nvSpPr>
        <p:spPr bwMode="auto">
          <a:xfrm>
            <a:off x="171450" y="2016125"/>
            <a:ext cx="4730750" cy="420688"/>
          </a:xfrm>
          <a:prstGeom prst="rect">
            <a:avLst/>
          </a:prstGeom>
          <a:noFill/>
          <a:ln w="9525">
            <a:noFill/>
            <a:miter lim="800000"/>
            <a:headEnd/>
            <a:tailEnd/>
          </a:ln>
        </p:spPr>
        <p:txBody>
          <a:bodyPr wrap="none">
            <a:spAutoFit/>
          </a:bodyPr>
          <a:lstStyle/>
          <a:p>
            <a:pPr>
              <a:lnSpc>
                <a:spcPct val="90000"/>
              </a:lnSpc>
              <a:spcBef>
                <a:spcPct val="20000"/>
              </a:spcBef>
            </a:pPr>
            <a:r>
              <a:rPr lang="en-US" altLang="zh-CN" b="1">
                <a:solidFill>
                  <a:srgbClr val="FF0000"/>
                </a:solidFill>
              </a:rPr>
              <a:t>★</a:t>
            </a:r>
            <a:r>
              <a:rPr lang="en-US" altLang="zh-CN"/>
              <a:t> C</a:t>
            </a:r>
            <a:r>
              <a:rPr lang="zh-CN" altLang="en-US" b="1"/>
              <a:t>（控制字段）：区分帧的类型</a:t>
            </a:r>
            <a:endParaRPr lang="zh-CN" altLang="en-US" sz="2000" b="1"/>
          </a:p>
        </p:txBody>
      </p:sp>
      <p:sp>
        <p:nvSpPr>
          <p:cNvPr id="49166" name="Rectangle 15"/>
          <p:cNvSpPr>
            <a:spLocks noChangeArrowheads="1"/>
          </p:cNvSpPr>
          <p:nvPr/>
        </p:nvSpPr>
        <p:spPr bwMode="auto">
          <a:xfrm>
            <a:off x="1676400" y="2646363"/>
            <a:ext cx="838200" cy="381000"/>
          </a:xfrm>
          <a:prstGeom prst="rect">
            <a:avLst/>
          </a:prstGeom>
          <a:solidFill>
            <a:srgbClr val="FFFF00"/>
          </a:solidFill>
          <a:ln w="12700">
            <a:solidFill>
              <a:schemeClr val="tx1"/>
            </a:solidFill>
            <a:miter lim="800000"/>
            <a:headEnd/>
            <a:tailEnd/>
          </a:ln>
        </p:spPr>
        <p:txBody>
          <a:bodyPr wrap="none" anchor="ctr"/>
          <a:lstStyle/>
          <a:p>
            <a:pPr algn="ctr" eaLnBrk="0" hangingPunct="0"/>
            <a:r>
              <a:rPr lang="en-US" altLang="zh-CN" sz="2000" b="1">
                <a:latin typeface="楷体" pitchFamily="18" charset="-122"/>
                <a:ea typeface="楷体" pitchFamily="18" charset="-122"/>
              </a:rPr>
              <a:t>0</a:t>
            </a:r>
          </a:p>
        </p:txBody>
      </p:sp>
      <p:sp>
        <p:nvSpPr>
          <p:cNvPr id="49167" name="Rectangle 24"/>
          <p:cNvSpPr>
            <a:spLocks noChangeArrowheads="1"/>
          </p:cNvSpPr>
          <p:nvPr/>
        </p:nvSpPr>
        <p:spPr bwMode="auto">
          <a:xfrm>
            <a:off x="5029200" y="2646363"/>
            <a:ext cx="838200" cy="381000"/>
          </a:xfrm>
          <a:prstGeom prst="rect">
            <a:avLst/>
          </a:prstGeom>
          <a:solidFill>
            <a:srgbClr val="FFFF00"/>
          </a:solidFill>
          <a:ln w="12700">
            <a:solidFill>
              <a:schemeClr val="tx1"/>
            </a:solidFill>
            <a:miter lim="800000"/>
            <a:headEnd/>
            <a:tailEnd/>
          </a:ln>
        </p:spPr>
        <p:txBody>
          <a:bodyPr wrap="none" anchor="ctr"/>
          <a:lstStyle/>
          <a:p>
            <a:pPr algn="ctr" eaLnBrk="0" hangingPunct="0"/>
            <a:r>
              <a:rPr lang="en-US" altLang="zh-CN" sz="2000" b="1">
                <a:solidFill>
                  <a:srgbClr val="FF0000"/>
                </a:solidFill>
                <a:latin typeface="楷体" pitchFamily="18" charset="-122"/>
                <a:ea typeface="楷体" pitchFamily="18" charset="-122"/>
              </a:rPr>
              <a:t>P/F</a:t>
            </a:r>
          </a:p>
        </p:txBody>
      </p:sp>
      <p:sp>
        <p:nvSpPr>
          <p:cNvPr id="49168" name="Rectangle 25"/>
          <p:cNvSpPr>
            <a:spLocks noChangeArrowheads="1"/>
          </p:cNvSpPr>
          <p:nvPr/>
        </p:nvSpPr>
        <p:spPr bwMode="auto">
          <a:xfrm>
            <a:off x="2514600" y="2646363"/>
            <a:ext cx="2514600" cy="381000"/>
          </a:xfrm>
          <a:prstGeom prst="rect">
            <a:avLst/>
          </a:prstGeom>
          <a:solidFill>
            <a:srgbClr val="FFFF00"/>
          </a:solidFill>
          <a:ln w="12700">
            <a:solidFill>
              <a:schemeClr val="tx1"/>
            </a:solidFill>
            <a:miter lim="800000"/>
            <a:headEnd/>
            <a:tailEnd/>
          </a:ln>
        </p:spPr>
        <p:txBody>
          <a:bodyPr wrap="none" anchor="ctr"/>
          <a:lstStyle/>
          <a:p>
            <a:pPr algn="ctr" eaLnBrk="0" hangingPunct="0"/>
            <a:r>
              <a:rPr lang="en-US" altLang="zh-CN" sz="2000" b="1">
                <a:latin typeface="楷体" pitchFamily="18" charset="-122"/>
                <a:ea typeface="楷体" pitchFamily="18" charset="-122"/>
              </a:rPr>
              <a:t>Ns</a:t>
            </a:r>
          </a:p>
        </p:txBody>
      </p:sp>
      <p:sp>
        <p:nvSpPr>
          <p:cNvPr id="49169" name="Rectangle 26"/>
          <p:cNvSpPr>
            <a:spLocks noChangeArrowheads="1"/>
          </p:cNvSpPr>
          <p:nvPr/>
        </p:nvSpPr>
        <p:spPr bwMode="auto">
          <a:xfrm>
            <a:off x="5867400" y="2646363"/>
            <a:ext cx="2514600" cy="381000"/>
          </a:xfrm>
          <a:prstGeom prst="rect">
            <a:avLst/>
          </a:prstGeom>
          <a:solidFill>
            <a:srgbClr val="FFFF00"/>
          </a:solidFill>
          <a:ln w="12700">
            <a:solidFill>
              <a:schemeClr val="tx1"/>
            </a:solidFill>
            <a:miter lim="800000"/>
            <a:headEnd/>
            <a:tailEnd/>
          </a:ln>
        </p:spPr>
        <p:txBody>
          <a:bodyPr wrap="none" anchor="ctr"/>
          <a:lstStyle/>
          <a:p>
            <a:pPr algn="ctr" eaLnBrk="0" hangingPunct="0"/>
            <a:r>
              <a:rPr lang="en-US" altLang="zh-CN" sz="2000" b="1">
                <a:latin typeface="楷体" pitchFamily="18" charset="-122"/>
                <a:ea typeface="楷体" pitchFamily="18" charset="-122"/>
              </a:rPr>
              <a:t>Nr</a:t>
            </a:r>
          </a:p>
        </p:txBody>
      </p:sp>
      <p:sp>
        <p:nvSpPr>
          <p:cNvPr id="49170" name="Text Box 29"/>
          <p:cNvSpPr txBox="1">
            <a:spLocks noChangeArrowheads="1"/>
          </p:cNvSpPr>
          <p:nvPr/>
        </p:nvSpPr>
        <p:spPr bwMode="auto">
          <a:xfrm>
            <a:off x="1905000" y="2265363"/>
            <a:ext cx="7169150" cy="396875"/>
          </a:xfrm>
          <a:prstGeom prst="rect">
            <a:avLst/>
          </a:prstGeom>
          <a:noFill/>
          <a:ln w="12700">
            <a:noFill/>
            <a:miter lim="800000"/>
            <a:headEnd/>
            <a:tailEnd/>
          </a:ln>
        </p:spPr>
        <p:txBody>
          <a:bodyPr wrap="none">
            <a:spAutoFit/>
          </a:bodyPr>
          <a:lstStyle/>
          <a:p>
            <a:pPr eaLnBrk="0" hangingPunct="0"/>
            <a:r>
              <a:rPr lang="en-US" altLang="zh-CN" sz="2000" b="1">
                <a:latin typeface="楷体" pitchFamily="18" charset="-122"/>
                <a:ea typeface="楷体" pitchFamily="18" charset="-122"/>
              </a:rPr>
              <a:t>0      1      2     3      4     5      6      7 </a:t>
            </a:r>
            <a:r>
              <a:rPr lang="zh-CN" altLang="en-US" sz="2000" b="1">
                <a:latin typeface="楷体" pitchFamily="18" charset="-122"/>
                <a:ea typeface="楷体" pitchFamily="18" charset="-122"/>
              </a:rPr>
              <a:t>（位）</a:t>
            </a:r>
          </a:p>
        </p:txBody>
      </p:sp>
      <p:sp>
        <p:nvSpPr>
          <p:cNvPr id="49171" name="Text Box 30"/>
          <p:cNvSpPr txBox="1">
            <a:spLocks noChangeArrowheads="1"/>
          </p:cNvSpPr>
          <p:nvPr/>
        </p:nvSpPr>
        <p:spPr bwMode="auto">
          <a:xfrm>
            <a:off x="136525" y="2579688"/>
            <a:ext cx="1581150" cy="457200"/>
          </a:xfrm>
          <a:prstGeom prst="rect">
            <a:avLst/>
          </a:prstGeom>
          <a:noFill/>
          <a:ln w="12700">
            <a:noFill/>
            <a:miter lim="800000"/>
            <a:headEnd/>
            <a:tailEnd/>
          </a:ln>
        </p:spPr>
        <p:txBody>
          <a:bodyPr wrap="none">
            <a:spAutoFit/>
          </a:bodyPr>
          <a:lstStyle/>
          <a:p>
            <a:pPr eaLnBrk="0" hangingPunct="0">
              <a:lnSpc>
                <a:spcPct val="120000"/>
              </a:lnSpc>
            </a:pPr>
            <a:r>
              <a:rPr lang="zh-CN" altLang="en-US" sz="2000" b="1">
                <a:solidFill>
                  <a:srgbClr val="FF0000"/>
                </a:solidFill>
                <a:latin typeface="楷体" pitchFamily="18" charset="-122"/>
                <a:ea typeface="楷体" pitchFamily="18" charset="-122"/>
              </a:rPr>
              <a:t>信息帧  </a:t>
            </a:r>
            <a:r>
              <a:rPr lang="en-US" altLang="zh-CN" sz="2000" b="1">
                <a:solidFill>
                  <a:srgbClr val="FF0000"/>
                </a:solidFill>
                <a:latin typeface="楷体" pitchFamily="18" charset="-122"/>
                <a:ea typeface="楷体" pitchFamily="18" charset="-122"/>
              </a:rPr>
              <a:t>(I)</a:t>
            </a:r>
            <a:endParaRPr lang="en-US" altLang="zh-CN" sz="2000" b="1">
              <a:latin typeface="楷体" pitchFamily="18" charset="-122"/>
              <a:ea typeface="楷体" pitchFamily="18" charset="-122"/>
            </a:endParaRPr>
          </a:p>
        </p:txBody>
      </p:sp>
      <p:sp>
        <p:nvSpPr>
          <p:cNvPr id="49172" name="Text Box 31"/>
          <p:cNvSpPr txBox="1">
            <a:spLocks noChangeArrowheads="1"/>
          </p:cNvSpPr>
          <p:nvPr/>
        </p:nvSpPr>
        <p:spPr bwMode="auto">
          <a:xfrm>
            <a:off x="107950" y="3141663"/>
            <a:ext cx="8856663" cy="3590925"/>
          </a:xfrm>
          <a:prstGeom prst="rect">
            <a:avLst/>
          </a:prstGeom>
          <a:noFill/>
          <a:ln w="12700">
            <a:noFill/>
            <a:miter lim="800000"/>
            <a:headEnd/>
            <a:tailEnd/>
          </a:ln>
        </p:spPr>
        <p:txBody>
          <a:bodyPr>
            <a:spAutoFit/>
          </a:bodyPr>
          <a:lstStyle/>
          <a:p>
            <a:r>
              <a:rPr lang="en-US" altLang="zh-CN" b="1">
                <a:solidFill>
                  <a:srgbClr val="FF0000"/>
                </a:solidFill>
                <a:latin typeface="楷体" pitchFamily="18" charset="-122"/>
                <a:ea typeface="楷体" pitchFamily="18" charset="-122"/>
              </a:rPr>
              <a:t>☆ </a:t>
            </a:r>
            <a:r>
              <a:rPr lang="zh-CN" altLang="en-US" b="1">
                <a:latin typeface="楷体" pitchFamily="18" charset="-122"/>
                <a:ea typeface="楷体" pitchFamily="18" charset="-122"/>
              </a:rPr>
              <a:t>信息帧中</a:t>
            </a:r>
            <a:r>
              <a:rPr lang="en-US" altLang="zh-CN" b="1">
                <a:solidFill>
                  <a:srgbClr val="FF0000"/>
                </a:solidFill>
              </a:rPr>
              <a:t>P/F</a:t>
            </a:r>
            <a:r>
              <a:rPr lang="zh-CN" altLang="en-US" b="1">
                <a:solidFill>
                  <a:srgbClr val="FF0000"/>
                </a:solidFill>
              </a:rPr>
              <a:t>：（</a:t>
            </a:r>
            <a:r>
              <a:rPr lang="en-US" altLang="zh-CN" b="1">
                <a:solidFill>
                  <a:srgbClr val="FF0000"/>
                </a:solidFill>
              </a:rPr>
              <a:t>Probe/Final--</a:t>
            </a:r>
            <a:r>
              <a:rPr lang="zh-CN" altLang="en-US" b="1">
                <a:solidFill>
                  <a:srgbClr val="FF0000"/>
                </a:solidFill>
              </a:rPr>
              <a:t>查询</a:t>
            </a:r>
            <a:r>
              <a:rPr lang="en-US" altLang="zh-CN" b="1">
                <a:solidFill>
                  <a:srgbClr val="FF0000"/>
                </a:solidFill>
              </a:rPr>
              <a:t>/</a:t>
            </a:r>
            <a:r>
              <a:rPr lang="zh-CN" altLang="en-US" b="1">
                <a:solidFill>
                  <a:srgbClr val="FF0000"/>
                </a:solidFill>
              </a:rPr>
              <a:t>终止指示位）</a:t>
            </a:r>
          </a:p>
          <a:p>
            <a:r>
              <a:rPr lang="en-US" altLang="zh-CN"/>
              <a:t>—</a:t>
            </a:r>
            <a:r>
              <a:rPr lang="zh-CN" altLang="en-US" b="1"/>
              <a:t>要求对方做出响应；</a:t>
            </a:r>
          </a:p>
          <a:p>
            <a:r>
              <a:rPr lang="zh-CN" altLang="en-US" b="1"/>
              <a:t>    建立链接阶段：发方置</a:t>
            </a:r>
            <a:r>
              <a:rPr lang="en-US" altLang="zh-CN" b="1"/>
              <a:t>P=1</a:t>
            </a:r>
            <a:r>
              <a:rPr lang="zh-CN" altLang="en-US" b="1"/>
              <a:t>，询问对方是否同意链接；</a:t>
            </a:r>
          </a:p>
          <a:p>
            <a:r>
              <a:rPr lang="zh-CN" altLang="en-US" b="1"/>
              <a:t>             对方需立即响应，并在响应中置</a:t>
            </a:r>
            <a:r>
              <a:rPr lang="en-US" altLang="zh-CN" b="1"/>
              <a:t>F=1</a:t>
            </a:r>
            <a:r>
              <a:rPr lang="zh-CN" altLang="en-US" b="1"/>
              <a:t>。（例：同意建链）</a:t>
            </a:r>
          </a:p>
          <a:p>
            <a:r>
              <a:rPr lang="zh-CN" altLang="en-US" b="1"/>
              <a:t>    数据传送阶段：发送方置</a:t>
            </a:r>
            <a:r>
              <a:rPr lang="en-US" altLang="zh-CN" b="1"/>
              <a:t>P=1</a:t>
            </a:r>
            <a:r>
              <a:rPr lang="zh-CN" altLang="en-US" b="1"/>
              <a:t>，</a:t>
            </a:r>
            <a:r>
              <a:rPr lang="zh-CN" altLang="en-US" b="1">
                <a:solidFill>
                  <a:srgbClr val="FF0000"/>
                </a:solidFill>
              </a:rPr>
              <a:t>询问</a:t>
            </a:r>
            <a:r>
              <a:rPr lang="zh-CN" altLang="en-US" b="1"/>
              <a:t>对方是否有数据待发；</a:t>
            </a:r>
          </a:p>
          <a:p>
            <a:r>
              <a:rPr lang="zh-CN" altLang="en-US" b="1"/>
              <a:t>        如果对方</a:t>
            </a:r>
            <a:r>
              <a:rPr lang="zh-CN" altLang="en-US" b="1">
                <a:solidFill>
                  <a:srgbClr val="9900FF"/>
                </a:solidFill>
              </a:rPr>
              <a:t>有数据</a:t>
            </a:r>
            <a:r>
              <a:rPr lang="zh-CN" altLang="en-US" b="1"/>
              <a:t>待发，开始发送信息帧（</a:t>
            </a:r>
            <a:r>
              <a:rPr lang="en-US" altLang="zh-CN" b="1"/>
              <a:t>I</a:t>
            </a:r>
            <a:r>
              <a:rPr lang="zh-CN" altLang="en-US" b="1"/>
              <a:t>）；</a:t>
            </a:r>
          </a:p>
          <a:p>
            <a:r>
              <a:rPr lang="zh-CN" altLang="en-US" b="1"/>
              <a:t>            对方可连发多帧，</a:t>
            </a:r>
            <a:r>
              <a:rPr lang="zh-CN" altLang="en-US" b="1">
                <a:solidFill>
                  <a:srgbClr val="FF0000"/>
                </a:solidFill>
              </a:rPr>
              <a:t>并在最后一个</a:t>
            </a:r>
            <a:r>
              <a:rPr lang="en-US" altLang="zh-CN" b="1">
                <a:solidFill>
                  <a:srgbClr val="FF0000"/>
                </a:solidFill>
              </a:rPr>
              <a:t>I</a:t>
            </a:r>
            <a:r>
              <a:rPr lang="zh-CN" altLang="en-US" b="1">
                <a:solidFill>
                  <a:srgbClr val="FF0000"/>
                </a:solidFill>
              </a:rPr>
              <a:t>帧置</a:t>
            </a:r>
            <a:r>
              <a:rPr lang="en-US" altLang="zh-CN" b="1">
                <a:solidFill>
                  <a:srgbClr val="FF0000"/>
                </a:solidFill>
              </a:rPr>
              <a:t>F=1</a:t>
            </a:r>
            <a:r>
              <a:rPr lang="zh-CN" altLang="en-US" b="1">
                <a:solidFill>
                  <a:srgbClr val="FF0000"/>
                </a:solidFill>
              </a:rPr>
              <a:t>，传输完毕</a:t>
            </a:r>
            <a:r>
              <a:rPr lang="zh-CN" altLang="en-US" b="1"/>
              <a:t>；</a:t>
            </a:r>
          </a:p>
          <a:p>
            <a:r>
              <a:rPr lang="zh-CN" altLang="en-US" b="1"/>
              <a:t>        如果对方</a:t>
            </a:r>
            <a:r>
              <a:rPr lang="zh-CN" altLang="en-US" b="1">
                <a:solidFill>
                  <a:srgbClr val="9900FF"/>
                </a:solidFill>
              </a:rPr>
              <a:t>无数据</a:t>
            </a:r>
            <a:r>
              <a:rPr lang="zh-CN" altLang="en-US" b="1"/>
              <a:t>待发，直接以</a:t>
            </a:r>
            <a:r>
              <a:rPr lang="en-US" altLang="zh-CN" b="1"/>
              <a:t>S</a:t>
            </a:r>
            <a:r>
              <a:rPr lang="zh-CN" altLang="en-US" b="1"/>
              <a:t>帧（</a:t>
            </a:r>
            <a:r>
              <a:rPr lang="en-US" altLang="zh-CN" b="1"/>
              <a:t>F=1</a:t>
            </a:r>
            <a:r>
              <a:rPr lang="zh-CN" altLang="en-US" b="1"/>
              <a:t>）进行响应。</a:t>
            </a:r>
            <a:r>
              <a:rPr lang="zh-CN" altLang="en-US" b="1">
                <a:solidFill>
                  <a:schemeClr val="accent2"/>
                </a:solidFill>
              </a:rPr>
              <a:t> </a:t>
            </a:r>
            <a:endParaRPr lang="zh-CN" altLang="en-US" b="1"/>
          </a:p>
          <a:p>
            <a:endParaRPr lang="zh-CN" altLang="en-US" sz="1400"/>
          </a:p>
          <a:p>
            <a:r>
              <a:rPr lang="zh-CN" altLang="en-US" b="1">
                <a:solidFill>
                  <a:srgbClr val="FF0000"/>
                </a:solidFill>
              </a:rPr>
              <a:t>△ </a:t>
            </a:r>
            <a:r>
              <a:rPr lang="en-US" altLang="zh-CN" b="1"/>
              <a:t>P/F</a:t>
            </a:r>
            <a:r>
              <a:rPr lang="zh-CN" altLang="en-US" b="1"/>
              <a:t>必须</a:t>
            </a:r>
            <a:r>
              <a:rPr lang="zh-CN" altLang="en-US" b="1">
                <a:solidFill>
                  <a:srgbClr val="FF0000"/>
                </a:solidFill>
              </a:rPr>
              <a:t>一一对应</a:t>
            </a:r>
            <a:r>
              <a:rPr lang="zh-CN" altLang="en-US" b="1"/>
              <a:t>，在接到</a:t>
            </a:r>
            <a:r>
              <a:rPr lang="en-US" altLang="zh-CN" b="1"/>
              <a:t>F=1</a:t>
            </a:r>
            <a:r>
              <a:rPr lang="zh-CN" altLang="en-US" b="1"/>
              <a:t>的帧之前，不允许再发</a:t>
            </a:r>
            <a:r>
              <a:rPr lang="en-US" altLang="zh-CN" b="1"/>
              <a:t>P=1</a:t>
            </a:r>
            <a:r>
              <a:rPr lang="zh-CN" altLang="en-US" b="1"/>
              <a:t>的帧</a:t>
            </a:r>
            <a:endParaRPr lang="zh-CN" altLang="en-US" b="1">
              <a:solidFill>
                <a:srgbClr val="FF0000"/>
              </a:solidFill>
              <a:latin typeface="楷体" pitchFamily="18" charset="-122"/>
              <a:ea typeface="楷体" pitchFamily="18" charset="-122"/>
            </a:endParaRPr>
          </a:p>
        </p:txBody>
      </p:sp>
      <p:sp>
        <p:nvSpPr>
          <p:cNvPr id="49173" name="Line 32"/>
          <p:cNvSpPr>
            <a:spLocks noChangeShapeType="1"/>
          </p:cNvSpPr>
          <p:nvPr/>
        </p:nvSpPr>
        <p:spPr bwMode="auto">
          <a:xfrm flipH="1">
            <a:off x="1692275" y="1484313"/>
            <a:ext cx="1008063" cy="1152525"/>
          </a:xfrm>
          <a:prstGeom prst="line">
            <a:avLst/>
          </a:prstGeom>
          <a:noFill/>
          <a:ln w="28575">
            <a:solidFill>
              <a:srgbClr val="FF0000"/>
            </a:solidFill>
            <a:prstDash val="dash"/>
            <a:round/>
            <a:headEnd/>
            <a:tailEnd/>
          </a:ln>
        </p:spPr>
        <p:txBody>
          <a:bodyPr/>
          <a:lstStyle/>
          <a:p>
            <a:endParaRPr lang="zh-CN" altLang="en-US"/>
          </a:p>
        </p:txBody>
      </p:sp>
      <p:sp>
        <p:nvSpPr>
          <p:cNvPr id="49174" name="Line 33"/>
          <p:cNvSpPr>
            <a:spLocks noChangeShapeType="1"/>
          </p:cNvSpPr>
          <p:nvPr/>
        </p:nvSpPr>
        <p:spPr bwMode="auto">
          <a:xfrm>
            <a:off x="3492500" y="1484313"/>
            <a:ext cx="4895850" cy="1152525"/>
          </a:xfrm>
          <a:prstGeom prst="line">
            <a:avLst/>
          </a:prstGeom>
          <a:noFill/>
          <a:ln w="28575">
            <a:solidFill>
              <a:srgbClr val="FF0000"/>
            </a:solidFill>
            <a:prstDash val="dash"/>
            <a:round/>
            <a:headEnd/>
            <a:tailEnd/>
          </a:ln>
        </p:spPr>
        <p:txBody>
          <a:bodyPr/>
          <a:lstStyle/>
          <a:p>
            <a:endParaRPr lang="zh-CN" altLang="en-US"/>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304800" y="228600"/>
            <a:ext cx="2774950" cy="457200"/>
          </a:xfrm>
          <a:prstGeom prst="rect">
            <a:avLst/>
          </a:prstGeom>
          <a:noFill/>
          <a:ln w="12700">
            <a:noFill/>
            <a:miter lim="800000"/>
            <a:headEnd/>
            <a:tailEnd/>
          </a:ln>
        </p:spPr>
        <p:txBody>
          <a:bodyPr wrap="none">
            <a:spAutoFit/>
          </a:bodyPr>
          <a:lstStyle/>
          <a:p>
            <a:pPr eaLnBrk="0" hangingPunct="0"/>
            <a:r>
              <a:rPr lang="zh-CN" altLang="en-US" b="1">
                <a:solidFill>
                  <a:srgbClr val="FF0000"/>
                </a:solidFill>
                <a:latin typeface="楷体" pitchFamily="18" charset="-122"/>
                <a:ea typeface="楷体" pitchFamily="18" charset="-122"/>
              </a:rPr>
              <a:t>（</a:t>
            </a:r>
            <a:r>
              <a:rPr lang="en-US" altLang="zh-CN" b="1">
                <a:solidFill>
                  <a:srgbClr val="FF0000"/>
                </a:solidFill>
                <a:latin typeface="楷体" pitchFamily="18" charset="-122"/>
                <a:ea typeface="楷体" pitchFamily="18" charset="-122"/>
              </a:rPr>
              <a:t>2</a:t>
            </a:r>
            <a:r>
              <a:rPr lang="zh-CN" altLang="en-US" b="1">
                <a:solidFill>
                  <a:srgbClr val="FF0000"/>
                </a:solidFill>
                <a:latin typeface="楷体" pitchFamily="18" charset="-122"/>
                <a:ea typeface="楷体" pitchFamily="18" charset="-122"/>
              </a:rPr>
              <a:t>）  一般帧结构</a:t>
            </a:r>
          </a:p>
        </p:txBody>
      </p:sp>
      <p:sp>
        <p:nvSpPr>
          <p:cNvPr id="50179" name="Rectangle 3"/>
          <p:cNvSpPr>
            <a:spLocks noChangeArrowheads="1"/>
          </p:cNvSpPr>
          <p:nvPr/>
        </p:nvSpPr>
        <p:spPr bwMode="auto">
          <a:xfrm>
            <a:off x="355600" y="1189038"/>
            <a:ext cx="762000" cy="304800"/>
          </a:xfrm>
          <a:prstGeom prst="rect">
            <a:avLst/>
          </a:prstGeom>
          <a:solidFill>
            <a:srgbClr val="93FFFF"/>
          </a:solidFill>
          <a:ln w="12700">
            <a:solidFill>
              <a:schemeClr val="tx1"/>
            </a:solidFill>
            <a:miter lim="800000"/>
            <a:headEnd/>
            <a:tailEnd/>
          </a:ln>
        </p:spPr>
        <p:txBody>
          <a:bodyPr wrap="none" anchor="ctr"/>
          <a:lstStyle/>
          <a:p>
            <a:pPr algn="ctr" eaLnBrk="0" hangingPunct="0"/>
            <a:r>
              <a:rPr lang="en-US" altLang="zh-CN" sz="2000" b="1">
                <a:latin typeface="楷体" pitchFamily="18" charset="-122"/>
                <a:ea typeface="楷体" pitchFamily="18" charset="-122"/>
              </a:rPr>
              <a:t>F</a:t>
            </a:r>
          </a:p>
        </p:txBody>
      </p:sp>
      <p:sp>
        <p:nvSpPr>
          <p:cNvPr id="50180" name="Rectangle 4"/>
          <p:cNvSpPr>
            <a:spLocks noChangeArrowheads="1"/>
          </p:cNvSpPr>
          <p:nvPr/>
        </p:nvSpPr>
        <p:spPr bwMode="auto">
          <a:xfrm>
            <a:off x="1117600" y="1189038"/>
            <a:ext cx="1600200" cy="304800"/>
          </a:xfrm>
          <a:prstGeom prst="rect">
            <a:avLst/>
          </a:prstGeom>
          <a:solidFill>
            <a:schemeClr val="bg1"/>
          </a:solidFill>
          <a:ln w="12700">
            <a:solidFill>
              <a:schemeClr val="tx1"/>
            </a:solidFill>
            <a:miter lim="800000"/>
            <a:headEnd/>
            <a:tailEnd/>
          </a:ln>
        </p:spPr>
        <p:txBody>
          <a:bodyPr wrap="none" anchor="ctr"/>
          <a:lstStyle/>
          <a:p>
            <a:pPr algn="ctr" eaLnBrk="0" hangingPunct="0"/>
            <a:r>
              <a:rPr lang="en-US" altLang="zh-CN" sz="2000" b="1">
                <a:latin typeface="楷体" pitchFamily="18" charset="-122"/>
                <a:ea typeface="楷体" pitchFamily="18" charset="-122"/>
              </a:rPr>
              <a:t>A</a:t>
            </a:r>
          </a:p>
        </p:txBody>
      </p:sp>
      <p:sp>
        <p:nvSpPr>
          <p:cNvPr id="50181" name="Rectangle 5"/>
          <p:cNvSpPr>
            <a:spLocks noChangeArrowheads="1"/>
          </p:cNvSpPr>
          <p:nvPr/>
        </p:nvSpPr>
        <p:spPr bwMode="auto">
          <a:xfrm>
            <a:off x="2717800" y="1189038"/>
            <a:ext cx="762000" cy="304800"/>
          </a:xfrm>
          <a:prstGeom prst="rect">
            <a:avLst/>
          </a:prstGeom>
          <a:solidFill>
            <a:srgbClr val="F7FA84"/>
          </a:solidFill>
          <a:ln w="12700">
            <a:solidFill>
              <a:schemeClr val="tx1"/>
            </a:solidFill>
            <a:miter lim="800000"/>
            <a:headEnd/>
            <a:tailEnd/>
          </a:ln>
        </p:spPr>
        <p:txBody>
          <a:bodyPr wrap="none" anchor="ctr"/>
          <a:lstStyle/>
          <a:p>
            <a:pPr algn="ctr" eaLnBrk="0" hangingPunct="0"/>
            <a:r>
              <a:rPr lang="en-US" altLang="zh-CN" sz="2000" b="1">
                <a:latin typeface="楷体" pitchFamily="18" charset="-122"/>
                <a:ea typeface="楷体" pitchFamily="18" charset="-122"/>
              </a:rPr>
              <a:t>C</a:t>
            </a:r>
          </a:p>
        </p:txBody>
      </p:sp>
      <p:sp>
        <p:nvSpPr>
          <p:cNvPr id="50182" name="Rectangle 6"/>
          <p:cNvSpPr>
            <a:spLocks noChangeArrowheads="1"/>
          </p:cNvSpPr>
          <p:nvPr/>
        </p:nvSpPr>
        <p:spPr bwMode="auto">
          <a:xfrm>
            <a:off x="3479800" y="1189038"/>
            <a:ext cx="2971800" cy="304800"/>
          </a:xfrm>
          <a:prstGeom prst="rect">
            <a:avLst/>
          </a:prstGeom>
          <a:solidFill>
            <a:srgbClr val="94DB83"/>
          </a:solidFill>
          <a:ln w="12700">
            <a:solidFill>
              <a:schemeClr val="tx1"/>
            </a:solidFill>
            <a:miter lim="800000"/>
            <a:headEnd/>
            <a:tailEnd/>
          </a:ln>
        </p:spPr>
        <p:txBody>
          <a:bodyPr wrap="none" anchor="ctr"/>
          <a:lstStyle/>
          <a:p>
            <a:pPr algn="ctr" eaLnBrk="0" hangingPunct="0"/>
            <a:r>
              <a:rPr lang="en-US" altLang="zh-CN" sz="2000" b="1">
                <a:latin typeface="楷体" pitchFamily="18" charset="-122"/>
                <a:ea typeface="楷体" pitchFamily="18" charset="-122"/>
              </a:rPr>
              <a:t>Info</a:t>
            </a:r>
          </a:p>
        </p:txBody>
      </p:sp>
      <p:sp>
        <p:nvSpPr>
          <p:cNvPr id="50183" name="Rectangle 7"/>
          <p:cNvSpPr>
            <a:spLocks noChangeArrowheads="1"/>
          </p:cNvSpPr>
          <p:nvPr/>
        </p:nvSpPr>
        <p:spPr bwMode="auto">
          <a:xfrm>
            <a:off x="6451600" y="1189038"/>
            <a:ext cx="1371600" cy="304800"/>
          </a:xfrm>
          <a:prstGeom prst="rect">
            <a:avLst/>
          </a:prstGeom>
          <a:noFill/>
          <a:ln w="12700">
            <a:solidFill>
              <a:schemeClr val="tx1"/>
            </a:solidFill>
            <a:miter lim="800000"/>
            <a:headEnd/>
            <a:tailEnd/>
          </a:ln>
        </p:spPr>
        <p:txBody>
          <a:bodyPr wrap="none" anchor="ctr"/>
          <a:lstStyle/>
          <a:p>
            <a:pPr algn="ctr" eaLnBrk="0" hangingPunct="0"/>
            <a:r>
              <a:rPr lang="en-US" altLang="zh-CN" sz="2000" b="1">
                <a:latin typeface="楷体" pitchFamily="18" charset="-122"/>
                <a:ea typeface="楷体" pitchFamily="18" charset="-122"/>
              </a:rPr>
              <a:t>FCS</a:t>
            </a:r>
          </a:p>
        </p:txBody>
      </p:sp>
      <p:sp>
        <p:nvSpPr>
          <p:cNvPr id="50184" name="Rectangle 8"/>
          <p:cNvSpPr>
            <a:spLocks noChangeArrowheads="1"/>
          </p:cNvSpPr>
          <p:nvPr/>
        </p:nvSpPr>
        <p:spPr bwMode="auto">
          <a:xfrm>
            <a:off x="7823200" y="1189038"/>
            <a:ext cx="762000" cy="304800"/>
          </a:xfrm>
          <a:prstGeom prst="rect">
            <a:avLst/>
          </a:prstGeom>
          <a:solidFill>
            <a:srgbClr val="93FFFF"/>
          </a:solidFill>
          <a:ln w="12700">
            <a:solidFill>
              <a:schemeClr val="tx1"/>
            </a:solidFill>
            <a:miter lim="800000"/>
            <a:headEnd/>
            <a:tailEnd/>
          </a:ln>
        </p:spPr>
        <p:txBody>
          <a:bodyPr wrap="none" anchor="ctr"/>
          <a:lstStyle/>
          <a:p>
            <a:pPr algn="ctr" eaLnBrk="0" hangingPunct="0"/>
            <a:r>
              <a:rPr lang="en-US" altLang="zh-CN" sz="2000" b="1">
                <a:latin typeface="楷体" pitchFamily="18" charset="-122"/>
                <a:ea typeface="楷体" pitchFamily="18" charset="-122"/>
              </a:rPr>
              <a:t>F</a:t>
            </a:r>
          </a:p>
        </p:txBody>
      </p:sp>
      <p:sp>
        <p:nvSpPr>
          <p:cNvPr id="50185" name="Text Box 9"/>
          <p:cNvSpPr txBox="1">
            <a:spLocks noChangeArrowheads="1"/>
          </p:cNvSpPr>
          <p:nvPr/>
        </p:nvSpPr>
        <p:spPr bwMode="auto">
          <a:xfrm>
            <a:off x="263525" y="822325"/>
            <a:ext cx="8413750" cy="396875"/>
          </a:xfrm>
          <a:prstGeom prst="rect">
            <a:avLst/>
          </a:prstGeom>
          <a:noFill/>
          <a:ln w="12700">
            <a:noFill/>
            <a:miter lim="800000"/>
            <a:headEnd/>
            <a:tailEnd/>
          </a:ln>
        </p:spPr>
        <p:txBody>
          <a:bodyPr wrap="none">
            <a:spAutoFit/>
          </a:bodyPr>
          <a:lstStyle/>
          <a:p>
            <a:pPr eaLnBrk="0" hangingPunct="0"/>
            <a:r>
              <a:rPr lang="en-US" altLang="zh-CN" sz="2000" b="1">
                <a:latin typeface="楷体" pitchFamily="18" charset="-122"/>
                <a:ea typeface="楷体" pitchFamily="18" charset="-122"/>
              </a:rPr>
              <a:t>  8       n</a:t>
            </a:r>
            <a:r>
              <a:rPr lang="en-US" altLang="zh-CN" sz="2000" b="1"/>
              <a:t>×8	             8	         0</a:t>
            </a:r>
            <a:r>
              <a:rPr lang="zh-CN" altLang="en-US" sz="2000" b="1"/>
              <a:t>～</a:t>
            </a:r>
            <a:r>
              <a:rPr lang="en-US" altLang="zh-CN" sz="2000" b="1"/>
              <a:t>N	                   16	    8 (</a:t>
            </a:r>
            <a:r>
              <a:rPr lang="zh-CN" altLang="en-US" sz="2000" b="1"/>
              <a:t>位</a:t>
            </a:r>
            <a:r>
              <a:rPr lang="en-US" altLang="zh-CN" sz="2000" b="1"/>
              <a:t>)	</a:t>
            </a:r>
          </a:p>
        </p:txBody>
      </p:sp>
      <p:sp>
        <p:nvSpPr>
          <p:cNvPr id="50186" name="Text Box 10"/>
          <p:cNvSpPr txBox="1">
            <a:spLocks noChangeArrowheads="1"/>
          </p:cNvSpPr>
          <p:nvPr/>
        </p:nvSpPr>
        <p:spPr bwMode="auto">
          <a:xfrm>
            <a:off x="263525" y="1508125"/>
            <a:ext cx="8528050" cy="396875"/>
          </a:xfrm>
          <a:prstGeom prst="rect">
            <a:avLst/>
          </a:prstGeom>
          <a:noFill/>
          <a:ln w="12700">
            <a:noFill/>
            <a:miter lim="800000"/>
            <a:headEnd/>
            <a:tailEnd/>
          </a:ln>
        </p:spPr>
        <p:txBody>
          <a:bodyPr wrap="none">
            <a:spAutoFit/>
          </a:bodyPr>
          <a:lstStyle/>
          <a:p>
            <a:r>
              <a:rPr lang="zh-CN" altLang="en-US" sz="2000" b="1"/>
              <a:t>起始标志  地址字段   控制字段                信息                         校验码  结束标志</a:t>
            </a:r>
            <a:endParaRPr lang="zh-CN" altLang="en-US" sz="2000" b="1">
              <a:latin typeface="楷体" pitchFamily="18" charset="-122"/>
              <a:ea typeface="楷体" pitchFamily="18" charset="-122"/>
            </a:endParaRPr>
          </a:p>
        </p:txBody>
      </p:sp>
      <p:sp>
        <p:nvSpPr>
          <p:cNvPr id="773131" name="Rectangle 11"/>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50188" name="Text Box 12"/>
          <p:cNvSpPr txBox="1">
            <a:spLocks noChangeArrowheads="1"/>
          </p:cNvSpPr>
          <p:nvPr/>
        </p:nvSpPr>
        <p:spPr bwMode="auto">
          <a:xfrm>
            <a:off x="861060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66</a:t>
            </a:r>
            <a:endParaRPr lang="en-US" altLang="zh-CN" dirty="0"/>
          </a:p>
        </p:txBody>
      </p:sp>
      <p:sp>
        <p:nvSpPr>
          <p:cNvPr id="50189" name="Text Box 13"/>
          <p:cNvSpPr txBox="1">
            <a:spLocks noChangeArrowheads="1"/>
          </p:cNvSpPr>
          <p:nvPr/>
        </p:nvSpPr>
        <p:spPr bwMode="auto">
          <a:xfrm>
            <a:off x="171450" y="2016125"/>
            <a:ext cx="4730750" cy="420688"/>
          </a:xfrm>
          <a:prstGeom prst="rect">
            <a:avLst/>
          </a:prstGeom>
          <a:noFill/>
          <a:ln w="9525">
            <a:noFill/>
            <a:miter lim="800000"/>
            <a:headEnd/>
            <a:tailEnd/>
          </a:ln>
        </p:spPr>
        <p:txBody>
          <a:bodyPr wrap="none">
            <a:spAutoFit/>
          </a:bodyPr>
          <a:lstStyle/>
          <a:p>
            <a:pPr>
              <a:lnSpc>
                <a:spcPct val="90000"/>
              </a:lnSpc>
              <a:spcBef>
                <a:spcPct val="20000"/>
              </a:spcBef>
            </a:pPr>
            <a:r>
              <a:rPr lang="en-US" altLang="zh-CN" b="1">
                <a:solidFill>
                  <a:srgbClr val="FF0000"/>
                </a:solidFill>
              </a:rPr>
              <a:t>★</a:t>
            </a:r>
            <a:r>
              <a:rPr lang="en-US" altLang="zh-CN"/>
              <a:t> C</a:t>
            </a:r>
            <a:r>
              <a:rPr lang="zh-CN" altLang="en-US" b="1"/>
              <a:t>（控制字段）：区分帧的类型</a:t>
            </a:r>
            <a:endParaRPr lang="zh-CN" altLang="en-US" sz="2000" b="1"/>
          </a:p>
        </p:txBody>
      </p:sp>
      <p:sp>
        <p:nvSpPr>
          <p:cNvPr id="50190" name="Rectangle 16"/>
          <p:cNvSpPr>
            <a:spLocks noChangeArrowheads="1"/>
          </p:cNvSpPr>
          <p:nvPr/>
        </p:nvSpPr>
        <p:spPr bwMode="auto">
          <a:xfrm>
            <a:off x="1676400" y="2616200"/>
            <a:ext cx="838200" cy="381000"/>
          </a:xfrm>
          <a:prstGeom prst="rect">
            <a:avLst/>
          </a:prstGeom>
          <a:solidFill>
            <a:srgbClr val="FFFF00"/>
          </a:solidFill>
          <a:ln w="12700">
            <a:solidFill>
              <a:schemeClr val="tx1"/>
            </a:solidFill>
            <a:miter lim="800000"/>
            <a:headEnd/>
            <a:tailEnd/>
          </a:ln>
        </p:spPr>
        <p:txBody>
          <a:bodyPr wrap="none" anchor="ctr"/>
          <a:lstStyle/>
          <a:p>
            <a:pPr algn="ctr" eaLnBrk="0" hangingPunct="0"/>
            <a:r>
              <a:rPr lang="en-US" altLang="zh-CN" sz="2000" b="1">
                <a:latin typeface="楷体" pitchFamily="18" charset="-122"/>
                <a:ea typeface="楷体" pitchFamily="18" charset="-122"/>
              </a:rPr>
              <a:t>1</a:t>
            </a:r>
          </a:p>
        </p:txBody>
      </p:sp>
      <p:sp>
        <p:nvSpPr>
          <p:cNvPr id="50191" name="Rectangle 18"/>
          <p:cNvSpPr>
            <a:spLocks noChangeArrowheads="1"/>
          </p:cNvSpPr>
          <p:nvPr/>
        </p:nvSpPr>
        <p:spPr bwMode="auto">
          <a:xfrm>
            <a:off x="2514600" y="2616200"/>
            <a:ext cx="838200" cy="381000"/>
          </a:xfrm>
          <a:prstGeom prst="rect">
            <a:avLst/>
          </a:prstGeom>
          <a:solidFill>
            <a:srgbClr val="FFFF00"/>
          </a:solidFill>
          <a:ln w="12700">
            <a:solidFill>
              <a:schemeClr val="tx1"/>
            </a:solidFill>
            <a:miter lim="800000"/>
            <a:headEnd/>
            <a:tailEnd/>
          </a:ln>
        </p:spPr>
        <p:txBody>
          <a:bodyPr wrap="none" anchor="ctr"/>
          <a:lstStyle/>
          <a:p>
            <a:pPr algn="ctr" eaLnBrk="0" hangingPunct="0"/>
            <a:r>
              <a:rPr lang="en-US" altLang="zh-CN" sz="2000" b="1">
                <a:latin typeface="楷体" pitchFamily="18" charset="-122"/>
                <a:ea typeface="楷体" pitchFamily="18" charset="-122"/>
              </a:rPr>
              <a:t>0</a:t>
            </a:r>
          </a:p>
        </p:txBody>
      </p:sp>
      <p:sp>
        <p:nvSpPr>
          <p:cNvPr id="50192" name="Rectangle 20"/>
          <p:cNvSpPr>
            <a:spLocks noChangeArrowheads="1"/>
          </p:cNvSpPr>
          <p:nvPr/>
        </p:nvSpPr>
        <p:spPr bwMode="auto">
          <a:xfrm>
            <a:off x="3352800" y="2616200"/>
            <a:ext cx="1676400" cy="381000"/>
          </a:xfrm>
          <a:prstGeom prst="rect">
            <a:avLst/>
          </a:prstGeom>
          <a:solidFill>
            <a:srgbClr val="FFFF00"/>
          </a:solidFill>
          <a:ln w="12700">
            <a:solidFill>
              <a:schemeClr val="tx1"/>
            </a:solidFill>
            <a:miter lim="800000"/>
            <a:headEnd/>
            <a:tailEnd/>
          </a:ln>
        </p:spPr>
        <p:txBody>
          <a:bodyPr wrap="none" anchor="ctr"/>
          <a:lstStyle/>
          <a:p>
            <a:pPr algn="ctr" eaLnBrk="0" hangingPunct="0"/>
            <a:r>
              <a:rPr lang="en-US" altLang="zh-CN" sz="2000" b="1">
                <a:latin typeface="楷体" pitchFamily="18" charset="-122"/>
                <a:ea typeface="楷体" pitchFamily="18" charset="-122"/>
              </a:rPr>
              <a:t>Type</a:t>
            </a:r>
          </a:p>
        </p:txBody>
      </p:sp>
      <p:sp>
        <p:nvSpPr>
          <p:cNvPr id="50193" name="Rectangle 22"/>
          <p:cNvSpPr>
            <a:spLocks noChangeArrowheads="1"/>
          </p:cNvSpPr>
          <p:nvPr/>
        </p:nvSpPr>
        <p:spPr bwMode="auto">
          <a:xfrm>
            <a:off x="5029200" y="2616200"/>
            <a:ext cx="838200" cy="381000"/>
          </a:xfrm>
          <a:prstGeom prst="rect">
            <a:avLst/>
          </a:prstGeom>
          <a:solidFill>
            <a:srgbClr val="FFFF00"/>
          </a:solidFill>
          <a:ln w="12700">
            <a:solidFill>
              <a:schemeClr val="tx1"/>
            </a:solidFill>
            <a:miter lim="800000"/>
            <a:headEnd/>
            <a:tailEnd/>
          </a:ln>
        </p:spPr>
        <p:txBody>
          <a:bodyPr wrap="none" anchor="ctr"/>
          <a:lstStyle/>
          <a:p>
            <a:pPr algn="ctr" eaLnBrk="0" hangingPunct="0"/>
            <a:r>
              <a:rPr lang="en-US" altLang="zh-CN" sz="2000" b="1">
                <a:latin typeface="楷体" pitchFamily="18" charset="-122"/>
                <a:ea typeface="楷体" pitchFamily="18" charset="-122"/>
              </a:rPr>
              <a:t>P/F</a:t>
            </a:r>
          </a:p>
        </p:txBody>
      </p:sp>
      <p:sp>
        <p:nvSpPr>
          <p:cNvPr id="50194" name="Rectangle 27"/>
          <p:cNvSpPr>
            <a:spLocks noChangeArrowheads="1"/>
          </p:cNvSpPr>
          <p:nvPr/>
        </p:nvSpPr>
        <p:spPr bwMode="auto">
          <a:xfrm>
            <a:off x="5867400" y="2616200"/>
            <a:ext cx="2514600" cy="381000"/>
          </a:xfrm>
          <a:prstGeom prst="rect">
            <a:avLst/>
          </a:prstGeom>
          <a:solidFill>
            <a:srgbClr val="FFFF00"/>
          </a:solidFill>
          <a:ln w="12700">
            <a:solidFill>
              <a:schemeClr val="tx1"/>
            </a:solidFill>
            <a:miter lim="800000"/>
            <a:headEnd/>
            <a:tailEnd/>
          </a:ln>
        </p:spPr>
        <p:txBody>
          <a:bodyPr wrap="none" anchor="ctr"/>
          <a:lstStyle/>
          <a:p>
            <a:pPr algn="ctr" eaLnBrk="0" hangingPunct="0"/>
            <a:r>
              <a:rPr lang="en-US" altLang="zh-CN" sz="2000" b="1">
                <a:latin typeface="楷体" pitchFamily="18" charset="-122"/>
                <a:ea typeface="楷体" pitchFamily="18" charset="-122"/>
              </a:rPr>
              <a:t>Nr</a:t>
            </a:r>
          </a:p>
        </p:txBody>
      </p:sp>
      <p:sp>
        <p:nvSpPr>
          <p:cNvPr id="50195" name="Text Box 29"/>
          <p:cNvSpPr txBox="1">
            <a:spLocks noChangeArrowheads="1"/>
          </p:cNvSpPr>
          <p:nvPr/>
        </p:nvSpPr>
        <p:spPr bwMode="auto">
          <a:xfrm>
            <a:off x="1905000" y="2265363"/>
            <a:ext cx="7169150" cy="396875"/>
          </a:xfrm>
          <a:prstGeom prst="rect">
            <a:avLst/>
          </a:prstGeom>
          <a:noFill/>
          <a:ln w="12700">
            <a:noFill/>
            <a:miter lim="800000"/>
            <a:headEnd/>
            <a:tailEnd/>
          </a:ln>
        </p:spPr>
        <p:txBody>
          <a:bodyPr wrap="none">
            <a:spAutoFit/>
          </a:bodyPr>
          <a:lstStyle/>
          <a:p>
            <a:pPr eaLnBrk="0" hangingPunct="0"/>
            <a:r>
              <a:rPr lang="en-US" altLang="zh-CN" sz="2000" b="1">
                <a:latin typeface="楷体" pitchFamily="18" charset="-122"/>
                <a:ea typeface="楷体" pitchFamily="18" charset="-122"/>
              </a:rPr>
              <a:t>0      1      2     3      4     5      6      7 </a:t>
            </a:r>
            <a:r>
              <a:rPr lang="zh-CN" altLang="en-US" sz="2000" b="1">
                <a:latin typeface="楷体" pitchFamily="18" charset="-122"/>
                <a:ea typeface="楷体" pitchFamily="18" charset="-122"/>
              </a:rPr>
              <a:t>（位）</a:t>
            </a:r>
          </a:p>
        </p:txBody>
      </p:sp>
      <p:sp>
        <p:nvSpPr>
          <p:cNvPr id="50196" name="Text Box 30"/>
          <p:cNvSpPr txBox="1">
            <a:spLocks noChangeArrowheads="1"/>
          </p:cNvSpPr>
          <p:nvPr/>
        </p:nvSpPr>
        <p:spPr bwMode="auto">
          <a:xfrm>
            <a:off x="136525" y="2579688"/>
            <a:ext cx="1581150" cy="457200"/>
          </a:xfrm>
          <a:prstGeom prst="rect">
            <a:avLst/>
          </a:prstGeom>
          <a:noFill/>
          <a:ln w="12700">
            <a:noFill/>
            <a:miter lim="800000"/>
            <a:headEnd/>
            <a:tailEnd/>
          </a:ln>
        </p:spPr>
        <p:txBody>
          <a:bodyPr wrap="none">
            <a:spAutoFit/>
          </a:bodyPr>
          <a:lstStyle/>
          <a:p>
            <a:pPr eaLnBrk="0" hangingPunct="0">
              <a:lnSpc>
                <a:spcPct val="120000"/>
              </a:lnSpc>
            </a:pPr>
            <a:r>
              <a:rPr lang="zh-CN" altLang="en-US" sz="2000" b="1">
                <a:solidFill>
                  <a:srgbClr val="FF0000"/>
                </a:solidFill>
                <a:latin typeface="楷体" pitchFamily="18" charset="-122"/>
                <a:ea typeface="楷体" pitchFamily="18" charset="-122"/>
              </a:rPr>
              <a:t>监控帧</a:t>
            </a:r>
            <a:r>
              <a:rPr lang="zh-CN" altLang="en-US" sz="2000" b="1">
                <a:latin typeface="楷体" pitchFamily="18" charset="-122"/>
                <a:ea typeface="楷体" pitchFamily="18" charset="-122"/>
              </a:rPr>
              <a:t>  </a:t>
            </a:r>
            <a:r>
              <a:rPr lang="en-US" altLang="zh-CN" sz="2000" b="1">
                <a:latin typeface="楷体" pitchFamily="18" charset="-122"/>
                <a:ea typeface="楷体" pitchFamily="18" charset="-122"/>
              </a:rPr>
              <a:t>(S)</a:t>
            </a:r>
          </a:p>
        </p:txBody>
      </p:sp>
      <p:sp>
        <p:nvSpPr>
          <p:cNvPr id="50197" name="Text Box 31"/>
          <p:cNvSpPr txBox="1">
            <a:spLocks noChangeArrowheads="1"/>
          </p:cNvSpPr>
          <p:nvPr/>
        </p:nvSpPr>
        <p:spPr bwMode="auto">
          <a:xfrm>
            <a:off x="125413" y="3141663"/>
            <a:ext cx="9018587" cy="3670300"/>
          </a:xfrm>
          <a:prstGeom prst="rect">
            <a:avLst/>
          </a:prstGeom>
          <a:noFill/>
          <a:ln w="12700">
            <a:noFill/>
            <a:miter lim="800000"/>
            <a:headEnd/>
            <a:tailEnd/>
          </a:ln>
        </p:spPr>
        <p:txBody>
          <a:bodyPr>
            <a:spAutoFit/>
          </a:bodyPr>
          <a:lstStyle/>
          <a:p>
            <a:r>
              <a:rPr lang="en-US" altLang="zh-CN" b="1">
                <a:solidFill>
                  <a:srgbClr val="FF0000"/>
                </a:solidFill>
                <a:latin typeface="楷体" pitchFamily="18" charset="-122"/>
                <a:ea typeface="楷体" pitchFamily="18" charset="-122"/>
              </a:rPr>
              <a:t>☆ </a:t>
            </a:r>
            <a:r>
              <a:rPr lang="zh-CN" altLang="en-US" b="1">
                <a:latin typeface="楷体" pitchFamily="18" charset="-122"/>
                <a:ea typeface="楷体" pitchFamily="18" charset="-122"/>
              </a:rPr>
              <a:t>监控帧（</a:t>
            </a:r>
            <a:r>
              <a:rPr lang="en-US" altLang="zh-CN" b="1">
                <a:latin typeface="楷体" pitchFamily="18" charset="-122"/>
                <a:ea typeface="楷体" pitchFamily="18" charset="-122"/>
              </a:rPr>
              <a:t>S</a:t>
            </a:r>
            <a:r>
              <a:rPr lang="zh-CN" altLang="en-US" b="1">
                <a:latin typeface="楷体" pitchFamily="18" charset="-122"/>
                <a:ea typeface="楷体" pitchFamily="18" charset="-122"/>
              </a:rPr>
              <a:t>帧，</a:t>
            </a:r>
            <a:r>
              <a:rPr lang="en-US" altLang="zh-CN" b="1">
                <a:latin typeface="楷体" pitchFamily="18" charset="-122"/>
                <a:ea typeface="楷体" pitchFamily="18" charset="-122"/>
              </a:rPr>
              <a:t>C</a:t>
            </a:r>
            <a:r>
              <a:rPr lang="en-US" altLang="zh-CN" b="1" baseline="-25000">
                <a:latin typeface="楷体" pitchFamily="18" charset="-122"/>
                <a:ea typeface="楷体" pitchFamily="18" charset="-122"/>
              </a:rPr>
              <a:t>0</a:t>
            </a:r>
            <a:r>
              <a:rPr lang="en-US" altLang="zh-CN" b="1">
                <a:latin typeface="楷体" pitchFamily="18" charset="-122"/>
                <a:ea typeface="楷体" pitchFamily="18" charset="-122"/>
              </a:rPr>
              <a:t>C</a:t>
            </a:r>
            <a:r>
              <a:rPr lang="en-US" altLang="zh-CN" b="1" baseline="-25000">
                <a:latin typeface="楷体" pitchFamily="18" charset="-122"/>
                <a:ea typeface="楷体" pitchFamily="18" charset="-122"/>
              </a:rPr>
              <a:t>1 </a:t>
            </a:r>
            <a:r>
              <a:rPr lang="en-US" altLang="zh-CN" b="1">
                <a:latin typeface="楷体" pitchFamily="18" charset="-122"/>
                <a:ea typeface="楷体" pitchFamily="18" charset="-122"/>
              </a:rPr>
              <a:t>= 10</a:t>
            </a:r>
            <a:r>
              <a:rPr lang="zh-CN" altLang="en-US" b="1">
                <a:latin typeface="楷体" pitchFamily="18" charset="-122"/>
                <a:ea typeface="楷体" pitchFamily="18" charset="-122"/>
              </a:rPr>
              <a:t>），用于表示接收状态（</a:t>
            </a:r>
            <a:r>
              <a:rPr lang="en-US" altLang="zh-CN" b="1">
                <a:latin typeface="楷体" pitchFamily="18" charset="-122"/>
                <a:ea typeface="楷体" pitchFamily="18" charset="-122"/>
              </a:rPr>
              <a:t>4</a:t>
            </a:r>
            <a:r>
              <a:rPr lang="zh-CN" altLang="en-US" b="1"/>
              <a:t>种类型）。</a:t>
            </a:r>
          </a:p>
          <a:p>
            <a:pPr>
              <a:lnSpc>
                <a:spcPct val="110000"/>
              </a:lnSpc>
            </a:pPr>
            <a:r>
              <a:rPr lang="zh-CN" altLang="en-US" b="1"/>
              <a:t>      </a:t>
            </a:r>
            <a:r>
              <a:rPr lang="en-US" altLang="zh-CN" b="1"/>
              <a:t>Type=00, </a:t>
            </a:r>
            <a:r>
              <a:rPr lang="zh-CN" altLang="en-US" b="1">
                <a:solidFill>
                  <a:srgbClr val="FF0000"/>
                </a:solidFill>
              </a:rPr>
              <a:t>接收准备就绪</a:t>
            </a:r>
            <a:r>
              <a:rPr lang="en-US" altLang="zh-CN" b="1">
                <a:solidFill>
                  <a:srgbClr val="FF0000"/>
                </a:solidFill>
              </a:rPr>
              <a:t>(RR)</a:t>
            </a:r>
            <a:r>
              <a:rPr lang="zh-CN" altLang="en-US" b="1">
                <a:solidFill>
                  <a:srgbClr val="FF0000"/>
                </a:solidFill>
              </a:rPr>
              <a:t>，</a:t>
            </a:r>
            <a:r>
              <a:rPr lang="zh-CN" altLang="en-US" b="1"/>
              <a:t>准备接收序号为</a:t>
            </a:r>
            <a:r>
              <a:rPr lang="en-US" altLang="zh-CN" b="1"/>
              <a:t>Nr</a:t>
            </a:r>
            <a:r>
              <a:rPr lang="zh-CN" altLang="en-US" b="1"/>
              <a:t>的帧；</a:t>
            </a:r>
          </a:p>
          <a:p>
            <a:pPr>
              <a:lnSpc>
                <a:spcPct val="110000"/>
              </a:lnSpc>
            </a:pPr>
            <a:r>
              <a:rPr lang="zh-CN" altLang="en-US" b="1"/>
              <a:t>      </a:t>
            </a:r>
            <a:r>
              <a:rPr lang="en-US" altLang="zh-CN" b="1"/>
              <a:t>Type=10, </a:t>
            </a:r>
            <a:r>
              <a:rPr lang="zh-CN" altLang="en-US" b="1">
                <a:solidFill>
                  <a:srgbClr val="FF0000"/>
                </a:solidFill>
              </a:rPr>
              <a:t>未准备就绪</a:t>
            </a:r>
            <a:r>
              <a:rPr lang="en-US" altLang="zh-CN" b="1">
                <a:solidFill>
                  <a:srgbClr val="FF0000"/>
                </a:solidFill>
              </a:rPr>
              <a:t>(RNR)</a:t>
            </a:r>
            <a:r>
              <a:rPr lang="zh-CN" altLang="en-US" b="1">
                <a:solidFill>
                  <a:srgbClr val="FF0000"/>
                </a:solidFill>
              </a:rPr>
              <a:t>，</a:t>
            </a:r>
            <a:r>
              <a:rPr lang="zh-CN" altLang="en-US" b="1"/>
              <a:t>告诉对方已经收妥</a:t>
            </a:r>
            <a:r>
              <a:rPr lang="en-US" altLang="zh-CN" b="1"/>
              <a:t>Nr</a:t>
            </a:r>
            <a:r>
              <a:rPr lang="zh-CN" altLang="en-US" b="1"/>
              <a:t>以前的所有帧，但希望对方暂缓发送</a:t>
            </a:r>
            <a:r>
              <a:rPr lang="en-US" altLang="zh-CN" b="1"/>
              <a:t>Nr</a:t>
            </a:r>
            <a:r>
              <a:rPr lang="zh-CN" altLang="en-US" b="1"/>
              <a:t>帧；</a:t>
            </a:r>
          </a:p>
          <a:p>
            <a:pPr>
              <a:lnSpc>
                <a:spcPct val="110000"/>
              </a:lnSpc>
            </a:pPr>
            <a:r>
              <a:rPr lang="zh-CN" altLang="en-US" b="1"/>
              <a:t>      </a:t>
            </a:r>
            <a:r>
              <a:rPr lang="en-US" altLang="zh-CN" b="1"/>
              <a:t>Type=01, </a:t>
            </a:r>
            <a:r>
              <a:rPr lang="zh-CN" altLang="en-US" b="1">
                <a:solidFill>
                  <a:srgbClr val="FF0000"/>
                </a:solidFill>
              </a:rPr>
              <a:t>拒绝接收</a:t>
            </a:r>
            <a:r>
              <a:rPr lang="en-US" altLang="zh-CN" b="1">
                <a:solidFill>
                  <a:srgbClr val="FF0000"/>
                </a:solidFill>
              </a:rPr>
              <a:t>(REJ)</a:t>
            </a:r>
            <a:r>
              <a:rPr lang="zh-CN" altLang="en-US" b="1">
                <a:solidFill>
                  <a:srgbClr val="FF0000"/>
                </a:solidFill>
              </a:rPr>
              <a:t>，</a:t>
            </a:r>
            <a:r>
              <a:rPr lang="zh-CN" altLang="en-US" b="1"/>
              <a:t>告诉对方已经收妥</a:t>
            </a:r>
            <a:r>
              <a:rPr lang="en-US" altLang="zh-CN" b="1"/>
              <a:t>Nr</a:t>
            </a:r>
            <a:r>
              <a:rPr lang="zh-CN" altLang="en-US" b="1"/>
              <a:t>以前的所有帧，但编号为</a:t>
            </a:r>
            <a:r>
              <a:rPr lang="en-US" altLang="zh-CN" b="1"/>
              <a:t>Nr</a:t>
            </a:r>
            <a:r>
              <a:rPr lang="zh-CN" altLang="en-US" b="1"/>
              <a:t>的帧有差错，希望对方重发序号为</a:t>
            </a:r>
            <a:r>
              <a:rPr lang="en-US" altLang="zh-CN" b="1"/>
              <a:t>Nr</a:t>
            </a:r>
            <a:r>
              <a:rPr lang="zh-CN" altLang="en-US" b="1"/>
              <a:t>及其以后的所有帧；</a:t>
            </a:r>
          </a:p>
          <a:p>
            <a:pPr>
              <a:lnSpc>
                <a:spcPct val="110000"/>
              </a:lnSpc>
            </a:pPr>
            <a:r>
              <a:rPr lang="zh-CN" altLang="en-US" b="1"/>
              <a:t>      </a:t>
            </a:r>
            <a:r>
              <a:rPr lang="en-US" altLang="zh-CN" b="1"/>
              <a:t>Type=11, </a:t>
            </a:r>
            <a:r>
              <a:rPr lang="zh-CN" altLang="en-US" b="1">
                <a:solidFill>
                  <a:srgbClr val="FF0000"/>
                </a:solidFill>
              </a:rPr>
              <a:t>选择接收</a:t>
            </a:r>
            <a:r>
              <a:rPr lang="en-US" altLang="zh-CN" b="1">
                <a:solidFill>
                  <a:srgbClr val="FF0000"/>
                </a:solidFill>
              </a:rPr>
              <a:t>(SREJ)</a:t>
            </a:r>
            <a:r>
              <a:rPr lang="zh-CN" altLang="en-US" b="1">
                <a:solidFill>
                  <a:srgbClr val="FF0000"/>
                </a:solidFill>
              </a:rPr>
              <a:t>，</a:t>
            </a:r>
            <a:r>
              <a:rPr lang="zh-CN" altLang="en-US" b="1"/>
              <a:t>类似</a:t>
            </a:r>
            <a:r>
              <a:rPr lang="en-US" altLang="zh-CN" b="1"/>
              <a:t>REJ</a:t>
            </a:r>
            <a:r>
              <a:rPr lang="zh-CN" altLang="en-US" b="1"/>
              <a:t>监控帧，但希望对方仅仅重发第</a:t>
            </a:r>
            <a:r>
              <a:rPr lang="en-US" altLang="zh-CN" b="1"/>
              <a:t>Nr</a:t>
            </a:r>
            <a:r>
              <a:rPr lang="zh-CN" altLang="en-US" b="1"/>
              <a:t>帧。</a:t>
            </a:r>
          </a:p>
        </p:txBody>
      </p:sp>
      <p:sp>
        <p:nvSpPr>
          <p:cNvPr id="50198" name="Line 32"/>
          <p:cNvSpPr>
            <a:spLocks noChangeShapeType="1"/>
          </p:cNvSpPr>
          <p:nvPr/>
        </p:nvSpPr>
        <p:spPr bwMode="auto">
          <a:xfrm flipH="1">
            <a:off x="1692275" y="1484313"/>
            <a:ext cx="1008063" cy="1152525"/>
          </a:xfrm>
          <a:prstGeom prst="line">
            <a:avLst/>
          </a:prstGeom>
          <a:noFill/>
          <a:ln w="28575">
            <a:solidFill>
              <a:srgbClr val="FF0000"/>
            </a:solidFill>
            <a:prstDash val="dash"/>
            <a:round/>
            <a:headEnd/>
            <a:tailEnd/>
          </a:ln>
        </p:spPr>
        <p:txBody>
          <a:bodyPr/>
          <a:lstStyle/>
          <a:p>
            <a:endParaRPr lang="zh-CN" altLang="en-US"/>
          </a:p>
        </p:txBody>
      </p:sp>
      <p:sp>
        <p:nvSpPr>
          <p:cNvPr id="50199" name="Line 33"/>
          <p:cNvSpPr>
            <a:spLocks noChangeShapeType="1"/>
          </p:cNvSpPr>
          <p:nvPr/>
        </p:nvSpPr>
        <p:spPr bwMode="auto">
          <a:xfrm>
            <a:off x="3492500" y="1484313"/>
            <a:ext cx="4895850" cy="1152525"/>
          </a:xfrm>
          <a:prstGeom prst="line">
            <a:avLst/>
          </a:prstGeom>
          <a:noFill/>
          <a:ln w="28575">
            <a:solidFill>
              <a:srgbClr val="FF0000"/>
            </a:solidFill>
            <a:prstDash val="dash"/>
            <a:round/>
            <a:headEnd/>
            <a:tailEnd/>
          </a:ln>
        </p:spPr>
        <p:txBody>
          <a:bodyPr/>
          <a:lstStyle/>
          <a:p>
            <a:endParaRPr lang="zh-CN" altLang="en-US"/>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304800" y="228600"/>
            <a:ext cx="2774950" cy="457200"/>
          </a:xfrm>
          <a:prstGeom prst="rect">
            <a:avLst/>
          </a:prstGeom>
          <a:noFill/>
          <a:ln w="12700">
            <a:noFill/>
            <a:miter lim="800000"/>
            <a:headEnd/>
            <a:tailEnd/>
          </a:ln>
        </p:spPr>
        <p:txBody>
          <a:bodyPr wrap="none">
            <a:spAutoFit/>
          </a:bodyPr>
          <a:lstStyle/>
          <a:p>
            <a:pPr eaLnBrk="0" hangingPunct="0"/>
            <a:r>
              <a:rPr lang="zh-CN" altLang="en-US" b="1">
                <a:solidFill>
                  <a:srgbClr val="FF0000"/>
                </a:solidFill>
                <a:latin typeface="楷体" pitchFamily="18" charset="-122"/>
                <a:ea typeface="楷体" pitchFamily="18" charset="-122"/>
              </a:rPr>
              <a:t>（</a:t>
            </a:r>
            <a:r>
              <a:rPr lang="en-US" altLang="zh-CN" b="1">
                <a:solidFill>
                  <a:srgbClr val="FF0000"/>
                </a:solidFill>
                <a:latin typeface="楷体" pitchFamily="18" charset="-122"/>
                <a:ea typeface="楷体" pitchFamily="18" charset="-122"/>
              </a:rPr>
              <a:t>2</a:t>
            </a:r>
            <a:r>
              <a:rPr lang="zh-CN" altLang="en-US" b="1">
                <a:solidFill>
                  <a:srgbClr val="FF0000"/>
                </a:solidFill>
                <a:latin typeface="楷体" pitchFamily="18" charset="-122"/>
                <a:ea typeface="楷体" pitchFamily="18" charset="-122"/>
              </a:rPr>
              <a:t>）  一般帧结构</a:t>
            </a:r>
          </a:p>
        </p:txBody>
      </p:sp>
      <p:sp>
        <p:nvSpPr>
          <p:cNvPr id="51203" name="Rectangle 3"/>
          <p:cNvSpPr>
            <a:spLocks noChangeArrowheads="1"/>
          </p:cNvSpPr>
          <p:nvPr/>
        </p:nvSpPr>
        <p:spPr bwMode="auto">
          <a:xfrm>
            <a:off x="355600" y="1189038"/>
            <a:ext cx="762000" cy="304800"/>
          </a:xfrm>
          <a:prstGeom prst="rect">
            <a:avLst/>
          </a:prstGeom>
          <a:solidFill>
            <a:srgbClr val="93FFFF"/>
          </a:solidFill>
          <a:ln w="12700">
            <a:solidFill>
              <a:schemeClr val="tx1"/>
            </a:solidFill>
            <a:miter lim="800000"/>
            <a:headEnd/>
            <a:tailEnd/>
          </a:ln>
        </p:spPr>
        <p:txBody>
          <a:bodyPr wrap="none" anchor="ctr"/>
          <a:lstStyle/>
          <a:p>
            <a:pPr algn="ctr" eaLnBrk="0" hangingPunct="0"/>
            <a:r>
              <a:rPr lang="en-US" altLang="zh-CN" sz="2000" b="1">
                <a:latin typeface="楷体" pitchFamily="18" charset="-122"/>
                <a:ea typeface="楷体" pitchFamily="18" charset="-122"/>
              </a:rPr>
              <a:t>F</a:t>
            </a:r>
          </a:p>
        </p:txBody>
      </p:sp>
      <p:sp>
        <p:nvSpPr>
          <p:cNvPr id="51204" name="Rectangle 4"/>
          <p:cNvSpPr>
            <a:spLocks noChangeArrowheads="1"/>
          </p:cNvSpPr>
          <p:nvPr/>
        </p:nvSpPr>
        <p:spPr bwMode="auto">
          <a:xfrm>
            <a:off x="1117600" y="1189038"/>
            <a:ext cx="1600200" cy="304800"/>
          </a:xfrm>
          <a:prstGeom prst="rect">
            <a:avLst/>
          </a:prstGeom>
          <a:solidFill>
            <a:schemeClr val="bg1"/>
          </a:solidFill>
          <a:ln w="12700">
            <a:solidFill>
              <a:schemeClr val="tx1"/>
            </a:solidFill>
            <a:miter lim="800000"/>
            <a:headEnd/>
            <a:tailEnd/>
          </a:ln>
        </p:spPr>
        <p:txBody>
          <a:bodyPr wrap="none" anchor="ctr"/>
          <a:lstStyle/>
          <a:p>
            <a:pPr algn="ctr" eaLnBrk="0" hangingPunct="0"/>
            <a:r>
              <a:rPr lang="en-US" altLang="zh-CN" sz="2000" b="1">
                <a:latin typeface="楷体" pitchFamily="18" charset="-122"/>
                <a:ea typeface="楷体" pitchFamily="18" charset="-122"/>
              </a:rPr>
              <a:t>A</a:t>
            </a:r>
          </a:p>
        </p:txBody>
      </p:sp>
      <p:sp>
        <p:nvSpPr>
          <p:cNvPr id="51205" name="Rectangle 5"/>
          <p:cNvSpPr>
            <a:spLocks noChangeArrowheads="1"/>
          </p:cNvSpPr>
          <p:nvPr/>
        </p:nvSpPr>
        <p:spPr bwMode="auto">
          <a:xfrm>
            <a:off x="2717800" y="1189038"/>
            <a:ext cx="762000" cy="304800"/>
          </a:xfrm>
          <a:prstGeom prst="rect">
            <a:avLst/>
          </a:prstGeom>
          <a:solidFill>
            <a:srgbClr val="F7FA84"/>
          </a:solidFill>
          <a:ln w="12700">
            <a:solidFill>
              <a:schemeClr val="tx1"/>
            </a:solidFill>
            <a:miter lim="800000"/>
            <a:headEnd/>
            <a:tailEnd/>
          </a:ln>
        </p:spPr>
        <p:txBody>
          <a:bodyPr wrap="none" anchor="ctr"/>
          <a:lstStyle/>
          <a:p>
            <a:pPr algn="ctr" eaLnBrk="0" hangingPunct="0"/>
            <a:r>
              <a:rPr lang="en-US" altLang="zh-CN" sz="2000" b="1">
                <a:latin typeface="楷体" pitchFamily="18" charset="-122"/>
                <a:ea typeface="楷体" pitchFamily="18" charset="-122"/>
              </a:rPr>
              <a:t>C</a:t>
            </a:r>
          </a:p>
        </p:txBody>
      </p:sp>
      <p:sp>
        <p:nvSpPr>
          <p:cNvPr id="51206" name="Rectangle 6"/>
          <p:cNvSpPr>
            <a:spLocks noChangeArrowheads="1"/>
          </p:cNvSpPr>
          <p:nvPr/>
        </p:nvSpPr>
        <p:spPr bwMode="auto">
          <a:xfrm>
            <a:off x="3479800" y="1189038"/>
            <a:ext cx="2971800" cy="304800"/>
          </a:xfrm>
          <a:prstGeom prst="rect">
            <a:avLst/>
          </a:prstGeom>
          <a:solidFill>
            <a:srgbClr val="94DB83"/>
          </a:solidFill>
          <a:ln w="12700">
            <a:solidFill>
              <a:schemeClr val="tx1"/>
            </a:solidFill>
            <a:miter lim="800000"/>
            <a:headEnd/>
            <a:tailEnd/>
          </a:ln>
        </p:spPr>
        <p:txBody>
          <a:bodyPr wrap="none" anchor="ctr"/>
          <a:lstStyle/>
          <a:p>
            <a:pPr algn="ctr" eaLnBrk="0" hangingPunct="0"/>
            <a:r>
              <a:rPr lang="en-US" altLang="zh-CN" sz="2000" b="1">
                <a:latin typeface="楷体" pitchFamily="18" charset="-122"/>
                <a:ea typeface="楷体" pitchFamily="18" charset="-122"/>
              </a:rPr>
              <a:t>Info</a:t>
            </a:r>
          </a:p>
        </p:txBody>
      </p:sp>
      <p:sp>
        <p:nvSpPr>
          <p:cNvPr id="51207" name="Rectangle 7"/>
          <p:cNvSpPr>
            <a:spLocks noChangeArrowheads="1"/>
          </p:cNvSpPr>
          <p:nvPr/>
        </p:nvSpPr>
        <p:spPr bwMode="auto">
          <a:xfrm>
            <a:off x="6451600" y="1189038"/>
            <a:ext cx="1371600" cy="304800"/>
          </a:xfrm>
          <a:prstGeom prst="rect">
            <a:avLst/>
          </a:prstGeom>
          <a:noFill/>
          <a:ln w="12700">
            <a:solidFill>
              <a:schemeClr val="tx1"/>
            </a:solidFill>
            <a:miter lim="800000"/>
            <a:headEnd/>
            <a:tailEnd/>
          </a:ln>
        </p:spPr>
        <p:txBody>
          <a:bodyPr wrap="none" anchor="ctr"/>
          <a:lstStyle/>
          <a:p>
            <a:pPr algn="ctr" eaLnBrk="0" hangingPunct="0"/>
            <a:r>
              <a:rPr lang="en-US" altLang="zh-CN" sz="2000" b="1">
                <a:latin typeface="楷体" pitchFamily="18" charset="-122"/>
                <a:ea typeface="楷体" pitchFamily="18" charset="-122"/>
              </a:rPr>
              <a:t>FCS</a:t>
            </a:r>
          </a:p>
        </p:txBody>
      </p:sp>
      <p:sp>
        <p:nvSpPr>
          <p:cNvPr id="51208" name="Rectangle 8"/>
          <p:cNvSpPr>
            <a:spLocks noChangeArrowheads="1"/>
          </p:cNvSpPr>
          <p:nvPr/>
        </p:nvSpPr>
        <p:spPr bwMode="auto">
          <a:xfrm>
            <a:off x="7823200" y="1189038"/>
            <a:ext cx="762000" cy="304800"/>
          </a:xfrm>
          <a:prstGeom prst="rect">
            <a:avLst/>
          </a:prstGeom>
          <a:solidFill>
            <a:srgbClr val="93FFFF"/>
          </a:solidFill>
          <a:ln w="12700">
            <a:solidFill>
              <a:schemeClr val="tx1"/>
            </a:solidFill>
            <a:miter lim="800000"/>
            <a:headEnd/>
            <a:tailEnd/>
          </a:ln>
        </p:spPr>
        <p:txBody>
          <a:bodyPr wrap="none" anchor="ctr"/>
          <a:lstStyle/>
          <a:p>
            <a:pPr algn="ctr" eaLnBrk="0" hangingPunct="0"/>
            <a:r>
              <a:rPr lang="en-US" altLang="zh-CN" sz="2000" b="1">
                <a:latin typeface="楷体" pitchFamily="18" charset="-122"/>
                <a:ea typeface="楷体" pitchFamily="18" charset="-122"/>
              </a:rPr>
              <a:t>F</a:t>
            </a:r>
          </a:p>
        </p:txBody>
      </p:sp>
      <p:sp>
        <p:nvSpPr>
          <p:cNvPr id="51209" name="Text Box 9"/>
          <p:cNvSpPr txBox="1">
            <a:spLocks noChangeArrowheads="1"/>
          </p:cNvSpPr>
          <p:nvPr/>
        </p:nvSpPr>
        <p:spPr bwMode="auto">
          <a:xfrm>
            <a:off x="263525" y="822325"/>
            <a:ext cx="8413750" cy="396875"/>
          </a:xfrm>
          <a:prstGeom prst="rect">
            <a:avLst/>
          </a:prstGeom>
          <a:noFill/>
          <a:ln w="12700">
            <a:noFill/>
            <a:miter lim="800000"/>
            <a:headEnd/>
            <a:tailEnd/>
          </a:ln>
        </p:spPr>
        <p:txBody>
          <a:bodyPr wrap="none">
            <a:spAutoFit/>
          </a:bodyPr>
          <a:lstStyle/>
          <a:p>
            <a:pPr eaLnBrk="0" hangingPunct="0"/>
            <a:r>
              <a:rPr lang="en-US" altLang="zh-CN" sz="2000" b="1">
                <a:latin typeface="楷体" pitchFamily="18" charset="-122"/>
                <a:ea typeface="楷体" pitchFamily="18" charset="-122"/>
              </a:rPr>
              <a:t>  8       n</a:t>
            </a:r>
            <a:r>
              <a:rPr lang="en-US" altLang="zh-CN" sz="2000" b="1"/>
              <a:t>×8	             8	         0</a:t>
            </a:r>
            <a:r>
              <a:rPr lang="zh-CN" altLang="en-US" sz="2000" b="1"/>
              <a:t>～</a:t>
            </a:r>
            <a:r>
              <a:rPr lang="en-US" altLang="zh-CN" sz="2000" b="1"/>
              <a:t>N	                   16	    8 (</a:t>
            </a:r>
            <a:r>
              <a:rPr lang="zh-CN" altLang="en-US" sz="2000" b="1"/>
              <a:t>位</a:t>
            </a:r>
            <a:r>
              <a:rPr lang="en-US" altLang="zh-CN" sz="2000" b="1"/>
              <a:t>)	</a:t>
            </a:r>
          </a:p>
        </p:txBody>
      </p:sp>
      <p:sp>
        <p:nvSpPr>
          <p:cNvPr id="51210" name="Text Box 10"/>
          <p:cNvSpPr txBox="1">
            <a:spLocks noChangeArrowheads="1"/>
          </p:cNvSpPr>
          <p:nvPr/>
        </p:nvSpPr>
        <p:spPr bwMode="auto">
          <a:xfrm>
            <a:off x="263525" y="1508125"/>
            <a:ext cx="8528050" cy="396875"/>
          </a:xfrm>
          <a:prstGeom prst="rect">
            <a:avLst/>
          </a:prstGeom>
          <a:noFill/>
          <a:ln w="12700">
            <a:noFill/>
            <a:miter lim="800000"/>
            <a:headEnd/>
            <a:tailEnd/>
          </a:ln>
        </p:spPr>
        <p:txBody>
          <a:bodyPr wrap="none">
            <a:spAutoFit/>
          </a:bodyPr>
          <a:lstStyle/>
          <a:p>
            <a:r>
              <a:rPr lang="zh-CN" altLang="en-US" sz="2000" b="1"/>
              <a:t>起始标志  地址字段   控制字段                信息                         校验码  结束标志</a:t>
            </a:r>
            <a:endParaRPr lang="zh-CN" altLang="en-US" sz="2000" b="1">
              <a:latin typeface="楷体" pitchFamily="18" charset="-122"/>
              <a:ea typeface="楷体" pitchFamily="18" charset="-122"/>
            </a:endParaRPr>
          </a:p>
        </p:txBody>
      </p:sp>
      <p:sp>
        <p:nvSpPr>
          <p:cNvPr id="774155" name="Rectangle 11"/>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51212" name="Text Box 12"/>
          <p:cNvSpPr txBox="1">
            <a:spLocks noChangeArrowheads="1"/>
          </p:cNvSpPr>
          <p:nvPr/>
        </p:nvSpPr>
        <p:spPr bwMode="auto">
          <a:xfrm>
            <a:off x="861060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67</a:t>
            </a:r>
            <a:endParaRPr lang="en-US" altLang="zh-CN" dirty="0"/>
          </a:p>
        </p:txBody>
      </p:sp>
      <p:sp>
        <p:nvSpPr>
          <p:cNvPr id="51213" name="Text Box 13"/>
          <p:cNvSpPr txBox="1">
            <a:spLocks noChangeArrowheads="1"/>
          </p:cNvSpPr>
          <p:nvPr/>
        </p:nvSpPr>
        <p:spPr bwMode="auto">
          <a:xfrm>
            <a:off x="171450" y="2016125"/>
            <a:ext cx="4730750" cy="420688"/>
          </a:xfrm>
          <a:prstGeom prst="rect">
            <a:avLst/>
          </a:prstGeom>
          <a:noFill/>
          <a:ln w="9525">
            <a:noFill/>
            <a:miter lim="800000"/>
            <a:headEnd/>
            <a:tailEnd/>
          </a:ln>
        </p:spPr>
        <p:txBody>
          <a:bodyPr wrap="none">
            <a:spAutoFit/>
          </a:bodyPr>
          <a:lstStyle/>
          <a:p>
            <a:pPr>
              <a:lnSpc>
                <a:spcPct val="90000"/>
              </a:lnSpc>
              <a:spcBef>
                <a:spcPct val="20000"/>
              </a:spcBef>
            </a:pPr>
            <a:r>
              <a:rPr lang="en-US" altLang="zh-CN" b="1">
                <a:solidFill>
                  <a:srgbClr val="FF0000"/>
                </a:solidFill>
              </a:rPr>
              <a:t>★</a:t>
            </a:r>
            <a:r>
              <a:rPr lang="en-US" altLang="zh-CN"/>
              <a:t> C</a:t>
            </a:r>
            <a:r>
              <a:rPr lang="zh-CN" altLang="en-US" b="1"/>
              <a:t>（控制字段）：区分帧的类型</a:t>
            </a:r>
            <a:endParaRPr lang="zh-CN" altLang="en-US" sz="2000" b="1"/>
          </a:p>
        </p:txBody>
      </p:sp>
      <p:sp>
        <p:nvSpPr>
          <p:cNvPr id="51214" name="Rectangle 17"/>
          <p:cNvSpPr>
            <a:spLocks noChangeArrowheads="1"/>
          </p:cNvSpPr>
          <p:nvPr/>
        </p:nvSpPr>
        <p:spPr bwMode="auto">
          <a:xfrm>
            <a:off x="1676400" y="2636838"/>
            <a:ext cx="838200" cy="381000"/>
          </a:xfrm>
          <a:prstGeom prst="rect">
            <a:avLst/>
          </a:prstGeom>
          <a:solidFill>
            <a:srgbClr val="FFFF00"/>
          </a:solidFill>
          <a:ln w="12700">
            <a:solidFill>
              <a:schemeClr val="tx1"/>
            </a:solidFill>
            <a:miter lim="800000"/>
            <a:headEnd/>
            <a:tailEnd/>
          </a:ln>
        </p:spPr>
        <p:txBody>
          <a:bodyPr wrap="none" anchor="ctr"/>
          <a:lstStyle/>
          <a:p>
            <a:pPr algn="ctr" eaLnBrk="0" hangingPunct="0"/>
            <a:r>
              <a:rPr lang="en-US" altLang="zh-CN" sz="2000" b="1">
                <a:latin typeface="楷体" pitchFamily="18" charset="-122"/>
                <a:ea typeface="楷体" pitchFamily="18" charset="-122"/>
              </a:rPr>
              <a:t>1</a:t>
            </a:r>
          </a:p>
        </p:txBody>
      </p:sp>
      <p:sp>
        <p:nvSpPr>
          <p:cNvPr id="51215" name="Rectangle 19"/>
          <p:cNvSpPr>
            <a:spLocks noChangeArrowheads="1"/>
          </p:cNvSpPr>
          <p:nvPr/>
        </p:nvSpPr>
        <p:spPr bwMode="auto">
          <a:xfrm>
            <a:off x="2514600" y="2636838"/>
            <a:ext cx="838200" cy="381000"/>
          </a:xfrm>
          <a:prstGeom prst="rect">
            <a:avLst/>
          </a:prstGeom>
          <a:solidFill>
            <a:srgbClr val="FFFF00"/>
          </a:solidFill>
          <a:ln w="12700">
            <a:solidFill>
              <a:schemeClr val="tx1"/>
            </a:solidFill>
            <a:miter lim="800000"/>
            <a:headEnd/>
            <a:tailEnd/>
          </a:ln>
        </p:spPr>
        <p:txBody>
          <a:bodyPr wrap="none" anchor="ctr"/>
          <a:lstStyle/>
          <a:p>
            <a:pPr algn="ctr" eaLnBrk="0" hangingPunct="0"/>
            <a:r>
              <a:rPr lang="en-US" altLang="zh-CN" sz="2000" b="1">
                <a:latin typeface="楷体" pitchFamily="18" charset="-122"/>
                <a:ea typeface="楷体" pitchFamily="18" charset="-122"/>
              </a:rPr>
              <a:t>1</a:t>
            </a:r>
          </a:p>
        </p:txBody>
      </p:sp>
      <p:sp>
        <p:nvSpPr>
          <p:cNvPr id="51216" name="Rectangle 21"/>
          <p:cNvSpPr>
            <a:spLocks noChangeArrowheads="1"/>
          </p:cNvSpPr>
          <p:nvPr/>
        </p:nvSpPr>
        <p:spPr bwMode="auto">
          <a:xfrm>
            <a:off x="3352800" y="2636838"/>
            <a:ext cx="1676400" cy="381000"/>
          </a:xfrm>
          <a:prstGeom prst="rect">
            <a:avLst/>
          </a:prstGeom>
          <a:solidFill>
            <a:srgbClr val="FFFF00"/>
          </a:solidFill>
          <a:ln w="12700">
            <a:solidFill>
              <a:schemeClr val="tx1"/>
            </a:solidFill>
            <a:miter lim="800000"/>
            <a:headEnd/>
            <a:tailEnd/>
          </a:ln>
        </p:spPr>
        <p:txBody>
          <a:bodyPr wrap="none" anchor="ctr"/>
          <a:lstStyle/>
          <a:p>
            <a:pPr algn="ctr" eaLnBrk="0" hangingPunct="0"/>
            <a:r>
              <a:rPr lang="en-US" altLang="zh-CN" sz="2000" b="1">
                <a:latin typeface="楷体" pitchFamily="18" charset="-122"/>
                <a:ea typeface="楷体" pitchFamily="18" charset="-122"/>
              </a:rPr>
              <a:t>M1</a:t>
            </a:r>
          </a:p>
        </p:txBody>
      </p:sp>
      <p:sp>
        <p:nvSpPr>
          <p:cNvPr id="51217" name="Rectangle 23"/>
          <p:cNvSpPr>
            <a:spLocks noChangeArrowheads="1"/>
          </p:cNvSpPr>
          <p:nvPr/>
        </p:nvSpPr>
        <p:spPr bwMode="auto">
          <a:xfrm>
            <a:off x="5029200" y="2636838"/>
            <a:ext cx="838200" cy="381000"/>
          </a:xfrm>
          <a:prstGeom prst="rect">
            <a:avLst/>
          </a:prstGeom>
          <a:solidFill>
            <a:srgbClr val="FFFF00"/>
          </a:solidFill>
          <a:ln w="12700">
            <a:solidFill>
              <a:schemeClr val="tx1"/>
            </a:solidFill>
            <a:miter lim="800000"/>
            <a:headEnd/>
            <a:tailEnd/>
          </a:ln>
        </p:spPr>
        <p:txBody>
          <a:bodyPr wrap="none" anchor="ctr"/>
          <a:lstStyle/>
          <a:p>
            <a:pPr algn="ctr" eaLnBrk="0" hangingPunct="0"/>
            <a:r>
              <a:rPr lang="en-US" altLang="zh-CN" sz="2000" b="1">
                <a:latin typeface="楷体" pitchFamily="18" charset="-122"/>
                <a:ea typeface="楷体" pitchFamily="18" charset="-122"/>
              </a:rPr>
              <a:t>P/F</a:t>
            </a:r>
          </a:p>
        </p:txBody>
      </p:sp>
      <p:sp>
        <p:nvSpPr>
          <p:cNvPr id="51218" name="Rectangle 28"/>
          <p:cNvSpPr>
            <a:spLocks noChangeArrowheads="1"/>
          </p:cNvSpPr>
          <p:nvPr/>
        </p:nvSpPr>
        <p:spPr bwMode="auto">
          <a:xfrm>
            <a:off x="5867400" y="2636838"/>
            <a:ext cx="2514600" cy="381000"/>
          </a:xfrm>
          <a:prstGeom prst="rect">
            <a:avLst/>
          </a:prstGeom>
          <a:solidFill>
            <a:srgbClr val="FFFF00"/>
          </a:solidFill>
          <a:ln w="12700">
            <a:solidFill>
              <a:schemeClr val="tx1"/>
            </a:solidFill>
            <a:miter lim="800000"/>
            <a:headEnd/>
            <a:tailEnd/>
          </a:ln>
        </p:spPr>
        <p:txBody>
          <a:bodyPr wrap="none" anchor="ctr"/>
          <a:lstStyle/>
          <a:p>
            <a:pPr algn="ctr" eaLnBrk="0" hangingPunct="0"/>
            <a:r>
              <a:rPr lang="en-US" altLang="zh-CN" sz="2000" b="1">
                <a:latin typeface="楷体" pitchFamily="18" charset="-122"/>
                <a:ea typeface="楷体" pitchFamily="18" charset="-122"/>
              </a:rPr>
              <a:t>M2</a:t>
            </a:r>
          </a:p>
        </p:txBody>
      </p:sp>
      <p:sp>
        <p:nvSpPr>
          <p:cNvPr id="51219" name="Text Box 29"/>
          <p:cNvSpPr txBox="1">
            <a:spLocks noChangeArrowheads="1"/>
          </p:cNvSpPr>
          <p:nvPr/>
        </p:nvSpPr>
        <p:spPr bwMode="auto">
          <a:xfrm>
            <a:off x="1905000" y="2265363"/>
            <a:ext cx="7169150" cy="396875"/>
          </a:xfrm>
          <a:prstGeom prst="rect">
            <a:avLst/>
          </a:prstGeom>
          <a:noFill/>
          <a:ln w="12700">
            <a:noFill/>
            <a:miter lim="800000"/>
            <a:headEnd/>
            <a:tailEnd/>
          </a:ln>
        </p:spPr>
        <p:txBody>
          <a:bodyPr wrap="none">
            <a:spAutoFit/>
          </a:bodyPr>
          <a:lstStyle/>
          <a:p>
            <a:pPr eaLnBrk="0" hangingPunct="0"/>
            <a:r>
              <a:rPr lang="en-US" altLang="zh-CN" sz="2000" b="1">
                <a:latin typeface="楷体" pitchFamily="18" charset="-122"/>
                <a:ea typeface="楷体" pitchFamily="18" charset="-122"/>
              </a:rPr>
              <a:t>0      1      2     3      4     5      6      7 </a:t>
            </a:r>
            <a:r>
              <a:rPr lang="zh-CN" altLang="en-US" sz="2000" b="1">
                <a:latin typeface="楷体" pitchFamily="18" charset="-122"/>
                <a:ea typeface="楷体" pitchFamily="18" charset="-122"/>
              </a:rPr>
              <a:t>（位）</a:t>
            </a:r>
          </a:p>
        </p:txBody>
      </p:sp>
      <p:sp>
        <p:nvSpPr>
          <p:cNvPr id="51220" name="Text Box 30"/>
          <p:cNvSpPr txBox="1">
            <a:spLocks noChangeArrowheads="1"/>
          </p:cNvSpPr>
          <p:nvPr/>
        </p:nvSpPr>
        <p:spPr bwMode="auto">
          <a:xfrm>
            <a:off x="136525" y="2579688"/>
            <a:ext cx="1581150" cy="457200"/>
          </a:xfrm>
          <a:prstGeom prst="rect">
            <a:avLst/>
          </a:prstGeom>
          <a:noFill/>
          <a:ln w="12700">
            <a:noFill/>
            <a:miter lim="800000"/>
            <a:headEnd/>
            <a:tailEnd/>
          </a:ln>
        </p:spPr>
        <p:txBody>
          <a:bodyPr wrap="none">
            <a:spAutoFit/>
          </a:bodyPr>
          <a:lstStyle/>
          <a:p>
            <a:pPr eaLnBrk="0" hangingPunct="0">
              <a:lnSpc>
                <a:spcPct val="120000"/>
              </a:lnSpc>
            </a:pPr>
            <a:r>
              <a:rPr lang="zh-CN" altLang="en-US" sz="2000" b="1">
                <a:solidFill>
                  <a:srgbClr val="FF0000"/>
                </a:solidFill>
                <a:latin typeface="楷体" pitchFamily="18" charset="-122"/>
                <a:ea typeface="楷体" pitchFamily="18" charset="-122"/>
              </a:rPr>
              <a:t>无编号帧</a:t>
            </a:r>
            <a:r>
              <a:rPr lang="en-US" altLang="zh-CN" sz="2000" b="1">
                <a:latin typeface="楷体" pitchFamily="18" charset="-122"/>
                <a:ea typeface="楷体" pitchFamily="18" charset="-122"/>
              </a:rPr>
              <a:t>(U)</a:t>
            </a:r>
          </a:p>
        </p:txBody>
      </p:sp>
      <p:sp>
        <p:nvSpPr>
          <p:cNvPr id="51221" name="Text Box 31"/>
          <p:cNvSpPr txBox="1">
            <a:spLocks noChangeArrowheads="1"/>
          </p:cNvSpPr>
          <p:nvPr/>
        </p:nvSpPr>
        <p:spPr bwMode="auto">
          <a:xfrm>
            <a:off x="107950" y="3090863"/>
            <a:ext cx="8839200" cy="3451225"/>
          </a:xfrm>
          <a:prstGeom prst="rect">
            <a:avLst/>
          </a:prstGeom>
          <a:noFill/>
          <a:ln w="12700">
            <a:noFill/>
            <a:miter lim="800000"/>
            <a:headEnd/>
            <a:tailEnd/>
          </a:ln>
        </p:spPr>
        <p:txBody>
          <a:bodyPr>
            <a:spAutoFit/>
          </a:bodyPr>
          <a:lstStyle/>
          <a:p>
            <a:r>
              <a:rPr lang="en-US" altLang="zh-CN" b="1">
                <a:solidFill>
                  <a:srgbClr val="FF0000"/>
                </a:solidFill>
                <a:latin typeface="楷体" pitchFamily="18" charset="-122"/>
                <a:ea typeface="楷体" pitchFamily="18" charset="-122"/>
              </a:rPr>
              <a:t>☆ </a:t>
            </a:r>
            <a:r>
              <a:rPr lang="zh-CN" altLang="en-US" b="1">
                <a:latin typeface="楷体" pitchFamily="18" charset="-122"/>
                <a:ea typeface="楷体" pitchFamily="18" charset="-122"/>
              </a:rPr>
              <a:t>无编号帧（</a:t>
            </a:r>
            <a:r>
              <a:rPr lang="en-US" altLang="zh-CN" b="1">
                <a:latin typeface="楷体" pitchFamily="18" charset="-122"/>
                <a:ea typeface="楷体" pitchFamily="18" charset="-122"/>
              </a:rPr>
              <a:t>U</a:t>
            </a:r>
            <a:r>
              <a:rPr lang="zh-CN" altLang="en-US" b="1">
                <a:latin typeface="楷体" pitchFamily="18" charset="-122"/>
                <a:ea typeface="楷体" pitchFamily="18" charset="-122"/>
              </a:rPr>
              <a:t>帧，</a:t>
            </a:r>
            <a:r>
              <a:rPr lang="en-US" altLang="zh-CN" b="1">
                <a:latin typeface="楷体" pitchFamily="18" charset="-122"/>
                <a:ea typeface="楷体" pitchFamily="18" charset="-122"/>
              </a:rPr>
              <a:t>C</a:t>
            </a:r>
            <a:r>
              <a:rPr lang="en-US" altLang="zh-CN" b="1" baseline="-25000">
                <a:latin typeface="楷体" pitchFamily="18" charset="-122"/>
                <a:ea typeface="楷体" pitchFamily="18" charset="-122"/>
              </a:rPr>
              <a:t>0</a:t>
            </a:r>
            <a:r>
              <a:rPr lang="en-US" altLang="zh-CN" b="1">
                <a:latin typeface="楷体" pitchFamily="18" charset="-122"/>
                <a:ea typeface="楷体" pitchFamily="18" charset="-122"/>
              </a:rPr>
              <a:t>C</a:t>
            </a:r>
            <a:r>
              <a:rPr lang="en-US" altLang="zh-CN" b="1" baseline="-25000">
                <a:latin typeface="楷体" pitchFamily="18" charset="-122"/>
                <a:ea typeface="楷体" pitchFamily="18" charset="-122"/>
              </a:rPr>
              <a:t>1 </a:t>
            </a:r>
            <a:r>
              <a:rPr lang="en-US" altLang="zh-CN" b="1">
                <a:latin typeface="楷体" pitchFamily="18" charset="-122"/>
                <a:ea typeface="楷体" pitchFamily="18" charset="-122"/>
              </a:rPr>
              <a:t>= 11</a:t>
            </a:r>
            <a:r>
              <a:rPr lang="zh-CN" altLang="en-US" b="1">
                <a:latin typeface="楷体" pitchFamily="18" charset="-122"/>
                <a:ea typeface="楷体" pitchFamily="18" charset="-122"/>
              </a:rPr>
              <a:t>），用于控制链路，不含序号；</a:t>
            </a:r>
          </a:p>
          <a:p>
            <a:r>
              <a:rPr lang="zh-CN" altLang="en-US" b="1">
                <a:latin typeface="楷体" pitchFamily="18" charset="-122"/>
                <a:ea typeface="楷体" pitchFamily="18" charset="-122"/>
              </a:rPr>
              <a:t> </a:t>
            </a:r>
            <a:r>
              <a:rPr lang="en-US" altLang="zh-CN" b="1">
                <a:solidFill>
                  <a:srgbClr val="FF0000"/>
                </a:solidFill>
              </a:rPr>
              <a:t>M1</a:t>
            </a:r>
            <a:r>
              <a:rPr lang="zh-CN" altLang="en-US" b="1">
                <a:solidFill>
                  <a:srgbClr val="FF0000"/>
                </a:solidFill>
              </a:rPr>
              <a:t>，</a:t>
            </a:r>
            <a:r>
              <a:rPr lang="en-US" altLang="zh-CN" b="1">
                <a:solidFill>
                  <a:srgbClr val="FF0000"/>
                </a:solidFill>
              </a:rPr>
              <a:t>M2</a:t>
            </a:r>
            <a:r>
              <a:rPr lang="zh-CN" altLang="en-US" b="1"/>
              <a:t>表示帧类型：</a:t>
            </a:r>
          </a:p>
          <a:p>
            <a:pPr>
              <a:lnSpc>
                <a:spcPct val="120000"/>
              </a:lnSpc>
            </a:pPr>
            <a:r>
              <a:rPr lang="zh-CN" altLang="en-US" b="1"/>
              <a:t>   </a:t>
            </a:r>
            <a:r>
              <a:rPr lang="en-US" altLang="zh-CN" b="1"/>
              <a:t>M(M1M2)=11000(SARM)</a:t>
            </a:r>
            <a:r>
              <a:rPr lang="zh-CN" altLang="en-US" b="1"/>
              <a:t>，置本次链路为</a:t>
            </a:r>
            <a:r>
              <a:rPr lang="zh-CN" altLang="en-US" b="1" u="sng"/>
              <a:t>异步响应模式</a:t>
            </a:r>
            <a:r>
              <a:rPr lang="zh-CN" altLang="en-US" b="1"/>
              <a:t>；</a:t>
            </a:r>
          </a:p>
          <a:p>
            <a:pPr>
              <a:lnSpc>
                <a:spcPct val="120000"/>
              </a:lnSpc>
            </a:pPr>
            <a:r>
              <a:rPr lang="zh-CN" altLang="en-US" b="1"/>
              <a:t>   </a:t>
            </a:r>
            <a:r>
              <a:rPr lang="en-US" altLang="zh-CN" b="1"/>
              <a:t>M(M1M2)=00001(SNRM)</a:t>
            </a:r>
            <a:r>
              <a:rPr lang="zh-CN" altLang="en-US" b="1"/>
              <a:t>，置本次链路为</a:t>
            </a:r>
            <a:r>
              <a:rPr lang="zh-CN" altLang="en-US" b="1" u="sng"/>
              <a:t>正常响应模式</a:t>
            </a:r>
            <a:r>
              <a:rPr lang="zh-CN" altLang="en-US" b="1"/>
              <a:t>；</a:t>
            </a:r>
          </a:p>
          <a:p>
            <a:pPr>
              <a:lnSpc>
                <a:spcPct val="120000"/>
              </a:lnSpc>
            </a:pPr>
            <a:r>
              <a:rPr lang="zh-CN" altLang="en-US" b="1"/>
              <a:t>   </a:t>
            </a:r>
            <a:r>
              <a:rPr lang="en-US" altLang="zh-CN" b="1"/>
              <a:t>M(M1M2)=11100(SABM)</a:t>
            </a:r>
            <a:r>
              <a:rPr lang="zh-CN" altLang="en-US" b="1"/>
              <a:t>，置本次链路为</a:t>
            </a:r>
            <a:r>
              <a:rPr lang="zh-CN" altLang="en-US" b="1" u="sng"/>
              <a:t>异步平衡模式</a:t>
            </a:r>
            <a:r>
              <a:rPr lang="zh-CN" altLang="en-US" b="1"/>
              <a:t>；</a:t>
            </a:r>
          </a:p>
          <a:p>
            <a:pPr>
              <a:lnSpc>
                <a:spcPct val="120000"/>
              </a:lnSpc>
            </a:pPr>
            <a:r>
              <a:rPr lang="zh-CN" altLang="en-US" b="1"/>
              <a:t>   </a:t>
            </a:r>
            <a:r>
              <a:rPr lang="en-US" altLang="zh-CN" b="1"/>
              <a:t>M(M1M2)=00010(</a:t>
            </a:r>
            <a:r>
              <a:rPr lang="en-US" altLang="zh-CN" b="1">
                <a:solidFill>
                  <a:srgbClr val="FF0000"/>
                </a:solidFill>
              </a:rPr>
              <a:t>DISC</a:t>
            </a:r>
            <a:r>
              <a:rPr lang="en-US" altLang="zh-CN" b="1"/>
              <a:t>)</a:t>
            </a:r>
            <a:r>
              <a:rPr lang="zh-CN" altLang="en-US" b="1"/>
              <a:t>，</a:t>
            </a:r>
            <a:r>
              <a:rPr lang="zh-CN" altLang="en-US" b="1" u="sng"/>
              <a:t>请求释放</a:t>
            </a:r>
            <a:r>
              <a:rPr lang="en-US" altLang="zh-CN" b="1" u="sng"/>
              <a:t>(</a:t>
            </a:r>
            <a:r>
              <a:rPr lang="zh-CN" altLang="en-US" b="1" u="sng"/>
              <a:t>拆除</a:t>
            </a:r>
            <a:r>
              <a:rPr lang="en-US" altLang="zh-CN" b="1" u="sng"/>
              <a:t>)</a:t>
            </a:r>
            <a:r>
              <a:rPr lang="zh-CN" altLang="en-US" b="1"/>
              <a:t>本次链路；</a:t>
            </a:r>
          </a:p>
          <a:p>
            <a:pPr>
              <a:lnSpc>
                <a:spcPct val="120000"/>
              </a:lnSpc>
            </a:pPr>
            <a:r>
              <a:rPr lang="zh-CN" altLang="en-US" b="1"/>
              <a:t>   </a:t>
            </a:r>
            <a:r>
              <a:rPr lang="en-US" altLang="zh-CN" b="1"/>
              <a:t>M(M1M2)=00110(</a:t>
            </a:r>
            <a:r>
              <a:rPr lang="en-US" altLang="zh-CN" b="1">
                <a:solidFill>
                  <a:srgbClr val="FF0000"/>
                </a:solidFill>
              </a:rPr>
              <a:t>UA</a:t>
            </a:r>
            <a:r>
              <a:rPr lang="en-US" altLang="zh-CN" b="1"/>
              <a:t>)</a:t>
            </a:r>
            <a:r>
              <a:rPr lang="zh-CN" altLang="en-US" b="1"/>
              <a:t>，  对对方命令进行</a:t>
            </a:r>
            <a:r>
              <a:rPr lang="zh-CN" altLang="en-US" b="1" u="sng"/>
              <a:t>确认</a:t>
            </a:r>
            <a:r>
              <a:rPr lang="zh-CN" altLang="en-US" b="1"/>
              <a:t>，类</a:t>
            </a:r>
            <a:r>
              <a:rPr lang="en-US" altLang="zh-CN" b="1"/>
              <a:t>ACK</a:t>
            </a:r>
            <a:r>
              <a:rPr lang="zh-CN" altLang="en-US" b="1"/>
              <a:t>；</a:t>
            </a:r>
          </a:p>
          <a:p>
            <a:pPr>
              <a:lnSpc>
                <a:spcPct val="120000"/>
              </a:lnSpc>
            </a:pPr>
            <a:r>
              <a:rPr lang="zh-CN" altLang="en-US" b="1"/>
              <a:t>   </a:t>
            </a:r>
            <a:r>
              <a:rPr lang="en-US" altLang="zh-CN" b="1"/>
              <a:t>M(M1M2)=10001(</a:t>
            </a:r>
            <a:r>
              <a:rPr lang="en-US" altLang="zh-CN" b="1">
                <a:solidFill>
                  <a:srgbClr val="FF0000"/>
                </a:solidFill>
              </a:rPr>
              <a:t>CMDR</a:t>
            </a:r>
            <a:r>
              <a:rPr lang="en-US" altLang="zh-CN" b="1"/>
              <a:t>)</a:t>
            </a:r>
            <a:r>
              <a:rPr lang="zh-CN" altLang="en-US" b="1"/>
              <a:t>，对对方命令予以</a:t>
            </a:r>
            <a:r>
              <a:rPr lang="zh-CN" altLang="en-US" b="1" u="sng"/>
              <a:t>否定</a:t>
            </a:r>
            <a:r>
              <a:rPr lang="zh-CN" altLang="en-US" b="1"/>
              <a:t>，类</a:t>
            </a:r>
            <a:r>
              <a:rPr lang="en-US" altLang="zh-CN" b="1"/>
              <a:t>NAK</a:t>
            </a:r>
            <a:r>
              <a:rPr lang="zh-CN" altLang="en-US" b="1"/>
              <a:t>；</a:t>
            </a:r>
          </a:p>
        </p:txBody>
      </p:sp>
      <p:sp>
        <p:nvSpPr>
          <p:cNvPr id="51222" name="Line 32"/>
          <p:cNvSpPr>
            <a:spLocks noChangeShapeType="1"/>
          </p:cNvSpPr>
          <p:nvPr/>
        </p:nvSpPr>
        <p:spPr bwMode="auto">
          <a:xfrm flipH="1">
            <a:off x="1692275" y="1484313"/>
            <a:ext cx="1008063" cy="1152525"/>
          </a:xfrm>
          <a:prstGeom prst="line">
            <a:avLst/>
          </a:prstGeom>
          <a:noFill/>
          <a:ln w="28575">
            <a:solidFill>
              <a:srgbClr val="FF0000"/>
            </a:solidFill>
            <a:prstDash val="dash"/>
            <a:round/>
            <a:headEnd/>
            <a:tailEnd/>
          </a:ln>
        </p:spPr>
        <p:txBody>
          <a:bodyPr/>
          <a:lstStyle/>
          <a:p>
            <a:endParaRPr lang="zh-CN" altLang="en-US"/>
          </a:p>
        </p:txBody>
      </p:sp>
      <p:sp>
        <p:nvSpPr>
          <p:cNvPr id="51223" name="Line 33"/>
          <p:cNvSpPr>
            <a:spLocks noChangeShapeType="1"/>
          </p:cNvSpPr>
          <p:nvPr/>
        </p:nvSpPr>
        <p:spPr bwMode="auto">
          <a:xfrm>
            <a:off x="3492500" y="1484313"/>
            <a:ext cx="4895850" cy="1152525"/>
          </a:xfrm>
          <a:prstGeom prst="line">
            <a:avLst/>
          </a:prstGeom>
          <a:noFill/>
          <a:ln w="28575">
            <a:solidFill>
              <a:srgbClr val="FF0000"/>
            </a:solidFill>
            <a:prstDash val="dash"/>
            <a:round/>
            <a:headEnd/>
            <a:tailEnd/>
          </a:ln>
        </p:spPr>
        <p:txBody>
          <a:bodyPr/>
          <a:lstStyle/>
          <a:p>
            <a:endParaRPr lang="zh-CN" altLang="en-US"/>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304800" y="228600"/>
            <a:ext cx="2774950" cy="457200"/>
          </a:xfrm>
          <a:prstGeom prst="rect">
            <a:avLst/>
          </a:prstGeom>
          <a:noFill/>
          <a:ln w="12700">
            <a:noFill/>
            <a:miter lim="800000"/>
            <a:headEnd/>
            <a:tailEnd/>
          </a:ln>
        </p:spPr>
        <p:txBody>
          <a:bodyPr wrap="none">
            <a:spAutoFit/>
          </a:bodyPr>
          <a:lstStyle/>
          <a:p>
            <a:pPr eaLnBrk="0" hangingPunct="0"/>
            <a:r>
              <a:rPr lang="zh-CN" altLang="en-US" b="1">
                <a:solidFill>
                  <a:srgbClr val="FF0000"/>
                </a:solidFill>
                <a:latin typeface="楷体" pitchFamily="18" charset="-122"/>
                <a:ea typeface="楷体" pitchFamily="18" charset="-122"/>
              </a:rPr>
              <a:t>（</a:t>
            </a:r>
            <a:r>
              <a:rPr lang="en-US" altLang="zh-CN" b="1">
                <a:solidFill>
                  <a:srgbClr val="FF0000"/>
                </a:solidFill>
                <a:latin typeface="楷体" pitchFamily="18" charset="-122"/>
                <a:ea typeface="楷体" pitchFamily="18" charset="-122"/>
              </a:rPr>
              <a:t>2</a:t>
            </a:r>
            <a:r>
              <a:rPr lang="zh-CN" altLang="en-US" b="1">
                <a:solidFill>
                  <a:srgbClr val="FF0000"/>
                </a:solidFill>
                <a:latin typeface="楷体" pitchFamily="18" charset="-122"/>
                <a:ea typeface="楷体" pitchFamily="18" charset="-122"/>
              </a:rPr>
              <a:t>）  一般帧结构</a:t>
            </a:r>
          </a:p>
        </p:txBody>
      </p:sp>
      <p:sp>
        <p:nvSpPr>
          <p:cNvPr id="52227" name="Rectangle 3"/>
          <p:cNvSpPr>
            <a:spLocks noChangeArrowheads="1"/>
          </p:cNvSpPr>
          <p:nvPr/>
        </p:nvSpPr>
        <p:spPr bwMode="auto">
          <a:xfrm>
            <a:off x="355600" y="1189038"/>
            <a:ext cx="762000" cy="304800"/>
          </a:xfrm>
          <a:prstGeom prst="rect">
            <a:avLst/>
          </a:prstGeom>
          <a:solidFill>
            <a:srgbClr val="93FFFF"/>
          </a:solidFill>
          <a:ln w="12700">
            <a:solidFill>
              <a:schemeClr val="tx1"/>
            </a:solidFill>
            <a:miter lim="800000"/>
            <a:headEnd/>
            <a:tailEnd/>
          </a:ln>
        </p:spPr>
        <p:txBody>
          <a:bodyPr wrap="none" anchor="ctr"/>
          <a:lstStyle/>
          <a:p>
            <a:pPr algn="ctr" eaLnBrk="0" hangingPunct="0"/>
            <a:r>
              <a:rPr lang="en-US" altLang="zh-CN" sz="2000" b="1">
                <a:latin typeface="楷体" pitchFamily="18" charset="-122"/>
                <a:ea typeface="楷体" pitchFamily="18" charset="-122"/>
              </a:rPr>
              <a:t>F</a:t>
            </a:r>
          </a:p>
        </p:txBody>
      </p:sp>
      <p:sp>
        <p:nvSpPr>
          <p:cNvPr id="52228" name="Rectangle 4"/>
          <p:cNvSpPr>
            <a:spLocks noChangeArrowheads="1"/>
          </p:cNvSpPr>
          <p:nvPr/>
        </p:nvSpPr>
        <p:spPr bwMode="auto">
          <a:xfrm>
            <a:off x="1117600" y="1189038"/>
            <a:ext cx="1600200" cy="304800"/>
          </a:xfrm>
          <a:prstGeom prst="rect">
            <a:avLst/>
          </a:prstGeom>
          <a:solidFill>
            <a:schemeClr val="bg1"/>
          </a:solidFill>
          <a:ln w="12700">
            <a:solidFill>
              <a:schemeClr val="tx1"/>
            </a:solidFill>
            <a:miter lim="800000"/>
            <a:headEnd/>
            <a:tailEnd/>
          </a:ln>
        </p:spPr>
        <p:txBody>
          <a:bodyPr wrap="none" anchor="ctr"/>
          <a:lstStyle/>
          <a:p>
            <a:pPr algn="ctr" eaLnBrk="0" hangingPunct="0"/>
            <a:r>
              <a:rPr lang="en-US" altLang="zh-CN" sz="2000" b="1">
                <a:latin typeface="楷体" pitchFamily="18" charset="-122"/>
                <a:ea typeface="楷体" pitchFamily="18" charset="-122"/>
              </a:rPr>
              <a:t>A</a:t>
            </a:r>
          </a:p>
        </p:txBody>
      </p:sp>
      <p:sp>
        <p:nvSpPr>
          <p:cNvPr id="52229" name="Rectangle 5"/>
          <p:cNvSpPr>
            <a:spLocks noChangeArrowheads="1"/>
          </p:cNvSpPr>
          <p:nvPr/>
        </p:nvSpPr>
        <p:spPr bwMode="auto">
          <a:xfrm>
            <a:off x="2717800" y="1189038"/>
            <a:ext cx="762000" cy="304800"/>
          </a:xfrm>
          <a:prstGeom prst="rect">
            <a:avLst/>
          </a:prstGeom>
          <a:solidFill>
            <a:srgbClr val="F7FA84"/>
          </a:solidFill>
          <a:ln w="12700">
            <a:solidFill>
              <a:schemeClr val="tx1"/>
            </a:solidFill>
            <a:miter lim="800000"/>
            <a:headEnd/>
            <a:tailEnd/>
          </a:ln>
        </p:spPr>
        <p:txBody>
          <a:bodyPr wrap="none" anchor="ctr"/>
          <a:lstStyle/>
          <a:p>
            <a:pPr algn="ctr" eaLnBrk="0" hangingPunct="0"/>
            <a:r>
              <a:rPr lang="en-US" altLang="zh-CN" sz="2000" b="1">
                <a:latin typeface="楷体" pitchFamily="18" charset="-122"/>
                <a:ea typeface="楷体" pitchFamily="18" charset="-122"/>
              </a:rPr>
              <a:t>C</a:t>
            </a:r>
          </a:p>
        </p:txBody>
      </p:sp>
      <p:sp>
        <p:nvSpPr>
          <p:cNvPr id="52230" name="Rectangle 6"/>
          <p:cNvSpPr>
            <a:spLocks noChangeArrowheads="1"/>
          </p:cNvSpPr>
          <p:nvPr/>
        </p:nvSpPr>
        <p:spPr bwMode="auto">
          <a:xfrm>
            <a:off x="3479800" y="1189038"/>
            <a:ext cx="2971800" cy="304800"/>
          </a:xfrm>
          <a:prstGeom prst="rect">
            <a:avLst/>
          </a:prstGeom>
          <a:solidFill>
            <a:srgbClr val="94DB83"/>
          </a:solidFill>
          <a:ln w="12700">
            <a:solidFill>
              <a:schemeClr val="tx1"/>
            </a:solidFill>
            <a:miter lim="800000"/>
            <a:headEnd/>
            <a:tailEnd/>
          </a:ln>
        </p:spPr>
        <p:txBody>
          <a:bodyPr wrap="none" anchor="ctr"/>
          <a:lstStyle/>
          <a:p>
            <a:pPr algn="ctr" eaLnBrk="0" hangingPunct="0"/>
            <a:r>
              <a:rPr lang="en-US" altLang="zh-CN" sz="2000" b="1">
                <a:latin typeface="楷体" pitchFamily="18" charset="-122"/>
                <a:ea typeface="楷体" pitchFamily="18" charset="-122"/>
              </a:rPr>
              <a:t>Info</a:t>
            </a:r>
          </a:p>
        </p:txBody>
      </p:sp>
      <p:sp>
        <p:nvSpPr>
          <p:cNvPr id="52231" name="Rectangle 7"/>
          <p:cNvSpPr>
            <a:spLocks noChangeArrowheads="1"/>
          </p:cNvSpPr>
          <p:nvPr/>
        </p:nvSpPr>
        <p:spPr bwMode="auto">
          <a:xfrm>
            <a:off x="6451600" y="1189038"/>
            <a:ext cx="1371600" cy="304800"/>
          </a:xfrm>
          <a:prstGeom prst="rect">
            <a:avLst/>
          </a:prstGeom>
          <a:noFill/>
          <a:ln w="12700">
            <a:solidFill>
              <a:schemeClr val="tx1"/>
            </a:solidFill>
            <a:miter lim="800000"/>
            <a:headEnd/>
            <a:tailEnd/>
          </a:ln>
        </p:spPr>
        <p:txBody>
          <a:bodyPr wrap="none" anchor="ctr"/>
          <a:lstStyle/>
          <a:p>
            <a:pPr algn="ctr" eaLnBrk="0" hangingPunct="0"/>
            <a:r>
              <a:rPr lang="en-US" altLang="zh-CN" sz="2000" b="1">
                <a:latin typeface="楷体" pitchFamily="18" charset="-122"/>
                <a:ea typeface="楷体" pitchFamily="18" charset="-122"/>
              </a:rPr>
              <a:t>FCS</a:t>
            </a:r>
          </a:p>
        </p:txBody>
      </p:sp>
      <p:sp>
        <p:nvSpPr>
          <p:cNvPr id="52232" name="Rectangle 8"/>
          <p:cNvSpPr>
            <a:spLocks noChangeArrowheads="1"/>
          </p:cNvSpPr>
          <p:nvPr/>
        </p:nvSpPr>
        <p:spPr bwMode="auto">
          <a:xfrm>
            <a:off x="7823200" y="1189038"/>
            <a:ext cx="762000" cy="304800"/>
          </a:xfrm>
          <a:prstGeom prst="rect">
            <a:avLst/>
          </a:prstGeom>
          <a:solidFill>
            <a:srgbClr val="93FFFF"/>
          </a:solidFill>
          <a:ln w="12700">
            <a:solidFill>
              <a:schemeClr val="tx1"/>
            </a:solidFill>
            <a:miter lim="800000"/>
            <a:headEnd/>
            <a:tailEnd/>
          </a:ln>
        </p:spPr>
        <p:txBody>
          <a:bodyPr wrap="none" anchor="ctr"/>
          <a:lstStyle/>
          <a:p>
            <a:pPr algn="ctr" eaLnBrk="0" hangingPunct="0"/>
            <a:r>
              <a:rPr lang="en-US" altLang="zh-CN" sz="2000" b="1">
                <a:latin typeface="楷体" pitchFamily="18" charset="-122"/>
                <a:ea typeface="楷体" pitchFamily="18" charset="-122"/>
              </a:rPr>
              <a:t>F</a:t>
            </a:r>
          </a:p>
        </p:txBody>
      </p:sp>
      <p:sp>
        <p:nvSpPr>
          <p:cNvPr id="52233" name="Text Box 9"/>
          <p:cNvSpPr txBox="1">
            <a:spLocks noChangeArrowheads="1"/>
          </p:cNvSpPr>
          <p:nvPr/>
        </p:nvSpPr>
        <p:spPr bwMode="auto">
          <a:xfrm>
            <a:off x="263525" y="822325"/>
            <a:ext cx="8413750" cy="396875"/>
          </a:xfrm>
          <a:prstGeom prst="rect">
            <a:avLst/>
          </a:prstGeom>
          <a:noFill/>
          <a:ln w="12700">
            <a:noFill/>
            <a:miter lim="800000"/>
            <a:headEnd/>
            <a:tailEnd/>
          </a:ln>
        </p:spPr>
        <p:txBody>
          <a:bodyPr wrap="none">
            <a:spAutoFit/>
          </a:bodyPr>
          <a:lstStyle/>
          <a:p>
            <a:pPr eaLnBrk="0" hangingPunct="0"/>
            <a:r>
              <a:rPr lang="en-US" altLang="zh-CN" sz="2000" b="1">
                <a:latin typeface="楷体" pitchFamily="18" charset="-122"/>
                <a:ea typeface="楷体" pitchFamily="18" charset="-122"/>
              </a:rPr>
              <a:t>  8       n</a:t>
            </a:r>
            <a:r>
              <a:rPr lang="en-US" altLang="zh-CN" sz="2000" b="1"/>
              <a:t>×8	             8	         0</a:t>
            </a:r>
            <a:r>
              <a:rPr lang="zh-CN" altLang="en-US" sz="2000" b="1"/>
              <a:t>～</a:t>
            </a:r>
            <a:r>
              <a:rPr lang="en-US" altLang="zh-CN" sz="2000" b="1"/>
              <a:t>N	                   16	    8 (</a:t>
            </a:r>
            <a:r>
              <a:rPr lang="zh-CN" altLang="en-US" sz="2000" b="1"/>
              <a:t>位</a:t>
            </a:r>
            <a:r>
              <a:rPr lang="en-US" altLang="zh-CN" sz="2000" b="1"/>
              <a:t>)	</a:t>
            </a:r>
          </a:p>
        </p:txBody>
      </p:sp>
      <p:sp>
        <p:nvSpPr>
          <p:cNvPr id="52234" name="Text Box 10"/>
          <p:cNvSpPr txBox="1">
            <a:spLocks noChangeArrowheads="1"/>
          </p:cNvSpPr>
          <p:nvPr/>
        </p:nvSpPr>
        <p:spPr bwMode="auto">
          <a:xfrm>
            <a:off x="263525" y="1508125"/>
            <a:ext cx="8528050" cy="396875"/>
          </a:xfrm>
          <a:prstGeom prst="rect">
            <a:avLst/>
          </a:prstGeom>
          <a:noFill/>
          <a:ln w="12700">
            <a:noFill/>
            <a:miter lim="800000"/>
            <a:headEnd/>
            <a:tailEnd/>
          </a:ln>
        </p:spPr>
        <p:txBody>
          <a:bodyPr wrap="none">
            <a:spAutoFit/>
          </a:bodyPr>
          <a:lstStyle/>
          <a:p>
            <a:r>
              <a:rPr lang="zh-CN" altLang="en-US" sz="2000" b="1"/>
              <a:t>起始标志  地址字段   控制字段                信息                         校验码  结束标志</a:t>
            </a:r>
            <a:endParaRPr lang="zh-CN" altLang="en-US" sz="2000" b="1">
              <a:latin typeface="楷体" pitchFamily="18" charset="-122"/>
              <a:ea typeface="楷体" pitchFamily="18" charset="-122"/>
            </a:endParaRPr>
          </a:p>
        </p:txBody>
      </p:sp>
      <p:sp>
        <p:nvSpPr>
          <p:cNvPr id="775179" name="Rectangle 11"/>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52236" name="Text Box 12"/>
          <p:cNvSpPr txBox="1">
            <a:spLocks noChangeArrowheads="1"/>
          </p:cNvSpPr>
          <p:nvPr/>
        </p:nvSpPr>
        <p:spPr bwMode="auto">
          <a:xfrm>
            <a:off x="861060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68</a:t>
            </a:r>
            <a:endParaRPr lang="en-US" altLang="zh-CN" dirty="0"/>
          </a:p>
        </p:txBody>
      </p:sp>
      <p:sp>
        <p:nvSpPr>
          <p:cNvPr id="52237" name="Text Box 13"/>
          <p:cNvSpPr txBox="1">
            <a:spLocks noChangeArrowheads="1"/>
          </p:cNvSpPr>
          <p:nvPr/>
        </p:nvSpPr>
        <p:spPr bwMode="auto">
          <a:xfrm>
            <a:off x="171450" y="2016125"/>
            <a:ext cx="4730750" cy="420688"/>
          </a:xfrm>
          <a:prstGeom prst="rect">
            <a:avLst/>
          </a:prstGeom>
          <a:noFill/>
          <a:ln w="9525">
            <a:noFill/>
            <a:miter lim="800000"/>
            <a:headEnd/>
            <a:tailEnd/>
          </a:ln>
        </p:spPr>
        <p:txBody>
          <a:bodyPr wrap="none">
            <a:spAutoFit/>
          </a:bodyPr>
          <a:lstStyle/>
          <a:p>
            <a:pPr>
              <a:lnSpc>
                <a:spcPct val="90000"/>
              </a:lnSpc>
              <a:spcBef>
                <a:spcPct val="20000"/>
              </a:spcBef>
            </a:pPr>
            <a:r>
              <a:rPr lang="en-US" altLang="zh-CN" b="1">
                <a:solidFill>
                  <a:srgbClr val="FF0000"/>
                </a:solidFill>
              </a:rPr>
              <a:t>★</a:t>
            </a:r>
            <a:r>
              <a:rPr lang="en-US" altLang="zh-CN"/>
              <a:t> C</a:t>
            </a:r>
            <a:r>
              <a:rPr lang="zh-CN" altLang="en-US" b="1"/>
              <a:t>（控制字段）：区分帧的类型</a:t>
            </a:r>
            <a:endParaRPr lang="zh-CN" altLang="en-US" sz="2000" b="1"/>
          </a:p>
        </p:txBody>
      </p:sp>
      <p:sp>
        <p:nvSpPr>
          <p:cNvPr id="52238" name="Rectangle 14"/>
          <p:cNvSpPr>
            <a:spLocks noChangeArrowheads="1"/>
          </p:cNvSpPr>
          <p:nvPr/>
        </p:nvSpPr>
        <p:spPr bwMode="auto">
          <a:xfrm>
            <a:off x="1676400" y="2636838"/>
            <a:ext cx="838200" cy="381000"/>
          </a:xfrm>
          <a:prstGeom prst="rect">
            <a:avLst/>
          </a:prstGeom>
          <a:solidFill>
            <a:srgbClr val="FFFF00"/>
          </a:solidFill>
          <a:ln w="12700">
            <a:solidFill>
              <a:schemeClr val="tx1"/>
            </a:solidFill>
            <a:miter lim="800000"/>
            <a:headEnd/>
            <a:tailEnd/>
          </a:ln>
        </p:spPr>
        <p:txBody>
          <a:bodyPr wrap="none" anchor="ctr"/>
          <a:lstStyle/>
          <a:p>
            <a:pPr algn="ctr" eaLnBrk="0" hangingPunct="0"/>
            <a:r>
              <a:rPr lang="en-US" altLang="zh-CN" sz="2000" b="1">
                <a:latin typeface="楷体" pitchFamily="18" charset="-122"/>
                <a:ea typeface="楷体" pitchFamily="18" charset="-122"/>
              </a:rPr>
              <a:t>1</a:t>
            </a:r>
          </a:p>
        </p:txBody>
      </p:sp>
      <p:sp>
        <p:nvSpPr>
          <p:cNvPr id="52239" name="Rectangle 15"/>
          <p:cNvSpPr>
            <a:spLocks noChangeArrowheads="1"/>
          </p:cNvSpPr>
          <p:nvPr/>
        </p:nvSpPr>
        <p:spPr bwMode="auto">
          <a:xfrm>
            <a:off x="2514600" y="2636838"/>
            <a:ext cx="838200" cy="381000"/>
          </a:xfrm>
          <a:prstGeom prst="rect">
            <a:avLst/>
          </a:prstGeom>
          <a:solidFill>
            <a:srgbClr val="FFFF00"/>
          </a:solidFill>
          <a:ln w="12700">
            <a:solidFill>
              <a:schemeClr val="tx1"/>
            </a:solidFill>
            <a:miter lim="800000"/>
            <a:headEnd/>
            <a:tailEnd/>
          </a:ln>
        </p:spPr>
        <p:txBody>
          <a:bodyPr wrap="none" anchor="ctr"/>
          <a:lstStyle/>
          <a:p>
            <a:pPr algn="ctr" eaLnBrk="0" hangingPunct="0"/>
            <a:r>
              <a:rPr lang="en-US" altLang="zh-CN" sz="2000" b="1">
                <a:latin typeface="楷体" pitchFamily="18" charset="-122"/>
                <a:ea typeface="楷体" pitchFamily="18" charset="-122"/>
              </a:rPr>
              <a:t>1</a:t>
            </a:r>
          </a:p>
        </p:txBody>
      </p:sp>
      <p:sp>
        <p:nvSpPr>
          <p:cNvPr id="52240" name="Rectangle 16"/>
          <p:cNvSpPr>
            <a:spLocks noChangeArrowheads="1"/>
          </p:cNvSpPr>
          <p:nvPr/>
        </p:nvSpPr>
        <p:spPr bwMode="auto">
          <a:xfrm>
            <a:off x="3352800" y="2636838"/>
            <a:ext cx="1676400" cy="381000"/>
          </a:xfrm>
          <a:prstGeom prst="rect">
            <a:avLst/>
          </a:prstGeom>
          <a:solidFill>
            <a:srgbClr val="FFFF00"/>
          </a:solidFill>
          <a:ln w="12700">
            <a:solidFill>
              <a:schemeClr val="tx1"/>
            </a:solidFill>
            <a:miter lim="800000"/>
            <a:headEnd/>
            <a:tailEnd/>
          </a:ln>
        </p:spPr>
        <p:txBody>
          <a:bodyPr wrap="none" anchor="ctr"/>
          <a:lstStyle/>
          <a:p>
            <a:pPr algn="ctr" eaLnBrk="0" hangingPunct="0"/>
            <a:r>
              <a:rPr lang="en-US" altLang="zh-CN" sz="2000" b="1">
                <a:latin typeface="楷体" pitchFamily="18" charset="-122"/>
                <a:ea typeface="楷体" pitchFamily="18" charset="-122"/>
              </a:rPr>
              <a:t>M1</a:t>
            </a:r>
          </a:p>
        </p:txBody>
      </p:sp>
      <p:sp>
        <p:nvSpPr>
          <p:cNvPr id="52241" name="Rectangle 17"/>
          <p:cNvSpPr>
            <a:spLocks noChangeArrowheads="1"/>
          </p:cNvSpPr>
          <p:nvPr/>
        </p:nvSpPr>
        <p:spPr bwMode="auto">
          <a:xfrm>
            <a:off x="5029200" y="2636838"/>
            <a:ext cx="838200" cy="381000"/>
          </a:xfrm>
          <a:prstGeom prst="rect">
            <a:avLst/>
          </a:prstGeom>
          <a:solidFill>
            <a:srgbClr val="FFFF00"/>
          </a:solidFill>
          <a:ln w="12700">
            <a:solidFill>
              <a:schemeClr val="tx1"/>
            </a:solidFill>
            <a:miter lim="800000"/>
            <a:headEnd/>
            <a:tailEnd/>
          </a:ln>
        </p:spPr>
        <p:txBody>
          <a:bodyPr wrap="none" anchor="ctr"/>
          <a:lstStyle/>
          <a:p>
            <a:pPr algn="ctr" eaLnBrk="0" hangingPunct="0"/>
            <a:r>
              <a:rPr lang="en-US" altLang="zh-CN" sz="2000" b="1">
                <a:latin typeface="楷体" pitchFamily="18" charset="-122"/>
                <a:ea typeface="楷体" pitchFamily="18" charset="-122"/>
              </a:rPr>
              <a:t>P/F</a:t>
            </a:r>
          </a:p>
        </p:txBody>
      </p:sp>
      <p:sp>
        <p:nvSpPr>
          <p:cNvPr id="52242" name="Rectangle 18"/>
          <p:cNvSpPr>
            <a:spLocks noChangeArrowheads="1"/>
          </p:cNvSpPr>
          <p:nvPr/>
        </p:nvSpPr>
        <p:spPr bwMode="auto">
          <a:xfrm>
            <a:off x="5867400" y="2636838"/>
            <a:ext cx="2514600" cy="381000"/>
          </a:xfrm>
          <a:prstGeom prst="rect">
            <a:avLst/>
          </a:prstGeom>
          <a:solidFill>
            <a:srgbClr val="FFFF00"/>
          </a:solidFill>
          <a:ln w="12700">
            <a:solidFill>
              <a:schemeClr val="tx1"/>
            </a:solidFill>
            <a:miter lim="800000"/>
            <a:headEnd/>
            <a:tailEnd/>
          </a:ln>
        </p:spPr>
        <p:txBody>
          <a:bodyPr wrap="none" anchor="ctr"/>
          <a:lstStyle/>
          <a:p>
            <a:pPr algn="ctr" eaLnBrk="0" hangingPunct="0"/>
            <a:r>
              <a:rPr lang="en-US" altLang="zh-CN" sz="2000" b="1">
                <a:latin typeface="楷体" pitchFamily="18" charset="-122"/>
                <a:ea typeface="楷体" pitchFamily="18" charset="-122"/>
              </a:rPr>
              <a:t>M2</a:t>
            </a:r>
          </a:p>
        </p:txBody>
      </p:sp>
      <p:sp>
        <p:nvSpPr>
          <p:cNvPr id="52243" name="Text Box 19"/>
          <p:cNvSpPr txBox="1">
            <a:spLocks noChangeArrowheads="1"/>
          </p:cNvSpPr>
          <p:nvPr/>
        </p:nvSpPr>
        <p:spPr bwMode="auto">
          <a:xfrm>
            <a:off x="1905000" y="2265363"/>
            <a:ext cx="7169150" cy="396875"/>
          </a:xfrm>
          <a:prstGeom prst="rect">
            <a:avLst/>
          </a:prstGeom>
          <a:noFill/>
          <a:ln w="12700">
            <a:noFill/>
            <a:miter lim="800000"/>
            <a:headEnd/>
            <a:tailEnd/>
          </a:ln>
        </p:spPr>
        <p:txBody>
          <a:bodyPr wrap="none">
            <a:spAutoFit/>
          </a:bodyPr>
          <a:lstStyle/>
          <a:p>
            <a:pPr eaLnBrk="0" hangingPunct="0"/>
            <a:r>
              <a:rPr lang="en-US" altLang="zh-CN" sz="2000" b="1">
                <a:latin typeface="楷体" pitchFamily="18" charset="-122"/>
                <a:ea typeface="楷体" pitchFamily="18" charset="-122"/>
              </a:rPr>
              <a:t>0      1      2     3      4     5      6      7 </a:t>
            </a:r>
            <a:r>
              <a:rPr lang="zh-CN" altLang="en-US" sz="2000" b="1">
                <a:latin typeface="楷体" pitchFamily="18" charset="-122"/>
                <a:ea typeface="楷体" pitchFamily="18" charset="-122"/>
              </a:rPr>
              <a:t>（位）</a:t>
            </a:r>
          </a:p>
        </p:txBody>
      </p:sp>
      <p:sp>
        <p:nvSpPr>
          <p:cNvPr id="52244" name="Text Box 20"/>
          <p:cNvSpPr txBox="1">
            <a:spLocks noChangeArrowheads="1"/>
          </p:cNvSpPr>
          <p:nvPr/>
        </p:nvSpPr>
        <p:spPr bwMode="auto">
          <a:xfrm>
            <a:off x="136525" y="2579688"/>
            <a:ext cx="1581150" cy="457200"/>
          </a:xfrm>
          <a:prstGeom prst="rect">
            <a:avLst/>
          </a:prstGeom>
          <a:noFill/>
          <a:ln w="12700">
            <a:noFill/>
            <a:miter lim="800000"/>
            <a:headEnd/>
            <a:tailEnd/>
          </a:ln>
        </p:spPr>
        <p:txBody>
          <a:bodyPr wrap="none">
            <a:spAutoFit/>
          </a:bodyPr>
          <a:lstStyle/>
          <a:p>
            <a:pPr eaLnBrk="0" hangingPunct="0">
              <a:lnSpc>
                <a:spcPct val="120000"/>
              </a:lnSpc>
            </a:pPr>
            <a:r>
              <a:rPr lang="zh-CN" altLang="en-US" sz="2000" b="1">
                <a:solidFill>
                  <a:srgbClr val="FF0000"/>
                </a:solidFill>
                <a:latin typeface="楷体" pitchFamily="18" charset="-122"/>
                <a:ea typeface="楷体" pitchFamily="18" charset="-122"/>
              </a:rPr>
              <a:t>无编号帧</a:t>
            </a:r>
            <a:r>
              <a:rPr lang="en-US" altLang="zh-CN" sz="2000" b="1">
                <a:latin typeface="楷体" pitchFamily="18" charset="-122"/>
                <a:ea typeface="楷体" pitchFamily="18" charset="-122"/>
              </a:rPr>
              <a:t>(U)</a:t>
            </a:r>
          </a:p>
        </p:txBody>
      </p:sp>
      <p:sp>
        <p:nvSpPr>
          <p:cNvPr id="52245" name="Text Box 21"/>
          <p:cNvSpPr txBox="1">
            <a:spLocks noChangeArrowheads="1"/>
          </p:cNvSpPr>
          <p:nvPr/>
        </p:nvSpPr>
        <p:spPr bwMode="auto">
          <a:xfrm>
            <a:off x="107950" y="3090863"/>
            <a:ext cx="8839200" cy="822325"/>
          </a:xfrm>
          <a:prstGeom prst="rect">
            <a:avLst/>
          </a:prstGeom>
          <a:noFill/>
          <a:ln w="12700">
            <a:noFill/>
            <a:miter lim="800000"/>
            <a:headEnd/>
            <a:tailEnd/>
          </a:ln>
        </p:spPr>
        <p:txBody>
          <a:bodyPr>
            <a:spAutoFit/>
          </a:bodyPr>
          <a:lstStyle/>
          <a:p>
            <a:r>
              <a:rPr lang="en-US" altLang="zh-CN" b="1">
                <a:solidFill>
                  <a:srgbClr val="FF0000"/>
                </a:solidFill>
                <a:latin typeface="楷体" pitchFamily="18" charset="-122"/>
                <a:ea typeface="楷体" pitchFamily="18" charset="-122"/>
              </a:rPr>
              <a:t>☆ </a:t>
            </a:r>
            <a:r>
              <a:rPr lang="zh-CN" altLang="en-US" b="1">
                <a:latin typeface="楷体" pitchFamily="18" charset="-122"/>
                <a:ea typeface="楷体" pitchFamily="18" charset="-122"/>
              </a:rPr>
              <a:t>无编号帧（</a:t>
            </a:r>
            <a:r>
              <a:rPr lang="en-US" altLang="zh-CN" b="1">
                <a:latin typeface="楷体" pitchFamily="18" charset="-122"/>
                <a:ea typeface="楷体" pitchFamily="18" charset="-122"/>
              </a:rPr>
              <a:t>U</a:t>
            </a:r>
            <a:r>
              <a:rPr lang="zh-CN" altLang="en-US" b="1">
                <a:latin typeface="楷体" pitchFamily="18" charset="-122"/>
                <a:ea typeface="楷体" pitchFamily="18" charset="-122"/>
              </a:rPr>
              <a:t>帧，</a:t>
            </a:r>
            <a:r>
              <a:rPr lang="en-US" altLang="zh-CN" b="1">
                <a:latin typeface="楷体" pitchFamily="18" charset="-122"/>
                <a:ea typeface="楷体" pitchFamily="18" charset="-122"/>
              </a:rPr>
              <a:t>C</a:t>
            </a:r>
            <a:r>
              <a:rPr lang="en-US" altLang="zh-CN" b="1" baseline="-25000">
                <a:latin typeface="楷体" pitchFamily="18" charset="-122"/>
                <a:ea typeface="楷体" pitchFamily="18" charset="-122"/>
              </a:rPr>
              <a:t>0</a:t>
            </a:r>
            <a:r>
              <a:rPr lang="en-US" altLang="zh-CN" b="1">
                <a:latin typeface="楷体" pitchFamily="18" charset="-122"/>
                <a:ea typeface="楷体" pitchFamily="18" charset="-122"/>
              </a:rPr>
              <a:t>C</a:t>
            </a:r>
            <a:r>
              <a:rPr lang="en-US" altLang="zh-CN" b="1" baseline="-25000">
                <a:latin typeface="楷体" pitchFamily="18" charset="-122"/>
                <a:ea typeface="楷体" pitchFamily="18" charset="-122"/>
              </a:rPr>
              <a:t>1 </a:t>
            </a:r>
            <a:r>
              <a:rPr lang="en-US" altLang="zh-CN" b="1">
                <a:latin typeface="楷体" pitchFamily="18" charset="-122"/>
                <a:ea typeface="楷体" pitchFamily="18" charset="-122"/>
              </a:rPr>
              <a:t>= 11</a:t>
            </a:r>
            <a:r>
              <a:rPr lang="zh-CN" altLang="en-US" b="1">
                <a:latin typeface="楷体" pitchFamily="18" charset="-122"/>
                <a:ea typeface="楷体" pitchFamily="18" charset="-122"/>
              </a:rPr>
              <a:t>），用于控制链路，不含序号；</a:t>
            </a:r>
          </a:p>
          <a:p>
            <a:r>
              <a:rPr lang="zh-CN" altLang="en-US" b="1">
                <a:latin typeface="楷体" pitchFamily="18" charset="-122"/>
                <a:ea typeface="楷体" pitchFamily="18" charset="-122"/>
              </a:rPr>
              <a:t> </a:t>
            </a:r>
            <a:r>
              <a:rPr lang="en-US" altLang="zh-CN" b="1">
                <a:solidFill>
                  <a:srgbClr val="FF0000"/>
                </a:solidFill>
              </a:rPr>
              <a:t>M1</a:t>
            </a:r>
            <a:r>
              <a:rPr lang="zh-CN" altLang="en-US" b="1">
                <a:solidFill>
                  <a:srgbClr val="FF0000"/>
                </a:solidFill>
              </a:rPr>
              <a:t>，</a:t>
            </a:r>
            <a:r>
              <a:rPr lang="en-US" altLang="zh-CN" b="1">
                <a:solidFill>
                  <a:srgbClr val="FF0000"/>
                </a:solidFill>
              </a:rPr>
              <a:t>M2</a:t>
            </a:r>
            <a:r>
              <a:rPr lang="zh-CN" altLang="en-US" b="1"/>
              <a:t>表示帧类型：</a:t>
            </a:r>
          </a:p>
        </p:txBody>
      </p:sp>
      <p:grpSp>
        <p:nvGrpSpPr>
          <p:cNvPr id="2" name="Group 22"/>
          <p:cNvGrpSpPr>
            <a:grpSpLocks/>
          </p:cNvGrpSpPr>
          <p:nvPr/>
        </p:nvGrpSpPr>
        <p:grpSpPr bwMode="auto">
          <a:xfrm>
            <a:off x="1752600" y="4167188"/>
            <a:ext cx="5672138" cy="2070100"/>
            <a:chOff x="659" y="2382"/>
            <a:chExt cx="3573" cy="1304"/>
          </a:xfrm>
        </p:grpSpPr>
        <p:sp>
          <p:nvSpPr>
            <p:cNvPr id="52249" name="Line 23"/>
            <p:cNvSpPr>
              <a:spLocks noChangeShapeType="1"/>
            </p:cNvSpPr>
            <p:nvPr/>
          </p:nvSpPr>
          <p:spPr bwMode="auto">
            <a:xfrm>
              <a:off x="724" y="2592"/>
              <a:ext cx="1000"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2250" name="Line 24"/>
            <p:cNvSpPr>
              <a:spLocks noChangeShapeType="1"/>
            </p:cNvSpPr>
            <p:nvPr/>
          </p:nvSpPr>
          <p:spPr bwMode="auto">
            <a:xfrm flipH="1">
              <a:off x="2348" y="2640"/>
              <a:ext cx="1160"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2251" name="Rectangle 25"/>
            <p:cNvSpPr>
              <a:spLocks noChangeArrowheads="1"/>
            </p:cNvSpPr>
            <p:nvPr/>
          </p:nvSpPr>
          <p:spPr bwMode="auto">
            <a:xfrm>
              <a:off x="659" y="2670"/>
              <a:ext cx="1217" cy="248"/>
            </a:xfrm>
            <a:prstGeom prst="rect">
              <a:avLst/>
            </a:prstGeom>
            <a:noFill/>
            <a:ln w="12700">
              <a:noFill/>
              <a:miter lim="800000"/>
              <a:headEnd/>
              <a:tailEnd/>
            </a:ln>
          </p:spPr>
          <p:txBody>
            <a:bodyPr wrap="none" lIns="90488" tIns="44450" rIns="90488" bIns="44450">
              <a:spAutoFit/>
            </a:bodyPr>
            <a:lstStyle/>
            <a:p>
              <a:pPr eaLnBrk="0" hangingPunct="0"/>
              <a:r>
                <a:rPr lang="en-US" altLang="zh-CN" sz="2000" b="1">
                  <a:solidFill>
                    <a:srgbClr val="FF0000"/>
                  </a:solidFill>
                </a:rPr>
                <a:t>SABM</a:t>
              </a:r>
              <a:r>
                <a:rPr lang="zh-CN" altLang="en-US" sz="2000" b="1"/>
                <a:t>请求建链</a:t>
              </a:r>
            </a:p>
          </p:txBody>
        </p:sp>
        <p:sp>
          <p:nvSpPr>
            <p:cNvPr id="52252" name="Rectangle 26"/>
            <p:cNvSpPr>
              <a:spLocks noChangeArrowheads="1"/>
            </p:cNvSpPr>
            <p:nvPr/>
          </p:nvSpPr>
          <p:spPr bwMode="auto">
            <a:xfrm>
              <a:off x="2339" y="2766"/>
              <a:ext cx="1506" cy="248"/>
            </a:xfrm>
            <a:prstGeom prst="rect">
              <a:avLst/>
            </a:prstGeom>
            <a:noFill/>
            <a:ln w="12700">
              <a:noFill/>
              <a:miter lim="800000"/>
              <a:headEnd/>
              <a:tailEnd/>
            </a:ln>
          </p:spPr>
          <p:txBody>
            <a:bodyPr wrap="none" lIns="90488" tIns="44450" rIns="90488" bIns="44450">
              <a:spAutoFit/>
            </a:bodyPr>
            <a:lstStyle/>
            <a:p>
              <a:pPr eaLnBrk="0" hangingPunct="0"/>
              <a:r>
                <a:rPr lang="en-US" altLang="zh-CN" sz="2000" b="1">
                  <a:solidFill>
                    <a:srgbClr val="FF0000"/>
                  </a:solidFill>
                </a:rPr>
                <a:t>UA </a:t>
              </a:r>
              <a:r>
                <a:rPr lang="zh-CN" altLang="en-US" sz="2000" b="1"/>
                <a:t>同意建链，确认</a:t>
              </a:r>
            </a:p>
          </p:txBody>
        </p:sp>
        <p:sp>
          <p:nvSpPr>
            <p:cNvPr id="52253" name="Line 27"/>
            <p:cNvSpPr>
              <a:spLocks noChangeShapeType="1"/>
            </p:cNvSpPr>
            <p:nvPr/>
          </p:nvSpPr>
          <p:spPr bwMode="auto">
            <a:xfrm>
              <a:off x="772" y="2928"/>
              <a:ext cx="904"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2254" name="Line 28"/>
            <p:cNvSpPr>
              <a:spLocks noChangeShapeType="1"/>
            </p:cNvSpPr>
            <p:nvPr/>
          </p:nvSpPr>
          <p:spPr bwMode="auto">
            <a:xfrm>
              <a:off x="2356" y="3024"/>
              <a:ext cx="1192" cy="0"/>
            </a:xfrm>
            <a:prstGeom prst="line">
              <a:avLst/>
            </a:prstGeom>
            <a:noFill/>
            <a:ln w="12700">
              <a:solidFill>
                <a:schemeClr val="tx1"/>
              </a:solidFill>
              <a:round/>
              <a:headEnd type="triangle" w="med" len="med"/>
              <a:tailEnd/>
            </a:ln>
          </p:spPr>
          <p:txBody>
            <a:bodyPr wrap="none" anchor="ctr"/>
            <a:lstStyle/>
            <a:p>
              <a:endParaRPr lang="zh-CN" altLang="en-US"/>
            </a:p>
          </p:txBody>
        </p:sp>
        <p:sp>
          <p:nvSpPr>
            <p:cNvPr id="52255" name="Rectangle 29"/>
            <p:cNvSpPr>
              <a:spLocks noChangeArrowheads="1"/>
            </p:cNvSpPr>
            <p:nvPr/>
          </p:nvSpPr>
          <p:spPr bwMode="auto">
            <a:xfrm>
              <a:off x="2339" y="2382"/>
              <a:ext cx="1893" cy="248"/>
            </a:xfrm>
            <a:prstGeom prst="rect">
              <a:avLst/>
            </a:prstGeom>
            <a:noFill/>
            <a:ln w="12700">
              <a:noFill/>
              <a:miter lim="800000"/>
              <a:headEnd/>
              <a:tailEnd/>
            </a:ln>
          </p:spPr>
          <p:txBody>
            <a:bodyPr wrap="none" lIns="90488" tIns="44450" rIns="90488" bIns="44450">
              <a:spAutoFit/>
            </a:bodyPr>
            <a:lstStyle/>
            <a:p>
              <a:pPr eaLnBrk="0" hangingPunct="0"/>
              <a:r>
                <a:rPr lang="en-US" altLang="zh-CN" sz="2000" b="1">
                  <a:solidFill>
                    <a:srgbClr val="FF0000"/>
                  </a:solidFill>
                </a:rPr>
                <a:t>CMDR</a:t>
              </a:r>
              <a:r>
                <a:rPr lang="zh-CN" altLang="en-US" sz="2000" b="1"/>
                <a:t>不同意建链，否认</a:t>
              </a:r>
            </a:p>
          </p:txBody>
        </p:sp>
        <p:sp>
          <p:nvSpPr>
            <p:cNvPr id="52256" name="Rectangle 30"/>
            <p:cNvSpPr>
              <a:spLocks noChangeArrowheads="1"/>
            </p:cNvSpPr>
            <p:nvPr/>
          </p:nvSpPr>
          <p:spPr bwMode="auto">
            <a:xfrm>
              <a:off x="659" y="2382"/>
              <a:ext cx="1217" cy="248"/>
            </a:xfrm>
            <a:prstGeom prst="rect">
              <a:avLst/>
            </a:prstGeom>
            <a:noFill/>
            <a:ln w="12700">
              <a:noFill/>
              <a:miter lim="800000"/>
              <a:headEnd/>
              <a:tailEnd/>
            </a:ln>
          </p:spPr>
          <p:txBody>
            <a:bodyPr wrap="none" lIns="90488" tIns="44450" rIns="90488" bIns="44450">
              <a:spAutoFit/>
            </a:bodyPr>
            <a:lstStyle/>
            <a:p>
              <a:pPr eaLnBrk="0" hangingPunct="0"/>
              <a:r>
                <a:rPr lang="en-US" altLang="zh-CN" sz="2000" b="1">
                  <a:solidFill>
                    <a:srgbClr val="FF0000"/>
                  </a:solidFill>
                </a:rPr>
                <a:t>SABM</a:t>
              </a:r>
              <a:r>
                <a:rPr lang="zh-CN" altLang="en-US" sz="2000" b="1"/>
                <a:t>请求建链</a:t>
              </a:r>
            </a:p>
          </p:txBody>
        </p:sp>
        <p:sp>
          <p:nvSpPr>
            <p:cNvPr id="52257" name="Line 31"/>
            <p:cNvSpPr>
              <a:spLocks noChangeShapeType="1"/>
            </p:cNvSpPr>
            <p:nvPr/>
          </p:nvSpPr>
          <p:spPr bwMode="auto">
            <a:xfrm>
              <a:off x="724" y="3552"/>
              <a:ext cx="904"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2258" name="Rectangle 32"/>
            <p:cNvSpPr>
              <a:spLocks noChangeArrowheads="1"/>
            </p:cNvSpPr>
            <p:nvPr/>
          </p:nvSpPr>
          <p:spPr bwMode="auto">
            <a:xfrm>
              <a:off x="659" y="3294"/>
              <a:ext cx="1137" cy="248"/>
            </a:xfrm>
            <a:prstGeom prst="rect">
              <a:avLst/>
            </a:prstGeom>
            <a:noFill/>
            <a:ln w="12700">
              <a:noFill/>
              <a:miter lim="800000"/>
              <a:headEnd/>
              <a:tailEnd/>
            </a:ln>
          </p:spPr>
          <p:txBody>
            <a:bodyPr wrap="none" lIns="90488" tIns="44450" rIns="90488" bIns="44450">
              <a:spAutoFit/>
            </a:bodyPr>
            <a:lstStyle/>
            <a:p>
              <a:pPr eaLnBrk="0" hangingPunct="0"/>
              <a:r>
                <a:rPr lang="en-US" altLang="zh-CN" sz="2000" b="1">
                  <a:solidFill>
                    <a:srgbClr val="FF0000"/>
                  </a:solidFill>
                </a:rPr>
                <a:t>DISC</a:t>
              </a:r>
              <a:r>
                <a:rPr lang="zh-CN" altLang="en-US" sz="2000" b="1"/>
                <a:t>请求拆链</a:t>
              </a:r>
            </a:p>
          </p:txBody>
        </p:sp>
        <p:sp>
          <p:nvSpPr>
            <p:cNvPr id="52259" name="Line 33"/>
            <p:cNvSpPr>
              <a:spLocks noChangeShapeType="1"/>
            </p:cNvSpPr>
            <p:nvPr/>
          </p:nvSpPr>
          <p:spPr bwMode="auto">
            <a:xfrm>
              <a:off x="1104" y="3028"/>
              <a:ext cx="0" cy="280"/>
            </a:xfrm>
            <a:prstGeom prst="line">
              <a:avLst/>
            </a:prstGeom>
            <a:noFill/>
            <a:ln w="12700">
              <a:solidFill>
                <a:schemeClr val="tx1"/>
              </a:solidFill>
              <a:prstDash val="sysDot"/>
              <a:round/>
              <a:headEnd/>
              <a:tailEnd/>
            </a:ln>
          </p:spPr>
          <p:txBody>
            <a:bodyPr wrap="none" anchor="ctr"/>
            <a:lstStyle/>
            <a:p>
              <a:endParaRPr lang="zh-CN" altLang="en-US"/>
            </a:p>
          </p:txBody>
        </p:sp>
        <p:sp>
          <p:nvSpPr>
            <p:cNvPr id="52260" name="Line 34"/>
            <p:cNvSpPr>
              <a:spLocks noChangeShapeType="1"/>
            </p:cNvSpPr>
            <p:nvPr/>
          </p:nvSpPr>
          <p:spPr bwMode="auto">
            <a:xfrm>
              <a:off x="2928" y="3124"/>
              <a:ext cx="0" cy="328"/>
            </a:xfrm>
            <a:prstGeom prst="line">
              <a:avLst/>
            </a:prstGeom>
            <a:noFill/>
            <a:ln w="12700">
              <a:solidFill>
                <a:schemeClr val="tx1"/>
              </a:solidFill>
              <a:prstDash val="sysDot"/>
              <a:round/>
              <a:headEnd/>
              <a:tailEnd/>
            </a:ln>
          </p:spPr>
          <p:txBody>
            <a:bodyPr wrap="none" anchor="ctr"/>
            <a:lstStyle/>
            <a:p>
              <a:endParaRPr lang="zh-CN" altLang="en-US"/>
            </a:p>
          </p:txBody>
        </p:sp>
        <p:sp>
          <p:nvSpPr>
            <p:cNvPr id="52261" name="Line 35"/>
            <p:cNvSpPr>
              <a:spLocks noChangeShapeType="1"/>
            </p:cNvSpPr>
            <p:nvPr/>
          </p:nvSpPr>
          <p:spPr bwMode="auto">
            <a:xfrm>
              <a:off x="2452" y="3648"/>
              <a:ext cx="1192" cy="0"/>
            </a:xfrm>
            <a:prstGeom prst="line">
              <a:avLst/>
            </a:prstGeom>
            <a:noFill/>
            <a:ln w="12700">
              <a:solidFill>
                <a:schemeClr val="tx1"/>
              </a:solidFill>
              <a:round/>
              <a:headEnd type="triangle" w="med" len="med"/>
              <a:tailEnd/>
            </a:ln>
          </p:spPr>
          <p:txBody>
            <a:bodyPr wrap="none" anchor="ctr"/>
            <a:lstStyle/>
            <a:p>
              <a:endParaRPr lang="zh-CN" altLang="en-US"/>
            </a:p>
          </p:txBody>
        </p:sp>
        <p:sp>
          <p:nvSpPr>
            <p:cNvPr id="52262" name="Rectangle 36"/>
            <p:cNvSpPr>
              <a:spLocks noChangeArrowheads="1"/>
            </p:cNvSpPr>
            <p:nvPr/>
          </p:nvSpPr>
          <p:spPr bwMode="auto">
            <a:xfrm>
              <a:off x="2339" y="3438"/>
              <a:ext cx="1506" cy="248"/>
            </a:xfrm>
            <a:prstGeom prst="rect">
              <a:avLst/>
            </a:prstGeom>
            <a:noFill/>
            <a:ln w="12700">
              <a:noFill/>
              <a:miter lim="800000"/>
              <a:headEnd/>
              <a:tailEnd/>
            </a:ln>
          </p:spPr>
          <p:txBody>
            <a:bodyPr wrap="none" lIns="90488" tIns="44450" rIns="90488" bIns="44450">
              <a:spAutoFit/>
            </a:bodyPr>
            <a:lstStyle/>
            <a:p>
              <a:pPr eaLnBrk="0" hangingPunct="0"/>
              <a:r>
                <a:rPr lang="en-US" altLang="zh-CN" sz="2000" b="1">
                  <a:solidFill>
                    <a:srgbClr val="FF0000"/>
                  </a:solidFill>
                </a:rPr>
                <a:t>UA </a:t>
              </a:r>
              <a:r>
                <a:rPr lang="zh-CN" altLang="en-US" sz="2000" b="1"/>
                <a:t>同意拆链，确认</a:t>
              </a:r>
            </a:p>
          </p:txBody>
        </p:sp>
      </p:grpSp>
      <p:sp>
        <p:nvSpPr>
          <p:cNvPr id="52247" name="Line 37"/>
          <p:cNvSpPr>
            <a:spLocks noChangeShapeType="1"/>
          </p:cNvSpPr>
          <p:nvPr/>
        </p:nvSpPr>
        <p:spPr bwMode="auto">
          <a:xfrm flipH="1">
            <a:off x="1692275" y="1484313"/>
            <a:ext cx="1008063" cy="1152525"/>
          </a:xfrm>
          <a:prstGeom prst="line">
            <a:avLst/>
          </a:prstGeom>
          <a:noFill/>
          <a:ln w="28575">
            <a:solidFill>
              <a:srgbClr val="FF0000"/>
            </a:solidFill>
            <a:prstDash val="dash"/>
            <a:round/>
            <a:headEnd/>
            <a:tailEnd/>
          </a:ln>
        </p:spPr>
        <p:txBody>
          <a:bodyPr/>
          <a:lstStyle/>
          <a:p>
            <a:endParaRPr lang="zh-CN" altLang="en-US"/>
          </a:p>
        </p:txBody>
      </p:sp>
      <p:sp>
        <p:nvSpPr>
          <p:cNvPr id="52248" name="Line 38"/>
          <p:cNvSpPr>
            <a:spLocks noChangeShapeType="1"/>
          </p:cNvSpPr>
          <p:nvPr/>
        </p:nvSpPr>
        <p:spPr bwMode="auto">
          <a:xfrm>
            <a:off x="3492500" y="1484313"/>
            <a:ext cx="4895850" cy="1152525"/>
          </a:xfrm>
          <a:prstGeom prst="line">
            <a:avLst/>
          </a:prstGeom>
          <a:noFill/>
          <a:ln w="28575">
            <a:solidFill>
              <a:srgbClr val="FF0000"/>
            </a:solidFill>
            <a:prstDash val="dash"/>
            <a:round/>
            <a:headEnd/>
            <a:tailEnd/>
          </a:ln>
        </p:spPr>
        <p:txBody>
          <a:bodyPr/>
          <a:lstStyle/>
          <a:p>
            <a:endParaRPr lang="zh-CN" alt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22" name="Text Box 14"/>
          <p:cNvSpPr txBox="1">
            <a:spLocks noChangeArrowheads="1"/>
          </p:cNvSpPr>
          <p:nvPr/>
        </p:nvSpPr>
        <p:spPr bwMode="auto">
          <a:xfrm>
            <a:off x="188913" y="96838"/>
            <a:ext cx="4887912" cy="519112"/>
          </a:xfrm>
          <a:prstGeom prst="rect">
            <a:avLst/>
          </a:prstGeom>
          <a:noFill/>
          <a:ln w="12700">
            <a:noFill/>
            <a:miter lim="800000"/>
            <a:headEnd/>
            <a:tailEnd/>
          </a:ln>
        </p:spPr>
        <p:txBody>
          <a:bodyPr>
            <a:spAutoFit/>
          </a:bodyPr>
          <a:lstStyle/>
          <a:p>
            <a:pPr eaLnBrk="0" hangingPunct="0"/>
            <a:r>
              <a:rPr lang="zh-CN" altLang="en-US" sz="2800" b="1">
                <a:solidFill>
                  <a:srgbClr val="FF0000"/>
                </a:solidFill>
              </a:rPr>
              <a:t>组合调制</a:t>
            </a:r>
            <a:r>
              <a:rPr lang="en-US" altLang="zh-CN" b="1"/>
              <a:t>—</a:t>
            </a:r>
            <a:r>
              <a:rPr lang="zh-CN" altLang="en-US" b="1"/>
              <a:t>提高数据传输速率</a:t>
            </a:r>
          </a:p>
        </p:txBody>
      </p:sp>
      <p:sp>
        <p:nvSpPr>
          <p:cNvPr id="708630" name="Rectangle 22"/>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grpSp>
        <p:nvGrpSpPr>
          <p:cNvPr id="520" name="组合 519"/>
          <p:cNvGrpSpPr/>
          <p:nvPr/>
        </p:nvGrpSpPr>
        <p:grpSpPr>
          <a:xfrm>
            <a:off x="323528" y="4319518"/>
            <a:ext cx="8640960" cy="2493858"/>
            <a:chOff x="323528" y="4149080"/>
            <a:chExt cx="8640960" cy="2493858"/>
          </a:xfrm>
        </p:grpSpPr>
        <p:sp>
          <p:nvSpPr>
            <p:cNvPr id="519" name="矩形 518"/>
            <p:cNvSpPr/>
            <p:nvPr/>
          </p:nvSpPr>
          <p:spPr bwMode="auto">
            <a:xfrm>
              <a:off x="323528" y="4149080"/>
              <a:ext cx="8640960" cy="2448272"/>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nvGrpSpPr>
            <p:cNvPr id="518" name="组合 517"/>
            <p:cNvGrpSpPr/>
            <p:nvPr/>
          </p:nvGrpSpPr>
          <p:grpSpPr>
            <a:xfrm>
              <a:off x="323528" y="4149080"/>
              <a:ext cx="8640960" cy="2493858"/>
              <a:chOff x="323528" y="863134"/>
              <a:chExt cx="8640960" cy="2493858"/>
            </a:xfrm>
          </p:grpSpPr>
          <p:cxnSp>
            <p:nvCxnSpPr>
              <p:cNvPr id="152" name="直接连接符 151"/>
              <p:cNvCxnSpPr/>
              <p:nvPr/>
            </p:nvCxnSpPr>
            <p:spPr bwMode="auto">
              <a:xfrm>
                <a:off x="323528" y="1124744"/>
                <a:ext cx="8640960" cy="0"/>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153" name="直接连接符 152"/>
              <p:cNvCxnSpPr/>
              <p:nvPr/>
            </p:nvCxnSpPr>
            <p:spPr bwMode="auto">
              <a:xfrm>
                <a:off x="395536" y="1556792"/>
                <a:ext cx="8568952" cy="0"/>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154" name="直接连接符 153"/>
              <p:cNvCxnSpPr/>
              <p:nvPr/>
            </p:nvCxnSpPr>
            <p:spPr bwMode="auto">
              <a:xfrm>
                <a:off x="467544" y="1988840"/>
                <a:ext cx="8424936" cy="0"/>
              </a:xfrm>
              <a:prstGeom prst="line">
                <a:avLst/>
              </a:prstGeom>
              <a:solidFill>
                <a:schemeClr val="accent1"/>
              </a:solidFill>
              <a:ln w="9525" cap="flat" cmpd="sng" algn="ctr">
                <a:solidFill>
                  <a:schemeClr val="tx1"/>
                </a:solidFill>
                <a:prstDash val="dashDot"/>
                <a:round/>
                <a:headEnd type="none" w="med" len="med"/>
                <a:tailEnd type="none" w="med" len="med"/>
              </a:ln>
              <a:effectLst/>
            </p:spPr>
          </p:cxnSp>
          <p:sp>
            <p:nvSpPr>
              <p:cNvPr id="261" name="TextBox 260"/>
              <p:cNvSpPr txBox="1"/>
              <p:nvPr/>
            </p:nvSpPr>
            <p:spPr>
              <a:xfrm>
                <a:off x="6228184" y="2951366"/>
                <a:ext cx="431528" cy="261610"/>
              </a:xfrm>
              <a:prstGeom prst="rect">
                <a:avLst/>
              </a:prstGeom>
              <a:noFill/>
            </p:spPr>
            <p:txBody>
              <a:bodyPr wrap="none" rtlCol="0">
                <a:spAutoFit/>
              </a:bodyPr>
              <a:lstStyle/>
              <a:p>
                <a:r>
                  <a:rPr lang="en-US" altLang="zh-CN" sz="1100" dirty="0" smtClean="0"/>
                  <a:t>135 </a:t>
                </a:r>
                <a:endParaRPr lang="zh-CN" altLang="en-US" sz="1100" dirty="0"/>
              </a:p>
            </p:txBody>
          </p:sp>
          <p:sp>
            <p:nvSpPr>
              <p:cNvPr id="265" name="任意多边形 264"/>
              <p:cNvSpPr/>
              <p:nvPr/>
            </p:nvSpPr>
            <p:spPr bwMode="auto">
              <a:xfrm>
                <a:off x="467544" y="2636912"/>
                <a:ext cx="441511" cy="423231"/>
              </a:xfrm>
              <a:custGeom>
                <a:avLst/>
                <a:gdLst>
                  <a:gd name="connsiteX0" fmla="*/ 0 w 3476297"/>
                  <a:gd name="connsiteY0" fmla="*/ 420413 h 855279"/>
                  <a:gd name="connsiteX1" fmla="*/ 874986 w 3476297"/>
                  <a:gd name="connsiteY1" fmla="*/ 2627 h 855279"/>
                  <a:gd name="connsiteX2" fmla="*/ 1734207 w 3476297"/>
                  <a:gd name="connsiteY2" fmla="*/ 436178 h 855279"/>
                  <a:gd name="connsiteX3" fmla="*/ 2601310 w 3476297"/>
                  <a:gd name="connsiteY3" fmla="*/ 853965 h 855279"/>
                  <a:gd name="connsiteX4" fmla="*/ 3476297 w 3476297"/>
                  <a:gd name="connsiteY4" fmla="*/ 428296 h 855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6297" h="855279">
                    <a:moveTo>
                      <a:pt x="0" y="420413"/>
                    </a:moveTo>
                    <a:cubicBezTo>
                      <a:pt x="292976" y="210206"/>
                      <a:pt x="585952" y="0"/>
                      <a:pt x="874986" y="2627"/>
                    </a:cubicBezTo>
                    <a:cubicBezTo>
                      <a:pt x="1164020" y="5254"/>
                      <a:pt x="1446486" y="294288"/>
                      <a:pt x="1734207" y="436178"/>
                    </a:cubicBezTo>
                    <a:cubicBezTo>
                      <a:pt x="2021928" y="578068"/>
                      <a:pt x="2310962" y="855279"/>
                      <a:pt x="2601310" y="853965"/>
                    </a:cubicBezTo>
                    <a:cubicBezTo>
                      <a:pt x="2891658" y="852651"/>
                      <a:pt x="3183977" y="640473"/>
                      <a:pt x="3476297" y="428296"/>
                    </a:cubicBezTo>
                  </a:path>
                </a:pathLst>
              </a:cu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71" name="任意多边形 270"/>
              <p:cNvSpPr/>
              <p:nvPr/>
            </p:nvSpPr>
            <p:spPr bwMode="auto">
              <a:xfrm>
                <a:off x="899592" y="1133128"/>
                <a:ext cx="432048" cy="864096"/>
              </a:xfrm>
              <a:custGeom>
                <a:avLst/>
                <a:gdLst>
                  <a:gd name="connsiteX0" fmla="*/ 0 w 3492062"/>
                  <a:gd name="connsiteY0" fmla="*/ 349469 h 897320"/>
                  <a:gd name="connsiteX1" fmla="*/ 733096 w 3492062"/>
                  <a:gd name="connsiteY1" fmla="*/ 18393 h 897320"/>
                  <a:gd name="connsiteX2" fmla="*/ 1592317 w 3492062"/>
                  <a:gd name="connsiteY2" fmla="*/ 459827 h 897320"/>
                  <a:gd name="connsiteX3" fmla="*/ 2475186 w 3492062"/>
                  <a:gd name="connsiteY3" fmla="*/ 893379 h 897320"/>
                  <a:gd name="connsiteX4" fmla="*/ 3326524 w 3492062"/>
                  <a:gd name="connsiteY4" fmla="*/ 436179 h 897320"/>
                  <a:gd name="connsiteX5" fmla="*/ 3468414 w 3492062"/>
                  <a:gd name="connsiteY5" fmla="*/ 349469 h 897320"/>
                  <a:gd name="connsiteX6" fmla="*/ 3468414 w 3492062"/>
                  <a:gd name="connsiteY6" fmla="*/ 349469 h 897320"/>
                  <a:gd name="connsiteX7" fmla="*/ 3468414 w 3492062"/>
                  <a:gd name="connsiteY7" fmla="*/ 349469 h 897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2062" h="897320">
                    <a:moveTo>
                      <a:pt x="0" y="349469"/>
                    </a:moveTo>
                    <a:cubicBezTo>
                      <a:pt x="233855" y="174734"/>
                      <a:pt x="467710" y="0"/>
                      <a:pt x="733096" y="18393"/>
                    </a:cubicBezTo>
                    <a:cubicBezTo>
                      <a:pt x="998482" y="36786"/>
                      <a:pt x="1301969" y="313996"/>
                      <a:pt x="1592317" y="459827"/>
                    </a:cubicBezTo>
                    <a:cubicBezTo>
                      <a:pt x="1882665" y="605658"/>
                      <a:pt x="2186152" y="897320"/>
                      <a:pt x="2475186" y="893379"/>
                    </a:cubicBezTo>
                    <a:cubicBezTo>
                      <a:pt x="2764220" y="889438"/>
                      <a:pt x="3160986" y="526831"/>
                      <a:pt x="3326524" y="436179"/>
                    </a:cubicBezTo>
                    <a:cubicBezTo>
                      <a:pt x="3492062" y="345527"/>
                      <a:pt x="3468414" y="349469"/>
                      <a:pt x="3468414" y="349469"/>
                    </a:cubicBezTo>
                    <a:lnTo>
                      <a:pt x="3468414" y="349469"/>
                    </a:lnTo>
                    <a:lnTo>
                      <a:pt x="3468414" y="349469"/>
                    </a:lnTo>
                  </a:path>
                </a:pathLst>
              </a:cu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73" name="直接连接符 272"/>
              <p:cNvCxnSpPr/>
              <p:nvPr/>
            </p:nvCxnSpPr>
            <p:spPr bwMode="auto">
              <a:xfrm>
                <a:off x="467544" y="1133128"/>
                <a:ext cx="0" cy="936104"/>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274" name="直接连接符 273"/>
              <p:cNvCxnSpPr/>
              <p:nvPr/>
            </p:nvCxnSpPr>
            <p:spPr bwMode="auto">
              <a:xfrm>
                <a:off x="907976" y="1133128"/>
                <a:ext cx="0" cy="936104"/>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275" name="直接连接符 274"/>
              <p:cNvCxnSpPr/>
              <p:nvPr/>
            </p:nvCxnSpPr>
            <p:spPr bwMode="auto">
              <a:xfrm>
                <a:off x="1340024" y="1133128"/>
                <a:ext cx="0" cy="936104"/>
              </a:xfrm>
              <a:prstGeom prst="line">
                <a:avLst/>
              </a:prstGeom>
              <a:solidFill>
                <a:schemeClr val="accent1"/>
              </a:solidFill>
              <a:ln w="9525" cap="flat" cmpd="sng" algn="ctr">
                <a:solidFill>
                  <a:schemeClr val="tx1"/>
                </a:solidFill>
                <a:prstDash val="dashDot"/>
                <a:round/>
                <a:headEnd type="none" w="med" len="med"/>
                <a:tailEnd type="none" w="med" len="med"/>
              </a:ln>
              <a:effectLst/>
            </p:spPr>
          </p:cxnSp>
          <p:sp>
            <p:nvSpPr>
              <p:cNvPr id="276" name="TextBox 275"/>
              <p:cNvSpPr txBox="1"/>
              <p:nvPr/>
            </p:nvSpPr>
            <p:spPr>
              <a:xfrm>
                <a:off x="942286" y="1655222"/>
                <a:ext cx="325730" cy="261610"/>
              </a:xfrm>
              <a:prstGeom prst="rect">
                <a:avLst/>
              </a:prstGeom>
              <a:noFill/>
            </p:spPr>
            <p:txBody>
              <a:bodyPr wrap="none" rtlCol="0">
                <a:spAutoFit/>
              </a:bodyPr>
              <a:lstStyle/>
              <a:p>
                <a:r>
                  <a:rPr lang="en-US" altLang="zh-CN" sz="1100" dirty="0" smtClean="0"/>
                  <a:t>15</a:t>
                </a:r>
                <a:endParaRPr lang="zh-CN" altLang="en-US" sz="1100" dirty="0"/>
              </a:p>
            </p:txBody>
          </p:sp>
          <p:sp>
            <p:nvSpPr>
              <p:cNvPr id="277" name="任意多边形 276"/>
              <p:cNvSpPr/>
              <p:nvPr/>
            </p:nvSpPr>
            <p:spPr bwMode="auto">
              <a:xfrm>
                <a:off x="1979712" y="1133128"/>
                <a:ext cx="432048" cy="864096"/>
              </a:xfrm>
              <a:custGeom>
                <a:avLst/>
                <a:gdLst>
                  <a:gd name="connsiteX0" fmla="*/ 0 w 3452648"/>
                  <a:gd name="connsiteY0" fmla="*/ 214148 h 926224"/>
                  <a:gd name="connsiteX1" fmla="*/ 441434 w 3452648"/>
                  <a:gd name="connsiteY1" fmla="*/ 48610 h 926224"/>
                  <a:gd name="connsiteX2" fmla="*/ 1292772 w 3452648"/>
                  <a:gd name="connsiteY2" fmla="*/ 505810 h 926224"/>
                  <a:gd name="connsiteX3" fmla="*/ 2167758 w 3452648"/>
                  <a:gd name="connsiteY3" fmla="*/ 923596 h 926224"/>
                  <a:gd name="connsiteX4" fmla="*/ 3019096 w 3452648"/>
                  <a:gd name="connsiteY4" fmla="*/ 490045 h 926224"/>
                  <a:gd name="connsiteX5" fmla="*/ 3452648 w 3452648"/>
                  <a:gd name="connsiteY5" fmla="*/ 214148 h 926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52648" h="926224">
                    <a:moveTo>
                      <a:pt x="0" y="214148"/>
                    </a:moveTo>
                    <a:cubicBezTo>
                      <a:pt x="112986" y="107074"/>
                      <a:pt x="225972" y="0"/>
                      <a:pt x="441434" y="48610"/>
                    </a:cubicBezTo>
                    <a:cubicBezTo>
                      <a:pt x="656896" y="97220"/>
                      <a:pt x="1005052" y="359979"/>
                      <a:pt x="1292772" y="505810"/>
                    </a:cubicBezTo>
                    <a:cubicBezTo>
                      <a:pt x="1580492" y="651641"/>
                      <a:pt x="1880037" y="926224"/>
                      <a:pt x="2167758" y="923596"/>
                    </a:cubicBezTo>
                    <a:cubicBezTo>
                      <a:pt x="2455479" y="920969"/>
                      <a:pt x="2804948" y="608286"/>
                      <a:pt x="3019096" y="490045"/>
                    </a:cubicBezTo>
                    <a:cubicBezTo>
                      <a:pt x="3233244" y="371804"/>
                      <a:pt x="3342946" y="292976"/>
                      <a:pt x="3452648" y="214148"/>
                    </a:cubicBezTo>
                  </a:path>
                </a:pathLst>
              </a:cu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79" name="直接连接符 278"/>
              <p:cNvCxnSpPr/>
              <p:nvPr/>
            </p:nvCxnSpPr>
            <p:spPr bwMode="auto">
              <a:xfrm>
                <a:off x="1547664" y="1133128"/>
                <a:ext cx="0" cy="936104"/>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280" name="直接连接符 279"/>
              <p:cNvCxnSpPr/>
              <p:nvPr/>
            </p:nvCxnSpPr>
            <p:spPr bwMode="auto">
              <a:xfrm>
                <a:off x="1988096" y="1133128"/>
                <a:ext cx="0" cy="936104"/>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281" name="直接连接符 280"/>
              <p:cNvCxnSpPr/>
              <p:nvPr/>
            </p:nvCxnSpPr>
            <p:spPr bwMode="auto">
              <a:xfrm>
                <a:off x="2420144" y="1133128"/>
                <a:ext cx="0" cy="936104"/>
              </a:xfrm>
              <a:prstGeom prst="line">
                <a:avLst/>
              </a:prstGeom>
              <a:solidFill>
                <a:schemeClr val="accent1"/>
              </a:solidFill>
              <a:ln w="9525" cap="flat" cmpd="sng" algn="ctr">
                <a:solidFill>
                  <a:schemeClr val="tx1"/>
                </a:solidFill>
                <a:prstDash val="dashDot"/>
                <a:round/>
                <a:headEnd type="none" w="med" len="med"/>
                <a:tailEnd type="none" w="med" len="med"/>
              </a:ln>
              <a:effectLst/>
            </p:spPr>
          </p:cxnSp>
          <p:sp>
            <p:nvSpPr>
              <p:cNvPr id="282" name="TextBox 281"/>
              <p:cNvSpPr txBox="1"/>
              <p:nvPr/>
            </p:nvSpPr>
            <p:spPr>
              <a:xfrm>
                <a:off x="2022406" y="1655222"/>
                <a:ext cx="325730" cy="261610"/>
              </a:xfrm>
              <a:prstGeom prst="rect">
                <a:avLst/>
              </a:prstGeom>
              <a:noFill/>
            </p:spPr>
            <p:txBody>
              <a:bodyPr wrap="none" rtlCol="0">
                <a:spAutoFit/>
              </a:bodyPr>
              <a:lstStyle/>
              <a:p>
                <a:r>
                  <a:rPr lang="en-US" altLang="zh-CN" sz="1100" dirty="0" smtClean="0"/>
                  <a:t>45</a:t>
                </a:r>
                <a:endParaRPr lang="zh-CN" altLang="en-US" sz="1100" dirty="0"/>
              </a:p>
            </p:txBody>
          </p:sp>
          <p:sp>
            <p:nvSpPr>
              <p:cNvPr id="283" name="任意多边形 282"/>
              <p:cNvSpPr/>
              <p:nvPr/>
            </p:nvSpPr>
            <p:spPr bwMode="auto">
              <a:xfrm>
                <a:off x="3059832" y="1133128"/>
                <a:ext cx="432048" cy="864096"/>
              </a:xfrm>
              <a:custGeom>
                <a:avLst/>
                <a:gdLst>
                  <a:gd name="connsiteX0" fmla="*/ 17080 w 3477611"/>
                  <a:gd name="connsiteY0" fmla="*/ 90651 h 935420"/>
                  <a:gd name="connsiteX1" fmla="*/ 166852 w 3477611"/>
                  <a:gd name="connsiteY1" fmla="*/ 67003 h 935420"/>
                  <a:gd name="connsiteX2" fmla="*/ 1018190 w 3477611"/>
                  <a:gd name="connsiteY2" fmla="*/ 492672 h 935420"/>
                  <a:gd name="connsiteX3" fmla="*/ 1885293 w 3477611"/>
                  <a:gd name="connsiteY3" fmla="*/ 934106 h 935420"/>
                  <a:gd name="connsiteX4" fmla="*/ 2752397 w 3477611"/>
                  <a:gd name="connsiteY4" fmla="*/ 484789 h 935420"/>
                  <a:gd name="connsiteX5" fmla="*/ 3477611 w 3477611"/>
                  <a:gd name="connsiteY5" fmla="*/ 114299 h 935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7611" h="935420">
                    <a:moveTo>
                      <a:pt x="17080" y="90651"/>
                    </a:moveTo>
                    <a:cubicBezTo>
                      <a:pt x="8540" y="45325"/>
                      <a:pt x="0" y="0"/>
                      <a:pt x="166852" y="67003"/>
                    </a:cubicBezTo>
                    <a:cubicBezTo>
                      <a:pt x="333704" y="134007"/>
                      <a:pt x="1018190" y="492672"/>
                      <a:pt x="1018190" y="492672"/>
                    </a:cubicBezTo>
                    <a:cubicBezTo>
                      <a:pt x="1304597" y="637189"/>
                      <a:pt x="1596259" y="935420"/>
                      <a:pt x="1885293" y="934106"/>
                    </a:cubicBezTo>
                    <a:cubicBezTo>
                      <a:pt x="2174327" y="932792"/>
                      <a:pt x="2752397" y="484789"/>
                      <a:pt x="2752397" y="484789"/>
                    </a:cubicBezTo>
                    <a:lnTo>
                      <a:pt x="3477611" y="114299"/>
                    </a:lnTo>
                  </a:path>
                </a:pathLst>
              </a:cu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84" name="TextBox 283"/>
              <p:cNvSpPr txBox="1"/>
              <p:nvPr/>
            </p:nvSpPr>
            <p:spPr>
              <a:xfrm>
                <a:off x="3130884" y="1655222"/>
                <a:ext cx="360996" cy="261610"/>
              </a:xfrm>
              <a:prstGeom prst="rect">
                <a:avLst/>
              </a:prstGeom>
              <a:noFill/>
            </p:spPr>
            <p:txBody>
              <a:bodyPr wrap="none" rtlCol="0">
                <a:spAutoFit/>
              </a:bodyPr>
              <a:lstStyle/>
              <a:p>
                <a:r>
                  <a:rPr lang="en-US" altLang="zh-CN" sz="1100" dirty="0" smtClean="0"/>
                  <a:t>75 </a:t>
                </a:r>
                <a:endParaRPr lang="zh-CN" altLang="en-US" sz="1100" dirty="0"/>
              </a:p>
            </p:txBody>
          </p:sp>
          <p:cxnSp>
            <p:nvCxnSpPr>
              <p:cNvPr id="286" name="直接连接符 285"/>
              <p:cNvCxnSpPr/>
              <p:nvPr/>
            </p:nvCxnSpPr>
            <p:spPr bwMode="auto">
              <a:xfrm>
                <a:off x="2627784" y="1133128"/>
                <a:ext cx="0" cy="936104"/>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287" name="直接连接符 286"/>
              <p:cNvCxnSpPr/>
              <p:nvPr/>
            </p:nvCxnSpPr>
            <p:spPr bwMode="auto">
              <a:xfrm>
                <a:off x="3068216" y="1133128"/>
                <a:ext cx="0" cy="936104"/>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288" name="直接连接符 287"/>
              <p:cNvCxnSpPr/>
              <p:nvPr/>
            </p:nvCxnSpPr>
            <p:spPr bwMode="auto">
              <a:xfrm>
                <a:off x="3500264" y="1133128"/>
                <a:ext cx="0" cy="936104"/>
              </a:xfrm>
              <a:prstGeom prst="line">
                <a:avLst/>
              </a:prstGeom>
              <a:solidFill>
                <a:schemeClr val="accent1"/>
              </a:solidFill>
              <a:ln w="9525" cap="flat" cmpd="sng" algn="ctr">
                <a:solidFill>
                  <a:schemeClr val="tx1"/>
                </a:solidFill>
                <a:prstDash val="dashDot"/>
                <a:round/>
                <a:headEnd type="none" w="med" len="med"/>
                <a:tailEnd type="none" w="med" len="med"/>
              </a:ln>
              <a:effectLst/>
            </p:spPr>
          </p:cxnSp>
          <p:sp>
            <p:nvSpPr>
              <p:cNvPr id="289" name="任意多边形 288"/>
              <p:cNvSpPr/>
              <p:nvPr/>
            </p:nvSpPr>
            <p:spPr bwMode="auto">
              <a:xfrm>
                <a:off x="4139952" y="1124744"/>
                <a:ext cx="432048" cy="854215"/>
              </a:xfrm>
              <a:custGeom>
                <a:avLst/>
                <a:gdLst>
                  <a:gd name="connsiteX0" fmla="*/ 0 w 3469728"/>
                  <a:gd name="connsiteY0" fmla="*/ 88024 h 926223"/>
                  <a:gd name="connsiteX1" fmla="*/ 299545 w 3469728"/>
                  <a:gd name="connsiteY1" fmla="*/ 245679 h 926223"/>
                  <a:gd name="connsiteX2" fmla="*/ 717331 w 3469728"/>
                  <a:gd name="connsiteY2" fmla="*/ 505810 h 926223"/>
                  <a:gd name="connsiteX3" fmla="*/ 1592317 w 3469728"/>
                  <a:gd name="connsiteY3" fmla="*/ 923596 h 926223"/>
                  <a:gd name="connsiteX4" fmla="*/ 2467303 w 3469728"/>
                  <a:gd name="connsiteY4" fmla="*/ 490045 h 926223"/>
                  <a:gd name="connsiteX5" fmla="*/ 3302876 w 3469728"/>
                  <a:gd name="connsiteY5" fmla="*/ 64376 h 926223"/>
                  <a:gd name="connsiteX6" fmla="*/ 3468414 w 3469728"/>
                  <a:gd name="connsiteY6" fmla="*/ 103790 h 926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69728" h="926223">
                    <a:moveTo>
                      <a:pt x="0" y="88024"/>
                    </a:moveTo>
                    <a:cubicBezTo>
                      <a:pt x="89995" y="132036"/>
                      <a:pt x="179990" y="176048"/>
                      <a:pt x="299545" y="245679"/>
                    </a:cubicBezTo>
                    <a:cubicBezTo>
                      <a:pt x="419100" y="315310"/>
                      <a:pt x="501869" y="392824"/>
                      <a:pt x="717331" y="505810"/>
                    </a:cubicBezTo>
                    <a:cubicBezTo>
                      <a:pt x="932793" y="618796"/>
                      <a:pt x="1300655" y="926223"/>
                      <a:pt x="1592317" y="923596"/>
                    </a:cubicBezTo>
                    <a:cubicBezTo>
                      <a:pt x="1883979" y="920969"/>
                      <a:pt x="2467303" y="490045"/>
                      <a:pt x="2467303" y="490045"/>
                    </a:cubicBezTo>
                    <a:cubicBezTo>
                      <a:pt x="2752396" y="346842"/>
                      <a:pt x="3136024" y="128752"/>
                      <a:pt x="3302876" y="64376"/>
                    </a:cubicBezTo>
                    <a:cubicBezTo>
                      <a:pt x="3469728" y="0"/>
                      <a:pt x="3469071" y="51895"/>
                      <a:pt x="3468414" y="103790"/>
                    </a:cubicBezTo>
                  </a:path>
                </a:pathLst>
              </a:cu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90" name="TextBox 289"/>
              <p:cNvSpPr txBox="1"/>
              <p:nvPr/>
            </p:nvSpPr>
            <p:spPr>
              <a:xfrm>
                <a:off x="4211004" y="1655222"/>
                <a:ext cx="431528" cy="261610"/>
              </a:xfrm>
              <a:prstGeom prst="rect">
                <a:avLst/>
              </a:prstGeom>
              <a:noFill/>
            </p:spPr>
            <p:txBody>
              <a:bodyPr wrap="none" rtlCol="0">
                <a:spAutoFit/>
              </a:bodyPr>
              <a:lstStyle/>
              <a:p>
                <a:r>
                  <a:rPr lang="en-US" altLang="zh-CN" sz="1100" dirty="0" smtClean="0"/>
                  <a:t>105 </a:t>
                </a:r>
                <a:endParaRPr lang="zh-CN" altLang="en-US" sz="1100" dirty="0"/>
              </a:p>
            </p:txBody>
          </p:sp>
          <p:cxnSp>
            <p:nvCxnSpPr>
              <p:cNvPr id="292" name="直接连接符 291"/>
              <p:cNvCxnSpPr/>
              <p:nvPr/>
            </p:nvCxnSpPr>
            <p:spPr bwMode="auto">
              <a:xfrm>
                <a:off x="3707904" y="1124744"/>
                <a:ext cx="0" cy="936104"/>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293" name="直接连接符 292"/>
              <p:cNvCxnSpPr/>
              <p:nvPr/>
            </p:nvCxnSpPr>
            <p:spPr bwMode="auto">
              <a:xfrm>
                <a:off x="4148336" y="1124744"/>
                <a:ext cx="0" cy="936104"/>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294" name="直接连接符 293"/>
              <p:cNvCxnSpPr/>
              <p:nvPr/>
            </p:nvCxnSpPr>
            <p:spPr bwMode="auto">
              <a:xfrm>
                <a:off x="4580384" y="1124744"/>
                <a:ext cx="0" cy="936104"/>
              </a:xfrm>
              <a:prstGeom prst="line">
                <a:avLst/>
              </a:prstGeom>
              <a:solidFill>
                <a:schemeClr val="accent1"/>
              </a:solidFill>
              <a:ln w="9525" cap="flat" cmpd="sng" algn="ctr">
                <a:solidFill>
                  <a:schemeClr val="tx1"/>
                </a:solidFill>
                <a:prstDash val="dashDot"/>
                <a:round/>
                <a:headEnd type="none" w="med" len="med"/>
                <a:tailEnd type="none" w="med" len="med"/>
              </a:ln>
              <a:effectLst/>
            </p:spPr>
          </p:cxnSp>
          <p:sp>
            <p:nvSpPr>
              <p:cNvPr id="295" name="任意多边形 294"/>
              <p:cNvSpPr/>
              <p:nvPr/>
            </p:nvSpPr>
            <p:spPr bwMode="auto">
              <a:xfrm>
                <a:off x="5148064" y="1133128"/>
                <a:ext cx="432048" cy="864096"/>
              </a:xfrm>
              <a:custGeom>
                <a:avLst/>
                <a:gdLst>
                  <a:gd name="connsiteX0" fmla="*/ 0 w 3460531"/>
                  <a:gd name="connsiteY0" fmla="*/ 202324 h 906518"/>
                  <a:gd name="connsiteX1" fmla="*/ 433552 w 3460531"/>
                  <a:gd name="connsiteY1" fmla="*/ 493986 h 906518"/>
                  <a:gd name="connsiteX2" fmla="*/ 1308538 w 3460531"/>
                  <a:gd name="connsiteY2" fmla="*/ 903890 h 906518"/>
                  <a:gd name="connsiteX3" fmla="*/ 2159876 w 3460531"/>
                  <a:gd name="connsiteY3" fmla="*/ 478221 h 906518"/>
                  <a:gd name="connsiteX4" fmla="*/ 3026980 w 3460531"/>
                  <a:gd name="connsiteY4" fmla="*/ 44669 h 906518"/>
                  <a:gd name="connsiteX5" fmla="*/ 3460531 w 3460531"/>
                  <a:gd name="connsiteY5" fmla="*/ 210207 h 90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60531" h="906518">
                    <a:moveTo>
                      <a:pt x="0" y="202324"/>
                    </a:moveTo>
                    <a:cubicBezTo>
                      <a:pt x="107731" y="289691"/>
                      <a:pt x="215462" y="377058"/>
                      <a:pt x="433552" y="493986"/>
                    </a:cubicBezTo>
                    <a:cubicBezTo>
                      <a:pt x="651642" y="610914"/>
                      <a:pt x="1020817" y="906518"/>
                      <a:pt x="1308538" y="903890"/>
                    </a:cubicBezTo>
                    <a:cubicBezTo>
                      <a:pt x="1596259" y="901263"/>
                      <a:pt x="2159876" y="478221"/>
                      <a:pt x="2159876" y="478221"/>
                    </a:cubicBezTo>
                    <a:cubicBezTo>
                      <a:pt x="2446283" y="335018"/>
                      <a:pt x="2810204" y="89338"/>
                      <a:pt x="3026980" y="44669"/>
                    </a:cubicBezTo>
                    <a:cubicBezTo>
                      <a:pt x="3243756" y="0"/>
                      <a:pt x="3352143" y="105103"/>
                      <a:pt x="3460531" y="210207"/>
                    </a:cubicBezTo>
                  </a:path>
                </a:pathLst>
              </a:cu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96" name="TextBox 295"/>
              <p:cNvSpPr txBox="1"/>
              <p:nvPr/>
            </p:nvSpPr>
            <p:spPr>
              <a:xfrm>
                <a:off x="5219116" y="1655222"/>
                <a:ext cx="431528" cy="261610"/>
              </a:xfrm>
              <a:prstGeom prst="rect">
                <a:avLst/>
              </a:prstGeom>
              <a:noFill/>
            </p:spPr>
            <p:txBody>
              <a:bodyPr wrap="none" rtlCol="0">
                <a:spAutoFit/>
              </a:bodyPr>
              <a:lstStyle/>
              <a:p>
                <a:r>
                  <a:rPr lang="en-US" altLang="zh-CN" sz="1100" dirty="0" smtClean="0"/>
                  <a:t>135 </a:t>
                </a:r>
                <a:endParaRPr lang="zh-CN" altLang="en-US" sz="1100" dirty="0"/>
              </a:p>
            </p:txBody>
          </p:sp>
          <p:cxnSp>
            <p:nvCxnSpPr>
              <p:cNvPr id="298" name="直接连接符 297"/>
              <p:cNvCxnSpPr/>
              <p:nvPr/>
            </p:nvCxnSpPr>
            <p:spPr bwMode="auto">
              <a:xfrm>
                <a:off x="4716016" y="1133128"/>
                <a:ext cx="0" cy="936104"/>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299" name="直接连接符 298"/>
              <p:cNvCxnSpPr/>
              <p:nvPr/>
            </p:nvCxnSpPr>
            <p:spPr bwMode="auto">
              <a:xfrm>
                <a:off x="5156448" y="1133128"/>
                <a:ext cx="0" cy="936104"/>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300" name="直接连接符 299"/>
              <p:cNvCxnSpPr/>
              <p:nvPr/>
            </p:nvCxnSpPr>
            <p:spPr bwMode="auto">
              <a:xfrm>
                <a:off x="5588496" y="1133128"/>
                <a:ext cx="0" cy="936104"/>
              </a:xfrm>
              <a:prstGeom prst="line">
                <a:avLst/>
              </a:prstGeom>
              <a:solidFill>
                <a:schemeClr val="accent1"/>
              </a:solidFill>
              <a:ln w="9525" cap="flat" cmpd="sng" algn="ctr">
                <a:solidFill>
                  <a:schemeClr val="tx1"/>
                </a:solidFill>
                <a:prstDash val="dashDot"/>
                <a:round/>
                <a:headEnd type="none" w="med" len="med"/>
                <a:tailEnd type="none" w="med" len="med"/>
              </a:ln>
              <a:effectLst/>
            </p:spPr>
          </p:cxnSp>
          <p:sp>
            <p:nvSpPr>
              <p:cNvPr id="301" name="任意多边形 300"/>
              <p:cNvSpPr/>
              <p:nvPr/>
            </p:nvSpPr>
            <p:spPr bwMode="auto">
              <a:xfrm>
                <a:off x="6228184" y="1124744"/>
                <a:ext cx="432048" cy="864096"/>
              </a:xfrm>
              <a:custGeom>
                <a:avLst/>
                <a:gdLst>
                  <a:gd name="connsiteX0" fmla="*/ 9854 w 3486150"/>
                  <a:gd name="connsiteY0" fmla="*/ 373117 h 878927"/>
                  <a:gd name="connsiteX1" fmla="*/ 159626 w 3486150"/>
                  <a:gd name="connsiteY1" fmla="*/ 451944 h 878927"/>
                  <a:gd name="connsiteX2" fmla="*/ 1026729 w 3486150"/>
                  <a:gd name="connsiteY2" fmla="*/ 877613 h 878927"/>
                  <a:gd name="connsiteX3" fmla="*/ 1893833 w 3486150"/>
                  <a:gd name="connsiteY3" fmla="*/ 444062 h 878927"/>
                  <a:gd name="connsiteX4" fmla="*/ 2745171 w 3486150"/>
                  <a:gd name="connsiteY4" fmla="*/ 10510 h 878927"/>
                  <a:gd name="connsiteX5" fmla="*/ 3486150 w 3486150"/>
                  <a:gd name="connsiteY5" fmla="*/ 381000 h 878927"/>
                  <a:gd name="connsiteX6" fmla="*/ 3486150 w 3486150"/>
                  <a:gd name="connsiteY6" fmla="*/ 381000 h 878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6150" h="878927">
                    <a:moveTo>
                      <a:pt x="9854" y="373117"/>
                    </a:moveTo>
                    <a:cubicBezTo>
                      <a:pt x="0" y="370489"/>
                      <a:pt x="159626" y="451944"/>
                      <a:pt x="159626" y="451944"/>
                    </a:cubicBezTo>
                    <a:cubicBezTo>
                      <a:pt x="329105" y="536027"/>
                      <a:pt x="737695" y="878927"/>
                      <a:pt x="1026729" y="877613"/>
                    </a:cubicBezTo>
                    <a:cubicBezTo>
                      <a:pt x="1315763" y="876299"/>
                      <a:pt x="1893833" y="444062"/>
                      <a:pt x="1893833" y="444062"/>
                    </a:cubicBezTo>
                    <a:cubicBezTo>
                      <a:pt x="2180240" y="299545"/>
                      <a:pt x="2479785" y="21020"/>
                      <a:pt x="2745171" y="10510"/>
                    </a:cubicBezTo>
                    <a:cubicBezTo>
                      <a:pt x="3010557" y="0"/>
                      <a:pt x="3486150" y="381000"/>
                      <a:pt x="3486150" y="381000"/>
                    </a:cubicBezTo>
                    <a:lnTo>
                      <a:pt x="3486150" y="381000"/>
                    </a:lnTo>
                  </a:path>
                </a:pathLst>
              </a:cu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02" name="TextBox 301"/>
              <p:cNvSpPr txBox="1"/>
              <p:nvPr/>
            </p:nvSpPr>
            <p:spPr>
              <a:xfrm>
                <a:off x="6299236" y="1655222"/>
                <a:ext cx="431528" cy="261610"/>
              </a:xfrm>
              <a:prstGeom prst="rect">
                <a:avLst/>
              </a:prstGeom>
              <a:noFill/>
            </p:spPr>
            <p:txBody>
              <a:bodyPr wrap="none" rtlCol="0">
                <a:spAutoFit/>
              </a:bodyPr>
              <a:lstStyle/>
              <a:p>
                <a:r>
                  <a:rPr lang="en-US" altLang="zh-CN" sz="1100" dirty="0" smtClean="0"/>
                  <a:t>165 </a:t>
                </a:r>
                <a:endParaRPr lang="zh-CN" altLang="en-US" sz="1100" dirty="0"/>
              </a:p>
            </p:txBody>
          </p:sp>
          <p:cxnSp>
            <p:nvCxnSpPr>
              <p:cNvPr id="304" name="直接连接符 303"/>
              <p:cNvCxnSpPr/>
              <p:nvPr/>
            </p:nvCxnSpPr>
            <p:spPr bwMode="auto">
              <a:xfrm>
                <a:off x="5796136" y="1124744"/>
                <a:ext cx="0" cy="936104"/>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305" name="直接连接符 304"/>
              <p:cNvCxnSpPr/>
              <p:nvPr/>
            </p:nvCxnSpPr>
            <p:spPr bwMode="auto">
              <a:xfrm>
                <a:off x="6236568" y="1124744"/>
                <a:ext cx="0" cy="936104"/>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306" name="直接连接符 305"/>
              <p:cNvCxnSpPr/>
              <p:nvPr/>
            </p:nvCxnSpPr>
            <p:spPr bwMode="auto">
              <a:xfrm>
                <a:off x="6668616" y="1124744"/>
                <a:ext cx="0" cy="936104"/>
              </a:xfrm>
              <a:prstGeom prst="line">
                <a:avLst/>
              </a:prstGeom>
              <a:solidFill>
                <a:schemeClr val="accent1"/>
              </a:solidFill>
              <a:ln w="9525" cap="flat" cmpd="sng" algn="ctr">
                <a:solidFill>
                  <a:schemeClr val="tx1"/>
                </a:solidFill>
                <a:prstDash val="dashDot"/>
                <a:round/>
                <a:headEnd type="none" w="med" len="med"/>
                <a:tailEnd type="none" w="med" len="med"/>
              </a:ln>
              <a:effectLst/>
            </p:spPr>
          </p:cxnSp>
          <p:sp>
            <p:nvSpPr>
              <p:cNvPr id="307" name="任意多边形 306"/>
              <p:cNvSpPr/>
              <p:nvPr/>
            </p:nvSpPr>
            <p:spPr bwMode="auto">
              <a:xfrm>
                <a:off x="7309780" y="1124744"/>
                <a:ext cx="432048" cy="886809"/>
              </a:xfrm>
              <a:custGeom>
                <a:avLst/>
                <a:gdLst>
                  <a:gd name="connsiteX0" fmla="*/ 0 w 3481552"/>
                  <a:gd name="connsiteY0" fmla="*/ 538655 h 886809"/>
                  <a:gd name="connsiteX1" fmla="*/ 717331 w 3481552"/>
                  <a:gd name="connsiteY1" fmla="*/ 869730 h 886809"/>
                  <a:gd name="connsiteX2" fmla="*/ 1600200 w 3481552"/>
                  <a:gd name="connsiteY2" fmla="*/ 436179 h 886809"/>
                  <a:gd name="connsiteX3" fmla="*/ 2443656 w 3481552"/>
                  <a:gd name="connsiteY3" fmla="*/ 2627 h 886809"/>
                  <a:gd name="connsiteX4" fmla="*/ 3310759 w 3481552"/>
                  <a:gd name="connsiteY4" fmla="*/ 451944 h 886809"/>
                  <a:gd name="connsiteX5" fmla="*/ 3468414 w 3481552"/>
                  <a:gd name="connsiteY5" fmla="*/ 538655 h 886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81552" h="886809">
                    <a:moveTo>
                      <a:pt x="0" y="538655"/>
                    </a:moveTo>
                    <a:cubicBezTo>
                      <a:pt x="225315" y="712732"/>
                      <a:pt x="450631" y="886809"/>
                      <a:pt x="717331" y="869730"/>
                    </a:cubicBezTo>
                    <a:cubicBezTo>
                      <a:pt x="984031" y="852651"/>
                      <a:pt x="1312479" y="580696"/>
                      <a:pt x="1600200" y="436179"/>
                    </a:cubicBezTo>
                    <a:cubicBezTo>
                      <a:pt x="1887921" y="291662"/>
                      <a:pt x="2158563" y="0"/>
                      <a:pt x="2443656" y="2627"/>
                    </a:cubicBezTo>
                    <a:cubicBezTo>
                      <a:pt x="2728749" y="5254"/>
                      <a:pt x="3139966" y="362606"/>
                      <a:pt x="3310759" y="451944"/>
                    </a:cubicBezTo>
                    <a:cubicBezTo>
                      <a:pt x="3481552" y="541282"/>
                      <a:pt x="3474983" y="539968"/>
                      <a:pt x="3468414" y="538655"/>
                    </a:cubicBezTo>
                  </a:path>
                </a:pathLst>
              </a:cu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08" name="TextBox 307"/>
              <p:cNvSpPr txBox="1"/>
              <p:nvPr/>
            </p:nvSpPr>
            <p:spPr>
              <a:xfrm>
                <a:off x="7380832" y="1655222"/>
                <a:ext cx="431528" cy="261610"/>
              </a:xfrm>
              <a:prstGeom prst="rect">
                <a:avLst/>
              </a:prstGeom>
              <a:noFill/>
            </p:spPr>
            <p:txBody>
              <a:bodyPr wrap="none" rtlCol="0">
                <a:spAutoFit/>
              </a:bodyPr>
              <a:lstStyle/>
              <a:p>
                <a:r>
                  <a:rPr lang="en-US" altLang="zh-CN" sz="1100" dirty="0" smtClean="0"/>
                  <a:t>195 </a:t>
                </a:r>
                <a:endParaRPr lang="zh-CN" altLang="en-US" sz="1100" dirty="0"/>
              </a:p>
            </p:txBody>
          </p:sp>
          <p:cxnSp>
            <p:nvCxnSpPr>
              <p:cNvPr id="310" name="直接连接符 309"/>
              <p:cNvCxnSpPr/>
              <p:nvPr/>
            </p:nvCxnSpPr>
            <p:spPr bwMode="auto">
              <a:xfrm>
                <a:off x="6877732" y="1124744"/>
                <a:ext cx="0" cy="936104"/>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311" name="直接连接符 310"/>
              <p:cNvCxnSpPr/>
              <p:nvPr/>
            </p:nvCxnSpPr>
            <p:spPr bwMode="auto">
              <a:xfrm>
                <a:off x="7318164" y="1124744"/>
                <a:ext cx="0" cy="936104"/>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312" name="直接连接符 311"/>
              <p:cNvCxnSpPr/>
              <p:nvPr/>
            </p:nvCxnSpPr>
            <p:spPr bwMode="auto">
              <a:xfrm>
                <a:off x="7750212" y="1124744"/>
                <a:ext cx="0" cy="936104"/>
              </a:xfrm>
              <a:prstGeom prst="line">
                <a:avLst/>
              </a:prstGeom>
              <a:solidFill>
                <a:schemeClr val="accent1"/>
              </a:solidFill>
              <a:ln w="9525" cap="flat" cmpd="sng" algn="ctr">
                <a:solidFill>
                  <a:schemeClr val="tx1"/>
                </a:solidFill>
                <a:prstDash val="dashDot"/>
                <a:round/>
                <a:headEnd type="none" w="med" len="med"/>
                <a:tailEnd type="none" w="med" len="med"/>
              </a:ln>
              <a:effectLst/>
            </p:spPr>
          </p:cxnSp>
          <p:sp>
            <p:nvSpPr>
              <p:cNvPr id="313" name="任意多边形 312"/>
              <p:cNvSpPr/>
              <p:nvPr/>
            </p:nvSpPr>
            <p:spPr bwMode="auto">
              <a:xfrm>
                <a:off x="8389900" y="1124744"/>
                <a:ext cx="432048" cy="858158"/>
              </a:xfrm>
              <a:custGeom>
                <a:avLst/>
                <a:gdLst>
                  <a:gd name="connsiteX0" fmla="*/ 0 w 3476297"/>
                  <a:gd name="connsiteY0" fmla="*/ 717331 h 930166"/>
                  <a:gd name="connsiteX1" fmla="*/ 449317 w 3476297"/>
                  <a:gd name="connsiteY1" fmla="*/ 882869 h 930166"/>
                  <a:gd name="connsiteX2" fmla="*/ 1316421 w 3476297"/>
                  <a:gd name="connsiteY2" fmla="*/ 433552 h 930166"/>
                  <a:gd name="connsiteX3" fmla="*/ 2167759 w 3476297"/>
                  <a:gd name="connsiteY3" fmla="*/ 0 h 930166"/>
                  <a:gd name="connsiteX4" fmla="*/ 3034862 w 3476297"/>
                  <a:gd name="connsiteY4" fmla="*/ 433552 h 930166"/>
                  <a:gd name="connsiteX5" fmla="*/ 3476297 w 3476297"/>
                  <a:gd name="connsiteY5" fmla="*/ 725214 h 930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6297" h="930166">
                    <a:moveTo>
                      <a:pt x="0" y="717331"/>
                    </a:moveTo>
                    <a:cubicBezTo>
                      <a:pt x="114957" y="823748"/>
                      <a:pt x="229914" y="930166"/>
                      <a:pt x="449317" y="882869"/>
                    </a:cubicBezTo>
                    <a:cubicBezTo>
                      <a:pt x="668721" y="835573"/>
                      <a:pt x="1316421" y="433552"/>
                      <a:pt x="1316421" y="433552"/>
                    </a:cubicBezTo>
                    <a:cubicBezTo>
                      <a:pt x="1602828" y="286407"/>
                      <a:pt x="1881352" y="0"/>
                      <a:pt x="2167759" y="0"/>
                    </a:cubicBezTo>
                    <a:cubicBezTo>
                      <a:pt x="2454166" y="0"/>
                      <a:pt x="2816772" y="312683"/>
                      <a:pt x="3034862" y="433552"/>
                    </a:cubicBezTo>
                    <a:cubicBezTo>
                      <a:pt x="3252952" y="554421"/>
                      <a:pt x="3476297" y="725214"/>
                      <a:pt x="3476297" y="725214"/>
                    </a:cubicBezTo>
                  </a:path>
                </a:pathLst>
              </a:cu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14" name="TextBox 313"/>
              <p:cNvSpPr txBox="1"/>
              <p:nvPr/>
            </p:nvSpPr>
            <p:spPr>
              <a:xfrm>
                <a:off x="8460952" y="1655222"/>
                <a:ext cx="431528" cy="261610"/>
              </a:xfrm>
              <a:prstGeom prst="rect">
                <a:avLst/>
              </a:prstGeom>
              <a:noFill/>
            </p:spPr>
            <p:txBody>
              <a:bodyPr wrap="none" rtlCol="0">
                <a:spAutoFit/>
              </a:bodyPr>
              <a:lstStyle/>
              <a:p>
                <a:r>
                  <a:rPr lang="en-US" altLang="zh-CN" sz="1100" dirty="0" smtClean="0"/>
                  <a:t>225 </a:t>
                </a:r>
                <a:endParaRPr lang="zh-CN" altLang="en-US" sz="1100" dirty="0"/>
              </a:p>
            </p:txBody>
          </p:sp>
          <p:cxnSp>
            <p:nvCxnSpPr>
              <p:cNvPr id="316" name="直接连接符 315"/>
              <p:cNvCxnSpPr/>
              <p:nvPr/>
            </p:nvCxnSpPr>
            <p:spPr bwMode="auto">
              <a:xfrm>
                <a:off x="7957852" y="1124744"/>
                <a:ext cx="0" cy="936104"/>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317" name="直接连接符 316"/>
              <p:cNvCxnSpPr/>
              <p:nvPr/>
            </p:nvCxnSpPr>
            <p:spPr bwMode="auto">
              <a:xfrm>
                <a:off x="8398284" y="1124744"/>
                <a:ext cx="0" cy="936104"/>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318" name="直接连接符 317"/>
              <p:cNvCxnSpPr/>
              <p:nvPr/>
            </p:nvCxnSpPr>
            <p:spPr bwMode="auto">
              <a:xfrm>
                <a:off x="8830332" y="1124744"/>
                <a:ext cx="0" cy="936104"/>
              </a:xfrm>
              <a:prstGeom prst="line">
                <a:avLst/>
              </a:prstGeom>
              <a:solidFill>
                <a:schemeClr val="accent1"/>
              </a:solidFill>
              <a:ln w="9525" cap="flat" cmpd="sng" algn="ctr">
                <a:solidFill>
                  <a:schemeClr val="tx1"/>
                </a:solidFill>
                <a:prstDash val="dashDot"/>
                <a:round/>
                <a:headEnd type="none" w="med" len="med"/>
                <a:tailEnd type="none" w="med" len="med"/>
              </a:ln>
              <a:effectLst/>
            </p:spPr>
          </p:cxnSp>
          <p:sp>
            <p:nvSpPr>
              <p:cNvPr id="319" name="任意多边形 318"/>
              <p:cNvSpPr/>
              <p:nvPr/>
            </p:nvSpPr>
            <p:spPr bwMode="auto">
              <a:xfrm>
                <a:off x="899592" y="2420888"/>
                <a:ext cx="432048" cy="864096"/>
              </a:xfrm>
              <a:custGeom>
                <a:avLst/>
                <a:gdLst>
                  <a:gd name="connsiteX0" fmla="*/ 28904 w 3497318"/>
                  <a:gd name="connsiteY0" fmla="*/ 830316 h 920968"/>
                  <a:gd name="connsiteX1" fmla="*/ 170793 w 3497318"/>
                  <a:gd name="connsiteY1" fmla="*/ 853965 h 920968"/>
                  <a:gd name="connsiteX2" fmla="*/ 1053662 w 3497318"/>
                  <a:gd name="connsiteY2" fmla="*/ 428296 h 920968"/>
                  <a:gd name="connsiteX3" fmla="*/ 1881352 w 3497318"/>
                  <a:gd name="connsiteY3" fmla="*/ 2627 h 920968"/>
                  <a:gd name="connsiteX4" fmla="*/ 2772104 w 3497318"/>
                  <a:gd name="connsiteY4" fmla="*/ 444061 h 920968"/>
                  <a:gd name="connsiteX5" fmla="*/ 3497318 w 3497318"/>
                  <a:gd name="connsiteY5" fmla="*/ 846082 h 920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97318" h="920968">
                    <a:moveTo>
                      <a:pt x="28904" y="830316"/>
                    </a:moveTo>
                    <a:cubicBezTo>
                      <a:pt x="14452" y="875642"/>
                      <a:pt x="0" y="920968"/>
                      <a:pt x="170793" y="853965"/>
                    </a:cubicBezTo>
                    <a:cubicBezTo>
                      <a:pt x="341586" y="786962"/>
                      <a:pt x="768569" y="570186"/>
                      <a:pt x="1053662" y="428296"/>
                    </a:cubicBezTo>
                    <a:cubicBezTo>
                      <a:pt x="1338755" y="286406"/>
                      <a:pt x="1594945" y="0"/>
                      <a:pt x="1881352" y="2627"/>
                    </a:cubicBezTo>
                    <a:cubicBezTo>
                      <a:pt x="2167759" y="5255"/>
                      <a:pt x="2502776" y="303485"/>
                      <a:pt x="2772104" y="444061"/>
                    </a:cubicBezTo>
                    <a:cubicBezTo>
                      <a:pt x="3041432" y="584637"/>
                      <a:pt x="3497318" y="846082"/>
                      <a:pt x="3497318" y="846082"/>
                    </a:cubicBezTo>
                  </a:path>
                </a:pathLst>
              </a:cu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0" name="TextBox 319"/>
              <p:cNvSpPr txBox="1"/>
              <p:nvPr/>
            </p:nvSpPr>
            <p:spPr>
              <a:xfrm>
                <a:off x="970644" y="2951366"/>
                <a:ext cx="431528" cy="261610"/>
              </a:xfrm>
              <a:prstGeom prst="rect">
                <a:avLst/>
              </a:prstGeom>
              <a:noFill/>
            </p:spPr>
            <p:txBody>
              <a:bodyPr wrap="none" rtlCol="0">
                <a:spAutoFit/>
              </a:bodyPr>
              <a:lstStyle/>
              <a:p>
                <a:r>
                  <a:rPr lang="en-US" altLang="zh-CN" sz="1100" dirty="0" smtClean="0"/>
                  <a:t>255 </a:t>
                </a:r>
                <a:endParaRPr lang="zh-CN" altLang="en-US" sz="1100" dirty="0"/>
              </a:p>
            </p:txBody>
          </p:sp>
          <p:sp>
            <p:nvSpPr>
              <p:cNvPr id="325" name="TextBox 324"/>
              <p:cNvSpPr txBox="1"/>
              <p:nvPr/>
            </p:nvSpPr>
            <p:spPr>
              <a:xfrm>
                <a:off x="2050764" y="2951366"/>
                <a:ext cx="431528" cy="261610"/>
              </a:xfrm>
              <a:prstGeom prst="rect">
                <a:avLst/>
              </a:prstGeom>
              <a:noFill/>
            </p:spPr>
            <p:txBody>
              <a:bodyPr wrap="none" rtlCol="0">
                <a:spAutoFit/>
              </a:bodyPr>
              <a:lstStyle/>
              <a:p>
                <a:r>
                  <a:rPr lang="en-US" altLang="zh-CN" sz="1100" dirty="0" smtClean="0"/>
                  <a:t>285 </a:t>
                </a:r>
                <a:endParaRPr lang="zh-CN" altLang="en-US" sz="1100" dirty="0"/>
              </a:p>
            </p:txBody>
          </p:sp>
          <p:sp>
            <p:nvSpPr>
              <p:cNvPr id="326" name="任意多边形 325"/>
              <p:cNvSpPr/>
              <p:nvPr/>
            </p:nvSpPr>
            <p:spPr bwMode="auto">
              <a:xfrm>
                <a:off x="1979712" y="2420888"/>
                <a:ext cx="432048" cy="864096"/>
              </a:xfrm>
              <a:custGeom>
                <a:avLst/>
                <a:gdLst>
                  <a:gd name="connsiteX0" fmla="*/ 0 w 3486807"/>
                  <a:gd name="connsiteY0" fmla="*/ 825062 h 940676"/>
                  <a:gd name="connsiteX1" fmla="*/ 701565 w 3486807"/>
                  <a:gd name="connsiteY1" fmla="*/ 430924 h 940676"/>
                  <a:gd name="connsiteX2" fmla="*/ 1552903 w 3486807"/>
                  <a:gd name="connsiteY2" fmla="*/ 5255 h 940676"/>
                  <a:gd name="connsiteX3" fmla="*/ 2435772 w 3486807"/>
                  <a:gd name="connsiteY3" fmla="*/ 462455 h 940676"/>
                  <a:gd name="connsiteX4" fmla="*/ 3318641 w 3486807"/>
                  <a:gd name="connsiteY4" fmla="*/ 880241 h 940676"/>
                  <a:gd name="connsiteX5" fmla="*/ 3444765 w 3486807"/>
                  <a:gd name="connsiteY5" fmla="*/ 825062 h 940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86807" h="940676">
                    <a:moveTo>
                      <a:pt x="0" y="825062"/>
                    </a:moveTo>
                    <a:cubicBezTo>
                      <a:pt x="221374" y="696310"/>
                      <a:pt x="442748" y="567558"/>
                      <a:pt x="701565" y="430924"/>
                    </a:cubicBezTo>
                    <a:cubicBezTo>
                      <a:pt x="960382" y="294290"/>
                      <a:pt x="1263869" y="0"/>
                      <a:pt x="1552903" y="5255"/>
                    </a:cubicBezTo>
                    <a:cubicBezTo>
                      <a:pt x="1841937" y="10510"/>
                      <a:pt x="2141482" y="316624"/>
                      <a:pt x="2435772" y="462455"/>
                    </a:cubicBezTo>
                    <a:cubicBezTo>
                      <a:pt x="2730062" y="608286"/>
                      <a:pt x="3150475" y="819806"/>
                      <a:pt x="3318641" y="880241"/>
                    </a:cubicBezTo>
                    <a:cubicBezTo>
                      <a:pt x="3486807" y="940676"/>
                      <a:pt x="3465786" y="882869"/>
                      <a:pt x="3444765" y="825062"/>
                    </a:cubicBezTo>
                  </a:path>
                </a:pathLst>
              </a:cu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1" name="TextBox 330"/>
              <p:cNvSpPr txBox="1"/>
              <p:nvPr/>
            </p:nvSpPr>
            <p:spPr>
              <a:xfrm>
                <a:off x="3132360" y="2951366"/>
                <a:ext cx="431528" cy="261610"/>
              </a:xfrm>
              <a:prstGeom prst="rect">
                <a:avLst/>
              </a:prstGeom>
              <a:noFill/>
            </p:spPr>
            <p:txBody>
              <a:bodyPr wrap="none" rtlCol="0">
                <a:spAutoFit/>
              </a:bodyPr>
              <a:lstStyle/>
              <a:p>
                <a:r>
                  <a:rPr lang="en-US" altLang="zh-CN" sz="1100" dirty="0" smtClean="0"/>
                  <a:t>315 </a:t>
                </a:r>
                <a:endParaRPr lang="zh-CN" altLang="en-US" sz="1100" dirty="0"/>
              </a:p>
            </p:txBody>
          </p:sp>
          <p:sp>
            <p:nvSpPr>
              <p:cNvPr id="332" name="任意多边形 331"/>
              <p:cNvSpPr/>
              <p:nvPr/>
            </p:nvSpPr>
            <p:spPr bwMode="auto">
              <a:xfrm>
                <a:off x="3061308" y="2420888"/>
                <a:ext cx="432048" cy="907831"/>
              </a:xfrm>
              <a:custGeom>
                <a:avLst/>
                <a:gdLst>
                  <a:gd name="connsiteX0" fmla="*/ 0 w 3460531"/>
                  <a:gd name="connsiteY0" fmla="*/ 677917 h 907831"/>
                  <a:gd name="connsiteX1" fmla="*/ 449318 w 3460531"/>
                  <a:gd name="connsiteY1" fmla="*/ 433551 h 907831"/>
                  <a:gd name="connsiteX2" fmla="*/ 1292773 w 3460531"/>
                  <a:gd name="connsiteY2" fmla="*/ 0 h 907831"/>
                  <a:gd name="connsiteX3" fmla="*/ 2167759 w 3460531"/>
                  <a:gd name="connsiteY3" fmla="*/ 433551 h 907831"/>
                  <a:gd name="connsiteX4" fmla="*/ 3042745 w 3460531"/>
                  <a:gd name="connsiteY4" fmla="*/ 867103 h 907831"/>
                  <a:gd name="connsiteX5" fmla="*/ 3460531 w 3460531"/>
                  <a:gd name="connsiteY5" fmla="*/ 677917 h 907831"/>
                  <a:gd name="connsiteX6" fmla="*/ 3460531 w 3460531"/>
                  <a:gd name="connsiteY6" fmla="*/ 677917 h 90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60531" h="907831">
                    <a:moveTo>
                      <a:pt x="0" y="677917"/>
                    </a:moveTo>
                    <a:cubicBezTo>
                      <a:pt x="116928" y="612227"/>
                      <a:pt x="233856" y="546537"/>
                      <a:pt x="449318" y="433551"/>
                    </a:cubicBezTo>
                    <a:cubicBezTo>
                      <a:pt x="664780" y="320565"/>
                      <a:pt x="1006366" y="0"/>
                      <a:pt x="1292773" y="0"/>
                    </a:cubicBezTo>
                    <a:cubicBezTo>
                      <a:pt x="1579180" y="0"/>
                      <a:pt x="2167759" y="433551"/>
                      <a:pt x="2167759" y="433551"/>
                    </a:cubicBezTo>
                    <a:cubicBezTo>
                      <a:pt x="2459421" y="578068"/>
                      <a:pt x="2827283" y="826375"/>
                      <a:pt x="3042745" y="867103"/>
                    </a:cubicBezTo>
                    <a:cubicBezTo>
                      <a:pt x="3258207" y="907831"/>
                      <a:pt x="3460531" y="677917"/>
                      <a:pt x="3460531" y="677917"/>
                    </a:cubicBezTo>
                    <a:lnTo>
                      <a:pt x="3460531" y="677917"/>
                    </a:lnTo>
                  </a:path>
                </a:pathLst>
              </a:cu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7" name="TextBox 336"/>
              <p:cNvSpPr txBox="1"/>
              <p:nvPr/>
            </p:nvSpPr>
            <p:spPr>
              <a:xfrm>
                <a:off x="4139952" y="2951366"/>
                <a:ext cx="431528" cy="261610"/>
              </a:xfrm>
              <a:prstGeom prst="rect">
                <a:avLst/>
              </a:prstGeom>
              <a:noFill/>
            </p:spPr>
            <p:txBody>
              <a:bodyPr wrap="none" rtlCol="0">
                <a:spAutoFit/>
              </a:bodyPr>
              <a:lstStyle/>
              <a:p>
                <a:r>
                  <a:rPr lang="en-US" altLang="zh-CN" sz="1100" dirty="0" smtClean="0"/>
                  <a:t>345 </a:t>
                </a:r>
                <a:endParaRPr lang="zh-CN" altLang="en-US" sz="1100" dirty="0"/>
              </a:p>
            </p:txBody>
          </p:sp>
          <p:sp>
            <p:nvSpPr>
              <p:cNvPr id="338" name="任意多边形 337"/>
              <p:cNvSpPr/>
              <p:nvPr/>
            </p:nvSpPr>
            <p:spPr bwMode="auto">
              <a:xfrm>
                <a:off x="4141428" y="2420888"/>
                <a:ext cx="432048" cy="880240"/>
              </a:xfrm>
              <a:custGeom>
                <a:avLst/>
                <a:gdLst>
                  <a:gd name="connsiteX0" fmla="*/ 11824 w 3488120"/>
                  <a:gd name="connsiteY0" fmla="*/ 522889 h 880240"/>
                  <a:gd name="connsiteX1" fmla="*/ 169479 w 3488120"/>
                  <a:gd name="connsiteY1" fmla="*/ 420413 h 880240"/>
                  <a:gd name="connsiteX2" fmla="*/ 1028700 w 3488120"/>
                  <a:gd name="connsiteY2" fmla="*/ 2627 h 880240"/>
                  <a:gd name="connsiteX3" fmla="*/ 1903686 w 3488120"/>
                  <a:gd name="connsiteY3" fmla="*/ 436178 h 880240"/>
                  <a:gd name="connsiteX4" fmla="*/ 2770789 w 3488120"/>
                  <a:gd name="connsiteY4" fmla="*/ 869730 h 880240"/>
                  <a:gd name="connsiteX5" fmla="*/ 3488120 w 3488120"/>
                  <a:gd name="connsiteY5" fmla="*/ 499241 h 88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88120" h="880240">
                    <a:moveTo>
                      <a:pt x="11824" y="522889"/>
                    </a:moveTo>
                    <a:cubicBezTo>
                      <a:pt x="5912" y="515006"/>
                      <a:pt x="0" y="507123"/>
                      <a:pt x="169479" y="420413"/>
                    </a:cubicBezTo>
                    <a:cubicBezTo>
                      <a:pt x="338958" y="333703"/>
                      <a:pt x="739666" y="0"/>
                      <a:pt x="1028700" y="2627"/>
                    </a:cubicBezTo>
                    <a:cubicBezTo>
                      <a:pt x="1317734" y="5254"/>
                      <a:pt x="1903686" y="436178"/>
                      <a:pt x="1903686" y="436178"/>
                    </a:cubicBezTo>
                    <a:cubicBezTo>
                      <a:pt x="2194034" y="580695"/>
                      <a:pt x="2506717" y="859220"/>
                      <a:pt x="2770789" y="869730"/>
                    </a:cubicBezTo>
                    <a:cubicBezTo>
                      <a:pt x="3034861" y="880240"/>
                      <a:pt x="3261490" y="689740"/>
                      <a:pt x="3488120" y="499241"/>
                    </a:cubicBezTo>
                  </a:path>
                </a:pathLst>
              </a:cu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3" name="任意多边形 342"/>
              <p:cNvSpPr/>
              <p:nvPr/>
            </p:nvSpPr>
            <p:spPr bwMode="auto">
              <a:xfrm>
                <a:off x="5149020" y="2636912"/>
                <a:ext cx="432048" cy="432048"/>
              </a:xfrm>
              <a:custGeom>
                <a:avLst/>
                <a:gdLst>
                  <a:gd name="connsiteX0" fmla="*/ 0 w 3452648"/>
                  <a:gd name="connsiteY0" fmla="*/ 214148 h 926224"/>
                  <a:gd name="connsiteX1" fmla="*/ 441434 w 3452648"/>
                  <a:gd name="connsiteY1" fmla="*/ 48610 h 926224"/>
                  <a:gd name="connsiteX2" fmla="*/ 1292772 w 3452648"/>
                  <a:gd name="connsiteY2" fmla="*/ 505810 h 926224"/>
                  <a:gd name="connsiteX3" fmla="*/ 2167758 w 3452648"/>
                  <a:gd name="connsiteY3" fmla="*/ 923596 h 926224"/>
                  <a:gd name="connsiteX4" fmla="*/ 3019096 w 3452648"/>
                  <a:gd name="connsiteY4" fmla="*/ 490045 h 926224"/>
                  <a:gd name="connsiteX5" fmla="*/ 3452648 w 3452648"/>
                  <a:gd name="connsiteY5" fmla="*/ 214148 h 926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52648" h="926224">
                    <a:moveTo>
                      <a:pt x="0" y="214148"/>
                    </a:moveTo>
                    <a:cubicBezTo>
                      <a:pt x="112986" y="107074"/>
                      <a:pt x="225972" y="0"/>
                      <a:pt x="441434" y="48610"/>
                    </a:cubicBezTo>
                    <a:cubicBezTo>
                      <a:pt x="656896" y="97220"/>
                      <a:pt x="1005052" y="359979"/>
                      <a:pt x="1292772" y="505810"/>
                    </a:cubicBezTo>
                    <a:cubicBezTo>
                      <a:pt x="1580492" y="651641"/>
                      <a:pt x="1880037" y="926224"/>
                      <a:pt x="2167758" y="923596"/>
                    </a:cubicBezTo>
                    <a:cubicBezTo>
                      <a:pt x="2455479" y="920969"/>
                      <a:pt x="2804948" y="608286"/>
                      <a:pt x="3019096" y="490045"/>
                    </a:cubicBezTo>
                    <a:cubicBezTo>
                      <a:pt x="3233244" y="371804"/>
                      <a:pt x="3342946" y="292976"/>
                      <a:pt x="3452648" y="214148"/>
                    </a:cubicBezTo>
                  </a:path>
                </a:pathLst>
              </a:cu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4" name="任意多边形 343"/>
              <p:cNvSpPr/>
              <p:nvPr/>
            </p:nvSpPr>
            <p:spPr bwMode="auto">
              <a:xfrm>
                <a:off x="6228184" y="2636912"/>
                <a:ext cx="432048" cy="432048"/>
              </a:xfrm>
              <a:custGeom>
                <a:avLst/>
                <a:gdLst>
                  <a:gd name="connsiteX0" fmla="*/ 0 w 3460531"/>
                  <a:gd name="connsiteY0" fmla="*/ 202324 h 906518"/>
                  <a:gd name="connsiteX1" fmla="*/ 433552 w 3460531"/>
                  <a:gd name="connsiteY1" fmla="*/ 493986 h 906518"/>
                  <a:gd name="connsiteX2" fmla="*/ 1308538 w 3460531"/>
                  <a:gd name="connsiteY2" fmla="*/ 903890 h 906518"/>
                  <a:gd name="connsiteX3" fmla="*/ 2159876 w 3460531"/>
                  <a:gd name="connsiteY3" fmla="*/ 478221 h 906518"/>
                  <a:gd name="connsiteX4" fmla="*/ 3026980 w 3460531"/>
                  <a:gd name="connsiteY4" fmla="*/ 44669 h 906518"/>
                  <a:gd name="connsiteX5" fmla="*/ 3460531 w 3460531"/>
                  <a:gd name="connsiteY5" fmla="*/ 210207 h 90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60531" h="906518">
                    <a:moveTo>
                      <a:pt x="0" y="202324"/>
                    </a:moveTo>
                    <a:cubicBezTo>
                      <a:pt x="107731" y="289691"/>
                      <a:pt x="215462" y="377058"/>
                      <a:pt x="433552" y="493986"/>
                    </a:cubicBezTo>
                    <a:cubicBezTo>
                      <a:pt x="651642" y="610914"/>
                      <a:pt x="1020817" y="906518"/>
                      <a:pt x="1308538" y="903890"/>
                    </a:cubicBezTo>
                    <a:cubicBezTo>
                      <a:pt x="1596259" y="901263"/>
                      <a:pt x="2159876" y="478221"/>
                      <a:pt x="2159876" y="478221"/>
                    </a:cubicBezTo>
                    <a:cubicBezTo>
                      <a:pt x="2446283" y="335018"/>
                      <a:pt x="2810204" y="89338"/>
                      <a:pt x="3026980" y="44669"/>
                    </a:cubicBezTo>
                    <a:cubicBezTo>
                      <a:pt x="3243756" y="0"/>
                      <a:pt x="3352143" y="105103"/>
                      <a:pt x="3460531" y="210207"/>
                    </a:cubicBezTo>
                  </a:path>
                </a:pathLst>
              </a:cu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5" name="TextBox 344"/>
              <p:cNvSpPr txBox="1"/>
              <p:nvPr/>
            </p:nvSpPr>
            <p:spPr>
              <a:xfrm>
                <a:off x="5148064" y="2951366"/>
                <a:ext cx="360996" cy="261610"/>
              </a:xfrm>
              <a:prstGeom prst="rect">
                <a:avLst/>
              </a:prstGeom>
              <a:noFill/>
            </p:spPr>
            <p:txBody>
              <a:bodyPr wrap="none" rtlCol="0">
                <a:spAutoFit/>
              </a:bodyPr>
              <a:lstStyle/>
              <a:p>
                <a:r>
                  <a:rPr lang="en-US" altLang="zh-CN" sz="1100" dirty="0" smtClean="0"/>
                  <a:t>45 </a:t>
                </a:r>
                <a:endParaRPr lang="zh-CN" altLang="en-US" sz="1100" dirty="0"/>
              </a:p>
            </p:txBody>
          </p:sp>
          <p:sp>
            <p:nvSpPr>
              <p:cNvPr id="347" name="TextBox 346"/>
              <p:cNvSpPr txBox="1"/>
              <p:nvPr/>
            </p:nvSpPr>
            <p:spPr>
              <a:xfrm>
                <a:off x="8388424" y="2951366"/>
                <a:ext cx="431528" cy="261610"/>
              </a:xfrm>
              <a:prstGeom prst="rect">
                <a:avLst/>
              </a:prstGeom>
              <a:noFill/>
            </p:spPr>
            <p:txBody>
              <a:bodyPr wrap="none" rtlCol="0">
                <a:spAutoFit/>
              </a:bodyPr>
              <a:lstStyle/>
              <a:p>
                <a:r>
                  <a:rPr lang="en-US" altLang="zh-CN" sz="1100" dirty="0" smtClean="0"/>
                  <a:t>315 </a:t>
                </a:r>
                <a:endParaRPr lang="zh-CN" altLang="en-US" sz="1100" dirty="0"/>
              </a:p>
            </p:txBody>
          </p:sp>
          <p:sp>
            <p:nvSpPr>
              <p:cNvPr id="348" name="任意多边形 347"/>
              <p:cNvSpPr/>
              <p:nvPr/>
            </p:nvSpPr>
            <p:spPr bwMode="auto">
              <a:xfrm>
                <a:off x="7308304" y="2636912"/>
                <a:ext cx="432048" cy="432048"/>
              </a:xfrm>
              <a:custGeom>
                <a:avLst/>
                <a:gdLst>
                  <a:gd name="connsiteX0" fmla="*/ 0 w 3476297"/>
                  <a:gd name="connsiteY0" fmla="*/ 717331 h 930166"/>
                  <a:gd name="connsiteX1" fmla="*/ 449317 w 3476297"/>
                  <a:gd name="connsiteY1" fmla="*/ 882869 h 930166"/>
                  <a:gd name="connsiteX2" fmla="*/ 1316421 w 3476297"/>
                  <a:gd name="connsiteY2" fmla="*/ 433552 h 930166"/>
                  <a:gd name="connsiteX3" fmla="*/ 2167759 w 3476297"/>
                  <a:gd name="connsiteY3" fmla="*/ 0 h 930166"/>
                  <a:gd name="connsiteX4" fmla="*/ 3034862 w 3476297"/>
                  <a:gd name="connsiteY4" fmla="*/ 433552 h 930166"/>
                  <a:gd name="connsiteX5" fmla="*/ 3476297 w 3476297"/>
                  <a:gd name="connsiteY5" fmla="*/ 725214 h 930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6297" h="930166">
                    <a:moveTo>
                      <a:pt x="0" y="717331"/>
                    </a:moveTo>
                    <a:cubicBezTo>
                      <a:pt x="114957" y="823748"/>
                      <a:pt x="229914" y="930166"/>
                      <a:pt x="449317" y="882869"/>
                    </a:cubicBezTo>
                    <a:cubicBezTo>
                      <a:pt x="668721" y="835573"/>
                      <a:pt x="1316421" y="433552"/>
                      <a:pt x="1316421" y="433552"/>
                    </a:cubicBezTo>
                    <a:cubicBezTo>
                      <a:pt x="1602828" y="286407"/>
                      <a:pt x="1881352" y="0"/>
                      <a:pt x="2167759" y="0"/>
                    </a:cubicBezTo>
                    <a:cubicBezTo>
                      <a:pt x="2454166" y="0"/>
                      <a:pt x="2816772" y="312683"/>
                      <a:pt x="3034862" y="433552"/>
                    </a:cubicBezTo>
                    <a:cubicBezTo>
                      <a:pt x="3252952" y="554421"/>
                      <a:pt x="3476297" y="725214"/>
                      <a:pt x="3476297" y="725214"/>
                    </a:cubicBezTo>
                  </a:path>
                </a:pathLst>
              </a:cu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9" name="TextBox 348"/>
              <p:cNvSpPr txBox="1"/>
              <p:nvPr/>
            </p:nvSpPr>
            <p:spPr>
              <a:xfrm>
                <a:off x="7378836" y="2951366"/>
                <a:ext cx="431528" cy="261610"/>
              </a:xfrm>
              <a:prstGeom prst="rect">
                <a:avLst/>
              </a:prstGeom>
              <a:noFill/>
            </p:spPr>
            <p:txBody>
              <a:bodyPr wrap="none" rtlCol="0">
                <a:spAutoFit/>
              </a:bodyPr>
              <a:lstStyle/>
              <a:p>
                <a:r>
                  <a:rPr lang="en-US" altLang="zh-CN" sz="1100" dirty="0" smtClean="0"/>
                  <a:t>225 </a:t>
                </a:r>
                <a:endParaRPr lang="zh-CN" altLang="en-US" sz="1100" dirty="0"/>
              </a:p>
            </p:txBody>
          </p:sp>
          <p:sp>
            <p:nvSpPr>
              <p:cNvPr id="350" name="任意多边形 349"/>
              <p:cNvSpPr/>
              <p:nvPr/>
            </p:nvSpPr>
            <p:spPr bwMode="auto">
              <a:xfrm>
                <a:off x="8388424" y="2636912"/>
                <a:ext cx="432048" cy="432048"/>
              </a:xfrm>
              <a:custGeom>
                <a:avLst/>
                <a:gdLst>
                  <a:gd name="connsiteX0" fmla="*/ 0 w 3460531"/>
                  <a:gd name="connsiteY0" fmla="*/ 677917 h 907831"/>
                  <a:gd name="connsiteX1" fmla="*/ 449318 w 3460531"/>
                  <a:gd name="connsiteY1" fmla="*/ 433551 h 907831"/>
                  <a:gd name="connsiteX2" fmla="*/ 1292773 w 3460531"/>
                  <a:gd name="connsiteY2" fmla="*/ 0 h 907831"/>
                  <a:gd name="connsiteX3" fmla="*/ 2167759 w 3460531"/>
                  <a:gd name="connsiteY3" fmla="*/ 433551 h 907831"/>
                  <a:gd name="connsiteX4" fmla="*/ 3042745 w 3460531"/>
                  <a:gd name="connsiteY4" fmla="*/ 867103 h 907831"/>
                  <a:gd name="connsiteX5" fmla="*/ 3460531 w 3460531"/>
                  <a:gd name="connsiteY5" fmla="*/ 677917 h 907831"/>
                  <a:gd name="connsiteX6" fmla="*/ 3460531 w 3460531"/>
                  <a:gd name="connsiteY6" fmla="*/ 677917 h 90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60531" h="907831">
                    <a:moveTo>
                      <a:pt x="0" y="677917"/>
                    </a:moveTo>
                    <a:cubicBezTo>
                      <a:pt x="116928" y="612227"/>
                      <a:pt x="233856" y="546537"/>
                      <a:pt x="449318" y="433551"/>
                    </a:cubicBezTo>
                    <a:cubicBezTo>
                      <a:pt x="664780" y="320565"/>
                      <a:pt x="1006366" y="0"/>
                      <a:pt x="1292773" y="0"/>
                    </a:cubicBezTo>
                    <a:cubicBezTo>
                      <a:pt x="1579180" y="0"/>
                      <a:pt x="2167759" y="433551"/>
                      <a:pt x="2167759" y="433551"/>
                    </a:cubicBezTo>
                    <a:cubicBezTo>
                      <a:pt x="2459421" y="578068"/>
                      <a:pt x="2827283" y="826375"/>
                      <a:pt x="3042745" y="867103"/>
                    </a:cubicBezTo>
                    <a:cubicBezTo>
                      <a:pt x="3258207" y="907831"/>
                      <a:pt x="3460531" y="677917"/>
                      <a:pt x="3460531" y="677917"/>
                    </a:cubicBezTo>
                    <a:lnTo>
                      <a:pt x="3460531" y="677917"/>
                    </a:lnTo>
                  </a:path>
                </a:pathLst>
              </a:cu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55" name="直接连接符 354"/>
              <p:cNvCxnSpPr/>
              <p:nvPr/>
            </p:nvCxnSpPr>
            <p:spPr bwMode="auto">
              <a:xfrm>
                <a:off x="323528" y="2412504"/>
                <a:ext cx="8640960" cy="0"/>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356" name="直接连接符 355"/>
              <p:cNvCxnSpPr/>
              <p:nvPr/>
            </p:nvCxnSpPr>
            <p:spPr bwMode="auto">
              <a:xfrm>
                <a:off x="395536" y="2844552"/>
                <a:ext cx="8568952" cy="0"/>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357" name="直接连接符 356"/>
              <p:cNvCxnSpPr/>
              <p:nvPr/>
            </p:nvCxnSpPr>
            <p:spPr bwMode="auto">
              <a:xfrm>
                <a:off x="467544" y="3276600"/>
                <a:ext cx="8424936" cy="0"/>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360" name="直接连接符 359"/>
              <p:cNvCxnSpPr/>
              <p:nvPr/>
            </p:nvCxnSpPr>
            <p:spPr bwMode="auto">
              <a:xfrm>
                <a:off x="467544" y="2420888"/>
                <a:ext cx="0" cy="936104"/>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361" name="直接连接符 360"/>
              <p:cNvCxnSpPr/>
              <p:nvPr/>
            </p:nvCxnSpPr>
            <p:spPr bwMode="auto">
              <a:xfrm>
                <a:off x="907976" y="2420888"/>
                <a:ext cx="0" cy="936104"/>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362" name="直接连接符 361"/>
              <p:cNvCxnSpPr/>
              <p:nvPr/>
            </p:nvCxnSpPr>
            <p:spPr bwMode="auto">
              <a:xfrm>
                <a:off x="1340024" y="2420888"/>
                <a:ext cx="0" cy="936104"/>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366" name="直接连接符 365"/>
              <p:cNvCxnSpPr/>
              <p:nvPr/>
            </p:nvCxnSpPr>
            <p:spPr bwMode="auto">
              <a:xfrm>
                <a:off x="1547664" y="2420888"/>
                <a:ext cx="0" cy="936104"/>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367" name="直接连接符 366"/>
              <p:cNvCxnSpPr/>
              <p:nvPr/>
            </p:nvCxnSpPr>
            <p:spPr bwMode="auto">
              <a:xfrm>
                <a:off x="1988096" y="2420888"/>
                <a:ext cx="0" cy="936104"/>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368" name="直接连接符 367"/>
              <p:cNvCxnSpPr/>
              <p:nvPr/>
            </p:nvCxnSpPr>
            <p:spPr bwMode="auto">
              <a:xfrm>
                <a:off x="2420144" y="2420888"/>
                <a:ext cx="0" cy="936104"/>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373" name="直接连接符 372"/>
              <p:cNvCxnSpPr/>
              <p:nvPr/>
            </p:nvCxnSpPr>
            <p:spPr bwMode="auto">
              <a:xfrm>
                <a:off x="2627784" y="2420888"/>
                <a:ext cx="0" cy="936104"/>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374" name="直接连接符 373"/>
              <p:cNvCxnSpPr/>
              <p:nvPr/>
            </p:nvCxnSpPr>
            <p:spPr bwMode="auto">
              <a:xfrm>
                <a:off x="3068216" y="2420888"/>
                <a:ext cx="0" cy="936104"/>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375" name="直接连接符 374"/>
              <p:cNvCxnSpPr/>
              <p:nvPr/>
            </p:nvCxnSpPr>
            <p:spPr bwMode="auto">
              <a:xfrm>
                <a:off x="3500264" y="2420888"/>
                <a:ext cx="0" cy="936104"/>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379" name="直接连接符 378"/>
              <p:cNvCxnSpPr/>
              <p:nvPr/>
            </p:nvCxnSpPr>
            <p:spPr bwMode="auto">
              <a:xfrm>
                <a:off x="3707904" y="2412504"/>
                <a:ext cx="0" cy="936104"/>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380" name="直接连接符 379"/>
              <p:cNvCxnSpPr/>
              <p:nvPr/>
            </p:nvCxnSpPr>
            <p:spPr bwMode="auto">
              <a:xfrm>
                <a:off x="4148336" y="2412504"/>
                <a:ext cx="0" cy="936104"/>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381" name="直接连接符 380"/>
              <p:cNvCxnSpPr/>
              <p:nvPr/>
            </p:nvCxnSpPr>
            <p:spPr bwMode="auto">
              <a:xfrm>
                <a:off x="4580384" y="2412504"/>
                <a:ext cx="0" cy="936104"/>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385" name="直接连接符 384"/>
              <p:cNvCxnSpPr/>
              <p:nvPr/>
            </p:nvCxnSpPr>
            <p:spPr bwMode="auto">
              <a:xfrm>
                <a:off x="4716016" y="2420888"/>
                <a:ext cx="0" cy="936104"/>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386" name="直接连接符 385"/>
              <p:cNvCxnSpPr/>
              <p:nvPr/>
            </p:nvCxnSpPr>
            <p:spPr bwMode="auto">
              <a:xfrm>
                <a:off x="5156448" y="2420888"/>
                <a:ext cx="0" cy="936104"/>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387" name="直接连接符 386"/>
              <p:cNvCxnSpPr/>
              <p:nvPr/>
            </p:nvCxnSpPr>
            <p:spPr bwMode="auto">
              <a:xfrm>
                <a:off x="5588496" y="2420888"/>
                <a:ext cx="0" cy="936104"/>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391" name="直接连接符 390"/>
              <p:cNvCxnSpPr/>
              <p:nvPr/>
            </p:nvCxnSpPr>
            <p:spPr bwMode="auto">
              <a:xfrm>
                <a:off x="5796136" y="2412504"/>
                <a:ext cx="0" cy="936104"/>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392" name="直接连接符 391"/>
              <p:cNvCxnSpPr/>
              <p:nvPr/>
            </p:nvCxnSpPr>
            <p:spPr bwMode="auto">
              <a:xfrm>
                <a:off x="6236568" y="2412504"/>
                <a:ext cx="0" cy="936104"/>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393" name="直接连接符 392"/>
              <p:cNvCxnSpPr/>
              <p:nvPr/>
            </p:nvCxnSpPr>
            <p:spPr bwMode="auto">
              <a:xfrm>
                <a:off x="6668616" y="2412504"/>
                <a:ext cx="0" cy="936104"/>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397" name="直接连接符 396"/>
              <p:cNvCxnSpPr/>
              <p:nvPr/>
            </p:nvCxnSpPr>
            <p:spPr bwMode="auto">
              <a:xfrm>
                <a:off x="6877732" y="2412504"/>
                <a:ext cx="0" cy="936104"/>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398" name="直接连接符 397"/>
              <p:cNvCxnSpPr/>
              <p:nvPr/>
            </p:nvCxnSpPr>
            <p:spPr bwMode="auto">
              <a:xfrm>
                <a:off x="7318164" y="2412504"/>
                <a:ext cx="0" cy="936104"/>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399" name="直接连接符 398"/>
              <p:cNvCxnSpPr/>
              <p:nvPr/>
            </p:nvCxnSpPr>
            <p:spPr bwMode="auto">
              <a:xfrm>
                <a:off x="7750212" y="2412504"/>
                <a:ext cx="0" cy="936104"/>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403" name="直接连接符 402"/>
              <p:cNvCxnSpPr/>
              <p:nvPr/>
            </p:nvCxnSpPr>
            <p:spPr bwMode="auto">
              <a:xfrm>
                <a:off x="7957852" y="2412504"/>
                <a:ext cx="0" cy="936104"/>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404" name="直接连接符 403"/>
              <p:cNvCxnSpPr/>
              <p:nvPr/>
            </p:nvCxnSpPr>
            <p:spPr bwMode="auto">
              <a:xfrm>
                <a:off x="8398284" y="2412504"/>
                <a:ext cx="0" cy="936104"/>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405" name="直接连接符 404"/>
              <p:cNvCxnSpPr/>
              <p:nvPr/>
            </p:nvCxnSpPr>
            <p:spPr bwMode="auto">
              <a:xfrm>
                <a:off x="8830332" y="2412504"/>
                <a:ext cx="0" cy="936104"/>
              </a:xfrm>
              <a:prstGeom prst="line">
                <a:avLst/>
              </a:prstGeom>
              <a:solidFill>
                <a:schemeClr val="accent1"/>
              </a:solidFill>
              <a:ln w="9525" cap="flat" cmpd="sng" algn="ctr">
                <a:solidFill>
                  <a:schemeClr val="tx1"/>
                </a:solidFill>
                <a:prstDash val="dashDot"/>
                <a:round/>
                <a:headEnd type="none" w="med" len="med"/>
                <a:tailEnd type="none" w="med" len="med"/>
              </a:ln>
              <a:effectLst/>
            </p:spPr>
          </p:cxnSp>
          <p:sp>
            <p:nvSpPr>
              <p:cNvPr id="406" name="任意多边形 405"/>
              <p:cNvSpPr/>
              <p:nvPr/>
            </p:nvSpPr>
            <p:spPr bwMode="auto">
              <a:xfrm>
                <a:off x="7956376" y="1340768"/>
                <a:ext cx="441511" cy="423231"/>
              </a:xfrm>
              <a:custGeom>
                <a:avLst/>
                <a:gdLst>
                  <a:gd name="connsiteX0" fmla="*/ 0 w 3476297"/>
                  <a:gd name="connsiteY0" fmla="*/ 420413 h 855279"/>
                  <a:gd name="connsiteX1" fmla="*/ 874986 w 3476297"/>
                  <a:gd name="connsiteY1" fmla="*/ 2627 h 855279"/>
                  <a:gd name="connsiteX2" fmla="*/ 1734207 w 3476297"/>
                  <a:gd name="connsiteY2" fmla="*/ 436178 h 855279"/>
                  <a:gd name="connsiteX3" fmla="*/ 2601310 w 3476297"/>
                  <a:gd name="connsiteY3" fmla="*/ 853965 h 855279"/>
                  <a:gd name="connsiteX4" fmla="*/ 3476297 w 3476297"/>
                  <a:gd name="connsiteY4" fmla="*/ 428296 h 855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6297" h="855279">
                    <a:moveTo>
                      <a:pt x="0" y="420413"/>
                    </a:moveTo>
                    <a:cubicBezTo>
                      <a:pt x="292976" y="210206"/>
                      <a:pt x="585952" y="0"/>
                      <a:pt x="874986" y="2627"/>
                    </a:cubicBezTo>
                    <a:cubicBezTo>
                      <a:pt x="1164020" y="5254"/>
                      <a:pt x="1446486" y="294288"/>
                      <a:pt x="1734207" y="436178"/>
                    </a:cubicBezTo>
                    <a:cubicBezTo>
                      <a:pt x="2021928" y="578068"/>
                      <a:pt x="2310962" y="855279"/>
                      <a:pt x="2601310" y="853965"/>
                    </a:cubicBezTo>
                    <a:cubicBezTo>
                      <a:pt x="2891658" y="852651"/>
                      <a:pt x="3183977" y="640473"/>
                      <a:pt x="3476297" y="428296"/>
                    </a:cubicBezTo>
                  </a:path>
                </a:pathLst>
              </a:cu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07" name="任意多边形 406"/>
              <p:cNvSpPr/>
              <p:nvPr/>
            </p:nvSpPr>
            <p:spPr bwMode="auto">
              <a:xfrm>
                <a:off x="6876256" y="1340768"/>
                <a:ext cx="441511" cy="423231"/>
              </a:xfrm>
              <a:custGeom>
                <a:avLst/>
                <a:gdLst>
                  <a:gd name="connsiteX0" fmla="*/ 0 w 3476297"/>
                  <a:gd name="connsiteY0" fmla="*/ 420413 h 855279"/>
                  <a:gd name="connsiteX1" fmla="*/ 874986 w 3476297"/>
                  <a:gd name="connsiteY1" fmla="*/ 2627 h 855279"/>
                  <a:gd name="connsiteX2" fmla="*/ 1734207 w 3476297"/>
                  <a:gd name="connsiteY2" fmla="*/ 436178 h 855279"/>
                  <a:gd name="connsiteX3" fmla="*/ 2601310 w 3476297"/>
                  <a:gd name="connsiteY3" fmla="*/ 853965 h 855279"/>
                  <a:gd name="connsiteX4" fmla="*/ 3476297 w 3476297"/>
                  <a:gd name="connsiteY4" fmla="*/ 428296 h 855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6297" h="855279">
                    <a:moveTo>
                      <a:pt x="0" y="420413"/>
                    </a:moveTo>
                    <a:cubicBezTo>
                      <a:pt x="292976" y="210206"/>
                      <a:pt x="585952" y="0"/>
                      <a:pt x="874986" y="2627"/>
                    </a:cubicBezTo>
                    <a:cubicBezTo>
                      <a:pt x="1164020" y="5254"/>
                      <a:pt x="1446486" y="294288"/>
                      <a:pt x="1734207" y="436178"/>
                    </a:cubicBezTo>
                    <a:cubicBezTo>
                      <a:pt x="2021928" y="578068"/>
                      <a:pt x="2310962" y="855279"/>
                      <a:pt x="2601310" y="853965"/>
                    </a:cubicBezTo>
                    <a:cubicBezTo>
                      <a:pt x="2891658" y="852651"/>
                      <a:pt x="3183977" y="640473"/>
                      <a:pt x="3476297" y="428296"/>
                    </a:cubicBezTo>
                  </a:path>
                </a:pathLst>
              </a:cu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08" name="任意多边形 407"/>
              <p:cNvSpPr/>
              <p:nvPr/>
            </p:nvSpPr>
            <p:spPr bwMode="auto">
              <a:xfrm>
                <a:off x="5796136" y="1340768"/>
                <a:ext cx="441511" cy="423231"/>
              </a:xfrm>
              <a:custGeom>
                <a:avLst/>
                <a:gdLst>
                  <a:gd name="connsiteX0" fmla="*/ 0 w 3476297"/>
                  <a:gd name="connsiteY0" fmla="*/ 420413 h 855279"/>
                  <a:gd name="connsiteX1" fmla="*/ 874986 w 3476297"/>
                  <a:gd name="connsiteY1" fmla="*/ 2627 h 855279"/>
                  <a:gd name="connsiteX2" fmla="*/ 1734207 w 3476297"/>
                  <a:gd name="connsiteY2" fmla="*/ 436178 h 855279"/>
                  <a:gd name="connsiteX3" fmla="*/ 2601310 w 3476297"/>
                  <a:gd name="connsiteY3" fmla="*/ 853965 h 855279"/>
                  <a:gd name="connsiteX4" fmla="*/ 3476297 w 3476297"/>
                  <a:gd name="connsiteY4" fmla="*/ 428296 h 855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6297" h="855279">
                    <a:moveTo>
                      <a:pt x="0" y="420413"/>
                    </a:moveTo>
                    <a:cubicBezTo>
                      <a:pt x="292976" y="210206"/>
                      <a:pt x="585952" y="0"/>
                      <a:pt x="874986" y="2627"/>
                    </a:cubicBezTo>
                    <a:cubicBezTo>
                      <a:pt x="1164020" y="5254"/>
                      <a:pt x="1446486" y="294288"/>
                      <a:pt x="1734207" y="436178"/>
                    </a:cubicBezTo>
                    <a:cubicBezTo>
                      <a:pt x="2021928" y="578068"/>
                      <a:pt x="2310962" y="855279"/>
                      <a:pt x="2601310" y="853965"/>
                    </a:cubicBezTo>
                    <a:cubicBezTo>
                      <a:pt x="2891658" y="852651"/>
                      <a:pt x="3183977" y="640473"/>
                      <a:pt x="3476297" y="428296"/>
                    </a:cubicBezTo>
                  </a:path>
                </a:pathLst>
              </a:cu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09" name="任意多边形 408"/>
              <p:cNvSpPr/>
              <p:nvPr/>
            </p:nvSpPr>
            <p:spPr bwMode="auto">
              <a:xfrm>
                <a:off x="4716016" y="1340768"/>
                <a:ext cx="441511" cy="423231"/>
              </a:xfrm>
              <a:custGeom>
                <a:avLst/>
                <a:gdLst>
                  <a:gd name="connsiteX0" fmla="*/ 0 w 3476297"/>
                  <a:gd name="connsiteY0" fmla="*/ 420413 h 855279"/>
                  <a:gd name="connsiteX1" fmla="*/ 874986 w 3476297"/>
                  <a:gd name="connsiteY1" fmla="*/ 2627 h 855279"/>
                  <a:gd name="connsiteX2" fmla="*/ 1734207 w 3476297"/>
                  <a:gd name="connsiteY2" fmla="*/ 436178 h 855279"/>
                  <a:gd name="connsiteX3" fmla="*/ 2601310 w 3476297"/>
                  <a:gd name="connsiteY3" fmla="*/ 853965 h 855279"/>
                  <a:gd name="connsiteX4" fmla="*/ 3476297 w 3476297"/>
                  <a:gd name="connsiteY4" fmla="*/ 428296 h 855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6297" h="855279">
                    <a:moveTo>
                      <a:pt x="0" y="420413"/>
                    </a:moveTo>
                    <a:cubicBezTo>
                      <a:pt x="292976" y="210206"/>
                      <a:pt x="585952" y="0"/>
                      <a:pt x="874986" y="2627"/>
                    </a:cubicBezTo>
                    <a:cubicBezTo>
                      <a:pt x="1164020" y="5254"/>
                      <a:pt x="1446486" y="294288"/>
                      <a:pt x="1734207" y="436178"/>
                    </a:cubicBezTo>
                    <a:cubicBezTo>
                      <a:pt x="2021928" y="578068"/>
                      <a:pt x="2310962" y="855279"/>
                      <a:pt x="2601310" y="853965"/>
                    </a:cubicBezTo>
                    <a:cubicBezTo>
                      <a:pt x="2891658" y="852651"/>
                      <a:pt x="3183977" y="640473"/>
                      <a:pt x="3476297" y="428296"/>
                    </a:cubicBezTo>
                  </a:path>
                </a:pathLst>
              </a:cu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10" name="任意多边形 409"/>
              <p:cNvSpPr/>
              <p:nvPr/>
            </p:nvSpPr>
            <p:spPr bwMode="auto">
              <a:xfrm>
                <a:off x="3707904" y="1340768"/>
                <a:ext cx="441511" cy="423231"/>
              </a:xfrm>
              <a:custGeom>
                <a:avLst/>
                <a:gdLst>
                  <a:gd name="connsiteX0" fmla="*/ 0 w 3476297"/>
                  <a:gd name="connsiteY0" fmla="*/ 420413 h 855279"/>
                  <a:gd name="connsiteX1" fmla="*/ 874986 w 3476297"/>
                  <a:gd name="connsiteY1" fmla="*/ 2627 h 855279"/>
                  <a:gd name="connsiteX2" fmla="*/ 1734207 w 3476297"/>
                  <a:gd name="connsiteY2" fmla="*/ 436178 h 855279"/>
                  <a:gd name="connsiteX3" fmla="*/ 2601310 w 3476297"/>
                  <a:gd name="connsiteY3" fmla="*/ 853965 h 855279"/>
                  <a:gd name="connsiteX4" fmla="*/ 3476297 w 3476297"/>
                  <a:gd name="connsiteY4" fmla="*/ 428296 h 855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6297" h="855279">
                    <a:moveTo>
                      <a:pt x="0" y="420413"/>
                    </a:moveTo>
                    <a:cubicBezTo>
                      <a:pt x="292976" y="210206"/>
                      <a:pt x="585952" y="0"/>
                      <a:pt x="874986" y="2627"/>
                    </a:cubicBezTo>
                    <a:cubicBezTo>
                      <a:pt x="1164020" y="5254"/>
                      <a:pt x="1446486" y="294288"/>
                      <a:pt x="1734207" y="436178"/>
                    </a:cubicBezTo>
                    <a:cubicBezTo>
                      <a:pt x="2021928" y="578068"/>
                      <a:pt x="2310962" y="855279"/>
                      <a:pt x="2601310" y="853965"/>
                    </a:cubicBezTo>
                    <a:cubicBezTo>
                      <a:pt x="2891658" y="852651"/>
                      <a:pt x="3183977" y="640473"/>
                      <a:pt x="3476297" y="428296"/>
                    </a:cubicBezTo>
                  </a:path>
                </a:pathLst>
              </a:cu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11" name="任意多边形 410"/>
              <p:cNvSpPr/>
              <p:nvPr/>
            </p:nvSpPr>
            <p:spPr bwMode="auto">
              <a:xfrm>
                <a:off x="2627784" y="1340768"/>
                <a:ext cx="441511" cy="423231"/>
              </a:xfrm>
              <a:custGeom>
                <a:avLst/>
                <a:gdLst>
                  <a:gd name="connsiteX0" fmla="*/ 0 w 3476297"/>
                  <a:gd name="connsiteY0" fmla="*/ 420413 h 855279"/>
                  <a:gd name="connsiteX1" fmla="*/ 874986 w 3476297"/>
                  <a:gd name="connsiteY1" fmla="*/ 2627 h 855279"/>
                  <a:gd name="connsiteX2" fmla="*/ 1734207 w 3476297"/>
                  <a:gd name="connsiteY2" fmla="*/ 436178 h 855279"/>
                  <a:gd name="connsiteX3" fmla="*/ 2601310 w 3476297"/>
                  <a:gd name="connsiteY3" fmla="*/ 853965 h 855279"/>
                  <a:gd name="connsiteX4" fmla="*/ 3476297 w 3476297"/>
                  <a:gd name="connsiteY4" fmla="*/ 428296 h 855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6297" h="855279">
                    <a:moveTo>
                      <a:pt x="0" y="420413"/>
                    </a:moveTo>
                    <a:cubicBezTo>
                      <a:pt x="292976" y="210206"/>
                      <a:pt x="585952" y="0"/>
                      <a:pt x="874986" y="2627"/>
                    </a:cubicBezTo>
                    <a:cubicBezTo>
                      <a:pt x="1164020" y="5254"/>
                      <a:pt x="1446486" y="294288"/>
                      <a:pt x="1734207" y="436178"/>
                    </a:cubicBezTo>
                    <a:cubicBezTo>
                      <a:pt x="2021928" y="578068"/>
                      <a:pt x="2310962" y="855279"/>
                      <a:pt x="2601310" y="853965"/>
                    </a:cubicBezTo>
                    <a:cubicBezTo>
                      <a:pt x="2891658" y="852651"/>
                      <a:pt x="3183977" y="640473"/>
                      <a:pt x="3476297" y="428296"/>
                    </a:cubicBezTo>
                  </a:path>
                </a:pathLst>
              </a:cu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12" name="任意多边形 411"/>
              <p:cNvSpPr/>
              <p:nvPr/>
            </p:nvSpPr>
            <p:spPr bwMode="auto">
              <a:xfrm>
                <a:off x="1547664" y="1340768"/>
                <a:ext cx="441511" cy="423231"/>
              </a:xfrm>
              <a:custGeom>
                <a:avLst/>
                <a:gdLst>
                  <a:gd name="connsiteX0" fmla="*/ 0 w 3476297"/>
                  <a:gd name="connsiteY0" fmla="*/ 420413 h 855279"/>
                  <a:gd name="connsiteX1" fmla="*/ 874986 w 3476297"/>
                  <a:gd name="connsiteY1" fmla="*/ 2627 h 855279"/>
                  <a:gd name="connsiteX2" fmla="*/ 1734207 w 3476297"/>
                  <a:gd name="connsiteY2" fmla="*/ 436178 h 855279"/>
                  <a:gd name="connsiteX3" fmla="*/ 2601310 w 3476297"/>
                  <a:gd name="connsiteY3" fmla="*/ 853965 h 855279"/>
                  <a:gd name="connsiteX4" fmla="*/ 3476297 w 3476297"/>
                  <a:gd name="connsiteY4" fmla="*/ 428296 h 855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6297" h="855279">
                    <a:moveTo>
                      <a:pt x="0" y="420413"/>
                    </a:moveTo>
                    <a:cubicBezTo>
                      <a:pt x="292976" y="210206"/>
                      <a:pt x="585952" y="0"/>
                      <a:pt x="874986" y="2627"/>
                    </a:cubicBezTo>
                    <a:cubicBezTo>
                      <a:pt x="1164020" y="5254"/>
                      <a:pt x="1446486" y="294288"/>
                      <a:pt x="1734207" y="436178"/>
                    </a:cubicBezTo>
                    <a:cubicBezTo>
                      <a:pt x="2021928" y="578068"/>
                      <a:pt x="2310962" y="855279"/>
                      <a:pt x="2601310" y="853965"/>
                    </a:cubicBezTo>
                    <a:cubicBezTo>
                      <a:pt x="2891658" y="852651"/>
                      <a:pt x="3183977" y="640473"/>
                      <a:pt x="3476297" y="428296"/>
                    </a:cubicBezTo>
                  </a:path>
                </a:pathLst>
              </a:cu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13" name="任意多边形 412"/>
              <p:cNvSpPr/>
              <p:nvPr/>
            </p:nvSpPr>
            <p:spPr bwMode="auto">
              <a:xfrm>
                <a:off x="467544" y="1340768"/>
                <a:ext cx="441511" cy="423231"/>
              </a:xfrm>
              <a:custGeom>
                <a:avLst/>
                <a:gdLst>
                  <a:gd name="connsiteX0" fmla="*/ 0 w 3476297"/>
                  <a:gd name="connsiteY0" fmla="*/ 420413 h 855279"/>
                  <a:gd name="connsiteX1" fmla="*/ 874986 w 3476297"/>
                  <a:gd name="connsiteY1" fmla="*/ 2627 h 855279"/>
                  <a:gd name="connsiteX2" fmla="*/ 1734207 w 3476297"/>
                  <a:gd name="connsiteY2" fmla="*/ 436178 h 855279"/>
                  <a:gd name="connsiteX3" fmla="*/ 2601310 w 3476297"/>
                  <a:gd name="connsiteY3" fmla="*/ 853965 h 855279"/>
                  <a:gd name="connsiteX4" fmla="*/ 3476297 w 3476297"/>
                  <a:gd name="connsiteY4" fmla="*/ 428296 h 855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6297" h="855279">
                    <a:moveTo>
                      <a:pt x="0" y="420413"/>
                    </a:moveTo>
                    <a:cubicBezTo>
                      <a:pt x="292976" y="210206"/>
                      <a:pt x="585952" y="0"/>
                      <a:pt x="874986" y="2627"/>
                    </a:cubicBezTo>
                    <a:cubicBezTo>
                      <a:pt x="1164020" y="5254"/>
                      <a:pt x="1446486" y="294288"/>
                      <a:pt x="1734207" y="436178"/>
                    </a:cubicBezTo>
                    <a:cubicBezTo>
                      <a:pt x="2021928" y="578068"/>
                      <a:pt x="2310962" y="855279"/>
                      <a:pt x="2601310" y="853965"/>
                    </a:cubicBezTo>
                    <a:cubicBezTo>
                      <a:pt x="2891658" y="852651"/>
                      <a:pt x="3183977" y="640473"/>
                      <a:pt x="3476297" y="428296"/>
                    </a:cubicBezTo>
                  </a:path>
                </a:pathLst>
              </a:cu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14" name="任意多边形 413"/>
              <p:cNvSpPr/>
              <p:nvPr/>
            </p:nvSpPr>
            <p:spPr bwMode="auto">
              <a:xfrm>
                <a:off x="1547664" y="2636912"/>
                <a:ext cx="441511" cy="423231"/>
              </a:xfrm>
              <a:custGeom>
                <a:avLst/>
                <a:gdLst>
                  <a:gd name="connsiteX0" fmla="*/ 0 w 3476297"/>
                  <a:gd name="connsiteY0" fmla="*/ 420413 h 855279"/>
                  <a:gd name="connsiteX1" fmla="*/ 874986 w 3476297"/>
                  <a:gd name="connsiteY1" fmla="*/ 2627 h 855279"/>
                  <a:gd name="connsiteX2" fmla="*/ 1734207 w 3476297"/>
                  <a:gd name="connsiteY2" fmla="*/ 436178 h 855279"/>
                  <a:gd name="connsiteX3" fmla="*/ 2601310 w 3476297"/>
                  <a:gd name="connsiteY3" fmla="*/ 853965 h 855279"/>
                  <a:gd name="connsiteX4" fmla="*/ 3476297 w 3476297"/>
                  <a:gd name="connsiteY4" fmla="*/ 428296 h 855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6297" h="855279">
                    <a:moveTo>
                      <a:pt x="0" y="420413"/>
                    </a:moveTo>
                    <a:cubicBezTo>
                      <a:pt x="292976" y="210206"/>
                      <a:pt x="585952" y="0"/>
                      <a:pt x="874986" y="2627"/>
                    </a:cubicBezTo>
                    <a:cubicBezTo>
                      <a:pt x="1164020" y="5254"/>
                      <a:pt x="1446486" y="294288"/>
                      <a:pt x="1734207" y="436178"/>
                    </a:cubicBezTo>
                    <a:cubicBezTo>
                      <a:pt x="2021928" y="578068"/>
                      <a:pt x="2310962" y="855279"/>
                      <a:pt x="2601310" y="853965"/>
                    </a:cubicBezTo>
                    <a:cubicBezTo>
                      <a:pt x="2891658" y="852651"/>
                      <a:pt x="3183977" y="640473"/>
                      <a:pt x="3476297" y="428296"/>
                    </a:cubicBezTo>
                  </a:path>
                </a:pathLst>
              </a:cu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15" name="任意多边形 414"/>
              <p:cNvSpPr/>
              <p:nvPr/>
            </p:nvSpPr>
            <p:spPr bwMode="auto">
              <a:xfrm>
                <a:off x="2627784" y="2636912"/>
                <a:ext cx="441511" cy="423231"/>
              </a:xfrm>
              <a:custGeom>
                <a:avLst/>
                <a:gdLst>
                  <a:gd name="connsiteX0" fmla="*/ 0 w 3476297"/>
                  <a:gd name="connsiteY0" fmla="*/ 420413 h 855279"/>
                  <a:gd name="connsiteX1" fmla="*/ 874986 w 3476297"/>
                  <a:gd name="connsiteY1" fmla="*/ 2627 h 855279"/>
                  <a:gd name="connsiteX2" fmla="*/ 1734207 w 3476297"/>
                  <a:gd name="connsiteY2" fmla="*/ 436178 h 855279"/>
                  <a:gd name="connsiteX3" fmla="*/ 2601310 w 3476297"/>
                  <a:gd name="connsiteY3" fmla="*/ 853965 h 855279"/>
                  <a:gd name="connsiteX4" fmla="*/ 3476297 w 3476297"/>
                  <a:gd name="connsiteY4" fmla="*/ 428296 h 855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6297" h="855279">
                    <a:moveTo>
                      <a:pt x="0" y="420413"/>
                    </a:moveTo>
                    <a:cubicBezTo>
                      <a:pt x="292976" y="210206"/>
                      <a:pt x="585952" y="0"/>
                      <a:pt x="874986" y="2627"/>
                    </a:cubicBezTo>
                    <a:cubicBezTo>
                      <a:pt x="1164020" y="5254"/>
                      <a:pt x="1446486" y="294288"/>
                      <a:pt x="1734207" y="436178"/>
                    </a:cubicBezTo>
                    <a:cubicBezTo>
                      <a:pt x="2021928" y="578068"/>
                      <a:pt x="2310962" y="855279"/>
                      <a:pt x="2601310" y="853965"/>
                    </a:cubicBezTo>
                    <a:cubicBezTo>
                      <a:pt x="2891658" y="852651"/>
                      <a:pt x="3183977" y="640473"/>
                      <a:pt x="3476297" y="428296"/>
                    </a:cubicBezTo>
                  </a:path>
                </a:pathLst>
              </a:cu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16" name="任意多边形 415"/>
              <p:cNvSpPr/>
              <p:nvPr/>
            </p:nvSpPr>
            <p:spPr bwMode="auto">
              <a:xfrm>
                <a:off x="3707904" y="2636912"/>
                <a:ext cx="441511" cy="423231"/>
              </a:xfrm>
              <a:custGeom>
                <a:avLst/>
                <a:gdLst>
                  <a:gd name="connsiteX0" fmla="*/ 0 w 3476297"/>
                  <a:gd name="connsiteY0" fmla="*/ 420413 h 855279"/>
                  <a:gd name="connsiteX1" fmla="*/ 874986 w 3476297"/>
                  <a:gd name="connsiteY1" fmla="*/ 2627 h 855279"/>
                  <a:gd name="connsiteX2" fmla="*/ 1734207 w 3476297"/>
                  <a:gd name="connsiteY2" fmla="*/ 436178 h 855279"/>
                  <a:gd name="connsiteX3" fmla="*/ 2601310 w 3476297"/>
                  <a:gd name="connsiteY3" fmla="*/ 853965 h 855279"/>
                  <a:gd name="connsiteX4" fmla="*/ 3476297 w 3476297"/>
                  <a:gd name="connsiteY4" fmla="*/ 428296 h 855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6297" h="855279">
                    <a:moveTo>
                      <a:pt x="0" y="420413"/>
                    </a:moveTo>
                    <a:cubicBezTo>
                      <a:pt x="292976" y="210206"/>
                      <a:pt x="585952" y="0"/>
                      <a:pt x="874986" y="2627"/>
                    </a:cubicBezTo>
                    <a:cubicBezTo>
                      <a:pt x="1164020" y="5254"/>
                      <a:pt x="1446486" y="294288"/>
                      <a:pt x="1734207" y="436178"/>
                    </a:cubicBezTo>
                    <a:cubicBezTo>
                      <a:pt x="2021928" y="578068"/>
                      <a:pt x="2310962" y="855279"/>
                      <a:pt x="2601310" y="853965"/>
                    </a:cubicBezTo>
                    <a:cubicBezTo>
                      <a:pt x="2891658" y="852651"/>
                      <a:pt x="3183977" y="640473"/>
                      <a:pt x="3476297" y="428296"/>
                    </a:cubicBezTo>
                  </a:path>
                </a:pathLst>
              </a:cu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17" name="任意多边形 416"/>
              <p:cNvSpPr/>
              <p:nvPr/>
            </p:nvSpPr>
            <p:spPr bwMode="auto">
              <a:xfrm>
                <a:off x="4716016" y="2636912"/>
                <a:ext cx="441511" cy="423231"/>
              </a:xfrm>
              <a:custGeom>
                <a:avLst/>
                <a:gdLst>
                  <a:gd name="connsiteX0" fmla="*/ 0 w 3476297"/>
                  <a:gd name="connsiteY0" fmla="*/ 420413 h 855279"/>
                  <a:gd name="connsiteX1" fmla="*/ 874986 w 3476297"/>
                  <a:gd name="connsiteY1" fmla="*/ 2627 h 855279"/>
                  <a:gd name="connsiteX2" fmla="*/ 1734207 w 3476297"/>
                  <a:gd name="connsiteY2" fmla="*/ 436178 h 855279"/>
                  <a:gd name="connsiteX3" fmla="*/ 2601310 w 3476297"/>
                  <a:gd name="connsiteY3" fmla="*/ 853965 h 855279"/>
                  <a:gd name="connsiteX4" fmla="*/ 3476297 w 3476297"/>
                  <a:gd name="connsiteY4" fmla="*/ 428296 h 855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6297" h="855279">
                    <a:moveTo>
                      <a:pt x="0" y="420413"/>
                    </a:moveTo>
                    <a:cubicBezTo>
                      <a:pt x="292976" y="210206"/>
                      <a:pt x="585952" y="0"/>
                      <a:pt x="874986" y="2627"/>
                    </a:cubicBezTo>
                    <a:cubicBezTo>
                      <a:pt x="1164020" y="5254"/>
                      <a:pt x="1446486" y="294288"/>
                      <a:pt x="1734207" y="436178"/>
                    </a:cubicBezTo>
                    <a:cubicBezTo>
                      <a:pt x="2021928" y="578068"/>
                      <a:pt x="2310962" y="855279"/>
                      <a:pt x="2601310" y="853965"/>
                    </a:cubicBezTo>
                    <a:cubicBezTo>
                      <a:pt x="2891658" y="852651"/>
                      <a:pt x="3183977" y="640473"/>
                      <a:pt x="3476297" y="428296"/>
                    </a:cubicBezTo>
                  </a:path>
                </a:pathLst>
              </a:cu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18" name="任意多边形 417"/>
              <p:cNvSpPr/>
              <p:nvPr/>
            </p:nvSpPr>
            <p:spPr bwMode="auto">
              <a:xfrm>
                <a:off x="5796136" y="2636912"/>
                <a:ext cx="441511" cy="423231"/>
              </a:xfrm>
              <a:custGeom>
                <a:avLst/>
                <a:gdLst>
                  <a:gd name="connsiteX0" fmla="*/ 0 w 3476297"/>
                  <a:gd name="connsiteY0" fmla="*/ 420413 h 855279"/>
                  <a:gd name="connsiteX1" fmla="*/ 874986 w 3476297"/>
                  <a:gd name="connsiteY1" fmla="*/ 2627 h 855279"/>
                  <a:gd name="connsiteX2" fmla="*/ 1734207 w 3476297"/>
                  <a:gd name="connsiteY2" fmla="*/ 436178 h 855279"/>
                  <a:gd name="connsiteX3" fmla="*/ 2601310 w 3476297"/>
                  <a:gd name="connsiteY3" fmla="*/ 853965 h 855279"/>
                  <a:gd name="connsiteX4" fmla="*/ 3476297 w 3476297"/>
                  <a:gd name="connsiteY4" fmla="*/ 428296 h 855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6297" h="855279">
                    <a:moveTo>
                      <a:pt x="0" y="420413"/>
                    </a:moveTo>
                    <a:cubicBezTo>
                      <a:pt x="292976" y="210206"/>
                      <a:pt x="585952" y="0"/>
                      <a:pt x="874986" y="2627"/>
                    </a:cubicBezTo>
                    <a:cubicBezTo>
                      <a:pt x="1164020" y="5254"/>
                      <a:pt x="1446486" y="294288"/>
                      <a:pt x="1734207" y="436178"/>
                    </a:cubicBezTo>
                    <a:cubicBezTo>
                      <a:pt x="2021928" y="578068"/>
                      <a:pt x="2310962" y="855279"/>
                      <a:pt x="2601310" y="853965"/>
                    </a:cubicBezTo>
                    <a:cubicBezTo>
                      <a:pt x="2891658" y="852651"/>
                      <a:pt x="3183977" y="640473"/>
                      <a:pt x="3476297" y="428296"/>
                    </a:cubicBezTo>
                  </a:path>
                </a:pathLst>
              </a:cu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19" name="任意多边形 418"/>
              <p:cNvSpPr/>
              <p:nvPr/>
            </p:nvSpPr>
            <p:spPr bwMode="auto">
              <a:xfrm>
                <a:off x="6876256" y="2636912"/>
                <a:ext cx="441511" cy="423231"/>
              </a:xfrm>
              <a:custGeom>
                <a:avLst/>
                <a:gdLst>
                  <a:gd name="connsiteX0" fmla="*/ 0 w 3476297"/>
                  <a:gd name="connsiteY0" fmla="*/ 420413 h 855279"/>
                  <a:gd name="connsiteX1" fmla="*/ 874986 w 3476297"/>
                  <a:gd name="connsiteY1" fmla="*/ 2627 h 855279"/>
                  <a:gd name="connsiteX2" fmla="*/ 1734207 w 3476297"/>
                  <a:gd name="connsiteY2" fmla="*/ 436178 h 855279"/>
                  <a:gd name="connsiteX3" fmla="*/ 2601310 w 3476297"/>
                  <a:gd name="connsiteY3" fmla="*/ 853965 h 855279"/>
                  <a:gd name="connsiteX4" fmla="*/ 3476297 w 3476297"/>
                  <a:gd name="connsiteY4" fmla="*/ 428296 h 855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6297" h="855279">
                    <a:moveTo>
                      <a:pt x="0" y="420413"/>
                    </a:moveTo>
                    <a:cubicBezTo>
                      <a:pt x="292976" y="210206"/>
                      <a:pt x="585952" y="0"/>
                      <a:pt x="874986" y="2627"/>
                    </a:cubicBezTo>
                    <a:cubicBezTo>
                      <a:pt x="1164020" y="5254"/>
                      <a:pt x="1446486" y="294288"/>
                      <a:pt x="1734207" y="436178"/>
                    </a:cubicBezTo>
                    <a:cubicBezTo>
                      <a:pt x="2021928" y="578068"/>
                      <a:pt x="2310962" y="855279"/>
                      <a:pt x="2601310" y="853965"/>
                    </a:cubicBezTo>
                    <a:cubicBezTo>
                      <a:pt x="2891658" y="852651"/>
                      <a:pt x="3183977" y="640473"/>
                      <a:pt x="3476297" y="428296"/>
                    </a:cubicBezTo>
                  </a:path>
                </a:pathLst>
              </a:cu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20" name="任意多边形 419"/>
              <p:cNvSpPr/>
              <p:nvPr/>
            </p:nvSpPr>
            <p:spPr bwMode="auto">
              <a:xfrm>
                <a:off x="7956376" y="2636912"/>
                <a:ext cx="441511" cy="423231"/>
              </a:xfrm>
              <a:custGeom>
                <a:avLst/>
                <a:gdLst>
                  <a:gd name="connsiteX0" fmla="*/ 0 w 3476297"/>
                  <a:gd name="connsiteY0" fmla="*/ 420413 h 855279"/>
                  <a:gd name="connsiteX1" fmla="*/ 874986 w 3476297"/>
                  <a:gd name="connsiteY1" fmla="*/ 2627 h 855279"/>
                  <a:gd name="connsiteX2" fmla="*/ 1734207 w 3476297"/>
                  <a:gd name="connsiteY2" fmla="*/ 436178 h 855279"/>
                  <a:gd name="connsiteX3" fmla="*/ 2601310 w 3476297"/>
                  <a:gd name="connsiteY3" fmla="*/ 853965 h 855279"/>
                  <a:gd name="connsiteX4" fmla="*/ 3476297 w 3476297"/>
                  <a:gd name="connsiteY4" fmla="*/ 428296 h 855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6297" h="855279">
                    <a:moveTo>
                      <a:pt x="0" y="420413"/>
                    </a:moveTo>
                    <a:cubicBezTo>
                      <a:pt x="292976" y="210206"/>
                      <a:pt x="585952" y="0"/>
                      <a:pt x="874986" y="2627"/>
                    </a:cubicBezTo>
                    <a:cubicBezTo>
                      <a:pt x="1164020" y="5254"/>
                      <a:pt x="1446486" y="294288"/>
                      <a:pt x="1734207" y="436178"/>
                    </a:cubicBezTo>
                    <a:cubicBezTo>
                      <a:pt x="2021928" y="578068"/>
                      <a:pt x="2310962" y="855279"/>
                      <a:pt x="2601310" y="853965"/>
                    </a:cubicBezTo>
                    <a:cubicBezTo>
                      <a:pt x="2891658" y="852651"/>
                      <a:pt x="3183977" y="640473"/>
                      <a:pt x="3476297" y="428296"/>
                    </a:cubicBezTo>
                  </a:path>
                </a:pathLst>
              </a:cu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21" name="TextBox 420"/>
              <p:cNvSpPr txBox="1"/>
              <p:nvPr/>
            </p:nvSpPr>
            <p:spPr>
              <a:xfrm>
                <a:off x="432798" y="2420888"/>
                <a:ext cx="466794" cy="261610"/>
              </a:xfrm>
              <a:prstGeom prst="rect">
                <a:avLst/>
              </a:prstGeom>
              <a:noFill/>
            </p:spPr>
            <p:txBody>
              <a:bodyPr wrap="none" rtlCol="0">
                <a:spAutoFit/>
              </a:bodyPr>
              <a:lstStyle/>
              <a:p>
                <a:r>
                  <a:rPr lang="zh-CN" altLang="en-US" sz="1100" dirty="0" smtClean="0"/>
                  <a:t>基准</a:t>
                </a:r>
                <a:endParaRPr lang="zh-CN" altLang="en-US" sz="1100" dirty="0"/>
              </a:p>
            </p:txBody>
          </p:sp>
          <p:sp>
            <p:nvSpPr>
              <p:cNvPr id="422" name="TextBox 421"/>
              <p:cNvSpPr txBox="1"/>
              <p:nvPr/>
            </p:nvSpPr>
            <p:spPr>
              <a:xfrm>
                <a:off x="1547664" y="1124744"/>
                <a:ext cx="466794" cy="261610"/>
              </a:xfrm>
              <a:prstGeom prst="rect">
                <a:avLst/>
              </a:prstGeom>
              <a:noFill/>
            </p:spPr>
            <p:txBody>
              <a:bodyPr wrap="none" rtlCol="0">
                <a:spAutoFit/>
              </a:bodyPr>
              <a:lstStyle/>
              <a:p>
                <a:r>
                  <a:rPr lang="zh-CN" altLang="en-US" sz="1100" dirty="0" smtClean="0"/>
                  <a:t>基准</a:t>
                </a:r>
                <a:endParaRPr lang="zh-CN" altLang="en-US" sz="1100" dirty="0"/>
              </a:p>
            </p:txBody>
          </p:sp>
          <p:sp>
            <p:nvSpPr>
              <p:cNvPr id="423" name="TextBox 422"/>
              <p:cNvSpPr txBox="1"/>
              <p:nvPr/>
            </p:nvSpPr>
            <p:spPr>
              <a:xfrm>
                <a:off x="3707904" y="1124744"/>
                <a:ext cx="466794" cy="261610"/>
              </a:xfrm>
              <a:prstGeom prst="rect">
                <a:avLst/>
              </a:prstGeom>
              <a:noFill/>
            </p:spPr>
            <p:txBody>
              <a:bodyPr wrap="none" rtlCol="0">
                <a:spAutoFit/>
              </a:bodyPr>
              <a:lstStyle/>
              <a:p>
                <a:r>
                  <a:rPr lang="zh-CN" altLang="en-US" sz="1100" dirty="0" smtClean="0"/>
                  <a:t>基准</a:t>
                </a:r>
                <a:endParaRPr lang="zh-CN" altLang="en-US" sz="1100" dirty="0"/>
              </a:p>
            </p:txBody>
          </p:sp>
          <p:sp>
            <p:nvSpPr>
              <p:cNvPr id="424" name="TextBox 423"/>
              <p:cNvSpPr txBox="1"/>
              <p:nvPr/>
            </p:nvSpPr>
            <p:spPr>
              <a:xfrm>
                <a:off x="2627784" y="1124744"/>
                <a:ext cx="466794" cy="261610"/>
              </a:xfrm>
              <a:prstGeom prst="rect">
                <a:avLst/>
              </a:prstGeom>
              <a:noFill/>
            </p:spPr>
            <p:txBody>
              <a:bodyPr wrap="none" rtlCol="0">
                <a:spAutoFit/>
              </a:bodyPr>
              <a:lstStyle/>
              <a:p>
                <a:r>
                  <a:rPr lang="zh-CN" altLang="en-US" sz="1100" dirty="0" smtClean="0"/>
                  <a:t>基准</a:t>
                </a:r>
                <a:endParaRPr lang="zh-CN" altLang="en-US" sz="1100" dirty="0"/>
              </a:p>
            </p:txBody>
          </p:sp>
          <p:sp>
            <p:nvSpPr>
              <p:cNvPr id="425" name="TextBox 424"/>
              <p:cNvSpPr txBox="1"/>
              <p:nvPr/>
            </p:nvSpPr>
            <p:spPr>
              <a:xfrm>
                <a:off x="4681270" y="1124744"/>
                <a:ext cx="466794" cy="261610"/>
              </a:xfrm>
              <a:prstGeom prst="rect">
                <a:avLst/>
              </a:prstGeom>
              <a:noFill/>
            </p:spPr>
            <p:txBody>
              <a:bodyPr wrap="none" rtlCol="0">
                <a:spAutoFit/>
              </a:bodyPr>
              <a:lstStyle/>
              <a:p>
                <a:r>
                  <a:rPr lang="zh-CN" altLang="en-US" sz="1100" dirty="0" smtClean="0"/>
                  <a:t>基准</a:t>
                </a:r>
                <a:endParaRPr lang="zh-CN" altLang="en-US" sz="1100" dirty="0"/>
              </a:p>
            </p:txBody>
          </p:sp>
          <p:sp>
            <p:nvSpPr>
              <p:cNvPr id="426" name="TextBox 425"/>
              <p:cNvSpPr txBox="1"/>
              <p:nvPr/>
            </p:nvSpPr>
            <p:spPr>
              <a:xfrm>
                <a:off x="7956376" y="1124744"/>
                <a:ext cx="466794" cy="261610"/>
              </a:xfrm>
              <a:prstGeom prst="rect">
                <a:avLst/>
              </a:prstGeom>
              <a:noFill/>
            </p:spPr>
            <p:txBody>
              <a:bodyPr wrap="none" rtlCol="0">
                <a:spAutoFit/>
              </a:bodyPr>
              <a:lstStyle/>
              <a:p>
                <a:r>
                  <a:rPr lang="zh-CN" altLang="en-US" sz="1100" dirty="0" smtClean="0"/>
                  <a:t>基准</a:t>
                </a:r>
                <a:endParaRPr lang="zh-CN" altLang="en-US" sz="1100" dirty="0"/>
              </a:p>
            </p:txBody>
          </p:sp>
          <p:sp>
            <p:nvSpPr>
              <p:cNvPr id="427" name="TextBox 426"/>
              <p:cNvSpPr txBox="1"/>
              <p:nvPr/>
            </p:nvSpPr>
            <p:spPr>
              <a:xfrm>
                <a:off x="6876256" y="1124744"/>
                <a:ext cx="466794" cy="261610"/>
              </a:xfrm>
              <a:prstGeom prst="rect">
                <a:avLst/>
              </a:prstGeom>
              <a:noFill/>
            </p:spPr>
            <p:txBody>
              <a:bodyPr wrap="none" rtlCol="0">
                <a:spAutoFit/>
              </a:bodyPr>
              <a:lstStyle/>
              <a:p>
                <a:r>
                  <a:rPr lang="zh-CN" altLang="en-US" sz="1100" dirty="0" smtClean="0"/>
                  <a:t>基准</a:t>
                </a:r>
                <a:endParaRPr lang="zh-CN" altLang="en-US" sz="1100" dirty="0"/>
              </a:p>
            </p:txBody>
          </p:sp>
          <p:sp>
            <p:nvSpPr>
              <p:cNvPr id="428" name="TextBox 427"/>
              <p:cNvSpPr txBox="1"/>
              <p:nvPr/>
            </p:nvSpPr>
            <p:spPr>
              <a:xfrm>
                <a:off x="5796136" y="1124744"/>
                <a:ext cx="466794" cy="261610"/>
              </a:xfrm>
              <a:prstGeom prst="rect">
                <a:avLst/>
              </a:prstGeom>
              <a:noFill/>
            </p:spPr>
            <p:txBody>
              <a:bodyPr wrap="none" rtlCol="0">
                <a:spAutoFit/>
              </a:bodyPr>
              <a:lstStyle/>
              <a:p>
                <a:r>
                  <a:rPr lang="zh-CN" altLang="en-US" sz="1100" dirty="0" smtClean="0"/>
                  <a:t>基准</a:t>
                </a:r>
                <a:endParaRPr lang="zh-CN" altLang="en-US" sz="1100" dirty="0"/>
              </a:p>
            </p:txBody>
          </p:sp>
          <p:sp>
            <p:nvSpPr>
              <p:cNvPr id="429" name="TextBox 428"/>
              <p:cNvSpPr txBox="1"/>
              <p:nvPr/>
            </p:nvSpPr>
            <p:spPr>
              <a:xfrm>
                <a:off x="467544" y="1124744"/>
                <a:ext cx="466794" cy="261610"/>
              </a:xfrm>
              <a:prstGeom prst="rect">
                <a:avLst/>
              </a:prstGeom>
              <a:noFill/>
            </p:spPr>
            <p:txBody>
              <a:bodyPr wrap="none" rtlCol="0">
                <a:spAutoFit/>
              </a:bodyPr>
              <a:lstStyle/>
              <a:p>
                <a:r>
                  <a:rPr lang="zh-CN" altLang="en-US" sz="1100" dirty="0" smtClean="0"/>
                  <a:t>基准</a:t>
                </a:r>
                <a:endParaRPr lang="zh-CN" altLang="en-US" sz="1100" dirty="0"/>
              </a:p>
            </p:txBody>
          </p:sp>
          <p:sp>
            <p:nvSpPr>
              <p:cNvPr id="430" name="TextBox 429"/>
              <p:cNvSpPr txBox="1"/>
              <p:nvPr/>
            </p:nvSpPr>
            <p:spPr>
              <a:xfrm>
                <a:off x="7956376" y="2420888"/>
                <a:ext cx="466794" cy="261610"/>
              </a:xfrm>
              <a:prstGeom prst="rect">
                <a:avLst/>
              </a:prstGeom>
              <a:noFill/>
            </p:spPr>
            <p:txBody>
              <a:bodyPr wrap="none" rtlCol="0">
                <a:spAutoFit/>
              </a:bodyPr>
              <a:lstStyle/>
              <a:p>
                <a:r>
                  <a:rPr lang="zh-CN" altLang="en-US" sz="1100" dirty="0" smtClean="0"/>
                  <a:t>基准</a:t>
                </a:r>
                <a:endParaRPr lang="zh-CN" altLang="en-US" sz="1100" dirty="0"/>
              </a:p>
            </p:txBody>
          </p:sp>
          <p:sp>
            <p:nvSpPr>
              <p:cNvPr id="431" name="TextBox 430"/>
              <p:cNvSpPr txBox="1"/>
              <p:nvPr/>
            </p:nvSpPr>
            <p:spPr>
              <a:xfrm>
                <a:off x="6876256" y="2420888"/>
                <a:ext cx="466794" cy="261610"/>
              </a:xfrm>
              <a:prstGeom prst="rect">
                <a:avLst/>
              </a:prstGeom>
              <a:noFill/>
            </p:spPr>
            <p:txBody>
              <a:bodyPr wrap="none" rtlCol="0">
                <a:spAutoFit/>
              </a:bodyPr>
              <a:lstStyle/>
              <a:p>
                <a:r>
                  <a:rPr lang="zh-CN" altLang="en-US" sz="1100" dirty="0" smtClean="0"/>
                  <a:t>基准</a:t>
                </a:r>
                <a:endParaRPr lang="zh-CN" altLang="en-US" sz="1100" dirty="0"/>
              </a:p>
            </p:txBody>
          </p:sp>
          <p:sp>
            <p:nvSpPr>
              <p:cNvPr id="432" name="TextBox 431"/>
              <p:cNvSpPr txBox="1"/>
              <p:nvPr/>
            </p:nvSpPr>
            <p:spPr>
              <a:xfrm>
                <a:off x="5796136" y="2420888"/>
                <a:ext cx="466794" cy="261610"/>
              </a:xfrm>
              <a:prstGeom prst="rect">
                <a:avLst/>
              </a:prstGeom>
              <a:noFill/>
            </p:spPr>
            <p:txBody>
              <a:bodyPr wrap="none" rtlCol="0">
                <a:spAutoFit/>
              </a:bodyPr>
              <a:lstStyle/>
              <a:p>
                <a:r>
                  <a:rPr lang="zh-CN" altLang="en-US" sz="1100" dirty="0" smtClean="0"/>
                  <a:t>基准</a:t>
                </a:r>
                <a:endParaRPr lang="zh-CN" altLang="en-US" sz="1100" dirty="0"/>
              </a:p>
            </p:txBody>
          </p:sp>
          <p:sp>
            <p:nvSpPr>
              <p:cNvPr id="433" name="TextBox 432"/>
              <p:cNvSpPr txBox="1"/>
              <p:nvPr/>
            </p:nvSpPr>
            <p:spPr>
              <a:xfrm>
                <a:off x="4716016" y="2420888"/>
                <a:ext cx="466794" cy="261610"/>
              </a:xfrm>
              <a:prstGeom prst="rect">
                <a:avLst/>
              </a:prstGeom>
              <a:noFill/>
            </p:spPr>
            <p:txBody>
              <a:bodyPr wrap="none" rtlCol="0">
                <a:spAutoFit/>
              </a:bodyPr>
              <a:lstStyle/>
              <a:p>
                <a:r>
                  <a:rPr lang="zh-CN" altLang="en-US" sz="1100" dirty="0" smtClean="0"/>
                  <a:t>基准</a:t>
                </a:r>
                <a:endParaRPr lang="zh-CN" altLang="en-US" sz="1100" dirty="0"/>
              </a:p>
            </p:txBody>
          </p:sp>
          <p:sp>
            <p:nvSpPr>
              <p:cNvPr id="434" name="TextBox 433"/>
              <p:cNvSpPr txBox="1"/>
              <p:nvPr/>
            </p:nvSpPr>
            <p:spPr>
              <a:xfrm>
                <a:off x="3707904" y="2420888"/>
                <a:ext cx="466794" cy="261610"/>
              </a:xfrm>
              <a:prstGeom prst="rect">
                <a:avLst/>
              </a:prstGeom>
              <a:noFill/>
            </p:spPr>
            <p:txBody>
              <a:bodyPr wrap="none" rtlCol="0">
                <a:spAutoFit/>
              </a:bodyPr>
              <a:lstStyle/>
              <a:p>
                <a:r>
                  <a:rPr lang="zh-CN" altLang="en-US" sz="1100" dirty="0" smtClean="0"/>
                  <a:t>基准</a:t>
                </a:r>
                <a:endParaRPr lang="zh-CN" altLang="en-US" sz="1100" dirty="0"/>
              </a:p>
            </p:txBody>
          </p:sp>
          <p:sp>
            <p:nvSpPr>
              <p:cNvPr id="435" name="TextBox 434"/>
              <p:cNvSpPr txBox="1"/>
              <p:nvPr/>
            </p:nvSpPr>
            <p:spPr>
              <a:xfrm>
                <a:off x="2627784" y="2420888"/>
                <a:ext cx="466794" cy="261610"/>
              </a:xfrm>
              <a:prstGeom prst="rect">
                <a:avLst/>
              </a:prstGeom>
              <a:noFill/>
            </p:spPr>
            <p:txBody>
              <a:bodyPr wrap="none" rtlCol="0">
                <a:spAutoFit/>
              </a:bodyPr>
              <a:lstStyle/>
              <a:p>
                <a:r>
                  <a:rPr lang="zh-CN" altLang="en-US" sz="1100" dirty="0" smtClean="0"/>
                  <a:t>基准</a:t>
                </a:r>
                <a:endParaRPr lang="zh-CN" altLang="en-US" sz="1100" dirty="0"/>
              </a:p>
            </p:txBody>
          </p:sp>
          <p:sp>
            <p:nvSpPr>
              <p:cNvPr id="436" name="TextBox 435"/>
              <p:cNvSpPr txBox="1"/>
              <p:nvPr/>
            </p:nvSpPr>
            <p:spPr>
              <a:xfrm>
                <a:off x="1547664" y="2420888"/>
                <a:ext cx="466794" cy="261610"/>
              </a:xfrm>
              <a:prstGeom prst="rect">
                <a:avLst/>
              </a:prstGeom>
              <a:noFill/>
            </p:spPr>
            <p:txBody>
              <a:bodyPr wrap="none" rtlCol="0">
                <a:spAutoFit/>
              </a:bodyPr>
              <a:lstStyle/>
              <a:p>
                <a:r>
                  <a:rPr lang="zh-CN" altLang="en-US" sz="1100" dirty="0" smtClean="0"/>
                  <a:t>基准</a:t>
                </a:r>
                <a:endParaRPr lang="zh-CN" altLang="en-US" sz="1100" dirty="0"/>
              </a:p>
            </p:txBody>
          </p:sp>
          <p:sp>
            <p:nvSpPr>
              <p:cNvPr id="437" name="TextBox 436"/>
              <p:cNvSpPr txBox="1"/>
              <p:nvPr/>
            </p:nvSpPr>
            <p:spPr>
              <a:xfrm>
                <a:off x="936854" y="863134"/>
                <a:ext cx="7907934" cy="261610"/>
              </a:xfrm>
              <a:prstGeom prst="rect">
                <a:avLst/>
              </a:prstGeom>
              <a:noFill/>
            </p:spPr>
            <p:txBody>
              <a:bodyPr wrap="none" rtlCol="0">
                <a:spAutoFit/>
              </a:bodyPr>
              <a:lstStyle/>
              <a:p>
                <a:r>
                  <a:rPr lang="en-US" altLang="zh-CN" sz="1100" dirty="0" smtClean="0">
                    <a:solidFill>
                      <a:srgbClr val="FF0000"/>
                    </a:solidFill>
                  </a:rPr>
                  <a:t>0000                      0001                       0010                      0011                     0100                       0101                       0110                       0111</a:t>
                </a:r>
                <a:endParaRPr lang="zh-CN" altLang="en-US" sz="1100" dirty="0">
                  <a:solidFill>
                    <a:srgbClr val="FF0000"/>
                  </a:solidFill>
                </a:endParaRPr>
              </a:p>
            </p:txBody>
          </p:sp>
          <p:sp>
            <p:nvSpPr>
              <p:cNvPr id="438" name="TextBox 437"/>
              <p:cNvSpPr txBox="1"/>
              <p:nvPr/>
            </p:nvSpPr>
            <p:spPr>
              <a:xfrm>
                <a:off x="899592" y="2159278"/>
                <a:ext cx="7943200" cy="261610"/>
              </a:xfrm>
              <a:prstGeom prst="rect">
                <a:avLst/>
              </a:prstGeom>
              <a:noFill/>
            </p:spPr>
            <p:txBody>
              <a:bodyPr wrap="none" rtlCol="0">
                <a:spAutoFit/>
              </a:bodyPr>
              <a:lstStyle/>
              <a:p>
                <a:r>
                  <a:rPr lang="en-US" altLang="zh-CN" sz="1100" dirty="0" smtClean="0">
                    <a:solidFill>
                      <a:srgbClr val="FF0000"/>
                    </a:solidFill>
                  </a:rPr>
                  <a:t>1000                       1001                       1010                      1011                      1100                      1101                       1100                       1111</a:t>
                </a:r>
                <a:endParaRPr lang="zh-CN" altLang="en-US" sz="1100" dirty="0">
                  <a:solidFill>
                    <a:srgbClr val="FF0000"/>
                  </a:solidFill>
                </a:endParaRPr>
              </a:p>
            </p:txBody>
          </p:sp>
        </p:grpSp>
      </p:grpSp>
      <p:grpSp>
        <p:nvGrpSpPr>
          <p:cNvPr id="517" name="组合 516"/>
          <p:cNvGrpSpPr/>
          <p:nvPr/>
        </p:nvGrpSpPr>
        <p:grpSpPr>
          <a:xfrm>
            <a:off x="395536" y="908720"/>
            <a:ext cx="8451850" cy="3265512"/>
            <a:chOff x="467544" y="3475856"/>
            <a:chExt cx="8451850" cy="3265512"/>
          </a:xfrm>
        </p:grpSpPr>
        <p:sp>
          <p:nvSpPr>
            <p:cNvPr id="439" name="Rectangle 2"/>
            <p:cNvSpPr>
              <a:spLocks noChangeArrowheads="1"/>
            </p:cNvSpPr>
            <p:nvPr/>
          </p:nvSpPr>
          <p:spPr bwMode="auto">
            <a:xfrm>
              <a:off x="5499919" y="3933055"/>
              <a:ext cx="3419475" cy="2808313"/>
            </a:xfrm>
            <a:prstGeom prst="rect">
              <a:avLst/>
            </a:prstGeom>
            <a:solidFill>
              <a:srgbClr val="FFFF00"/>
            </a:solidFill>
            <a:ln w="9525">
              <a:noFill/>
              <a:miter lim="800000"/>
              <a:headEnd/>
              <a:tailEnd/>
            </a:ln>
          </p:spPr>
          <p:txBody>
            <a:bodyPr wrap="none" anchor="ctr"/>
            <a:lstStyle/>
            <a:p>
              <a:endParaRPr lang="zh-CN" altLang="en-US"/>
            </a:p>
          </p:txBody>
        </p:sp>
        <p:sp>
          <p:nvSpPr>
            <p:cNvPr id="440" name="Text Box 16"/>
            <p:cNvSpPr txBox="1">
              <a:spLocks noChangeArrowheads="1"/>
            </p:cNvSpPr>
            <p:nvPr/>
          </p:nvSpPr>
          <p:spPr bwMode="auto">
            <a:xfrm>
              <a:off x="818382" y="3475856"/>
              <a:ext cx="7705725" cy="457200"/>
            </a:xfrm>
            <a:prstGeom prst="rect">
              <a:avLst/>
            </a:prstGeom>
            <a:noFill/>
            <a:ln w="12700">
              <a:noFill/>
              <a:miter lim="800000"/>
              <a:headEnd/>
              <a:tailEnd/>
            </a:ln>
          </p:spPr>
          <p:txBody>
            <a:bodyPr>
              <a:spAutoFit/>
            </a:bodyPr>
            <a:lstStyle/>
            <a:p>
              <a:pPr eaLnBrk="0" hangingPunct="0"/>
              <a:r>
                <a:rPr lang="zh-CN" altLang="en-US" sz="2000" b="1" dirty="0">
                  <a:latin typeface="宋体" pitchFamily="2" charset="-122"/>
                </a:rPr>
                <a:t>相位</a:t>
              </a:r>
              <a:r>
                <a:rPr lang="en-US" altLang="zh-CN" sz="2000" b="1" dirty="0">
                  <a:latin typeface="宋体" pitchFamily="2" charset="-122"/>
                </a:rPr>
                <a:t>+</a:t>
              </a:r>
              <a:r>
                <a:rPr lang="zh-CN" altLang="en-US" sz="2000" b="1" dirty="0">
                  <a:latin typeface="宋体" pitchFamily="2" charset="-122"/>
                </a:rPr>
                <a:t>幅度（</a:t>
              </a:r>
              <a:r>
                <a:rPr lang="en-US" altLang="zh-CN" sz="2000" b="1" dirty="0">
                  <a:latin typeface="宋体" pitchFamily="2" charset="-122"/>
                </a:rPr>
                <a:t>4</a:t>
              </a:r>
              <a:r>
                <a:rPr lang="zh-CN" altLang="en-US" sz="2000" b="1" dirty="0">
                  <a:latin typeface="宋体" pitchFamily="2" charset="-122"/>
                </a:rPr>
                <a:t>倍速）        </a:t>
              </a:r>
              <a:r>
                <a:rPr lang="zh-CN" altLang="en-US" b="1" dirty="0"/>
                <a:t>→</a:t>
              </a:r>
              <a:r>
                <a:rPr lang="zh-CN" altLang="en-US" sz="2000" b="1" dirty="0">
                  <a:latin typeface="宋体" pitchFamily="2" charset="-122"/>
                </a:rPr>
                <a:t>         </a:t>
              </a:r>
              <a:r>
                <a:rPr lang="en-US" altLang="zh-CN" sz="2000" b="1" dirty="0">
                  <a:solidFill>
                    <a:srgbClr val="FF0000"/>
                  </a:solidFill>
                </a:rPr>
                <a:t>QAM</a:t>
              </a:r>
              <a:r>
                <a:rPr lang="zh-CN" altLang="en-US" sz="2000" b="1" dirty="0">
                  <a:solidFill>
                    <a:srgbClr val="FF0000"/>
                  </a:solidFill>
                </a:rPr>
                <a:t>（正交振幅调制）</a:t>
              </a:r>
            </a:p>
          </p:txBody>
        </p:sp>
        <p:sp>
          <p:nvSpPr>
            <p:cNvPr id="441" name="Line 17"/>
            <p:cNvSpPr>
              <a:spLocks noChangeShapeType="1"/>
            </p:cNvSpPr>
            <p:nvPr/>
          </p:nvSpPr>
          <p:spPr bwMode="auto">
            <a:xfrm>
              <a:off x="3059832" y="4581128"/>
              <a:ext cx="1066800" cy="0"/>
            </a:xfrm>
            <a:prstGeom prst="line">
              <a:avLst/>
            </a:prstGeom>
            <a:noFill/>
            <a:ln w="12700">
              <a:solidFill>
                <a:srgbClr val="FF0000"/>
              </a:solidFill>
              <a:round/>
              <a:headEnd type="triangle" w="med" len="med"/>
              <a:tailEnd/>
            </a:ln>
          </p:spPr>
          <p:txBody>
            <a:bodyPr/>
            <a:lstStyle/>
            <a:p>
              <a:endParaRPr lang="zh-CN" altLang="en-US"/>
            </a:p>
          </p:txBody>
        </p:sp>
        <p:sp>
          <p:nvSpPr>
            <p:cNvPr id="442" name="Text Box 18"/>
            <p:cNvSpPr txBox="1">
              <a:spLocks noChangeArrowheads="1"/>
            </p:cNvSpPr>
            <p:nvPr/>
          </p:nvSpPr>
          <p:spPr bwMode="auto">
            <a:xfrm>
              <a:off x="3347864" y="4221088"/>
              <a:ext cx="1630575" cy="338554"/>
            </a:xfrm>
            <a:prstGeom prst="rect">
              <a:avLst/>
            </a:prstGeom>
            <a:noFill/>
            <a:ln w="12700">
              <a:noFill/>
              <a:miter lim="800000"/>
              <a:headEnd/>
              <a:tailEnd/>
            </a:ln>
          </p:spPr>
          <p:txBody>
            <a:bodyPr wrap="none">
              <a:spAutoFit/>
            </a:bodyPr>
            <a:lstStyle/>
            <a:p>
              <a:pPr eaLnBrk="0" hangingPunct="0"/>
              <a:r>
                <a:rPr lang="zh-CN" altLang="en-US" sz="1600" b="1" dirty="0">
                  <a:solidFill>
                    <a:srgbClr val="FF0000"/>
                  </a:solidFill>
                </a:rPr>
                <a:t>高幅</a:t>
              </a:r>
              <a:r>
                <a:rPr lang="zh-CN" altLang="en-US" sz="1600" b="1" dirty="0" smtClean="0">
                  <a:solidFill>
                    <a:srgbClr val="FF0000"/>
                  </a:solidFill>
                </a:rPr>
                <a:t>相位差</a:t>
              </a:r>
              <a:r>
                <a:rPr lang="en-US" altLang="zh-CN" sz="1600" b="1" dirty="0" smtClean="0">
                  <a:solidFill>
                    <a:srgbClr val="FF0000"/>
                  </a:solidFill>
                </a:rPr>
                <a:t>45</a:t>
              </a:r>
              <a:r>
                <a:rPr lang="zh-CN" altLang="en-US" sz="1600" b="1" dirty="0">
                  <a:solidFill>
                    <a:srgbClr val="FF0000"/>
                  </a:solidFill>
                </a:rPr>
                <a:t>度</a:t>
              </a:r>
            </a:p>
          </p:txBody>
        </p:sp>
        <p:sp>
          <p:nvSpPr>
            <p:cNvPr id="443" name="Text Box 19"/>
            <p:cNvSpPr txBox="1">
              <a:spLocks noChangeArrowheads="1"/>
            </p:cNvSpPr>
            <p:nvPr/>
          </p:nvSpPr>
          <p:spPr bwMode="auto">
            <a:xfrm>
              <a:off x="3275856" y="6309320"/>
              <a:ext cx="1733167" cy="338554"/>
            </a:xfrm>
            <a:prstGeom prst="rect">
              <a:avLst/>
            </a:prstGeom>
            <a:noFill/>
            <a:ln w="12700">
              <a:noFill/>
              <a:miter lim="800000"/>
              <a:headEnd/>
              <a:tailEnd/>
            </a:ln>
          </p:spPr>
          <p:txBody>
            <a:bodyPr wrap="none">
              <a:spAutoFit/>
            </a:bodyPr>
            <a:lstStyle/>
            <a:p>
              <a:pPr eaLnBrk="0" hangingPunct="0"/>
              <a:r>
                <a:rPr lang="zh-CN" altLang="en-US" sz="1600" b="1" dirty="0">
                  <a:solidFill>
                    <a:srgbClr val="FF0000"/>
                  </a:solidFill>
                </a:rPr>
                <a:t>低幅</a:t>
              </a:r>
              <a:r>
                <a:rPr lang="zh-CN" altLang="en-US" sz="1600" b="1" dirty="0" smtClean="0">
                  <a:solidFill>
                    <a:srgbClr val="FF0000"/>
                  </a:solidFill>
                </a:rPr>
                <a:t>相位差</a:t>
              </a:r>
              <a:r>
                <a:rPr lang="en-US" altLang="zh-CN" sz="1600" b="1" dirty="0" smtClean="0">
                  <a:solidFill>
                    <a:srgbClr val="FF0000"/>
                  </a:solidFill>
                </a:rPr>
                <a:t>315</a:t>
              </a:r>
              <a:r>
                <a:rPr lang="zh-CN" altLang="en-US" sz="1600" b="1" dirty="0">
                  <a:solidFill>
                    <a:srgbClr val="FF0000"/>
                  </a:solidFill>
                </a:rPr>
                <a:t>度</a:t>
              </a:r>
            </a:p>
          </p:txBody>
        </p:sp>
        <p:sp>
          <p:nvSpPr>
            <p:cNvPr id="444" name="Line 20"/>
            <p:cNvSpPr>
              <a:spLocks noChangeShapeType="1"/>
            </p:cNvSpPr>
            <p:nvPr/>
          </p:nvSpPr>
          <p:spPr bwMode="auto">
            <a:xfrm>
              <a:off x="3131840" y="6237312"/>
              <a:ext cx="576262" cy="71438"/>
            </a:xfrm>
            <a:prstGeom prst="line">
              <a:avLst/>
            </a:prstGeom>
            <a:noFill/>
            <a:ln w="12700">
              <a:solidFill>
                <a:srgbClr val="FF0000"/>
              </a:solidFill>
              <a:round/>
              <a:headEnd type="triangle" w="med" len="med"/>
              <a:tailEnd/>
            </a:ln>
          </p:spPr>
          <p:txBody>
            <a:bodyPr/>
            <a:lstStyle/>
            <a:p>
              <a:endParaRPr lang="zh-CN" altLang="en-US"/>
            </a:p>
          </p:txBody>
        </p:sp>
        <p:grpSp>
          <p:nvGrpSpPr>
            <p:cNvPr id="445" name="Group 32"/>
            <p:cNvGrpSpPr>
              <a:grpSpLocks/>
            </p:cNvGrpSpPr>
            <p:nvPr/>
          </p:nvGrpSpPr>
          <p:grpSpPr bwMode="auto">
            <a:xfrm>
              <a:off x="5580112" y="3933056"/>
              <a:ext cx="3176537" cy="2808164"/>
              <a:chOff x="3333" y="1979"/>
              <a:chExt cx="2128" cy="1905"/>
            </a:xfrm>
          </p:grpSpPr>
          <p:sp>
            <p:nvSpPr>
              <p:cNvPr id="446" name="Line 33"/>
              <p:cNvSpPr>
                <a:spLocks noChangeShapeType="1"/>
              </p:cNvSpPr>
              <p:nvPr/>
            </p:nvSpPr>
            <p:spPr bwMode="auto">
              <a:xfrm>
                <a:off x="3333" y="3022"/>
                <a:ext cx="1770" cy="0"/>
              </a:xfrm>
              <a:prstGeom prst="line">
                <a:avLst/>
              </a:prstGeom>
              <a:noFill/>
              <a:ln w="28575">
                <a:solidFill>
                  <a:schemeClr val="tx1"/>
                </a:solidFill>
                <a:round/>
                <a:headEnd/>
                <a:tailEnd/>
              </a:ln>
            </p:spPr>
            <p:txBody>
              <a:bodyPr/>
              <a:lstStyle/>
              <a:p>
                <a:endParaRPr lang="zh-CN" altLang="en-US"/>
              </a:p>
            </p:txBody>
          </p:sp>
          <p:sp>
            <p:nvSpPr>
              <p:cNvPr id="447" name="Line 34"/>
              <p:cNvSpPr>
                <a:spLocks noChangeShapeType="1"/>
              </p:cNvSpPr>
              <p:nvPr/>
            </p:nvSpPr>
            <p:spPr bwMode="auto">
              <a:xfrm>
                <a:off x="4241" y="2160"/>
                <a:ext cx="0" cy="1724"/>
              </a:xfrm>
              <a:prstGeom prst="line">
                <a:avLst/>
              </a:prstGeom>
              <a:noFill/>
              <a:ln w="28575">
                <a:solidFill>
                  <a:schemeClr val="tx1"/>
                </a:solidFill>
                <a:round/>
                <a:headEnd/>
                <a:tailEnd/>
              </a:ln>
            </p:spPr>
            <p:txBody>
              <a:bodyPr/>
              <a:lstStyle/>
              <a:p>
                <a:endParaRPr lang="zh-CN" altLang="en-US"/>
              </a:p>
            </p:txBody>
          </p:sp>
          <p:sp>
            <p:nvSpPr>
              <p:cNvPr id="448" name="Oval 35"/>
              <p:cNvSpPr>
                <a:spLocks noChangeArrowheads="1"/>
              </p:cNvSpPr>
              <p:nvPr/>
            </p:nvSpPr>
            <p:spPr bwMode="auto">
              <a:xfrm>
                <a:off x="4014" y="2794"/>
                <a:ext cx="45" cy="4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49" name="Oval 36"/>
              <p:cNvSpPr>
                <a:spLocks noChangeArrowheads="1"/>
              </p:cNvSpPr>
              <p:nvPr/>
            </p:nvSpPr>
            <p:spPr bwMode="auto">
              <a:xfrm>
                <a:off x="4014" y="3203"/>
                <a:ext cx="45" cy="4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50" name="Oval 37"/>
              <p:cNvSpPr>
                <a:spLocks noChangeArrowheads="1"/>
              </p:cNvSpPr>
              <p:nvPr/>
            </p:nvSpPr>
            <p:spPr bwMode="auto">
              <a:xfrm>
                <a:off x="3560" y="3203"/>
                <a:ext cx="45" cy="4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51" name="Oval 38"/>
              <p:cNvSpPr>
                <a:spLocks noChangeArrowheads="1"/>
              </p:cNvSpPr>
              <p:nvPr/>
            </p:nvSpPr>
            <p:spPr bwMode="auto">
              <a:xfrm>
                <a:off x="4422" y="2794"/>
                <a:ext cx="45" cy="4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52" name="Oval 39"/>
              <p:cNvSpPr>
                <a:spLocks noChangeArrowheads="1"/>
              </p:cNvSpPr>
              <p:nvPr/>
            </p:nvSpPr>
            <p:spPr bwMode="auto">
              <a:xfrm>
                <a:off x="4014" y="2341"/>
                <a:ext cx="45" cy="4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53" name="Oval 40"/>
              <p:cNvSpPr>
                <a:spLocks noChangeArrowheads="1"/>
              </p:cNvSpPr>
              <p:nvPr/>
            </p:nvSpPr>
            <p:spPr bwMode="auto">
              <a:xfrm>
                <a:off x="3561" y="2794"/>
                <a:ext cx="45" cy="4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54" name="Oval 41"/>
              <p:cNvSpPr>
                <a:spLocks noChangeArrowheads="1"/>
              </p:cNvSpPr>
              <p:nvPr/>
            </p:nvSpPr>
            <p:spPr bwMode="auto">
              <a:xfrm>
                <a:off x="3561" y="2341"/>
                <a:ext cx="45" cy="4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55" name="Oval 42"/>
              <p:cNvSpPr>
                <a:spLocks noChangeArrowheads="1"/>
              </p:cNvSpPr>
              <p:nvPr/>
            </p:nvSpPr>
            <p:spPr bwMode="auto">
              <a:xfrm>
                <a:off x="4422" y="2341"/>
                <a:ext cx="45" cy="4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56" name="Oval 43"/>
              <p:cNvSpPr>
                <a:spLocks noChangeArrowheads="1"/>
              </p:cNvSpPr>
              <p:nvPr/>
            </p:nvSpPr>
            <p:spPr bwMode="auto">
              <a:xfrm>
                <a:off x="4422" y="3203"/>
                <a:ext cx="45" cy="4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57" name="Oval 44"/>
              <p:cNvSpPr>
                <a:spLocks noChangeArrowheads="1"/>
              </p:cNvSpPr>
              <p:nvPr/>
            </p:nvSpPr>
            <p:spPr bwMode="auto">
              <a:xfrm>
                <a:off x="4876" y="2341"/>
                <a:ext cx="45" cy="4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58" name="Oval 45"/>
              <p:cNvSpPr>
                <a:spLocks noChangeArrowheads="1"/>
              </p:cNvSpPr>
              <p:nvPr/>
            </p:nvSpPr>
            <p:spPr bwMode="auto">
              <a:xfrm>
                <a:off x="4876" y="2794"/>
                <a:ext cx="45" cy="4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59" name="Oval 46"/>
              <p:cNvSpPr>
                <a:spLocks noChangeArrowheads="1"/>
              </p:cNvSpPr>
              <p:nvPr/>
            </p:nvSpPr>
            <p:spPr bwMode="auto">
              <a:xfrm>
                <a:off x="4876" y="3203"/>
                <a:ext cx="45" cy="4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60" name="Line 47"/>
              <p:cNvSpPr>
                <a:spLocks noChangeShapeType="1"/>
              </p:cNvSpPr>
              <p:nvPr/>
            </p:nvSpPr>
            <p:spPr bwMode="auto">
              <a:xfrm>
                <a:off x="3515" y="2795"/>
                <a:ext cx="1452" cy="0"/>
              </a:xfrm>
              <a:prstGeom prst="line">
                <a:avLst/>
              </a:prstGeom>
              <a:noFill/>
              <a:ln w="9525">
                <a:solidFill>
                  <a:schemeClr val="tx1"/>
                </a:solidFill>
                <a:prstDash val="dash"/>
                <a:round/>
                <a:headEnd/>
                <a:tailEnd/>
              </a:ln>
            </p:spPr>
            <p:txBody>
              <a:bodyPr/>
              <a:lstStyle/>
              <a:p>
                <a:endParaRPr lang="zh-CN" altLang="en-US"/>
              </a:p>
            </p:txBody>
          </p:sp>
          <p:sp>
            <p:nvSpPr>
              <p:cNvPr id="461" name="Oval 48"/>
              <p:cNvSpPr>
                <a:spLocks noChangeArrowheads="1"/>
              </p:cNvSpPr>
              <p:nvPr/>
            </p:nvSpPr>
            <p:spPr bwMode="auto">
              <a:xfrm>
                <a:off x="3560" y="3657"/>
                <a:ext cx="45" cy="4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62" name="Oval 49"/>
              <p:cNvSpPr>
                <a:spLocks noChangeArrowheads="1"/>
              </p:cNvSpPr>
              <p:nvPr/>
            </p:nvSpPr>
            <p:spPr bwMode="auto">
              <a:xfrm>
                <a:off x="4014" y="3656"/>
                <a:ext cx="45" cy="4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63" name="Oval 50"/>
              <p:cNvSpPr>
                <a:spLocks noChangeArrowheads="1"/>
              </p:cNvSpPr>
              <p:nvPr/>
            </p:nvSpPr>
            <p:spPr bwMode="auto">
              <a:xfrm>
                <a:off x="4423" y="3656"/>
                <a:ext cx="45" cy="4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64" name="Oval 51"/>
              <p:cNvSpPr>
                <a:spLocks noChangeArrowheads="1"/>
              </p:cNvSpPr>
              <p:nvPr/>
            </p:nvSpPr>
            <p:spPr bwMode="auto">
              <a:xfrm>
                <a:off x="4876" y="3656"/>
                <a:ext cx="45" cy="4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465" name="Line 52"/>
              <p:cNvSpPr>
                <a:spLocks noChangeShapeType="1"/>
              </p:cNvSpPr>
              <p:nvPr/>
            </p:nvSpPr>
            <p:spPr bwMode="auto">
              <a:xfrm flipV="1">
                <a:off x="4241" y="2251"/>
                <a:ext cx="272" cy="771"/>
              </a:xfrm>
              <a:prstGeom prst="line">
                <a:avLst/>
              </a:prstGeom>
              <a:noFill/>
              <a:ln w="9525">
                <a:solidFill>
                  <a:srgbClr val="FF0000"/>
                </a:solidFill>
                <a:round/>
                <a:headEnd/>
                <a:tailEnd/>
              </a:ln>
            </p:spPr>
            <p:txBody>
              <a:bodyPr/>
              <a:lstStyle/>
              <a:p>
                <a:endParaRPr lang="zh-CN" altLang="en-US"/>
              </a:p>
            </p:txBody>
          </p:sp>
          <p:sp>
            <p:nvSpPr>
              <p:cNvPr id="466" name="Line 53"/>
              <p:cNvSpPr>
                <a:spLocks noChangeShapeType="1"/>
              </p:cNvSpPr>
              <p:nvPr/>
            </p:nvSpPr>
            <p:spPr bwMode="auto">
              <a:xfrm>
                <a:off x="4468" y="2251"/>
                <a:ext cx="0" cy="1497"/>
              </a:xfrm>
              <a:prstGeom prst="line">
                <a:avLst/>
              </a:prstGeom>
              <a:noFill/>
              <a:ln w="9525">
                <a:solidFill>
                  <a:schemeClr val="tx1"/>
                </a:solidFill>
                <a:prstDash val="dash"/>
                <a:round/>
                <a:headEnd/>
                <a:tailEnd/>
              </a:ln>
            </p:spPr>
            <p:txBody>
              <a:bodyPr/>
              <a:lstStyle/>
              <a:p>
                <a:endParaRPr lang="zh-CN" altLang="en-US"/>
              </a:p>
            </p:txBody>
          </p:sp>
          <p:sp>
            <p:nvSpPr>
              <p:cNvPr id="467" name="Line 54"/>
              <p:cNvSpPr>
                <a:spLocks noChangeShapeType="1"/>
              </p:cNvSpPr>
              <p:nvPr/>
            </p:nvSpPr>
            <p:spPr bwMode="auto">
              <a:xfrm>
                <a:off x="4921" y="2251"/>
                <a:ext cx="0" cy="1497"/>
              </a:xfrm>
              <a:prstGeom prst="line">
                <a:avLst/>
              </a:prstGeom>
              <a:noFill/>
              <a:ln w="9525">
                <a:solidFill>
                  <a:schemeClr val="tx1"/>
                </a:solidFill>
                <a:prstDash val="dash"/>
                <a:round/>
                <a:headEnd/>
                <a:tailEnd/>
              </a:ln>
            </p:spPr>
            <p:txBody>
              <a:bodyPr/>
              <a:lstStyle/>
              <a:p>
                <a:endParaRPr lang="zh-CN" altLang="en-US"/>
              </a:p>
            </p:txBody>
          </p:sp>
          <p:sp>
            <p:nvSpPr>
              <p:cNvPr id="468" name="Line 55"/>
              <p:cNvSpPr>
                <a:spLocks noChangeShapeType="1"/>
              </p:cNvSpPr>
              <p:nvPr/>
            </p:nvSpPr>
            <p:spPr bwMode="auto">
              <a:xfrm>
                <a:off x="4014" y="2251"/>
                <a:ext cx="0" cy="1497"/>
              </a:xfrm>
              <a:prstGeom prst="line">
                <a:avLst/>
              </a:prstGeom>
              <a:noFill/>
              <a:ln w="9525">
                <a:solidFill>
                  <a:schemeClr val="tx1"/>
                </a:solidFill>
                <a:prstDash val="dash"/>
                <a:round/>
                <a:headEnd/>
                <a:tailEnd/>
              </a:ln>
            </p:spPr>
            <p:txBody>
              <a:bodyPr/>
              <a:lstStyle/>
              <a:p>
                <a:endParaRPr lang="zh-CN" altLang="en-US"/>
              </a:p>
            </p:txBody>
          </p:sp>
          <p:sp>
            <p:nvSpPr>
              <p:cNvPr id="469" name="Line 56"/>
              <p:cNvSpPr>
                <a:spLocks noChangeShapeType="1"/>
              </p:cNvSpPr>
              <p:nvPr/>
            </p:nvSpPr>
            <p:spPr bwMode="auto">
              <a:xfrm>
                <a:off x="3560" y="2251"/>
                <a:ext cx="0" cy="1497"/>
              </a:xfrm>
              <a:prstGeom prst="line">
                <a:avLst/>
              </a:prstGeom>
              <a:noFill/>
              <a:ln w="9525">
                <a:solidFill>
                  <a:schemeClr val="tx1"/>
                </a:solidFill>
                <a:prstDash val="dash"/>
                <a:round/>
                <a:headEnd/>
                <a:tailEnd/>
              </a:ln>
            </p:spPr>
            <p:txBody>
              <a:bodyPr/>
              <a:lstStyle/>
              <a:p>
                <a:endParaRPr lang="zh-CN" altLang="en-US"/>
              </a:p>
            </p:txBody>
          </p:sp>
          <p:sp>
            <p:nvSpPr>
              <p:cNvPr id="470" name="Line 57"/>
              <p:cNvSpPr>
                <a:spLocks noChangeShapeType="1"/>
              </p:cNvSpPr>
              <p:nvPr/>
            </p:nvSpPr>
            <p:spPr bwMode="auto">
              <a:xfrm>
                <a:off x="3515" y="3249"/>
                <a:ext cx="1452" cy="0"/>
              </a:xfrm>
              <a:prstGeom prst="line">
                <a:avLst/>
              </a:prstGeom>
              <a:noFill/>
              <a:ln w="9525">
                <a:solidFill>
                  <a:schemeClr val="tx1"/>
                </a:solidFill>
                <a:prstDash val="dash"/>
                <a:round/>
                <a:headEnd/>
                <a:tailEnd/>
              </a:ln>
            </p:spPr>
            <p:txBody>
              <a:bodyPr/>
              <a:lstStyle/>
              <a:p>
                <a:endParaRPr lang="zh-CN" altLang="en-US"/>
              </a:p>
            </p:txBody>
          </p:sp>
          <p:sp>
            <p:nvSpPr>
              <p:cNvPr id="471" name="Line 58"/>
              <p:cNvSpPr>
                <a:spLocks noChangeShapeType="1"/>
              </p:cNvSpPr>
              <p:nvPr/>
            </p:nvSpPr>
            <p:spPr bwMode="auto">
              <a:xfrm>
                <a:off x="3515" y="2341"/>
                <a:ext cx="1452" cy="0"/>
              </a:xfrm>
              <a:prstGeom prst="line">
                <a:avLst/>
              </a:prstGeom>
              <a:noFill/>
              <a:ln w="9525">
                <a:solidFill>
                  <a:schemeClr val="tx1"/>
                </a:solidFill>
                <a:prstDash val="dash"/>
                <a:round/>
                <a:headEnd/>
                <a:tailEnd/>
              </a:ln>
            </p:spPr>
            <p:txBody>
              <a:bodyPr/>
              <a:lstStyle/>
              <a:p>
                <a:endParaRPr lang="zh-CN" altLang="en-US"/>
              </a:p>
            </p:txBody>
          </p:sp>
          <p:sp>
            <p:nvSpPr>
              <p:cNvPr id="472" name="Line 59"/>
              <p:cNvSpPr>
                <a:spLocks noChangeShapeType="1"/>
              </p:cNvSpPr>
              <p:nvPr/>
            </p:nvSpPr>
            <p:spPr bwMode="auto">
              <a:xfrm>
                <a:off x="3515" y="3702"/>
                <a:ext cx="1452" cy="0"/>
              </a:xfrm>
              <a:prstGeom prst="line">
                <a:avLst/>
              </a:prstGeom>
              <a:noFill/>
              <a:ln w="9525">
                <a:solidFill>
                  <a:schemeClr val="tx1"/>
                </a:solidFill>
                <a:prstDash val="dash"/>
                <a:round/>
                <a:headEnd/>
                <a:tailEnd/>
              </a:ln>
            </p:spPr>
            <p:txBody>
              <a:bodyPr/>
              <a:lstStyle/>
              <a:p>
                <a:endParaRPr lang="zh-CN" altLang="en-US"/>
              </a:p>
            </p:txBody>
          </p:sp>
          <p:sp>
            <p:nvSpPr>
              <p:cNvPr id="473" name="Freeform 60"/>
              <p:cNvSpPr>
                <a:spLocks/>
              </p:cNvSpPr>
              <p:nvPr/>
            </p:nvSpPr>
            <p:spPr bwMode="auto">
              <a:xfrm>
                <a:off x="4286" y="2886"/>
                <a:ext cx="106" cy="136"/>
              </a:xfrm>
              <a:custGeom>
                <a:avLst/>
                <a:gdLst>
                  <a:gd name="T0" fmla="*/ 0 w 106"/>
                  <a:gd name="T1" fmla="*/ 0 h 136"/>
                  <a:gd name="T2" fmla="*/ 91 w 106"/>
                  <a:gd name="T3" fmla="*/ 45 h 136"/>
                  <a:gd name="T4" fmla="*/ 91 w 106"/>
                  <a:gd name="T5" fmla="*/ 136 h 136"/>
                  <a:gd name="T6" fmla="*/ 0 60000 65536"/>
                  <a:gd name="T7" fmla="*/ 0 60000 65536"/>
                  <a:gd name="T8" fmla="*/ 0 60000 65536"/>
                  <a:gd name="T9" fmla="*/ 0 w 106"/>
                  <a:gd name="T10" fmla="*/ 0 h 136"/>
                  <a:gd name="T11" fmla="*/ 106 w 106"/>
                  <a:gd name="T12" fmla="*/ 136 h 136"/>
                </a:gdLst>
                <a:ahLst/>
                <a:cxnLst>
                  <a:cxn ang="T6">
                    <a:pos x="T0" y="T1"/>
                  </a:cxn>
                  <a:cxn ang="T7">
                    <a:pos x="T2" y="T3"/>
                  </a:cxn>
                  <a:cxn ang="T8">
                    <a:pos x="T4" y="T5"/>
                  </a:cxn>
                </a:cxnLst>
                <a:rect l="T9" t="T10" r="T11" b="T12"/>
                <a:pathLst>
                  <a:path w="106" h="136">
                    <a:moveTo>
                      <a:pt x="0" y="0"/>
                    </a:moveTo>
                    <a:cubicBezTo>
                      <a:pt x="38" y="11"/>
                      <a:pt x="76" y="22"/>
                      <a:pt x="91" y="45"/>
                    </a:cubicBezTo>
                    <a:cubicBezTo>
                      <a:pt x="106" y="68"/>
                      <a:pt x="91" y="121"/>
                      <a:pt x="91" y="136"/>
                    </a:cubicBezTo>
                  </a:path>
                </a:pathLst>
              </a:custGeom>
              <a:noFill/>
              <a:ln w="9525">
                <a:solidFill>
                  <a:srgbClr val="FF0000"/>
                </a:solidFill>
                <a:round/>
                <a:headEnd type="triangle" w="med" len="med"/>
                <a:tailEnd/>
              </a:ln>
            </p:spPr>
            <p:txBody>
              <a:bodyPr/>
              <a:lstStyle/>
              <a:p>
                <a:endParaRPr lang="zh-CN" altLang="en-US"/>
              </a:p>
            </p:txBody>
          </p:sp>
          <p:sp>
            <p:nvSpPr>
              <p:cNvPr id="474" name="Text Box 61"/>
              <p:cNvSpPr txBox="1">
                <a:spLocks noChangeArrowheads="1"/>
              </p:cNvSpPr>
              <p:nvPr/>
            </p:nvSpPr>
            <p:spPr bwMode="auto">
              <a:xfrm>
                <a:off x="5057" y="2882"/>
                <a:ext cx="404" cy="231"/>
              </a:xfrm>
              <a:prstGeom prst="rect">
                <a:avLst/>
              </a:prstGeom>
              <a:noFill/>
              <a:ln w="9525">
                <a:noFill/>
                <a:miter lim="800000"/>
                <a:headEnd/>
                <a:tailEnd/>
              </a:ln>
            </p:spPr>
            <p:txBody>
              <a:bodyPr wrap="none">
                <a:spAutoFit/>
              </a:bodyPr>
              <a:lstStyle/>
              <a:p>
                <a:r>
                  <a:rPr lang="zh-CN" altLang="en-US" sz="1800" b="1"/>
                  <a:t>幅度</a:t>
                </a:r>
              </a:p>
            </p:txBody>
          </p:sp>
          <p:sp>
            <p:nvSpPr>
              <p:cNvPr id="475" name="Text Box 62"/>
              <p:cNvSpPr txBox="1">
                <a:spLocks noChangeArrowheads="1"/>
              </p:cNvSpPr>
              <p:nvPr/>
            </p:nvSpPr>
            <p:spPr bwMode="auto">
              <a:xfrm>
                <a:off x="4062" y="1979"/>
                <a:ext cx="404" cy="231"/>
              </a:xfrm>
              <a:prstGeom prst="rect">
                <a:avLst/>
              </a:prstGeom>
              <a:noFill/>
              <a:ln w="9525">
                <a:noFill/>
                <a:miter lim="800000"/>
                <a:headEnd/>
                <a:tailEnd/>
              </a:ln>
            </p:spPr>
            <p:txBody>
              <a:bodyPr wrap="none">
                <a:spAutoFit/>
              </a:bodyPr>
              <a:lstStyle/>
              <a:p>
                <a:r>
                  <a:rPr lang="zh-CN" altLang="en-US" sz="1800" b="1"/>
                  <a:t>幅度</a:t>
                </a:r>
              </a:p>
            </p:txBody>
          </p:sp>
          <p:sp>
            <p:nvSpPr>
              <p:cNvPr id="476" name="Text Box 63"/>
              <p:cNvSpPr txBox="1">
                <a:spLocks noChangeArrowheads="1"/>
              </p:cNvSpPr>
              <p:nvPr/>
            </p:nvSpPr>
            <p:spPr bwMode="auto">
              <a:xfrm>
                <a:off x="4967" y="2655"/>
                <a:ext cx="404" cy="231"/>
              </a:xfrm>
              <a:prstGeom prst="rect">
                <a:avLst/>
              </a:prstGeom>
              <a:noFill/>
              <a:ln w="9525">
                <a:noFill/>
                <a:miter lim="800000"/>
                <a:headEnd/>
                <a:tailEnd/>
              </a:ln>
            </p:spPr>
            <p:txBody>
              <a:bodyPr wrap="none">
                <a:spAutoFit/>
              </a:bodyPr>
              <a:lstStyle/>
              <a:p>
                <a:r>
                  <a:rPr lang="zh-CN" altLang="en-US" sz="1800" b="1"/>
                  <a:t>相位</a:t>
                </a:r>
              </a:p>
            </p:txBody>
          </p:sp>
          <p:sp>
            <p:nvSpPr>
              <p:cNvPr id="477" name="Line 64"/>
              <p:cNvSpPr>
                <a:spLocks noChangeShapeType="1"/>
              </p:cNvSpPr>
              <p:nvPr/>
            </p:nvSpPr>
            <p:spPr bwMode="auto">
              <a:xfrm flipH="1">
                <a:off x="4377" y="2795"/>
                <a:ext cx="680" cy="136"/>
              </a:xfrm>
              <a:prstGeom prst="line">
                <a:avLst/>
              </a:prstGeom>
              <a:noFill/>
              <a:ln w="9525">
                <a:solidFill>
                  <a:srgbClr val="FF0000"/>
                </a:solidFill>
                <a:prstDash val="dash"/>
                <a:round/>
                <a:headEnd/>
                <a:tailEnd type="triangle" w="med" len="med"/>
              </a:ln>
            </p:spPr>
            <p:txBody>
              <a:bodyPr/>
              <a:lstStyle/>
              <a:p>
                <a:endParaRPr lang="zh-CN" altLang="en-US"/>
              </a:p>
            </p:txBody>
          </p:sp>
        </p:grpSp>
        <p:grpSp>
          <p:nvGrpSpPr>
            <p:cNvPr id="478" name="Group 65"/>
            <p:cNvGrpSpPr>
              <a:grpSpLocks/>
            </p:cNvGrpSpPr>
            <p:nvPr/>
          </p:nvGrpSpPr>
          <p:grpSpPr bwMode="auto">
            <a:xfrm>
              <a:off x="467544" y="3933056"/>
              <a:ext cx="3240360" cy="2774330"/>
              <a:chOff x="1296" y="1801"/>
              <a:chExt cx="2807" cy="2449"/>
            </a:xfrm>
          </p:grpSpPr>
          <p:sp>
            <p:nvSpPr>
              <p:cNvPr id="479" name="Line 66"/>
              <p:cNvSpPr>
                <a:spLocks noChangeShapeType="1"/>
              </p:cNvSpPr>
              <p:nvPr/>
            </p:nvSpPr>
            <p:spPr bwMode="auto">
              <a:xfrm>
                <a:off x="2245" y="2115"/>
                <a:ext cx="869" cy="2043"/>
              </a:xfrm>
              <a:prstGeom prst="line">
                <a:avLst/>
              </a:prstGeom>
              <a:noFill/>
              <a:ln w="12700">
                <a:solidFill>
                  <a:schemeClr val="tx1"/>
                </a:solidFill>
                <a:prstDash val="sysDot"/>
                <a:round/>
                <a:headEnd/>
                <a:tailEnd/>
              </a:ln>
            </p:spPr>
            <p:txBody>
              <a:bodyPr wrap="none" anchor="ctr"/>
              <a:lstStyle/>
              <a:p>
                <a:endParaRPr lang="zh-CN" altLang="en-US"/>
              </a:p>
            </p:txBody>
          </p:sp>
          <p:sp>
            <p:nvSpPr>
              <p:cNvPr id="480" name="Line 67"/>
              <p:cNvSpPr>
                <a:spLocks noChangeShapeType="1"/>
              </p:cNvSpPr>
              <p:nvPr/>
            </p:nvSpPr>
            <p:spPr bwMode="auto">
              <a:xfrm flipH="1">
                <a:off x="2245" y="1992"/>
                <a:ext cx="833" cy="2164"/>
              </a:xfrm>
              <a:prstGeom prst="line">
                <a:avLst/>
              </a:prstGeom>
              <a:noFill/>
              <a:ln w="12700">
                <a:solidFill>
                  <a:schemeClr val="tx1"/>
                </a:solidFill>
                <a:prstDash val="sysDot"/>
                <a:round/>
                <a:headEnd/>
                <a:tailEnd/>
              </a:ln>
            </p:spPr>
            <p:txBody>
              <a:bodyPr wrap="none" anchor="ctr"/>
              <a:lstStyle/>
              <a:p>
                <a:endParaRPr lang="zh-CN" altLang="en-US"/>
              </a:p>
            </p:txBody>
          </p:sp>
          <p:sp>
            <p:nvSpPr>
              <p:cNvPr id="481" name="Oval 68"/>
              <p:cNvSpPr>
                <a:spLocks noChangeArrowheads="1"/>
              </p:cNvSpPr>
              <p:nvPr/>
            </p:nvSpPr>
            <p:spPr bwMode="auto">
              <a:xfrm>
                <a:off x="1590" y="2033"/>
                <a:ext cx="2140" cy="2028"/>
              </a:xfrm>
              <a:prstGeom prst="ellipse">
                <a:avLst/>
              </a:prstGeom>
              <a:noFill/>
              <a:ln w="12700">
                <a:solidFill>
                  <a:schemeClr val="tx1"/>
                </a:solidFill>
                <a:prstDash val="sysDot"/>
                <a:round/>
                <a:headEnd/>
                <a:tailEnd/>
              </a:ln>
            </p:spPr>
            <p:txBody>
              <a:bodyPr wrap="none" anchor="ctr"/>
              <a:lstStyle/>
              <a:p>
                <a:endParaRPr lang="zh-CN" altLang="en-US"/>
              </a:p>
            </p:txBody>
          </p:sp>
          <p:sp>
            <p:nvSpPr>
              <p:cNvPr id="482" name="Line 69"/>
              <p:cNvSpPr>
                <a:spLocks noChangeShapeType="1"/>
              </p:cNvSpPr>
              <p:nvPr/>
            </p:nvSpPr>
            <p:spPr bwMode="auto">
              <a:xfrm>
                <a:off x="1392" y="3092"/>
                <a:ext cx="2436" cy="0"/>
              </a:xfrm>
              <a:prstGeom prst="line">
                <a:avLst/>
              </a:prstGeom>
              <a:noFill/>
              <a:ln w="12700">
                <a:solidFill>
                  <a:schemeClr val="tx1"/>
                </a:solidFill>
                <a:round/>
                <a:headEnd/>
                <a:tailEnd/>
              </a:ln>
            </p:spPr>
            <p:txBody>
              <a:bodyPr wrap="none" anchor="ctr"/>
              <a:lstStyle/>
              <a:p>
                <a:endParaRPr lang="zh-CN" altLang="en-US"/>
              </a:p>
            </p:txBody>
          </p:sp>
          <p:sp>
            <p:nvSpPr>
              <p:cNvPr id="483" name="Line 70"/>
              <p:cNvSpPr>
                <a:spLocks noChangeShapeType="1"/>
              </p:cNvSpPr>
              <p:nvPr/>
            </p:nvSpPr>
            <p:spPr bwMode="auto">
              <a:xfrm>
                <a:off x="2653" y="1933"/>
                <a:ext cx="0" cy="2225"/>
              </a:xfrm>
              <a:prstGeom prst="line">
                <a:avLst/>
              </a:prstGeom>
              <a:noFill/>
              <a:ln w="12700">
                <a:solidFill>
                  <a:schemeClr val="tx1"/>
                </a:solidFill>
                <a:round/>
                <a:headEnd/>
                <a:tailEnd/>
              </a:ln>
            </p:spPr>
            <p:txBody>
              <a:bodyPr wrap="none" anchor="ctr"/>
              <a:lstStyle/>
              <a:p>
                <a:endParaRPr lang="zh-CN" altLang="en-US"/>
              </a:p>
            </p:txBody>
          </p:sp>
          <p:sp>
            <p:nvSpPr>
              <p:cNvPr id="484" name="Oval 71"/>
              <p:cNvSpPr>
                <a:spLocks noChangeArrowheads="1"/>
              </p:cNvSpPr>
              <p:nvPr/>
            </p:nvSpPr>
            <p:spPr bwMode="auto">
              <a:xfrm>
                <a:off x="2079" y="2515"/>
                <a:ext cx="1164" cy="1156"/>
              </a:xfrm>
              <a:prstGeom prst="ellipse">
                <a:avLst/>
              </a:prstGeom>
              <a:noFill/>
              <a:ln w="12700">
                <a:solidFill>
                  <a:schemeClr val="tx1"/>
                </a:solidFill>
                <a:prstDash val="sysDot"/>
                <a:round/>
                <a:headEnd/>
                <a:tailEnd/>
              </a:ln>
            </p:spPr>
            <p:txBody>
              <a:bodyPr wrap="none" anchor="ctr"/>
              <a:lstStyle/>
              <a:p>
                <a:endParaRPr lang="zh-CN" altLang="en-US"/>
              </a:p>
            </p:txBody>
          </p:sp>
          <p:sp>
            <p:nvSpPr>
              <p:cNvPr id="485" name="Line 72"/>
              <p:cNvSpPr>
                <a:spLocks noChangeShapeType="1"/>
              </p:cNvSpPr>
              <p:nvPr/>
            </p:nvSpPr>
            <p:spPr bwMode="auto">
              <a:xfrm flipH="1">
                <a:off x="1837" y="2205"/>
                <a:ext cx="1723" cy="1769"/>
              </a:xfrm>
              <a:prstGeom prst="line">
                <a:avLst/>
              </a:prstGeom>
              <a:noFill/>
              <a:ln w="12700">
                <a:solidFill>
                  <a:schemeClr val="tx1"/>
                </a:solidFill>
                <a:prstDash val="sysDot"/>
                <a:round/>
                <a:headEnd/>
                <a:tailEnd/>
              </a:ln>
            </p:spPr>
            <p:txBody>
              <a:bodyPr wrap="none" anchor="ctr"/>
              <a:lstStyle/>
              <a:p>
                <a:endParaRPr lang="zh-CN" altLang="en-US"/>
              </a:p>
            </p:txBody>
          </p:sp>
          <p:sp>
            <p:nvSpPr>
              <p:cNvPr id="486" name="Line 73"/>
              <p:cNvSpPr>
                <a:spLocks noChangeShapeType="1"/>
              </p:cNvSpPr>
              <p:nvPr/>
            </p:nvSpPr>
            <p:spPr bwMode="auto">
              <a:xfrm>
                <a:off x="1791" y="2296"/>
                <a:ext cx="1769" cy="1633"/>
              </a:xfrm>
              <a:prstGeom prst="line">
                <a:avLst/>
              </a:prstGeom>
              <a:noFill/>
              <a:ln w="12700">
                <a:solidFill>
                  <a:schemeClr val="tx1"/>
                </a:solidFill>
                <a:prstDash val="sysDot"/>
                <a:round/>
                <a:headEnd/>
                <a:tailEnd/>
              </a:ln>
            </p:spPr>
            <p:txBody>
              <a:bodyPr wrap="none" anchor="ctr"/>
              <a:lstStyle/>
              <a:p>
                <a:endParaRPr lang="zh-CN" altLang="en-US"/>
              </a:p>
            </p:txBody>
          </p:sp>
          <p:sp>
            <p:nvSpPr>
              <p:cNvPr id="487" name="Line 74"/>
              <p:cNvSpPr>
                <a:spLocks noChangeShapeType="1"/>
              </p:cNvSpPr>
              <p:nvPr/>
            </p:nvSpPr>
            <p:spPr bwMode="auto">
              <a:xfrm>
                <a:off x="1529" y="2657"/>
                <a:ext cx="2258" cy="864"/>
              </a:xfrm>
              <a:prstGeom prst="line">
                <a:avLst/>
              </a:prstGeom>
              <a:noFill/>
              <a:ln w="12700">
                <a:solidFill>
                  <a:schemeClr val="tx1"/>
                </a:solidFill>
                <a:prstDash val="sysDot"/>
                <a:round/>
                <a:headEnd/>
                <a:tailEnd/>
              </a:ln>
            </p:spPr>
            <p:txBody>
              <a:bodyPr wrap="none" anchor="ctr"/>
              <a:lstStyle/>
              <a:p>
                <a:endParaRPr lang="zh-CN" altLang="en-US"/>
              </a:p>
            </p:txBody>
          </p:sp>
          <p:sp>
            <p:nvSpPr>
              <p:cNvPr id="488" name="Line 75"/>
              <p:cNvSpPr>
                <a:spLocks noChangeShapeType="1"/>
              </p:cNvSpPr>
              <p:nvPr/>
            </p:nvSpPr>
            <p:spPr bwMode="auto">
              <a:xfrm flipV="1">
                <a:off x="1565" y="2704"/>
                <a:ext cx="2177" cy="817"/>
              </a:xfrm>
              <a:prstGeom prst="line">
                <a:avLst/>
              </a:prstGeom>
              <a:noFill/>
              <a:ln w="12700">
                <a:solidFill>
                  <a:schemeClr val="tx1"/>
                </a:solidFill>
                <a:prstDash val="sysDot"/>
                <a:round/>
                <a:headEnd/>
                <a:tailEnd/>
              </a:ln>
            </p:spPr>
            <p:txBody>
              <a:bodyPr wrap="none" anchor="ctr"/>
              <a:lstStyle/>
              <a:p>
                <a:endParaRPr lang="zh-CN" altLang="en-US"/>
              </a:p>
            </p:txBody>
          </p:sp>
          <p:sp>
            <p:nvSpPr>
              <p:cNvPr id="489" name="Rectangle 76"/>
              <p:cNvSpPr>
                <a:spLocks noChangeArrowheads="1"/>
              </p:cNvSpPr>
              <p:nvPr/>
            </p:nvSpPr>
            <p:spPr bwMode="auto">
              <a:xfrm>
                <a:off x="3752" y="2539"/>
                <a:ext cx="323" cy="236"/>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latin typeface="仿宋体" pitchFamily="18" charset="-122"/>
                    <a:ea typeface="仿宋体" pitchFamily="18" charset="-122"/>
                  </a:rPr>
                  <a:t>15</a:t>
                </a:r>
                <a:r>
                  <a:rPr lang="zh-CN" altLang="en-US" sz="800" b="1" baseline="60000">
                    <a:latin typeface="仿宋体" pitchFamily="18" charset="-122"/>
                    <a:ea typeface="仿宋体" pitchFamily="18" charset="-122"/>
                  </a:rPr>
                  <a:t>。</a:t>
                </a:r>
              </a:p>
            </p:txBody>
          </p:sp>
          <p:sp>
            <p:nvSpPr>
              <p:cNvPr id="490" name="Rectangle 77"/>
              <p:cNvSpPr>
                <a:spLocks noChangeArrowheads="1"/>
              </p:cNvSpPr>
              <p:nvPr/>
            </p:nvSpPr>
            <p:spPr bwMode="auto">
              <a:xfrm>
                <a:off x="3439" y="2082"/>
                <a:ext cx="379" cy="236"/>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latin typeface="仿宋体" pitchFamily="18" charset="-122"/>
                    <a:ea typeface="仿宋体" pitchFamily="18" charset="-122"/>
                  </a:rPr>
                  <a:t>45</a:t>
                </a:r>
                <a:r>
                  <a:rPr lang="zh-CN" altLang="en-US" sz="1600" b="1" baseline="60000">
                    <a:latin typeface="仿宋体" pitchFamily="18" charset="-122"/>
                    <a:ea typeface="仿宋体" pitchFamily="18" charset="-122"/>
                  </a:rPr>
                  <a:t>。</a:t>
                </a:r>
              </a:p>
            </p:txBody>
          </p:sp>
          <p:sp>
            <p:nvSpPr>
              <p:cNvPr id="491" name="Rectangle 78"/>
              <p:cNvSpPr>
                <a:spLocks noChangeArrowheads="1"/>
              </p:cNvSpPr>
              <p:nvPr/>
            </p:nvSpPr>
            <p:spPr bwMode="auto">
              <a:xfrm>
                <a:off x="2982" y="1801"/>
                <a:ext cx="379" cy="236"/>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latin typeface="仿宋体" pitchFamily="18" charset="-122"/>
                    <a:ea typeface="仿宋体" pitchFamily="18" charset="-122"/>
                  </a:rPr>
                  <a:t>75</a:t>
                </a:r>
                <a:r>
                  <a:rPr lang="zh-CN" altLang="en-US" sz="1600" b="1" baseline="60000">
                    <a:latin typeface="仿宋体" pitchFamily="18" charset="-122"/>
                    <a:ea typeface="仿宋体" pitchFamily="18" charset="-122"/>
                  </a:rPr>
                  <a:t>。</a:t>
                </a:r>
              </a:p>
            </p:txBody>
          </p:sp>
          <p:sp>
            <p:nvSpPr>
              <p:cNvPr id="492" name="Rectangle 79"/>
              <p:cNvSpPr>
                <a:spLocks noChangeArrowheads="1"/>
              </p:cNvSpPr>
              <p:nvPr/>
            </p:nvSpPr>
            <p:spPr bwMode="auto">
              <a:xfrm>
                <a:off x="2138" y="1801"/>
                <a:ext cx="351" cy="236"/>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latin typeface="仿宋体" pitchFamily="18" charset="-122"/>
                    <a:ea typeface="仿宋体" pitchFamily="18" charset="-122"/>
                  </a:rPr>
                  <a:t>105</a:t>
                </a:r>
                <a:endParaRPr lang="en-US" altLang="zh-CN" sz="800" b="1" baseline="60000">
                  <a:latin typeface="仿宋体" pitchFamily="18" charset="-122"/>
                  <a:ea typeface="仿宋体" pitchFamily="18" charset="-122"/>
                </a:endParaRPr>
              </a:p>
            </p:txBody>
          </p:sp>
          <p:sp>
            <p:nvSpPr>
              <p:cNvPr id="493" name="Rectangle 80"/>
              <p:cNvSpPr>
                <a:spLocks noChangeArrowheads="1"/>
              </p:cNvSpPr>
              <p:nvPr/>
            </p:nvSpPr>
            <p:spPr bwMode="auto">
              <a:xfrm>
                <a:off x="1602" y="2032"/>
                <a:ext cx="452" cy="236"/>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latin typeface="仿宋体" pitchFamily="18" charset="-122"/>
                    <a:ea typeface="仿宋体" pitchFamily="18" charset="-122"/>
                  </a:rPr>
                  <a:t>135</a:t>
                </a:r>
                <a:r>
                  <a:rPr lang="zh-CN" altLang="en-US" sz="1600" b="1" baseline="60000">
                    <a:latin typeface="仿宋体" pitchFamily="18" charset="-122"/>
                    <a:ea typeface="仿宋体" pitchFamily="18" charset="-122"/>
                  </a:rPr>
                  <a:t>。</a:t>
                </a:r>
              </a:p>
            </p:txBody>
          </p:sp>
          <p:sp>
            <p:nvSpPr>
              <p:cNvPr id="494" name="Rectangle 81"/>
              <p:cNvSpPr>
                <a:spLocks noChangeArrowheads="1"/>
              </p:cNvSpPr>
              <p:nvPr/>
            </p:nvSpPr>
            <p:spPr bwMode="auto">
              <a:xfrm>
                <a:off x="1296" y="2493"/>
                <a:ext cx="453" cy="236"/>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latin typeface="仿宋体" pitchFamily="18" charset="-122"/>
                    <a:ea typeface="仿宋体" pitchFamily="18" charset="-122"/>
                  </a:rPr>
                  <a:t>165</a:t>
                </a:r>
                <a:r>
                  <a:rPr lang="zh-CN" altLang="en-US" sz="1600" b="1" baseline="60000">
                    <a:latin typeface="仿宋体" pitchFamily="18" charset="-122"/>
                    <a:ea typeface="仿宋体" pitchFamily="18" charset="-122"/>
                  </a:rPr>
                  <a:t>。</a:t>
                </a:r>
              </a:p>
            </p:txBody>
          </p:sp>
          <p:sp>
            <p:nvSpPr>
              <p:cNvPr id="495" name="Rectangle 82"/>
              <p:cNvSpPr>
                <a:spLocks noChangeArrowheads="1"/>
              </p:cNvSpPr>
              <p:nvPr/>
            </p:nvSpPr>
            <p:spPr bwMode="auto">
              <a:xfrm>
                <a:off x="1296" y="3350"/>
                <a:ext cx="453" cy="237"/>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latin typeface="仿宋体" pitchFamily="18" charset="-122"/>
                    <a:ea typeface="仿宋体" pitchFamily="18" charset="-122"/>
                  </a:rPr>
                  <a:t>195</a:t>
                </a:r>
                <a:r>
                  <a:rPr lang="zh-CN" altLang="en-US" sz="1600" b="1" baseline="60000">
                    <a:latin typeface="仿宋体" pitchFamily="18" charset="-122"/>
                    <a:ea typeface="仿宋体" pitchFamily="18" charset="-122"/>
                  </a:rPr>
                  <a:t>。</a:t>
                </a:r>
              </a:p>
            </p:txBody>
          </p:sp>
          <p:sp>
            <p:nvSpPr>
              <p:cNvPr id="496" name="Rectangle 83"/>
              <p:cNvSpPr>
                <a:spLocks noChangeArrowheads="1"/>
              </p:cNvSpPr>
              <p:nvPr/>
            </p:nvSpPr>
            <p:spPr bwMode="auto">
              <a:xfrm>
                <a:off x="2953" y="4014"/>
                <a:ext cx="453" cy="236"/>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latin typeface="宋体" pitchFamily="2" charset="-122"/>
                  </a:rPr>
                  <a:t>285</a:t>
                </a:r>
                <a:r>
                  <a:rPr lang="zh-CN" altLang="en-US" sz="1600" b="1" baseline="60000">
                    <a:latin typeface="宋体" pitchFamily="2" charset="-122"/>
                  </a:rPr>
                  <a:t>。</a:t>
                </a:r>
              </a:p>
            </p:txBody>
          </p:sp>
          <p:sp>
            <p:nvSpPr>
              <p:cNvPr id="497" name="Rectangle 84"/>
              <p:cNvSpPr>
                <a:spLocks noChangeArrowheads="1"/>
              </p:cNvSpPr>
              <p:nvPr/>
            </p:nvSpPr>
            <p:spPr bwMode="auto">
              <a:xfrm>
                <a:off x="2213" y="4014"/>
                <a:ext cx="452" cy="236"/>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latin typeface="仿宋体" pitchFamily="18" charset="-122"/>
                    <a:ea typeface="仿宋体" pitchFamily="18" charset="-122"/>
                  </a:rPr>
                  <a:t>255</a:t>
                </a:r>
                <a:r>
                  <a:rPr lang="zh-CN" altLang="en-US" sz="1600" b="1" baseline="60000">
                    <a:latin typeface="仿宋体" pitchFamily="18" charset="-122"/>
                    <a:ea typeface="仿宋体" pitchFamily="18" charset="-122"/>
                  </a:rPr>
                  <a:t>。</a:t>
                </a:r>
              </a:p>
            </p:txBody>
          </p:sp>
          <p:sp>
            <p:nvSpPr>
              <p:cNvPr id="498" name="Rectangle 85"/>
              <p:cNvSpPr>
                <a:spLocks noChangeArrowheads="1"/>
              </p:cNvSpPr>
              <p:nvPr/>
            </p:nvSpPr>
            <p:spPr bwMode="auto">
              <a:xfrm>
                <a:off x="1602" y="3783"/>
                <a:ext cx="452" cy="236"/>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latin typeface="仿宋体" pitchFamily="18" charset="-122"/>
                    <a:ea typeface="仿宋体" pitchFamily="18" charset="-122"/>
                  </a:rPr>
                  <a:t>225</a:t>
                </a:r>
                <a:r>
                  <a:rPr lang="zh-CN" altLang="en-US" sz="1600" b="1" baseline="60000">
                    <a:latin typeface="仿宋体" pitchFamily="18" charset="-122"/>
                    <a:ea typeface="仿宋体" pitchFamily="18" charset="-122"/>
                  </a:rPr>
                  <a:t>。</a:t>
                </a:r>
              </a:p>
            </p:txBody>
          </p:sp>
          <p:sp>
            <p:nvSpPr>
              <p:cNvPr id="499" name="Rectangle 86"/>
              <p:cNvSpPr>
                <a:spLocks noChangeArrowheads="1"/>
              </p:cNvSpPr>
              <p:nvPr/>
            </p:nvSpPr>
            <p:spPr bwMode="auto">
              <a:xfrm>
                <a:off x="3435" y="3674"/>
                <a:ext cx="452" cy="236"/>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latin typeface="宋体" pitchFamily="2" charset="-122"/>
                  </a:rPr>
                  <a:t>315</a:t>
                </a:r>
                <a:r>
                  <a:rPr lang="zh-CN" altLang="en-US" sz="1600" b="1" baseline="60000">
                    <a:latin typeface="宋体" pitchFamily="2" charset="-122"/>
                  </a:rPr>
                  <a:t>。</a:t>
                </a:r>
              </a:p>
            </p:txBody>
          </p:sp>
          <p:sp>
            <p:nvSpPr>
              <p:cNvPr id="500" name="Rectangle 87"/>
              <p:cNvSpPr>
                <a:spLocks noChangeArrowheads="1"/>
              </p:cNvSpPr>
              <p:nvPr/>
            </p:nvSpPr>
            <p:spPr bwMode="auto">
              <a:xfrm>
                <a:off x="3651" y="3339"/>
                <a:ext cx="452" cy="236"/>
              </a:xfrm>
              <a:prstGeom prst="rect">
                <a:avLst/>
              </a:prstGeom>
              <a:noFill/>
              <a:ln w="12700">
                <a:noFill/>
                <a:miter lim="800000"/>
                <a:headEnd/>
                <a:tailEnd/>
              </a:ln>
            </p:spPr>
            <p:txBody>
              <a:bodyPr wrap="none" lIns="90488" tIns="44450" rIns="90488" bIns="44450">
                <a:spAutoFit/>
              </a:bodyPr>
              <a:lstStyle/>
              <a:p>
                <a:pPr eaLnBrk="0" hangingPunct="0"/>
                <a:r>
                  <a:rPr lang="en-US" altLang="zh-CN" sz="1600" b="1">
                    <a:latin typeface="仿宋体" pitchFamily="18" charset="-122"/>
                    <a:ea typeface="仿宋体" pitchFamily="18" charset="-122"/>
                  </a:rPr>
                  <a:t>345</a:t>
                </a:r>
                <a:r>
                  <a:rPr lang="zh-CN" altLang="en-US" sz="1600" b="1" baseline="60000">
                    <a:latin typeface="仿宋体" pitchFamily="18" charset="-122"/>
                    <a:ea typeface="仿宋体" pitchFamily="18" charset="-122"/>
                  </a:rPr>
                  <a:t>。</a:t>
                </a:r>
              </a:p>
            </p:txBody>
          </p:sp>
          <p:sp>
            <p:nvSpPr>
              <p:cNvPr id="501" name="Rectangle 88"/>
              <p:cNvSpPr>
                <a:spLocks noChangeArrowheads="1"/>
              </p:cNvSpPr>
              <p:nvPr/>
            </p:nvSpPr>
            <p:spPr bwMode="auto">
              <a:xfrm>
                <a:off x="2948" y="2563"/>
                <a:ext cx="241" cy="193"/>
              </a:xfrm>
              <a:prstGeom prst="rect">
                <a:avLst/>
              </a:prstGeom>
              <a:noFill/>
              <a:ln w="12700">
                <a:noFill/>
                <a:miter lim="800000"/>
                <a:headEnd/>
                <a:tailEnd/>
              </a:ln>
            </p:spPr>
            <p:txBody>
              <a:bodyPr wrap="none" lIns="90488" tIns="44450" rIns="90488" bIns="44450">
                <a:spAutoFit/>
              </a:bodyPr>
              <a:lstStyle/>
              <a:p>
                <a:pPr eaLnBrk="0" hangingPunct="0"/>
                <a:r>
                  <a:rPr lang="en-US" altLang="zh-CN" sz="1200" b="1" dirty="0">
                    <a:latin typeface="仿宋体" pitchFamily="18" charset="-122"/>
                    <a:ea typeface="仿宋体" pitchFamily="18" charset="-122"/>
                  </a:rPr>
                  <a:t>●</a:t>
                </a:r>
              </a:p>
            </p:txBody>
          </p:sp>
          <p:sp>
            <p:nvSpPr>
              <p:cNvPr id="502" name="Rectangle 89"/>
              <p:cNvSpPr>
                <a:spLocks noChangeArrowheads="1"/>
              </p:cNvSpPr>
              <p:nvPr/>
            </p:nvSpPr>
            <p:spPr bwMode="auto">
              <a:xfrm>
                <a:off x="3536" y="2610"/>
                <a:ext cx="223" cy="171"/>
              </a:xfrm>
              <a:prstGeom prst="rect">
                <a:avLst/>
              </a:prstGeom>
              <a:noFill/>
              <a:ln w="12700">
                <a:noFill/>
                <a:miter lim="800000"/>
                <a:headEnd/>
                <a:tailEnd/>
              </a:ln>
            </p:spPr>
            <p:txBody>
              <a:bodyPr wrap="none" lIns="90488" tIns="44450" rIns="90488" bIns="44450">
                <a:spAutoFit/>
              </a:bodyPr>
              <a:lstStyle/>
              <a:p>
                <a:pPr eaLnBrk="0" hangingPunct="0"/>
                <a:r>
                  <a:rPr lang="en-US" altLang="zh-CN" sz="1000" b="1" dirty="0">
                    <a:latin typeface="仿宋体" pitchFamily="18" charset="-122"/>
                    <a:ea typeface="仿宋体" pitchFamily="18" charset="-122"/>
                  </a:rPr>
                  <a:t>●</a:t>
                </a:r>
              </a:p>
            </p:txBody>
          </p:sp>
          <p:sp>
            <p:nvSpPr>
              <p:cNvPr id="503" name="Rectangle 90"/>
              <p:cNvSpPr>
                <a:spLocks noChangeArrowheads="1"/>
              </p:cNvSpPr>
              <p:nvPr/>
            </p:nvSpPr>
            <p:spPr bwMode="auto">
              <a:xfrm>
                <a:off x="3301" y="2232"/>
                <a:ext cx="223" cy="171"/>
              </a:xfrm>
              <a:prstGeom prst="rect">
                <a:avLst/>
              </a:prstGeom>
              <a:noFill/>
              <a:ln w="12700">
                <a:noFill/>
                <a:miter lim="800000"/>
                <a:headEnd/>
                <a:tailEnd/>
              </a:ln>
            </p:spPr>
            <p:txBody>
              <a:bodyPr wrap="none" lIns="90488" tIns="44450" rIns="90488" bIns="44450">
                <a:spAutoFit/>
              </a:bodyPr>
              <a:lstStyle/>
              <a:p>
                <a:pPr eaLnBrk="0" hangingPunct="0"/>
                <a:r>
                  <a:rPr lang="en-US" altLang="zh-CN" sz="1000" b="1" dirty="0">
                    <a:latin typeface="仿宋体" pitchFamily="18" charset="-122"/>
                    <a:ea typeface="仿宋体" pitchFamily="18" charset="-122"/>
                  </a:rPr>
                  <a:t>●</a:t>
                </a:r>
              </a:p>
            </p:txBody>
          </p:sp>
          <p:sp>
            <p:nvSpPr>
              <p:cNvPr id="504" name="Rectangle 91"/>
              <p:cNvSpPr>
                <a:spLocks noChangeArrowheads="1"/>
              </p:cNvSpPr>
              <p:nvPr/>
            </p:nvSpPr>
            <p:spPr bwMode="auto">
              <a:xfrm>
                <a:off x="2910" y="1996"/>
                <a:ext cx="222" cy="171"/>
              </a:xfrm>
              <a:prstGeom prst="rect">
                <a:avLst/>
              </a:prstGeom>
              <a:noFill/>
              <a:ln w="12700">
                <a:noFill/>
                <a:miter lim="800000"/>
                <a:headEnd/>
                <a:tailEnd/>
              </a:ln>
            </p:spPr>
            <p:txBody>
              <a:bodyPr wrap="none" lIns="90488" tIns="44450" rIns="90488" bIns="44450">
                <a:spAutoFit/>
              </a:bodyPr>
              <a:lstStyle/>
              <a:p>
                <a:pPr eaLnBrk="0" hangingPunct="0"/>
                <a:r>
                  <a:rPr lang="en-US" altLang="zh-CN" sz="1000" b="1" dirty="0">
                    <a:latin typeface="仿宋体" pitchFamily="18" charset="-122"/>
                    <a:ea typeface="仿宋体" pitchFamily="18" charset="-122"/>
                  </a:rPr>
                  <a:t>●</a:t>
                </a:r>
              </a:p>
            </p:txBody>
          </p:sp>
          <p:sp>
            <p:nvSpPr>
              <p:cNvPr id="505" name="Rectangle 92"/>
              <p:cNvSpPr>
                <a:spLocks noChangeArrowheads="1"/>
              </p:cNvSpPr>
              <p:nvPr/>
            </p:nvSpPr>
            <p:spPr bwMode="auto">
              <a:xfrm>
                <a:off x="2140" y="1990"/>
                <a:ext cx="223" cy="171"/>
              </a:xfrm>
              <a:prstGeom prst="rect">
                <a:avLst/>
              </a:prstGeom>
              <a:noFill/>
              <a:ln w="12700">
                <a:noFill/>
                <a:miter lim="800000"/>
                <a:headEnd/>
                <a:tailEnd/>
              </a:ln>
            </p:spPr>
            <p:txBody>
              <a:bodyPr wrap="none" lIns="90488" tIns="44450" rIns="90488" bIns="44450">
                <a:spAutoFit/>
              </a:bodyPr>
              <a:lstStyle/>
              <a:p>
                <a:pPr eaLnBrk="0" hangingPunct="0"/>
                <a:r>
                  <a:rPr lang="en-US" altLang="zh-CN" sz="1000" b="1" dirty="0">
                    <a:latin typeface="仿宋体" pitchFamily="18" charset="-122"/>
                    <a:ea typeface="仿宋体" pitchFamily="18" charset="-122"/>
                  </a:rPr>
                  <a:t>●</a:t>
                </a:r>
              </a:p>
            </p:txBody>
          </p:sp>
          <p:sp>
            <p:nvSpPr>
              <p:cNvPr id="506" name="Rectangle 93"/>
              <p:cNvSpPr>
                <a:spLocks noChangeArrowheads="1"/>
              </p:cNvSpPr>
              <p:nvPr/>
            </p:nvSpPr>
            <p:spPr bwMode="auto">
              <a:xfrm>
                <a:off x="1757" y="2245"/>
                <a:ext cx="223" cy="171"/>
              </a:xfrm>
              <a:prstGeom prst="rect">
                <a:avLst/>
              </a:prstGeom>
              <a:noFill/>
              <a:ln w="12700">
                <a:noFill/>
                <a:miter lim="800000"/>
                <a:headEnd/>
                <a:tailEnd/>
              </a:ln>
            </p:spPr>
            <p:txBody>
              <a:bodyPr wrap="none" lIns="90488" tIns="44450" rIns="90488" bIns="44450">
                <a:spAutoFit/>
              </a:bodyPr>
              <a:lstStyle/>
              <a:p>
                <a:pPr eaLnBrk="0" hangingPunct="0"/>
                <a:r>
                  <a:rPr lang="en-US" altLang="zh-CN" sz="1000" b="1" dirty="0">
                    <a:latin typeface="仿宋体" pitchFamily="18" charset="-122"/>
                    <a:ea typeface="仿宋体" pitchFamily="18" charset="-122"/>
                  </a:rPr>
                  <a:t>●</a:t>
                </a:r>
              </a:p>
            </p:txBody>
          </p:sp>
          <p:sp>
            <p:nvSpPr>
              <p:cNvPr id="507" name="Rectangle 94"/>
              <p:cNvSpPr>
                <a:spLocks noChangeArrowheads="1"/>
              </p:cNvSpPr>
              <p:nvPr/>
            </p:nvSpPr>
            <p:spPr bwMode="auto">
              <a:xfrm>
                <a:off x="1538" y="2587"/>
                <a:ext cx="223" cy="171"/>
              </a:xfrm>
              <a:prstGeom prst="rect">
                <a:avLst/>
              </a:prstGeom>
              <a:noFill/>
              <a:ln w="12700">
                <a:noFill/>
                <a:miter lim="800000"/>
                <a:headEnd/>
                <a:tailEnd/>
              </a:ln>
            </p:spPr>
            <p:txBody>
              <a:bodyPr wrap="none" lIns="90488" tIns="44450" rIns="90488" bIns="44450">
                <a:spAutoFit/>
              </a:bodyPr>
              <a:lstStyle/>
              <a:p>
                <a:pPr eaLnBrk="0" hangingPunct="0"/>
                <a:r>
                  <a:rPr lang="en-US" altLang="zh-CN" sz="1000" b="1">
                    <a:latin typeface="仿宋体" pitchFamily="18" charset="-122"/>
                    <a:ea typeface="仿宋体" pitchFamily="18" charset="-122"/>
                  </a:rPr>
                  <a:t>●</a:t>
                </a:r>
              </a:p>
            </p:txBody>
          </p:sp>
          <p:sp>
            <p:nvSpPr>
              <p:cNvPr id="508" name="Rectangle 95"/>
              <p:cNvSpPr>
                <a:spLocks noChangeArrowheads="1"/>
              </p:cNvSpPr>
              <p:nvPr/>
            </p:nvSpPr>
            <p:spPr bwMode="auto">
              <a:xfrm>
                <a:off x="3515" y="3368"/>
                <a:ext cx="223" cy="171"/>
              </a:xfrm>
              <a:prstGeom prst="rect">
                <a:avLst/>
              </a:prstGeom>
              <a:noFill/>
              <a:ln w="12700">
                <a:noFill/>
                <a:miter lim="800000"/>
                <a:headEnd/>
                <a:tailEnd/>
              </a:ln>
            </p:spPr>
            <p:txBody>
              <a:bodyPr wrap="none" lIns="90488" tIns="44450" rIns="90488" bIns="44450">
                <a:spAutoFit/>
              </a:bodyPr>
              <a:lstStyle/>
              <a:p>
                <a:pPr eaLnBrk="0" hangingPunct="0"/>
                <a:r>
                  <a:rPr lang="en-US" altLang="zh-CN" sz="1000" b="1">
                    <a:latin typeface="仿宋体" pitchFamily="18" charset="-122"/>
                    <a:ea typeface="仿宋体" pitchFamily="18" charset="-122"/>
                  </a:rPr>
                  <a:t>●</a:t>
                </a:r>
              </a:p>
            </p:txBody>
          </p:sp>
          <p:sp>
            <p:nvSpPr>
              <p:cNvPr id="509" name="Rectangle 96"/>
              <p:cNvSpPr>
                <a:spLocks noChangeArrowheads="1"/>
              </p:cNvSpPr>
              <p:nvPr/>
            </p:nvSpPr>
            <p:spPr bwMode="auto">
              <a:xfrm>
                <a:off x="3288" y="3687"/>
                <a:ext cx="222" cy="171"/>
              </a:xfrm>
              <a:prstGeom prst="rect">
                <a:avLst/>
              </a:prstGeom>
              <a:noFill/>
              <a:ln w="12700">
                <a:noFill/>
                <a:miter lim="800000"/>
                <a:headEnd/>
                <a:tailEnd/>
              </a:ln>
            </p:spPr>
            <p:txBody>
              <a:bodyPr wrap="none" lIns="90488" tIns="44450" rIns="90488" bIns="44450">
                <a:spAutoFit/>
              </a:bodyPr>
              <a:lstStyle/>
              <a:p>
                <a:pPr eaLnBrk="0" hangingPunct="0"/>
                <a:r>
                  <a:rPr lang="en-US" altLang="zh-CN" sz="1000" b="1">
                    <a:latin typeface="仿宋体" pitchFamily="18" charset="-122"/>
                    <a:ea typeface="仿宋体" pitchFamily="18" charset="-122"/>
                  </a:rPr>
                  <a:t>●</a:t>
                </a:r>
              </a:p>
            </p:txBody>
          </p:sp>
          <p:sp>
            <p:nvSpPr>
              <p:cNvPr id="510" name="Rectangle 97"/>
              <p:cNvSpPr>
                <a:spLocks noChangeArrowheads="1"/>
              </p:cNvSpPr>
              <p:nvPr/>
            </p:nvSpPr>
            <p:spPr bwMode="auto">
              <a:xfrm>
                <a:off x="2903" y="3885"/>
                <a:ext cx="223" cy="170"/>
              </a:xfrm>
              <a:prstGeom prst="rect">
                <a:avLst/>
              </a:prstGeom>
              <a:noFill/>
              <a:ln w="12700">
                <a:noFill/>
                <a:miter lim="800000"/>
                <a:headEnd/>
                <a:tailEnd/>
              </a:ln>
            </p:spPr>
            <p:txBody>
              <a:bodyPr wrap="none" lIns="90488" tIns="44450" rIns="90488" bIns="44450">
                <a:spAutoFit/>
              </a:bodyPr>
              <a:lstStyle/>
              <a:p>
                <a:pPr eaLnBrk="0" hangingPunct="0"/>
                <a:r>
                  <a:rPr lang="en-US" altLang="zh-CN" sz="1000" b="1" dirty="0">
                    <a:latin typeface="仿宋体" pitchFamily="18" charset="-122"/>
                    <a:ea typeface="仿宋体" pitchFamily="18" charset="-122"/>
                  </a:rPr>
                  <a:t>●</a:t>
                </a:r>
              </a:p>
            </p:txBody>
          </p:sp>
          <p:sp>
            <p:nvSpPr>
              <p:cNvPr id="511" name="Rectangle 98"/>
              <p:cNvSpPr>
                <a:spLocks noChangeArrowheads="1"/>
              </p:cNvSpPr>
              <p:nvPr/>
            </p:nvSpPr>
            <p:spPr bwMode="auto">
              <a:xfrm>
                <a:off x="2173" y="3892"/>
                <a:ext cx="223" cy="171"/>
              </a:xfrm>
              <a:prstGeom prst="rect">
                <a:avLst/>
              </a:prstGeom>
              <a:noFill/>
              <a:ln w="12700">
                <a:noFill/>
                <a:miter lim="800000"/>
                <a:headEnd/>
                <a:tailEnd/>
              </a:ln>
            </p:spPr>
            <p:txBody>
              <a:bodyPr wrap="none" lIns="90488" tIns="44450" rIns="90488" bIns="44450">
                <a:spAutoFit/>
              </a:bodyPr>
              <a:lstStyle/>
              <a:p>
                <a:pPr eaLnBrk="0" hangingPunct="0"/>
                <a:r>
                  <a:rPr lang="en-US" altLang="zh-CN" sz="1000" b="1" dirty="0">
                    <a:latin typeface="仿宋体" pitchFamily="18" charset="-122"/>
                    <a:ea typeface="仿宋体" pitchFamily="18" charset="-122"/>
                  </a:rPr>
                  <a:t>●</a:t>
                </a:r>
              </a:p>
            </p:txBody>
          </p:sp>
          <p:sp>
            <p:nvSpPr>
              <p:cNvPr id="512" name="Rectangle 99"/>
              <p:cNvSpPr>
                <a:spLocks noChangeArrowheads="1"/>
              </p:cNvSpPr>
              <p:nvPr/>
            </p:nvSpPr>
            <p:spPr bwMode="auto">
              <a:xfrm>
                <a:off x="1563" y="3357"/>
                <a:ext cx="223" cy="171"/>
              </a:xfrm>
              <a:prstGeom prst="rect">
                <a:avLst/>
              </a:prstGeom>
              <a:noFill/>
              <a:ln w="12700">
                <a:noFill/>
                <a:miter lim="800000"/>
                <a:headEnd/>
                <a:tailEnd/>
              </a:ln>
            </p:spPr>
            <p:txBody>
              <a:bodyPr wrap="none" lIns="90488" tIns="44450" rIns="90488" bIns="44450">
                <a:spAutoFit/>
              </a:bodyPr>
              <a:lstStyle/>
              <a:p>
                <a:pPr eaLnBrk="0" hangingPunct="0"/>
                <a:r>
                  <a:rPr lang="en-US" altLang="zh-CN" sz="1000" b="1" dirty="0">
                    <a:latin typeface="仿宋体" pitchFamily="18" charset="-122"/>
                    <a:ea typeface="仿宋体" pitchFamily="18" charset="-122"/>
                  </a:rPr>
                  <a:t>●</a:t>
                </a:r>
              </a:p>
            </p:txBody>
          </p:sp>
          <p:sp>
            <p:nvSpPr>
              <p:cNvPr id="513" name="Rectangle 100"/>
              <p:cNvSpPr>
                <a:spLocks noChangeArrowheads="1"/>
              </p:cNvSpPr>
              <p:nvPr/>
            </p:nvSpPr>
            <p:spPr bwMode="auto">
              <a:xfrm>
                <a:off x="1865" y="3722"/>
                <a:ext cx="222" cy="170"/>
              </a:xfrm>
              <a:prstGeom prst="rect">
                <a:avLst/>
              </a:prstGeom>
              <a:noFill/>
              <a:ln w="12700">
                <a:noFill/>
                <a:miter lim="800000"/>
                <a:headEnd/>
                <a:tailEnd/>
              </a:ln>
            </p:spPr>
            <p:txBody>
              <a:bodyPr wrap="none" lIns="90488" tIns="44450" rIns="90488" bIns="44450">
                <a:spAutoFit/>
              </a:bodyPr>
              <a:lstStyle/>
              <a:p>
                <a:pPr eaLnBrk="0" hangingPunct="0"/>
                <a:r>
                  <a:rPr lang="en-US" altLang="zh-CN" sz="1000" b="1">
                    <a:latin typeface="仿宋体" pitchFamily="18" charset="-122"/>
                    <a:ea typeface="仿宋体" pitchFamily="18" charset="-122"/>
                  </a:rPr>
                  <a:t>●</a:t>
                </a:r>
              </a:p>
            </p:txBody>
          </p:sp>
          <p:sp>
            <p:nvSpPr>
              <p:cNvPr id="514" name="Rectangle 101"/>
              <p:cNvSpPr>
                <a:spLocks noChangeArrowheads="1"/>
              </p:cNvSpPr>
              <p:nvPr/>
            </p:nvSpPr>
            <p:spPr bwMode="auto">
              <a:xfrm>
                <a:off x="2957" y="3388"/>
                <a:ext cx="241" cy="193"/>
              </a:xfrm>
              <a:prstGeom prst="rect">
                <a:avLst/>
              </a:prstGeom>
              <a:noFill/>
              <a:ln w="12700">
                <a:noFill/>
                <a:miter lim="800000"/>
                <a:headEnd/>
                <a:tailEnd/>
              </a:ln>
            </p:spPr>
            <p:txBody>
              <a:bodyPr wrap="none" lIns="90488" tIns="44450" rIns="90488" bIns="44450">
                <a:spAutoFit/>
              </a:bodyPr>
              <a:lstStyle/>
              <a:p>
                <a:pPr eaLnBrk="0" hangingPunct="0"/>
                <a:r>
                  <a:rPr lang="en-US" altLang="zh-CN" sz="1200" b="1" dirty="0">
                    <a:latin typeface="仿宋体" pitchFamily="18" charset="-122"/>
                    <a:ea typeface="仿宋体" pitchFamily="18" charset="-122"/>
                  </a:rPr>
                  <a:t>●</a:t>
                </a:r>
              </a:p>
            </p:txBody>
          </p:sp>
          <p:sp>
            <p:nvSpPr>
              <p:cNvPr id="515" name="Rectangle 102"/>
              <p:cNvSpPr>
                <a:spLocks noChangeArrowheads="1"/>
              </p:cNvSpPr>
              <p:nvPr/>
            </p:nvSpPr>
            <p:spPr bwMode="auto">
              <a:xfrm>
                <a:off x="2092" y="2575"/>
                <a:ext cx="242" cy="192"/>
              </a:xfrm>
              <a:prstGeom prst="rect">
                <a:avLst/>
              </a:prstGeom>
              <a:noFill/>
              <a:ln w="12700">
                <a:noFill/>
                <a:miter lim="800000"/>
                <a:headEnd/>
                <a:tailEnd/>
              </a:ln>
            </p:spPr>
            <p:txBody>
              <a:bodyPr wrap="none" lIns="90488" tIns="44450" rIns="90488" bIns="44450">
                <a:spAutoFit/>
              </a:bodyPr>
              <a:lstStyle/>
              <a:p>
                <a:pPr eaLnBrk="0" hangingPunct="0"/>
                <a:r>
                  <a:rPr lang="en-US" altLang="zh-CN" sz="1200" b="1" dirty="0">
                    <a:latin typeface="仿宋体" pitchFamily="18" charset="-122"/>
                    <a:ea typeface="仿宋体" pitchFamily="18" charset="-122"/>
                  </a:rPr>
                  <a:t>●</a:t>
                </a:r>
              </a:p>
            </p:txBody>
          </p:sp>
          <p:sp>
            <p:nvSpPr>
              <p:cNvPr id="516" name="Rectangle 103"/>
              <p:cNvSpPr>
                <a:spLocks noChangeArrowheads="1"/>
              </p:cNvSpPr>
              <p:nvPr/>
            </p:nvSpPr>
            <p:spPr bwMode="auto">
              <a:xfrm>
                <a:off x="2115" y="3402"/>
                <a:ext cx="241" cy="192"/>
              </a:xfrm>
              <a:prstGeom prst="rect">
                <a:avLst/>
              </a:prstGeom>
              <a:noFill/>
              <a:ln w="12700">
                <a:noFill/>
                <a:miter lim="800000"/>
                <a:headEnd/>
                <a:tailEnd/>
              </a:ln>
            </p:spPr>
            <p:txBody>
              <a:bodyPr wrap="none" lIns="90488" tIns="44450" rIns="90488" bIns="44450">
                <a:spAutoFit/>
              </a:bodyPr>
              <a:lstStyle/>
              <a:p>
                <a:pPr eaLnBrk="0" hangingPunct="0"/>
                <a:r>
                  <a:rPr lang="en-US" altLang="zh-CN" sz="1200" b="1" dirty="0">
                    <a:latin typeface="仿宋体" pitchFamily="18" charset="-122"/>
                    <a:ea typeface="仿宋体" pitchFamily="18" charset="-122"/>
                  </a:rPr>
                  <a:t>●</a:t>
                </a:r>
              </a:p>
            </p:txBody>
          </p:sp>
        </p:grpSp>
      </p:grpSp>
      <p:sp>
        <p:nvSpPr>
          <p:cNvPr id="206" name="Text Box 21"/>
          <p:cNvSpPr txBox="1">
            <a:spLocks noChangeArrowheads="1"/>
          </p:cNvSpPr>
          <p:nvPr/>
        </p:nvSpPr>
        <p:spPr bwMode="auto">
          <a:xfrm>
            <a:off x="8610600" y="117475"/>
            <a:ext cx="338554" cy="461665"/>
          </a:xfrm>
          <a:prstGeom prst="rect">
            <a:avLst/>
          </a:prstGeom>
          <a:noFill/>
          <a:ln w="12700">
            <a:noFill/>
            <a:miter lim="800000"/>
            <a:headEnd/>
            <a:tailEnd/>
          </a:ln>
        </p:spPr>
        <p:txBody>
          <a:bodyPr wrap="none">
            <a:spAutoFit/>
          </a:bodyPr>
          <a:lstStyle/>
          <a:p>
            <a:pPr eaLnBrk="0" hangingPunct="0"/>
            <a:r>
              <a:rPr lang="en-US" altLang="zh-CN" dirty="0" smtClean="0"/>
              <a:t>9</a:t>
            </a:r>
            <a:endParaRPr lang="en-US" altLang="zh-CN" dirty="0"/>
          </a:p>
        </p:txBody>
      </p:sp>
      <p:sp>
        <p:nvSpPr>
          <p:cNvPr id="2" name="矩形 1"/>
          <p:cNvSpPr/>
          <p:nvPr/>
        </p:nvSpPr>
        <p:spPr>
          <a:xfrm>
            <a:off x="1365900" y="5378732"/>
            <a:ext cx="1261884" cy="276999"/>
          </a:xfrm>
          <a:prstGeom prst="rect">
            <a:avLst/>
          </a:prstGeom>
        </p:spPr>
        <p:txBody>
          <a:bodyPr wrap="none">
            <a:spAutoFit/>
          </a:bodyPr>
          <a:lstStyle/>
          <a:p>
            <a:pPr algn="ctr" eaLnBrk="0" hangingPunct="0"/>
            <a:r>
              <a:rPr lang="zh-CN" altLang="en-US" sz="1200" b="1" dirty="0" smtClean="0">
                <a:latin typeface="宋体" pitchFamily="2" charset="-122"/>
              </a:rPr>
              <a:t>高幅相位差</a:t>
            </a:r>
            <a:r>
              <a:rPr lang="en-US" altLang="zh-CN" sz="1200" b="1" dirty="0" smtClean="0">
                <a:latin typeface="宋体" pitchFamily="2" charset="-122"/>
              </a:rPr>
              <a:t>45</a:t>
            </a:r>
            <a:r>
              <a:rPr lang="zh-CN" altLang="en-US" sz="1200" b="1" dirty="0" smtClean="0">
                <a:latin typeface="宋体" pitchFamily="2" charset="-122"/>
              </a:rPr>
              <a:t>度</a:t>
            </a:r>
            <a:endParaRPr lang="zh-CN" altLang="en-US" sz="1200" b="1" dirty="0">
              <a:latin typeface="宋体" pitchFamily="2" charset="-122"/>
            </a:endParaRPr>
          </a:p>
        </p:txBody>
      </p:sp>
      <p:sp>
        <p:nvSpPr>
          <p:cNvPr id="208" name="矩形 207"/>
          <p:cNvSpPr/>
          <p:nvPr/>
        </p:nvSpPr>
        <p:spPr>
          <a:xfrm>
            <a:off x="4606261" y="6536377"/>
            <a:ext cx="1261884" cy="276999"/>
          </a:xfrm>
          <a:prstGeom prst="rect">
            <a:avLst/>
          </a:prstGeom>
        </p:spPr>
        <p:txBody>
          <a:bodyPr wrap="none">
            <a:spAutoFit/>
          </a:bodyPr>
          <a:lstStyle/>
          <a:p>
            <a:pPr algn="ctr" eaLnBrk="0" hangingPunct="0"/>
            <a:r>
              <a:rPr lang="zh-CN" altLang="en-US" sz="1200" b="1" dirty="0" smtClean="0">
                <a:latin typeface="宋体" pitchFamily="2" charset="-122"/>
              </a:rPr>
              <a:t>低幅相位差</a:t>
            </a:r>
            <a:r>
              <a:rPr lang="en-US" altLang="zh-CN" sz="1200" b="1" dirty="0" smtClean="0">
                <a:latin typeface="宋体" pitchFamily="2" charset="-122"/>
              </a:rPr>
              <a:t>45</a:t>
            </a:r>
            <a:r>
              <a:rPr lang="zh-CN" altLang="en-US" sz="1200" b="1" dirty="0" smtClean="0">
                <a:latin typeface="宋体" pitchFamily="2" charset="-122"/>
              </a:rPr>
              <a:t>度</a:t>
            </a:r>
            <a:endParaRPr lang="zh-CN" altLang="en-US" sz="1200" b="1" dirty="0">
              <a:latin typeface="宋体" pitchFamily="2" charset="-122"/>
            </a:endParaRPr>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304800" y="228600"/>
            <a:ext cx="2774950" cy="457200"/>
          </a:xfrm>
          <a:prstGeom prst="rect">
            <a:avLst/>
          </a:prstGeom>
          <a:noFill/>
          <a:ln w="12700">
            <a:noFill/>
            <a:miter lim="800000"/>
            <a:headEnd/>
            <a:tailEnd/>
          </a:ln>
        </p:spPr>
        <p:txBody>
          <a:bodyPr wrap="none">
            <a:spAutoFit/>
          </a:bodyPr>
          <a:lstStyle/>
          <a:p>
            <a:pPr eaLnBrk="0" hangingPunct="0"/>
            <a:r>
              <a:rPr lang="zh-CN" altLang="en-US" b="1">
                <a:solidFill>
                  <a:srgbClr val="FF0000"/>
                </a:solidFill>
                <a:latin typeface="楷体" pitchFamily="18" charset="-122"/>
                <a:ea typeface="楷体" pitchFamily="18" charset="-122"/>
              </a:rPr>
              <a:t>（</a:t>
            </a:r>
            <a:r>
              <a:rPr lang="en-US" altLang="zh-CN" b="1">
                <a:solidFill>
                  <a:srgbClr val="FF0000"/>
                </a:solidFill>
                <a:latin typeface="楷体" pitchFamily="18" charset="-122"/>
                <a:ea typeface="楷体" pitchFamily="18" charset="-122"/>
              </a:rPr>
              <a:t>2</a:t>
            </a:r>
            <a:r>
              <a:rPr lang="zh-CN" altLang="en-US" b="1">
                <a:solidFill>
                  <a:srgbClr val="FF0000"/>
                </a:solidFill>
                <a:latin typeface="楷体" pitchFamily="18" charset="-122"/>
                <a:ea typeface="楷体" pitchFamily="18" charset="-122"/>
              </a:rPr>
              <a:t>）  一般帧结构</a:t>
            </a:r>
          </a:p>
        </p:txBody>
      </p:sp>
      <p:sp>
        <p:nvSpPr>
          <p:cNvPr id="53251" name="Rectangle 3"/>
          <p:cNvSpPr>
            <a:spLocks noChangeArrowheads="1"/>
          </p:cNvSpPr>
          <p:nvPr/>
        </p:nvSpPr>
        <p:spPr bwMode="auto">
          <a:xfrm>
            <a:off x="355600" y="1189038"/>
            <a:ext cx="762000" cy="304800"/>
          </a:xfrm>
          <a:prstGeom prst="rect">
            <a:avLst/>
          </a:prstGeom>
          <a:solidFill>
            <a:srgbClr val="93FFFF"/>
          </a:solidFill>
          <a:ln w="12700">
            <a:solidFill>
              <a:schemeClr val="tx1"/>
            </a:solidFill>
            <a:miter lim="800000"/>
            <a:headEnd/>
            <a:tailEnd/>
          </a:ln>
        </p:spPr>
        <p:txBody>
          <a:bodyPr wrap="none" anchor="ctr"/>
          <a:lstStyle/>
          <a:p>
            <a:pPr algn="ctr" eaLnBrk="0" hangingPunct="0"/>
            <a:r>
              <a:rPr lang="en-US" altLang="zh-CN" sz="2000" b="1">
                <a:latin typeface="楷体" pitchFamily="18" charset="-122"/>
                <a:ea typeface="楷体" pitchFamily="18" charset="-122"/>
              </a:rPr>
              <a:t>F</a:t>
            </a:r>
          </a:p>
        </p:txBody>
      </p:sp>
      <p:sp>
        <p:nvSpPr>
          <p:cNvPr id="53252" name="Rectangle 4"/>
          <p:cNvSpPr>
            <a:spLocks noChangeArrowheads="1"/>
          </p:cNvSpPr>
          <p:nvPr/>
        </p:nvSpPr>
        <p:spPr bwMode="auto">
          <a:xfrm>
            <a:off x="1117600" y="1189038"/>
            <a:ext cx="1600200" cy="304800"/>
          </a:xfrm>
          <a:prstGeom prst="rect">
            <a:avLst/>
          </a:prstGeom>
          <a:solidFill>
            <a:schemeClr val="bg1"/>
          </a:solidFill>
          <a:ln w="12700">
            <a:solidFill>
              <a:schemeClr val="tx1"/>
            </a:solidFill>
            <a:miter lim="800000"/>
            <a:headEnd/>
            <a:tailEnd/>
          </a:ln>
        </p:spPr>
        <p:txBody>
          <a:bodyPr wrap="none" anchor="ctr"/>
          <a:lstStyle/>
          <a:p>
            <a:pPr algn="ctr" eaLnBrk="0" hangingPunct="0"/>
            <a:r>
              <a:rPr lang="en-US" altLang="zh-CN" sz="2000" b="1">
                <a:latin typeface="楷体" pitchFamily="18" charset="-122"/>
                <a:ea typeface="楷体" pitchFamily="18" charset="-122"/>
              </a:rPr>
              <a:t>A</a:t>
            </a:r>
          </a:p>
        </p:txBody>
      </p:sp>
      <p:sp>
        <p:nvSpPr>
          <p:cNvPr id="53253" name="Rectangle 5"/>
          <p:cNvSpPr>
            <a:spLocks noChangeArrowheads="1"/>
          </p:cNvSpPr>
          <p:nvPr/>
        </p:nvSpPr>
        <p:spPr bwMode="auto">
          <a:xfrm>
            <a:off x="2717800" y="1189038"/>
            <a:ext cx="762000" cy="304800"/>
          </a:xfrm>
          <a:prstGeom prst="rect">
            <a:avLst/>
          </a:prstGeom>
          <a:solidFill>
            <a:srgbClr val="F7FA84"/>
          </a:solidFill>
          <a:ln w="12700">
            <a:solidFill>
              <a:schemeClr val="tx1"/>
            </a:solidFill>
            <a:miter lim="800000"/>
            <a:headEnd/>
            <a:tailEnd/>
          </a:ln>
        </p:spPr>
        <p:txBody>
          <a:bodyPr wrap="none" anchor="ctr"/>
          <a:lstStyle/>
          <a:p>
            <a:pPr algn="ctr" eaLnBrk="0" hangingPunct="0"/>
            <a:r>
              <a:rPr lang="en-US" altLang="zh-CN" sz="2000" b="1">
                <a:latin typeface="楷体" pitchFamily="18" charset="-122"/>
                <a:ea typeface="楷体" pitchFamily="18" charset="-122"/>
              </a:rPr>
              <a:t>C</a:t>
            </a:r>
          </a:p>
        </p:txBody>
      </p:sp>
      <p:sp>
        <p:nvSpPr>
          <p:cNvPr id="53254" name="Rectangle 6"/>
          <p:cNvSpPr>
            <a:spLocks noChangeArrowheads="1"/>
          </p:cNvSpPr>
          <p:nvPr/>
        </p:nvSpPr>
        <p:spPr bwMode="auto">
          <a:xfrm>
            <a:off x="3479800" y="1189038"/>
            <a:ext cx="2971800" cy="304800"/>
          </a:xfrm>
          <a:prstGeom prst="rect">
            <a:avLst/>
          </a:prstGeom>
          <a:solidFill>
            <a:srgbClr val="94DB83"/>
          </a:solidFill>
          <a:ln w="12700">
            <a:solidFill>
              <a:schemeClr val="tx1"/>
            </a:solidFill>
            <a:miter lim="800000"/>
            <a:headEnd/>
            <a:tailEnd/>
          </a:ln>
        </p:spPr>
        <p:txBody>
          <a:bodyPr wrap="none" anchor="ctr"/>
          <a:lstStyle/>
          <a:p>
            <a:pPr algn="ctr" eaLnBrk="0" hangingPunct="0"/>
            <a:r>
              <a:rPr lang="en-US" altLang="zh-CN" sz="2000" b="1">
                <a:solidFill>
                  <a:srgbClr val="FF0000"/>
                </a:solidFill>
                <a:latin typeface="楷体" pitchFamily="18" charset="-122"/>
                <a:ea typeface="楷体" pitchFamily="18" charset="-122"/>
              </a:rPr>
              <a:t>Info</a:t>
            </a:r>
          </a:p>
        </p:txBody>
      </p:sp>
      <p:sp>
        <p:nvSpPr>
          <p:cNvPr id="53255" name="Rectangle 7"/>
          <p:cNvSpPr>
            <a:spLocks noChangeArrowheads="1"/>
          </p:cNvSpPr>
          <p:nvPr/>
        </p:nvSpPr>
        <p:spPr bwMode="auto">
          <a:xfrm>
            <a:off x="6451600" y="1189038"/>
            <a:ext cx="1371600" cy="304800"/>
          </a:xfrm>
          <a:prstGeom prst="rect">
            <a:avLst/>
          </a:prstGeom>
          <a:noFill/>
          <a:ln w="12700">
            <a:solidFill>
              <a:schemeClr val="tx1"/>
            </a:solidFill>
            <a:miter lim="800000"/>
            <a:headEnd/>
            <a:tailEnd/>
          </a:ln>
        </p:spPr>
        <p:txBody>
          <a:bodyPr wrap="none" anchor="ctr"/>
          <a:lstStyle/>
          <a:p>
            <a:pPr algn="ctr" eaLnBrk="0" hangingPunct="0"/>
            <a:r>
              <a:rPr lang="en-US" altLang="zh-CN" sz="2000" b="1">
                <a:solidFill>
                  <a:srgbClr val="FF0000"/>
                </a:solidFill>
                <a:latin typeface="楷体" pitchFamily="18" charset="-122"/>
                <a:ea typeface="楷体" pitchFamily="18" charset="-122"/>
              </a:rPr>
              <a:t>FCS</a:t>
            </a:r>
          </a:p>
        </p:txBody>
      </p:sp>
      <p:sp>
        <p:nvSpPr>
          <p:cNvPr id="53256" name="Rectangle 8"/>
          <p:cNvSpPr>
            <a:spLocks noChangeArrowheads="1"/>
          </p:cNvSpPr>
          <p:nvPr/>
        </p:nvSpPr>
        <p:spPr bwMode="auto">
          <a:xfrm>
            <a:off x="7823200" y="1189038"/>
            <a:ext cx="762000" cy="304800"/>
          </a:xfrm>
          <a:prstGeom prst="rect">
            <a:avLst/>
          </a:prstGeom>
          <a:solidFill>
            <a:srgbClr val="93FFFF"/>
          </a:solidFill>
          <a:ln w="12700">
            <a:solidFill>
              <a:schemeClr val="tx1"/>
            </a:solidFill>
            <a:miter lim="800000"/>
            <a:headEnd/>
            <a:tailEnd/>
          </a:ln>
        </p:spPr>
        <p:txBody>
          <a:bodyPr wrap="none" anchor="ctr"/>
          <a:lstStyle/>
          <a:p>
            <a:pPr algn="ctr" eaLnBrk="0" hangingPunct="0"/>
            <a:r>
              <a:rPr lang="en-US" altLang="zh-CN" sz="2000" b="1">
                <a:latin typeface="楷体" pitchFamily="18" charset="-122"/>
                <a:ea typeface="楷体" pitchFamily="18" charset="-122"/>
              </a:rPr>
              <a:t>F</a:t>
            </a:r>
          </a:p>
        </p:txBody>
      </p:sp>
      <p:sp>
        <p:nvSpPr>
          <p:cNvPr id="53257" name="Text Box 9"/>
          <p:cNvSpPr txBox="1">
            <a:spLocks noChangeArrowheads="1"/>
          </p:cNvSpPr>
          <p:nvPr/>
        </p:nvSpPr>
        <p:spPr bwMode="auto">
          <a:xfrm>
            <a:off x="263525" y="822325"/>
            <a:ext cx="8413750" cy="396875"/>
          </a:xfrm>
          <a:prstGeom prst="rect">
            <a:avLst/>
          </a:prstGeom>
          <a:noFill/>
          <a:ln w="12700">
            <a:noFill/>
            <a:miter lim="800000"/>
            <a:headEnd/>
            <a:tailEnd/>
          </a:ln>
        </p:spPr>
        <p:txBody>
          <a:bodyPr wrap="none">
            <a:spAutoFit/>
          </a:bodyPr>
          <a:lstStyle/>
          <a:p>
            <a:pPr eaLnBrk="0" hangingPunct="0"/>
            <a:r>
              <a:rPr lang="en-US" altLang="zh-CN" sz="2000" b="1">
                <a:latin typeface="楷体" pitchFamily="18" charset="-122"/>
                <a:ea typeface="楷体" pitchFamily="18" charset="-122"/>
              </a:rPr>
              <a:t>  8       n</a:t>
            </a:r>
            <a:r>
              <a:rPr lang="en-US" altLang="zh-CN" sz="2000" b="1"/>
              <a:t>×8	             8	         0</a:t>
            </a:r>
            <a:r>
              <a:rPr lang="zh-CN" altLang="en-US" sz="2000" b="1"/>
              <a:t>～</a:t>
            </a:r>
            <a:r>
              <a:rPr lang="en-US" altLang="zh-CN" sz="2000" b="1"/>
              <a:t>N	                   16	    8 (</a:t>
            </a:r>
            <a:r>
              <a:rPr lang="zh-CN" altLang="en-US" sz="2000" b="1"/>
              <a:t>位</a:t>
            </a:r>
            <a:r>
              <a:rPr lang="en-US" altLang="zh-CN" sz="2000" b="1"/>
              <a:t>)	</a:t>
            </a:r>
          </a:p>
        </p:txBody>
      </p:sp>
      <p:sp>
        <p:nvSpPr>
          <p:cNvPr id="53258" name="Text Box 10"/>
          <p:cNvSpPr txBox="1">
            <a:spLocks noChangeArrowheads="1"/>
          </p:cNvSpPr>
          <p:nvPr/>
        </p:nvSpPr>
        <p:spPr bwMode="auto">
          <a:xfrm>
            <a:off x="263525" y="1508125"/>
            <a:ext cx="8528050" cy="396875"/>
          </a:xfrm>
          <a:prstGeom prst="rect">
            <a:avLst/>
          </a:prstGeom>
          <a:noFill/>
          <a:ln w="12700">
            <a:noFill/>
            <a:miter lim="800000"/>
            <a:headEnd/>
            <a:tailEnd/>
          </a:ln>
        </p:spPr>
        <p:txBody>
          <a:bodyPr wrap="none">
            <a:spAutoFit/>
          </a:bodyPr>
          <a:lstStyle/>
          <a:p>
            <a:r>
              <a:rPr lang="zh-CN" altLang="en-US" sz="2000" b="1"/>
              <a:t>起始标志  地址字段   控制字段                信息                         校验码  结束标志</a:t>
            </a:r>
            <a:endParaRPr lang="zh-CN" altLang="en-US" sz="2000" b="1">
              <a:latin typeface="楷体" pitchFamily="18" charset="-122"/>
              <a:ea typeface="楷体" pitchFamily="18" charset="-122"/>
            </a:endParaRPr>
          </a:p>
        </p:txBody>
      </p:sp>
      <p:sp>
        <p:nvSpPr>
          <p:cNvPr id="776203" name="Rectangle 11"/>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53260" name="Text Box 12"/>
          <p:cNvSpPr txBox="1">
            <a:spLocks noChangeArrowheads="1"/>
          </p:cNvSpPr>
          <p:nvPr/>
        </p:nvSpPr>
        <p:spPr bwMode="auto">
          <a:xfrm>
            <a:off x="861060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69</a:t>
            </a:r>
            <a:endParaRPr lang="en-US" altLang="zh-CN" dirty="0"/>
          </a:p>
        </p:txBody>
      </p:sp>
      <p:sp>
        <p:nvSpPr>
          <p:cNvPr id="53261" name="Text Box 14"/>
          <p:cNvSpPr txBox="1">
            <a:spLocks noChangeArrowheads="1"/>
          </p:cNvSpPr>
          <p:nvPr/>
        </p:nvSpPr>
        <p:spPr bwMode="auto">
          <a:xfrm>
            <a:off x="323850" y="2211388"/>
            <a:ext cx="8007350" cy="3378200"/>
          </a:xfrm>
          <a:prstGeom prst="rect">
            <a:avLst/>
          </a:prstGeom>
          <a:noFill/>
          <a:ln w="12700">
            <a:noFill/>
            <a:miter lim="800000"/>
            <a:headEnd/>
            <a:tailEnd/>
          </a:ln>
        </p:spPr>
        <p:txBody>
          <a:bodyPr wrap="none">
            <a:spAutoFit/>
          </a:bodyPr>
          <a:lstStyle/>
          <a:p>
            <a:r>
              <a:rPr lang="en-US" altLang="zh-CN" b="1">
                <a:solidFill>
                  <a:srgbClr val="FF0000"/>
                </a:solidFill>
              </a:rPr>
              <a:t>★ </a:t>
            </a:r>
            <a:r>
              <a:rPr lang="en-US" altLang="zh-CN" b="1"/>
              <a:t> Info(</a:t>
            </a:r>
            <a:r>
              <a:rPr lang="zh-CN" altLang="en-US" b="1"/>
              <a:t>信息字段</a:t>
            </a:r>
            <a:r>
              <a:rPr lang="en-US" altLang="zh-CN" b="1"/>
              <a:t>)</a:t>
            </a:r>
            <a:r>
              <a:rPr lang="zh-CN" altLang="en-US" b="1"/>
              <a:t>： 用于携带用户数据；</a:t>
            </a:r>
          </a:p>
          <a:p>
            <a:r>
              <a:rPr lang="zh-CN" altLang="en-US" b="1"/>
              <a:t>   仅在</a:t>
            </a:r>
            <a:r>
              <a:rPr lang="en-US" altLang="zh-CN" b="1"/>
              <a:t>I</a:t>
            </a:r>
            <a:r>
              <a:rPr lang="zh-CN" altLang="en-US" b="1"/>
              <a:t>帧中出现，任意位串（已实施‘</a:t>
            </a:r>
            <a:r>
              <a:rPr lang="en-US" altLang="zh-CN" b="1"/>
              <a:t>0’</a:t>
            </a:r>
            <a:r>
              <a:rPr lang="zh-CN" altLang="en-US" b="1"/>
              <a:t>比特插入）。</a:t>
            </a:r>
          </a:p>
          <a:p>
            <a:endParaRPr lang="zh-CN" altLang="en-US" b="1"/>
          </a:p>
          <a:p>
            <a:pPr eaLnBrk="0" hangingPunct="0"/>
            <a:r>
              <a:rPr lang="zh-CN" altLang="en-US" b="1">
                <a:solidFill>
                  <a:srgbClr val="FF0000"/>
                </a:solidFill>
                <a:ea typeface="仿宋_GB2312" pitchFamily="49" charset="-122"/>
              </a:rPr>
              <a:t>★  </a:t>
            </a:r>
            <a:r>
              <a:rPr lang="en-US" altLang="zh-CN" b="1">
                <a:ea typeface="仿宋_GB2312" pitchFamily="49" charset="-122"/>
              </a:rPr>
              <a:t>FCS</a:t>
            </a:r>
            <a:r>
              <a:rPr lang="en-US" altLang="zh-CN" b="1">
                <a:latin typeface="楷体" pitchFamily="18" charset="-122"/>
                <a:ea typeface="楷体" pitchFamily="18" charset="-122"/>
              </a:rPr>
              <a:t>(</a:t>
            </a:r>
            <a:r>
              <a:rPr lang="zh-CN" altLang="en-US" b="1">
                <a:latin typeface="楷体" pitchFamily="18" charset="-122"/>
                <a:ea typeface="楷体" pitchFamily="18" charset="-122"/>
              </a:rPr>
              <a:t>校验字段</a:t>
            </a:r>
            <a:r>
              <a:rPr lang="en-US" altLang="zh-CN" b="1">
                <a:latin typeface="楷体" pitchFamily="18" charset="-122"/>
                <a:ea typeface="楷体" pitchFamily="18" charset="-122"/>
              </a:rPr>
              <a:t>)</a:t>
            </a:r>
            <a:r>
              <a:rPr lang="zh-CN" altLang="en-US" b="1">
                <a:latin typeface="楷体" pitchFamily="18" charset="-122"/>
                <a:ea typeface="楷体" pitchFamily="18" charset="-122"/>
              </a:rPr>
              <a:t>：对</a:t>
            </a:r>
            <a:r>
              <a:rPr lang="en-US" altLang="zh-CN" b="1">
                <a:latin typeface="楷体" pitchFamily="18" charset="-122"/>
                <a:ea typeface="楷体" pitchFamily="18" charset="-122"/>
              </a:rPr>
              <a:t>A</a:t>
            </a:r>
            <a:r>
              <a:rPr lang="zh-CN" altLang="en-US" b="1">
                <a:latin typeface="楷体" pitchFamily="18" charset="-122"/>
                <a:ea typeface="楷体" pitchFamily="18" charset="-122"/>
              </a:rPr>
              <a:t>、</a:t>
            </a:r>
            <a:r>
              <a:rPr lang="en-US" altLang="zh-CN" b="1">
                <a:latin typeface="楷体" pitchFamily="18" charset="-122"/>
                <a:ea typeface="楷体" pitchFamily="18" charset="-122"/>
              </a:rPr>
              <a:t>C</a:t>
            </a:r>
            <a:r>
              <a:rPr lang="zh-CN" altLang="en-US" b="1">
                <a:latin typeface="楷体" pitchFamily="18" charset="-122"/>
                <a:ea typeface="楷体" pitchFamily="18" charset="-122"/>
              </a:rPr>
              <a:t>和</a:t>
            </a:r>
            <a:r>
              <a:rPr lang="en-US" altLang="zh-CN" b="1">
                <a:latin typeface="楷体" pitchFamily="18" charset="-122"/>
                <a:ea typeface="楷体" pitchFamily="18" charset="-122"/>
              </a:rPr>
              <a:t>Info</a:t>
            </a:r>
            <a:r>
              <a:rPr lang="zh-CN" altLang="en-US" b="1">
                <a:latin typeface="楷体" pitchFamily="18" charset="-122"/>
                <a:ea typeface="楷体" pitchFamily="18" charset="-122"/>
              </a:rPr>
              <a:t>字段进行循环校验；</a:t>
            </a:r>
          </a:p>
          <a:p>
            <a:pPr eaLnBrk="0" hangingPunct="0"/>
            <a:r>
              <a:rPr lang="zh-CN" altLang="en-US" b="1">
                <a:latin typeface="楷体" pitchFamily="18" charset="-122"/>
                <a:ea typeface="楷体" pitchFamily="18" charset="-122"/>
              </a:rPr>
              <a:t>   </a:t>
            </a:r>
            <a:r>
              <a:rPr lang="en-US" altLang="zh-CN" b="1">
                <a:latin typeface="楷体" pitchFamily="18" charset="-122"/>
                <a:ea typeface="楷体" pitchFamily="18" charset="-122"/>
              </a:rPr>
              <a:t>g(x) = x</a:t>
            </a:r>
            <a:r>
              <a:rPr lang="en-US" altLang="zh-CN" b="1" baseline="30000">
                <a:latin typeface="楷体" pitchFamily="18" charset="-122"/>
                <a:ea typeface="楷体" pitchFamily="18" charset="-122"/>
              </a:rPr>
              <a:t>16 </a:t>
            </a:r>
            <a:r>
              <a:rPr lang="en-US" altLang="zh-CN" b="1">
                <a:latin typeface="楷体" pitchFamily="18" charset="-122"/>
                <a:ea typeface="楷体" pitchFamily="18" charset="-122"/>
              </a:rPr>
              <a:t>+ x</a:t>
            </a:r>
            <a:r>
              <a:rPr lang="en-US" altLang="zh-CN" b="1" baseline="30000">
                <a:latin typeface="楷体" pitchFamily="18" charset="-122"/>
                <a:ea typeface="楷体" pitchFamily="18" charset="-122"/>
              </a:rPr>
              <a:t>12 </a:t>
            </a:r>
            <a:r>
              <a:rPr lang="en-US" altLang="zh-CN" b="1">
                <a:latin typeface="楷体" pitchFamily="18" charset="-122"/>
                <a:ea typeface="楷体" pitchFamily="18" charset="-122"/>
              </a:rPr>
              <a:t>+ x</a:t>
            </a:r>
            <a:r>
              <a:rPr lang="en-US" altLang="zh-CN" b="1" baseline="30000">
                <a:latin typeface="楷体" pitchFamily="18" charset="-122"/>
                <a:ea typeface="楷体" pitchFamily="18" charset="-122"/>
              </a:rPr>
              <a:t>5 </a:t>
            </a:r>
            <a:r>
              <a:rPr lang="en-US" altLang="zh-CN" b="1">
                <a:latin typeface="楷体" pitchFamily="18" charset="-122"/>
                <a:ea typeface="楷体" pitchFamily="18" charset="-122"/>
              </a:rPr>
              <a:t>+ 1 </a:t>
            </a:r>
            <a:r>
              <a:rPr lang="zh-CN" altLang="en-US" b="1">
                <a:latin typeface="楷体" pitchFamily="18" charset="-122"/>
                <a:ea typeface="楷体" pitchFamily="18" charset="-122"/>
              </a:rPr>
              <a:t>（</a:t>
            </a:r>
            <a:r>
              <a:rPr lang="en-US" altLang="zh-CN" b="1">
                <a:latin typeface="楷体" pitchFamily="18" charset="-122"/>
                <a:ea typeface="楷体" pitchFamily="18" charset="-122"/>
              </a:rPr>
              <a:t>CCITT</a:t>
            </a:r>
            <a:r>
              <a:rPr lang="zh-CN" altLang="en-US" b="1">
                <a:latin typeface="楷体" pitchFamily="18" charset="-122"/>
                <a:ea typeface="楷体" pitchFamily="18" charset="-122"/>
              </a:rPr>
              <a:t>和</a:t>
            </a:r>
            <a:r>
              <a:rPr lang="en-US" altLang="zh-CN" b="1">
                <a:latin typeface="楷体" pitchFamily="18" charset="-122"/>
                <a:ea typeface="楷体" pitchFamily="18" charset="-122"/>
              </a:rPr>
              <a:t>ISO</a:t>
            </a:r>
            <a:r>
              <a:rPr lang="zh-CN" altLang="en-US" b="1">
                <a:latin typeface="楷体" pitchFamily="18" charset="-122"/>
                <a:ea typeface="楷体" pitchFamily="18" charset="-122"/>
              </a:rPr>
              <a:t>制定）</a:t>
            </a:r>
          </a:p>
          <a:p>
            <a:pPr eaLnBrk="0" hangingPunct="0"/>
            <a:r>
              <a:rPr lang="zh-CN" altLang="en-US" b="1">
                <a:latin typeface="楷体" pitchFamily="18" charset="-122"/>
                <a:ea typeface="楷体" pitchFamily="18" charset="-122"/>
              </a:rPr>
              <a:t>   </a:t>
            </a:r>
            <a:r>
              <a:rPr lang="en-US" altLang="zh-CN" b="1">
                <a:latin typeface="楷体" pitchFamily="18" charset="-122"/>
                <a:ea typeface="楷体" pitchFamily="18" charset="-122"/>
              </a:rPr>
              <a:t>g(x) = x</a:t>
            </a:r>
            <a:r>
              <a:rPr lang="en-US" altLang="zh-CN" b="1" baseline="30000">
                <a:latin typeface="楷体" pitchFamily="18" charset="-122"/>
                <a:ea typeface="楷体" pitchFamily="18" charset="-122"/>
              </a:rPr>
              <a:t>16 </a:t>
            </a:r>
            <a:r>
              <a:rPr lang="en-US" altLang="zh-CN" b="1">
                <a:latin typeface="楷体" pitchFamily="18" charset="-122"/>
                <a:ea typeface="楷体" pitchFamily="18" charset="-122"/>
              </a:rPr>
              <a:t>+ x</a:t>
            </a:r>
            <a:r>
              <a:rPr lang="en-US" altLang="zh-CN" b="1" baseline="30000">
                <a:latin typeface="楷体" pitchFamily="18" charset="-122"/>
                <a:ea typeface="楷体" pitchFamily="18" charset="-122"/>
              </a:rPr>
              <a:t>15 </a:t>
            </a:r>
            <a:r>
              <a:rPr lang="en-US" altLang="zh-CN" b="1">
                <a:latin typeface="楷体" pitchFamily="18" charset="-122"/>
                <a:ea typeface="楷体" pitchFamily="18" charset="-122"/>
              </a:rPr>
              <a:t>+ x</a:t>
            </a:r>
            <a:r>
              <a:rPr lang="en-US" altLang="zh-CN" b="1" baseline="30000">
                <a:latin typeface="楷体" pitchFamily="18" charset="-122"/>
                <a:ea typeface="楷体" pitchFamily="18" charset="-122"/>
              </a:rPr>
              <a:t>2 </a:t>
            </a:r>
            <a:r>
              <a:rPr lang="en-US" altLang="zh-CN" b="1">
                <a:latin typeface="楷体" pitchFamily="18" charset="-122"/>
                <a:ea typeface="楷体" pitchFamily="18" charset="-122"/>
              </a:rPr>
              <a:t>+ 1 </a:t>
            </a:r>
            <a:r>
              <a:rPr lang="zh-CN" altLang="en-US" b="1">
                <a:latin typeface="楷体" pitchFamily="18" charset="-122"/>
                <a:ea typeface="楷体" pitchFamily="18" charset="-122"/>
              </a:rPr>
              <a:t>（</a:t>
            </a:r>
            <a:r>
              <a:rPr lang="en-US" altLang="zh-CN" b="1">
                <a:latin typeface="楷体" pitchFamily="18" charset="-122"/>
                <a:ea typeface="楷体" pitchFamily="18" charset="-122"/>
              </a:rPr>
              <a:t>IBM</a:t>
            </a:r>
            <a:r>
              <a:rPr lang="zh-CN" altLang="en-US" b="1">
                <a:latin typeface="楷体" pitchFamily="18" charset="-122"/>
                <a:ea typeface="楷体" pitchFamily="18" charset="-122"/>
              </a:rPr>
              <a:t>公司制定</a:t>
            </a:r>
            <a:r>
              <a:rPr lang="en-US" altLang="zh-CN" b="1">
                <a:ea typeface="楷体" pitchFamily="18" charset="-122"/>
              </a:rPr>
              <a:t>—</a:t>
            </a:r>
            <a:r>
              <a:rPr lang="zh-CN" altLang="en-US" b="1">
                <a:latin typeface="楷体" pitchFamily="18" charset="-122"/>
                <a:ea typeface="楷体" pitchFamily="18" charset="-122"/>
              </a:rPr>
              <a:t>源于</a:t>
            </a:r>
            <a:r>
              <a:rPr lang="en-US" altLang="zh-CN" b="1">
                <a:latin typeface="楷体" pitchFamily="18" charset="-122"/>
                <a:ea typeface="楷体" pitchFamily="18" charset="-122"/>
              </a:rPr>
              <a:t>SDLC</a:t>
            </a:r>
            <a:r>
              <a:rPr lang="zh-CN" altLang="en-US" b="1">
                <a:latin typeface="楷体" pitchFamily="18" charset="-122"/>
                <a:ea typeface="楷体" pitchFamily="18" charset="-122"/>
              </a:rPr>
              <a:t>）</a:t>
            </a:r>
          </a:p>
          <a:p>
            <a:pPr eaLnBrk="0" hangingPunct="0"/>
            <a:endParaRPr lang="zh-CN" altLang="en-US" b="1">
              <a:latin typeface="楷体" pitchFamily="18" charset="-122"/>
              <a:ea typeface="楷体" pitchFamily="18" charset="-122"/>
            </a:endParaRPr>
          </a:p>
          <a:p>
            <a:pPr eaLnBrk="0" hangingPunct="0"/>
            <a:r>
              <a:rPr lang="zh-CN" altLang="en-US" b="1">
                <a:latin typeface="楷体" pitchFamily="18" charset="-122"/>
                <a:ea typeface="楷体" pitchFamily="18" charset="-122"/>
              </a:rPr>
              <a:t>   因为</a:t>
            </a:r>
            <a:r>
              <a:rPr lang="en-US" altLang="zh-CN" b="1">
                <a:latin typeface="楷体" pitchFamily="18" charset="-122"/>
                <a:ea typeface="楷体" pitchFamily="18" charset="-122"/>
              </a:rPr>
              <a:t>HDLC</a:t>
            </a:r>
            <a:r>
              <a:rPr lang="zh-CN" altLang="en-US" b="1">
                <a:latin typeface="楷体" pitchFamily="18" charset="-122"/>
                <a:ea typeface="楷体" pitchFamily="18" charset="-122"/>
              </a:rPr>
              <a:t>的帧中至少包含</a:t>
            </a:r>
            <a:r>
              <a:rPr lang="en-US" altLang="zh-CN" b="1">
                <a:latin typeface="楷体" pitchFamily="18" charset="-122"/>
                <a:ea typeface="楷体" pitchFamily="18" charset="-122"/>
              </a:rPr>
              <a:t>A</a:t>
            </a:r>
            <a:r>
              <a:rPr lang="zh-CN" altLang="en-US" b="1">
                <a:latin typeface="楷体" pitchFamily="18" charset="-122"/>
                <a:ea typeface="楷体" pitchFamily="18" charset="-122"/>
              </a:rPr>
              <a:t>、</a:t>
            </a:r>
            <a:r>
              <a:rPr lang="en-US" altLang="zh-CN" b="1">
                <a:latin typeface="楷体" pitchFamily="18" charset="-122"/>
                <a:ea typeface="楷体" pitchFamily="18" charset="-122"/>
              </a:rPr>
              <a:t>C</a:t>
            </a:r>
            <a:r>
              <a:rPr lang="zh-CN" altLang="en-US" b="1">
                <a:latin typeface="楷体" pitchFamily="18" charset="-122"/>
                <a:ea typeface="楷体" pitchFamily="18" charset="-122"/>
              </a:rPr>
              <a:t>、</a:t>
            </a:r>
            <a:r>
              <a:rPr lang="en-US" altLang="zh-CN" b="1">
                <a:latin typeface="楷体" pitchFamily="18" charset="-122"/>
                <a:ea typeface="楷体" pitchFamily="18" charset="-122"/>
              </a:rPr>
              <a:t>FCS</a:t>
            </a:r>
            <a:r>
              <a:rPr lang="zh-CN" altLang="en-US" b="1">
                <a:latin typeface="楷体" pitchFamily="18" charset="-122"/>
                <a:ea typeface="楷体" pitchFamily="18" charset="-122"/>
              </a:rPr>
              <a:t>字段，</a:t>
            </a:r>
          </a:p>
          <a:p>
            <a:pPr eaLnBrk="0" hangingPunct="0"/>
            <a:r>
              <a:rPr lang="zh-CN" altLang="en-US" b="1">
                <a:latin typeface="楷体" pitchFamily="18" charset="-122"/>
                <a:ea typeface="楷体" pitchFamily="18" charset="-122"/>
              </a:rPr>
              <a:t>   因此帧长应大于等于</a:t>
            </a:r>
            <a:r>
              <a:rPr lang="en-US" altLang="zh-CN" b="1">
                <a:latin typeface="楷体" pitchFamily="18" charset="-122"/>
                <a:ea typeface="楷体" pitchFamily="18" charset="-122"/>
              </a:rPr>
              <a:t>32</a:t>
            </a:r>
            <a:r>
              <a:rPr lang="zh-CN" altLang="en-US" b="1">
                <a:latin typeface="楷体" pitchFamily="18" charset="-122"/>
                <a:ea typeface="楷体" pitchFamily="18" charset="-122"/>
              </a:rPr>
              <a:t>位。</a:t>
            </a:r>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54275" name="Text Box 3"/>
          <p:cNvSpPr txBox="1">
            <a:spLocks noChangeArrowheads="1"/>
          </p:cNvSpPr>
          <p:nvPr/>
        </p:nvSpPr>
        <p:spPr bwMode="auto">
          <a:xfrm>
            <a:off x="8610600" y="92075"/>
            <a:ext cx="492443" cy="461665"/>
          </a:xfrm>
          <a:prstGeom prst="rect">
            <a:avLst/>
          </a:prstGeom>
          <a:noFill/>
          <a:ln w="12700">
            <a:noFill/>
            <a:miter lim="800000"/>
            <a:headEnd/>
            <a:tailEnd/>
          </a:ln>
        </p:spPr>
        <p:txBody>
          <a:bodyPr wrap="none">
            <a:spAutoFit/>
          </a:bodyPr>
          <a:lstStyle/>
          <a:p>
            <a:pPr eaLnBrk="0" hangingPunct="0"/>
            <a:r>
              <a:rPr lang="en-US" altLang="zh-CN" dirty="0" smtClean="0"/>
              <a:t>70</a:t>
            </a:r>
            <a:endParaRPr lang="en-US" altLang="zh-CN" dirty="0"/>
          </a:p>
        </p:txBody>
      </p:sp>
      <p:sp>
        <p:nvSpPr>
          <p:cNvPr id="54276" name="Text Box 4"/>
          <p:cNvSpPr txBox="1">
            <a:spLocks noChangeArrowheads="1"/>
          </p:cNvSpPr>
          <p:nvPr/>
        </p:nvSpPr>
        <p:spPr bwMode="auto">
          <a:xfrm>
            <a:off x="152400" y="152400"/>
            <a:ext cx="5356225" cy="512763"/>
          </a:xfrm>
          <a:prstGeom prst="rect">
            <a:avLst/>
          </a:prstGeom>
          <a:noFill/>
          <a:ln w="9525">
            <a:noFill/>
            <a:miter lim="800000"/>
            <a:headEnd/>
            <a:tailEnd/>
          </a:ln>
        </p:spPr>
        <p:txBody>
          <a:bodyPr>
            <a:spAutoFit/>
          </a:bodyPr>
          <a:lstStyle/>
          <a:p>
            <a:pPr>
              <a:lnSpc>
                <a:spcPct val="115000"/>
              </a:lnSpc>
              <a:spcBef>
                <a:spcPct val="20000"/>
              </a:spcBef>
            </a:pPr>
            <a:r>
              <a:rPr lang="zh-CN" altLang="en-US" b="1">
                <a:solidFill>
                  <a:srgbClr val="FF0000"/>
                </a:solidFill>
                <a:latin typeface="楷体" pitchFamily="18" charset="-122"/>
                <a:ea typeface="楷体" pitchFamily="18" charset="-122"/>
              </a:rPr>
              <a:t>（</a:t>
            </a:r>
            <a:r>
              <a:rPr lang="en-US" altLang="zh-CN" b="1">
                <a:solidFill>
                  <a:srgbClr val="FF0000"/>
                </a:solidFill>
                <a:latin typeface="楷体" pitchFamily="18" charset="-122"/>
                <a:ea typeface="楷体" pitchFamily="18" charset="-122"/>
              </a:rPr>
              <a:t>3</a:t>
            </a:r>
            <a:r>
              <a:rPr lang="zh-CN" altLang="en-US" b="1">
                <a:solidFill>
                  <a:srgbClr val="FF0000"/>
                </a:solidFill>
                <a:latin typeface="楷体" pitchFamily="18" charset="-122"/>
                <a:ea typeface="楷体" pitchFamily="18" charset="-122"/>
              </a:rPr>
              <a:t>）  窗口机制</a:t>
            </a:r>
            <a:r>
              <a:rPr lang="en-US" altLang="zh-CN" b="1">
                <a:solidFill>
                  <a:srgbClr val="FF0000"/>
                </a:solidFill>
                <a:latin typeface="楷体" pitchFamily="18" charset="-122"/>
                <a:ea typeface="楷体" pitchFamily="18" charset="-122"/>
              </a:rPr>
              <a:t>——</a:t>
            </a:r>
            <a:r>
              <a:rPr lang="zh-CN" altLang="en-US" b="1">
                <a:latin typeface="楷体" pitchFamily="18" charset="-122"/>
                <a:ea typeface="楷体" pitchFamily="18" charset="-122"/>
              </a:rPr>
              <a:t>提高效率的保障</a:t>
            </a:r>
          </a:p>
        </p:txBody>
      </p:sp>
      <p:sp>
        <p:nvSpPr>
          <p:cNvPr id="54277" name="Text Box 5"/>
          <p:cNvSpPr txBox="1">
            <a:spLocks noChangeArrowheads="1"/>
          </p:cNvSpPr>
          <p:nvPr/>
        </p:nvSpPr>
        <p:spPr bwMode="auto">
          <a:xfrm>
            <a:off x="179388" y="852488"/>
            <a:ext cx="8778875" cy="5961062"/>
          </a:xfrm>
          <a:prstGeom prst="rect">
            <a:avLst/>
          </a:prstGeom>
          <a:noFill/>
          <a:ln w="9525">
            <a:noFill/>
            <a:miter lim="800000"/>
            <a:headEnd/>
            <a:tailEnd/>
          </a:ln>
        </p:spPr>
        <p:txBody>
          <a:bodyPr>
            <a:spAutoFit/>
          </a:bodyPr>
          <a:lstStyle/>
          <a:p>
            <a:pPr>
              <a:lnSpc>
                <a:spcPct val="110000"/>
              </a:lnSpc>
              <a:spcBef>
                <a:spcPct val="50000"/>
              </a:spcBef>
            </a:pPr>
            <a:r>
              <a:rPr lang="zh-CN" altLang="en-US" b="1">
                <a:solidFill>
                  <a:srgbClr val="FF0000"/>
                </a:solidFill>
                <a:latin typeface="楷体" pitchFamily="18" charset="-122"/>
                <a:ea typeface="楷体" pitchFamily="18" charset="-122"/>
              </a:rPr>
              <a:t>传输窗口</a:t>
            </a:r>
            <a:r>
              <a:rPr lang="zh-CN" altLang="en-US" b="1">
                <a:latin typeface="楷体" pitchFamily="18" charset="-122"/>
                <a:ea typeface="楷体" pitchFamily="18" charset="-122"/>
              </a:rPr>
              <a:t>：通信双方同意在同一条链路上连续使用的信息帧序号</a:t>
            </a:r>
          </a:p>
          <a:p>
            <a:pPr>
              <a:lnSpc>
                <a:spcPct val="115000"/>
              </a:lnSpc>
              <a:spcBef>
                <a:spcPct val="20000"/>
              </a:spcBef>
            </a:pPr>
            <a:r>
              <a:rPr lang="zh-CN" altLang="en-US" b="1">
                <a:solidFill>
                  <a:srgbClr val="FF0000"/>
                </a:solidFill>
                <a:latin typeface="楷体" pitchFamily="18" charset="-122"/>
                <a:ea typeface="楷体" pitchFamily="18" charset="-122"/>
              </a:rPr>
              <a:t>窗口尺寸</a:t>
            </a:r>
            <a:r>
              <a:rPr lang="zh-CN" altLang="en-US" b="1">
                <a:latin typeface="楷体" pitchFamily="18" charset="-122"/>
                <a:ea typeface="楷体" pitchFamily="18" charset="-122"/>
              </a:rPr>
              <a:t>：通信双方协商同意的在同一条链路上</a:t>
            </a:r>
            <a:r>
              <a:rPr lang="zh-CN" altLang="en-US" b="1" u="sng">
                <a:latin typeface="楷体" pitchFamily="18" charset="-122"/>
                <a:ea typeface="楷体" pitchFamily="18" charset="-122"/>
              </a:rPr>
              <a:t>可连续发送</a:t>
            </a:r>
            <a:r>
              <a:rPr lang="zh-CN" altLang="en-US" b="1">
                <a:latin typeface="楷体" pitchFamily="18" charset="-122"/>
                <a:ea typeface="楷体" pitchFamily="18" charset="-122"/>
              </a:rPr>
              <a:t>               </a:t>
            </a:r>
          </a:p>
          <a:p>
            <a:pPr>
              <a:lnSpc>
                <a:spcPct val="90000"/>
              </a:lnSpc>
            </a:pPr>
            <a:r>
              <a:rPr lang="zh-CN" altLang="en-US" b="1">
                <a:latin typeface="楷体" pitchFamily="18" charset="-122"/>
                <a:ea typeface="楷体" pitchFamily="18" charset="-122"/>
              </a:rPr>
              <a:t>          </a:t>
            </a:r>
            <a:r>
              <a:rPr lang="zh-CN" altLang="en-US" b="1" u="sng">
                <a:latin typeface="楷体" pitchFamily="18" charset="-122"/>
                <a:ea typeface="楷体" pitchFamily="18" charset="-122"/>
              </a:rPr>
              <a:t>且未被认可</a:t>
            </a:r>
            <a:r>
              <a:rPr lang="zh-CN" altLang="en-US" b="1">
                <a:latin typeface="楷体" pitchFamily="18" charset="-122"/>
                <a:ea typeface="楷体" pitchFamily="18" charset="-122"/>
              </a:rPr>
              <a:t>的信息帧个数；</a:t>
            </a:r>
          </a:p>
          <a:p>
            <a:pPr>
              <a:lnSpc>
                <a:spcPct val="115000"/>
              </a:lnSpc>
              <a:spcBef>
                <a:spcPct val="20000"/>
              </a:spcBef>
            </a:pPr>
            <a:r>
              <a:rPr lang="en-US" altLang="zh-CN" b="1">
                <a:latin typeface="楷体" pitchFamily="18" charset="-122"/>
                <a:ea typeface="楷体" pitchFamily="18" charset="-122"/>
              </a:rPr>
              <a:t>HDLC </a:t>
            </a:r>
            <a:r>
              <a:rPr lang="zh-CN" altLang="en-US" b="1">
                <a:solidFill>
                  <a:srgbClr val="FF0000"/>
                </a:solidFill>
                <a:latin typeface="楷体" pitchFamily="18" charset="-122"/>
                <a:ea typeface="楷体" pitchFamily="18" charset="-122"/>
              </a:rPr>
              <a:t>窗口尺寸</a:t>
            </a:r>
            <a:r>
              <a:rPr lang="zh-CN" altLang="en-US" b="1">
                <a:latin typeface="楷体" pitchFamily="18" charset="-122"/>
                <a:ea typeface="楷体" pitchFamily="18" charset="-122"/>
              </a:rPr>
              <a:t>确定为</a:t>
            </a:r>
            <a:r>
              <a:rPr lang="en-US" altLang="zh-CN" b="1">
                <a:latin typeface="楷体" pitchFamily="18" charset="-122"/>
                <a:ea typeface="楷体" pitchFamily="18" charset="-122"/>
              </a:rPr>
              <a:t>2</a:t>
            </a:r>
            <a:r>
              <a:rPr lang="en-US" altLang="zh-CN" b="1" baseline="30000">
                <a:latin typeface="楷体" pitchFamily="18" charset="-122"/>
                <a:ea typeface="楷体" pitchFamily="18" charset="-122"/>
              </a:rPr>
              <a:t>3</a:t>
            </a:r>
            <a:r>
              <a:rPr lang="en-US" altLang="zh-CN" b="1">
                <a:latin typeface="楷体" pitchFamily="18" charset="-122"/>
                <a:ea typeface="楷体" pitchFamily="18" charset="-122"/>
              </a:rPr>
              <a:t>-1=</a:t>
            </a:r>
            <a:r>
              <a:rPr lang="en-US" altLang="zh-CN" b="1">
                <a:solidFill>
                  <a:srgbClr val="FF0000"/>
                </a:solidFill>
                <a:latin typeface="楷体" pitchFamily="18" charset="-122"/>
                <a:ea typeface="楷体" pitchFamily="18" charset="-122"/>
              </a:rPr>
              <a:t>7</a:t>
            </a:r>
            <a:r>
              <a:rPr lang="zh-CN" altLang="en-US" b="1">
                <a:latin typeface="楷体" pitchFamily="18" charset="-122"/>
                <a:ea typeface="楷体" pitchFamily="18" charset="-122"/>
              </a:rPr>
              <a:t>，即任一方</a:t>
            </a:r>
            <a:r>
              <a:rPr lang="zh-CN" altLang="en-US" b="1" u="sng">
                <a:latin typeface="楷体" pitchFamily="18" charset="-122"/>
                <a:ea typeface="楷体" pitchFamily="18" charset="-122"/>
              </a:rPr>
              <a:t>可以最多连续发送</a:t>
            </a:r>
            <a:r>
              <a:rPr lang="en-US" altLang="zh-CN" b="1" u="sng">
                <a:latin typeface="楷体" pitchFamily="18" charset="-122"/>
                <a:ea typeface="楷体" pitchFamily="18" charset="-122"/>
              </a:rPr>
              <a:t>7</a:t>
            </a:r>
            <a:r>
              <a:rPr lang="zh-CN" altLang="en-US" b="1" u="sng">
                <a:latin typeface="楷体" pitchFamily="18" charset="-122"/>
                <a:ea typeface="楷体" pitchFamily="18" charset="-122"/>
              </a:rPr>
              <a:t>帧无需对方的确认，帧序号循环使用（模</a:t>
            </a:r>
            <a:r>
              <a:rPr lang="en-US" altLang="zh-CN" b="1" u="sng">
                <a:latin typeface="楷体" pitchFamily="18" charset="-122"/>
                <a:ea typeface="楷体" pitchFamily="18" charset="-122"/>
              </a:rPr>
              <a:t>8</a:t>
            </a:r>
            <a:r>
              <a:rPr lang="zh-CN" altLang="en-US" b="1" u="sng">
                <a:latin typeface="楷体" pitchFamily="18" charset="-122"/>
                <a:ea typeface="楷体" pitchFamily="18" charset="-122"/>
              </a:rPr>
              <a:t>）</a:t>
            </a:r>
            <a:r>
              <a:rPr lang="zh-CN" altLang="en-US" b="1">
                <a:latin typeface="楷体" pitchFamily="18" charset="-122"/>
                <a:ea typeface="楷体" pitchFamily="18" charset="-122"/>
              </a:rPr>
              <a:t>。</a:t>
            </a:r>
          </a:p>
          <a:p>
            <a:pPr>
              <a:lnSpc>
                <a:spcPct val="115000"/>
              </a:lnSpc>
              <a:spcBef>
                <a:spcPct val="20000"/>
              </a:spcBef>
            </a:pPr>
            <a:r>
              <a:rPr lang="zh-CN" altLang="en-US" b="1">
                <a:latin typeface="楷体" pitchFamily="18" charset="-122"/>
                <a:ea typeface="楷体" pitchFamily="18" charset="-122"/>
              </a:rPr>
              <a:t>    在信息帧中用</a:t>
            </a:r>
            <a:r>
              <a:rPr lang="en-US" altLang="zh-CN" b="1">
                <a:solidFill>
                  <a:srgbClr val="FF0000"/>
                </a:solidFill>
                <a:latin typeface="楷体" pitchFamily="18" charset="-122"/>
                <a:ea typeface="楷体" pitchFamily="18" charset="-122"/>
              </a:rPr>
              <a:t>Nr, Ns</a:t>
            </a:r>
            <a:r>
              <a:rPr lang="zh-CN" altLang="en-US" b="1">
                <a:latin typeface="楷体" pitchFamily="18" charset="-122"/>
                <a:ea typeface="楷体" pitchFamily="18" charset="-122"/>
              </a:rPr>
              <a:t>来表示当前窗口的情况；</a:t>
            </a:r>
          </a:p>
          <a:p>
            <a:pPr>
              <a:lnSpc>
                <a:spcPct val="115000"/>
              </a:lnSpc>
              <a:spcBef>
                <a:spcPct val="20000"/>
              </a:spcBef>
            </a:pPr>
            <a:r>
              <a:rPr lang="zh-CN" altLang="en-US" b="1" u="sng">
                <a:solidFill>
                  <a:srgbClr val="FF0000"/>
                </a:solidFill>
                <a:latin typeface="楷体" pitchFamily="18" charset="-122"/>
                <a:ea typeface="楷体" pitchFamily="18" charset="-122"/>
              </a:rPr>
              <a:t>捎带应答</a:t>
            </a:r>
            <a:r>
              <a:rPr lang="zh-CN" altLang="en-US" b="1">
                <a:latin typeface="楷体" pitchFamily="18" charset="-122"/>
                <a:ea typeface="楷体" pitchFamily="18" charset="-122"/>
              </a:rPr>
              <a:t>：允许在反向传输的信息帧中附带确认信息；</a:t>
            </a:r>
          </a:p>
          <a:p>
            <a:pPr>
              <a:lnSpc>
                <a:spcPct val="115000"/>
              </a:lnSpc>
              <a:spcBef>
                <a:spcPct val="20000"/>
              </a:spcBef>
            </a:pPr>
            <a:r>
              <a:rPr lang="zh-CN" altLang="en-US" b="1" u="sng">
                <a:solidFill>
                  <a:srgbClr val="FF0000"/>
                </a:solidFill>
                <a:latin typeface="楷体" pitchFamily="18" charset="-122"/>
                <a:ea typeface="楷体" pitchFamily="18" charset="-122"/>
              </a:rPr>
              <a:t>超时重发</a:t>
            </a:r>
            <a:r>
              <a:rPr lang="zh-CN" altLang="en-US" b="1">
                <a:latin typeface="楷体" pitchFamily="18" charset="-122"/>
                <a:ea typeface="楷体" pitchFamily="18" charset="-122"/>
              </a:rPr>
              <a:t>：超时表示传输故障，准备重发所有未被确认的帧。</a:t>
            </a:r>
          </a:p>
          <a:p>
            <a:pPr>
              <a:lnSpc>
                <a:spcPct val="115000"/>
              </a:lnSpc>
              <a:spcBef>
                <a:spcPct val="20000"/>
              </a:spcBef>
            </a:pPr>
            <a:r>
              <a:rPr lang="zh-CN" altLang="en-US" b="1">
                <a:latin typeface="楷体" pitchFamily="18" charset="-122"/>
                <a:ea typeface="楷体" pitchFamily="18" charset="-122"/>
              </a:rPr>
              <a:t>     </a:t>
            </a:r>
            <a:r>
              <a:rPr lang="zh-CN" altLang="en-US" b="1">
                <a:solidFill>
                  <a:srgbClr val="FF0000"/>
                </a:solidFill>
                <a:latin typeface="楷体" pitchFamily="18" charset="-122"/>
                <a:ea typeface="楷体" pitchFamily="18" charset="-122"/>
              </a:rPr>
              <a:t>发送方</a:t>
            </a:r>
            <a:r>
              <a:rPr lang="zh-CN" altLang="en-US" b="1">
                <a:latin typeface="楷体" pitchFamily="18" charset="-122"/>
                <a:ea typeface="楷体" pitchFamily="18" charset="-122"/>
              </a:rPr>
              <a:t>每发送一信息帧，</a:t>
            </a:r>
            <a:r>
              <a:rPr lang="zh-CN" altLang="en-US" b="1">
                <a:solidFill>
                  <a:srgbClr val="FF0000"/>
                </a:solidFill>
                <a:latin typeface="楷体" pitchFamily="18" charset="-122"/>
                <a:ea typeface="楷体" pitchFamily="18" charset="-122"/>
              </a:rPr>
              <a:t>计时</a:t>
            </a:r>
            <a:r>
              <a:rPr lang="en-US" altLang="zh-CN" b="1">
                <a:latin typeface="楷体" pitchFamily="18" charset="-122"/>
                <a:ea typeface="楷体" pitchFamily="18" charset="-122"/>
              </a:rPr>
              <a:t>, </a:t>
            </a:r>
            <a:r>
              <a:rPr lang="zh-CN" altLang="en-US" b="1">
                <a:latin typeface="楷体" pitchFamily="18" charset="-122"/>
                <a:ea typeface="楷体" pitchFamily="18" charset="-122"/>
              </a:rPr>
              <a:t>直到收到接收方的</a:t>
            </a:r>
            <a:r>
              <a:rPr lang="zh-CN" altLang="en-US" b="1">
                <a:solidFill>
                  <a:srgbClr val="FF0000"/>
                </a:solidFill>
                <a:latin typeface="楷体" pitchFamily="18" charset="-122"/>
                <a:ea typeface="楷体" pitchFamily="18" charset="-122"/>
              </a:rPr>
              <a:t>确认</a:t>
            </a:r>
            <a:r>
              <a:rPr lang="zh-CN" altLang="en-US" b="1">
                <a:latin typeface="楷体" pitchFamily="18" charset="-122"/>
                <a:ea typeface="楷体" pitchFamily="18" charset="-122"/>
              </a:rPr>
              <a:t>（包括捎带应答），若</a:t>
            </a:r>
            <a:r>
              <a:rPr lang="zh-CN" altLang="en-US" b="1">
                <a:solidFill>
                  <a:srgbClr val="FF0000"/>
                </a:solidFill>
                <a:latin typeface="楷体" pitchFamily="18" charset="-122"/>
                <a:ea typeface="楷体" pitchFamily="18" charset="-122"/>
              </a:rPr>
              <a:t>超时</a:t>
            </a:r>
            <a:r>
              <a:rPr lang="zh-CN" altLang="en-US" b="1">
                <a:latin typeface="楷体" pitchFamily="18" charset="-122"/>
                <a:ea typeface="楷体" pitchFamily="18" charset="-122"/>
              </a:rPr>
              <a:t>，则</a:t>
            </a:r>
            <a:r>
              <a:rPr lang="zh-CN" altLang="en-US" b="1">
                <a:solidFill>
                  <a:srgbClr val="FF0000"/>
                </a:solidFill>
                <a:latin typeface="楷体" pitchFamily="18" charset="-122"/>
                <a:ea typeface="楷体" pitchFamily="18" charset="-122"/>
              </a:rPr>
              <a:t>重发；</a:t>
            </a:r>
          </a:p>
          <a:p>
            <a:pPr>
              <a:lnSpc>
                <a:spcPct val="115000"/>
              </a:lnSpc>
              <a:spcBef>
                <a:spcPct val="20000"/>
              </a:spcBef>
            </a:pPr>
            <a:r>
              <a:rPr lang="zh-CN" altLang="en-US" b="1">
                <a:latin typeface="楷体" pitchFamily="18" charset="-122"/>
                <a:ea typeface="楷体" pitchFamily="18" charset="-122"/>
              </a:rPr>
              <a:t>     </a:t>
            </a:r>
            <a:r>
              <a:rPr lang="zh-CN" altLang="en-US" b="1">
                <a:solidFill>
                  <a:srgbClr val="FF0000"/>
                </a:solidFill>
                <a:latin typeface="楷体" pitchFamily="18" charset="-122"/>
                <a:ea typeface="楷体" pitchFamily="18" charset="-122"/>
              </a:rPr>
              <a:t>接收方</a:t>
            </a:r>
            <a:r>
              <a:rPr lang="zh-CN" altLang="en-US" b="1">
                <a:latin typeface="楷体" pitchFamily="18" charset="-122"/>
                <a:ea typeface="楷体" pitchFamily="18" charset="-122"/>
              </a:rPr>
              <a:t>在正确接收到信息帧后，</a:t>
            </a:r>
            <a:r>
              <a:rPr lang="zh-CN" altLang="en-US" b="1">
                <a:solidFill>
                  <a:srgbClr val="FF0000"/>
                </a:solidFill>
                <a:latin typeface="楷体" pitchFamily="18" charset="-122"/>
                <a:ea typeface="楷体" pitchFamily="18" charset="-122"/>
              </a:rPr>
              <a:t>计时</a:t>
            </a:r>
            <a:r>
              <a:rPr lang="zh-CN" altLang="en-US" b="1">
                <a:latin typeface="楷体" pitchFamily="18" charset="-122"/>
                <a:ea typeface="楷体" pitchFamily="18" charset="-122"/>
              </a:rPr>
              <a:t>；若有数据待发，发送且携带应答；否则若在一定的时间内未收到后继信息，则发</a:t>
            </a:r>
            <a:r>
              <a:rPr lang="en-US" altLang="zh-CN" b="1">
                <a:solidFill>
                  <a:srgbClr val="FF0000"/>
                </a:solidFill>
                <a:latin typeface="楷体" pitchFamily="18" charset="-122"/>
                <a:ea typeface="楷体" pitchFamily="18" charset="-122"/>
              </a:rPr>
              <a:t>RR</a:t>
            </a:r>
            <a:r>
              <a:rPr lang="zh-CN" altLang="en-US" b="1">
                <a:latin typeface="楷体" pitchFamily="18" charset="-122"/>
                <a:ea typeface="楷体" pitchFamily="18" charset="-122"/>
              </a:rPr>
              <a:t>帧，准备继续接收后续帧。</a:t>
            </a:r>
          </a:p>
        </p:txBody>
      </p:sp>
      <p:sp>
        <p:nvSpPr>
          <p:cNvPr id="703494" name="AutoShape 6"/>
          <p:cNvSpPr>
            <a:spLocks noChangeArrowheads="1"/>
          </p:cNvSpPr>
          <p:nvPr/>
        </p:nvSpPr>
        <p:spPr bwMode="auto">
          <a:xfrm flipV="1">
            <a:off x="250825" y="3573463"/>
            <a:ext cx="8642350" cy="2303462"/>
          </a:xfrm>
          <a:prstGeom prst="wedgeRectCallout">
            <a:avLst>
              <a:gd name="adj1" fmla="val -7477"/>
              <a:gd name="adj2" fmla="val 91829"/>
            </a:avLst>
          </a:prstGeom>
          <a:solidFill>
            <a:srgbClr val="FFFF00"/>
          </a:solidFill>
          <a:ln w="9525">
            <a:solidFill>
              <a:schemeClr val="tx1"/>
            </a:solidFill>
            <a:miter lim="800000"/>
            <a:headEnd/>
            <a:tailEnd/>
          </a:ln>
        </p:spPr>
        <p:txBody>
          <a:bodyPr rot="10800000"/>
          <a:lstStyle/>
          <a:p>
            <a:pPr>
              <a:spcBef>
                <a:spcPct val="20000"/>
              </a:spcBef>
            </a:pPr>
            <a:r>
              <a:rPr lang="zh-CN" altLang="en-US" b="1"/>
              <a:t>窗口尺寸为</a:t>
            </a:r>
            <a:r>
              <a:rPr lang="en-US" altLang="zh-CN" b="1"/>
              <a:t>2</a:t>
            </a:r>
            <a:r>
              <a:rPr lang="en-US" altLang="zh-CN" b="1" baseline="30000"/>
              <a:t>3</a:t>
            </a:r>
            <a:r>
              <a:rPr lang="en-US" altLang="zh-CN" b="1"/>
              <a:t>-1=7</a:t>
            </a:r>
            <a:r>
              <a:rPr lang="zh-CN" altLang="en-US" b="1"/>
              <a:t>的原因：明确待收帧</a:t>
            </a:r>
            <a:r>
              <a:rPr lang="en-US" altLang="zh-CN" b="1"/>
              <a:t>Nr</a:t>
            </a:r>
            <a:r>
              <a:rPr lang="zh-CN" altLang="en-US" b="1"/>
              <a:t>。</a:t>
            </a:r>
          </a:p>
          <a:p>
            <a:pPr>
              <a:spcBef>
                <a:spcPct val="20000"/>
              </a:spcBef>
            </a:pPr>
            <a:r>
              <a:rPr lang="zh-CN" altLang="en-US" b="1"/>
              <a:t>窗口尺寸越大，传输</a:t>
            </a:r>
            <a:r>
              <a:rPr lang="en-US" altLang="zh-CN" b="1"/>
              <a:t>/</a:t>
            </a:r>
            <a:r>
              <a:rPr lang="zh-CN" altLang="en-US" b="1"/>
              <a:t>应答效率越高。</a:t>
            </a:r>
          </a:p>
          <a:p>
            <a:pPr>
              <a:spcBef>
                <a:spcPct val="50000"/>
              </a:spcBef>
            </a:pPr>
            <a:r>
              <a:rPr lang="zh-CN" altLang="en-US" b="1"/>
              <a:t>若窗口尺寸为</a:t>
            </a:r>
            <a:r>
              <a:rPr lang="en-US" altLang="zh-CN" b="1"/>
              <a:t>8</a:t>
            </a:r>
            <a:r>
              <a:rPr lang="zh-CN" altLang="en-US" b="1"/>
              <a:t>，则发方在收到对方发来的</a:t>
            </a:r>
            <a:r>
              <a:rPr lang="en-US" altLang="zh-CN" b="1"/>
              <a:t>Nr=0</a:t>
            </a:r>
            <a:r>
              <a:rPr lang="zh-CN" altLang="en-US" b="1"/>
              <a:t>的帧后，连续发送 </a:t>
            </a:r>
            <a:r>
              <a:rPr lang="en-US" altLang="zh-CN" b="1"/>
              <a:t>8 </a:t>
            </a:r>
            <a:r>
              <a:rPr lang="zh-CN" altLang="en-US" b="1"/>
              <a:t>帧：</a:t>
            </a:r>
            <a:r>
              <a:rPr lang="en-US" altLang="zh-CN" b="1"/>
              <a:t>0</a:t>
            </a:r>
            <a:r>
              <a:rPr lang="zh-CN" altLang="en-US" b="1"/>
              <a:t>、</a:t>
            </a:r>
            <a:r>
              <a:rPr lang="en-US" altLang="zh-CN" b="1"/>
              <a:t>1</a:t>
            </a:r>
            <a:r>
              <a:rPr lang="zh-CN" altLang="en-US" b="1"/>
              <a:t>、</a:t>
            </a:r>
            <a:r>
              <a:rPr lang="en-US" altLang="zh-CN" b="1"/>
              <a:t>2</a:t>
            </a:r>
            <a:r>
              <a:rPr lang="zh-CN" altLang="en-US" b="1"/>
              <a:t>、</a:t>
            </a:r>
            <a:r>
              <a:rPr lang="en-US" altLang="zh-CN" b="1"/>
              <a:t>…</a:t>
            </a:r>
            <a:r>
              <a:rPr lang="zh-CN" altLang="en-US" b="1"/>
              <a:t>、</a:t>
            </a:r>
            <a:r>
              <a:rPr lang="en-US" altLang="zh-CN" b="1"/>
              <a:t>7</a:t>
            </a:r>
            <a:r>
              <a:rPr lang="zh-CN" altLang="en-US" b="1"/>
              <a:t>；</a:t>
            </a:r>
          </a:p>
          <a:p>
            <a:pPr>
              <a:spcBef>
                <a:spcPct val="20000"/>
              </a:spcBef>
            </a:pPr>
            <a:r>
              <a:rPr lang="zh-CN" altLang="en-US" b="1"/>
              <a:t>若再收到</a:t>
            </a:r>
            <a:r>
              <a:rPr lang="en-US" altLang="zh-CN" b="1"/>
              <a:t>Nr=0</a:t>
            </a:r>
            <a:r>
              <a:rPr lang="zh-CN" altLang="en-US" b="1"/>
              <a:t>的帧，如何理解？ </a:t>
            </a:r>
            <a:r>
              <a:rPr lang="en-US" altLang="zh-CN" b="1"/>
              <a:t>8 </a:t>
            </a:r>
            <a:r>
              <a:rPr lang="zh-CN" altLang="en-US" b="1"/>
              <a:t>帧都收妥</a:t>
            </a:r>
            <a:r>
              <a:rPr lang="zh-CN" altLang="en-US" b="1">
                <a:solidFill>
                  <a:srgbClr val="FF0000"/>
                </a:solidFill>
              </a:rPr>
              <a:t>？</a:t>
            </a:r>
            <a:r>
              <a:rPr lang="en-US" altLang="zh-CN" b="1"/>
              <a:t>1 </a:t>
            </a:r>
            <a:r>
              <a:rPr lang="zh-CN" altLang="en-US" b="1"/>
              <a:t>帧未收到</a:t>
            </a:r>
            <a:r>
              <a:rPr lang="zh-CN" altLang="en-US" b="1">
                <a:solidFill>
                  <a:srgbClr val="FF0000"/>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34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3494"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638425" y="692150"/>
            <a:ext cx="2209800" cy="393700"/>
            <a:chOff x="1152" y="576"/>
            <a:chExt cx="1392" cy="248"/>
          </a:xfrm>
        </p:grpSpPr>
        <p:sp>
          <p:nvSpPr>
            <p:cNvPr id="55354" name="Line 3"/>
            <p:cNvSpPr>
              <a:spLocks noChangeShapeType="1"/>
            </p:cNvSpPr>
            <p:nvPr/>
          </p:nvSpPr>
          <p:spPr bwMode="auto">
            <a:xfrm>
              <a:off x="1152" y="786"/>
              <a:ext cx="1392" cy="3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5355" name="Rectangle 4"/>
            <p:cNvSpPr>
              <a:spLocks noChangeArrowheads="1"/>
            </p:cNvSpPr>
            <p:nvPr/>
          </p:nvSpPr>
          <p:spPr bwMode="auto">
            <a:xfrm>
              <a:off x="1344" y="576"/>
              <a:ext cx="658" cy="248"/>
            </a:xfrm>
            <a:prstGeom prst="rect">
              <a:avLst/>
            </a:prstGeom>
            <a:noFill/>
            <a:ln w="12700">
              <a:noFill/>
              <a:miter lim="800000"/>
              <a:headEnd/>
              <a:tailEnd/>
            </a:ln>
          </p:spPr>
          <p:txBody>
            <a:bodyPr wrap="none" lIns="90488" tIns="44450" rIns="90488" bIns="44450">
              <a:spAutoFit/>
            </a:bodyPr>
            <a:lstStyle/>
            <a:p>
              <a:pPr eaLnBrk="0" hangingPunct="0"/>
              <a:r>
                <a:rPr lang="en-US" altLang="zh-CN" sz="2000" b="1"/>
                <a:t>I</a:t>
              </a:r>
              <a:r>
                <a:rPr lang="zh-CN" altLang="en-US" sz="2000" b="1"/>
                <a:t>，</a:t>
              </a:r>
              <a:r>
                <a:rPr lang="en-US" altLang="zh-CN" sz="2000" b="1"/>
                <a:t>0</a:t>
              </a:r>
              <a:r>
                <a:rPr lang="zh-CN" altLang="en-US" sz="2000" b="1"/>
                <a:t>，</a:t>
              </a:r>
              <a:r>
                <a:rPr lang="en-US" altLang="zh-CN" sz="2000" b="1"/>
                <a:t>0</a:t>
              </a:r>
              <a:endParaRPr lang="en-US" altLang="zh-CN" b="1"/>
            </a:p>
          </p:txBody>
        </p:sp>
      </p:grpSp>
      <p:sp>
        <p:nvSpPr>
          <p:cNvPr id="55299" name="Line 6"/>
          <p:cNvSpPr>
            <a:spLocks noChangeShapeType="1"/>
          </p:cNvSpPr>
          <p:nvPr/>
        </p:nvSpPr>
        <p:spPr bwMode="auto">
          <a:xfrm flipV="1">
            <a:off x="5991225" y="1177925"/>
            <a:ext cx="1614488" cy="47625"/>
          </a:xfrm>
          <a:prstGeom prst="line">
            <a:avLst/>
          </a:prstGeom>
          <a:noFill/>
          <a:ln w="12700">
            <a:solidFill>
              <a:schemeClr val="tx1"/>
            </a:solidFill>
            <a:round/>
            <a:headEnd type="triangle" w="med" len="med"/>
            <a:tailEnd/>
          </a:ln>
        </p:spPr>
        <p:txBody>
          <a:bodyPr wrap="none" anchor="ctr"/>
          <a:lstStyle/>
          <a:p>
            <a:endParaRPr lang="zh-CN" altLang="en-US"/>
          </a:p>
        </p:txBody>
      </p:sp>
      <p:sp>
        <p:nvSpPr>
          <p:cNvPr id="55300" name="Rectangle 7"/>
          <p:cNvSpPr>
            <a:spLocks noChangeArrowheads="1"/>
          </p:cNvSpPr>
          <p:nvPr/>
        </p:nvSpPr>
        <p:spPr bwMode="auto">
          <a:xfrm>
            <a:off x="6232525" y="836613"/>
            <a:ext cx="931863" cy="393700"/>
          </a:xfrm>
          <a:prstGeom prst="rect">
            <a:avLst/>
          </a:prstGeom>
          <a:noFill/>
          <a:ln w="12700">
            <a:noFill/>
            <a:miter lim="800000"/>
            <a:headEnd/>
            <a:tailEnd/>
          </a:ln>
        </p:spPr>
        <p:txBody>
          <a:bodyPr wrap="none" lIns="90488" tIns="44450" rIns="90488" bIns="44450">
            <a:spAutoFit/>
          </a:bodyPr>
          <a:lstStyle/>
          <a:p>
            <a:pPr eaLnBrk="0" hangingPunct="0"/>
            <a:r>
              <a:rPr lang="en-US" altLang="zh-CN" sz="2000" b="1"/>
              <a:t>RR</a:t>
            </a:r>
            <a:r>
              <a:rPr lang="zh-CN" altLang="en-US" sz="2000" b="1"/>
              <a:t>，</a:t>
            </a:r>
            <a:r>
              <a:rPr lang="en-US" altLang="zh-CN" sz="2000" b="1"/>
              <a:t>1</a:t>
            </a:r>
            <a:endParaRPr lang="en-US" altLang="zh-CN" b="1"/>
          </a:p>
        </p:txBody>
      </p:sp>
      <p:sp>
        <p:nvSpPr>
          <p:cNvPr id="55301" name="Text Box 8"/>
          <p:cNvSpPr txBox="1">
            <a:spLocks noChangeArrowheads="1"/>
          </p:cNvSpPr>
          <p:nvPr/>
        </p:nvSpPr>
        <p:spPr bwMode="auto">
          <a:xfrm>
            <a:off x="288925" y="96838"/>
            <a:ext cx="2411413" cy="457200"/>
          </a:xfrm>
          <a:prstGeom prst="rect">
            <a:avLst/>
          </a:prstGeom>
          <a:noFill/>
          <a:ln w="12700">
            <a:noFill/>
            <a:miter lim="800000"/>
            <a:headEnd/>
            <a:tailEnd/>
          </a:ln>
        </p:spPr>
        <p:txBody>
          <a:bodyPr>
            <a:spAutoFit/>
          </a:bodyPr>
          <a:lstStyle/>
          <a:p>
            <a:pPr eaLnBrk="0" hangingPunct="0"/>
            <a:r>
              <a:rPr lang="zh-CN" altLang="en-US" b="1">
                <a:latin typeface="楷体" pitchFamily="18" charset="-122"/>
                <a:ea typeface="楷体" pitchFamily="18" charset="-122"/>
              </a:rPr>
              <a:t>窗口机制示意</a:t>
            </a:r>
          </a:p>
        </p:txBody>
      </p:sp>
      <p:grpSp>
        <p:nvGrpSpPr>
          <p:cNvPr id="3" name="Group 9"/>
          <p:cNvGrpSpPr>
            <a:grpSpLocks/>
          </p:cNvGrpSpPr>
          <p:nvPr/>
        </p:nvGrpSpPr>
        <p:grpSpPr bwMode="auto">
          <a:xfrm>
            <a:off x="2638425" y="1136650"/>
            <a:ext cx="2209800" cy="393700"/>
            <a:chOff x="1152" y="576"/>
            <a:chExt cx="1392" cy="248"/>
          </a:xfrm>
        </p:grpSpPr>
        <p:sp>
          <p:nvSpPr>
            <p:cNvPr id="55352" name="Line 10"/>
            <p:cNvSpPr>
              <a:spLocks noChangeShapeType="1"/>
            </p:cNvSpPr>
            <p:nvPr/>
          </p:nvSpPr>
          <p:spPr bwMode="auto">
            <a:xfrm>
              <a:off x="1152" y="786"/>
              <a:ext cx="1392" cy="3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5353" name="Rectangle 11"/>
            <p:cNvSpPr>
              <a:spLocks noChangeArrowheads="1"/>
            </p:cNvSpPr>
            <p:nvPr/>
          </p:nvSpPr>
          <p:spPr bwMode="auto">
            <a:xfrm>
              <a:off x="1344" y="576"/>
              <a:ext cx="658" cy="248"/>
            </a:xfrm>
            <a:prstGeom prst="rect">
              <a:avLst/>
            </a:prstGeom>
            <a:noFill/>
            <a:ln w="12700">
              <a:noFill/>
              <a:miter lim="800000"/>
              <a:headEnd/>
              <a:tailEnd/>
            </a:ln>
          </p:spPr>
          <p:txBody>
            <a:bodyPr wrap="none" lIns="90488" tIns="44450" rIns="90488" bIns="44450">
              <a:spAutoFit/>
            </a:bodyPr>
            <a:lstStyle/>
            <a:p>
              <a:pPr eaLnBrk="0" hangingPunct="0"/>
              <a:r>
                <a:rPr lang="en-US" altLang="zh-CN" sz="2000" b="1"/>
                <a:t>I</a:t>
              </a:r>
              <a:r>
                <a:rPr lang="zh-CN" altLang="en-US" sz="2000" b="1"/>
                <a:t>，</a:t>
              </a:r>
              <a:r>
                <a:rPr lang="en-US" altLang="zh-CN" sz="2000" b="1"/>
                <a:t>1</a:t>
              </a:r>
              <a:r>
                <a:rPr lang="zh-CN" altLang="en-US" sz="2000" b="1"/>
                <a:t>，</a:t>
              </a:r>
              <a:r>
                <a:rPr lang="en-US" altLang="zh-CN" sz="2000" b="1"/>
                <a:t>0</a:t>
              </a:r>
              <a:endParaRPr lang="en-US" altLang="zh-CN" b="1"/>
            </a:p>
          </p:txBody>
        </p:sp>
      </p:grpSp>
      <p:grpSp>
        <p:nvGrpSpPr>
          <p:cNvPr id="4" name="Group 12"/>
          <p:cNvGrpSpPr>
            <a:grpSpLocks/>
          </p:cNvGrpSpPr>
          <p:nvPr/>
        </p:nvGrpSpPr>
        <p:grpSpPr bwMode="auto">
          <a:xfrm>
            <a:off x="2638425" y="1593850"/>
            <a:ext cx="2209800" cy="393700"/>
            <a:chOff x="1152" y="576"/>
            <a:chExt cx="1392" cy="248"/>
          </a:xfrm>
        </p:grpSpPr>
        <p:sp>
          <p:nvSpPr>
            <p:cNvPr id="55350" name="Line 13"/>
            <p:cNvSpPr>
              <a:spLocks noChangeShapeType="1"/>
            </p:cNvSpPr>
            <p:nvPr/>
          </p:nvSpPr>
          <p:spPr bwMode="auto">
            <a:xfrm>
              <a:off x="1152" y="786"/>
              <a:ext cx="1392" cy="3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5351" name="Rectangle 14"/>
            <p:cNvSpPr>
              <a:spLocks noChangeArrowheads="1"/>
            </p:cNvSpPr>
            <p:nvPr/>
          </p:nvSpPr>
          <p:spPr bwMode="auto">
            <a:xfrm>
              <a:off x="1344" y="576"/>
              <a:ext cx="658" cy="248"/>
            </a:xfrm>
            <a:prstGeom prst="rect">
              <a:avLst/>
            </a:prstGeom>
            <a:noFill/>
            <a:ln w="12700">
              <a:noFill/>
              <a:miter lim="800000"/>
              <a:headEnd/>
              <a:tailEnd/>
            </a:ln>
          </p:spPr>
          <p:txBody>
            <a:bodyPr wrap="none" lIns="90488" tIns="44450" rIns="90488" bIns="44450">
              <a:spAutoFit/>
            </a:bodyPr>
            <a:lstStyle/>
            <a:p>
              <a:pPr eaLnBrk="0" hangingPunct="0"/>
              <a:r>
                <a:rPr lang="en-US" altLang="zh-CN" sz="2000" b="1"/>
                <a:t>I</a:t>
              </a:r>
              <a:r>
                <a:rPr lang="zh-CN" altLang="en-US" sz="2000" b="1"/>
                <a:t>，</a:t>
              </a:r>
              <a:r>
                <a:rPr lang="en-US" altLang="zh-CN" sz="2000" b="1"/>
                <a:t>2</a:t>
              </a:r>
              <a:r>
                <a:rPr lang="zh-CN" altLang="en-US" sz="2000" b="1"/>
                <a:t>，</a:t>
              </a:r>
              <a:r>
                <a:rPr lang="en-US" altLang="zh-CN" sz="2000" b="1"/>
                <a:t>0</a:t>
              </a:r>
              <a:endParaRPr lang="en-US" altLang="zh-CN" b="1"/>
            </a:p>
          </p:txBody>
        </p:sp>
      </p:grpSp>
      <p:grpSp>
        <p:nvGrpSpPr>
          <p:cNvPr id="5" name="Group 15"/>
          <p:cNvGrpSpPr>
            <a:grpSpLocks/>
          </p:cNvGrpSpPr>
          <p:nvPr/>
        </p:nvGrpSpPr>
        <p:grpSpPr bwMode="auto">
          <a:xfrm>
            <a:off x="2638425" y="2051050"/>
            <a:ext cx="2209800" cy="393700"/>
            <a:chOff x="1152" y="576"/>
            <a:chExt cx="1392" cy="248"/>
          </a:xfrm>
        </p:grpSpPr>
        <p:sp>
          <p:nvSpPr>
            <p:cNvPr id="55348" name="Line 16"/>
            <p:cNvSpPr>
              <a:spLocks noChangeShapeType="1"/>
            </p:cNvSpPr>
            <p:nvPr/>
          </p:nvSpPr>
          <p:spPr bwMode="auto">
            <a:xfrm>
              <a:off x="1152" y="786"/>
              <a:ext cx="1392" cy="3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5349" name="Rectangle 17"/>
            <p:cNvSpPr>
              <a:spLocks noChangeArrowheads="1"/>
            </p:cNvSpPr>
            <p:nvPr/>
          </p:nvSpPr>
          <p:spPr bwMode="auto">
            <a:xfrm>
              <a:off x="1344" y="576"/>
              <a:ext cx="658" cy="248"/>
            </a:xfrm>
            <a:prstGeom prst="rect">
              <a:avLst/>
            </a:prstGeom>
            <a:noFill/>
            <a:ln w="12700">
              <a:noFill/>
              <a:miter lim="800000"/>
              <a:headEnd/>
              <a:tailEnd/>
            </a:ln>
          </p:spPr>
          <p:txBody>
            <a:bodyPr wrap="none" lIns="90488" tIns="44450" rIns="90488" bIns="44450">
              <a:spAutoFit/>
            </a:bodyPr>
            <a:lstStyle/>
            <a:p>
              <a:pPr eaLnBrk="0" hangingPunct="0"/>
              <a:r>
                <a:rPr lang="en-US" altLang="zh-CN" sz="2000" b="1"/>
                <a:t>I</a:t>
              </a:r>
              <a:r>
                <a:rPr lang="zh-CN" altLang="en-US" sz="2000" b="1"/>
                <a:t>，</a:t>
              </a:r>
              <a:r>
                <a:rPr lang="en-US" altLang="zh-CN" sz="2000" b="1"/>
                <a:t>3</a:t>
              </a:r>
              <a:r>
                <a:rPr lang="zh-CN" altLang="en-US" sz="2000" b="1"/>
                <a:t>，</a:t>
              </a:r>
              <a:r>
                <a:rPr lang="en-US" altLang="zh-CN" sz="2000" b="1"/>
                <a:t>1</a:t>
              </a:r>
              <a:endParaRPr lang="en-US" altLang="zh-CN" b="1"/>
            </a:p>
          </p:txBody>
        </p:sp>
      </p:grpSp>
      <p:sp>
        <p:nvSpPr>
          <p:cNvPr id="55305" name="Line 19"/>
          <p:cNvSpPr>
            <a:spLocks noChangeShapeType="1"/>
          </p:cNvSpPr>
          <p:nvPr/>
        </p:nvSpPr>
        <p:spPr bwMode="auto">
          <a:xfrm flipV="1">
            <a:off x="5991225" y="2168525"/>
            <a:ext cx="1722438" cy="47625"/>
          </a:xfrm>
          <a:prstGeom prst="line">
            <a:avLst/>
          </a:prstGeom>
          <a:noFill/>
          <a:ln w="12700">
            <a:solidFill>
              <a:schemeClr val="tx1"/>
            </a:solidFill>
            <a:round/>
            <a:headEnd type="triangle" w="med" len="med"/>
            <a:tailEnd/>
          </a:ln>
        </p:spPr>
        <p:txBody>
          <a:bodyPr wrap="none" anchor="ctr"/>
          <a:lstStyle/>
          <a:p>
            <a:endParaRPr lang="zh-CN" altLang="en-US"/>
          </a:p>
        </p:txBody>
      </p:sp>
      <p:sp>
        <p:nvSpPr>
          <p:cNvPr id="55306" name="Rectangle 20"/>
          <p:cNvSpPr>
            <a:spLocks noChangeArrowheads="1"/>
          </p:cNvSpPr>
          <p:nvPr/>
        </p:nvSpPr>
        <p:spPr bwMode="auto">
          <a:xfrm>
            <a:off x="6134100" y="1835150"/>
            <a:ext cx="2705100" cy="393700"/>
          </a:xfrm>
          <a:prstGeom prst="rect">
            <a:avLst/>
          </a:prstGeom>
          <a:noFill/>
          <a:ln w="12700">
            <a:noFill/>
            <a:miter lim="800000"/>
            <a:headEnd/>
            <a:tailEnd/>
          </a:ln>
        </p:spPr>
        <p:txBody>
          <a:bodyPr wrap="none" lIns="90488" tIns="44450" rIns="90488" bIns="44450">
            <a:spAutoFit/>
          </a:bodyPr>
          <a:lstStyle/>
          <a:p>
            <a:pPr eaLnBrk="0" hangingPunct="0"/>
            <a:r>
              <a:rPr lang="en-US" altLang="zh-CN" sz="2000" b="1"/>
              <a:t>I</a:t>
            </a:r>
            <a:r>
              <a:rPr lang="zh-CN" altLang="en-US" sz="2000" b="1"/>
              <a:t>，</a:t>
            </a:r>
            <a:r>
              <a:rPr lang="en-US" altLang="zh-CN" sz="2000" b="1"/>
              <a:t>0</a:t>
            </a:r>
            <a:r>
              <a:rPr lang="zh-CN" altLang="en-US" sz="2000" b="1"/>
              <a:t>，</a:t>
            </a:r>
            <a:r>
              <a:rPr lang="en-US" altLang="zh-CN" sz="2000" b="1"/>
              <a:t>3  </a:t>
            </a:r>
            <a:r>
              <a:rPr lang="zh-CN" altLang="en-US" sz="2000" b="1"/>
              <a:t>（稍带应答）</a:t>
            </a:r>
            <a:endParaRPr lang="zh-CN" altLang="en-US" b="1"/>
          </a:p>
        </p:txBody>
      </p:sp>
      <p:sp>
        <p:nvSpPr>
          <p:cNvPr id="55307" name="Line 21"/>
          <p:cNvSpPr>
            <a:spLocks noChangeShapeType="1"/>
          </p:cNvSpPr>
          <p:nvPr/>
        </p:nvSpPr>
        <p:spPr bwMode="auto">
          <a:xfrm flipV="1">
            <a:off x="6067425" y="4044950"/>
            <a:ext cx="1600200" cy="1143000"/>
          </a:xfrm>
          <a:prstGeom prst="line">
            <a:avLst/>
          </a:prstGeom>
          <a:noFill/>
          <a:ln w="12700">
            <a:solidFill>
              <a:schemeClr val="tx1"/>
            </a:solidFill>
            <a:round/>
            <a:headEnd type="triangle" w="med" len="med"/>
            <a:tailEnd/>
          </a:ln>
        </p:spPr>
        <p:txBody>
          <a:bodyPr wrap="none" anchor="ctr"/>
          <a:lstStyle/>
          <a:p>
            <a:endParaRPr lang="zh-CN" altLang="en-US"/>
          </a:p>
        </p:txBody>
      </p:sp>
      <p:sp>
        <p:nvSpPr>
          <p:cNvPr id="55308" name="Rectangle 22"/>
          <p:cNvSpPr>
            <a:spLocks noChangeArrowheads="1"/>
          </p:cNvSpPr>
          <p:nvPr/>
        </p:nvSpPr>
        <p:spPr bwMode="auto">
          <a:xfrm>
            <a:off x="6196013" y="4413250"/>
            <a:ext cx="1831975" cy="393700"/>
          </a:xfrm>
          <a:prstGeom prst="rect">
            <a:avLst/>
          </a:prstGeom>
          <a:noFill/>
          <a:ln w="12700">
            <a:noFill/>
            <a:miter lim="800000"/>
            <a:headEnd/>
            <a:tailEnd/>
          </a:ln>
        </p:spPr>
        <p:txBody>
          <a:bodyPr lIns="90488" tIns="44450" rIns="90488" bIns="44450">
            <a:spAutoFit/>
          </a:bodyPr>
          <a:lstStyle/>
          <a:p>
            <a:pPr eaLnBrk="0" hangingPunct="0"/>
            <a:r>
              <a:rPr lang="en-US" altLang="zh-CN" sz="2000" b="1"/>
              <a:t>REJ</a:t>
            </a:r>
            <a:r>
              <a:rPr lang="zh-CN" altLang="en-US" sz="2000" b="1"/>
              <a:t>，</a:t>
            </a:r>
            <a:r>
              <a:rPr lang="en-US" altLang="zh-CN" sz="2000" b="1"/>
              <a:t>6</a:t>
            </a:r>
            <a:endParaRPr lang="en-US" altLang="zh-CN" b="1"/>
          </a:p>
        </p:txBody>
      </p:sp>
      <p:grpSp>
        <p:nvGrpSpPr>
          <p:cNvPr id="6" name="Group 23"/>
          <p:cNvGrpSpPr>
            <a:grpSpLocks/>
          </p:cNvGrpSpPr>
          <p:nvPr/>
        </p:nvGrpSpPr>
        <p:grpSpPr bwMode="auto">
          <a:xfrm>
            <a:off x="2638425" y="2520950"/>
            <a:ext cx="2209800" cy="393700"/>
            <a:chOff x="1152" y="576"/>
            <a:chExt cx="1392" cy="248"/>
          </a:xfrm>
        </p:grpSpPr>
        <p:sp>
          <p:nvSpPr>
            <p:cNvPr id="55346" name="Line 24"/>
            <p:cNvSpPr>
              <a:spLocks noChangeShapeType="1"/>
            </p:cNvSpPr>
            <p:nvPr/>
          </p:nvSpPr>
          <p:spPr bwMode="auto">
            <a:xfrm>
              <a:off x="1152" y="786"/>
              <a:ext cx="1392" cy="3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5347" name="Rectangle 25"/>
            <p:cNvSpPr>
              <a:spLocks noChangeArrowheads="1"/>
            </p:cNvSpPr>
            <p:nvPr/>
          </p:nvSpPr>
          <p:spPr bwMode="auto">
            <a:xfrm>
              <a:off x="1344" y="576"/>
              <a:ext cx="658" cy="248"/>
            </a:xfrm>
            <a:prstGeom prst="rect">
              <a:avLst/>
            </a:prstGeom>
            <a:noFill/>
            <a:ln w="12700">
              <a:noFill/>
              <a:miter lim="800000"/>
              <a:headEnd/>
              <a:tailEnd/>
            </a:ln>
          </p:spPr>
          <p:txBody>
            <a:bodyPr wrap="none" lIns="90488" tIns="44450" rIns="90488" bIns="44450">
              <a:spAutoFit/>
            </a:bodyPr>
            <a:lstStyle/>
            <a:p>
              <a:pPr eaLnBrk="0" hangingPunct="0"/>
              <a:r>
                <a:rPr lang="en-US" altLang="zh-CN" sz="2000" b="1"/>
                <a:t>I</a:t>
              </a:r>
              <a:r>
                <a:rPr lang="zh-CN" altLang="en-US" sz="2000" b="1"/>
                <a:t>，</a:t>
              </a:r>
              <a:r>
                <a:rPr lang="en-US" altLang="zh-CN" sz="2000" b="1"/>
                <a:t>4</a:t>
              </a:r>
              <a:r>
                <a:rPr lang="zh-CN" altLang="en-US" sz="2000" b="1"/>
                <a:t>，</a:t>
              </a:r>
              <a:r>
                <a:rPr lang="en-US" altLang="zh-CN" sz="2000" b="1"/>
                <a:t>1</a:t>
              </a:r>
              <a:endParaRPr lang="en-US" altLang="zh-CN" b="1"/>
            </a:p>
          </p:txBody>
        </p:sp>
      </p:grpSp>
      <p:grpSp>
        <p:nvGrpSpPr>
          <p:cNvPr id="7" name="Group 26"/>
          <p:cNvGrpSpPr>
            <a:grpSpLocks/>
          </p:cNvGrpSpPr>
          <p:nvPr/>
        </p:nvGrpSpPr>
        <p:grpSpPr bwMode="auto">
          <a:xfrm>
            <a:off x="2638425" y="2965450"/>
            <a:ext cx="2209800" cy="393700"/>
            <a:chOff x="1152" y="576"/>
            <a:chExt cx="1392" cy="248"/>
          </a:xfrm>
        </p:grpSpPr>
        <p:sp>
          <p:nvSpPr>
            <p:cNvPr id="55344" name="Line 27"/>
            <p:cNvSpPr>
              <a:spLocks noChangeShapeType="1"/>
            </p:cNvSpPr>
            <p:nvPr/>
          </p:nvSpPr>
          <p:spPr bwMode="auto">
            <a:xfrm>
              <a:off x="1152" y="786"/>
              <a:ext cx="1392" cy="3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5345" name="Rectangle 28"/>
            <p:cNvSpPr>
              <a:spLocks noChangeArrowheads="1"/>
            </p:cNvSpPr>
            <p:nvPr/>
          </p:nvSpPr>
          <p:spPr bwMode="auto">
            <a:xfrm>
              <a:off x="1344" y="576"/>
              <a:ext cx="658" cy="248"/>
            </a:xfrm>
            <a:prstGeom prst="rect">
              <a:avLst/>
            </a:prstGeom>
            <a:noFill/>
            <a:ln w="12700">
              <a:noFill/>
              <a:miter lim="800000"/>
              <a:headEnd/>
              <a:tailEnd/>
            </a:ln>
          </p:spPr>
          <p:txBody>
            <a:bodyPr wrap="none" lIns="90488" tIns="44450" rIns="90488" bIns="44450">
              <a:spAutoFit/>
            </a:bodyPr>
            <a:lstStyle/>
            <a:p>
              <a:pPr eaLnBrk="0" hangingPunct="0"/>
              <a:r>
                <a:rPr lang="en-US" altLang="zh-CN" sz="2000" b="1"/>
                <a:t>I</a:t>
              </a:r>
              <a:r>
                <a:rPr lang="zh-CN" altLang="en-US" sz="2000" b="1"/>
                <a:t>，</a:t>
              </a:r>
              <a:r>
                <a:rPr lang="en-US" altLang="zh-CN" sz="2000" b="1"/>
                <a:t>5</a:t>
              </a:r>
              <a:r>
                <a:rPr lang="zh-CN" altLang="en-US" sz="2000" b="1"/>
                <a:t>，</a:t>
              </a:r>
              <a:r>
                <a:rPr lang="en-US" altLang="zh-CN" sz="2000" b="1"/>
                <a:t>1</a:t>
              </a:r>
              <a:endParaRPr lang="en-US" altLang="zh-CN" b="1"/>
            </a:p>
          </p:txBody>
        </p:sp>
      </p:grpSp>
      <p:grpSp>
        <p:nvGrpSpPr>
          <p:cNvPr id="8" name="Group 65"/>
          <p:cNvGrpSpPr>
            <a:grpSpLocks/>
          </p:cNvGrpSpPr>
          <p:nvPr/>
        </p:nvGrpSpPr>
        <p:grpSpPr bwMode="auto">
          <a:xfrm>
            <a:off x="2638425" y="3422650"/>
            <a:ext cx="2584450" cy="393700"/>
            <a:chOff x="1662" y="2156"/>
            <a:chExt cx="1628" cy="248"/>
          </a:xfrm>
        </p:grpSpPr>
        <p:sp>
          <p:nvSpPr>
            <p:cNvPr id="55342" name="Line 30"/>
            <p:cNvSpPr>
              <a:spLocks noChangeShapeType="1"/>
            </p:cNvSpPr>
            <p:nvPr/>
          </p:nvSpPr>
          <p:spPr bwMode="auto">
            <a:xfrm>
              <a:off x="1662" y="2366"/>
              <a:ext cx="1628" cy="3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5343" name="Rectangle 31"/>
            <p:cNvSpPr>
              <a:spLocks noChangeArrowheads="1"/>
            </p:cNvSpPr>
            <p:nvPr/>
          </p:nvSpPr>
          <p:spPr bwMode="auto">
            <a:xfrm>
              <a:off x="1854" y="2156"/>
              <a:ext cx="1342" cy="248"/>
            </a:xfrm>
            <a:prstGeom prst="rect">
              <a:avLst/>
            </a:prstGeom>
            <a:noFill/>
            <a:ln w="12700">
              <a:noFill/>
              <a:miter lim="800000"/>
              <a:headEnd/>
              <a:tailEnd/>
            </a:ln>
          </p:spPr>
          <p:txBody>
            <a:bodyPr wrap="none" lIns="90488" tIns="44450" rIns="90488" bIns="44450">
              <a:spAutoFit/>
            </a:bodyPr>
            <a:lstStyle/>
            <a:p>
              <a:pPr eaLnBrk="0" hangingPunct="0"/>
              <a:r>
                <a:rPr lang="en-US" altLang="zh-CN" sz="2000" b="1"/>
                <a:t>I</a:t>
              </a:r>
              <a:r>
                <a:rPr lang="zh-CN" altLang="en-US" sz="2000" b="1"/>
                <a:t>，</a:t>
              </a:r>
              <a:r>
                <a:rPr lang="en-US" altLang="zh-CN" sz="2000" b="1"/>
                <a:t>6</a:t>
              </a:r>
              <a:r>
                <a:rPr lang="zh-CN" altLang="en-US" sz="2000" b="1"/>
                <a:t>，</a:t>
              </a:r>
              <a:r>
                <a:rPr lang="en-US" altLang="zh-CN" sz="2000" b="1"/>
                <a:t>1 </a:t>
              </a:r>
              <a:r>
                <a:rPr lang="zh-CN" altLang="en-US" sz="2000" b="1"/>
                <a:t>（出错）</a:t>
              </a:r>
              <a:endParaRPr lang="zh-CN" altLang="en-US" b="1"/>
            </a:p>
          </p:txBody>
        </p:sp>
      </p:grpSp>
      <p:grpSp>
        <p:nvGrpSpPr>
          <p:cNvPr id="9" name="Group 32"/>
          <p:cNvGrpSpPr>
            <a:grpSpLocks/>
          </p:cNvGrpSpPr>
          <p:nvPr/>
        </p:nvGrpSpPr>
        <p:grpSpPr bwMode="auto">
          <a:xfrm>
            <a:off x="2638425" y="3879850"/>
            <a:ext cx="2209800" cy="393700"/>
            <a:chOff x="1152" y="576"/>
            <a:chExt cx="1392" cy="248"/>
          </a:xfrm>
        </p:grpSpPr>
        <p:sp>
          <p:nvSpPr>
            <p:cNvPr id="55340" name="Line 33"/>
            <p:cNvSpPr>
              <a:spLocks noChangeShapeType="1"/>
            </p:cNvSpPr>
            <p:nvPr/>
          </p:nvSpPr>
          <p:spPr bwMode="auto">
            <a:xfrm>
              <a:off x="1152" y="786"/>
              <a:ext cx="1392" cy="3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5341" name="Rectangle 34"/>
            <p:cNvSpPr>
              <a:spLocks noChangeArrowheads="1"/>
            </p:cNvSpPr>
            <p:nvPr/>
          </p:nvSpPr>
          <p:spPr bwMode="auto">
            <a:xfrm>
              <a:off x="1344" y="576"/>
              <a:ext cx="658" cy="248"/>
            </a:xfrm>
            <a:prstGeom prst="rect">
              <a:avLst/>
            </a:prstGeom>
            <a:noFill/>
            <a:ln w="12700">
              <a:noFill/>
              <a:miter lim="800000"/>
              <a:headEnd/>
              <a:tailEnd/>
            </a:ln>
          </p:spPr>
          <p:txBody>
            <a:bodyPr wrap="none" lIns="90488" tIns="44450" rIns="90488" bIns="44450">
              <a:spAutoFit/>
            </a:bodyPr>
            <a:lstStyle/>
            <a:p>
              <a:pPr eaLnBrk="0" hangingPunct="0"/>
              <a:r>
                <a:rPr lang="en-US" altLang="zh-CN" sz="2000" b="1"/>
                <a:t>I</a:t>
              </a:r>
              <a:r>
                <a:rPr lang="zh-CN" altLang="en-US" sz="2000" b="1"/>
                <a:t>，</a:t>
              </a:r>
              <a:r>
                <a:rPr lang="en-US" altLang="zh-CN" sz="2000" b="1"/>
                <a:t>7</a:t>
              </a:r>
              <a:r>
                <a:rPr lang="zh-CN" altLang="en-US" sz="2000" b="1"/>
                <a:t>，</a:t>
              </a:r>
              <a:r>
                <a:rPr lang="en-US" altLang="zh-CN" sz="2000" b="1"/>
                <a:t>1</a:t>
              </a:r>
              <a:endParaRPr lang="en-US" altLang="zh-CN" b="1"/>
            </a:p>
          </p:txBody>
        </p:sp>
      </p:grpSp>
      <p:sp>
        <p:nvSpPr>
          <p:cNvPr id="55313" name="Line 36"/>
          <p:cNvSpPr>
            <a:spLocks noChangeShapeType="1"/>
          </p:cNvSpPr>
          <p:nvPr/>
        </p:nvSpPr>
        <p:spPr bwMode="auto">
          <a:xfrm flipV="1">
            <a:off x="6067425" y="6359525"/>
            <a:ext cx="1614488" cy="47625"/>
          </a:xfrm>
          <a:prstGeom prst="line">
            <a:avLst/>
          </a:prstGeom>
          <a:noFill/>
          <a:ln w="12700">
            <a:solidFill>
              <a:schemeClr val="tx1"/>
            </a:solidFill>
            <a:round/>
            <a:headEnd type="triangle" w="med" len="med"/>
            <a:tailEnd/>
          </a:ln>
        </p:spPr>
        <p:txBody>
          <a:bodyPr wrap="none" anchor="ctr"/>
          <a:lstStyle/>
          <a:p>
            <a:endParaRPr lang="zh-CN" altLang="en-US"/>
          </a:p>
        </p:txBody>
      </p:sp>
      <p:sp>
        <p:nvSpPr>
          <p:cNvPr id="55314" name="Rectangle 37"/>
          <p:cNvSpPr>
            <a:spLocks noChangeArrowheads="1"/>
          </p:cNvSpPr>
          <p:nvPr/>
        </p:nvSpPr>
        <p:spPr bwMode="auto">
          <a:xfrm>
            <a:off x="6210300" y="6021388"/>
            <a:ext cx="931863" cy="393700"/>
          </a:xfrm>
          <a:prstGeom prst="rect">
            <a:avLst/>
          </a:prstGeom>
          <a:noFill/>
          <a:ln w="12700">
            <a:noFill/>
            <a:miter lim="800000"/>
            <a:headEnd/>
            <a:tailEnd/>
          </a:ln>
        </p:spPr>
        <p:txBody>
          <a:bodyPr wrap="none" lIns="90488" tIns="44450" rIns="90488" bIns="44450">
            <a:spAutoFit/>
          </a:bodyPr>
          <a:lstStyle/>
          <a:p>
            <a:pPr eaLnBrk="0" hangingPunct="0"/>
            <a:r>
              <a:rPr lang="en-US" altLang="zh-CN" sz="2000" b="1"/>
              <a:t>RR</a:t>
            </a:r>
            <a:r>
              <a:rPr lang="zh-CN" altLang="en-US" sz="2000" b="1"/>
              <a:t>，</a:t>
            </a:r>
            <a:r>
              <a:rPr lang="en-US" altLang="zh-CN" sz="2000" b="1"/>
              <a:t>7</a:t>
            </a:r>
            <a:endParaRPr lang="en-US" altLang="zh-CN" b="1"/>
          </a:p>
        </p:txBody>
      </p:sp>
      <p:grpSp>
        <p:nvGrpSpPr>
          <p:cNvPr id="10" name="Group 38"/>
          <p:cNvGrpSpPr>
            <a:grpSpLocks/>
          </p:cNvGrpSpPr>
          <p:nvPr/>
        </p:nvGrpSpPr>
        <p:grpSpPr bwMode="auto">
          <a:xfrm>
            <a:off x="2638425" y="4349750"/>
            <a:ext cx="2209800" cy="393700"/>
            <a:chOff x="1152" y="576"/>
            <a:chExt cx="1392" cy="248"/>
          </a:xfrm>
        </p:grpSpPr>
        <p:sp>
          <p:nvSpPr>
            <p:cNvPr id="55338" name="Line 39"/>
            <p:cNvSpPr>
              <a:spLocks noChangeShapeType="1"/>
            </p:cNvSpPr>
            <p:nvPr/>
          </p:nvSpPr>
          <p:spPr bwMode="auto">
            <a:xfrm>
              <a:off x="1152" y="786"/>
              <a:ext cx="1392" cy="3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5339" name="Rectangle 40"/>
            <p:cNvSpPr>
              <a:spLocks noChangeArrowheads="1"/>
            </p:cNvSpPr>
            <p:nvPr/>
          </p:nvSpPr>
          <p:spPr bwMode="auto">
            <a:xfrm>
              <a:off x="1344" y="576"/>
              <a:ext cx="658" cy="248"/>
            </a:xfrm>
            <a:prstGeom prst="rect">
              <a:avLst/>
            </a:prstGeom>
            <a:noFill/>
            <a:ln w="12700">
              <a:noFill/>
              <a:miter lim="800000"/>
              <a:headEnd/>
              <a:tailEnd/>
            </a:ln>
          </p:spPr>
          <p:txBody>
            <a:bodyPr wrap="none" lIns="90488" tIns="44450" rIns="90488" bIns="44450">
              <a:spAutoFit/>
            </a:bodyPr>
            <a:lstStyle/>
            <a:p>
              <a:pPr eaLnBrk="0" hangingPunct="0"/>
              <a:r>
                <a:rPr lang="en-US" altLang="zh-CN" sz="2000" b="1"/>
                <a:t>I</a:t>
              </a:r>
              <a:r>
                <a:rPr lang="zh-CN" altLang="en-US" sz="2000" b="1"/>
                <a:t>，</a:t>
              </a:r>
              <a:r>
                <a:rPr lang="en-US" altLang="zh-CN" sz="2000" b="1"/>
                <a:t>0</a:t>
              </a:r>
              <a:r>
                <a:rPr lang="zh-CN" altLang="en-US" sz="2000" b="1"/>
                <a:t>，</a:t>
              </a:r>
              <a:r>
                <a:rPr lang="en-US" altLang="zh-CN" sz="2000" b="1"/>
                <a:t>1</a:t>
              </a:r>
              <a:endParaRPr lang="en-US" altLang="zh-CN" b="1"/>
            </a:p>
          </p:txBody>
        </p:sp>
      </p:grpSp>
      <p:grpSp>
        <p:nvGrpSpPr>
          <p:cNvPr id="11" name="Group 41"/>
          <p:cNvGrpSpPr>
            <a:grpSpLocks/>
          </p:cNvGrpSpPr>
          <p:nvPr/>
        </p:nvGrpSpPr>
        <p:grpSpPr bwMode="auto">
          <a:xfrm>
            <a:off x="2638425" y="4806950"/>
            <a:ext cx="2209800" cy="393700"/>
            <a:chOff x="1152" y="576"/>
            <a:chExt cx="1392" cy="248"/>
          </a:xfrm>
        </p:grpSpPr>
        <p:sp>
          <p:nvSpPr>
            <p:cNvPr id="55336" name="Line 42"/>
            <p:cNvSpPr>
              <a:spLocks noChangeShapeType="1"/>
            </p:cNvSpPr>
            <p:nvPr/>
          </p:nvSpPr>
          <p:spPr bwMode="auto">
            <a:xfrm>
              <a:off x="1152" y="786"/>
              <a:ext cx="1392" cy="3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5337" name="Rectangle 43"/>
            <p:cNvSpPr>
              <a:spLocks noChangeArrowheads="1"/>
            </p:cNvSpPr>
            <p:nvPr/>
          </p:nvSpPr>
          <p:spPr bwMode="auto">
            <a:xfrm>
              <a:off x="1344" y="576"/>
              <a:ext cx="658" cy="248"/>
            </a:xfrm>
            <a:prstGeom prst="rect">
              <a:avLst/>
            </a:prstGeom>
            <a:noFill/>
            <a:ln w="12700">
              <a:noFill/>
              <a:miter lim="800000"/>
              <a:headEnd/>
              <a:tailEnd/>
            </a:ln>
          </p:spPr>
          <p:txBody>
            <a:bodyPr wrap="none" lIns="90488" tIns="44450" rIns="90488" bIns="44450">
              <a:spAutoFit/>
            </a:bodyPr>
            <a:lstStyle/>
            <a:p>
              <a:pPr eaLnBrk="0" hangingPunct="0"/>
              <a:r>
                <a:rPr lang="en-US" altLang="zh-CN" sz="2000" b="1"/>
                <a:t>I</a:t>
              </a:r>
              <a:r>
                <a:rPr lang="zh-CN" altLang="en-US" sz="2000" b="1"/>
                <a:t>，</a:t>
              </a:r>
              <a:r>
                <a:rPr lang="en-US" altLang="zh-CN" sz="2000" b="1"/>
                <a:t>1</a:t>
              </a:r>
              <a:r>
                <a:rPr lang="zh-CN" altLang="en-US" sz="2000" b="1"/>
                <a:t>，</a:t>
              </a:r>
              <a:r>
                <a:rPr lang="en-US" altLang="zh-CN" sz="2000" b="1"/>
                <a:t>1</a:t>
              </a:r>
              <a:endParaRPr lang="en-US" altLang="zh-CN" b="1"/>
            </a:p>
          </p:txBody>
        </p:sp>
      </p:grpSp>
      <p:sp>
        <p:nvSpPr>
          <p:cNvPr id="55317" name="Line 45"/>
          <p:cNvSpPr>
            <a:spLocks noChangeShapeType="1"/>
          </p:cNvSpPr>
          <p:nvPr/>
        </p:nvSpPr>
        <p:spPr bwMode="auto">
          <a:xfrm>
            <a:off x="2638425" y="5597525"/>
            <a:ext cx="2209800" cy="47625"/>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5318" name="Rectangle 46"/>
          <p:cNvSpPr>
            <a:spLocks noChangeArrowheads="1"/>
          </p:cNvSpPr>
          <p:nvPr/>
        </p:nvSpPr>
        <p:spPr bwMode="auto">
          <a:xfrm>
            <a:off x="2943225" y="5264150"/>
            <a:ext cx="2130425" cy="393700"/>
          </a:xfrm>
          <a:prstGeom prst="rect">
            <a:avLst/>
          </a:prstGeom>
          <a:noFill/>
          <a:ln w="12700">
            <a:noFill/>
            <a:miter lim="800000"/>
            <a:headEnd/>
            <a:tailEnd/>
          </a:ln>
        </p:spPr>
        <p:txBody>
          <a:bodyPr wrap="none" lIns="90488" tIns="44450" rIns="90488" bIns="44450">
            <a:spAutoFit/>
          </a:bodyPr>
          <a:lstStyle/>
          <a:p>
            <a:pPr eaLnBrk="0" hangingPunct="0"/>
            <a:r>
              <a:rPr lang="en-US" altLang="zh-CN" sz="2000" b="1"/>
              <a:t>I</a:t>
            </a:r>
            <a:r>
              <a:rPr lang="zh-CN" altLang="en-US" sz="2000" b="1"/>
              <a:t>，</a:t>
            </a:r>
            <a:r>
              <a:rPr lang="en-US" altLang="zh-CN" sz="2000" b="1"/>
              <a:t>6</a:t>
            </a:r>
            <a:r>
              <a:rPr lang="zh-CN" altLang="en-US" sz="2000" b="1"/>
              <a:t>，</a:t>
            </a:r>
            <a:r>
              <a:rPr lang="en-US" altLang="zh-CN" sz="2000" b="1"/>
              <a:t>1 </a:t>
            </a:r>
            <a:r>
              <a:rPr lang="zh-CN" altLang="en-US" sz="2000" b="1"/>
              <a:t>（重发）</a:t>
            </a:r>
            <a:endParaRPr lang="zh-CN" altLang="en-US" b="1"/>
          </a:p>
        </p:txBody>
      </p:sp>
      <p:sp>
        <p:nvSpPr>
          <p:cNvPr id="55319" name="Line 48"/>
          <p:cNvSpPr>
            <a:spLocks noChangeShapeType="1"/>
          </p:cNvSpPr>
          <p:nvPr/>
        </p:nvSpPr>
        <p:spPr bwMode="auto">
          <a:xfrm>
            <a:off x="2638425" y="6054725"/>
            <a:ext cx="2209800" cy="47625"/>
          </a:xfrm>
          <a:prstGeom prst="line">
            <a:avLst/>
          </a:prstGeom>
          <a:noFill/>
          <a:ln w="12700">
            <a:solidFill>
              <a:schemeClr val="tx1"/>
            </a:solidFill>
            <a:round/>
            <a:headEnd/>
            <a:tailEnd type="triangle" w="med" len="med"/>
          </a:ln>
        </p:spPr>
        <p:txBody>
          <a:bodyPr wrap="none" anchor="ctr"/>
          <a:lstStyle/>
          <a:p>
            <a:endParaRPr lang="zh-CN" altLang="en-US"/>
          </a:p>
        </p:txBody>
      </p:sp>
      <p:sp>
        <p:nvSpPr>
          <p:cNvPr id="55320" name="Rectangle 49"/>
          <p:cNvSpPr>
            <a:spLocks noChangeArrowheads="1"/>
          </p:cNvSpPr>
          <p:nvPr/>
        </p:nvSpPr>
        <p:spPr bwMode="auto">
          <a:xfrm>
            <a:off x="2943225" y="5721350"/>
            <a:ext cx="2130425" cy="393700"/>
          </a:xfrm>
          <a:prstGeom prst="rect">
            <a:avLst/>
          </a:prstGeom>
          <a:noFill/>
          <a:ln w="12700">
            <a:noFill/>
            <a:miter lim="800000"/>
            <a:headEnd/>
            <a:tailEnd/>
          </a:ln>
        </p:spPr>
        <p:txBody>
          <a:bodyPr wrap="none" lIns="90488" tIns="44450" rIns="90488" bIns="44450">
            <a:spAutoFit/>
          </a:bodyPr>
          <a:lstStyle/>
          <a:p>
            <a:pPr eaLnBrk="0" hangingPunct="0"/>
            <a:r>
              <a:rPr lang="en-US" altLang="zh-CN" sz="2000" b="1"/>
              <a:t>I</a:t>
            </a:r>
            <a:r>
              <a:rPr lang="zh-CN" altLang="en-US" sz="2000" b="1"/>
              <a:t>，</a:t>
            </a:r>
            <a:r>
              <a:rPr lang="en-US" altLang="zh-CN" sz="2000" b="1"/>
              <a:t>7</a:t>
            </a:r>
            <a:r>
              <a:rPr lang="zh-CN" altLang="en-US" sz="2000" b="1"/>
              <a:t>，</a:t>
            </a:r>
            <a:r>
              <a:rPr lang="en-US" altLang="zh-CN" sz="2000" b="1"/>
              <a:t>1 </a:t>
            </a:r>
            <a:r>
              <a:rPr lang="zh-CN" altLang="en-US" sz="2000" b="1"/>
              <a:t>（重发）</a:t>
            </a:r>
            <a:endParaRPr lang="zh-CN" altLang="en-US" b="1"/>
          </a:p>
        </p:txBody>
      </p:sp>
      <p:sp>
        <p:nvSpPr>
          <p:cNvPr id="55321" name="Line 50"/>
          <p:cNvSpPr>
            <a:spLocks noChangeShapeType="1"/>
          </p:cNvSpPr>
          <p:nvPr/>
        </p:nvSpPr>
        <p:spPr bwMode="auto">
          <a:xfrm>
            <a:off x="2333625" y="2216150"/>
            <a:ext cx="304800" cy="0"/>
          </a:xfrm>
          <a:prstGeom prst="line">
            <a:avLst/>
          </a:prstGeom>
          <a:noFill/>
          <a:ln w="12700">
            <a:solidFill>
              <a:schemeClr val="hlink"/>
            </a:solidFill>
            <a:round/>
            <a:headEnd/>
            <a:tailEnd/>
          </a:ln>
        </p:spPr>
        <p:txBody>
          <a:bodyPr wrap="none" anchor="ctr"/>
          <a:lstStyle/>
          <a:p>
            <a:endParaRPr lang="zh-CN" altLang="en-US"/>
          </a:p>
        </p:txBody>
      </p:sp>
      <p:sp>
        <p:nvSpPr>
          <p:cNvPr id="55322" name="Line 51"/>
          <p:cNvSpPr>
            <a:spLocks noChangeShapeType="1"/>
          </p:cNvSpPr>
          <p:nvPr/>
        </p:nvSpPr>
        <p:spPr bwMode="auto">
          <a:xfrm>
            <a:off x="2333625" y="2216150"/>
            <a:ext cx="0" cy="2971800"/>
          </a:xfrm>
          <a:prstGeom prst="line">
            <a:avLst/>
          </a:prstGeom>
          <a:noFill/>
          <a:ln w="12700">
            <a:solidFill>
              <a:srgbClr val="FF0000"/>
            </a:solidFill>
            <a:round/>
            <a:headEnd/>
            <a:tailEnd/>
          </a:ln>
        </p:spPr>
        <p:txBody>
          <a:bodyPr wrap="none" anchor="ctr"/>
          <a:lstStyle/>
          <a:p>
            <a:endParaRPr lang="zh-CN" altLang="en-US"/>
          </a:p>
        </p:txBody>
      </p:sp>
      <p:sp>
        <p:nvSpPr>
          <p:cNvPr id="55323" name="Line 52"/>
          <p:cNvSpPr>
            <a:spLocks noChangeShapeType="1"/>
          </p:cNvSpPr>
          <p:nvPr/>
        </p:nvSpPr>
        <p:spPr bwMode="auto">
          <a:xfrm>
            <a:off x="2333625" y="5111750"/>
            <a:ext cx="228600" cy="76200"/>
          </a:xfrm>
          <a:prstGeom prst="line">
            <a:avLst/>
          </a:prstGeom>
          <a:noFill/>
          <a:ln w="12700">
            <a:solidFill>
              <a:srgbClr val="FF0000"/>
            </a:solidFill>
            <a:round/>
            <a:headEnd/>
            <a:tailEnd/>
          </a:ln>
        </p:spPr>
        <p:txBody>
          <a:bodyPr wrap="none" anchor="ctr"/>
          <a:lstStyle/>
          <a:p>
            <a:endParaRPr lang="zh-CN" altLang="en-US"/>
          </a:p>
        </p:txBody>
      </p:sp>
      <p:sp>
        <p:nvSpPr>
          <p:cNvPr id="55324" name="Line 53"/>
          <p:cNvSpPr>
            <a:spLocks noChangeShapeType="1"/>
          </p:cNvSpPr>
          <p:nvPr/>
        </p:nvSpPr>
        <p:spPr bwMode="auto">
          <a:xfrm>
            <a:off x="4848225" y="3816350"/>
            <a:ext cx="2743200" cy="228600"/>
          </a:xfrm>
          <a:prstGeom prst="line">
            <a:avLst/>
          </a:prstGeom>
          <a:noFill/>
          <a:ln w="12700">
            <a:solidFill>
              <a:srgbClr val="FF0000"/>
            </a:solidFill>
            <a:prstDash val="dash"/>
            <a:round/>
            <a:headEnd/>
            <a:tailEnd/>
          </a:ln>
        </p:spPr>
        <p:txBody>
          <a:bodyPr wrap="none" anchor="ctr"/>
          <a:lstStyle/>
          <a:p>
            <a:endParaRPr lang="zh-CN" altLang="en-US"/>
          </a:p>
        </p:txBody>
      </p:sp>
      <p:sp>
        <p:nvSpPr>
          <p:cNvPr id="55325" name="Line 54"/>
          <p:cNvSpPr>
            <a:spLocks noChangeShapeType="1"/>
          </p:cNvSpPr>
          <p:nvPr/>
        </p:nvSpPr>
        <p:spPr bwMode="auto">
          <a:xfrm flipV="1">
            <a:off x="2714625" y="5187950"/>
            <a:ext cx="3352800" cy="304800"/>
          </a:xfrm>
          <a:prstGeom prst="line">
            <a:avLst/>
          </a:prstGeom>
          <a:noFill/>
          <a:ln w="12700">
            <a:solidFill>
              <a:srgbClr val="FF0000"/>
            </a:solidFill>
            <a:prstDash val="dash"/>
            <a:round/>
            <a:headEnd/>
            <a:tailEnd/>
          </a:ln>
        </p:spPr>
        <p:txBody>
          <a:bodyPr wrap="none" anchor="ctr"/>
          <a:lstStyle/>
          <a:p>
            <a:endParaRPr lang="zh-CN" altLang="en-US"/>
          </a:p>
        </p:txBody>
      </p:sp>
      <p:sp>
        <p:nvSpPr>
          <p:cNvPr id="55326" name="Text Box 55"/>
          <p:cNvSpPr txBox="1">
            <a:spLocks noChangeArrowheads="1"/>
          </p:cNvSpPr>
          <p:nvPr/>
        </p:nvSpPr>
        <p:spPr bwMode="auto">
          <a:xfrm>
            <a:off x="1784350" y="2849563"/>
            <a:ext cx="438150" cy="1311275"/>
          </a:xfrm>
          <a:prstGeom prst="rect">
            <a:avLst/>
          </a:prstGeom>
          <a:noFill/>
          <a:ln w="12700">
            <a:noFill/>
            <a:miter lim="800000"/>
            <a:headEnd/>
            <a:tailEnd/>
          </a:ln>
        </p:spPr>
        <p:txBody>
          <a:bodyPr wrap="none">
            <a:spAutoFit/>
          </a:bodyPr>
          <a:lstStyle/>
          <a:p>
            <a:pPr eaLnBrk="0" hangingPunct="0"/>
            <a:r>
              <a:rPr lang="zh-CN" altLang="en-US" sz="2000" b="1">
                <a:latin typeface="楷体" pitchFamily="18" charset="-122"/>
                <a:ea typeface="楷体" pitchFamily="18" charset="-122"/>
              </a:rPr>
              <a:t>窗</a:t>
            </a:r>
          </a:p>
          <a:p>
            <a:pPr eaLnBrk="0" hangingPunct="0"/>
            <a:r>
              <a:rPr lang="zh-CN" altLang="en-US" sz="2000" b="1">
                <a:latin typeface="楷体" pitchFamily="18" charset="-122"/>
                <a:ea typeface="楷体" pitchFamily="18" charset="-122"/>
              </a:rPr>
              <a:t>口</a:t>
            </a:r>
          </a:p>
          <a:p>
            <a:pPr eaLnBrk="0" hangingPunct="0"/>
            <a:r>
              <a:rPr lang="zh-CN" altLang="en-US" sz="2000" b="1">
                <a:latin typeface="楷体" pitchFamily="18" charset="-122"/>
                <a:ea typeface="楷体" pitchFamily="18" charset="-122"/>
              </a:rPr>
              <a:t>尺</a:t>
            </a:r>
          </a:p>
          <a:p>
            <a:pPr eaLnBrk="0" hangingPunct="0"/>
            <a:r>
              <a:rPr lang="zh-CN" altLang="en-US" sz="2000" b="1">
                <a:latin typeface="楷体" pitchFamily="18" charset="-122"/>
                <a:ea typeface="楷体" pitchFamily="18" charset="-122"/>
              </a:rPr>
              <a:t>寸</a:t>
            </a:r>
          </a:p>
        </p:txBody>
      </p:sp>
      <p:sp>
        <p:nvSpPr>
          <p:cNvPr id="55327" name="Text Box 56"/>
          <p:cNvSpPr txBox="1">
            <a:spLocks noChangeArrowheads="1"/>
          </p:cNvSpPr>
          <p:nvPr/>
        </p:nvSpPr>
        <p:spPr bwMode="auto">
          <a:xfrm>
            <a:off x="679450" y="768350"/>
            <a:ext cx="692150" cy="396875"/>
          </a:xfrm>
          <a:prstGeom prst="rect">
            <a:avLst/>
          </a:prstGeom>
          <a:noFill/>
          <a:ln w="12700">
            <a:noFill/>
            <a:miter lim="800000"/>
            <a:headEnd/>
            <a:tailEnd/>
          </a:ln>
        </p:spPr>
        <p:txBody>
          <a:bodyPr wrap="none">
            <a:spAutoFit/>
          </a:bodyPr>
          <a:lstStyle/>
          <a:p>
            <a:pPr eaLnBrk="0" hangingPunct="0"/>
            <a:r>
              <a:rPr lang="en-US" altLang="zh-CN" sz="2000" b="1">
                <a:latin typeface="楷体" pitchFamily="18" charset="-122"/>
                <a:ea typeface="楷体" pitchFamily="18" charset="-122"/>
              </a:rPr>
              <a:t>0</a:t>
            </a:r>
            <a:r>
              <a:rPr lang="en-US" altLang="zh-CN" sz="2000" b="1">
                <a:ea typeface="楷体" pitchFamily="18" charset="-122"/>
              </a:rPr>
              <a:t>—</a:t>
            </a:r>
            <a:r>
              <a:rPr lang="en-US" altLang="zh-CN" sz="2000" b="1">
                <a:latin typeface="楷体" pitchFamily="18" charset="-122"/>
                <a:ea typeface="楷体" pitchFamily="18" charset="-122"/>
              </a:rPr>
              <a:t>6</a:t>
            </a:r>
          </a:p>
        </p:txBody>
      </p:sp>
      <p:sp>
        <p:nvSpPr>
          <p:cNvPr id="55328" name="Text Box 57"/>
          <p:cNvSpPr txBox="1">
            <a:spLocks noChangeArrowheads="1"/>
          </p:cNvSpPr>
          <p:nvPr/>
        </p:nvSpPr>
        <p:spPr bwMode="auto">
          <a:xfrm>
            <a:off x="679450" y="1209675"/>
            <a:ext cx="692150" cy="396875"/>
          </a:xfrm>
          <a:prstGeom prst="rect">
            <a:avLst/>
          </a:prstGeom>
          <a:noFill/>
          <a:ln w="12700">
            <a:noFill/>
            <a:miter lim="800000"/>
            <a:headEnd/>
            <a:tailEnd/>
          </a:ln>
        </p:spPr>
        <p:txBody>
          <a:bodyPr wrap="none">
            <a:spAutoFit/>
          </a:bodyPr>
          <a:lstStyle/>
          <a:p>
            <a:pPr eaLnBrk="0" hangingPunct="0"/>
            <a:r>
              <a:rPr lang="en-US" altLang="zh-CN" sz="2000" b="1">
                <a:latin typeface="楷体" pitchFamily="18" charset="-122"/>
                <a:ea typeface="楷体" pitchFamily="18" charset="-122"/>
              </a:rPr>
              <a:t>1</a:t>
            </a:r>
            <a:r>
              <a:rPr lang="en-US" altLang="zh-CN" sz="2000" b="1">
                <a:ea typeface="楷体" pitchFamily="18" charset="-122"/>
              </a:rPr>
              <a:t>—</a:t>
            </a:r>
            <a:r>
              <a:rPr lang="en-US" altLang="zh-CN" sz="2000" b="1">
                <a:latin typeface="楷体" pitchFamily="18" charset="-122"/>
                <a:ea typeface="楷体" pitchFamily="18" charset="-122"/>
              </a:rPr>
              <a:t>7</a:t>
            </a:r>
          </a:p>
        </p:txBody>
      </p:sp>
      <p:sp>
        <p:nvSpPr>
          <p:cNvPr id="55329" name="Text Box 58"/>
          <p:cNvSpPr txBox="1">
            <a:spLocks noChangeArrowheads="1"/>
          </p:cNvSpPr>
          <p:nvPr/>
        </p:nvSpPr>
        <p:spPr bwMode="auto">
          <a:xfrm>
            <a:off x="685800" y="2200275"/>
            <a:ext cx="692150" cy="396875"/>
          </a:xfrm>
          <a:prstGeom prst="rect">
            <a:avLst/>
          </a:prstGeom>
          <a:noFill/>
          <a:ln w="12700">
            <a:noFill/>
            <a:miter lim="800000"/>
            <a:headEnd/>
            <a:tailEnd/>
          </a:ln>
        </p:spPr>
        <p:txBody>
          <a:bodyPr wrap="none">
            <a:spAutoFit/>
          </a:bodyPr>
          <a:lstStyle/>
          <a:p>
            <a:pPr eaLnBrk="0" hangingPunct="0"/>
            <a:r>
              <a:rPr lang="en-US" altLang="zh-CN" sz="2000" b="1">
                <a:latin typeface="楷体" pitchFamily="18" charset="-122"/>
                <a:ea typeface="楷体" pitchFamily="18" charset="-122"/>
              </a:rPr>
              <a:t>3</a:t>
            </a:r>
            <a:r>
              <a:rPr lang="en-US" altLang="zh-CN" sz="2000" b="1">
                <a:ea typeface="楷体" pitchFamily="18" charset="-122"/>
              </a:rPr>
              <a:t>—</a:t>
            </a:r>
            <a:r>
              <a:rPr lang="en-US" altLang="zh-CN" sz="2000" b="1">
                <a:latin typeface="楷体" pitchFamily="18" charset="-122"/>
                <a:ea typeface="楷体" pitchFamily="18" charset="-122"/>
              </a:rPr>
              <a:t>1</a:t>
            </a:r>
          </a:p>
        </p:txBody>
      </p:sp>
      <p:sp>
        <p:nvSpPr>
          <p:cNvPr id="55330" name="Text Box 59"/>
          <p:cNvSpPr txBox="1">
            <a:spLocks noChangeArrowheads="1"/>
          </p:cNvSpPr>
          <p:nvPr/>
        </p:nvSpPr>
        <p:spPr bwMode="auto">
          <a:xfrm>
            <a:off x="685800" y="5416550"/>
            <a:ext cx="692150" cy="396875"/>
          </a:xfrm>
          <a:prstGeom prst="rect">
            <a:avLst/>
          </a:prstGeom>
          <a:noFill/>
          <a:ln w="12700">
            <a:noFill/>
            <a:miter lim="800000"/>
            <a:headEnd/>
            <a:tailEnd/>
          </a:ln>
        </p:spPr>
        <p:txBody>
          <a:bodyPr wrap="none">
            <a:spAutoFit/>
          </a:bodyPr>
          <a:lstStyle/>
          <a:p>
            <a:pPr eaLnBrk="0" hangingPunct="0"/>
            <a:r>
              <a:rPr lang="en-US" altLang="zh-CN" sz="2000" b="1">
                <a:latin typeface="楷体" pitchFamily="18" charset="-122"/>
                <a:ea typeface="楷体" pitchFamily="18" charset="-122"/>
              </a:rPr>
              <a:t>6</a:t>
            </a:r>
            <a:r>
              <a:rPr lang="en-US" altLang="zh-CN" sz="2000" b="1">
                <a:ea typeface="楷体" pitchFamily="18" charset="-122"/>
              </a:rPr>
              <a:t>—</a:t>
            </a:r>
            <a:r>
              <a:rPr lang="en-US" altLang="zh-CN" sz="2000" b="1">
                <a:latin typeface="楷体" pitchFamily="18" charset="-122"/>
                <a:ea typeface="楷体" pitchFamily="18" charset="-122"/>
              </a:rPr>
              <a:t>4</a:t>
            </a:r>
          </a:p>
        </p:txBody>
      </p:sp>
      <p:sp>
        <p:nvSpPr>
          <p:cNvPr id="55331" name="Line 60"/>
          <p:cNvSpPr>
            <a:spLocks noChangeShapeType="1"/>
          </p:cNvSpPr>
          <p:nvPr/>
        </p:nvSpPr>
        <p:spPr bwMode="auto">
          <a:xfrm>
            <a:off x="685800" y="1225550"/>
            <a:ext cx="5029200" cy="0"/>
          </a:xfrm>
          <a:prstGeom prst="line">
            <a:avLst/>
          </a:prstGeom>
          <a:noFill/>
          <a:ln w="12700">
            <a:solidFill>
              <a:schemeClr val="tx1"/>
            </a:solidFill>
            <a:prstDash val="dash"/>
            <a:round/>
            <a:headEnd/>
            <a:tailEnd/>
          </a:ln>
        </p:spPr>
        <p:txBody>
          <a:bodyPr/>
          <a:lstStyle/>
          <a:p>
            <a:endParaRPr lang="zh-CN" altLang="en-US"/>
          </a:p>
        </p:txBody>
      </p:sp>
      <p:sp>
        <p:nvSpPr>
          <p:cNvPr id="55332" name="Line 61"/>
          <p:cNvSpPr>
            <a:spLocks noChangeShapeType="1"/>
          </p:cNvSpPr>
          <p:nvPr/>
        </p:nvSpPr>
        <p:spPr bwMode="auto">
          <a:xfrm>
            <a:off x="685800" y="2216150"/>
            <a:ext cx="5029200" cy="0"/>
          </a:xfrm>
          <a:prstGeom prst="line">
            <a:avLst/>
          </a:prstGeom>
          <a:noFill/>
          <a:ln w="12700">
            <a:solidFill>
              <a:schemeClr val="tx1"/>
            </a:solidFill>
            <a:prstDash val="dash"/>
            <a:round/>
            <a:headEnd/>
            <a:tailEnd/>
          </a:ln>
        </p:spPr>
        <p:txBody>
          <a:bodyPr/>
          <a:lstStyle/>
          <a:p>
            <a:endParaRPr lang="zh-CN" altLang="en-US"/>
          </a:p>
        </p:txBody>
      </p:sp>
      <p:sp>
        <p:nvSpPr>
          <p:cNvPr id="55333" name="Line 62"/>
          <p:cNvSpPr>
            <a:spLocks noChangeShapeType="1"/>
          </p:cNvSpPr>
          <p:nvPr/>
        </p:nvSpPr>
        <p:spPr bwMode="auto">
          <a:xfrm>
            <a:off x="685800" y="5416550"/>
            <a:ext cx="5029200" cy="0"/>
          </a:xfrm>
          <a:prstGeom prst="line">
            <a:avLst/>
          </a:prstGeom>
          <a:noFill/>
          <a:ln w="12700">
            <a:solidFill>
              <a:schemeClr val="tx1"/>
            </a:solidFill>
            <a:prstDash val="dash"/>
            <a:round/>
            <a:headEnd/>
            <a:tailEnd/>
          </a:ln>
        </p:spPr>
        <p:txBody>
          <a:bodyPr/>
          <a:lstStyle/>
          <a:p>
            <a:endParaRPr lang="zh-CN" altLang="en-US"/>
          </a:p>
        </p:txBody>
      </p:sp>
      <p:sp>
        <p:nvSpPr>
          <p:cNvPr id="55334" name="Text Box 63"/>
          <p:cNvSpPr txBox="1">
            <a:spLocks noChangeArrowheads="1"/>
          </p:cNvSpPr>
          <p:nvPr/>
        </p:nvSpPr>
        <p:spPr bwMode="auto">
          <a:xfrm>
            <a:off x="861060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71</a:t>
            </a:r>
            <a:endParaRPr lang="en-US" altLang="zh-CN" dirty="0"/>
          </a:p>
        </p:txBody>
      </p:sp>
      <p:sp>
        <p:nvSpPr>
          <p:cNvPr id="704576" name="Rectangle 64"/>
          <p:cNvSpPr>
            <a:spLocks noChangeArrowheads="1"/>
          </p:cNvSpPr>
          <p:nvPr/>
        </p:nvSpPr>
        <p:spPr bwMode="auto">
          <a:xfrm>
            <a:off x="228600" y="61595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56323" name="Text Box 3"/>
          <p:cNvSpPr txBox="1">
            <a:spLocks noChangeArrowheads="1"/>
          </p:cNvSpPr>
          <p:nvPr/>
        </p:nvSpPr>
        <p:spPr bwMode="auto">
          <a:xfrm>
            <a:off x="8572500" y="71438"/>
            <a:ext cx="492443" cy="461665"/>
          </a:xfrm>
          <a:prstGeom prst="rect">
            <a:avLst/>
          </a:prstGeom>
          <a:noFill/>
          <a:ln w="12700">
            <a:noFill/>
            <a:miter lim="800000"/>
            <a:headEnd/>
            <a:tailEnd/>
          </a:ln>
        </p:spPr>
        <p:txBody>
          <a:bodyPr wrap="none">
            <a:spAutoFit/>
          </a:bodyPr>
          <a:lstStyle/>
          <a:p>
            <a:pPr eaLnBrk="0" hangingPunct="0"/>
            <a:r>
              <a:rPr lang="en-US" altLang="zh-CN" dirty="0" smtClean="0"/>
              <a:t>72</a:t>
            </a:r>
            <a:endParaRPr lang="en-US" altLang="zh-CN" dirty="0"/>
          </a:p>
        </p:txBody>
      </p:sp>
      <p:sp>
        <p:nvSpPr>
          <p:cNvPr id="56324" name="Text Box 4"/>
          <p:cNvSpPr txBox="1">
            <a:spLocks noChangeArrowheads="1"/>
          </p:cNvSpPr>
          <p:nvPr/>
        </p:nvSpPr>
        <p:spPr bwMode="auto">
          <a:xfrm>
            <a:off x="212725" y="0"/>
            <a:ext cx="3384550" cy="733425"/>
          </a:xfrm>
          <a:prstGeom prst="rect">
            <a:avLst/>
          </a:prstGeom>
          <a:noFill/>
          <a:ln w="9525">
            <a:noFill/>
            <a:miter lim="800000"/>
            <a:headEnd/>
            <a:tailEnd/>
          </a:ln>
        </p:spPr>
        <p:txBody>
          <a:bodyPr wrap="none">
            <a:spAutoFit/>
          </a:bodyPr>
          <a:lstStyle/>
          <a:p>
            <a:pPr>
              <a:lnSpc>
                <a:spcPct val="150000"/>
              </a:lnSpc>
              <a:spcBef>
                <a:spcPct val="20000"/>
              </a:spcBef>
            </a:pPr>
            <a:r>
              <a:rPr lang="zh-CN" altLang="en-US" sz="2800" b="1">
                <a:solidFill>
                  <a:srgbClr val="FF0000"/>
                </a:solidFill>
                <a:latin typeface="楷体" pitchFamily="18" charset="-122"/>
                <a:ea typeface="楷体" pitchFamily="18" charset="-122"/>
              </a:rPr>
              <a:t>（</a:t>
            </a:r>
            <a:r>
              <a:rPr lang="en-US" altLang="zh-CN" sz="2800" b="1">
                <a:solidFill>
                  <a:srgbClr val="FF0000"/>
                </a:solidFill>
                <a:latin typeface="楷体" pitchFamily="18" charset="-122"/>
                <a:ea typeface="楷体" pitchFamily="18" charset="-122"/>
              </a:rPr>
              <a:t>4</a:t>
            </a:r>
            <a:r>
              <a:rPr lang="zh-CN" altLang="en-US" sz="2800" b="1">
                <a:solidFill>
                  <a:srgbClr val="FF0000"/>
                </a:solidFill>
                <a:latin typeface="楷体" pitchFamily="18" charset="-122"/>
                <a:ea typeface="楷体" pitchFamily="18" charset="-122"/>
              </a:rPr>
              <a:t>） 数据交换过程</a:t>
            </a:r>
            <a:endParaRPr lang="zh-CN" altLang="en-US" b="1">
              <a:latin typeface="楷体" pitchFamily="18" charset="-122"/>
              <a:ea typeface="楷体" pitchFamily="18" charset="-122"/>
            </a:endParaRPr>
          </a:p>
        </p:txBody>
      </p:sp>
      <p:sp>
        <p:nvSpPr>
          <p:cNvPr id="56325" name="Text Box 5"/>
          <p:cNvSpPr txBox="1">
            <a:spLocks noChangeArrowheads="1"/>
          </p:cNvSpPr>
          <p:nvPr/>
        </p:nvSpPr>
        <p:spPr bwMode="auto">
          <a:xfrm>
            <a:off x="182563" y="758825"/>
            <a:ext cx="8566150" cy="4254500"/>
          </a:xfrm>
          <a:prstGeom prst="rect">
            <a:avLst/>
          </a:prstGeom>
          <a:noFill/>
          <a:ln w="9525">
            <a:noFill/>
            <a:miter lim="800000"/>
            <a:headEnd/>
            <a:tailEnd/>
          </a:ln>
        </p:spPr>
        <p:txBody>
          <a:bodyPr wrap="none">
            <a:spAutoFit/>
          </a:bodyPr>
          <a:lstStyle/>
          <a:p>
            <a:pPr>
              <a:lnSpc>
                <a:spcPct val="150000"/>
              </a:lnSpc>
              <a:spcBef>
                <a:spcPct val="20000"/>
              </a:spcBef>
            </a:pPr>
            <a:r>
              <a:rPr lang="en-US" altLang="zh-CN" b="1">
                <a:solidFill>
                  <a:srgbClr val="FF0000"/>
                </a:solidFill>
                <a:latin typeface="楷体" pitchFamily="18" charset="-122"/>
                <a:ea typeface="楷体" pitchFamily="18" charset="-122"/>
              </a:rPr>
              <a:t>★ </a:t>
            </a:r>
            <a:r>
              <a:rPr lang="zh-CN" altLang="en-US" b="1">
                <a:solidFill>
                  <a:srgbClr val="FF0000"/>
                </a:solidFill>
                <a:latin typeface="楷体" pitchFamily="18" charset="-122"/>
                <a:ea typeface="楷体" pitchFamily="18" charset="-122"/>
              </a:rPr>
              <a:t>建立链路</a:t>
            </a:r>
            <a:r>
              <a:rPr lang="en-US" altLang="zh-CN" b="1">
                <a:solidFill>
                  <a:srgbClr val="FF0000"/>
                </a:solidFill>
                <a:latin typeface="楷体" pitchFamily="18" charset="-122"/>
                <a:ea typeface="楷体" pitchFamily="18" charset="-122"/>
              </a:rPr>
              <a:t>:</a:t>
            </a:r>
            <a:r>
              <a:rPr lang="en-US" altLang="zh-CN" b="1">
                <a:latin typeface="楷体" pitchFamily="18" charset="-122"/>
                <a:ea typeface="楷体" pitchFamily="18" charset="-122"/>
              </a:rPr>
              <a:t>   </a:t>
            </a:r>
            <a:r>
              <a:rPr lang="zh-CN" altLang="en-US" b="1">
                <a:latin typeface="楷体" pitchFamily="18" charset="-122"/>
                <a:ea typeface="楷体" pitchFamily="18" charset="-122"/>
              </a:rPr>
              <a:t>置初始化模式和置响应模式；</a:t>
            </a:r>
          </a:p>
          <a:p>
            <a:pPr>
              <a:lnSpc>
                <a:spcPct val="130000"/>
              </a:lnSpc>
            </a:pPr>
            <a:r>
              <a:rPr lang="zh-CN" altLang="en-US" b="1">
                <a:latin typeface="楷体" pitchFamily="18" charset="-122"/>
                <a:ea typeface="楷体" pitchFamily="18" charset="-122"/>
              </a:rPr>
              <a:t>               通信双方确认可以通信，并协商通信的模式。</a:t>
            </a:r>
          </a:p>
          <a:p>
            <a:pPr>
              <a:lnSpc>
                <a:spcPct val="150000"/>
              </a:lnSpc>
              <a:spcBef>
                <a:spcPct val="20000"/>
              </a:spcBef>
              <a:buFontTx/>
              <a:buChar char="★"/>
            </a:pPr>
            <a:r>
              <a:rPr lang="zh-CN" altLang="en-US" b="1">
                <a:solidFill>
                  <a:srgbClr val="FF0000"/>
                </a:solidFill>
                <a:latin typeface="楷体" pitchFamily="18" charset="-122"/>
                <a:ea typeface="楷体" pitchFamily="18" charset="-122"/>
              </a:rPr>
              <a:t> 传输信息帧：</a:t>
            </a:r>
            <a:r>
              <a:rPr lang="zh-CN" altLang="en-US" b="1">
                <a:latin typeface="楷体" pitchFamily="18" charset="-122"/>
                <a:ea typeface="楷体" pitchFamily="18" charset="-122"/>
              </a:rPr>
              <a:t>通信双方通过交换</a:t>
            </a:r>
            <a:r>
              <a:rPr lang="en-US" altLang="zh-CN" b="1">
                <a:latin typeface="楷体" pitchFamily="18" charset="-122"/>
                <a:ea typeface="楷体" pitchFamily="18" charset="-122"/>
              </a:rPr>
              <a:t>I</a:t>
            </a:r>
            <a:r>
              <a:rPr lang="zh-CN" altLang="en-US" b="1">
                <a:latin typeface="楷体" pitchFamily="18" charset="-122"/>
                <a:ea typeface="楷体" pitchFamily="18" charset="-122"/>
              </a:rPr>
              <a:t>帧和</a:t>
            </a:r>
            <a:r>
              <a:rPr lang="en-US" altLang="zh-CN" b="1">
                <a:latin typeface="楷体" pitchFamily="18" charset="-122"/>
                <a:ea typeface="楷体" pitchFamily="18" charset="-122"/>
              </a:rPr>
              <a:t>S</a:t>
            </a:r>
            <a:r>
              <a:rPr lang="zh-CN" altLang="en-US" b="1">
                <a:latin typeface="楷体" pitchFamily="18" charset="-122"/>
                <a:ea typeface="楷体" pitchFamily="18" charset="-122"/>
              </a:rPr>
              <a:t>帧，</a:t>
            </a:r>
          </a:p>
          <a:p>
            <a:pPr>
              <a:lnSpc>
                <a:spcPct val="130000"/>
              </a:lnSpc>
            </a:pPr>
            <a:r>
              <a:rPr lang="zh-CN" altLang="en-US" b="1">
                <a:latin typeface="楷体" pitchFamily="18" charset="-122"/>
                <a:ea typeface="楷体" pitchFamily="18" charset="-122"/>
              </a:rPr>
              <a:t>               完成双方的高层数据交换</a:t>
            </a:r>
          </a:p>
          <a:p>
            <a:pPr>
              <a:lnSpc>
                <a:spcPct val="130000"/>
              </a:lnSpc>
            </a:pPr>
            <a:r>
              <a:rPr lang="zh-CN" altLang="en-US" b="1">
                <a:latin typeface="楷体" pitchFamily="18" charset="-122"/>
                <a:ea typeface="楷体" pitchFamily="18" charset="-122"/>
              </a:rPr>
              <a:t>               全双工方式，双方均可发送信息帧和监控帧。</a:t>
            </a:r>
          </a:p>
          <a:p>
            <a:pPr>
              <a:lnSpc>
                <a:spcPct val="150000"/>
              </a:lnSpc>
              <a:spcBef>
                <a:spcPct val="20000"/>
              </a:spcBef>
              <a:buFontTx/>
              <a:buChar char="★"/>
            </a:pPr>
            <a:r>
              <a:rPr lang="zh-CN" altLang="en-US" b="1">
                <a:solidFill>
                  <a:srgbClr val="FF0000"/>
                </a:solidFill>
                <a:latin typeface="楷体" pitchFamily="18" charset="-122"/>
                <a:ea typeface="楷体" pitchFamily="18" charset="-122"/>
              </a:rPr>
              <a:t> 释放</a:t>
            </a:r>
            <a:r>
              <a:rPr lang="en-US" altLang="zh-CN" b="1">
                <a:solidFill>
                  <a:srgbClr val="FF0000"/>
                </a:solidFill>
                <a:latin typeface="楷体" pitchFamily="18" charset="-122"/>
                <a:ea typeface="楷体" pitchFamily="18" charset="-122"/>
              </a:rPr>
              <a:t>(</a:t>
            </a:r>
            <a:r>
              <a:rPr lang="zh-CN" altLang="en-US" b="1">
                <a:solidFill>
                  <a:srgbClr val="FF0000"/>
                </a:solidFill>
                <a:latin typeface="楷体" pitchFamily="18" charset="-122"/>
                <a:ea typeface="楷体" pitchFamily="18" charset="-122"/>
              </a:rPr>
              <a:t>拆除</a:t>
            </a:r>
            <a:r>
              <a:rPr lang="en-US" altLang="zh-CN" b="1">
                <a:solidFill>
                  <a:srgbClr val="FF0000"/>
                </a:solidFill>
                <a:latin typeface="楷体" pitchFamily="18" charset="-122"/>
                <a:ea typeface="楷体" pitchFamily="18" charset="-122"/>
              </a:rPr>
              <a:t>)</a:t>
            </a:r>
            <a:r>
              <a:rPr lang="zh-CN" altLang="en-US" b="1">
                <a:solidFill>
                  <a:srgbClr val="FF0000"/>
                </a:solidFill>
                <a:latin typeface="楷体" pitchFamily="18" charset="-122"/>
                <a:ea typeface="楷体" pitchFamily="18" charset="-122"/>
              </a:rPr>
              <a:t>链路</a:t>
            </a:r>
            <a:r>
              <a:rPr lang="zh-CN" altLang="en-US" b="1">
                <a:latin typeface="楷体" pitchFamily="18" charset="-122"/>
                <a:ea typeface="楷体" pitchFamily="18" charset="-122"/>
              </a:rPr>
              <a:t>：任意一方在发送完数据之后，</a:t>
            </a:r>
          </a:p>
          <a:p>
            <a:pPr>
              <a:lnSpc>
                <a:spcPct val="130000"/>
              </a:lnSpc>
            </a:pPr>
            <a:r>
              <a:rPr lang="zh-CN" altLang="en-US" b="1">
                <a:latin typeface="楷体" pitchFamily="18" charset="-122"/>
                <a:ea typeface="楷体" pitchFamily="18" charset="-122"/>
              </a:rPr>
              <a:t>               均可用</a:t>
            </a:r>
            <a:r>
              <a:rPr lang="en-US" altLang="zh-CN" b="1">
                <a:latin typeface="楷体" pitchFamily="18" charset="-122"/>
                <a:ea typeface="楷体" pitchFamily="18" charset="-122"/>
              </a:rPr>
              <a:t>DISC</a:t>
            </a:r>
            <a:r>
              <a:rPr lang="zh-CN" altLang="en-US" b="1">
                <a:latin typeface="楷体" pitchFamily="18" charset="-122"/>
                <a:ea typeface="楷体" pitchFamily="18" charset="-122"/>
              </a:rPr>
              <a:t>命令要求拆除链路；</a:t>
            </a:r>
          </a:p>
          <a:p>
            <a:pPr>
              <a:lnSpc>
                <a:spcPct val="130000"/>
              </a:lnSpc>
            </a:pPr>
            <a:r>
              <a:rPr lang="zh-CN" altLang="en-US" b="1">
                <a:latin typeface="楷体" pitchFamily="18" charset="-122"/>
                <a:ea typeface="楷体" pitchFamily="18" charset="-122"/>
              </a:rPr>
              <a:t>               对方同意拆链，用</a:t>
            </a:r>
            <a:r>
              <a:rPr lang="en-US" altLang="zh-CN" b="1">
                <a:latin typeface="楷体" pitchFamily="18" charset="-122"/>
                <a:ea typeface="楷体" pitchFamily="18" charset="-122"/>
              </a:rPr>
              <a:t>UA</a:t>
            </a:r>
            <a:r>
              <a:rPr lang="zh-CN" altLang="en-US" b="1">
                <a:latin typeface="楷体" pitchFamily="18" charset="-122"/>
                <a:ea typeface="楷体" pitchFamily="18" charset="-122"/>
              </a:rPr>
              <a:t>命令响应。</a:t>
            </a:r>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2"/>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57347" name="Text Box 3"/>
          <p:cNvSpPr txBox="1">
            <a:spLocks noChangeArrowheads="1"/>
          </p:cNvSpPr>
          <p:nvPr/>
        </p:nvSpPr>
        <p:spPr bwMode="auto">
          <a:xfrm>
            <a:off x="8610600" y="92075"/>
            <a:ext cx="492443" cy="461665"/>
          </a:xfrm>
          <a:prstGeom prst="rect">
            <a:avLst/>
          </a:prstGeom>
          <a:noFill/>
          <a:ln w="12700">
            <a:noFill/>
            <a:miter lim="800000"/>
            <a:headEnd/>
            <a:tailEnd/>
          </a:ln>
        </p:spPr>
        <p:txBody>
          <a:bodyPr wrap="none">
            <a:spAutoFit/>
          </a:bodyPr>
          <a:lstStyle/>
          <a:p>
            <a:pPr eaLnBrk="0" hangingPunct="0"/>
            <a:r>
              <a:rPr lang="en-US" altLang="zh-CN" dirty="0" smtClean="0"/>
              <a:t>73</a:t>
            </a:r>
            <a:endParaRPr lang="en-US" altLang="zh-CN" dirty="0"/>
          </a:p>
        </p:txBody>
      </p:sp>
      <p:sp>
        <p:nvSpPr>
          <p:cNvPr id="57348" name="Text Box 4"/>
          <p:cNvSpPr txBox="1">
            <a:spLocks noChangeArrowheads="1"/>
          </p:cNvSpPr>
          <p:nvPr/>
        </p:nvSpPr>
        <p:spPr bwMode="auto">
          <a:xfrm>
            <a:off x="212725" y="109538"/>
            <a:ext cx="3422650" cy="530225"/>
          </a:xfrm>
          <a:prstGeom prst="rect">
            <a:avLst/>
          </a:prstGeom>
          <a:noFill/>
          <a:ln w="9525">
            <a:noFill/>
            <a:miter lim="800000"/>
            <a:headEnd/>
            <a:tailEnd/>
          </a:ln>
        </p:spPr>
        <p:txBody>
          <a:bodyPr>
            <a:spAutoFit/>
          </a:bodyPr>
          <a:lstStyle/>
          <a:p>
            <a:pPr>
              <a:lnSpc>
                <a:spcPct val="90000"/>
              </a:lnSpc>
              <a:spcBef>
                <a:spcPct val="20000"/>
              </a:spcBef>
              <a:spcAft>
                <a:spcPct val="50000"/>
              </a:spcAft>
            </a:pPr>
            <a:r>
              <a:rPr lang="en-US" altLang="zh-CN" sz="3200" b="1">
                <a:solidFill>
                  <a:srgbClr val="FF0000"/>
                </a:solidFill>
                <a:latin typeface="楷体" pitchFamily="18" charset="-122"/>
                <a:ea typeface="楷体" pitchFamily="18" charset="-122"/>
              </a:rPr>
              <a:t>★ HDLC</a:t>
            </a:r>
            <a:r>
              <a:rPr lang="zh-CN" altLang="en-US" sz="3200" b="1">
                <a:solidFill>
                  <a:srgbClr val="FF0000"/>
                </a:solidFill>
                <a:latin typeface="楷体" pitchFamily="18" charset="-122"/>
                <a:ea typeface="楷体" pitchFamily="18" charset="-122"/>
              </a:rPr>
              <a:t>工作示意</a:t>
            </a:r>
            <a:endParaRPr lang="zh-CN" altLang="en-US" b="1">
              <a:latin typeface="楷体" pitchFamily="18" charset="-122"/>
              <a:ea typeface="楷体" pitchFamily="18" charset="-122"/>
            </a:endParaRPr>
          </a:p>
        </p:txBody>
      </p:sp>
      <p:sp>
        <p:nvSpPr>
          <p:cNvPr id="57349" name="Text Box 5"/>
          <p:cNvSpPr txBox="1">
            <a:spLocks noChangeArrowheads="1"/>
          </p:cNvSpPr>
          <p:nvPr/>
        </p:nvSpPr>
        <p:spPr bwMode="auto">
          <a:xfrm>
            <a:off x="249238" y="908050"/>
            <a:ext cx="8931275" cy="3987800"/>
          </a:xfrm>
          <a:prstGeom prst="rect">
            <a:avLst/>
          </a:prstGeom>
          <a:noFill/>
          <a:ln w="9525">
            <a:noFill/>
            <a:miter lim="800000"/>
            <a:headEnd/>
            <a:tailEnd/>
          </a:ln>
        </p:spPr>
        <p:txBody>
          <a:bodyPr>
            <a:spAutoFit/>
          </a:bodyPr>
          <a:lstStyle/>
          <a:p>
            <a:pPr>
              <a:lnSpc>
                <a:spcPct val="90000"/>
              </a:lnSpc>
              <a:spcBef>
                <a:spcPct val="20000"/>
              </a:spcBef>
              <a:spcAft>
                <a:spcPct val="50000"/>
              </a:spcAft>
            </a:pPr>
            <a:r>
              <a:rPr lang="en-US" altLang="zh-CN" sz="3200" b="1">
                <a:solidFill>
                  <a:srgbClr val="FF0000"/>
                </a:solidFill>
                <a:latin typeface="楷体" pitchFamily="18" charset="-122"/>
                <a:ea typeface="楷体" pitchFamily="18" charset="-122"/>
              </a:rPr>
              <a:t>☆ </a:t>
            </a:r>
            <a:r>
              <a:rPr lang="zh-CN" altLang="en-US" sz="3200" b="1">
                <a:solidFill>
                  <a:srgbClr val="FF0000"/>
                </a:solidFill>
                <a:latin typeface="楷体" pitchFamily="18" charset="-122"/>
                <a:ea typeface="楷体" pitchFamily="18" charset="-122"/>
              </a:rPr>
              <a:t>建立链路</a:t>
            </a:r>
            <a:endParaRPr lang="zh-CN" altLang="en-US" b="1">
              <a:solidFill>
                <a:srgbClr val="FF0000"/>
              </a:solidFill>
              <a:latin typeface="楷体" pitchFamily="18" charset="-122"/>
              <a:ea typeface="楷体" pitchFamily="18" charset="-122"/>
            </a:endParaRPr>
          </a:p>
          <a:p>
            <a:pPr>
              <a:lnSpc>
                <a:spcPct val="90000"/>
              </a:lnSpc>
              <a:spcBef>
                <a:spcPct val="20000"/>
              </a:spcBef>
            </a:pPr>
            <a:r>
              <a:rPr lang="zh-CN" altLang="en-US" b="1">
                <a:latin typeface="楷体" pitchFamily="18" charset="-122"/>
                <a:ea typeface="楷体" pitchFamily="18" charset="-122"/>
              </a:rPr>
              <a:t>   </a:t>
            </a:r>
            <a:r>
              <a:rPr lang="en-US" altLang="zh-CN" b="1">
                <a:latin typeface="楷体" pitchFamily="18" charset="-122"/>
                <a:ea typeface="楷体" pitchFamily="18" charset="-122"/>
              </a:rPr>
              <a:t>A</a:t>
            </a:r>
            <a:r>
              <a:rPr lang="zh-CN" altLang="en-US" b="1">
                <a:latin typeface="楷体" pitchFamily="18" charset="-122"/>
                <a:ea typeface="楷体" pitchFamily="18" charset="-122"/>
              </a:rPr>
              <a:t>站	方向	     </a:t>
            </a:r>
            <a:r>
              <a:rPr lang="en-US" altLang="zh-CN" b="1">
                <a:latin typeface="楷体" pitchFamily="18" charset="-122"/>
                <a:ea typeface="楷体" pitchFamily="18" charset="-122"/>
              </a:rPr>
              <a:t>B</a:t>
            </a:r>
            <a:r>
              <a:rPr lang="zh-CN" altLang="en-US" b="1">
                <a:latin typeface="楷体" pitchFamily="18" charset="-122"/>
                <a:ea typeface="楷体" pitchFamily="18" charset="-122"/>
              </a:rPr>
              <a:t>站	  说    明</a:t>
            </a:r>
          </a:p>
          <a:p>
            <a:pPr>
              <a:lnSpc>
                <a:spcPct val="90000"/>
              </a:lnSpc>
              <a:spcBef>
                <a:spcPct val="20000"/>
              </a:spcBef>
            </a:pPr>
            <a:endParaRPr lang="zh-CN" altLang="en-US" b="1">
              <a:latin typeface="楷体" pitchFamily="18" charset="-122"/>
              <a:ea typeface="楷体" pitchFamily="18" charset="-122"/>
            </a:endParaRPr>
          </a:p>
          <a:p>
            <a:pPr>
              <a:lnSpc>
                <a:spcPct val="90000"/>
              </a:lnSpc>
              <a:spcBef>
                <a:spcPct val="20000"/>
              </a:spcBef>
            </a:pPr>
            <a:r>
              <a:rPr lang="en-US" altLang="zh-CN" b="1">
                <a:latin typeface="楷体" pitchFamily="18" charset="-122"/>
                <a:ea typeface="楷体" pitchFamily="18" charset="-122"/>
              </a:rPr>
              <a:t>B:RR,</a:t>
            </a:r>
            <a:r>
              <a:rPr lang="en-US" altLang="zh-CN" b="1">
                <a:solidFill>
                  <a:srgbClr val="FF0000"/>
                </a:solidFill>
                <a:latin typeface="楷体" pitchFamily="18" charset="-122"/>
                <a:ea typeface="楷体" pitchFamily="18" charset="-122"/>
              </a:rPr>
              <a:t>P=1</a:t>
            </a:r>
            <a:r>
              <a:rPr lang="en-US" altLang="zh-CN" b="1">
                <a:latin typeface="楷体" pitchFamily="18" charset="-122"/>
                <a:ea typeface="楷体" pitchFamily="18" charset="-122"/>
              </a:rPr>
              <a:t>,0	━→	       		</a:t>
            </a:r>
            <a:r>
              <a:rPr lang="zh-CN" altLang="en-US" b="1">
                <a:latin typeface="楷体" pitchFamily="18" charset="-122"/>
                <a:ea typeface="楷体" pitchFamily="18" charset="-122"/>
              </a:rPr>
              <a:t>；</a:t>
            </a:r>
            <a:r>
              <a:rPr lang="en-US" altLang="zh-CN" b="1">
                <a:latin typeface="楷体" pitchFamily="18" charset="-122"/>
                <a:ea typeface="楷体" pitchFamily="18" charset="-122"/>
              </a:rPr>
              <a:t>A</a:t>
            </a:r>
            <a:r>
              <a:rPr lang="zh-CN" altLang="en-US" b="1">
                <a:latin typeface="楷体" pitchFamily="18" charset="-122"/>
                <a:ea typeface="楷体" pitchFamily="18" charset="-122"/>
              </a:rPr>
              <a:t>询问</a:t>
            </a:r>
            <a:r>
              <a:rPr lang="en-US" altLang="zh-CN" b="1">
                <a:latin typeface="楷体" pitchFamily="18" charset="-122"/>
                <a:ea typeface="楷体" pitchFamily="18" charset="-122"/>
              </a:rPr>
              <a:t>B</a:t>
            </a:r>
            <a:r>
              <a:rPr lang="zh-CN" altLang="en-US" b="1">
                <a:latin typeface="楷体" pitchFamily="18" charset="-122"/>
                <a:ea typeface="楷体" pitchFamily="18" charset="-122"/>
              </a:rPr>
              <a:t>，</a:t>
            </a:r>
            <a:r>
              <a:rPr lang="en-US" altLang="zh-CN" b="1">
                <a:latin typeface="楷体" pitchFamily="18" charset="-122"/>
                <a:ea typeface="楷体" pitchFamily="18" charset="-122"/>
              </a:rPr>
              <a:t>P=1;</a:t>
            </a:r>
          </a:p>
          <a:p>
            <a:pPr>
              <a:lnSpc>
                <a:spcPct val="90000"/>
              </a:lnSpc>
              <a:spcBef>
                <a:spcPct val="20000"/>
              </a:spcBef>
            </a:pPr>
            <a:r>
              <a:rPr lang="en-US" altLang="zh-CN" b="1">
                <a:latin typeface="楷体" pitchFamily="18" charset="-122"/>
                <a:ea typeface="楷体" pitchFamily="18" charset="-122"/>
              </a:rPr>
              <a:t>			←━	B:RIM,</a:t>
            </a:r>
            <a:r>
              <a:rPr lang="en-US" altLang="zh-CN" b="1">
                <a:solidFill>
                  <a:srgbClr val="FF0000"/>
                </a:solidFill>
                <a:latin typeface="楷体" pitchFamily="18" charset="-122"/>
                <a:ea typeface="楷体" pitchFamily="18" charset="-122"/>
              </a:rPr>
              <a:t>F=1</a:t>
            </a:r>
            <a:r>
              <a:rPr lang="en-US" altLang="zh-CN" b="1">
                <a:latin typeface="楷体" pitchFamily="18" charset="-122"/>
                <a:ea typeface="楷体" pitchFamily="18" charset="-122"/>
              </a:rPr>
              <a:t>	</a:t>
            </a:r>
            <a:r>
              <a:rPr lang="zh-CN" altLang="en-US" b="1">
                <a:latin typeface="楷体" pitchFamily="18" charset="-122"/>
                <a:ea typeface="楷体" pitchFamily="18" charset="-122"/>
              </a:rPr>
              <a:t>；</a:t>
            </a:r>
            <a:r>
              <a:rPr lang="en-US" altLang="zh-CN" b="1">
                <a:latin typeface="楷体" pitchFamily="18" charset="-122"/>
                <a:ea typeface="楷体" pitchFamily="18" charset="-122"/>
              </a:rPr>
              <a:t>B</a:t>
            </a:r>
            <a:r>
              <a:rPr lang="zh-CN" altLang="en-US" b="1">
                <a:latin typeface="楷体" pitchFamily="18" charset="-122"/>
                <a:ea typeface="楷体" pitchFamily="18" charset="-122"/>
              </a:rPr>
              <a:t>要求初始化</a:t>
            </a:r>
            <a:r>
              <a:rPr lang="en-US" altLang="zh-CN" b="1">
                <a:latin typeface="楷体" pitchFamily="18" charset="-122"/>
                <a:ea typeface="楷体" pitchFamily="18" charset="-122"/>
              </a:rPr>
              <a:t>;</a:t>
            </a:r>
          </a:p>
          <a:p>
            <a:pPr>
              <a:lnSpc>
                <a:spcPct val="90000"/>
              </a:lnSpc>
              <a:spcBef>
                <a:spcPct val="20000"/>
              </a:spcBef>
            </a:pPr>
            <a:r>
              <a:rPr lang="en-US" altLang="zh-CN" b="1">
                <a:latin typeface="楷体" pitchFamily="18" charset="-122"/>
                <a:ea typeface="楷体" pitchFamily="18" charset="-122"/>
              </a:rPr>
              <a:t>B:SIM,</a:t>
            </a:r>
            <a:r>
              <a:rPr lang="en-US" altLang="zh-CN" b="1">
                <a:solidFill>
                  <a:srgbClr val="FF0000"/>
                </a:solidFill>
                <a:latin typeface="楷体" pitchFamily="18" charset="-122"/>
                <a:ea typeface="楷体" pitchFamily="18" charset="-122"/>
              </a:rPr>
              <a:t>P=1</a:t>
            </a:r>
            <a:r>
              <a:rPr lang="en-US" altLang="zh-CN" b="1">
                <a:latin typeface="楷体" pitchFamily="18" charset="-122"/>
                <a:ea typeface="楷体" pitchFamily="18" charset="-122"/>
              </a:rPr>
              <a:t>	━→				</a:t>
            </a:r>
            <a:r>
              <a:rPr lang="zh-CN" altLang="en-US" b="1">
                <a:latin typeface="楷体" pitchFamily="18" charset="-122"/>
                <a:ea typeface="楷体" pitchFamily="18" charset="-122"/>
              </a:rPr>
              <a:t>；</a:t>
            </a:r>
            <a:r>
              <a:rPr lang="en-US" altLang="zh-CN" b="1">
                <a:latin typeface="楷体" pitchFamily="18" charset="-122"/>
                <a:ea typeface="楷体" pitchFamily="18" charset="-122"/>
              </a:rPr>
              <a:t>A</a:t>
            </a:r>
            <a:r>
              <a:rPr lang="zh-CN" altLang="en-US" b="1">
                <a:latin typeface="楷体" pitchFamily="18" charset="-122"/>
                <a:ea typeface="楷体" pitchFamily="18" charset="-122"/>
              </a:rPr>
              <a:t>置</a:t>
            </a:r>
            <a:r>
              <a:rPr lang="en-US" altLang="zh-CN" b="1">
                <a:latin typeface="楷体" pitchFamily="18" charset="-122"/>
                <a:ea typeface="楷体" pitchFamily="18" charset="-122"/>
              </a:rPr>
              <a:t>B</a:t>
            </a:r>
            <a:r>
              <a:rPr lang="zh-CN" altLang="en-US" b="1">
                <a:latin typeface="楷体" pitchFamily="18" charset="-122"/>
                <a:ea typeface="楷体" pitchFamily="18" charset="-122"/>
              </a:rPr>
              <a:t>于初始化模式</a:t>
            </a:r>
          </a:p>
          <a:p>
            <a:pPr>
              <a:lnSpc>
                <a:spcPct val="90000"/>
              </a:lnSpc>
              <a:spcBef>
                <a:spcPct val="20000"/>
              </a:spcBef>
            </a:pPr>
            <a:r>
              <a:rPr lang="zh-CN" altLang="en-US" b="1">
                <a:latin typeface="楷体" pitchFamily="18" charset="-122"/>
                <a:ea typeface="楷体" pitchFamily="18" charset="-122"/>
              </a:rPr>
              <a:t>			←━	</a:t>
            </a:r>
            <a:r>
              <a:rPr lang="en-US" altLang="zh-CN" b="1">
                <a:latin typeface="楷体" pitchFamily="18" charset="-122"/>
                <a:ea typeface="楷体" pitchFamily="18" charset="-122"/>
              </a:rPr>
              <a:t>B:UA,</a:t>
            </a:r>
            <a:r>
              <a:rPr lang="en-US" altLang="zh-CN" b="1">
                <a:solidFill>
                  <a:srgbClr val="FF0000"/>
                </a:solidFill>
                <a:latin typeface="楷体" pitchFamily="18" charset="-122"/>
                <a:ea typeface="楷体" pitchFamily="18" charset="-122"/>
              </a:rPr>
              <a:t>F=1</a:t>
            </a:r>
            <a:r>
              <a:rPr lang="en-US" altLang="zh-CN" b="1">
                <a:latin typeface="楷体" pitchFamily="18" charset="-122"/>
                <a:ea typeface="楷体" pitchFamily="18" charset="-122"/>
              </a:rPr>
              <a:t>	</a:t>
            </a:r>
            <a:r>
              <a:rPr lang="zh-CN" altLang="en-US" b="1">
                <a:latin typeface="楷体" pitchFamily="18" charset="-122"/>
                <a:ea typeface="楷体" pitchFamily="18" charset="-122"/>
              </a:rPr>
              <a:t>；</a:t>
            </a:r>
            <a:r>
              <a:rPr lang="en-US" altLang="zh-CN" b="1">
                <a:latin typeface="楷体" pitchFamily="18" charset="-122"/>
                <a:ea typeface="楷体" pitchFamily="18" charset="-122"/>
              </a:rPr>
              <a:t>B</a:t>
            </a:r>
            <a:r>
              <a:rPr lang="zh-CN" altLang="en-US" b="1">
                <a:latin typeface="楷体" pitchFamily="18" charset="-122"/>
                <a:ea typeface="楷体" pitchFamily="18" charset="-122"/>
              </a:rPr>
              <a:t>肯定答复</a:t>
            </a:r>
            <a:r>
              <a:rPr lang="en-US" altLang="zh-CN" b="1">
                <a:latin typeface="楷体" pitchFamily="18" charset="-122"/>
                <a:ea typeface="楷体" pitchFamily="18" charset="-122"/>
              </a:rPr>
              <a:t>,</a:t>
            </a:r>
            <a:r>
              <a:rPr lang="zh-CN" altLang="en-US" b="1">
                <a:latin typeface="楷体" pitchFamily="18" charset="-122"/>
                <a:ea typeface="楷体" pitchFamily="18" charset="-122"/>
              </a:rPr>
              <a:t>进入联机</a:t>
            </a:r>
          </a:p>
          <a:p>
            <a:pPr>
              <a:lnSpc>
                <a:spcPct val="90000"/>
              </a:lnSpc>
              <a:spcBef>
                <a:spcPct val="20000"/>
              </a:spcBef>
            </a:pPr>
            <a:r>
              <a:rPr lang="en-US" altLang="zh-CN" b="1">
                <a:latin typeface="楷体" pitchFamily="18" charset="-122"/>
                <a:ea typeface="楷体" pitchFamily="18" charset="-122"/>
              </a:rPr>
              <a:t>B:SNRM,</a:t>
            </a:r>
            <a:r>
              <a:rPr lang="en-US" altLang="zh-CN" b="1">
                <a:solidFill>
                  <a:srgbClr val="FF0000"/>
                </a:solidFill>
                <a:latin typeface="楷体" pitchFamily="18" charset="-122"/>
                <a:ea typeface="楷体" pitchFamily="18" charset="-122"/>
              </a:rPr>
              <a:t>P=1</a:t>
            </a:r>
            <a:r>
              <a:rPr lang="en-US" altLang="zh-CN" b="1">
                <a:latin typeface="楷体" pitchFamily="18" charset="-122"/>
                <a:ea typeface="楷体" pitchFamily="18" charset="-122"/>
              </a:rPr>
              <a:t>	━→		      	</a:t>
            </a:r>
            <a:r>
              <a:rPr lang="zh-CN" altLang="en-US" b="1">
                <a:latin typeface="楷体" pitchFamily="18" charset="-122"/>
                <a:ea typeface="楷体" pitchFamily="18" charset="-122"/>
              </a:rPr>
              <a:t>；</a:t>
            </a:r>
            <a:r>
              <a:rPr lang="en-US" altLang="zh-CN" b="1">
                <a:latin typeface="楷体" pitchFamily="18" charset="-122"/>
                <a:ea typeface="楷体" pitchFamily="18" charset="-122"/>
              </a:rPr>
              <a:t>A</a:t>
            </a:r>
            <a:r>
              <a:rPr lang="zh-CN" altLang="en-US" b="1">
                <a:latin typeface="楷体" pitchFamily="18" charset="-122"/>
                <a:ea typeface="楷体" pitchFamily="18" charset="-122"/>
              </a:rPr>
              <a:t>置</a:t>
            </a:r>
            <a:r>
              <a:rPr lang="en-US" altLang="zh-CN" b="1">
                <a:latin typeface="楷体" pitchFamily="18" charset="-122"/>
                <a:ea typeface="楷体" pitchFamily="18" charset="-122"/>
              </a:rPr>
              <a:t>B</a:t>
            </a:r>
            <a:r>
              <a:rPr lang="zh-CN" altLang="en-US" b="1">
                <a:latin typeface="楷体" pitchFamily="18" charset="-122"/>
                <a:ea typeface="楷体" pitchFamily="18" charset="-122"/>
              </a:rPr>
              <a:t>正常响应模式</a:t>
            </a:r>
          </a:p>
          <a:p>
            <a:pPr>
              <a:lnSpc>
                <a:spcPct val="90000"/>
              </a:lnSpc>
              <a:spcBef>
                <a:spcPct val="20000"/>
              </a:spcBef>
            </a:pPr>
            <a:r>
              <a:rPr lang="zh-CN" altLang="en-US" b="1">
                <a:latin typeface="楷体" pitchFamily="18" charset="-122"/>
                <a:ea typeface="楷体" pitchFamily="18" charset="-122"/>
              </a:rPr>
              <a:t>			←━	</a:t>
            </a:r>
            <a:r>
              <a:rPr lang="en-US" altLang="zh-CN" b="1">
                <a:latin typeface="楷体" pitchFamily="18" charset="-122"/>
                <a:ea typeface="楷体" pitchFamily="18" charset="-122"/>
              </a:rPr>
              <a:t>B:UA,</a:t>
            </a:r>
            <a:r>
              <a:rPr lang="en-US" altLang="zh-CN" b="1">
                <a:solidFill>
                  <a:srgbClr val="FF0000"/>
                </a:solidFill>
                <a:latin typeface="楷体" pitchFamily="18" charset="-122"/>
                <a:ea typeface="楷体" pitchFamily="18" charset="-122"/>
              </a:rPr>
              <a:t>F=1</a:t>
            </a:r>
            <a:r>
              <a:rPr lang="en-US" altLang="zh-CN" b="1">
                <a:latin typeface="楷体" pitchFamily="18" charset="-122"/>
                <a:ea typeface="楷体" pitchFamily="18" charset="-122"/>
              </a:rPr>
              <a:t>	</a:t>
            </a:r>
            <a:r>
              <a:rPr lang="zh-CN" altLang="en-US" b="1">
                <a:latin typeface="楷体" pitchFamily="18" charset="-122"/>
                <a:ea typeface="楷体" pitchFamily="18" charset="-122"/>
              </a:rPr>
              <a:t>；</a:t>
            </a:r>
            <a:r>
              <a:rPr lang="en-US" altLang="zh-CN" b="1">
                <a:latin typeface="楷体" pitchFamily="18" charset="-122"/>
                <a:ea typeface="楷体" pitchFamily="18" charset="-122"/>
              </a:rPr>
              <a:t>B</a:t>
            </a:r>
            <a:r>
              <a:rPr lang="zh-CN" altLang="en-US" b="1">
                <a:latin typeface="楷体" pitchFamily="18" charset="-122"/>
                <a:ea typeface="楷体" pitchFamily="18" charset="-122"/>
              </a:rPr>
              <a:t>肯定答复</a:t>
            </a:r>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Rectangle 2"/>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58371" name="Text Box 3"/>
          <p:cNvSpPr txBox="1">
            <a:spLocks noChangeArrowheads="1"/>
          </p:cNvSpPr>
          <p:nvPr/>
        </p:nvSpPr>
        <p:spPr bwMode="auto">
          <a:xfrm>
            <a:off x="861060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74</a:t>
            </a:r>
            <a:endParaRPr lang="en-US" altLang="zh-CN" dirty="0"/>
          </a:p>
        </p:txBody>
      </p:sp>
      <p:sp>
        <p:nvSpPr>
          <p:cNvPr id="58372" name="Text Box 4"/>
          <p:cNvSpPr txBox="1">
            <a:spLocks noChangeArrowheads="1"/>
          </p:cNvSpPr>
          <p:nvPr/>
        </p:nvSpPr>
        <p:spPr bwMode="auto">
          <a:xfrm>
            <a:off x="212725" y="149225"/>
            <a:ext cx="2198688" cy="579438"/>
          </a:xfrm>
          <a:prstGeom prst="rect">
            <a:avLst/>
          </a:prstGeom>
          <a:noFill/>
          <a:ln w="9525">
            <a:noFill/>
            <a:miter lim="800000"/>
            <a:headEnd/>
            <a:tailEnd/>
          </a:ln>
        </p:spPr>
        <p:txBody>
          <a:bodyPr>
            <a:spAutoFit/>
          </a:bodyPr>
          <a:lstStyle/>
          <a:p>
            <a:pPr>
              <a:spcBef>
                <a:spcPct val="20000"/>
              </a:spcBef>
            </a:pPr>
            <a:r>
              <a:rPr lang="en-US" altLang="zh-CN" sz="3200" b="1">
                <a:solidFill>
                  <a:srgbClr val="FF0000"/>
                </a:solidFill>
                <a:latin typeface="楷体" pitchFamily="18" charset="-122"/>
                <a:ea typeface="楷体" pitchFamily="18" charset="-122"/>
              </a:rPr>
              <a:t>☆ </a:t>
            </a:r>
            <a:r>
              <a:rPr lang="zh-CN" altLang="en-US" b="1">
                <a:solidFill>
                  <a:srgbClr val="FF0000"/>
                </a:solidFill>
                <a:latin typeface="楷体" pitchFamily="18" charset="-122"/>
                <a:ea typeface="楷体" pitchFamily="18" charset="-122"/>
              </a:rPr>
              <a:t>数据传输</a:t>
            </a:r>
            <a:endParaRPr lang="zh-CN" altLang="en-US" b="1">
              <a:latin typeface="楷体" pitchFamily="18" charset="-122"/>
              <a:ea typeface="楷体" pitchFamily="18" charset="-122"/>
            </a:endParaRPr>
          </a:p>
        </p:txBody>
      </p:sp>
      <p:sp>
        <p:nvSpPr>
          <p:cNvPr id="58373" name="Text Box 5"/>
          <p:cNvSpPr txBox="1">
            <a:spLocks noChangeArrowheads="1"/>
          </p:cNvSpPr>
          <p:nvPr/>
        </p:nvSpPr>
        <p:spPr bwMode="auto">
          <a:xfrm>
            <a:off x="250825" y="754063"/>
            <a:ext cx="8778875" cy="5843587"/>
          </a:xfrm>
          <a:prstGeom prst="rect">
            <a:avLst/>
          </a:prstGeom>
          <a:noFill/>
          <a:ln w="9525">
            <a:noFill/>
            <a:miter lim="800000"/>
            <a:headEnd/>
            <a:tailEnd/>
          </a:ln>
        </p:spPr>
        <p:txBody>
          <a:bodyPr>
            <a:spAutoFit/>
          </a:bodyPr>
          <a:lstStyle/>
          <a:p>
            <a:pPr>
              <a:spcBef>
                <a:spcPct val="20000"/>
              </a:spcBef>
            </a:pPr>
            <a:r>
              <a:rPr lang="en-US" altLang="zh-CN" b="1">
                <a:latin typeface="楷体" pitchFamily="18" charset="-122"/>
                <a:ea typeface="楷体" pitchFamily="18" charset="-122"/>
              </a:rPr>
              <a:t>   A</a:t>
            </a:r>
            <a:r>
              <a:rPr lang="zh-CN" altLang="en-US" b="1">
                <a:latin typeface="楷体" pitchFamily="18" charset="-122"/>
                <a:ea typeface="楷体" pitchFamily="18" charset="-122"/>
              </a:rPr>
              <a:t>站 	方向	   </a:t>
            </a:r>
            <a:r>
              <a:rPr lang="en-US" altLang="zh-CN" b="1">
                <a:latin typeface="楷体" pitchFamily="18" charset="-122"/>
                <a:ea typeface="楷体" pitchFamily="18" charset="-122"/>
              </a:rPr>
              <a:t>B</a:t>
            </a:r>
            <a:r>
              <a:rPr lang="zh-CN" altLang="en-US" b="1">
                <a:latin typeface="楷体" pitchFamily="18" charset="-122"/>
                <a:ea typeface="楷体" pitchFamily="18" charset="-122"/>
              </a:rPr>
              <a:t>站       说    明</a:t>
            </a:r>
          </a:p>
          <a:p>
            <a:pPr>
              <a:spcBef>
                <a:spcPct val="20000"/>
              </a:spcBef>
            </a:pPr>
            <a:r>
              <a:rPr lang="en-US" altLang="zh-CN" b="1">
                <a:latin typeface="楷体" pitchFamily="18" charset="-122"/>
                <a:ea typeface="楷体" pitchFamily="18" charset="-122"/>
              </a:rPr>
              <a:t>B:RR,</a:t>
            </a:r>
            <a:r>
              <a:rPr lang="en-US" altLang="zh-CN" b="1">
                <a:solidFill>
                  <a:srgbClr val="FF0000"/>
                </a:solidFill>
                <a:latin typeface="楷体" pitchFamily="18" charset="-122"/>
                <a:ea typeface="楷体" pitchFamily="18" charset="-122"/>
              </a:rPr>
              <a:t>P=1</a:t>
            </a:r>
            <a:r>
              <a:rPr lang="en-US" altLang="zh-CN" b="1">
                <a:latin typeface="楷体" pitchFamily="18" charset="-122"/>
                <a:ea typeface="楷体" pitchFamily="18" charset="-122"/>
              </a:rPr>
              <a:t>,0	━→		      </a:t>
            </a:r>
            <a:r>
              <a:rPr lang="zh-CN" altLang="en-US" b="1">
                <a:latin typeface="楷体" pitchFamily="18" charset="-122"/>
                <a:ea typeface="楷体" pitchFamily="18" charset="-122"/>
              </a:rPr>
              <a:t>；</a:t>
            </a:r>
            <a:r>
              <a:rPr lang="en-US" altLang="zh-CN" b="1">
                <a:latin typeface="楷体" pitchFamily="18" charset="-122"/>
                <a:ea typeface="楷体" pitchFamily="18" charset="-122"/>
              </a:rPr>
              <a:t>A</a:t>
            </a:r>
            <a:r>
              <a:rPr lang="zh-CN" altLang="en-US" b="1">
                <a:latin typeface="楷体" pitchFamily="18" charset="-122"/>
                <a:ea typeface="楷体" pitchFamily="18" charset="-122"/>
              </a:rPr>
              <a:t>要求</a:t>
            </a:r>
            <a:r>
              <a:rPr lang="en-US" altLang="zh-CN" b="1">
                <a:latin typeface="楷体" pitchFamily="18" charset="-122"/>
                <a:ea typeface="楷体" pitchFamily="18" charset="-122"/>
              </a:rPr>
              <a:t>B</a:t>
            </a:r>
            <a:r>
              <a:rPr lang="zh-CN" altLang="en-US" b="1">
                <a:latin typeface="楷体" pitchFamily="18" charset="-122"/>
                <a:ea typeface="楷体" pitchFamily="18" charset="-122"/>
              </a:rPr>
              <a:t>传输</a:t>
            </a:r>
            <a:r>
              <a:rPr lang="en-US" altLang="zh-CN" b="1">
                <a:latin typeface="楷体" pitchFamily="18" charset="-122"/>
                <a:ea typeface="楷体" pitchFamily="18" charset="-122"/>
              </a:rPr>
              <a:t>(</a:t>
            </a:r>
            <a:r>
              <a:rPr lang="zh-CN" altLang="en-US" b="1">
                <a:latin typeface="楷体" pitchFamily="18" charset="-122"/>
                <a:ea typeface="楷体" pitchFamily="18" charset="-122"/>
              </a:rPr>
              <a:t>全双工</a:t>
            </a:r>
            <a:r>
              <a:rPr lang="en-US" altLang="zh-CN" b="1">
                <a:latin typeface="楷体" pitchFamily="18" charset="-122"/>
                <a:ea typeface="楷体" pitchFamily="18" charset="-122"/>
              </a:rPr>
              <a:t>)</a:t>
            </a:r>
          </a:p>
          <a:p>
            <a:pPr>
              <a:spcBef>
                <a:spcPct val="20000"/>
              </a:spcBef>
            </a:pPr>
            <a:r>
              <a:rPr lang="en-US" altLang="zh-CN" b="1">
                <a:latin typeface="楷体" pitchFamily="18" charset="-122"/>
                <a:ea typeface="楷体" pitchFamily="18" charset="-122"/>
              </a:rPr>
              <a:t>B:I,0,P=0,0	━→			</a:t>
            </a:r>
            <a:r>
              <a:rPr lang="zh-CN" altLang="en-US" b="1">
                <a:latin typeface="楷体" pitchFamily="18" charset="-122"/>
                <a:ea typeface="楷体" pitchFamily="18" charset="-122"/>
              </a:rPr>
              <a:t>；</a:t>
            </a:r>
            <a:r>
              <a:rPr lang="en-US" altLang="zh-CN" b="1">
                <a:latin typeface="楷体" pitchFamily="18" charset="-122"/>
                <a:ea typeface="楷体" pitchFamily="18" charset="-122"/>
              </a:rPr>
              <a:t>A</a:t>
            </a:r>
            <a:r>
              <a:rPr lang="zh-CN" altLang="en-US" b="1">
                <a:latin typeface="楷体" pitchFamily="18" charset="-122"/>
                <a:ea typeface="楷体" pitchFamily="18" charset="-122"/>
              </a:rPr>
              <a:t>发</a:t>
            </a:r>
            <a:r>
              <a:rPr lang="en-US" altLang="zh-CN" b="1">
                <a:latin typeface="楷体" pitchFamily="18" charset="-122"/>
                <a:ea typeface="楷体" pitchFamily="18" charset="-122"/>
              </a:rPr>
              <a:t>0</a:t>
            </a:r>
            <a:r>
              <a:rPr lang="zh-CN" altLang="en-US" b="1">
                <a:latin typeface="楷体" pitchFamily="18" charset="-122"/>
                <a:ea typeface="楷体" pitchFamily="18" charset="-122"/>
              </a:rPr>
              <a:t>号帧</a:t>
            </a:r>
            <a:r>
              <a:rPr lang="en-US" altLang="zh-CN" b="1">
                <a:latin typeface="楷体" pitchFamily="18" charset="-122"/>
                <a:ea typeface="楷体" pitchFamily="18" charset="-122"/>
              </a:rPr>
              <a:t>,</a:t>
            </a:r>
            <a:r>
              <a:rPr lang="zh-CN" altLang="en-US" b="1">
                <a:latin typeface="楷体" pitchFamily="18" charset="-122"/>
                <a:ea typeface="楷体" pitchFamily="18" charset="-122"/>
              </a:rPr>
              <a:t>可接</a:t>
            </a:r>
            <a:r>
              <a:rPr lang="en-US" altLang="zh-CN" b="1">
                <a:latin typeface="楷体" pitchFamily="18" charset="-122"/>
                <a:ea typeface="楷体" pitchFamily="18" charset="-122"/>
              </a:rPr>
              <a:t>B</a:t>
            </a:r>
            <a:r>
              <a:rPr lang="zh-CN" altLang="en-US" b="1">
                <a:latin typeface="楷体" pitchFamily="18" charset="-122"/>
                <a:ea typeface="楷体" pitchFamily="18" charset="-122"/>
              </a:rPr>
              <a:t>的</a:t>
            </a:r>
            <a:r>
              <a:rPr lang="en-US" altLang="zh-CN" b="1">
                <a:latin typeface="楷体" pitchFamily="18" charset="-122"/>
                <a:ea typeface="楷体" pitchFamily="18" charset="-122"/>
              </a:rPr>
              <a:t>0</a:t>
            </a:r>
            <a:r>
              <a:rPr lang="zh-CN" altLang="en-US" b="1">
                <a:latin typeface="楷体" pitchFamily="18" charset="-122"/>
                <a:ea typeface="楷体" pitchFamily="18" charset="-122"/>
              </a:rPr>
              <a:t>号帧</a:t>
            </a:r>
          </a:p>
          <a:p>
            <a:pPr>
              <a:spcBef>
                <a:spcPct val="20000"/>
              </a:spcBef>
            </a:pPr>
            <a:r>
              <a:rPr lang="zh-CN" altLang="en-US" b="1">
                <a:latin typeface="楷体" pitchFamily="18" charset="-122"/>
                <a:ea typeface="楷体" pitchFamily="18" charset="-122"/>
              </a:rPr>
              <a:t>		←━	</a:t>
            </a:r>
            <a:r>
              <a:rPr lang="en-US" altLang="zh-CN" b="1">
                <a:latin typeface="楷体" pitchFamily="18" charset="-122"/>
                <a:ea typeface="楷体" pitchFamily="18" charset="-122"/>
              </a:rPr>
              <a:t>B:I,0,F=0,1	</a:t>
            </a:r>
            <a:r>
              <a:rPr lang="zh-CN" altLang="en-US" b="1">
                <a:latin typeface="楷体" pitchFamily="18" charset="-122"/>
                <a:ea typeface="楷体" pitchFamily="18" charset="-122"/>
              </a:rPr>
              <a:t>；</a:t>
            </a:r>
            <a:r>
              <a:rPr lang="en-US" altLang="zh-CN" b="1">
                <a:latin typeface="楷体" pitchFamily="18" charset="-122"/>
                <a:ea typeface="楷体" pitchFamily="18" charset="-122"/>
              </a:rPr>
              <a:t>B</a:t>
            </a:r>
            <a:r>
              <a:rPr lang="zh-CN" altLang="en-US" b="1">
                <a:latin typeface="楷体" pitchFamily="18" charset="-122"/>
                <a:ea typeface="楷体" pitchFamily="18" charset="-122"/>
              </a:rPr>
              <a:t>发</a:t>
            </a:r>
            <a:r>
              <a:rPr lang="en-US" altLang="zh-CN" b="1">
                <a:latin typeface="楷体" pitchFamily="18" charset="-122"/>
                <a:ea typeface="楷体" pitchFamily="18" charset="-122"/>
              </a:rPr>
              <a:t>0</a:t>
            </a:r>
            <a:r>
              <a:rPr lang="zh-CN" altLang="en-US" b="1">
                <a:latin typeface="楷体" pitchFamily="18" charset="-122"/>
                <a:ea typeface="楷体" pitchFamily="18" charset="-122"/>
              </a:rPr>
              <a:t>号帧</a:t>
            </a:r>
            <a:r>
              <a:rPr lang="en-US" altLang="zh-CN" b="1">
                <a:latin typeface="楷体" pitchFamily="18" charset="-122"/>
                <a:ea typeface="楷体" pitchFamily="18" charset="-122"/>
              </a:rPr>
              <a:t>,</a:t>
            </a:r>
            <a:r>
              <a:rPr lang="zh-CN" altLang="en-US" b="1">
                <a:latin typeface="楷体" pitchFamily="18" charset="-122"/>
                <a:ea typeface="楷体" pitchFamily="18" charset="-122"/>
              </a:rPr>
              <a:t>可接</a:t>
            </a:r>
            <a:r>
              <a:rPr lang="en-US" altLang="zh-CN" b="1">
                <a:latin typeface="楷体" pitchFamily="18" charset="-122"/>
                <a:ea typeface="楷体" pitchFamily="18" charset="-122"/>
              </a:rPr>
              <a:t>A</a:t>
            </a:r>
            <a:r>
              <a:rPr lang="zh-CN" altLang="en-US" b="1">
                <a:latin typeface="楷体" pitchFamily="18" charset="-122"/>
                <a:ea typeface="楷体" pitchFamily="18" charset="-122"/>
              </a:rPr>
              <a:t>的</a:t>
            </a:r>
            <a:r>
              <a:rPr lang="en-US" altLang="zh-CN" b="1">
                <a:latin typeface="楷体" pitchFamily="18" charset="-122"/>
                <a:ea typeface="楷体" pitchFamily="18" charset="-122"/>
              </a:rPr>
              <a:t>1</a:t>
            </a:r>
            <a:r>
              <a:rPr lang="zh-CN" altLang="en-US" b="1">
                <a:latin typeface="楷体" pitchFamily="18" charset="-122"/>
                <a:ea typeface="楷体" pitchFamily="18" charset="-122"/>
              </a:rPr>
              <a:t>号帧</a:t>
            </a:r>
          </a:p>
          <a:p>
            <a:pPr>
              <a:spcBef>
                <a:spcPct val="20000"/>
              </a:spcBef>
            </a:pPr>
            <a:r>
              <a:rPr lang="en-US" altLang="zh-CN" b="1">
                <a:latin typeface="楷体" pitchFamily="18" charset="-122"/>
                <a:ea typeface="楷体" pitchFamily="18" charset="-122"/>
              </a:rPr>
              <a:t>B:I,1,P=0,1	━→			</a:t>
            </a:r>
            <a:r>
              <a:rPr lang="zh-CN" altLang="en-US" b="1">
                <a:latin typeface="楷体" pitchFamily="18" charset="-122"/>
                <a:ea typeface="楷体" pitchFamily="18" charset="-122"/>
              </a:rPr>
              <a:t>；</a:t>
            </a:r>
            <a:r>
              <a:rPr lang="en-US" altLang="zh-CN" b="1">
                <a:latin typeface="楷体" pitchFamily="18" charset="-122"/>
                <a:ea typeface="楷体" pitchFamily="18" charset="-122"/>
              </a:rPr>
              <a:t>A</a:t>
            </a:r>
            <a:r>
              <a:rPr lang="zh-CN" altLang="en-US" b="1">
                <a:latin typeface="楷体" pitchFamily="18" charset="-122"/>
                <a:ea typeface="楷体" pitchFamily="18" charset="-122"/>
              </a:rPr>
              <a:t>发</a:t>
            </a:r>
            <a:r>
              <a:rPr lang="en-US" altLang="zh-CN" b="1">
                <a:latin typeface="楷体" pitchFamily="18" charset="-122"/>
                <a:ea typeface="楷体" pitchFamily="18" charset="-122"/>
              </a:rPr>
              <a:t>1</a:t>
            </a:r>
            <a:r>
              <a:rPr lang="zh-CN" altLang="en-US" b="1">
                <a:latin typeface="楷体" pitchFamily="18" charset="-122"/>
                <a:ea typeface="楷体" pitchFamily="18" charset="-122"/>
              </a:rPr>
              <a:t>号帧</a:t>
            </a:r>
            <a:r>
              <a:rPr lang="en-US" altLang="zh-CN" b="1">
                <a:latin typeface="楷体" pitchFamily="18" charset="-122"/>
                <a:ea typeface="楷体" pitchFamily="18" charset="-122"/>
              </a:rPr>
              <a:t>,</a:t>
            </a:r>
            <a:r>
              <a:rPr lang="zh-CN" altLang="en-US" b="1">
                <a:latin typeface="楷体" pitchFamily="18" charset="-122"/>
                <a:ea typeface="楷体" pitchFamily="18" charset="-122"/>
              </a:rPr>
              <a:t>可接</a:t>
            </a:r>
            <a:r>
              <a:rPr lang="en-US" altLang="zh-CN" b="1">
                <a:latin typeface="楷体" pitchFamily="18" charset="-122"/>
                <a:ea typeface="楷体" pitchFamily="18" charset="-122"/>
              </a:rPr>
              <a:t>B</a:t>
            </a:r>
            <a:r>
              <a:rPr lang="zh-CN" altLang="en-US" b="1">
                <a:latin typeface="楷体" pitchFamily="18" charset="-122"/>
                <a:ea typeface="楷体" pitchFamily="18" charset="-122"/>
              </a:rPr>
              <a:t>的</a:t>
            </a:r>
            <a:r>
              <a:rPr lang="en-US" altLang="zh-CN" b="1">
                <a:latin typeface="楷体" pitchFamily="18" charset="-122"/>
                <a:ea typeface="楷体" pitchFamily="18" charset="-122"/>
              </a:rPr>
              <a:t>1</a:t>
            </a:r>
            <a:r>
              <a:rPr lang="zh-CN" altLang="en-US" b="1">
                <a:latin typeface="楷体" pitchFamily="18" charset="-122"/>
                <a:ea typeface="楷体" pitchFamily="18" charset="-122"/>
              </a:rPr>
              <a:t>号帧</a:t>
            </a:r>
          </a:p>
          <a:p>
            <a:pPr>
              <a:spcBef>
                <a:spcPct val="20000"/>
              </a:spcBef>
            </a:pPr>
            <a:r>
              <a:rPr lang="en-US" altLang="zh-CN" b="1">
                <a:latin typeface="楷体" pitchFamily="18" charset="-122"/>
                <a:ea typeface="楷体" pitchFamily="18" charset="-122"/>
              </a:rPr>
              <a:t>B:I,2,P=0,1	━→			</a:t>
            </a:r>
            <a:r>
              <a:rPr lang="zh-CN" altLang="en-US" b="1">
                <a:latin typeface="楷体" pitchFamily="18" charset="-122"/>
                <a:ea typeface="楷体" pitchFamily="18" charset="-122"/>
              </a:rPr>
              <a:t>；</a:t>
            </a:r>
            <a:r>
              <a:rPr lang="en-US" altLang="zh-CN" b="1">
                <a:latin typeface="楷体" pitchFamily="18" charset="-122"/>
                <a:ea typeface="楷体" pitchFamily="18" charset="-122"/>
              </a:rPr>
              <a:t>A</a:t>
            </a:r>
            <a:r>
              <a:rPr lang="zh-CN" altLang="en-US" b="1">
                <a:latin typeface="楷体" pitchFamily="18" charset="-122"/>
                <a:ea typeface="楷体" pitchFamily="18" charset="-122"/>
              </a:rPr>
              <a:t>发</a:t>
            </a:r>
            <a:r>
              <a:rPr lang="en-US" altLang="zh-CN" b="1">
                <a:latin typeface="楷体" pitchFamily="18" charset="-122"/>
                <a:ea typeface="楷体" pitchFamily="18" charset="-122"/>
              </a:rPr>
              <a:t>2</a:t>
            </a:r>
            <a:r>
              <a:rPr lang="zh-CN" altLang="en-US" b="1">
                <a:latin typeface="楷体" pitchFamily="18" charset="-122"/>
                <a:ea typeface="楷体" pitchFamily="18" charset="-122"/>
              </a:rPr>
              <a:t>号帧</a:t>
            </a:r>
            <a:r>
              <a:rPr lang="en-US" altLang="zh-CN" b="1">
                <a:latin typeface="楷体" pitchFamily="18" charset="-122"/>
                <a:ea typeface="楷体" pitchFamily="18" charset="-122"/>
              </a:rPr>
              <a:t>,</a:t>
            </a:r>
            <a:r>
              <a:rPr lang="zh-CN" altLang="en-US" b="1">
                <a:latin typeface="楷体" pitchFamily="18" charset="-122"/>
                <a:ea typeface="楷体" pitchFamily="18" charset="-122"/>
              </a:rPr>
              <a:t>可接</a:t>
            </a:r>
            <a:r>
              <a:rPr lang="en-US" altLang="zh-CN" b="1">
                <a:latin typeface="楷体" pitchFamily="18" charset="-122"/>
                <a:ea typeface="楷体" pitchFamily="18" charset="-122"/>
              </a:rPr>
              <a:t>B</a:t>
            </a:r>
            <a:r>
              <a:rPr lang="zh-CN" altLang="en-US" b="1">
                <a:latin typeface="楷体" pitchFamily="18" charset="-122"/>
                <a:ea typeface="楷体" pitchFamily="18" charset="-122"/>
              </a:rPr>
              <a:t>的</a:t>
            </a:r>
            <a:r>
              <a:rPr lang="en-US" altLang="zh-CN" b="1">
                <a:latin typeface="楷体" pitchFamily="18" charset="-122"/>
                <a:ea typeface="楷体" pitchFamily="18" charset="-122"/>
              </a:rPr>
              <a:t>1</a:t>
            </a:r>
            <a:r>
              <a:rPr lang="zh-CN" altLang="en-US" b="1">
                <a:latin typeface="楷体" pitchFamily="18" charset="-122"/>
                <a:ea typeface="楷体" pitchFamily="18" charset="-122"/>
              </a:rPr>
              <a:t>号帧</a:t>
            </a:r>
          </a:p>
          <a:p>
            <a:pPr>
              <a:spcBef>
                <a:spcPct val="20000"/>
              </a:spcBef>
            </a:pPr>
            <a:r>
              <a:rPr lang="zh-CN" altLang="en-US" b="1">
                <a:latin typeface="楷体" pitchFamily="18" charset="-122"/>
                <a:ea typeface="楷体" pitchFamily="18" charset="-122"/>
              </a:rPr>
              <a:t>		←━	</a:t>
            </a:r>
            <a:r>
              <a:rPr lang="en-US" altLang="zh-CN" b="1">
                <a:latin typeface="楷体" pitchFamily="18" charset="-122"/>
                <a:ea typeface="楷体" pitchFamily="18" charset="-122"/>
              </a:rPr>
              <a:t>B:I,1,F=0,3	</a:t>
            </a:r>
            <a:r>
              <a:rPr lang="zh-CN" altLang="en-US" b="1">
                <a:latin typeface="楷体" pitchFamily="18" charset="-122"/>
                <a:ea typeface="楷体" pitchFamily="18" charset="-122"/>
              </a:rPr>
              <a:t>；</a:t>
            </a:r>
            <a:r>
              <a:rPr lang="en-US" altLang="zh-CN" b="1">
                <a:latin typeface="楷体" pitchFamily="18" charset="-122"/>
                <a:ea typeface="楷体" pitchFamily="18" charset="-122"/>
              </a:rPr>
              <a:t>B</a:t>
            </a:r>
            <a:r>
              <a:rPr lang="zh-CN" altLang="en-US" b="1">
                <a:latin typeface="楷体" pitchFamily="18" charset="-122"/>
                <a:ea typeface="楷体" pitchFamily="18" charset="-122"/>
              </a:rPr>
              <a:t>发</a:t>
            </a:r>
            <a:r>
              <a:rPr lang="en-US" altLang="zh-CN" b="1">
                <a:latin typeface="楷体" pitchFamily="18" charset="-122"/>
                <a:ea typeface="楷体" pitchFamily="18" charset="-122"/>
              </a:rPr>
              <a:t>1</a:t>
            </a:r>
            <a:r>
              <a:rPr lang="zh-CN" altLang="en-US" b="1">
                <a:latin typeface="楷体" pitchFamily="18" charset="-122"/>
                <a:ea typeface="楷体" pitchFamily="18" charset="-122"/>
              </a:rPr>
              <a:t>号帧</a:t>
            </a:r>
            <a:r>
              <a:rPr lang="en-US" altLang="zh-CN" b="1">
                <a:latin typeface="楷体" pitchFamily="18" charset="-122"/>
                <a:ea typeface="楷体" pitchFamily="18" charset="-122"/>
              </a:rPr>
              <a:t>,</a:t>
            </a:r>
            <a:r>
              <a:rPr lang="zh-CN" altLang="en-US" b="1">
                <a:latin typeface="楷体" pitchFamily="18" charset="-122"/>
                <a:ea typeface="楷体" pitchFamily="18" charset="-122"/>
              </a:rPr>
              <a:t>可接</a:t>
            </a:r>
            <a:r>
              <a:rPr lang="en-US" altLang="zh-CN" b="1">
                <a:latin typeface="楷体" pitchFamily="18" charset="-122"/>
                <a:ea typeface="楷体" pitchFamily="18" charset="-122"/>
              </a:rPr>
              <a:t>A</a:t>
            </a:r>
            <a:r>
              <a:rPr lang="zh-CN" altLang="en-US" b="1">
                <a:latin typeface="楷体" pitchFamily="18" charset="-122"/>
                <a:ea typeface="楷体" pitchFamily="18" charset="-122"/>
              </a:rPr>
              <a:t>的</a:t>
            </a:r>
            <a:r>
              <a:rPr lang="en-US" altLang="zh-CN" b="1">
                <a:latin typeface="楷体" pitchFamily="18" charset="-122"/>
                <a:ea typeface="楷体" pitchFamily="18" charset="-122"/>
              </a:rPr>
              <a:t>3</a:t>
            </a:r>
            <a:r>
              <a:rPr lang="zh-CN" altLang="en-US" b="1">
                <a:latin typeface="楷体" pitchFamily="18" charset="-122"/>
                <a:ea typeface="楷体" pitchFamily="18" charset="-122"/>
              </a:rPr>
              <a:t>号帧</a:t>
            </a:r>
          </a:p>
          <a:p>
            <a:pPr>
              <a:spcBef>
                <a:spcPct val="20000"/>
              </a:spcBef>
            </a:pPr>
            <a:r>
              <a:rPr lang="en-US" altLang="zh-CN" b="1">
                <a:latin typeface="楷体" pitchFamily="18" charset="-122"/>
                <a:ea typeface="楷体" pitchFamily="18" charset="-122"/>
              </a:rPr>
              <a:t>B:I,3,P=0,2	━→			</a:t>
            </a:r>
            <a:r>
              <a:rPr lang="zh-CN" altLang="en-US" b="1">
                <a:latin typeface="楷体" pitchFamily="18" charset="-122"/>
                <a:ea typeface="楷体" pitchFamily="18" charset="-122"/>
              </a:rPr>
              <a:t>；</a:t>
            </a:r>
            <a:r>
              <a:rPr lang="en-US" altLang="zh-CN" b="1">
                <a:latin typeface="楷体" pitchFamily="18" charset="-122"/>
                <a:ea typeface="楷体" pitchFamily="18" charset="-122"/>
              </a:rPr>
              <a:t>A</a:t>
            </a:r>
            <a:r>
              <a:rPr lang="zh-CN" altLang="en-US" b="1">
                <a:latin typeface="楷体" pitchFamily="18" charset="-122"/>
                <a:ea typeface="楷体" pitchFamily="18" charset="-122"/>
              </a:rPr>
              <a:t>发</a:t>
            </a:r>
            <a:r>
              <a:rPr lang="en-US" altLang="zh-CN" b="1">
                <a:latin typeface="楷体" pitchFamily="18" charset="-122"/>
                <a:ea typeface="楷体" pitchFamily="18" charset="-122"/>
              </a:rPr>
              <a:t>3</a:t>
            </a:r>
            <a:r>
              <a:rPr lang="zh-CN" altLang="en-US" b="1">
                <a:latin typeface="楷体" pitchFamily="18" charset="-122"/>
                <a:ea typeface="楷体" pitchFamily="18" charset="-122"/>
              </a:rPr>
              <a:t>号帧</a:t>
            </a:r>
            <a:r>
              <a:rPr lang="en-US" altLang="zh-CN" b="1">
                <a:latin typeface="楷体" pitchFamily="18" charset="-122"/>
                <a:ea typeface="楷体" pitchFamily="18" charset="-122"/>
              </a:rPr>
              <a:t>,</a:t>
            </a:r>
            <a:r>
              <a:rPr lang="zh-CN" altLang="en-US" b="1">
                <a:latin typeface="楷体" pitchFamily="18" charset="-122"/>
                <a:ea typeface="楷体" pitchFamily="18" charset="-122"/>
              </a:rPr>
              <a:t>可接</a:t>
            </a:r>
            <a:r>
              <a:rPr lang="en-US" altLang="zh-CN" b="1">
                <a:latin typeface="楷体" pitchFamily="18" charset="-122"/>
                <a:ea typeface="楷体" pitchFamily="18" charset="-122"/>
              </a:rPr>
              <a:t>B</a:t>
            </a:r>
            <a:r>
              <a:rPr lang="zh-CN" altLang="en-US" b="1">
                <a:latin typeface="楷体" pitchFamily="18" charset="-122"/>
                <a:ea typeface="楷体" pitchFamily="18" charset="-122"/>
              </a:rPr>
              <a:t>的</a:t>
            </a:r>
            <a:r>
              <a:rPr lang="en-US" altLang="zh-CN" b="1">
                <a:latin typeface="楷体" pitchFamily="18" charset="-122"/>
                <a:ea typeface="楷体" pitchFamily="18" charset="-122"/>
              </a:rPr>
              <a:t>2</a:t>
            </a:r>
            <a:r>
              <a:rPr lang="zh-CN" altLang="en-US" b="1">
                <a:latin typeface="楷体" pitchFamily="18" charset="-122"/>
                <a:ea typeface="楷体" pitchFamily="18" charset="-122"/>
              </a:rPr>
              <a:t>号帧</a:t>
            </a:r>
          </a:p>
          <a:p>
            <a:pPr>
              <a:spcBef>
                <a:spcPct val="20000"/>
              </a:spcBef>
            </a:pPr>
            <a:r>
              <a:rPr lang="zh-CN" altLang="en-US" b="1">
                <a:latin typeface="楷体" pitchFamily="18" charset="-122"/>
                <a:ea typeface="楷体" pitchFamily="18" charset="-122"/>
              </a:rPr>
              <a:t>		←━	</a:t>
            </a:r>
            <a:r>
              <a:rPr lang="en-US" altLang="zh-CN" b="1">
                <a:latin typeface="楷体" pitchFamily="18" charset="-122"/>
                <a:ea typeface="楷体" pitchFamily="18" charset="-122"/>
              </a:rPr>
              <a:t>B:I,2,</a:t>
            </a:r>
            <a:r>
              <a:rPr lang="en-US" altLang="zh-CN" b="1">
                <a:solidFill>
                  <a:srgbClr val="FF0000"/>
                </a:solidFill>
                <a:latin typeface="楷体" pitchFamily="18" charset="-122"/>
                <a:ea typeface="楷体" pitchFamily="18" charset="-122"/>
              </a:rPr>
              <a:t>F=1</a:t>
            </a:r>
            <a:r>
              <a:rPr lang="en-US" altLang="zh-CN" b="1">
                <a:latin typeface="楷体" pitchFamily="18" charset="-122"/>
                <a:ea typeface="楷体" pitchFamily="18" charset="-122"/>
              </a:rPr>
              <a:t>,4	</a:t>
            </a:r>
            <a:r>
              <a:rPr lang="zh-CN" altLang="en-US" b="1">
                <a:latin typeface="楷体" pitchFamily="18" charset="-122"/>
                <a:ea typeface="楷体" pitchFamily="18" charset="-122"/>
              </a:rPr>
              <a:t>；</a:t>
            </a:r>
            <a:r>
              <a:rPr lang="en-US" altLang="zh-CN" b="1">
                <a:latin typeface="楷体" pitchFamily="18" charset="-122"/>
                <a:ea typeface="楷体" pitchFamily="18" charset="-122"/>
              </a:rPr>
              <a:t>B</a:t>
            </a:r>
            <a:r>
              <a:rPr lang="zh-CN" altLang="en-US" b="1">
                <a:latin typeface="楷体" pitchFamily="18" charset="-122"/>
                <a:ea typeface="楷体" pitchFamily="18" charset="-122"/>
              </a:rPr>
              <a:t>发最后</a:t>
            </a:r>
            <a:r>
              <a:rPr lang="en-US" altLang="zh-CN" b="1">
                <a:latin typeface="楷体" pitchFamily="18" charset="-122"/>
                <a:ea typeface="楷体" pitchFamily="18" charset="-122"/>
              </a:rPr>
              <a:t>2</a:t>
            </a:r>
            <a:r>
              <a:rPr lang="zh-CN" altLang="en-US" b="1">
                <a:latin typeface="楷体" pitchFamily="18" charset="-122"/>
                <a:ea typeface="楷体" pitchFamily="18" charset="-122"/>
              </a:rPr>
              <a:t>号帧</a:t>
            </a:r>
            <a:r>
              <a:rPr lang="en-US" altLang="zh-CN" b="1">
                <a:latin typeface="楷体" pitchFamily="18" charset="-122"/>
                <a:ea typeface="楷体" pitchFamily="18" charset="-122"/>
              </a:rPr>
              <a:t>,</a:t>
            </a:r>
            <a:r>
              <a:rPr lang="zh-CN" altLang="en-US" b="1">
                <a:latin typeface="楷体" pitchFamily="18" charset="-122"/>
                <a:ea typeface="楷体" pitchFamily="18" charset="-122"/>
              </a:rPr>
              <a:t>可接</a:t>
            </a:r>
            <a:r>
              <a:rPr lang="en-US" altLang="zh-CN" b="1">
                <a:latin typeface="楷体" pitchFamily="18" charset="-122"/>
                <a:ea typeface="楷体" pitchFamily="18" charset="-122"/>
              </a:rPr>
              <a:t>A</a:t>
            </a:r>
            <a:r>
              <a:rPr lang="zh-CN" altLang="en-US" b="1">
                <a:latin typeface="楷体" pitchFamily="18" charset="-122"/>
                <a:ea typeface="楷体" pitchFamily="18" charset="-122"/>
              </a:rPr>
              <a:t>的</a:t>
            </a:r>
            <a:r>
              <a:rPr lang="en-US" altLang="zh-CN" b="1">
                <a:latin typeface="楷体" pitchFamily="18" charset="-122"/>
                <a:ea typeface="楷体" pitchFamily="18" charset="-122"/>
              </a:rPr>
              <a:t>4</a:t>
            </a:r>
            <a:r>
              <a:rPr lang="zh-CN" altLang="en-US" b="1">
                <a:latin typeface="楷体" pitchFamily="18" charset="-122"/>
                <a:ea typeface="楷体" pitchFamily="18" charset="-122"/>
              </a:rPr>
              <a:t>号</a:t>
            </a:r>
          </a:p>
          <a:p>
            <a:pPr>
              <a:spcBef>
                <a:spcPct val="20000"/>
              </a:spcBef>
            </a:pPr>
            <a:r>
              <a:rPr lang="en-US" altLang="zh-CN" b="1">
                <a:latin typeface="楷体" pitchFamily="18" charset="-122"/>
                <a:ea typeface="楷体" pitchFamily="18" charset="-122"/>
              </a:rPr>
              <a:t>B:I,4,P=0,3	━→			</a:t>
            </a:r>
            <a:r>
              <a:rPr lang="zh-CN" altLang="en-US" b="1">
                <a:latin typeface="楷体" pitchFamily="18" charset="-122"/>
                <a:ea typeface="楷体" pitchFamily="18" charset="-122"/>
              </a:rPr>
              <a:t>；</a:t>
            </a:r>
            <a:r>
              <a:rPr lang="en-US" altLang="zh-CN" b="1">
                <a:latin typeface="楷体" pitchFamily="18" charset="-122"/>
                <a:ea typeface="楷体" pitchFamily="18" charset="-122"/>
              </a:rPr>
              <a:t>A</a:t>
            </a:r>
            <a:r>
              <a:rPr lang="zh-CN" altLang="en-US" b="1">
                <a:latin typeface="楷体" pitchFamily="18" charset="-122"/>
                <a:ea typeface="楷体" pitchFamily="18" charset="-122"/>
              </a:rPr>
              <a:t>发</a:t>
            </a:r>
            <a:r>
              <a:rPr lang="en-US" altLang="zh-CN" b="1">
                <a:latin typeface="楷体" pitchFamily="18" charset="-122"/>
                <a:ea typeface="楷体" pitchFamily="18" charset="-122"/>
              </a:rPr>
              <a:t>4</a:t>
            </a:r>
            <a:r>
              <a:rPr lang="zh-CN" altLang="en-US" b="1">
                <a:latin typeface="楷体" pitchFamily="18" charset="-122"/>
                <a:ea typeface="楷体" pitchFamily="18" charset="-122"/>
              </a:rPr>
              <a:t>号帧</a:t>
            </a:r>
            <a:r>
              <a:rPr lang="en-US" altLang="zh-CN" b="1">
                <a:latin typeface="楷体" pitchFamily="18" charset="-122"/>
                <a:ea typeface="楷体" pitchFamily="18" charset="-122"/>
              </a:rPr>
              <a:t>,</a:t>
            </a:r>
            <a:r>
              <a:rPr lang="zh-CN" altLang="en-US" b="1">
                <a:latin typeface="楷体" pitchFamily="18" charset="-122"/>
                <a:ea typeface="楷体" pitchFamily="18" charset="-122"/>
              </a:rPr>
              <a:t>收妥</a:t>
            </a:r>
            <a:r>
              <a:rPr lang="en-US" altLang="zh-CN" b="1">
                <a:latin typeface="楷体" pitchFamily="18" charset="-122"/>
                <a:ea typeface="楷体" pitchFamily="18" charset="-122"/>
              </a:rPr>
              <a:t>B</a:t>
            </a:r>
            <a:r>
              <a:rPr lang="zh-CN" altLang="en-US" b="1">
                <a:latin typeface="楷体" pitchFamily="18" charset="-122"/>
                <a:ea typeface="楷体" pitchFamily="18" charset="-122"/>
              </a:rPr>
              <a:t>的</a:t>
            </a:r>
            <a:r>
              <a:rPr lang="en-US" altLang="zh-CN" b="1">
                <a:latin typeface="楷体" pitchFamily="18" charset="-122"/>
                <a:ea typeface="楷体" pitchFamily="18" charset="-122"/>
              </a:rPr>
              <a:t>2</a:t>
            </a:r>
            <a:r>
              <a:rPr lang="zh-CN" altLang="en-US" b="1">
                <a:latin typeface="楷体" pitchFamily="18" charset="-122"/>
                <a:ea typeface="楷体" pitchFamily="18" charset="-122"/>
              </a:rPr>
              <a:t>号帧</a:t>
            </a:r>
          </a:p>
          <a:p>
            <a:pPr>
              <a:spcBef>
                <a:spcPct val="20000"/>
              </a:spcBef>
            </a:pPr>
            <a:r>
              <a:rPr lang="en-US" altLang="zh-CN" b="1">
                <a:latin typeface="楷体" pitchFamily="18" charset="-122"/>
                <a:ea typeface="楷体" pitchFamily="18" charset="-122"/>
              </a:rPr>
              <a:t>B:I,5,</a:t>
            </a:r>
            <a:r>
              <a:rPr lang="en-US" altLang="zh-CN" b="1">
                <a:solidFill>
                  <a:srgbClr val="FF0000"/>
                </a:solidFill>
                <a:latin typeface="楷体" pitchFamily="18" charset="-122"/>
                <a:ea typeface="楷体" pitchFamily="18" charset="-122"/>
              </a:rPr>
              <a:t>P=1</a:t>
            </a:r>
            <a:r>
              <a:rPr lang="en-US" altLang="zh-CN" b="1">
                <a:latin typeface="楷体" pitchFamily="18" charset="-122"/>
                <a:ea typeface="楷体" pitchFamily="18" charset="-122"/>
              </a:rPr>
              <a:t>,3	━→			</a:t>
            </a:r>
            <a:r>
              <a:rPr lang="zh-CN" altLang="en-US" b="1">
                <a:latin typeface="楷体" pitchFamily="18" charset="-122"/>
                <a:ea typeface="楷体" pitchFamily="18" charset="-122"/>
              </a:rPr>
              <a:t>；</a:t>
            </a:r>
            <a:r>
              <a:rPr lang="en-US" altLang="zh-CN" b="1">
                <a:latin typeface="楷体" pitchFamily="18" charset="-122"/>
                <a:ea typeface="楷体" pitchFamily="18" charset="-122"/>
              </a:rPr>
              <a:t>A</a:t>
            </a:r>
            <a:r>
              <a:rPr lang="zh-CN" altLang="en-US" b="1">
                <a:latin typeface="楷体" pitchFamily="18" charset="-122"/>
                <a:ea typeface="楷体" pitchFamily="18" charset="-122"/>
              </a:rPr>
              <a:t>发</a:t>
            </a:r>
            <a:r>
              <a:rPr lang="en-US" altLang="zh-CN" b="1">
                <a:latin typeface="楷体" pitchFamily="18" charset="-122"/>
                <a:ea typeface="楷体" pitchFamily="18" charset="-122"/>
              </a:rPr>
              <a:t>5</a:t>
            </a:r>
            <a:r>
              <a:rPr lang="zh-CN" altLang="en-US" b="1">
                <a:latin typeface="楷体" pitchFamily="18" charset="-122"/>
                <a:ea typeface="楷体" pitchFamily="18" charset="-122"/>
              </a:rPr>
              <a:t>号帧</a:t>
            </a:r>
            <a:r>
              <a:rPr lang="en-US" altLang="zh-CN" b="1">
                <a:latin typeface="楷体" pitchFamily="18" charset="-122"/>
                <a:ea typeface="楷体" pitchFamily="18" charset="-122"/>
              </a:rPr>
              <a:t>,</a:t>
            </a:r>
            <a:r>
              <a:rPr lang="zh-CN" altLang="en-US" b="1">
                <a:latin typeface="楷体" pitchFamily="18" charset="-122"/>
                <a:ea typeface="楷体" pitchFamily="18" charset="-122"/>
              </a:rPr>
              <a:t>要求</a:t>
            </a:r>
            <a:r>
              <a:rPr lang="en-US" altLang="zh-CN" b="1">
                <a:latin typeface="楷体" pitchFamily="18" charset="-122"/>
                <a:ea typeface="楷体" pitchFamily="18" charset="-122"/>
              </a:rPr>
              <a:t>B</a:t>
            </a:r>
            <a:r>
              <a:rPr lang="zh-CN" altLang="en-US" b="1">
                <a:latin typeface="楷体" pitchFamily="18" charset="-122"/>
                <a:ea typeface="楷体" pitchFamily="18" charset="-122"/>
              </a:rPr>
              <a:t>的确认</a:t>
            </a:r>
          </a:p>
          <a:p>
            <a:pPr>
              <a:spcBef>
                <a:spcPct val="20000"/>
              </a:spcBef>
            </a:pPr>
            <a:r>
              <a:rPr lang="zh-CN" altLang="en-US" b="1">
                <a:latin typeface="楷体" pitchFamily="18" charset="-122"/>
                <a:ea typeface="楷体" pitchFamily="18" charset="-122"/>
              </a:rPr>
              <a:t>		←━	</a:t>
            </a:r>
            <a:r>
              <a:rPr lang="en-US" altLang="zh-CN" b="1">
                <a:latin typeface="楷体" pitchFamily="18" charset="-122"/>
                <a:ea typeface="楷体" pitchFamily="18" charset="-122"/>
              </a:rPr>
              <a:t>B:RR,</a:t>
            </a:r>
            <a:r>
              <a:rPr lang="en-US" altLang="zh-CN" b="1">
                <a:solidFill>
                  <a:srgbClr val="FF0000"/>
                </a:solidFill>
                <a:latin typeface="楷体" pitchFamily="18" charset="-122"/>
                <a:ea typeface="楷体" pitchFamily="18" charset="-122"/>
              </a:rPr>
              <a:t>F=1</a:t>
            </a:r>
            <a:r>
              <a:rPr lang="en-US" altLang="zh-CN" b="1">
                <a:latin typeface="楷体" pitchFamily="18" charset="-122"/>
                <a:ea typeface="楷体" pitchFamily="18" charset="-122"/>
              </a:rPr>
              <a:t>,6	</a:t>
            </a:r>
            <a:r>
              <a:rPr lang="zh-CN" altLang="en-US" b="1">
                <a:latin typeface="楷体" pitchFamily="18" charset="-122"/>
                <a:ea typeface="楷体" pitchFamily="18" charset="-122"/>
              </a:rPr>
              <a:t>；</a:t>
            </a:r>
            <a:r>
              <a:rPr lang="en-US" altLang="zh-CN" b="1">
                <a:latin typeface="楷体" pitchFamily="18" charset="-122"/>
                <a:ea typeface="楷体" pitchFamily="18" charset="-122"/>
              </a:rPr>
              <a:t>B</a:t>
            </a:r>
            <a:r>
              <a:rPr lang="zh-CN" altLang="en-US" b="1">
                <a:latin typeface="楷体" pitchFamily="18" charset="-122"/>
                <a:ea typeface="楷体" pitchFamily="18" charset="-122"/>
              </a:rPr>
              <a:t>确认</a:t>
            </a:r>
            <a:r>
              <a:rPr lang="en-US" altLang="zh-CN" b="1">
                <a:latin typeface="楷体" pitchFamily="18" charset="-122"/>
                <a:ea typeface="楷体" pitchFamily="18" charset="-122"/>
              </a:rPr>
              <a:t>A</a:t>
            </a:r>
            <a:r>
              <a:rPr lang="zh-CN" altLang="en-US" b="1">
                <a:latin typeface="楷体" pitchFamily="18" charset="-122"/>
                <a:ea typeface="楷体" pitchFamily="18" charset="-122"/>
              </a:rPr>
              <a:t>的</a:t>
            </a:r>
            <a:r>
              <a:rPr lang="en-US" altLang="zh-CN" b="1">
                <a:latin typeface="楷体" pitchFamily="18" charset="-122"/>
                <a:ea typeface="楷体" pitchFamily="18" charset="-122"/>
              </a:rPr>
              <a:t>5</a:t>
            </a:r>
            <a:r>
              <a:rPr lang="zh-CN" altLang="en-US" b="1">
                <a:latin typeface="楷体" pitchFamily="18" charset="-122"/>
                <a:ea typeface="楷体" pitchFamily="18" charset="-122"/>
              </a:rPr>
              <a:t>号帧</a:t>
            </a:r>
          </a:p>
          <a:p>
            <a:pPr>
              <a:lnSpc>
                <a:spcPct val="135000"/>
              </a:lnSpc>
              <a:spcBef>
                <a:spcPct val="20000"/>
              </a:spcBef>
            </a:pPr>
            <a:r>
              <a:rPr lang="zh-CN" altLang="en-US" b="1">
                <a:latin typeface="楷体" pitchFamily="18" charset="-122"/>
                <a:ea typeface="楷体" pitchFamily="18" charset="-122"/>
              </a:rPr>
              <a:t>		</a:t>
            </a:r>
            <a:r>
              <a:rPr lang="en-US" altLang="zh-CN" b="1">
                <a:latin typeface="楷体" pitchFamily="18" charset="-122"/>
                <a:ea typeface="楷体" pitchFamily="18" charset="-122"/>
              </a:rPr>
              <a:t>......		</a:t>
            </a:r>
            <a:r>
              <a:rPr lang="zh-CN" altLang="en-US" b="1">
                <a:latin typeface="楷体" pitchFamily="18" charset="-122"/>
                <a:ea typeface="楷体" pitchFamily="18" charset="-122"/>
              </a:rPr>
              <a:t>；双方继续交换信息</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Rectangle 2"/>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59395" name="Text Box 3"/>
          <p:cNvSpPr txBox="1">
            <a:spLocks noChangeArrowheads="1"/>
          </p:cNvSpPr>
          <p:nvPr/>
        </p:nvSpPr>
        <p:spPr bwMode="auto">
          <a:xfrm>
            <a:off x="861060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75</a:t>
            </a:r>
            <a:endParaRPr lang="en-US" altLang="zh-CN" dirty="0"/>
          </a:p>
        </p:txBody>
      </p:sp>
      <p:sp>
        <p:nvSpPr>
          <p:cNvPr id="59396" name="Text Box 4"/>
          <p:cNvSpPr txBox="1">
            <a:spLocks noChangeArrowheads="1"/>
          </p:cNvSpPr>
          <p:nvPr/>
        </p:nvSpPr>
        <p:spPr bwMode="auto">
          <a:xfrm>
            <a:off x="468313" y="44450"/>
            <a:ext cx="2735262" cy="676275"/>
          </a:xfrm>
          <a:prstGeom prst="rect">
            <a:avLst/>
          </a:prstGeom>
          <a:noFill/>
          <a:ln w="9525">
            <a:noFill/>
            <a:miter lim="800000"/>
            <a:headEnd/>
            <a:tailEnd/>
          </a:ln>
        </p:spPr>
        <p:txBody>
          <a:bodyPr>
            <a:spAutoFit/>
          </a:bodyPr>
          <a:lstStyle/>
          <a:p>
            <a:pPr>
              <a:lnSpc>
                <a:spcPct val="120000"/>
              </a:lnSpc>
            </a:pPr>
            <a:r>
              <a:rPr lang="en-US" altLang="zh-CN" sz="3200" b="1">
                <a:solidFill>
                  <a:srgbClr val="FF0000"/>
                </a:solidFill>
                <a:latin typeface="楷体" pitchFamily="18" charset="-122"/>
                <a:ea typeface="楷体" pitchFamily="18" charset="-122"/>
              </a:rPr>
              <a:t>☆ </a:t>
            </a:r>
            <a:r>
              <a:rPr lang="zh-CN" altLang="en-US" sz="3200" b="1">
                <a:solidFill>
                  <a:srgbClr val="FF0000"/>
                </a:solidFill>
                <a:latin typeface="楷体" pitchFamily="18" charset="-122"/>
                <a:ea typeface="楷体" pitchFamily="18" charset="-122"/>
              </a:rPr>
              <a:t>拆除链路</a:t>
            </a:r>
            <a:endParaRPr lang="zh-CN" altLang="en-US" sz="2000" b="1">
              <a:latin typeface="楷体" pitchFamily="18" charset="-122"/>
              <a:ea typeface="楷体" pitchFamily="18" charset="-122"/>
            </a:endParaRPr>
          </a:p>
        </p:txBody>
      </p:sp>
      <p:sp>
        <p:nvSpPr>
          <p:cNvPr id="59397" name="Text Box 5"/>
          <p:cNvSpPr txBox="1">
            <a:spLocks noChangeArrowheads="1"/>
          </p:cNvSpPr>
          <p:nvPr/>
        </p:nvSpPr>
        <p:spPr bwMode="auto">
          <a:xfrm>
            <a:off x="395288" y="1196975"/>
            <a:ext cx="8458200" cy="2355850"/>
          </a:xfrm>
          <a:prstGeom prst="rect">
            <a:avLst/>
          </a:prstGeom>
          <a:noFill/>
          <a:ln w="9525">
            <a:noFill/>
            <a:miter lim="800000"/>
            <a:headEnd/>
            <a:tailEnd/>
          </a:ln>
        </p:spPr>
        <p:txBody>
          <a:bodyPr>
            <a:spAutoFit/>
          </a:bodyPr>
          <a:lstStyle/>
          <a:p>
            <a:pPr>
              <a:lnSpc>
                <a:spcPct val="140000"/>
              </a:lnSpc>
              <a:spcBef>
                <a:spcPct val="20000"/>
              </a:spcBef>
            </a:pPr>
            <a:r>
              <a:rPr lang="en-US" altLang="zh-CN" b="1">
                <a:latin typeface="楷体" pitchFamily="18" charset="-122"/>
                <a:ea typeface="楷体" pitchFamily="18" charset="-122"/>
              </a:rPr>
              <a:t>A</a:t>
            </a:r>
            <a:r>
              <a:rPr lang="zh-CN" altLang="en-US" b="1">
                <a:latin typeface="楷体" pitchFamily="18" charset="-122"/>
                <a:ea typeface="楷体" pitchFamily="18" charset="-122"/>
              </a:rPr>
              <a:t>站		方向	      </a:t>
            </a:r>
            <a:r>
              <a:rPr lang="en-US" altLang="zh-CN" b="1">
                <a:latin typeface="楷体" pitchFamily="18" charset="-122"/>
                <a:ea typeface="楷体" pitchFamily="18" charset="-122"/>
              </a:rPr>
              <a:t>B</a:t>
            </a:r>
            <a:r>
              <a:rPr lang="zh-CN" altLang="en-US" b="1">
                <a:latin typeface="楷体" pitchFamily="18" charset="-122"/>
                <a:ea typeface="楷体" pitchFamily="18" charset="-122"/>
              </a:rPr>
              <a:t>站         说    明</a:t>
            </a:r>
          </a:p>
          <a:p>
            <a:pPr>
              <a:lnSpc>
                <a:spcPct val="140000"/>
              </a:lnSpc>
              <a:spcBef>
                <a:spcPct val="20000"/>
              </a:spcBef>
            </a:pPr>
            <a:r>
              <a:rPr lang="zh-CN" altLang="en-US" b="1">
                <a:latin typeface="楷体" pitchFamily="18" charset="-122"/>
                <a:ea typeface="楷体" pitchFamily="18" charset="-122"/>
              </a:rPr>
              <a:t>		←━		</a:t>
            </a:r>
            <a:r>
              <a:rPr lang="en-US" altLang="zh-CN" b="1">
                <a:latin typeface="楷体" pitchFamily="18" charset="-122"/>
                <a:ea typeface="楷体" pitchFamily="18" charset="-122"/>
              </a:rPr>
              <a:t>B:RD		</a:t>
            </a:r>
            <a:r>
              <a:rPr lang="zh-CN" altLang="en-US" b="1">
                <a:latin typeface="楷体" pitchFamily="18" charset="-122"/>
                <a:ea typeface="楷体" pitchFamily="18" charset="-122"/>
              </a:rPr>
              <a:t>；</a:t>
            </a:r>
            <a:r>
              <a:rPr lang="en-US" altLang="zh-CN" b="1">
                <a:latin typeface="楷体" pitchFamily="18" charset="-122"/>
                <a:ea typeface="楷体" pitchFamily="18" charset="-122"/>
              </a:rPr>
              <a:t>B</a:t>
            </a:r>
            <a:r>
              <a:rPr lang="zh-CN" altLang="en-US" b="1">
                <a:latin typeface="楷体" pitchFamily="18" charset="-122"/>
                <a:ea typeface="楷体" pitchFamily="18" charset="-122"/>
              </a:rPr>
              <a:t>请求拆链</a:t>
            </a:r>
          </a:p>
          <a:p>
            <a:pPr>
              <a:lnSpc>
                <a:spcPct val="140000"/>
              </a:lnSpc>
              <a:spcBef>
                <a:spcPct val="20000"/>
              </a:spcBef>
            </a:pPr>
            <a:r>
              <a:rPr lang="en-US" altLang="zh-CN" b="1">
                <a:latin typeface="楷体" pitchFamily="18" charset="-122"/>
                <a:ea typeface="楷体" pitchFamily="18" charset="-122"/>
              </a:rPr>
              <a:t>B:DISC  	━→				</a:t>
            </a:r>
            <a:r>
              <a:rPr lang="zh-CN" altLang="en-US" b="1">
                <a:latin typeface="楷体" pitchFamily="18" charset="-122"/>
                <a:ea typeface="楷体" pitchFamily="18" charset="-122"/>
              </a:rPr>
              <a:t>；</a:t>
            </a:r>
            <a:r>
              <a:rPr lang="en-US" altLang="zh-CN" b="1">
                <a:latin typeface="楷体" pitchFamily="18" charset="-122"/>
                <a:ea typeface="楷体" pitchFamily="18" charset="-122"/>
              </a:rPr>
              <a:t>A</a:t>
            </a:r>
            <a:r>
              <a:rPr lang="zh-CN" altLang="en-US" b="1">
                <a:latin typeface="楷体" pitchFamily="18" charset="-122"/>
                <a:ea typeface="楷体" pitchFamily="18" charset="-122"/>
              </a:rPr>
              <a:t>命令拆链</a:t>
            </a:r>
          </a:p>
          <a:p>
            <a:pPr>
              <a:lnSpc>
                <a:spcPct val="140000"/>
              </a:lnSpc>
              <a:spcBef>
                <a:spcPct val="20000"/>
              </a:spcBef>
            </a:pPr>
            <a:r>
              <a:rPr lang="zh-CN" altLang="en-US" b="1">
                <a:latin typeface="楷体" pitchFamily="18" charset="-122"/>
                <a:ea typeface="楷体" pitchFamily="18" charset="-122"/>
              </a:rPr>
              <a:t>		←━		</a:t>
            </a:r>
            <a:r>
              <a:rPr lang="en-US" altLang="zh-CN" b="1">
                <a:latin typeface="楷体" pitchFamily="18" charset="-122"/>
                <a:ea typeface="楷体" pitchFamily="18" charset="-122"/>
              </a:rPr>
              <a:t>B:UA		</a:t>
            </a:r>
            <a:r>
              <a:rPr lang="zh-CN" altLang="en-US" b="1">
                <a:latin typeface="楷体" pitchFamily="18" charset="-122"/>
                <a:ea typeface="楷体" pitchFamily="18" charset="-122"/>
              </a:rPr>
              <a:t>；</a:t>
            </a:r>
            <a:r>
              <a:rPr lang="en-US" altLang="zh-CN" b="1">
                <a:latin typeface="楷体" pitchFamily="18" charset="-122"/>
                <a:ea typeface="楷体" pitchFamily="18" charset="-122"/>
              </a:rPr>
              <a:t>B</a:t>
            </a:r>
            <a:r>
              <a:rPr lang="zh-CN" altLang="en-US" b="1">
                <a:latin typeface="楷体" pitchFamily="18" charset="-122"/>
                <a:ea typeface="楷体" pitchFamily="18" charset="-122"/>
              </a:rPr>
              <a:t>对拆链进行确认</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2"/>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60419" name="Text Box 3"/>
          <p:cNvSpPr txBox="1">
            <a:spLocks noChangeArrowheads="1"/>
          </p:cNvSpPr>
          <p:nvPr/>
        </p:nvSpPr>
        <p:spPr bwMode="auto">
          <a:xfrm>
            <a:off x="861060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76</a:t>
            </a:r>
            <a:endParaRPr lang="en-US" altLang="zh-CN" dirty="0"/>
          </a:p>
        </p:txBody>
      </p:sp>
      <p:sp>
        <p:nvSpPr>
          <p:cNvPr id="60420" name="Text Box 4"/>
          <p:cNvSpPr txBox="1">
            <a:spLocks noChangeArrowheads="1"/>
          </p:cNvSpPr>
          <p:nvPr/>
        </p:nvSpPr>
        <p:spPr bwMode="auto">
          <a:xfrm>
            <a:off x="152400" y="-76200"/>
            <a:ext cx="3124200" cy="798513"/>
          </a:xfrm>
          <a:prstGeom prst="rect">
            <a:avLst/>
          </a:prstGeom>
          <a:noFill/>
          <a:ln w="9525">
            <a:noFill/>
            <a:miter lim="800000"/>
            <a:headEnd/>
            <a:tailEnd/>
          </a:ln>
        </p:spPr>
        <p:txBody>
          <a:bodyPr>
            <a:spAutoFit/>
          </a:bodyPr>
          <a:lstStyle/>
          <a:p>
            <a:pPr>
              <a:lnSpc>
                <a:spcPct val="145000"/>
              </a:lnSpc>
              <a:spcBef>
                <a:spcPct val="40000"/>
              </a:spcBef>
            </a:pPr>
            <a:r>
              <a:rPr lang="zh-CN" altLang="en-US" sz="3200" b="1">
                <a:solidFill>
                  <a:srgbClr val="FF0000"/>
                </a:solidFill>
                <a:latin typeface="楷体" pitchFamily="18" charset="-122"/>
                <a:ea typeface="楷体" pitchFamily="18" charset="-122"/>
              </a:rPr>
              <a:t>（</a:t>
            </a:r>
            <a:r>
              <a:rPr lang="en-US" altLang="zh-CN" sz="3200" b="1">
                <a:solidFill>
                  <a:srgbClr val="FF0000"/>
                </a:solidFill>
                <a:latin typeface="楷体" pitchFamily="18" charset="-122"/>
                <a:ea typeface="楷体" pitchFamily="18" charset="-122"/>
              </a:rPr>
              <a:t>5</a:t>
            </a:r>
            <a:r>
              <a:rPr lang="zh-CN" altLang="en-US" sz="3200" b="1">
                <a:solidFill>
                  <a:srgbClr val="FF0000"/>
                </a:solidFill>
                <a:latin typeface="楷体" pitchFamily="18" charset="-122"/>
                <a:ea typeface="楷体" pitchFamily="18" charset="-122"/>
              </a:rPr>
              <a:t>） 规程分析</a:t>
            </a:r>
            <a:endParaRPr lang="zh-CN" altLang="en-US" b="1">
              <a:latin typeface="楷体" pitchFamily="18" charset="-122"/>
              <a:ea typeface="楷体" pitchFamily="18" charset="-122"/>
            </a:endParaRPr>
          </a:p>
        </p:txBody>
      </p:sp>
      <p:sp>
        <p:nvSpPr>
          <p:cNvPr id="60421" name="Text Box 5"/>
          <p:cNvSpPr txBox="1">
            <a:spLocks noChangeArrowheads="1"/>
          </p:cNvSpPr>
          <p:nvPr/>
        </p:nvSpPr>
        <p:spPr bwMode="auto">
          <a:xfrm>
            <a:off x="107950" y="889000"/>
            <a:ext cx="8702675" cy="4772025"/>
          </a:xfrm>
          <a:prstGeom prst="rect">
            <a:avLst/>
          </a:prstGeom>
          <a:noFill/>
          <a:ln w="9525">
            <a:noFill/>
            <a:miter lim="800000"/>
            <a:headEnd/>
            <a:tailEnd/>
          </a:ln>
        </p:spPr>
        <p:txBody>
          <a:bodyPr>
            <a:spAutoFit/>
          </a:bodyPr>
          <a:lstStyle/>
          <a:p>
            <a:pPr>
              <a:lnSpc>
                <a:spcPct val="145000"/>
              </a:lnSpc>
              <a:spcBef>
                <a:spcPct val="40000"/>
              </a:spcBef>
            </a:pPr>
            <a:r>
              <a:rPr lang="en-US" altLang="zh-CN" b="1">
                <a:solidFill>
                  <a:srgbClr val="FF0000"/>
                </a:solidFill>
                <a:latin typeface="楷体" pitchFamily="18" charset="-122"/>
                <a:ea typeface="楷体" pitchFamily="18" charset="-122"/>
              </a:rPr>
              <a:t>★ HDLC </a:t>
            </a:r>
            <a:r>
              <a:rPr lang="zh-CN" altLang="en-US" b="1">
                <a:solidFill>
                  <a:srgbClr val="FF0000"/>
                </a:solidFill>
                <a:latin typeface="楷体" pitchFamily="18" charset="-122"/>
                <a:ea typeface="楷体" pitchFamily="18" charset="-122"/>
              </a:rPr>
              <a:t>统一的帧格式：</a:t>
            </a:r>
            <a:r>
              <a:rPr lang="zh-CN" altLang="en-US" b="1">
                <a:latin typeface="楷体" pitchFamily="18" charset="-122"/>
                <a:ea typeface="楷体" pitchFamily="18" charset="-122"/>
              </a:rPr>
              <a:t>数据、命令和响应具有统一格式，易于实施；</a:t>
            </a:r>
          </a:p>
          <a:p>
            <a:pPr>
              <a:lnSpc>
                <a:spcPct val="145000"/>
              </a:lnSpc>
              <a:spcBef>
                <a:spcPct val="40000"/>
              </a:spcBef>
              <a:buFontTx/>
              <a:buChar char="★"/>
            </a:pPr>
            <a:r>
              <a:rPr lang="zh-CN" altLang="en-US" b="1">
                <a:solidFill>
                  <a:srgbClr val="FF0000"/>
                </a:solidFill>
                <a:latin typeface="楷体" pitchFamily="18" charset="-122"/>
                <a:ea typeface="楷体" pitchFamily="18" charset="-122"/>
              </a:rPr>
              <a:t> 采用“</a:t>
            </a:r>
            <a:r>
              <a:rPr lang="en-US" altLang="zh-CN" b="1">
                <a:solidFill>
                  <a:srgbClr val="FF0000"/>
                </a:solidFill>
                <a:latin typeface="楷体" pitchFamily="18" charset="-122"/>
                <a:ea typeface="楷体" pitchFamily="18" charset="-122"/>
              </a:rPr>
              <a:t>0”</a:t>
            </a:r>
            <a:r>
              <a:rPr lang="zh-CN" altLang="en-US" b="1">
                <a:solidFill>
                  <a:srgbClr val="FF0000"/>
                </a:solidFill>
                <a:latin typeface="楷体" pitchFamily="18" charset="-122"/>
                <a:ea typeface="楷体" pitchFamily="18" charset="-122"/>
              </a:rPr>
              <a:t>比特插入法：</a:t>
            </a:r>
            <a:r>
              <a:rPr lang="zh-CN" altLang="en-US" b="1">
                <a:latin typeface="楷体" pitchFamily="18" charset="-122"/>
                <a:ea typeface="楷体" pitchFamily="18" charset="-122"/>
              </a:rPr>
              <a:t> 支持任意的比特流传输，提高了信息传输的透明性；</a:t>
            </a:r>
          </a:p>
          <a:p>
            <a:pPr>
              <a:lnSpc>
                <a:spcPct val="145000"/>
              </a:lnSpc>
              <a:spcBef>
                <a:spcPct val="40000"/>
              </a:spcBef>
              <a:buFontTx/>
              <a:buChar char="★"/>
            </a:pPr>
            <a:r>
              <a:rPr lang="zh-CN" altLang="en-US" b="1">
                <a:solidFill>
                  <a:srgbClr val="FF0000"/>
                </a:solidFill>
                <a:latin typeface="楷体" pitchFamily="18" charset="-122"/>
                <a:ea typeface="楷体" pitchFamily="18" charset="-122"/>
              </a:rPr>
              <a:t> </a:t>
            </a:r>
            <a:r>
              <a:rPr lang="zh-CN" altLang="en-US" b="1">
                <a:latin typeface="楷体" pitchFamily="18" charset="-122"/>
                <a:ea typeface="楷体" pitchFamily="18" charset="-122"/>
              </a:rPr>
              <a:t>采用</a:t>
            </a:r>
            <a:r>
              <a:rPr lang="zh-CN" altLang="en-US" b="1">
                <a:solidFill>
                  <a:srgbClr val="FF0000"/>
                </a:solidFill>
                <a:latin typeface="楷体" pitchFamily="18" charset="-122"/>
                <a:ea typeface="楷体" pitchFamily="18" charset="-122"/>
              </a:rPr>
              <a:t>窗口机制和捎带应答</a:t>
            </a:r>
            <a:r>
              <a:rPr lang="zh-CN" altLang="en-US" b="1">
                <a:latin typeface="楷体" pitchFamily="18" charset="-122"/>
                <a:ea typeface="楷体" pitchFamily="18" charset="-122"/>
              </a:rPr>
              <a:t>，支持全双工工作方式，提高信息传输的效率；</a:t>
            </a:r>
          </a:p>
          <a:p>
            <a:pPr>
              <a:lnSpc>
                <a:spcPct val="145000"/>
              </a:lnSpc>
              <a:spcBef>
                <a:spcPct val="40000"/>
              </a:spcBef>
              <a:buFontTx/>
              <a:buChar char="★"/>
            </a:pPr>
            <a:r>
              <a:rPr lang="zh-CN" altLang="en-US" b="1">
                <a:solidFill>
                  <a:srgbClr val="FF0000"/>
                </a:solidFill>
                <a:latin typeface="楷体" pitchFamily="18" charset="-122"/>
                <a:ea typeface="楷体" pitchFamily="18" charset="-122"/>
              </a:rPr>
              <a:t> 采用帧校验序列，以及窗口序号的设置</a:t>
            </a:r>
            <a:r>
              <a:rPr lang="zh-CN" altLang="en-US" b="1">
                <a:latin typeface="楷体" pitchFamily="18" charset="-122"/>
                <a:ea typeface="楷体" pitchFamily="18" charset="-122"/>
              </a:rPr>
              <a:t>，提高信息传输的正确性和可靠性。</a:t>
            </a:r>
          </a:p>
        </p:txBody>
      </p:sp>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78" name="Rectangle 2"/>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61443" name="Text Box 3"/>
          <p:cNvSpPr txBox="1">
            <a:spLocks noChangeArrowheads="1"/>
          </p:cNvSpPr>
          <p:nvPr/>
        </p:nvSpPr>
        <p:spPr bwMode="auto">
          <a:xfrm>
            <a:off x="152400" y="-76200"/>
            <a:ext cx="3124200" cy="798513"/>
          </a:xfrm>
          <a:prstGeom prst="rect">
            <a:avLst/>
          </a:prstGeom>
          <a:noFill/>
          <a:ln w="9525">
            <a:noFill/>
            <a:miter lim="800000"/>
            <a:headEnd/>
            <a:tailEnd/>
          </a:ln>
        </p:spPr>
        <p:txBody>
          <a:bodyPr>
            <a:spAutoFit/>
          </a:bodyPr>
          <a:lstStyle/>
          <a:p>
            <a:pPr>
              <a:lnSpc>
                <a:spcPct val="145000"/>
              </a:lnSpc>
              <a:spcBef>
                <a:spcPct val="40000"/>
              </a:spcBef>
            </a:pPr>
            <a:r>
              <a:rPr lang="zh-CN" altLang="en-US" sz="3200" b="1">
                <a:latin typeface="楷体" pitchFamily="18" charset="-122"/>
                <a:ea typeface="楷体" pitchFamily="18" charset="-122"/>
              </a:rPr>
              <a:t>思考题</a:t>
            </a:r>
            <a:endParaRPr lang="zh-CN" altLang="en-US" b="1">
              <a:latin typeface="楷体" pitchFamily="18" charset="-122"/>
              <a:ea typeface="楷体" pitchFamily="18" charset="-122"/>
            </a:endParaRPr>
          </a:p>
        </p:txBody>
      </p:sp>
      <p:sp>
        <p:nvSpPr>
          <p:cNvPr id="61444" name="Text Box 4"/>
          <p:cNvSpPr txBox="1">
            <a:spLocks noChangeArrowheads="1"/>
          </p:cNvSpPr>
          <p:nvPr/>
        </p:nvSpPr>
        <p:spPr bwMode="auto">
          <a:xfrm>
            <a:off x="107950" y="889000"/>
            <a:ext cx="8702675" cy="5244513"/>
          </a:xfrm>
          <a:prstGeom prst="rect">
            <a:avLst/>
          </a:prstGeom>
          <a:noFill/>
          <a:ln w="9525">
            <a:noFill/>
            <a:miter lim="800000"/>
            <a:headEnd/>
            <a:tailEnd/>
          </a:ln>
        </p:spPr>
        <p:txBody>
          <a:bodyPr>
            <a:spAutoFit/>
          </a:bodyPr>
          <a:lstStyle/>
          <a:p>
            <a:pPr>
              <a:spcBef>
                <a:spcPct val="30000"/>
              </a:spcBef>
            </a:pPr>
            <a:r>
              <a:rPr lang="en-US" altLang="zh-CN" b="1" dirty="0" smtClean="0"/>
              <a:t>1</a:t>
            </a:r>
            <a:r>
              <a:rPr lang="zh-CN" altLang="en-US" b="1" dirty="0" smtClean="0"/>
              <a:t>、能否直接使用调制解调技术（</a:t>
            </a:r>
            <a:r>
              <a:rPr lang="en-US" altLang="zh-CN" b="1" dirty="0" smtClean="0"/>
              <a:t>Modem</a:t>
            </a:r>
            <a:r>
              <a:rPr lang="zh-CN" altLang="en-US" b="1" dirty="0" smtClean="0"/>
              <a:t>）取代编码</a:t>
            </a:r>
            <a:r>
              <a:rPr lang="en-US" altLang="zh-CN" b="1" dirty="0" smtClean="0"/>
              <a:t>/</a:t>
            </a:r>
            <a:r>
              <a:rPr lang="zh-CN" altLang="en-US" b="1" dirty="0" smtClean="0"/>
              <a:t>解码技术（</a:t>
            </a:r>
            <a:r>
              <a:rPr lang="en-US" altLang="zh-CN" b="1" dirty="0" smtClean="0"/>
              <a:t>Codec</a:t>
            </a:r>
            <a:r>
              <a:rPr lang="zh-CN" altLang="en-US" b="1" dirty="0" smtClean="0"/>
              <a:t>）来支持基于数字信道的模拟信息传输？为什么？</a:t>
            </a:r>
          </a:p>
          <a:p>
            <a:pPr>
              <a:spcBef>
                <a:spcPct val="30000"/>
              </a:spcBef>
            </a:pPr>
            <a:endParaRPr lang="en-US" altLang="zh-CN" b="1" dirty="0" smtClean="0"/>
          </a:p>
          <a:p>
            <a:pPr>
              <a:spcBef>
                <a:spcPct val="30000"/>
              </a:spcBef>
            </a:pPr>
            <a:r>
              <a:rPr lang="en-US" altLang="zh-CN" b="1" dirty="0" smtClean="0"/>
              <a:t>2</a:t>
            </a:r>
            <a:r>
              <a:rPr lang="zh-CN" altLang="en-US" b="1" dirty="0" smtClean="0"/>
              <a:t>、如何才能同步收发双方的接收</a:t>
            </a:r>
            <a:r>
              <a:rPr lang="en-US" altLang="zh-CN" b="1" dirty="0" smtClean="0"/>
              <a:t>/</a:t>
            </a:r>
            <a:r>
              <a:rPr lang="zh-CN" altLang="en-US" b="1" dirty="0" smtClean="0"/>
              <a:t>发送动作？ </a:t>
            </a:r>
            <a:endParaRPr lang="en-US" altLang="zh-CN" b="1" dirty="0" smtClean="0"/>
          </a:p>
          <a:p>
            <a:pPr>
              <a:spcBef>
                <a:spcPct val="30000"/>
              </a:spcBef>
            </a:pPr>
            <a:endParaRPr lang="en-US" altLang="zh-CN" b="1" dirty="0" smtClean="0"/>
          </a:p>
          <a:p>
            <a:pPr>
              <a:spcBef>
                <a:spcPct val="30000"/>
              </a:spcBef>
            </a:pPr>
            <a:r>
              <a:rPr lang="en-US" altLang="zh-CN" b="1" dirty="0" smtClean="0"/>
              <a:t>3</a:t>
            </a:r>
            <a:r>
              <a:rPr lang="zh-CN" altLang="en-US" b="1" dirty="0" smtClean="0"/>
              <a:t>、比较</a:t>
            </a:r>
            <a:r>
              <a:rPr lang="zh-CN" altLang="en-US" b="1" dirty="0"/>
              <a:t>停</a:t>
            </a:r>
            <a:r>
              <a:rPr lang="en-US" altLang="zh-CN" b="1" dirty="0"/>
              <a:t>-</a:t>
            </a:r>
            <a:r>
              <a:rPr lang="zh-CN" altLang="en-US" b="1" dirty="0"/>
              <a:t>等（逐块确认）机制和滑动窗口（多块统一确认）机制，在什么情况下前者会比后者更有效？ </a:t>
            </a:r>
          </a:p>
          <a:p>
            <a:endParaRPr lang="zh-CN" altLang="en-US" b="1" dirty="0"/>
          </a:p>
          <a:p>
            <a:pPr>
              <a:lnSpc>
                <a:spcPct val="145000"/>
              </a:lnSpc>
              <a:spcBef>
                <a:spcPct val="40000"/>
              </a:spcBef>
            </a:pPr>
            <a:r>
              <a:rPr lang="en-US" altLang="zh-CN" b="1" dirty="0" smtClean="0"/>
              <a:t>4</a:t>
            </a:r>
            <a:r>
              <a:rPr lang="zh-CN" altLang="en-US" b="1" dirty="0" smtClean="0"/>
              <a:t>、</a:t>
            </a:r>
            <a:r>
              <a:rPr lang="en-US" altLang="zh-CN" b="1" dirty="0"/>
              <a:t>HDLC</a:t>
            </a:r>
            <a:r>
              <a:rPr lang="zh-CN" altLang="en-US" b="1" dirty="0"/>
              <a:t>使用滑动窗口机制（后退</a:t>
            </a:r>
            <a:r>
              <a:rPr lang="en-US" altLang="zh-CN" b="1" dirty="0"/>
              <a:t>N</a:t>
            </a:r>
            <a:r>
              <a:rPr lang="zh-CN" altLang="en-US" b="1" dirty="0"/>
              <a:t>帧）协议，发方已发</a:t>
            </a:r>
            <a:r>
              <a:rPr lang="en-US" altLang="zh-CN" b="1" dirty="0"/>
              <a:t>0-7</a:t>
            </a:r>
            <a:r>
              <a:rPr lang="zh-CN" altLang="en-US" b="1" dirty="0"/>
              <a:t>帧，当计时器超时时，若发方只收到</a:t>
            </a:r>
            <a:r>
              <a:rPr lang="en-US" altLang="zh-CN" b="1" dirty="0"/>
              <a:t>0</a:t>
            </a:r>
            <a:r>
              <a:rPr lang="zh-CN" altLang="en-US" b="1" dirty="0"/>
              <a:t>、</a:t>
            </a:r>
            <a:r>
              <a:rPr lang="en-US" altLang="zh-CN" b="1" dirty="0"/>
              <a:t>2</a:t>
            </a:r>
            <a:r>
              <a:rPr lang="zh-CN" altLang="en-US" b="1" dirty="0"/>
              <a:t>、</a:t>
            </a:r>
            <a:r>
              <a:rPr lang="en-US" altLang="zh-CN" b="1" dirty="0"/>
              <a:t>3</a:t>
            </a:r>
            <a:r>
              <a:rPr lang="zh-CN" altLang="en-US" b="1" dirty="0"/>
              <a:t>号帧（</a:t>
            </a:r>
            <a:r>
              <a:rPr lang="en-US" altLang="zh-CN" b="1" dirty="0"/>
              <a:t>Nr=4</a:t>
            </a:r>
            <a:r>
              <a:rPr lang="zh-CN" altLang="en-US" b="1" dirty="0"/>
              <a:t>）的确认，则发方需重发</a:t>
            </a:r>
            <a:r>
              <a:rPr lang="en-US" altLang="zh-CN" b="1" dirty="0"/>
              <a:t>…</a:t>
            </a:r>
            <a:r>
              <a:rPr lang="zh-CN" altLang="en-US" b="1" dirty="0"/>
              <a:t>帧？可发的帧序号是</a:t>
            </a:r>
            <a:r>
              <a:rPr lang="en-US" altLang="zh-CN" b="1" dirty="0"/>
              <a:t>…</a:t>
            </a:r>
            <a:r>
              <a:rPr lang="zh-CN" altLang="en-US" b="1" dirty="0"/>
              <a:t>？</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4046</TotalTime>
  <Words>11508</Words>
  <Application>Microsoft Office PowerPoint</Application>
  <PresentationFormat>全屏显示(4:3)</PresentationFormat>
  <Paragraphs>1770</Paragraphs>
  <Slides>98</Slides>
  <Notes>1</Notes>
  <HiddenSlides>0</HiddenSlides>
  <MMClips>0</MMClips>
  <ScaleCrop>false</ScaleCrop>
  <HeadingPairs>
    <vt:vector size="4" baseType="variant">
      <vt:variant>
        <vt:lpstr>主题</vt:lpstr>
      </vt:variant>
      <vt:variant>
        <vt:i4>1</vt:i4>
      </vt:variant>
      <vt:variant>
        <vt:lpstr>幻灯片标题</vt:lpstr>
      </vt:variant>
      <vt:variant>
        <vt:i4>98</vt:i4>
      </vt:variant>
    </vt:vector>
  </HeadingPairs>
  <TitlesOfParts>
    <vt:vector size="99" baseType="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Southeast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 guoxin</dc:creator>
  <cp:lastModifiedBy>吴国新</cp:lastModifiedBy>
  <cp:revision>272</cp:revision>
  <dcterms:created xsi:type="dcterms:W3CDTF">2005-02-22T02:46:21Z</dcterms:created>
  <dcterms:modified xsi:type="dcterms:W3CDTF">2020-02-27T02:39:55Z</dcterms:modified>
</cp:coreProperties>
</file>