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1390" r:id="rId2"/>
    <p:sldId id="1391" r:id="rId3"/>
    <p:sldId id="1392" r:id="rId4"/>
    <p:sldId id="1393" r:id="rId5"/>
    <p:sldId id="1394" r:id="rId6"/>
    <p:sldId id="1395" r:id="rId7"/>
    <p:sldId id="1396" r:id="rId8"/>
    <p:sldId id="1397" r:id="rId9"/>
    <p:sldId id="1398" r:id="rId10"/>
    <p:sldId id="1399" r:id="rId11"/>
    <p:sldId id="1400" r:id="rId12"/>
    <p:sldId id="1401" r:id="rId13"/>
    <p:sldId id="1402" r:id="rId14"/>
    <p:sldId id="1403" r:id="rId15"/>
    <p:sldId id="1404" r:id="rId16"/>
    <p:sldId id="1405" r:id="rId17"/>
    <p:sldId id="1406" r:id="rId18"/>
    <p:sldId id="1407" r:id="rId19"/>
    <p:sldId id="1408" r:id="rId20"/>
    <p:sldId id="1409" r:id="rId21"/>
    <p:sldId id="1410" r:id="rId22"/>
    <p:sldId id="1411" r:id="rId23"/>
    <p:sldId id="1412" r:id="rId24"/>
    <p:sldId id="1413" r:id="rId25"/>
    <p:sldId id="1414" r:id="rId26"/>
    <p:sldId id="1415" r:id="rId27"/>
    <p:sldId id="1416" r:id="rId28"/>
    <p:sldId id="1417" r:id="rId29"/>
    <p:sldId id="1418" r:id="rId30"/>
    <p:sldId id="1419" r:id="rId31"/>
    <p:sldId id="1420" r:id="rId32"/>
    <p:sldId id="1421" r:id="rId33"/>
    <p:sldId id="1422" r:id="rId34"/>
    <p:sldId id="1423" r:id="rId35"/>
    <p:sldId id="1424" r:id="rId36"/>
    <p:sldId id="1425" r:id="rId37"/>
    <p:sldId id="1426" r:id="rId38"/>
    <p:sldId id="1427" r:id="rId39"/>
    <p:sldId id="1428" r:id="rId40"/>
    <p:sldId id="1429" r:id="rId41"/>
    <p:sldId id="1430" r:id="rId42"/>
    <p:sldId id="1431" r:id="rId43"/>
    <p:sldId id="1432" r:id="rId44"/>
    <p:sldId id="1433" r:id="rId45"/>
    <p:sldId id="1434" r:id="rId46"/>
    <p:sldId id="1435" r:id="rId4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99"/>
    <a:srgbClr val="FF33CC"/>
    <a:srgbClr val="FF66FF"/>
    <a:srgbClr val="FF7C80"/>
    <a:srgbClr val="CCCCFF"/>
    <a:srgbClr val="CCECFF"/>
    <a:srgbClr val="FFCCFF"/>
    <a:srgbClr val="FFFF00"/>
    <a:srgbClr val="99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375" autoAdjust="0"/>
    <p:restoredTop sz="94575" autoAdjust="0"/>
  </p:normalViewPr>
  <p:slideViewPr>
    <p:cSldViewPr>
      <p:cViewPr varScale="1">
        <p:scale>
          <a:sx n="60" d="100"/>
          <a:sy n="60" d="100"/>
        </p:scale>
        <p:origin x="-1089"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2754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88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54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54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2754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B72C654B-19A9-4266-A79A-1502F929B13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40A58226-6A63-4419-AEE2-41DE0B16EDA1}" type="slidenum">
              <a:rPr lang="en-US" altLang="zh-CN" smtClean="0"/>
              <a:pPr/>
              <a:t>25</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40B4FC4-266C-441D-938D-9EAD7E4E94E0}" type="slidenum">
              <a:rPr lang="en-US" altLang="zh-CN" smtClean="0"/>
              <a:pPr/>
              <a:t>34</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DE43751D-3AAB-4939-A1E0-6E974C5AF7E0}" type="slidenum">
              <a:rPr lang="en-US" altLang="zh-CN" smtClean="0"/>
              <a:pPr/>
              <a:t>35</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1948AC3-04A1-42CF-ADBC-85E11C5A580A}" type="slidenum">
              <a:rPr lang="en-US" altLang="zh-CN" smtClean="0"/>
              <a:pPr/>
              <a:t>36</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31B0DA9C-610D-4CF8-A568-8A8CD071A390}" type="slidenum">
              <a:rPr lang="en-US" altLang="zh-CN" smtClean="0"/>
              <a:pPr/>
              <a:t>37</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6678309-9F3F-40C2-A208-72F72E3478AB}" type="slidenum">
              <a:rPr lang="en-US" altLang="zh-CN" smtClean="0"/>
              <a:pPr/>
              <a:t>38</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2D18AF1C-236C-408B-85BF-6A5C2D669BA8}" type="slidenum">
              <a:rPr lang="en-US" altLang="zh-CN" smtClean="0"/>
              <a:pPr/>
              <a:t>39</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824A7B4-65D5-4886-88A9-7D957DFAEF3A}" type="slidenum">
              <a:rPr lang="en-US" altLang="zh-CN" smtClean="0"/>
              <a:pPr/>
              <a:t>40</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093CCBEE-BE68-4243-B354-C384B19813D8}" type="slidenum">
              <a:rPr lang="en-US" altLang="zh-CN" smtClean="0"/>
              <a:pPr/>
              <a:t>41</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F54ECA33-17FC-43E3-8740-DBD090EFB600}" type="slidenum">
              <a:rPr lang="en-US" altLang="zh-CN" smtClean="0"/>
              <a:pPr/>
              <a:t>42</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77B98CA-A348-45D3-B2BD-D47046681ED8}" type="slidenum">
              <a:rPr lang="en-US" altLang="zh-CN" smtClean="0"/>
              <a:pPr/>
              <a:t>43</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752477F3-2A4C-4C01-A73D-B7E1CAB5441A}" type="slidenum">
              <a:rPr lang="en-US" altLang="zh-CN" smtClean="0"/>
              <a:pPr/>
              <a:t>26</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1D070E00-A5D9-45B7-BA67-6082AA00DC82}" type="slidenum">
              <a:rPr lang="en-US" altLang="zh-CN" smtClean="0"/>
              <a:pPr/>
              <a:t>44</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9F7A847-6FD9-4224-9C34-66DADBE61221}" type="slidenum">
              <a:rPr lang="en-US" altLang="zh-CN" smtClean="0"/>
              <a:pPr/>
              <a:t>27</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BB507233-CA05-418D-8693-BADF6664F9EF}" type="slidenum">
              <a:rPr lang="en-US" altLang="zh-CN" smtClean="0"/>
              <a:pPr/>
              <a:t>28</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6C18B33-0917-4800-88E2-5D4F79E25419}" type="slidenum">
              <a:rPr lang="en-US" altLang="zh-CN" smtClean="0"/>
              <a:pPr/>
              <a:t>29</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0715CB40-1C3F-43B5-B3F3-F6B38FF26682}" type="slidenum">
              <a:rPr lang="en-US" altLang="zh-CN" smtClean="0"/>
              <a:pPr/>
              <a:t>30</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B9108E96-6DC6-402D-9A0C-530BEA725975}" type="slidenum">
              <a:rPr lang="en-US" altLang="zh-CN" smtClean="0"/>
              <a:pPr/>
              <a:t>31</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BD6E627-9780-4496-871B-7EF864DE3A30}" type="slidenum">
              <a:rPr lang="en-US" altLang="zh-CN" smtClean="0"/>
              <a:pPr/>
              <a:t>32</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496468F-6EFE-421D-8547-3B432BFB70A6}" type="slidenum">
              <a:rPr lang="en-US" altLang="zh-CN" smtClean="0"/>
              <a:pPr/>
              <a:t>33</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685800" y="4343400"/>
            <a:ext cx="5486400" cy="4114800"/>
          </a:xfrm>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ED8ED3-FF97-428F-889D-4B393BAD3C3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96B5AB3-9006-4011-8C17-C8FED50EBBC4}"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DB7BB5-B427-469C-B5EC-246EA7774EE6}"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DA7B19B-F056-487D-BF85-61CB89B490F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F40E33B-0B62-4CA1-A11A-1682A5DAE8AA}"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83E7D0-44D5-49E9-83DB-168E5B34846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B58C99-865B-410D-8C16-E27407A3EE76}"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4DE77B7-30E7-4132-9634-36D20F1F89B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9349EC1-6D5C-4055-BE5D-28FEF0CBD23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98891DE-E89B-462C-9709-68F183E114F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CA1957-9CF3-421A-88F4-5096C6881F5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D351FD9-A638-49F2-AE70-8460A650AB6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6F84F2B-CDB8-46B8-8C79-6937E81930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ChangeArrowheads="1"/>
          </p:cNvSpPr>
          <p:nvPr/>
        </p:nvSpPr>
        <p:spPr bwMode="auto">
          <a:xfrm>
            <a:off x="107950" y="839788"/>
            <a:ext cx="8915400" cy="5684837"/>
          </a:xfrm>
          <a:prstGeom prst="rect">
            <a:avLst/>
          </a:prstGeom>
          <a:noFill/>
          <a:ln w="9525">
            <a:noFill/>
            <a:miter lim="800000"/>
            <a:headEnd/>
            <a:tailEnd/>
          </a:ln>
        </p:spPr>
        <p:txBody>
          <a:bodyPr/>
          <a:lstStyle/>
          <a:p>
            <a:pPr marL="342900" indent="-342900">
              <a:spcBef>
                <a:spcPts val="300"/>
              </a:spcBef>
              <a:spcAft>
                <a:spcPts val="300"/>
              </a:spcAft>
              <a:defRPr/>
            </a:pPr>
            <a:r>
              <a:rPr lang="zh-CN" altLang="en-US" b="1" dirty="0">
                <a:latin typeface="宋体" pitchFamily="2" charset="-122"/>
              </a:rPr>
              <a:t>（</a:t>
            </a:r>
            <a:r>
              <a:rPr lang="en-US" altLang="zh-CN" b="1" dirty="0">
                <a:latin typeface="宋体" pitchFamily="2" charset="-122"/>
              </a:rPr>
              <a:t>1</a:t>
            </a:r>
            <a:r>
              <a:rPr lang="zh-CN" altLang="en-US" b="1" dirty="0">
                <a:latin typeface="宋体" pitchFamily="2" charset="-122"/>
              </a:rPr>
              <a:t>） 基于运输层的问题</a:t>
            </a:r>
          </a:p>
          <a:p>
            <a:pPr marL="342900" indent="-342900">
              <a:lnSpc>
                <a:spcPct val="120000"/>
              </a:lnSpc>
              <a:spcBef>
                <a:spcPct val="20000"/>
              </a:spcBef>
              <a:defRPr/>
            </a:pPr>
            <a:r>
              <a:rPr lang="zh-CN" altLang="en-US" b="1" dirty="0">
                <a:latin typeface="宋体" pitchFamily="2" charset="-122"/>
              </a:rPr>
              <a:t>运输层保证用户数据按照要求从网络的一端传输到另一端，用户仍然缺乏</a:t>
            </a:r>
            <a:r>
              <a:rPr lang="zh-CN" altLang="en-US" b="1" dirty="0">
                <a:solidFill>
                  <a:srgbClr val="FF0000"/>
                </a:solidFill>
                <a:latin typeface="宋体" pitchFamily="2" charset="-122"/>
              </a:rPr>
              <a:t>管理和控制</a:t>
            </a:r>
            <a:r>
              <a:rPr lang="zh-CN" altLang="en-US" b="1" dirty="0">
                <a:latin typeface="宋体" pitchFamily="2" charset="-122"/>
              </a:rPr>
              <a:t>用户之间的信息交换的手段，尤其是</a:t>
            </a:r>
            <a:r>
              <a:rPr lang="zh-CN" altLang="en-US" b="1" dirty="0" smtClean="0">
                <a:latin typeface="宋体" pitchFamily="2" charset="-122"/>
              </a:rPr>
              <a:t>差错恢复（想想虚电路的结点故障）的手段；需要引入会话层。</a:t>
            </a:r>
            <a:endParaRPr lang="zh-CN" altLang="en-US" b="1" dirty="0">
              <a:latin typeface="宋体" pitchFamily="2" charset="-122"/>
            </a:endParaRPr>
          </a:p>
          <a:p>
            <a:pPr marL="342900" indent="-342900">
              <a:spcBef>
                <a:spcPct val="20000"/>
              </a:spcBef>
              <a:defRPr/>
            </a:pPr>
            <a:r>
              <a:rPr lang="zh-CN" altLang="en-US" b="1" dirty="0">
                <a:latin typeface="宋体" pitchFamily="2" charset="-122"/>
              </a:rPr>
              <a:t>（</a:t>
            </a:r>
            <a:r>
              <a:rPr lang="en-US" altLang="zh-CN" b="1" dirty="0">
                <a:latin typeface="宋体" pitchFamily="2" charset="-122"/>
              </a:rPr>
              <a:t>2</a:t>
            </a:r>
            <a:r>
              <a:rPr lang="zh-CN" altLang="en-US" b="1" dirty="0">
                <a:latin typeface="宋体" pitchFamily="2" charset="-122"/>
              </a:rPr>
              <a:t>） 部分术语：</a:t>
            </a:r>
          </a:p>
          <a:p>
            <a:pPr marL="342900" indent="-342900">
              <a:spcBef>
                <a:spcPct val="20000"/>
              </a:spcBef>
              <a:defRPr/>
            </a:pPr>
            <a:r>
              <a:rPr lang="zh-CN" altLang="en-US" b="1" i="1" dirty="0">
                <a:solidFill>
                  <a:srgbClr val="FF6699"/>
                </a:solidFill>
                <a:latin typeface="宋体" pitchFamily="2" charset="-122"/>
              </a:rPr>
              <a:t>  </a:t>
            </a:r>
            <a:r>
              <a:rPr lang="zh-CN" altLang="en-US" b="1" i="1" dirty="0">
                <a:solidFill>
                  <a:srgbClr val="FF0000"/>
                </a:solidFill>
                <a:latin typeface="宋体" pitchFamily="2" charset="-122"/>
              </a:rPr>
              <a:t>会话：</a:t>
            </a:r>
            <a:r>
              <a:rPr lang="zh-CN" altLang="en-US" b="1" dirty="0">
                <a:latin typeface="宋体" pitchFamily="2" charset="-122"/>
              </a:rPr>
              <a:t>用户（表示层实体）之间的信息交换过程；</a:t>
            </a:r>
          </a:p>
          <a:p>
            <a:pPr marL="342900" indent="-342900">
              <a:spcBef>
                <a:spcPct val="20000"/>
              </a:spcBef>
              <a:defRPr/>
            </a:pPr>
            <a:r>
              <a:rPr lang="zh-CN" altLang="en-US" b="1" dirty="0">
                <a:solidFill>
                  <a:schemeClr val="hlink"/>
                </a:solidFill>
                <a:latin typeface="宋体" pitchFamily="2" charset="-122"/>
              </a:rPr>
              <a:t>  </a:t>
            </a:r>
            <a:r>
              <a:rPr lang="zh-CN" altLang="en-US" b="1" i="1" dirty="0">
                <a:solidFill>
                  <a:srgbClr val="FF0000"/>
                </a:solidFill>
                <a:latin typeface="宋体" pitchFamily="2" charset="-122"/>
              </a:rPr>
              <a:t>会话连接</a:t>
            </a:r>
            <a:r>
              <a:rPr lang="zh-CN" altLang="en-US" b="1" dirty="0">
                <a:solidFill>
                  <a:srgbClr val="FF0000"/>
                </a:solidFill>
                <a:latin typeface="宋体" pitchFamily="2" charset="-122"/>
              </a:rPr>
              <a:t>：</a:t>
            </a:r>
            <a:r>
              <a:rPr lang="zh-CN" altLang="en-US" b="1" dirty="0">
                <a:latin typeface="宋体" pitchFamily="2" charset="-122"/>
              </a:rPr>
              <a:t>用户之间为完成信息交换而按一定规则在会话层实体之间建立起来的一种暂时的联系；</a:t>
            </a:r>
          </a:p>
          <a:p>
            <a:pPr marL="342900" indent="-342900">
              <a:spcBef>
                <a:spcPct val="20000"/>
              </a:spcBef>
              <a:defRPr/>
            </a:pPr>
            <a:r>
              <a:rPr lang="zh-CN" altLang="en-US" b="1" dirty="0">
                <a:latin typeface="宋体" pitchFamily="2" charset="-122"/>
              </a:rPr>
              <a:t>  </a:t>
            </a:r>
            <a:r>
              <a:rPr lang="zh-CN" altLang="en-US" b="1" i="1" dirty="0">
                <a:solidFill>
                  <a:srgbClr val="FF0000"/>
                </a:solidFill>
                <a:latin typeface="宋体" pitchFamily="2" charset="-122"/>
              </a:rPr>
              <a:t>会话单元</a:t>
            </a:r>
            <a:r>
              <a:rPr lang="zh-CN" altLang="en-US" b="1" dirty="0">
                <a:solidFill>
                  <a:srgbClr val="FF0000"/>
                </a:solidFill>
                <a:latin typeface="宋体" pitchFamily="2" charset="-122"/>
              </a:rPr>
              <a:t>：</a:t>
            </a:r>
            <a:r>
              <a:rPr lang="zh-CN" altLang="en-US" b="1" dirty="0">
                <a:latin typeface="宋体" pitchFamily="2" charset="-122"/>
              </a:rPr>
              <a:t>逻辑概念，一组意义上相对完整的数据块传输；</a:t>
            </a:r>
          </a:p>
          <a:p>
            <a:pPr marL="342900" indent="-342900">
              <a:spcBef>
                <a:spcPct val="20000"/>
              </a:spcBef>
              <a:defRPr/>
            </a:pPr>
            <a:r>
              <a:rPr lang="zh-CN" altLang="en-US" b="1" i="1" dirty="0">
                <a:solidFill>
                  <a:schemeClr val="hlink"/>
                </a:solidFill>
                <a:latin typeface="宋体" pitchFamily="2" charset="-122"/>
              </a:rPr>
              <a:t>  </a:t>
            </a:r>
            <a:r>
              <a:rPr lang="zh-CN" altLang="en-US" b="1" i="1" dirty="0">
                <a:solidFill>
                  <a:srgbClr val="FF0000"/>
                </a:solidFill>
                <a:latin typeface="宋体" pitchFamily="2" charset="-122"/>
              </a:rPr>
              <a:t>活动</a:t>
            </a:r>
            <a:r>
              <a:rPr lang="zh-CN" altLang="en-US" b="1" dirty="0">
                <a:solidFill>
                  <a:srgbClr val="FF0000"/>
                </a:solidFill>
                <a:latin typeface="宋体" pitchFamily="2" charset="-122"/>
              </a:rPr>
              <a:t>：</a:t>
            </a:r>
            <a:r>
              <a:rPr lang="zh-CN" altLang="en-US" b="1" dirty="0">
                <a:latin typeface="宋体" pitchFamily="2" charset="-122"/>
              </a:rPr>
              <a:t>会话用户之间合作的逻辑工作段；可以含有一个或多个会话单元，活动的内容具有相对的独立性和完整性；</a:t>
            </a:r>
          </a:p>
          <a:p>
            <a:pPr marL="342900" indent="-342900">
              <a:spcBef>
                <a:spcPct val="20000"/>
              </a:spcBef>
              <a:defRPr/>
            </a:pPr>
            <a:r>
              <a:rPr lang="zh-CN" altLang="en-US" b="1" dirty="0">
                <a:latin typeface="宋体" pitchFamily="2" charset="-122"/>
              </a:rPr>
              <a:t>  </a:t>
            </a:r>
            <a:r>
              <a:rPr lang="zh-CN" altLang="en-US" b="1" i="1" dirty="0">
                <a:solidFill>
                  <a:srgbClr val="FF0000"/>
                </a:solidFill>
                <a:latin typeface="宋体" pitchFamily="2" charset="-122"/>
              </a:rPr>
              <a:t>同步</a:t>
            </a:r>
            <a:r>
              <a:rPr lang="zh-CN" altLang="en-US" b="1" dirty="0">
                <a:solidFill>
                  <a:srgbClr val="FF0000"/>
                </a:solidFill>
                <a:latin typeface="宋体" pitchFamily="2" charset="-122"/>
              </a:rPr>
              <a:t>：</a:t>
            </a:r>
            <a:r>
              <a:rPr lang="zh-CN" altLang="en-US" b="1" dirty="0">
                <a:latin typeface="宋体" pitchFamily="2" charset="-122"/>
              </a:rPr>
              <a:t>对用户数据进行语义上的分段</a:t>
            </a:r>
            <a:r>
              <a:rPr lang="zh-CN" altLang="en-US" b="1" dirty="0">
                <a:effectLst>
                  <a:outerShdw blurRad="38100" dist="38100" dir="2700000" algn="tl">
                    <a:srgbClr val="C0C0C0"/>
                  </a:outerShdw>
                </a:effectLst>
                <a:latin typeface="宋体" pitchFamily="2" charset="-122"/>
              </a:rPr>
              <a:t>，</a:t>
            </a:r>
            <a:r>
              <a:rPr lang="zh-CN" altLang="en-US" b="1" dirty="0">
                <a:latin typeface="宋体" pitchFamily="2" charset="-122"/>
              </a:rPr>
              <a:t>保证会话层实体之间信息交互（会话）的时序性。</a:t>
            </a:r>
          </a:p>
        </p:txBody>
      </p:sp>
      <p:sp>
        <p:nvSpPr>
          <p:cNvPr id="749571" name="Rectangle 3"/>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6628" name="Text Box 4"/>
          <p:cNvSpPr txBox="1">
            <a:spLocks noChangeArrowheads="1"/>
          </p:cNvSpPr>
          <p:nvPr/>
        </p:nvSpPr>
        <p:spPr bwMode="auto">
          <a:xfrm>
            <a:off x="8604250" y="44450"/>
            <a:ext cx="338554" cy="461665"/>
          </a:xfrm>
          <a:prstGeom prst="rect">
            <a:avLst/>
          </a:prstGeom>
          <a:noFill/>
          <a:ln w="12700">
            <a:noFill/>
            <a:miter lim="800000"/>
            <a:headEnd/>
            <a:tailEnd/>
          </a:ln>
        </p:spPr>
        <p:txBody>
          <a:bodyPr wrap="none">
            <a:spAutoFit/>
          </a:bodyPr>
          <a:lstStyle/>
          <a:p>
            <a:pPr eaLnBrk="0" hangingPunct="0"/>
            <a:r>
              <a:rPr lang="en-US" altLang="zh-CN" dirty="0" smtClean="0"/>
              <a:t>1</a:t>
            </a:r>
            <a:endParaRPr lang="en-US" altLang="zh-CN" dirty="0"/>
          </a:p>
        </p:txBody>
      </p:sp>
      <p:sp>
        <p:nvSpPr>
          <p:cNvPr id="26629" name="Rectangle 5"/>
          <p:cNvSpPr>
            <a:spLocks noChangeArrowheads="1"/>
          </p:cNvSpPr>
          <p:nvPr/>
        </p:nvSpPr>
        <p:spPr bwMode="auto">
          <a:xfrm>
            <a:off x="193675" y="120650"/>
            <a:ext cx="8915400" cy="644525"/>
          </a:xfrm>
          <a:prstGeom prst="rect">
            <a:avLst/>
          </a:prstGeom>
          <a:noFill/>
          <a:ln w="9525">
            <a:noFill/>
            <a:miter lim="800000"/>
            <a:headEnd/>
            <a:tailEnd/>
          </a:ln>
        </p:spPr>
        <p:txBody>
          <a:bodyPr/>
          <a:lstStyle/>
          <a:p>
            <a:pPr marL="342900" indent="-342900">
              <a:spcBef>
                <a:spcPts val="300"/>
              </a:spcBef>
              <a:spcAft>
                <a:spcPts val="900"/>
              </a:spcAft>
            </a:pPr>
            <a:r>
              <a:rPr lang="en-US" altLang="zh-CN" sz="3200" b="1">
                <a:latin typeface="宋体" pitchFamily="2" charset="-122"/>
              </a:rPr>
              <a:t>3.8 </a:t>
            </a:r>
            <a:r>
              <a:rPr lang="zh-CN" altLang="en-US" sz="3200" b="1">
                <a:latin typeface="宋体" pitchFamily="2" charset="-122"/>
              </a:rPr>
              <a:t>会话层</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4400" y="5486400"/>
            <a:ext cx="7543800" cy="914400"/>
            <a:chOff x="576" y="3360"/>
            <a:chExt cx="4752" cy="576"/>
          </a:xfrm>
        </p:grpSpPr>
        <p:sp>
          <p:nvSpPr>
            <p:cNvPr id="34823" name="Rectangle 3"/>
            <p:cNvSpPr>
              <a:spLocks noChangeArrowheads="1"/>
            </p:cNvSpPr>
            <p:nvPr/>
          </p:nvSpPr>
          <p:spPr bwMode="auto">
            <a:xfrm>
              <a:off x="1920" y="3360"/>
              <a:ext cx="720"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SASE</a:t>
              </a:r>
            </a:p>
          </p:txBody>
        </p:sp>
        <p:sp>
          <p:nvSpPr>
            <p:cNvPr id="34824" name="Rectangle 4"/>
            <p:cNvSpPr>
              <a:spLocks noChangeArrowheads="1"/>
            </p:cNvSpPr>
            <p:nvPr/>
          </p:nvSpPr>
          <p:spPr bwMode="auto">
            <a:xfrm>
              <a:off x="1920" y="3648"/>
              <a:ext cx="720"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CASE</a:t>
              </a:r>
            </a:p>
          </p:txBody>
        </p:sp>
        <p:sp>
          <p:nvSpPr>
            <p:cNvPr id="34825" name="Rectangle 5"/>
            <p:cNvSpPr>
              <a:spLocks noChangeArrowheads="1"/>
            </p:cNvSpPr>
            <p:nvPr/>
          </p:nvSpPr>
          <p:spPr bwMode="auto">
            <a:xfrm>
              <a:off x="576" y="3360"/>
              <a:ext cx="720" cy="576"/>
            </a:xfrm>
            <a:prstGeom prst="rect">
              <a:avLst/>
            </a:prstGeom>
            <a:noFill/>
            <a:ln w="9525">
              <a:solidFill>
                <a:schemeClr val="tx1"/>
              </a:solidFill>
              <a:miter lim="800000"/>
              <a:headEnd/>
              <a:tailEnd/>
            </a:ln>
          </p:spPr>
          <p:txBody>
            <a:bodyPr wrap="none" anchor="ctr"/>
            <a:lstStyle/>
            <a:p>
              <a:pPr algn="ctr" eaLnBrk="0" hangingPunct="0"/>
              <a:r>
                <a:rPr lang="zh-CN" altLang="en-US" sz="2000" b="1">
                  <a:latin typeface="楷体"/>
                  <a:ea typeface="楷体"/>
                  <a:cs typeface="楷体"/>
                </a:rPr>
                <a:t>应用层</a:t>
              </a:r>
            </a:p>
          </p:txBody>
        </p:sp>
        <p:sp>
          <p:nvSpPr>
            <p:cNvPr id="34826" name="Rectangle 6"/>
            <p:cNvSpPr>
              <a:spLocks noChangeArrowheads="1"/>
            </p:cNvSpPr>
            <p:nvPr/>
          </p:nvSpPr>
          <p:spPr bwMode="auto">
            <a:xfrm>
              <a:off x="3216" y="3360"/>
              <a:ext cx="528"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FTAM</a:t>
              </a:r>
            </a:p>
          </p:txBody>
        </p:sp>
        <p:sp>
          <p:nvSpPr>
            <p:cNvPr id="34827" name="Rectangle 7"/>
            <p:cNvSpPr>
              <a:spLocks noChangeArrowheads="1"/>
            </p:cNvSpPr>
            <p:nvPr/>
          </p:nvSpPr>
          <p:spPr bwMode="auto">
            <a:xfrm>
              <a:off x="3744" y="3360"/>
              <a:ext cx="528"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MHS</a:t>
              </a:r>
            </a:p>
          </p:txBody>
        </p:sp>
        <p:sp>
          <p:nvSpPr>
            <p:cNvPr id="34828" name="Rectangle 8"/>
            <p:cNvSpPr>
              <a:spLocks noChangeArrowheads="1"/>
            </p:cNvSpPr>
            <p:nvPr/>
          </p:nvSpPr>
          <p:spPr bwMode="auto">
            <a:xfrm>
              <a:off x="4272" y="3360"/>
              <a:ext cx="528"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VT</a:t>
              </a:r>
            </a:p>
          </p:txBody>
        </p:sp>
        <p:sp>
          <p:nvSpPr>
            <p:cNvPr id="34829" name="Rectangle 9"/>
            <p:cNvSpPr>
              <a:spLocks noChangeArrowheads="1"/>
            </p:cNvSpPr>
            <p:nvPr/>
          </p:nvSpPr>
          <p:spPr bwMode="auto">
            <a:xfrm>
              <a:off x="4800" y="3360"/>
              <a:ext cx="528"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a:t>
              </a:r>
            </a:p>
          </p:txBody>
        </p:sp>
        <p:sp>
          <p:nvSpPr>
            <p:cNvPr id="34830" name="Rectangle 10"/>
            <p:cNvSpPr>
              <a:spLocks noChangeArrowheads="1"/>
            </p:cNvSpPr>
            <p:nvPr/>
          </p:nvSpPr>
          <p:spPr bwMode="auto">
            <a:xfrm>
              <a:off x="3216" y="3648"/>
              <a:ext cx="2112" cy="288"/>
            </a:xfrm>
            <a:prstGeom prst="rect">
              <a:avLst/>
            </a:prstGeom>
            <a:noFill/>
            <a:ln w="9525">
              <a:solidFill>
                <a:schemeClr val="tx1"/>
              </a:solidFill>
              <a:miter lim="800000"/>
              <a:headEnd/>
              <a:tailEnd/>
            </a:ln>
          </p:spPr>
          <p:txBody>
            <a:bodyPr wrap="none" anchor="ctr"/>
            <a:lstStyle/>
            <a:p>
              <a:pPr algn="ctr" eaLnBrk="0" hangingPunct="0"/>
              <a:r>
                <a:rPr lang="en-US" altLang="zh-CN" sz="2000" b="1">
                  <a:latin typeface="楷体"/>
                  <a:ea typeface="楷体"/>
                  <a:cs typeface="楷体"/>
                </a:rPr>
                <a:t>ACSE + CCR</a:t>
              </a:r>
            </a:p>
          </p:txBody>
        </p:sp>
        <p:sp>
          <p:nvSpPr>
            <p:cNvPr id="34831" name="Line 11"/>
            <p:cNvSpPr>
              <a:spLocks noChangeShapeType="1"/>
            </p:cNvSpPr>
            <p:nvPr/>
          </p:nvSpPr>
          <p:spPr bwMode="auto">
            <a:xfrm>
              <a:off x="1440" y="3648"/>
              <a:ext cx="384"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832" name="Line 12"/>
            <p:cNvSpPr>
              <a:spLocks noChangeShapeType="1"/>
            </p:cNvSpPr>
            <p:nvPr/>
          </p:nvSpPr>
          <p:spPr bwMode="auto">
            <a:xfrm>
              <a:off x="2688" y="3648"/>
              <a:ext cx="384"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34819" name="Text Box 13"/>
          <p:cNvSpPr txBox="1">
            <a:spLocks noChangeArrowheads="1"/>
          </p:cNvSpPr>
          <p:nvPr/>
        </p:nvSpPr>
        <p:spPr bwMode="auto">
          <a:xfrm>
            <a:off x="8604250" y="44450"/>
            <a:ext cx="492443" cy="461665"/>
          </a:xfrm>
          <a:prstGeom prst="rect">
            <a:avLst/>
          </a:prstGeom>
          <a:noFill/>
          <a:ln w="12700">
            <a:noFill/>
            <a:miter lim="800000"/>
            <a:headEnd/>
            <a:tailEnd/>
          </a:ln>
        </p:spPr>
        <p:txBody>
          <a:bodyPr wrap="none">
            <a:spAutoFit/>
          </a:bodyPr>
          <a:lstStyle/>
          <a:p>
            <a:pPr eaLnBrk="0" hangingPunct="0"/>
            <a:r>
              <a:rPr lang="en-US" altLang="zh-CN" dirty="0" smtClean="0"/>
              <a:t>10</a:t>
            </a:r>
            <a:endParaRPr lang="en-US" altLang="zh-CN" dirty="0"/>
          </a:p>
        </p:txBody>
      </p:sp>
      <p:sp>
        <p:nvSpPr>
          <p:cNvPr id="34820" name="Text Box 14"/>
          <p:cNvSpPr txBox="1">
            <a:spLocks noChangeArrowheads="1"/>
          </p:cNvSpPr>
          <p:nvPr/>
        </p:nvSpPr>
        <p:spPr bwMode="auto">
          <a:xfrm>
            <a:off x="212725" y="823913"/>
            <a:ext cx="8855075" cy="4527393"/>
          </a:xfrm>
          <a:prstGeom prst="rect">
            <a:avLst/>
          </a:prstGeom>
          <a:noFill/>
          <a:ln w="9525">
            <a:noFill/>
            <a:miter lim="800000"/>
            <a:headEnd/>
            <a:tailEnd/>
          </a:ln>
        </p:spPr>
        <p:txBody>
          <a:bodyPr>
            <a:spAutoFit/>
          </a:bodyPr>
          <a:lstStyle/>
          <a:p>
            <a:pPr>
              <a:spcBef>
                <a:spcPct val="20000"/>
              </a:spcBef>
            </a:pPr>
            <a:r>
              <a:rPr lang="zh-CN" altLang="en-US" b="1" dirty="0">
                <a:solidFill>
                  <a:srgbClr val="FF0000"/>
                </a:solidFill>
                <a:latin typeface="宋体" pitchFamily="2" charset="-122"/>
              </a:rPr>
              <a:t>（</a:t>
            </a:r>
            <a:r>
              <a:rPr lang="en-US" altLang="zh-CN" b="1" dirty="0">
                <a:solidFill>
                  <a:srgbClr val="FF0000"/>
                </a:solidFill>
                <a:latin typeface="宋体" pitchFamily="2" charset="-122"/>
              </a:rPr>
              <a:t>1</a:t>
            </a:r>
            <a:r>
              <a:rPr lang="zh-CN" altLang="en-US" b="1" dirty="0">
                <a:solidFill>
                  <a:srgbClr val="FF0000"/>
                </a:solidFill>
                <a:latin typeface="宋体" pitchFamily="2" charset="-122"/>
              </a:rPr>
              <a:t>） 应用层的目的</a:t>
            </a:r>
            <a:endParaRPr lang="zh-CN" altLang="en-US" b="1" dirty="0">
              <a:latin typeface="宋体" pitchFamily="2" charset="-122"/>
            </a:endParaRPr>
          </a:p>
          <a:p>
            <a:pPr>
              <a:spcBef>
                <a:spcPct val="20000"/>
              </a:spcBef>
            </a:pPr>
            <a:r>
              <a:rPr lang="zh-CN" altLang="en-US" b="1" dirty="0">
                <a:latin typeface="宋体" pitchFamily="2" charset="-122"/>
              </a:rPr>
              <a:t>   应用层是网络可向最终用户提供应用服务的唯一窗口，其目的是</a:t>
            </a:r>
            <a:r>
              <a:rPr lang="zh-CN" altLang="en-US" b="1" dirty="0">
                <a:solidFill>
                  <a:srgbClr val="FF0000"/>
                </a:solidFill>
                <a:latin typeface="宋体" pitchFamily="2" charset="-122"/>
              </a:rPr>
              <a:t>支持用户联网的应用要求</a:t>
            </a:r>
            <a:r>
              <a:rPr lang="zh-CN" altLang="en-US" b="1" dirty="0">
                <a:latin typeface="宋体" pitchFamily="2" charset="-122"/>
              </a:rPr>
              <a:t>。在</a:t>
            </a:r>
            <a:r>
              <a:rPr lang="en-US" altLang="zh-CN" b="1" dirty="0">
                <a:latin typeface="宋体" pitchFamily="2" charset="-122"/>
              </a:rPr>
              <a:t>OSI/RM</a:t>
            </a:r>
            <a:r>
              <a:rPr lang="zh-CN" altLang="en-US" b="1" dirty="0">
                <a:latin typeface="宋体" pitchFamily="2" charset="-122"/>
              </a:rPr>
              <a:t>中，这些应用服务被称为应用服务元素（包括电子邮件、文件传输、虚拟终端、电子数据交换等）。</a:t>
            </a:r>
          </a:p>
          <a:p>
            <a:pPr>
              <a:spcBef>
                <a:spcPts val="300"/>
              </a:spcBef>
              <a:spcAft>
                <a:spcPts val="300"/>
              </a:spcAft>
            </a:pPr>
            <a:r>
              <a:rPr lang="zh-CN" altLang="en-US" b="1" dirty="0">
                <a:solidFill>
                  <a:srgbClr val="FF0000"/>
                </a:solidFill>
                <a:latin typeface="宋体" pitchFamily="2" charset="-122"/>
              </a:rPr>
              <a:t>（</a:t>
            </a:r>
            <a:r>
              <a:rPr lang="en-US" altLang="zh-CN" b="1" dirty="0">
                <a:solidFill>
                  <a:srgbClr val="FF0000"/>
                </a:solidFill>
                <a:latin typeface="宋体" pitchFamily="2" charset="-122"/>
              </a:rPr>
              <a:t>2</a:t>
            </a:r>
            <a:r>
              <a:rPr lang="zh-CN" altLang="en-US" b="1" dirty="0">
                <a:solidFill>
                  <a:srgbClr val="FF0000"/>
                </a:solidFill>
                <a:latin typeface="宋体" pitchFamily="2" charset="-122"/>
              </a:rPr>
              <a:t>） 应用服务分类</a:t>
            </a:r>
            <a:endParaRPr lang="zh-CN" altLang="en-US" b="1" i="1" u="sng" dirty="0">
              <a:latin typeface="宋体" pitchFamily="2" charset="-122"/>
            </a:endParaRPr>
          </a:p>
          <a:p>
            <a:pPr>
              <a:spcBef>
                <a:spcPct val="20000"/>
              </a:spcBef>
            </a:pPr>
            <a:r>
              <a:rPr lang="zh-CN" altLang="en-US" b="1" dirty="0">
                <a:latin typeface="宋体" pitchFamily="2" charset="-122"/>
              </a:rPr>
              <a:t>  不同的应用服务元素具有</a:t>
            </a:r>
            <a:r>
              <a:rPr lang="zh-CN" altLang="en-US" b="1" dirty="0">
                <a:solidFill>
                  <a:srgbClr val="FF0000"/>
                </a:solidFill>
                <a:latin typeface="宋体" pitchFamily="2" charset="-122"/>
              </a:rPr>
              <a:t>共性和特性</a:t>
            </a:r>
            <a:r>
              <a:rPr lang="zh-CN" altLang="en-US" b="1" dirty="0">
                <a:latin typeface="宋体" pitchFamily="2" charset="-122"/>
              </a:rPr>
              <a:t>，可分为两类：</a:t>
            </a:r>
          </a:p>
          <a:p>
            <a:pPr>
              <a:spcBef>
                <a:spcPct val="20000"/>
              </a:spcBef>
              <a:buFont typeface="宋体" pitchFamily="2" charset="-122"/>
              <a:buChar char="★"/>
            </a:pPr>
            <a:r>
              <a:rPr lang="zh-CN" altLang="en-US" b="1" dirty="0">
                <a:latin typeface="宋体" pitchFamily="2" charset="-122"/>
              </a:rPr>
              <a:t> 公共应用服务元素（</a:t>
            </a:r>
            <a:r>
              <a:rPr lang="en-US" altLang="zh-CN" b="1" dirty="0">
                <a:latin typeface="宋体" pitchFamily="2" charset="-122"/>
              </a:rPr>
              <a:t>CASE</a:t>
            </a:r>
            <a:r>
              <a:rPr lang="zh-CN" altLang="en-US" b="1" dirty="0">
                <a:latin typeface="宋体" pitchFamily="2" charset="-122"/>
              </a:rPr>
              <a:t>）：提供与特定应用服务无关的公共服务，如应用联系</a:t>
            </a:r>
            <a:r>
              <a:rPr lang="zh-CN" altLang="en-US" b="1" dirty="0" smtClean="0">
                <a:latin typeface="宋体" pitchFamily="2" charset="-122"/>
              </a:rPr>
              <a:t>服务元素</a:t>
            </a:r>
            <a:r>
              <a:rPr lang="en-US" altLang="zh-CN" b="1" dirty="0" smtClean="0">
                <a:latin typeface="宋体" pitchFamily="2" charset="-122"/>
              </a:rPr>
              <a:t>ACSE</a:t>
            </a:r>
            <a:r>
              <a:rPr lang="zh-CN" altLang="en-US" b="1" dirty="0" smtClean="0">
                <a:latin typeface="宋体" pitchFamily="2" charset="-122"/>
              </a:rPr>
              <a:t>、</a:t>
            </a:r>
            <a:r>
              <a:rPr lang="zh-CN" altLang="en-US" b="1" dirty="0">
                <a:latin typeface="+mn-ea"/>
                <a:ea typeface="+mn-ea"/>
              </a:rPr>
              <a:t>托付</a:t>
            </a:r>
            <a:r>
              <a:rPr lang="en-US" altLang="zh-CN" b="1" dirty="0">
                <a:latin typeface="+mn-ea"/>
                <a:ea typeface="+mn-ea"/>
              </a:rPr>
              <a:t>/</a:t>
            </a:r>
            <a:r>
              <a:rPr lang="zh-CN" altLang="en-US" b="1" dirty="0">
                <a:latin typeface="+mn-ea"/>
                <a:ea typeface="+mn-ea"/>
              </a:rPr>
              <a:t>并发和恢复</a:t>
            </a:r>
            <a:r>
              <a:rPr lang="zh-CN" altLang="en-US" b="1" dirty="0" smtClean="0">
                <a:latin typeface="+mn-ea"/>
                <a:ea typeface="+mn-ea"/>
              </a:rPr>
              <a:t>服务</a:t>
            </a:r>
            <a:r>
              <a:rPr lang="en-US" altLang="zh-CN" b="1" dirty="0" smtClean="0">
                <a:latin typeface="+mn-ea"/>
                <a:ea typeface="+mn-ea"/>
              </a:rPr>
              <a:t>CCR</a:t>
            </a:r>
            <a:r>
              <a:rPr lang="zh-CN" altLang="en-US" b="1" dirty="0" smtClean="0">
                <a:latin typeface="宋体" pitchFamily="2" charset="-122"/>
              </a:rPr>
              <a:t>；</a:t>
            </a:r>
            <a:endParaRPr lang="zh-CN" altLang="en-US" b="1" dirty="0">
              <a:latin typeface="宋体" pitchFamily="2" charset="-122"/>
            </a:endParaRPr>
          </a:p>
          <a:p>
            <a:pPr>
              <a:spcBef>
                <a:spcPct val="20000"/>
              </a:spcBef>
              <a:buFont typeface="宋体" pitchFamily="2" charset="-122"/>
              <a:buChar char="★"/>
            </a:pPr>
            <a:r>
              <a:rPr lang="zh-CN" altLang="en-US" b="1" dirty="0">
                <a:latin typeface="宋体" pitchFamily="2" charset="-122"/>
              </a:rPr>
              <a:t> 特定应用服务元素（</a:t>
            </a:r>
            <a:r>
              <a:rPr lang="en-US" altLang="zh-CN" b="1" dirty="0">
                <a:latin typeface="宋体" pitchFamily="2" charset="-122"/>
              </a:rPr>
              <a:t>SASE</a:t>
            </a:r>
            <a:r>
              <a:rPr lang="zh-CN" altLang="en-US" b="1" dirty="0">
                <a:latin typeface="宋体" pitchFamily="2" charset="-122"/>
              </a:rPr>
              <a:t>）：提供面向特定应用的服务，如</a:t>
            </a:r>
            <a:r>
              <a:rPr lang="en-US" altLang="zh-CN" b="1" dirty="0">
                <a:latin typeface="宋体" pitchFamily="2" charset="-122"/>
              </a:rPr>
              <a:t>FTAM,MHS,EDI</a:t>
            </a:r>
            <a:r>
              <a:rPr lang="zh-CN" altLang="en-US" b="1" dirty="0">
                <a:latin typeface="宋体" pitchFamily="2" charset="-122"/>
              </a:rPr>
              <a:t>等。</a:t>
            </a:r>
          </a:p>
        </p:txBody>
      </p:sp>
      <p:sp>
        <p:nvSpPr>
          <p:cNvPr id="839695" name="Rectangle 15"/>
          <p:cNvSpPr>
            <a:spLocks noChangeArrowheads="1"/>
          </p:cNvSpPr>
          <p:nvPr/>
        </p:nvSpPr>
        <p:spPr bwMode="auto">
          <a:xfrm>
            <a:off x="228600" y="6889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4822" name="Text Box 16"/>
          <p:cNvSpPr txBox="1">
            <a:spLocks noChangeArrowheads="1"/>
          </p:cNvSpPr>
          <p:nvPr/>
        </p:nvSpPr>
        <p:spPr bwMode="auto">
          <a:xfrm>
            <a:off x="180975" y="115888"/>
            <a:ext cx="4030663" cy="519112"/>
          </a:xfrm>
          <a:prstGeom prst="rect">
            <a:avLst/>
          </a:prstGeom>
          <a:noFill/>
          <a:ln w="9525">
            <a:noFill/>
            <a:miter lim="800000"/>
            <a:headEnd/>
            <a:tailEnd/>
          </a:ln>
        </p:spPr>
        <p:txBody>
          <a:bodyPr>
            <a:spAutoFit/>
          </a:bodyPr>
          <a:lstStyle/>
          <a:p>
            <a:pPr>
              <a:spcBef>
                <a:spcPts val="300"/>
              </a:spcBef>
              <a:spcAft>
                <a:spcPts val="300"/>
              </a:spcAft>
            </a:pPr>
            <a:r>
              <a:rPr lang="en-US" altLang="zh-CN" sz="2800" b="1">
                <a:latin typeface="宋体" pitchFamily="2" charset="-122"/>
              </a:rPr>
              <a:t>3.10 </a:t>
            </a:r>
            <a:r>
              <a:rPr lang="zh-CN" altLang="en-US" sz="2800" b="1">
                <a:latin typeface="宋体" pitchFamily="2" charset="-122"/>
              </a:rPr>
              <a:t>应用层</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8578850" y="92075"/>
            <a:ext cx="481029" cy="461665"/>
          </a:xfrm>
          <a:prstGeom prst="rect">
            <a:avLst/>
          </a:prstGeom>
          <a:noFill/>
          <a:ln w="12700">
            <a:noFill/>
            <a:miter lim="800000"/>
            <a:headEnd/>
            <a:tailEnd/>
          </a:ln>
        </p:spPr>
        <p:txBody>
          <a:bodyPr wrap="none">
            <a:spAutoFit/>
          </a:bodyPr>
          <a:lstStyle/>
          <a:p>
            <a:pPr eaLnBrk="0" hangingPunct="0"/>
            <a:r>
              <a:rPr lang="en-US" altLang="zh-CN" dirty="0" smtClean="0"/>
              <a:t>11</a:t>
            </a:r>
            <a:endParaRPr lang="en-US" altLang="zh-CN" dirty="0"/>
          </a:p>
        </p:txBody>
      </p:sp>
      <p:sp>
        <p:nvSpPr>
          <p:cNvPr id="35843" name="Text Box 3"/>
          <p:cNvSpPr txBox="1">
            <a:spLocks noChangeArrowheads="1"/>
          </p:cNvSpPr>
          <p:nvPr/>
        </p:nvSpPr>
        <p:spPr bwMode="auto">
          <a:xfrm>
            <a:off x="212725" y="908050"/>
            <a:ext cx="8931275" cy="3159125"/>
          </a:xfrm>
          <a:prstGeom prst="rect">
            <a:avLst/>
          </a:prstGeom>
          <a:noFill/>
          <a:ln w="9525">
            <a:noFill/>
            <a:miter lim="800000"/>
            <a:headEnd/>
            <a:tailEnd/>
          </a:ln>
        </p:spPr>
        <p:txBody>
          <a:bodyPr>
            <a:spAutoFit/>
          </a:bodyPr>
          <a:lstStyle/>
          <a:p>
            <a:pPr>
              <a:lnSpc>
                <a:spcPct val="120000"/>
              </a:lnSpc>
              <a:spcBef>
                <a:spcPct val="30000"/>
              </a:spcBef>
            </a:pPr>
            <a:r>
              <a:rPr lang="zh-CN" altLang="en-US" b="1" dirty="0">
                <a:latin typeface="宋体" pitchFamily="2" charset="-122"/>
              </a:rPr>
              <a:t>（</a:t>
            </a:r>
            <a:r>
              <a:rPr lang="en-US" altLang="zh-CN" b="1" dirty="0">
                <a:latin typeface="宋体" pitchFamily="2" charset="-122"/>
              </a:rPr>
              <a:t>1</a:t>
            </a:r>
            <a:r>
              <a:rPr lang="zh-CN" altLang="en-US" b="1" dirty="0">
                <a:latin typeface="宋体" pitchFamily="2" charset="-122"/>
              </a:rPr>
              <a:t>） </a:t>
            </a:r>
            <a:r>
              <a:rPr lang="en-US" altLang="zh-CN" b="1" dirty="0">
                <a:latin typeface="宋体" pitchFamily="2" charset="-122"/>
              </a:rPr>
              <a:t>FTAM</a:t>
            </a:r>
            <a:r>
              <a:rPr lang="zh-CN" altLang="en-US" b="1" dirty="0">
                <a:latin typeface="宋体" pitchFamily="2" charset="-122"/>
              </a:rPr>
              <a:t>的设计目的</a:t>
            </a:r>
            <a:endParaRPr lang="zh-CN" altLang="en-US" sz="1200" b="1" dirty="0">
              <a:latin typeface="宋体" pitchFamily="2" charset="-122"/>
            </a:endParaRPr>
          </a:p>
          <a:p>
            <a:pPr>
              <a:lnSpc>
                <a:spcPct val="120000"/>
              </a:lnSpc>
              <a:spcBef>
                <a:spcPct val="30000"/>
              </a:spcBef>
            </a:pPr>
            <a:r>
              <a:rPr lang="zh-CN" altLang="en-US" b="1" dirty="0">
                <a:solidFill>
                  <a:srgbClr val="FF0000"/>
                </a:solidFill>
                <a:latin typeface="宋体" pitchFamily="2" charset="-122"/>
              </a:rPr>
              <a:t>目的：</a:t>
            </a:r>
            <a:r>
              <a:rPr lang="zh-CN" altLang="en-US" b="1" dirty="0">
                <a:latin typeface="宋体" pitchFamily="2" charset="-122"/>
              </a:rPr>
              <a:t>屏蔽不同文件系统在格式和访问方式上的差异，使用户可以同等方便地对本地或远地文件系统进行操作和数据维护；</a:t>
            </a:r>
          </a:p>
          <a:p>
            <a:pPr>
              <a:lnSpc>
                <a:spcPct val="120000"/>
              </a:lnSpc>
              <a:spcBef>
                <a:spcPct val="30000"/>
              </a:spcBef>
            </a:pPr>
            <a:r>
              <a:rPr lang="zh-CN" altLang="en-US" b="1" dirty="0">
                <a:solidFill>
                  <a:srgbClr val="FF0000"/>
                </a:solidFill>
                <a:latin typeface="宋体" pitchFamily="2" charset="-122"/>
              </a:rPr>
              <a:t>  文件传送：</a:t>
            </a:r>
            <a:r>
              <a:rPr lang="zh-CN" altLang="en-US" b="1" dirty="0">
                <a:latin typeface="宋体" pitchFamily="2" charset="-122"/>
              </a:rPr>
              <a:t>整个或部分文件内容在不同文件系统之间移动；</a:t>
            </a:r>
          </a:p>
          <a:p>
            <a:pPr>
              <a:lnSpc>
                <a:spcPct val="120000"/>
              </a:lnSpc>
              <a:spcBef>
                <a:spcPct val="30000"/>
              </a:spcBef>
            </a:pPr>
            <a:r>
              <a:rPr lang="zh-CN" altLang="en-US" b="1" dirty="0">
                <a:solidFill>
                  <a:srgbClr val="FF0000"/>
                </a:solidFill>
                <a:latin typeface="宋体" pitchFamily="2" charset="-122"/>
              </a:rPr>
              <a:t>  文件访问：</a:t>
            </a:r>
            <a:r>
              <a:rPr lang="zh-CN" altLang="en-US" b="1" dirty="0">
                <a:latin typeface="宋体" pitchFamily="2" charset="-122"/>
              </a:rPr>
              <a:t>对文件的内容进行检查、修改、替换或者擦除；</a:t>
            </a:r>
          </a:p>
          <a:p>
            <a:pPr>
              <a:lnSpc>
                <a:spcPct val="120000"/>
              </a:lnSpc>
              <a:spcBef>
                <a:spcPct val="30000"/>
              </a:spcBef>
            </a:pPr>
            <a:r>
              <a:rPr lang="zh-CN" altLang="en-US" b="1" dirty="0">
                <a:solidFill>
                  <a:srgbClr val="FF0000"/>
                </a:solidFill>
                <a:latin typeface="宋体" pitchFamily="2" charset="-122"/>
              </a:rPr>
              <a:t>  文件管理：</a:t>
            </a:r>
            <a:r>
              <a:rPr lang="zh-CN" altLang="en-US" b="1" dirty="0">
                <a:latin typeface="宋体" pitchFamily="2" charset="-122"/>
              </a:rPr>
              <a:t>创建和删除整个文件，以及检查或操作文件属性；</a:t>
            </a:r>
          </a:p>
        </p:txBody>
      </p:sp>
      <p:sp>
        <p:nvSpPr>
          <p:cNvPr id="842756" name="Rectangle 4"/>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5845" name="Text Box 5"/>
          <p:cNvSpPr txBox="1">
            <a:spLocks noChangeArrowheads="1"/>
          </p:cNvSpPr>
          <p:nvPr/>
        </p:nvSpPr>
        <p:spPr bwMode="auto">
          <a:xfrm>
            <a:off x="179388" y="115888"/>
            <a:ext cx="6408737" cy="519112"/>
          </a:xfrm>
          <a:prstGeom prst="rect">
            <a:avLst/>
          </a:prstGeom>
          <a:noFill/>
          <a:ln w="9525">
            <a:noFill/>
            <a:miter lim="800000"/>
            <a:headEnd/>
            <a:tailEnd/>
          </a:ln>
        </p:spPr>
        <p:txBody>
          <a:bodyPr>
            <a:spAutoFit/>
          </a:bodyPr>
          <a:lstStyle/>
          <a:p>
            <a:pPr>
              <a:spcBef>
                <a:spcPts val="300"/>
              </a:spcBef>
              <a:spcAft>
                <a:spcPts val="300"/>
              </a:spcAft>
            </a:pPr>
            <a:r>
              <a:rPr lang="en-US" altLang="zh-CN" sz="2800" b="1">
                <a:latin typeface="宋体" pitchFamily="2" charset="-122"/>
              </a:rPr>
              <a:t>3.11 </a:t>
            </a:r>
            <a:r>
              <a:rPr lang="zh-CN" altLang="en-US" sz="2800" b="1">
                <a:latin typeface="宋体" pitchFamily="2" charset="-122"/>
              </a:rPr>
              <a:t>文件传送访问和管理（</a:t>
            </a:r>
            <a:r>
              <a:rPr lang="en-US" altLang="zh-CN" sz="2800" b="1">
                <a:latin typeface="宋体" pitchFamily="2" charset="-122"/>
              </a:rPr>
              <a:t>FTAM</a:t>
            </a:r>
            <a:r>
              <a:rPr lang="zh-CN" altLang="en-US" sz="2800" b="1">
                <a:latin typeface="宋体" pitchFamily="2" charset="-122"/>
              </a:rPr>
              <a:t>）</a:t>
            </a:r>
          </a:p>
        </p:txBody>
      </p:sp>
      <p:grpSp>
        <p:nvGrpSpPr>
          <p:cNvPr id="2" name="Group 7"/>
          <p:cNvGrpSpPr>
            <a:grpSpLocks/>
          </p:cNvGrpSpPr>
          <p:nvPr/>
        </p:nvGrpSpPr>
        <p:grpSpPr bwMode="auto">
          <a:xfrm>
            <a:off x="2806700" y="4437063"/>
            <a:ext cx="5943600" cy="2209800"/>
            <a:chOff x="1632" y="336"/>
            <a:chExt cx="3744" cy="1392"/>
          </a:xfrm>
        </p:grpSpPr>
        <p:sp>
          <p:nvSpPr>
            <p:cNvPr id="35848" name="Oval 8"/>
            <p:cNvSpPr>
              <a:spLocks noChangeArrowheads="1"/>
            </p:cNvSpPr>
            <p:nvPr/>
          </p:nvSpPr>
          <p:spPr bwMode="auto">
            <a:xfrm>
              <a:off x="1632" y="336"/>
              <a:ext cx="960" cy="288"/>
            </a:xfrm>
            <a:prstGeom prst="ellipse">
              <a:avLst/>
            </a:prstGeom>
            <a:solidFill>
              <a:srgbClr val="FFCCFF"/>
            </a:solidFill>
            <a:ln w="9525">
              <a:solidFill>
                <a:schemeClr val="tx1"/>
              </a:solidFill>
              <a:round/>
              <a:headEnd/>
              <a:tailEnd/>
            </a:ln>
          </p:spPr>
          <p:txBody>
            <a:bodyPr wrap="none" anchor="ctr"/>
            <a:lstStyle/>
            <a:p>
              <a:pPr algn="ctr"/>
              <a:r>
                <a:rPr lang="zh-CN" altLang="en-US" sz="1800" b="1" dirty="0"/>
                <a:t>文件系统</a:t>
              </a:r>
              <a:r>
                <a:rPr lang="en-US" altLang="zh-CN" sz="1800" b="1" dirty="0"/>
                <a:t>1</a:t>
              </a:r>
            </a:p>
          </p:txBody>
        </p:sp>
        <p:sp>
          <p:nvSpPr>
            <p:cNvPr id="35849" name="Oval 9"/>
            <p:cNvSpPr>
              <a:spLocks noChangeArrowheads="1"/>
            </p:cNvSpPr>
            <p:nvPr/>
          </p:nvSpPr>
          <p:spPr bwMode="auto">
            <a:xfrm>
              <a:off x="4416" y="336"/>
              <a:ext cx="960" cy="288"/>
            </a:xfrm>
            <a:prstGeom prst="ellipse">
              <a:avLst/>
            </a:prstGeom>
            <a:solidFill>
              <a:schemeClr val="accent1"/>
            </a:solidFill>
            <a:ln w="9525">
              <a:solidFill>
                <a:schemeClr val="tx1"/>
              </a:solidFill>
              <a:round/>
              <a:headEnd/>
              <a:tailEnd/>
            </a:ln>
          </p:spPr>
          <p:txBody>
            <a:bodyPr wrap="none" anchor="ctr"/>
            <a:lstStyle/>
            <a:p>
              <a:pPr algn="ctr"/>
              <a:r>
                <a:rPr lang="zh-CN" altLang="en-US" sz="1800" b="1"/>
                <a:t>文件系统</a:t>
              </a:r>
              <a:r>
                <a:rPr lang="en-US" altLang="zh-CN" sz="1800" b="1"/>
                <a:t>2</a:t>
              </a:r>
            </a:p>
          </p:txBody>
        </p:sp>
        <p:sp>
          <p:nvSpPr>
            <p:cNvPr id="35850" name="Rectangle 10"/>
            <p:cNvSpPr>
              <a:spLocks noChangeArrowheads="1"/>
            </p:cNvSpPr>
            <p:nvPr/>
          </p:nvSpPr>
          <p:spPr bwMode="auto">
            <a:xfrm>
              <a:off x="3120" y="336"/>
              <a:ext cx="672" cy="240"/>
            </a:xfrm>
            <a:prstGeom prst="rect">
              <a:avLst/>
            </a:prstGeom>
            <a:solidFill>
              <a:srgbClr val="66CCFF"/>
            </a:solidFill>
            <a:ln w="9525">
              <a:solidFill>
                <a:schemeClr val="tx1"/>
              </a:solidFill>
              <a:miter lim="800000"/>
              <a:headEnd/>
              <a:tailEnd/>
            </a:ln>
          </p:spPr>
          <p:txBody>
            <a:bodyPr wrap="none" anchor="ctr"/>
            <a:lstStyle/>
            <a:p>
              <a:pPr algn="ctr"/>
              <a:r>
                <a:rPr lang="zh-CN" altLang="en-US" sz="1800" b="1"/>
                <a:t>翻译</a:t>
              </a:r>
              <a:r>
                <a:rPr lang="en-US" altLang="zh-CN" sz="1800" b="1"/>
                <a:t>1-2</a:t>
              </a:r>
            </a:p>
          </p:txBody>
        </p:sp>
        <p:sp>
          <p:nvSpPr>
            <p:cNvPr id="35851" name="Line 11"/>
            <p:cNvSpPr>
              <a:spLocks noChangeShapeType="1"/>
            </p:cNvSpPr>
            <p:nvPr/>
          </p:nvSpPr>
          <p:spPr bwMode="auto">
            <a:xfrm>
              <a:off x="2592" y="480"/>
              <a:ext cx="528" cy="0"/>
            </a:xfrm>
            <a:prstGeom prst="line">
              <a:avLst/>
            </a:prstGeom>
            <a:noFill/>
            <a:ln w="28575">
              <a:solidFill>
                <a:schemeClr val="tx1"/>
              </a:solidFill>
              <a:round/>
              <a:headEnd type="triangle" w="med" len="med"/>
              <a:tailEnd type="triangle" w="med" len="med"/>
            </a:ln>
          </p:spPr>
          <p:txBody>
            <a:bodyPr wrap="none" anchor="ctr"/>
            <a:lstStyle/>
            <a:p>
              <a:endParaRPr lang="zh-CN" altLang="en-US" sz="1800"/>
            </a:p>
          </p:txBody>
        </p:sp>
        <p:sp>
          <p:nvSpPr>
            <p:cNvPr id="35852" name="Line 12"/>
            <p:cNvSpPr>
              <a:spLocks noChangeShapeType="1"/>
            </p:cNvSpPr>
            <p:nvPr/>
          </p:nvSpPr>
          <p:spPr bwMode="auto">
            <a:xfrm flipV="1">
              <a:off x="3744" y="480"/>
              <a:ext cx="672" cy="0"/>
            </a:xfrm>
            <a:prstGeom prst="line">
              <a:avLst/>
            </a:prstGeom>
            <a:noFill/>
            <a:ln w="28575">
              <a:solidFill>
                <a:schemeClr val="tx1"/>
              </a:solidFill>
              <a:round/>
              <a:headEnd type="triangle" w="med" len="med"/>
              <a:tailEnd type="triangle" w="med" len="med"/>
            </a:ln>
          </p:spPr>
          <p:txBody>
            <a:bodyPr wrap="none" anchor="ctr"/>
            <a:lstStyle/>
            <a:p>
              <a:endParaRPr lang="zh-CN" altLang="en-US" sz="1800"/>
            </a:p>
          </p:txBody>
        </p:sp>
        <p:sp>
          <p:nvSpPr>
            <p:cNvPr id="35853" name="Oval 13"/>
            <p:cNvSpPr>
              <a:spLocks noChangeArrowheads="1"/>
            </p:cNvSpPr>
            <p:nvPr/>
          </p:nvSpPr>
          <p:spPr bwMode="auto">
            <a:xfrm>
              <a:off x="1728" y="1440"/>
              <a:ext cx="960" cy="288"/>
            </a:xfrm>
            <a:prstGeom prst="ellipse">
              <a:avLst/>
            </a:prstGeom>
            <a:solidFill>
              <a:srgbClr val="CCECFF"/>
            </a:solidFill>
            <a:ln w="9525">
              <a:solidFill>
                <a:schemeClr val="tx1"/>
              </a:solidFill>
              <a:round/>
              <a:headEnd/>
              <a:tailEnd/>
            </a:ln>
          </p:spPr>
          <p:txBody>
            <a:bodyPr wrap="none" anchor="ctr"/>
            <a:lstStyle/>
            <a:p>
              <a:pPr algn="ctr"/>
              <a:r>
                <a:rPr lang="zh-CN" altLang="en-US" sz="1800" b="1"/>
                <a:t>文件系统</a:t>
              </a:r>
              <a:r>
                <a:rPr lang="en-US" altLang="zh-CN" sz="1800" b="1"/>
                <a:t>3</a:t>
              </a:r>
            </a:p>
          </p:txBody>
        </p:sp>
        <p:sp>
          <p:nvSpPr>
            <p:cNvPr id="35854" name="Rectangle 14"/>
            <p:cNvSpPr>
              <a:spLocks noChangeArrowheads="1"/>
            </p:cNvSpPr>
            <p:nvPr/>
          </p:nvSpPr>
          <p:spPr bwMode="auto">
            <a:xfrm>
              <a:off x="1776" y="912"/>
              <a:ext cx="672" cy="240"/>
            </a:xfrm>
            <a:prstGeom prst="rect">
              <a:avLst/>
            </a:prstGeom>
            <a:solidFill>
              <a:srgbClr val="9999FF"/>
            </a:solidFill>
            <a:ln w="9525">
              <a:solidFill>
                <a:schemeClr val="tx1"/>
              </a:solidFill>
              <a:miter lim="800000"/>
              <a:headEnd/>
              <a:tailEnd/>
            </a:ln>
          </p:spPr>
          <p:txBody>
            <a:bodyPr wrap="none" anchor="ctr"/>
            <a:lstStyle/>
            <a:p>
              <a:pPr algn="ctr"/>
              <a:r>
                <a:rPr lang="zh-CN" altLang="en-US" sz="1800" b="1"/>
                <a:t>翻译</a:t>
              </a:r>
              <a:r>
                <a:rPr lang="en-US" altLang="zh-CN" sz="1800" b="1"/>
                <a:t>1-3</a:t>
              </a:r>
            </a:p>
          </p:txBody>
        </p:sp>
        <p:sp>
          <p:nvSpPr>
            <p:cNvPr id="35855" name="Line 15"/>
            <p:cNvSpPr>
              <a:spLocks noChangeShapeType="1"/>
            </p:cNvSpPr>
            <p:nvPr/>
          </p:nvSpPr>
          <p:spPr bwMode="auto">
            <a:xfrm>
              <a:off x="2112" y="624"/>
              <a:ext cx="0" cy="288"/>
            </a:xfrm>
            <a:prstGeom prst="line">
              <a:avLst/>
            </a:prstGeom>
            <a:noFill/>
            <a:ln w="9525">
              <a:solidFill>
                <a:schemeClr val="tx1"/>
              </a:solidFill>
              <a:round/>
              <a:headEnd type="triangle" w="med" len="med"/>
              <a:tailEnd type="triangle" w="med" len="med"/>
            </a:ln>
          </p:spPr>
          <p:txBody>
            <a:bodyPr wrap="none" anchor="ctr"/>
            <a:lstStyle/>
            <a:p>
              <a:endParaRPr lang="zh-CN" altLang="en-US" sz="1800"/>
            </a:p>
          </p:txBody>
        </p:sp>
        <p:sp>
          <p:nvSpPr>
            <p:cNvPr id="35856" name="Line 16"/>
            <p:cNvSpPr>
              <a:spLocks noChangeShapeType="1"/>
            </p:cNvSpPr>
            <p:nvPr/>
          </p:nvSpPr>
          <p:spPr bwMode="auto">
            <a:xfrm>
              <a:off x="2112" y="1152"/>
              <a:ext cx="0" cy="288"/>
            </a:xfrm>
            <a:prstGeom prst="line">
              <a:avLst/>
            </a:prstGeom>
            <a:noFill/>
            <a:ln w="9525">
              <a:solidFill>
                <a:schemeClr val="tx1"/>
              </a:solidFill>
              <a:round/>
              <a:headEnd type="triangle" w="med" len="med"/>
              <a:tailEnd type="triangle" w="med" len="med"/>
            </a:ln>
          </p:spPr>
          <p:txBody>
            <a:bodyPr wrap="none" anchor="ctr"/>
            <a:lstStyle/>
            <a:p>
              <a:endParaRPr lang="zh-CN" altLang="en-US" sz="1800"/>
            </a:p>
          </p:txBody>
        </p:sp>
        <p:sp>
          <p:nvSpPr>
            <p:cNvPr id="35857" name="Rectangle 17"/>
            <p:cNvSpPr>
              <a:spLocks noChangeArrowheads="1"/>
            </p:cNvSpPr>
            <p:nvPr/>
          </p:nvSpPr>
          <p:spPr bwMode="auto">
            <a:xfrm>
              <a:off x="3168" y="1056"/>
              <a:ext cx="672" cy="240"/>
            </a:xfrm>
            <a:prstGeom prst="rect">
              <a:avLst/>
            </a:prstGeom>
            <a:solidFill>
              <a:srgbClr val="66FFCC"/>
            </a:solidFill>
            <a:ln w="9525">
              <a:solidFill>
                <a:schemeClr val="tx1"/>
              </a:solidFill>
              <a:miter lim="800000"/>
              <a:headEnd/>
              <a:tailEnd/>
            </a:ln>
          </p:spPr>
          <p:txBody>
            <a:bodyPr wrap="none" anchor="ctr"/>
            <a:lstStyle/>
            <a:p>
              <a:pPr algn="ctr"/>
              <a:r>
                <a:rPr lang="zh-CN" altLang="en-US" sz="1800" b="1"/>
                <a:t>翻译</a:t>
              </a:r>
              <a:r>
                <a:rPr lang="en-US" altLang="zh-CN" sz="1800" b="1"/>
                <a:t>2-3</a:t>
              </a:r>
            </a:p>
          </p:txBody>
        </p:sp>
        <p:sp>
          <p:nvSpPr>
            <p:cNvPr id="35858" name="Line 18"/>
            <p:cNvSpPr>
              <a:spLocks noChangeShapeType="1"/>
            </p:cNvSpPr>
            <p:nvPr/>
          </p:nvSpPr>
          <p:spPr bwMode="auto">
            <a:xfrm flipV="1">
              <a:off x="2640" y="1296"/>
              <a:ext cx="576" cy="240"/>
            </a:xfrm>
            <a:prstGeom prst="line">
              <a:avLst/>
            </a:prstGeom>
            <a:noFill/>
            <a:ln w="9525">
              <a:solidFill>
                <a:schemeClr val="tx1"/>
              </a:solidFill>
              <a:round/>
              <a:headEnd type="triangle" w="med" len="med"/>
              <a:tailEnd type="triangle" w="med" len="med"/>
            </a:ln>
          </p:spPr>
          <p:txBody>
            <a:bodyPr wrap="none" anchor="ctr"/>
            <a:lstStyle/>
            <a:p>
              <a:endParaRPr lang="zh-CN" altLang="en-US" sz="1800"/>
            </a:p>
          </p:txBody>
        </p:sp>
        <p:sp>
          <p:nvSpPr>
            <p:cNvPr id="35859" name="Line 19"/>
            <p:cNvSpPr>
              <a:spLocks noChangeShapeType="1"/>
            </p:cNvSpPr>
            <p:nvPr/>
          </p:nvSpPr>
          <p:spPr bwMode="auto">
            <a:xfrm flipV="1">
              <a:off x="3840" y="576"/>
              <a:ext cx="816" cy="480"/>
            </a:xfrm>
            <a:prstGeom prst="line">
              <a:avLst/>
            </a:prstGeom>
            <a:noFill/>
            <a:ln w="9525">
              <a:solidFill>
                <a:schemeClr val="tx1"/>
              </a:solidFill>
              <a:round/>
              <a:headEnd type="triangle" w="med" len="med"/>
              <a:tailEnd type="triangle" w="med" len="med"/>
            </a:ln>
          </p:spPr>
          <p:txBody>
            <a:bodyPr wrap="none" anchor="ctr"/>
            <a:lstStyle/>
            <a:p>
              <a:endParaRPr lang="zh-CN" altLang="en-US" sz="1800"/>
            </a:p>
          </p:txBody>
        </p:sp>
      </p:grpSp>
      <p:sp>
        <p:nvSpPr>
          <p:cNvPr id="35847" name="Text Box 20"/>
          <p:cNvSpPr txBox="1">
            <a:spLocks noChangeArrowheads="1"/>
          </p:cNvSpPr>
          <p:nvPr/>
        </p:nvSpPr>
        <p:spPr bwMode="auto">
          <a:xfrm>
            <a:off x="444500" y="4527550"/>
            <a:ext cx="2012950" cy="822325"/>
          </a:xfrm>
          <a:prstGeom prst="rect">
            <a:avLst/>
          </a:prstGeom>
          <a:solidFill>
            <a:schemeClr val="bg1"/>
          </a:solidFill>
          <a:ln w="9525">
            <a:noFill/>
            <a:miter lim="800000"/>
            <a:headEnd/>
            <a:tailEnd/>
          </a:ln>
        </p:spPr>
        <p:txBody>
          <a:bodyPr wrap="none">
            <a:spAutoFit/>
          </a:bodyPr>
          <a:lstStyle/>
          <a:p>
            <a:pPr eaLnBrk="0" hangingPunct="0"/>
            <a:r>
              <a:rPr lang="zh-CN" altLang="en-US" b="1">
                <a:latin typeface="楷体"/>
                <a:ea typeface="楷体"/>
                <a:cs typeface="楷体"/>
              </a:rPr>
              <a:t>文件系统互访</a:t>
            </a:r>
          </a:p>
          <a:p>
            <a:pPr eaLnBrk="0" hangingPunct="0"/>
            <a:r>
              <a:rPr lang="zh-CN" altLang="en-US" b="1">
                <a:latin typeface="楷体"/>
                <a:ea typeface="楷体"/>
                <a:cs typeface="楷体"/>
              </a:rPr>
              <a:t>的传统方法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8578850" y="92075"/>
            <a:ext cx="492443" cy="461665"/>
          </a:xfrm>
          <a:prstGeom prst="rect">
            <a:avLst/>
          </a:prstGeom>
          <a:noFill/>
          <a:ln w="12700">
            <a:noFill/>
            <a:miter lim="800000"/>
            <a:headEnd/>
            <a:tailEnd/>
          </a:ln>
        </p:spPr>
        <p:txBody>
          <a:bodyPr wrap="none">
            <a:spAutoFit/>
          </a:bodyPr>
          <a:lstStyle/>
          <a:p>
            <a:pPr eaLnBrk="0" hangingPunct="0"/>
            <a:r>
              <a:rPr lang="en-US" altLang="zh-CN" dirty="0" smtClean="0"/>
              <a:t>12</a:t>
            </a:r>
            <a:endParaRPr lang="en-US" altLang="zh-CN" dirty="0"/>
          </a:p>
        </p:txBody>
      </p:sp>
      <p:sp>
        <p:nvSpPr>
          <p:cNvPr id="36867" name="Text Box 3"/>
          <p:cNvSpPr txBox="1">
            <a:spLocks noChangeArrowheads="1"/>
          </p:cNvSpPr>
          <p:nvPr/>
        </p:nvSpPr>
        <p:spPr bwMode="auto">
          <a:xfrm>
            <a:off x="136525" y="981075"/>
            <a:ext cx="8931275" cy="2501900"/>
          </a:xfrm>
          <a:prstGeom prst="rect">
            <a:avLst/>
          </a:prstGeom>
          <a:noFill/>
          <a:ln w="9525">
            <a:noFill/>
            <a:miter lim="800000"/>
            <a:headEnd/>
            <a:tailEnd/>
          </a:ln>
        </p:spPr>
        <p:txBody>
          <a:bodyPr>
            <a:spAutoFit/>
          </a:bodyPr>
          <a:lstStyle/>
          <a:p>
            <a:pPr>
              <a:lnSpc>
                <a:spcPct val="120000"/>
              </a:lnSpc>
              <a:spcBef>
                <a:spcPct val="30000"/>
              </a:spcBef>
            </a:pPr>
            <a:r>
              <a:rPr lang="zh-CN" altLang="en-US" b="1" dirty="0">
                <a:latin typeface="宋体" pitchFamily="2" charset="-122"/>
              </a:rPr>
              <a:t>（</a:t>
            </a:r>
            <a:r>
              <a:rPr lang="en-US" altLang="zh-CN" b="1" dirty="0">
                <a:latin typeface="宋体" pitchFamily="2" charset="-122"/>
              </a:rPr>
              <a:t>1</a:t>
            </a:r>
            <a:r>
              <a:rPr lang="zh-CN" altLang="en-US" b="1" dirty="0">
                <a:latin typeface="宋体" pitchFamily="2" charset="-122"/>
              </a:rPr>
              <a:t>） </a:t>
            </a:r>
            <a:r>
              <a:rPr lang="en-US" altLang="zh-CN" b="1" dirty="0">
                <a:latin typeface="宋体" pitchFamily="2" charset="-122"/>
              </a:rPr>
              <a:t>FTAM</a:t>
            </a:r>
            <a:r>
              <a:rPr lang="zh-CN" altLang="en-US" b="1" dirty="0">
                <a:latin typeface="宋体" pitchFamily="2" charset="-122"/>
              </a:rPr>
              <a:t>的设计目的</a:t>
            </a:r>
            <a:endParaRPr lang="zh-CN" altLang="en-US" sz="1200" b="1" dirty="0">
              <a:latin typeface="宋体" pitchFamily="2" charset="-122"/>
            </a:endParaRPr>
          </a:p>
          <a:p>
            <a:pPr>
              <a:lnSpc>
                <a:spcPct val="120000"/>
              </a:lnSpc>
              <a:spcBef>
                <a:spcPct val="30000"/>
              </a:spcBef>
            </a:pPr>
            <a:r>
              <a:rPr lang="en-US" altLang="zh-CN" b="1" dirty="0">
                <a:solidFill>
                  <a:srgbClr val="FF0000"/>
                </a:solidFill>
                <a:latin typeface="宋体" pitchFamily="2" charset="-122"/>
              </a:rPr>
              <a:t>FTAM</a:t>
            </a:r>
            <a:r>
              <a:rPr lang="zh-CN" altLang="en-US" b="1" dirty="0">
                <a:solidFill>
                  <a:srgbClr val="FF0000"/>
                </a:solidFill>
                <a:latin typeface="宋体" pitchFamily="2" charset="-122"/>
              </a:rPr>
              <a:t>的设计思想：</a:t>
            </a:r>
            <a:r>
              <a:rPr lang="zh-CN" altLang="en-US" b="1" dirty="0">
                <a:latin typeface="宋体" pitchFamily="2" charset="-122"/>
              </a:rPr>
              <a:t>通过定义一种标准的</a:t>
            </a:r>
            <a:r>
              <a:rPr lang="zh-CN" altLang="en-US" b="1" dirty="0">
                <a:solidFill>
                  <a:srgbClr val="FF0000"/>
                </a:solidFill>
                <a:latin typeface="宋体" pitchFamily="2" charset="-122"/>
              </a:rPr>
              <a:t>虚拟文件系统</a:t>
            </a:r>
            <a:r>
              <a:rPr lang="zh-CN" altLang="en-US" b="1" dirty="0">
                <a:latin typeface="宋体" pitchFamily="2" charset="-122"/>
              </a:rPr>
              <a:t>的结构和访问方法，并进行</a:t>
            </a:r>
            <a:r>
              <a:rPr lang="zh-CN" altLang="en-US" b="1" dirty="0">
                <a:solidFill>
                  <a:srgbClr val="FF0000"/>
                </a:solidFill>
                <a:latin typeface="宋体" pitchFamily="2" charset="-122"/>
              </a:rPr>
              <a:t>虚</a:t>
            </a:r>
            <a:r>
              <a:rPr lang="en-US" altLang="zh-CN" b="1" dirty="0">
                <a:solidFill>
                  <a:srgbClr val="FF0000"/>
                </a:solidFill>
                <a:latin typeface="宋体" pitchFamily="2" charset="-122"/>
              </a:rPr>
              <a:t>/</a:t>
            </a:r>
            <a:r>
              <a:rPr lang="zh-CN" altLang="en-US" b="1" dirty="0">
                <a:solidFill>
                  <a:srgbClr val="FF0000"/>
                </a:solidFill>
                <a:latin typeface="宋体" pitchFamily="2" charset="-122"/>
              </a:rPr>
              <a:t>实文件系统</a:t>
            </a:r>
            <a:r>
              <a:rPr lang="zh-CN" altLang="en-US" b="1" dirty="0">
                <a:latin typeface="宋体" pitchFamily="2" charset="-122"/>
              </a:rPr>
              <a:t>映射，从而达到</a:t>
            </a:r>
            <a:r>
              <a:rPr lang="en-US" altLang="zh-CN" b="1" dirty="0">
                <a:latin typeface="宋体" pitchFamily="2" charset="-122"/>
              </a:rPr>
              <a:t>FTAM</a:t>
            </a:r>
            <a:r>
              <a:rPr lang="zh-CN" altLang="en-US" b="1" dirty="0">
                <a:latin typeface="宋体" pitchFamily="2" charset="-122"/>
              </a:rPr>
              <a:t>应用的目的。</a:t>
            </a:r>
          </a:p>
          <a:p>
            <a:pPr>
              <a:lnSpc>
                <a:spcPct val="120000"/>
              </a:lnSpc>
              <a:spcBef>
                <a:spcPct val="30000"/>
              </a:spcBef>
            </a:pPr>
            <a:r>
              <a:rPr lang="zh-CN" altLang="en-US" b="1" dirty="0">
                <a:solidFill>
                  <a:srgbClr val="FF0000"/>
                </a:solidFill>
              </a:rPr>
              <a:t>虚拟文件系统</a:t>
            </a:r>
            <a:r>
              <a:rPr lang="zh-CN" altLang="en-US" b="1" dirty="0"/>
              <a:t>：对所有实文件系统的抽象，形成</a:t>
            </a:r>
            <a:r>
              <a:rPr lang="zh-CN" altLang="en-US" b="1" dirty="0">
                <a:solidFill>
                  <a:srgbClr val="FF0000"/>
                </a:solidFill>
              </a:rPr>
              <a:t>抽象的命令集</a:t>
            </a:r>
            <a:r>
              <a:rPr lang="zh-CN" altLang="en-US" b="1" dirty="0"/>
              <a:t>，支持对虚拟文件系统的操作。</a:t>
            </a:r>
          </a:p>
        </p:txBody>
      </p:sp>
      <p:sp>
        <p:nvSpPr>
          <p:cNvPr id="994308" name="Rectangle 4"/>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6869" name="Text Box 5"/>
          <p:cNvSpPr txBox="1">
            <a:spLocks noChangeArrowheads="1"/>
          </p:cNvSpPr>
          <p:nvPr/>
        </p:nvSpPr>
        <p:spPr bwMode="auto">
          <a:xfrm>
            <a:off x="179388" y="115888"/>
            <a:ext cx="6408737" cy="519112"/>
          </a:xfrm>
          <a:prstGeom prst="rect">
            <a:avLst/>
          </a:prstGeom>
          <a:noFill/>
          <a:ln w="9525">
            <a:noFill/>
            <a:miter lim="800000"/>
            <a:headEnd/>
            <a:tailEnd/>
          </a:ln>
        </p:spPr>
        <p:txBody>
          <a:bodyPr>
            <a:spAutoFit/>
          </a:bodyPr>
          <a:lstStyle/>
          <a:p>
            <a:pPr>
              <a:spcBef>
                <a:spcPts val="300"/>
              </a:spcBef>
              <a:spcAft>
                <a:spcPts val="300"/>
              </a:spcAft>
            </a:pPr>
            <a:r>
              <a:rPr lang="en-US" altLang="zh-CN" sz="2800" b="1">
                <a:latin typeface="宋体" pitchFamily="2" charset="-122"/>
              </a:rPr>
              <a:t>3.11 </a:t>
            </a:r>
            <a:r>
              <a:rPr lang="zh-CN" altLang="en-US" sz="2800" b="1">
                <a:latin typeface="宋体" pitchFamily="2" charset="-122"/>
              </a:rPr>
              <a:t>文件传送访问和管理（</a:t>
            </a:r>
            <a:r>
              <a:rPr lang="en-US" altLang="zh-CN" sz="2800" b="1">
                <a:latin typeface="宋体" pitchFamily="2" charset="-122"/>
              </a:rPr>
              <a:t>FTAM</a:t>
            </a:r>
            <a:r>
              <a:rPr lang="zh-CN" altLang="en-US" sz="2800" b="1">
                <a:latin typeface="宋体" pitchFamily="2" charset="-122"/>
              </a:rPr>
              <a:t>）</a:t>
            </a:r>
          </a:p>
        </p:txBody>
      </p:sp>
      <p:grpSp>
        <p:nvGrpSpPr>
          <p:cNvPr id="2" name="Group 21"/>
          <p:cNvGrpSpPr>
            <a:grpSpLocks/>
          </p:cNvGrpSpPr>
          <p:nvPr/>
        </p:nvGrpSpPr>
        <p:grpSpPr bwMode="auto">
          <a:xfrm>
            <a:off x="306388" y="3656013"/>
            <a:ext cx="8153400" cy="2941637"/>
            <a:chOff x="144" y="2205"/>
            <a:chExt cx="5136" cy="1853"/>
          </a:xfrm>
        </p:grpSpPr>
        <p:sp>
          <p:nvSpPr>
            <p:cNvPr id="36871" name="Oval 22"/>
            <p:cNvSpPr>
              <a:spLocks noChangeArrowheads="1"/>
            </p:cNvSpPr>
            <p:nvPr/>
          </p:nvSpPr>
          <p:spPr bwMode="auto">
            <a:xfrm>
              <a:off x="1565" y="2205"/>
              <a:ext cx="960" cy="288"/>
            </a:xfrm>
            <a:prstGeom prst="ellipse">
              <a:avLst/>
            </a:prstGeom>
            <a:solidFill>
              <a:srgbClr val="99FF99"/>
            </a:solidFill>
            <a:ln w="9525">
              <a:solidFill>
                <a:schemeClr val="tx1"/>
              </a:solidFill>
              <a:round/>
              <a:headEnd/>
              <a:tailEnd/>
            </a:ln>
          </p:spPr>
          <p:txBody>
            <a:bodyPr wrap="none" anchor="ctr"/>
            <a:lstStyle/>
            <a:p>
              <a:pPr algn="ctr"/>
              <a:r>
                <a:rPr lang="zh-CN" altLang="en-US" sz="2000" b="1"/>
                <a:t>文件系统</a:t>
              </a:r>
              <a:r>
                <a:rPr lang="en-US" altLang="zh-CN" sz="2000" b="1"/>
                <a:t>1</a:t>
              </a:r>
            </a:p>
          </p:txBody>
        </p:sp>
        <p:sp>
          <p:nvSpPr>
            <p:cNvPr id="36872" name="Rectangle 23"/>
            <p:cNvSpPr>
              <a:spLocks noChangeArrowheads="1"/>
            </p:cNvSpPr>
            <p:nvPr/>
          </p:nvSpPr>
          <p:spPr bwMode="auto">
            <a:xfrm>
              <a:off x="2299" y="2614"/>
              <a:ext cx="672" cy="240"/>
            </a:xfrm>
            <a:prstGeom prst="rect">
              <a:avLst/>
            </a:prstGeom>
            <a:solidFill>
              <a:srgbClr val="99FF99"/>
            </a:solidFill>
            <a:ln w="9525">
              <a:solidFill>
                <a:schemeClr val="tx1"/>
              </a:solidFill>
              <a:miter lim="800000"/>
              <a:headEnd/>
              <a:tailEnd/>
            </a:ln>
          </p:spPr>
          <p:txBody>
            <a:bodyPr wrap="none" anchor="ctr"/>
            <a:lstStyle/>
            <a:p>
              <a:pPr algn="ctr"/>
              <a:r>
                <a:rPr lang="zh-CN" altLang="en-US" sz="2000" b="1"/>
                <a:t>翻译</a:t>
              </a:r>
            </a:p>
          </p:txBody>
        </p:sp>
        <p:sp>
          <p:nvSpPr>
            <p:cNvPr id="36873" name="Oval 24"/>
            <p:cNvSpPr>
              <a:spLocks noChangeArrowheads="1"/>
            </p:cNvSpPr>
            <p:nvPr/>
          </p:nvSpPr>
          <p:spPr bwMode="auto">
            <a:xfrm>
              <a:off x="2789" y="2931"/>
              <a:ext cx="1392" cy="288"/>
            </a:xfrm>
            <a:prstGeom prst="ellipse">
              <a:avLst/>
            </a:prstGeom>
            <a:solidFill>
              <a:srgbClr val="FFCC99"/>
            </a:solidFill>
            <a:ln w="9525">
              <a:solidFill>
                <a:schemeClr val="tx1"/>
              </a:solidFill>
              <a:round/>
              <a:headEnd/>
              <a:tailEnd/>
            </a:ln>
          </p:spPr>
          <p:txBody>
            <a:bodyPr wrap="none" anchor="ctr"/>
            <a:lstStyle/>
            <a:p>
              <a:pPr algn="ctr"/>
              <a:r>
                <a:rPr lang="zh-CN" altLang="en-US" sz="2000" b="1"/>
                <a:t>虚拟文件系统</a:t>
              </a:r>
            </a:p>
          </p:txBody>
        </p:sp>
        <p:sp>
          <p:nvSpPr>
            <p:cNvPr id="36874" name="Line 25"/>
            <p:cNvSpPr>
              <a:spLocks noChangeShapeType="1"/>
            </p:cNvSpPr>
            <p:nvPr/>
          </p:nvSpPr>
          <p:spPr bwMode="auto">
            <a:xfrm>
              <a:off x="2064" y="2478"/>
              <a:ext cx="498" cy="13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875" name="Line 26"/>
            <p:cNvSpPr>
              <a:spLocks noChangeShapeType="1"/>
            </p:cNvSpPr>
            <p:nvPr/>
          </p:nvSpPr>
          <p:spPr bwMode="auto">
            <a:xfrm>
              <a:off x="2608" y="2886"/>
              <a:ext cx="272" cy="13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876" name="Oval 27"/>
            <p:cNvSpPr>
              <a:spLocks noChangeArrowheads="1"/>
            </p:cNvSpPr>
            <p:nvPr/>
          </p:nvSpPr>
          <p:spPr bwMode="auto">
            <a:xfrm>
              <a:off x="4320" y="2205"/>
              <a:ext cx="960" cy="288"/>
            </a:xfrm>
            <a:prstGeom prst="ellipse">
              <a:avLst/>
            </a:prstGeom>
            <a:solidFill>
              <a:srgbClr val="FFFF00"/>
            </a:solidFill>
            <a:ln w="9525">
              <a:solidFill>
                <a:schemeClr val="tx1"/>
              </a:solidFill>
              <a:round/>
              <a:headEnd/>
              <a:tailEnd/>
            </a:ln>
          </p:spPr>
          <p:txBody>
            <a:bodyPr wrap="none" anchor="ctr"/>
            <a:lstStyle/>
            <a:p>
              <a:pPr algn="ctr"/>
              <a:r>
                <a:rPr lang="zh-CN" altLang="en-US" sz="2000" b="1"/>
                <a:t>文件系统</a:t>
              </a:r>
              <a:r>
                <a:rPr lang="en-US" altLang="zh-CN" sz="2000" b="1"/>
                <a:t>2</a:t>
              </a:r>
            </a:p>
          </p:txBody>
        </p:sp>
        <p:sp>
          <p:nvSpPr>
            <p:cNvPr id="36877" name="Rectangle 28"/>
            <p:cNvSpPr>
              <a:spLocks noChangeArrowheads="1"/>
            </p:cNvSpPr>
            <p:nvPr/>
          </p:nvSpPr>
          <p:spPr bwMode="auto">
            <a:xfrm>
              <a:off x="3923" y="2614"/>
              <a:ext cx="672" cy="240"/>
            </a:xfrm>
            <a:prstGeom prst="rect">
              <a:avLst/>
            </a:prstGeom>
            <a:solidFill>
              <a:srgbClr val="FFFF00"/>
            </a:solidFill>
            <a:ln w="9525">
              <a:solidFill>
                <a:schemeClr val="tx1"/>
              </a:solidFill>
              <a:miter lim="800000"/>
              <a:headEnd/>
              <a:tailEnd/>
            </a:ln>
          </p:spPr>
          <p:txBody>
            <a:bodyPr wrap="none" anchor="ctr"/>
            <a:lstStyle/>
            <a:p>
              <a:pPr algn="ctr"/>
              <a:r>
                <a:rPr lang="zh-CN" altLang="en-US" sz="2000" b="1"/>
                <a:t>翻译</a:t>
              </a:r>
            </a:p>
          </p:txBody>
        </p:sp>
        <p:sp>
          <p:nvSpPr>
            <p:cNvPr id="36878" name="Line 29"/>
            <p:cNvSpPr>
              <a:spLocks noChangeShapeType="1"/>
            </p:cNvSpPr>
            <p:nvPr/>
          </p:nvSpPr>
          <p:spPr bwMode="auto">
            <a:xfrm flipH="1">
              <a:off x="4241" y="2478"/>
              <a:ext cx="544" cy="13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879" name="Line 30"/>
            <p:cNvSpPr>
              <a:spLocks noChangeShapeType="1"/>
            </p:cNvSpPr>
            <p:nvPr/>
          </p:nvSpPr>
          <p:spPr bwMode="auto">
            <a:xfrm flipH="1">
              <a:off x="3969" y="2822"/>
              <a:ext cx="272" cy="154"/>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880" name="Line 31"/>
            <p:cNvSpPr>
              <a:spLocks noChangeShapeType="1"/>
            </p:cNvSpPr>
            <p:nvPr/>
          </p:nvSpPr>
          <p:spPr bwMode="auto">
            <a:xfrm>
              <a:off x="3470" y="3203"/>
              <a:ext cx="0" cy="13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881" name="Text Box 32"/>
            <p:cNvSpPr txBox="1">
              <a:spLocks noChangeArrowheads="1"/>
            </p:cNvSpPr>
            <p:nvPr/>
          </p:nvSpPr>
          <p:spPr bwMode="auto">
            <a:xfrm>
              <a:off x="144" y="2218"/>
              <a:ext cx="1268" cy="518"/>
            </a:xfrm>
            <a:prstGeom prst="rect">
              <a:avLst/>
            </a:prstGeom>
            <a:solidFill>
              <a:srgbClr val="FFCC99"/>
            </a:solidFill>
            <a:ln w="9525">
              <a:noFill/>
              <a:miter lim="800000"/>
              <a:headEnd/>
              <a:tailEnd/>
            </a:ln>
          </p:spPr>
          <p:txBody>
            <a:bodyPr wrap="none">
              <a:spAutoFit/>
            </a:bodyPr>
            <a:lstStyle/>
            <a:p>
              <a:pPr eaLnBrk="0" hangingPunct="0"/>
              <a:r>
                <a:rPr lang="zh-CN" altLang="en-US" b="1">
                  <a:latin typeface="楷体"/>
                  <a:ea typeface="楷体"/>
                  <a:cs typeface="楷体"/>
                </a:rPr>
                <a:t>文件系统访问</a:t>
              </a:r>
            </a:p>
            <a:p>
              <a:pPr eaLnBrk="0" hangingPunct="0"/>
              <a:r>
                <a:rPr lang="zh-CN" altLang="en-US" b="1">
                  <a:latin typeface="楷体"/>
                  <a:ea typeface="楷体"/>
                  <a:cs typeface="楷体"/>
                </a:rPr>
                <a:t>的</a:t>
              </a:r>
              <a:r>
                <a:rPr lang="en-US" altLang="zh-CN" b="1">
                  <a:latin typeface="楷体"/>
                  <a:ea typeface="楷体"/>
                  <a:cs typeface="楷体"/>
                </a:rPr>
                <a:t>FTAM</a:t>
              </a:r>
              <a:r>
                <a:rPr lang="zh-CN" altLang="en-US" b="1">
                  <a:latin typeface="楷体"/>
                  <a:ea typeface="楷体"/>
                  <a:cs typeface="楷体"/>
                </a:rPr>
                <a:t>方法</a:t>
              </a:r>
            </a:p>
          </p:txBody>
        </p:sp>
        <p:sp>
          <p:nvSpPr>
            <p:cNvPr id="36882" name="Line 33"/>
            <p:cNvSpPr>
              <a:spLocks noChangeShapeType="1"/>
            </p:cNvSpPr>
            <p:nvPr/>
          </p:nvSpPr>
          <p:spPr bwMode="auto">
            <a:xfrm>
              <a:off x="3470" y="3566"/>
              <a:ext cx="0" cy="136"/>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6883" name="Oval 34"/>
            <p:cNvSpPr>
              <a:spLocks noChangeArrowheads="1"/>
            </p:cNvSpPr>
            <p:nvPr/>
          </p:nvSpPr>
          <p:spPr bwMode="auto">
            <a:xfrm>
              <a:off x="3009" y="3732"/>
              <a:ext cx="960" cy="288"/>
            </a:xfrm>
            <a:prstGeom prst="ellipse">
              <a:avLst/>
            </a:prstGeom>
            <a:solidFill>
              <a:schemeClr val="hlink"/>
            </a:solidFill>
            <a:ln w="9525">
              <a:solidFill>
                <a:schemeClr val="tx1"/>
              </a:solidFill>
              <a:round/>
              <a:headEnd/>
              <a:tailEnd/>
            </a:ln>
          </p:spPr>
          <p:txBody>
            <a:bodyPr wrap="none" anchor="ctr"/>
            <a:lstStyle/>
            <a:p>
              <a:pPr algn="ctr"/>
              <a:r>
                <a:rPr lang="zh-CN" altLang="en-US" sz="2000" b="1"/>
                <a:t>文件系统</a:t>
              </a:r>
              <a:r>
                <a:rPr lang="en-US" altLang="zh-CN" sz="2000" b="1"/>
                <a:t>3</a:t>
              </a:r>
            </a:p>
          </p:txBody>
        </p:sp>
        <p:sp>
          <p:nvSpPr>
            <p:cNvPr id="36884" name="Rectangle 35"/>
            <p:cNvSpPr>
              <a:spLocks noChangeArrowheads="1"/>
            </p:cNvSpPr>
            <p:nvPr/>
          </p:nvSpPr>
          <p:spPr bwMode="auto">
            <a:xfrm>
              <a:off x="3115" y="3326"/>
              <a:ext cx="672" cy="240"/>
            </a:xfrm>
            <a:prstGeom prst="rect">
              <a:avLst/>
            </a:prstGeom>
            <a:solidFill>
              <a:schemeClr val="hlink"/>
            </a:solidFill>
            <a:ln w="9525">
              <a:solidFill>
                <a:schemeClr val="tx1"/>
              </a:solidFill>
              <a:miter lim="800000"/>
              <a:headEnd/>
              <a:tailEnd/>
            </a:ln>
          </p:spPr>
          <p:txBody>
            <a:bodyPr wrap="none" anchor="ctr"/>
            <a:lstStyle/>
            <a:p>
              <a:pPr algn="ctr"/>
              <a:r>
                <a:rPr lang="zh-CN" altLang="en-US" sz="2000" b="1"/>
                <a:t>翻译</a:t>
              </a:r>
            </a:p>
          </p:txBody>
        </p:sp>
        <p:sp>
          <p:nvSpPr>
            <p:cNvPr id="36885" name="Line 36"/>
            <p:cNvSpPr>
              <a:spLocks noChangeShapeType="1"/>
            </p:cNvSpPr>
            <p:nvPr/>
          </p:nvSpPr>
          <p:spPr bwMode="auto">
            <a:xfrm>
              <a:off x="2018" y="2614"/>
              <a:ext cx="998" cy="1088"/>
            </a:xfrm>
            <a:prstGeom prst="line">
              <a:avLst/>
            </a:prstGeom>
            <a:noFill/>
            <a:ln w="38100">
              <a:solidFill>
                <a:srgbClr val="FF0000"/>
              </a:solidFill>
              <a:prstDash val="dash"/>
              <a:round/>
              <a:headEnd type="triangle" w="med" len="med"/>
              <a:tailEnd type="triangle" w="med" len="med"/>
            </a:ln>
          </p:spPr>
          <p:txBody>
            <a:bodyPr/>
            <a:lstStyle/>
            <a:p>
              <a:endParaRPr lang="zh-CN" altLang="en-US"/>
            </a:p>
          </p:txBody>
        </p:sp>
        <p:sp>
          <p:nvSpPr>
            <p:cNvPr id="36886" name="Line 37"/>
            <p:cNvSpPr>
              <a:spLocks noChangeShapeType="1"/>
            </p:cNvSpPr>
            <p:nvPr/>
          </p:nvSpPr>
          <p:spPr bwMode="auto">
            <a:xfrm>
              <a:off x="2608" y="2341"/>
              <a:ext cx="1633" cy="0"/>
            </a:xfrm>
            <a:prstGeom prst="line">
              <a:avLst/>
            </a:prstGeom>
            <a:noFill/>
            <a:ln w="38100">
              <a:solidFill>
                <a:srgbClr val="FF0000"/>
              </a:solidFill>
              <a:prstDash val="dash"/>
              <a:round/>
              <a:headEnd type="triangle" w="med" len="med"/>
              <a:tailEnd type="triangle" w="med" len="med"/>
            </a:ln>
          </p:spPr>
          <p:txBody>
            <a:bodyPr/>
            <a:lstStyle/>
            <a:p>
              <a:endParaRPr lang="zh-CN" altLang="en-US"/>
            </a:p>
          </p:txBody>
        </p:sp>
        <p:sp>
          <p:nvSpPr>
            <p:cNvPr id="36887" name="Line 38"/>
            <p:cNvSpPr>
              <a:spLocks noChangeShapeType="1"/>
            </p:cNvSpPr>
            <p:nvPr/>
          </p:nvSpPr>
          <p:spPr bwMode="auto">
            <a:xfrm flipH="1">
              <a:off x="4014" y="2568"/>
              <a:ext cx="862" cy="1224"/>
            </a:xfrm>
            <a:prstGeom prst="line">
              <a:avLst/>
            </a:prstGeom>
            <a:noFill/>
            <a:ln w="38100">
              <a:solidFill>
                <a:srgbClr val="FF0000"/>
              </a:solidFill>
              <a:prstDash val="dash"/>
              <a:round/>
              <a:headEnd type="triangle" w="med" len="med"/>
              <a:tailEnd type="triangle" w="med" len="med"/>
            </a:ln>
          </p:spPr>
          <p:txBody>
            <a:bodyPr/>
            <a:lstStyle/>
            <a:p>
              <a:endParaRPr lang="zh-CN" altLang="en-US"/>
            </a:p>
          </p:txBody>
        </p:sp>
        <p:sp>
          <p:nvSpPr>
            <p:cNvPr id="36888" name="Text Box 39"/>
            <p:cNvSpPr txBox="1">
              <a:spLocks noChangeArrowheads="1"/>
            </p:cNvSpPr>
            <p:nvPr/>
          </p:nvSpPr>
          <p:spPr bwMode="auto">
            <a:xfrm>
              <a:off x="146" y="3080"/>
              <a:ext cx="1963" cy="978"/>
            </a:xfrm>
            <a:prstGeom prst="rect">
              <a:avLst/>
            </a:prstGeom>
            <a:solidFill>
              <a:srgbClr val="FFFF00"/>
            </a:solidFill>
            <a:ln w="9525">
              <a:noFill/>
              <a:miter lim="800000"/>
              <a:headEnd/>
              <a:tailEnd/>
            </a:ln>
          </p:spPr>
          <p:txBody>
            <a:bodyPr>
              <a:spAutoFit/>
            </a:bodyPr>
            <a:lstStyle/>
            <a:p>
              <a:r>
                <a:rPr lang="en-US" altLang="zh-CN" b="1"/>
                <a:t>OSI</a:t>
              </a:r>
              <a:r>
                <a:rPr lang="zh-CN" altLang="en-US" b="1"/>
                <a:t>的</a:t>
              </a:r>
              <a:r>
                <a:rPr lang="zh-CN" altLang="en-US" b="1">
                  <a:solidFill>
                    <a:srgbClr val="FF0000"/>
                  </a:solidFill>
                </a:rPr>
                <a:t>思想</a:t>
              </a:r>
              <a:r>
                <a:rPr lang="zh-CN" altLang="en-US" b="1"/>
                <a:t>：建立公共模型，进行公共 </a:t>
              </a:r>
              <a:r>
                <a:rPr lang="en-US" altLang="zh-CN" b="1"/>
                <a:t>/</a:t>
              </a:r>
              <a:r>
                <a:rPr lang="zh-CN" altLang="en-US" b="1"/>
                <a:t>局部模型映射，实现模型之间的互通。</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8544053" y="87015"/>
            <a:ext cx="492443" cy="461665"/>
          </a:xfrm>
          <a:prstGeom prst="rect">
            <a:avLst/>
          </a:prstGeom>
          <a:noFill/>
          <a:ln w="12700">
            <a:noFill/>
            <a:miter lim="800000"/>
            <a:headEnd/>
            <a:tailEnd/>
          </a:ln>
        </p:spPr>
        <p:txBody>
          <a:bodyPr wrap="none">
            <a:spAutoFit/>
          </a:bodyPr>
          <a:lstStyle/>
          <a:p>
            <a:pPr eaLnBrk="0" hangingPunct="0"/>
            <a:r>
              <a:rPr lang="en-US" altLang="zh-CN" dirty="0" smtClean="0"/>
              <a:t>13</a:t>
            </a:r>
            <a:endParaRPr lang="en-US" altLang="zh-CN" dirty="0"/>
          </a:p>
        </p:txBody>
      </p:sp>
      <p:sp>
        <p:nvSpPr>
          <p:cNvPr id="37891" name="Text Box 3"/>
          <p:cNvSpPr txBox="1">
            <a:spLocks noChangeArrowheads="1"/>
          </p:cNvSpPr>
          <p:nvPr/>
        </p:nvSpPr>
        <p:spPr bwMode="auto">
          <a:xfrm>
            <a:off x="136525" y="981075"/>
            <a:ext cx="8931275" cy="2501900"/>
          </a:xfrm>
          <a:prstGeom prst="rect">
            <a:avLst/>
          </a:prstGeom>
          <a:noFill/>
          <a:ln w="9525">
            <a:noFill/>
            <a:miter lim="800000"/>
            <a:headEnd/>
            <a:tailEnd/>
          </a:ln>
        </p:spPr>
        <p:txBody>
          <a:bodyPr>
            <a:spAutoFit/>
          </a:bodyPr>
          <a:lstStyle/>
          <a:p>
            <a:pPr>
              <a:lnSpc>
                <a:spcPct val="120000"/>
              </a:lnSpc>
              <a:spcBef>
                <a:spcPct val="30000"/>
              </a:spcBef>
            </a:pPr>
            <a:r>
              <a:rPr lang="zh-CN" altLang="en-US" b="1">
                <a:latin typeface="宋体" pitchFamily="2" charset="-122"/>
              </a:rPr>
              <a:t>（</a:t>
            </a:r>
            <a:r>
              <a:rPr lang="en-US" altLang="zh-CN" b="1">
                <a:latin typeface="宋体" pitchFamily="2" charset="-122"/>
              </a:rPr>
              <a:t>1</a:t>
            </a:r>
            <a:r>
              <a:rPr lang="zh-CN" altLang="en-US" b="1">
                <a:latin typeface="宋体" pitchFamily="2" charset="-122"/>
              </a:rPr>
              <a:t>） </a:t>
            </a:r>
            <a:r>
              <a:rPr lang="en-US" altLang="zh-CN" b="1">
                <a:latin typeface="宋体" pitchFamily="2" charset="-122"/>
              </a:rPr>
              <a:t>FTAM</a:t>
            </a:r>
            <a:r>
              <a:rPr lang="zh-CN" altLang="en-US" b="1">
                <a:latin typeface="宋体" pitchFamily="2" charset="-122"/>
              </a:rPr>
              <a:t>的设计目的</a:t>
            </a:r>
            <a:endParaRPr lang="zh-CN" altLang="en-US" sz="1200" b="1">
              <a:latin typeface="宋体" pitchFamily="2" charset="-122"/>
            </a:endParaRPr>
          </a:p>
          <a:p>
            <a:pPr>
              <a:lnSpc>
                <a:spcPct val="120000"/>
              </a:lnSpc>
              <a:spcBef>
                <a:spcPct val="30000"/>
              </a:spcBef>
            </a:pPr>
            <a:r>
              <a:rPr lang="en-US" altLang="zh-CN" b="1">
                <a:solidFill>
                  <a:srgbClr val="FF0000"/>
                </a:solidFill>
                <a:latin typeface="宋体" pitchFamily="2" charset="-122"/>
              </a:rPr>
              <a:t>FTAM</a:t>
            </a:r>
            <a:r>
              <a:rPr lang="zh-CN" altLang="en-US" b="1">
                <a:solidFill>
                  <a:srgbClr val="FF0000"/>
                </a:solidFill>
                <a:latin typeface="宋体" pitchFamily="2" charset="-122"/>
              </a:rPr>
              <a:t>的设计思想：</a:t>
            </a:r>
            <a:r>
              <a:rPr lang="zh-CN" altLang="en-US" b="1">
                <a:latin typeface="宋体" pitchFamily="2" charset="-122"/>
              </a:rPr>
              <a:t>通过定义一种标准的</a:t>
            </a:r>
            <a:r>
              <a:rPr lang="zh-CN" altLang="en-US" b="1">
                <a:solidFill>
                  <a:srgbClr val="FF0000"/>
                </a:solidFill>
                <a:latin typeface="宋体" pitchFamily="2" charset="-122"/>
              </a:rPr>
              <a:t>虚拟文件系统</a:t>
            </a:r>
            <a:r>
              <a:rPr lang="zh-CN" altLang="en-US" b="1">
                <a:latin typeface="宋体" pitchFamily="2" charset="-122"/>
              </a:rPr>
              <a:t>的结构和访问方法，并进行</a:t>
            </a:r>
            <a:r>
              <a:rPr lang="zh-CN" altLang="en-US" b="1">
                <a:solidFill>
                  <a:srgbClr val="FF0000"/>
                </a:solidFill>
                <a:latin typeface="宋体" pitchFamily="2" charset="-122"/>
              </a:rPr>
              <a:t>虚</a:t>
            </a:r>
            <a:r>
              <a:rPr lang="en-US" altLang="zh-CN" b="1">
                <a:solidFill>
                  <a:srgbClr val="FF0000"/>
                </a:solidFill>
                <a:latin typeface="宋体" pitchFamily="2" charset="-122"/>
              </a:rPr>
              <a:t>/</a:t>
            </a:r>
            <a:r>
              <a:rPr lang="zh-CN" altLang="en-US" b="1">
                <a:solidFill>
                  <a:srgbClr val="FF0000"/>
                </a:solidFill>
                <a:latin typeface="宋体" pitchFamily="2" charset="-122"/>
              </a:rPr>
              <a:t>实文件系统</a:t>
            </a:r>
            <a:r>
              <a:rPr lang="zh-CN" altLang="en-US" b="1">
                <a:latin typeface="宋体" pitchFamily="2" charset="-122"/>
              </a:rPr>
              <a:t>映射，从而达到</a:t>
            </a:r>
            <a:r>
              <a:rPr lang="en-US" altLang="zh-CN" b="1">
                <a:latin typeface="宋体" pitchFamily="2" charset="-122"/>
              </a:rPr>
              <a:t>FTAM</a:t>
            </a:r>
            <a:r>
              <a:rPr lang="zh-CN" altLang="en-US" b="1">
                <a:latin typeface="宋体" pitchFamily="2" charset="-122"/>
              </a:rPr>
              <a:t>应用的目的。</a:t>
            </a:r>
          </a:p>
          <a:p>
            <a:pPr>
              <a:lnSpc>
                <a:spcPct val="120000"/>
              </a:lnSpc>
              <a:spcBef>
                <a:spcPct val="30000"/>
              </a:spcBef>
            </a:pPr>
            <a:r>
              <a:rPr lang="zh-CN" altLang="en-US" b="1">
                <a:solidFill>
                  <a:srgbClr val="FF0000"/>
                </a:solidFill>
              </a:rPr>
              <a:t>虚拟文件系统</a:t>
            </a:r>
            <a:r>
              <a:rPr lang="zh-CN" altLang="en-US" b="1"/>
              <a:t>：对所有实文件系统的抽象，形成</a:t>
            </a:r>
            <a:r>
              <a:rPr lang="zh-CN" altLang="en-US" b="1">
                <a:solidFill>
                  <a:srgbClr val="FF0000"/>
                </a:solidFill>
              </a:rPr>
              <a:t>抽象的命令集</a:t>
            </a:r>
            <a:r>
              <a:rPr lang="zh-CN" altLang="en-US" b="1"/>
              <a:t>，支持对虚拟文件系统的操作。</a:t>
            </a:r>
          </a:p>
        </p:txBody>
      </p:sp>
      <p:sp>
        <p:nvSpPr>
          <p:cNvPr id="995332" name="Rectangle 4"/>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7893" name="Text Box 5"/>
          <p:cNvSpPr txBox="1">
            <a:spLocks noChangeArrowheads="1"/>
          </p:cNvSpPr>
          <p:nvPr/>
        </p:nvSpPr>
        <p:spPr bwMode="auto">
          <a:xfrm>
            <a:off x="179388" y="115888"/>
            <a:ext cx="6408737" cy="519112"/>
          </a:xfrm>
          <a:prstGeom prst="rect">
            <a:avLst/>
          </a:prstGeom>
          <a:noFill/>
          <a:ln w="9525">
            <a:noFill/>
            <a:miter lim="800000"/>
            <a:headEnd/>
            <a:tailEnd/>
          </a:ln>
        </p:spPr>
        <p:txBody>
          <a:bodyPr>
            <a:spAutoFit/>
          </a:bodyPr>
          <a:lstStyle/>
          <a:p>
            <a:pPr>
              <a:spcBef>
                <a:spcPts val="300"/>
              </a:spcBef>
              <a:spcAft>
                <a:spcPts val="300"/>
              </a:spcAft>
            </a:pPr>
            <a:r>
              <a:rPr lang="en-US" altLang="zh-CN" sz="2800" b="1">
                <a:latin typeface="宋体" pitchFamily="2" charset="-122"/>
              </a:rPr>
              <a:t>3.11 </a:t>
            </a:r>
            <a:r>
              <a:rPr lang="zh-CN" altLang="en-US" sz="2800" b="1">
                <a:latin typeface="宋体" pitchFamily="2" charset="-122"/>
              </a:rPr>
              <a:t>文件传送访问和管理（</a:t>
            </a:r>
            <a:r>
              <a:rPr lang="en-US" altLang="zh-CN" sz="2800" b="1">
                <a:latin typeface="宋体" pitchFamily="2" charset="-122"/>
              </a:rPr>
              <a:t>FTAM</a:t>
            </a:r>
            <a:r>
              <a:rPr lang="zh-CN" altLang="en-US" sz="2800" b="1">
                <a:latin typeface="宋体" pitchFamily="2" charset="-122"/>
              </a:rPr>
              <a:t>）</a:t>
            </a:r>
          </a:p>
        </p:txBody>
      </p:sp>
      <p:grpSp>
        <p:nvGrpSpPr>
          <p:cNvPr id="2" name="Group 25"/>
          <p:cNvGrpSpPr>
            <a:grpSpLocks/>
          </p:cNvGrpSpPr>
          <p:nvPr/>
        </p:nvGrpSpPr>
        <p:grpSpPr bwMode="auto">
          <a:xfrm>
            <a:off x="250825" y="3716338"/>
            <a:ext cx="8569325" cy="2449512"/>
            <a:chOff x="158" y="663"/>
            <a:chExt cx="4899" cy="1179"/>
          </a:xfrm>
        </p:grpSpPr>
        <p:sp>
          <p:nvSpPr>
            <p:cNvPr id="37895" name="Rectangle 26"/>
            <p:cNvSpPr>
              <a:spLocks noChangeArrowheads="1"/>
            </p:cNvSpPr>
            <p:nvPr/>
          </p:nvSpPr>
          <p:spPr bwMode="auto">
            <a:xfrm>
              <a:off x="158" y="663"/>
              <a:ext cx="4899" cy="1179"/>
            </a:xfrm>
            <a:prstGeom prst="rect">
              <a:avLst/>
            </a:prstGeom>
            <a:solidFill>
              <a:srgbClr val="FFFF99"/>
            </a:solidFill>
            <a:ln w="9525">
              <a:noFill/>
              <a:miter lim="800000"/>
              <a:headEnd/>
              <a:tailEnd/>
            </a:ln>
          </p:spPr>
          <p:txBody>
            <a:bodyPr wrap="none" anchor="ctr"/>
            <a:lstStyle/>
            <a:p>
              <a:endParaRPr lang="zh-CN" altLang="en-US"/>
            </a:p>
          </p:txBody>
        </p:sp>
        <p:sp>
          <p:nvSpPr>
            <p:cNvPr id="37896" name="Oval 27"/>
            <p:cNvSpPr>
              <a:spLocks noChangeArrowheads="1"/>
            </p:cNvSpPr>
            <p:nvPr/>
          </p:nvSpPr>
          <p:spPr bwMode="auto">
            <a:xfrm>
              <a:off x="1791" y="1207"/>
              <a:ext cx="1316" cy="288"/>
            </a:xfrm>
            <a:prstGeom prst="ellipse">
              <a:avLst/>
            </a:prstGeom>
            <a:solidFill>
              <a:srgbClr val="FFCCFF"/>
            </a:solidFill>
            <a:ln w="9525">
              <a:solidFill>
                <a:schemeClr val="tx1"/>
              </a:solidFill>
              <a:round/>
              <a:headEnd/>
              <a:tailEnd/>
            </a:ln>
          </p:spPr>
          <p:txBody>
            <a:bodyPr wrap="none" anchor="ctr"/>
            <a:lstStyle/>
            <a:p>
              <a:pPr algn="ctr"/>
              <a:r>
                <a:rPr lang="zh-CN" altLang="en-US" sz="2000" b="1"/>
                <a:t>虚拟文件系统</a:t>
              </a:r>
            </a:p>
          </p:txBody>
        </p:sp>
        <p:sp>
          <p:nvSpPr>
            <p:cNvPr id="37897" name="Line 28"/>
            <p:cNvSpPr>
              <a:spLocks noChangeShapeType="1"/>
            </p:cNvSpPr>
            <p:nvPr/>
          </p:nvSpPr>
          <p:spPr bwMode="auto">
            <a:xfrm flipV="1">
              <a:off x="3016" y="1117"/>
              <a:ext cx="454" cy="136"/>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37898" name="Line 29"/>
            <p:cNvSpPr>
              <a:spLocks noChangeShapeType="1"/>
            </p:cNvSpPr>
            <p:nvPr/>
          </p:nvSpPr>
          <p:spPr bwMode="auto">
            <a:xfrm>
              <a:off x="3016" y="1434"/>
              <a:ext cx="454" cy="91"/>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sp>
          <p:nvSpPr>
            <p:cNvPr id="37899" name="Line 30"/>
            <p:cNvSpPr>
              <a:spLocks noChangeShapeType="1"/>
            </p:cNvSpPr>
            <p:nvPr/>
          </p:nvSpPr>
          <p:spPr bwMode="auto">
            <a:xfrm flipV="1">
              <a:off x="1519" y="1344"/>
              <a:ext cx="272" cy="0"/>
            </a:xfrm>
            <a:prstGeom prst="line">
              <a:avLst/>
            </a:prstGeom>
            <a:noFill/>
            <a:ln w="9525">
              <a:solidFill>
                <a:schemeClr val="tx1"/>
              </a:solidFill>
              <a:round/>
              <a:headEnd type="triangle" w="med" len="med"/>
              <a:tailEnd type="triangle" w="med" len="med"/>
            </a:ln>
          </p:spPr>
          <p:txBody>
            <a:bodyPr wrap="none" anchor="ctr"/>
            <a:lstStyle/>
            <a:p>
              <a:endParaRPr lang="zh-CN" altLang="en-US"/>
            </a:p>
          </p:txBody>
        </p:sp>
        <p:sp>
          <p:nvSpPr>
            <p:cNvPr id="37900" name="Text Box 31"/>
            <p:cNvSpPr txBox="1">
              <a:spLocks noChangeArrowheads="1"/>
            </p:cNvSpPr>
            <p:nvPr/>
          </p:nvSpPr>
          <p:spPr bwMode="auto">
            <a:xfrm>
              <a:off x="161" y="689"/>
              <a:ext cx="1151" cy="396"/>
            </a:xfrm>
            <a:prstGeom prst="rect">
              <a:avLst/>
            </a:prstGeom>
            <a:solidFill>
              <a:schemeClr val="folHlink"/>
            </a:solidFill>
            <a:ln w="9525">
              <a:noFill/>
              <a:miter lim="800000"/>
              <a:headEnd/>
              <a:tailEnd/>
            </a:ln>
          </p:spPr>
          <p:txBody>
            <a:bodyPr wrap="none">
              <a:spAutoFit/>
            </a:bodyPr>
            <a:lstStyle/>
            <a:p>
              <a:pPr eaLnBrk="0" hangingPunct="0"/>
              <a:r>
                <a:rPr lang="en-US" altLang="zh-CN" b="1">
                  <a:latin typeface="楷体"/>
                  <a:ea typeface="楷体"/>
                  <a:cs typeface="楷体"/>
                </a:rPr>
                <a:t>FTAM</a:t>
              </a:r>
              <a:r>
                <a:rPr lang="zh-CN" altLang="en-US" b="1">
                  <a:latin typeface="楷体"/>
                  <a:ea typeface="楷体"/>
                  <a:cs typeface="楷体"/>
                </a:rPr>
                <a:t>文件系统</a:t>
              </a:r>
            </a:p>
            <a:p>
              <a:pPr eaLnBrk="0" hangingPunct="0"/>
              <a:r>
                <a:rPr lang="zh-CN" altLang="en-US" b="1">
                  <a:latin typeface="楷体"/>
                  <a:ea typeface="楷体"/>
                  <a:cs typeface="楷体"/>
                </a:rPr>
                <a:t>访问方法</a:t>
              </a:r>
            </a:p>
          </p:txBody>
        </p:sp>
        <p:sp>
          <p:nvSpPr>
            <p:cNvPr id="37901" name="Oval 32"/>
            <p:cNvSpPr>
              <a:spLocks noChangeArrowheads="1"/>
            </p:cNvSpPr>
            <p:nvPr/>
          </p:nvSpPr>
          <p:spPr bwMode="auto">
            <a:xfrm>
              <a:off x="3470" y="935"/>
              <a:ext cx="1316" cy="288"/>
            </a:xfrm>
            <a:prstGeom prst="ellipse">
              <a:avLst/>
            </a:prstGeom>
            <a:solidFill>
              <a:srgbClr val="CCECFF"/>
            </a:solidFill>
            <a:ln w="9525">
              <a:solidFill>
                <a:schemeClr val="tx1"/>
              </a:solidFill>
              <a:round/>
              <a:headEnd/>
              <a:tailEnd/>
            </a:ln>
          </p:spPr>
          <p:txBody>
            <a:bodyPr wrap="none" anchor="ctr"/>
            <a:lstStyle/>
            <a:p>
              <a:pPr algn="ctr"/>
              <a:r>
                <a:rPr lang="zh-CN" altLang="en-US" sz="2000" b="1"/>
                <a:t>本地文件系统</a:t>
              </a:r>
            </a:p>
          </p:txBody>
        </p:sp>
        <p:sp>
          <p:nvSpPr>
            <p:cNvPr id="37902" name="Oval 33"/>
            <p:cNvSpPr>
              <a:spLocks noChangeArrowheads="1"/>
            </p:cNvSpPr>
            <p:nvPr/>
          </p:nvSpPr>
          <p:spPr bwMode="auto">
            <a:xfrm>
              <a:off x="3470" y="1373"/>
              <a:ext cx="1316" cy="288"/>
            </a:xfrm>
            <a:prstGeom prst="ellipse">
              <a:avLst/>
            </a:prstGeom>
            <a:solidFill>
              <a:srgbClr val="99FFCC"/>
            </a:solidFill>
            <a:ln w="9525">
              <a:solidFill>
                <a:schemeClr val="tx1"/>
              </a:solidFill>
              <a:round/>
              <a:headEnd/>
              <a:tailEnd/>
            </a:ln>
          </p:spPr>
          <p:txBody>
            <a:bodyPr wrap="none" anchor="ctr"/>
            <a:lstStyle/>
            <a:p>
              <a:pPr algn="ctr"/>
              <a:r>
                <a:rPr lang="zh-CN" altLang="en-US" sz="2000" b="1"/>
                <a:t>远地文件系统</a:t>
              </a:r>
            </a:p>
          </p:txBody>
        </p:sp>
        <p:sp>
          <p:nvSpPr>
            <p:cNvPr id="37903" name="Rectangle 34"/>
            <p:cNvSpPr>
              <a:spLocks noChangeArrowheads="1"/>
            </p:cNvSpPr>
            <p:nvPr/>
          </p:nvSpPr>
          <p:spPr bwMode="auto">
            <a:xfrm>
              <a:off x="1292" y="1253"/>
              <a:ext cx="227" cy="227"/>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37904" name="Text Box 35"/>
            <p:cNvSpPr txBox="1">
              <a:spLocks noChangeArrowheads="1"/>
            </p:cNvSpPr>
            <p:nvPr/>
          </p:nvSpPr>
          <p:spPr bwMode="auto">
            <a:xfrm>
              <a:off x="854" y="1230"/>
              <a:ext cx="398" cy="191"/>
            </a:xfrm>
            <a:prstGeom prst="rect">
              <a:avLst/>
            </a:prstGeom>
            <a:noFill/>
            <a:ln w="9525">
              <a:noFill/>
              <a:miter lim="800000"/>
              <a:headEnd/>
              <a:tailEnd/>
            </a:ln>
          </p:spPr>
          <p:txBody>
            <a:bodyPr wrap="none">
              <a:spAutoFit/>
            </a:bodyPr>
            <a:lstStyle/>
            <a:p>
              <a:r>
                <a:rPr lang="zh-CN" altLang="en-US" sz="2000" b="1"/>
                <a:t>用户</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84138" y="95250"/>
            <a:ext cx="3551237" cy="454025"/>
          </a:xfrm>
          <a:prstGeom prst="rect">
            <a:avLst/>
          </a:prstGeom>
          <a:noFill/>
          <a:ln w="12700">
            <a:noFill/>
            <a:miter lim="800000"/>
            <a:headEnd/>
            <a:tailEnd/>
          </a:ln>
        </p:spPr>
        <p:txBody>
          <a:bodyPr wrap="none" lIns="90488" tIns="44450" rIns="90488" bIns="44450">
            <a:spAutoFit/>
          </a:bodyPr>
          <a:lstStyle/>
          <a:p>
            <a:r>
              <a:rPr lang="zh-CN" altLang="en-US" b="1">
                <a:latin typeface="宋体" pitchFamily="2" charset="-122"/>
              </a:rPr>
              <a:t>简化的发起方状态变迁图</a:t>
            </a:r>
          </a:p>
        </p:txBody>
      </p:sp>
      <p:sp>
        <p:nvSpPr>
          <p:cNvPr id="38915" name="Text Box 3"/>
          <p:cNvSpPr txBox="1">
            <a:spLocks noChangeArrowheads="1"/>
          </p:cNvSpPr>
          <p:nvPr/>
        </p:nvSpPr>
        <p:spPr bwMode="auto">
          <a:xfrm>
            <a:off x="228600" y="990600"/>
            <a:ext cx="2470150" cy="1616075"/>
          </a:xfrm>
          <a:prstGeom prst="rect">
            <a:avLst/>
          </a:prstGeom>
          <a:noFill/>
          <a:ln w="9525">
            <a:noFill/>
            <a:miter lim="800000"/>
            <a:headEnd/>
            <a:tailEnd/>
          </a:ln>
        </p:spPr>
        <p:txBody>
          <a:bodyPr wrap="none">
            <a:spAutoFit/>
          </a:bodyPr>
          <a:lstStyle/>
          <a:p>
            <a:pPr eaLnBrk="0" hangingPunct="0"/>
            <a:r>
              <a:rPr lang="zh-CN" altLang="en-US" sz="2000" b="1">
                <a:latin typeface="楷体"/>
                <a:ea typeface="楷体"/>
                <a:cs typeface="楷体"/>
              </a:rPr>
              <a:t>其中 </a:t>
            </a:r>
            <a:r>
              <a:rPr lang="en-US" altLang="zh-CN" sz="2000" b="1">
                <a:latin typeface="楷体"/>
                <a:ea typeface="楷体"/>
                <a:cs typeface="楷体"/>
              </a:rPr>
              <a:t>F-XXXX</a:t>
            </a:r>
            <a:r>
              <a:rPr lang="zh-CN" altLang="en-US" sz="2000" b="1">
                <a:latin typeface="楷体"/>
                <a:ea typeface="楷体"/>
                <a:cs typeface="楷体"/>
              </a:rPr>
              <a:t>为文件</a:t>
            </a:r>
          </a:p>
          <a:p>
            <a:pPr eaLnBrk="0" hangingPunct="0"/>
            <a:r>
              <a:rPr lang="zh-CN" altLang="en-US" sz="2000" b="1">
                <a:latin typeface="楷体"/>
                <a:ea typeface="楷体"/>
                <a:cs typeface="楷体"/>
              </a:rPr>
              <a:t>操作命令（原语）；</a:t>
            </a:r>
          </a:p>
          <a:p>
            <a:pPr eaLnBrk="0" hangingPunct="0"/>
            <a:endParaRPr lang="zh-CN" altLang="en-US" sz="2000" b="1">
              <a:latin typeface="楷体"/>
              <a:ea typeface="楷体"/>
              <a:cs typeface="楷体"/>
            </a:endParaRPr>
          </a:p>
          <a:p>
            <a:pPr eaLnBrk="0" hangingPunct="0"/>
            <a:r>
              <a:rPr lang="zh-CN" altLang="en-US" sz="2000" b="1">
                <a:latin typeface="楷体"/>
                <a:ea typeface="楷体"/>
                <a:cs typeface="楷体"/>
              </a:rPr>
              <a:t>图中略去了双方交互</a:t>
            </a:r>
          </a:p>
          <a:p>
            <a:pPr eaLnBrk="0" hangingPunct="0"/>
            <a:r>
              <a:rPr lang="zh-CN" altLang="en-US" sz="2000" b="1">
                <a:latin typeface="楷体"/>
                <a:ea typeface="楷体"/>
                <a:cs typeface="楷体"/>
              </a:rPr>
              <a:t>的数据收发动作；</a:t>
            </a:r>
          </a:p>
        </p:txBody>
      </p:sp>
      <p:sp>
        <p:nvSpPr>
          <p:cNvPr id="38916"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14</a:t>
            </a:r>
            <a:endParaRPr lang="en-US" altLang="zh-CN" dirty="0"/>
          </a:p>
        </p:txBody>
      </p:sp>
      <p:sp>
        <p:nvSpPr>
          <p:cNvPr id="996357" name="Rectangle 5"/>
          <p:cNvSpPr>
            <a:spLocks noChangeArrowheads="1"/>
          </p:cNvSpPr>
          <p:nvPr/>
        </p:nvSpPr>
        <p:spPr bwMode="auto">
          <a:xfrm>
            <a:off x="228600" y="6207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8918" name="Oval 6"/>
          <p:cNvSpPr>
            <a:spLocks noChangeArrowheads="1"/>
          </p:cNvSpPr>
          <p:nvPr/>
        </p:nvSpPr>
        <p:spPr bwMode="auto">
          <a:xfrm>
            <a:off x="4075113" y="1027113"/>
            <a:ext cx="1555750" cy="504825"/>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空闲状态</a:t>
            </a:r>
          </a:p>
        </p:txBody>
      </p:sp>
      <p:grpSp>
        <p:nvGrpSpPr>
          <p:cNvPr id="2" name="Group 7"/>
          <p:cNvGrpSpPr>
            <a:grpSpLocks/>
          </p:cNvGrpSpPr>
          <p:nvPr/>
        </p:nvGrpSpPr>
        <p:grpSpPr bwMode="auto">
          <a:xfrm>
            <a:off x="3403600" y="1524000"/>
            <a:ext cx="2227263" cy="900113"/>
            <a:chOff x="2144" y="960"/>
            <a:chExt cx="1403" cy="567"/>
          </a:xfrm>
        </p:grpSpPr>
        <p:sp>
          <p:nvSpPr>
            <p:cNvPr id="38970" name="Oval 8"/>
            <p:cNvSpPr>
              <a:spLocks noChangeArrowheads="1"/>
            </p:cNvSpPr>
            <p:nvPr/>
          </p:nvSpPr>
          <p:spPr bwMode="auto">
            <a:xfrm>
              <a:off x="2567" y="1209"/>
              <a:ext cx="980" cy="318"/>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初始状态</a:t>
              </a:r>
            </a:p>
          </p:txBody>
        </p:sp>
        <p:sp>
          <p:nvSpPr>
            <p:cNvPr id="38971" name="Line 9"/>
            <p:cNvSpPr>
              <a:spLocks noChangeShapeType="1"/>
            </p:cNvSpPr>
            <p:nvPr/>
          </p:nvSpPr>
          <p:spPr bwMode="auto">
            <a:xfrm>
              <a:off x="2858" y="984"/>
              <a:ext cx="0" cy="20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72" name="Rectangle 10"/>
            <p:cNvSpPr>
              <a:spLocks noChangeArrowheads="1"/>
            </p:cNvSpPr>
            <p:nvPr/>
          </p:nvSpPr>
          <p:spPr bwMode="auto">
            <a:xfrm>
              <a:off x="2144" y="960"/>
              <a:ext cx="695"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初始化</a:t>
              </a:r>
            </a:p>
          </p:txBody>
        </p:sp>
      </p:grpSp>
      <p:grpSp>
        <p:nvGrpSpPr>
          <p:cNvPr id="3" name="Group 11"/>
          <p:cNvGrpSpPr>
            <a:grpSpLocks/>
          </p:cNvGrpSpPr>
          <p:nvPr/>
        </p:nvGrpSpPr>
        <p:grpSpPr bwMode="auto">
          <a:xfrm>
            <a:off x="5651500" y="1020763"/>
            <a:ext cx="2578100" cy="363537"/>
            <a:chOff x="3560" y="643"/>
            <a:chExt cx="1624" cy="229"/>
          </a:xfrm>
        </p:grpSpPr>
        <p:sp>
          <p:nvSpPr>
            <p:cNvPr id="38968" name="Rectangle 12"/>
            <p:cNvSpPr>
              <a:spLocks noChangeArrowheads="1"/>
            </p:cNvSpPr>
            <p:nvPr/>
          </p:nvSpPr>
          <p:spPr bwMode="auto">
            <a:xfrm>
              <a:off x="3833" y="643"/>
              <a:ext cx="1351"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F-U-</a:t>
              </a:r>
              <a:r>
                <a:rPr lang="zh-CN" altLang="en-US" sz="1800" b="1">
                  <a:latin typeface="宋体" pitchFamily="2" charset="-122"/>
                </a:rPr>
                <a:t>夭折</a:t>
              </a:r>
              <a:r>
                <a:rPr lang="en-US" altLang="zh-CN" sz="1800" b="1">
                  <a:latin typeface="宋体" pitchFamily="2" charset="-122"/>
                </a:rPr>
                <a:t>/F-P-</a:t>
              </a:r>
              <a:r>
                <a:rPr lang="zh-CN" altLang="en-US" sz="1800" b="1">
                  <a:latin typeface="宋体" pitchFamily="2" charset="-122"/>
                </a:rPr>
                <a:t>夭折</a:t>
              </a:r>
            </a:p>
          </p:txBody>
        </p:sp>
        <p:sp>
          <p:nvSpPr>
            <p:cNvPr id="38969" name="Line 13"/>
            <p:cNvSpPr>
              <a:spLocks noChangeShapeType="1"/>
            </p:cNvSpPr>
            <p:nvPr/>
          </p:nvSpPr>
          <p:spPr bwMode="auto">
            <a:xfrm>
              <a:off x="3560" y="779"/>
              <a:ext cx="273" cy="0"/>
            </a:xfrm>
            <a:prstGeom prst="line">
              <a:avLst/>
            </a:prstGeom>
            <a:noFill/>
            <a:ln w="28575">
              <a:solidFill>
                <a:schemeClr val="tx1"/>
              </a:solidFill>
              <a:round/>
              <a:headEnd type="triangle" w="med" len="med"/>
              <a:tailEnd/>
            </a:ln>
          </p:spPr>
          <p:txBody>
            <a:bodyPr wrap="none" anchor="ctr"/>
            <a:lstStyle/>
            <a:p>
              <a:endParaRPr lang="zh-CN" altLang="en-US"/>
            </a:p>
          </p:txBody>
        </p:sp>
      </p:grpSp>
      <p:grpSp>
        <p:nvGrpSpPr>
          <p:cNvPr id="4" name="Group 14"/>
          <p:cNvGrpSpPr>
            <a:grpSpLocks/>
          </p:cNvGrpSpPr>
          <p:nvPr/>
        </p:nvGrpSpPr>
        <p:grpSpPr bwMode="auto">
          <a:xfrm>
            <a:off x="3089256" y="2355852"/>
            <a:ext cx="2541608" cy="960438"/>
            <a:chOff x="1965" y="1484"/>
            <a:chExt cx="1582" cy="605"/>
          </a:xfrm>
        </p:grpSpPr>
        <p:sp>
          <p:nvSpPr>
            <p:cNvPr id="38965" name="Oval 15"/>
            <p:cNvSpPr>
              <a:spLocks noChangeArrowheads="1"/>
            </p:cNvSpPr>
            <p:nvPr/>
          </p:nvSpPr>
          <p:spPr bwMode="auto">
            <a:xfrm>
              <a:off x="2567" y="1770"/>
              <a:ext cx="980" cy="319"/>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选择状态</a:t>
              </a:r>
            </a:p>
          </p:txBody>
        </p:sp>
        <p:sp>
          <p:nvSpPr>
            <p:cNvPr id="38966" name="Line 16"/>
            <p:cNvSpPr>
              <a:spLocks noChangeShapeType="1"/>
            </p:cNvSpPr>
            <p:nvPr/>
          </p:nvSpPr>
          <p:spPr bwMode="auto">
            <a:xfrm>
              <a:off x="2858" y="1546"/>
              <a:ext cx="0" cy="20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67" name="Rectangle 17"/>
            <p:cNvSpPr>
              <a:spLocks noChangeArrowheads="1"/>
            </p:cNvSpPr>
            <p:nvPr/>
          </p:nvSpPr>
          <p:spPr bwMode="auto">
            <a:xfrm>
              <a:off x="1965" y="1484"/>
              <a:ext cx="834" cy="406"/>
            </a:xfrm>
            <a:prstGeom prst="rect">
              <a:avLst/>
            </a:prstGeom>
            <a:noFill/>
            <a:ln w="12700">
              <a:noFill/>
              <a:miter lim="800000"/>
              <a:headEnd/>
              <a:tailEnd/>
            </a:ln>
          </p:spPr>
          <p:txBody>
            <a:bodyPr wrap="square" lIns="90488" tIns="44450" rIns="90488" bIns="44450">
              <a:spAutoFit/>
            </a:bodyPr>
            <a:lstStyle/>
            <a:p>
              <a:r>
                <a:rPr lang="en-US" altLang="zh-CN" sz="1800" b="1" dirty="0">
                  <a:latin typeface="宋体" pitchFamily="2" charset="-122"/>
                </a:rPr>
                <a:t>F-</a:t>
              </a:r>
              <a:r>
                <a:rPr lang="zh-CN" altLang="en-US" sz="1800" b="1" dirty="0" smtClean="0">
                  <a:latin typeface="宋体" pitchFamily="2" charset="-122"/>
                </a:rPr>
                <a:t>选择 </a:t>
              </a:r>
              <a:r>
                <a:rPr lang="en-US" altLang="zh-CN" sz="1800" b="1" dirty="0" smtClean="0">
                  <a:latin typeface="宋体" pitchFamily="2" charset="-122"/>
                </a:rPr>
                <a:t>or</a:t>
              </a:r>
              <a:endParaRPr lang="zh-CN" altLang="en-US" sz="1800" b="1" dirty="0">
                <a:latin typeface="宋体" pitchFamily="2" charset="-122"/>
              </a:endParaRPr>
            </a:p>
            <a:p>
              <a:r>
                <a:rPr lang="en-US" altLang="zh-CN" sz="1800" b="1" dirty="0">
                  <a:latin typeface="宋体" pitchFamily="2" charset="-122"/>
                </a:rPr>
                <a:t>F-</a:t>
              </a:r>
              <a:r>
                <a:rPr lang="zh-CN" altLang="en-US" sz="1800" b="1" dirty="0">
                  <a:latin typeface="宋体" pitchFamily="2" charset="-122"/>
                </a:rPr>
                <a:t>创建</a:t>
              </a:r>
            </a:p>
          </p:txBody>
        </p:sp>
      </p:grpSp>
      <p:grpSp>
        <p:nvGrpSpPr>
          <p:cNvPr id="5" name="Group 18"/>
          <p:cNvGrpSpPr>
            <a:grpSpLocks/>
          </p:cNvGrpSpPr>
          <p:nvPr/>
        </p:nvGrpSpPr>
        <p:grpSpPr bwMode="auto">
          <a:xfrm>
            <a:off x="5170488" y="3321050"/>
            <a:ext cx="914400" cy="363538"/>
            <a:chOff x="3257" y="2092"/>
            <a:chExt cx="576" cy="229"/>
          </a:xfrm>
        </p:grpSpPr>
        <p:sp>
          <p:nvSpPr>
            <p:cNvPr id="38963" name="Line 19"/>
            <p:cNvSpPr>
              <a:spLocks noChangeShapeType="1"/>
            </p:cNvSpPr>
            <p:nvPr/>
          </p:nvSpPr>
          <p:spPr bwMode="auto">
            <a:xfrm>
              <a:off x="3257" y="2107"/>
              <a:ext cx="0" cy="206"/>
            </a:xfrm>
            <a:prstGeom prst="line">
              <a:avLst/>
            </a:prstGeom>
            <a:noFill/>
            <a:ln w="28575">
              <a:solidFill>
                <a:schemeClr val="tx1"/>
              </a:solidFill>
              <a:round/>
              <a:headEnd type="triangle" w="med" len="med"/>
              <a:tailEnd/>
            </a:ln>
          </p:spPr>
          <p:txBody>
            <a:bodyPr wrap="none" anchor="ctr"/>
            <a:lstStyle/>
            <a:p>
              <a:endParaRPr lang="zh-CN" altLang="en-US"/>
            </a:p>
          </p:txBody>
        </p:sp>
        <p:sp>
          <p:nvSpPr>
            <p:cNvPr id="38964" name="Rectangle 20"/>
            <p:cNvSpPr>
              <a:spLocks noChangeArrowheads="1"/>
            </p:cNvSpPr>
            <p:nvPr/>
          </p:nvSpPr>
          <p:spPr bwMode="auto">
            <a:xfrm>
              <a:off x="3283" y="2092"/>
              <a:ext cx="550"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关闭</a:t>
              </a:r>
            </a:p>
          </p:txBody>
        </p:sp>
      </p:grpSp>
      <p:grpSp>
        <p:nvGrpSpPr>
          <p:cNvPr id="7" name="Group 27"/>
          <p:cNvGrpSpPr>
            <a:grpSpLocks/>
          </p:cNvGrpSpPr>
          <p:nvPr/>
        </p:nvGrpSpPr>
        <p:grpSpPr bwMode="auto">
          <a:xfrm>
            <a:off x="3746500" y="4578350"/>
            <a:ext cx="2692400" cy="1590675"/>
            <a:chOff x="2360" y="2884"/>
            <a:chExt cx="1696" cy="1002"/>
          </a:xfrm>
        </p:grpSpPr>
        <p:sp>
          <p:nvSpPr>
            <p:cNvPr id="38955" name="Arc 28"/>
            <p:cNvSpPr>
              <a:spLocks/>
            </p:cNvSpPr>
            <p:nvPr/>
          </p:nvSpPr>
          <p:spPr bwMode="auto">
            <a:xfrm>
              <a:off x="2360" y="2884"/>
              <a:ext cx="589" cy="1002"/>
            </a:xfrm>
            <a:custGeom>
              <a:avLst/>
              <a:gdLst>
                <a:gd name="T0" fmla="*/ 0 w 21600"/>
                <a:gd name="T1" fmla="*/ 0 h 21600"/>
                <a:gd name="T2" fmla="*/ 0 w 21600"/>
                <a:gd name="T3" fmla="*/ 2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8575" cap="rnd">
              <a:solidFill>
                <a:schemeClr val="tx1"/>
              </a:solidFill>
              <a:round/>
              <a:headEnd type="triangle" w="med" len="med"/>
              <a:tailEnd/>
            </a:ln>
          </p:spPr>
          <p:txBody>
            <a:bodyPr wrap="none" anchor="ctr"/>
            <a:lstStyle/>
            <a:p>
              <a:endParaRPr lang="zh-CN" altLang="en-US"/>
            </a:p>
          </p:txBody>
        </p:sp>
        <p:sp>
          <p:nvSpPr>
            <p:cNvPr id="38956" name="Arc 29"/>
            <p:cNvSpPr>
              <a:spLocks/>
            </p:cNvSpPr>
            <p:nvPr/>
          </p:nvSpPr>
          <p:spPr bwMode="auto">
            <a:xfrm>
              <a:off x="3367" y="2884"/>
              <a:ext cx="689" cy="889"/>
            </a:xfrm>
            <a:custGeom>
              <a:avLst/>
              <a:gdLst>
                <a:gd name="T0" fmla="*/ 1 w 21600"/>
                <a:gd name="T1" fmla="*/ 2 h 21600"/>
                <a:gd name="T2" fmla="*/ 0 w 21600"/>
                <a:gd name="T3" fmla="*/ 0 h 21600"/>
                <a:gd name="T4" fmla="*/ 1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8575" cap="rnd">
              <a:solidFill>
                <a:schemeClr val="tx1"/>
              </a:solidFill>
              <a:round/>
              <a:headEnd/>
              <a:tailEnd type="triangle" w="med" len="med"/>
            </a:ln>
          </p:spPr>
          <p:txBody>
            <a:bodyPr wrap="none" anchor="ctr"/>
            <a:lstStyle/>
            <a:p>
              <a:endParaRPr lang="zh-CN" altLang="en-US"/>
            </a:p>
          </p:txBody>
        </p:sp>
        <p:sp>
          <p:nvSpPr>
            <p:cNvPr id="38957" name="Rectangle 30"/>
            <p:cNvSpPr>
              <a:spLocks noChangeArrowheads="1"/>
            </p:cNvSpPr>
            <p:nvPr/>
          </p:nvSpPr>
          <p:spPr bwMode="auto">
            <a:xfrm>
              <a:off x="2731" y="3235"/>
              <a:ext cx="696"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  F-</a:t>
              </a:r>
              <a:r>
                <a:rPr lang="zh-CN" altLang="en-US" sz="1800" b="1">
                  <a:latin typeface="宋体" pitchFamily="2" charset="-122"/>
                </a:rPr>
                <a:t>取消</a:t>
              </a:r>
            </a:p>
          </p:txBody>
        </p:sp>
      </p:grpSp>
      <p:grpSp>
        <p:nvGrpSpPr>
          <p:cNvPr id="8" name="Group 31"/>
          <p:cNvGrpSpPr>
            <a:grpSpLocks/>
          </p:cNvGrpSpPr>
          <p:nvPr/>
        </p:nvGrpSpPr>
        <p:grpSpPr bwMode="auto">
          <a:xfrm>
            <a:off x="4067175" y="4564063"/>
            <a:ext cx="1881188" cy="488950"/>
            <a:chOff x="2562" y="2875"/>
            <a:chExt cx="1185" cy="308"/>
          </a:xfrm>
        </p:grpSpPr>
        <p:sp>
          <p:nvSpPr>
            <p:cNvPr id="38952" name="Line 32"/>
            <p:cNvSpPr>
              <a:spLocks noChangeShapeType="1"/>
            </p:cNvSpPr>
            <p:nvPr/>
          </p:nvSpPr>
          <p:spPr bwMode="auto">
            <a:xfrm flipV="1">
              <a:off x="2562" y="2875"/>
              <a:ext cx="188" cy="26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53" name="Line 33"/>
            <p:cNvSpPr>
              <a:spLocks noChangeShapeType="1"/>
            </p:cNvSpPr>
            <p:nvPr/>
          </p:nvSpPr>
          <p:spPr bwMode="auto">
            <a:xfrm>
              <a:off x="3464" y="2894"/>
              <a:ext cx="283" cy="206"/>
            </a:xfrm>
            <a:prstGeom prst="line">
              <a:avLst/>
            </a:prstGeom>
            <a:noFill/>
            <a:ln w="28575">
              <a:solidFill>
                <a:schemeClr val="tx1"/>
              </a:solidFill>
              <a:round/>
              <a:headEnd type="triangle" w="med" len="med"/>
              <a:tailEnd/>
            </a:ln>
          </p:spPr>
          <p:txBody>
            <a:bodyPr wrap="none" anchor="ctr"/>
            <a:lstStyle/>
            <a:p>
              <a:endParaRPr lang="zh-CN" altLang="en-US"/>
            </a:p>
          </p:txBody>
        </p:sp>
        <p:sp>
          <p:nvSpPr>
            <p:cNvPr id="38954" name="Rectangle 34"/>
            <p:cNvSpPr>
              <a:spLocks noChangeArrowheads="1"/>
            </p:cNvSpPr>
            <p:nvPr/>
          </p:nvSpPr>
          <p:spPr bwMode="auto">
            <a:xfrm>
              <a:off x="2744" y="2954"/>
              <a:ext cx="840" cy="229"/>
            </a:xfrm>
            <a:prstGeom prst="rect">
              <a:avLst/>
            </a:prstGeom>
            <a:noFill/>
            <a:ln w="12700">
              <a:noFill/>
              <a:miter lim="800000"/>
              <a:headEnd/>
              <a:tailEnd/>
            </a:ln>
          </p:spPr>
          <p:txBody>
            <a:bodyPr wrap="none" lIns="90488" tIns="44450" rIns="90488" bIns="44450">
              <a:spAutoFit/>
            </a:bodyPr>
            <a:lstStyle/>
            <a:p>
              <a:r>
                <a:rPr lang="en-US" altLang="zh-CN" sz="1800" b="1" dirty="0">
                  <a:latin typeface="宋体" pitchFamily="2" charset="-122"/>
                </a:rPr>
                <a:t>F-</a:t>
              </a:r>
              <a:r>
                <a:rPr lang="zh-CN" altLang="en-US" sz="1800" b="1" dirty="0">
                  <a:latin typeface="宋体" pitchFamily="2" charset="-122"/>
                </a:rPr>
                <a:t>传送结束</a:t>
              </a:r>
            </a:p>
          </p:txBody>
        </p:sp>
      </p:grpSp>
      <p:grpSp>
        <p:nvGrpSpPr>
          <p:cNvPr id="9" name="Group 35"/>
          <p:cNvGrpSpPr>
            <a:grpSpLocks/>
          </p:cNvGrpSpPr>
          <p:nvPr/>
        </p:nvGrpSpPr>
        <p:grpSpPr bwMode="auto">
          <a:xfrm>
            <a:off x="2916238" y="3756025"/>
            <a:ext cx="4032250" cy="534988"/>
            <a:chOff x="1837" y="2366"/>
            <a:chExt cx="2540" cy="337"/>
          </a:xfrm>
        </p:grpSpPr>
        <p:sp>
          <p:nvSpPr>
            <p:cNvPr id="38948" name="Rectangle 36"/>
            <p:cNvSpPr>
              <a:spLocks noChangeArrowheads="1"/>
            </p:cNvSpPr>
            <p:nvPr/>
          </p:nvSpPr>
          <p:spPr bwMode="auto">
            <a:xfrm>
              <a:off x="1837" y="2366"/>
              <a:ext cx="550"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定位</a:t>
              </a:r>
            </a:p>
          </p:txBody>
        </p:sp>
        <p:sp>
          <p:nvSpPr>
            <p:cNvPr id="38949" name="Rectangle 37"/>
            <p:cNvSpPr>
              <a:spLocks noChangeArrowheads="1"/>
            </p:cNvSpPr>
            <p:nvPr/>
          </p:nvSpPr>
          <p:spPr bwMode="auto">
            <a:xfrm>
              <a:off x="3756" y="2366"/>
              <a:ext cx="621"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－擦除</a:t>
              </a:r>
            </a:p>
          </p:txBody>
        </p:sp>
        <p:sp>
          <p:nvSpPr>
            <p:cNvPr id="38950" name="Arc 38"/>
            <p:cNvSpPr>
              <a:spLocks/>
            </p:cNvSpPr>
            <p:nvPr/>
          </p:nvSpPr>
          <p:spPr bwMode="auto">
            <a:xfrm>
              <a:off x="2336" y="2412"/>
              <a:ext cx="242" cy="291"/>
            </a:xfrm>
            <a:custGeom>
              <a:avLst/>
              <a:gdLst>
                <a:gd name="T0" fmla="*/ 0 w 40519"/>
                <a:gd name="T1" fmla="*/ 0 h 43200"/>
                <a:gd name="T2" fmla="*/ 0 w 40519"/>
                <a:gd name="T3" fmla="*/ 0 h 43200"/>
                <a:gd name="T4" fmla="*/ 0 w 40519"/>
                <a:gd name="T5" fmla="*/ 0 h 43200"/>
                <a:gd name="T6" fmla="*/ 0 60000 65536"/>
                <a:gd name="T7" fmla="*/ 0 60000 65536"/>
                <a:gd name="T8" fmla="*/ 0 60000 65536"/>
                <a:gd name="T9" fmla="*/ 0 w 40519"/>
                <a:gd name="T10" fmla="*/ 0 h 43200"/>
                <a:gd name="T11" fmla="*/ 40519 w 40519"/>
                <a:gd name="T12" fmla="*/ 43200 h 43200"/>
              </a:gdLst>
              <a:ahLst/>
              <a:cxnLst>
                <a:cxn ang="T6">
                  <a:pos x="T0" y="T1"/>
                </a:cxn>
                <a:cxn ang="T7">
                  <a:pos x="T2" y="T3"/>
                </a:cxn>
                <a:cxn ang="T8">
                  <a:pos x="T4" y="T5"/>
                </a:cxn>
              </a:cxnLst>
              <a:rect l="T9" t="T10" r="T11" b="T12"/>
              <a:pathLst>
                <a:path w="40519" h="43200" fill="none"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path>
                <a:path w="40519" h="43200" stroke="0"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lnTo>
                    <a:pt x="21600" y="21600"/>
                  </a:lnTo>
                  <a:close/>
                </a:path>
              </a:pathLst>
            </a:custGeom>
            <a:noFill/>
            <a:ln w="28575">
              <a:solidFill>
                <a:schemeClr val="tx1"/>
              </a:solidFill>
              <a:round/>
              <a:headEnd type="triangle" w="med" len="med"/>
              <a:tailEnd/>
            </a:ln>
          </p:spPr>
          <p:txBody>
            <a:bodyPr wrap="none" anchor="ctr"/>
            <a:lstStyle/>
            <a:p>
              <a:endParaRPr lang="zh-CN" altLang="en-US"/>
            </a:p>
          </p:txBody>
        </p:sp>
        <p:sp>
          <p:nvSpPr>
            <p:cNvPr id="38951" name="Arc 39"/>
            <p:cNvSpPr>
              <a:spLocks/>
            </p:cNvSpPr>
            <p:nvPr/>
          </p:nvSpPr>
          <p:spPr bwMode="auto">
            <a:xfrm flipH="1">
              <a:off x="3545" y="2412"/>
              <a:ext cx="242" cy="291"/>
            </a:xfrm>
            <a:custGeom>
              <a:avLst/>
              <a:gdLst>
                <a:gd name="T0" fmla="*/ 0 w 40519"/>
                <a:gd name="T1" fmla="*/ 0 h 43200"/>
                <a:gd name="T2" fmla="*/ 0 w 40519"/>
                <a:gd name="T3" fmla="*/ 0 h 43200"/>
                <a:gd name="T4" fmla="*/ 0 w 40519"/>
                <a:gd name="T5" fmla="*/ 0 h 43200"/>
                <a:gd name="T6" fmla="*/ 0 60000 65536"/>
                <a:gd name="T7" fmla="*/ 0 60000 65536"/>
                <a:gd name="T8" fmla="*/ 0 60000 65536"/>
                <a:gd name="T9" fmla="*/ 0 w 40519"/>
                <a:gd name="T10" fmla="*/ 0 h 43200"/>
                <a:gd name="T11" fmla="*/ 40519 w 40519"/>
                <a:gd name="T12" fmla="*/ 43200 h 43200"/>
              </a:gdLst>
              <a:ahLst/>
              <a:cxnLst>
                <a:cxn ang="T6">
                  <a:pos x="T0" y="T1"/>
                </a:cxn>
                <a:cxn ang="T7">
                  <a:pos x="T2" y="T3"/>
                </a:cxn>
                <a:cxn ang="T8">
                  <a:pos x="T4" y="T5"/>
                </a:cxn>
              </a:cxnLst>
              <a:rect l="T9" t="T10" r="T11" b="T12"/>
              <a:pathLst>
                <a:path w="40519" h="43200" fill="none"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path>
                <a:path w="40519" h="43200" stroke="0"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lnTo>
                    <a:pt x="21600" y="21600"/>
                  </a:lnTo>
                  <a:close/>
                </a:path>
              </a:pathLst>
            </a:custGeom>
            <a:noFill/>
            <a:ln w="28575">
              <a:solidFill>
                <a:schemeClr val="tx1"/>
              </a:solidFill>
              <a:round/>
              <a:headEnd type="triangle" w="med" len="med"/>
              <a:tailEnd/>
            </a:ln>
          </p:spPr>
          <p:txBody>
            <a:bodyPr wrap="none" anchor="ctr"/>
            <a:lstStyle/>
            <a:p>
              <a:endParaRPr lang="zh-CN" altLang="en-US"/>
            </a:p>
          </p:txBody>
        </p:sp>
      </p:grpSp>
      <p:grpSp>
        <p:nvGrpSpPr>
          <p:cNvPr id="10" name="Group 40"/>
          <p:cNvGrpSpPr>
            <a:grpSpLocks/>
          </p:cNvGrpSpPr>
          <p:nvPr/>
        </p:nvGrpSpPr>
        <p:grpSpPr bwMode="auto">
          <a:xfrm>
            <a:off x="1697038" y="4419600"/>
            <a:ext cx="6946900" cy="2105025"/>
            <a:chOff x="1069" y="2784"/>
            <a:chExt cx="4376" cy="1326"/>
          </a:xfrm>
        </p:grpSpPr>
        <p:sp>
          <p:nvSpPr>
            <p:cNvPr id="38938" name="Oval 41"/>
            <p:cNvSpPr>
              <a:spLocks noChangeArrowheads="1"/>
            </p:cNvSpPr>
            <p:nvPr/>
          </p:nvSpPr>
          <p:spPr bwMode="auto">
            <a:xfrm>
              <a:off x="1670" y="3792"/>
              <a:ext cx="781" cy="318"/>
            </a:xfrm>
            <a:prstGeom prst="ellipse">
              <a:avLst/>
            </a:prstGeom>
            <a:solidFill>
              <a:srgbClr val="FFFF99"/>
            </a:solidFill>
            <a:ln w="12700">
              <a:solidFill>
                <a:schemeClr val="tx1"/>
              </a:solidFill>
              <a:round/>
              <a:headEnd/>
              <a:tailEnd/>
            </a:ln>
          </p:spPr>
          <p:txBody>
            <a:bodyPr wrap="none" anchor="ctr"/>
            <a:lstStyle/>
            <a:p>
              <a:pPr algn="ctr"/>
              <a:r>
                <a:rPr lang="zh-CN" altLang="en-US" sz="1800" b="1" dirty="0">
                  <a:solidFill>
                    <a:srgbClr val="FF0000"/>
                  </a:solidFill>
                </a:rPr>
                <a:t>读状态</a:t>
              </a:r>
            </a:p>
          </p:txBody>
        </p:sp>
        <p:sp>
          <p:nvSpPr>
            <p:cNvPr id="38939" name="Oval 42"/>
            <p:cNvSpPr>
              <a:spLocks noChangeArrowheads="1"/>
            </p:cNvSpPr>
            <p:nvPr/>
          </p:nvSpPr>
          <p:spPr bwMode="auto">
            <a:xfrm>
              <a:off x="4062" y="3680"/>
              <a:ext cx="781" cy="318"/>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写状态</a:t>
              </a:r>
            </a:p>
          </p:txBody>
        </p:sp>
        <p:sp>
          <p:nvSpPr>
            <p:cNvPr id="38940" name="Arc 43"/>
            <p:cNvSpPr>
              <a:spLocks/>
            </p:cNvSpPr>
            <p:nvPr/>
          </p:nvSpPr>
          <p:spPr bwMode="auto">
            <a:xfrm>
              <a:off x="1872" y="2784"/>
              <a:ext cx="689" cy="1001"/>
            </a:xfrm>
            <a:custGeom>
              <a:avLst/>
              <a:gdLst>
                <a:gd name="T0" fmla="*/ 0 w 21600"/>
                <a:gd name="T1" fmla="*/ 2 h 21600"/>
                <a:gd name="T2" fmla="*/ 1 w 21600"/>
                <a:gd name="T3" fmla="*/ 0 h 21600"/>
                <a:gd name="T4" fmla="*/ 1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6"/>
                    <a:pt x="9631" y="35"/>
                    <a:pt x="21535" y="0"/>
                  </a:cubicBezTo>
                </a:path>
                <a:path w="21600" h="21600" stroke="0" extrusionOk="0">
                  <a:moveTo>
                    <a:pt x="0" y="21600"/>
                  </a:moveTo>
                  <a:cubicBezTo>
                    <a:pt x="0" y="9696"/>
                    <a:pt x="9631" y="35"/>
                    <a:pt x="21535" y="0"/>
                  </a:cubicBezTo>
                  <a:lnTo>
                    <a:pt x="21600" y="21600"/>
                  </a:lnTo>
                  <a:close/>
                </a:path>
              </a:pathLst>
            </a:custGeom>
            <a:noFill/>
            <a:ln w="28575" cap="rnd">
              <a:solidFill>
                <a:schemeClr val="tx1"/>
              </a:solidFill>
              <a:round/>
              <a:headEnd type="triangle" w="med" len="med"/>
              <a:tailEnd/>
            </a:ln>
          </p:spPr>
          <p:txBody>
            <a:bodyPr wrap="none" anchor="ctr"/>
            <a:lstStyle/>
            <a:p>
              <a:endParaRPr lang="zh-CN" altLang="en-US"/>
            </a:p>
          </p:txBody>
        </p:sp>
        <p:sp>
          <p:nvSpPr>
            <p:cNvPr id="38941" name="Arc 44"/>
            <p:cNvSpPr>
              <a:spLocks/>
            </p:cNvSpPr>
            <p:nvPr/>
          </p:nvSpPr>
          <p:spPr bwMode="auto">
            <a:xfrm>
              <a:off x="3456" y="2784"/>
              <a:ext cx="989" cy="889"/>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rnd">
              <a:solidFill>
                <a:schemeClr val="tx1"/>
              </a:solidFill>
              <a:round/>
              <a:headEnd/>
              <a:tailEnd type="triangle" w="med" len="med"/>
            </a:ln>
          </p:spPr>
          <p:txBody>
            <a:bodyPr wrap="none" anchor="ctr"/>
            <a:lstStyle/>
            <a:p>
              <a:pPr algn="ctr"/>
              <a:endParaRPr lang="zh-CN" altLang="zh-CN"/>
            </a:p>
          </p:txBody>
        </p:sp>
        <p:sp>
          <p:nvSpPr>
            <p:cNvPr id="38942" name="Rectangle 45"/>
            <p:cNvSpPr>
              <a:spLocks noChangeArrowheads="1"/>
            </p:cNvSpPr>
            <p:nvPr/>
          </p:nvSpPr>
          <p:spPr bwMode="auto">
            <a:xfrm>
              <a:off x="1613" y="3011"/>
              <a:ext cx="405"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读</a:t>
              </a:r>
            </a:p>
          </p:txBody>
        </p:sp>
        <p:sp>
          <p:nvSpPr>
            <p:cNvPr id="38943" name="Rectangle 46"/>
            <p:cNvSpPr>
              <a:spLocks noChangeArrowheads="1"/>
            </p:cNvSpPr>
            <p:nvPr/>
          </p:nvSpPr>
          <p:spPr bwMode="auto">
            <a:xfrm>
              <a:off x="4216" y="3047"/>
              <a:ext cx="478"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 F-</a:t>
              </a:r>
              <a:r>
                <a:rPr lang="zh-CN" altLang="en-US" sz="1800" b="1">
                  <a:latin typeface="宋体" pitchFamily="2" charset="-122"/>
                </a:rPr>
                <a:t>写</a:t>
              </a:r>
            </a:p>
          </p:txBody>
        </p:sp>
        <p:sp>
          <p:nvSpPr>
            <p:cNvPr id="38944" name="Rectangle 47"/>
            <p:cNvSpPr>
              <a:spLocks noChangeArrowheads="1"/>
            </p:cNvSpPr>
            <p:nvPr/>
          </p:nvSpPr>
          <p:spPr bwMode="auto">
            <a:xfrm>
              <a:off x="1069" y="3815"/>
              <a:ext cx="405"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读</a:t>
              </a:r>
            </a:p>
          </p:txBody>
        </p:sp>
        <p:sp>
          <p:nvSpPr>
            <p:cNvPr id="38945" name="Rectangle 48"/>
            <p:cNvSpPr>
              <a:spLocks noChangeArrowheads="1"/>
            </p:cNvSpPr>
            <p:nvPr/>
          </p:nvSpPr>
          <p:spPr bwMode="auto">
            <a:xfrm>
              <a:off x="4967" y="3725"/>
              <a:ext cx="478"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 F-</a:t>
              </a:r>
              <a:r>
                <a:rPr lang="zh-CN" altLang="en-US" sz="1800" b="1">
                  <a:latin typeface="宋体" pitchFamily="2" charset="-122"/>
                </a:rPr>
                <a:t>写</a:t>
              </a:r>
            </a:p>
          </p:txBody>
        </p:sp>
        <p:sp>
          <p:nvSpPr>
            <p:cNvPr id="38946" name="Arc 49"/>
            <p:cNvSpPr>
              <a:spLocks/>
            </p:cNvSpPr>
            <p:nvPr/>
          </p:nvSpPr>
          <p:spPr bwMode="auto">
            <a:xfrm>
              <a:off x="1429" y="3818"/>
              <a:ext cx="242" cy="291"/>
            </a:xfrm>
            <a:custGeom>
              <a:avLst/>
              <a:gdLst>
                <a:gd name="T0" fmla="*/ 0 w 40519"/>
                <a:gd name="T1" fmla="*/ 0 h 43200"/>
                <a:gd name="T2" fmla="*/ 0 w 40519"/>
                <a:gd name="T3" fmla="*/ 0 h 43200"/>
                <a:gd name="T4" fmla="*/ 0 w 40519"/>
                <a:gd name="T5" fmla="*/ 0 h 43200"/>
                <a:gd name="T6" fmla="*/ 0 60000 65536"/>
                <a:gd name="T7" fmla="*/ 0 60000 65536"/>
                <a:gd name="T8" fmla="*/ 0 60000 65536"/>
                <a:gd name="T9" fmla="*/ 0 w 40519"/>
                <a:gd name="T10" fmla="*/ 0 h 43200"/>
                <a:gd name="T11" fmla="*/ 40519 w 40519"/>
                <a:gd name="T12" fmla="*/ 43200 h 43200"/>
              </a:gdLst>
              <a:ahLst/>
              <a:cxnLst>
                <a:cxn ang="T6">
                  <a:pos x="T0" y="T1"/>
                </a:cxn>
                <a:cxn ang="T7">
                  <a:pos x="T2" y="T3"/>
                </a:cxn>
                <a:cxn ang="T8">
                  <a:pos x="T4" y="T5"/>
                </a:cxn>
              </a:cxnLst>
              <a:rect l="T9" t="T10" r="T11" b="T12"/>
              <a:pathLst>
                <a:path w="40519" h="43200" fill="none"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path>
                <a:path w="40519" h="43200" stroke="0"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lnTo>
                    <a:pt x="21600" y="21600"/>
                  </a:lnTo>
                  <a:close/>
                </a:path>
              </a:pathLst>
            </a:custGeom>
            <a:noFill/>
            <a:ln w="28575">
              <a:solidFill>
                <a:schemeClr val="tx1"/>
              </a:solidFill>
              <a:round/>
              <a:headEnd type="triangle" w="med" len="med"/>
              <a:tailEnd/>
            </a:ln>
          </p:spPr>
          <p:txBody>
            <a:bodyPr wrap="none" anchor="ctr"/>
            <a:lstStyle/>
            <a:p>
              <a:endParaRPr lang="zh-CN" altLang="en-US"/>
            </a:p>
          </p:txBody>
        </p:sp>
        <p:sp>
          <p:nvSpPr>
            <p:cNvPr id="38947" name="Arc 50"/>
            <p:cNvSpPr>
              <a:spLocks/>
            </p:cNvSpPr>
            <p:nvPr/>
          </p:nvSpPr>
          <p:spPr bwMode="auto">
            <a:xfrm flipH="1">
              <a:off x="4830" y="3727"/>
              <a:ext cx="242" cy="291"/>
            </a:xfrm>
            <a:custGeom>
              <a:avLst/>
              <a:gdLst>
                <a:gd name="T0" fmla="*/ 0 w 40519"/>
                <a:gd name="T1" fmla="*/ 0 h 43200"/>
                <a:gd name="T2" fmla="*/ 0 w 40519"/>
                <a:gd name="T3" fmla="*/ 0 h 43200"/>
                <a:gd name="T4" fmla="*/ 0 w 40519"/>
                <a:gd name="T5" fmla="*/ 0 h 43200"/>
                <a:gd name="T6" fmla="*/ 0 60000 65536"/>
                <a:gd name="T7" fmla="*/ 0 60000 65536"/>
                <a:gd name="T8" fmla="*/ 0 60000 65536"/>
                <a:gd name="T9" fmla="*/ 0 w 40519"/>
                <a:gd name="T10" fmla="*/ 0 h 43200"/>
                <a:gd name="T11" fmla="*/ 40519 w 40519"/>
                <a:gd name="T12" fmla="*/ 43200 h 43200"/>
              </a:gdLst>
              <a:ahLst/>
              <a:cxnLst>
                <a:cxn ang="T6">
                  <a:pos x="T0" y="T1"/>
                </a:cxn>
                <a:cxn ang="T7">
                  <a:pos x="T2" y="T3"/>
                </a:cxn>
                <a:cxn ang="T8">
                  <a:pos x="T4" y="T5"/>
                </a:cxn>
              </a:cxnLst>
              <a:rect l="T9" t="T10" r="T11" b="T12"/>
              <a:pathLst>
                <a:path w="40519" h="43200" fill="none"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path>
                <a:path w="40519" h="43200" stroke="0" extrusionOk="0">
                  <a:moveTo>
                    <a:pt x="40517" y="32026"/>
                  </a:moveTo>
                  <a:cubicBezTo>
                    <a:pt x="36718" y="38919"/>
                    <a:pt x="29470" y="43199"/>
                    <a:pt x="21600" y="43200"/>
                  </a:cubicBezTo>
                  <a:cubicBezTo>
                    <a:pt x="9670" y="43200"/>
                    <a:pt x="0" y="33529"/>
                    <a:pt x="0" y="21600"/>
                  </a:cubicBezTo>
                  <a:cubicBezTo>
                    <a:pt x="0" y="9670"/>
                    <a:pt x="9670" y="0"/>
                    <a:pt x="21600" y="0"/>
                  </a:cubicBezTo>
                  <a:cubicBezTo>
                    <a:pt x="29471" y="-1"/>
                    <a:pt x="36720" y="4282"/>
                    <a:pt x="40518" y="11177"/>
                  </a:cubicBezTo>
                  <a:lnTo>
                    <a:pt x="21600" y="21600"/>
                  </a:lnTo>
                  <a:close/>
                </a:path>
              </a:pathLst>
            </a:custGeom>
            <a:noFill/>
            <a:ln w="28575">
              <a:solidFill>
                <a:schemeClr val="tx1"/>
              </a:solidFill>
              <a:round/>
              <a:headEnd type="triangle" w="med" len="med"/>
              <a:tailEnd/>
            </a:ln>
          </p:spPr>
          <p:txBody>
            <a:bodyPr wrap="none" anchor="ctr"/>
            <a:lstStyle/>
            <a:p>
              <a:endParaRPr lang="zh-CN" altLang="en-US"/>
            </a:p>
          </p:txBody>
        </p:sp>
      </p:grpSp>
      <p:grpSp>
        <p:nvGrpSpPr>
          <p:cNvPr id="11" name="Group 51"/>
          <p:cNvGrpSpPr>
            <a:grpSpLocks/>
          </p:cNvGrpSpPr>
          <p:nvPr/>
        </p:nvGrpSpPr>
        <p:grpSpPr bwMode="auto">
          <a:xfrm>
            <a:off x="5148263" y="1552575"/>
            <a:ext cx="873125" cy="363538"/>
            <a:chOff x="3243" y="978"/>
            <a:chExt cx="550" cy="229"/>
          </a:xfrm>
        </p:grpSpPr>
        <p:sp>
          <p:nvSpPr>
            <p:cNvPr id="38936" name="Line 52"/>
            <p:cNvSpPr>
              <a:spLocks noChangeShapeType="1"/>
            </p:cNvSpPr>
            <p:nvPr/>
          </p:nvSpPr>
          <p:spPr bwMode="auto">
            <a:xfrm>
              <a:off x="3257" y="984"/>
              <a:ext cx="0" cy="206"/>
            </a:xfrm>
            <a:prstGeom prst="line">
              <a:avLst/>
            </a:prstGeom>
            <a:noFill/>
            <a:ln w="28575">
              <a:solidFill>
                <a:schemeClr val="tx1"/>
              </a:solidFill>
              <a:round/>
              <a:headEnd type="triangle" w="med" len="med"/>
              <a:tailEnd/>
            </a:ln>
          </p:spPr>
          <p:txBody>
            <a:bodyPr wrap="none" anchor="ctr"/>
            <a:lstStyle/>
            <a:p>
              <a:endParaRPr lang="zh-CN" altLang="en-US"/>
            </a:p>
          </p:txBody>
        </p:sp>
        <p:sp>
          <p:nvSpPr>
            <p:cNvPr id="38937" name="Rectangle 53"/>
            <p:cNvSpPr>
              <a:spLocks noChangeArrowheads="1"/>
            </p:cNvSpPr>
            <p:nvPr/>
          </p:nvSpPr>
          <p:spPr bwMode="auto">
            <a:xfrm>
              <a:off x="3243" y="978"/>
              <a:ext cx="550"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终止</a:t>
              </a:r>
            </a:p>
          </p:txBody>
        </p:sp>
      </p:grpSp>
      <p:grpSp>
        <p:nvGrpSpPr>
          <p:cNvPr id="12" name="Group 54"/>
          <p:cNvGrpSpPr>
            <a:grpSpLocks/>
          </p:cNvGrpSpPr>
          <p:nvPr/>
        </p:nvGrpSpPr>
        <p:grpSpPr bwMode="auto">
          <a:xfrm>
            <a:off x="5170488" y="2349500"/>
            <a:ext cx="1022350" cy="638175"/>
            <a:chOff x="3257" y="1480"/>
            <a:chExt cx="644" cy="402"/>
          </a:xfrm>
        </p:grpSpPr>
        <p:sp>
          <p:nvSpPr>
            <p:cNvPr id="38934" name="Line 55"/>
            <p:cNvSpPr>
              <a:spLocks noChangeShapeType="1"/>
            </p:cNvSpPr>
            <p:nvPr/>
          </p:nvSpPr>
          <p:spPr bwMode="auto">
            <a:xfrm>
              <a:off x="3257" y="1546"/>
              <a:ext cx="0" cy="206"/>
            </a:xfrm>
            <a:prstGeom prst="line">
              <a:avLst/>
            </a:prstGeom>
            <a:noFill/>
            <a:ln w="28575">
              <a:solidFill>
                <a:schemeClr val="tx1"/>
              </a:solidFill>
              <a:round/>
              <a:headEnd type="triangle" w="med" len="med"/>
              <a:tailEnd/>
            </a:ln>
          </p:spPr>
          <p:txBody>
            <a:bodyPr wrap="none" anchor="ctr"/>
            <a:lstStyle/>
            <a:p>
              <a:endParaRPr lang="zh-CN" altLang="en-US"/>
            </a:p>
          </p:txBody>
        </p:sp>
        <p:sp>
          <p:nvSpPr>
            <p:cNvPr id="38935" name="Rectangle 56"/>
            <p:cNvSpPr>
              <a:spLocks noChangeArrowheads="1"/>
            </p:cNvSpPr>
            <p:nvPr/>
          </p:nvSpPr>
          <p:spPr bwMode="auto">
            <a:xfrm>
              <a:off x="3334" y="1480"/>
              <a:ext cx="567" cy="402"/>
            </a:xfrm>
            <a:prstGeom prst="rect">
              <a:avLst/>
            </a:prstGeom>
            <a:noFill/>
            <a:ln w="12700">
              <a:noFill/>
              <a:miter lim="800000"/>
              <a:headEnd/>
              <a:tailEnd/>
            </a:ln>
          </p:spPr>
          <p:txBody>
            <a:bodyPr lIns="90488" tIns="44450" rIns="90488" bIns="44450">
              <a:spAutoFit/>
            </a:bodyPr>
            <a:lstStyle/>
            <a:p>
              <a:r>
                <a:rPr lang="en-US" altLang="zh-CN" sz="1800" b="1">
                  <a:latin typeface="宋体" pitchFamily="2" charset="-122"/>
                </a:rPr>
                <a:t>F-</a:t>
              </a:r>
              <a:r>
                <a:rPr lang="zh-CN" altLang="en-US" sz="1800" b="1">
                  <a:latin typeface="宋体" pitchFamily="2" charset="-122"/>
                </a:rPr>
                <a:t>去选</a:t>
              </a:r>
            </a:p>
            <a:p>
              <a:r>
                <a:rPr lang="en-US" altLang="zh-CN" sz="1800" b="1">
                  <a:latin typeface="宋体" pitchFamily="2" charset="-122"/>
                </a:rPr>
                <a:t>F-</a:t>
              </a:r>
              <a:r>
                <a:rPr lang="zh-CN" altLang="en-US" sz="1800" b="1">
                  <a:latin typeface="宋体" pitchFamily="2" charset="-122"/>
                </a:rPr>
                <a:t>删除</a:t>
              </a:r>
            </a:p>
          </p:txBody>
        </p:sp>
      </p:grpSp>
      <p:grpSp>
        <p:nvGrpSpPr>
          <p:cNvPr id="13" name="Group 57"/>
          <p:cNvGrpSpPr>
            <a:grpSpLocks/>
          </p:cNvGrpSpPr>
          <p:nvPr/>
        </p:nvGrpSpPr>
        <p:grpSpPr bwMode="auto">
          <a:xfrm>
            <a:off x="3635375" y="3284538"/>
            <a:ext cx="1995488" cy="1279525"/>
            <a:chOff x="2290" y="2069"/>
            <a:chExt cx="1257" cy="806"/>
          </a:xfrm>
        </p:grpSpPr>
        <p:sp>
          <p:nvSpPr>
            <p:cNvPr id="38931" name="Oval 58"/>
            <p:cNvSpPr>
              <a:spLocks noChangeArrowheads="1"/>
            </p:cNvSpPr>
            <p:nvPr/>
          </p:nvSpPr>
          <p:spPr bwMode="auto">
            <a:xfrm>
              <a:off x="2567" y="2332"/>
              <a:ext cx="980" cy="543"/>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数据传送</a:t>
              </a:r>
            </a:p>
            <a:p>
              <a:pPr algn="ctr"/>
              <a:r>
                <a:rPr lang="zh-CN" altLang="en-US" sz="1800" b="1">
                  <a:solidFill>
                    <a:srgbClr val="FF0000"/>
                  </a:solidFill>
                </a:rPr>
                <a:t>空闲状态</a:t>
              </a:r>
            </a:p>
          </p:txBody>
        </p:sp>
        <p:sp>
          <p:nvSpPr>
            <p:cNvPr id="38932" name="Line 59"/>
            <p:cNvSpPr>
              <a:spLocks noChangeShapeType="1"/>
            </p:cNvSpPr>
            <p:nvPr/>
          </p:nvSpPr>
          <p:spPr bwMode="auto">
            <a:xfrm>
              <a:off x="2858" y="2107"/>
              <a:ext cx="0" cy="20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33" name="Rectangle 60"/>
            <p:cNvSpPr>
              <a:spLocks noChangeArrowheads="1"/>
            </p:cNvSpPr>
            <p:nvPr/>
          </p:nvSpPr>
          <p:spPr bwMode="auto">
            <a:xfrm>
              <a:off x="2290" y="2069"/>
              <a:ext cx="550" cy="229"/>
            </a:xfrm>
            <a:prstGeom prst="rect">
              <a:avLst/>
            </a:prstGeom>
            <a:noFill/>
            <a:ln w="12700">
              <a:noFill/>
              <a:miter lim="800000"/>
              <a:headEnd/>
              <a:tailEnd/>
            </a:ln>
          </p:spPr>
          <p:txBody>
            <a:bodyPr wrap="none" lIns="90488" tIns="44450" rIns="90488" bIns="44450">
              <a:spAutoFit/>
            </a:bodyPr>
            <a:lstStyle/>
            <a:p>
              <a:r>
                <a:rPr lang="en-US" altLang="zh-CN" sz="1800" b="1">
                  <a:latin typeface="宋体" pitchFamily="2" charset="-122"/>
                </a:rPr>
                <a:t>F-</a:t>
              </a:r>
              <a:r>
                <a:rPr lang="zh-CN" altLang="en-US" sz="1800" b="1">
                  <a:latin typeface="宋体" pitchFamily="2" charset="-122"/>
                </a:rPr>
                <a:t>打开</a:t>
              </a:r>
            </a:p>
          </p:txBody>
        </p:sp>
      </p:grpSp>
      <p:grpSp>
        <p:nvGrpSpPr>
          <p:cNvPr id="64" name="组合 63"/>
          <p:cNvGrpSpPr/>
          <p:nvPr/>
        </p:nvGrpSpPr>
        <p:grpSpPr>
          <a:xfrm>
            <a:off x="3284538" y="4929198"/>
            <a:ext cx="3613150" cy="1069975"/>
            <a:chOff x="3284538" y="4929198"/>
            <a:chExt cx="3613150" cy="1069975"/>
          </a:xfrm>
        </p:grpSpPr>
        <p:grpSp>
          <p:nvGrpSpPr>
            <p:cNvPr id="6" name="Group 21"/>
            <p:cNvGrpSpPr>
              <a:grpSpLocks/>
            </p:cNvGrpSpPr>
            <p:nvPr/>
          </p:nvGrpSpPr>
          <p:grpSpPr bwMode="auto">
            <a:xfrm>
              <a:off x="3284538" y="4929198"/>
              <a:ext cx="3613150" cy="1069975"/>
              <a:chOff x="2069" y="3118"/>
              <a:chExt cx="2276" cy="674"/>
            </a:xfrm>
          </p:grpSpPr>
          <p:sp>
            <p:nvSpPr>
              <p:cNvPr id="38958" name="Oval 22"/>
              <p:cNvSpPr>
                <a:spLocks noChangeArrowheads="1"/>
              </p:cNvSpPr>
              <p:nvPr/>
            </p:nvSpPr>
            <p:spPr bwMode="auto">
              <a:xfrm>
                <a:off x="2168" y="3118"/>
                <a:ext cx="582" cy="318"/>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读结束</a:t>
                </a:r>
              </a:p>
            </p:txBody>
          </p:sp>
          <p:sp>
            <p:nvSpPr>
              <p:cNvPr id="38959" name="Oval 23"/>
              <p:cNvSpPr>
                <a:spLocks noChangeArrowheads="1"/>
              </p:cNvSpPr>
              <p:nvPr/>
            </p:nvSpPr>
            <p:spPr bwMode="auto">
              <a:xfrm>
                <a:off x="3564" y="3118"/>
                <a:ext cx="582" cy="318"/>
              </a:xfrm>
              <a:prstGeom prst="ellipse">
                <a:avLst/>
              </a:prstGeom>
              <a:solidFill>
                <a:srgbClr val="FFFF99"/>
              </a:solidFill>
              <a:ln w="12700">
                <a:solidFill>
                  <a:schemeClr val="tx1"/>
                </a:solidFill>
                <a:round/>
                <a:headEnd/>
                <a:tailEnd/>
              </a:ln>
            </p:spPr>
            <p:txBody>
              <a:bodyPr wrap="none" anchor="ctr"/>
              <a:lstStyle/>
              <a:p>
                <a:pPr algn="ctr"/>
                <a:r>
                  <a:rPr lang="zh-CN" altLang="en-US" sz="1800" b="1">
                    <a:solidFill>
                      <a:srgbClr val="FF0000"/>
                    </a:solidFill>
                  </a:rPr>
                  <a:t>写结束</a:t>
                </a:r>
              </a:p>
            </p:txBody>
          </p:sp>
          <p:sp>
            <p:nvSpPr>
              <p:cNvPr id="38960" name="Line 24"/>
              <p:cNvSpPr>
                <a:spLocks noChangeShapeType="1"/>
              </p:cNvSpPr>
              <p:nvPr/>
            </p:nvSpPr>
            <p:spPr bwMode="auto">
              <a:xfrm flipV="1">
                <a:off x="2069" y="3436"/>
                <a:ext cx="282" cy="35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8961" name="Line 25"/>
              <p:cNvSpPr>
                <a:spLocks noChangeShapeType="1"/>
              </p:cNvSpPr>
              <p:nvPr/>
            </p:nvSpPr>
            <p:spPr bwMode="auto">
              <a:xfrm>
                <a:off x="4062" y="3455"/>
                <a:ext cx="283" cy="206"/>
              </a:xfrm>
              <a:prstGeom prst="line">
                <a:avLst/>
              </a:prstGeom>
              <a:noFill/>
              <a:ln w="28575">
                <a:solidFill>
                  <a:schemeClr val="tx1"/>
                </a:solidFill>
                <a:round/>
                <a:headEnd type="triangle" w="med" len="med"/>
                <a:tailEnd/>
              </a:ln>
            </p:spPr>
            <p:txBody>
              <a:bodyPr wrap="none" anchor="ctr"/>
              <a:lstStyle/>
              <a:p>
                <a:endParaRPr lang="zh-CN" altLang="en-US"/>
              </a:p>
            </p:txBody>
          </p:sp>
          <p:sp>
            <p:nvSpPr>
              <p:cNvPr id="38962" name="Rectangle 26"/>
              <p:cNvSpPr>
                <a:spLocks noChangeArrowheads="1"/>
              </p:cNvSpPr>
              <p:nvPr/>
            </p:nvSpPr>
            <p:spPr bwMode="auto">
              <a:xfrm>
                <a:off x="2789" y="3546"/>
                <a:ext cx="840" cy="229"/>
              </a:xfrm>
              <a:prstGeom prst="rect">
                <a:avLst/>
              </a:prstGeom>
              <a:noFill/>
              <a:ln w="12700">
                <a:noFill/>
                <a:miter lim="800000"/>
                <a:headEnd/>
                <a:tailEnd/>
              </a:ln>
            </p:spPr>
            <p:txBody>
              <a:bodyPr wrap="none" lIns="90488" tIns="44450" rIns="90488" bIns="44450">
                <a:spAutoFit/>
              </a:bodyPr>
              <a:lstStyle/>
              <a:p>
                <a:r>
                  <a:rPr lang="en-US" altLang="zh-CN" sz="1800" b="1" dirty="0">
                    <a:latin typeface="宋体" pitchFamily="2" charset="-122"/>
                  </a:rPr>
                  <a:t>F-</a:t>
                </a:r>
                <a:r>
                  <a:rPr lang="zh-CN" altLang="en-US" sz="1800" b="1" dirty="0">
                    <a:latin typeface="宋体" pitchFamily="2" charset="-122"/>
                  </a:rPr>
                  <a:t>数据结束</a:t>
                </a:r>
              </a:p>
            </p:txBody>
          </p:sp>
        </p:grpSp>
        <p:cxnSp>
          <p:nvCxnSpPr>
            <p:cNvPr id="62" name="直接箭头连接符 61"/>
            <p:cNvCxnSpPr>
              <a:stCxn id="38962" idx="1"/>
            </p:cNvCxnSpPr>
            <p:nvPr/>
          </p:nvCxnSpPr>
          <p:spPr bwMode="auto">
            <a:xfrm rot="10800000">
              <a:off x="3714744" y="5765827"/>
              <a:ext cx="712794" cy="24590"/>
            </a:xfrm>
            <a:prstGeom prst="straightConnector1">
              <a:avLst/>
            </a:prstGeom>
            <a:solidFill>
              <a:schemeClr val="accent1"/>
            </a:solidFill>
            <a:ln w="19050" cap="flat" cmpd="sng" algn="ctr">
              <a:solidFill>
                <a:srgbClr val="FF0000"/>
              </a:solidFill>
              <a:prstDash val="dash"/>
              <a:round/>
              <a:headEnd type="none" w="med" len="med"/>
              <a:tailEnd type="arrow"/>
            </a:ln>
            <a:effectLst/>
          </p:spPr>
        </p:cxnSp>
        <p:cxnSp>
          <p:nvCxnSpPr>
            <p:cNvPr id="63" name="直接箭头连接符 62"/>
            <p:cNvCxnSpPr/>
            <p:nvPr/>
          </p:nvCxnSpPr>
          <p:spPr bwMode="auto">
            <a:xfrm flipV="1">
              <a:off x="5713422" y="5715016"/>
              <a:ext cx="787404" cy="96028"/>
            </a:xfrm>
            <a:prstGeom prst="straightConnector1">
              <a:avLst/>
            </a:prstGeom>
            <a:solidFill>
              <a:schemeClr val="accent1"/>
            </a:solidFill>
            <a:ln w="19050" cap="flat" cmpd="sng" algn="ctr">
              <a:solidFill>
                <a:srgbClr val="FF0000"/>
              </a:solidFill>
              <a:prstDash val="dash"/>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Line 5"/>
          <p:cNvSpPr>
            <a:spLocks noChangeShapeType="1"/>
          </p:cNvSpPr>
          <p:nvPr/>
        </p:nvSpPr>
        <p:spPr bwMode="auto">
          <a:xfrm>
            <a:off x="0" y="5929330"/>
            <a:ext cx="9144000" cy="0"/>
          </a:xfrm>
          <a:prstGeom prst="line">
            <a:avLst/>
          </a:prstGeom>
          <a:noFill/>
          <a:ln w="9525">
            <a:solidFill>
              <a:srgbClr val="FF0000"/>
            </a:solidFill>
            <a:prstDash val="dash"/>
            <a:round/>
            <a:headEnd/>
            <a:tailEnd/>
          </a:ln>
        </p:spPr>
        <p:txBody>
          <a:bodyPr wrap="none" anchor="ctr"/>
          <a:lstStyle/>
          <a:p>
            <a:endParaRPr lang="zh-CN" altLang="en-US"/>
          </a:p>
        </p:txBody>
      </p:sp>
      <p:sp>
        <p:nvSpPr>
          <p:cNvPr id="39943" name="Text Box 7"/>
          <p:cNvSpPr txBox="1">
            <a:spLocks noChangeArrowheads="1"/>
          </p:cNvSpPr>
          <p:nvPr/>
        </p:nvSpPr>
        <p:spPr bwMode="auto">
          <a:xfrm>
            <a:off x="8578850" y="92075"/>
            <a:ext cx="492443" cy="461665"/>
          </a:xfrm>
          <a:prstGeom prst="rect">
            <a:avLst/>
          </a:prstGeom>
          <a:noFill/>
          <a:ln w="12700">
            <a:noFill/>
            <a:miter lim="800000"/>
            <a:headEnd/>
            <a:tailEnd/>
          </a:ln>
        </p:spPr>
        <p:txBody>
          <a:bodyPr wrap="none">
            <a:spAutoFit/>
          </a:bodyPr>
          <a:lstStyle/>
          <a:p>
            <a:pPr eaLnBrk="0" hangingPunct="0"/>
            <a:r>
              <a:rPr lang="en-US" altLang="zh-CN" dirty="0" smtClean="0"/>
              <a:t>15</a:t>
            </a:r>
            <a:endParaRPr lang="en-US" altLang="zh-CN" dirty="0"/>
          </a:p>
        </p:txBody>
      </p:sp>
      <p:sp>
        <p:nvSpPr>
          <p:cNvPr id="39944" name="Text Box 8"/>
          <p:cNvSpPr txBox="1">
            <a:spLocks noChangeArrowheads="1"/>
          </p:cNvSpPr>
          <p:nvPr/>
        </p:nvSpPr>
        <p:spPr bwMode="auto">
          <a:xfrm>
            <a:off x="76200" y="5935824"/>
            <a:ext cx="8991600" cy="707886"/>
          </a:xfrm>
          <a:prstGeom prst="rect">
            <a:avLst/>
          </a:prstGeom>
          <a:solidFill>
            <a:srgbClr val="FFC000"/>
          </a:solidFill>
          <a:ln w="9525">
            <a:noFill/>
            <a:miter lim="800000"/>
            <a:headEnd/>
            <a:tailEnd/>
          </a:ln>
        </p:spPr>
        <p:txBody>
          <a:bodyPr>
            <a:spAutoFit/>
          </a:bodyPr>
          <a:lstStyle/>
          <a:p>
            <a:pPr>
              <a:lnSpc>
                <a:spcPct val="90000"/>
              </a:lnSpc>
              <a:spcBef>
                <a:spcPct val="20000"/>
              </a:spcBef>
            </a:pPr>
            <a:r>
              <a:rPr lang="en-US" altLang="zh-CN" sz="2000" b="1" dirty="0" smtClean="0">
                <a:latin typeface="宋体" pitchFamily="2" charset="-122"/>
              </a:rPr>
              <a:t>F-TERMINATE.req</a:t>
            </a:r>
            <a:r>
              <a:rPr lang="en-US" altLang="zh-CN" sz="2000" b="1" dirty="0">
                <a:latin typeface="宋体" pitchFamily="2" charset="-122"/>
              </a:rPr>
              <a:t>		F-TERMINATE.ind	</a:t>
            </a:r>
            <a:r>
              <a:rPr lang="zh-CN" altLang="en-US" sz="2000" b="1" dirty="0">
                <a:latin typeface="宋体" pitchFamily="2" charset="-122"/>
              </a:rPr>
              <a:t>结束传输</a:t>
            </a:r>
          </a:p>
          <a:p>
            <a:pPr>
              <a:lnSpc>
                <a:spcPct val="90000"/>
              </a:lnSpc>
              <a:spcBef>
                <a:spcPct val="20000"/>
              </a:spcBef>
            </a:pPr>
            <a:r>
              <a:rPr lang="en-US" altLang="zh-CN" sz="2000" b="1" dirty="0">
                <a:latin typeface="宋体" pitchFamily="2" charset="-122"/>
              </a:rPr>
              <a:t>F-TERMINATE.cnf		F-TERMINATE.rsp</a:t>
            </a:r>
            <a:endParaRPr lang="en-US" altLang="zh-CN" dirty="0"/>
          </a:p>
        </p:txBody>
      </p:sp>
      <p:sp>
        <p:nvSpPr>
          <p:cNvPr id="846857" name="Rectangle 9"/>
          <p:cNvSpPr>
            <a:spLocks noChangeArrowheads="1"/>
          </p:cNvSpPr>
          <p:nvPr/>
        </p:nvSpPr>
        <p:spPr bwMode="auto">
          <a:xfrm>
            <a:off x="228600" y="6207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9946" name="Text Box 10"/>
          <p:cNvSpPr txBox="1">
            <a:spLocks noChangeArrowheads="1"/>
          </p:cNvSpPr>
          <p:nvPr/>
        </p:nvSpPr>
        <p:spPr bwMode="auto">
          <a:xfrm>
            <a:off x="107950" y="115888"/>
            <a:ext cx="4679950" cy="420687"/>
          </a:xfrm>
          <a:prstGeom prst="rect">
            <a:avLst/>
          </a:prstGeom>
          <a:noFill/>
          <a:ln w="9525">
            <a:noFill/>
            <a:miter lim="800000"/>
            <a:headEnd/>
            <a:tailEnd/>
          </a:ln>
        </p:spPr>
        <p:txBody>
          <a:bodyPr>
            <a:spAutoFit/>
          </a:bodyPr>
          <a:lstStyle/>
          <a:p>
            <a:pPr>
              <a:lnSpc>
                <a:spcPct val="90000"/>
              </a:lnSpc>
              <a:spcBef>
                <a:spcPct val="20000"/>
              </a:spcBef>
            </a:pPr>
            <a:r>
              <a:rPr lang="zh-CN" altLang="en-US" b="1">
                <a:solidFill>
                  <a:srgbClr val="FF0000"/>
                </a:solidFill>
                <a:latin typeface="宋体" pitchFamily="2" charset="-122"/>
              </a:rPr>
              <a:t>发送一个文件到远地系统举例：</a:t>
            </a:r>
            <a:endParaRPr lang="zh-CN" altLang="en-US"/>
          </a:p>
        </p:txBody>
      </p:sp>
      <p:sp>
        <p:nvSpPr>
          <p:cNvPr id="11" name="Text Box 8"/>
          <p:cNvSpPr txBox="1">
            <a:spLocks noChangeArrowheads="1"/>
          </p:cNvSpPr>
          <p:nvPr/>
        </p:nvSpPr>
        <p:spPr bwMode="auto">
          <a:xfrm>
            <a:off x="71406" y="846160"/>
            <a:ext cx="8991600" cy="1046440"/>
          </a:xfrm>
          <a:prstGeom prst="rect">
            <a:avLst/>
          </a:prstGeom>
          <a:solidFill>
            <a:schemeClr val="accent1">
              <a:lumMod val="20000"/>
              <a:lumOff val="80000"/>
            </a:schemeClr>
          </a:solidFill>
          <a:ln w="9525">
            <a:noFill/>
            <a:miter lim="800000"/>
            <a:headEnd/>
            <a:tailEnd/>
          </a:ln>
        </p:spPr>
        <p:txBody>
          <a:bodyPr>
            <a:spAutoFit/>
          </a:bodyPr>
          <a:lstStyle/>
          <a:p>
            <a:pPr>
              <a:lnSpc>
                <a:spcPct val="90000"/>
              </a:lnSpc>
              <a:spcBef>
                <a:spcPct val="20000"/>
              </a:spcBef>
            </a:pPr>
            <a:r>
              <a:rPr lang="zh-CN" altLang="en-US" sz="2000" b="1" dirty="0">
                <a:latin typeface="宋体" pitchFamily="2" charset="-122"/>
              </a:rPr>
              <a:t>发起方                       响应方                     说明</a:t>
            </a:r>
          </a:p>
          <a:p>
            <a:pPr>
              <a:lnSpc>
                <a:spcPct val="90000"/>
              </a:lnSpc>
              <a:spcBef>
                <a:spcPct val="20000"/>
              </a:spcBef>
            </a:pPr>
            <a:r>
              <a:rPr lang="en-US" altLang="zh-CN" sz="2000" b="1" dirty="0">
                <a:latin typeface="宋体" pitchFamily="2" charset="-122"/>
              </a:rPr>
              <a:t>F-INITIALIZE.req		F-INITIALIZE.ind	 </a:t>
            </a:r>
            <a:r>
              <a:rPr lang="zh-CN" altLang="en-US" sz="2000" b="1" dirty="0">
                <a:latin typeface="宋体" pitchFamily="2" charset="-122"/>
              </a:rPr>
              <a:t>文件初始化</a:t>
            </a:r>
          </a:p>
          <a:p>
            <a:pPr>
              <a:lnSpc>
                <a:spcPct val="90000"/>
              </a:lnSpc>
              <a:spcBef>
                <a:spcPct val="20000"/>
              </a:spcBef>
            </a:pPr>
            <a:r>
              <a:rPr lang="en-US" altLang="zh-CN" sz="2000" b="1" dirty="0">
                <a:latin typeface="宋体" pitchFamily="2" charset="-122"/>
              </a:rPr>
              <a:t>F-INITIALIZE.cnf		F-INITIALIZE.rsp	</a:t>
            </a:r>
            <a:endParaRPr lang="en-US" altLang="zh-CN" dirty="0"/>
          </a:p>
        </p:txBody>
      </p:sp>
      <p:sp>
        <p:nvSpPr>
          <p:cNvPr id="12" name="Text Box 8"/>
          <p:cNvSpPr txBox="1">
            <a:spLocks noChangeArrowheads="1"/>
          </p:cNvSpPr>
          <p:nvPr/>
        </p:nvSpPr>
        <p:spPr bwMode="auto">
          <a:xfrm>
            <a:off x="71406" y="1857364"/>
            <a:ext cx="8991600" cy="1046440"/>
          </a:xfrm>
          <a:prstGeom prst="rect">
            <a:avLst/>
          </a:prstGeom>
          <a:solidFill>
            <a:srgbClr val="FFFF00"/>
          </a:solidFill>
          <a:ln w="9525">
            <a:noFill/>
            <a:miter lim="800000"/>
            <a:headEnd/>
            <a:tailEnd/>
          </a:ln>
        </p:spPr>
        <p:txBody>
          <a:bodyPr>
            <a:spAutoFit/>
          </a:bodyPr>
          <a:lstStyle/>
          <a:p>
            <a:pPr>
              <a:lnSpc>
                <a:spcPct val="90000"/>
              </a:lnSpc>
              <a:spcBef>
                <a:spcPct val="20000"/>
              </a:spcBef>
            </a:pPr>
            <a:r>
              <a:rPr lang="en-US" altLang="zh-CN" sz="2000" b="1" dirty="0" smtClean="0">
                <a:latin typeface="宋体" pitchFamily="2" charset="-122"/>
              </a:rPr>
              <a:t>F-CREATE</a:t>
            </a:r>
            <a:r>
              <a:rPr lang="zh-CN" altLang="en-US" sz="2000" b="1" dirty="0">
                <a:latin typeface="宋体" pitchFamily="2" charset="-122"/>
              </a:rPr>
              <a:t>和</a:t>
            </a:r>
            <a:r>
              <a:rPr lang="en-US" altLang="zh-CN" sz="2000" b="1" dirty="0">
                <a:latin typeface="宋体" pitchFamily="2" charset="-122"/>
              </a:rPr>
              <a:t>F-OPEN.req		F-CREATE</a:t>
            </a:r>
            <a:r>
              <a:rPr lang="zh-CN" altLang="en-US" sz="2000" b="1" dirty="0">
                <a:latin typeface="宋体" pitchFamily="2" charset="-122"/>
              </a:rPr>
              <a:t>和</a:t>
            </a:r>
            <a:r>
              <a:rPr lang="en-US" altLang="zh-CN" sz="2000" b="1" dirty="0">
                <a:latin typeface="宋体" pitchFamily="2" charset="-122"/>
              </a:rPr>
              <a:t>F-OPEN.ind	 </a:t>
            </a:r>
            <a:r>
              <a:rPr lang="zh-CN" altLang="en-US" sz="2000" b="1" dirty="0">
                <a:latin typeface="宋体" pitchFamily="2" charset="-122"/>
              </a:rPr>
              <a:t>创建</a:t>
            </a:r>
            <a:r>
              <a:rPr lang="en-US" altLang="zh-CN" sz="2000" b="1" dirty="0">
                <a:latin typeface="宋体" pitchFamily="2" charset="-122"/>
              </a:rPr>
              <a:t>/</a:t>
            </a:r>
            <a:r>
              <a:rPr lang="zh-CN" altLang="en-US" sz="2000" b="1" dirty="0">
                <a:latin typeface="宋体" pitchFamily="2" charset="-122"/>
              </a:rPr>
              <a:t>打开文件</a:t>
            </a:r>
          </a:p>
          <a:p>
            <a:pPr>
              <a:lnSpc>
                <a:spcPct val="90000"/>
              </a:lnSpc>
              <a:spcBef>
                <a:spcPct val="20000"/>
              </a:spcBef>
            </a:pPr>
            <a:r>
              <a:rPr lang="en-US" altLang="zh-CN" sz="2000" b="1" dirty="0">
                <a:latin typeface="宋体" pitchFamily="2" charset="-122"/>
              </a:rPr>
              <a:t>F-CREATE</a:t>
            </a:r>
            <a:r>
              <a:rPr lang="zh-CN" altLang="en-US" sz="2000" b="1" dirty="0">
                <a:latin typeface="宋体" pitchFamily="2" charset="-122"/>
              </a:rPr>
              <a:t>和</a:t>
            </a:r>
            <a:r>
              <a:rPr lang="en-US" altLang="zh-CN" sz="2000" b="1" dirty="0">
                <a:latin typeface="宋体" pitchFamily="2" charset="-122"/>
              </a:rPr>
              <a:t>F-OPEN.cnf		F-CREATE</a:t>
            </a:r>
            <a:r>
              <a:rPr lang="zh-CN" altLang="en-US" sz="2000" b="1" dirty="0">
                <a:latin typeface="宋体" pitchFamily="2" charset="-122"/>
              </a:rPr>
              <a:t>和</a:t>
            </a:r>
            <a:r>
              <a:rPr lang="en-US" altLang="zh-CN" sz="2000" b="1" dirty="0">
                <a:latin typeface="宋体" pitchFamily="2" charset="-122"/>
              </a:rPr>
              <a:t>F-OPEN.rsp	</a:t>
            </a:r>
          </a:p>
          <a:p>
            <a:pPr>
              <a:lnSpc>
                <a:spcPct val="90000"/>
              </a:lnSpc>
              <a:spcBef>
                <a:spcPct val="20000"/>
              </a:spcBef>
            </a:pPr>
            <a:r>
              <a:rPr lang="en-US" altLang="zh-CN" sz="2000" b="1" dirty="0">
                <a:latin typeface="宋体" pitchFamily="2" charset="-122"/>
              </a:rPr>
              <a:t>F-WRITE.req			F-WRITE.ind	        </a:t>
            </a:r>
            <a:r>
              <a:rPr lang="zh-CN" altLang="en-US" sz="2000" b="1" dirty="0">
                <a:latin typeface="宋体" pitchFamily="2" charset="-122"/>
              </a:rPr>
              <a:t>响应方执行写操作        </a:t>
            </a:r>
          </a:p>
        </p:txBody>
      </p:sp>
      <p:sp>
        <p:nvSpPr>
          <p:cNvPr id="13" name="Text Box 8"/>
          <p:cNvSpPr txBox="1">
            <a:spLocks noChangeArrowheads="1"/>
          </p:cNvSpPr>
          <p:nvPr/>
        </p:nvSpPr>
        <p:spPr bwMode="auto">
          <a:xfrm>
            <a:off x="80994" y="2857496"/>
            <a:ext cx="8991600" cy="2400657"/>
          </a:xfrm>
          <a:prstGeom prst="rect">
            <a:avLst/>
          </a:prstGeom>
          <a:solidFill>
            <a:srgbClr val="00B0F0"/>
          </a:solidFill>
          <a:ln w="9525">
            <a:noFill/>
            <a:miter lim="800000"/>
            <a:headEnd/>
            <a:tailEnd/>
          </a:ln>
        </p:spPr>
        <p:txBody>
          <a:bodyPr>
            <a:spAutoFit/>
          </a:bodyPr>
          <a:lstStyle/>
          <a:p>
            <a:pPr>
              <a:lnSpc>
                <a:spcPct val="90000"/>
              </a:lnSpc>
              <a:spcBef>
                <a:spcPct val="20000"/>
              </a:spcBef>
            </a:pPr>
            <a:r>
              <a:rPr lang="zh-CN" altLang="en-US" sz="2000" b="1" dirty="0" smtClean="0">
                <a:solidFill>
                  <a:srgbClr val="FF0000"/>
                </a:solidFill>
                <a:latin typeface="宋体" pitchFamily="2" charset="-122"/>
              </a:rPr>
              <a:t>（</a:t>
            </a:r>
            <a:r>
              <a:rPr lang="zh-CN" altLang="en-US" sz="2000" b="1" dirty="0">
                <a:solidFill>
                  <a:srgbClr val="FF0000"/>
                </a:solidFill>
                <a:latin typeface="宋体" pitchFamily="2" charset="-122"/>
              </a:rPr>
              <a:t>本地打开读文件， 远地打开写文件）</a:t>
            </a:r>
          </a:p>
          <a:p>
            <a:pPr>
              <a:lnSpc>
                <a:spcPct val="90000"/>
              </a:lnSpc>
              <a:spcBef>
                <a:spcPct val="20000"/>
              </a:spcBef>
            </a:pPr>
            <a:r>
              <a:rPr lang="en-US" altLang="zh-CN" sz="2000" b="1" dirty="0">
                <a:latin typeface="宋体" pitchFamily="2" charset="-122"/>
              </a:rPr>
              <a:t>F-DATA.req			F-DATA.ind	        </a:t>
            </a:r>
            <a:r>
              <a:rPr lang="zh-CN" altLang="en-US" sz="2000" b="1" dirty="0">
                <a:latin typeface="宋体" pitchFamily="2" charset="-122"/>
              </a:rPr>
              <a:t>发送文件内容</a:t>
            </a:r>
          </a:p>
          <a:p>
            <a:pPr>
              <a:lnSpc>
                <a:spcPct val="90000"/>
              </a:lnSpc>
              <a:spcBef>
                <a:spcPct val="20000"/>
              </a:spcBef>
            </a:pPr>
            <a:r>
              <a:rPr lang="zh-CN" altLang="en-US" sz="2000" b="1" dirty="0">
                <a:latin typeface="宋体" pitchFamily="2" charset="-122"/>
              </a:rPr>
              <a:t>    </a:t>
            </a:r>
            <a:r>
              <a:rPr lang="en-US" altLang="zh-CN" sz="2000" b="1" dirty="0"/>
              <a:t>……</a:t>
            </a:r>
            <a:r>
              <a:rPr lang="en-US" altLang="zh-CN" sz="2000" b="1" dirty="0">
                <a:latin typeface="宋体" pitchFamily="2" charset="-122"/>
              </a:rPr>
              <a:t>			  </a:t>
            </a:r>
            <a:r>
              <a:rPr lang="en-US" altLang="zh-CN" sz="2000" b="1" dirty="0"/>
              <a:t>……</a:t>
            </a:r>
            <a:r>
              <a:rPr lang="en-US" altLang="zh-CN" sz="2000" b="1" dirty="0">
                <a:latin typeface="宋体" pitchFamily="2" charset="-122"/>
              </a:rPr>
              <a:t>	</a:t>
            </a:r>
          </a:p>
          <a:p>
            <a:pPr>
              <a:lnSpc>
                <a:spcPct val="90000"/>
              </a:lnSpc>
              <a:spcBef>
                <a:spcPct val="20000"/>
              </a:spcBef>
            </a:pPr>
            <a:r>
              <a:rPr lang="en-US" altLang="zh-CN" sz="2000" b="1" dirty="0">
                <a:latin typeface="宋体" pitchFamily="2" charset="-122"/>
              </a:rPr>
              <a:t>F-DATA.req			F-DATA.ind	</a:t>
            </a:r>
          </a:p>
          <a:p>
            <a:pPr>
              <a:lnSpc>
                <a:spcPct val="90000"/>
              </a:lnSpc>
              <a:spcBef>
                <a:spcPct val="20000"/>
              </a:spcBef>
            </a:pPr>
            <a:r>
              <a:rPr lang="en-US" altLang="zh-CN" sz="2000" b="1" dirty="0">
                <a:latin typeface="宋体" pitchFamily="2" charset="-122"/>
              </a:rPr>
              <a:t>F-DATA-END.req			F-DATA-END.ind	        </a:t>
            </a:r>
            <a:r>
              <a:rPr lang="zh-CN" altLang="en-US" sz="2000" b="1" dirty="0">
                <a:latin typeface="宋体" pitchFamily="2" charset="-122"/>
              </a:rPr>
              <a:t>文件内容发送结束</a:t>
            </a:r>
          </a:p>
          <a:p>
            <a:pPr>
              <a:lnSpc>
                <a:spcPct val="90000"/>
              </a:lnSpc>
              <a:spcBef>
                <a:spcPct val="20000"/>
              </a:spcBef>
            </a:pPr>
            <a:r>
              <a:rPr lang="en-US" altLang="zh-CN" sz="2000" b="1" dirty="0">
                <a:latin typeface="宋体" pitchFamily="2" charset="-122"/>
              </a:rPr>
              <a:t>F-TRANSFER-END.req		F-TRANSFER-END.ind	 </a:t>
            </a:r>
            <a:r>
              <a:rPr lang="zh-CN" altLang="en-US" sz="2000" b="1" dirty="0">
                <a:latin typeface="宋体" pitchFamily="2" charset="-122"/>
              </a:rPr>
              <a:t>本次文件传送结束</a:t>
            </a:r>
          </a:p>
          <a:p>
            <a:pPr>
              <a:lnSpc>
                <a:spcPct val="90000"/>
              </a:lnSpc>
              <a:spcBef>
                <a:spcPct val="20000"/>
              </a:spcBef>
            </a:pPr>
            <a:r>
              <a:rPr lang="en-US" altLang="zh-CN" sz="2000" b="1" dirty="0">
                <a:latin typeface="宋体" pitchFamily="2" charset="-122"/>
              </a:rPr>
              <a:t>F-TRANSFER-END.cnf		F-TRANSFER-END.rsp	</a:t>
            </a:r>
          </a:p>
        </p:txBody>
      </p:sp>
      <p:sp>
        <p:nvSpPr>
          <p:cNvPr id="14" name="Text Box 8"/>
          <p:cNvSpPr txBox="1">
            <a:spLocks noChangeArrowheads="1"/>
          </p:cNvSpPr>
          <p:nvPr/>
        </p:nvSpPr>
        <p:spPr bwMode="auto">
          <a:xfrm>
            <a:off x="71406" y="5214950"/>
            <a:ext cx="8991600" cy="707886"/>
          </a:xfrm>
          <a:prstGeom prst="rect">
            <a:avLst/>
          </a:prstGeom>
          <a:solidFill>
            <a:srgbClr val="99FF99"/>
          </a:solidFill>
          <a:ln w="9525">
            <a:noFill/>
            <a:miter lim="800000"/>
            <a:headEnd/>
            <a:tailEnd/>
          </a:ln>
        </p:spPr>
        <p:txBody>
          <a:bodyPr>
            <a:spAutoFit/>
          </a:bodyPr>
          <a:lstStyle/>
          <a:p>
            <a:pPr>
              <a:lnSpc>
                <a:spcPct val="90000"/>
              </a:lnSpc>
              <a:spcBef>
                <a:spcPct val="20000"/>
              </a:spcBef>
            </a:pPr>
            <a:r>
              <a:rPr lang="en-US" altLang="zh-CN" sz="2000" b="1" dirty="0" smtClean="0">
                <a:latin typeface="宋体" pitchFamily="2" charset="-122"/>
              </a:rPr>
              <a:t>F-CLOSE</a:t>
            </a:r>
            <a:r>
              <a:rPr lang="zh-CN" altLang="en-US" sz="2000" b="1" dirty="0">
                <a:latin typeface="宋体" pitchFamily="2" charset="-122"/>
              </a:rPr>
              <a:t>和</a:t>
            </a:r>
            <a:r>
              <a:rPr lang="en-US" altLang="zh-CN" sz="2000" b="1" dirty="0">
                <a:latin typeface="宋体" pitchFamily="2" charset="-122"/>
              </a:rPr>
              <a:t>F-DESELECT.req	F-CLOSE</a:t>
            </a:r>
            <a:r>
              <a:rPr lang="zh-CN" altLang="en-US" sz="2000" b="1" dirty="0">
                <a:latin typeface="宋体" pitchFamily="2" charset="-122"/>
              </a:rPr>
              <a:t>和</a:t>
            </a:r>
            <a:r>
              <a:rPr lang="en-US" altLang="zh-CN" sz="2000" b="1" dirty="0">
                <a:latin typeface="宋体" pitchFamily="2" charset="-122"/>
              </a:rPr>
              <a:t>F-DESELECT.ind</a:t>
            </a:r>
            <a:r>
              <a:rPr lang="zh-CN" altLang="en-US" sz="2000" b="1" dirty="0">
                <a:latin typeface="宋体" pitchFamily="2" charset="-122"/>
              </a:rPr>
              <a:t>关闭文件</a:t>
            </a:r>
            <a:r>
              <a:rPr lang="en-US" altLang="zh-CN" sz="2000" b="1" dirty="0">
                <a:latin typeface="宋体" pitchFamily="2" charset="-122"/>
              </a:rPr>
              <a:t>/</a:t>
            </a:r>
            <a:r>
              <a:rPr lang="zh-CN" altLang="en-US" sz="2000" b="1" dirty="0">
                <a:latin typeface="宋体" pitchFamily="2" charset="-122"/>
              </a:rPr>
              <a:t>去选文件</a:t>
            </a:r>
          </a:p>
          <a:p>
            <a:pPr>
              <a:lnSpc>
                <a:spcPct val="90000"/>
              </a:lnSpc>
              <a:spcBef>
                <a:spcPct val="20000"/>
              </a:spcBef>
            </a:pPr>
            <a:r>
              <a:rPr lang="en-US" altLang="zh-CN" sz="2000" b="1" dirty="0">
                <a:latin typeface="宋体" pitchFamily="2" charset="-122"/>
              </a:rPr>
              <a:t>F-CLOSE</a:t>
            </a:r>
            <a:r>
              <a:rPr lang="zh-CN" altLang="en-US" sz="2000" b="1" dirty="0">
                <a:latin typeface="宋体" pitchFamily="2" charset="-122"/>
              </a:rPr>
              <a:t>和</a:t>
            </a:r>
            <a:r>
              <a:rPr lang="en-US" altLang="zh-CN" sz="2000" b="1" dirty="0">
                <a:latin typeface="宋体" pitchFamily="2" charset="-122"/>
              </a:rPr>
              <a:t>F-DESELECT.cnf	F-CLOSE</a:t>
            </a:r>
            <a:r>
              <a:rPr lang="zh-CN" altLang="en-US" sz="2000" b="1" dirty="0">
                <a:latin typeface="宋体" pitchFamily="2" charset="-122"/>
              </a:rPr>
              <a:t>和</a:t>
            </a:r>
            <a:r>
              <a:rPr lang="en-US" altLang="zh-CN" sz="2000" b="1" dirty="0">
                <a:latin typeface="宋体" pitchFamily="2" charset="-122"/>
              </a:rPr>
              <a:t>F-DESELECT.rsp	</a:t>
            </a:r>
          </a:p>
        </p:txBody>
      </p:sp>
      <p:sp>
        <p:nvSpPr>
          <p:cNvPr id="39942" name="Line 6"/>
          <p:cNvSpPr>
            <a:spLocks noChangeShapeType="1"/>
          </p:cNvSpPr>
          <p:nvPr/>
        </p:nvSpPr>
        <p:spPr bwMode="auto">
          <a:xfrm>
            <a:off x="0" y="1219200"/>
            <a:ext cx="9144000" cy="0"/>
          </a:xfrm>
          <a:prstGeom prst="line">
            <a:avLst/>
          </a:prstGeom>
          <a:noFill/>
          <a:ln w="9525">
            <a:solidFill>
              <a:srgbClr val="FF0000"/>
            </a:solidFill>
            <a:prstDash val="dash"/>
            <a:round/>
            <a:headEnd/>
            <a:tailEnd/>
          </a:ln>
        </p:spPr>
        <p:txBody>
          <a:bodyPr wrap="none" anchor="ctr"/>
          <a:lstStyle/>
          <a:p>
            <a:endParaRPr lang="zh-CN" altLang="en-US"/>
          </a:p>
        </p:txBody>
      </p:sp>
      <p:sp>
        <p:nvSpPr>
          <p:cNvPr id="39938" name="Line 2"/>
          <p:cNvSpPr>
            <a:spLocks noChangeShapeType="1"/>
          </p:cNvSpPr>
          <p:nvPr/>
        </p:nvSpPr>
        <p:spPr bwMode="auto">
          <a:xfrm>
            <a:off x="0" y="1857364"/>
            <a:ext cx="9144000" cy="0"/>
          </a:xfrm>
          <a:prstGeom prst="line">
            <a:avLst/>
          </a:prstGeom>
          <a:noFill/>
          <a:ln w="9525">
            <a:solidFill>
              <a:srgbClr val="FF0000"/>
            </a:solidFill>
            <a:prstDash val="dash"/>
            <a:round/>
            <a:headEnd/>
            <a:tailEnd/>
          </a:ln>
        </p:spPr>
        <p:txBody>
          <a:bodyPr wrap="none" anchor="ctr"/>
          <a:lstStyle/>
          <a:p>
            <a:endParaRPr lang="zh-CN" altLang="en-US"/>
          </a:p>
        </p:txBody>
      </p:sp>
      <p:sp>
        <p:nvSpPr>
          <p:cNvPr id="39939" name="Line 3"/>
          <p:cNvSpPr>
            <a:spLocks noChangeShapeType="1"/>
          </p:cNvSpPr>
          <p:nvPr/>
        </p:nvSpPr>
        <p:spPr bwMode="auto">
          <a:xfrm>
            <a:off x="0" y="2857496"/>
            <a:ext cx="9144000" cy="0"/>
          </a:xfrm>
          <a:prstGeom prst="line">
            <a:avLst/>
          </a:prstGeom>
          <a:noFill/>
          <a:ln w="9525">
            <a:solidFill>
              <a:srgbClr val="FF0000"/>
            </a:solidFill>
            <a:prstDash val="dash"/>
            <a:round/>
            <a:headEnd/>
            <a:tailEnd/>
          </a:ln>
        </p:spPr>
        <p:txBody>
          <a:bodyPr wrap="none" anchor="ctr"/>
          <a:lstStyle/>
          <a:p>
            <a:endParaRPr lang="zh-CN" altLang="en-US"/>
          </a:p>
        </p:txBody>
      </p:sp>
      <p:sp>
        <p:nvSpPr>
          <p:cNvPr id="39940" name="Line 4"/>
          <p:cNvSpPr>
            <a:spLocks noChangeShapeType="1"/>
          </p:cNvSpPr>
          <p:nvPr/>
        </p:nvSpPr>
        <p:spPr bwMode="auto">
          <a:xfrm>
            <a:off x="0" y="5214950"/>
            <a:ext cx="9144000" cy="0"/>
          </a:xfrm>
          <a:prstGeom prst="line">
            <a:avLst/>
          </a:prstGeom>
          <a:noFill/>
          <a:ln w="9525">
            <a:solidFill>
              <a:srgbClr val="FF0000"/>
            </a:solidFill>
            <a:prstDash val="dash"/>
            <a:round/>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nimBg="1"/>
      <p:bldP spid="39944" grpId="0" animBg="1"/>
      <p:bldP spid="12" grpId="0" animBg="1"/>
      <p:bldP spid="13" grpId="0" animBg="1"/>
      <p:bldP spid="14" grpId="0" animBg="1"/>
      <p:bldP spid="39938" grpId="0" animBg="1"/>
      <p:bldP spid="39939" grpId="0" animBg="1"/>
      <p:bldP spid="399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670175" y="1412875"/>
            <a:ext cx="3994150" cy="4838700"/>
          </a:xfrm>
          <a:prstGeom prst="rect">
            <a:avLst/>
          </a:prstGeom>
          <a:solidFill>
            <a:srgbClr val="FFFF99"/>
          </a:solidFill>
          <a:ln w="9525">
            <a:noFill/>
            <a:miter lim="800000"/>
            <a:headEnd/>
            <a:tailEnd/>
          </a:ln>
        </p:spPr>
        <p:txBody>
          <a:bodyPr wrap="none">
            <a:spAutoFit/>
          </a:bodyPr>
          <a:lstStyle/>
          <a:p>
            <a:pPr eaLnBrk="0" hangingPunct="0">
              <a:spcBef>
                <a:spcPct val="20000"/>
              </a:spcBef>
            </a:pPr>
            <a:r>
              <a:rPr lang="en-US" altLang="zh-CN" b="1">
                <a:latin typeface="楷体"/>
                <a:ea typeface="楷体"/>
                <a:cs typeface="楷体"/>
              </a:rPr>
              <a:t>COPY</a:t>
            </a:r>
            <a:r>
              <a:rPr lang="zh-CN" altLang="en-US" b="1">
                <a:latin typeface="楷体"/>
                <a:ea typeface="楷体"/>
                <a:cs typeface="楷体"/>
              </a:rPr>
              <a:t>（</a:t>
            </a:r>
            <a:r>
              <a:rPr lang="en-US" altLang="zh-CN" b="1">
                <a:latin typeface="楷体"/>
                <a:ea typeface="楷体"/>
                <a:cs typeface="楷体"/>
              </a:rPr>
              <a:t>XX,YY)</a:t>
            </a:r>
            <a:r>
              <a:rPr lang="zh-CN" altLang="en-US" b="1">
                <a:latin typeface="楷体"/>
                <a:ea typeface="楷体"/>
                <a:cs typeface="楷体"/>
              </a:rPr>
              <a:t>：</a:t>
            </a:r>
          </a:p>
          <a:p>
            <a:pPr eaLnBrk="0" hangingPunct="0">
              <a:spcBef>
                <a:spcPct val="20000"/>
              </a:spcBef>
            </a:pPr>
            <a:endParaRPr lang="zh-CN" altLang="en-US" b="1">
              <a:latin typeface="楷体"/>
              <a:ea typeface="楷体"/>
              <a:cs typeface="楷体"/>
            </a:endParaRPr>
          </a:p>
          <a:p>
            <a:pPr eaLnBrk="0" hangingPunct="0">
              <a:spcBef>
                <a:spcPct val="20000"/>
              </a:spcBef>
            </a:pPr>
            <a:r>
              <a:rPr lang="zh-CN" altLang="en-US" b="1">
                <a:latin typeface="楷体"/>
                <a:ea typeface="楷体"/>
                <a:cs typeface="楷体"/>
              </a:rPr>
              <a:t>   </a:t>
            </a:r>
            <a:r>
              <a:rPr lang="en-US" altLang="zh-CN" b="1">
                <a:latin typeface="楷体"/>
                <a:ea typeface="楷体"/>
                <a:cs typeface="楷体"/>
              </a:rPr>
              <a:t>fp1=openf(XX,</a:t>
            </a:r>
            <a:r>
              <a:rPr lang="en-US" altLang="zh-CN" b="1">
                <a:ea typeface="楷体"/>
                <a:cs typeface="楷体"/>
              </a:rPr>
              <a:t>’</a:t>
            </a:r>
            <a:r>
              <a:rPr lang="en-US" altLang="zh-CN" b="1">
                <a:latin typeface="楷体"/>
                <a:ea typeface="楷体"/>
                <a:cs typeface="楷体"/>
              </a:rPr>
              <a:t>r</a:t>
            </a:r>
            <a:r>
              <a:rPr lang="en-US" altLang="zh-CN" b="1">
                <a:ea typeface="楷体"/>
                <a:cs typeface="楷体"/>
              </a:rPr>
              <a:t>’</a:t>
            </a:r>
            <a:r>
              <a:rPr lang="en-US" altLang="zh-CN" b="1">
                <a:latin typeface="楷体"/>
                <a:ea typeface="楷体"/>
                <a:cs typeface="楷体"/>
              </a:rPr>
              <a:t>)</a:t>
            </a:r>
            <a:r>
              <a:rPr lang="zh-CN" altLang="en-US" b="1">
                <a:latin typeface="楷体"/>
                <a:ea typeface="楷体"/>
                <a:cs typeface="楷体"/>
              </a:rPr>
              <a:t>；</a:t>
            </a:r>
          </a:p>
          <a:p>
            <a:pPr eaLnBrk="0" hangingPunct="0">
              <a:spcBef>
                <a:spcPct val="20000"/>
              </a:spcBef>
            </a:pPr>
            <a:r>
              <a:rPr lang="zh-CN" altLang="en-US" b="1">
                <a:latin typeface="楷体"/>
                <a:ea typeface="楷体"/>
                <a:cs typeface="楷体"/>
              </a:rPr>
              <a:t>   </a:t>
            </a:r>
            <a:r>
              <a:rPr lang="en-US" altLang="zh-CN" b="1">
                <a:latin typeface="楷体"/>
                <a:ea typeface="楷体"/>
                <a:cs typeface="楷体"/>
              </a:rPr>
              <a:t>fp2=openf(YY,</a:t>
            </a:r>
            <a:r>
              <a:rPr lang="en-US" altLang="zh-CN" b="1">
                <a:ea typeface="楷体"/>
                <a:cs typeface="楷体"/>
              </a:rPr>
              <a:t>’</a:t>
            </a:r>
            <a:r>
              <a:rPr lang="en-US" altLang="zh-CN" b="1">
                <a:latin typeface="楷体"/>
                <a:ea typeface="楷体"/>
                <a:cs typeface="楷体"/>
              </a:rPr>
              <a:t>w</a:t>
            </a:r>
            <a:r>
              <a:rPr lang="en-US" altLang="zh-CN" b="1">
                <a:ea typeface="楷体"/>
                <a:cs typeface="楷体"/>
              </a:rPr>
              <a:t>’</a:t>
            </a:r>
            <a:r>
              <a:rPr lang="en-US" altLang="zh-CN" b="1">
                <a:latin typeface="楷体"/>
                <a:ea typeface="楷体"/>
                <a:cs typeface="楷体"/>
              </a:rPr>
              <a:t>)</a:t>
            </a:r>
            <a:r>
              <a:rPr lang="zh-CN" altLang="en-US" b="1">
                <a:latin typeface="楷体"/>
                <a:ea typeface="楷体"/>
                <a:cs typeface="楷体"/>
              </a:rPr>
              <a:t>；</a:t>
            </a:r>
          </a:p>
          <a:p>
            <a:pPr eaLnBrk="0" hangingPunct="0">
              <a:spcBef>
                <a:spcPct val="20000"/>
              </a:spcBef>
            </a:pPr>
            <a:r>
              <a:rPr lang="zh-CN" altLang="en-US" b="1">
                <a:latin typeface="楷体"/>
                <a:ea typeface="楷体"/>
                <a:cs typeface="楷体"/>
              </a:rPr>
              <a:t>   </a:t>
            </a:r>
            <a:r>
              <a:rPr lang="en-US" altLang="zh-CN" b="1">
                <a:latin typeface="楷体"/>
                <a:ea typeface="楷体"/>
                <a:cs typeface="楷体"/>
              </a:rPr>
              <a:t>While not eof(fp1) do{</a:t>
            </a:r>
          </a:p>
          <a:p>
            <a:pPr eaLnBrk="0" hangingPunct="0">
              <a:spcBef>
                <a:spcPct val="20000"/>
              </a:spcBef>
            </a:pPr>
            <a:r>
              <a:rPr lang="en-US" altLang="zh-CN" b="1">
                <a:latin typeface="楷体"/>
                <a:ea typeface="楷体"/>
                <a:cs typeface="楷体"/>
              </a:rPr>
              <a:t>      c=read(fp1)</a:t>
            </a:r>
            <a:r>
              <a:rPr lang="zh-CN" altLang="en-US" b="1">
                <a:latin typeface="楷体"/>
                <a:ea typeface="楷体"/>
                <a:cs typeface="楷体"/>
              </a:rPr>
              <a:t>；</a:t>
            </a:r>
          </a:p>
          <a:p>
            <a:pPr eaLnBrk="0" hangingPunct="0">
              <a:spcBef>
                <a:spcPct val="20000"/>
              </a:spcBef>
            </a:pPr>
            <a:r>
              <a:rPr lang="zh-CN" altLang="en-US" b="1">
                <a:latin typeface="楷体"/>
                <a:ea typeface="楷体"/>
                <a:cs typeface="楷体"/>
              </a:rPr>
              <a:t>      </a:t>
            </a:r>
            <a:r>
              <a:rPr lang="en-US" altLang="zh-CN" b="1">
                <a:latin typeface="楷体"/>
                <a:ea typeface="楷体"/>
                <a:cs typeface="楷体"/>
              </a:rPr>
              <a:t>write(fp2,c)</a:t>
            </a:r>
            <a:r>
              <a:rPr lang="zh-CN" altLang="en-US" b="1">
                <a:latin typeface="楷体"/>
                <a:ea typeface="楷体"/>
                <a:cs typeface="楷体"/>
              </a:rPr>
              <a:t>；</a:t>
            </a:r>
          </a:p>
          <a:p>
            <a:pPr eaLnBrk="0" hangingPunct="0">
              <a:spcBef>
                <a:spcPct val="20000"/>
              </a:spcBef>
            </a:pPr>
            <a:r>
              <a:rPr lang="zh-CN" altLang="en-US" b="1">
                <a:latin typeface="楷体"/>
                <a:ea typeface="楷体"/>
                <a:cs typeface="楷体"/>
              </a:rPr>
              <a:t>      </a:t>
            </a:r>
            <a:r>
              <a:rPr lang="en-US" altLang="zh-CN" b="1">
                <a:latin typeface="楷体"/>
                <a:ea typeface="楷体"/>
                <a:cs typeface="楷体"/>
              </a:rPr>
              <a:t>}</a:t>
            </a:r>
          </a:p>
          <a:p>
            <a:pPr eaLnBrk="0" hangingPunct="0">
              <a:spcBef>
                <a:spcPct val="20000"/>
              </a:spcBef>
            </a:pPr>
            <a:r>
              <a:rPr lang="en-US" altLang="zh-CN" b="1">
                <a:latin typeface="楷体"/>
                <a:ea typeface="楷体"/>
                <a:cs typeface="楷体"/>
              </a:rPr>
              <a:t>   close(fp1)</a:t>
            </a:r>
            <a:r>
              <a:rPr lang="zh-CN" altLang="en-US" b="1">
                <a:latin typeface="楷体"/>
                <a:ea typeface="楷体"/>
                <a:cs typeface="楷体"/>
              </a:rPr>
              <a:t>；</a:t>
            </a:r>
          </a:p>
          <a:p>
            <a:pPr eaLnBrk="0" hangingPunct="0">
              <a:spcBef>
                <a:spcPct val="20000"/>
              </a:spcBef>
            </a:pPr>
            <a:r>
              <a:rPr lang="zh-CN" altLang="en-US" b="1">
                <a:latin typeface="楷体"/>
                <a:ea typeface="楷体"/>
                <a:cs typeface="楷体"/>
              </a:rPr>
              <a:t>   </a:t>
            </a:r>
            <a:r>
              <a:rPr lang="en-US" altLang="zh-CN" b="1">
                <a:latin typeface="楷体"/>
                <a:ea typeface="楷体"/>
                <a:cs typeface="楷体"/>
              </a:rPr>
              <a:t>close(fp2)</a:t>
            </a:r>
            <a:r>
              <a:rPr lang="zh-CN" altLang="en-US" b="1">
                <a:latin typeface="楷体"/>
                <a:ea typeface="楷体"/>
                <a:cs typeface="楷体"/>
              </a:rPr>
              <a:t>；</a:t>
            </a:r>
          </a:p>
          <a:p>
            <a:pPr eaLnBrk="0" hangingPunct="0">
              <a:spcBef>
                <a:spcPct val="20000"/>
              </a:spcBef>
            </a:pPr>
            <a:endParaRPr lang="en-US" altLang="zh-CN" b="1">
              <a:latin typeface="楷体"/>
              <a:ea typeface="楷体"/>
              <a:cs typeface="楷体"/>
            </a:endParaRPr>
          </a:p>
        </p:txBody>
      </p:sp>
      <p:sp>
        <p:nvSpPr>
          <p:cNvPr id="40963" name="Text Box 3"/>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16</a:t>
            </a:r>
            <a:endParaRPr lang="en-US" altLang="zh-CN" dirty="0"/>
          </a:p>
        </p:txBody>
      </p:sp>
      <p:sp>
        <p:nvSpPr>
          <p:cNvPr id="40964" name="Text Box 4"/>
          <p:cNvSpPr txBox="1">
            <a:spLocks noChangeArrowheads="1"/>
          </p:cNvSpPr>
          <p:nvPr/>
        </p:nvSpPr>
        <p:spPr bwMode="auto">
          <a:xfrm>
            <a:off x="250825" y="44450"/>
            <a:ext cx="2635250" cy="457200"/>
          </a:xfrm>
          <a:prstGeom prst="rect">
            <a:avLst/>
          </a:prstGeom>
          <a:noFill/>
          <a:ln w="9525">
            <a:noFill/>
            <a:miter lim="800000"/>
            <a:headEnd/>
            <a:tailEnd/>
          </a:ln>
        </p:spPr>
        <p:txBody>
          <a:bodyPr wrap="none">
            <a:spAutoFit/>
          </a:bodyPr>
          <a:lstStyle/>
          <a:p>
            <a:r>
              <a:rPr lang="zh-CN" altLang="en-US" b="1"/>
              <a:t>文件复制的比较：</a:t>
            </a:r>
          </a:p>
        </p:txBody>
      </p:sp>
      <p:sp>
        <p:nvSpPr>
          <p:cNvPr id="997381" name="Rectangle 5"/>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356100" y="1411288"/>
            <a:ext cx="3744913" cy="4449762"/>
          </a:xfrm>
          <a:prstGeom prst="rect">
            <a:avLst/>
          </a:prstGeom>
          <a:solidFill>
            <a:srgbClr val="99FFCC"/>
          </a:solidFill>
          <a:ln w="9525">
            <a:noFill/>
            <a:miter lim="800000"/>
            <a:headEnd/>
            <a:tailEnd/>
          </a:ln>
        </p:spPr>
        <p:txBody>
          <a:bodyPr wrap="none" anchor="ctr"/>
          <a:lstStyle/>
          <a:p>
            <a:endParaRPr lang="zh-CN" altLang="en-US"/>
          </a:p>
        </p:txBody>
      </p:sp>
      <p:sp>
        <p:nvSpPr>
          <p:cNvPr id="41987" name="Rectangle 3"/>
          <p:cNvSpPr>
            <a:spLocks noChangeArrowheads="1"/>
          </p:cNvSpPr>
          <p:nvPr/>
        </p:nvSpPr>
        <p:spPr bwMode="auto">
          <a:xfrm>
            <a:off x="684213" y="1411288"/>
            <a:ext cx="3671887" cy="4449762"/>
          </a:xfrm>
          <a:prstGeom prst="rect">
            <a:avLst/>
          </a:prstGeom>
          <a:solidFill>
            <a:srgbClr val="CCECFF"/>
          </a:solidFill>
          <a:ln w="9525">
            <a:noFill/>
            <a:miter lim="800000"/>
            <a:headEnd/>
            <a:tailEnd/>
          </a:ln>
        </p:spPr>
        <p:txBody>
          <a:bodyPr wrap="none" anchor="ctr"/>
          <a:lstStyle/>
          <a:p>
            <a:endParaRPr lang="zh-CN" altLang="en-US"/>
          </a:p>
        </p:txBody>
      </p:sp>
      <p:sp>
        <p:nvSpPr>
          <p:cNvPr id="41988" name="Rectangle 4"/>
          <p:cNvSpPr>
            <a:spLocks noChangeArrowheads="1"/>
          </p:cNvSpPr>
          <p:nvPr/>
        </p:nvSpPr>
        <p:spPr bwMode="auto">
          <a:xfrm>
            <a:off x="684213" y="836613"/>
            <a:ext cx="7416800" cy="573087"/>
          </a:xfrm>
          <a:prstGeom prst="rect">
            <a:avLst/>
          </a:prstGeom>
          <a:solidFill>
            <a:srgbClr val="FFFF99"/>
          </a:solidFill>
          <a:ln w="9525">
            <a:noFill/>
            <a:miter lim="800000"/>
            <a:headEnd/>
            <a:tailEnd/>
          </a:ln>
        </p:spPr>
        <p:txBody>
          <a:bodyPr wrap="none" anchor="ctr"/>
          <a:lstStyle/>
          <a:p>
            <a:endParaRPr lang="zh-CN" altLang="en-US"/>
          </a:p>
        </p:txBody>
      </p:sp>
      <p:sp>
        <p:nvSpPr>
          <p:cNvPr id="41989" name="Text Box 5"/>
          <p:cNvSpPr txBox="1">
            <a:spLocks noChangeArrowheads="1"/>
          </p:cNvSpPr>
          <p:nvPr/>
        </p:nvSpPr>
        <p:spPr bwMode="auto">
          <a:xfrm>
            <a:off x="685800" y="836613"/>
            <a:ext cx="7543800" cy="5203825"/>
          </a:xfrm>
          <a:prstGeom prst="rect">
            <a:avLst/>
          </a:prstGeom>
          <a:noFill/>
          <a:ln w="9525">
            <a:noFill/>
            <a:miter lim="800000"/>
            <a:headEnd/>
            <a:tailEnd/>
          </a:ln>
        </p:spPr>
        <p:txBody>
          <a:bodyPr>
            <a:spAutoFit/>
          </a:bodyPr>
          <a:lstStyle/>
          <a:p>
            <a:pPr eaLnBrk="0" hangingPunct="0"/>
            <a:r>
              <a:rPr lang="en-US" altLang="zh-CN" b="1">
                <a:latin typeface="楷体"/>
                <a:ea typeface="楷体"/>
                <a:cs typeface="楷体"/>
              </a:rPr>
              <a:t>COPY</a:t>
            </a:r>
            <a:r>
              <a:rPr lang="zh-CN" altLang="en-US" b="1">
                <a:latin typeface="楷体"/>
                <a:ea typeface="楷体"/>
                <a:cs typeface="楷体"/>
              </a:rPr>
              <a:t>（</a:t>
            </a:r>
            <a:r>
              <a:rPr lang="en-US" altLang="zh-CN" b="1">
                <a:latin typeface="楷体"/>
                <a:ea typeface="楷体"/>
                <a:cs typeface="楷体"/>
              </a:rPr>
              <a:t>XX,YY)</a:t>
            </a:r>
            <a:r>
              <a:rPr lang="zh-CN" altLang="en-US" b="1">
                <a:latin typeface="楷体"/>
                <a:ea typeface="楷体"/>
                <a:cs typeface="楷体"/>
              </a:rPr>
              <a:t>；</a:t>
            </a:r>
          </a:p>
          <a:p>
            <a:pPr eaLnBrk="0" hangingPunct="0"/>
            <a:r>
              <a:rPr lang="zh-CN" altLang="en-US" b="1">
                <a:latin typeface="楷体"/>
                <a:ea typeface="楷体"/>
                <a:cs typeface="楷体"/>
              </a:rPr>
              <a:t>                 </a:t>
            </a:r>
          </a:p>
          <a:p>
            <a:pPr eaLnBrk="0" hangingPunct="0"/>
            <a:r>
              <a:rPr lang="zh-CN" altLang="en-US" b="1">
                <a:latin typeface="楷体"/>
                <a:ea typeface="楷体"/>
                <a:cs typeface="楷体"/>
              </a:rPr>
              <a:t>                </a:t>
            </a:r>
            <a:r>
              <a:rPr lang="zh-CN" altLang="en-US" b="1">
                <a:solidFill>
                  <a:srgbClr val="FF0000"/>
                </a:solidFill>
                <a:latin typeface="楷体"/>
                <a:ea typeface="楷体"/>
                <a:cs typeface="楷体"/>
              </a:rPr>
              <a:t>通知对方执行写操作</a:t>
            </a:r>
          </a:p>
          <a:p>
            <a:pPr eaLnBrk="0" hangingPunct="0"/>
            <a:r>
              <a:rPr lang="en-US" altLang="zh-CN" b="1">
                <a:latin typeface="楷体"/>
                <a:ea typeface="楷体"/>
                <a:cs typeface="楷体"/>
              </a:rPr>
              <a:t>fp1=openf(XX,</a:t>
            </a:r>
            <a:r>
              <a:rPr lang="en-US" altLang="zh-CN" b="1">
                <a:ea typeface="楷体"/>
                <a:cs typeface="楷体"/>
              </a:rPr>
              <a:t>’</a:t>
            </a:r>
            <a:r>
              <a:rPr lang="en-US" altLang="zh-CN" b="1">
                <a:latin typeface="楷体"/>
                <a:ea typeface="楷体"/>
                <a:cs typeface="楷体"/>
              </a:rPr>
              <a:t>r</a:t>
            </a:r>
            <a:r>
              <a:rPr lang="en-US" altLang="zh-CN" b="1">
                <a:ea typeface="楷体"/>
                <a:cs typeface="楷体"/>
              </a:rPr>
              <a:t>’</a:t>
            </a:r>
            <a:r>
              <a:rPr lang="en-US" altLang="zh-CN" b="1">
                <a:latin typeface="楷体"/>
                <a:ea typeface="楷体"/>
                <a:cs typeface="楷体"/>
              </a:rPr>
              <a:t>)</a:t>
            </a:r>
            <a:r>
              <a:rPr lang="zh-CN" altLang="en-US" b="1">
                <a:latin typeface="楷体"/>
                <a:ea typeface="楷体"/>
                <a:cs typeface="楷体"/>
              </a:rPr>
              <a:t>；</a:t>
            </a:r>
          </a:p>
          <a:p>
            <a:pPr eaLnBrk="0" hangingPunct="0"/>
            <a:r>
              <a:rPr lang="zh-CN" altLang="en-US" b="1">
                <a:latin typeface="楷体"/>
                <a:ea typeface="楷体"/>
                <a:cs typeface="楷体"/>
              </a:rPr>
              <a:t>                             </a:t>
            </a:r>
            <a:r>
              <a:rPr lang="en-US" altLang="zh-CN" b="1">
                <a:latin typeface="楷体"/>
                <a:ea typeface="楷体"/>
                <a:cs typeface="楷体"/>
              </a:rPr>
              <a:t>fp2=openf(YY,</a:t>
            </a:r>
            <a:r>
              <a:rPr lang="en-US" altLang="zh-CN" b="1">
                <a:ea typeface="楷体"/>
                <a:cs typeface="楷体"/>
              </a:rPr>
              <a:t>’</a:t>
            </a:r>
            <a:r>
              <a:rPr lang="en-US" altLang="zh-CN" b="1">
                <a:latin typeface="楷体"/>
                <a:ea typeface="楷体"/>
                <a:cs typeface="楷体"/>
              </a:rPr>
              <a:t>w</a:t>
            </a:r>
            <a:r>
              <a:rPr lang="en-US" altLang="zh-CN" b="1">
                <a:ea typeface="楷体"/>
                <a:cs typeface="楷体"/>
              </a:rPr>
              <a:t>’</a:t>
            </a:r>
            <a:r>
              <a:rPr lang="en-US" altLang="zh-CN" b="1">
                <a:latin typeface="楷体"/>
                <a:ea typeface="楷体"/>
                <a:cs typeface="楷体"/>
              </a:rPr>
              <a:t>)</a:t>
            </a:r>
            <a:r>
              <a:rPr lang="zh-CN" altLang="en-US" b="1">
                <a:latin typeface="楷体"/>
                <a:ea typeface="楷体"/>
                <a:cs typeface="楷体"/>
              </a:rPr>
              <a:t>；</a:t>
            </a:r>
          </a:p>
          <a:p>
            <a:pPr eaLnBrk="0" hangingPunct="0"/>
            <a:r>
              <a:rPr lang="en-US" altLang="zh-CN" b="1">
                <a:latin typeface="楷体"/>
                <a:ea typeface="楷体"/>
                <a:cs typeface="楷体"/>
              </a:rPr>
              <a:t>While not eof(fp1) do{</a:t>
            </a:r>
          </a:p>
          <a:p>
            <a:pPr eaLnBrk="0" hangingPunct="0"/>
            <a:r>
              <a:rPr lang="en-US" altLang="zh-CN" b="1">
                <a:latin typeface="楷体"/>
                <a:ea typeface="楷体"/>
                <a:cs typeface="楷体"/>
              </a:rPr>
              <a:t>  c=read(fp1)</a:t>
            </a:r>
            <a:r>
              <a:rPr lang="zh-CN" altLang="en-US" b="1">
                <a:latin typeface="楷体"/>
                <a:ea typeface="楷体"/>
                <a:cs typeface="楷体"/>
              </a:rPr>
              <a:t>；</a:t>
            </a:r>
          </a:p>
          <a:p>
            <a:pPr eaLnBrk="0" hangingPunct="0"/>
            <a:r>
              <a:rPr lang="zh-CN" altLang="en-US" b="1">
                <a:latin typeface="楷体"/>
                <a:ea typeface="楷体"/>
                <a:cs typeface="楷体"/>
              </a:rPr>
              <a:t>                  </a:t>
            </a:r>
            <a:r>
              <a:rPr lang="zh-CN" altLang="en-US" b="1">
                <a:solidFill>
                  <a:srgbClr val="FF0000"/>
                </a:solidFill>
                <a:latin typeface="楷体"/>
                <a:ea typeface="楷体"/>
                <a:cs typeface="楷体"/>
              </a:rPr>
              <a:t>传送</a:t>
            </a:r>
            <a:r>
              <a:rPr lang="en-US" altLang="zh-CN" b="1">
                <a:solidFill>
                  <a:srgbClr val="FF0000"/>
                </a:solidFill>
                <a:latin typeface="楷体"/>
                <a:ea typeface="楷体"/>
                <a:cs typeface="楷体"/>
              </a:rPr>
              <a:t>c</a:t>
            </a:r>
            <a:r>
              <a:rPr lang="zh-CN" altLang="en-US" b="1">
                <a:solidFill>
                  <a:srgbClr val="FF0000"/>
                </a:solidFill>
                <a:latin typeface="楷体"/>
                <a:ea typeface="楷体"/>
                <a:cs typeface="楷体"/>
              </a:rPr>
              <a:t>给对方</a:t>
            </a:r>
          </a:p>
          <a:p>
            <a:pPr eaLnBrk="0" hangingPunct="0"/>
            <a:r>
              <a:rPr lang="zh-CN" altLang="en-US" b="1">
                <a:latin typeface="楷体"/>
                <a:ea typeface="楷体"/>
                <a:cs typeface="楷体"/>
              </a:rPr>
              <a:t>                              </a:t>
            </a:r>
            <a:r>
              <a:rPr lang="en-US" altLang="zh-CN" b="1">
                <a:latin typeface="楷体"/>
                <a:ea typeface="楷体"/>
                <a:cs typeface="楷体"/>
              </a:rPr>
              <a:t>write(fp2,c)</a:t>
            </a:r>
            <a:r>
              <a:rPr lang="zh-CN" altLang="en-US" b="1">
                <a:latin typeface="楷体"/>
                <a:ea typeface="楷体"/>
                <a:cs typeface="楷体"/>
              </a:rPr>
              <a:t>；</a:t>
            </a:r>
          </a:p>
          <a:p>
            <a:pPr eaLnBrk="0" hangingPunct="0"/>
            <a:r>
              <a:rPr lang="zh-CN" altLang="en-US" b="1">
                <a:latin typeface="楷体"/>
                <a:ea typeface="楷体"/>
                <a:cs typeface="楷体"/>
              </a:rPr>
              <a:t>  </a:t>
            </a:r>
            <a:r>
              <a:rPr lang="en-US" altLang="zh-CN" b="1">
                <a:latin typeface="楷体"/>
                <a:ea typeface="楷体"/>
                <a:cs typeface="楷体"/>
              </a:rPr>
              <a:t>}</a:t>
            </a:r>
          </a:p>
          <a:p>
            <a:pPr eaLnBrk="0" hangingPunct="0"/>
            <a:r>
              <a:rPr lang="en-US" altLang="zh-CN" b="1">
                <a:latin typeface="楷体"/>
                <a:ea typeface="楷体"/>
                <a:cs typeface="楷体"/>
              </a:rPr>
              <a:t>                 </a:t>
            </a:r>
            <a:r>
              <a:rPr lang="zh-CN" altLang="en-US" b="1">
                <a:solidFill>
                  <a:srgbClr val="FF0000"/>
                </a:solidFill>
                <a:latin typeface="楷体"/>
                <a:ea typeface="楷体"/>
                <a:cs typeface="楷体"/>
              </a:rPr>
              <a:t>通知对方传送完毕</a:t>
            </a:r>
          </a:p>
          <a:p>
            <a:pPr eaLnBrk="0" hangingPunct="0"/>
            <a:r>
              <a:rPr lang="en-US" altLang="zh-CN" b="1">
                <a:latin typeface="楷体"/>
                <a:ea typeface="楷体"/>
                <a:cs typeface="楷体"/>
              </a:rPr>
              <a:t>close(fp1)</a:t>
            </a:r>
            <a:r>
              <a:rPr lang="zh-CN" altLang="en-US" b="1">
                <a:latin typeface="楷体"/>
                <a:ea typeface="楷体"/>
                <a:cs typeface="楷体"/>
              </a:rPr>
              <a:t>；</a:t>
            </a:r>
          </a:p>
          <a:p>
            <a:pPr eaLnBrk="0" hangingPunct="0"/>
            <a:r>
              <a:rPr lang="zh-CN" altLang="en-US" b="1">
                <a:latin typeface="楷体"/>
                <a:ea typeface="楷体"/>
                <a:cs typeface="楷体"/>
              </a:rPr>
              <a:t>                              </a:t>
            </a:r>
            <a:r>
              <a:rPr lang="en-US" altLang="zh-CN" b="1">
                <a:latin typeface="楷体"/>
                <a:ea typeface="楷体"/>
                <a:cs typeface="楷体"/>
              </a:rPr>
              <a:t>close(fp2)</a:t>
            </a:r>
            <a:r>
              <a:rPr lang="zh-CN" altLang="en-US" b="1">
                <a:latin typeface="楷体"/>
                <a:ea typeface="楷体"/>
                <a:cs typeface="楷体"/>
              </a:rPr>
              <a:t>；</a:t>
            </a:r>
          </a:p>
          <a:p>
            <a:pPr eaLnBrk="0" hangingPunct="0"/>
            <a:endParaRPr lang="en-US" altLang="zh-CN" b="1">
              <a:latin typeface="楷体"/>
              <a:ea typeface="楷体"/>
              <a:cs typeface="楷体"/>
            </a:endParaRPr>
          </a:p>
        </p:txBody>
      </p:sp>
      <p:sp>
        <p:nvSpPr>
          <p:cNvPr id="41990" name="Text Box 6"/>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17</a:t>
            </a:r>
            <a:endParaRPr lang="en-US" altLang="zh-CN" dirty="0"/>
          </a:p>
        </p:txBody>
      </p:sp>
      <p:sp>
        <p:nvSpPr>
          <p:cNvPr id="998407" name="Rectangle 7"/>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1992" name="Text Box 8"/>
          <p:cNvSpPr txBox="1">
            <a:spLocks noChangeArrowheads="1"/>
          </p:cNvSpPr>
          <p:nvPr/>
        </p:nvSpPr>
        <p:spPr bwMode="auto">
          <a:xfrm>
            <a:off x="323850" y="115888"/>
            <a:ext cx="4032250" cy="457200"/>
          </a:xfrm>
          <a:prstGeom prst="rect">
            <a:avLst/>
          </a:prstGeom>
          <a:noFill/>
          <a:ln w="9525">
            <a:noFill/>
            <a:miter lim="800000"/>
            <a:headEnd/>
            <a:tailEnd/>
          </a:ln>
        </p:spPr>
        <p:txBody>
          <a:bodyPr>
            <a:spAutoFit/>
          </a:bodyPr>
          <a:lstStyle/>
          <a:p>
            <a:pPr eaLnBrk="0" hangingPunct="0"/>
            <a:r>
              <a:rPr lang="zh-CN" altLang="en-US" b="1">
                <a:latin typeface="楷体"/>
                <a:ea typeface="楷体"/>
                <a:cs typeface="楷体"/>
              </a:rPr>
              <a:t>基于网络的文件复制：                    </a:t>
            </a:r>
          </a:p>
        </p:txBody>
      </p:sp>
      <p:sp>
        <p:nvSpPr>
          <p:cNvPr id="998409" name="Text Box 9"/>
          <p:cNvSpPr txBox="1">
            <a:spLocks noChangeArrowheads="1"/>
          </p:cNvSpPr>
          <p:nvPr/>
        </p:nvSpPr>
        <p:spPr bwMode="auto">
          <a:xfrm>
            <a:off x="179388" y="5919788"/>
            <a:ext cx="8856662" cy="822325"/>
          </a:xfrm>
          <a:prstGeom prst="rect">
            <a:avLst/>
          </a:prstGeom>
          <a:solidFill>
            <a:srgbClr val="FFFF99"/>
          </a:solidFill>
          <a:ln w="9525">
            <a:noFill/>
            <a:miter lim="800000"/>
            <a:headEnd/>
            <a:tailEnd/>
          </a:ln>
        </p:spPr>
        <p:txBody>
          <a:bodyPr>
            <a:spAutoFit/>
          </a:bodyPr>
          <a:lstStyle/>
          <a:p>
            <a:r>
              <a:rPr lang="en-US" altLang="zh-CN" b="1">
                <a:solidFill>
                  <a:srgbClr val="FF0000"/>
                </a:solidFill>
              </a:rPr>
              <a:t>FTAM</a:t>
            </a:r>
            <a:r>
              <a:rPr lang="zh-CN" altLang="en-US" b="1">
                <a:solidFill>
                  <a:srgbClr val="FF0000"/>
                </a:solidFill>
              </a:rPr>
              <a:t>设计思想：</a:t>
            </a:r>
            <a:r>
              <a:rPr lang="zh-CN" altLang="en-US" b="1"/>
              <a:t>通过定义一种标准的</a:t>
            </a:r>
            <a:r>
              <a:rPr lang="zh-CN" altLang="en-US" b="1">
                <a:solidFill>
                  <a:srgbClr val="FF0000"/>
                </a:solidFill>
              </a:rPr>
              <a:t>虚拟文件系统</a:t>
            </a:r>
            <a:r>
              <a:rPr lang="zh-CN" altLang="en-US" b="1"/>
              <a:t>的结构和访问方法，并进行</a:t>
            </a:r>
            <a:r>
              <a:rPr lang="zh-CN" altLang="en-US" b="1">
                <a:solidFill>
                  <a:srgbClr val="FF0000"/>
                </a:solidFill>
              </a:rPr>
              <a:t>虚</a:t>
            </a:r>
            <a:r>
              <a:rPr lang="en-US" altLang="zh-CN" b="1">
                <a:solidFill>
                  <a:srgbClr val="FF0000"/>
                </a:solidFill>
              </a:rPr>
              <a:t>/</a:t>
            </a:r>
            <a:r>
              <a:rPr lang="zh-CN" altLang="en-US" b="1">
                <a:solidFill>
                  <a:srgbClr val="FF0000"/>
                </a:solidFill>
              </a:rPr>
              <a:t>实文件系统</a:t>
            </a:r>
            <a:r>
              <a:rPr lang="zh-CN" altLang="en-US" b="1"/>
              <a:t>映射，从而屏蔽文件系统的差异。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8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840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8547100" y="92075"/>
            <a:ext cx="492443" cy="461665"/>
          </a:xfrm>
          <a:prstGeom prst="rect">
            <a:avLst/>
          </a:prstGeom>
          <a:noFill/>
          <a:ln w="12700">
            <a:noFill/>
            <a:miter lim="800000"/>
            <a:headEnd/>
            <a:tailEnd/>
          </a:ln>
        </p:spPr>
        <p:txBody>
          <a:bodyPr wrap="none">
            <a:spAutoFit/>
          </a:bodyPr>
          <a:lstStyle/>
          <a:p>
            <a:pPr eaLnBrk="0" hangingPunct="0"/>
            <a:r>
              <a:rPr lang="en-US" altLang="zh-CN" dirty="0" smtClean="0"/>
              <a:t>18</a:t>
            </a:r>
            <a:endParaRPr lang="en-US" altLang="zh-CN" dirty="0"/>
          </a:p>
        </p:txBody>
      </p:sp>
      <p:sp>
        <p:nvSpPr>
          <p:cNvPr id="43011" name="Text Box 3"/>
          <p:cNvSpPr txBox="1">
            <a:spLocks noChangeArrowheads="1"/>
          </p:cNvSpPr>
          <p:nvPr/>
        </p:nvSpPr>
        <p:spPr bwMode="auto">
          <a:xfrm>
            <a:off x="250825" y="855663"/>
            <a:ext cx="8778875" cy="5741987"/>
          </a:xfrm>
          <a:prstGeom prst="rect">
            <a:avLst/>
          </a:prstGeom>
          <a:noFill/>
          <a:ln w="9525">
            <a:noFill/>
            <a:miter lim="800000"/>
            <a:headEnd/>
            <a:tailEnd/>
          </a:ln>
        </p:spPr>
        <p:txBody>
          <a:bodyPr>
            <a:spAutoFit/>
          </a:bodyPr>
          <a:lstStyle/>
          <a:p>
            <a:pPr>
              <a:spcBef>
                <a:spcPts val="700"/>
              </a:spcBef>
              <a:spcAft>
                <a:spcPts val="300"/>
              </a:spcAft>
            </a:pPr>
            <a:r>
              <a:rPr lang="zh-CN" altLang="en-US" b="1" dirty="0">
                <a:latin typeface="宋体" pitchFamily="2" charset="-122"/>
              </a:rPr>
              <a:t>（</a:t>
            </a:r>
            <a:r>
              <a:rPr lang="en-US" altLang="zh-CN" b="1" dirty="0">
                <a:latin typeface="宋体" pitchFamily="2" charset="-122"/>
              </a:rPr>
              <a:t>1</a:t>
            </a:r>
            <a:r>
              <a:rPr lang="zh-CN" altLang="en-US" b="1" dirty="0">
                <a:latin typeface="宋体" pitchFamily="2" charset="-122"/>
              </a:rPr>
              <a:t>） </a:t>
            </a:r>
            <a:r>
              <a:rPr lang="en-US" altLang="zh-CN" b="1" dirty="0">
                <a:latin typeface="宋体" pitchFamily="2" charset="-122"/>
              </a:rPr>
              <a:t>MHS</a:t>
            </a:r>
            <a:r>
              <a:rPr lang="zh-CN" altLang="en-US" b="1" dirty="0">
                <a:latin typeface="宋体" pitchFamily="2" charset="-122"/>
              </a:rPr>
              <a:t>的目的</a:t>
            </a:r>
          </a:p>
          <a:p>
            <a:pPr>
              <a:lnSpc>
                <a:spcPct val="120000"/>
              </a:lnSpc>
              <a:spcBef>
                <a:spcPct val="10000"/>
              </a:spcBef>
              <a:buFont typeface="宋体" pitchFamily="2" charset="-122"/>
              <a:buChar char="★"/>
            </a:pPr>
            <a:r>
              <a:rPr lang="zh-CN" altLang="en-US" b="1" dirty="0">
                <a:solidFill>
                  <a:srgbClr val="FF0000"/>
                </a:solidFill>
                <a:latin typeface="宋体" pitchFamily="2" charset="-122"/>
              </a:rPr>
              <a:t> </a:t>
            </a:r>
            <a:r>
              <a:rPr lang="zh-CN" altLang="en-US" b="1" dirty="0">
                <a:latin typeface="宋体" pitchFamily="2" charset="-122"/>
              </a:rPr>
              <a:t>目的</a:t>
            </a:r>
          </a:p>
          <a:p>
            <a:pPr>
              <a:lnSpc>
                <a:spcPct val="120000"/>
              </a:lnSpc>
              <a:spcBef>
                <a:spcPct val="10000"/>
              </a:spcBef>
              <a:buFont typeface="宋体" pitchFamily="2" charset="-122"/>
              <a:buNone/>
            </a:pPr>
            <a:r>
              <a:rPr lang="zh-CN" altLang="en-US" b="1" dirty="0">
                <a:latin typeface="宋体" pitchFamily="2" charset="-122"/>
              </a:rPr>
              <a:t>  满足用户在发送方和一个或多个接收方之间以</a:t>
            </a:r>
            <a:r>
              <a:rPr lang="zh-CN" altLang="en-US" b="1" dirty="0">
                <a:solidFill>
                  <a:srgbClr val="FF0000"/>
                </a:solidFill>
                <a:latin typeface="Roman 10cpi"/>
              </a:rPr>
              <a:t>“</a:t>
            </a:r>
            <a:r>
              <a:rPr lang="zh-CN" altLang="en-US" b="1" dirty="0">
                <a:solidFill>
                  <a:srgbClr val="FF0000"/>
                </a:solidFill>
                <a:latin typeface="宋体" pitchFamily="2" charset="-122"/>
              </a:rPr>
              <a:t>存储－转发</a:t>
            </a:r>
            <a:r>
              <a:rPr lang="zh-CN" altLang="en-US" b="1" dirty="0">
                <a:solidFill>
                  <a:srgbClr val="FF0000"/>
                </a:solidFill>
                <a:latin typeface="Roman 10cpi"/>
              </a:rPr>
              <a:t>”</a:t>
            </a:r>
            <a:r>
              <a:rPr lang="zh-CN" altLang="en-US" b="1" dirty="0">
                <a:latin typeface="宋体" pitchFamily="2" charset="-122"/>
              </a:rPr>
              <a:t>的方式交换各种类型信息（正文、图象和数字化声音等）的要求。</a:t>
            </a:r>
          </a:p>
          <a:p>
            <a:pPr>
              <a:lnSpc>
                <a:spcPct val="120000"/>
              </a:lnSpc>
              <a:spcBef>
                <a:spcPct val="30000"/>
              </a:spcBef>
            </a:pPr>
            <a:r>
              <a:rPr lang="zh-CN" altLang="en-US" b="1" dirty="0">
                <a:latin typeface="宋体" pitchFamily="2" charset="-122"/>
              </a:rPr>
              <a:t>  </a:t>
            </a:r>
            <a:r>
              <a:rPr lang="en-US" altLang="zh-CN" b="1" dirty="0">
                <a:latin typeface="宋体" pitchFamily="2" charset="-122"/>
              </a:rPr>
              <a:t>MHS</a:t>
            </a:r>
            <a:r>
              <a:rPr lang="zh-CN" altLang="en-US" b="1" dirty="0">
                <a:latin typeface="宋体" pitchFamily="2" charset="-122"/>
              </a:rPr>
              <a:t>系统交换的信息统称为</a:t>
            </a:r>
            <a:r>
              <a:rPr lang="zh-CN" altLang="en-US" b="1" dirty="0">
                <a:solidFill>
                  <a:srgbClr val="FF0000"/>
                </a:solidFill>
                <a:latin typeface="宋体" pitchFamily="2" charset="-122"/>
              </a:rPr>
              <a:t>电文</a:t>
            </a:r>
            <a:r>
              <a:rPr lang="zh-CN" altLang="en-US" b="1" dirty="0">
                <a:latin typeface="宋体" pitchFamily="2" charset="-122"/>
              </a:rPr>
              <a:t>（</a:t>
            </a:r>
            <a:r>
              <a:rPr lang="en-US" altLang="zh-CN" b="1" dirty="0">
                <a:latin typeface="宋体" pitchFamily="2" charset="-122"/>
              </a:rPr>
              <a:t>Message</a:t>
            </a:r>
            <a:r>
              <a:rPr lang="zh-CN" altLang="en-US" b="1" dirty="0">
                <a:latin typeface="宋体" pitchFamily="2" charset="-122"/>
              </a:rPr>
              <a:t>），俗称</a:t>
            </a:r>
            <a:r>
              <a:rPr lang="zh-CN" altLang="en-US" b="1" dirty="0">
                <a:solidFill>
                  <a:srgbClr val="FF0000"/>
                </a:solidFill>
                <a:latin typeface="宋体" pitchFamily="2" charset="-122"/>
              </a:rPr>
              <a:t>电子邮件</a:t>
            </a:r>
            <a:r>
              <a:rPr lang="zh-CN" altLang="en-US" b="1" dirty="0">
                <a:latin typeface="宋体" pitchFamily="2" charset="-122"/>
              </a:rPr>
              <a:t>。</a:t>
            </a:r>
          </a:p>
          <a:p>
            <a:pPr>
              <a:lnSpc>
                <a:spcPct val="120000"/>
              </a:lnSpc>
              <a:spcBef>
                <a:spcPct val="30000"/>
              </a:spcBef>
              <a:buFont typeface="宋体" pitchFamily="2" charset="-122"/>
              <a:buChar char="★"/>
            </a:pPr>
            <a:r>
              <a:rPr lang="zh-CN" altLang="en-US" b="1" dirty="0">
                <a:solidFill>
                  <a:srgbClr val="FF0000"/>
                </a:solidFill>
                <a:latin typeface="宋体" pitchFamily="2" charset="-122"/>
              </a:rPr>
              <a:t> </a:t>
            </a:r>
            <a:r>
              <a:rPr lang="en-US" altLang="zh-CN" b="1" dirty="0">
                <a:latin typeface="宋体" pitchFamily="2" charset="-122"/>
              </a:rPr>
              <a:t>MHS </a:t>
            </a:r>
            <a:r>
              <a:rPr lang="zh-CN" altLang="en-US" b="1" dirty="0">
                <a:latin typeface="宋体" pitchFamily="2" charset="-122"/>
              </a:rPr>
              <a:t>的特点</a:t>
            </a:r>
            <a:endParaRPr lang="zh-CN" altLang="en-US" b="1" i="1" u="sng" dirty="0">
              <a:latin typeface="宋体" pitchFamily="2" charset="-122"/>
            </a:endParaRPr>
          </a:p>
          <a:p>
            <a:pPr>
              <a:spcBef>
                <a:spcPct val="10000"/>
              </a:spcBef>
            </a:pPr>
            <a:r>
              <a:rPr lang="zh-CN" altLang="en-US" b="1" dirty="0">
                <a:latin typeface="宋体" pitchFamily="2" charset="-122"/>
              </a:rPr>
              <a:t>   </a:t>
            </a:r>
            <a:r>
              <a:rPr lang="en-US" altLang="zh-CN" b="1" dirty="0"/>
              <a:t>—</a:t>
            </a:r>
            <a:r>
              <a:rPr lang="en-US" altLang="zh-CN" b="1" dirty="0">
                <a:latin typeface="宋体" pitchFamily="2" charset="-122"/>
              </a:rPr>
              <a:t> MHS</a:t>
            </a:r>
            <a:r>
              <a:rPr lang="zh-CN" altLang="en-US" b="1" dirty="0">
                <a:latin typeface="宋体" pitchFamily="2" charset="-122"/>
              </a:rPr>
              <a:t>服务的提供要求多个开放系统的合作。</a:t>
            </a:r>
          </a:p>
          <a:p>
            <a:pPr>
              <a:spcBef>
                <a:spcPct val="10000"/>
              </a:spcBef>
            </a:pPr>
            <a:r>
              <a:rPr lang="zh-CN" altLang="en-US" b="1" dirty="0">
                <a:latin typeface="宋体" pitchFamily="2" charset="-122"/>
              </a:rPr>
              <a:t>   </a:t>
            </a:r>
            <a:r>
              <a:rPr lang="en-US" altLang="zh-CN" b="1" dirty="0"/>
              <a:t>—</a:t>
            </a:r>
            <a:r>
              <a:rPr lang="en-US" altLang="zh-CN" b="1" dirty="0">
                <a:latin typeface="宋体" pitchFamily="2" charset="-122"/>
              </a:rPr>
              <a:t> MHS</a:t>
            </a:r>
            <a:r>
              <a:rPr lang="zh-CN" altLang="en-US" b="1" dirty="0">
                <a:latin typeface="宋体" pitchFamily="2" charset="-122"/>
              </a:rPr>
              <a:t>是唯一的非实时应用服务，支持用户的异步访问</a:t>
            </a:r>
            <a:r>
              <a:rPr lang="zh-CN" altLang="en-US" sz="3200" dirty="0">
                <a:latin typeface="宋体" pitchFamily="2" charset="-122"/>
              </a:rPr>
              <a:t>。</a:t>
            </a:r>
            <a:r>
              <a:rPr lang="zh-CN" altLang="en-US" b="1" dirty="0">
                <a:latin typeface="宋体" pitchFamily="2" charset="-122"/>
              </a:rPr>
              <a:t>利用</a:t>
            </a:r>
            <a:r>
              <a:rPr lang="zh-CN" altLang="en-US" b="1" dirty="0">
                <a:solidFill>
                  <a:srgbClr val="FF0000"/>
                </a:solidFill>
                <a:latin typeface="宋体" pitchFamily="2" charset="-122"/>
              </a:rPr>
              <a:t>存储转发</a:t>
            </a:r>
            <a:r>
              <a:rPr lang="zh-CN" altLang="en-US" b="1" dirty="0">
                <a:latin typeface="宋体" pitchFamily="2" charset="-122"/>
              </a:rPr>
              <a:t>的能力，</a:t>
            </a:r>
            <a:r>
              <a:rPr lang="zh-CN" altLang="en-US" b="1" dirty="0">
                <a:solidFill>
                  <a:srgbClr val="FF0000"/>
                </a:solidFill>
                <a:latin typeface="宋体" pitchFamily="2" charset="-122"/>
              </a:rPr>
              <a:t>使得邮件的发送和接收可以不同时进行；</a:t>
            </a:r>
          </a:p>
          <a:p>
            <a:pPr>
              <a:lnSpc>
                <a:spcPct val="120000"/>
              </a:lnSpc>
              <a:spcBef>
                <a:spcPct val="30000"/>
              </a:spcBef>
              <a:buFont typeface="宋体" pitchFamily="2" charset="-122"/>
              <a:buChar char="★"/>
            </a:pPr>
            <a:r>
              <a:rPr lang="zh-CN" altLang="en-US" b="1" dirty="0">
                <a:solidFill>
                  <a:srgbClr val="FF0000"/>
                </a:solidFill>
                <a:latin typeface="宋体" pitchFamily="2" charset="-122"/>
              </a:rPr>
              <a:t> </a:t>
            </a:r>
            <a:r>
              <a:rPr lang="zh-CN" altLang="en-US" b="1" dirty="0">
                <a:latin typeface="宋体" pitchFamily="2" charset="-122"/>
              </a:rPr>
              <a:t>设计思想</a:t>
            </a:r>
          </a:p>
          <a:p>
            <a:pPr>
              <a:lnSpc>
                <a:spcPct val="120000"/>
              </a:lnSpc>
              <a:spcBef>
                <a:spcPct val="10000"/>
              </a:spcBef>
              <a:buFont typeface="宋体" pitchFamily="2" charset="-122"/>
              <a:buNone/>
            </a:pPr>
            <a:r>
              <a:rPr lang="zh-CN" altLang="en-US" b="1" dirty="0">
                <a:latin typeface="宋体" pitchFamily="2" charset="-122"/>
              </a:rPr>
              <a:t>  通过定义邮件的格式和开辟存储邮件的空间（邮箱）来支持用户的异步访问；</a:t>
            </a:r>
          </a:p>
        </p:txBody>
      </p:sp>
      <p:sp>
        <p:nvSpPr>
          <p:cNvPr id="849924" name="Rectangle 4"/>
          <p:cNvSpPr>
            <a:spLocks noChangeArrowheads="1"/>
          </p:cNvSpPr>
          <p:nvPr/>
        </p:nvSpPr>
        <p:spPr bwMode="auto">
          <a:xfrm>
            <a:off x="228600" y="6889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3013" name="Text Box 5"/>
          <p:cNvSpPr txBox="1">
            <a:spLocks noChangeArrowheads="1"/>
          </p:cNvSpPr>
          <p:nvPr/>
        </p:nvSpPr>
        <p:spPr bwMode="auto">
          <a:xfrm>
            <a:off x="257175" y="112713"/>
            <a:ext cx="5899150" cy="579437"/>
          </a:xfrm>
          <a:prstGeom prst="rect">
            <a:avLst/>
          </a:prstGeom>
          <a:noFill/>
          <a:ln w="9525">
            <a:noFill/>
            <a:miter lim="800000"/>
            <a:headEnd/>
            <a:tailEnd/>
          </a:ln>
        </p:spPr>
        <p:txBody>
          <a:bodyPr>
            <a:spAutoFit/>
          </a:bodyPr>
          <a:lstStyle/>
          <a:p>
            <a:pPr>
              <a:spcBef>
                <a:spcPts val="300"/>
              </a:spcBef>
              <a:spcAft>
                <a:spcPts val="300"/>
              </a:spcAft>
            </a:pPr>
            <a:r>
              <a:rPr lang="en-US" altLang="zh-CN" sz="3200" b="1">
                <a:latin typeface="宋体" pitchFamily="2" charset="-122"/>
              </a:rPr>
              <a:t>3.12 </a:t>
            </a:r>
            <a:r>
              <a:rPr lang="zh-CN" altLang="en-US" sz="3200" b="1">
                <a:latin typeface="宋体" pitchFamily="2" charset="-122"/>
              </a:rPr>
              <a:t>电文处理系统（</a:t>
            </a:r>
            <a:r>
              <a:rPr lang="en-US" altLang="zh-CN" sz="3200" b="1">
                <a:latin typeface="宋体" pitchFamily="2" charset="-122"/>
              </a:rPr>
              <a:t>MHS</a:t>
            </a:r>
            <a:r>
              <a:rPr lang="zh-CN" altLang="en-US" sz="3200" b="1">
                <a:latin typeface="宋体" pitchFamily="2" charset="-122"/>
              </a:rPr>
              <a:t>）</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8578850" y="92075"/>
            <a:ext cx="492443" cy="461665"/>
          </a:xfrm>
          <a:prstGeom prst="rect">
            <a:avLst/>
          </a:prstGeom>
          <a:noFill/>
          <a:ln w="12700">
            <a:noFill/>
            <a:miter lim="800000"/>
            <a:headEnd/>
            <a:tailEnd/>
          </a:ln>
        </p:spPr>
        <p:txBody>
          <a:bodyPr wrap="none">
            <a:spAutoFit/>
          </a:bodyPr>
          <a:lstStyle/>
          <a:p>
            <a:pPr eaLnBrk="0" hangingPunct="0"/>
            <a:r>
              <a:rPr lang="en-US" altLang="zh-CN" dirty="0" smtClean="0"/>
              <a:t>19</a:t>
            </a:r>
            <a:endParaRPr lang="en-US" altLang="zh-CN" dirty="0"/>
          </a:p>
        </p:txBody>
      </p:sp>
      <p:sp>
        <p:nvSpPr>
          <p:cNvPr id="44035" name="Text Box 3"/>
          <p:cNvSpPr txBox="1">
            <a:spLocks noChangeArrowheads="1"/>
          </p:cNvSpPr>
          <p:nvPr/>
        </p:nvSpPr>
        <p:spPr bwMode="auto">
          <a:xfrm>
            <a:off x="76200" y="720725"/>
            <a:ext cx="9083675" cy="6021388"/>
          </a:xfrm>
          <a:prstGeom prst="rect">
            <a:avLst/>
          </a:prstGeom>
          <a:noFill/>
          <a:ln w="9525">
            <a:noFill/>
            <a:miter lim="800000"/>
            <a:headEnd/>
            <a:tailEnd/>
          </a:ln>
        </p:spPr>
        <p:txBody>
          <a:bodyPr>
            <a:spAutoFit/>
          </a:bodyPr>
          <a:lstStyle/>
          <a:p>
            <a:pPr>
              <a:spcBef>
                <a:spcPts val="300"/>
              </a:spcBef>
              <a:spcAft>
                <a:spcPts val="300"/>
              </a:spcAft>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创建电文</a:t>
            </a:r>
            <a:r>
              <a:rPr lang="zh-CN" altLang="en-US" b="1">
                <a:latin typeface="宋体" pitchFamily="2" charset="-122"/>
              </a:rPr>
              <a:t>，系统应为用户提供编辑器或者文字处理器，允许用户创建和编辑邮件；</a:t>
            </a:r>
          </a:p>
          <a:p>
            <a:pPr>
              <a:spcBef>
                <a:spcPct val="20000"/>
              </a:spcBef>
              <a:buFont typeface="宋体" pitchFamily="2" charset="-122"/>
              <a:buChar char="★"/>
            </a:pPr>
            <a:r>
              <a:rPr lang="zh-CN" altLang="en-US" b="1">
                <a:solidFill>
                  <a:srgbClr val="FF0000"/>
                </a:solidFill>
                <a:latin typeface="宋体" pitchFamily="2" charset="-122"/>
              </a:rPr>
              <a:t> 发送功能</a:t>
            </a:r>
            <a:r>
              <a:rPr lang="zh-CN" altLang="en-US" b="1">
                <a:latin typeface="宋体" pitchFamily="2" charset="-122"/>
              </a:rPr>
              <a:t>，用户指出邮件的接收者，系统负责将</a:t>
            </a:r>
            <a:r>
              <a:rPr lang="zh-CN" altLang="en-US" b="1"/>
              <a:t>邮件</a:t>
            </a:r>
            <a:r>
              <a:rPr lang="zh-CN" altLang="en-US" b="1">
                <a:latin typeface="宋体" pitchFamily="2" charset="-122"/>
              </a:rPr>
              <a:t>投递到接收者的邮箱；</a:t>
            </a:r>
          </a:p>
          <a:p>
            <a:pPr>
              <a:spcBef>
                <a:spcPct val="20000"/>
              </a:spcBef>
              <a:buFont typeface="宋体" pitchFamily="2" charset="-122"/>
              <a:buNone/>
            </a:pPr>
            <a:r>
              <a:rPr lang="zh-CN" altLang="en-US" b="1">
                <a:latin typeface="宋体" pitchFamily="2" charset="-122"/>
              </a:rPr>
              <a:t>   包括：</a:t>
            </a:r>
            <a:r>
              <a:rPr lang="zh-CN" altLang="en-US" b="1">
                <a:solidFill>
                  <a:srgbClr val="FF0000"/>
                </a:solidFill>
                <a:latin typeface="宋体" pitchFamily="2" charset="-122"/>
              </a:rPr>
              <a:t>多址投递</a:t>
            </a:r>
            <a:r>
              <a:rPr lang="zh-CN" altLang="en-US" b="1">
                <a:latin typeface="宋体" pitchFamily="2" charset="-122"/>
              </a:rPr>
              <a:t>（一份邮件可以投递给多个接收者）；</a:t>
            </a:r>
          </a:p>
          <a:p>
            <a:pPr>
              <a:spcBef>
                <a:spcPct val="20000"/>
              </a:spcBef>
              <a:buFont typeface="宋体" pitchFamily="2" charset="-122"/>
              <a:buNone/>
            </a:pPr>
            <a:r>
              <a:rPr lang="zh-CN" altLang="en-US" b="1">
                <a:latin typeface="宋体" pitchFamily="2" charset="-122"/>
              </a:rPr>
              <a:t>         </a:t>
            </a:r>
            <a:r>
              <a:rPr lang="zh-CN" altLang="en-US" b="1">
                <a:solidFill>
                  <a:srgbClr val="FF0000"/>
                </a:solidFill>
                <a:latin typeface="宋体" pitchFamily="2" charset="-122"/>
              </a:rPr>
              <a:t>延时投递</a:t>
            </a:r>
            <a:r>
              <a:rPr lang="zh-CN" altLang="en-US" b="1">
                <a:latin typeface="宋体" pitchFamily="2" charset="-122"/>
              </a:rPr>
              <a:t>（约定邮件投递给接收者的时间）；</a:t>
            </a:r>
          </a:p>
          <a:p>
            <a:pPr>
              <a:spcBef>
                <a:spcPct val="20000"/>
              </a:spcBef>
              <a:buFont typeface="宋体" pitchFamily="2" charset="-122"/>
              <a:buNone/>
            </a:pPr>
            <a:r>
              <a:rPr lang="zh-CN" altLang="en-US" b="1">
                <a:latin typeface="宋体" pitchFamily="2" charset="-122"/>
              </a:rPr>
              <a:t>         </a:t>
            </a:r>
            <a:r>
              <a:rPr lang="zh-CN" altLang="en-US" b="1">
                <a:solidFill>
                  <a:srgbClr val="FF0000"/>
                </a:solidFill>
                <a:latin typeface="宋体" pitchFamily="2" charset="-122"/>
              </a:rPr>
              <a:t>优先级投递</a:t>
            </a:r>
            <a:r>
              <a:rPr lang="zh-CN" altLang="en-US" b="1">
                <a:latin typeface="宋体" pitchFamily="2" charset="-122"/>
              </a:rPr>
              <a:t>（发送者可以指定邮件的紧急程度）；</a:t>
            </a:r>
          </a:p>
          <a:p>
            <a:pPr>
              <a:spcBef>
                <a:spcPct val="20000"/>
              </a:spcBef>
              <a:buFont typeface="宋体" pitchFamily="2" charset="-122"/>
              <a:buNone/>
            </a:pPr>
            <a:r>
              <a:rPr lang="zh-CN" altLang="en-US" b="1">
                <a:latin typeface="宋体" pitchFamily="2" charset="-122"/>
              </a:rPr>
              <a:t>         </a:t>
            </a:r>
            <a:r>
              <a:rPr lang="zh-CN" altLang="en-US" b="1">
                <a:solidFill>
                  <a:srgbClr val="FF0000"/>
                </a:solidFill>
                <a:latin typeface="宋体" pitchFamily="2" charset="-122"/>
              </a:rPr>
              <a:t>邮件转发</a:t>
            </a:r>
            <a:r>
              <a:rPr lang="zh-CN" altLang="en-US" b="1">
                <a:latin typeface="宋体" pitchFamily="2" charset="-122"/>
              </a:rPr>
              <a:t>（收方用户重新指定新的收方）；</a:t>
            </a:r>
          </a:p>
          <a:p>
            <a:pPr>
              <a:spcBef>
                <a:spcPct val="20000"/>
              </a:spcBef>
              <a:buFont typeface="宋体" pitchFamily="2" charset="-122"/>
              <a:buChar char="★"/>
            </a:pPr>
            <a:r>
              <a:rPr lang="zh-CN" altLang="en-US" b="1">
                <a:solidFill>
                  <a:srgbClr val="FF0000"/>
                </a:solidFill>
                <a:latin typeface="宋体" pitchFamily="2" charset="-122"/>
              </a:rPr>
              <a:t> 接收功能</a:t>
            </a:r>
            <a:r>
              <a:rPr lang="zh-CN" altLang="en-US" b="1">
                <a:latin typeface="宋体" pitchFamily="2" charset="-122"/>
              </a:rPr>
              <a:t>，接收者调用电子邮件服务来访问和阅读投递来的邮件，必要时也可进行回复；</a:t>
            </a:r>
          </a:p>
          <a:p>
            <a:pPr>
              <a:spcBef>
                <a:spcPct val="20000"/>
              </a:spcBef>
              <a:buFont typeface="宋体" pitchFamily="2" charset="-122"/>
              <a:buChar char="★"/>
            </a:pPr>
            <a:r>
              <a:rPr lang="zh-CN" altLang="en-US" b="1">
                <a:solidFill>
                  <a:srgbClr val="FF0000"/>
                </a:solidFill>
                <a:latin typeface="宋体" pitchFamily="2" charset="-122"/>
              </a:rPr>
              <a:t> 存储功能</a:t>
            </a:r>
            <a:r>
              <a:rPr lang="zh-CN" altLang="en-US" b="1">
                <a:latin typeface="宋体" pitchFamily="2" charset="-122"/>
              </a:rPr>
              <a:t>，双方都可对指定的</a:t>
            </a:r>
            <a:r>
              <a:rPr lang="zh-CN" altLang="en-US" b="1"/>
              <a:t>邮件</a:t>
            </a:r>
            <a:r>
              <a:rPr lang="zh-CN" altLang="en-US" b="1">
                <a:latin typeface="宋体" pitchFamily="2" charset="-122"/>
              </a:rPr>
              <a:t>进行存储归档处理；</a:t>
            </a:r>
          </a:p>
          <a:p>
            <a:pPr>
              <a:spcBef>
                <a:spcPct val="20000"/>
              </a:spcBef>
              <a:buFont typeface="宋体" pitchFamily="2" charset="-122"/>
              <a:buChar char="★"/>
            </a:pPr>
            <a:r>
              <a:rPr lang="zh-CN" altLang="en-US" b="1">
                <a:solidFill>
                  <a:srgbClr val="FF0000"/>
                </a:solidFill>
                <a:latin typeface="宋体" pitchFamily="2" charset="-122"/>
              </a:rPr>
              <a:t> 回执业务</a:t>
            </a:r>
            <a:r>
              <a:rPr lang="zh-CN" altLang="en-US" b="1">
                <a:latin typeface="宋体" pitchFamily="2" charset="-122"/>
              </a:rPr>
              <a:t>，使得用户可以了解邮件传递的过程，包括</a:t>
            </a:r>
            <a:r>
              <a:rPr lang="zh-CN" altLang="en-US" b="1">
                <a:solidFill>
                  <a:srgbClr val="FF0000"/>
                </a:solidFill>
                <a:latin typeface="宋体" pitchFamily="2" charset="-122"/>
              </a:rPr>
              <a:t>投递报告</a:t>
            </a:r>
            <a:r>
              <a:rPr lang="zh-CN" altLang="en-US" b="1">
                <a:latin typeface="宋体" pitchFamily="2" charset="-122"/>
              </a:rPr>
              <a:t>、</a:t>
            </a:r>
            <a:r>
              <a:rPr lang="zh-CN" altLang="en-US" b="1">
                <a:solidFill>
                  <a:srgbClr val="FF0000"/>
                </a:solidFill>
                <a:latin typeface="宋体" pitchFamily="2" charset="-122"/>
              </a:rPr>
              <a:t>接收报告</a:t>
            </a:r>
            <a:r>
              <a:rPr lang="zh-CN" altLang="en-US" b="1">
                <a:latin typeface="宋体" pitchFamily="2" charset="-122"/>
              </a:rPr>
              <a:t>等</a:t>
            </a:r>
            <a:r>
              <a:rPr lang="zh-CN" altLang="en-US" sz="3200">
                <a:latin typeface="宋体" pitchFamily="2" charset="-122"/>
              </a:rPr>
              <a:t>；</a:t>
            </a:r>
          </a:p>
          <a:p>
            <a:pPr>
              <a:spcBef>
                <a:spcPct val="20000"/>
              </a:spcBef>
              <a:buFont typeface="宋体" pitchFamily="2" charset="-122"/>
              <a:buChar char="★"/>
            </a:pPr>
            <a:r>
              <a:rPr lang="zh-CN" altLang="en-US" b="1">
                <a:solidFill>
                  <a:srgbClr val="FF0000"/>
                </a:solidFill>
                <a:latin typeface="宋体" pitchFamily="2" charset="-122"/>
              </a:rPr>
              <a:t> </a:t>
            </a:r>
            <a:r>
              <a:rPr lang="zh-CN" altLang="en-US" b="1">
                <a:latin typeface="宋体" pitchFamily="2" charset="-122"/>
              </a:rPr>
              <a:t>支持多种类型信息（正文、图形、语音等）的交换。</a:t>
            </a:r>
          </a:p>
        </p:txBody>
      </p:sp>
      <p:sp>
        <p:nvSpPr>
          <p:cNvPr id="850948" name="Rectangle 4"/>
          <p:cNvSpPr>
            <a:spLocks noChangeArrowheads="1"/>
          </p:cNvSpPr>
          <p:nvPr/>
        </p:nvSpPr>
        <p:spPr bwMode="auto">
          <a:xfrm>
            <a:off x="228600" y="61595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4037" name="Text Box 5"/>
          <p:cNvSpPr txBox="1">
            <a:spLocks noChangeArrowheads="1"/>
          </p:cNvSpPr>
          <p:nvPr/>
        </p:nvSpPr>
        <p:spPr bwMode="auto">
          <a:xfrm>
            <a:off x="96838" y="115888"/>
            <a:ext cx="4979987" cy="457200"/>
          </a:xfrm>
          <a:prstGeom prst="rect">
            <a:avLst/>
          </a:prstGeom>
          <a:noFill/>
          <a:ln w="9525">
            <a:noFill/>
            <a:miter lim="800000"/>
            <a:headEnd/>
            <a:tailEnd/>
          </a:ln>
        </p:spPr>
        <p:txBody>
          <a:bodyPr>
            <a:spAutoFit/>
          </a:bodyPr>
          <a:lstStyle/>
          <a:p>
            <a:pPr>
              <a:spcBef>
                <a:spcPts val="300"/>
              </a:spcBef>
              <a:spcAft>
                <a:spcPts val="300"/>
              </a:spcAft>
            </a:pPr>
            <a:r>
              <a:rPr lang="zh-CN" altLang="en-US" b="1">
                <a:latin typeface="宋体" pitchFamily="2" charset="-122"/>
              </a:rPr>
              <a:t>（</a:t>
            </a:r>
            <a:r>
              <a:rPr lang="en-US" altLang="zh-CN" b="1">
                <a:latin typeface="宋体" pitchFamily="2" charset="-122"/>
              </a:rPr>
              <a:t>2</a:t>
            </a:r>
            <a:r>
              <a:rPr lang="zh-CN" altLang="en-US" b="1">
                <a:latin typeface="宋体" pitchFamily="2" charset="-122"/>
              </a:rPr>
              <a:t>） </a:t>
            </a:r>
            <a:r>
              <a:rPr lang="en-US" altLang="zh-CN" b="1">
                <a:latin typeface="宋体" pitchFamily="2" charset="-122"/>
              </a:rPr>
              <a:t>MHS</a:t>
            </a:r>
            <a:r>
              <a:rPr lang="zh-CN" altLang="en-US" b="1">
                <a:latin typeface="宋体" pitchFamily="2" charset="-122"/>
              </a:rPr>
              <a:t>系统的基本功能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1981200" y="4414838"/>
            <a:ext cx="228600" cy="0"/>
          </a:xfrm>
          <a:prstGeom prst="line">
            <a:avLst/>
          </a:prstGeom>
          <a:noFill/>
          <a:ln w="28575">
            <a:noFill/>
            <a:round/>
            <a:headEnd/>
            <a:tailEnd type="triangle" w="med" len="med"/>
          </a:ln>
        </p:spPr>
        <p:txBody>
          <a:bodyPr wrap="none" anchor="ctr"/>
          <a:lstStyle/>
          <a:p>
            <a:endParaRPr lang="zh-CN" altLang="en-US"/>
          </a:p>
        </p:txBody>
      </p:sp>
      <p:sp>
        <p:nvSpPr>
          <p:cNvPr id="27651" name="Line 3"/>
          <p:cNvSpPr>
            <a:spLocks noChangeShapeType="1"/>
          </p:cNvSpPr>
          <p:nvPr/>
        </p:nvSpPr>
        <p:spPr bwMode="auto">
          <a:xfrm>
            <a:off x="3429000" y="4414838"/>
            <a:ext cx="228600" cy="0"/>
          </a:xfrm>
          <a:prstGeom prst="line">
            <a:avLst/>
          </a:prstGeom>
          <a:noFill/>
          <a:ln w="28575">
            <a:noFill/>
            <a:round/>
            <a:headEnd/>
            <a:tailEnd type="triangle" w="med" len="med"/>
          </a:ln>
        </p:spPr>
        <p:txBody>
          <a:bodyPr wrap="none" anchor="ctr"/>
          <a:lstStyle/>
          <a:p>
            <a:endParaRPr lang="zh-CN" altLang="en-US"/>
          </a:p>
        </p:txBody>
      </p:sp>
      <p:sp>
        <p:nvSpPr>
          <p:cNvPr id="27652" name="Line 4"/>
          <p:cNvSpPr>
            <a:spLocks noChangeShapeType="1"/>
          </p:cNvSpPr>
          <p:nvPr/>
        </p:nvSpPr>
        <p:spPr bwMode="auto">
          <a:xfrm>
            <a:off x="4737100" y="4414838"/>
            <a:ext cx="215900" cy="0"/>
          </a:xfrm>
          <a:prstGeom prst="line">
            <a:avLst/>
          </a:prstGeom>
          <a:noFill/>
          <a:ln w="28575">
            <a:noFill/>
            <a:round/>
            <a:headEnd/>
            <a:tailEnd type="triangle" w="med" len="med"/>
          </a:ln>
        </p:spPr>
        <p:txBody>
          <a:bodyPr wrap="none" anchor="ctr"/>
          <a:lstStyle/>
          <a:p>
            <a:endParaRPr lang="zh-CN" altLang="en-US"/>
          </a:p>
        </p:txBody>
      </p:sp>
      <p:grpSp>
        <p:nvGrpSpPr>
          <p:cNvPr id="2" name="Group 5"/>
          <p:cNvGrpSpPr>
            <a:grpSpLocks/>
          </p:cNvGrpSpPr>
          <p:nvPr/>
        </p:nvGrpSpPr>
        <p:grpSpPr bwMode="auto">
          <a:xfrm>
            <a:off x="0" y="2016125"/>
            <a:ext cx="8851900" cy="2420938"/>
            <a:chOff x="0" y="1115"/>
            <a:chExt cx="5576" cy="1525"/>
          </a:xfrm>
        </p:grpSpPr>
        <p:sp>
          <p:nvSpPr>
            <p:cNvPr id="27665" name="Line 6"/>
            <p:cNvSpPr>
              <a:spLocks noChangeShapeType="1"/>
            </p:cNvSpPr>
            <p:nvPr/>
          </p:nvSpPr>
          <p:spPr bwMode="auto">
            <a:xfrm>
              <a:off x="192" y="1756"/>
              <a:ext cx="5376" cy="0"/>
            </a:xfrm>
            <a:prstGeom prst="line">
              <a:avLst/>
            </a:prstGeom>
            <a:noFill/>
            <a:ln w="28575">
              <a:solidFill>
                <a:schemeClr val="tx1"/>
              </a:solidFill>
              <a:round/>
              <a:headEnd/>
              <a:tailEnd/>
            </a:ln>
          </p:spPr>
          <p:txBody>
            <a:bodyPr wrap="none" anchor="ctr"/>
            <a:lstStyle/>
            <a:p>
              <a:endParaRPr lang="zh-CN" altLang="en-US"/>
            </a:p>
          </p:txBody>
        </p:sp>
        <p:sp>
          <p:nvSpPr>
            <p:cNvPr id="27666" name="Line 7"/>
            <p:cNvSpPr>
              <a:spLocks noChangeShapeType="1"/>
            </p:cNvSpPr>
            <p:nvPr/>
          </p:nvSpPr>
          <p:spPr bwMode="auto">
            <a:xfrm>
              <a:off x="528" y="1708"/>
              <a:ext cx="0" cy="96"/>
            </a:xfrm>
            <a:prstGeom prst="line">
              <a:avLst/>
            </a:prstGeom>
            <a:noFill/>
            <a:ln w="28575">
              <a:solidFill>
                <a:srgbClr val="FF0000"/>
              </a:solidFill>
              <a:round/>
              <a:headEnd/>
              <a:tailEnd/>
            </a:ln>
          </p:spPr>
          <p:txBody>
            <a:bodyPr wrap="none" anchor="ctr"/>
            <a:lstStyle/>
            <a:p>
              <a:endParaRPr lang="zh-CN" altLang="en-US"/>
            </a:p>
          </p:txBody>
        </p:sp>
        <p:sp>
          <p:nvSpPr>
            <p:cNvPr id="27667" name="Line 8"/>
            <p:cNvSpPr>
              <a:spLocks noChangeShapeType="1"/>
            </p:cNvSpPr>
            <p:nvPr/>
          </p:nvSpPr>
          <p:spPr bwMode="auto">
            <a:xfrm>
              <a:off x="1440" y="1708"/>
              <a:ext cx="0" cy="96"/>
            </a:xfrm>
            <a:prstGeom prst="line">
              <a:avLst/>
            </a:prstGeom>
            <a:noFill/>
            <a:ln w="28575">
              <a:solidFill>
                <a:srgbClr val="FF0000"/>
              </a:solidFill>
              <a:round/>
              <a:headEnd/>
              <a:tailEnd/>
            </a:ln>
          </p:spPr>
          <p:txBody>
            <a:bodyPr wrap="none" anchor="ctr"/>
            <a:lstStyle/>
            <a:p>
              <a:endParaRPr lang="zh-CN" altLang="en-US"/>
            </a:p>
          </p:txBody>
        </p:sp>
        <p:sp>
          <p:nvSpPr>
            <p:cNvPr id="27668" name="Line 9"/>
            <p:cNvSpPr>
              <a:spLocks noChangeShapeType="1"/>
            </p:cNvSpPr>
            <p:nvPr/>
          </p:nvSpPr>
          <p:spPr bwMode="auto">
            <a:xfrm>
              <a:off x="2304" y="1708"/>
              <a:ext cx="0" cy="96"/>
            </a:xfrm>
            <a:prstGeom prst="line">
              <a:avLst/>
            </a:prstGeom>
            <a:noFill/>
            <a:ln w="28575">
              <a:solidFill>
                <a:srgbClr val="FF0000"/>
              </a:solidFill>
              <a:round/>
              <a:headEnd/>
              <a:tailEnd/>
            </a:ln>
          </p:spPr>
          <p:txBody>
            <a:bodyPr wrap="none" anchor="ctr"/>
            <a:lstStyle/>
            <a:p>
              <a:endParaRPr lang="zh-CN" altLang="en-US"/>
            </a:p>
          </p:txBody>
        </p:sp>
        <p:sp>
          <p:nvSpPr>
            <p:cNvPr id="27669" name="Line 10"/>
            <p:cNvSpPr>
              <a:spLocks noChangeShapeType="1"/>
            </p:cNvSpPr>
            <p:nvPr/>
          </p:nvSpPr>
          <p:spPr bwMode="auto">
            <a:xfrm>
              <a:off x="3120" y="1708"/>
              <a:ext cx="0" cy="96"/>
            </a:xfrm>
            <a:prstGeom prst="line">
              <a:avLst/>
            </a:prstGeom>
            <a:noFill/>
            <a:ln w="28575">
              <a:solidFill>
                <a:srgbClr val="FF0000"/>
              </a:solidFill>
              <a:round/>
              <a:headEnd/>
              <a:tailEnd/>
            </a:ln>
          </p:spPr>
          <p:txBody>
            <a:bodyPr wrap="none" anchor="ctr"/>
            <a:lstStyle/>
            <a:p>
              <a:endParaRPr lang="zh-CN" altLang="en-US"/>
            </a:p>
          </p:txBody>
        </p:sp>
        <p:sp>
          <p:nvSpPr>
            <p:cNvPr id="27670" name="Line 11"/>
            <p:cNvSpPr>
              <a:spLocks noChangeShapeType="1"/>
            </p:cNvSpPr>
            <p:nvPr/>
          </p:nvSpPr>
          <p:spPr bwMode="auto">
            <a:xfrm>
              <a:off x="3936" y="1708"/>
              <a:ext cx="0" cy="96"/>
            </a:xfrm>
            <a:prstGeom prst="line">
              <a:avLst/>
            </a:prstGeom>
            <a:noFill/>
            <a:ln w="28575">
              <a:solidFill>
                <a:schemeClr val="tx1"/>
              </a:solidFill>
              <a:round/>
              <a:headEnd/>
              <a:tailEnd/>
            </a:ln>
          </p:spPr>
          <p:txBody>
            <a:bodyPr wrap="none" anchor="ctr"/>
            <a:lstStyle/>
            <a:p>
              <a:endParaRPr lang="zh-CN" altLang="en-US"/>
            </a:p>
          </p:txBody>
        </p:sp>
        <p:sp>
          <p:nvSpPr>
            <p:cNvPr id="27671" name="Line 12"/>
            <p:cNvSpPr>
              <a:spLocks noChangeShapeType="1"/>
            </p:cNvSpPr>
            <p:nvPr/>
          </p:nvSpPr>
          <p:spPr bwMode="auto">
            <a:xfrm>
              <a:off x="4704" y="1708"/>
              <a:ext cx="0" cy="96"/>
            </a:xfrm>
            <a:prstGeom prst="line">
              <a:avLst/>
            </a:prstGeom>
            <a:noFill/>
            <a:ln w="28575">
              <a:solidFill>
                <a:schemeClr val="tx1"/>
              </a:solidFill>
              <a:round/>
              <a:headEnd/>
              <a:tailEnd/>
            </a:ln>
          </p:spPr>
          <p:txBody>
            <a:bodyPr wrap="none" anchor="ctr"/>
            <a:lstStyle/>
            <a:p>
              <a:endParaRPr lang="zh-CN" altLang="en-US"/>
            </a:p>
          </p:txBody>
        </p:sp>
        <p:sp>
          <p:nvSpPr>
            <p:cNvPr id="27672" name="Line 13"/>
            <p:cNvSpPr>
              <a:spLocks noChangeShapeType="1"/>
            </p:cNvSpPr>
            <p:nvPr/>
          </p:nvSpPr>
          <p:spPr bwMode="auto">
            <a:xfrm>
              <a:off x="5424" y="1708"/>
              <a:ext cx="0" cy="96"/>
            </a:xfrm>
            <a:prstGeom prst="line">
              <a:avLst/>
            </a:prstGeom>
            <a:noFill/>
            <a:ln w="28575">
              <a:solidFill>
                <a:srgbClr val="FF0000"/>
              </a:solidFill>
              <a:round/>
              <a:headEnd/>
              <a:tailEnd/>
            </a:ln>
          </p:spPr>
          <p:txBody>
            <a:bodyPr wrap="none" anchor="ctr"/>
            <a:lstStyle/>
            <a:p>
              <a:endParaRPr lang="zh-CN" altLang="en-US"/>
            </a:p>
          </p:txBody>
        </p:sp>
        <p:sp>
          <p:nvSpPr>
            <p:cNvPr id="27673" name="Line 14"/>
            <p:cNvSpPr>
              <a:spLocks noChangeShapeType="1"/>
            </p:cNvSpPr>
            <p:nvPr/>
          </p:nvSpPr>
          <p:spPr bwMode="auto">
            <a:xfrm>
              <a:off x="288" y="1372"/>
              <a:ext cx="48" cy="33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74" name="Text Box 15"/>
            <p:cNvSpPr txBox="1">
              <a:spLocks noChangeArrowheads="1"/>
            </p:cNvSpPr>
            <p:nvPr/>
          </p:nvSpPr>
          <p:spPr bwMode="auto">
            <a:xfrm>
              <a:off x="0" y="1115"/>
              <a:ext cx="632" cy="212"/>
            </a:xfrm>
            <a:prstGeom prst="rect">
              <a:avLst/>
            </a:prstGeom>
            <a:noFill/>
            <a:ln w="28575">
              <a:noFill/>
              <a:miter lim="800000"/>
              <a:headEnd/>
              <a:tailEnd/>
            </a:ln>
          </p:spPr>
          <p:txBody>
            <a:bodyPr wrap="none">
              <a:spAutoFit/>
            </a:bodyPr>
            <a:lstStyle/>
            <a:p>
              <a:r>
                <a:rPr lang="zh-CN" altLang="en-US" sz="1600" b="1"/>
                <a:t>会话开始</a:t>
              </a:r>
              <a:endParaRPr lang="zh-CN" altLang="en-US" sz="1600"/>
            </a:p>
          </p:txBody>
        </p:sp>
        <p:sp>
          <p:nvSpPr>
            <p:cNvPr id="27675" name="Line 16"/>
            <p:cNvSpPr>
              <a:spLocks noChangeShapeType="1"/>
            </p:cNvSpPr>
            <p:nvPr/>
          </p:nvSpPr>
          <p:spPr bwMode="auto">
            <a:xfrm flipV="1">
              <a:off x="528" y="1804"/>
              <a:ext cx="0" cy="528"/>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76" name="Text Box 17"/>
            <p:cNvSpPr txBox="1">
              <a:spLocks noChangeArrowheads="1"/>
            </p:cNvSpPr>
            <p:nvPr/>
          </p:nvSpPr>
          <p:spPr bwMode="auto">
            <a:xfrm>
              <a:off x="144" y="2312"/>
              <a:ext cx="632" cy="212"/>
            </a:xfrm>
            <a:prstGeom prst="rect">
              <a:avLst/>
            </a:prstGeom>
            <a:noFill/>
            <a:ln w="28575">
              <a:noFill/>
              <a:miter lim="800000"/>
              <a:headEnd/>
              <a:tailEnd/>
            </a:ln>
          </p:spPr>
          <p:txBody>
            <a:bodyPr wrap="none">
              <a:spAutoFit/>
            </a:bodyPr>
            <a:lstStyle/>
            <a:p>
              <a:r>
                <a:rPr lang="zh-CN" altLang="en-US" sz="1600" b="1"/>
                <a:t>活动开始</a:t>
              </a:r>
              <a:endParaRPr lang="zh-CN" altLang="en-US" sz="1600"/>
            </a:p>
          </p:txBody>
        </p:sp>
        <p:sp>
          <p:nvSpPr>
            <p:cNvPr id="27677" name="Line 18"/>
            <p:cNvSpPr>
              <a:spLocks noChangeShapeType="1"/>
            </p:cNvSpPr>
            <p:nvPr/>
          </p:nvSpPr>
          <p:spPr bwMode="auto">
            <a:xfrm flipV="1">
              <a:off x="768"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78" name="Line 19"/>
            <p:cNvSpPr>
              <a:spLocks noChangeShapeType="1"/>
            </p:cNvSpPr>
            <p:nvPr/>
          </p:nvSpPr>
          <p:spPr bwMode="auto">
            <a:xfrm flipV="1">
              <a:off x="1008"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79" name="Line 20"/>
            <p:cNvSpPr>
              <a:spLocks noChangeShapeType="1"/>
            </p:cNvSpPr>
            <p:nvPr/>
          </p:nvSpPr>
          <p:spPr bwMode="auto">
            <a:xfrm flipV="1">
              <a:off x="1248"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0" name="Line 21"/>
            <p:cNvSpPr>
              <a:spLocks noChangeShapeType="1"/>
            </p:cNvSpPr>
            <p:nvPr/>
          </p:nvSpPr>
          <p:spPr bwMode="auto">
            <a:xfrm flipV="1">
              <a:off x="1680"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1" name="Line 22"/>
            <p:cNvSpPr>
              <a:spLocks noChangeShapeType="1"/>
            </p:cNvSpPr>
            <p:nvPr/>
          </p:nvSpPr>
          <p:spPr bwMode="auto">
            <a:xfrm flipV="1">
              <a:off x="2064"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2" name="Line 23"/>
            <p:cNvSpPr>
              <a:spLocks noChangeShapeType="1"/>
            </p:cNvSpPr>
            <p:nvPr/>
          </p:nvSpPr>
          <p:spPr bwMode="auto">
            <a:xfrm flipV="1">
              <a:off x="2496"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3" name="Line 24"/>
            <p:cNvSpPr>
              <a:spLocks noChangeShapeType="1"/>
            </p:cNvSpPr>
            <p:nvPr/>
          </p:nvSpPr>
          <p:spPr bwMode="auto">
            <a:xfrm flipV="1">
              <a:off x="2928"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4" name="Line 25"/>
            <p:cNvSpPr>
              <a:spLocks noChangeShapeType="1"/>
            </p:cNvSpPr>
            <p:nvPr/>
          </p:nvSpPr>
          <p:spPr bwMode="auto">
            <a:xfrm flipV="1">
              <a:off x="3408"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5" name="Line 26"/>
            <p:cNvSpPr>
              <a:spLocks noChangeShapeType="1"/>
            </p:cNvSpPr>
            <p:nvPr/>
          </p:nvSpPr>
          <p:spPr bwMode="auto">
            <a:xfrm flipV="1">
              <a:off x="3696"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6" name="Line 27"/>
            <p:cNvSpPr>
              <a:spLocks noChangeShapeType="1"/>
            </p:cNvSpPr>
            <p:nvPr/>
          </p:nvSpPr>
          <p:spPr bwMode="auto">
            <a:xfrm flipV="1">
              <a:off x="1440" y="1804"/>
              <a:ext cx="0" cy="43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7" name="Line 28"/>
            <p:cNvSpPr>
              <a:spLocks noChangeShapeType="1"/>
            </p:cNvSpPr>
            <p:nvPr/>
          </p:nvSpPr>
          <p:spPr bwMode="auto">
            <a:xfrm flipV="1">
              <a:off x="2304" y="1756"/>
              <a:ext cx="0" cy="48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8" name="Line 29"/>
            <p:cNvSpPr>
              <a:spLocks noChangeShapeType="1"/>
            </p:cNvSpPr>
            <p:nvPr/>
          </p:nvSpPr>
          <p:spPr bwMode="auto">
            <a:xfrm flipV="1">
              <a:off x="3120" y="1756"/>
              <a:ext cx="0" cy="624"/>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89" name="Line 30"/>
            <p:cNvSpPr>
              <a:spLocks noChangeShapeType="1"/>
            </p:cNvSpPr>
            <p:nvPr/>
          </p:nvSpPr>
          <p:spPr bwMode="auto">
            <a:xfrm flipV="1">
              <a:off x="3936" y="1756"/>
              <a:ext cx="0" cy="43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90" name="Line 31"/>
            <p:cNvSpPr>
              <a:spLocks noChangeShapeType="1"/>
            </p:cNvSpPr>
            <p:nvPr/>
          </p:nvSpPr>
          <p:spPr bwMode="auto">
            <a:xfrm flipH="1" flipV="1">
              <a:off x="4704" y="1756"/>
              <a:ext cx="0" cy="48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91" name="Line 32"/>
            <p:cNvSpPr>
              <a:spLocks noChangeShapeType="1"/>
            </p:cNvSpPr>
            <p:nvPr/>
          </p:nvSpPr>
          <p:spPr bwMode="auto">
            <a:xfrm flipH="1" flipV="1">
              <a:off x="5424" y="1756"/>
              <a:ext cx="0" cy="67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692" name="Text Box 33"/>
            <p:cNvSpPr txBox="1">
              <a:spLocks noChangeArrowheads="1"/>
            </p:cNvSpPr>
            <p:nvPr/>
          </p:nvSpPr>
          <p:spPr bwMode="auto">
            <a:xfrm>
              <a:off x="1104" y="2236"/>
              <a:ext cx="632" cy="212"/>
            </a:xfrm>
            <a:prstGeom prst="rect">
              <a:avLst/>
            </a:prstGeom>
            <a:noFill/>
            <a:ln w="28575">
              <a:noFill/>
              <a:miter lim="800000"/>
              <a:headEnd/>
              <a:tailEnd/>
            </a:ln>
          </p:spPr>
          <p:txBody>
            <a:bodyPr wrap="none">
              <a:spAutoFit/>
            </a:bodyPr>
            <a:lstStyle/>
            <a:p>
              <a:r>
                <a:rPr lang="zh-CN" altLang="en-US" sz="1600" b="1"/>
                <a:t>主同步点</a:t>
              </a:r>
              <a:endParaRPr lang="zh-CN" altLang="en-US" sz="1600"/>
            </a:p>
          </p:txBody>
        </p:sp>
        <p:sp>
          <p:nvSpPr>
            <p:cNvPr id="27693" name="Text Box 34"/>
            <p:cNvSpPr txBox="1">
              <a:spLocks noChangeArrowheads="1"/>
            </p:cNvSpPr>
            <p:nvPr/>
          </p:nvSpPr>
          <p:spPr bwMode="auto">
            <a:xfrm>
              <a:off x="720" y="1996"/>
              <a:ext cx="632" cy="212"/>
            </a:xfrm>
            <a:prstGeom prst="rect">
              <a:avLst/>
            </a:prstGeom>
            <a:noFill/>
            <a:ln w="28575">
              <a:noFill/>
              <a:miter lim="800000"/>
              <a:headEnd/>
              <a:tailEnd/>
            </a:ln>
          </p:spPr>
          <p:txBody>
            <a:bodyPr wrap="none">
              <a:spAutoFit/>
            </a:bodyPr>
            <a:lstStyle/>
            <a:p>
              <a:r>
                <a:rPr lang="zh-CN" altLang="en-US" sz="1600" b="1"/>
                <a:t>次同步点</a:t>
              </a:r>
              <a:endParaRPr lang="zh-CN" altLang="en-US" sz="1600"/>
            </a:p>
          </p:txBody>
        </p:sp>
        <p:sp>
          <p:nvSpPr>
            <p:cNvPr id="27694" name="Line 35"/>
            <p:cNvSpPr>
              <a:spLocks noChangeShapeType="1"/>
            </p:cNvSpPr>
            <p:nvPr/>
          </p:nvSpPr>
          <p:spPr bwMode="auto">
            <a:xfrm>
              <a:off x="528" y="1324"/>
              <a:ext cx="0" cy="288"/>
            </a:xfrm>
            <a:prstGeom prst="line">
              <a:avLst/>
            </a:prstGeom>
            <a:noFill/>
            <a:ln w="28575">
              <a:solidFill>
                <a:schemeClr val="tx1"/>
              </a:solidFill>
              <a:prstDash val="sysDot"/>
              <a:round/>
              <a:headEnd/>
              <a:tailEnd/>
            </a:ln>
          </p:spPr>
          <p:txBody>
            <a:bodyPr wrap="none" anchor="ctr"/>
            <a:lstStyle/>
            <a:p>
              <a:endParaRPr lang="zh-CN" altLang="en-US"/>
            </a:p>
          </p:txBody>
        </p:sp>
        <p:sp>
          <p:nvSpPr>
            <p:cNvPr id="27695" name="Line 36"/>
            <p:cNvSpPr>
              <a:spLocks noChangeShapeType="1"/>
            </p:cNvSpPr>
            <p:nvPr/>
          </p:nvSpPr>
          <p:spPr bwMode="auto">
            <a:xfrm>
              <a:off x="1440" y="1372"/>
              <a:ext cx="0" cy="288"/>
            </a:xfrm>
            <a:prstGeom prst="line">
              <a:avLst/>
            </a:prstGeom>
            <a:noFill/>
            <a:ln w="28575">
              <a:solidFill>
                <a:schemeClr val="tx1"/>
              </a:solidFill>
              <a:prstDash val="sysDot"/>
              <a:round/>
              <a:headEnd/>
              <a:tailEnd/>
            </a:ln>
          </p:spPr>
          <p:txBody>
            <a:bodyPr wrap="none" anchor="ctr"/>
            <a:lstStyle/>
            <a:p>
              <a:endParaRPr lang="zh-CN" altLang="en-US"/>
            </a:p>
          </p:txBody>
        </p:sp>
        <p:sp>
          <p:nvSpPr>
            <p:cNvPr id="27696" name="Line 37"/>
            <p:cNvSpPr>
              <a:spLocks noChangeShapeType="1"/>
            </p:cNvSpPr>
            <p:nvPr/>
          </p:nvSpPr>
          <p:spPr bwMode="auto">
            <a:xfrm>
              <a:off x="2304" y="1372"/>
              <a:ext cx="0" cy="288"/>
            </a:xfrm>
            <a:prstGeom prst="line">
              <a:avLst/>
            </a:prstGeom>
            <a:noFill/>
            <a:ln w="28575">
              <a:solidFill>
                <a:schemeClr val="tx1"/>
              </a:solidFill>
              <a:prstDash val="sysDot"/>
              <a:round/>
              <a:headEnd/>
              <a:tailEnd/>
            </a:ln>
          </p:spPr>
          <p:txBody>
            <a:bodyPr wrap="none" anchor="ctr"/>
            <a:lstStyle/>
            <a:p>
              <a:endParaRPr lang="zh-CN" altLang="en-US"/>
            </a:p>
          </p:txBody>
        </p:sp>
        <p:sp>
          <p:nvSpPr>
            <p:cNvPr id="27697" name="Line 38"/>
            <p:cNvSpPr>
              <a:spLocks noChangeShapeType="1"/>
            </p:cNvSpPr>
            <p:nvPr/>
          </p:nvSpPr>
          <p:spPr bwMode="auto">
            <a:xfrm>
              <a:off x="3120" y="1276"/>
              <a:ext cx="0" cy="288"/>
            </a:xfrm>
            <a:prstGeom prst="line">
              <a:avLst/>
            </a:prstGeom>
            <a:noFill/>
            <a:ln w="28575">
              <a:solidFill>
                <a:schemeClr val="tx1"/>
              </a:solidFill>
              <a:prstDash val="sysDot"/>
              <a:round/>
              <a:headEnd/>
              <a:tailEnd/>
            </a:ln>
          </p:spPr>
          <p:txBody>
            <a:bodyPr wrap="none" anchor="ctr"/>
            <a:lstStyle/>
            <a:p>
              <a:endParaRPr lang="zh-CN" altLang="en-US"/>
            </a:p>
          </p:txBody>
        </p:sp>
        <p:sp>
          <p:nvSpPr>
            <p:cNvPr id="27698" name="Line 39"/>
            <p:cNvSpPr>
              <a:spLocks noChangeShapeType="1"/>
            </p:cNvSpPr>
            <p:nvPr/>
          </p:nvSpPr>
          <p:spPr bwMode="auto">
            <a:xfrm>
              <a:off x="3168" y="1276"/>
              <a:ext cx="0" cy="288"/>
            </a:xfrm>
            <a:prstGeom prst="line">
              <a:avLst/>
            </a:prstGeom>
            <a:noFill/>
            <a:ln w="28575">
              <a:solidFill>
                <a:schemeClr val="tx1"/>
              </a:solidFill>
              <a:prstDash val="sysDot"/>
              <a:round/>
              <a:headEnd/>
              <a:tailEnd/>
            </a:ln>
          </p:spPr>
          <p:txBody>
            <a:bodyPr wrap="none" anchor="ctr"/>
            <a:lstStyle/>
            <a:p>
              <a:endParaRPr lang="zh-CN" altLang="en-US"/>
            </a:p>
          </p:txBody>
        </p:sp>
        <p:sp>
          <p:nvSpPr>
            <p:cNvPr id="27699" name="Text Box 40"/>
            <p:cNvSpPr txBox="1">
              <a:spLocks noChangeArrowheads="1"/>
            </p:cNvSpPr>
            <p:nvPr/>
          </p:nvSpPr>
          <p:spPr bwMode="auto">
            <a:xfrm>
              <a:off x="1968" y="2216"/>
              <a:ext cx="632" cy="212"/>
            </a:xfrm>
            <a:prstGeom prst="rect">
              <a:avLst/>
            </a:prstGeom>
            <a:noFill/>
            <a:ln w="28575">
              <a:noFill/>
              <a:miter lim="800000"/>
              <a:headEnd/>
              <a:tailEnd/>
            </a:ln>
          </p:spPr>
          <p:txBody>
            <a:bodyPr wrap="none">
              <a:spAutoFit/>
            </a:bodyPr>
            <a:lstStyle/>
            <a:p>
              <a:r>
                <a:rPr lang="zh-CN" altLang="en-US" sz="1600" b="1"/>
                <a:t>主同步点</a:t>
              </a:r>
              <a:endParaRPr lang="zh-CN" altLang="en-US" sz="1600"/>
            </a:p>
          </p:txBody>
        </p:sp>
        <p:sp>
          <p:nvSpPr>
            <p:cNvPr id="27700" name="Text Box 41"/>
            <p:cNvSpPr txBox="1">
              <a:spLocks noChangeArrowheads="1"/>
            </p:cNvSpPr>
            <p:nvPr/>
          </p:nvSpPr>
          <p:spPr bwMode="auto">
            <a:xfrm>
              <a:off x="2688" y="2388"/>
              <a:ext cx="926" cy="212"/>
            </a:xfrm>
            <a:prstGeom prst="rect">
              <a:avLst/>
            </a:prstGeom>
            <a:noFill/>
            <a:ln w="28575">
              <a:noFill/>
              <a:miter lim="800000"/>
              <a:headEnd/>
              <a:tailEnd/>
            </a:ln>
          </p:spPr>
          <p:txBody>
            <a:bodyPr wrap="none">
              <a:spAutoFit/>
            </a:bodyPr>
            <a:lstStyle/>
            <a:p>
              <a:r>
                <a:rPr lang="zh-CN" altLang="en-US" sz="1600" b="1"/>
                <a:t>活动结束</a:t>
              </a:r>
              <a:r>
                <a:rPr lang="en-US" altLang="zh-CN" sz="1600" b="1"/>
                <a:t>/</a:t>
              </a:r>
              <a:r>
                <a:rPr lang="zh-CN" altLang="en-US" sz="1600" b="1"/>
                <a:t>开始</a:t>
              </a:r>
              <a:endParaRPr lang="zh-CN" altLang="en-US" sz="1600"/>
            </a:p>
          </p:txBody>
        </p:sp>
        <p:sp>
          <p:nvSpPr>
            <p:cNvPr id="27701" name="Line 42"/>
            <p:cNvSpPr>
              <a:spLocks noChangeShapeType="1"/>
            </p:cNvSpPr>
            <p:nvPr/>
          </p:nvSpPr>
          <p:spPr bwMode="auto">
            <a:xfrm>
              <a:off x="3168" y="1708"/>
              <a:ext cx="0" cy="96"/>
            </a:xfrm>
            <a:prstGeom prst="line">
              <a:avLst/>
            </a:prstGeom>
            <a:noFill/>
            <a:ln w="28575">
              <a:solidFill>
                <a:srgbClr val="FF0000"/>
              </a:solidFill>
              <a:round/>
              <a:headEnd/>
              <a:tailEnd/>
            </a:ln>
          </p:spPr>
          <p:txBody>
            <a:bodyPr wrap="none" anchor="ctr"/>
            <a:lstStyle/>
            <a:p>
              <a:endParaRPr lang="zh-CN" altLang="en-US"/>
            </a:p>
          </p:txBody>
        </p:sp>
        <p:sp>
          <p:nvSpPr>
            <p:cNvPr id="27702" name="Line 43"/>
            <p:cNvSpPr>
              <a:spLocks noChangeShapeType="1"/>
            </p:cNvSpPr>
            <p:nvPr/>
          </p:nvSpPr>
          <p:spPr bwMode="auto">
            <a:xfrm flipH="1" flipV="1">
              <a:off x="3168" y="1756"/>
              <a:ext cx="0" cy="576"/>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703" name="Text Box 44"/>
            <p:cNvSpPr txBox="1">
              <a:spLocks noChangeArrowheads="1"/>
            </p:cNvSpPr>
            <p:nvPr/>
          </p:nvSpPr>
          <p:spPr bwMode="auto">
            <a:xfrm>
              <a:off x="4944" y="2428"/>
              <a:ext cx="632" cy="212"/>
            </a:xfrm>
            <a:prstGeom prst="rect">
              <a:avLst/>
            </a:prstGeom>
            <a:noFill/>
            <a:ln w="28575">
              <a:noFill/>
              <a:miter lim="800000"/>
              <a:headEnd/>
              <a:tailEnd/>
            </a:ln>
          </p:spPr>
          <p:txBody>
            <a:bodyPr wrap="none">
              <a:spAutoFit/>
            </a:bodyPr>
            <a:lstStyle/>
            <a:p>
              <a:r>
                <a:rPr lang="zh-CN" altLang="en-US" sz="1600" b="1"/>
                <a:t>活动结束</a:t>
              </a:r>
              <a:endParaRPr lang="zh-CN" altLang="en-US" sz="1600"/>
            </a:p>
          </p:txBody>
        </p:sp>
        <p:sp>
          <p:nvSpPr>
            <p:cNvPr id="27704" name="Line 45"/>
            <p:cNvSpPr>
              <a:spLocks noChangeShapeType="1"/>
            </p:cNvSpPr>
            <p:nvPr/>
          </p:nvSpPr>
          <p:spPr bwMode="auto">
            <a:xfrm>
              <a:off x="5568" y="1708"/>
              <a:ext cx="0" cy="96"/>
            </a:xfrm>
            <a:prstGeom prst="line">
              <a:avLst/>
            </a:prstGeom>
            <a:noFill/>
            <a:ln w="38100">
              <a:solidFill>
                <a:schemeClr val="tx1"/>
              </a:solidFill>
              <a:round/>
              <a:headEnd/>
              <a:tailEnd/>
            </a:ln>
          </p:spPr>
          <p:txBody>
            <a:bodyPr wrap="none" anchor="ctr"/>
            <a:lstStyle/>
            <a:p>
              <a:endParaRPr lang="zh-CN" altLang="en-US"/>
            </a:p>
          </p:txBody>
        </p:sp>
        <p:sp>
          <p:nvSpPr>
            <p:cNvPr id="27705" name="Line 46"/>
            <p:cNvSpPr>
              <a:spLocks noChangeShapeType="1"/>
            </p:cNvSpPr>
            <p:nvPr/>
          </p:nvSpPr>
          <p:spPr bwMode="auto">
            <a:xfrm>
              <a:off x="5472" y="1228"/>
              <a:ext cx="48" cy="43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706" name="Text Box 47"/>
            <p:cNvSpPr txBox="1">
              <a:spLocks noChangeArrowheads="1"/>
            </p:cNvSpPr>
            <p:nvPr/>
          </p:nvSpPr>
          <p:spPr bwMode="auto">
            <a:xfrm>
              <a:off x="4944" y="1132"/>
              <a:ext cx="632" cy="212"/>
            </a:xfrm>
            <a:prstGeom prst="rect">
              <a:avLst/>
            </a:prstGeom>
            <a:noFill/>
            <a:ln w="28575">
              <a:noFill/>
              <a:miter lim="800000"/>
              <a:headEnd/>
              <a:tailEnd/>
            </a:ln>
          </p:spPr>
          <p:txBody>
            <a:bodyPr wrap="none">
              <a:spAutoFit/>
            </a:bodyPr>
            <a:lstStyle/>
            <a:p>
              <a:r>
                <a:rPr lang="zh-CN" altLang="en-US" sz="1600" b="1"/>
                <a:t>会话结束</a:t>
              </a:r>
              <a:endParaRPr lang="zh-CN" altLang="en-US" sz="1600"/>
            </a:p>
          </p:txBody>
        </p:sp>
        <p:sp>
          <p:nvSpPr>
            <p:cNvPr id="27707" name="Text Box 48"/>
            <p:cNvSpPr txBox="1">
              <a:spLocks noChangeArrowheads="1"/>
            </p:cNvSpPr>
            <p:nvPr/>
          </p:nvSpPr>
          <p:spPr bwMode="auto">
            <a:xfrm>
              <a:off x="3648" y="2188"/>
              <a:ext cx="632" cy="212"/>
            </a:xfrm>
            <a:prstGeom prst="rect">
              <a:avLst/>
            </a:prstGeom>
            <a:noFill/>
            <a:ln w="28575">
              <a:noFill/>
              <a:miter lim="800000"/>
              <a:headEnd/>
              <a:tailEnd/>
            </a:ln>
          </p:spPr>
          <p:txBody>
            <a:bodyPr wrap="none">
              <a:spAutoFit/>
            </a:bodyPr>
            <a:lstStyle/>
            <a:p>
              <a:r>
                <a:rPr lang="zh-CN" altLang="en-US" sz="1600" b="1"/>
                <a:t>主同步点</a:t>
              </a:r>
              <a:endParaRPr lang="zh-CN" altLang="en-US" sz="1600"/>
            </a:p>
          </p:txBody>
        </p:sp>
        <p:sp>
          <p:nvSpPr>
            <p:cNvPr id="27708" name="Text Box 49"/>
            <p:cNvSpPr txBox="1">
              <a:spLocks noChangeArrowheads="1"/>
            </p:cNvSpPr>
            <p:nvPr/>
          </p:nvSpPr>
          <p:spPr bwMode="auto">
            <a:xfrm>
              <a:off x="4368" y="2188"/>
              <a:ext cx="632" cy="212"/>
            </a:xfrm>
            <a:prstGeom prst="rect">
              <a:avLst/>
            </a:prstGeom>
            <a:noFill/>
            <a:ln w="28575">
              <a:noFill/>
              <a:miter lim="800000"/>
              <a:headEnd/>
              <a:tailEnd/>
            </a:ln>
          </p:spPr>
          <p:txBody>
            <a:bodyPr wrap="none">
              <a:spAutoFit/>
            </a:bodyPr>
            <a:lstStyle/>
            <a:p>
              <a:r>
                <a:rPr lang="zh-CN" altLang="en-US" sz="1600" b="1"/>
                <a:t>主同步点</a:t>
              </a:r>
              <a:endParaRPr lang="zh-CN" altLang="en-US" sz="1600"/>
            </a:p>
          </p:txBody>
        </p:sp>
        <p:sp>
          <p:nvSpPr>
            <p:cNvPr id="27709" name="Text Box 50"/>
            <p:cNvSpPr txBox="1">
              <a:spLocks noChangeArrowheads="1"/>
            </p:cNvSpPr>
            <p:nvPr/>
          </p:nvSpPr>
          <p:spPr bwMode="auto">
            <a:xfrm>
              <a:off x="662" y="1400"/>
              <a:ext cx="632" cy="212"/>
            </a:xfrm>
            <a:prstGeom prst="rect">
              <a:avLst/>
            </a:prstGeom>
            <a:noFill/>
            <a:ln w="28575">
              <a:noFill/>
              <a:miter lim="800000"/>
              <a:headEnd/>
              <a:tailEnd/>
            </a:ln>
          </p:spPr>
          <p:txBody>
            <a:bodyPr wrap="none">
              <a:spAutoFit/>
            </a:bodyPr>
            <a:lstStyle/>
            <a:p>
              <a:r>
                <a:rPr lang="zh-CN" altLang="en-US" sz="1600" b="1"/>
                <a:t>会话单元</a:t>
              </a:r>
              <a:endParaRPr lang="zh-CN" altLang="en-US" sz="1600"/>
            </a:p>
          </p:txBody>
        </p:sp>
        <p:sp>
          <p:nvSpPr>
            <p:cNvPr id="27710" name="Text Box 51"/>
            <p:cNvSpPr txBox="1">
              <a:spLocks noChangeArrowheads="1"/>
            </p:cNvSpPr>
            <p:nvPr/>
          </p:nvSpPr>
          <p:spPr bwMode="auto">
            <a:xfrm>
              <a:off x="1574" y="1400"/>
              <a:ext cx="632" cy="212"/>
            </a:xfrm>
            <a:prstGeom prst="rect">
              <a:avLst/>
            </a:prstGeom>
            <a:noFill/>
            <a:ln w="28575">
              <a:noFill/>
              <a:miter lim="800000"/>
              <a:headEnd/>
              <a:tailEnd/>
            </a:ln>
          </p:spPr>
          <p:txBody>
            <a:bodyPr wrap="none">
              <a:spAutoFit/>
            </a:bodyPr>
            <a:lstStyle/>
            <a:p>
              <a:r>
                <a:rPr lang="zh-CN" altLang="en-US" sz="1600" b="1"/>
                <a:t>会话单元</a:t>
              </a:r>
              <a:endParaRPr lang="zh-CN" altLang="en-US" sz="1600"/>
            </a:p>
          </p:txBody>
        </p:sp>
        <p:sp>
          <p:nvSpPr>
            <p:cNvPr id="27711" name="Text Box 52"/>
            <p:cNvSpPr txBox="1">
              <a:spLocks noChangeArrowheads="1"/>
            </p:cNvSpPr>
            <p:nvPr/>
          </p:nvSpPr>
          <p:spPr bwMode="auto">
            <a:xfrm>
              <a:off x="2431" y="1400"/>
              <a:ext cx="632" cy="212"/>
            </a:xfrm>
            <a:prstGeom prst="rect">
              <a:avLst/>
            </a:prstGeom>
            <a:noFill/>
            <a:ln w="28575">
              <a:noFill/>
              <a:miter lim="800000"/>
              <a:headEnd/>
              <a:tailEnd/>
            </a:ln>
          </p:spPr>
          <p:txBody>
            <a:bodyPr wrap="none">
              <a:spAutoFit/>
            </a:bodyPr>
            <a:lstStyle/>
            <a:p>
              <a:r>
                <a:rPr lang="zh-CN" altLang="en-US" sz="1600" b="1"/>
                <a:t>会话单元</a:t>
              </a:r>
              <a:endParaRPr lang="zh-CN" altLang="en-US" sz="1600"/>
            </a:p>
          </p:txBody>
        </p:sp>
        <p:sp>
          <p:nvSpPr>
            <p:cNvPr id="27712" name="Line 53"/>
            <p:cNvSpPr>
              <a:spLocks noChangeShapeType="1"/>
            </p:cNvSpPr>
            <p:nvPr/>
          </p:nvSpPr>
          <p:spPr bwMode="auto">
            <a:xfrm>
              <a:off x="384" y="1708"/>
              <a:ext cx="0" cy="96"/>
            </a:xfrm>
            <a:prstGeom prst="line">
              <a:avLst/>
            </a:prstGeom>
            <a:noFill/>
            <a:ln w="38100">
              <a:solidFill>
                <a:schemeClr val="tx1"/>
              </a:solidFill>
              <a:round/>
              <a:headEnd/>
              <a:tailEnd/>
            </a:ln>
          </p:spPr>
          <p:txBody>
            <a:bodyPr wrap="none" anchor="ctr"/>
            <a:lstStyle/>
            <a:p>
              <a:endParaRPr lang="zh-CN" altLang="en-US"/>
            </a:p>
          </p:txBody>
        </p:sp>
        <p:sp>
          <p:nvSpPr>
            <p:cNvPr id="27713" name="Line 54"/>
            <p:cNvSpPr>
              <a:spLocks noChangeShapeType="1"/>
            </p:cNvSpPr>
            <p:nvPr/>
          </p:nvSpPr>
          <p:spPr bwMode="auto">
            <a:xfrm flipV="1">
              <a:off x="2736"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27714" name="Line 55"/>
            <p:cNvSpPr>
              <a:spLocks noChangeShapeType="1"/>
            </p:cNvSpPr>
            <p:nvPr/>
          </p:nvSpPr>
          <p:spPr bwMode="auto">
            <a:xfrm flipV="1">
              <a:off x="1872" y="1756"/>
              <a:ext cx="0" cy="240"/>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27654" name="Text Box 56"/>
          <p:cNvSpPr txBox="1">
            <a:spLocks noChangeArrowheads="1"/>
          </p:cNvSpPr>
          <p:nvPr/>
        </p:nvSpPr>
        <p:spPr bwMode="auto">
          <a:xfrm>
            <a:off x="381000" y="4467225"/>
            <a:ext cx="8534400" cy="1954213"/>
          </a:xfrm>
          <a:prstGeom prst="rect">
            <a:avLst/>
          </a:prstGeom>
          <a:noFill/>
          <a:ln w="9525">
            <a:noFill/>
            <a:miter lim="800000"/>
            <a:headEnd/>
            <a:tailEnd/>
          </a:ln>
        </p:spPr>
        <p:txBody>
          <a:bodyPr>
            <a:spAutoFit/>
          </a:bodyPr>
          <a:lstStyle/>
          <a:p>
            <a:pPr>
              <a:lnSpc>
                <a:spcPct val="120000"/>
              </a:lnSpc>
              <a:spcBef>
                <a:spcPct val="30000"/>
              </a:spcBef>
            </a:pPr>
            <a:r>
              <a:rPr lang="zh-CN" altLang="en-US" b="1">
                <a:latin typeface="宋体" pitchFamily="2" charset="-122"/>
              </a:rPr>
              <a:t>数据</a:t>
            </a:r>
            <a:r>
              <a:rPr lang="zh-CN" altLang="en-US" b="1" u="sng">
                <a:solidFill>
                  <a:srgbClr val="FF0000"/>
                </a:solidFill>
                <a:latin typeface="宋体" pitchFamily="2" charset="-122"/>
              </a:rPr>
              <a:t>令牌</a:t>
            </a:r>
            <a:r>
              <a:rPr lang="zh-CN" altLang="en-US" b="1">
                <a:latin typeface="宋体" pitchFamily="2" charset="-122"/>
              </a:rPr>
              <a:t>标识用户发送数据的权利；通过数据令牌的申请和分  配，保证用户信息交换的顺序性；</a:t>
            </a:r>
          </a:p>
          <a:p>
            <a:pPr algn="ctr">
              <a:lnSpc>
                <a:spcPct val="120000"/>
              </a:lnSpc>
              <a:spcBef>
                <a:spcPct val="30000"/>
              </a:spcBef>
            </a:pPr>
            <a:r>
              <a:rPr lang="zh-CN" altLang="en-US" b="1" u="sng">
                <a:solidFill>
                  <a:srgbClr val="FF0000"/>
                </a:solidFill>
                <a:latin typeface="宋体" pitchFamily="2" charset="-122"/>
              </a:rPr>
              <a:t>重新同步</a:t>
            </a:r>
            <a:r>
              <a:rPr lang="zh-CN" altLang="en-US" b="1">
                <a:solidFill>
                  <a:srgbClr val="FF0000"/>
                </a:solidFill>
                <a:latin typeface="宋体" pitchFamily="2" charset="-122"/>
              </a:rPr>
              <a:t>：</a:t>
            </a:r>
            <a:r>
              <a:rPr lang="zh-CN" altLang="en-US" b="1">
                <a:latin typeface="宋体" pitchFamily="2" charset="-122"/>
              </a:rPr>
              <a:t>是有序地重建用户之间的通信的一种手段；例如：将会话连接置为</a:t>
            </a:r>
            <a:r>
              <a:rPr lang="zh-CN" altLang="en-US" b="1">
                <a:solidFill>
                  <a:srgbClr val="FF0000"/>
                </a:solidFill>
                <a:latin typeface="宋体" pitchFamily="2" charset="-122"/>
              </a:rPr>
              <a:t>指定的状态</a:t>
            </a:r>
            <a:r>
              <a:rPr lang="zh-CN" altLang="en-US" b="1">
                <a:latin typeface="宋体" pitchFamily="2" charset="-122"/>
              </a:rPr>
              <a:t>，</a:t>
            </a:r>
            <a:r>
              <a:rPr lang="zh-CN" altLang="en-US" b="1">
                <a:solidFill>
                  <a:srgbClr val="FF0000"/>
                </a:solidFill>
                <a:latin typeface="宋体" pitchFamily="2" charset="-122"/>
              </a:rPr>
              <a:t>从指定的同步点处开始新通信</a:t>
            </a:r>
            <a:r>
              <a:rPr lang="zh-CN" altLang="en-US" b="1">
                <a:latin typeface="宋体" pitchFamily="2" charset="-122"/>
              </a:rPr>
              <a:t>。</a:t>
            </a:r>
          </a:p>
        </p:txBody>
      </p:sp>
      <p:sp>
        <p:nvSpPr>
          <p:cNvPr id="27655" name="Text Box 57"/>
          <p:cNvSpPr txBox="1">
            <a:spLocks noChangeArrowheads="1"/>
          </p:cNvSpPr>
          <p:nvPr/>
        </p:nvSpPr>
        <p:spPr bwMode="auto">
          <a:xfrm>
            <a:off x="8675688" y="44450"/>
            <a:ext cx="338554" cy="461665"/>
          </a:xfrm>
          <a:prstGeom prst="rect">
            <a:avLst/>
          </a:prstGeom>
          <a:noFill/>
          <a:ln w="12700">
            <a:noFill/>
            <a:miter lim="800000"/>
            <a:headEnd/>
            <a:tailEnd/>
          </a:ln>
        </p:spPr>
        <p:txBody>
          <a:bodyPr wrap="none">
            <a:spAutoFit/>
          </a:bodyPr>
          <a:lstStyle/>
          <a:p>
            <a:pPr eaLnBrk="0" hangingPunct="0"/>
            <a:r>
              <a:rPr lang="en-US" altLang="zh-CN" dirty="0" smtClean="0"/>
              <a:t>2</a:t>
            </a:r>
            <a:endParaRPr lang="en-US" altLang="zh-CN" dirty="0"/>
          </a:p>
        </p:txBody>
      </p:sp>
      <p:sp>
        <p:nvSpPr>
          <p:cNvPr id="27656" name="Text Box 58"/>
          <p:cNvSpPr txBox="1">
            <a:spLocks noChangeArrowheads="1"/>
          </p:cNvSpPr>
          <p:nvPr/>
        </p:nvSpPr>
        <p:spPr bwMode="auto">
          <a:xfrm>
            <a:off x="136525" y="950913"/>
            <a:ext cx="8855075" cy="822325"/>
          </a:xfrm>
          <a:prstGeom prst="rect">
            <a:avLst/>
          </a:prstGeom>
          <a:noFill/>
          <a:ln w="9525">
            <a:noFill/>
            <a:miter lim="800000"/>
            <a:headEnd/>
            <a:tailEnd/>
          </a:ln>
        </p:spPr>
        <p:txBody>
          <a:bodyPr>
            <a:spAutoFit/>
          </a:bodyPr>
          <a:lstStyle/>
          <a:p>
            <a:r>
              <a:rPr lang="zh-CN" altLang="en-US" b="1">
                <a:latin typeface="宋体" pitchFamily="2" charset="-122"/>
              </a:rPr>
              <a:t>插入控制点，便于用户控制和管理会话的进程；如果出现传输故障，可以</a:t>
            </a:r>
            <a:r>
              <a:rPr lang="zh-CN" altLang="en-US" b="1" i="1" u="sng">
                <a:solidFill>
                  <a:srgbClr val="0000FF"/>
                </a:solidFill>
                <a:latin typeface="宋体" pitchFamily="2" charset="-122"/>
              </a:rPr>
              <a:t>从指定的同步点处进行恢复</a:t>
            </a:r>
            <a:r>
              <a:rPr lang="zh-CN" altLang="en-US" b="1">
                <a:latin typeface="宋体" pitchFamily="2" charset="-122"/>
              </a:rPr>
              <a:t>，减少差错重传的数据量。</a:t>
            </a:r>
          </a:p>
        </p:txBody>
      </p:sp>
      <p:sp>
        <p:nvSpPr>
          <p:cNvPr id="750651" name="Rectangle 59"/>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7658" name="Text Box 60"/>
          <p:cNvSpPr txBox="1">
            <a:spLocks noChangeArrowheads="1"/>
          </p:cNvSpPr>
          <p:nvPr/>
        </p:nvSpPr>
        <p:spPr bwMode="auto">
          <a:xfrm>
            <a:off x="180975" y="173038"/>
            <a:ext cx="3959225" cy="519112"/>
          </a:xfrm>
          <a:prstGeom prst="rect">
            <a:avLst/>
          </a:prstGeom>
          <a:noFill/>
          <a:ln w="9525">
            <a:noFill/>
            <a:miter lim="800000"/>
            <a:headEnd/>
            <a:tailEnd/>
          </a:ln>
        </p:spPr>
        <p:txBody>
          <a:bodyPr>
            <a:spAutoFit/>
          </a:bodyPr>
          <a:lstStyle/>
          <a:p>
            <a:r>
              <a:rPr lang="zh-CN" altLang="en-US" sz="2800" b="1">
                <a:solidFill>
                  <a:srgbClr val="FF0000"/>
                </a:solidFill>
                <a:latin typeface="宋体" pitchFamily="2" charset="-122"/>
              </a:rPr>
              <a:t>引入活动和同步的目的</a:t>
            </a:r>
            <a:r>
              <a:rPr lang="en-US" altLang="zh-CN" sz="2800" b="1">
                <a:solidFill>
                  <a:srgbClr val="FF0000"/>
                </a:solidFill>
                <a:latin typeface="宋体" pitchFamily="2" charset="-122"/>
              </a:rPr>
              <a:t>:</a:t>
            </a:r>
            <a:r>
              <a:rPr lang="en-US" altLang="zh-CN" b="1">
                <a:latin typeface="宋体" pitchFamily="2" charset="-122"/>
              </a:rPr>
              <a:t> </a:t>
            </a:r>
          </a:p>
        </p:txBody>
      </p:sp>
      <p:sp>
        <p:nvSpPr>
          <p:cNvPr id="27659" name="AutoShape 61"/>
          <p:cNvSpPr>
            <a:spLocks/>
          </p:cNvSpPr>
          <p:nvPr/>
        </p:nvSpPr>
        <p:spPr bwMode="auto">
          <a:xfrm rot="-5400000">
            <a:off x="2736056" y="2089944"/>
            <a:ext cx="288925" cy="4103688"/>
          </a:xfrm>
          <a:prstGeom prst="leftBrace">
            <a:avLst>
              <a:gd name="adj1" fmla="val 118361"/>
              <a:gd name="adj2" fmla="val 50000"/>
            </a:avLst>
          </a:prstGeom>
          <a:noFill/>
          <a:ln w="28575">
            <a:solidFill>
              <a:srgbClr val="FF0000"/>
            </a:solidFill>
            <a:round/>
            <a:headEnd/>
            <a:tailEnd/>
          </a:ln>
        </p:spPr>
        <p:txBody>
          <a:bodyPr wrap="none" anchor="ctr"/>
          <a:lstStyle/>
          <a:p>
            <a:endParaRPr lang="zh-CN" altLang="en-US"/>
          </a:p>
        </p:txBody>
      </p:sp>
      <p:sp>
        <p:nvSpPr>
          <p:cNvPr id="27660" name="AutoShape 62"/>
          <p:cNvSpPr>
            <a:spLocks/>
          </p:cNvSpPr>
          <p:nvPr/>
        </p:nvSpPr>
        <p:spPr bwMode="auto">
          <a:xfrm rot="-5400000">
            <a:off x="6696075" y="2379663"/>
            <a:ext cx="288925" cy="3527425"/>
          </a:xfrm>
          <a:prstGeom prst="leftBrace">
            <a:avLst>
              <a:gd name="adj1" fmla="val 101740"/>
              <a:gd name="adj2" fmla="val 50000"/>
            </a:avLst>
          </a:prstGeom>
          <a:noFill/>
          <a:ln w="28575">
            <a:solidFill>
              <a:srgbClr val="FF0000"/>
            </a:solidFill>
            <a:round/>
            <a:headEnd/>
            <a:tailEnd/>
          </a:ln>
        </p:spPr>
        <p:txBody>
          <a:bodyPr wrap="none" anchor="ctr"/>
          <a:lstStyle/>
          <a:p>
            <a:endParaRPr lang="zh-CN" altLang="en-US"/>
          </a:p>
        </p:txBody>
      </p:sp>
      <p:sp>
        <p:nvSpPr>
          <p:cNvPr id="27661" name="Text Box 63"/>
          <p:cNvSpPr txBox="1">
            <a:spLocks noChangeArrowheads="1"/>
          </p:cNvSpPr>
          <p:nvPr/>
        </p:nvSpPr>
        <p:spPr bwMode="auto">
          <a:xfrm>
            <a:off x="2535238" y="4206875"/>
            <a:ext cx="644525" cy="366713"/>
          </a:xfrm>
          <a:prstGeom prst="rect">
            <a:avLst/>
          </a:prstGeom>
          <a:noFill/>
          <a:ln w="9525">
            <a:noFill/>
            <a:miter lim="800000"/>
            <a:headEnd/>
            <a:tailEnd/>
          </a:ln>
        </p:spPr>
        <p:txBody>
          <a:bodyPr wrap="none">
            <a:spAutoFit/>
          </a:bodyPr>
          <a:lstStyle/>
          <a:p>
            <a:r>
              <a:rPr lang="zh-CN" altLang="en-US" sz="1800" b="1">
                <a:solidFill>
                  <a:srgbClr val="FF0000"/>
                </a:solidFill>
              </a:rPr>
              <a:t>活动</a:t>
            </a:r>
          </a:p>
        </p:txBody>
      </p:sp>
      <p:sp>
        <p:nvSpPr>
          <p:cNvPr id="27662" name="Text Box 64"/>
          <p:cNvSpPr txBox="1">
            <a:spLocks noChangeArrowheads="1"/>
          </p:cNvSpPr>
          <p:nvPr/>
        </p:nvSpPr>
        <p:spPr bwMode="auto">
          <a:xfrm>
            <a:off x="6519863" y="4214813"/>
            <a:ext cx="644525" cy="366712"/>
          </a:xfrm>
          <a:prstGeom prst="rect">
            <a:avLst/>
          </a:prstGeom>
          <a:noFill/>
          <a:ln w="9525">
            <a:noFill/>
            <a:miter lim="800000"/>
            <a:headEnd/>
            <a:tailEnd/>
          </a:ln>
        </p:spPr>
        <p:txBody>
          <a:bodyPr wrap="none">
            <a:spAutoFit/>
          </a:bodyPr>
          <a:lstStyle/>
          <a:p>
            <a:r>
              <a:rPr lang="zh-CN" altLang="en-US" sz="1800" b="1">
                <a:solidFill>
                  <a:srgbClr val="FF0000"/>
                </a:solidFill>
              </a:rPr>
              <a:t>活动</a:t>
            </a:r>
          </a:p>
        </p:txBody>
      </p:sp>
      <p:sp>
        <p:nvSpPr>
          <p:cNvPr id="27663" name="AutoShape 65"/>
          <p:cNvSpPr>
            <a:spLocks/>
          </p:cNvSpPr>
          <p:nvPr/>
        </p:nvSpPr>
        <p:spPr bwMode="auto">
          <a:xfrm rot="5400000" flipV="1">
            <a:off x="4571206" y="-1612105"/>
            <a:ext cx="288925" cy="8208962"/>
          </a:xfrm>
          <a:prstGeom prst="leftBrace">
            <a:avLst>
              <a:gd name="adj1" fmla="val 236767"/>
              <a:gd name="adj2" fmla="val 50000"/>
            </a:avLst>
          </a:prstGeom>
          <a:noFill/>
          <a:ln w="28575">
            <a:solidFill>
              <a:srgbClr val="FF0000"/>
            </a:solidFill>
            <a:round/>
            <a:headEnd/>
            <a:tailEnd/>
          </a:ln>
        </p:spPr>
        <p:txBody>
          <a:bodyPr wrap="none" anchor="ctr"/>
          <a:lstStyle/>
          <a:p>
            <a:endParaRPr lang="zh-CN" altLang="en-US"/>
          </a:p>
        </p:txBody>
      </p:sp>
      <p:sp>
        <p:nvSpPr>
          <p:cNvPr id="27664" name="Text Box 66"/>
          <p:cNvSpPr txBox="1">
            <a:spLocks noChangeArrowheads="1"/>
          </p:cNvSpPr>
          <p:nvPr/>
        </p:nvSpPr>
        <p:spPr bwMode="auto">
          <a:xfrm>
            <a:off x="4427538" y="1989138"/>
            <a:ext cx="644525" cy="366712"/>
          </a:xfrm>
          <a:prstGeom prst="rect">
            <a:avLst/>
          </a:prstGeom>
          <a:noFill/>
          <a:ln w="9525">
            <a:noFill/>
            <a:miter lim="800000"/>
            <a:headEnd/>
            <a:tailEnd/>
          </a:ln>
        </p:spPr>
        <p:txBody>
          <a:bodyPr wrap="none">
            <a:spAutoFit/>
          </a:bodyPr>
          <a:lstStyle/>
          <a:p>
            <a:r>
              <a:rPr lang="zh-CN" altLang="en-US" sz="1800" b="1">
                <a:solidFill>
                  <a:srgbClr val="FF0000"/>
                </a:solidFill>
              </a:rPr>
              <a:t>会话</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98425" y="104775"/>
            <a:ext cx="6970713" cy="515938"/>
          </a:xfrm>
          <a:prstGeom prst="rect">
            <a:avLst/>
          </a:prstGeom>
          <a:noFill/>
          <a:ln w="12700">
            <a:noFill/>
            <a:miter lim="800000"/>
            <a:headEnd/>
            <a:tailEnd/>
          </a:ln>
        </p:spPr>
        <p:txBody>
          <a:bodyPr wrap="none" lIns="90488" tIns="44450" rIns="90488" bIns="44450">
            <a:spAutoFit/>
          </a:bodyPr>
          <a:lstStyle/>
          <a:p>
            <a:r>
              <a:rPr lang="zh-CN" altLang="en-US" sz="2800" b="1">
                <a:latin typeface="宋体" pitchFamily="2" charset="-122"/>
              </a:rPr>
              <a:t>（</a:t>
            </a:r>
            <a:r>
              <a:rPr lang="en-US" altLang="zh-CN" sz="2800" b="1">
                <a:latin typeface="宋体" pitchFamily="2" charset="-122"/>
              </a:rPr>
              <a:t>3</a:t>
            </a:r>
            <a:r>
              <a:rPr lang="zh-CN" altLang="en-US" sz="2800" b="1">
                <a:latin typeface="宋体" pitchFamily="2" charset="-122"/>
              </a:rPr>
              <a:t>）</a:t>
            </a:r>
            <a:r>
              <a:rPr lang="en-US" altLang="zh-CN" sz="2800" b="1">
                <a:latin typeface="宋体" pitchFamily="2" charset="-122"/>
              </a:rPr>
              <a:t>MHS</a:t>
            </a:r>
            <a:r>
              <a:rPr lang="zh-CN" altLang="en-US" sz="2800" b="1">
                <a:latin typeface="宋体" pitchFamily="2" charset="-122"/>
              </a:rPr>
              <a:t>的功能模型（可和邮政系统比对）</a:t>
            </a:r>
          </a:p>
        </p:txBody>
      </p:sp>
      <p:grpSp>
        <p:nvGrpSpPr>
          <p:cNvPr id="2" name="Group 3"/>
          <p:cNvGrpSpPr>
            <a:grpSpLocks/>
          </p:cNvGrpSpPr>
          <p:nvPr/>
        </p:nvGrpSpPr>
        <p:grpSpPr bwMode="auto">
          <a:xfrm>
            <a:off x="968375" y="830263"/>
            <a:ext cx="6777038" cy="2827337"/>
            <a:chOff x="610" y="523"/>
            <a:chExt cx="4269" cy="1781"/>
          </a:xfrm>
        </p:grpSpPr>
        <p:sp>
          <p:nvSpPr>
            <p:cNvPr id="45063" name="Rectangle 4"/>
            <p:cNvSpPr>
              <a:spLocks noChangeArrowheads="1"/>
            </p:cNvSpPr>
            <p:nvPr/>
          </p:nvSpPr>
          <p:spPr bwMode="auto">
            <a:xfrm>
              <a:off x="1203" y="977"/>
              <a:ext cx="3136" cy="1327"/>
            </a:xfrm>
            <a:prstGeom prst="rect">
              <a:avLst/>
            </a:prstGeom>
            <a:solidFill>
              <a:srgbClr val="FFFF99"/>
            </a:solidFill>
            <a:ln w="12700">
              <a:solidFill>
                <a:schemeClr val="tx1"/>
              </a:solidFill>
              <a:prstDash val="lgDash"/>
              <a:miter lim="800000"/>
              <a:headEnd/>
              <a:tailEnd/>
            </a:ln>
          </p:spPr>
          <p:txBody>
            <a:bodyPr wrap="none" anchor="ctr"/>
            <a:lstStyle/>
            <a:p>
              <a:endParaRPr lang="zh-CN" altLang="en-US"/>
            </a:p>
          </p:txBody>
        </p:sp>
        <p:sp>
          <p:nvSpPr>
            <p:cNvPr id="45064" name="Rectangle 5"/>
            <p:cNvSpPr>
              <a:spLocks noChangeArrowheads="1"/>
            </p:cNvSpPr>
            <p:nvPr/>
          </p:nvSpPr>
          <p:spPr bwMode="auto">
            <a:xfrm>
              <a:off x="610" y="1675"/>
              <a:ext cx="356" cy="440"/>
            </a:xfrm>
            <a:prstGeom prst="rect">
              <a:avLst/>
            </a:prstGeom>
            <a:solidFill>
              <a:srgbClr val="FF66FF"/>
            </a:solidFill>
            <a:ln w="12700">
              <a:noFill/>
              <a:miter lim="800000"/>
              <a:headEnd/>
              <a:tailEnd/>
            </a:ln>
          </p:spPr>
          <p:txBody>
            <a:bodyPr wrap="none" lIns="90488" tIns="44450" rIns="90488" bIns="44450">
              <a:spAutoFit/>
            </a:bodyPr>
            <a:lstStyle/>
            <a:p>
              <a:pPr algn="ctr"/>
              <a:r>
                <a:rPr lang="en-US" altLang="zh-CN" sz="2000" b="1">
                  <a:latin typeface="宋体" pitchFamily="2" charset="-122"/>
                </a:rPr>
                <a:t> </a:t>
              </a:r>
              <a:r>
                <a:rPr lang="zh-CN" altLang="en-US" sz="2000" b="1">
                  <a:latin typeface="宋体" pitchFamily="2" charset="-122"/>
                </a:rPr>
                <a:t>用</a:t>
              </a:r>
            </a:p>
            <a:p>
              <a:pPr algn="ctr"/>
              <a:r>
                <a:rPr lang="zh-CN" altLang="en-US" sz="2000" b="1">
                  <a:latin typeface="宋体" pitchFamily="2" charset="-122"/>
                </a:rPr>
                <a:t> 户</a:t>
              </a:r>
            </a:p>
          </p:txBody>
        </p:sp>
        <p:sp>
          <p:nvSpPr>
            <p:cNvPr id="45065" name="Rectangle 6"/>
            <p:cNvSpPr>
              <a:spLocks noChangeArrowheads="1"/>
            </p:cNvSpPr>
            <p:nvPr/>
          </p:nvSpPr>
          <p:spPr bwMode="auto">
            <a:xfrm>
              <a:off x="2560" y="977"/>
              <a:ext cx="298" cy="213"/>
            </a:xfrm>
            <a:prstGeom prst="rect">
              <a:avLst/>
            </a:prstGeom>
            <a:solidFill>
              <a:srgbClr val="99FFCC"/>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AU</a:t>
              </a:r>
            </a:p>
          </p:txBody>
        </p:sp>
        <p:sp>
          <p:nvSpPr>
            <p:cNvPr id="45066" name="Rectangle 7"/>
            <p:cNvSpPr>
              <a:spLocks noChangeArrowheads="1"/>
            </p:cNvSpPr>
            <p:nvPr/>
          </p:nvSpPr>
          <p:spPr bwMode="auto">
            <a:xfrm>
              <a:off x="2067" y="1205"/>
              <a:ext cx="1407" cy="1045"/>
            </a:xfrm>
            <a:prstGeom prst="rect">
              <a:avLst/>
            </a:prstGeom>
            <a:solidFill>
              <a:schemeClr val="hlink"/>
            </a:solidFill>
            <a:ln w="12700">
              <a:solidFill>
                <a:schemeClr val="tx1"/>
              </a:solidFill>
              <a:prstDash val="lgDash"/>
              <a:miter lim="800000"/>
              <a:headEnd/>
              <a:tailEnd/>
            </a:ln>
          </p:spPr>
          <p:txBody>
            <a:bodyPr wrap="none" anchor="ctr"/>
            <a:lstStyle/>
            <a:p>
              <a:endParaRPr lang="zh-CN" altLang="en-US"/>
            </a:p>
          </p:txBody>
        </p:sp>
        <p:sp>
          <p:nvSpPr>
            <p:cNvPr id="45067" name="Rectangle 8"/>
            <p:cNvSpPr>
              <a:spLocks noChangeArrowheads="1"/>
            </p:cNvSpPr>
            <p:nvPr/>
          </p:nvSpPr>
          <p:spPr bwMode="auto">
            <a:xfrm>
              <a:off x="2560" y="1281"/>
              <a:ext cx="421" cy="211"/>
            </a:xfrm>
            <a:prstGeom prst="rect">
              <a:avLst/>
            </a:prstGeom>
            <a:solidFill>
              <a:srgbClr val="FFC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MTA</a:t>
              </a:r>
            </a:p>
          </p:txBody>
        </p:sp>
        <p:sp>
          <p:nvSpPr>
            <p:cNvPr id="45068" name="Rectangle 9"/>
            <p:cNvSpPr>
              <a:spLocks noChangeArrowheads="1"/>
            </p:cNvSpPr>
            <p:nvPr/>
          </p:nvSpPr>
          <p:spPr bwMode="auto">
            <a:xfrm>
              <a:off x="2190" y="1888"/>
              <a:ext cx="420" cy="211"/>
            </a:xfrm>
            <a:prstGeom prst="rect">
              <a:avLst/>
            </a:prstGeom>
            <a:solidFill>
              <a:srgbClr val="FFC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MTA</a:t>
              </a:r>
            </a:p>
          </p:txBody>
        </p:sp>
        <p:sp>
          <p:nvSpPr>
            <p:cNvPr id="45069" name="Rectangle 10"/>
            <p:cNvSpPr>
              <a:spLocks noChangeArrowheads="1"/>
            </p:cNvSpPr>
            <p:nvPr/>
          </p:nvSpPr>
          <p:spPr bwMode="auto">
            <a:xfrm>
              <a:off x="2932" y="1888"/>
              <a:ext cx="419" cy="211"/>
            </a:xfrm>
            <a:prstGeom prst="rect">
              <a:avLst/>
            </a:prstGeom>
            <a:solidFill>
              <a:srgbClr val="FFC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MTA</a:t>
              </a:r>
            </a:p>
          </p:txBody>
        </p:sp>
        <p:sp>
          <p:nvSpPr>
            <p:cNvPr id="45070" name="Rectangle 11"/>
            <p:cNvSpPr>
              <a:spLocks noChangeArrowheads="1"/>
            </p:cNvSpPr>
            <p:nvPr/>
          </p:nvSpPr>
          <p:spPr bwMode="auto">
            <a:xfrm>
              <a:off x="3610" y="1659"/>
              <a:ext cx="296" cy="213"/>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MS</a:t>
              </a:r>
            </a:p>
          </p:txBody>
        </p:sp>
        <p:sp>
          <p:nvSpPr>
            <p:cNvPr id="45071" name="Rectangle 12"/>
            <p:cNvSpPr>
              <a:spLocks noChangeArrowheads="1"/>
            </p:cNvSpPr>
            <p:nvPr/>
          </p:nvSpPr>
          <p:spPr bwMode="auto">
            <a:xfrm>
              <a:off x="4105" y="1659"/>
              <a:ext cx="296" cy="213"/>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UA</a:t>
              </a:r>
            </a:p>
          </p:txBody>
        </p:sp>
        <p:sp>
          <p:nvSpPr>
            <p:cNvPr id="45072" name="Rectangle 13"/>
            <p:cNvSpPr>
              <a:spLocks noChangeArrowheads="1"/>
            </p:cNvSpPr>
            <p:nvPr/>
          </p:nvSpPr>
          <p:spPr bwMode="auto">
            <a:xfrm>
              <a:off x="4105" y="2039"/>
              <a:ext cx="296" cy="211"/>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UA</a:t>
              </a:r>
            </a:p>
          </p:txBody>
        </p:sp>
        <p:sp>
          <p:nvSpPr>
            <p:cNvPr id="45073" name="Rectangle 14"/>
            <p:cNvSpPr>
              <a:spLocks noChangeArrowheads="1"/>
            </p:cNvSpPr>
            <p:nvPr/>
          </p:nvSpPr>
          <p:spPr bwMode="auto">
            <a:xfrm>
              <a:off x="1635" y="1659"/>
              <a:ext cx="296" cy="213"/>
            </a:xfrm>
            <a:prstGeom prst="rect">
              <a:avLst/>
            </a:prstGeom>
            <a:no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MS</a:t>
              </a:r>
            </a:p>
          </p:txBody>
        </p:sp>
        <p:sp>
          <p:nvSpPr>
            <p:cNvPr id="45074" name="Rectangle 15"/>
            <p:cNvSpPr>
              <a:spLocks noChangeArrowheads="1"/>
            </p:cNvSpPr>
            <p:nvPr/>
          </p:nvSpPr>
          <p:spPr bwMode="auto">
            <a:xfrm>
              <a:off x="1144" y="1659"/>
              <a:ext cx="296" cy="213"/>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UA</a:t>
              </a:r>
            </a:p>
          </p:txBody>
        </p:sp>
        <p:sp>
          <p:nvSpPr>
            <p:cNvPr id="45075" name="Rectangle 16"/>
            <p:cNvSpPr>
              <a:spLocks noChangeArrowheads="1"/>
            </p:cNvSpPr>
            <p:nvPr/>
          </p:nvSpPr>
          <p:spPr bwMode="auto">
            <a:xfrm>
              <a:off x="1142" y="2039"/>
              <a:ext cx="296" cy="211"/>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楷体"/>
                  <a:ea typeface="楷体"/>
                  <a:cs typeface="楷体"/>
                </a:rPr>
                <a:t>UA</a:t>
              </a:r>
            </a:p>
          </p:txBody>
        </p:sp>
        <p:sp>
          <p:nvSpPr>
            <p:cNvPr id="45076" name="Line 17"/>
            <p:cNvSpPr>
              <a:spLocks noChangeShapeType="1"/>
            </p:cNvSpPr>
            <p:nvPr/>
          </p:nvSpPr>
          <p:spPr bwMode="auto">
            <a:xfrm>
              <a:off x="2740" y="1205"/>
              <a:ext cx="0" cy="60"/>
            </a:xfrm>
            <a:prstGeom prst="line">
              <a:avLst/>
            </a:prstGeom>
            <a:noFill/>
            <a:ln w="12700">
              <a:solidFill>
                <a:schemeClr val="tx1"/>
              </a:solidFill>
              <a:round/>
              <a:headEnd/>
              <a:tailEnd/>
            </a:ln>
          </p:spPr>
          <p:txBody>
            <a:bodyPr wrap="none" anchor="ctr"/>
            <a:lstStyle/>
            <a:p>
              <a:endParaRPr lang="zh-CN" altLang="en-US"/>
            </a:p>
          </p:txBody>
        </p:sp>
        <p:sp>
          <p:nvSpPr>
            <p:cNvPr id="45077" name="Line 18"/>
            <p:cNvSpPr>
              <a:spLocks noChangeShapeType="1"/>
            </p:cNvSpPr>
            <p:nvPr/>
          </p:nvSpPr>
          <p:spPr bwMode="auto">
            <a:xfrm flipV="1">
              <a:off x="2376" y="1492"/>
              <a:ext cx="357" cy="396"/>
            </a:xfrm>
            <a:prstGeom prst="line">
              <a:avLst/>
            </a:prstGeom>
            <a:noFill/>
            <a:ln w="12700">
              <a:solidFill>
                <a:schemeClr val="tx1"/>
              </a:solidFill>
              <a:round/>
              <a:headEnd/>
              <a:tailEnd/>
            </a:ln>
          </p:spPr>
          <p:txBody>
            <a:bodyPr wrap="none" anchor="ctr"/>
            <a:lstStyle/>
            <a:p>
              <a:endParaRPr lang="zh-CN" altLang="en-US"/>
            </a:p>
          </p:txBody>
        </p:sp>
        <p:sp>
          <p:nvSpPr>
            <p:cNvPr id="45078" name="Line 19"/>
            <p:cNvSpPr>
              <a:spLocks noChangeShapeType="1"/>
            </p:cNvSpPr>
            <p:nvPr/>
          </p:nvSpPr>
          <p:spPr bwMode="auto">
            <a:xfrm>
              <a:off x="2809" y="1508"/>
              <a:ext cx="295" cy="364"/>
            </a:xfrm>
            <a:prstGeom prst="line">
              <a:avLst/>
            </a:prstGeom>
            <a:noFill/>
            <a:ln w="12700">
              <a:solidFill>
                <a:schemeClr val="tx1"/>
              </a:solidFill>
              <a:round/>
              <a:headEnd/>
              <a:tailEnd/>
            </a:ln>
          </p:spPr>
          <p:txBody>
            <a:bodyPr wrap="none" anchor="ctr"/>
            <a:lstStyle/>
            <a:p>
              <a:endParaRPr lang="zh-CN" altLang="en-US"/>
            </a:p>
          </p:txBody>
        </p:sp>
        <p:sp>
          <p:nvSpPr>
            <p:cNvPr id="45079" name="Line 20"/>
            <p:cNvSpPr>
              <a:spLocks noChangeShapeType="1"/>
            </p:cNvSpPr>
            <p:nvPr/>
          </p:nvSpPr>
          <p:spPr bwMode="auto">
            <a:xfrm>
              <a:off x="2623" y="1956"/>
              <a:ext cx="296" cy="0"/>
            </a:xfrm>
            <a:prstGeom prst="line">
              <a:avLst/>
            </a:prstGeom>
            <a:noFill/>
            <a:ln w="12700">
              <a:solidFill>
                <a:schemeClr val="tx1"/>
              </a:solidFill>
              <a:round/>
              <a:headEnd/>
              <a:tailEnd/>
            </a:ln>
          </p:spPr>
          <p:txBody>
            <a:bodyPr wrap="none" anchor="ctr"/>
            <a:lstStyle/>
            <a:p>
              <a:endParaRPr lang="zh-CN" altLang="en-US"/>
            </a:p>
          </p:txBody>
        </p:sp>
        <p:sp>
          <p:nvSpPr>
            <p:cNvPr id="45080" name="Line 21"/>
            <p:cNvSpPr>
              <a:spLocks noChangeShapeType="1"/>
            </p:cNvSpPr>
            <p:nvPr/>
          </p:nvSpPr>
          <p:spPr bwMode="auto">
            <a:xfrm>
              <a:off x="1944" y="1812"/>
              <a:ext cx="233" cy="136"/>
            </a:xfrm>
            <a:prstGeom prst="line">
              <a:avLst/>
            </a:prstGeom>
            <a:noFill/>
            <a:ln w="12700">
              <a:solidFill>
                <a:schemeClr val="tx1"/>
              </a:solidFill>
              <a:round/>
              <a:headEnd/>
              <a:tailEnd/>
            </a:ln>
          </p:spPr>
          <p:txBody>
            <a:bodyPr wrap="none" anchor="ctr"/>
            <a:lstStyle/>
            <a:p>
              <a:endParaRPr lang="zh-CN" altLang="en-US"/>
            </a:p>
          </p:txBody>
        </p:sp>
        <p:sp>
          <p:nvSpPr>
            <p:cNvPr id="45081" name="Line 22"/>
            <p:cNvSpPr>
              <a:spLocks noChangeShapeType="1"/>
            </p:cNvSpPr>
            <p:nvPr/>
          </p:nvSpPr>
          <p:spPr bwMode="auto">
            <a:xfrm flipV="1">
              <a:off x="1450" y="2023"/>
              <a:ext cx="727" cy="167"/>
            </a:xfrm>
            <a:prstGeom prst="line">
              <a:avLst/>
            </a:prstGeom>
            <a:noFill/>
            <a:ln w="12700">
              <a:solidFill>
                <a:schemeClr val="tx1"/>
              </a:solidFill>
              <a:round/>
              <a:headEnd/>
              <a:tailEnd/>
            </a:ln>
          </p:spPr>
          <p:txBody>
            <a:bodyPr wrap="none" anchor="ctr"/>
            <a:lstStyle/>
            <a:p>
              <a:endParaRPr lang="zh-CN" altLang="en-US"/>
            </a:p>
          </p:txBody>
        </p:sp>
        <p:sp>
          <p:nvSpPr>
            <p:cNvPr id="45082" name="Line 23"/>
            <p:cNvSpPr>
              <a:spLocks noChangeShapeType="1"/>
            </p:cNvSpPr>
            <p:nvPr/>
          </p:nvSpPr>
          <p:spPr bwMode="auto">
            <a:xfrm>
              <a:off x="1450" y="1727"/>
              <a:ext cx="172" cy="0"/>
            </a:xfrm>
            <a:prstGeom prst="line">
              <a:avLst/>
            </a:prstGeom>
            <a:noFill/>
            <a:ln w="12700">
              <a:solidFill>
                <a:schemeClr val="tx1"/>
              </a:solidFill>
              <a:round/>
              <a:headEnd/>
              <a:tailEnd/>
            </a:ln>
          </p:spPr>
          <p:txBody>
            <a:bodyPr wrap="none" anchor="ctr"/>
            <a:lstStyle/>
            <a:p>
              <a:endParaRPr lang="zh-CN" altLang="en-US"/>
            </a:p>
          </p:txBody>
        </p:sp>
        <p:sp>
          <p:nvSpPr>
            <p:cNvPr id="45083" name="Line 24"/>
            <p:cNvSpPr>
              <a:spLocks noChangeShapeType="1"/>
            </p:cNvSpPr>
            <p:nvPr/>
          </p:nvSpPr>
          <p:spPr bwMode="auto">
            <a:xfrm flipV="1">
              <a:off x="3364" y="1719"/>
              <a:ext cx="233" cy="244"/>
            </a:xfrm>
            <a:prstGeom prst="line">
              <a:avLst/>
            </a:prstGeom>
            <a:noFill/>
            <a:ln w="12700">
              <a:solidFill>
                <a:schemeClr val="tx1"/>
              </a:solidFill>
              <a:round/>
              <a:headEnd/>
              <a:tailEnd/>
            </a:ln>
          </p:spPr>
          <p:txBody>
            <a:bodyPr wrap="none" anchor="ctr"/>
            <a:lstStyle/>
            <a:p>
              <a:endParaRPr lang="zh-CN" altLang="en-US"/>
            </a:p>
          </p:txBody>
        </p:sp>
        <p:sp>
          <p:nvSpPr>
            <p:cNvPr id="45084" name="Line 25"/>
            <p:cNvSpPr>
              <a:spLocks noChangeShapeType="1"/>
            </p:cNvSpPr>
            <p:nvPr/>
          </p:nvSpPr>
          <p:spPr bwMode="auto">
            <a:xfrm>
              <a:off x="3364" y="2039"/>
              <a:ext cx="728" cy="135"/>
            </a:xfrm>
            <a:prstGeom prst="line">
              <a:avLst/>
            </a:prstGeom>
            <a:noFill/>
            <a:ln w="12700">
              <a:solidFill>
                <a:schemeClr val="tx1"/>
              </a:solidFill>
              <a:round/>
              <a:headEnd/>
              <a:tailEnd/>
            </a:ln>
          </p:spPr>
          <p:txBody>
            <a:bodyPr wrap="none" anchor="ctr"/>
            <a:lstStyle/>
            <a:p>
              <a:endParaRPr lang="zh-CN" altLang="en-US"/>
            </a:p>
          </p:txBody>
        </p:sp>
        <p:sp>
          <p:nvSpPr>
            <p:cNvPr id="45085" name="Line 26"/>
            <p:cNvSpPr>
              <a:spLocks noChangeShapeType="1"/>
            </p:cNvSpPr>
            <p:nvPr/>
          </p:nvSpPr>
          <p:spPr bwMode="auto">
            <a:xfrm>
              <a:off x="3919" y="1727"/>
              <a:ext cx="173" cy="0"/>
            </a:xfrm>
            <a:prstGeom prst="line">
              <a:avLst/>
            </a:prstGeom>
            <a:noFill/>
            <a:ln w="12700">
              <a:solidFill>
                <a:schemeClr val="tx1"/>
              </a:solidFill>
              <a:round/>
              <a:headEnd/>
              <a:tailEnd/>
            </a:ln>
          </p:spPr>
          <p:txBody>
            <a:bodyPr wrap="none" anchor="ctr"/>
            <a:lstStyle/>
            <a:p>
              <a:endParaRPr lang="zh-CN" altLang="en-US"/>
            </a:p>
          </p:txBody>
        </p:sp>
        <p:sp>
          <p:nvSpPr>
            <p:cNvPr id="45086" name="Line 27"/>
            <p:cNvSpPr>
              <a:spLocks noChangeShapeType="1"/>
            </p:cNvSpPr>
            <p:nvPr/>
          </p:nvSpPr>
          <p:spPr bwMode="auto">
            <a:xfrm>
              <a:off x="4414" y="1727"/>
              <a:ext cx="110" cy="0"/>
            </a:xfrm>
            <a:prstGeom prst="line">
              <a:avLst/>
            </a:prstGeom>
            <a:noFill/>
            <a:ln w="12700">
              <a:solidFill>
                <a:schemeClr val="tx1"/>
              </a:solidFill>
              <a:round/>
              <a:headEnd/>
              <a:tailEnd/>
            </a:ln>
          </p:spPr>
          <p:txBody>
            <a:bodyPr wrap="none" anchor="ctr"/>
            <a:lstStyle/>
            <a:p>
              <a:endParaRPr lang="zh-CN" altLang="en-US"/>
            </a:p>
          </p:txBody>
        </p:sp>
        <p:sp>
          <p:nvSpPr>
            <p:cNvPr id="45087" name="Line 28"/>
            <p:cNvSpPr>
              <a:spLocks noChangeShapeType="1"/>
            </p:cNvSpPr>
            <p:nvPr/>
          </p:nvSpPr>
          <p:spPr bwMode="auto">
            <a:xfrm>
              <a:off x="4414" y="2107"/>
              <a:ext cx="110" cy="0"/>
            </a:xfrm>
            <a:prstGeom prst="line">
              <a:avLst/>
            </a:prstGeom>
            <a:noFill/>
            <a:ln w="12700">
              <a:solidFill>
                <a:schemeClr val="tx1"/>
              </a:solidFill>
              <a:round/>
              <a:headEnd/>
              <a:tailEnd/>
            </a:ln>
          </p:spPr>
          <p:txBody>
            <a:bodyPr wrap="none" anchor="ctr"/>
            <a:lstStyle/>
            <a:p>
              <a:endParaRPr lang="zh-CN" altLang="en-US"/>
            </a:p>
          </p:txBody>
        </p:sp>
        <p:sp>
          <p:nvSpPr>
            <p:cNvPr id="45088" name="Line 29"/>
            <p:cNvSpPr>
              <a:spLocks noChangeShapeType="1"/>
            </p:cNvSpPr>
            <p:nvPr/>
          </p:nvSpPr>
          <p:spPr bwMode="auto">
            <a:xfrm>
              <a:off x="957" y="1727"/>
              <a:ext cx="172" cy="0"/>
            </a:xfrm>
            <a:prstGeom prst="line">
              <a:avLst/>
            </a:prstGeom>
            <a:noFill/>
            <a:ln w="12700">
              <a:solidFill>
                <a:schemeClr val="tx1"/>
              </a:solidFill>
              <a:round/>
              <a:headEnd/>
              <a:tailEnd/>
            </a:ln>
          </p:spPr>
          <p:txBody>
            <a:bodyPr wrap="none" anchor="ctr"/>
            <a:lstStyle/>
            <a:p>
              <a:endParaRPr lang="zh-CN" altLang="en-US"/>
            </a:p>
          </p:txBody>
        </p:sp>
        <p:sp>
          <p:nvSpPr>
            <p:cNvPr id="45089" name="Line 30"/>
            <p:cNvSpPr>
              <a:spLocks noChangeShapeType="1"/>
            </p:cNvSpPr>
            <p:nvPr/>
          </p:nvSpPr>
          <p:spPr bwMode="auto">
            <a:xfrm>
              <a:off x="957" y="2107"/>
              <a:ext cx="172" cy="0"/>
            </a:xfrm>
            <a:prstGeom prst="line">
              <a:avLst/>
            </a:prstGeom>
            <a:noFill/>
            <a:ln w="12700">
              <a:solidFill>
                <a:schemeClr val="tx1"/>
              </a:solidFill>
              <a:round/>
              <a:headEnd/>
              <a:tailEnd/>
            </a:ln>
          </p:spPr>
          <p:txBody>
            <a:bodyPr wrap="none" anchor="ctr"/>
            <a:lstStyle/>
            <a:p>
              <a:endParaRPr lang="zh-CN" altLang="en-US"/>
            </a:p>
          </p:txBody>
        </p:sp>
        <p:sp>
          <p:nvSpPr>
            <p:cNvPr id="45090" name="Rectangle 31"/>
            <p:cNvSpPr>
              <a:spLocks noChangeArrowheads="1"/>
            </p:cNvSpPr>
            <p:nvPr/>
          </p:nvSpPr>
          <p:spPr bwMode="auto">
            <a:xfrm>
              <a:off x="1193" y="969"/>
              <a:ext cx="357" cy="248"/>
            </a:xfrm>
            <a:prstGeom prst="rect">
              <a:avLst/>
            </a:prstGeom>
            <a:noFill/>
            <a:ln w="12700">
              <a:noFill/>
              <a:miter lim="800000"/>
              <a:headEnd/>
              <a:tailEnd/>
            </a:ln>
          </p:spPr>
          <p:txBody>
            <a:bodyPr wrap="none" lIns="90488" tIns="44450" rIns="90488" bIns="44450">
              <a:spAutoFit/>
            </a:bodyPr>
            <a:lstStyle/>
            <a:p>
              <a:pPr algn="ctr"/>
              <a:r>
                <a:rPr lang="en-US" altLang="zh-CN" sz="2000" b="1">
                  <a:latin typeface="宋体" pitchFamily="2" charset="-122"/>
                </a:rPr>
                <a:t>MHS</a:t>
              </a:r>
            </a:p>
          </p:txBody>
        </p:sp>
        <p:sp>
          <p:nvSpPr>
            <p:cNvPr id="45091" name="Rectangle 32"/>
            <p:cNvSpPr>
              <a:spLocks noChangeArrowheads="1"/>
            </p:cNvSpPr>
            <p:nvPr/>
          </p:nvSpPr>
          <p:spPr bwMode="auto">
            <a:xfrm>
              <a:off x="4604" y="1661"/>
              <a:ext cx="275" cy="440"/>
            </a:xfrm>
            <a:prstGeom prst="rect">
              <a:avLst/>
            </a:prstGeom>
            <a:solidFill>
              <a:srgbClr val="FF66FF"/>
            </a:solidFill>
            <a:ln w="12700">
              <a:noFill/>
              <a:miter lim="800000"/>
              <a:headEnd/>
              <a:tailEnd/>
            </a:ln>
          </p:spPr>
          <p:txBody>
            <a:bodyPr wrap="none" lIns="90488" tIns="44450" rIns="90488" bIns="44450">
              <a:spAutoFit/>
            </a:bodyPr>
            <a:lstStyle/>
            <a:p>
              <a:pPr algn="ctr"/>
              <a:r>
                <a:rPr lang="zh-CN" altLang="en-US" sz="2000" b="1">
                  <a:latin typeface="宋体" pitchFamily="2" charset="-122"/>
                </a:rPr>
                <a:t>用</a:t>
              </a:r>
            </a:p>
            <a:p>
              <a:pPr algn="ctr"/>
              <a:r>
                <a:rPr lang="zh-CN" altLang="en-US" sz="2000" b="1">
                  <a:latin typeface="宋体" pitchFamily="2" charset="-122"/>
                </a:rPr>
                <a:t>户</a:t>
              </a:r>
            </a:p>
          </p:txBody>
        </p:sp>
        <p:sp>
          <p:nvSpPr>
            <p:cNvPr id="45092" name="Line 33"/>
            <p:cNvSpPr>
              <a:spLocks noChangeShapeType="1"/>
            </p:cNvSpPr>
            <p:nvPr/>
          </p:nvSpPr>
          <p:spPr bwMode="auto">
            <a:xfrm>
              <a:off x="2740" y="825"/>
              <a:ext cx="0" cy="136"/>
            </a:xfrm>
            <a:prstGeom prst="line">
              <a:avLst/>
            </a:prstGeom>
            <a:noFill/>
            <a:ln w="12700">
              <a:solidFill>
                <a:schemeClr val="tx1"/>
              </a:solidFill>
              <a:round/>
              <a:headEnd/>
              <a:tailEnd/>
            </a:ln>
          </p:spPr>
          <p:txBody>
            <a:bodyPr wrap="none" anchor="ctr"/>
            <a:lstStyle/>
            <a:p>
              <a:endParaRPr lang="zh-CN" altLang="en-US"/>
            </a:p>
          </p:txBody>
        </p:sp>
        <p:sp>
          <p:nvSpPr>
            <p:cNvPr id="45093" name="Rectangle 34"/>
            <p:cNvSpPr>
              <a:spLocks noChangeArrowheads="1"/>
            </p:cNvSpPr>
            <p:nvPr/>
          </p:nvSpPr>
          <p:spPr bwMode="auto">
            <a:xfrm>
              <a:off x="1440" y="523"/>
              <a:ext cx="2640" cy="287"/>
            </a:xfrm>
            <a:prstGeom prst="rect">
              <a:avLst/>
            </a:prstGeom>
            <a:solidFill>
              <a:schemeClr val="accent1"/>
            </a:solidFill>
            <a:ln w="12700">
              <a:solidFill>
                <a:schemeClr val="tx1"/>
              </a:solidFill>
              <a:miter lim="800000"/>
              <a:headEnd/>
              <a:tailEnd/>
            </a:ln>
          </p:spPr>
          <p:txBody>
            <a:bodyPr wrap="none" anchor="ctr"/>
            <a:lstStyle/>
            <a:p>
              <a:pPr algn="ctr" eaLnBrk="0" hangingPunct="0"/>
              <a:r>
                <a:rPr lang="zh-CN" altLang="en-US" sz="2000" b="1">
                  <a:latin typeface="宋体" pitchFamily="2" charset="-122"/>
                </a:rPr>
                <a:t>物理投递系统、远程电信系统等</a:t>
              </a:r>
            </a:p>
          </p:txBody>
        </p:sp>
        <p:sp>
          <p:nvSpPr>
            <p:cNvPr id="45094" name="Rectangle 35"/>
            <p:cNvSpPr>
              <a:spLocks noChangeArrowheads="1"/>
            </p:cNvSpPr>
            <p:nvPr/>
          </p:nvSpPr>
          <p:spPr bwMode="auto">
            <a:xfrm>
              <a:off x="2105" y="1269"/>
              <a:ext cx="357" cy="248"/>
            </a:xfrm>
            <a:prstGeom prst="rect">
              <a:avLst/>
            </a:prstGeom>
            <a:noFill/>
            <a:ln w="12700">
              <a:noFill/>
              <a:miter lim="800000"/>
              <a:headEnd/>
              <a:tailEnd/>
            </a:ln>
          </p:spPr>
          <p:txBody>
            <a:bodyPr wrap="none" lIns="90488" tIns="44450" rIns="90488" bIns="44450">
              <a:spAutoFit/>
            </a:bodyPr>
            <a:lstStyle/>
            <a:p>
              <a:pPr algn="ctr"/>
              <a:r>
                <a:rPr lang="en-US" altLang="zh-CN" sz="2000" b="1">
                  <a:latin typeface="宋体" pitchFamily="2" charset="-122"/>
                </a:rPr>
                <a:t>MTS</a:t>
              </a:r>
            </a:p>
          </p:txBody>
        </p:sp>
      </p:grpSp>
      <p:sp>
        <p:nvSpPr>
          <p:cNvPr id="45060" name="Text Box 36"/>
          <p:cNvSpPr txBox="1">
            <a:spLocks noChangeArrowheads="1"/>
          </p:cNvSpPr>
          <p:nvPr/>
        </p:nvSpPr>
        <p:spPr bwMode="auto">
          <a:xfrm>
            <a:off x="146050" y="3784600"/>
            <a:ext cx="8807450" cy="2811463"/>
          </a:xfrm>
          <a:prstGeom prst="rect">
            <a:avLst/>
          </a:prstGeom>
          <a:noFill/>
          <a:ln w="9525">
            <a:noFill/>
            <a:miter lim="800000"/>
            <a:headEnd/>
            <a:tailEnd/>
          </a:ln>
        </p:spPr>
        <p:txBody>
          <a:bodyPr wrap="none">
            <a:spAutoFit/>
          </a:bodyPr>
          <a:lstStyle/>
          <a:p>
            <a:pPr>
              <a:spcAft>
                <a:spcPct val="40000"/>
              </a:spcAft>
            </a:pPr>
            <a:r>
              <a:rPr lang="en-US" altLang="zh-CN" sz="2200" b="1">
                <a:solidFill>
                  <a:srgbClr val="FF0000"/>
                </a:solidFill>
                <a:latin typeface="宋体" pitchFamily="2" charset="-122"/>
              </a:rPr>
              <a:t>UA:</a:t>
            </a:r>
            <a:r>
              <a:rPr lang="en-US" altLang="zh-CN" sz="2200" b="1">
                <a:latin typeface="宋体" pitchFamily="2" charset="-122"/>
              </a:rPr>
              <a:t> </a:t>
            </a:r>
            <a:r>
              <a:rPr lang="zh-CN" altLang="en-US" sz="2200" b="1">
                <a:latin typeface="宋体" pitchFamily="2" charset="-122"/>
              </a:rPr>
              <a:t>辅助用户编辑邮件、收发邮件、管理邮件（归档、删除）</a:t>
            </a:r>
          </a:p>
          <a:p>
            <a:pPr>
              <a:spcAft>
                <a:spcPct val="40000"/>
              </a:spcAft>
            </a:pPr>
            <a:r>
              <a:rPr lang="en-US" altLang="zh-CN" sz="2200" b="1">
                <a:solidFill>
                  <a:srgbClr val="FF0000"/>
                </a:solidFill>
                <a:latin typeface="宋体" pitchFamily="2" charset="-122"/>
              </a:rPr>
              <a:t>MTA</a:t>
            </a:r>
            <a:r>
              <a:rPr lang="zh-CN" altLang="en-US" sz="2200" b="1">
                <a:solidFill>
                  <a:srgbClr val="FF0000"/>
                </a:solidFill>
                <a:latin typeface="宋体" pitchFamily="2" charset="-122"/>
              </a:rPr>
              <a:t>（邮局）：</a:t>
            </a:r>
            <a:r>
              <a:rPr lang="zh-CN" altLang="en-US" sz="2200" b="1">
                <a:latin typeface="宋体" pitchFamily="2" charset="-122"/>
              </a:rPr>
              <a:t>中继传输功能：支持</a:t>
            </a:r>
            <a:r>
              <a:rPr lang="zh-CN" altLang="en-US" b="1"/>
              <a:t>邮件</a:t>
            </a:r>
            <a:r>
              <a:rPr lang="zh-CN" altLang="en-US" sz="2200" b="1">
                <a:latin typeface="宋体" pitchFamily="2" charset="-122"/>
              </a:rPr>
              <a:t>在系统中的中继和传输（利用</a:t>
            </a:r>
          </a:p>
          <a:p>
            <a:pPr>
              <a:spcAft>
                <a:spcPct val="40000"/>
              </a:spcAft>
            </a:pPr>
            <a:r>
              <a:rPr lang="zh-CN" altLang="en-US" sz="2200" b="1">
                <a:latin typeface="宋体" pitchFamily="2" charset="-122"/>
              </a:rPr>
              <a:t>    存储</a:t>
            </a:r>
            <a:r>
              <a:rPr lang="en-US" altLang="zh-CN" sz="2200" b="1">
                <a:latin typeface="宋体" pitchFamily="2" charset="-122"/>
              </a:rPr>
              <a:t>-</a:t>
            </a:r>
            <a:r>
              <a:rPr lang="zh-CN" altLang="en-US" sz="2200" b="1">
                <a:latin typeface="宋体" pitchFamily="2" charset="-122"/>
              </a:rPr>
              <a:t>转发能力）；含</a:t>
            </a:r>
            <a:r>
              <a:rPr lang="zh-CN" altLang="en-US" sz="2200" b="1"/>
              <a:t>邮件</a:t>
            </a:r>
            <a:r>
              <a:rPr lang="zh-CN" altLang="en-US" sz="2200" b="1">
                <a:latin typeface="宋体" pitchFamily="2" charset="-122"/>
              </a:rPr>
              <a:t>调度和语法转换功能。</a:t>
            </a:r>
          </a:p>
          <a:p>
            <a:pPr>
              <a:spcAft>
                <a:spcPct val="40000"/>
              </a:spcAft>
            </a:pPr>
            <a:r>
              <a:rPr lang="en-US" altLang="zh-CN" sz="2200" b="1">
                <a:solidFill>
                  <a:srgbClr val="FF0000"/>
                </a:solidFill>
                <a:latin typeface="宋体" pitchFamily="2" charset="-122"/>
              </a:rPr>
              <a:t>MTS</a:t>
            </a:r>
            <a:r>
              <a:rPr lang="zh-CN" altLang="en-US" sz="2200" b="1">
                <a:solidFill>
                  <a:srgbClr val="FF0000"/>
                </a:solidFill>
                <a:latin typeface="宋体" pitchFamily="2" charset="-122"/>
              </a:rPr>
              <a:t>：</a:t>
            </a:r>
            <a:r>
              <a:rPr lang="zh-CN" altLang="en-US" sz="2200" b="1">
                <a:latin typeface="宋体" pitchFamily="2" charset="-122"/>
              </a:rPr>
              <a:t>多个</a:t>
            </a:r>
            <a:r>
              <a:rPr lang="en-US" altLang="zh-CN" sz="2200" b="1">
                <a:latin typeface="宋体" pitchFamily="2" charset="-122"/>
              </a:rPr>
              <a:t>MTA</a:t>
            </a:r>
            <a:r>
              <a:rPr lang="zh-CN" altLang="en-US" sz="2200" b="1">
                <a:latin typeface="宋体" pitchFamily="2" charset="-122"/>
              </a:rPr>
              <a:t>的合作，实现</a:t>
            </a:r>
            <a:r>
              <a:rPr lang="zh-CN" altLang="en-US" sz="2200" b="1"/>
              <a:t>邮件</a:t>
            </a:r>
            <a:r>
              <a:rPr lang="zh-CN" altLang="en-US" sz="2200" b="1">
                <a:latin typeface="宋体" pitchFamily="2" charset="-122"/>
              </a:rPr>
              <a:t>在</a:t>
            </a:r>
            <a:r>
              <a:rPr lang="en-US" altLang="zh-CN" sz="2200" b="1">
                <a:latin typeface="宋体" pitchFamily="2" charset="-122"/>
              </a:rPr>
              <a:t>UA</a:t>
            </a:r>
            <a:r>
              <a:rPr lang="zh-CN" altLang="en-US" sz="2200" b="1">
                <a:latin typeface="宋体" pitchFamily="2" charset="-122"/>
              </a:rPr>
              <a:t>之间的透明传送；</a:t>
            </a:r>
            <a:endParaRPr lang="zh-CN" altLang="en-US" sz="2200">
              <a:latin typeface="宋体" pitchFamily="2" charset="-122"/>
            </a:endParaRPr>
          </a:p>
          <a:p>
            <a:pPr>
              <a:spcAft>
                <a:spcPct val="40000"/>
              </a:spcAft>
            </a:pPr>
            <a:r>
              <a:rPr lang="en-US" altLang="zh-CN" sz="2200" b="1">
                <a:solidFill>
                  <a:srgbClr val="FF0000"/>
                </a:solidFill>
                <a:latin typeface="宋体" pitchFamily="2" charset="-122"/>
              </a:rPr>
              <a:t>MS</a:t>
            </a:r>
            <a:r>
              <a:rPr lang="zh-CN" altLang="en-US" sz="2200" b="1">
                <a:solidFill>
                  <a:srgbClr val="FF0000"/>
                </a:solidFill>
                <a:latin typeface="宋体" pitchFamily="2" charset="-122"/>
              </a:rPr>
              <a:t>（邮箱）：</a:t>
            </a:r>
            <a:r>
              <a:rPr lang="zh-CN" altLang="en-US" sz="2200" b="1">
                <a:latin typeface="宋体" pitchFamily="2" charset="-122"/>
              </a:rPr>
              <a:t>实现用户</a:t>
            </a:r>
            <a:r>
              <a:rPr lang="zh-CN" altLang="en-US" sz="2200" b="1"/>
              <a:t>邮件</a:t>
            </a:r>
            <a:r>
              <a:rPr lang="zh-CN" altLang="en-US" sz="2200" b="1">
                <a:latin typeface="宋体" pitchFamily="2" charset="-122"/>
              </a:rPr>
              <a:t>的存储；</a:t>
            </a:r>
          </a:p>
          <a:p>
            <a:pPr>
              <a:spcAft>
                <a:spcPct val="40000"/>
              </a:spcAft>
            </a:pPr>
            <a:r>
              <a:rPr lang="en-US" altLang="zh-CN" sz="2200" b="1">
                <a:solidFill>
                  <a:srgbClr val="FF0000"/>
                </a:solidFill>
                <a:latin typeface="宋体" pitchFamily="2" charset="-122"/>
              </a:rPr>
              <a:t>AU</a:t>
            </a:r>
            <a:r>
              <a:rPr lang="zh-CN" altLang="en-US" sz="2200" b="1">
                <a:solidFill>
                  <a:srgbClr val="FF0000"/>
                </a:solidFill>
                <a:latin typeface="宋体" pitchFamily="2" charset="-122"/>
              </a:rPr>
              <a:t>：</a:t>
            </a:r>
            <a:r>
              <a:rPr lang="zh-CN" altLang="en-US" sz="2200" b="1">
                <a:latin typeface="宋体" pitchFamily="2" charset="-122"/>
              </a:rPr>
              <a:t>支持远程用户对系统的访问。</a:t>
            </a:r>
          </a:p>
        </p:txBody>
      </p:sp>
      <p:sp>
        <p:nvSpPr>
          <p:cNvPr id="45061" name="Text Box 37"/>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20</a:t>
            </a:r>
            <a:endParaRPr lang="en-US" altLang="zh-CN" dirty="0"/>
          </a:p>
        </p:txBody>
      </p:sp>
      <p:sp>
        <p:nvSpPr>
          <p:cNvPr id="999462" name="Rectangle 38"/>
          <p:cNvSpPr>
            <a:spLocks noChangeArrowheads="1"/>
          </p:cNvSpPr>
          <p:nvPr/>
        </p:nvSpPr>
        <p:spPr bwMode="auto">
          <a:xfrm>
            <a:off x="228600" y="6889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066800" y="1196975"/>
            <a:ext cx="6858000" cy="1295400"/>
            <a:chOff x="672" y="576"/>
            <a:chExt cx="4320" cy="816"/>
          </a:xfrm>
        </p:grpSpPr>
        <p:sp>
          <p:nvSpPr>
            <p:cNvPr id="46088" name="Text Box 3"/>
            <p:cNvSpPr txBox="1">
              <a:spLocks noChangeArrowheads="1"/>
            </p:cNvSpPr>
            <p:nvPr/>
          </p:nvSpPr>
          <p:spPr bwMode="auto">
            <a:xfrm>
              <a:off x="1488" y="768"/>
              <a:ext cx="210" cy="288"/>
            </a:xfrm>
            <a:prstGeom prst="rect">
              <a:avLst/>
            </a:prstGeom>
            <a:noFill/>
            <a:ln w="9525">
              <a:noFill/>
              <a:miter lim="800000"/>
              <a:headEnd/>
              <a:tailEnd/>
            </a:ln>
          </p:spPr>
          <p:txBody>
            <a:bodyPr wrap="none">
              <a:spAutoFit/>
            </a:bodyPr>
            <a:lstStyle/>
            <a:p>
              <a:pPr algn="ctr" eaLnBrk="0" hangingPunct="0"/>
              <a:r>
                <a:rPr lang="en-US" altLang="zh-CN" b="1">
                  <a:latin typeface="楷体"/>
                  <a:ea typeface="楷体"/>
                  <a:cs typeface="楷体"/>
                </a:rPr>
                <a:t>=</a:t>
              </a:r>
            </a:p>
          </p:txBody>
        </p:sp>
        <p:sp>
          <p:nvSpPr>
            <p:cNvPr id="46089" name="AutoShape 4"/>
            <p:cNvSpPr>
              <a:spLocks noChangeArrowheads="1"/>
            </p:cNvSpPr>
            <p:nvPr/>
          </p:nvSpPr>
          <p:spPr bwMode="auto">
            <a:xfrm>
              <a:off x="1872" y="768"/>
              <a:ext cx="720" cy="288"/>
            </a:xfrm>
            <a:prstGeom prst="flowChartPunchedCard">
              <a:avLst/>
            </a:prstGeom>
            <a:solidFill>
              <a:srgbClr val="FFFF00"/>
            </a:solidFill>
            <a:ln w="9525">
              <a:solidFill>
                <a:schemeClr val="tx1"/>
              </a:solidFill>
              <a:miter lim="800000"/>
              <a:headEnd/>
              <a:tailEnd/>
            </a:ln>
          </p:spPr>
          <p:txBody>
            <a:bodyPr wrap="none" anchor="ctr"/>
            <a:lstStyle/>
            <a:p>
              <a:pPr algn="ctr" eaLnBrk="0" hangingPunct="0"/>
              <a:r>
                <a:rPr lang="zh-CN" altLang="en-US" sz="2000" b="1">
                  <a:latin typeface="楷体"/>
                  <a:ea typeface="楷体"/>
                  <a:cs typeface="楷体"/>
                </a:rPr>
                <a:t>信封</a:t>
              </a:r>
            </a:p>
          </p:txBody>
        </p:sp>
        <p:sp>
          <p:nvSpPr>
            <p:cNvPr id="46090" name="Text Box 5"/>
            <p:cNvSpPr txBox="1">
              <a:spLocks noChangeArrowheads="1"/>
            </p:cNvSpPr>
            <p:nvPr/>
          </p:nvSpPr>
          <p:spPr bwMode="auto">
            <a:xfrm>
              <a:off x="2736" y="768"/>
              <a:ext cx="210" cy="288"/>
            </a:xfrm>
            <a:prstGeom prst="rect">
              <a:avLst/>
            </a:prstGeom>
            <a:noFill/>
            <a:ln w="9525">
              <a:noFill/>
              <a:miter lim="800000"/>
              <a:headEnd/>
              <a:tailEnd/>
            </a:ln>
          </p:spPr>
          <p:txBody>
            <a:bodyPr wrap="none">
              <a:spAutoFit/>
            </a:bodyPr>
            <a:lstStyle/>
            <a:p>
              <a:pPr algn="ctr" eaLnBrk="0" hangingPunct="0"/>
              <a:r>
                <a:rPr lang="en-US" altLang="zh-CN" b="1">
                  <a:latin typeface="楷体"/>
                  <a:ea typeface="楷体"/>
                  <a:cs typeface="楷体"/>
                </a:rPr>
                <a:t>+</a:t>
              </a:r>
            </a:p>
          </p:txBody>
        </p:sp>
        <p:sp>
          <p:nvSpPr>
            <p:cNvPr id="46091" name="Rectangle 6"/>
            <p:cNvSpPr>
              <a:spLocks noChangeArrowheads="1"/>
            </p:cNvSpPr>
            <p:nvPr/>
          </p:nvSpPr>
          <p:spPr bwMode="auto">
            <a:xfrm>
              <a:off x="672" y="624"/>
              <a:ext cx="672" cy="528"/>
            </a:xfrm>
            <a:prstGeom prst="rect">
              <a:avLst/>
            </a:prstGeom>
            <a:solidFill>
              <a:srgbClr val="99FFCC"/>
            </a:solidFill>
            <a:ln w="9525">
              <a:solidFill>
                <a:schemeClr val="tx1"/>
              </a:solidFill>
              <a:miter lim="800000"/>
              <a:headEnd/>
              <a:tailEnd/>
            </a:ln>
          </p:spPr>
          <p:txBody>
            <a:bodyPr wrap="none" anchor="ctr"/>
            <a:lstStyle/>
            <a:p>
              <a:pPr algn="ctr" eaLnBrk="0" hangingPunct="0"/>
              <a:r>
                <a:rPr lang="zh-CN" altLang="en-US" b="1">
                  <a:latin typeface="楷体"/>
                  <a:ea typeface="楷体"/>
                  <a:cs typeface="楷体"/>
                </a:rPr>
                <a:t>邮件</a:t>
              </a:r>
            </a:p>
          </p:txBody>
        </p:sp>
        <p:sp>
          <p:nvSpPr>
            <p:cNvPr id="46092" name="Rectangle 7"/>
            <p:cNvSpPr>
              <a:spLocks noChangeArrowheads="1"/>
            </p:cNvSpPr>
            <p:nvPr/>
          </p:nvSpPr>
          <p:spPr bwMode="auto">
            <a:xfrm>
              <a:off x="3072" y="624"/>
              <a:ext cx="672" cy="192"/>
            </a:xfrm>
            <a:prstGeom prst="rect">
              <a:avLst/>
            </a:prstGeom>
            <a:solidFill>
              <a:srgbClr val="FFFF99"/>
            </a:solidFill>
            <a:ln w="9525">
              <a:solidFill>
                <a:schemeClr val="tx1"/>
              </a:solidFill>
              <a:miter lim="800000"/>
              <a:headEnd/>
              <a:tailEnd/>
            </a:ln>
          </p:spPr>
          <p:txBody>
            <a:bodyPr wrap="none" anchor="ctr"/>
            <a:lstStyle/>
            <a:p>
              <a:pPr algn="ctr" eaLnBrk="0" hangingPunct="0"/>
              <a:r>
                <a:rPr lang="zh-CN" altLang="en-US" sz="1800" b="1">
                  <a:latin typeface="楷体"/>
                  <a:ea typeface="楷体"/>
                  <a:cs typeface="楷体"/>
                </a:rPr>
                <a:t>信首</a:t>
              </a:r>
            </a:p>
          </p:txBody>
        </p:sp>
        <p:sp>
          <p:nvSpPr>
            <p:cNvPr id="46093" name="Rectangle 8"/>
            <p:cNvSpPr>
              <a:spLocks noChangeArrowheads="1"/>
            </p:cNvSpPr>
            <p:nvPr/>
          </p:nvSpPr>
          <p:spPr bwMode="auto">
            <a:xfrm>
              <a:off x="3072" y="816"/>
              <a:ext cx="672" cy="336"/>
            </a:xfrm>
            <a:prstGeom prst="rect">
              <a:avLst/>
            </a:prstGeom>
            <a:solidFill>
              <a:srgbClr val="FFCCFF"/>
            </a:solidFill>
            <a:ln w="9525">
              <a:solidFill>
                <a:schemeClr val="tx1"/>
              </a:solidFill>
              <a:miter lim="800000"/>
              <a:headEnd/>
              <a:tailEnd/>
            </a:ln>
          </p:spPr>
          <p:txBody>
            <a:bodyPr wrap="none" anchor="ctr"/>
            <a:lstStyle/>
            <a:p>
              <a:pPr algn="ctr" eaLnBrk="0" hangingPunct="0"/>
              <a:r>
                <a:rPr lang="zh-CN" altLang="en-US" sz="1800" b="1">
                  <a:latin typeface="楷体"/>
                  <a:ea typeface="楷体"/>
                  <a:cs typeface="楷体"/>
                </a:rPr>
                <a:t>信体</a:t>
              </a:r>
            </a:p>
          </p:txBody>
        </p:sp>
        <p:sp>
          <p:nvSpPr>
            <p:cNvPr id="46094" name="Rectangle 9"/>
            <p:cNvSpPr>
              <a:spLocks noChangeArrowheads="1"/>
            </p:cNvSpPr>
            <p:nvPr/>
          </p:nvSpPr>
          <p:spPr bwMode="auto">
            <a:xfrm>
              <a:off x="4320" y="576"/>
              <a:ext cx="672" cy="240"/>
            </a:xfrm>
            <a:prstGeom prst="rect">
              <a:avLst/>
            </a:prstGeom>
            <a:solidFill>
              <a:srgbClr val="FF66FF"/>
            </a:solidFill>
            <a:ln w="9525">
              <a:solidFill>
                <a:schemeClr val="tx1"/>
              </a:solidFill>
              <a:miter lim="800000"/>
              <a:headEnd/>
              <a:tailEnd/>
            </a:ln>
          </p:spPr>
          <p:txBody>
            <a:bodyPr wrap="none" anchor="ctr"/>
            <a:lstStyle/>
            <a:p>
              <a:pPr algn="ctr" eaLnBrk="0" hangingPunct="0"/>
              <a:r>
                <a:rPr lang="zh-CN" altLang="en-US" sz="1800" b="1">
                  <a:latin typeface="楷体"/>
                  <a:ea typeface="楷体"/>
                  <a:cs typeface="楷体"/>
                </a:rPr>
                <a:t>信段</a:t>
              </a:r>
              <a:r>
                <a:rPr lang="en-US" altLang="zh-CN" sz="1800" b="1">
                  <a:latin typeface="楷体"/>
                  <a:ea typeface="楷体"/>
                  <a:cs typeface="楷体"/>
                </a:rPr>
                <a:t>1</a:t>
              </a:r>
            </a:p>
          </p:txBody>
        </p:sp>
        <p:sp>
          <p:nvSpPr>
            <p:cNvPr id="46095" name="Rectangle 10"/>
            <p:cNvSpPr>
              <a:spLocks noChangeArrowheads="1"/>
            </p:cNvSpPr>
            <p:nvPr/>
          </p:nvSpPr>
          <p:spPr bwMode="auto">
            <a:xfrm>
              <a:off x="4320" y="816"/>
              <a:ext cx="672" cy="240"/>
            </a:xfrm>
            <a:prstGeom prst="rect">
              <a:avLst/>
            </a:prstGeom>
            <a:solidFill>
              <a:srgbClr val="FF66FF"/>
            </a:solidFill>
            <a:ln w="9525">
              <a:solidFill>
                <a:schemeClr val="tx1"/>
              </a:solidFill>
              <a:miter lim="800000"/>
              <a:headEnd/>
              <a:tailEnd/>
            </a:ln>
          </p:spPr>
          <p:txBody>
            <a:bodyPr wrap="none" anchor="ctr"/>
            <a:lstStyle/>
            <a:p>
              <a:pPr algn="ctr" eaLnBrk="0" hangingPunct="0"/>
              <a:r>
                <a:rPr lang="zh-CN" altLang="en-US" sz="1800" b="1">
                  <a:latin typeface="楷体"/>
                  <a:ea typeface="楷体"/>
                  <a:cs typeface="楷体"/>
                </a:rPr>
                <a:t>信段</a:t>
              </a:r>
              <a:r>
                <a:rPr lang="en-US" altLang="zh-CN" sz="1800" b="1">
                  <a:latin typeface="楷体"/>
                  <a:ea typeface="楷体"/>
                  <a:cs typeface="楷体"/>
                </a:rPr>
                <a:t>2</a:t>
              </a:r>
            </a:p>
          </p:txBody>
        </p:sp>
        <p:sp>
          <p:nvSpPr>
            <p:cNvPr id="46096" name="Rectangle 11"/>
            <p:cNvSpPr>
              <a:spLocks noChangeArrowheads="1"/>
            </p:cNvSpPr>
            <p:nvPr/>
          </p:nvSpPr>
          <p:spPr bwMode="auto">
            <a:xfrm>
              <a:off x="4320" y="1152"/>
              <a:ext cx="672" cy="240"/>
            </a:xfrm>
            <a:prstGeom prst="rect">
              <a:avLst/>
            </a:prstGeom>
            <a:solidFill>
              <a:srgbClr val="FF66FF"/>
            </a:solidFill>
            <a:ln w="9525">
              <a:solidFill>
                <a:schemeClr val="tx1"/>
              </a:solidFill>
              <a:miter lim="800000"/>
              <a:headEnd/>
              <a:tailEnd/>
            </a:ln>
          </p:spPr>
          <p:txBody>
            <a:bodyPr wrap="none" anchor="ctr"/>
            <a:lstStyle/>
            <a:p>
              <a:pPr algn="ctr" eaLnBrk="0" hangingPunct="0"/>
              <a:r>
                <a:rPr lang="zh-CN" altLang="en-US" sz="1800" b="1">
                  <a:latin typeface="楷体"/>
                  <a:ea typeface="楷体"/>
                  <a:cs typeface="楷体"/>
                </a:rPr>
                <a:t>信段</a:t>
              </a:r>
              <a:r>
                <a:rPr lang="en-US" altLang="zh-CN" sz="1800" b="1">
                  <a:latin typeface="楷体"/>
                  <a:ea typeface="楷体"/>
                  <a:cs typeface="楷体"/>
                </a:rPr>
                <a:t>n</a:t>
              </a:r>
            </a:p>
          </p:txBody>
        </p:sp>
        <p:sp>
          <p:nvSpPr>
            <p:cNvPr id="46097" name="Line 12"/>
            <p:cNvSpPr>
              <a:spLocks noChangeShapeType="1"/>
            </p:cNvSpPr>
            <p:nvPr/>
          </p:nvSpPr>
          <p:spPr bwMode="auto">
            <a:xfrm flipV="1">
              <a:off x="3744" y="576"/>
              <a:ext cx="576" cy="240"/>
            </a:xfrm>
            <a:prstGeom prst="line">
              <a:avLst/>
            </a:prstGeom>
            <a:noFill/>
            <a:ln w="9525">
              <a:solidFill>
                <a:schemeClr val="tx1"/>
              </a:solidFill>
              <a:prstDash val="dash"/>
              <a:round/>
              <a:headEnd/>
              <a:tailEnd/>
            </a:ln>
          </p:spPr>
          <p:txBody>
            <a:bodyPr wrap="none" anchor="ctr"/>
            <a:lstStyle/>
            <a:p>
              <a:endParaRPr lang="zh-CN" altLang="en-US"/>
            </a:p>
          </p:txBody>
        </p:sp>
        <p:sp>
          <p:nvSpPr>
            <p:cNvPr id="46098" name="Line 13"/>
            <p:cNvSpPr>
              <a:spLocks noChangeShapeType="1"/>
            </p:cNvSpPr>
            <p:nvPr/>
          </p:nvSpPr>
          <p:spPr bwMode="auto">
            <a:xfrm>
              <a:off x="3744" y="1152"/>
              <a:ext cx="576" cy="240"/>
            </a:xfrm>
            <a:prstGeom prst="line">
              <a:avLst/>
            </a:prstGeom>
            <a:noFill/>
            <a:ln w="9525">
              <a:solidFill>
                <a:schemeClr val="tx1"/>
              </a:solidFill>
              <a:prstDash val="dash"/>
              <a:round/>
              <a:headEnd/>
              <a:tailEnd/>
            </a:ln>
          </p:spPr>
          <p:txBody>
            <a:bodyPr wrap="none" anchor="ctr"/>
            <a:lstStyle/>
            <a:p>
              <a:endParaRPr lang="zh-CN" altLang="en-US"/>
            </a:p>
          </p:txBody>
        </p:sp>
      </p:grpSp>
      <p:sp>
        <p:nvSpPr>
          <p:cNvPr id="46083" name="Rectangle 14"/>
          <p:cNvSpPr>
            <a:spLocks noChangeArrowheads="1"/>
          </p:cNvSpPr>
          <p:nvPr/>
        </p:nvSpPr>
        <p:spPr bwMode="auto">
          <a:xfrm>
            <a:off x="0" y="2514600"/>
            <a:ext cx="9144000" cy="4343400"/>
          </a:xfrm>
          <a:prstGeom prst="rect">
            <a:avLst/>
          </a:prstGeom>
          <a:noFill/>
          <a:ln w="12700">
            <a:noFill/>
            <a:miter lim="800000"/>
            <a:headEnd/>
            <a:tailEnd/>
          </a:ln>
        </p:spPr>
        <p:txBody>
          <a:bodyPr lIns="90488" tIns="44450" rIns="90488" bIns="44450"/>
          <a:lstStyle/>
          <a:p>
            <a:pPr marL="342900" indent="-342900">
              <a:spcBef>
                <a:spcPts val="300"/>
              </a:spcBef>
              <a:spcAft>
                <a:spcPts val="300"/>
              </a:spcAft>
            </a:pPr>
            <a:r>
              <a:rPr lang="en-US" altLang="zh-CN" sz="2000" b="1">
                <a:solidFill>
                  <a:srgbClr val="9900FF"/>
                </a:solidFill>
                <a:latin typeface="宋体" pitchFamily="2" charset="-122"/>
              </a:rPr>
              <a:t>   </a:t>
            </a:r>
            <a:r>
              <a:rPr lang="zh-CN" altLang="en-US" sz="2000" b="1">
                <a:solidFill>
                  <a:srgbClr val="9900FF"/>
                </a:solidFill>
                <a:latin typeface="宋体" pitchFamily="2" charset="-122"/>
              </a:rPr>
              <a:t>信封：</a:t>
            </a:r>
            <a:r>
              <a:rPr lang="zh-CN" altLang="en-US" sz="2000" b="1">
                <a:latin typeface="宋体" pitchFamily="2" charset="-122"/>
              </a:rPr>
              <a:t>含提交</a:t>
            </a:r>
            <a:r>
              <a:rPr lang="en-US" altLang="zh-CN" sz="2000" b="1">
                <a:latin typeface="宋体" pitchFamily="2" charset="-122"/>
              </a:rPr>
              <a:t>/</a:t>
            </a:r>
            <a:r>
              <a:rPr lang="zh-CN" altLang="en-US" sz="2000" b="1">
                <a:latin typeface="宋体" pitchFamily="2" charset="-122"/>
              </a:rPr>
              <a:t>传输</a:t>
            </a:r>
            <a:r>
              <a:rPr lang="en-US" altLang="zh-CN" sz="2000" b="1">
                <a:latin typeface="宋体" pitchFamily="2" charset="-122"/>
              </a:rPr>
              <a:t>/</a:t>
            </a:r>
            <a:r>
              <a:rPr lang="zh-CN" altLang="en-US" sz="2000" b="1">
                <a:latin typeface="宋体" pitchFamily="2" charset="-122"/>
              </a:rPr>
              <a:t>投递过程中的控制信息，如地址和投递方式说明等；</a:t>
            </a:r>
          </a:p>
          <a:p>
            <a:pPr marL="342900" indent="-342900">
              <a:spcBef>
                <a:spcPct val="20000"/>
              </a:spcBef>
            </a:pPr>
            <a:r>
              <a:rPr lang="zh-CN" altLang="en-US" sz="2000" b="1">
                <a:solidFill>
                  <a:srgbClr val="9900FF"/>
                </a:solidFill>
                <a:latin typeface="宋体" pitchFamily="2" charset="-122"/>
              </a:rPr>
              <a:t>   信首：</a:t>
            </a:r>
            <a:r>
              <a:rPr lang="zh-CN" altLang="en-US" sz="2000" b="1">
                <a:latin typeface="宋体" pitchFamily="2" charset="-122"/>
              </a:rPr>
              <a:t>标识邮件及发方用户的一些附加要求（如：邮件有效期、标题等）</a:t>
            </a:r>
          </a:p>
          <a:p>
            <a:pPr marL="342900" indent="-342900">
              <a:spcBef>
                <a:spcPct val="20000"/>
              </a:spcBef>
            </a:pPr>
            <a:r>
              <a:rPr lang="zh-CN" altLang="en-US" sz="2000" b="1">
                <a:solidFill>
                  <a:srgbClr val="9900FF"/>
                </a:solidFill>
                <a:latin typeface="宋体" pitchFamily="2" charset="-122"/>
              </a:rPr>
              <a:t>   信体：</a:t>
            </a:r>
            <a:r>
              <a:rPr lang="zh-CN" altLang="en-US" sz="2000" b="1">
                <a:latin typeface="宋体" pitchFamily="2" charset="-122"/>
              </a:rPr>
              <a:t>用户希望传输的真正信息，如正文、数字化声音等。</a:t>
            </a:r>
          </a:p>
          <a:p>
            <a:pPr marL="342900" indent="-342900">
              <a:spcBef>
                <a:spcPct val="20000"/>
              </a:spcBef>
              <a:buFont typeface="宋体" pitchFamily="2" charset="-122"/>
              <a:buChar char="★"/>
            </a:pPr>
            <a:r>
              <a:rPr lang="zh-CN" altLang="en-US" b="1">
                <a:solidFill>
                  <a:srgbClr val="FF0000"/>
                </a:solidFill>
                <a:latin typeface="宋体" pitchFamily="2" charset="-122"/>
              </a:rPr>
              <a:t>探询：</a:t>
            </a:r>
            <a:r>
              <a:rPr lang="zh-CN" altLang="en-US" b="1">
                <a:latin typeface="宋体" pitchFamily="2" charset="-122"/>
              </a:rPr>
              <a:t>由信封构成，</a:t>
            </a:r>
            <a:r>
              <a:rPr lang="zh-CN" altLang="en-US" sz="2000" b="1">
                <a:latin typeface="宋体" pitchFamily="2" charset="-122"/>
              </a:rPr>
              <a:t>含邮件信息，探测系统的传输和投递能力</a:t>
            </a:r>
            <a:r>
              <a:rPr lang="zh-CN" altLang="en-US" b="1">
                <a:latin typeface="宋体" pitchFamily="2" charset="-122"/>
              </a:rPr>
              <a:t>；</a:t>
            </a:r>
          </a:p>
          <a:p>
            <a:pPr marL="342900" indent="-342900">
              <a:spcBef>
                <a:spcPct val="20000"/>
              </a:spcBef>
              <a:buFont typeface="宋体" pitchFamily="2" charset="-122"/>
              <a:buChar char="★"/>
            </a:pPr>
            <a:r>
              <a:rPr lang="zh-CN" altLang="en-US" b="1">
                <a:solidFill>
                  <a:srgbClr val="FF0000"/>
                </a:solidFill>
                <a:latin typeface="宋体" pitchFamily="2" charset="-122"/>
              </a:rPr>
              <a:t>投递</a:t>
            </a:r>
            <a:r>
              <a:rPr lang="en-US" altLang="zh-CN" b="1">
                <a:solidFill>
                  <a:srgbClr val="FF0000"/>
                </a:solidFill>
                <a:latin typeface="宋体" pitchFamily="2" charset="-122"/>
              </a:rPr>
              <a:t>/</a:t>
            </a:r>
            <a:r>
              <a:rPr lang="zh-CN" altLang="en-US" b="1">
                <a:solidFill>
                  <a:srgbClr val="FF0000"/>
                </a:solidFill>
                <a:latin typeface="宋体" pitchFamily="2" charset="-122"/>
              </a:rPr>
              <a:t>未投递报告：</a:t>
            </a:r>
            <a:r>
              <a:rPr lang="en-US" altLang="zh-CN" b="1">
                <a:latin typeface="宋体" pitchFamily="2" charset="-122"/>
              </a:rPr>
              <a:t>MTA</a:t>
            </a:r>
            <a:r>
              <a:rPr lang="zh-CN" altLang="en-US" b="1">
                <a:latin typeface="宋体" pitchFamily="2" charset="-122"/>
              </a:rPr>
              <a:t>产生，对应邮件</a:t>
            </a:r>
            <a:r>
              <a:rPr lang="en-US" altLang="zh-CN" b="1">
                <a:latin typeface="宋体" pitchFamily="2" charset="-122"/>
              </a:rPr>
              <a:t>/</a:t>
            </a:r>
            <a:r>
              <a:rPr lang="zh-CN" altLang="en-US" b="1">
                <a:latin typeface="宋体" pitchFamily="2" charset="-122"/>
              </a:rPr>
              <a:t>探询传输或投递结果；</a:t>
            </a:r>
            <a:endParaRPr lang="zh-CN" altLang="en-US" sz="2000" b="1">
              <a:latin typeface="宋体" pitchFamily="2" charset="-122"/>
            </a:endParaRPr>
          </a:p>
          <a:p>
            <a:pPr marL="342900" indent="-342900">
              <a:spcBef>
                <a:spcPct val="20000"/>
              </a:spcBef>
            </a:pPr>
            <a:r>
              <a:rPr lang="zh-CN" altLang="en-US" sz="2000" b="1">
                <a:latin typeface="宋体" pitchFamily="2" charset="-122"/>
              </a:rPr>
              <a:t>   </a:t>
            </a:r>
            <a:r>
              <a:rPr lang="zh-CN" altLang="en-US" sz="2000" b="1">
                <a:solidFill>
                  <a:srgbClr val="9900FF"/>
                </a:solidFill>
                <a:latin typeface="宋体" pitchFamily="2" charset="-122"/>
              </a:rPr>
              <a:t>投递报告：</a:t>
            </a:r>
            <a:r>
              <a:rPr lang="zh-CN" altLang="en-US" sz="2000" b="1">
                <a:latin typeface="宋体" pitchFamily="2" charset="-122"/>
              </a:rPr>
              <a:t>对应电文</a:t>
            </a:r>
            <a:r>
              <a:rPr lang="en-US" altLang="zh-CN" sz="2000" b="1">
                <a:latin typeface="宋体" pitchFamily="2" charset="-122"/>
              </a:rPr>
              <a:t>/</a:t>
            </a:r>
            <a:r>
              <a:rPr lang="zh-CN" altLang="en-US" sz="2000" b="1">
                <a:latin typeface="宋体" pitchFamily="2" charset="-122"/>
              </a:rPr>
              <a:t>探询已投递（或可投递）给指定用户。</a:t>
            </a:r>
          </a:p>
          <a:p>
            <a:pPr marL="342900" indent="-342900">
              <a:spcBef>
                <a:spcPct val="20000"/>
              </a:spcBef>
            </a:pPr>
            <a:r>
              <a:rPr lang="zh-CN" altLang="en-US" sz="2000" b="1">
                <a:latin typeface="宋体" pitchFamily="2" charset="-122"/>
              </a:rPr>
              <a:t>   </a:t>
            </a:r>
            <a:r>
              <a:rPr lang="zh-CN" altLang="en-US" sz="2000" b="1">
                <a:solidFill>
                  <a:srgbClr val="9900FF"/>
                </a:solidFill>
                <a:latin typeface="宋体" pitchFamily="2" charset="-122"/>
              </a:rPr>
              <a:t>未投递报告：</a:t>
            </a:r>
            <a:r>
              <a:rPr lang="zh-CN" altLang="en-US" sz="2000" b="1">
                <a:latin typeface="宋体" pitchFamily="2" charset="-122"/>
              </a:rPr>
              <a:t>对应邮件</a:t>
            </a:r>
            <a:r>
              <a:rPr lang="en-US" altLang="zh-CN" sz="2000" b="1">
                <a:latin typeface="宋体" pitchFamily="2" charset="-122"/>
              </a:rPr>
              <a:t>/</a:t>
            </a:r>
            <a:r>
              <a:rPr lang="zh-CN" altLang="en-US" sz="2000" b="1">
                <a:latin typeface="宋体" pitchFamily="2" charset="-122"/>
              </a:rPr>
              <a:t>探询未能在</a:t>
            </a:r>
            <a:r>
              <a:rPr lang="en-US" altLang="zh-CN" sz="2000" b="1">
                <a:latin typeface="宋体" pitchFamily="2" charset="-122"/>
              </a:rPr>
              <a:t>MTS</a:t>
            </a:r>
            <a:r>
              <a:rPr lang="zh-CN" altLang="en-US" sz="2000" b="1">
                <a:latin typeface="宋体" pitchFamily="2" charset="-122"/>
              </a:rPr>
              <a:t>中继续传输（如：用户地址不支持，数据类型不支持等），或未能投递给指定用户。</a:t>
            </a:r>
          </a:p>
          <a:p>
            <a:pPr marL="342900" indent="-342900">
              <a:spcBef>
                <a:spcPct val="20000"/>
              </a:spcBef>
              <a:buFont typeface="宋体" pitchFamily="2" charset="-122"/>
              <a:buChar char="★"/>
            </a:pPr>
            <a:r>
              <a:rPr lang="zh-CN" altLang="en-US">
                <a:solidFill>
                  <a:srgbClr val="FF0000"/>
                </a:solidFill>
                <a:latin typeface="宋体" pitchFamily="2" charset="-122"/>
              </a:rPr>
              <a:t> </a:t>
            </a:r>
            <a:r>
              <a:rPr lang="zh-CN" altLang="en-US" b="1">
                <a:solidFill>
                  <a:srgbClr val="FF0000"/>
                </a:solidFill>
                <a:latin typeface="宋体" pitchFamily="2" charset="-122"/>
              </a:rPr>
              <a:t>接收</a:t>
            </a:r>
            <a:r>
              <a:rPr lang="en-US" altLang="zh-CN" b="1">
                <a:solidFill>
                  <a:srgbClr val="FF0000"/>
                </a:solidFill>
                <a:latin typeface="宋体" pitchFamily="2" charset="-122"/>
              </a:rPr>
              <a:t>/</a:t>
            </a:r>
            <a:r>
              <a:rPr lang="zh-CN" altLang="en-US" b="1">
                <a:solidFill>
                  <a:srgbClr val="FF0000"/>
                </a:solidFill>
                <a:latin typeface="宋体" pitchFamily="2" charset="-122"/>
              </a:rPr>
              <a:t>未接收报告：</a:t>
            </a:r>
            <a:r>
              <a:rPr lang="zh-CN" altLang="en-US" sz="2000" b="1">
                <a:solidFill>
                  <a:schemeClr val="accent2"/>
                </a:solidFill>
                <a:latin typeface="宋体" pitchFamily="2" charset="-122"/>
              </a:rPr>
              <a:t> </a:t>
            </a:r>
            <a:r>
              <a:rPr lang="zh-CN" altLang="en-US" b="1">
                <a:latin typeface="宋体" pitchFamily="2" charset="-122"/>
              </a:rPr>
              <a:t>收方</a:t>
            </a:r>
            <a:r>
              <a:rPr lang="en-US" altLang="zh-CN" b="1">
                <a:latin typeface="宋体" pitchFamily="2" charset="-122"/>
              </a:rPr>
              <a:t>UA</a:t>
            </a:r>
            <a:r>
              <a:rPr lang="zh-CN" altLang="en-US" b="1">
                <a:latin typeface="宋体" pitchFamily="2" charset="-122"/>
              </a:rPr>
              <a:t>产生，表示邮件是否被用户读取；</a:t>
            </a:r>
          </a:p>
          <a:p>
            <a:pPr marL="342900" indent="-342900">
              <a:spcBef>
                <a:spcPct val="20000"/>
              </a:spcBef>
              <a:buFont typeface="宋体" pitchFamily="2" charset="-122"/>
              <a:buNone/>
            </a:pPr>
            <a:r>
              <a:rPr lang="zh-CN" altLang="en-US" sz="2000" b="1">
                <a:latin typeface="宋体" pitchFamily="2" charset="-122"/>
              </a:rPr>
              <a:t>   </a:t>
            </a:r>
            <a:r>
              <a:rPr lang="zh-CN" altLang="en-US" sz="2000" b="1">
                <a:solidFill>
                  <a:srgbClr val="9900FF"/>
                </a:solidFill>
                <a:latin typeface="宋体" pitchFamily="2" charset="-122"/>
              </a:rPr>
              <a:t>接收报告：</a:t>
            </a:r>
            <a:r>
              <a:rPr lang="zh-CN" altLang="en-US" sz="2000" b="1">
                <a:latin typeface="宋体" pitchFamily="2" charset="-122"/>
              </a:rPr>
              <a:t>表示对方已读取本邮件</a:t>
            </a:r>
            <a:r>
              <a:rPr lang="en-US" altLang="zh-CN" sz="2000" b="1">
                <a:latin typeface="宋体" pitchFamily="2" charset="-122"/>
              </a:rPr>
              <a:t>,</a:t>
            </a:r>
            <a:r>
              <a:rPr lang="zh-CN" altLang="en-US" sz="2000" b="1">
                <a:latin typeface="宋体" pitchFamily="2" charset="-122"/>
              </a:rPr>
              <a:t>并给出收取的时间；</a:t>
            </a:r>
          </a:p>
          <a:p>
            <a:pPr marL="342900" indent="-342900">
              <a:spcBef>
                <a:spcPct val="20000"/>
              </a:spcBef>
              <a:buFont typeface="宋体" pitchFamily="2" charset="-122"/>
              <a:buNone/>
            </a:pPr>
            <a:r>
              <a:rPr lang="zh-CN" altLang="en-US" sz="2000" b="1">
                <a:latin typeface="宋体" pitchFamily="2" charset="-122"/>
              </a:rPr>
              <a:t>   </a:t>
            </a:r>
            <a:r>
              <a:rPr lang="zh-CN" altLang="en-US" sz="2000" b="1">
                <a:solidFill>
                  <a:srgbClr val="9900FF"/>
                </a:solidFill>
                <a:latin typeface="宋体" pitchFamily="2" charset="-122"/>
              </a:rPr>
              <a:t>未接收报告：</a:t>
            </a:r>
            <a:r>
              <a:rPr lang="zh-CN" altLang="en-US" sz="2000" b="1">
                <a:latin typeface="宋体" pitchFamily="2" charset="-122"/>
              </a:rPr>
              <a:t>未在规定时间内读取，给出未能收取的原因等。</a:t>
            </a:r>
          </a:p>
        </p:txBody>
      </p:sp>
      <p:sp>
        <p:nvSpPr>
          <p:cNvPr id="46084" name="Text Box 15"/>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21</a:t>
            </a:r>
            <a:endParaRPr lang="en-US" altLang="zh-CN" dirty="0"/>
          </a:p>
        </p:txBody>
      </p:sp>
      <p:sp>
        <p:nvSpPr>
          <p:cNvPr id="46085" name="Text Box 16"/>
          <p:cNvSpPr txBox="1">
            <a:spLocks noChangeArrowheads="1"/>
          </p:cNvSpPr>
          <p:nvPr/>
        </p:nvSpPr>
        <p:spPr bwMode="auto">
          <a:xfrm>
            <a:off x="161925" y="704850"/>
            <a:ext cx="7850188" cy="420688"/>
          </a:xfrm>
          <a:prstGeom prst="rect">
            <a:avLst/>
          </a:prstGeom>
          <a:noFill/>
          <a:ln w="9525">
            <a:noFill/>
            <a:miter lim="800000"/>
            <a:headEnd/>
            <a:tailEnd/>
          </a:ln>
        </p:spPr>
        <p:txBody>
          <a:bodyPr wrap="none">
            <a:spAutoFit/>
          </a:bodyPr>
          <a:lstStyle/>
          <a:p>
            <a:pPr>
              <a:lnSpc>
                <a:spcPct val="90000"/>
              </a:lnSpc>
              <a:spcBef>
                <a:spcPts val="300"/>
              </a:spcBef>
              <a:spcAft>
                <a:spcPts val="300"/>
              </a:spcAft>
            </a:pPr>
            <a:r>
              <a:rPr lang="en-US" altLang="zh-CN" b="1">
                <a:solidFill>
                  <a:srgbClr val="FF0000"/>
                </a:solidFill>
              </a:rPr>
              <a:t>★</a:t>
            </a:r>
            <a:r>
              <a:rPr lang="en-US" altLang="zh-CN" b="1">
                <a:solidFill>
                  <a:srgbClr val="FF0000"/>
                </a:solidFill>
                <a:latin typeface="宋体" pitchFamily="2" charset="-122"/>
              </a:rPr>
              <a:t> </a:t>
            </a:r>
            <a:r>
              <a:rPr lang="zh-CN" altLang="en-US" b="1">
                <a:solidFill>
                  <a:srgbClr val="FF0000"/>
                </a:solidFill>
                <a:latin typeface="宋体" pitchFamily="2" charset="-122"/>
              </a:rPr>
              <a:t>电文（</a:t>
            </a:r>
            <a:r>
              <a:rPr lang="en-US" altLang="zh-CN" b="1">
                <a:solidFill>
                  <a:srgbClr val="FF0000"/>
                </a:solidFill>
                <a:latin typeface="宋体" pitchFamily="2" charset="-122"/>
              </a:rPr>
              <a:t>Message</a:t>
            </a:r>
            <a:r>
              <a:rPr lang="zh-CN" altLang="en-US" b="1">
                <a:solidFill>
                  <a:srgbClr val="FF0000"/>
                </a:solidFill>
                <a:latin typeface="宋体" pitchFamily="2" charset="-122"/>
              </a:rPr>
              <a:t>，邮件）：</a:t>
            </a:r>
            <a:r>
              <a:rPr lang="zh-CN" altLang="en-US" b="1">
                <a:latin typeface="宋体" pitchFamily="2" charset="-122"/>
              </a:rPr>
              <a:t>用于携带用户交换的信息。</a:t>
            </a:r>
          </a:p>
        </p:txBody>
      </p:sp>
      <p:sp>
        <p:nvSpPr>
          <p:cNvPr id="1000465" name="Rectangle 17"/>
          <p:cNvSpPr>
            <a:spLocks noChangeArrowheads="1"/>
          </p:cNvSpPr>
          <p:nvPr/>
        </p:nvSpPr>
        <p:spPr bwMode="auto">
          <a:xfrm>
            <a:off x="228600" y="533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6087" name="Text Box 18"/>
          <p:cNvSpPr txBox="1">
            <a:spLocks noChangeArrowheads="1"/>
          </p:cNvSpPr>
          <p:nvPr/>
        </p:nvSpPr>
        <p:spPr bwMode="auto">
          <a:xfrm>
            <a:off x="90488" y="44450"/>
            <a:ext cx="4049712" cy="420688"/>
          </a:xfrm>
          <a:prstGeom prst="rect">
            <a:avLst/>
          </a:prstGeom>
          <a:noFill/>
          <a:ln w="9525">
            <a:noFill/>
            <a:miter lim="800000"/>
            <a:headEnd/>
            <a:tailEnd/>
          </a:ln>
        </p:spPr>
        <p:txBody>
          <a:bodyPr>
            <a:spAutoFit/>
          </a:bodyPr>
          <a:lstStyle/>
          <a:p>
            <a:pPr>
              <a:lnSpc>
                <a:spcPct val="90000"/>
              </a:lnSpc>
              <a:spcBef>
                <a:spcPts val="300"/>
              </a:spcBef>
              <a:spcAft>
                <a:spcPts val="300"/>
              </a:spcAft>
            </a:pPr>
            <a:r>
              <a:rPr lang="zh-CN" altLang="en-US" b="1">
                <a:latin typeface="宋体" pitchFamily="2" charset="-122"/>
              </a:rPr>
              <a:t>（</a:t>
            </a:r>
            <a:r>
              <a:rPr lang="en-US" altLang="zh-CN" b="1">
                <a:latin typeface="宋体" pitchFamily="2" charset="-122"/>
              </a:rPr>
              <a:t>4</a:t>
            </a:r>
            <a:r>
              <a:rPr lang="zh-CN" altLang="en-US" b="1">
                <a:latin typeface="宋体" pitchFamily="2" charset="-122"/>
              </a:rPr>
              <a:t>） </a:t>
            </a:r>
            <a:r>
              <a:rPr lang="en-US" altLang="zh-CN" b="1">
                <a:latin typeface="宋体" pitchFamily="2" charset="-122"/>
              </a:rPr>
              <a:t>MHS</a:t>
            </a:r>
            <a:r>
              <a:rPr lang="zh-CN" altLang="en-US" b="1">
                <a:latin typeface="宋体" pitchFamily="2" charset="-122"/>
              </a:rPr>
              <a:t>处理的数据单元</a:t>
            </a:r>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22</a:t>
            </a:r>
            <a:endParaRPr lang="en-US" altLang="zh-CN" dirty="0"/>
          </a:p>
        </p:txBody>
      </p:sp>
      <p:sp>
        <p:nvSpPr>
          <p:cNvPr id="47107" name="Text Box 3"/>
          <p:cNvSpPr txBox="1">
            <a:spLocks noChangeArrowheads="1"/>
          </p:cNvSpPr>
          <p:nvPr/>
        </p:nvSpPr>
        <p:spPr bwMode="auto">
          <a:xfrm>
            <a:off x="150813" y="115888"/>
            <a:ext cx="4116387" cy="519112"/>
          </a:xfrm>
          <a:prstGeom prst="rect">
            <a:avLst/>
          </a:prstGeom>
          <a:noFill/>
          <a:ln w="9525">
            <a:noFill/>
            <a:miter lim="800000"/>
            <a:headEnd/>
            <a:tailEnd/>
          </a:ln>
        </p:spPr>
        <p:txBody>
          <a:bodyPr wrap="none">
            <a:spAutoFit/>
          </a:bodyPr>
          <a:lstStyle/>
          <a:p>
            <a:r>
              <a:rPr lang="zh-CN" altLang="en-US" sz="2800" b="1">
                <a:latin typeface="宋体" pitchFamily="2" charset="-122"/>
              </a:rPr>
              <a:t>（</a:t>
            </a:r>
            <a:r>
              <a:rPr lang="en-US" altLang="zh-CN" sz="2800" b="1">
                <a:latin typeface="宋体" pitchFamily="2" charset="-122"/>
              </a:rPr>
              <a:t>5</a:t>
            </a:r>
            <a:r>
              <a:rPr lang="zh-CN" altLang="en-US" sz="2800" b="1">
                <a:latin typeface="宋体" pitchFamily="2" charset="-122"/>
              </a:rPr>
              <a:t>）</a:t>
            </a:r>
            <a:r>
              <a:rPr lang="en-US" altLang="zh-CN" sz="2800" b="1">
                <a:latin typeface="宋体" pitchFamily="2" charset="-122"/>
              </a:rPr>
              <a:t>MHS</a:t>
            </a:r>
            <a:r>
              <a:rPr lang="zh-CN" altLang="en-US" sz="2800" b="1">
                <a:latin typeface="宋体" pitchFamily="2" charset="-122"/>
              </a:rPr>
              <a:t>的工作过程示意</a:t>
            </a:r>
          </a:p>
        </p:txBody>
      </p:sp>
      <p:sp>
        <p:nvSpPr>
          <p:cNvPr id="1001476" name="Rectangle 4"/>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grpSp>
        <p:nvGrpSpPr>
          <p:cNvPr id="2" name="Group 5"/>
          <p:cNvGrpSpPr>
            <a:grpSpLocks/>
          </p:cNvGrpSpPr>
          <p:nvPr/>
        </p:nvGrpSpPr>
        <p:grpSpPr bwMode="auto">
          <a:xfrm>
            <a:off x="323850" y="977900"/>
            <a:ext cx="7835900" cy="4203700"/>
            <a:chOff x="204" y="616"/>
            <a:chExt cx="4936" cy="2648"/>
          </a:xfrm>
        </p:grpSpPr>
        <p:sp>
          <p:nvSpPr>
            <p:cNvPr id="47110" name="Rectangle 6"/>
            <p:cNvSpPr>
              <a:spLocks noChangeArrowheads="1"/>
            </p:cNvSpPr>
            <p:nvPr/>
          </p:nvSpPr>
          <p:spPr bwMode="auto">
            <a:xfrm>
              <a:off x="204" y="1008"/>
              <a:ext cx="660" cy="440"/>
            </a:xfrm>
            <a:prstGeom prst="rect">
              <a:avLst/>
            </a:prstGeom>
            <a:solidFill>
              <a:srgbClr val="FF66FF"/>
            </a:solidFill>
            <a:ln w="12700">
              <a:noFill/>
              <a:miter lim="800000"/>
              <a:headEnd/>
              <a:tailEnd/>
            </a:ln>
          </p:spPr>
          <p:txBody>
            <a:bodyPr lIns="90488" tIns="44450" rIns="90488" bIns="44450">
              <a:spAutoFit/>
            </a:bodyPr>
            <a:lstStyle/>
            <a:p>
              <a:r>
                <a:rPr lang="en-US" altLang="zh-CN" sz="2000" b="1">
                  <a:latin typeface="宋体" pitchFamily="2" charset="-122"/>
                </a:rPr>
                <a:t> </a:t>
              </a:r>
              <a:r>
                <a:rPr lang="zh-CN" altLang="en-US" sz="2000" b="1">
                  <a:latin typeface="宋体" pitchFamily="2" charset="-122"/>
                </a:rPr>
                <a:t>用 户</a:t>
              </a:r>
            </a:p>
            <a:p>
              <a:r>
                <a:rPr lang="en-US" altLang="zh-CN" sz="2000" b="1">
                  <a:latin typeface="宋体" pitchFamily="2" charset="-122"/>
                </a:rPr>
                <a:t>(</a:t>
              </a:r>
              <a:r>
                <a:rPr lang="zh-CN" altLang="en-US" sz="2000" b="1">
                  <a:latin typeface="宋体" pitchFamily="2" charset="-122"/>
                </a:rPr>
                <a:t>发方</a:t>
              </a:r>
              <a:r>
                <a:rPr lang="en-US" altLang="zh-CN" sz="2000" b="1">
                  <a:latin typeface="宋体" pitchFamily="2" charset="-122"/>
                </a:rPr>
                <a:t>)</a:t>
              </a:r>
            </a:p>
          </p:txBody>
        </p:sp>
        <p:sp>
          <p:nvSpPr>
            <p:cNvPr id="47111" name="Rectangle 7"/>
            <p:cNvSpPr>
              <a:spLocks noChangeArrowheads="1"/>
            </p:cNvSpPr>
            <p:nvPr/>
          </p:nvSpPr>
          <p:spPr bwMode="auto">
            <a:xfrm>
              <a:off x="1288" y="1059"/>
              <a:ext cx="228" cy="311"/>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UA</a:t>
              </a:r>
            </a:p>
          </p:txBody>
        </p:sp>
        <p:sp>
          <p:nvSpPr>
            <p:cNvPr id="47112" name="Rectangle 8"/>
            <p:cNvSpPr>
              <a:spLocks noChangeArrowheads="1"/>
            </p:cNvSpPr>
            <p:nvPr/>
          </p:nvSpPr>
          <p:spPr bwMode="auto">
            <a:xfrm>
              <a:off x="2054" y="1059"/>
              <a:ext cx="475" cy="311"/>
            </a:xfrm>
            <a:prstGeom prst="rect">
              <a:avLst/>
            </a:prstGeom>
            <a:solidFill>
              <a:srgbClr val="FFCCFF"/>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MTA</a:t>
              </a:r>
            </a:p>
          </p:txBody>
        </p:sp>
        <p:sp>
          <p:nvSpPr>
            <p:cNvPr id="47113" name="Rectangle 9"/>
            <p:cNvSpPr>
              <a:spLocks noChangeArrowheads="1"/>
            </p:cNvSpPr>
            <p:nvPr/>
          </p:nvSpPr>
          <p:spPr bwMode="auto">
            <a:xfrm>
              <a:off x="2911" y="1059"/>
              <a:ext cx="474" cy="311"/>
            </a:xfrm>
            <a:prstGeom prst="rect">
              <a:avLst/>
            </a:prstGeom>
            <a:solidFill>
              <a:srgbClr val="FFCCFF"/>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MTA</a:t>
              </a:r>
            </a:p>
          </p:txBody>
        </p:sp>
        <p:sp>
          <p:nvSpPr>
            <p:cNvPr id="47114" name="Rectangle 10"/>
            <p:cNvSpPr>
              <a:spLocks noChangeArrowheads="1"/>
            </p:cNvSpPr>
            <p:nvPr/>
          </p:nvSpPr>
          <p:spPr bwMode="auto">
            <a:xfrm>
              <a:off x="2064" y="2880"/>
              <a:ext cx="475" cy="313"/>
            </a:xfrm>
            <a:prstGeom prst="rect">
              <a:avLst/>
            </a:prstGeom>
            <a:solidFill>
              <a:srgbClr val="FFCCFF"/>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MTA</a:t>
              </a:r>
            </a:p>
          </p:txBody>
        </p:sp>
        <p:sp>
          <p:nvSpPr>
            <p:cNvPr id="47115" name="Rectangle 11"/>
            <p:cNvSpPr>
              <a:spLocks noChangeArrowheads="1"/>
            </p:cNvSpPr>
            <p:nvPr/>
          </p:nvSpPr>
          <p:spPr bwMode="auto">
            <a:xfrm>
              <a:off x="3400" y="1955"/>
              <a:ext cx="290" cy="311"/>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MS</a:t>
              </a:r>
            </a:p>
          </p:txBody>
        </p:sp>
        <p:sp>
          <p:nvSpPr>
            <p:cNvPr id="47116" name="Rectangle 12"/>
            <p:cNvSpPr>
              <a:spLocks noChangeArrowheads="1"/>
            </p:cNvSpPr>
            <p:nvPr/>
          </p:nvSpPr>
          <p:spPr bwMode="auto">
            <a:xfrm>
              <a:off x="3767" y="1059"/>
              <a:ext cx="292" cy="311"/>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UA</a:t>
              </a:r>
            </a:p>
          </p:txBody>
        </p:sp>
        <p:sp>
          <p:nvSpPr>
            <p:cNvPr id="47117" name="Rectangle 13"/>
            <p:cNvSpPr>
              <a:spLocks noChangeArrowheads="1"/>
            </p:cNvSpPr>
            <p:nvPr/>
          </p:nvSpPr>
          <p:spPr bwMode="auto">
            <a:xfrm>
              <a:off x="1688" y="1843"/>
              <a:ext cx="231" cy="311"/>
            </a:xfrm>
            <a:prstGeom prst="rect">
              <a:avLst/>
            </a:prstGeom>
            <a:solidFill>
              <a:srgbClr val="FFFF00"/>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MS</a:t>
              </a:r>
            </a:p>
          </p:txBody>
        </p:sp>
        <p:sp>
          <p:nvSpPr>
            <p:cNvPr id="47118" name="Rectangle 14"/>
            <p:cNvSpPr>
              <a:spLocks noChangeArrowheads="1"/>
            </p:cNvSpPr>
            <p:nvPr/>
          </p:nvSpPr>
          <p:spPr bwMode="auto">
            <a:xfrm>
              <a:off x="2973" y="2848"/>
              <a:ext cx="290" cy="313"/>
            </a:xfrm>
            <a:prstGeom prst="rect">
              <a:avLst/>
            </a:prstGeom>
            <a:solidFill>
              <a:srgbClr val="CCECFF"/>
            </a:solidFill>
            <a:ln w="12700">
              <a:solidFill>
                <a:schemeClr val="tx1"/>
              </a:solidFill>
              <a:miter lim="800000"/>
              <a:headEnd/>
              <a:tailEnd/>
            </a:ln>
          </p:spPr>
          <p:txBody>
            <a:bodyPr wrap="none" anchor="ctr"/>
            <a:lstStyle/>
            <a:p>
              <a:pPr algn="ctr" eaLnBrk="0" hangingPunct="0"/>
              <a:r>
                <a:rPr lang="en-US" altLang="zh-CN" sz="2000" b="1">
                  <a:latin typeface="宋体" pitchFamily="2" charset="-122"/>
                </a:rPr>
                <a:t>UA</a:t>
              </a:r>
            </a:p>
          </p:txBody>
        </p:sp>
        <p:sp>
          <p:nvSpPr>
            <p:cNvPr id="47119" name="Line 15"/>
            <p:cNvSpPr>
              <a:spLocks noChangeShapeType="1"/>
            </p:cNvSpPr>
            <p:nvPr/>
          </p:nvSpPr>
          <p:spPr bwMode="auto">
            <a:xfrm>
              <a:off x="1567" y="1270"/>
              <a:ext cx="473" cy="0"/>
            </a:xfrm>
            <a:prstGeom prst="line">
              <a:avLst/>
            </a:prstGeom>
            <a:noFill/>
            <a:ln w="12700">
              <a:solidFill>
                <a:schemeClr val="tx1"/>
              </a:solidFill>
              <a:round/>
              <a:headEnd/>
              <a:tailEnd/>
            </a:ln>
          </p:spPr>
          <p:txBody>
            <a:bodyPr wrap="none" anchor="ctr"/>
            <a:lstStyle/>
            <a:p>
              <a:endParaRPr lang="zh-CN" altLang="en-US"/>
            </a:p>
          </p:txBody>
        </p:sp>
        <p:sp>
          <p:nvSpPr>
            <p:cNvPr id="47120" name="Line 16"/>
            <p:cNvSpPr>
              <a:spLocks noChangeShapeType="1"/>
            </p:cNvSpPr>
            <p:nvPr/>
          </p:nvSpPr>
          <p:spPr bwMode="auto">
            <a:xfrm>
              <a:off x="2544" y="1270"/>
              <a:ext cx="352" cy="0"/>
            </a:xfrm>
            <a:prstGeom prst="line">
              <a:avLst/>
            </a:prstGeom>
            <a:noFill/>
            <a:ln w="12700">
              <a:solidFill>
                <a:schemeClr val="tx1"/>
              </a:solidFill>
              <a:round/>
              <a:headEnd/>
              <a:tailEnd/>
            </a:ln>
          </p:spPr>
          <p:txBody>
            <a:bodyPr wrap="none" anchor="ctr"/>
            <a:lstStyle/>
            <a:p>
              <a:endParaRPr lang="zh-CN" altLang="en-US"/>
            </a:p>
          </p:txBody>
        </p:sp>
        <p:sp>
          <p:nvSpPr>
            <p:cNvPr id="47121" name="Line 17"/>
            <p:cNvSpPr>
              <a:spLocks noChangeShapeType="1"/>
            </p:cNvSpPr>
            <p:nvPr/>
          </p:nvSpPr>
          <p:spPr bwMode="auto">
            <a:xfrm>
              <a:off x="3400" y="1270"/>
              <a:ext cx="352" cy="0"/>
            </a:xfrm>
            <a:prstGeom prst="line">
              <a:avLst/>
            </a:prstGeom>
            <a:noFill/>
            <a:ln w="12700">
              <a:solidFill>
                <a:schemeClr val="tx1"/>
              </a:solidFill>
              <a:round/>
              <a:headEnd/>
              <a:tailEnd/>
            </a:ln>
          </p:spPr>
          <p:txBody>
            <a:bodyPr wrap="none" anchor="ctr"/>
            <a:lstStyle/>
            <a:p>
              <a:endParaRPr lang="zh-CN" altLang="en-US"/>
            </a:p>
          </p:txBody>
        </p:sp>
        <p:sp>
          <p:nvSpPr>
            <p:cNvPr id="47122" name="Line 18"/>
            <p:cNvSpPr>
              <a:spLocks noChangeShapeType="1"/>
            </p:cNvSpPr>
            <p:nvPr/>
          </p:nvSpPr>
          <p:spPr bwMode="auto">
            <a:xfrm>
              <a:off x="3215" y="1394"/>
              <a:ext cx="170" cy="537"/>
            </a:xfrm>
            <a:prstGeom prst="line">
              <a:avLst/>
            </a:prstGeom>
            <a:noFill/>
            <a:ln w="12700">
              <a:solidFill>
                <a:schemeClr val="tx1"/>
              </a:solidFill>
              <a:round/>
              <a:headEnd/>
              <a:tailEnd/>
            </a:ln>
          </p:spPr>
          <p:txBody>
            <a:bodyPr wrap="none" anchor="ctr"/>
            <a:lstStyle/>
            <a:p>
              <a:endParaRPr lang="zh-CN" altLang="en-US"/>
            </a:p>
          </p:txBody>
        </p:sp>
        <p:sp>
          <p:nvSpPr>
            <p:cNvPr id="47123" name="Line 19"/>
            <p:cNvSpPr>
              <a:spLocks noChangeShapeType="1"/>
            </p:cNvSpPr>
            <p:nvPr/>
          </p:nvSpPr>
          <p:spPr bwMode="auto">
            <a:xfrm flipV="1">
              <a:off x="3705" y="1370"/>
              <a:ext cx="230" cy="585"/>
            </a:xfrm>
            <a:prstGeom prst="line">
              <a:avLst/>
            </a:prstGeom>
            <a:noFill/>
            <a:ln w="12700">
              <a:solidFill>
                <a:schemeClr val="tx1"/>
              </a:solidFill>
              <a:round/>
              <a:headEnd/>
              <a:tailEnd/>
            </a:ln>
          </p:spPr>
          <p:txBody>
            <a:bodyPr wrap="none" anchor="ctr"/>
            <a:lstStyle/>
            <a:p>
              <a:endParaRPr lang="zh-CN" altLang="en-US"/>
            </a:p>
          </p:txBody>
        </p:sp>
        <p:sp>
          <p:nvSpPr>
            <p:cNvPr id="47124" name="Line 20"/>
            <p:cNvSpPr>
              <a:spLocks noChangeShapeType="1"/>
            </p:cNvSpPr>
            <p:nvPr/>
          </p:nvSpPr>
          <p:spPr bwMode="auto">
            <a:xfrm>
              <a:off x="1443" y="1394"/>
              <a:ext cx="230" cy="425"/>
            </a:xfrm>
            <a:prstGeom prst="line">
              <a:avLst/>
            </a:prstGeom>
            <a:noFill/>
            <a:ln w="12700">
              <a:solidFill>
                <a:schemeClr val="tx1"/>
              </a:solidFill>
              <a:round/>
              <a:headEnd/>
              <a:tailEnd/>
            </a:ln>
          </p:spPr>
          <p:txBody>
            <a:bodyPr wrap="none" anchor="ctr"/>
            <a:lstStyle/>
            <a:p>
              <a:endParaRPr lang="zh-CN" altLang="en-US"/>
            </a:p>
          </p:txBody>
        </p:sp>
        <p:sp>
          <p:nvSpPr>
            <p:cNvPr id="47125" name="Line 21"/>
            <p:cNvSpPr>
              <a:spLocks noChangeShapeType="1"/>
            </p:cNvSpPr>
            <p:nvPr/>
          </p:nvSpPr>
          <p:spPr bwMode="auto">
            <a:xfrm flipV="1">
              <a:off x="1916" y="1370"/>
              <a:ext cx="368" cy="573"/>
            </a:xfrm>
            <a:prstGeom prst="line">
              <a:avLst/>
            </a:prstGeom>
            <a:noFill/>
            <a:ln w="12700">
              <a:solidFill>
                <a:schemeClr val="tx1"/>
              </a:solidFill>
              <a:round/>
              <a:headEnd/>
              <a:tailEnd/>
            </a:ln>
          </p:spPr>
          <p:txBody>
            <a:bodyPr wrap="none" anchor="ctr"/>
            <a:lstStyle/>
            <a:p>
              <a:endParaRPr lang="zh-CN" altLang="en-US"/>
            </a:p>
          </p:txBody>
        </p:sp>
        <p:sp>
          <p:nvSpPr>
            <p:cNvPr id="47126" name="Line 22"/>
            <p:cNvSpPr>
              <a:spLocks noChangeShapeType="1"/>
            </p:cNvSpPr>
            <p:nvPr/>
          </p:nvSpPr>
          <p:spPr bwMode="auto">
            <a:xfrm>
              <a:off x="2352" y="1394"/>
              <a:ext cx="0" cy="1430"/>
            </a:xfrm>
            <a:prstGeom prst="line">
              <a:avLst/>
            </a:prstGeom>
            <a:noFill/>
            <a:ln w="12700">
              <a:solidFill>
                <a:schemeClr val="tx1"/>
              </a:solidFill>
              <a:round/>
              <a:headEnd/>
              <a:tailEnd/>
            </a:ln>
          </p:spPr>
          <p:txBody>
            <a:bodyPr wrap="none" anchor="ctr"/>
            <a:lstStyle/>
            <a:p>
              <a:endParaRPr lang="zh-CN" altLang="en-US"/>
            </a:p>
          </p:txBody>
        </p:sp>
        <p:sp>
          <p:nvSpPr>
            <p:cNvPr id="47127" name="Line 23"/>
            <p:cNvSpPr>
              <a:spLocks noChangeShapeType="1"/>
            </p:cNvSpPr>
            <p:nvPr/>
          </p:nvSpPr>
          <p:spPr bwMode="auto">
            <a:xfrm>
              <a:off x="2544" y="3059"/>
              <a:ext cx="414" cy="0"/>
            </a:xfrm>
            <a:prstGeom prst="line">
              <a:avLst/>
            </a:prstGeom>
            <a:noFill/>
            <a:ln w="12700">
              <a:solidFill>
                <a:schemeClr val="tx1"/>
              </a:solidFill>
              <a:round/>
              <a:headEnd/>
              <a:tailEnd/>
            </a:ln>
          </p:spPr>
          <p:txBody>
            <a:bodyPr wrap="none" anchor="ctr"/>
            <a:lstStyle/>
            <a:p>
              <a:endParaRPr lang="zh-CN" altLang="en-US"/>
            </a:p>
          </p:txBody>
        </p:sp>
        <p:sp>
          <p:nvSpPr>
            <p:cNvPr id="47128" name="Line 24"/>
            <p:cNvSpPr>
              <a:spLocks noChangeShapeType="1"/>
            </p:cNvSpPr>
            <p:nvPr/>
          </p:nvSpPr>
          <p:spPr bwMode="auto">
            <a:xfrm>
              <a:off x="3318" y="3089"/>
              <a:ext cx="511" cy="0"/>
            </a:xfrm>
            <a:prstGeom prst="line">
              <a:avLst/>
            </a:prstGeom>
            <a:noFill/>
            <a:ln w="12700">
              <a:solidFill>
                <a:schemeClr val="tx1"/>
              </a:solidFill>
              <a:round/>
              <a:headEnd/>
              <a:tailEnd/>
            </a:ln>
          </p:spPr>
          <p:txBody>
            <a:bodyPr wrap="none" anchor="ctr"/>
            <a:lstStyle/>
            <a:p>
              <a:endParaRPr lang="zh-CN" altLang="en-US"/>
            </a:p>
          </p:txBody>
        </p:sp>
        <p:sp>
          <p:nvSpPr>
            <p:cNvPr id="47129" name="Line 25"/>
            <p:cNvSpPr>
              <a:spLocks noChangeShapeType="1"/>
            </p:cNvSpPr>
            <p:nvPr/>
          </p:nvSpPr>
          <p:spPr bwMode="auto">
            <a:xfrm>
              <a:off x="864" y="1207"/>
              <a:ext cx="336" cy="0"/>
            </a:xfrm>
            <a:prstGeom prst="line">
              <a:avLst/>
            </a:prstGeom>
            <a:noFill/>
            <a:ln w="12700">
              <a:solidFill>
                <a:schemeClr val="tx1"/>
              </a:solidFill>
              <a:round/>
              <a:headEnd/>
              <a:tailEnd/>
            </a:ln>
          </p:spPr>
          <p:txBody>
            <a:bodyPr wrap="none" anchor="ctr"/>
            <a:lstStyle/>
            <a:p>
              <a:endParaRPr lang="zh-CN" altLang="en-US"/>
            </a:p>
          </p:txBody>
        </p:sp>
        <p:sp>
          <p:nvSpPr>
            <p:cNvPr id="47130" name="Line 26"/>
            <p:cNvSpPr>
              <a:spLocks noChangeShapeType="1"/>
            </p:cNvSpPr>
            <p:nvPr/>
          </p:nvSpPr>
          <p:spPr bwMode="auto">
            <a:xfrm>
              <a:off x="4073" y="1270"/>
              <a:ext cx="411" cy="0"/>
            </a:xfrm>
            <a:prstGeom prst="line">
              <a:avLst/>
            </a:prstGeom>
            <a:noFill/>
            <a:ln w="12700">
              <a:solidFill>
                <a:schemeClr val="tx1"/>
              </a:solidFill>
              <a:round/>
              <a:headEnd/>
              <a:tailEnd/>
            </a:ln>
          </p:spPr>
          <p:txBody>
            <a:bodyPr wrap="none" anchor="ctr"/>
            <a:lstStyle/>
            <a:p>
              <a:endParaRPr lang="zh-CN" altLang="en-US"/>
            </a:p>
          </p:txBody>
        </p:sp>
        <p:sp>
          <p:nvSpPr>
            <p:cNvPr id="47131" name="Rectangle 27"/>
            <p:cNvSpPr>
              <a:spLocks noChangeArrowheads="1"/>
            </p:cNvSpPr>
            <p:nvPr/>
          </p:nvSpPr>
          <p:spPr bwMode="auto">
            <a:xfrm>
              <a:off x="835" y="856"/>
              <a:ext cx="436" cy="632"/>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准备</a:t>
              </a:r>
            </a:p>
            <a:p>
              <a:endParaRPr lang="zh-CN" altLang="en-US" sz="2000" b="1">
                <a:latin typeface="宋体" pitchFamily="2" charset="-122"/>
              </a:endParaRPr>
            </a:p>
            <a:p>
              <a:r>
                <a:rPr lang="zh-CN" altLang="en-US" sz="2000" b="1">
                  <a:latin typeface="宋体" pitchFamily="2" charset="-122"/>
                </a:rPr>
                <a:t>发送</a:t>
              </a:r>
            </a:p>
          </p:txBody>
        </p:sp>
        <p:sp>
          <p:nvSpPr>
            <p:cNvPr id="47132" name="Rectangle 28"/>
            <p:cNvSpPr>
              <a:spLocks noChangeArrowheads="1"/>
            </p:cNvSpPr>
            <p:nvPr/>
          </p:nvSpPr>
          <p:spPr bwMode="auto">
            <a:xfrm>
              <a:off x="1676" y="856"/>
              <a:ext cx="436" cy="440"/>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提交</a:t>
              </a:r>
            </a:p>
            <a:p>
              <a:r>
                <a:rPr lang="zh-CN" altLang="en-US" sz="2000" b="1">
                  <a:latin typeface="宋体" pitchFamily="2" charset="-122"/>
                </a:rPr>
                <a:t>→</a:t>
              </a:r>
            </a:p>
          </p:txBody>
        </p:sp>
        <p:sp>
          <p:nvSpPr>
            <p:cNvPr id="47133" name="Rectangle 29"/>
            <p:cNvSpPr>
              <a:spLocks noChangeArrowheads="1"/>
            </p:cNvSpPr>
            <p:nvPr/>
          </p:nvSpPr>
          <p:spPr bwMode="auto">
            <a:xfrm>
              <a:off x="2487" y="864"/>
              <a:ext cx="436" cy="440"/>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传输</a:t>
              </a:r>
            </a:p>
            <a:p>
              <a:r>
                <a:rPr lang="zh-CN" altLang="en-US" sz="2000" b="1">
                  <a:latin typeface="宋体" pitchFamily="2" charset="-122"/>
                </a:rPr>
                <a:t> →</a:t>
              </a:r>
            </a:p>
          </p:txBody>
        </p:sp>
        <p:sp>
          <p:nvSpPr>
            <p:cNvPr id="47134" name="Rectangle 30"/>
            <p:cNvSpPr>
              <a:spLocks noChangeArrowheads="1"/>
            </p:cNvSpPr>
            <p:nvPr/>
          </p:nvSpPr>
          <p:spPr bwMode="auto">
            <a:xfrm>
              <a:off x="3341" y="864"/>
              <a:ext cx="436" cy="440"/>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投递</a:t>
              </a:r>
            </a:p>
            <a:p>
              <a:r>
                <a:rPr lang="zh-CN" altLang="en-US" sz="2000" b="1">
                  <a:latin typeface="宋体" pitchFamily="2" charset="-122"/>
                </a:rPr>
                <a:t> →</a:t>
              </a:r>
            </a:p>
          </p:txBody>
        </p:sp>
        <p:sp>
          <p:nvSpPr>
            <p:cNvPr id="47135" name="Rectangle 31"/>
            <p:cNvSpPr>
              <a:spLocks noChangeArrowheads="1"/>
            </p:cNvSpPr>
            <p:nvPr/>
          </p:nvSpPr>
          <p:spPr bwMode="auto">
            <a:xfrm>
              <a:off x="4028" y="864"/>
              <a:ext cx="436" cy="440"/>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接收</a:t>
              </a:r>
            </a:p>
            <a:p>
              <a:r>
                <a:rPr lang="zh-CN" altLang="en-US" sz="2000" b="1">
                  <a:latin typeface="宋体" pitchFamily="2" charset="-122"/>
                </a:rPr>
                <a:t> →</a:t>
              </a:r>
            </a:p>
          </p:txBody>
        </p:sp>
        <p:sp>
          <p:nvSpPr>
            <p:cNvPr id="47136" name="Rectangle 32"/>
            <p:cNvSpPr>
              <a:spLocks noChangeArrowheads="1"/>
            </p:cNvSpPr>
            <p:nvPr/>
          </p:nvSpPr>
          <p:spPr bwMode="auto">
            <a:xfrm>
              <a:off x="4380" y="1038"/>
              <a:ext cx="760" cy="440"/>
            </a:xfrm>
            <a:prstGeom prst="rect">
              <a:avLst/>
            </a:prstGeom>
            <a:solidFill>
              <a:srgbClr val="FF66FF"/>
            </a:solidFill>
            <a:ln w="12700">
              <a:noFill/>
              <a:miter lim="800000"/>
              <a:headEnd/>
              <a:tailEnd/>
            </a:ln>
          </p:spPr>
          <p:txBody>
            <a:bodyPr wrap="none" lIns="90488" tIns="44450" rIns="90488" bIns="44450">
              <a:spAutoFit/>
            </a:bodyPr>
            <a:lstStyle/>
            <a:p>
              <a:r>
                <a:rPr lang="en-US" altLang="zh-CN" sz="2000" b="1">
                  <a:latin typeface="宋体" pitchFamily="2" charset="-122"/>
                </a:rPr>
                <a:t>  </a:t>
              </a:r>
              <a:r>
                <a:rPr lang="zh-CN" altLang="en-US" sz="2000" b="1">
                  <a:latin typeface="宋体" pitchFamily="2" charset="-122"/>
                </a:rPr>
                <a:t>用 户 </a:t>
              </a:r>
            </a:p>
            <a:p>
              <a:r>
                <a:rPr lang="zh-CN" altLang="en-US" sz="2000" b="1">
                  <a:latin typeface="宋体" pitchFamily="2" charset="-122"/>
                </a:rPr>
                <a:t>（收方）</a:t>
              </a:r>
            </a:p>
          </p:txBody>
        </p:sp>
        <p:sp>
          <p:nvSpPr>
            <p:cNvPr id="47137" name="Rectangle 33"/>
            <p:cNvSpPr>
              <a:spLocks noChangeArrowheads="1"/>
            </p:cNvSpPr>
            <p:nvPr/>
          </p:nvSpPr>
          <p:spPr bwMode="auto">
            <a:xfrm>
              <a:off x="2739" y="1487"/>
              <a:ext cx="758" cy="248"/>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间接投递</a:t>
              </a:r>
            </a:p>
          </p:txBody>
        </p:sp>
        <p:sp>
          <p:nvSpPr>
            <p:cNvPr id="47138" name="Rectangle 34"/>
            <p:cNvSpPr>
              <a:spLocks noChangeArrowheads="1"/>
            </p:cNvSpPr>
            <p:nvPr/>
          </p:nvSpPr>
          <p:spPr bwMode="auto">
            <a:xfrm>
              <a:off x="3840" y="1488"/>
              <a:ext cx="436" cy="248"/>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检索</a:t>
              </a:r>
            </a:p>
          </p:txBody>
        </p:sp>
        <p:sp>
          <p:nvSpPr>
            <p:cNvPr id="47139" name="Rectangle 35"/>
            <p:cNvSpPr>
              <a:spLocks noChangeArrowheads="1"/>
            </p:cNvSpPr>
            <p:nvPr/>
          </p:nvSpPr>
          <p:spPr bwMode="auto">
            <a:xfrm>
              <a:off x="1008" y="1392"/>
              <a:ext cx="838" cy="248"/>
            </a:xfrm>
            <a:prstGeom prst="rect">
              <a:avLst/>
            </a:prstGeom>
            <a:noFill/>
            <a:ln w="12700">
              <a:noFill/>
              <a:miter lim="800000"/>
              <a:headEnd/>
              <a:tailEnd/>
            </a:ln>
          </p:spPr>
          <p:txBody>
            <a:bodyPr wrap="none" lIns="90488" tIns="44450" rIns="90488" bIns="44450">
              <a:spAutoFit/>
            </a:bodyPr>
            <a:lstStyle/>
            <a:p>
              <a:r>
                <a:rPr lang="en-US" altLang="zh-CN" sz="2000" b="1">
                  <a:latin typeface="宋体" pitchFamily="2" charset="-122"/>
                </a:rPr>
                <a:t> </a:t>
              </a:r>
              <a:r>
                <a:rPr lang="zh-CN" altLang="en-US" sz="2000" b="1">
                  <a:latin typeface="宋体" pitchFamily="2" charset="-122"/>
                </a:rPr>
                <a:t>间接提交</a:t>
              </a:r>
            </a:p>
          </p:txBody>
        </p:sp>
        <p:sp>
          <p:nvSpPr>
            <p:cNvPr id="47140" name="Rectangle 36"/>
            <p:cNvSpPr>
              <a:spLocks noChangeArrowheads="1"/>
            </p:cNvSpPr>
            <p:nvPr/>
          </p:nvSpPr>
          <p:spPr bwMode="auto">
            <a:xfrm>
              <a:off x="1968" y="1432"/>
              <a:ext cx="436" cy="248"/>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提交</a:t>
              </a:r>
            </a:p>
          </p:txBody>
        </p:sp>
        <p:sp>
          <p:nvSpPr>
            <p:cNvPr id="47141" name="Rectangle 37"/>
            <p:cNvSpPr>
              <a:spLocks noChangeArrowheads="1"/>
            </p:cNvSpPr>
            <p:nvPr/>
          </p:nvSpPr>
          <p:spPr bwMode="auto">
            <a:xfrm>
              <a:off x="2241" y="1711"/>
              <a:ext cx="355" cy="632"/>
            </a:xfrm>
            <a:prstGeom prst="rect">
              <a:avLst/>
            </a:prstGeom>
            <a:noFill/>
            <a:ln w="12700">
              <a:noFill/>
              <a:miter lim="800000"/>
              <a:headEnd/>
              <a:tailEnd/>
            </a:ln>
          </p:spPr>
          <p:txBody>
            <a:bodyPr wrap="none" lIns="90488" tIns="44450" rIns="90488" bIns="44450">
              <a:spAutoFit/>
            </a:bodyPr>
            <a:lstStyle/>
            <a:p>
              <a:r>
                <a:rPr lang="en-US" altLang="zh-CN" sz="2000" b="1">
                  <a:latin typeface="宋体" pitchFamily="2" charset="-122"/>
                </a:rPr>
                <a:t> </a:t>
              </a:r>
              <a:r>
                <a:rPr lang="zh-CN" altLang="en-US" sz="2000" b="1">
                  <a:latin typeface="宋体" pitchFamily="2" charset="-122"/>
                </a:rPr>
                <a:t>传</a:t>
              </a:r>
            </a:p>
            <a:p>
              <a:r>
                <a:rPr lang="zh-CN" altLang="en-US" sz="2000" b="1">
                  <a:latin typeface="宋体" pitchFamily="2" charset="-122"/>
                </a:rPr>
                <a:t> 输</a:t>
              </a:r>
            </a:p>
            <a:p>
              <a:r>
                <a:rPr lang="zh-CN" altLang="en-US" sz="2000" b="1">
                  <a:latin typeface="宋体" pitchFamily="2" charset="-122"/>
                </a:rPr>
                <a:t> ↓</a:t>
              </a:r>
            </a:p>
          </p:txBody>
        </p:sp>
        <p:sp>
          <p:nvSpPr>
            <p:cNvPr id="47142" name="Rectangle 38"/>
            <p:cNvSpPr>
              <a:spLocks noChangeArrowheads="1"/>
            </p:cNvSpPr>
            <p:nvPr/>
          </p:nvSpPr>
          <p:spPr bwMode="auto">
            <a:xfrm>
              <a:off x="2540" y="2824"/>
              <a:ext cx="436" cy="440"/>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投递</a:t>
              </a:r>
            </a:p>
            <a:p>
              <a:r>
                <a:rPr lang="zh-CN" altLang="en-US" sz="2000" b="1">
                  <a:latin typeface="宋体" pitchFamily="2" charset="-122"/>
                </a:rPr>
                <a:t> →</a:t>
              </a:r>
            </a:p>
          </p:txBody>
        </p:sp>
        <p:sp>
          <p:nvSpPr>
            <p:cNvPr id="47143" name="Rectangle 39"/>
            <p:cNvSpPr>
              <a:spLocks noChangeArrowheads="1"/>
            </p:cNvSpPr>
            <p:nvPr/>
          </p:nvSpPr>
          <p:spPr bwMode="auto">
            <a:xfrm>
              <a:off x="3281" y="2824"/>
              <a:ext cx="436" cy="440"/>
            </a:xfrm>
            <a:prstGeom prst="rect">
              <a:avLst/>
            </a:prstGeom>
            <a:noFill/>
            <a:ln w="12700">
              <a:noFill/>
              <a:miter lim="800000"/>
              <a:headEnd/>
              <a:tailEnd/>
            </a:ln>
          </p:spPr>
          <p:txBody>
            <a:bodyPr wrap="none" lIns="90488" tIns="44450" rIns="90488" bIns="44450">
              <a:spAutoFit/>
            </a:bodyPr>
            <a:lstStyle/>
            <a:p>
              <a:r>
                <a:rPr lang="zh-CN" altLang="en-US" sz="2000" b="1">
                  <a:latin typeface="宋体" pitchFamily="2" charset="-122"/>
                </a:rPr>
                <a:t>接收</a:t>
              </a:r>
            </a:p>
            <a:p>
              <a:r>
                <a:rPr lang="zh-CN" altLang="en-US" sz="2000" b="1">
                  <a:latin typeface="宋体" pitchFamily="2" charset="-122"/>
                </a:rPr>
                <a:t> →</a:t>
              </a:r>
            </a:p>
          </p:txBody>
        </p:sp>
        <p:sp>
          <p:nvSpPr>
            <p:cNvPr id="47144" name="Rectangle 40"/>
            <p:cNvSpPr>
              <a:spLocks noChangeArrowheads="1"/>
            </p:cNvSpPr>
            <p:nvPr/>
          </p:nvSpPr>
          <p:spPr bwMode="auto">
            <a:xfrm>
              <a:off x="3752" y="2824"/>
              <a:ext cx="758" cy="440"/>
            </a:xfrm>
            <a:prstGeom prst="rect">
              <a:avLst/>
            </a:prstGeom>
            <a:solidFill>
              <a:srgbClr val="FF66FF"/>
            </a:solidFill>
            <a:ln w="12700">
              <a:noFill/>
              <a:miter lim="800000"/>
              <a:headEnd/>
              <a:tailEnd/>
            </a:ln>
          </p:spPr>
          <p:txBody>
            <a:bodyPr wrap="none" lIns="90488" tIns="44450" rIns="90488" bIns="44450">
              <a:spAutoFit/>
            </a:bodyPr>
            <a:lstStyle/>
            <a:p>
              <a:r>
                <a:rPr lang="en-US" altLang="zh-CN" sz="2000" b="1">
                  <a:latin typeface="宋体" pitchFamily="2" charset="-122"/>
                </a:rPr>
                <a:t> </a:t>
              </a:r>
              <a:r>
                <a:rPr lang="zh-CN" altLang="en-US" sz="2000" b="1">
                  <a:latin typeface="宋体" pitchFamily="2" charset="-122"/>
                </a:rPr>
                <a:t>用 户</a:t>
              </a:r>
            </a:p>
            <a:p>
              <a:r>
                <a:rPr lang="zh-CN" altLang="en-US" sz="2000" b="1">
                  <a:latin typeface="宋体" pitchFamily="2" charset="-122"/>
                </a:rPr>
                <a:t>（收方）</a:t>
              </a:r>
            </a:p>
          </p:txBody>
        </p:sp>
        <p:sp>
          <p:nvSpPr>
            <p:cNvPr id="47145" name="Rectangle 41"/>
            <p:cNvSpPr>
              <a:spLocks noChangeArrowheads="1"/>
            </p:cNvSpPr>
            <p:nvPr/>
          </p:nvSpPr>
          <p:spPr bwMode="auto">
            <a:xfrm>
              <a:off x="2816" y="616"/>
              <a:ext cx="1564" cy="248"/>
            </a:xfrm>
            <a:prstGeom prst="rect">
              <a:avLst/>
            </a:prstGeom>
            <a:noFill/>
            <a:ln w="12700">
              <a:noFill/>
              <a:miter lim="800000"/>
              <a:headEnd/>
              <a:tailEnd/>
            </a:ln>
          </p:spPr>
          <p:txBody>
            <a:bodyPr wrap="none" lIns="90488" tIns="44450" rIns="90488" bIns="44450">
              <a:spAutoFit/>
            </a:bodyPr>
            <a:lstStyle/>
            <a:p>
              <a:r>
                <a:rPr lang="en-US" altLang="zh-CN" sz="2000" b="1">
                  <a:solidFill>
                    <a:srgbClr val="FF0000"/>
                  </a:solidFill>
                  <a:latin typeface="宋体" pitchFamily="2" charset="-122"/>
                </a:rPr>
                <a:t>← </a:t>
              </a:r>
              <a:r>
                <a:rPr lang="zh-CN" altLang="en-US" sz="2000" b="1">
                  <a:solidFill>
                    <a:srgbClr val="FF0000"/>
                  </a:solidFill>
                  <a:latin typeface="宋体" pitchFamily="2" charset="-122"/>
                </a:rPr>
                <a:t>接收</a:t>
              </a:r>
              <a:r>
                <a:rPr lang="en-US" altLang="zh-CN" sz="2000" b="1">
                  <a:solidFill>
                    <a:srgbClr val="FF0000"/>
                  </a:solidFill>
                  <a:latin typeface="宋体" pitchFamily="2" charset="-122"/>
                </a:rPr>
                <a:t>/</a:t>
              </a:r>
              <a:r>
                <a:rPr lang="zh-CN" altLang="en-US" sz="2000" b="1">
                  <a:solidFill>
                    <a:srgbClr val="FF0000"/>
                  </a:solidFill>
                  <a:latin typeface="宋体" pitchFamily="2" charset="-122"/>
                </a:rPr>
                <a:t>未接收报告</a:t>
              </a:r>
            </a:p>
          </p:txBody>
        </p:sp>
        <p:sp>
          <p:nvSpPr>
            <p:cNvPr id="47146" name="Rectangle 42"/>
            <p:cNvSpPr>
              <a:spLocks noChangeArrowheads="1"/>
            </p:cNvSpPr>
            <p:nvPr/>
          </p:nvSpPr>
          <p:spPr bwMode="auto">
            <a:xfrm>
              <a:off x="1156" y="2310"/>
              <a:ext cx="1321" cy="440"/>
            </a:xfrm>
            <a:prstGeom prst="rect">
              <a:avLst/>
            </a:prstGeom>
            <a:noFill/>
            <a:ln w="12700">
              <a:noFill/>
              <a:miter lim="800000"/>
              <a:headEnd/>
              <a:tailEnd/>
            </a:ln>
          </p:spPr>
          <p:txBody>
            <a:bodyPr wrap="none" lIns="90488" tIns="44450" rIns="90488" bIns="44450">
              <a:spAutoFit/>
            </a:bodyPr>
            <a:lstStyle/>
            <a:p>
              <a:r>
                <a:rPr lang="en-US" altLang="zh-CN" sz="2000" b="1">
                  <a:latin typeface="宋体" pitchFamily="2" charset="-122"/>
                </a:rPr>
                <a:t>            </a:t>
              </a:r>
              <a:r>
                <a:rPr lang="en-US" altLang="zh-CN" sz="2000" b="1">
                  <a:solidFill>
                    <a:srgbClr val="FF0000"/>
                  </a:solidFill>
                  <a:latin typeface="宋体" pitchFamily="2" charset="-122"/>
                </a:rPr>
                <a:t>↑</a:t>
              </a:r>
            </a:p>
            <a:p>
              <a:r>
                <a:rPr lang="zh-CN" altLang="en-US" sz="2000" b="1">
                  <a:solidFill>
                    <a:srgbClr val="FF0000"/>
                  </a:solidFill>
                  <a:latin typeface="宋体" pitchFamily="2" charset="-122"/>
                </a:rPr>
                <a:t>投递</a:t>
              </a:r>
              <a:r>
                <a:rPr lang="en-US" altLang="zh-CN" sz="2000" b="1">
                  <a:solidFill>
                    <a:srgbClr val="FF0000"/>
                  </a:solidFill>
                  <a:latin typeface="宋体" pitchFamily="2" charset="-122"/>
                </a:rPr>
                <a:t>/</a:t>
              </a:r>
              <a:r>
                <a:rPr lang="zh-CN" altLang="en-US" sz="2000" b="1">
                  <a:solidFill>
                    <a:srgbClr val="FF0000"/>
                  </a:solidFill>
                  <a:latin typeface="宋体" pitchFamily="2" charset="-122"/>
                </a:rPr>
                <a:t>未投递报告</a:t>
              </a:r>
            </a:p>
          </p:txBody>
        </p:sp>
        <p:sp>
          <p:nvSpPr>
            <p:cNvPr id="47147" name="Line 43"/>
            <p:cNvSpPr>
              <a:spLocks noChangeShapeType="1"/>
            </p:cNvSpPr>
            <p:nvPr/>
          </p:nvSpPr>
          <p:spPr bwMode="auto">
            <a:xfrm>
              <a:off x="3168" y="1728"/>
              <a:ext cx="48"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48" name="Line 44"/>
            <p:cNvSpPr>
              <a:spLocks noChangeShapeType="1"/>
            </p:cNvSpPr>
            <p:nvPr/>
          </p:nvSpPr>
          <p:spPr bwMode="auto">
            <a:xfrm>
              <a:off x="1440" y="1632"/>
              <a:ext cx="96" cy="144"/>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49" name="Line 45"/>
            <p:cNvSpPr>
              <a:spLocks noChangeShapeType="1"/>
            </p:cNvSpPr>
            <p:nvPr/>
          </p:nvSpPr>
          <p:spPr bwMode="auto">
            <a:xfrm flipV="1">
              <a:off x="2064" y="1680"/>
              <a:ext cx="96"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50" name="Line 46"/>
            <p:cNvSpPr>
              <a:spLocks noChangeShapeType="1"/>
            </p:cNvSpPr>
            <p:nvPr/>
          </p:nvSpPr>
          <p:spPr bwMode="auto">
            <a:xfrm flipH="1">
              <a:off x="3792" y="1680"/>
              <a:ext cx="96"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47151" name="Oval 47"/>
            <p:cNvSpPr>
              <a:spLocks noChangeArrowheads="1"/>
            </p:cNvSpPr>
            <p:nvPr/>
          </p:nvSpPr>
          <p:spPr bwMode="auto">
            <a:xfrm>
              <a:off x="2200" y="2886"/>
              <a:ext cx="90" cy="91"/>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47152" name="Line 48"/>
            <p:cNvSpPr>
              <a:spLocks noChangeShapeType="1"/>
            </p:cNvSpPr>
            <p:nvPr/>
          </p:nvSpPr>
          <p:spPr bwMode="auto">
            <a:xfrm flipV="1">
              <a:off x="2245" y="2750"/>
              <a:ext cx="0" cy="136"/>
            </a:xfrm>
            <a:prstGeom prst="line">
              <a:avLst/>
            </a:prstGeom>
            <a:noFill/>
            <a:ln w="28575">
              <a:solidFill>
                <a:srgbClr val="FF0000"/>
              </a:solidFill>
              <a:round/>
              <a:headEnd/>
              <a:tailEnd type="triangle" w="med" len="med"/>
            </a:ln>
          </p:spPr>
          <p:txBody>
            <a:bodyPr/>
            <a:lstStyle/>
            <a:p>
              <a:endParaRPr lang="zh-CN" altLang="en-US"/>
            </a:p>
          </p:txBody>
        </p:sp>
        <p:sp>
          <p:nvSpPr>
            <p:cNvPr id="47153" name="Oval 49"/>
            <p:cNvSpPr>
              <a:spLocks noChangeArrowheads="1"/>
            </p:cNvSpPr>
            <p:nvPr/>
          </p:nvSpPr>
          <p:spPr bwMode="auto">
            <a:xfrm>
              <a:off x="3879" y="1071"/>
              <a:ext cx="90" cy="91"/>
            </a:xfrm>
            <a:prstGeom prst="ellipse">
              <a:avLst/>
            </a:prstGeom>
            <a:solidFill>
              <a:srgbClr val="FF0000"/>
            </a:solidFill>
            <a:ln w="9525">
              <a:solidFill>
                <a:srgbClr val="FF0000"/>
              </a:solidFill>
              <a:round/>
              <a:headEnd/>
              <a:tailEnd/>
            </a:ln>
          </p:spPr>
          <p:txBody>
            <a:bodyPr wrap="none" anchor="ctr"/>
            <a:lstStyle/>
            <a:p>
              <a:endParaRPr lang="zh-CN" altLang="en-US"/>
            </a:p>
          </p:txBody>
        </p:sp>
        <p:sp>
          <p:nvSpPr>
            <p:cNvPr id="47154" name="Line 50"/>
            <p:cNvSpPr>
              <a:spLocks noChangeShapeType="1"/>
            </p:cNvSpPr>
            <p:nvPr/>
          </p:nvSpPr>
          <p:spPr bwMode="auto">
            <a:xfrm flipV="1">
              <a:off x="3924" y="935"/>
              <a:ext cx="0" cy="136"/>
            </a:xfrm>
            <a:prstGeom prst="line">
              <a:avLst/>
            </a:prstGeom>
            <a:noFill/>
            <a:ln w="28575">
              <a:solidFill>
                <a:srgbClr val="FF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Rectangle 2"/>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8131" name="Rectangle 3"/>
          <p:cNvSpPr>
            <a:spLocks noChangeArrowheads="1"/>
          </p:cNvSpPr>
          <p:nvPr/>
        </p:nvSpPr>
        <p:spPr bwMode="auto">
          <a:xfrm>
            <a:off x="152400" y="981075"/>
            <a:ext cx="8763000" cy="5909310"/>
          </a:xfrm>
          <a:prstGeom prst="rect">
            <a:avLst/>
          </a:prstGeom>
          <a:noFill/>
          <a:ln w="12700">
            <a:noFill/>
            <a:miter lim="800000"/>
            <a:headEnd/>
            <a:tailEnd/>
          </a:ln>
        </p:spPr>
        <p:txBody>
          <a:bodyPr>
            <a:spAutoFit/>
          </a:bodyPr>
          <a:lstStyle/>
          <a:p>
            <a:pPr eaLnBrk="0" hangingPunct="0"/>
            <a:r>
              <a:rPr lang="en-US" altLang="zh-CN" b="1" dirty="0">
                <a:latin typeface="宋体" pitchFamily="2" charset="-122"/>
              </a:rPr>
              <a:t>OSI/RM</a:t>
            </a:r>
            <a:r>
              <a:rPr lang="en-US" altLang="zh-CN" b="1" dirty="0"/>
              <a:t>—</a:t>
            </a:r>
            <a:r>
              <a:rPr lang="zh-CN" altLang="en-US" b="1" dirty="0">
                <a:latin typeface="宋体" pitchFamily="2" charset="-122"/>
              </a:rPr>
              <a:t>计算机网络标准，</a:t>
            </a:r>
            <a:r>
              <a:rPr lang="zh-CN" altLang="en-US" b="1" dirty="0">
                <a:solidFill>
                  <a:srgbClr val="FF0000"/>
                </a:solidFill>
                <a:latin typeface="宋体" pitchFamily="2" charset="-122"/>
              </a:rPr>
              <a:t>极为完整的解决方案</a:t>
            </a:r>
            <a:r>
              <a:rPr lang="zh-CN" altLang="en-US" b="1" dirty="0">
                <a:latin typeface="宋体" pitchFamily="2" charset="-122"/>
              </a:rPr>
              <a:t>，</a:t>
            </a:r>
          </a:p>
          <a:p>
            <a:pPr eaLnBrk="0" hangingPunct="0"/>
            <a:r>
              <a:rPr lang="zh-CN" altLang="en-US" b="1" dirty="0">
                <a:latin typeface="宋体" pitchFamily="2" charset="-122"/>
              </a:rPr>
              <a:t>    明确了计算机通信需要解决的问题和解决问题的方法；</a:t>
            </a:r>
          </a:p>
          <a:p>
            <a:pPr eaLnBrk="0" hangingPunct="0"/>
            <a:endParaRPr lang="zh-CN" altLang="en-US" sz="1400" b="1" dirty="0">
              <a:latin typeface="宋体" pitchFamily="2" charset="-122"/>
            </a:endParaRPr>
          </a:p>
          <a:p>
            <a:pPr eaLnBrk="0" hangingPunct="0"/>
            <a:r>
              <a:rPr lang="en-US" altLang="zh-CN" b="1" dirty="0">
                <a:latin typeface="宋体" pitchFamily="2" charset="-122"/>
              </a:rPr>
              <a:t>70</a:t>
            </a:r>
            <a:r>
              <a:rPr lang="zh-CN" altLang="en-US" b="1" dirty="0">
                <a:latin typeface="宋体" pitchFamily="2" charset="-122"/>
              </a:rPr>
              <a:t>年代提出参考模型（</a:t>
            </a:r>
            <a:r>
              <a:rPr lang="en-US" altLang="zh-CN" b="1" dirty="0">
                <a:latin typeface="宋体" pitchFamily="2" charset="-122"/>
              </a:rPr>
              <a:t>ISO7498</a:t>
            </a:r>
            <a:r>
              <a:rPr lang="zh-CN" altLang="en-US" b="1" dirty="0">
                <a:latin typeface="宋体" pitchFamily="2" charset="-122"/>
              </a:rPr>
              <a:t>），</a:t>
            </a:r>
          </a:p>
          <a:p>
            <a:pPr eaLnBrk="0" hangingPunct="0"/>
            <a:r>
              <a:rPr lang="en-US" altLang="zh-CN" b="1" dirty="0">
                <a:latin typeface="宋体" pitchFamily="2" charset="-122"/>
              </a:rPr>
              <a:t>80</a:t>
            </a:r>
            <a:r>
              <a:rPr lang="en-US" altLang="zh-CN" b="1" dirty="0"/>
              <a:t>—</a:t>
            </a:r>
            <a:r>
              <a:rPr lang="en-US" altLang="zh-CN" b="1" dirty="0">
                <a:latin typeface="宋体" pitchFamily="2" charset="-122"/>
              </a:rPr>
              <a:t>90</a:t>
            </a:r>
            <a:r>
              <a:rPr lang="zh-CN" altLang="en-US" b="1" dirty="0">
                <a:latin typeface="宋体" pitchFamily="2" charset="-122"/>
              </a:rPr>
              <a:t>年代，相关各层的服务</a:t>
            </a:r>
            <a:r>
              <a:rPr lang="en-US" altLang="zh-CN" b="1" dirty="0">
                <a:latin typeface="宋体" pitchFamily="2" charset="-122"/>
              </a:rPr>
              <a:t>/</a:t>
            </a:r>
            <a:r>
              <a:rPr lang="zh-CN" altLang="en-US" b="1" dirty="0">
                <a:latin typeface="宋体" pitchFamily="2" charset="-122"/>
              </a:rPr>
              <a:t>协议陆续提出；</a:t>
            </a:r>
          </a:p>
          <a:p>
            <a:pPr eaLnBrk="0" hangingPunct="0"/>
            <a:r>
              <a:rPr lang="en-US" altLang="zh-CN" b="1" dirty="0">
                <a:latin typeface="宋体" pitchFamily="2" charset="-122"/>
              </a:rPr>
              <a:t>OSI</a:t>
            </a:r>
            <a:r>
              <a:rPr lang="zh-CN" altLang="en-US" b="1" dirty="0">
                <a:latin typeface="宋体" pitchFamily="2" charset="-122"/>
              </a:rPr>
              <a:t>产品多出自于欧洲，我国</a:t>
            </a:r>
            <a:r>
              <a:rPr lang="en-US" altLang="zh-CN" b="1" dirty="0">
                <a:latin typeface="宋体" pitchFamily="2" charset="-122"/>
              </a:rPr>
              <a:t>80</a:t>
            </a:r>
            <a:r>
              <a:rPr lang="zh-CN" altLang="en-US" b="1" dirty="0">
                <a:latin typeface="宋体" pitchFamily="2" charset="-122"/>
              </a:rPr>
              <a:t>年代末也曾设想通过研发</a:t>
            </a:r>
            <a:r>
              <a:rPr lang="en-US" altLang="zh-CN" b="1" dirty="0">
                <a:latin typeface="宋体" pitchFamily="2" charset="-122"/>
              </a:rPr>
              <a:t>OSI</a:t>
            </a:r>
            <a:r>
              <a:rPr lang="zh-CN" altLang="en-US" b="1" dirty="0">
                <a:latin typeface="宋体" pitchFamily="2" charset="-122"/>
              </a:rPr>
              <a:t>产品来缩短和发达国家的差距。</a:t>
            </a:r>
          </a:p>
          <a:p>
            <a:pPr eaLnBrk="0" hangingPunct="0"/>
            <a:endParaRPr lang="zh-CN" altLang="en-US" sz="1400" b="1" dirty="0">
              <a:latin typeface="宋体" pitchFamily="2" charset="-122"/>
            </a:endParaRPr>
          </a:p>
          <a:p>
            <a:pPr eaLnBrk="0" hangingPunct="0"/>
            <a:r>
              <a:rPr lang="en-US" altLang="zh-CN" b="1" dirty="0">
                <a:latin typeface="宋体" pitchFamily="2" charset="-122"/>
              </a:rPr>
              <a:t>OSI</a:t>
            </a:r>
            <a:r>
              <a:rPr lang="zh-CN" altLang="en-US" b="1" dirty="0">
                <a:latin typeface="宋体" pitchFamily="2" charset="-122"/>
              </a:rPr>
              <a:t>标准未能得到推广的原因 </a:t>
            </a:r>
            <a:r>
              <a:rPr lang="en-US" altLang="zh-CN" b="1" dirty="0"/>
              <a:t>–</a:t>
            </a:r>
            <a:r>
              <a:rPr lang="en-US" altLang="zh-CN" b="1" dirty="0">
                <a:latin typeface="宋体" pitchFamily="2" charset="-122"/>
              </a:rPr>
              <a:t> </a:t>
            </a:r>
            <a:r>
              <a:rPr lang="zh-CN" altLang="en-US" b="1" dirty="0">
                <a:latin typeface="宋体" pitchFamily="2" charset="-122"/>
              </a:rPr>
              <a:t>市场化的失败者：</a:t>
            </a:r>
          </a:p>
          <a:p>
            <a:pPr eaLnBrk="0" hangingPunct="0"/>
            <a:r>
              <a:rPr lang="en-US" altLang="zh-CN" b="1" dirty="0">
                <a:latin typeface="宋体" pitchFamily="2" charset="-122"/>
              </a:rPr>
              <a:t>1</a:t>
            </a:r>
            <a:r>
              <a:rPr lang="zh-CN" altLang="en-US" b="1" dirty="0" smtClean="0">
                <a:latin typeface="宋体" pitchFamily="2" charset="-122"/>
              </a:rPr>
              <a:t>、竞争力不足（</a:t>
            </a:r>
            <a:r>
              <a:rPr lang="en-US" altLang="zh-CN" b="1" dirty="0" smtClean="0">
                <a:latin typeface="宋体" pitchFamily="2" charset="-122"/>
              </a:rPr>
              <a:t>TCP/IP</a:t>
            </a:r>
            <a:r>
              <a:rPr lang="zh-CN" altLang="en-US" b="1" dirty="0" smtClean="0">
                <a:latin typeface="宋体" pitchFamily="2" charset="-122"/>
              </a:rPr>
              <a:t>）</a:t>
            </a:r>
            <a:r>
              <a:rPr lang="zh-CN" altLang="en-US" b="1" dirty="0">
                <a:latin typeface="宋体" pitchFamily="2" charset="-122"/>
              </a:rPr>
              <a:t>？新技术推出的一般历程：</a:t>
            </a:r>
          </a:p>
          <a:p>
            <a:pPr eaLnBrk="0" hangingPunct="0"/>
            <a:r>
              <a:rPr lang="zh-CN" altLang="en-US" b="1" dirty="0">
                <a:latin typeface="宋体" pitchFamily="2" charset="-122"/>
              </a:rPr>
              <a:t>   新生事物（众多研究）</a:t>
            </a:r>
            <a:r>
              <a:rPr lang="en-US" altLang="zh-CN" b="1" dirty="0"/>
              <a:t>—</a:t>
            </a:r>
            <a:r>
              <a:rPr lang="zh-CN" altLang="en-US" b="1" dirty="0">
                <a:latin typeface="宋体" pitchFamily="2" charset="-122"/>
              </a:rPr>
              <a:t>走向市场</a:t>
            </a:r>
            <a:r>
              <a:rPr lang="zh-CN" altLang="en-US" b="1" dirty="0" smtClean="0">
                <a:latin typeface="宋体" pitchFamily="2" charset="-122"/>
              </a:rPr>
              <a:t>（</a:t>
            </a:r>
            <a:r>
              <a:rPr lang="zh-CN" altLang="en-US" b="1" dirty="0" smtClean="0">
                <a:solidFill>
                  <a:srgbClr val="FF0000"/>
                </a:solidFill>
                <a:latin typeface="宋体" pitchFamily="2" charset="-122"/>
              </a:rPr>
              <a:t>优势？强势？</a:t>
            </a:r>
            <a:r>
              <a:rPr lang="zh-CN" altLang="en-US" b="1" dirty="0" smtClean="0">
                <a:latin typeface="宋体" pitchFamily="2" charset="-122"/>
              </a:rPr>
              <a:t>）</a:t>
            </a:r>
            <a:endParaRPr lang="zh-CN" altLang="en-US" b="1" dirty="0">
              <a:latin typeface="宋体" pitchFamily="2" charset="-122"/>
            </a:endParaRPr>
          </a:p>
          <a:p>
            <a:pPr eaLnBrk="0" hangingPunct="0"/>
            <a:r>
              <a:rPr lang="en-US" altLang="zh-CN" b="1" dirty="0">
                <a:latin typeface="宋体" pitchFamily="2" charset="-122"/>
              </a:rPr>
              <a:t>2</a:t>
            </a:r>
            <a:r>
              <a:rPr lang="zh-CN" altLang="en-US" b="1" dirty="0" smtClean="0">
                <a:latin typeface="宋体" pitchFamily="2" charset="-122"/>
              </a:rPr>
              <a:t>、部分</a:t>
            </a:r>
            <a:r>
              <a:rPr lang="zh-CN" altLang="en-US" b="1" dirty="0">
                <a:latin typeface="宋体" pitchFamily="2" charset="-122"/>
              </a:rPr>
              <a:t>功能（如差错等）重复</a:t>
            </a:r>
            <a:r>
              <a:rPr lang="zh-CN" altLang="en-US" b="1" dirty="0" smtClean="0">
                <a:latin typeface="宋体" pitchFamily="2" charset="-122"/>
              </a:rPr>
              <a:t>？部分（如网络互连等）缺失？</a:t>
            </a:r>
            <a:endParaRPr lang="zh-CN" altLang="en-US" b="1" dirty="0">
              <a:latin typeface="宋体" pitchFamily="2" charset="-122"/>
            </a:endParaRPr>
          </a:p>
          <a:p>
            <a:pPr eaLnBrk="0" hangingPunct="0"/>
            <a:r>
              <a:rPr lang="zh-CN" altLang="en-US" b="1" dirty="0">
                <a:latin typeface="宋体" pitchFamily="2" charset="-122"/>
              </a:rPr>
              <a:t>   层次较多，直接影响工作效率？</a:t>
            </a:r>
          </a:p>
          <a:p>
            <a:pPr eaLnBrk="0" hangingPunct="0"/>
            <a:r>
              <a:rPr lang="zh-CN" altLang="en-US" b="1" dirty="0">
                <a:latin typeface="宋体" pitchFamily="2" charset="-122"/>
              </a:rPr>
              <a:t>   标准制定周期太长，失去抢占市场的先机；</a:t>
            </a:r>
          </a:p>
          <a:p>
            <a:pPr eaLnBrk="0" hangingPunct="0"/>
            <a:r>
              <a:rPr lang="en-US" altLang="zh-CN" b="1" dirty="0">
                <a:latin typeface="宋体" pitchFamily="2" charset="-122"/>
              </a:rPr>
              <a:t>3</a:t>
            </a:r>
            <a:r>
              <a:rPr lang="zh-CN" altLang="en-US" b="1" dirty="0">
                <a:latin typeface="宋体" pitchFamily="2" charset="-122"/>
              </a:rPr>
              <a:t>、缺乏强有力的推动者（</a:t>
            </a:r>
            <a:r>
              <a:rPr lang="en-US" altLang="zh-CN" b="1" dirty="0">
                <a:latin typeface="宋体" pitchFamily="2" charset="-122"/>
              </a:rPr>
              <a:t>TCP/IP</a:t>
            </a:r>
            <a:r>
              <a:rPr lang="zh-CN" altLang="en-US" b="1" dirty="0">
                <a:latin typeface="宋体" pitchFamily="2" charset="-122"/>
              </a:rPr>
              <a:t>集成进</a:t>
            </a:r>
            <a:r>
              <a:rPr lang="en-US" altLang="zh-CN" b="1" dirty="0">
                <a:latin typeface="宋体" pitchFamily="2" charset="-122"/>
              </a:rPr>
              <a:t>UNIX</a:t>
            </a:r>
            <a:r>
              <a:rPr lang="zh-CN" altLang="en-US" b="1" dirty="0">
                <a:latin typeface="宋体" pitchFamily="2" charset="-122"/>
              </a:rPr>
              <a:t>）。</a:t>
            </a:r>
          </a:p>
          <a:p>
            <a:pPr eaLnBrk="0" hangingPunct="0"/>
            <a:endParaRPr lang="zh-CN" altLang="en-US" sz="1400" b="1" dirty="0">
              <a:latin typeface="宋体" pitchFamily="2" charset="-122"/>
            </a:endParaRPr>
          </a:p>
          <a:p>
            <a:pPr eaLnBrk="0" hangingPunct="0"/>
            <a:r>
              <a:rPr lang="en-US" altLang="zh-CN" b="1" dirty="0">
                <a:latin typeface="宋体" pitchFamily="2" charset="-122"/>
              </a:rPr>
              <a:t>OSI</a:t>
            </a:r>
            <a:r>
              <a:rPr lang="en-US" altLang="zh-CN" b="1" dirty="0"/>
              <a:t>—</a:t>
            </a:r>
            <a:r>
              <a:rPr lang="zh-CN" altLang="en-US" b="1" dirty="0">
                <a:latin typeface="宋体" pitchFamily="2" charset="-122"/>
              </a:rPr>
              <a:t>网络技术学习者的灯塔。</a:t>
            </a:r>
          </a:p>
        </p:txBody>
      </p:sp>
      <p:sp>
        <p:nvSpPr>
          <p:cNvPr id="48132"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23</a:t>
            </a:r>
            <a:endParaRPr lang="en-US" altLang="zh-CN" dirty="0"/>
          </a:p>
        </p:txBody>
      </p:sp>
      <p:sp>
        <p:nvSpPr>
          <p:cNvPr id="48133" name="Rectangle 6"/>
          <p:cNvSpPr>
            <a:spLocks noChangeArrowheads="1"/>
          </p:cNvSpPr>
          <p:nvPr/>
        </p:nvSpPr>
        <p:spPr bwMode="auto">
          <a:xfrm>
            <a:off x="179388" y="115888"/>
            <a:ext cx="4537075" cy="579437"/>
          </a:xfrm>
          <a:prstGeom prst="rect">
            <a:avLst/>
          </a:prstGeom>
          <a:noFill/>
          <a:ln w="12700">
            <a:noFill/>
            <a:miter lim="800000"/>
            <a:headEnd/>
            <a:tailEnd/>
          </a:ln>
        </p:spPr>
        <p:txBody>
          <a:bodyPr>
            <a:spAutoFit/>
          </a:bodyPr>
          <a:lstStyle/>
          <a:p>
            <a:pPr eaLnBrk="0" hangingPunct="0"/>
            <a:r>
              <a:rPr lang="en-US" altLang="zh-CN" sz="3200" b="1">
                <a:latin typeface="宋体" pitchFamily="2" charset="-122"/>
              </a:rPr>
              <a:t>OSI/RM</a:t>
            </a:r>
            <a:r>
              <a:rPr lang="zh-CN" altLang="en-US" sz="3200" b="1">
                <a:latin typeface="宋体" pitchFamily="2" charset="-122"/>
              </a:rPr>
              <a:t>应用现状</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49155" name="Text Box 4"/>
          <p:cNvSpPr txBox="1">
            <a:spLocks noChangeArrowheads="1"/>
          </p:cNvSpPr>
          <p:nvPr/>
        </p:nvSpPr>
        <p:spPr bwMode="auto">
          <a:xfrm>
            <a:off x="8578850" y="117475"/>
            <a:ext cx="492443" cy="461665"/>
          </a:xfrm>
          <a:prstGeom prst="rect">
            <a:avLst/>
          </a:prstGeom>
          <a:noFill/>
          <a:ln w="12700">
            <a:noFill/>
            <a:miter lim="800000"/>
            <a:headEnd/>
            <a:tailEnd/>
          </a:ln>
        </p:spPr>
        <p:txBody>
          <a:bodyPr wrap="none">
            <a:spAutoFit/>
          </a:bodyPr>
          <a:lstStyle/>
          <a:p>
            <a:pPr eaLnBrk="0" hangingPunct="0"/>
            <a:r>
              <a:rPr lang="en-US" altLang="zh-CN" dirty="0" smtClean="0"/>
              <a:t>24</a:t>
            </a:r>
            <a:endParaRPr lang="en-US" altLang="zh-CN" dirty="0"/>
          </a:p>
        </p:txBody>
      </p:sp>
      <p:sp>
        <p:nvSpPr>
          <p:cNvPr id="49156" name="Rectangle 5"/>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zh-CN" altLang="en-US" sz="3200" b="1">
                <a:latin typeface="宋体" pitchFamily="2" charset="-122"/>
              </a:rPr>
              <a:t>参考模型的改进</a:t>
            </a:r>
          </a:p>
        </p:txBody>
      </p:sp>
      <p:sp>
        <p:nvSpPr>
          <p:cNvPr id="49157" name="Rectangle 6"/>
          <p:cNvSpPr>
            <a:spLocks noChangeArrowheads="1"/>
          </p:cNvSpPr>
          <p:nvPr/>
        </p:nvSpPr>
        <p:spPr bwMode="auto">
          <a:xfrm>
            <a:off x="1533525" y="1557338"/>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应用层</a:t>
            </a:r>
          </a:p>
        </p:txBody>
      </p:sp>
      <p:sp>
        <p:nvSpPr>
          <p:cNvPr id="49158" name="Rectangle 7"/>
          <p:cNvSpPr>
            <a:spLocks noChangeArrowheads="1"/>
          </p:cNvSpPr>
          <p:nvPr/>
        </p:nvSpPr>
        <p:spPr bwMode="auto">
          <a:xfrm>
            <a:off x="1533525" y="1916113"/>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表示层</a:t>
            </a:r>
          </a:p>
        </p:txBody>
      </p:sp>
      <p:sp>
        <p:nvSpPr>
          <p:cNvPr id="49159" name="Rectangle 8"/>
          <p:cNvSpPr>
            <a:spLocks noChangeArrowheads="1"/>
          </p:cNvSpPr>
          <p:nvPr/>
        </p:nvSpPr>
        <p:spPr bwMode="auto">
          <a:xfrm>
            <a:off x="1533525" y="2276475"/>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会话层</a:t>
            </a:r>
          </a:p>
        </p:txBody>
      </p:sp>
      <p:sp>
        <p:nvSpPr>
          <p:cNvPr id="49160" name="Rectangle 9"/>
          <p:cNvSpPr>
            <a:spLocks noChangeArrowheads="1"/>
          </p:cNvSpPr>
          <p:nvPr/>
        </p:nvSpPr>
        <p:spPr bwMode="auto">
          <a:xfrm>
            <a:off x="1533525" y="2635250"/>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运输层</a:t>
            </a:r>
          </a:p>
        </p:txBody>
      </p:sp>
      <p:sp>
        <p:nvSpPr>
          <p:cNvPr id="49161" name="Rectangle 10"/>
          <p:cNvSpPr>
            <a:spLocks noChangeArrowheads="1"/>
          </p:cNvSpPr>
          <p:nvPr/>
        </p:nvSpPr>
        <p:spPr bwMode="auto">
          <a:xfrm>
            <a:off x="1533525" y="2997200"/>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网络层</a:t>
            </a:r>
          </a:p>
        </p:txBody>
      </p:sp>
      <p:sp>
        <p:nvSpPr>
          <p:cNvPr id="49162" name="Rectangle 11"/>
          <p:cNvSpPr>
            <a:spLocks noChangeArrowheads="1"/>
          </p:cNvSpPr>
          <p:nvPr/>
        </p:nvSpPr>
        <p:spPr bwMode="auto">
          <a:xfrm>
            <a:off x="1533525" y="3359150"/>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链路层</a:t>
            </a:r>
          </a:p>
        </p:txBody>
      </p:sp>
      <p:sp>
        <p:nvSpPr>
          <p:cNvPr id="49163" name="Rectangle 12"/>
          <p:cNvSpPr>
            <a:spLocks noChangeArrowheads="1"/>
          </p:cNvSpPr>
          <p:nvPr/>
        </p:nvSpPr>
        <p:spPr bwMode="auto">
          <a:xfrm>
            <a:off x="1533525" y="3717925"/>
            <a:ext cx="863600" cy="358775"/>
          </a:xfrm>
          <a:prstGeom prst="rect">
            <a:avLst/>
          </a:prstGeom>
          <a:solidFill>
            <a:schemeClr val="hlink"/>
          </a:solidFill>
          <a:ln w="9525">
            <a:solidFill>
              <a:schemeClr val="tx1"/>
            </a:solidFill>
            <a:miter lim="800000"/>
            <a:headEnd/>
            <a:tailEnd/>
          </a:ln>
        </p:spPr>
        <p:txBody>
          <a:bodyPr wrap="none" anchor="ctr"/>
          <a:lstStyle/>
          <a:p>
            <a:pPr algn="ctr"/>
            <a:r>
              <a:rPr lang="zh-CN" altLang="en-US" sz="1800" b="1"/>
              <a:t>物理层</a:t>
            </a:r>
          </a:p>
        </p:txBody>
      </p:sp>
      <p:sp>
        <p:nvSpPr>
          <p:cNvPr id="49164" name="Text Box 13"/>
          <p:cNvSpPr txBox="1">
            <a:spLocks noChangeArrowheads="1"/>
          </p:cNvSpPr>
          <p:nvPr/>
        </p:nvSpPr>
        <p:spPr bwMode="auto">
          <a:xfrm>
            <a:off x="1425575" y="1074738"/>
            <a:ext cx="1022350" cy="366712"/>
          </a:xfrm>
          <a:prstGeom prst="rect">
            <a:avLst/>
          </a:prstGeom>
          <a:noFill/>
          <a:ln w="9525">
            <a:noFill/>
            <a:miter lim="800000"/>
            <a:headEnd/>
            <a:tailEnd/>
          </a:ln>
        </p:spPr>
        <p:txBody>
          <a:bodyPr wrap="none">
            <a:spAutoFit/>
          </a:bodyPr>
          <a:lstStyle/>
          <a:p>
            <a:r>
              <a:rPr lang="en-US" altLang="zh-CN" sz="1800" b="1"/>
              <a:t>OSI/RM</a:t>
            </a:r>
          </a:p>
        </p:txBody>
      </p:sp>
      <p:sp>
        <p:nvSpPr>
          <p:cNvPr id="49165" name="Rectangle 17"/>
          <p:cNvSpPr>
            <a:spLocks noChangeArrowheads="1"/>
          </p:cNvSpPr>
          <p:nvPr/>
        </p:nvSpPr>
        <p:spPr bwMode="auto">
          <a:xfrm>
            <a:off x="3235315" y="2635250"/>
            <a:ext cx="863600" cy="358775"/>
          </a:xfrm>
          <a:prstGeom prst="rect">
            <a:avLst/>
          </a:prstGeom>
          <a:solidFill>
            <a:srgbClr val="FFFF00"/>
          </a:solidFill>
          <a:ln w="9525">
            <a:solidFill>
              <a:schemeClr val="tx1"/>
            </a:solidFill>
            <a:miter lim="800000"/>
            <a:headEnd/>
            <a:tailEnd/>
          </a:ln>
        </p:spPr>
        <p:txBody>
          <a:bodyPr wrap="none" anchor="ctr"/>
          <a:lstStyle/>
          <a:p>
            <a:pPr algn="ctr"/>
            <a:r>
              <a:rPr lang="zh-CN" altLang="en-US" sz="1800" b="1"/>
              <a:t>运输层</a:t>
            </a:r>
          </a:p>
        </p:txBody>
      </p:sp>
      <p:sp>
        <p:nvSpPr>
          <p:cNvPr id="49166" name="Rectangle 18"/>
          <p:cNvSpPr>
            <a:spLocks noChangeArrowheads="1"/>
          </p:cNvSpPr>
          <p:nvPr/>
        </p:nvSpPr>
        <p:spPr bwMode="auto">
          <a:xfrm>
            <a:off x="3235315" y="2998789"/>
            <a:ext cx="863600" cy="215898"/>
          </a:xfrm>
          <a:prstGeom prst="rect">
            <a:avLst/>
          </a:prstGeom>
          <a:solidFill>
            <a:srgbClr val="FFFF00"/>
          </a:solidFill>
          <a:ln w="9525">
            <a:solidFill>
              <a:schemeClr val="tx1"/>
            </a:solidFill>
            <a:miter lim="800000"/>
            <a:headEnd/>
            <a:tailEnd/>
          </a:ln>
        </p:spPr>
        <p:txBody>
          <a:bodyPr wrap="none" anchor="ctr"/>
          <a:lstStyle/>
          <a:p>
            <a:pPr algn="ctr"/>
            <a:r>
              <a:rPr lang="zh-CN" altLang="en-US" sz="1400" b="1" dirty="0"/>
              <a:t>网际层</a:t>
            </a:r>
          </a:p>
        </p:txBody>
      </p:sp>
      <p:sp>
        <p:nvSpPr>
          <p:cNvPr id="49167" name="Rectangle 19"/>
          <p:cNvSpPr>
            <a:spLocks noChangeArrowheads="1"/>
          </p:cNvSpPr>
          <p:nvPr/>
        </p:nvSpPr>
        <p:spPr bwMode="auto">
          <a:xfrm>
            <a:off x="3235315" y="3214687"/>
            <a:ext cx="863600" cy="214314"/>
          </a:xfrm>
          <a:prstGeom prst="rect">
            <a:avLst/>
          </a:prstGeom>
          <a:solidFill>
            <a:srgbClr val="FFFF00"/>
          </a:solidFill>
          <a:ln w="9525">
            <a:solidFill>
              <a:schemeClr val="tx1"/>
            </a:solidFill>
            <a:miter lim="800000"/>
            <a:headEnd/>
            <a:tailEnd/>
          </a:ln>
        </p:spPr>
        <p:txBody>
          <a:bodyPr wrap="none" anchor="ctr"/>
          <a:lstStyle/>
          <a:p>
            <a:pPr algn="ctr"/>
            <a:r>
              <a:rPr lang="zh-CN" altLang="en-US" sz="1400" b="1" dirty="0"/>
              <a:t>接口层</a:t>
            </a:r>
          </a:p>
        </p:txBody>
      </p:sp>
      <p:sp>
        <p:nvSpPr>
          <p:cNvPr id="49168" name="Rectangle 20"/>
          <p:cNvSpPr>
            <a:spLocks noChangeArrowheads="1"/>
          </p:cNvSpPr>
          <p:nvPr/>
        </p:nvSpPr>
        <p:spPr bwMode="auto">
          <a:xfrm>
            <a:off x="3235315" y="3429000"/>
            <a:ext cx="863600" cy="646113"/>
          </a:xfrm>
          <a:prstGeom prst="rect">
            <a:avLst/>
          </a:prstGeom>
          <a:noFill/>
          <a:ln w="9525">
            <a:solidFill>
              <a:schemeClr val="tx1"/>
            </a:solidFill>
            <a:miter lim="800000"/>
            <a:headEnd/>
            <a:tailEnd/>
          </a:ln>
        </p:spPr>
        <p:txBody>
          <a:bodyPr wrap="none" anchor="ctr"/>
          <a:lstStyle/>
          <a:p>
            <a:pPr algn="ctr"/>
            <a:r>
              <a:rPr lang="zh-CN" altLang="en-US" sz="1400" b="1"/>
              <a:t>物理网络</a:t>
            </a:r>
          </a:p>
        </p:txBody>
      </p:sp>
      <p:sp>
        <p:nvSpPr>
          <p:cNvPr id="49169" name="Rectangle 21"/>
          <p:cNvSpPr>
            <a:spLocks noChangeArrowheads="1"/>
          </p:cNvSpPr>
          <p:nvPr/>
        </p:nvSpPr>
        <p:spPr bwMode="auto">
          <a:xfrm>
            <a:off x="3235315" y="1557338"/>
            <a:ext cx="863600" cy="1079500"/>
          </a:xfrm>
          <a:prstGeom prst="rect">
            <a:avLst/>
          </a:prstGeom>
          <a:solidFill>
            <a:srgbClr val="FFFF00"/>
          </a:solidFill>
          <a:ln w="9525">
            <a:solidFill>
              <a:schemeClr val="tx1"/>
            </a:solidFill>
            <a:miter lim="800000"/>
            <a:headEnd/>
            <a:tailEnd/>
          </a:ln>
        </p:spPr>
        <p:txBody>
          <a:bodyPr wrap="none" anchor="ctr"/>
          <a:lstStyle/>
          <a:p>
            <a:pPr algn="ctr"/>
            <a:r>
              <a:rPr lang="zh-CN" altLang="en-US" sz="1800" b="1"/>
              <a:t>应用层</a:t>
            </a:r>
          </a:p>
        </p:txBody>
      </p:sp>
      <p:sp>
        <p:nvSpPr>
          <p:cNvPr id="49170" name="Text Box 22"/>
          <p:cNvSpPr txBox="1">
            <a:spLocks noChangeArrowheads="1"/>
          </p:cNvSpPr>
          <p:nvPr/>
        </p:nvSpPr>
        <p:spPr bwMode="auto">
          <a:xfrm>
            <a:off x="3071802" y="1074738"/>
            <a:ext cx="1319213" cy="366712"/>
          </a:xfrm>
          <a:prstGeom prst="rect">
            <a:avLst/>
          </a:prstGeom>
          <a:noFill/>
          <a:ln w="9525">
            <a:noFill/>
            <a:miter lim="800000"/>
            <a:headEnd/>
            <a:tailEnd/>
          </a:ln>
        </p:spPr>
        <p:txBody>
          <a:bodyPr wrap="none">
            <a:spAutoFit/>
          </a:bodyPr>
          <a:lstStyle/>
          <a:p>
            <a:r>
              <a:rPr lang="zh-CN" altLang="en-US" sz="1800" b="1" dirty="0"/>
              <a:t>因特网</a:t>
            </a:r>
            <a:r>
              <a:rPr lang="en-US" altLang="zh-CN" sz="1800" b="1" dirty="0"/>
              <a:t>/RM</a:t>
            </a:r>
          </a:p>
        </p:txBody>
      </p:sp>
      <p:sp>
        <p:nvSpPr>
          <p:cNvPr id="49171" name="Text Box 23"/>
          <p:cNvSpPr txBox="1">
            <a:spLocks noChangeArrowheads="1"/>
          </p:cNvSpPr>
          <p:nvPr/>
        </p:nvSpPr>
        <p:spPr bwMode="auto">
          <a:xfrm>
            <a:off x="684213" y="4275138"/>
            <a:ext cx="6123792" cy="2339102"/>
          </a:xfrm>
          <a:prstGeom prst="rect">
            <a:avLst/>
          </a:prstGeom>
          <a:noFill/>
          <a:ln w="9525">
            <a:noFill/>
            <a:miter lim="800000"/>
            <a:headEnd/>
            <a:tailEnd/>
          </a:ln>
        </p:spPr>
        <p:txBody>
          <a:bodyPr wrap="none">
            <a:spAutoFit/>
          </a:bodyPr>
          <a:lstStyle/>
          <a:p>
            <a:r>
              <a:rPr lang="zh-CN" altLang="en-US" sz="2000" b="1" dirty="0">
                <a:latin typeface="宋体" pitchFamily="2" charset="-122"/>
              </a:rPr>
              <a:t>因特网的层次和功能：</a:t>
            </a:r>
          </a:p>
          <a:p>
            <a:r>
              <a:rPr lang="zh-CN" altLang="en-US" sz="2000" b="1" dirty="0">
                <a:latin typeface="宋体" pitchFamily="2" charset="-122"/>
              </a:rPr>
              <a:t>应用层：提供应用服务，</a:t>
            </a:r>
            <a:r>
              <a:rPr lang="en-US" altLang="zh-CN" sz="2000" b="1" dirty="0">
                <a:latin typeface="宋体" pitchFamily="2" charset="-122"/>
              </a:rPr>
              <a:t>Email</a:t>
            </a:r>
            <a:r>
              <a:rPr lang="zh-CN" altLang="en-US" sz="2000" b="1" dirty="0">
                <a:latin typeface="宋体" pitchFamily="2" charset="-122"/>
              </a:rPr>
              <a:t>，</a:t>
            </a:r>
            <a:r>
              <a:rPr lang="en-US" altLang="zh-CN" sz="2000" b="1" dirty="0">
                <a:latin typeface="宋体" pitchFamily="2" charset="-122"/>
              </a:rPr>
              <a:t>FTP</a:t>
            </a:r>
            <a:r>
              <a:rPr lang="zh-CN" altLang="en-US" sz="2000" b="1" dirty="0">
                <a:latin typeface="宋体" pitchFamily="2" charset="-122"/>
              </a:rPr>
              <a:t>，</a:t>
            </a:r>
            <a:r>
              <a:rPr lang="en-US" altLang="zh-CN" sz="2000" b="1" dirty="0">
                <a:latin typeface="宋体" pitchFamily="2" charset="-122"/>
              </a:rPr>
              <a:t>WWW</a:t>
            </a:r>
            <a:r>
              <a:rPr lang="zh-CN" altLang="en-US" sz="2000" b="1" dirty="0">
                <a:latin typeface="宋体" pitchFamily="2" charset="-122"/>
              </a:rPr>
              <a:t>，</a:t>
            </a:r>
            <a:r>
              <a:rPr lang="en-US" altLang="zh-CN" sz="2000" b="1" dirty="0">
                <a:latin typeface="宋体" pitchFamily="2" charset="-122"/>
              </a:rPr>
              <a:t>…</a:t>
            </a:r>
            <a:r>
              <a:rPr lang="zh-CN" altLang="en-US" sz="2000" b="1" dirty="0">
                <a:latin typeface="宋体" pitchFamily="2" charset="-122"/>
              </a:rPr>
              <a:t>；</a:t>
            </a:r>
          </a:p>
          <a:p>
            <a:r>
              <a:rPr lang="zh-CN" altLang="en-US" sz="2000" b="1" dirty="0">
                <a:latin typeface="宋体" pitchFamily="2" charset="-122"/>
              </a:rPr>
              <a:t>                含数据表示，会话控制等；</a:t>
            </a:r>
          </a:p>
          <a:p>
            <a:r>
              <a:rPr lang="zh-CN" altLang="en-US" sz="2000" b="1" dirty="0">
                <a:latin typeface="宋体" pitchFamily="2" charset="-122"/>
              </a:rPr>
              <a:t>运输层：差错处理、拥塞控制</a:t>
            </a:r>
            <a:r>
              <a:rPr lang="en-US" altLang="zh-CN" sz="2000" b="1" dirty="0">
                <a:latin typeface="宋体" pitchFamily="2" charset="-122"/>
              </a:rPr>
              <a:t>-</a:t>
            </a:r>
            <a:r>
              <a:rPr lang="zh-CN" altLang="en-US" sz="2000" b="1" dirty="0">
                <a:latin typeface="宋体" pitchFamily="2" charset="-122"/>
              </a:rPr>
              <a:t>流量管理等（</a:t>
            </a:r>
            <a:r>
              <a:rPr lang="en-US" altLang="zh-CN" sz="2000" b="1" dirty="0">
                <a:latin typeface="宋体" pitchFamily="2" charset="-122"/>
              </a:rPr>
              <a:t>TP4</a:t>
            </a:r>
            <a:r>
              <a:rPr lang="zh-CN" altLang="en-US" sz="2000" b="1" dirty="0">
                <a:latin typeface="宋体" pitchFamily="2" charset="-122"/>
              </a:rPr>
              <a:t>）；</a:t>
            </a:r>
          </a:p>
          <a:p>
            <a:r>
              <a:rPr lang="zh-CN" altLang="en-US" sz="2000" b="1" dirty="0">
                <a:latin typeface="宋体" pitchFamily="2" charset="-122"/>
              </a:rPr>
              <a:t>网际层：路由选择、端到端通信；</a:t>
            </a:r>
          </a:p>
          <a:p>
            <a:r>
              <a:rPr lang="zh-CN" altLang="en-US" sz="2000" b="1" dirty="0">
                <a:latin typeface="宋体" pitchFamily="2" charset="-122"/>
              </a:rPr>
              <a:t>接口层：附接各种物理</a:t>
            </a:r>
            <a:r>
              <a:rPr lang="zh-CN" altLang="en-US" sz="2000" b="1" dirty="0" smtClean="0">
                <a:latin typeface="宋体" pitchFamily="2" charset="-122"/>
              </a:rPr>
              <a:t>网络；</a:t>
            </a:r>
            <a:endParaRPr lang="zh-CN" altLang="en-US" sz="2000" b="1" dirty="0">
              <a:latin typeface="宋体" pitchFamily="2" charset="-122"/>
            </a:endParaRPr>
          </a:p>
          <a:p>
            <a:pPr>
              <a:spcBef>
                <a:spcPct val="30000"/>
              </a:spcBef>
            </a:pPr>
            <a:r>
              <a:rPr lang="zh-CN" altLang="en-US" sz="2000" b="1" dirty="0">
                <a:latin typeface="宋体" pitchFamily="2" charset="-122"/>
              </a:rPr>
              <a:t>        </a:t>
            </a:r>
            <a:r>
              <a:rPr lang="zh-CN" altLang="en-US" sz="2000" b="1" dirty="0">
                <a:solidFill>
                  <a:srgbClr val="FF0000"/>
                </a:solidFill>
                <a:latin typeface="宋体" pitchFamily="2" charset="-122"/>
              </a:rPr>
              <a:t>争议点：完备性？</a:t>
            </a:r>
          </a:p>
        </p:txBody>
      </p:sp>
      <p:grpSp>
        <p:nvGrpSpPr>
          <p:cNvPr id="2" name="组合 27"/>
          <p:cNvGrpSpPr/>
          <p:nvPr/>
        </p:nvGrpSpPr>
        <p:grpSpPr>
          <a:xfrm>
            <a:off x="4786314" y="1125538"/>
            <a:ext cx="2082809" cy="2951162"/>
            <a:chOff x="4786314" y="1125538"/>
            <a:chExt cx="2082809" cy="2951162"/>
          </a:xfrm>
        </p:grpSpPr>
        <p:sp>
          <p:nvSpPr>
            <p:cNvPr id="49173" name="Rectangle 24"/>
            <p:cNvSpPr>
              <a:spLocks noChangeArrowheads="1"/>
            </p:cNvSpPr>
            <p:nvPr/>
          </p:nvSpPr>
          <p:spPr bwMode="auto">
            <a:xfrm>
              <a:off x="5094289" y="2636838"/>
              <a:ext cx="863600" cy="358775"/>
            </a:xfrm>
            <a:prstGeom prst="rect">
              <a:avLst/>
            </a:prstGeom>
            <a:solidFill>
              <a:srgbClr val="FFCCFF"/>
            </a:solidFill>
            <a:ln w="9525">
              <a:solidFill>
                <a:schemeClr val="tx1"/>
              </a:solidFill>
              <a:miter lim="800000"/>
              <a:headEnd/>
              <a:tailEnd/>
            </a:ln>
          </p:spPr>
          <p:txBody>
            <a:bodyPr wrap="none" anchor="ctr"/>
            <a:lstStyle/>
            <a:p>
              <a:pPr algn="ctr"/>
              <a:r>
                <a:rPr lang="zh-CN" altLang="en-US" sz="1800" b="1"/>
                <a:t>运输层</a:t>
              </a:r>
            </a:p>
          </p:txBody>
        </p:sp>
        <p:sp>
          <p:nvSpPr>
            <p:cNvPr id="49174" name="Rectangle 28"/>
            <p:cNvSpPr>
              <a:spLocks noChangeArrowheads="1"/>
            </p:cNvSpPr>
            <p:nvPr/>
          </p:nvSpPr>
          <p:spPr bwMode="auto">
            <a:xfrm>
              <a:off x="5094289" y="1558925"/>
              <a:ext cx="863600" cy="1079500"/>
            </a:xfrm>
            <a:prstGeom prst="rect">
              <a:avLst/>
            </a:prstGeom>
            <a:solidFill>
              <a:srgbClr val="FFCCFF"/>
            </a:solidFill>
            <a:ln w="9525">
              <a:solidFill>
                <a:schemeClr val="tx1"/>
              </a:solidFill>
              <a:miter lim="800000"/>
              <a:headEnd/>
              <a:tailEnd/>
            </a:ln>
          </p:spPr>
          <p:txBody>
            <a:bodyPr wrap="none" anchor="ctr"/>
            <a:lstStyle/>
            <a:p>
              <a:pPr algn="ctr"/>
              <a:r>
                <a:rPr lang="zh-CN" altLang="en-US" sz="1800" b="1"/>
                <a:t>应用层</a:t>
              </a:r>
            </a:p>
          </p:txBody>
        </p:sp>
        <p:sp>
          <p:nvSpPr>
            <p:cNvPr id="49175" name="Text Box 29"/>
            <p:cNvSpPr txBox="1">
              <a:spLocks noChangeArrowheads="1"/>
            </p:cNvSpPr>
            <p:nvPr/>
          </p:nvSpPr>
          <p:spPr bwMode="auto">
            <a:xfrm>
              <a:off x="4786314" y="1125538"/>
              <a:ext cx="1693863" cy="366712"/>
            </a:xfrm>
            <a:prstGeom prst="rect">
              <a:avLst/>
            </a:prstGeom>
            <a:noFill/>
            <a:ln w="9525">
              <a:noFill/>
              <a:miter lim="800000"/>
              <a:headEnd/>
              <a:tailEnd/>
            </a:ln>
          </p:spPr>
          <p:txBody>
            <a:bodyPr>
              <a:spAutoFit/>
            </a:bodyPr>
            <a:lstStyle/>
            <a:p>
              <a:r>
                <a:rPr lang="en-US" altLang="zh-CN" sz="1800" b="1"/>
                <a:t>“</a:t>
              </a:r>
              <a:r>
                <a:rPr lang="zh-CN" altLang="en-US" sz="1800" b="1"/>
                <a:t>理想”结构？</a:t>
              </a:r>
            </a:p>
          </p:txBody>
        </p:sp>
        <p:sp>
          <p:nvSpPr>
            <p:cNvPr id="49176" name="Rectangle 30"/>
            <p:cNvSpPr>
              <a:spLocks noChangeArrowheads="1"/>
            </p:cNvSpPr>
            <p:nvPr/>
          </p:nvSpPr>
          <p:spPr bwMode="auto">
            <a:xfrm>
              <a:off x="5097464" y="2997200"/>
              <a:ext cx="863600" cy="358775"/>
            </a:xfrm>
            <a:prstGeom prst="rect">
              <a:avLst/>
            </a:prstGeom>
            <a:solidFill>
              <a:srgbClr val="FFCCFF"/>
            </a:solidFill>
            <a:ln w="9525">
              <a:solidFill>
                <a:schemeClr val="tx1"/>
              </a:solidFill>
              <a:miter lim="800000"/>
              <a:headEnd/>
              <a:tailEnd/>
            </a:ln>
          </p:spPr>
          <p:txBody>
            <a:bodyPr wrap="none" anchor="ctr"/>
            <a:lstStyle/>
            <a:p>
              <a:pPr algn="ctr"/>
              <a:r>
                <a:rPr lang="zh-CN" altLang="en-US" sz="1800" b="1"/>
                <a:t>网络层</a:t>
              </a:r>
            </a:p>
          </p:txBody>
        </p:sp>
        <p:sp>
          <p:nvSpPr>
            <p:cNvPr id="49177" name="Rectangle 31"/>
            <p:cNvSpPr>
              <a:spLocks noChangeArrowheads="1"/>
            </p:cNvSpPr>
            <p:nvPr/>
          </p:nvSpPr>
          <p:spPr bwMode="auto">
            <a:xfrm>
              <a:off x="5097464" y="3359150"/>
              <a:ext cx="863600" cy="358775"/>
            </a:xfrm>
            <a:prstGeom prst="rect">
              <a:avLst/>
            </a:prstGeom>
            <a:solidFill>
              <a:srgbClr val="FFCCFF"/>
            </a:solidFill>
            <a:ln w="9525">
              <a:solidFill>
                <a:schemeClr val="tx1"/>
              </a:solidFill>
              <a:miter lim="800000"/>
              <a:headEnd/>
              <a:tailEnd/>
            </a:ln>
          </p:spPr>
          <p:txBody>
            <a:bodyPr wrap="none" anchor="ctr"/>
            <a:lstStyle/>
            <a:p>
              <a:pPr algn="ctr"/>
              <a:r>
                <a:rPr lang="zh-CN" altLang="en-US" sz="1800" b="1"/>
                <a:t>链路层</a:t>
              </a:r>
            </a:p>
          </p:txBody>
        </p:sp>
        <p:sp>
          <p:nvSpPr>
            <p:cNvPr id="49178" name="Rectangle 32"/>
            <p:cNvSpPr>
              <a:spLocks noChangeArrowheads="1"/>
            </p:cNvSpPr>
            <p:nvPr/>
          </p:nvSpPr>
          <p:spPr bwMode="auto">
            <a:xfrm>
              <a:off x="5097464" y="3717925"/>
              <a:ext cx="863600" cy="358775"/>
            </a:xfrm>
            <a:prstGeom prst="rect">
              <a:avLst/>
            </a:prstGeom>
            <a:solidFill>
              <a:srgbClr val="FFCCFF"/>
            </a:solidFill>
            <a:ln w="9525">
              <a:solidFill>
                <a:schemeClr val="tx1"/>
              </a:solidFill>
              <a:miter lim="800000"/>
              <a:headEnd/>
              <a:tailEnd/>
            </a:ln>
          </p:spPr>
          <p:txBody>
            <a:bodyPr wrap="none" anchor="ctr"/>
            <a:lstStyle/>
            <a:p>
              <a:pPr algn="ctr"/>
              <a:r>
                <a:rPr lang="zh-CN" altLang="en-US" sz="1800" b="1"/>
                <a:t>物理层</a:t>
              </a:r>
            </a:p>
          </p:txBody>
        </p:sp>
        <p:sp>
          <p:nvSpPr>
            <p:cNvPr id="49179" name="Text Box 33"/>
            <p:cNvSpPr txBox="1">
              <a:spLocks noChangeArrowheads="1"/>
            </p:cNvSpPr>
            <p:nvPr/>
          </p:nvSpPr>
          <p:spPr bwMode="auto">
            <a:xfrm>
              <a:off x="6072198" y="1989138"/>
              <a:ext cx="796925" cy="1552575"/>
            </a:xfrm>
            <a:prstGeom prst="rect">
              <a:avLst/>
            </a:prstGeom>
            <a:noFill/>
            <a:ln w="9525">
              <a:noFill/>
              <a:miter lim="800000"/>
              <a:headEnd/>
              <a:tailEnd/>
            </a:ln>
          </p:spPr>
          <p:txBody>
            <a:bodyPr wrap="none">
              <a:spAutoFit/>
            </a:bodyPr>
            <a:lstStyle/>
            <a:p>
              <a:pPr algn="ctr"/>
              <a:r>
                <a:rPr lang="zh-CN" altLang="en-US" b="1" dirty="0"/>
                <a:t>有待</a:t>
              </a:r>
            </a:p>
            <a:p>
              <a:pPr algn="ctr"/>
              <a:r>
                <a:rPr lang="zh-CN" altLang="en-US" b="1" dirty="0"/>
                <a:t>实践</a:t>
              </a:r>
            </a:p>
            <a:p>
              <a:pPr algn="ctr"/>
              <a:r>
                <a:rPr lang="zh-CN" altLang="en-US" b="1" dirty="0"/>
                <a:t>检验</a:t>
              </a:r>
            </a:p>
            <a:p>
              <a:pPr algn="ctr"/>
              <a:r>
                <a:rPr lang="zh-CN" altLang="en-US" b="1" dirty="0"/>
                <a:t>！</a:t>
              </a:r>
            </a:p>
          </p:txBody>
        </p:sp>
      </p:grpSp>
      <p:grpSp>
        <p:nvGrpSpPr>
          <p:cNvPr id="3" name="组合 28"/>
          <p:cNvGrpSpPr/>
          <p:nvPr/>
        </p:nvGrpSpPr>
        <p:grpSpPr>
          <a:xfrm>
            <a:off x="6775471" y="1120780"/>
            <a:ext cx="1693863" cy="2951162"/>
            <a:chOff x="4786314" y="1125538"/>
            <a:chExt cx="1693863" cy="2951162"/>
          </a:xfrm>
        </p:grpSpPr>
        <p:sp>
          <p:nvSpPr>
            <p:cNvPr id="30" name="Rectangle 24"/>
            <p:cNvSpPr>
              <a:spLocks noChangeArrowheads="1"/>
            </p:cNvSpPr>
            <p:nvPr/>
          </p:nvSpPr>
          <p:spPr bwMode="auto">
            <a:xfrm>
              <a:off x="5094289" y="2636838"/>
              <a:ext cx="863600" cy="1082672"/>
            </a:xfrm>
            <a:prstGeom prst="rect">
              <a:avLst/>
            </a:prstGeom>
            <a:solidFill>
              <a:srgbClr val="FF9966"/>
            </a:solidFill>
            <a:ln w="9525">
              <a:solidFill>
                <a:schemeClr val="tx1"/>
              </a:solidFill>
              <a:miter lim="800000"/>
              <a:headEnd/>
              <a:tailEnd/>
            </a:ln>
          </p:spPr>
          <p:txBody>
            <a:bodyPr wrap="none" anchor="ctr"/>
            <a:lstStyle/>
            <a:p>
              <a:pPr algn="ctr"/>
              <a:r>
                <a:rPr lang="en-US" altLang="zh-CN" sz="1800" b="1" dirty="0" smtClean="0"/>
                <a:t>SDN</a:t>
              </a:r>
            </a:p>
            <a:p>
              <a:pPr algn="ctr"/>
              <a:r>
                <a:rPr lang="zh-CN" altLang="en-US" sz="1800" b="1" dirty="0" smtClean="0"/>
                <a:t>转发层</a:t>
              </a:r>
              <a:endParaRPr lang="zh-CN" altLang="en-US" sz="1800" b="1" dirty="0"/>
            </a:p>
          </p:txBody>
        </p:sp>
        <p:sp>
          <p:nvSpPr>
            <p:cNvPr id="31" name="Rectangle 28"/>
            <p:cNvSpPr>
              <a:spLocks noChangeArrowheads="1"/>
            </p:cNvSpPr>
            <p:nvPr/>
          </p:nvSpPr>
          <p:spPr bwMode="auto">
            <a:xfrm>
              <a:off x="5094289" y="1558925"/>
              <a:ext cx="863600" cy="1079500"/>
            </a:xfrm>
            <a:prstGeom prst="rect">
              <a:avLst/>
            </a:prstGeom>
            <a:solidFill>
              <a:srgbClr val="FF9966"/>
            </a:solidFill>
            <a:ln w="9525">
              <a:solidFill>
                <a:schemeClr val="tx1"/>
              </a:solidFill>
              <a:miter lim="800000"/>
              <a:headEnd/>
              <a:tailEnd/>
            </a:ln>
          </p:spPr>
          <p:txBody>
            <a:bodyPr wrap="none" anchor="ctr"/>
            <a:lstStyle/>
            <a:p>
              <a:pPr algn="ctr"/>
              <a:r>
                <a:rPr lang="zh-CN" altLang="en-US" sz="1800" b="1"/>
                <a:t>应用层</a:t>
              </a:r>
            </a:p>
          </p:txBody>
        </p:sp>
        <p:sp>
          <p:nvSpPr>
            <p:cNvPr id="32" name="Text Box 29"/>
            <p:cNvSpPr txBox="1">
              <a:spLocks noChangeArrowheads="1"/>
            </p:cNvSpPr>
            <p:nvPr/>
          </p:nvSpPr>
          <p:spPr bwMode="auto">
            <a:xfrm>
              <a:off x="4786314" y="1125538"/>
              <a:ext cx="1693863" cy="366712"/>
            </a:xfrm>
            <a:prstGeom prst="rect">
              <a:avLst/>
            </a:prstGeom>
            <a:noFill/>
            <a:ln w="9525">
              <a:noFill/>
              <a:miter lim="800000"/>
              <a:headEnd/>
              <a:tailEnd/>
            </a:ln>
          </p:spPr>
          <p:txBody>
            <a:bodyPr>
              <a:spAutoFit/>
            </a:bodyPr>
            <a:lstStyle/>
            <a:p>
              <a:pPr algn="ctr"/>
              <a:r>
                <a:rPr lang="en-US" altLang="zh-CN" sz="1800" b="1" dirty="0" smtClean="0"/>
                <a:t>SDN</a:t>
              </a:r>
              <a:r>
                <a:rPr lang="zh-CN" altLang="en-US" sz="1800" b="1" dirty="0" smtClean="0"/>
                <a:t>结构</a:t>
              </a:r>
              <a:r>
                <a:rPr lang="zh-CN" altLang="en-US" sz="1800" b="1" dirty="0"/>
                <a:t>？</a:t>
              </a:r>
            </a:p>
          </p:txBody>
        </p:sp>
        <p:sp>
          <p:nvSpPr>
            <p:cNvPr id="35" name="Rectangle 32"/>
            <p:cNvSpPr>
              <a:spLocks noChangeArrowheads="1"/>
            </p:cNvSpPr>
            <p:nvPr/>
          </p:nvSpPr>
          <p:spPr bwMode="auto">
            <a:xfrm>
              <a:off x="5097464" y="3717925"/>
              <a:ext cx="863600" cy="358775"/>
            </a:xfrm>
            <a:prstGeom prst="rect">
              <a:avLst/>
            </a:prstGeom>
            <a:solidFill>
              <a:srgbClr val="FF9966"/>
            </a:solidFill>
            <a:ln w="9525">
              <a:solidFill>
                <a:schemeClr val="tx1"/>
              </a:solidFill>
              <a:miter lim="800000"/>
              <a:headEnd/>
              <a:tailEnd/>
            </a:ln>
          </p:spPr>
          <p:txBody>
            <a:bodyPr wrap="none" anchor="ctr"/>
            <a:lstStyle/>
            <a:p>
              <a:pPr algn="ctr"/>
              <a:r>
                <a:rPr lang="zh-CN" altLang="en-US" sz="1800" b="1" dirty="0"/>
                <a:t>物理层</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AutoShape 42"/>
          <p:cNvSpPr>
            <a:spLocks noChangeArrowheads="1"/>
          </p:cNvSpPr>
          <p:nvPr/>
        </p:nvSpPr>
        <p:spPr bwMode="auto">
          <a:xfrm>
            <a:off x="3878263"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017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018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018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018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018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018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018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0186"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187"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188"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189"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190"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019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019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0207"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0208"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0209"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0210"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0211"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0212"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0213"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214"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215"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216"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217"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0218"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0219"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50194" name="Text Box 31"/>
          <p:cNvSpPr txBox="1">
            <a:spLocks noChangeArrowheads="1"/>
          </p:cNvSpPr>
          <p:nvPr/>
        </p:nvSpPr>
        <p:spPr bwMode="auto">
          <a:xfrm>
            <a:off x="3206750" y="2035175"/>
            <a:ext cx="2012950" cy="45720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a:solidFill>
                  <a:srgbClr val="333399"/>
                </a:solidFill>
                <a:latin typeface="Arial" pitchFamily="34" charset="0"/>
                <a:ea typeface="黑体" pitchFamily="2" charset="-122"/>
              </a:rPr>
              <a:t>应用进程数据</a:t>
            </a:r>
          </a:p>
        </p:txBody>
      </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0196"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0197" name="Text Box 36"/>
          <p:cNvSpPr txBox="1">
            <a:spLocks noChangeArrowheads="1"/>
          </p:cNvSpPr>
          <p:nvPr/>
        </p:nvSpPr>
        <p:spPr bwMode="auto">
          <a:xfrm>
            <a:off x="4106863"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0198" name="Text Box 37"/>
          <p:cNvSpPr txBox="1">
            <a:spLocks noChangeArrowheads="1"/>
          </p:cNvSpPr>
          <p:nvPr/>
        </p:nvSpPr>
        <p:spPr bwMode="auto">
          <a:xfrm>
            <a:off x="4106863"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0199" name="Text Box 38"/>
          <p:cNvSpPr txBox="1">
            <a:spLocks noChangeArrowheads="1"/>
          </p:cNvSpPr>
          <p:nvPr/>
        </p:nvSpPr>
        <p:spPr bwMode="auto">
          <a:xfrm>
            <a:off x="4106863"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0200" name="Freeform 41"/>
          <p:cNvSpPr>
            <a:spLocks/>
          </p:cNvSpPr>
          <p:nvPr/>
        </p:nvSpPr>
        <p:spPr bwMode="auto">
          <a:xfrm>
            <a:off x="3851275"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201" name="Freeform 43"/>
          <p:cNvSpPr>
            <a:spLocks/>
          </p:cNvSpPr>
          <p:nvPr/>
        </p:nvSpPr>
        <p:spPr bwMode="auto">
          <a:xfrm>
            <a:off x="3851275"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0202" name="Text Box 44"/>
          <p:cNvSpPr txBox="1">
            <a:spLocks noChangeArrowheads="1"/>
          </p:cNvSpPr>
          <p:nvPr/>
        </p:nvSpPr>
        <p:spPr bwMode="auto">
          <a:xfrm>
            <a:off x="3851275"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0203" name="AutoShape 45"/>
          <p:cNvSpPr>
            <a:spLocks noChangeArrowheads="1"/>
          </p:cNvSpPr>
          <p:nvPr/>
        </p:nvSpPr>
        <p:spPr bwMode="auto">
          <a:xfrm>
            <a:off x="1476375" y="2349500"/>
            <a:ext cx="6264275" cy="503238"/>
          </a:xfrm>
          <a:prstGeom prst="rightArrow">
            <a:avLst>
              <a:gd name="adj1" fmla="val 50000"/>
              <a:gd name="adj2" fmla="val 311198"/>
            </a:avLst>
          </a:prstGeom>
          <a:gradFill rotWithShape="1">
            <a:gsLst>
              <a:gs pos="0">
                <a:srgbClr val="5E5E76"/>
              </a:gs>
              <a:gs pos="50000">
                <a:srgbClr val="CCCCFF"/>
              </a:gs>
              <a:gs pos="100000">
                <a:srgbClr val="5E5E76"/>
              </a:gs>
            </a:gsLst>
            <a:lin ang="5400000" scaled="1"/>
          </a:gradFill>
          <a:ln w="9525">
            <a:solidFill>
              <a:schemeClr val="tx1"/>
            </a:solidFill>
            <a:miter lim="800000"/>
            <a:headEnd/>
            <a:tailEnd/>
          </a:ln>
        </p:spPr>
        <p:txBody>
          <a:bodyPr wrap="none" anchor="ctr"/>
          <a:lstStyle/>
          <a:p>
            <a:endParaRPr lang="zh-CN" altLang="en-US"/>
          </a:p>
        </p:txBody>
      </p:sp>
      <p:sp>
        <p:nvSpPr>
          <p:cNvPr id="50204" name="Text Box 47"/>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说明：发送端应用进程</a:t>
            </a:r>
            <a:r>
              <a:rPr lang="en-US" altLang="zh-CN">
                <a:solidFill>
                  <a:srgbClr val="333399"/>
                </a:solidFill>
                <a:latin typeface="Arial" pitchFamily="34" charset="0"/>
                <a:ea typeface="黑体" pitchFamily="2" charset="-122"/>
              </a:rPr>
              <a:t>AP</a:t>
            </a:r>
            <a:r>
              <a:rPr lang="en-US" altLang="zh-CN" baseline="-25000">
                <a:solidFill>
                  <a:srgbClr val="333399"/>
                </a:solidFill>
                <a:latin typeface="Arial" pitchFamily="34" charset="0"/>
                <a:ea typeface="黑体" pitchFamily="2" charset="-122"/>
              </a:rPr>
              <a:t>1</a:t>
            </a:r>
            <a:r>
              <a:rPr lang="zh-CN" altLang="en-US">
                <a:solidFill>
                  <a:srgbClr val="333399"/>
                </a:solidFill>
                <a:latin typeface="Arial" pitchFamily="34" charset="0"/>
                <a:ea typeface="黑体" pitchFamily="2" charset="-122"/>
              </a:rPr>
              <a:t>希望将数据传送给接收端应用进程</a:t>
            </a:r>
            <a:r>
              <a:rPr lang="en-US" altLang="zh-CN">
                <a:solidFill>
                  <a:srgbClr val="333399"/>
                </a:solidFill>
                <a:latin typeface="Arial" pitchFamily="34" charset="0"/>
                <a:ea typeface="黑体" pitchFamily="2" charset="-122"/>
              </a:rPr>
              <a:t>AP</a:t>
            </a:r>
            <a:r>
              <a:rPr lang="en-US" altLang="zh-CN" baseline="-25000">
                <a:solidFill>
                  <a:srgbClr val="333399"/>
                </a:solidFill>
                <a:latin typeface="Arial" pitchFamily="34" charset="0"/>
                <a:ea typeface="黑体" pitchFamily="2" charset="-122"/>
              </a:rPr>
              <a:t>2</a:t>
            </a:r>
          </a:p>
        </p:txBody>
      </p:sp>
      <p:sp>
        <p:nvSpPr>
          <p:cNvPr id="50205"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0206"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42"/>
          <p:cNvSpPr>
            <a:spLocks noChangeArrowheads="1"/>
          </p:cNvSpPr>
          <p:nvPr/>
        </p:nvSpPr>
        <p:spPr bwMode="auto">
          <a:xfrm>
            <a:off x="3878263"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120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120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120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120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120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120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120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1210"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11"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12"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13"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14"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1215"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1216"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1232"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1233"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1234"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1235"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1236"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1237"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1238"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39"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40"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41"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42"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1243"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1244"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1219"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1220" name="Text Box 36"/>
          <p:cNvSpPr txBox="1">
            <a:spLocks noChangeArrowheads="1"/>
          </p:cNvSpPr>
          <p:nvPr/>
        </p:nvSpPr>
        <p:spPr bwMode="auto">
          <a:xfrm>
            <a:off x="4106863"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1221" name="Text Box 37"/>
          <p:cNvSpPr txBox="1">
            <a:spLocks noChangeArrowheads="1"/>
          </p:cNvSpPr>
          <p:nvPr/>
        </p:nvSpPr>
        <p:spPr bwMode="auto">
          <a:xfrm>
            <a:off x="4106863"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1222" name="Text Box 38"/>
          <p:cNvSpPr txBox="1">
            <a:spLocks noChangeArrowheads="1"/>
          </p:cNvSpPr>
          <p:nvPr/>
        </p:nvSpPr>
        <p:spPr bwMode="auto">
          <a:xfrm>
            <a:off x="4106863"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1223" name="Freeform 41"/>
          <p:cNvSpPr>
            <a:spLocks/>
          </p:cNvSpPr>
          <p:nvPr/>
        </p:nvSpPr>
        <p:spPr bwMode="auto">
          <a:xfrm>
            <a:off x="3851275"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24" name="Freeform 43"/>
          <p:cNvSpPr>
            <a:spLocks/>
          </p:cNvSpPr>
          <p:nvPr/>
        </p:nvSpPr>
        <p:spPr bwMode="auto">
          <a:xfrm>
            <a:off x="3851275"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1225" name="Text Box 44"/>
          <p:cNvSpPr txBox="1">
            <a:spLocks noChangeArrowheads="1"/>
          </p:cNvSpPr>
          <p:nvPr/>
        </p:nvSpPr>
        <p:spPr bwMode="auto">
          <a:xfrm>
            <a:off x="3851275"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1226" name="Text Box 47"/>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说明：发送端应用进程</a:t>
            </a:r>
            <a:r>
              <a:rPr lang="en-US" altLang="zh-CN">
                <a:solidFill>
                  <a:srgbClr val="333399"/>
                </a:solidFill>
                <a:latin typeface="Arial" pitchFamily="34" charset="0"/>
                <a:ea typeface="黑体" pitchFamily="2" charset="-122"/>
              </a:rPr>
              <a:t>AP</a:t>
            </a:r>
            <a:r>
              <a:rPr lang="en-US" altLang="zh-CN" baseline="-25000">
                <a:solidFill>
                  <a:srgbClr val="333399"/>
                </a:solidFill>
                <a:latin typeface="Arial" pitchFamily="34" charset="0"/>
                <a:ea typeface="黑体" pitchFamily="2" charset="-122"/>
              </a:rPr>
              <a:t>1</a:t>
            </a:r>
            <a:r>
              <a:rPr lang="zh-CN" altLang="en-US">
                <a:solidFill>
                  <a:srgbClr val="333399"/>
                </a:solidFill>
                <a:latin typeface="Arial" pitchFamily="34" charset="0"/>
                <a:ea typeface="黑体" pitchFamily="2" charset="-122"/>
              </a:rPr>
              <a:t>希望将数据传送给接收端应用进程</a:t>
            </a:r>
            <a:r>
              <a:rPr lang="en-US" altLang="zh-CN">
                <a:solidFill>
                  <a:srgbClr val="333399"/>
                </a:solidFill>
                <a:latin typeface="Arial" pitchFamily="34" charset="0"/>
                <a:ea typeface="黑体" pitchFamily="2" charset="-122"/>
              </a:rPr>
              <a:t>AP</a:t>
            </a:r>
            <a:r>
              <a:rPr lang="en-US" altLang="zh-CN" baseline="-25000">
                <a:solidFill>
                  <a:srgbClr val="333399"/>
                </a:solidFill>
                <a:latin typeface="Arial" pitchFamily="34" charset="0"/>
                <a:ea typeface="黑体" pitchFamily="2" charset="-122"/>
              </a:rPr>
              <a:t>2</a:t>
            </a:r>
          </a:p>
        </p:txBody>
      </p:sp>
      <p:sp>
        <p:nvSpPr>
          <p:cNvPr id="51227"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1229" name="Rectangle 41"/>
          <p:cNvSpPr>
            <a:spLocks noChangeArrowheads="1"/>
          </p:cNvSpPr>
          <p:nvPr/>
        </p:nvSpPr>
        <p:spPr bwMode="auto">
          <a:xfrm>
            <a:off x="3857625" y="2493963"/>
            <a:ext cx="1643063" cy="374650"/>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1230" name="AutoShape 42"/>
          <p:cNvSpPr>
            <a:spLocks noChangeArrowheads="1"/>
          </p:cNvSpPr>
          <p:nvPr/>
        </p:nvSpPr>
        <p:spPr bwMode="auto">
          <a:xfrm>
            <a:off x="1692275" y="2565400"/>
            <a:ext cx="1736725" cy="220663"/>
          </a:xfrm>
          <a:prstGeom prst="rightArrow">
            <a:avLst>
              <a:gd name="adj1" fmla="val 50000"/>
              <a:gd name="adj2" fmla="val 365285"/>
            </a:avLst>
          </a:prstGeom>
          <a:solidFill>
            <a:srgbClr val="CCCCFF"/>
          </a:solidFill>
          <a:ln w="9525">
            <a:solidFill>
              <a:schemeClr val="tx1"/>
            </a:solidFill>
            <a:miter lim="800000"/>
            <a:headEnd/>
            <a:tailEnd/>
          </a:ln>
        </p:spPr>
        <p:txBody>
          <a:bodyPr wrap="none" anchor="ctr"/>
          <a:lstStyle/>
          <a:p>
            <a:endParaRPr lang="zh-CN" altLang="en-US"/>
          </a:p>
        </p:txBody>
      </p:sp>
      <p:sp>
        <p:nvSpPr>
          <p:cNvPr id="51231" name="AutoShape 43"/>
          <p:cNvSpPr>
            <a:spLocks noChangeArrowheads="1"/>
          </p:cNvSpPr>
          <p:nvPr/>
        </p:nvSpPr>
        <p:spPr bwMode="auto">
          <a:xfrm>
            <a:off x="6000750" y="2565400"/>
            <a:ext cx="1643063" cy="220663"/>
          </a:xfrm>
          <a:prstGeom prst="rightArrow">
            <a:avLst>
              <a:gd name="adj1" fmla="val 50000"/>
              <a:gd name="adj2" fmla="val 365269"/>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45"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AutoShape 42"/>
          <p:cNvSpPr>
            <a:spLocks noChangeArrowheads="1"/>
          </p:cNvSpPr>
          <p:nvPr/>
        </p:nvSpPr>
        <p:spPr bwMode="auto">
          <a:xfrm>
            <a:off x="3878263"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222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222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222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223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223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223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223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2234"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35"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36"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37"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3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223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2240"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2263"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2264"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2265"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2266"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2267"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2268"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2269"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70"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71"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72"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73"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2274"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2275"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2243"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2244" name="Text Box 36"/>
          <p:cNvSpPr txBox="1">
            <a:spLocks noChangeArrowheads="1"/>
          </p:cNvSpPr>
          <p:nvPr/>
        </p:nvSpPr>
        <p:spPr bwMode="auto">
          <a:xfrm>
            <a:off x="4106863"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2245" name="Text Box 37"/>
          <p:cNvSpPr txBox="1">
            <a:spLocks noChangeArrowheads="1"/>
          </p:cNvSpPr>
          <p:nvPr/>
        </p:nvSpPr>
        <p:spPr bwMode="auto">
          <a:xfrm>
            <a:off x="4106863"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2246" name="Text Box 38"/>
          <p:cNvSpPr txBox="1">
            <a:spLocks noChangeArrowheads="1"/>
          </p:cNvSpPr>
          <p:nvPr/>
        </p:nvSpPr>
        <p:spPr bwMode="auto">
          <a:xfrm>
            <a:off x="4106863"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2247" name="Freeform 41"/>
          <p:cNvSpPr>
            <a:spLocks/>
          </p:cNvSpPr>
          <p:nvPr/>
        </p:nvSpPr>
        <p:spPr bwMode="auto">
          <a:xfrm>
            <a:off x="3851275"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48" name="Freeform 43"/>
          <p:cNvSpPr>
            <a:spLocks/>
          </p:cNvSpPr>
          <p:nvPr/>
        </p:nvSpPr>
        <p:spPr bwMode="auto">
          <a:xfrm>
            <a:off x="3851275"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2249" name="Text Box 44"/>
          <p:cNvSpPr txBox="1">
            <a:spLocks noChangeArrowheads="1"/>
          </p:cNvSpPr>
          <p:nvPr/>
        </p:nvSpPr>
        <p:spPr bwMode="auto">
          <a:xfrm>
            <a:off x="3851275"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2250"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2252" name="Rectangle 41"/>
          <p:cNvSpPr>
            <a:spLocks noChangeArrowheads="1"/>
          </p:cNvSpPr>
          <p:nvPr/>
        </p:nvSpPr>
        <p:spPr bwMode="auto">
          <a:xfrm>
            <a:off x="3786188" y="2493963"/>
            <a:ext cx="1643062" cy="374650"/>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2253" name="AutoShape 42"/>
          <p:cNvSpPr>
            <a:spLocks noChangeArrowheads="1"/>
          </p:cNvSpPr>
          <p:nvPr/>
        </p:nvSpPr>
        <p:spPr bwMode="auto">
          <a:xfrm>
            <a:off x="1500188" y="3136900"/>
            <a:ext cx="1736725" cy="220663"/>
          </a:xfrm>
          <a:prstGeom prst="rightArrow">
            <a:avLst>
              <a:gd name="adj1" fmla="val 50000"/>
              <a:gd name="adj2" fmla="val 365285"/>
            </a:avLst>
          </a:prstGeom>
          <a:solidFill>
            <a:srgbClr val="CCCCFF"/>
          </a:solidFill>
          <a:ln w="9525">
            <a:solidFill>
              <a:schemeClr val="tx1"/>
            </a:solidFill>
            <a:miter lim="800000"/>
            <a:headEnd/>
            <a:tailEnd/>
          </a:ln>
        </p:spPr>
        <p:txBody>
          <a:bodyPr wrap="none" anchor="ctr"/>
          <a:lstStyle/>
          <a:p>
            <a:endParaRPr lang="zh-CN" altLang="en-US"/>
          </a:p>
        </p:txBody>
      </p:sp>
      <p:sp>
        <p:nvSpPr>
          <p:cNvPr id="52254" name="AutoShape 43"/>
          <p:cNvSpPr>
            <a:spLocks noChangeArrowheads="1"/>
          </p:cNvSpPr>
          <p:nvPr/>
        </p:nvSpPr>
        <p:spPr bwMode="auto">
          <a:xfrm>
            <a:off x="6000750" y="3136900"/>
            <a:ext cx="1643063" cy="220663"/>
          </a:xfrm>
          <a:prstGeom prst="rightArrow">
            <a:avLst>
              <a:gd name="adj1" fmla="val 50000"/>
              <a:gd name="adj2" fmla="val 365269"/>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52255" name="AutoShape 17"/>
          <p:cNvSpPr>
            <a:spLocks noChangeArrowheads="1"/>
          </p:cNvSpPr>
          <p:nvPr/>
        </p:nvSpPr>
        <p:spPr bwMode="auto">
          <a:xfrm flipV="1">
            <a:off x="654050" y="2835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2256" name="Text Box 31"/>
          <p:cNvSpPr txBox="1">
            <a:spLocks noChangeArrowheads="1"/>
          </p:cNvSpPr>
          <p:nvPr/>
        </p:nvSpPr>
        <p:spPr bwMode="auto">
          <a:xfrm>
            <a:off x="2143125" y="2420938"/>
            <a:ext cx="1454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应用层首部</a:t>
            </a:r>
            <a:endParaRPr lang="zh-CN" altLang="en-US" sz="2000">
              <a:solidFill>
                <a:srgbClr val="333399"/>
              </a:solidFill>
              <a:ea typeface="黑体" pitchFamily="2" charset="-122"/>
            </a:endParaRPr>
          </a:p>
        </p:txBody>
      </p:sp>
      <p:sp>
        <p:nvSpPr>
          <p:cNvPr id="52257" name="Line 32"/>
          <p:cNvSpPr>
            <a:spLocks noChangeShapeType="1"/>
          </p:cNvSpPr>
          <p:nvPr/>
        </p:nvSpPr>
        <p:spPr bwMode="auto">
          <a:xfrm>
            <a:off x="3348038" y="2781300"/>
            <a:ext cx="360362" cy="28733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2258" name="Rectangle 33"/>
          <p:cNvSpPr>
            <a:spLocks noChangeArrowheads="1"/>
          </p:cNvSpPr>
          <p:nvPr/>
        </p:nvSpPr>
        <p:spPr bwMode="auto">
          <a:xfrm>
            <a:off x="3500438" y="3071813"/>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2259" name="Rectangle 41"/>
          <p:cNvSpPr>
            <a:spLocks noChangeArrowheads="1"/>
          </p:cNvSpPr>
          <p:nvPr/>
        </p:nvSpPr>
        <p:spPr bwMode="auto">
          <a:xfrm>
            <a:off x="3786188" y="3071813"/>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2260" name="Text Box 37"/>
          <p:cNvSpPr txBox="1">
            <a:spLocks noChangeArrowheads="1"/>
          </p:cNvSpPr>
          <p:nvPr/>
        </p:nvSpPr>
        <p:spPr bwMode="auto">
          <a:xfrm>
            <a:off x="1187450" y="110648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说明：应用进程数据先传送到应用层，</a:t>
            </a:r>
          </a:p>
          <a:p>
            <a:pPr defTabSz="762000" eaLnBrk="0" hangingPunct="0"/>
            <a:r>
              <a:rPr lang="zh-CN" altLang="en-US">
                <a:solidFill>
                  <a:srgbClr val="333399"/>
                </a:solidFill>
                <a:latin typeface="Arial" pitchFamily="34" charset="0"/>
                <a:ea typeface="黑体" pitchFamily="2" charset="-122"/>
              </a:rPr>
              <a:t>           加上应用层首部，成为应用层 </a:t>
            </a:r>
            <a:r>
              <a:rPr lang="en-US" altLang="zh-CN">
                <a:solidFill>
                  <a:srgbClr val="333399"/>
                </a:solidFill>
                <a:latin typeface="Arial" pitchFamily="34" charset="0"/>
                <a:ea typeface="黑体" pitchFamily="2" charset="-122"/>
              </a:rPr>
              <a:t>PDU</a:t>
            </a:r>
          </a:p>
        </p:txBody>
      </p:sp>
      <p:sp>
        <p:nvSpPr>
          <p:cNvPr id="52261" name="Line 39"/>
          <p:cNvSpPr>
            <a:spLocks noChangeShapeType="1"/>
          </p:cNvSpPr>
          <p:nvPr/>
        </p:nvSpPr>
        <p:spPr bwMode="auto">
          <a:xfrm flipH="1">
            <a:off x="900113" y="1916113"/>
            <a:ext cx="2951162" cy="936625"/>
          </a:xfrm>
          <a:prstGeom prst="line">
            <a:avLst/>
          </a:prstGeom>
          <a:noFill/>
          <a:ln w="9525">
            <a:solidFill>
              <a:srgbClr val="FF0000"/>
            </a:solidFill>
            <a:round/>
            <a:headEnd/>
            <a:tailEnd type="triangle" w="med" len="med"/>
          </a:ln>
        </p:spPr>
        <p:txBody>
          <a:bodyPr/>
          <a:lstStyle/>
          <a:p>
            <a:endParaRPr lang="zh-CN" altLang="en-US"/>
          </a:p>
        </p:txBody>
      </p:sp>
      <p:sp>
        <p:nvSpPr>
          <p:cNvPr id="52262" name="AutoShape 36"/>
          <p:cNvSpPr>
            <a:spLocks noChangeArrowheads="1"/>
          </p:cNvSpPr>
          <p:nvPr/>
        </p:nvSpPr>
        <p:spPr bwMode="auto">
          <a:xfrm flipV="1">
            <a:off x="4572000" y="2852738"/>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2"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42"/>
          <p:cNvSpPr>
            <a:spLocks noChangeArrowheads="1"/>
          </p:cNvSpPr>
          <p:nvPr/>
        </p:nvSpPr>
        <p:spPr bwMode="auto">
          <a:xfrm>
            <a:off x="3878263"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3251"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3252"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3253"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3254"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3255"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3256"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3257"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3258"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59"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60"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61"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62"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3263"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3264"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3288"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3289"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3290"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3291"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3292"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3293"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3294"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95"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96"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97"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98"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3299"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3300"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3267"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3268" name="Text Box 36"/>
          <p:cNvSpPr txBox="1">
            <a:spLocks noChangeArrowheads="1"/>
          </p:cNvSpPr>
          <p:nvPr/>
        </p:nvSpPr>
        <p:spPr bwMode="auto">
          <a:xfrm>
            <a:off x="4106863"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3269" name="Text Box 37"/>
          <p:cNvSpPr txBox="1">
            <a:spLocks noChangeArrowheads="1"/>
          </p:cNvSpPr>
          <p:nvPr/>
        </p:nvSpPr>
        <p:spPr bwMode="auto">
          <a:xfrm>
            <a:off x="4106863"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3270" name="Text Box 38"/>
          <p:cNvSpPr txBox="1">
            <a:spLocks noChangeArrowheads="1"/>
          </p:cNvSpPr>
          <p:nvPr/>
        </p:nvSpPr>
        <p:spPr bwMode="auto">
          <a:xfrm>
            <a:off x="4106863"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3271" name="Freeform 41"/>
          <p:cNvSpPr>
            <a:spLocks/>
          </p:cNvSpPr>
          <p:nvPr/>
        </p:nvSpPr>
        <p:spPr bwMode="auto">
          <a:xfrm>
            <a:off x="3851275"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72" name="Freeform 43"/>
          <p:cNvSpPr>
            <a:spLocks/>
          </p:cNvSpPr>
          <p:nvPr/>
        </p:nvSpPr>
        <p:spPr bwMode="auto">
          <a:xfrm>
            <a:off x="3851275"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3273"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3275" name="AutoShape 42"/>
          <p:cNvSpPr>
            <a:spLocks noChangeArrowheads="1"/>
          </p:cNvSpPr>
          <p:nvPr/>
        </p:nvSpPr>
        <p:spPr bwMode="auto">
          <a:xfrm>
            <a:off x="1428750" y="3708400"/>
            <a:ext cx="1736725" cy="220663"/>
          </a:xfrm>
          <a:prstGeom prst="rightArrow">
            <a:avLst>
              <a:gd name="adj1" fmla="val 50000"/>
              <a:gd name="adj2" fmla="val 365285"/>
            </a:avLst>
          </a:prstGeom>
          <a:solidFill>
            <a:srgbClr val="CCCCFF"/>
          </a:solidFill>
          <a:ln w="9525">
            <a:solidFill>
              <a:schemeClr val="tx1"/>
            </a:solidFill>
            <a:miter lim="800000"/>
            <a:headEnd/>
            <a:tailEnd/>
          </a:ln>
        </p:spPr>
        <p:txBody>
          <a:bodyPr wrap="none" anchor="ctr"/>
          <a:lstStyle/>
          <a:p>
            <a:endParaRPr lang="zh-CN" altLang="en-US"/>
          </a:p>
        </p:txBody>
      </p:sp>
      <p:sp>
        <p:nvSpPr>
          <p:cNvPr id="53276" name="AutoShape 43"/>
          <p:cNvSpPr>
            <a:spLocks noChangeArrowheads="1"/>
          </p:cNvSpPr>
          <p:nvPr/>
        </p:nvSpPr>
        <p:spPr bwMode="auto">
          <a:xfrm>
            <a:off x="6000750" y="3708400"/>
            <a:ext cx="1643063" cy="220663"/>
          </a:xfrm>
          <a:prstGeom prst="rightArrow">
            <a:avLst>
              <a:gd name="adj1" fmla="val 50000"/>
              <a:gd name="adj2" fmla="val 365269"/>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53277" name="AutoShape 17"/>
          <p:cNvSpPr>
            <a:spLocks noChangeArrowheads="1"/>
          </p:cNvSpPr>
          <p:nvPr/>
        </p:nvSpPr>
        <p:spPr bwMode="auto">
          <a:xfrm flipV="1">
            <a:off x="654050" y="335280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3278" name="Text Box 31"/>
          <p:cNvSpPr txBox="1">
            <a:spLocks noChangeArrowheads="1"/>
          </p:cNvSpPr>
          <p:nvPr/>
        </p:nvSpPr>
        <p:spPr bwMode="auto">
          <a:xfrm>
            <a:off x="1857375" y="3000375"/>
            <a:ext cx="1466850" cy="4000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运输层首部</a:t>
            </a:r>
            <a:endParaRPr lang="zh-CN" altLang="en-US" sz="2000">
              <a:solidFill>
                <a:srgbClr val="333399"/>
              </a:solidFill>
              <a:ea typeface="黑体" pitchFamily="2" charset="-122"/>
            </a:endParaRPr>
          </a:p>
        </p:txBody>
      </p:sp>
      <p:sp>
        <p:nvSpPr>
          <p:cNvPr id="53279" name="Line 32"/>
          <p:cNvSpPr>
            <a:spLocks noChangeShapeType="1"/>
          </p:cNvSpPr>
          <p:nvPr/>
        </p:nvSpPr>
        <p:spPr bwMode="auto">
          <a:xfrm>
            <a:off x="3000375" y="3355975"/>
            <a:ext cx="360363" cy="28733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3280" name="Rectangle 33"/>
          <p:cNvSpPr>
            <a:spLocks noChangeArrowheads="1"/>
          </p:cNvSpPr>
          <p:nvPr/>
        </p:nvSpPr>
        <p:spPr bwMode="auto">
          <a:xfrm>
            <a:off x="3500438" y="3071813"/>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3281" name="Rectangle 41"/>
          <p:cNvSpPr>
            <a:spLocks noChangeArrowheads="1"/>
          </p:cNvSpPr>
          <p:nvPr/>
        </p:nvSpPr>
        <p:spPr bwMode="auto">
          <a:xfrm>
            <a:off x="3786188" y="3071813"/>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3282" name="Line 39"/>
          <p:cNvSpPr>
            <a:spLocks noChangeShapeType="1"/>
          </p:cNvSpPr>
          <p:nvPr/>
        </p:nvSpPr>
        <p:spPr bwMode="auto">
          <a:xfrm flipH="1">
            <a:off x="857250" y="1916113"/>
            <a:ext cx="2994025" cy="1512887"/>
          </a:xfrm>
          <a:prstGeom prst="line">
            <a:avLst/>
          </a:prstGeom>
          <a:noFill/>
          <a:ln w="9525">
            <a:solidFill>
              <a:srgbClr val="FF0000"/>
            </a:solidFill>
            <a:round/>
            <a:headEnd/>
            <a:tailEnd type="triangle" w="med" len="med"/>
          </a:ln>
        </p:spPr>
        <p:txBody>
          <a:bodyPr/>
          <a:lstStyle/>
          <a:p>
            <a:endParaRPr lang="zh-CN" altLang="en-US"/>
          </a:p>
        </p:txBody>
      </p:sp>
      <p:sp>
        <p:nvSpPr>
          <p:cNvPr id="53283" name="AutoShape 36"/>
          <p:cNvSpPr>
            <a:spLocks noChangeArrowheads="1"/>
          </p:cNvSpPr>
          <p:nvPr/>
        </p:nvSpPr>
        <p:spPr bwMode="auto">
          <a:xfrm flipV="1">
            <a:off x="4572000" y="3427413"/>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3284" name="Rectangle 33"/>
          <p:cNvSpPr>
            <a:spLocks noChangeArrowheads="1"/>
          </p:cNvSpPr>
          <p:nvPr/>
        </p:nvSpPr>
        <p:spPr bwMode="auto">
          <a:xfrm>
            <a:off x="3500438" y="3643313"/>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3285" name="Rectangle 41"/>
          <p:cNvSpPr>
            <a:spLocks noChangeArrowheads="1"/>
          </p:cNvSpPr>
          <p:nvPr/>
        </p:nvSpPr>
        <p:spPr bwMode="auto">
          <a:xfrm>
            <a:off x="3786188" y="3643313"/>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3286" name="Rectangle 38"/>
          <p:cNvSpPr>
            <a:spLocks noChangeArrowheads="1"/>
          </p:cNvSpPr>
          <p:nvPr/>
        </p:nvSpPr>
        <p:spPr bwMode="auto">
          <a:xfrm>
            <a:off x="3222625" y="3641725"/>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3287" name="Text Box 41"/>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说明：应用层</a:t>
            </a:r>
            <a:r>
              <a:rPr lang="en-US" altLang="zh-CN">
                <a:solidFill>
                  <a:srgbClr val="333399"/>
                </a:solidFill>
                <a:latin typeface="Arial" pitchFamily="34" charset="0"/>
                <a:ea typeface="黑体" pitchFamily="2" charset="-122"/>
              </a:rPr>
              <a:t>PDU</a:t>
            </a:r>
            <a:r>
              <a:rPr lang="zh-CN" altLang="en-US">
                <a:solidFill>
                  <a:srgbClr val="333399"/>
                </a:solidFill>
                <a:latin typeface="Arial" pitchFamily="34" charset="0"/>
                <a:ea typeface="黑体" pitchFamily="2" charset="-122"/>
              </a:rPr>
              <a:t>再传送到运输层，</a:t>
            </a:r>
          </a:p>
          <a:p>
            <a:pPr defTabSz="762000" eaLnBrk="0" hangingPunct="0"/>
            <a:r>
              <a:rPr lang="zh-CN" altLang="en-US">
                <a:solidFill>
                  <a:srgbClr val="333399"/>
                </a:solidFill>
                <a:latin typeface="Arial" pitchFamily="34" charset="0"/>
                <a:ea typeface="黑体" pitchFamily="2" charset="-122"/>
              </a:rPr>
              <a:t>           加上运输层首部，成为运输层 </a:t>
            </a:r>
            <a:r>
              <a:rPr lang="en-US" altLang="zh-CN">
                <a:solidFill>
                  <a:srgbClr val="333399"/>
                </a:solidFill>
                <a:latin typeface="Arial" pitchFamily="34" charset="0"/>
                <a:ea typeface="黑体" pitchFamily="2" charset="-122"/>
              </a:rPr>
              <a:t>PDU</a:t>
            </a:r>
          </a:p>
        </p:txBody>
      </p:sp>
      <p:sp>
        <p:nvSpPr>
          <p:cNvPr id="53"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AutoShape 42"/>
          <p:cNvSpPr>
            <a:spLocks noChangeArrowheads="1"/>
          </p:cNvSpPr>
          <p:nvPr/>
        </p:nvSpPr>
        <p:spPr bwMode="auto">
          <a:xfrm>
            <a:off x="6091238"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427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427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4277"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4278"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4279"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4280"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4281"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4282"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283"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284"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285"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28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4287"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4288"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4315"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4316"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4317"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4318"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4319"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4320"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4321"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322"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323"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324"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325"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4326"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4327"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4291"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4292" name="Text Box 36"/>
          <p:cNvSpPr txBox="1">
            <a:spLocks noChangeArrowheads="1"/>
          </p:cNvSpPr>
          <p:nvPr/>
        </p:nvSpPr>
        <p:spPr bwMode="auto">
          <a:xfrm>
            <a:off x="6319838"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4293" name="Text Box 37"/>
          <p:cNvSpPr txBox="1">
            <a:spLocks noChangeArrowheads="1"/>
          </p:cNvSpPr>
          <p:nvPr/>
        </p:nvSpPr>
        <p:spPr bwMode="auto">
          <a:xfrm>
            <a:off x="6319838"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4294" name="Text Box 38"/>
          <p:cNvSpPr txBox="1">
            <a:spLocks noChangeArrowheads="1"/>
          </p:cNvSpPr>
          <p:nvPr/>
        </p:nvSpPr>
        <p:spPr bwMode="auto">
          <a:xfrm>
            <a:off x="6319838"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4295" name="Freeform 41"/>
          <p:cNvSpPr>
            <a:spLocks/>
          </p:cNvSpPr>
          <p:nvPr/>
        </p:nvSpPr>
        <p:spPr bwMode="auto">
          <a:xfrm>
            <a:off x="6064250"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296" name="Freeform 43"/>
          <p:cNvSpPr>
            <a:spLocks/>
          </p:cNvSpPr>
          <p:nvPr/>
        </p:nvSpPr>
        <p:spPr bwMode="auto">
          <a:xfrm>
            <a:off x="6064250"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4297"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4299" name="AutoShape 17"/>
          <p:cNvSpPr>
            <a:spLocks noChangeArrowheads="1"/>
          </p:cNvSpPr>
          <p:nvPr/>
        </p:nvSpPr>
        <p:spPr bwMode="auto">
          <a:xfrm flipV="1">
            <a:off x="654050" y="392430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4300" name="Text Box 31"/>
          <p:cNvSpPr txBox="1">
            <a:spLocks noChangeArrowheads="1"/>
          </p:cNvSpPr>
          <p:nvPr/>
        </p:nvSpPr>
        <p:spPr bwMode="auto">
          <a:xfrm>
            <a:off x="1428750" y="3314700"/>
            <a:ext cx="1466850" cy="4000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网络层首部</a:t>
            </a:r>
            <a:endParaRPr lang="zh-CN" altLang="en-US" sz="2000">
              <a:solidFill>
                <a:srgbClr val="333399"/>
              </a:solidFill>
              <a:ea typeface="黑体" pitchFamily="2" charset="-122"/>
            </a:endParaRPr>
          </a:p>
        </p:txBody>
      </p:sp>
      <p:sp>
        <p:nvSpPr>
          <p:cNvPr id="54301" name="Line 32"/>
          <p:cNvSpPr>
            <a:spLocks noChangeShapeType="1"/>
          </p:cNvSpPr>
          <p:nvPr/>
        </p:nvSpPr>
        <p:spPr bwMode="auto">
          <a:xfrm>
            <a:off x="2000250" y="3643313"/>
            <a:ext cx="714375" cy="571500"/>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4302" name="Line 39"/>
          <p:cNvSpPr>
            <a:spLocks noChangeShapeType="1"/>
          </p:cNvSpPr>
          <p:nvPr/>
        </p:nvSpPr>
        <p:spPr bwMode="auto">
          <a:xfrm flipH="1">
            <a:off x="785813" y="1916113"/>
            <a:ext cx="3065462" cy="2012950"/>
          </a:xfrm>
          <a:prstGeom prst="line">
            <a:avLst/>
          </a:prstGeom>
          <a:noFill/>
          <a:ln w="9525">
            <a:solidFill>
              <a:srgbClr val="FF0000"/>
            </a:solidFill>
            <a:round/>
            <a:headEnd/>
            <a:tailEnd type="triangle" w="med" len="med"/>
          </a:ln>
        </p:spPr>
        <p:txBody>
          <a:bodyPr/>
          <a:lstStyle/>
          <a:p>
            <a:endParaRPr lang="zh-CN" altLang="en-US"/>
          </a:p>
        </p:txBody>
      </p:sp>
      <p:sp>
        <p:nvSpPr>
          <p:cNvPr id="54303" name="AutoShape 36"/>
          <p:cNvSpPr>
            <a:spLocks noChangeArrowheads="1"/>
          </p:cNvSpPr>
          <p:nvPr/>
        </p:nvSpPr>
        <p:spPr bwMode="auto">
          <a:xfrm flipV="1">
            <a:off x="3929063" y="3998913"/>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4304" name="Rectangle 33"/>
          <p:cNvSpPr>
            <a:spLocks noChangeArrowheads="1"/>
          </p:cNvSpPr>
          <p:nvPr/>
        </p:nvSpPr>
        <p:spPr bwMode="auto">
          <a:xfrm>
            <a:off x="3206750" y="36433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4305" name="Rectangle 41"/>
          <p:cNvSpPr>
            <a:spLocks noChangeArrowheads="1"/>
          </p:cNvSpPr>
          <p:nvPr/>
        </p:nvSpPr>
        <p:spPr bwMode="auto">
          <a:xfrm>
            <a:off x="3492500" y="36433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4306" name="Rectangle 38"/>
          <p:cNvSpPr>
            <a:spLocks noChangeArrowheads="1"/>
          </p:cNvSpPr>
          <p:nvPr/>
        </p:nvSpPr>
        <p:spPr bwMode="auto">
          <a:xfrm>
            <a:off x="2928938" y="36417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4307" name="AutoShape 42"/>
          <p:cNvSpPr>
            <a:spLocks noChangeArrowheads="1"/>
          </p:cNvSpPr>
          <p:nvPr/>
        </p:nvSpPr>
        <p:spPr bwMode="auto">
          <a:xfrm>
            <a:off x="1428750" y="4279900"/>
            <a:ext cx="1071563" cy="149225"/>
          </a:xfrm>
          <a:prstGeom prst="rightArrow">
            <a:avLst>
              <a:gd name="adj1" fmla="val 50000"/>
              <a:gd name="adj2" fmla="val 365259"/>
            </a:avLst>
          </a:prstGeom>
          <a:solidFill>
            <a:srgbClr val="CCCCFF"/>
          </a:solidFill>
          <a:ln w="9525">
            <a:solidFill>
              <a:schemeClr val="tx1"/>
            </a:solidFill>
            <a:miter lim="800000"/>
            <a:headEnd/>
            <a:tailEnd/>
          </a:ln>
        </p:spPr>
        <p:txBody>
          <a:bodyPr wrap="none" anchor="ctr"/>
          <a:lstStyle/>
          <a:p>
            <a:endParaRPr lang="zh-CN" altLang="en-US"/>
          </a:p>
        </p:txBody>
      </p:sp>
      <p:sp>
        <p:nvSpPr>
          <p:cNvPr id="54308" name="Rectangle 33"/>
          <p:cNvSpPr>
            <a:spLocks noChangeArrowheads="1"/>
          </p:cNvSpPr>
          <p:nvPr/>
        </p:nvSpPr>
        <p:spPr bwMode="auto">
          <a:xfrm>
            <a:off x="3206750"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4309" name="Rectangle 41"/>
          <p:cNvSpPr>
            <a:spLocks noChangeArrowheads="1"/>
          </p:cNvSpPr>
          <p:nvPr/>
        </p:nvSpPr>
        <p:spPr bwMode="auto">
          <a:xfrm>
            <a:off x="3492500"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4310" name="Rectangle 38"/>
          <p:cNvSpPr>
            <a:spLocks noChangeArrowheads="1"/>
          </p:cNvSpPr>
          <p:nvPr/>
        </p:nvSpPr>
        <p:spPr bwMode="auto">
          <a:xfrm>
            <a:off x="2928938"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4311" name="Rectangle 67"/>
          <p:cNvSpPr>
            <a:spLocks noChangeArrowheads="1"/>
          </p:cNvSpPr>
          <p:nvPr/>
        </p:nvSpPr>
        <p:spPr bwMode="auto">
          <a:xfrm>
            <a:off x="2625725"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4312" name="Text Box 70"/>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说明：运输层报文再传送到网络层，</a:t>
            </a:r>
          </a:p>
          <a:p>
            <a:pPr defTabSz="762000" eaLnBrk="0" hangingPunct="0"/>
            <a:r>
              <a:rPr lang="zh-CN" altLang="en-US">
                <a:solidFill>
                  <a:srgbClr val="333399"/>
                </a:solidFill>
                <a:latin typeface="Arial" pitchFamily="34" charset="0"/>
                <a:ea typeface="黑体" pitchFamily="2" charset="-122"/>
              </a:rPr>
              <a:t>           加上网络层首部，成为网络层 </a:t>
            </a:r>
            <a:r>
              <a:rPr lang="en-US" altLang="zh-CN">
                <a:solidFill>
                  <a:srgbClr val="333399"/>
                </a:solidFill>
                <a:latin typeface="Arial" pitchFamily="34" charset="0"/>
                <a:ea typeface="黑体" pitchFamily="2" charset="-122"/>
              </a:rPr>
              <a:t>PDU</a:t>
            </a:r>
          </a:p>
        </p:txBody>
      </p:sp>
      <p:sp>
        <p:nvSpPr>
          <p:cNvPr id="54313" name="Text Box 26"/>
          <p:cNvSpPr txBox="1">
            <a:spLocks noChangeArrowheads="1"/>
          </p:cNvSpPr>
          <p:nvPr/>
        </p:nvSpPr>
        <p:spPr bwMode="auto">
          <a:xfrm>
            <a:off x="6072188"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4314" name="AutoShape 27"/>
          <p:cNvSpPr>
            <a:spLocks noChangeArrowheads="1"/>
          </p:cNvSpPr>
          <p:nvPr/>
        </p:nvSpPr>
        <p:spPr bwMode="auto">
          <a:xfrm>
            <a:off x="5214938" y="4356100"/>
            <a:ext cx="715962" cy="144463"/>
          </a:xfrm>
          <a:prstGeom prst="rightArrow">
            <a:avLst>
              <a:gd name="adj1" fmla="val 50000"/>
              <a:gd name="adj2" fmla="val 37354"/>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56"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ChangeArrowheads="1"/>
          </p:cNvSpPr>
          <p:nvPr/>
        </p:nvSpPr>
        <p:spPr bwMode="auto">
          <a:xfrm>
            <a:off x="228600" y="6858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8675" name="Text Box 3"/>
          <p:cNvSpPr txBox="1">
            <a:spLocks noChangeArrowheads="1"/>
          </p:cNvSpPr>
          <p:nvPr/>
        </p:nvSpPr>
        <p:spPr bwMode="auto">
          <a:xfrm>
            <a:off x="8604250" y="92075"/>
            <a:ext cx="338554" cy="461665"/>
          </a:xfrm>
          <a:prstGeom prst="rect">
            <a:avLst/>
          </a:prstGeom>
          <a:noFill/>
          <a:ln w="12700">
            <a:noFill/>
            <a:miter lim="800000"/>
            <a:headEnd/>
            <a:tailEnd/>
          </a:ln>
        </p:spPr>
        <p:txBody>
          <a:bodyPr wrap="none">
            <a:spAutoFit/>
          </a:bodyPr>
          <a:lstStyle/>
          <a:p>
            <a:pPr eaLnBrk="0" hangingPunct="0"/>
            <a:r>
              <a:rPr lang="en-US" altLang="zh-CN" dirty="0" smtClean="0"/>
              <a:t>3</a:t>
            </a:r>
            <a:endParaRPr lang="en-US" altLang="zh-CN" dirty="0"/>
          </a:p>
        </p:txBody>
      </p:sp>
      <p:sp>
        <p:nvSpPr>
          <p:cNvPr id="28676" name="Text Box 4"/>
          <p:cNvSpPr txBox="1">
            <a:spLocks noChangeArrowheads="1"/>
          </p:cNvSpPr>
          <p:nvPr/>
        </p:nvSpPr>
        <p:spPr bwMode="auto">
          <a:xfrm>
            <a:off x="136525" y="1089025"/>
            <a:ext cx="8778875" cy="3896451"/>
          </a:xfrm>
          <a:prstGeom prst="rect">
            <a:avLst/>
          </a:prstGeom>
          <a:noFill/>
          <a:ln w="9525">
            <a:noFill/>
            <a:miter lim="800000"/>
            <a:headEnd/>
            <a:tailEnd/>
          </a:ln>
        </p:spPr>
        <p:txBody>
          <a:bodyPr>
            <a:spAutoFit/>
          </a:bodyPr>
          <a:lstStyle/>
          <a:p>
            <a:pPr>
              <a:spcBef>
                <a:spcPct val="70000"/>
              </a:spcBef>
            </a:pPr>
            <a:r>
              <a:rPr lang="zh-CN" altLang="en-US" b="1" dirty="0">
                <a:latin typeface="宋体" pitchFamily="2" charset="-122"/>
              </a:rPr>
              <a:t>会话层的</a:t>
            </a:r>
            <a:r>
              <a:rPr lang="zh-CN" altLang="en-US" b="1" dirty="0">
                <a:solidFill>
                  <a:srgbClr val="FF0000"/>
                </a:solidFill>
                <a:latin typeface="宋体" pitchFamily="2" charset="-122"/>
              </a:rPr>
              <a:t>目的</a:t>
            </a:r>
            <a:r>
              <a:rPr lang="zh-CN" altLang="en-US" b="1" dirty="0">
                <a:latin typeface="宋体" pitchFamily="2" charset="-122"/>
              </a:rPr>
              <a:t>：向用户提供组织和控制信息交换的手段。</a:t>
            </a:r>
          </a:p>
          <a:p>
            <a:pPr>
              <a:spcBef>
                <a:spcPct val="70000"/>
              </a:spcBef>
            </a:pPr>
            <a:r>
              <a:rPr lang="zh-CN" altLang="en-US" b="1" dirty="0">
                <a:latin typeface="宋体" pitchFamily="2" charset="-122"/>
              </a:rPr>
              <a:t>相关</a:t>
            </a:r>
            <a:r>
              <a:rPr lang="zh-CN" altLang="en-US" b="1" dirty="0">
                <a:solidFill>
                  <a:srgbClr val="FF0000"/>
                </a:solidFill>
                <a:latin typeface="宋体" pitchFamily="2" charset="-122"/>
              </a:rPr>
              <a:t>功能</a:t>
            </a:r>
            <a:r>
              <a:rPr lang="zh-CN" altLang="en-US" b="1" dirty="0">
                <a:latin typeface="宋体" pitchFamily="2" charset="-122"/>
              </a:rPr>
              <a:t>包括：</a:t>
            </a:r>
          </a:p>
          <a:p>
            <a:pPr>
              <a:spcBef>
                <a:spcPct val="20000"/>
              </a:spcBef>
              <a:buFont typeface="宋体" pitchFamily="2" charset="-122"/>
              <a:buChar char="★"/>
            </a:pPr>
            <a:r>
              <a:rPr lang="zh-CN" altLang="en-US" b="1" dirty="0">
                <a:latin typeface="宋体" pitchFamily="2" charset="-122"/>
              </a:rPr>
              <a:t>  利用</a:t>
            </a:r>
            <a:r>
              <a:rPr lang="zh-CN" altLang="en-US" b="1" dirty="0">
                <a:solidFill>
                  <a:srgbClr val="FF0000"/>
                </a:solidFill>
                <a:latin typeface="宋体" pitchFamily="2" charset="-122"/>
              </a:rPr>
              <a:t>令牌技术</a:t>
            </a:r>
            <a:r>
              <a:rPr lang="zh-CN" altLang="en-US" b="1" dirty="0">
                <a:latin typeface="宋体" pitchFamily="2" charset="-122"/>
              </a:rPr>
              <a:t>来保证数据交换、会话同步的有序性；拥有令牌的一方可以发送数据，或者执行其它动作；令牌可以被申请和转让；</a:t>
            </a:r>
          </a:p>
          <a:p>
            <a:pPr>
              <a:spcBef>
                <a:spcPct val="20000"/>
              </a:spcBef>
              <a:buFont typeface="宋体" pitchFamily="2" charset="-122"/>
              <a:buChar char="★"/>
            </a:pPr>
            <a:r>
              <a:rPr lang="zh-CN" altLang="en-US" b="1" dirty="0">
                <a:latin typeface="宋体" pitchFamily="2" charset="-122"/>
              </a:rPr>
              <a:t>  利用</a:t>
            </a:r>
            <a:r>
              <a:rPr lang="zh-CN" altLang="en-US" b="1" dirty="0">
                <a:solidFill>
                  <a:srgbClr val="FF0000"/>
                </a:solidFill>
                <a:latin typeface="宋体" pitchFamily="2" charset="-122"/>
              </a:rPr>
              <a:t>活动和同步技术</a:t>
            </a:r>
            <a:r>
              <a:rPr lang="zh-CN" altLang="en-US" b="1" dirty="0">
                <a:latin typeface="宋体" pitchFamily="2" charset="-122"/>
              </a:rPr>
              <a:t>来保证用户数据的完整性；并让</a:t>
            </a:r>
            <a:r>
              <a:rPr lang="zh-CN" altLang="en-US" b="1" dirty="0" smtClean="0">
                <a:latin typeface="宋体" pitchFamily="2" charset="-122"/>
              </a:rPr>
              <a:t>用户了解整个</a:t>
            </a:r>
            <a:r>
              <a:rPr lang="zh-CN" altLang="en-US" b="1" dirty="0">
                <a:latin typeface="宋体" pitchFamily="2" charset="-122"/>
              </a:rPr>
              <a:t>交换的过程；</a:t>
            </a:r>
          </a:p>
          <a:p>
            <a:pPr>
              <a:spcBef>
                <a:spcPct val="20000"/>
              </a:spcBef>
              <a:buFont typeface="宋体" pitchFamily="2" charset="-122"/>
              <a:buChar char="★"/>
            </a:pPr>
            <a:r>
              <a:rPr lang="zh-CN" altLang="en-US" b="1" dirty="0">
                <a:latin typeface="宋体" pitchFamily="2" charset="-122"/>
              </a:rPr>
              <a:t>利用</a:t>
            </a:r>
            <a:r>
              <a:rPr lang="zh-CN" altLang="en-US" b="1" dirty="0">
                <a:solidFill>
                  <a:srgbClr val="FF0000"/>
                </a:solidFill>
                <a:latin typeface="宋体" pitchFamily="2" charset="-122"/>
              </a:rPr>
              <a:t>重新同步技术</a:t>
            </a:r>
            <a:r>
              <a:rPr lang="zh-CN" altLang="en-US" b="1" dirty="0">
                <a:latin typeface="宋体" pitchFamily="2" charset="-122"/>
              </a:rPr>
              <a:t>来实现用户会话的延续性；支持传输过程中的故障恢复</a:t>
            </a:r>
            <a:r>
              <a:rPr lang="en-US" altLang="zh-CN" b="1" dirty="0">
                <a:latin typeface="宋体" pitchFamily="2" charset="-122"/>
              </a:rPr>
              <a:t>(</a:t>
            </a:r>
            <a:r>
              <a:rPr lang="zh-CN" altLang="en-US" b="1" dirty="0">
                <a:latin typeface="宋体" pitchFamily="2" charset="-122"/>
              </a:rPr>
              <a:t>断点续传</a:t>
            </a:r>
            <a:r>
              <a:rPr lang="en-US" altLang="zh-CN" b="1" dirty="0">
                <a:latin typeface="宋体" pitchFamily="2" charset="-122"/>
              </a:rPr>
              <a:t>)</a:t>
            </a:r>
            <a:r>
              <a:rPr lang="zh-CN" altLang="en-US" b="1" dirty="0">
                <a:latin typeface="宋体" pitchFamily="2" charset="-122"/>
              </a:rPr>
              <a:t>。</a:t>
            </a:r>
          </a:p>
        </p:txBody>
      </p:sp>
      <p:sp>
        <p:nvSpPr>
          <p:cNvPr id="28677" name="Text Box 5"/>
          <p:cNvSpPr txBox="1">
            <a:spLocks noChangeArrowheads="1"/>
          </p:cNvSpPr>
          <p:nvPr/>
        </p:nvSpPr>
        <p:spPr bwMode="auto">
          <a:xfrm>
            <a:off x="107950" y="188913"/>
            <a:ext cx="3527425" cy="457200"/>
          </a:xfrm>
          <a:prstGeom prst="rect">
            <a:avLst/>
          </a:prstGeom>
          <a:noFill/>
          <a:ln w="9525">
            <a:noFill/>
            <a:miter lim="800000"/>
            <a:headEnd/>
            <a:tailEnd/>
          </a:ln>
        </p:spPr>
        <p:txBody>
          <a:bodyPr>
            <a:spAutoFit/>
          </a:bodyPr>
          <a:lstStyle/>
          <a:p>
            <a:pPr>
              <a:spcBef>
                <a:spcPct val="20000"/>
              </a:spcBef>
            </a:pPr>
            <a:r>
              <a:rPr lang="zh-CN" altLang="en-US" b="1">
                <a:latin typeface="宋体" pitchFamily="2" charset="-122"/>
              </a:rPr>
              <a:t>（</a:t>
            </a:r>
            <a:r>
              <a:rPr lang="en-US" altLang="zh-CN" b="1">
                <a:latin typeface="宋体" pitchFamily="2" charset="-122"/>
              </a:rPr>
              <a:t>3</a:t>
            </a:r>
            <a:r>
              <a:rPr lang="zh-CN" altLang="en-US" b="1">
                <a:latin typeface="宋体" pitchFamily="2" charset="-122"/>
              </a:rPr>
              <a:t>） 会话层功能</a:t>
            </a:r>
            <a:endParaRPr lang="zh-CN" altLang="en-US">
              <a:latin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42"/>
          <p:cNvSpPr>
            <a:spLocks noChangeArrowheads="1"/>
          </p:cNvSpPr>
          <p:nvPr/>
        </p:nvSpPr>
        <p:spPr bwMode="auto">
          <a:xfrm>
            <a:off x="6091238"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529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530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530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530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530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530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530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5306"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07"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08"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09"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10"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531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531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5344"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5345"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5346"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5347"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5348"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5349"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5350"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51"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52"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53"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54"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5355"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5356"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5315"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5316" name="Text Box 36"/>
          <p:cNvSpPr txBox="1">
            <a:spLocks noChangeArrowheads="1"/>
          </p:cNvSpPr>
          <p:nvPr/>
        </p:nvSpPr>
        <p:spPr bwMode="auto">
          <a:xfrm>
            <a:off x="6319838"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5317" name="Text Box 37"/>
          <p:cNvSpPr txBox="1">
            <a:spLocks noChangeArrowheads="1"/>
          </p:cNvSpPr>
          <p:nvPr/>
        </p:nvSpPr>
        <p:spPr bwMode="auto">
          <a:xfrm>
            <a:off x="6319838"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5318" name="Text Box 38"/>
          <p:cNvSpPr txBox="1">
            <a:spLocks noChangeArrowheads="1"/>
          </p:cNvSpPr>
          <p:nvPr/>
        </p:nvSpPr>
        <p:spPr bwMode="auto">
          <a:xfrm>
            <a:off x="6319838"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5319" name="Freeform 41"/>
          <p:cNvSpPr>
            <a:spLocks/>
          </p:cNvSpPr>
          <p:nvPr/>
        </p:nvSpPr>
        <p:spPr bwMode="auto">
          <a:xfrm>
            <a:off x="6064250"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20" name="Freeform 43"/>
          <p:cNvSpPr>
            <a:spLocks/>
          </p:cNvSpPr>
          <p:nvPr/>
        </p:nvSpPr>
        <p:spPr bwMode="auto">
          <a:xfrm>
            <a:off x="6064250"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5321"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5323" name="AutoShape 17"/>
          <p:cNvSpPr>
            <a:spLocks noChangeArrowheads="1"/>
          </p:cNvSpPr>
          <p:nvPr/>
        </p:nvSpPr>
        <p:spPr bwMode="auto">
          <a:xfrm flipV="1">
            <a:off x="654050" y="449580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5324" name="Text Box 31"/>
          <p:cNvSpPr txBox="1">
            <a:spLocks noChangeArrowheads="1"/>
          </p:cNvSpPr>
          <p:nvPr/>
        </p:nvSpPr>
        <p:spPr bwMode="auto">
          <a:xfrm>
            <a:off x="1546225" y="3786188"/>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首部</a:t>
            </a:r>
            <a:endParaRPr lang="zh-CN" altLang="en-US" sz="2000">
              <a:solidFill>
                <a:srgbClr val="333399"/>
              </a:solidFill>
              <a:ea typeface="黑体" pitchFamily="2" charset="-122"/>
            </a:endParaRPr>
          </a:p>
        </p:txBody>
      </p:sp>
      <p:sp>
        <p:nvSpPr>
          <p:cNvPr id="55325" name="Line 32"/>
          <p:cNvSpPr>
            <a:spLocks noChangeShapeType="1"/>
          </p:cNvSpPr>
          <p:nvPr/>
        </p:nvSpPr>
        <p:spPr bwMode="auto">
          <a:xfrm>
            <a:off x="2071688" y="4429125"/>
            <a:ext cx="357187" cy="35718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5326" name="Line 39"/>
          <p:cNvSpPr>
            <a:spLocks noChangeShapeType="1"/>
          </p:cNvSpPr>
          <p:nvPr/>
        </p:nvSpPr>
        <p:spPr bwMode="auto">
          <a:xfrm flipH="1">
            <a:off x="785813" y="1916113"/>
            <a:ext cx="3065462" cy="2655887"/>
          </a:xfrm>
          <a:prstGeom prst="line">
            <a:avLst/>
          </a:prstGeom>
          <a:noFill/>
          <a:ln w="9525">
            <a:solidFill>
              <a:srgbClr val="FF0000"/>
            </a:solidFill>
            <a:round/>
            <a:headEnd/>
            <a:tailEnd type="triangle" w="med" len="med"/>
          </a:ln>
        </p:spPr>
        <p:txBody>
          <a:bodyPr/>
          <a:lstStyle/>
          <a:p>
            <a:endParaRPr lang="zh-CN" altLang="en-US"/>
          </a:p>
        </p:txBody>
      </p:sp>
      <p:sp>
        <p:nvSpPr>
          <p:cNvPr id="55327" name="AutoShape 36"/>
          <p:cNvSpPr>
            <a:spLocks noChangeArrowheads="1"/>
          </p:cNvSpPr>
          <p:nvPr/>
        </p:nvSpPr>
        <p:spPr bwMode="auto">
          <a:xfrm flipV="1">
            <a:off x="3929063" y="4570413"/>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5328" name="AutoShape 42"/>
          <p:cNvSpPr>
            <a:spLocks noChangeArrowheads="1"/>
          </p:cNvSpPr>
          <p:nvPr/>
        </p:nvSpPr>
        <p:spPr bwMode="auto">
          <a:xfrm>
            <a:off x="1428750" y="4922838"/>
            <a:ext cx="857250" cy="149225"/>
          </a:xfrm>
          <a:prstGeom prst="rightArrow">
            <a:avLst>
              <a:gd name="adj1" fmla="val 50000"/>
              <a:gd name="adj2" fmla="val 365266"/>
            </a:avLst>
          </a:prstGeom>
          <a:solidFill>
            <a:srgbClr val="CCCCFF"/>
          </a:solidFill>
          <a:ln w="9525">
            <a:solidFill>
              <a:schemeClr val="tx1"/>
            </a:solidFill>
            <a:miter lim="800000"/>
            <a:headEnd/>
            <a:tailEnd/>
          </a:ln>
        </p:spPr>
        <p:txBody>
          <a:bodyPr wrap="none" anchor="ctr"/>
          <a:lstStyle/>
          <a:p>
            <a:endParaRPr lang="zh-CN" altLang="en-US"/>
          </a:p>
        </p:txBody>
      </p:sp>
      <p:sp>
        <p:nvSpPr>
          <p:cNvPr id="55329" name="Rectangle 33"/>
          <p:cNvSpPr>
            <a:spLocks noChangeArrowheads="1"/>
          </p:cNvSpPr>
          <p:nvPr/>
        </p:nvSpPr>
        <p:spPr bwMode="auto">
          <a:xfrm>
            <a:off x="3206750"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5330" name="Rectangle 41"/>
          <p:cNvSpPr>
            <a:spLocks noChangeArrowheads="1"/>
          </p:cNvSpPr>
          <p:nvPr/>
        </p:nvSpPr>
        <p:spPr bwMode="auto">
          <a:xfrm>
            <a:off x="3492500"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5331" name="Rectangle 38"/>
          <p:cNvSpPr>
            <a:spLocks noChangeArrowheads="1"/>
          </p:cNvSpPr>
          <p:nvPr/>
        </p:nvSpPr>
        <p:spPr bwMode="auto">
          <a:xfrm>
            <a:off x="2928938"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5332" name="Rectangle 67"/>
          <p:cNvSpPr>
            <a:spLocks noChangeArrowheads="1"/>
          </p:cNvSpPr>
          <p:nvPr/>
        </p:nvSpPr>
        <p:spPr bwMode="auto">
          <a:xfrm>
            <a:off x="2625725"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5333" name="Text Box 26"/>
          <p:cNvSpPr txBox="1">
            <a:spLocks noChangeArrowheads="1"/>
          </p:cNvSpPr>
          <p:nvPr/>
        </p:nvSpPr>
        <p:spPr bwMode="auto">
          <a:xfrm>
            <a:off x="6072188"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5334" name="Rectangle 40"/>
          <p:cNvSpPr>
            <a:spLocks noChangeArrowheads="1"/>
          </p:cNvSpPr>
          <p:nvPr/>
        </p:nvSpPr>
        <p:spPr bwMode="auto">
          <a:xfrm>
            <a:off x="5143500"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55335" name="Rectangle 33"/>
          <p:cNvSpPr>
            <a:spLocks noChangeArrowheads="1"/>
          </p:cNvSpPr>
          <p:nvPr/>
        </p:nvSpPr>
        <p:spPr bwMode="auto">
          <a:xfrm>
            <a:off x="3224213"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5336" name="Rectangle 41"/>
          <p:cNvSpPr>
            <a:spLocks noChangeArrowheads="1"/>
          </p:cNvSpPr>
          <p:nvPr/>
        </p:nvSpPr>
        <p:spPr bwMode="auto">
          <a:xfrm>
            <a:off x="3509963"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5337" name="Rectangle 38"/>
          <p:cNvSpPr>
            <a:spLocks noChangeArrowheads="1"/>
          </p:cNvSpPr>
          <p:nvPr/>
        </p:nvSpPr>
        <p:spPr bwMode="auto">
          <a:xfrm>
            <a:off x="2946400"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5338" name="Rectangle 67"/>
          <p:cNvSpPr>
            <a:spLocks noChangeArrowheads="1"/>
          </p:cNvSpPr>
          <p:nvPr/>
        </p:nvSpPr>
        <p:spPr bwMode="auto">
          <a:xfrm>
            <a:off x="2643188"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5339" name="Rectangle 44"/>
          <p:cNvSpPr>
            <a:spLocks noChangeArrowheads="1"/>
          </p:cNvSpPr>
          <p:nvPr/>
        </p:nvSpPr>
        <p:spPr bwMode="auto">
          <a:xfrm>
            <a:off x="2286000"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55340" name="Text Box 31"/>
          <p:cNvSpPr txBox="1">
            <a:spLocks noChangeArrowheads="1"/>
          </p:cNvSpPr>
          <p:nvPr/>
        </p:nvSpPr>
        <p:spPr bwMode="auto">
          <a:xfrm>
            <a:off x="5118100" y="3857625"/>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    尾部</a:t>
            </a:r>
            <a:endParaRPr lang="zh-CN" altLang="en-US" sz="2000">
              <a:solidFill>
                <a:srgbClr val="333399"/>
              </a:solidFill>
              <a:ea typeface="黑体" pitchFamily="2" charset="-122"/>
            </a:endParaRPr>
          </a:p>
        </p:txBody>
      </p:sp>
      <p:sp>
        <p:nvSpPr>
          <p:cNvPr id="55341" name="Line 32"/>
          <p:cNvSpPr>
            <a:spLocks noChangeShapeType="1"/>
          </p:cNvSpPr>
          <p:nvPr/>
        </p:nvSpPr>
        <p:spPr bwMode="auto">
          <a:xfrm flipH="1">
            <a:off x="5357813" y="4500563"/>
            <a:ext cx="214312" cy="285750"/>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5342" name="Text Box 47"/>
          <p:cNvSpPr txBox="1">
            <a:spLocks noChangeArrowheads="1"/>
          </p:cNvSpPr>
          <p:nvPr/>
        </p:nvSpPr>
        <p:spPr bwMode="auto">
          <a:xfrm>
            <a:off x="1187450" y="1125538"/>
            <a:ext cx="7056438"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说明：网络层报文再传送到数据链路层，</a:t>
            </a:r>
          </a:p>
          <a:p>
            <a:pPr defTabSz="762000" eaLnBrk="0" hangingPunct="0"/>
            <a:r>
              <a:rPr lang="zh-CN" altLang="en-US">
                <a:solidFill>
                  <a:srgbClr val="333399"/>
                </a:solidFill>
                <a:latin typeface="Arial" pitchFamily="34" charset="0"/>
                <a:ea typeface="黑体" pitchFamily="2" charset="-122"/>
              </a:rPr>
              <a:t>           加上链路层首部和尾部，成为数据链路层帧</a:t>
            </a:r>
          </a:p>
        </p:txBody>
      </p:sp>
      <p:sp>
        <p:nvSpPr>
          <p:cNvPr id="55343" name="AutoShape 27"/>
          <p:cNvSpPr>
            <a:spLocks noChangeArrowheads="1"/>
          </p:cNvSpPr>
          <p:nvPr/>
        </p:nvSpPr>
        <p:spPr bwMode="auto">
          <a:xfrm>
            <a:off x="5572125" y="4927600"/>
            <a:ext cx="357188" cy="144463"/>
          </a:xfrm>
          <a:prstGeom prst="rightArrow">
            <a:avLst>
              <a:gd name="adj1" fmla="val 50000"/>
              <a:gd name="adj2" fmla="val 37363"/>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61"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AutoShape 42"/>
          <p:cNvSpPr>
            <a:spLocks noChangeArrowheads="1"/>
          </p:cNvSpPr>
          <p:nvPr/>
        </p:nvSpPr>
        <p:spPr bwMode="auto">
          <a:xfrm>
            <a:off x="6091238"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632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632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632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632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632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632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632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6330"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31"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32"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33"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34"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6335"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6336"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6365"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6366"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6367"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6368"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6369"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6370"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6371"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72"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73"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74"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75"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6376"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6377"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6339"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6340" name="Text Box 36"/>
          <p:cNvSpPr txBox="1">
            <a:spLocks noChangeArrowheads="1"/>
          </p:cNvSpPr>
          <p:nvPr/>
        </p:nvSpPr>
        <p:spPr bwMode="auto">
          <a:xfrm>
            <a:off x="6319838"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6341" name="Text Box 37"/>
          <p:cNvSpPr txBox="1">
            <a:spLocks noChangeArrowheads="1"/>
          </p:cNvSpPr>
          <p:nvPr/>
        </p:nvSpPr>
        <p:spPr bwMode="auto">
          <a:xfrm>
            <a:off x="6319838"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6342" name="Text Box 38"/>
          <p:cNvSpPr txBox="1">
            <a:spLocks noChangeArrowheads="1"/>
          </p:cNvSpPr>
          <p:nvPr/>
        </p:nvSpPr>
        <p:spPr bwMode="auto">
          <a:xfrm>
            <a:off x="6319838"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6343" name="Freeform 41"/>
          <p:cNvSpPr>
            <a:spLocks/>
          </p:cNvSpPr>
          <p:nvPr/>
        </p:nvSpPr>
        <p:spPr bwMode="auto">
          <a:xfrm>
            <a:off x="6064250"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44" name="Freeform 43"/>
          <p:cNvSpPr>
            <a:spLocks/>
          </p:cNvSpPr>
          <p:nvPr/>
        </p:nvSpPr>
        <p:spPr bwMode="auto">
          <a:xfrm>
            <a:off x="6064250"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6345"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6347" name="AutoShape 17"/>
          <p:cNvSpPr>
            <a:spLocks noChangeArrowheads="1"/>
          </p:cNvSpPr>
          <p:nvPr/>
        </p:nvSpPr>
        <p:spPr bwMode="auto">
          <a:xfrm flipV="1">
            <a:off x="654050" y="506730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6348" name="Text Box 31"/>
          <p:cNvSpPr txBox="1">
            <a:spLocks noChangeArrowheads="1"/>
          </p:cNvSpPr>
          <p:nvPr/>
        </p:nvSpPr>
        <p:spPr bwMode="auto">
          <a:xfrm>
            <a:off x="1546225" y="3786188"/>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首部</a:t>
            </a:r>
            <a:endParaRPr lang="zh-CN" altLang="en-US" sz="2000">
              <a:solidFill>
                <a:srgbClr val="333399"/>
              </a:solidFill>
              <a:ea typeface="黑体" pitchFamily="2" charset="-122"/>
            </a:endParaRPr>
          </a:p>
        </p:txBody>
      </p:sp>
      <p:sp>
        <p:nvSpPr>
          <p:cNvPr id="56349" name="Line 32"/>
          <p:cNvSpPr>
            <a:spLocks noChangeShapeType="1"/>
          </p:cNvSpPr>
          <p:nvPr/>
        </p:nvSpPr>
        <p:spPr bwMode="auto">
          <a:xfrm>
            <a:off x="2071688" y="4429125"/>
            <a:ext cx="357187" cy="35718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6350" name="Line 39"/>
          <p:cNvSpPr>
            <a:spLocks noChangeShapeType="1"/>
          </p:cNvSpPr>
          <p:nvPr/>
        </p:nvSpPr>
        <p:spPr bwMode="auto">
          <a:xfrm flipH="1">
            <a:off x="785813" y="1916113"/>
            <a:ext cx="3065462" cy="3155950"/>
          </a:xfrm>
          <a:prstGeom prst="line">
            <a:avLst/>
          </a:prstGeom>
          <a:noFill/>
          <a:ln w="9525">
            <a:solidFill>
              <a:srgbClr val="FF0000"/>
            </a:solidFill>
            <a:round/>
            <a:headEnd/>
            <a:tailEnd type="triangle" w="med" len="med"/>
          </a:ln>
        </p:spPr>
        <p:txBody>
          <a:bodyPr/>
          <a:lstStyle/>
          <a:p>
            <a:endParaRPr lang="zh-CN" altLang="en-US"/>
          </a:p>
        </p:txBody>
      </p:sp>
      <p:sp>
        <p:nvSpPr>
          <p:cNvPr id="56351" name="AutoShape 36"/>
          <p:cNvSpPr>
            <a:spLocks noChangeArrowheads="1"/>
          </p:cNvSpPr>
          <p:nvPr/>
        </p:nvSpPr>
        <p:spPr bwMode="auto">
          <a:xfrm flipV="1">
            <a:off x="3929063" y="51435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6352" name="AutoShape 42"/>
          <p:cNvSpPr>
            <a:spLocks noChangeArrowheads="1"/>
          </p:cNvSpPr>
          <p:nvPr/>
        </p:nvSpPr>
        <p:spPr bwMode="auto">
          <a:xfrm>
            <a:off x="1428750" y="5494338"/>
            <a:ext cx="857250" cy="149225"/>
          </a:xfrm>
          <a:prstGeom prst="rightArrow">
            <a:avLst>
              <a:gd name="adj1" fmla="val 50000"/>
              <a:gd name="adj2" fmla="val 365266"/>
            </a:avLst>
          </a:prstGeom>
          <a:solidFill>
            <a:srgbClr val="CCCCFF"/>
          </a:solidFill>
          <a:ln w="9525">
            <a:solidFill>
              <a:schemeClr val="tx1"/>
            </a:solidFill>
            <a:miter lim="800000"/>
            <a:headEnd/>
            <a:tailEnd/>
          </a:ln>
        </p:spPr>
        <p:txBody>
          <a:bodyPr wrap="none" anchor="ctr"/>
          <a:lstStyle/>
          <a:p>
            <a:endParaRPr lang="zh-CN" altLang="en-US"/>
          </a:p>
        </p:txBody>
      </p:sp>
      <p:sp>
        <p:nvSpPr>
          <p:cNvPr id="56353" name="Text Box 26"/>
          <p:cNvSpPr txBox="1">
            <a:spLocks noChangeArrowheads="1"/>
          </p:cNvSpPr>
          <p:nvPr/>
        </p:nvSpPr>
        <p:spPr bwMode="auto">
          <a:xfrm>
            <a:off x="6072188"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6354" name="Rectangle 40"/>
          <p:cNvSpPr>
            <a:spLocks noChangeArrowheads="1"/>
          </p:cNvSpPr>
          <p:nvPr/>
        </p:nvSpPr>
        <p:spPr bwMode="auto">
          <a:xfrm>
            <a:off x="5143500"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56355" name="Rectangle 33"/>
          <p:cNvSpPr>
            <a:spLocks noChangeArrowheads="1"/>
          </p:cNvSpPr>
          <p:nvPr/>
        </p:nvSpPr>
        <p:spPr bwMode="auto">
          <a:xfrm>
            <a:off x="3224213"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6356" name="Rectangle 41"/>
          <p:cNvSpPr>
            <a:spLocks noChangeArrowheads="1"/>
          </p:cNvSpPr>
          <p:nvPr/>
        </p:nvSpPr>
        <p:spPr bwMode="auto">
          <a:xfrm>
            <a:off x="3509963"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6357" name="Rectangle 38"/>
          <p:cNvSpPr>
            <a:spLocks noChangeArrowheads="1"/>
          </p:cNvSpPr>
          <p:nvPr/>
        </p:nvSpPr>
        <p:spPr bwMode="auto">
          <a:xfrm>
            <a:off x="2946400"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6358" name="Rectangle 67"/>
          <p:cNvSpPr>
            <a:spLocks noChangeArrowheads="1"/>
          </p:cNvSpPr>
          <p:nvPr/>
        </p:nvSpPr>
        <p:spPr bwMode="auto">
          <a:xfrm>
            <a:off x="2643188"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6359" name="Rectangle 44"/>
          <p:cNvSpPr>
            <a:spLocks noChangeArrowheads="1"/>
          </p:cNvSpPr>
          <p:nvPr/>
        </p:nvSpPr>
        <p:spPr bwMode="auto">
          <a:xfrm>
            <a:off x="2286000"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56360" name="Text Box 31"/>
          <p:cNvSpPr txBox="1">
            <a:spLocks noChangeArrowheads="1"/>
          </p:cNvSpPr>
          <p:nvPr/>
        </p:nvSpPr>
        <p:spPr bwMode="auto">
          <a:xfrm>
            <a:off x="5118100" y="3857625"/>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    尾部</a:t>
            </a:r>
            <a:endParaRPr lang="zh-CN" altLang="en-US" sz="2000">
              <a:solidFill>
                <a:srgbClr val="333399"/>
              </a:solidFill>
              <a:ea typeface="黑体" pitchFamily="2" charset="-122"/>
            </a:endParaRPr>
          </a:p>
        </p:txBody>
      </p:sp>
      <p:sp>
        <p:nvSpPr>
          <p:cNvPr id="56361" name="Line 32"/>
          <p:cNvSpPr>
            <a:spLocks noChangeShapeType="1"/>
          </p:cNvSpPr>
          <p:nvPr/>
        </p:nvSpPr>
        <p:spPr bwMode="auto">
          <a:xfrm flipH="1">
            <a:off x="5357813" y="4500563"/>
            <a:ext cx="214312" cy="285750"/>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6362" name="AutoShape 27"/>
          <p:cNvSpPr>
            <a:spLocks noChangeArrowheads="1"/>
          </p:cNvSpPr>
          <p:nvPr/>
        </p:nvSpPr>
        <p:spPr bwMode="auto">
          <a:xfrm>
            <a:off x="5572125" y="5499100"/>
            <a:ext cx="357188" cy="144463"/>
          </a:xfrm>
          <a:prstGeom prst="rightArrow">
            <a:avLst>
              <a:gd name="adj1" fmla="val 50000"/>
              <a:gd name="adj2" fmla="val 37363"/>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56363" name="Rectangle 47"/>
          <p:cNvSpPr>
            <a:spLocks noChangeArrowheads="1"/>
          </p:cNvSpPr>
          <p:nvPr/>
        </p:nvSpPr>
        <p:spPr bwMode="auto">
          <a:xfrm>
            <a:off x="2316163" y="5373688"/>
            <a:ext cx="318452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10100101  </a:t>
            </a:r>
            <a:r>
              <a:rPr kumimoji="0" lang="zh-CN" altLang="en-US" sz="2000">
                <a:solidFill>
                  <a:srgbClr val="333399"/>
                </a:solidFill>
                <a:latin typeface="Arial" pitchFamily="34" charset="0"/>
                <a:ea typeface="黑体" pitchFamily="2" charset="-122"/>
              </a:rPr>
              <a:t>比特流  </a:t>
            </a:r>
            <a:r>
              <a:rPr kumimoji="0" lang="en-US" altLang="zh-CN" sz="2000">
                <a:solidFill>
                  <a:srgbClr val="333399"/>
                </a:solidFill>
                <a:latin typeface="Arial" pitchFamily="34" charset="0"/>
                <a:ea typeface="黑体" pitchFamily="2" charset="-122"/>
              </a:rPr>
              <a:t>1100101</a:t>
            </a:r>
          </a:p>
        </p:txBody>
      </p:sp>
      <p:sp>
        <p:nvSpPr>
          <p:cNvPr id="56364" name="Text Box 59"/>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说明：数据链路层帧再传送到物理层，</a:t>
            </a:r>
          </a:p>
          <a:p>
            <a:pPr defTabSz="762000" eaLnBrk="0" hangingPunct="0"/>
            <a:r>
              <a:rPr lang="zh-CN" altLang="en-US">
                <a:solidFill>
                  <a:srgbClr val="333399"/>
                </a:solidFill>
              </a:rPr>
              <a:t>            </a:t>
            </a:r>
            <a:r>
              <a:rPr lang="zh-CN" altLang="en-US">
                <a:solidFill>
                  <a:srgbClr val="333399"/>
                </a:solidFill>
                <a:latin typeface="Arial" pitchFamily="34" charset="0"/>
                <a:ea typeface="黑体" pitchFamily="2" charset="-122"/>
              </a:rPr>
              <a:t>物理层把比特流传送到物理媒体</a:t>
            </a:r>
          </a:p>
        </p:txBody>
      </p:sp>
      <p:sp>
        <p:nvSpPr>
          <p:cNvPr id="58"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42"/>
          <p:cNvSpPr>
            <a:spLocks noChangeArrowheads="1"/>
          </p:cNvSpPr>
          <p:nvPr/>
        </p:nvSpPr>
        <p:spPr bwMode="auto">
          <a:xfrm>
            <a:off x="6091238"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734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734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734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735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735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735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735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7354"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55"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56"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57"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5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735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7360"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7388"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7389"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7390"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7391"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7392"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7393"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7394"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95"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96"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97"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98"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7399"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7400"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7363"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7364" name="Text Box 36"/>
          <p:cNvSpPr txBox="1">
            <a:spLocks noChangeArrowheads="1"/>
          </p:cNvSpPr>
          <p:nvPr/>
        </p:nvSpPr>
        <p:spPr bwMode="auto">
          <a:xfrm>
            <a:off x="6319838"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7365" name="Text Box 37"/>
          <p:cNvSpPr txBox="1">
            <a:spLocks noChangeArrowheads="1"/>
          </p:cNvSpPr>
          <p:nvPr/>
        </p:nvSpPr>
        <p:spPr bwMode="auto">
          <a:xfrm>
            <a:off x="6319838"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7366" name="Text Box 38"/>
          <p:cNvSpPr txBox="1">
            <a:spLocks noChangeArrowheads="1"/>
          </p:cNvSpPr>
          <p:nvPr/>
        </p:nvSpPr>
        <p:spPr bwMode="auto">
          <a:xfrm>
            <a:off x="6319838"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7367" name="Freeform 41"/>
          <p:cNvSpPr>
            <a:spLocks/>
          </p:cNvSpPr>
          <p:nvPr/>
        </p:nvSpPr>
        <p:spPr bwMode="auto">
          <a:xfrm>
            <a:off x="6064250"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68" name="Freeform 43"/>
          <p:cNvSpPr>
            <a:spLocks/>
          </p:cNvSpPr>
          <p:nvPr/>
        </p:nvSpPr>
        <p:spPr bwMode="auto">
          <a:xfrm>
            <a:off x="6064250"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7369" name="Text Box 48"/>
          <p:cNvSpPr txBox="1">
            <a:spLocks noChangeArrowheads="1"/>
          </p:cNvSpPr>
          <p:nvPr/>
        </p:nvSpPr>
        <p:spPr bwMode="auto">
          <a:xfrm>
            <a:off x="2857500"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7371" name="Line 39"/>
          <p:cNvSpPr>
            <a:spLocks noChangeShapeType="1"/>
          </p:cNvSpPr>
          <p:nvPr/>
        </p:nvSpPr>
        <p:spPr bwMode="auto">
          <a:xfrm flipH="1">
            <a:off x="857250" y="1928813"/>
            <a:ext cx="2357438" cy="4000500"/>
          </a:xfrm>
          <a:prstGeom prst="line">
            <a:avLst/>
          </a:prstGeom>
          <a:noFill/>
          <a:ln w="9525">
            <a:solidFill>
              <a:srgbClr val="FF0000"/>
            </a:solidFill>
            <a:round/>
            <a:headEnd/>
            <a:tailEnd type="triangle" w="med" len="med"/>
          </a:ln>
        </p:spPr>
        <p:txBody>
          <a:bodyPr/>
          <a:lstStyle/>
          <a:p>
            <a:endParaRPr lang="zh-CN" altLang="en-US"/>
          </a:p>
        </p:txBody>
      </p:sp>
      <p:sp>
        <p:nvSpPr>
          <p:cNvPr id="57372" name="AutoShape 42"/>
          <p:cNvSpPr>
            <a:spLocks noChangeArrowheads="1"/>
          </p:cNvSpPr>
          <p:nvPr/>
        </p:nvSpPr>
        <p:spPr bwMode="auto">
          <a:xfrm>
            <a:off x="1428750" y="5494338"/>
            <a:ext cx="857250" cy="149225"/>
          </a:xfrm>
          <a:prstGeom prst="rightArrow">
            <a:avLst>
              <a:gd name="adj1" fmla="val 50000"/>
              <a:gd name="adj2" fmla="val 365266"/>
            </a:avLst>
          </a:prstGeom>
          <a:solidFill>
            <a:srgbClr val="CCCCFF"/>
          </a:solidFill>
          <a:ln w="9525">
            <a:solidFill>
              <a:schemeClr val="tx1"/>
            </a:solidFill>
            <a:miter lim="800000"/>
            <a:headEnd/>
            <a:tailEnd/>
          </a:ln>
        </p:spPr>
        <p:txBody>
          <a:bodyPr wrap="none" anchor="ctr"/>
          <a:lstStyle/>
          <a:p>
            <a:endParaRPr lang="zh-CN" altLang="en-US"/>
          </a:p>
        </p:txBody>
      </p:sp>
      <p:sp>
        <p:nvSpPr>
          <p:cNvPr id="57373" name="Text Box 26"/>
          <p:cNvSpPr txBox="1">
            <a:spLocks noChangeArrowheads="1"/>
          </p:cNvSpPr>
          <p:nvPr/>
        </p:nvSpPr>
        <p:spPr bwMode="auto">
          <a:xfrm>
            <a:off x="6072188"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7374" name="AutoShape 27"/>
          <p:cNvSpPr>
            <a:spLocks noChangeArrowheads="1"/>
          </p:cNvSpPr>
          <p:nvPr/>
        </p:nvSpPr>
        <p:spPr bwMode="auto">
          <a:xfrm>
            <a:off x="5572125" y="5499100"/>
            <a:ext cx="357188" cy="144463"/>
          </a:xfrm>
          <a:prstGeom prst="rightArrow">
            <a:avLst>
              <a:gd name="adj1" fmla="val 50000"/>
              <a:gd name="adj2" fmla="val 37363"/>
            </a:avLst>
          </a:prstGeom>
          <a:solidFill>
            <a:srgbClr val="CCCCFF"/>
          </a:solidFill>
          <a:ln w="9525">
            <a:solidFill>
              <a:schemeClr val="tx1"/>
            </a:solidFill>
            <a:miter lim="800000"/>
            <a:headEnd/>
            <a:tailEnd/>
          </a:ln>
        </p:spPr>
        <p:txBody>
          <a:bodyPr wrap="none" anchor="ctr"/>
          <a:lstStyle/>
          <a:p>
            <a:endParaRPr lang="zh-CN" altLang="en-US"/>
          </a:p>
        </p:txBody>
      </p:sp>
      <p:sp>
        <p:nvSpPr>
          <p:cNvPr id="57375" name="Rectangle 47"/>
          <p:cNvSpPr>
            <a:spLocks noChangeArrowheads="1"/>
          </p:cNvSpPr>
          <p:nvPr/>
        </p:nvSpPr>
        <p:spPr bwMode="auto">
          <a:xfrm>
            <a:off x="2316163" y="5373688"/>
            <a:ext cx="318452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10100101  </a:t>
            </a:r>
            <a:r>
              <a:rPr kumimoji="0" lang="zh-CN" altLang="en-US" sz="2000">
                <a:solidFill>
                  <a:srgbClr val="333399"/>
                </a:solidFill>
                <a:latin typeface="Arial" pitchFamily="34" charset="0"/>
                <a:ea typeface="黑体" pitchFamily="2" charset="-122"/>
              </a:rPr>
              <a:t>比特流  </a:t>
            </a:r>
            <a:r>
              <a:rPr kumimoji="0" lang="en-US" altLang="zh-CN" sz="2000">
                <a:solidFill>
                  <a:srgbClr val="333399"/>
                </a:solidFill>
                <a:latin typeface="Arial" pitchFamily="34" charset="0"/>
                <a:ea typeface="黑体" pitchFamily="2" charset="-122"/>
              </a:rPr>
              <a:t>1100101</a:t>
            </a:r>
          </a:p>
        </p:txBody>
      </p:sp>
      <p:sp>
        <p:nvSpPr>
          <p:cNvPr id="57376" name="AutoShape 43"/>
          <p:cNvSpPr>
            <a:spLocks noChangeArrowheads="1"/>
          </p:cNvSpPr>
          <p:nvPr/>
        </p:nvSpPr>
        <p:spPr bwMode="auto">
          <a:xfrm flipV="1">
            <a:off x="696913" y="5730875"/>
            <a:ext cx="395287" cy="419100"/>
          </a:xfrm>
          <a:custGeom>
            <a:avLst/>
            <a:gdLst>
              <a:gd name="T0" fmla="*/ 92704467 w 21600"/>
              <a:gd name="T1" fmla="*/ 0 h 21600"/>
              <a:gd name="T2" fmla="*/ 92704467 w 21600"/>
              <a:gd name="T3" fmla="*/ 88808306 h 21600"/>
              <a:gd name="T4" fmla="*/ 19838907 w 21600"/>
              <a:gd name="T5" fmla="*/ 157777627 h 21600"/>
              <a:gd name="T6" fmla="*/ 132382337 w 21600"/>
              <a:gd name="T7" fmla="*/ 4440399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57377" name="AutoShape 53"/>
          <p:cNvSpPr>
            <a:spLocks noChangeArrowheads="1"/>
          </p:cNvSpPr>
          <p:nvPr/>
        </p:nvSpPr>
        <p:spPr bwMode="auto">
          <a:xfrm rot="5400000" flipH="1">
            <a:off x="6053932" y="5679281"/>
            <a:ext cx="431800" cy="395287"/>
          </a:xfrm>
          <a:custGeom>
            <a:avLst/>
            <a:gdLst>
              <a:gd name="T0" fmla="*/ 120840026 w 21600"/>
              <a:gd name="T1" fmla="*/ 0 h 21600"/>
              <a:gd name="T2" fmla="*/ 120840026 w 21600"/>
              <a:gd name="T3" fmla="*/ 74514671 h 21600"/>
              <a:gd name="T4" fmla="*/ 25860043 w 21600"/>
              <a:gd name="T5" fmla="*/ 132383331 h 21600"/>
              <a:gd name="T6" fmla="*/ 172560092 w 21600"/>
              <a:gd name="T7" fmla="*/ 37257335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grpSp>
        <p:nvGrpSpPr>
          <p:cNvPr id="3" name="Group 47"/>
          <p:cNvGrpSpPr>
            <a:grpSpLocks/>
          </p:cNvGrpSpPr>
          <p:nvPr/>
        </p:nvGrpSpPr>
        <p:grpSpPr bwMode="auto">
          <a:xfrm>
            <a:off x="1428750" y="5959475"/>
            <a:ext cx="1066800" cy="139700"/>
            <a:chOff x="1344" y="912"/>
            <a:chExt cx="672" cy="96"/>
          </a:xfrm>
        </p:grpSpPr>
        <p:sp>
          <p:nvSpPr>
            <p:cNvPr id="57386" name="Line 48"/>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57387" name="Freeform 49"/>
            <p:cNvSpPr>
              <a:spLocks/>
            </p:cNvSpPr>
            <p:nvPr/>
          </p:nvSpPr>
          <p:spPr bwMode="auto">
            <a:xfrm>
              <a:off x="1392" y="912"/>
              <a:ext cx="576" cy="96"/>
            </a:xfrm>
            <a:custGeom>
              <a:avLst/>
              <a:gdLst>
                <a:gd name="T0" fmla="*/ 0 w 576"/>
                <a:gd name="T1" fmla="*/ 24 h 192"/>
                <a:gd name="T2" fmla="*/ 0 w 576"/>
                <a:gd name="T3" fmla="*/ 0 h 192"/>
                <a:gd name="T4" fmla="*/ 192 w 576"/>
                <a:gd name="T5" fmla="*/ 0 h 192"/>
                <a:gd name="T6" fmla="*/ 192 w 576"/>
                <a:gd name="T7" fmla="*/ 48 h 192"/>
                <a:gd name="T8" fmla="*/ 288 w 576"/>
                <a:gd name="T9" fmla="*/ 48 h 192"/>
                <a:gd name="T10" fmla="*/ 288 w 576"/>
                <a:gd name="T11" fmla="*/ 0 h 192"/>
                <a:gd name="T12" fmla="*/ 336 w 576"/>
                <a:gd name="T13" fmla="*/ 0 h 192"/>
                <a:gd name="T14" fmla="*/ 336 w 576"/>
                <a:gd name="T15" fmla="*/ 48 h 192"/>
                <a:gd name="T16" fmla="*/ 480 w 576"/>
                <a:gd name="T17" fmla="*/ 48 h 192"/>
                <a:gd name="T18" fmla="*/ 480 w 576"/>
                <a:gd name="T19" fmla="*/ 0 h 192"/>
                <a:gd name="T20" fmla="*/ 576 w 576"/>
                <a:gd name="T21" fmla="*/ 0 h 192"/>
                <a:gd name="T22" fmla="*/ 576 w 576"/>
                <a:gd name="T23" fmla="*/ 24 h 192"/>
                <a:gd name="T24" fmla="*/ 0 w 576"/>
                <a:gd name="T25" fmla="*/ 24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sp>
        <p:nvSpPr>
          <p:cNvPr id="57379" name="AutoShape 45"/>
          <p:cNvSpPr>
            <a:spLocks noChangeArrowheads="1"/>
          </p:cNvSpPr>
          <p:nvPr/>
        </p:nvSpPr>
        <p:spPr bwMode="auto">
          <a:xfrm rot="5400000">
            <a:off x="2607469"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grpSp>
        <p:nvGrpSpPr>
          <p:cNvPr id="4" name="Group 50"/>
          <p:cNvGrpSpPr>
            <a:grpSpLocks/>
          </p:cNvGrpSpPr>
          <p:nvPr/>
        </p:nvGrpSpPr>
        <p:grpSpPr bwMode="auto">
          <a:xfrm>
            <a:off x="4929188" y="5957888"/>
            <a:ext cx="1066800" cy="142875"/>
            <a:chOff x="4158" y="3753"/>
            <a:chExt cx="672" cy="90"/>
          </a:xfrm>
        </p:grpSpPr>
        <p:sp>
          <p:nvSpPr>
            <p:cNvPr id="57384" name="Line 51"/>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57385" name="Freeform 52"/>
            <p:cNvSpPr>
              <a:spLocks/>
            </p:cNvSpPr>
            <p:nvPr/>
          </p:nvSpPr>
          <p:spPr bwMode="auto">
            <a:xfrm>
              <a:off x="4209" y="3753"/>
              <a:ext cx="576" cy="90"/>
            </a:xfrm>
            <a:custGeom>
              <a:avLst/>
              <a:gdLst>
                <a:gd name="T0" fmla="*/ 0 w 576"/>
                <a:gd name="T1" fmla="*/ 42 h 99"/>
                <a:gd name="T2" fmla="*/ 0 w 576"/>
                <a:gd name="T3" fmla="*/ 3 h 99"/>
                <a:gd name="T4" fmla="*/ 135 w 576"/>
                <a:gd name="T5" fmla="*/ 3 h 99"/>
                <a:gd name="T6" fmla="*/ 138 w 576"/>
                <a:gd name="T7" fmla="*/ 82 h 99"/>
                <a:gd name="T8" fmla="*/ 264 w 576"/>
                <a:gd name="T9" fmla="*/ 81 h 99"/>
                <a:gd name="T10" fmla="*/ 264 w 576"/>
                <a:gd name="T11" fmla="*/ 0 h 99"/>
                <a:gd name="T12" fmla="*/ 426 w 576"/>
                <a:gd name="T13" fmla="*/ 0 h 99"/>
                <a:gd name="T14" fmla="*/ 426 w 576"/>
                <a:gd name="T15" fmla="*/ 82 h 99"/>
                <a:gd name="T16" fmla="*/ 480 w 576"/>
                <a:gd name="T17" fmla="*/ 82 h 99"/>
                <a:gd name="T18" fmla="*/ 480 w 576"/>
                <a:gd name="T19" fmla="*/ 3 h 99"/>
                <a:gd name="T20" fmla="*/ 576 w 576"/>
                <a:gd name="T21" fmla="*/ 3 h 99"/>
                <a:gd name="T22" fmla="*/ 576 w 576"/>
                <a:gd name="T23" fmla="*/ 42 h 99"/>
                <a:gd name="T24" fmla="*/ 0 w 576"/>
                <a:gd name="T25" fmla="*/ 42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sp>
        <p:nvSpPr>
          <p:cNvPr id="57381" name="AutoShape 45"/>
          <p:cNvSpPr>
            <a:spLocks noChangeArrowheads="1"/>
          </p:cNvSpPr>
          <p:nvPr/>
        </p:nvSpPr>
        <p:spPr bwMode="auto">
          <a:xfrm rot="5400000">
            <a:off x="4642644" y="5822157"/>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7382" name="Text Box 56"/>
          <p:cNvSpPr txBox="1">
            <a:spLocks noChangeArrowheads="1"/>
          </p:cNvSpPr>
          <p:nvPr/>
        </p:nvSpPr>
        <p:spPr bwMode="auto">
          <a:xfrm>
            <a:off x="1187450" y="1125538"/>
            <a:ext cx="6840538" cy="822325"/>
          </a:xfrm>
          <a:prstGeom prst="rect">
            <a:avLst/>
          </a:prstGeom>
          <a:noFill/>
          <a:ln w="12700">
            <a:noFill/>
            <a:miter lim="800000"/>
            <a:headEnd type="none" w="sm" len="lg"/>
            <a:tailEnd type="none" w="sm" len="lg"/>
          </a:ln>
        </p:spPr>
        <p:txBody>
          <a:bodyPr>
            <a:spAutoFit/>
          </a:bodyPr>
          <a:lstStyle/>
          <a:p>
            <a:pPr defTabSz="762000"/>
            <a:r>
              <a:rPr lang="zh-CN" altLang="en-US">
                <a:solidFill>
                  <a:srgbClr val="333399"/>
                </a:solidFill>
                <a:latin typeface="Arial" pitchFamily="34" charset="0"/>
                <a:ea typeface="黑体" pitchFamily="2" charset="-122"/>
              </a:rPr>
              <a:t>说明：电信号（或光信号）在物理媒体中传播，</a:t>
            </a:r>
          </a:p>
          <a:p>
            <a:pPr defTabSz="762000"/>
            <a:r>
              <a:rPr lang="zh-CN" altLang="en-US">
                <a:solidFill>
                  <a:srgbClr val="333399"/>
                </a:solidFill>
                <a:latin typeface="Arial" pitchFamily="34" charset="0"/>
                <a:ea typeface="黑体" pitchFamily="2" charset="-122"/>
              </a:rPr>
              <a:t>           从发送端物理层传送到路由器的物理层</a:t>
            </a:r>
          </a:p>
        </p:txBody>
      </p:sp>
      <p:sp>
        <p:nvSpPr>
          <p:cNvPr id="57383" name="Line 57"/>
          <p:cNvSpPr>
            <a:spLocks noChangeShapeType="1"/>
          </p:cNvSpPr>
          <p:nvPr/>
        </p:nvSpPr>
        <p:spPr bwMode="auto">
          <a:xfrm>
            <a:off x="4427538" y="1916113"/>
            <a:ext cx="1787525" cy="3941762"/>
          </a:xfrm>
          <a:prstGeom prst="line">
            <a:avLst/>
          </a:prstGeom>
          <a:noFill/>
          <a:ln w="9525">
            <a:solidFill>
              <a:srgbClr val="FF0000"/>
            </a:solidFill>
            <a:round/>
            <a:headEnd/>
            <a:tailEnd type="triangle" w="med" len="med"/>
          </a:ln>
        </p:spPr>
        <p:txBody>
          <a:bodyPr/>
          <a:lstStyle/>
          <a:p>
            <a:endParaRPr lang="zh-CN" altLang="en-US"/>
          </a:p>
        </p:txBody>
      </p:sp>
      <p:sp>
        <p:nvSpPr>
          <p:cNvPr id="57"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42"/>
          <p:cNvSpPr>
            <a:spLocks noChangeArrowheads="1"/>
          </p:cNvSpPr>
          <p:nvPr/>
        </p:nvSpPr>
        <p:spPr bwMode="auto">
          <a:xfrm>
            <a:off x="6091238"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8371"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8372"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8373"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8374"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8375"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8376"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8377"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8378"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379"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380"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381"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382"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8383"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8384"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8412"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8413"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8414"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8415"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8416"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8417"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8418"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419"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420"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421"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422"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8423"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8424"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8387"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8388" name="Text Box 36"/>
          <p:cNvSpPr txBox="1">
            <a:spLocks noChangeArrowheads="1"/>
          </p:cNvSpPr>
          <p:nvPr/>
        </p:nvSpPr>
        <p:spPr bwMode="auto">
          <a:xfrm>
            <a:off x="6319838"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8389" name="Text Box 37"/>
          <p:cNvSpPr txBox="1">
            <a:spLocks noChangeArrowheads="1"/>
          </p:cNvSpPr>
          <p:nvPr/>
        </p:nvSpPr>
        <p:spPr bwMode="auto">
          <a:xfrm>
            <a:off x="6319838"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8390" name="Text Box 38"/>
          <p:cNvSpPr txBox="1">
            <a:spLocks noChangeArrowheads="1"/>
          </p:cNvSpPr>
          <p:nvPr/>
        </p:nvSpPr>
        <p:spPr bwMode="auto">
          <a:xfrm>
            <a:off x="6319838"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8391" name="Freeform 41"/>
          <p:cNvSpPr>
            <a:spLocks/>
          </p:cNvSpPr>
          <p:nvPr/>
        </p:nvSpPr>
        <p:spPr bwMode="auto">
          <a:xfrm>
            <a:off x="6064250"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392" name="Freeform 43"/>
          <p:cNvSpPr>
            <a:spLocks/>
          </p:cNvSpPr>
          <p:nvPr/>
        </p:nvSpPr>
        <p:spPr bwMode="auto">
          <a:xfrm>
            <a:off x="6064250"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8393"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8395" name="Text Box 31"/>
          <p:cNvSpPr txBox="1">
            <a:spLocks noChangeArrowheads="1"/>
          </p:cNvSpPr>
          <p:nvPr/>
        </p:nvSpPr>
        <p:spPr bwMode="auto">
          <a:xfrm>
            <a:off x="1546225" y="3786188"/>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首部</a:t>
            </a:r>
            <a:endParaRPr lang="zh-CN" altLang="en-US" sz="2000">
              <a:solidFill>
                <a:srgbClr val="333399"/>
              </a:solidFill>
              <a:ea typeface="黑体" pitchFamily="2" charset="-122"/>
            </a:endParaRPr>
          </a:p>
        </p:txBody>
      </p:sp>
      <p:sp>
        <p:nvSpPr>
          <p:cNvPr id="58396" name="Line 32"/>
          <p:cNvSpPr>
            <a:spLocks noChangeShapeType="1"/>
          </p:cNvSpPr>
          <p:nvPr/>
        </p:nvSpPr>
        <p:spPr bwMode="auto">
          <a:xfrm>
            <a:off x="2071688" y="4429125"/>
            <a:ext cx="357187" cy="35718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8397" name="Line 39"/>
          <p:cNvSpPr>
            <a:spLocks noChangeShapeType="1"/>
          </p:cNvSpPr>
          <p:nvPr/>
        </p:nvSpPr>
        <p:spPr bwMode="auto">
          <a:xfrm>
            <a:off x="3851275" y="1916113"/>
            <a:ext cx="2720975" cy="3155950"/>
          </a:xfrm>
          <a:prstGeom prst="line">
            <a:avLst/>
          </a:prstGeom>
          <a:noFill/>
          <a:ln w="9525">
            <a:solidFill>
              <a:srgbClr val="FF0000"/>
            </a:solidFill>
            <a:round/>
            <a:headEnd/>
            <a:tailEnd type="triangle" w="med" len="med"/>
          </a:ln>
        </p:spPr>
        <p:txBody>
          <a:bodyPr/>
          <a:lstStyle/>
          <a:p>
            <a:endParaRPr lang="zh-CN" altLang="en-US"/>
          </a:p>
        </p:txBody>
      </p:sp>
      <p:sp>
        <p:nvSpPr>
          <p:cNvPr id="58398" name="Text Box 26"/>
          <p:cNvSpPr txBox="1">
            <a:spLocks noChangeArrowheads="1"/>
          </p:cNvSpPr>
          <p:nvPr/>
        </p:nvSpPr>
        <p:spPr bwMode="auto">
          <a:xfrm>
            <a:off x="6072188"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8399" name="Rectangle 40"/>
          <p:cNvSpPr>
            <a:spLocks noChangeArrowheads="1"/>
          </p:cNvSpPr>
          <p:nvPr/>
        </p:nvSpPr>
        <p:spPr bwMode="auto">
          <a:xfrm>
            <a:off x="5143500"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58400" name="Rectangle 33"/>
          <p:cNvSpPr>
            <a:spLocks noChangeArrowheads="1"/>
          </p:cNvSpPr>
          <p:nvPr/>
        </p:nvSpPr>
        <p:spPr bwMode="auto">
          <a:xfrm>
            <a:off x="3224213"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8401" name="Rectangle 41"/>
          <p:cNvSpPr>
            <a:spLocks noChangeArrowheads="1"/>
          </p:cNvSpPr>
          <p:nvPr/>
        </p:nvSpPr>
        <p:spPr bwMode="auto">
          <a:xfrm>
            <a:off x="3509963"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8402" name="Rectangle 38"/>
          <p:cNvSpPr>
            <a:spLocks noChangeArrowheads="1"/>
          </p:cNvSpPr>
          <p:nvPr/>
        </p:nvSpPr>
        <p:spPr bwMode="auto">
          <a:xfrm>
            <a:off x="2946400"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8403" name="Rectangle 67"/>
          <p:cNvSpPr>
            <a:spLocks noChangeArrowheads="1"/>
          </p:cNvSpPr>
          <p:nvPr/>
        </p:nvSpPr>
        <p:spPr bwMode="auto">
          <a:xfrm>
            <a:off x="2643188"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8404" name="Rectangle 44"/>
          <p:cNvSpPr>
            <a:spLocks noChangeArrowheads="1"/>
          </p:cNvSpPr>
          <p:nvPr/>
        </p:nvSpPr>
        <p:spPr bwMode="auto">
          <a:xfrm>
            <a:off x="2286000"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58405" name="Text Box 31"/>
          <p:cNvSpPr txBox="1">
            <a:spLocks noChangeArrowheads="1"/>
          </p:cNvSpPr>
          <p:nvPr/>
        </p:nvSpPr>
        <p:spPr bwMode="auto">
          <a:xfrm>
            <a:off x="5118100" y="3857625"/>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    尾部</a:t>
            </a:r>
            <a:endParaRPr lang="zh-CN" altLang="en-US" sz="2000">
              <a:solidFill>
                <a:srgbClr val="333399"/>
              </a:solidFill>
              <a:ea typeface="黑体" pitchFamily="2" charset="-122"/>
            </a:endParaRPr>
          </a:p>
        </p:txBody>
      </p:sp>
      <p:sp>
        <p:nvSpPr>
          <p:cNvPr id="58406" name="Line 32"/>
          <p:cNvSpPr>
            <a:spLocks noChangeShapeType="1"/>
          </p:cNvSpPr>
          <p:nvPr/>
        </p:nvSpPr>
        <p:spPr bwMode="auto">
          <a:xfrm flipH="1">
            <a:off x="5357813" y="4500563"/>
            <a:ext cx="214312" cy="285750"/>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8407" name="AutoShape 27"/>
          <p:cNvSpPr>
            <a:spLocks noChangeArrowheads="1"/>
          </p:cNvSpPr>
          <p:nvPr/>
        </p:nvSpPr>
        <p:spPr bwMode="auto">
          <a:xfrm>
            <a:off x="5572125" y="4929188"/>
            <a:ext cx="357188" cy="144462"/>
          </a:xfrm>
          <a:prstGeom prst="rightArrow">
            <a:avLst>
              <a:gd name="adj1" fmla="val 50000"/>
              <a:gd name="adj2" fmla="val 37363"/>
            </a:avLst>
          </a:prstGeom>
          <a:solidFill>
            <a:srgbClr val="CCCCFF"/>
          </a:solidFill>
          <a:ln w="9525">
            <a:solidFill>
              <a:schemeClr val="tx1"/>
            </a:solidFill>
            <a:miter lim="800000"/>
            <a:headEnd/>
            <a:tailEnd/>
          </a:ln>
        </p:spPr>
        <p:txBody>
          <a:bodyPr wrap="none" anchor="ctr"/>
          <a:lstStyle/>
          <a:p>
            <a:endParaRPr lang="zh-CN" altLang="en-US"/>
          </a:p>
        </p:txBody>
      </p:sp>
      <p:sp>
        <p:nvSpPr>
          <p:cNvPr id="58408" name="Rectangle 47"/>
          <p:cNvSpPr>
            <a:spLocks noChangeArrowheads="1"/>
          </p:cNvSpPr>
          <p:nvPr/>
        </p:nvSpPr>
        <p:spPr bwMode="auto">
          <a:xfrm>
            <a:off x="2316163" y="5373688"/>
            <a:ext cx="318452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10100101  </a:t>
            </a:r>
            <a:r>
              <a:rPr kumimoji="0" lang="zh-CN" altLang="en-US" sz="2000">
                <a:solidFill>
                  <a:srgbClr val="333399"/>
                </a:solidFill>
                <a:latin typeface="Arial" pitchFamily="34" charset="0"/>
                <a:ea typeface="黑体" pitchFamily="2" charset="-122"/>
              </a:rPr>
              <a:t>比特流  </a:t>
            </a:r>
            <a:r>
              <a:rPr kumimoji="0" lang="en-US" altLang="zh-CN" sz="2000">
                <a:solidFill>
                  <a:srgbClr val="333399"/>
                </a:solidFill>
                <a:latin typeface="Arial" pitchFamily="34" charset="0"/>
                <a:ea typeface="黑体" pitchFamily="2" charset="-122"/>
              </a:rPr>
              <a:t>1100101</a:t>
            </a:r>
          </a:p>
        </p:txBody>
      </p:sp>
      <p:sp>
        <p:nvSpPr>
          <p:cNvPr id="58409" name="AutoShape 18"/>
          <p:cNvSpPr>
            <a:spLocks noChangeArrowheads="1"/>
          </p:cNvSpPr>
          <p:nvPr/>
        </p:nvSpPr>
        <p:spPr bwMode="auto">
          <a:xfrm>
            <a:off x="6518275" y="50831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8410" name="Text Box 43"/>
          <p:cNvSpPr txBox="1">
            <a:spLocks noChangeArrowheads="1"/>
          </p:cNvSpPr>
          <p:nvPr/>
        </p:nvSpPr>
        <p:spPr bwMode="auto">
          <a:xfrm>
            <a:off x="1187450" y="1125538"/>
            <a:ext cx="6480175"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说明：物理层接收到比特流，</a:t>
            </a:r>
          </a:p>
          <a:p>
            <a:pPr defTabSz="762000" eaLnBrk="0" hangingPunct="0"/>
            <a:r>
              <a:rPr lang="zh-CN" altLang="en-US">
                <a:solidFill>
                  <a:srgbClr val="333399"/>
                </a:solidFill>
                <a:latin typeface="Arial" pitchFamily="34" charset="0"/>
                <a:ea typeface="黑体" pitchFamily="2" charset="-122"/>
              </a:rPr>
              <a:t>           还原帧后上交给路由器的数据链路层</a:t>
            </a:r>
          </a:p>
        </p:txBody>
      </p:sp>
      <p:sp>
        <p:nvSpPr>
          <p:cNvPr id="58411" name="AutoShape 28"/>
          <p:cNvSpPr>
            <a:spLocks noChangeArrowheads="1"/>
          </p:cNvSpPr>
          <p:nvPr/>
        </p:nvSpPr>
        <p:spPr bwMode="auto">
          <a:xfrm>
            <a:off x="4000500" y="51435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7"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42"/>
          <p:cNvSpPr>
            <a:spLocks noChangeArrowheads="1"/>
          </p:cNvSpPr>
          <p:nvPr/>
        </p:nvSpPr>
        <p:spPr bwMode="auto">
          <a:xfrm>
            <a:off x="6091238"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939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5939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9397"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9398"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9399"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9400"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9401"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9402"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03"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04"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05"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0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59407"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9408"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59437"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9438"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59439"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59440"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9441"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9442"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9443"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44"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45"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46"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47"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59448"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59449"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59411"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59412" name="Text Box 36"/>
          <p:cNvSpPr txBox="1">
            <a:spLocks noChangeArrowheads="1"/>
          </p:cNvSpPr>
          <p:nvPr/>
        </p:nvSpPr>
        <p:spPr bwMode="auto">
          <a:xfrm>
            <a:off x="6319838"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59413" name="Text Box 37"/>
          <p:cNvSpPr txBox="1">
            <a:spLocks noChangeArrowheads="1"/>
          </p:cNvSpPr>
          <p:nvPr/>
        </p:nvSpPr>
        <p:spPr bwMode="auto">
          <a:xfrm>
            <a:off x="6319838"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59414" name="Text Box 38"/>
          <p:cNvSpPr txBox="1">
            <a:spLocks noChangeArrowheads="1"/>
          </p:cNvSpPr>
          <p:nvPr/>
        </p:nvSpPr>
        <p:spPr bwMode="auto">
          <a:xfrm>
            <a:off x="6319838"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59415" name="Freeform 41"/>
          <p:cNvSpPr>
            <a:spLocks/>
          </p:cNvSpPr>
          <p:nvPr/>
        </p:nvSpPr>
        <p:spPr bwMode="auto">
          <a:xfrm>
            <a:off x="6064250"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16" name="Freeform 43"/>
          <p:cNvSpPr>
            <a:spLocks/>
          </p:cNvSpPr>
          <p:nvPr/>
        </p:nvSpPr>
        <p:spPr bwMode="auto">
          <a:xfrm>
            <a:off x="6064250"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59417"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9419" name="Line 39"/>
          <p:cNvSpPr>
            <a:spLocks noChangeShapeType="1"/>
          </p:cNvSpPr>
          <p:nvPr/>
        </p:nvSpPr>
        <p:spPr bwMode="auto">
          <a:xfrm>
            <a:off x="3851275" y="1916113"/>
            <a:ext cx="2649538" cy="2584450"/>
          </a:xfrm>
          <a:prstGeom prst="line">
            <a:avLst/>
          </a:prstGeom>
          <a:noFill/>
          <a:ln w="9525">
            <a:solidFill>
              <a:srgbClr val="FF0000"/>
            </a:solidFill>
            <a:round/>
            <a:headEnd/>
            <a:tailEnd type="triangle" w="med" len="med"/>
          </a:ln>
        </p:spPr>
        <p:txBody>
          <a:bodyPr/>
          <a:lstStyle/>
          <a:p>
            <a:endParaRPr lang="zh-CN" altLang="en-US"/>
          </a:p>
        </p:txBody>
      </p:sp>
      <p:sp>
        <p:nvSpPr>
          <p:cNvPr id="59420" name="Rectangle 33"/>
          <p:cNvSpPr>
            <a:spLocks noChangeArrowheads="1"/>
          </p:cNvSpPr>
          <p:nvPr/>
        </p:nvSpPr>
        <p:spPr bwMode="auto">
          <a:xfrm>
            <a:off x="3206750"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9421" name="Rectangle 41"/>
          <p:cNvSpPr>
            <a:spLocks noChangeArrowheads="1"/>
          </p:cNvSpPr>
          <p:nvPr/>
        </p:nvSpPr>
        <p:spPr bwMode="auto">
          <a:xfrm>
            <a:off x="3492500"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9422" name="Rectangle 38"/>
          <p:cNvSpPr>
            <a:spLocks noChangeArrowheads="1"/>
          </p:cNvSpPr>
          <p:nvPr/>
        </p:nvSpPr>
        <p:spPr bwMode="auto">
          <a:xfrm>
            <a:off x="2928938"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9423" name="Rectangle 67"/>
          <p:cNvSpPr>
            <a:spLocks noChangeArrowheads="1"/>
          </p:cNvSpPr>
          <p:nvPr/>
        </p:nvSpPr>
        <p:spPr bwMode="auto">
          <a:xfrm>
            <a:off x="2625725"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9424" name="Text Box 26"/>
          <p:cNvSpPr txBox="1">
            <a:spLocks noChangeArrowheads="1"/>
          </p:cNvSpPr>
          <p:nvPr/>
        </p:nvSpPr>
        <p:spPr bwMode="auto">
          <a:xfrm>
            <a:off x="6072188"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59425" name="Rectangle 40"/>
          <p:cNvSpPr>
            <a:spLocks noChangeArrowheads="1"/>
          </p:cNvSpPr>
          <p:nvPr/>
        </p:nvSpPr>
        <p:spPr bwMode="auto">
          <a:xfrm>
            <a:off x="5143500"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59426" name="Rectangle 33"/>
          <p:cNvSpPr>
            <a:spLocks noChangeArrowheads="1"/>
          </p:cNvSpPr>
          <p:nvPr/>
        </p:nvSpPr>
        <p:spPr bwMode="auto">
          <a:xfrm>
            <a:off x="3224213"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59427" name="Rectangle 41"/>
          <p:cNvSpPr>
            <a:spLocks noChangeArrowheads="1"/>
          </p:cNvSpPr>
          <p:nvPr/>
        </p:nvSpPr>
        <p:spPr bwMode="auto">
          <a:xfrm>
            <a:off x="3509963"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59428" name="Rectangle 38"/>
          <p:cNvSpPr>
            <a:spLocks noChangeArrowheads="1"/>
          </p:cNvSpPr>
          <p:nvPr/>
        </p:nvSpPr>
        <p:spPr bwMode="auto">
          <a:xfrm>
            <a:off x="2946400"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59429" name="Rectangle 67"/>
          <p:cNvSpPr>
            <a:spLocks noChangeArrowheads="1"/>
          </p:cNvSpPr>
          <p:nvPr/>
        </p:nvSpPr>
        <p:spPr bwMode="auto">
          <a:xfrm>
            <a:off x="2643188"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59430" name="Rectangle 44"/>
          <p:cNvSpPr>
            <a:spLocks noChangeArrowheads="1"/>
          </p:cNvSpPr>
          <p:nvPr/>
        </p:nvSpPr>
        <p:spPr bwMode="auto">
          <a:xfrm>
            <a:off x="2286000"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59431" name="AutoShape 27"/>
          <p:cNvSpPr>
            <a:spLocks noChangeArrowheads="1"/>
          </p:cNvSpPr>
          <p:nvPr/>
        </p:nvSpPr>
        <p:spPr bwMode="auto">
          <a:xfrm>
            <a:off x="5357813" y="4357688"/>
            <a:ext cx="571500" cy="142875"/>
          </a:xfrm>
          <a:prstGeom prst="rightArrow">
            <a:avLst>
              <a:gd name="adj1" fmla="val 50000"/>
              <a:gd name="adj2" fmla="val 37370"/>
            </a:avLst>
          </a:prstGeom>
          <a:solidFill>
            <a:srgbClr val="CCCCFF"/>
          </a:solidFill>
          <a:ln w="9525">
            <a:solidFill>
              <a:schemeClr val="tx1"/>
            </a:solidFill>
            <a:miter lim="800000"/>
            <a:headEnd/>
            <a:tailEnd/>
          </a:ln>
        </p:spPr>
        <p:txBody>
          <a:bodyPr wrap="none" anchor="ctr"/>
          <a:lstStyle/>
          <a:p>
            <a:endParaRPr lang="zh-CN" altLang="en-US"/>
          </a:p>
        </p:txBody>
      </p:sp>
      <p:sp>
        <p:nvSpPr>
          <p:cNvPr id="59432" name="Text Box 52"/>
          <p:cNvSpPr txBox="1">
            <a:spLocks noChangeArrowheads="1"/>
          </p:cNvSpPr>
          <p:nvPr/>
        </p:nvSpPr>
        <p:spPr bwMode="auto">
          <a:xfrm>
            <a:off x="1187450" y="1125538"/>
            <a:ext cx="6480175" cy="822325"/>
          </a:xfrm>
          <a:prstGeom prst="rect">
            <a:avLst/>
          </a:prstGeom>
          <a:noFill/>
          <a:ln w="12700">
            <a:noFill/>
            <a:miter lim="800000"/>
            <a:headEnd type="none" w="sm" len="lg"/>
            <a:tailEnd type="none" w="sm" len="lg"/>
          </a:ln>
        </p:spPr>
        <p:txBody>
          <a:bodyPr>
            <a:spAutoFit/>
          </a:bodyPr>
          <a:lstStyle/>
          <a:p>
            <a:pPr defTabSz="762000"/>
            <a:r>
              <a:rPr lang="zh-CN" altLang="en-US">
                <a:solidFill>
                  <a:srgbClr val="333399"/>
                </a:solidFill>
                <a:latin typeface="Arial" pitchFamily="34" charset="0"/>
                <a:ea typeface="黑体" pitchFamily="2" charset="-122"/>
              </a:rPr>
              <a:t>说明：数据链路层剥去帧首部和帧尾部，</a:t>
            </a:r>
          </a:p>
          <a:p>
            <a:pPr defTabSz="762000"/>
            <a:r>
              <a:rPr lang="zh-CN" altLang="en-US">
                <a:solidFill>
                  <a:srgbClr val="333399"/>
                </a:solidFill>
                <a:latin typeface="Arial" pitchFamily="34" charset="0"/>
                <a:ea typeface="黑体" pitchFamily="2" charset="-122"/>
              </a:rPr>
              <a:t>           取出数据部分，上交给路由器的网络层</a:t>
            </a:r>
          </a:p>
        </p:txBody>
      </p:sp>
      <p:sp>
        <p:nvSpPr>
          <p:cNvPr id="59433" name="AutoShape 28"/>
          <p:cNvSpPr>
            <a:spLocks noChangeArrowheads="1"/>
          </p:cNvSpPr>
          <p:nvPr/>
        </p:nvSpPr>
        <p:spPr bwMode="auto">
          <a:xfrm>
            <a:off x="3929063" y="4581525"/>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9434" name="AutoShape 47"/>
          <p:cNvSpPr>
            <a:spLocks noChangeArrowheads="1"/>
          </p:cNvSpPr>
          <p:nvPr/>
        </p:nvSpPr>
        <p:spPr bwMode="auto">
          <a:xfrm>
            <a:off x="6572250" y="4506913"/>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59435" name="Text Box 50"/>
          <p:cNvSpPr txBox="1">
            <a:spLocks noChangeArrowheads="1"/>
          </p:cNvSpPr>
          <p:nvPr/>
        </p:nvSpPr>
        <p:spPr bwMode="auto">
          <a:xfrm>
            <a:off x="1533525" y="3429000"/>
            <a:ext cx="1454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网络层首部</a:t>
            </a:r>
            <a:endParaRPr lang="zh-CN" altLang="en-US" sz="2000">
              <a:solidFill>
                <a:srgbClr val="333399"/>
              </a:solidFill>
              <a:ea typeface="黑体" pitchFamily="2" charset="-122"/>
            </a:endParaRPr>
          </a:p>
        </p:txBody>
      </p:sp>
      <p:sp>
        <p:nvSpPr>
          <p:cNvPr id="59436" name="Line 51"/>
          <p:cNvSpPr>
            <a:spLocks noChangeShapeType="1"/>
          </p:cNvSpPr>
          <p:nvPr/>
        </p:nvSpPr>
        <p:spPr bwMode="auto">
          <a:xfrm>
            <a:off x="2339975" y="3789363"/>
            <a:ext cx="360363" cy="431800"/>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58"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041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042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042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042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042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042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042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0426"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27"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28"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29"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30"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043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043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0453"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0454"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0455"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0456"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0457"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0458"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0459"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60"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61"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62"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63"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0464"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0465"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0435"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0436"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0437"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0438"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0439"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40"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0441"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0443" name="Line 39"/>
          <p:cNvSpPr>
            <a:spLocks noChangeShapeType="1"/>
          </p:cNvSpPr>
          <p:nvPr/>
        </p:nvSpPr>
        <p:spPr bwMode="auto">
          <a:xfrm flipH="1">
            <a:off x="2714625" y="1916113"/>
            <a:ext cx="1136650" cy="2155825"/>
          </a:xfrm>
          <a:prstGeom prst="line">
            <a:avLst/>
          </a:prstGeom>
          <a:noFill/>
          <a:ln w="9525">
            <a:solidFill>
              <a:srgbClr val="FF0000"/>
            </a:solidFill>
            <a:round/>
            <a:headEnd/>
            <a:tailEnd type="triangle" w="med" len="med"/>
          </a:ln>
        </p:spPr>
        <p:txBody>
          <a:bodyPr/>
          <a:lstStyle/>
          <a:p>
            <a:endParaRPr lang="zh-CN" altLang="en-US"/>
          </a:p>
        </p:txBody>
      </p:sp>
      <p:sp>
        <p:nvSpPr>
          <p:cNvPr id="60444" name="Rectangle 33"/>
          <p:cNvSpPr>
            <a:spLocks noChangeArrowheads="1"/>
          </p:cNvSpPr>
          <p:nvPr/>
        </p:nvSpPr>
        <p:spPr bwMode="auto">
          <a:xfrm>
            <a:off x="5064125"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0445" name="Rectangle 41"/>
          <p:cNvSpPr>
            <a:spLocks noChangeArrowheads="1"/>
          </p:cNvSpPr>
          <p:nvPr/>
        </p:nvSpPr>
        <p:spPr bwMode="auto">
          <a:xfrm>
            <a:off x="5349875"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0446" name="Rectangle 38"/>
          <p:cNvSpPr>
            <a:spLocks noChangeArrowheads="1"/>
          </p:cNvSpPr>
          <p:nvPr/>
        </p:nvSpPr>
        <p:spPr bwMode="auto">
          <a:xfrm>
            <a:off x="4786313"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0447" name="Rectangle 67"/>
          <p:cNvSpPr>
            <a:spLocks noChangeArrowheads="1"/>
          </p:cNvSpPr>
          <p:nvPr/>
        </p:nvSpPr>
        <p:spPr bwMode="auto">
          <a:xfrm>
            <a:off x="4483100"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0448"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0449" name="AutoShape 27"/>
          <p:cNvSpPr>
            <a:spLocks noChangeArrowheads="1"/>
          </p:cNvSpPr>
          <p:nvPr/>
        </p:nvSpPr>
        <p:spPr bwMode="auto">
          <a:xfrm>
            <a:off x="7215188" y="4286250"/>
            <a:ext cx="571500" cy="214313"/>
          </a:xfrm>
          <a:prstGeom prst="rightArrow">
            <a:avLst>
              <a:gd name="adj1" fmla="val 50000"/>
              <a:gd name="adj2" fmla="val 37358"/>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60450" name="AutoShape 70"/>
          <p:cNvSpPr>
            <a:spLocks noChangeArrowheads="1"/>
          </p:cNvSpPr>
          <p:nvPr/>
        </p:nvSpPr>
        <p:spPr bwMode="auto">
          <a:xfrm rot="5400000">
            <a:off x="2649538" y="399415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0451" name="AutoShape 27"/>
          <p:cNvSpPr>
            <a:spLocks noChangeArrowheads="1"/>
          </p:cNvSpPr>
          <p:nvPr/>
        </p:nvSpPr>
        <p:spPr bwMode="auto">
          <a:xfrm>
            <a:off x="3643313" y="4286250"/>
            <a:ext cx="571500" cy="214313"/>
          </a:xfrm>
          <a:prstGeom prst="rightArrow">
            <a:avLst>
              <a:gd name="adj1" fmla="val 50000"/>
              <a:gd name="adj2" fmla="val 37358"/>
            </a:avLst>
          </a:prstGeom>
          <a:solidFill>
            <a:srgbClr val="CCCCFF"/>
          </a:solidFill>
          <a:ln w="9525">
            <a:solidFill>
              <a:schemeClr val="tx1"/>
            </a:solidFill>
            <a:miter lim="800000"/>
            <a:headEnd/>
            <a:tailEnd/>
          </a:ln>
        </p:spPr>
        <p:txBody>
          <a:bodyPr wrap="none" anchor="ctr"/>
          <a:lstStyle/>
          <a:p>
            <a:endParaRPr lang="zh-CN" altLang="en-US"/>
          </a:p>
        </p:txBody>
      </p:sp>
      <p:sp>
        <p:nvSpPr>
          <p:cNvPr id="60452" name="Text Box 74"/>
          <p:cNvSpPr txBox="1">
            <a:spLocks noChangeArrowheads="1"/>
          </p:cNvSpPr>
          <p:nvPr/>
        </p:nvSpPr>
        <p:spPr bwMode="auto">
          <a:xfrm>
            <a:off x="1187450" y="1125538"/>
            <a:ext cx="6480175"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说明：路由器网络层根据首部中的网络地址，</a:t>
            </a:r>
          </a:p>
          <a:p>
            <a:pPr defTabSz="762000" eaLnBrk="0" hangingPunct="0"/>
            <a:r>
              <a:rPr lang="zh-CN" altLang="en-US">
                <a:solidFill>
                  <a:srgbClr val="333399"/>
                </a:solidFill>
                <a:latin typeface="Arial" pitchFamily="34" charset="0"/>
                <a:ea typeface="黑体" pitchFamily="2" charset="-122"/>
              </a:rPr>
              <a:t>           路由选择出口，并进行转发</a:t>
            </a:r>
          </a:p>
        </p:txBody>
      </p:sp>
      <p:sp>
        <p:nvSpPr>
          <p:cNvPr id="50"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144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144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144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144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144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144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144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1450"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51"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52"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53"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54"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1455"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1456"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1484"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1485"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1486"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1487"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1488"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1489"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1490"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91"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92"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93"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94"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1495"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1496"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1459"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1460"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1461"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1462"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1463"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64"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1465"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1467" name="Line 39"/>
          <p:cNvSpPr>
            <a:spLocks noChangeShapeType="1"/>
          </p:cNvSpPr>
          <p:nvPr/>
        </p:nvSpPr>
        <p:spPr bwMode="auto">
          <a:xfrm flipH="1">
            <a:off x="2571750" y="1916113"/>
            <a:ext cx="1279525" cy="2655887"/>
          </a:xfrm>
          <a:prstGeom prst="line">
            <a:avLst/>
          </a:prstGeom>
          <a:noFill/>
          <a:ln w="9525">
            <a:solidFill>
              <a:srgbClr val="FF0000"/>
            </a:solidFill>
            <a:round/>
            <a:headEnd/>
            <a:tailEnd type="triangle" w="med" len="med"/>
          </a:ln>
        </p:spPr>
        <p:txBody>
          <a:bodyPr/>
          <a:lstStyle/>
          <a:p>
            <a:endParaRPr lang="zh-CN" altLang="en-US"/>
          </a:p>
        </p:txBody>
      </p:sp>
      <p:sp>
        <p:nvSpPr>
          <p:cNvPr id="61468" name="Rectangle 33"/>
          <p:cNvSpPr>
            <a:spLocks noChangeArrowheads="1"/>
          </p:cNvSpPr>
          <p:nvPr/>
        </p:nvSpPr>
        <p:spPr bwMode="auto">
          <a:xfrm>
            <a:off x="5064125"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1469" name="Rectangle 41"/>
          <p:cNvSpPr>
            <a:spLocks noChangeArrowheads="1"/>
          </p:cNvSpPr>
          <p:nvPr/>
        </p:nvSpPr>
        <p:spPr bwMode="auto">
          <a:xfrm>
            <a:off x="5349875"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1470" name="Rectangle 38"/>
          <p:cNvSpPr>
            <a:spLocks noChangeArrowheads="1"/>
          </p:cNvSpPr>
          <p:nvPr/>
        </p:nvSpPr>
        <p:spPr bwMode="auto">
          <a:xfrm>
            <a:off x="4786313"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1471" name="Rectangle 67"/>
          <p:cNvSpPr>
            <a:spLocks noChangeArrowheads="1"/>
          </p:cNvSpPr>
          <p:nvPr/>
        </p:nvSpPr>
        <p:spPr bwMode="auto">
          <a:xfrm>
            <a:off x="4483100"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1472"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1473" name="AutoShape 27"/>
          <p:cNvSpPr>
            <a:spLocks noChangeArrowheads="1"/>
          </p:cNvSpPr>
          <p:nvPr/>
        </p:nvSpPr>
        <p:spPr bwMode="auto">
          <a:xfrm>
            <a:off x="7429500" y="4857750"/>
            <a:ext cx="357188" cy="214313"/>
          </a:xfrm>
          <a:prstGeom prst="rightArrow">
            <a:avLst>
              <a:gd name="adj1" fmla="val 50000"/>
              <a:gd name="adj2" fmla="val 37361"/>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61474" name="AutoShape 27"/>
          <p:cNvSpPr>
            <a:spLocks noChangeArrowheads="1"/>
          </p:cNvSpPr>
          <p:nvPr/>
        </p:nvSpPr>
        <p:spPr bwMode="auto">
          <a:xfrm>
            <a:off x="3357563" y="4857750"/>
            <a:ext cx="571500" cy="214313"/>
          </a:xfrm>
          <a:prstGeom prst="rightArrow">
            <a:avLst>
              <a:gd name="adj1" fmla="val 50000"/>
              <a:gd name="adj2" fmla="val 37358"/>
            </a:avLst>
          </a:prstGeom>
          <a:solidFill>
            <a:srgbClr val="CCCCFF"/>
          </a:solidFill>
          <a:ln w="9525">
            <a:solidFill>
              <a:schemeClr val="tx1"/>
            </a:solidFill>
            <a:miter lim="800000"/>
            <a:headEnd/>
            <a:tailEnd/>
          </a:ln>
        </p:spPr>
        <p:txBody>
          <a:bodyPr wrap="none" anchor="ctr"/>
          <a:lstStyle/>
          <a:p>
            <a:endParaRPr lang="zh-CN" altLang="en-US"/>
          </a:p>
        </p:txBody>
      </p:sp>
      <p:sp>
        <p:nvSpPr>
          <p:cNvPr id="61475" name="AutoShape 36"/>
          <p:cNvSpPr>
            <a:spLocks noChangeArrowheads="1"/>
          </p:cNvSpPr>
          <p:nvPr/>
        </p:nvSpPr>
        <p:spPr bwMode="auto">
          <a:xfrm flipV="1">
            <a:off x="5786438" y="4570413"/>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1476" name="Rectangle 40"/>
          <p:cNvSpPr>
            <a:spLocks noChangeArrowheads="1"/>
          </p:cNvSpPr>
          <p:nvPr/>
        </p:nvSpPr>
        <p:spPr bwMode="auto">
          <a:xfrm>
            <a:off x="7000875"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61477" name="Rectangle 33"/>
          <p:cNvSpPr>
            <a:spLocks noChangeArrowheads="1"/>
          </p:cNvSpPr>
          <p:nvPr/>
        </p:nvSpPr>
        <p:spPr bwMode="auto">
          <a:xfrm>
            <a:off x="5081588"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1478" name="Rectangle 41"/>
          <p:cNvSpPr>
            <a:spLocks noChangeArrowheads="1"/>
          </p:cNvSpPr>
          <p:nvPr/>
        </p:nvSpPr>
        <p:spPr bwMode="auto">
          <a:xfrm>
            <a:off x="5367338"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1479" name="Rectangle 38"/>
          <p:cNvSpPr>
            <a:spLocks noChangeArrowheads="1"/>
          </p:cNvSpPr>
          <p:nvPr/>
        </p:nvSpPr>
        <p:spPr bwMode="auto">
          <a:xfrm>
            <a:off x="4803775"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1480" name="Rectangle 67"/>
          <p:cNvSpPr>
            <a:spLocks noChangeArrowheads="1"/>
          </p:cNvSpPr>
          <p:nvPr/>
        </p:nvSpPr>
        <p:spPr bwMode="auto">
          <a:xfrm>
            <a:off x="4500563"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1481" name="Rectangle 44"/>
          <p:cNvSpPr>
            <a:spLocks noChangeArrowheads="1"/>
          </p:cNvSpPr>
          <p:nvPr/>
        </p:nvSpPr>
        <p:spPr bwMode="auto">
          <a:xfrm>
            <a:off x="4143375"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61482" name="AutoShape 17"/>
          <p:cNvSpPr>
            <a:spLocks noChangeArrowheads="1"/>
          </p:cNvSpPr>
          <p:nvPr/>
        </p:nvSpPr>
        <p:spPr bwMode="auto">
          <a:xfrm flipV="1">
            <a:off x="2428875" y="449580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1483" name="Text Box 100"/>
          <p:cNvSpPr txBox="1">
            <a:spLocks noChangeArrowheads="1"/>
          </p:cNvSpPr>
          <p:nvPr/>
        </p:nvSpPr>
        <p:spPr bwMode="auto">
          <a:xfrm>
            <a:off x="1187450" y="1125538"/>
            <a:ext cx="7056438"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说明：网络层报文再传送到数据链路层，</a:t>
            </a:r>
          </a:p>
          <a:p>
            <a:pPr defTabSz="762000" eaLnBrk="0" hangingPunct="0"/>
            <a:r>
              <a:rPr lang="zh-CN" altLang="en-US">
                <a:solidFill>
                  <a:srgbClr val="333399"/>
                </a:solidFill>
                <a:latin typeface="Arial" pitchFamily="34" charset="0"/>
                <a:ea typeface="黑体" pitchFamily="2" charset="-122"/>
              </a:rPr>
              <a:t>           加上链路层首部和尾部，成为数据链路层帧</a:t>
            </a:r>
          </a:p>
        </p:txBody>
      </p:sp>
      <p:sp>
        <p:nvSpPr>
          <p:cNvPr id="57"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246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246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246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247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247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247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247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2474"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475"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476"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477"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478"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2479"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2480"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2505"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2506"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2507"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2508"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2509"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2510"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2511"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512"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513"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514"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515"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2516"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2517"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2483"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2484"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2485"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2486"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2487"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488"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2489" name="Text Box 48"/>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2491" name="Line 39"/>
          <p:cNvSpPr>
            <a:spLocks noChangeShapeType="1"/>
          </p:cNvSpPr>
          <p:nvPr/>
        </p:nvSpPr>
        <p:spPr bwMode="auto">
          <a:xfrm flipH="1">
            <a:off x="2571750" y="1916113"/>
            <a:ext cx="1279525" cy="3155950"/>
          </a:xfrm>
          <a:prstGeom prst="line">
            <a:avLst/>
          </a:prstGeom>
          <a:noFill/>
          <a:ln w="9525">
            <a:solidFill>
              <a:srgbClr val="FF0000"/>
            </a:solidFill>
            <a:round/>
            <a:headEnd/>
            <a:tailEnd type="triangle" w="med" len="med"/>
          </a:ln>
        </p:spPr>
        <p:txBody>
          <a:bodyPr/>
          <a:lstStyle/>
          <a:p>
            <a:endParaRPr lang="zh-CN" altLang="en-US"/>
          </a:p>
        </p:txBody>
      </p:sp>
      <p:sp>
        <p:nvSpPr>
          <p:cNvPr id="62492"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2493" name="AutoShape 27"/>
          <p:cNvSpPr>
            <a:spLocks noChangeArrowheads="1"/>
          </p:cNvSpPr>
          <p:nvPr/>
        </p:nvSpPr>
        <p:spPr bwMode="auto">
          <a:xfrm>
            <a:off x="7429500" y="5429250"/>
            <a:ext cx="357188" cy="214313"/>
          </a:xfrm>
          <a:prstGeom prst="rightArrow">
            <a:avLst>
              <a:gd name="adj1" fmla="val 50000"/>
              <a:gd name="adj2" fmla="val 37361"/>
            </a:avLst>
          </a:prstGeom>
          <a:solidFill>
            <a:srgbClr val="CCCCFF"/>
          </a:solidFill>
          <a:ln w="9525">
            <a:solidFill>
              <a:schemeClr val="tx1"/>
            </a:solidFill>
            <a:prstDash val="dash"/>
            <a:miter lim="800000"/>
            <a:headEnd/>
            <a:tailEnd/>
          </a:ln>
        </p:spPr>
        <p:txBody>
          <a:bodyPr wrap="none" anchor="ctr"/>
          <a:lstStyle/>
          <a:p>
            <a:endParaRPr lang="zh-CN" altLang="en-US"/>
          </a:p>
        </p:txBody>
      </p:sp>
      <p:sp>
        <p:nvSpPr>
          <p:cNvPr id="62494" name="AutoShape 27"/>
          <p:cNvSpPr>
            <a:spLocks noChangeArrowheads="1"/>
          </p:cNvSpPr>
          <p:nvPr/>
        </p:nvSpPr>
        <p:spPr bwMode="auto">
          <a:xfrm>
            <a:off x="3357563" y="5429250"/>
            <a:ext cx="571500" cy="214313"/>
          </a:xfrm>
          <a:prstGeom prst="rightArrow">
            <a:avLst>
              <a:gd name="adj1" fmla="val 50000"/>
              <a:gd name="adj2" fmla="val 37358"/>
            </a:avLst>
          </a:prstGeom>
          <a:solidFill>
            <a:srgbClr val="CCCCFF"/>
          </a:solidFill>
          <a:ln w="9525">
            <a:solidFill>
              <a:schemeClr val="tx1"/>
            </a:solidFill>
            <a:miter lim="800000"/>
            <a:headEnd/>
            <a:tailEnd/>
          </a:ln>
        </p:spPr>
        <p:txBody>
          <a:bodyPr wrap="none" anchor="ctr"/>
          <a:lstStyle/>
          <a:p>
            <a:endParaRPr lang="zh-CN" altLang="en-US"/>
          </a:p>
        </p:txBody>
      </p:sp>
      <p:sp>
        <p:nvSpPr>
          <p:cNvPr id="62495" name="Rectangle 40"/>
          <p:cNvSpPr>
            <a:spLocks noChangeArrowheads="1"/>
          </p:cNvSpPr>
          <p:nvPr/>
        </p:nvSpPr>
        <p:spPr bwMode="auto">
          <a:xfrm>
            <a:off x="7000875"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62496" name="Rectangle 33"/>
          <p:cNvSpPr>
            <a:spLocks noChangeArrowheads="1"/>
          </p:cNvSpPr>
          <p:nvPr/>
        </p:nvSpPr>
        <p:spPr bwMode="auto">
          <a:xfrm>
            <a:off x="5081588"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2497" name="Rectangle 41"/>
          <p:cNvSpPr>
            <a:spLocks noChangeArrowheads="1"/>
          </p:cNvSpPr>
          <p:nvPr/>
        </p:nvSpPr>
        <p:spPr bwMode="auto">
          <a:xfrm>
            <a:off x="5367338"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2498" name="Rectangle 38"/>
          <p:cNvSpPr>
            <a:spLocks noChangeArrowheads="1"/>
          </p:cNvSpPr>
          <p:nvPr/>
        </p:nvSpPr>
        <p:spPr bwMode="auto">
          <a:xfrm>
            <a:off x="4803775"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2499" name="Rectangle 67"/>
          <p:cNvSpPr>
            <a:spLocks noChangeArrowheads="1"/>
          </p:cNvSpPr>
          <p:nvPr/>
        </p:nvSpPr>
        <p:spPr bwMode="auto">
          <a:xfrm>
            <a:off x="4500563"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2500" name="Rectangle 44"/>
          <p:cNvSpPr>
            <a:spLocks noChangeArrowheads="1"/>
          </p:cNvSpPr>
          <p:nvPr/>
        </p:nvSpPr>
        <p:spPr bwMode="auto">
          <a:xfrm>
            <a:off x="4143375"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62501" name="AutoShape 17"/>
          <p:cNvSpPr>
            <a:spLocks noChangeArrowheads="1"/>
          </p:cNvSpPr>
          <p:nvPr/>
        </p:nvSpPr>
        <p:spPr bwMode="auto">
          <a:xfrm flipV="1">
            <a:off x="2428875" y="506730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2502" name="AutoShape 36"/>
          <p:cNvSpPr>
            <a:spLocks noChangeArrowheads="1"/>
          </p:cNvSpPr>
          <p:nvPr/>
        </p:nvSpPr>
        <p:spPr bwMode="auto">
          <a:xfrm flipV="1">
            <a:off x="5786438" y="51435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2503" name="Rectangle 47"/>
          <p:cNvSpPr>
            <a:spLocks noChangeArrowheads="1"/>
          </p:cNvSpPr>
          <p:nvPr/>
        </p:nvSpPr>
        <p:spPr bwMode="auto">
          <a:xfrm>
            <a:off x="4173538" y="5373688"/>
            <a:ext cx="318452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10100101  </a:t>
            </a:r>
            <a:r>
              <a:rPr kumimoji="0" lang="zh-CN" altLang="en-US" sz="2000">
                <a:solidFill>
                  <a:srgbClr val="333399"/>
                </a:solidFill>
                <a:latin typeface="Arial" pitchFamily="34" charset="0"/>
                <a:ea typeface="黑体" pitchFamily="2" charset="-122"/>
              </a:rPr>
              <a:t>比特流  </a:t>
            </a:r>
            <a:r>
              <a:rPr kumimoji="0" lang="en-US" altLang="zh-CN" sz="2000">
                <a:solidFill>
                  <a:srgbClr val="333399"/>
                </a:solidFill>
                <a:latin typeface="Arial" pitchFamily="34" charset="0"/>
                <a:ea typeface="黑体" pitchFamily="2" charset="-122"/>
              </a:rPr>
              <a:t>1100101</a:t>
            </a:r>
          </a:p>
        </p:txBody>
      </p:sp>
      <p:sp>
        <p:nvSpPr>
          <p:cNvPr id="62504" name="Text Box 73"/>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说明：数据链路层帧再传送到物理层，</a:t>
            </a:r>
          </a:p>
          <a:p>
            <a:pPr defTabSz="762000" eaLnBrk="0" hangingPunct="0"/>
            <a:r>
              <a:rPr lang="zh-CN" altLang="en-US">
                <a:solidFill>
                  <a:srgbClr val="333399"/>
                </a:solidFill>
              </a:rPr>
              <a:t>            </a:t>
            </a:r>
            <a:r>
              <a:rPr lang="zh-CN" altLang="en-US">
                <a:solidFill>
                  <a:srgbClr val="333399"/>
                </a:solidFill>
                <a:latin typeface="Arial" pitchFamily="34" charset="0"/>
                <a:ea typeface="黑体" pitchFamily="2" charset="-122"/>
              </a:rPr>
              <a:t>物理层把比特流传送到物理媒体</a:t>
            </a:r>
          </a:p>
        </p:txBody>
      </p:sp>
      <p:sp>
        <p:nvSpPr>
          <p:cNvPr id="54"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3491"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3492"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3493"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3494"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3495"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3496"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3497"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3498"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499"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00"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01"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02"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3503"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3504"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3532"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3533"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3534"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3535"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3536"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3537"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3538"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39"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40"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41"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42"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3543"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3544"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3507"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3508"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3509"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3510"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3511"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12"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3513" name="Text Box 48"/>
          <p:cNvSpPr txBox="1">
            <a:spLocks noChangeArrowheads="1"/>
          </p:cNvSpPr>
          <p:nvPr/>
        </p:nvSpPr>
        <p:spPr bwMode="auto">
          <a:xfrm>
            <a:off x="4792663"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3515" name="Line 39"/>
          <p:cNvSpPr>
            <a:spLocks noChangeShapeType="1"/>
          </p:cNvSpPr>
          <p:nvPr/>
        </p:nvSpPr>
        <p:spPr bwMode="auto">
          <a:xfrm flipH="1">
            <a:off x="2857500" y="1928813"/>
            <a:ext cx="1357313" cy="3857625"/>
          </a:xfrm>
          <a:prstGeom prst="line">
            <a:avLst/>
          </a:prstGeom>
          <a:noFill/>
          <a:ln w="9525">
            <a:solidFill>
              <a:srgbClr val="FF0000"/>
            </a:solidFill>
            <a:round/>
            <a:headEnd/>
            <a:tailEnd type="triangle" w="med" len="med"/>
          </a:ln>
        </p:spPr>
        <p:txBody>
          <a:bodyPr/>
          <a:lstStyle/>
          <a:p>
            <a:endParaRPr lang="zh-CN" altLang="en-US"/>
          </a:p>
        </p:txBody>
      </p:sp>
      <p:sp>
        <p:nvSpPr>
          <p:cNvPr id="63516"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3517" name="AutoShape 27"/>
          <p:cNvSpPr>
            <a:spLocks noChangeArrowheads="1"/>
          </p:cNvSpPr>
          <p:nvPr/>
        </p:nvSpPr>
        <p:spPr bwMode="auto">
          <a:xfrm>
            <a:off x="7429500" y="5429250"/>
            <a:ext cx="357188" cy="214313"/>
          </a:xfrm>
          <a:prstGeom prst="rightArrow">
            <a:avLst>
              <a:gd name="adj1" fmla="val 50000"/>
              <a:gd name="adj2" fmla="val 37361"/>
            </a:avLst>
          </a:prstGeom>
          <a:solidFill>
            <a:srgbClr val="CCCCFF"/>
          </a:solidFill>
          <a:ln w="9525">
            <a:solidFill>
              <a:schemeClr val="tx1"/>
            </a:solidFill>
            <a:miter lim="800000"/>
            <a:headEnd/>
            <a:tailEnd/>
          </a:ln>
        </p:spPr>
        <p:txBody>
          <a:bodyPr wrap="none" anchor="ctr"/>
          <a:lstStyle/>
          <a:p>
            <a:endParaRPr lang="zh-CN" altLang="en-US"/>
          </a:p>
        </p:txBody>
      </p:sp>
      <p:sp>
        <p:nvSpPr>
          <p:cNvPr id="63518" name="AutoShape 27"/>
          <p:cNvSpPr>
            <a:spLocks noChangeArrowheads="1"/>
          </p:cNvSpPr>
          <p:nvPr/>
        </p:nvSpPr>
        <p:spPr bwMode="auto">
          <a:xfrm>
            <a:off x="3357563" y="5429250"/>
            <a:ext cx="571500" cy="214313"/>
          </a:xfrm>
          <a:prstGeom prst="rightArrow">
            <a:avLst>
              <a:gd name="adj1" fmla="val 50000"/>
              <a:gd name="adj2" fmla="val 37358"/>
            </a:avLst>
          </a:prstGeom>
          <a:solidFill>
            <a:srgbClr val="CCCCFF"/>
          </a:solidFill>
          <a:ln w="9525">
            <a:solidFill>
              <a:schemeClr val="tx1"/>
            </a:solidFill>
            <a:miter lim="800000"/>
            <a:headEnd/>
            <a:tailEnd/>
          </a:ln>
        </p:spPr>
        <p:txBody>
          <a:bodyPr wrap="none" anchor="ctr"/>
          <a:lstStyle/>
          <a:p>
            <a:endParaRPr lang="zh-CN" altLang="en-US"/>
          </a:p>
        </p:txBody>
      </p:sp>
      <p:sp>
        <p:nvSpPr>
          <p:cNvPr id="63519" name="Rectangle 47"/>
          <p:cNvSpPr>
            <a:spLocks noChangeArrowheads="1"/>
          </p:cNvSpPr>
          <p:nvPr/>
        </p:nvSpPr>
        <p:spPr bwMode="auto">
          <a:xfrm>
            <a:off x="4173538" y="5373688"/>
            <a:ext cx="318452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10100101  </a:t>
            </a:r>
            <a:r>
              <a:rPr kumimoji="0" lang="zh-CN" altLang="en-US" sz="2000">
                <a:solidFill>
                  <a:srgbClr val="333399"/>
                </a:solidFill>
                <a:latin typeface="Arial" pitchFamily="34" charset="0"/>
                <a:ea typeface="黑体" pitchFamily="2" charset="-122"/>
              </a:rPr>
              <a:t>比特流  </a:t>
            </a:r>
            <a:r>
              <a:rPr kumimoji="0" lang="en-US" altLang="zh-CN" sz="2000">
                <a:solidFill>
                  <a:srgbClr val="333399"/>
                </a:solidFill>
                <a:latin typeface="Arial" pitchFamily="34" charset="0"/>
                <a:ea typeface="黑体" pitchFamily="2" charset="-122"/>
              </a:rPr>
              <a:t>1100101</a:t>
            </a:r>
          </a:p>
        </p:txBody>
      </p:sp>
      <p:sp>
        <p:nvSpPr>
          <p:cNvPr id="63520" name="AutoShape 43"/>
          <p:cNvSpPr>
            <a:spLocks noChangeArrowheads="1"/>
          </p:cNvSpPr>
          <p:nvPr/>
        </p:nvSpPr>
        <p:spPr bwMode="auto">
          <a:xfrm flipV="1">
            <a:off x="2659063" y="5730875"/>
            <a:ext cx="395287" cy="419100"/>
          </a:xfrm>
          <a:custGeom>
            <a:avLst/>
            <a:gdLst>
              <a:gd name="T0" fmla="*/ 92704467 w 21600"/>
              <a:gd name="T1" fmla="*/ 0 h 21600"/>
              <a:gd name="T2" fmla="*/ 92704467 w 21600"/>
              <a:gd name="T3" fmla="*/ 88808306 h 21600"/>
              <a:gd name="T4" fmla="*/ 19838907 w 21600"/>
              <a:gd name="T5" fmla="*/ 157777627 h 21600"/>
              <a:gd name="T6" fmla="*/ 132382337 w 21600"/>
              <a:gd name="T7" fmla="*/ 4440399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63521" name="AutoShape 53"/>
          <p:cNvSpPr>
            <a:spLocks noChangeArrowheads="1"/>
          </p:cNvSpPr>
          <p:nvPr/>
        </p:nvSpPr>
        <p:spPr bwMode="auto">
          <a:xfrm rot="5400000" flipH="1">
            <a:off x="8016082" y="5679281"/>
            <a:ext cx="431800" cy="395287"/>
          </a:xfrm>
          <a:custGeom>
            <a:avLst/>
            <a:gdLst>
              <a:gd name="T0" fmla="*/ 120840026 w 21600"/>
              <a:gd name="T1" fmla="*/ 0 h 21600"/>
              <a:gd name="T2" fmla="*/ 120840026 w 21600"/>
              <a:gd name="T3" fmla="*/ 74514671 h 21600"/>
              <a:gd name="T4" fmla="*/ 25860043 w 21600"/>
              <a:gd name="T5" fmla="*/ 132383331 h 21600"/>
              <a:gd name="T6" fmla="*/ 172560092 w 21600"/>
              <a:gd name="T7" fmla="*/ 37257335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grpSp>
        <p:nvGrpSpPr>
          <p:cNvPr id="3" name="Group 47"/>
          <p:cNvGrpSpPr>
            <a:grpSpLocks/>
          </p:cNvGrpSpPr>
          <p:nvPr/>
        </p:nvGrpSpPr>
        <p:grpSpPr bwMode="auto">
          <a:xfrm>
            <a:off x="3390900" y="5959475"/>
            <a:ext cx="1066800" cy="139700"/>
            <a:chOff x="1344" y="912"/>
            <a:chExt cx="672" cy="96"/>
          </a:xfrm>
        </p:grpSpPr>
        <p:sp>
          <p:nvSpPr>
            <p:cNvPr id="63530" name="Line 48"/>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63531" name="Freeform 49"/>
            <p:cNvSpPr>
              <a:spLocks/>
            </p:cNvSpPr>
            <p:nvPr/>
          </p:nvSpPr>
          <p:spPr bwMode="auto">
            <a:xfrm>
              <a:off x="1392" y="912"/>
              <a:ext cx="576" cy="96"/>
            </a:xfrm>
            <a:custGeom>
              <a:avLst/>
              <a:gdLst>
                <a:gd name="T0" fmla="*/ 0 w 576"/>
                <a:gd name="T1" fmla="*/ 24 h 192"/>
                <a:gd name="T2" fmla="*/ 0 w 576"/>
                <a:gd name="T3" fmla="*/ 0 h 192"/>
                <a:gd name="T4" fmla="*/ 192 w 576"/>
                <a:gd name="T5" fmla="*/ 0 h 192"/>
                <a:gd name="T6" fmla="*/ 192 w 576"/>
                <a:gd name="T7" fmla="*/ 48 h 192"/>
                <a:gd name="T8" fmla="*/ 288 w 576"/>
                <a:gd name="T9" fmla="*/ 48 h 192"/>
                <a:gd name="T10" fmla="*/ 288 w 576"/>
                <a:gd name="T11" fmla="*/ 0 h 192"/>
                <a:gd name="T12" fmla="*/ 336 w 576"/>
                <a:gd name="T13" fmla="*/ 0 h 192"/>
                <a:gd name="T14" fmla="*/ 336 w 576"/>
                <a:gd name="T15" fmla="*/ 48 h 192"/>
                <a:gd name="T16" fmla="*/ 480 w 576"/>
                <a:gd name="T17" fmla="*/ 48 h 192"/>
                <a:gd name="T18" fmla="*/ 480 w 576"/>
                <a:gd name="T19" fmla="*/ 0 h 192"/>
                <a:gd name="T20" fmla="*/ 576 w 576"/>
                <a:gd name="T21" fmla="*/ 0 h 192"/>
                <a:gd name="T22" fmla="*/ 576 w 576"/>
                <a:gd name="T23" fmla="*/ 24 h 192"/>
                <a:gd name="T24" fmla="*/ 0 w 576"/>
                <a:gd name="T25" fmla="*/ 24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sp>
        <p:nvSpPr>
          <p:cNvPr id="63523" name="AutoShape 45"/>
          <p:cNvSpPr>
            <a:spLocks noChangeArrowheads="1"/>
          </p:cNvSpPr>
          <p:nvPr/>
        </p:nvSpPr>
        <p:spPr bwMode="auto">
          <a:xfrm rot="5400000">
            <a:off x="4569619"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grpSp>
        <p:nvGrpSpPr>
          <p:cNvPr id="4" name="Group 50"/>
          <p:cNvGrpSpPr>
            <a:grpSpLocks/>
          </p:cNvGrpSpPr>
          <p:nvPr/>
        </p:nvGrpSpPr>
        <p:grpSpPr bwMode="auto">
          <a:xfrm>
            <a:off x="6891338" y="5957888"/>
            <a:ext cx="1066800" cy="142875"/>
            <a:chOff x="4158" y="3753"/>
            <a:chExt cx="672" cy="90"/>
          </a:xfrm>
        </p:grpSpPr>
        <p:sp>
          <p:nvSpPr>
            <p:cNvPr id="63528" name="Line 51"/>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63529" name="Freeform 52"/>
            <p:cNvSpPr>
              <a:spLocks/>
            </p:cNvSpPr>
            <p:nvPr/>
          </p:nvSpPr>
          <p:spPr bwMode="auto">
            <a:xfrm>
              <a:off x="4209" y="3753"/>
              <a:ext cx="576" cy="90"/>
            </a:xfrm>
            <a:custGeom>
              <a:avLst/>
              <a:gdLst>
                <a:gd name="T0" fmla="*/ 0 w 576"/>
                <a:gd name="T1" fmla="*/ 42 h 99"/>
                <a:gd name="T2" fmla="*/ 0 w 576"/>
                <a:gd name="T3" fmla="*/ 3 h 99"/>
                <a:gd name="T4" fmla="*/ 135 w 576"/>
                <a:gd name="T5" fmla="*/ 3 h 99"/>
                <a:gd name="T6" fmla="*/ 138 w 576"/>
                <a:gd name="T7" fmla="*/ 82 h 99"/>
                <a:gd name="T8" fmla="*/ 264 w 576"/>
                <a:gd name="T9" fmla="*/ 81 h 99"/>
                <a:gd name="T10" fmla="*/ 264 w 576"/>
                <a:gd name="T11" fmla="*/ 0 h 99"/>
                <a:gd name="T12" fmla="*/ 426 w 576"/>
                <a:gd name="T13" fmla="*/ 0 h 99"/>
                <a:gd name="T14" fmla="*/ 426 w 576"/>
                <a:gd name="T15" fmla="*/ 82 h 99"/>
                <a:gd name="T16" fmla="*/ 480 w 576"/>
                <a:gd name="T17" fmla="*/ 82 h 99"/>
                <a:gd name="T18" fmla="*/ 480 w 576"/>
                <a:gd name="T19" fmla="*/ 3 h 99"/>
                <a:gd name="T20" fmla="*/ 576 w 576"/>
                <a:gd name="T21" fmla="*/ 3 h 99"/>
                <a:gd name="T22" fmla="*/ 576 w 576"/>
                <a:gd name="T23" fmla="*/ 42 h 99"/>
                <a:gd name="T24" fmla="*/ 0 w 576"/>
                <a:gd name="T25" fmla="*/ 42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sp>
        <p:nvSpPr>
          <p:cNvPr id="63525" name="AutoShape 45"/>
          <p:cNvSpPr>
            <a:spLocks noChangeArrowheads="1"/>
          </p:cNvSpPr>
          <p:nvPr/>
        </p:nvSpPr>
        <p:spPr bwMode="auto">
          <a:xfrm rot="5400000">
            <a:off x="6604794" y="5822157"/>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3526" name="Text Box 71"/>
          <p:cNvSpPr txBox="1">
            <a:spLocks noChangeArrowheads="1"/>
          </p:cNvSpPr>
          <p:nvPr/>
        </p:nvSpPr>
        <p:spPr bwMode="auto">
          <a:xfrm>
            <a:off x="1187450" y="1125538"/>
            <a:ext cx="6840538" cy="830997"/>
          </a:xfrm>
          <a:prstGeom prst="rect">
            <a:avLst/>
          </a:prstGeom>
          <a:noFill/>
          <a:ln w="12700">
            <a:noFill/>
            <a:miter lim="800000"/>
            <a:headEnd type="none" w="sm" len="lg"/>
            <a:tailEnd type="none" w="sm" len="lg"/>
          </a:ln>
        </p:spPr>
        <p:txBody>
          <a:bodyPr>
            <a:spAutoFit/>
          </a:bodyPr>
          <a:lstStyle/>
          <a:p>
            <a:pPr defTabSz="762000"/>
            <a:r>
              <a:rPr lang="zh-CN" altLang="en-US" dirty="0">
                <a:solidFill>
                  <a:srgbClr val="333399"/>
                </a:solidFill>
                <a:latin typeface="Arial" pitchFamily="34" charset="0"/>
                <a:ea typeface="黑体" pitchFamily="2" charset="-122"/>
              </a:rPr>
              <a:t>说明：电信号（或光信号）在物理媒体中传播，</a:t>
            </a:r>
          </a:p>
          <a:p>
            <a:pPr defTabSz="762000"/>
            <a:r>
              <a:rPr lang="zh-CN" altLang="en-US" dirty="0">
                <a:solidFill>
                  <a:srgbClr val="333399"/>
                </a:solidFill>
                <a:latin typeface="Arial" pitchFamily="34" charset="0"/>
                <a:ea typeface="黑体" pitchFamily="2" charset="-122"/>
              </a:rPr>
              <a:t>           </a:t>
            </a:r>
            <a:r>
              <a:rPr lang="zh-CN" altLang="en-US" dirty="0" smtClean="0">
                <a:solidFill>
                  <a:srgbClr val="333399"/>
                </a:solidFill>
                <a:latin typeface="Arial" pitchFamily="34" charset="0"/>
                <a:ea typeface="黑体" pitchFamily="2" charset="-122"/>
              </a:rPr>
              <a:t>从</a:t>
            </a:r>
            <a:r>
              <a:rPr lang="zh-CN" altLang="en-US" dirty="0">
                <a:solidFill>
                  <a:srgbClr val="333399"/>
                </a:solidFill>
                <a:latin typeface="Arial" pitchFamily="34" charset="0"/>
                <a:ea typeface="黑体" pitchFamily="2" charset="-122"/>
              </a:rPr>
              <a:t>路由器</a:t>
            </a:r>
            <a:r>
              <a:rPr lang="zh-CN" altLang="en-US" dirty="0" smtClean="0">
                <a:solidFill>
                  <a:srgbClr val="333399"/>
                </a:solidFill>
                <a:latin typeface="Arial" pitchFamily="34" charset="0"/>
                <a:ea typeface="黑体" pitchFamily="2" charset="-122"/>
              </a:rPr>
              <a:t>物理层</a:t>
            </a:r>
            <a:r>
              <a:rPr lang="zh-CN" altLang="en-US" dirty="0">
                <a:solidFill>
                  <a:srgbClr val="333399"/>
                </a:solidFill>
                <a:latin typeface="Arial" pitchFamily="34" charset="0"/>
                <a:ea typeface="黑体" pitchFamily="2" charset="-122"/>
              </a:rPr>
              <a:t>传送到接收端物理层</a:t>
            </a:r>
          </a:p>
        </p:txBody>
      </p:sp>
      <p:sp>
        <p:nvSpPr>
          <p:cNvPr id="63527" name="Line 39"/>
          <p:cNvSpPr>
            <a:spLocks noChangeShapeType="1"/>
          </p:cNvSpPr>
          <p:nvPr/>
        </p:nvSpPr>
        <p:spPr bwMode="auto">
          <a:xfrm>
            <a:off x="5857875" y="1928813"/>
            <a:ext cx="2357438" cy="3857625"/>
          </a:xfrm>
          <a:prstGeom prst="line">
            <a:avLst/>
          </a:prstGeom>
          <a:noFill/>
          <a:ln w="9525">
            <a:solidFill>
              <a:srgbClr val="FF0000"/>
            </a:solidFill>
            <a:round/>
            <a:headEnd/>
            <a:tailEnd type="triangle" w="med" len="med"/>
          </a:ln>
        </p:spPr>
        <p:txBody>
          <a:bodyPr/>
          <a:lstStyle/>
          <a:p>
            <a:endParaRPr lang="zh-CN" altLang="en-US"/>
          </a:p>
        </p:txBody>
      </p:sp>
      <p:sp>
        <p:nvSpPr>
          <p:cNvPr id="57"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4515"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4516"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4517"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4518"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4519"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4520"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4521"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4522"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23"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24"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25"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26"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4527"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4528"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4556"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4557"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4558"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4559"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4560"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4561"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4562"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63"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64"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65"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66"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4567"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4568"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4531"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4532"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4533"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4534"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4535"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36"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4537" name="Text Box 48"/>
          <p:cNvSpPr txBox="1">
            <a:spLocks noChangeArrowheads="1"/>
          </p:cNvSpPr>
          <p:nvPr/>
        </p:nvSpPr>
        <p:spPr bwMode="auto">
          <a:xfrm>
            <a:off x="3714750"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4539"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4540" name="AutoShape 27"/>
          <p:cNvSpPr>
            <a:spLocks noChangeArrowheads="1"/>
          </p:cNvSpPr>
          <p:nvPr/>
        </p:nvSpPr>
        <p:spPr bwMode="auto">
          <a:xfrm>
            <a:off x="7429500" y="4857750"/>
            <a:ext cx="357188" cy="214313"/>
          </a:xfrm>
          <a:prstGeom prst="rightArrow">
            <a:avLst>
              <a:gd name="adj1" fmla="val 50000"/>
              <a:gd name="adj2" fmla="val 37361"/>
            </a:avLst>
          </a:prstGeom>
          <a:solidFill>
            <a:srgbClr val="CCCCFF"/>
          </a:solidFill>
          <a:ln w="9525">
            <a:solidFill>
              <a:schemeClr val="tx1"/>
            </a:solidFill>
            <a:miter lim="800000"/>
            <a:headEnd/>
            <a:tailEnd/>
          </a:ln>
        </p:spPr>
        <p:txBody>
          <a:bodyPr wrap="none" anchor="ctr"/>
          <a:lstStyle/>
          <a:p>
            <a:endParaRPr lang="zh-CN" altLang="en-US"/>
          </a:p>
        </p:txBody>
      </p:sp>
      <p:sp>
        <p:nvSpPr>
          <p:cNvPr id="64541" name="Rectangle 47"/>
          <p:cNvSpPr>
            <a:spLocks noChangeArrowheads="1"/>
          </p:cNvSpPr>
          <p:nvPr/>
        </p:nvSpPr>
        <p:spPr bwMode="auto">
          <a:xfrm>
            <a:off x="4173538" y="5373688"/>
            <a:ext cx="318452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10100101  </a:t>
            </a:r>
            <a:r>
              <a:rPr kumimoji="0" lang="zh-CN" altLang="en-US" sz="2000">
                <a:solidFill>
                  <a:srgbClr val="333399"/>
                </a:solidFill>
                <a:latin typeface="Arial" pitchFamily="34" charset="0"/>
                <a:ea typeface="黑体" pitchFamily="2" charset="-122"/>
              </a:rPr>
              <a:t>比特流  </a:t>
            </a:r>
            <a:r>
              <a:rPr kumimoji="0" lang="en-US" altLang="zh-CN" sz="2000">
                <a:solidFill>
                  <a:srgbClr val="333399"/>
                </a:solidFill>
                <a:latin typeface="Arial" pitchFamily="34" charset="0"/>
                <a:ea typeface="黑体" pitchFamily="2" charset="-122"/>
              </a:rPr>
              <a:t>1100101</a:t>
            </a:r>
          </a:p>
        </p:txBody>
      </p:sp>
      <p:sp>
        <p:nvSpPr>
          <p:cNvPr id="64542" name="Line 39"/>
          <p:cNvSpPr>
            <a:spLocks noChangeShapeType="1"/>
          </p:cNvSpPr>
          <p:nvPr/>
        </p:nvSpPr>
        <p:spPr bwMode="auto">
          <a:xfrm>
            <a:off x="5857875" y="1928813"/>
            <a:ext cx="2500313" cy="3143250"/>
          </a:xfrm>
          <a:prstGeom prst="line">
            <a:avLst/>
          </a:prstGeom>
          <a:noFill/>
          <a:ln w="9525">
            <a:solidFill>
              <a:srgbClr val="FF0000"/>
            </a:solidFill>
            <a:round/>
            <a:headEnd/>
            <a:tailEnd type="triangle" w="med" len="med"/>
          </a:ln>
        </p:spPr>
        <p:txBody>
          <a:bodyPr/>
          <a:lstStyle/>
          <a:p>
            <a:endParaRPr lang="zh-CN" altLang="en-US"/>
          </a:p>
        </p:txBody>
      </p:sp>
      <p:sp>
        <p:nvSpPr>
          <p:cNvPr id="64543" name="Text Box 31"/>
          <p:cNvSpPr txBox="1">
            <a:spLocks noChangeArrowheads="1"/>
          </p:cNvSpPr>
          <p:nvPr/>
        </p:nvSpPr>
        <p:spPr bwMode="auto">
          <a:xfrm>
            <a:off x="3429000" y="3786188"/>
            <a:ext cx="954088"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首部</a:t>
            </a:r>
            <a:endParaRPr lang="zh-CN" altLang="en-US" sz="2000">
              <a:solidFill>
                <a:srgbClr val="333399"/>
              </a:solidFill>
              <a:ea typeface="黑体" pitchFamily="2" charset="-122"/>
            </a:endParaRPr>
          </a:p>
        </p:txBody>
      </p:sp>
      <p:sp>
        <p:nvSpPr>
          <p:cNvPr id="64544" name="Line 32"/>
          <p:cNvSpPr>
            <a:spLocks noChangeShapeType="1"/>
          </p:cNvSpPr>
          <p:nvPr/>
        </p:nvSpPr>
        <p:spPr bwMode="auto">
          <a:xfrm>
            <a:off x="3954463" y="4429125"/>
            <a:ext cx="357187" cy="35718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64545" name="Rectangle 40"/>
          <p:cNvSpPr>
            <a:spLocks noChangeArrowheads="1"/>
          </p:cNvSpPr>
          <p:nvPr/>
        </p:nvSpPr>
        <p:spPr bwMode="auto">
          <a:xfrm>
            <a:off x="7026275"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64546" name="Rectangle 33"/>
          <p:cNvSpPr>
            <a:spLocks noChangeArrowheads="1"/>
          </p:cNvSpPr>
          <p:nvPr/>
        </p:nvSpPr>
        <p:spPr bwMode="auto">
          <a:xfrm>
            <a:off x="5106988"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4547" name="Rectangle 41"/>
          <p:cNvSpPr>
            <a:spLocks noChangeArrowheads="1"/>
          </p:cNvSpPr>
          <p:nvPr/>
        </p:nvSpPr>
        <p:spPr bwMode="auto">
          <a:xfrm>
            <a:off x="5392738"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4548" name="Rectangle 38"/>
          <p:cNvSpPr>
            <a:spLocks noChangeArrowheads="1"/>
          </p:cNvSpPr>
          <p:nvPr/>
        </p:nvSpPr>
        <p:spPr bwMode="auto">
          <a:xfrm>
            <a:off x="4829175"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4549" name="Rectangle 67"/>
          <p:cNvSpPr>
            <a:spLocks noChangeArrowheads="1"/>
          </p:cNvSpPr>
          <p:nvPr/>
        </p:nvSpPr>
        <p:spPr bwMode="auto">
          <a:xfrm>
            <a:off x="4525963"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4550" name="Rectangle 44"/>
          <p:cNvSpPr>
            <a:spLocks noChangeArrowheads="1"/>
          </p:cNvSpPr>
          <p:nvPr/>
        </p:nvSpPr>
        <p:spPr bwMode="auto">
          <a:xfrm>
            <a:off x="4168775"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64551" name="Line 32"/>
          <p:cNvSpPr>
            <a:spLocks noChangeShapeType="1"/>
          </p:cNvSpPr>
          <p:nvPr/>
        </p:nvSpPr>
        <p:spPr bwMode="auto">
          <a:xfrm flipH="1">
            <a:off x="7240588" y="4500563"/>
            <a:ext cx="214312" cy="285750"/>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64552" name="AutoShape 28"/>
          <p:cNvSpPr>
            <a:spLocks noChangeArrowheads="1"/>
          </p:cNvSpPr>
          <p:nvPr/>
        </p:nvSpPr>
        <p:spPr bwMode="auto">
          <a:xfrm>
            <a:off x="5883275" y="51435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4553" name="Text Box 31"/>
          <p:cNvSpPr txBox="1">
            <a:spLocks noChangeArrowheads="1"/>
          </p:cNvSpPr>
          <p:nvPr/>
        </p:nvSpPr>
        <p:spPr bwMode="auto">
          <a:xfrm>
            <a:off x="6904038" y="3857625"/>
            <a:ext cx="954087" cy="70802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链路层</a:t>
            </a:r>
            <a:endParaRPr lang="en-US" altLang="zh-CN" sz="2000">
              <a:solidFill>
                <a:srgbClr val="333399"/>
              </a:solidFill>
              <a:latin typeface="Arial Rounded MT Bold" pitchFamily="34" charset="0"/>
              <a:ea typeface="黑体" pitchFamily="2" charset="-122"/>
            </a:endParaRPr>
          </a:p>
          <a:p>
            <a:pPr defTabSz="762000" eaLnBrk="0" hangingPunct="0"/>
            <a:r>
              <a:rPr lang="zh-CN" altLang="en-US" sz="2000">
                <a:solidFill>
                  <a:srgbClr val="333399"/>
                </a:solidFill>
                <a:latin typeface="Arial Rounded MT Bold" pitchFamily="34" charset="0"/>
                <a:ea typeface="黑体" pitchFamily="2" charset="-122"/>
              </a:rPr>
              <a:t>    尾部</a:t>
            </a:r>
            <a:endParaRPr lang="zh-CN" altLang="en-US" sz="2000">
              <a:solidFill>
                <a:srgbClr val="333399"/>
              </a:solidFill>
              <a:ea typeface="黑体" pitchFamily="2" charset="-122"/>
            </a:endParaRPr>
          </a:p>
        </p:txBody>
      </p:sp>
      <p:sp>
        <p:nvSpPr>
          <p:cNvPr id="64554" name="AutoShape 18"/>
          <p:cNvSpPr>
            <a:spLocks noChangeArrowheads="1"/>
          </p:cNvSpPr>
          <p:nvPr/>
        </p:nvSpPr>
        <p:spPr bwMode="auto">
          <a:xfrm>
            <a:off x="8304213" y="50831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4555" name="Text Box 71"/>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eaLnBrk="0" hangingPunct="0"/>
            <a:r>
              <a:rPr lang="zh-CN" altLang="en-US">
                <a:solidFill>
                  <a:srgbClr val="333399"/>
                </a:solidFill>
                <a:latin typeface="Arial" pitchFamily="34" charset="0"/>
                <a:ea typeface="黑体" pitchFamily="2" charset="-122"/>
              </a:rPr>
              <a:t>说明：物理层接收到比特流，</a:t>
            </a:r>
          </a:p>
          <a:p>
            <a:pPr defTabSz="762000" eaLnBrk="0" hangingPunct="0"/>
            <a:r>
              <a:rPr lang="zh-CN" altLang="en-US">
                <a:solidFill>
                  <a:srgbClr val="333399"/>
                </a:solidFill>
                <a:latin typeface="Arial" pitchFamily="34" charset="0"/>
                <a:ea typeface="黑体" pitchFamily="2" charset="-122"/>
              </a:rPr>
              <a:t>           还原帧后上交给接收端数据链路层</a:t>
            </a:r>
          </a:p>
        </p:txBody>
      </p:sp>
      <p:sp>
        <p:nvSpPr>
          <p:cNvPr id="57"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107950" y="700076"/>
            <a:ext cx="8739188" cy="1157288"/>
            <a:chOff x="68" y="482"/>
            <a:chExt cx="5505" cy="729"/>
          </a:xfrm>
          <a:solidFill>
            <a:srgbClr val="00B0F0"/>
          </a:solidFill>
        </p:grpSpPr>
        <p:sp>
          <p:nvSpPr>
            <p:cNvPr id="29722" name="Line 10"/>
            <p:cNvSpPr>
              <a:spLocks noChangeShapeType="1"/>
            </p:cNvSpPr>
            <p:nvPr/>
          </p:nvSpPr>
          <p:spPr bwMode="auto">
            <a:xfrm>
              <a:off x="1610" y="845"/>
              <a:ext cx="363" cy="0"/>
            </a:xfrm>
            <a:prstGeom prst="line">
              <a:avLst/>
            </a:prstGeom>
            <a:grpFill/>
            <a:ln w="9525">
              <a:solidFill>
                <a:schemeClr val="tx1"/>
              </a:solidFill>
              <a:round/>
              <a:headEnd/>
              <a:tailEnd type="triangle" w="med" len="med"/>
            </a:ln>
          </p:spPr>
          <p:txBody>
            <a:bodyPr/>
            <a:lstStyle/>
            <a:p>
              <a:endParaRPr lang="zh-CN" altLang="en-US"/>
            </a:p>
          </p:txBody>
        </p:sp>
        <p:sp>
          <p:nvSpPr>
            <p:cNvPr id="29723" name="Line 17"/>
            <p:cNvSpPr>
              <a:spLocks noChangeShapeType="1"/>
            </p:cNvSpPr>
            <p:nvPr/>
          </p:nvSpPr>
          <p:spPr bwMode="auto">
            <a:xfrm flipH="1">
              <a:off x="1610" y="1071"/>
              <a:ext cx="363" cy="0"/>
            </a:xfrm>
            <a:prstGeom prst="line">
              <a:avLst/>
            </a:prstGeom>
            <a:grpFill/>
            <a:ln w="9525">
              <a:solidFill>
                <a:schemeClr val="tx1"/>
              </a:solidFill>
              <a:round/>
              <a:headEnd/>
              <a:tailEnd type="triangle" w="med" len="med"/>
            </a:ln>
          </p:spPr>
          <p:txBody>
            <a:bodyPr/>
            <a:lstStyle/>
            <a:p>
              <a:endParaRPr lang="zh-CN" altLang="en-US"/>
            </a:p>
          </p:txBody>
        </p:sp>
        <p:sp>
          <p:nvSpPr>
            <p:cNvPr id="29724" name="Text Box 22"/>
            <p:cNvSpPr txBox="1">
              <a:spLocks noChangeArrowheads="1"/>
            </p:cNvSpPr>
            <p:nvPr/>
          </p:nvSpPr>
          <p:spPr bwMode="auto">
            <a:xfrm>
              <a:off x="68" y="482"/>
              <a:ext cx="5505" cy="729"/>
            </a:xfrm>
            <a:prstGeom prst="rect">
              <a:avLst/>
            </a:prstGeom>
            <a:grpFill/>
            <a:ln w="9525">
              <a:noFill/>
              <a:miter lim="800000"/>
              <a:headEnd/>
              <a:tailEnd/>
            </a:ln>
          </p:spPr>
          <p:txBody>
            <a:bodyPr wrap="none">
              <a:spAutoFit/>
            </a:bodyPr>
            <a:lstStyle/>
            <a:p>
              <a:pPr>
                <a:lnSpc>
                  <a:spcPct val="90000"/>
                </a:lnSpc>
                <a:spcBef>
                  <a:spcPct val="20000"/>
                </a:spcBef>
              </a:pPr>
              <a:r>
                <a:rPr lang="zh-CN" altLang="en-US" sz="2000" b="1" dirty="0">
                  <a:latin typeface="宋体" pitchFamily="2" charset="-122"/>
                </a:rPr>
                <a:t>用户端</a:t>
              </a:r>
              <a:r>
                <a:rPr lang="en-US" altLang="zh-CN" sz="2000" b="1" dirty="0">
                  <a:latin typeface="宋体" pitchFamily="2" charset="-122"/>
                </a:rPr>
                <a:t>1 	    </a:t>
              </a:r>
              <a:r>
                <a:rPr lang="zh-CN" altLang="en-US" sz="2000" b="1" dirty="0">
                  <a:latin typeface="宋体" pitchFamily="2" charset="-122"/>
                </a:rPr>
                <a:t>方向          用户端</a:t>
              </a:r>
              <a:r>
                <a:rPr lang="en-US" altLang="zh-CN" sz="2000" b="1" dirty="0">
                  <a:latin typeface="宋体" pitchFamily="2" charset="-122"/>
                </a:rPr>
                <a:t>2  	    </a:t>
              </a:r>
              <a:r>
                <a:rPr lang="zh-CN" altLang="en-US" sz="2000" b="1" dirty="0">
                  <a:latin typeface="宋体" pitchFamily="2" charset="-122"/>
                </a:rPr>
                <a:t>说      明	</a:t>
              </a:r>
            </a:p>
            <a:p>
              <a:pPr>
                <a:lnSpc>
                  <a:spcPct val="120000"/>
                </a:lnSpc>
                <a:spcBef>
                  <a:spcPct val="10000"/>
                </a:spcBef>
              </a:pPr>
              <a:r>
                <a:rPr lang="en-US" altLang="zh-CN" sz="2000" b="1" dirty="0">
                  <a:latin typeface="宋体" pitchFamily="2" charset="-122"/>
                </a:rPr>
                <a:t>S-CON.req	            S-CON.ind	   	  </a:t>
              </a:r>
              <a:r>
                <a:rPr lang="zh-CN" altLang="en-US" sz="2000" b="1" dirty="0">
                  <a:latin typeface="宋体" pitchFamily="2" charset="-122"/>
                </a:rPr>
                <a:t>；会话连接（包括选择</a:t>
              </a:r>
            </a:p>
            <a:p>
              <a:pPr>
                <a:lnSpc>
                  <a:spcPct val="120000"/>
                </a:lnSpc>
                <a:spcBef>
                  <a:spcPct val="10000"/>
                </a:spcBef>
              </a:pPr>
              <a:r>
                <a:rPr lang="en-US" altLang="zh-CN" sz="2000" b="1" dirty="0">
                  <a:latin typeface="宋体" pitchFamily="2" charset="-122"/>
                </a:rPr>
                <a:t>S-CON.cnf	            S-CON.rsp	   	  </a:t>
              </a:r>
              <a:r>
                <a:rPr lang="zh-CN" altLang="en-US" sz="2000" b="1" dirty="0">
                  <a:latin typeface="宋体" pitchFamily="2" charset="-122"/>
                </a:rPr>
                <a:t>；功能单元和分配令牌）</a:t>
              </a:r>
            </a:p>
          </p:txBody>
        </p:sp>
      </p:grpSp>
      <p:sp>
        <p:nvSpPr>
          <p:cNvPr id="752646" name="Rectangle 6"/>
          <p:cNvSpPr>
            <a:spLocks noChangeArrowheads="1"/>
          </p:cNvSpPr>
          <p:nvPr/>
        </p:nvSpPr>
        <p:spPr bwMode="auto">
          <a:xfrm>
            <a:off x="228600" y="533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29700" name="Text Box 7"/>
          <p:cNvSpPr txBox="1">
            <a:spLocks noChangeArrowheads="1"/>
          </p:cNvSpPr>
          <p:nvPr/>
        </p:nvSpPr>
        <p:spPr bwMode="auto">
          <a:xfrm>
            <a:off x="8604250" y="44450"/>
            <a:ext cx="338554" cy="461665"/>
          </a:xfrm>
          <a:prstGeom prst="rect">
            <a:avLst/>
          </a:prstGeom>
          <a:noFill/>
          <a:ln w="12700">
            <a:noFill/>
            <a:miter lim="800000"/>
            <a:headEnd/>
            <a:tailEnd/>
          </a:ln>
        </p:spPr>
        <p:txBody>
          <a:bodyPr wrap="none">
            <a:spAutoFit/>
          </a:bodyPr>
          <a:lstStyle/>
          <a:p>
            <a:pPr eaLnBrk="0" hangingPunct="0"/>
            <a:r>
              <a:rPr lang="en-US" altLang="zh-CN" dirty="0" smtClean="0"/>
              <a:t>4</a:t>
            </a:r>
            <a:endParaRPr lang="en-US" altLang="zh-CN" dirty="0"/>
          </a:p>
        </p:txBody>
      </p:sp>
      <p:sp>
        <p:nvSpPr>
          <p:cNvPr id="29701" name="Text Box 9"/>
          <p:cNvSpPr txBox="1">
            <a:spLocks noChangeArrowheads="1"/>
          </p:cNvSpPr>
          <p:nvPr/>
        </p:nvSpPr>
        <p:spPr bwMode="auto">
          <a:xfrm>
            <a:off x="179388" y="84138"/>
            <a:ext cx="7594600" cy="420687"/>
          </a:xfrm>
          <a:prstGeom prst="rect">
            <a:avLst/>
          </a:prstGeom>
          <a:noFill/>
          <a:ln w="9525">
            <a:noFill/>
            <a:miter lim="800000"/>
            <a:headEnd/>
            <a:tailEnd/>
          </a:ln>
        </p:spPr>
        <p:txBody>
          <a:bodyPr wrap="none">
            <a:spAutoFit/>
          </a:bodyPr>
          <a:lstStyle/>
          <a:p>
            <a:pPr>
              <a:lnSpc>
                <a:spcPct val="90000"/>
              </a:lnSpc>
              <a:spcBef>
                <a:spcPct val="20000"/>
              </a:spcBef>
            </a:pPr>
            <a:r>
              <a:rPr lang="zh-CN" altLang="en-US" b="1">
                <a:latin typeface="宋体" pitchFamily="2" charset="-122"/>
              </a:rPr>
              <a:t>（</a:t>
            </a:r>
            <a:r>
              <a:rPr lang="en-US" altLang="zh-CN" b="1">
                <a:latin typeface="宋体" pitchFamily="2" charset="-122"/>
              </a:rPr>
              <a:t>4</a:t>
            </a:r>
            <a:r>
              <a:rPr lang="zh-CN" altLang="en-US" b="1">
                <a:latin typeface="宋体" pitchFamily="2" charset="-122"/>
              </a:rPr>
              <a:t>）会话层协议</a:t>
            </a:r>
            <a:r>
              <a:rPr lang="zh-CN" altLang="en-US" sz="2000" b="1">
                <a:latin typeface="宋体" pitchFamily="2" charset="-122"/>
              </a:rPr>
              <a:t>（</a:t>
            </a:r>
            <a:r>
              <a:rPr lang="zh-CN" altLang="en-US" sz="2000" b="1">
                <a:latin typeface="楷体_GB2312" pitchFamily="49" charset="-122"/>
                <a:ea typeface="楷体_GB2312" pitchFamily="49" charset="-122"/>
              </a:rPr>
              <a:t>在会话协议控制下的用户数据交换过程）。</a:t>
            </a:r>
          </a:p>
        </p:txBody>
      </p:sp>
      <p:grpSp>
        <p:nvGrpSpPr>
          <p:cNvPr id="3" name="Group 37"/>
          <p:cNvGrpSpPr>
            <a:grpSpLocks/>
          </p:cNvGrpSpPr>
          <p:nvPr/>
        </p:nvGrpSpPr>
        <p:grpSpPr bwMode="auto">
          <a:xfrm>
            <a:off x="107950" y="5643578"/>
            <a:ext cx="8564563" cy="852487"/>
            <a:chOff x="68" y="3657"/>
            <a:chExt cx="5395" cy="537"/>
          </a:xfrm>
          <a:solidFill>
            <a:srgbClr val="99FF99"/>
          </a:solidFill>
        </p:grpSpPr>
        <p:sp>
          <p:nvSpPr>
            <p:cNvPr id="29720" name="Text Box 8"/>
            <p:cNvSpPr txBox="1">
              <a:spLocks noChangeArrowheads="1"/>
            </p:cNvSpPr>
            <p:nvPr/>
          </p:nvSpPr>
          <p:spPr bwMode="auto">
            <a:xfrm>
              <a:off x="68" y="3657"/>
              <a:ext cx="5395" cy="537"/>
            </a:xfrm>
            <a:prstGeom prst="rect">
              <a:avLst/>
            </a:prstGeom>
            <a:grpFill/>
            <a:ln w="9525">
              <a:noFill/>
              <a:miter lim="800000"/>
              <a:headEnd/>
              <a:tailEnd/>
            </a:ln>
          </p:spPr>
          <p:txBody>
            <a:bodyPr wrap="none">
              <a:spAutoFit/>
            </a:bodyPr>
            <a:lstStyle/>
            <a:p>
              <a:pPr>
                <a:lnSpc>
                  <a:spcPct val="120000"/>
                </a:lnSpc>
                <a:spcBef>
                  <a:spcPct val="10000"/>
                </a:spcBef>
              </a:pPr>
              <a:r>
                <a:rPr lang="en-US" altLang="zh-CN" sz="2000" b="1" dirty="0">
                  <a:latin typeface="宋体" pitchFamily="2" charset="-122"/>
                </a:rPr>
                <a:t>S-TOKEN-PLEASE.ind        </a:t>
              </a:r>
              <a:r>
                <a:rPr lang="en-US" altLang="zh-CN" sz="2000" b="1" dirty="0">
                  <a:solidFill>
                    <a:srgbClr val="9900FF"/>
                  </a:solidFill>
                  <a:latin typeface="宋体" pitchFamily="2" charset="-122"/>
                </a:rPr>
                <a:t>S-TOKEN-PLEASE.req</a:t>
              </a:r>
              <a:r>
                <a:rPr lang="en-US" altLang="zh-CN" sz="2000" b="1" dirty="0">
                  <a:solidFill>
                    <a:schemeClr val="accent1"/>
                  </a:solidFill>
                  <a:latin typeface="宋体" pitchFamily="2" charset="-122"/>
                </a:rPr>
                <a:t>  </a:t>
              </a:r>
              <a:r>
                <a:rPr lang="zh-CN" altLang="en-US" sz="2000" b="1" dirty="0">
                  <a:latin typeface="宋体" pitchFamily="2" charset="-122"/>
                </a:rPr>
                <a:t>；用户</a:t>
              </a:r>
              <a:r>
                <a:rPr lang="en-US" altLang="zh-CN" sz="2000" b="1" dirty="0">
                  <a:latin typeface="宋体" pitchFamily="2" charset="-122"/>
                </a:rPr>
                <a:t>2</a:t>
              </a:r>
              <a:r>
                <a:rPr lang="zh-CN" altLang="en-US" sz="2000" b="1" dirty="0">
                  <a:latin typeface="宋体" pitchFamily="2" charset="-122"/>
                </a:rPr>
                <a:t>请求数据令牌</a:t>
              </a:r>
            </a:p>
            <a:p>
              <a:pPr>
                <a:lnSpc>
                  <a:spcPct val="120000"/>
                </a:lnSpc>
                <a:spcBef>
                  <a:spcPct val="10000"/>
                </a:spcBef>
              </a:pPr>
              <a:r>
                <a:rPr lang="zh-CN" altLang="en-US" sz="2000" b="1" dirty="0">
                  <a:latin typeface="宋体" pitchFamily="2" charset="-122"/>
                </a:rPr>
                <a:t>   </a:t>
              </a:r>
              <a:r>
                <a:rPr lang="en-US" altLang="zh-CN" sz="2000" b="1" dirty="0"/>
                <a:t>……</a:t>
              </a:r>
              <a:r>
                <a:rPr lang="en-US" altLang="zh-CN" sz="2000" b="1" dirty="0">
                  <a:latin typeface="宋体" pitchFamily="2" charset="-122"/>
                </a:rPr>
                <a:t> 		        </a:t>
              </a:r>
              <a:r>
                <a:rPr lang="en-US" altLang="zh-CN" sz="2000" b="1" dirty="0"/>
                <a:t>……</a:t>
              </a:r>
              <a:r>
                <a:rPr lang="en-US" altLang="zh-CN" sz="2000" b="1" dirty="0">
                  <a:latin typeface="宋体" pitchFamily="2" charset="-122"/>
                </a:rPr>
                <a:t>             </a:t>
              </a:r>
              <a:r>
                <a:rPr lang="zh-CN" altLang="en-US" sz="2000" b="1" dirty="0">
                  <a:latin typeface="宋体" pitchFamily="2" charset="-122"/>
                </a:rPr>
                <a:t>；用户</a:t>
              </a:r>
              <a:r>
                <a:rPr lang="en-US" altLang="zh-CN" sz="2000" b="1" dirty="0">
                  <a:latin typeface="宋体" pitchFamily="2" charset="-122"/>
                </a:rPr>
                <a:t>1</a:t>
              </a:r>
              <a:r>
                <a:rPr lang="zh-CN" altLang="en-US" sz="2000" b="1" dirty="0">
                  <a:latin typeface="宋体" pitchFamily="2" charset="-122"/>
                </a:rPr>
                <a:t>继续保留令牌</a:t>
              </a:r>
              <a:endParaRPr lang="zh-CN" altLang="en-US" dirty="0"/>
            </a:p>
          </p:txBody>
        </p:sp>
        <p:sp>
          <p:nvSpPr>
            <p:cNvPr id="29721" name="Line 21"/>
            <p:cNvSpPr>
              <a:spLocks noChangeShapeType="1"/>
            </p:cNvSpPr>
            <p:nvPr/>
          </p:nvSpPr>
          <p:spPr bwMode="auto">
            <a:xfrm flipH="1">
              <a:off x="1610" y="3838"/>
              <a:ext cx="363" cy="0"/>
            </a:xfrm>
            <a:prstGeom prst="line">
              <a:avLst/>
            </a:prstGeom>
            <a:grpFill/>
            <a:ln w="9525">
              <a:solidFill>
                <a:schemeClr val="tx1"/>
              </a:solidFill>
              <a:round/>
              <a:headEnd/>
              <a:tailEnd type="triangle" w="med" len="med"/>
            </a:ln>
          </p:spPr>
          <p:txBody>
            <a:bodyPr/>
            <a:lstStyle/>
            <a:p>
              <a:endParaRPr lang="zh-CN" altLang="en-US"/>
            </a:p>
          </p:txBody>
        </p:sp>
      </p:grpSp>
      <p:cxnSp>
        <p:nvCxnSpPr>
          <p:cNvPr id="30" name="直接箭头连接符 29"/>
          <p:cNvCxnSpPr/>
          <p:nvPr/>
        </p:nvCxnSpPr>
        <p:spPr bwMode="auto">
          <a:xfrm>
            <a:off x="2428860" y="1214422"/>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1" name="直接箭头连接符 30"/>
          <p:cNvCxnSpPr/>
          <p:nvPr/>
        </p:nvCxnSpPr>
        <p:spPr bwMode="auto">
          <a:xfrm>
            <a:off x="2428860" y="1571612"/>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nvGrpSpPr>
          <p:cNvPr id="4" name="组合 32"/>
          <p:cNvGrpSpPr/>
          <p:nvPr/>
        </p:nvGrpSpPr>
        <p:grpSpPr>
          <a:xfrm>
            <a:off x="107950" y="1844675"/>
            <a:ext cx="8785225" cy="457200"/>
            <a:chOff x="107950" y="1844675"/>
            <a:chExt cx="8785225" cy="457200"/>
          </a:xfrm>
        </p:grpSpPr>
        <p:grpSp>
          <p:nvGrpSpPr>
            <p:cNvPr id="5" name="Group 27"/>
            <p:cNvGrpSpPr>
              <a:grpSpLocks/>
            </p:cNvGrpSpPr>
            <p:nvPr/>
          </p:nvGrpSpPr>
          <p:grpSpPr bwMode="auto">
            <a:xfrm>
              <a:off x="107950" y="1844675"/>
              <a:ext cx="8785225" cy="457200"/>
              <a:chOff x="68" y="1162"/>
              <a:chExt cx="5534" cy="288"/>
            </a:xfrm>
          </p:grpSpPr>
          <p:sp>
            <p:nvSpPr>
              <p:cNvPr id="29718" name="Line 11"/>
              <p:cNvSpPr>
                <a:spLocks noChangeShapeType="1"/>
              </p:cNvSpPr>
              <p:nvPr/>
            </p:nvSpPr>
            <p:spPr bwMode="auto">
              <a:xfrm>
                <a:off x="1610" y="1344"/>
                <a:ext cx="363" cy="0"/>
              </a:xfrm>
              <a:prstGeom prst="line">
                <a:avLst/>
              </a:prstGeom>
              <a:noFill/>
              <a:ln w="9525">
                <a:solidFill>
                  <a:schemeClr val="tx1"/>
                </a:solidFill>
                <a:round/>
                <a:headEnd/>
                <a:tailEnd type="triangle" w="med" len="med"/>
              </a:ln>
            </p:spPr>
            <p:txBody>
              <a:bodyPr/>
              <a:lstStyle/>
              <a:p>
                <a:endParaRPr lang="zh-CN" altLang="en-US"/>
              </a:p>
            </p:txBody>
          </p:sp>
          <p:sp>
            <p:nvSpPr>
              <p:cNvPr id="29719" name="Text Box 23"/>
              <p:cNvSpPr txBox="1">
                <a:spLocks noChangeArrowheads="1"/>
              </p:cNvSpPr>
              <p:nvPr/>
            </p:nvSpPr>
            <p:spPr bwMode="auto">
              <a:xfrm>
                <a:off x="68" y="1162"/>
                <a:ext cx="5534" cy="288"/>
              </a:xfrm>
              <a:prstGeom prst="rect">
                <a:avLst/>
              </a:prstGeom>
              <a:solidFill>
                <a:srgbClr val="FFFF00"/>
              </a:solidFill>
              <a:ln w="9525">
                <a:noFill/>
                <a:miter lim="800000"/>
                <a:headEnd/>
                <a:tailEnd/>
              </a:ln>
            </p:spPr>
            <p:txBody>
              <a:bodyPr>
                <a:spAutoFit/>
              </a:bodyPr>
              <a:lstStyle/>
              <a:p>
                <a:pPr>
                  <a:lnSpc>
                    <a:spcPct val="120000"/>
                  </a:lnSpc>
                  <a:spcBef>
                    <a:spcPct val="10000"/>
                  </a:spcBef>
                </a:pPr>
                <a:r>
                  <a:rPr lang="en-US" altLang="zh-CN" sz="2000" b="1" dirty="0">
                    <a:solidFill>
                      <a:srgbClr val="FF0000"/>
                    </a:solidFill>
                    <a:latin typeface="宋体" pitchFamily="2" charset="-122"/>
                  </a:rPr>
                  <a:t>S-ACT_START.req</a:t>
                </a:r>
                <a:r>
                  <a:rPr lang="en-US" altLang="zh-CN" sz="2000" b="1" dirty="0">
                    <a:latin typeface="宋体" pitchFamily="2" charset="-122"/>
                  </a:rPr>
                  <a:t>           S-ACT_START.ind	  </a:t>
                </a:r>
                <a:r>
                  <a:rPr lang="zh-CN" altLang="en-US" sz="2000" b="1" dirty="0">
                    <a:latin typeface="宋体" pitchFamily="2" charset="-122"/>
                  </a:rPr>
                  <a:t>；活动开始	</a:t>
                </a:r>
              </a:p>
            </p:txBody>
          </p:sp>
        </p:grpSp>
        <p:cxnSp>
          <p:nvCxnSpPr>
            <p:cNvPr id="32" name="直接箭头连接符 31"/>
            <p:cNvCxnSpPr/>
            <p:nvPr/>
          </p:nvCxnSpPr>
          <p:spPr bwMode="auto">
            <a:xfrm>
              <a:off x="2428860" y="2070090"/>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grpSp>
        <p:nvGrpSpPr>
          <p:cNvPr id="6" name="组合 36"/>
          <p:cNvGrpSpPr/>
          <p:nvPr/>
        </p:nvGrpSpPr>
        <p:grpSpPr>
          <a:xfrm>
            <a:off x="107950" y="2285992"/>
            <a:ext cx="8413750" cy="1247775"/>
            <a:chOff x="107950" y="2285992"/>
            <a:chExt cx="8413750" cy="1247775"/>
          </a:xfrm>
        </p:grpSpPr>
        <p:grpSp>
          <p:nvGrpSpPr>
            <p:cNvPr id="7" name="Group 30"/>
            <p:cNvGrpSpPr>
              <a:grpSpLocks/>
            </p:cNvGrpSpPr>
            <p:nvPr/>
          </p:nvGrpSpPr>
          <p:grpSpPr bwMode="auto">
            <a:xfrm>
              <a:off x="107950" y="2285992"/>
              <a:ext cx="8413750" cy="1247775"/>
              <a:chOff x="68" y="2205"/>
              <a:chExt cx="5300" cy="786"/>
            </a:xfrm>
            <a:solidFill>
              <a:schemeClr val="accent1">
                <a:lumMod val="40000"/>
                <a:lumOff val="60000"/>
              </a:schemeClr>
            </a:solidFill>
          </p:grpSpPr>
          <p:sp>
            <p:nvSpPr>
              <p:cNvPr id="29710" name="Line 31"/>
              <p:cNvSpPr>
                <a:spLocks noChangeShapeType="1"/>
              </p:cNvSpPr>
              <p:nvPr/>
            </p:nvSpPr>
            <p:spPr bwMode="auto">
              <a:xfrm>
                <a:off x="1610" y="2341"/>
                <a:ext cx="363" cy="0"/>
              </a:xfrm>
              <a:prstGeom prst="line">
                <a:avLst/>
              </a:prstGeom>
              <a:grpFill/>
              <a:ln w="9525">
                <a:solidFill>
                  <a:schemeClr val="tx1"/>
                </a:solidFill>
                <a:round/>
                <a:headEnd/>
                <a:tailEnd type="triangle" w="med" len="med"/>
              </a:ln>
            </p:spPr>
            <p:txBody>
              <a:bodyPr/>
              <a:lstStyle/>
              <a:p>
                <a:endParaRPr lang="zh-CN" altLang="en-US"/>
              </a:p>
            </p:txBody>
          </p:sp>
          <p:sp>
            <p:nvSpPr>
              <p:cNvPr id="29711" name="Line 32"/>
              <p:cNvSpPr>
                <a:spLocks noChangeShapeType="1"/>
              </p:cNvSpPr>
              <p:nvPr/>
            </p:nvSpPr>
            <p:spPr bwMode="auto">
              <a:xfrm>
                <a:off x="1610" y="2614"/>
                <a:ext cx="363" cy="0"/>
              </a:xfrm>
              <a:prstGeom prst="line">
                <a:avLst/>
              </a:prstGeom>
              <a:grpFill/>
              <a:ln w="9525">
                <a:solidFill>
                  <a:schemeClr val="tx1"/>
                </a:solidFill>
                <a:round/>
                <a:headEnd/>
                <a:tailEnd type="triangle" w="med" len="med"/>
              </a:ln>
            </p:spPr>
            <p:txBody>
              <a:bodyPr/>
              <a:lstStyle/>
              <a:p>
                <a:endParaRPr lang="zh-CN" altLang="en-US"/>
              </a:p>
            </p:txBody>
          </p:sp>
          <p:sp>
            <p:nvSpPr>
              <p:cNvPr id="29712" name="Line 33"/>
              <p:cNvSpPr>
                <a:spLocks noChangeShapeType="1"/>
              </p:cNvSpPr>
              <p:nvPr/>
            </p:nvSpPr>
            <p:spPr bwMode="auto">
              <a:xfrm flipH="1">
                <a:off x="1610" y="2840"/>
                <a:ext cx="363" cy="0"/>
              </a:xfrm>
              <a:prstGeom prst="line">
                <a:avLst/>
              </a:prstGeom>
              <a:grpFill/>
              <a:ln w="9525">
                <a:solidFill>
                  <a:schemeClr val="tx1"/>
                </a:solidFill>
                <a:round/>
                <a:headEnd/>
                <a:tailEnd type="triangle" w="med" len="med"/>
              </a:ln>
            </p:spPr>
            <p:txBody>
              <a:bodyPr/>
              <a:lstStyle/>
              <a:p>
                <a:endParaRPr lang="zh-CN" altLang="en-US"/>
              </a:p>
            </p:txBody>
          </p:sp>
          <p:sp>
            <p:nvSpPr>
              <p:cNvPr id="29713" name="Text Box 34"/>
              <p:cNvSpPr txBox="1">
                <a:spLocks noChangeArrowheads="1"/>
              </p:cNvSpPr>
              <p:nvPr/>
            </p:nvSpPr>
            <p:spPr bwMode="auto">
              <a:xfrm>
                <a:off x="68" y="2205"/>
                <a:ext cx="5300" cy="786"/>
              </a:xfrm>
              <a:prstGeom prst="rect">
                <a:avLst/>
              </a:prstGeom>
              <a:grpFill/>
              <a:ln w="9525">
                <a:noFill/>
                <a:miter lim="800000"/>
                <a:headEnd/>
                <a:tailEnd/>
              </a:ln>
            </p:spPr>
            <p:txBody>
              <a:bodyPr wrap="none">
                <a:spAutoFit/>
              </a:bodyPr>
              <a:lstStyle/>
              <a:p>
                <a:pPr>
                  <a:lnSpc>
                    <a:spcPct val="120000"/>
                  </a:lnSpc>
                  <a:spcBef>
                    <a:spcPct val="10000"/>
                  </a:spcBef>
                </a:pPr>
                <a:r>
                  <a:rPr lang="en-US" altLang="zh-CN" sz="2000" b="1" dirty="0">
                    <a:latin typeface="宋体" pitchFamily="2" charset="-122"/>
                  </a:rPr>
                  <a:t>S-DATA.req	            S-DATA.ind	  </a:t>
                </a:r>
                <a:r>
                  <a:rPr lang="zh-CN" altLang="en-US" sz="2000" b="1" dirty="0">
                    <a:latin typeface="宋体" pitchFamily="2" charset="-122"/>
                  </a:rPr>
                  <a:t>；传输一块数据	</a:t>
                </a:r>
              </a:p>
              <a:p>
                <a:pPr>
                  <a:lnSpc>
                    <a:spcPct val="120000"/>
                  </a:lnSpc>
                  <a:spcBef>
                    <a:spcPct val="10000"/>
                  </a:spcBef>
                </a:pPr>
                <a:r>
                  <a:rPr lang="en-US" altLang="zh-CN" sz="2000" b="1" dirty="0">
                    <a:solidFill>
                      <a:schemeClr val="accent2"/>
                    </a:solidFill>
                    <a:latin typeface="宋体" pitchFamily="2" charset="-122"/>
                  </a:rPr>
                  <a:t>S-SYNC-MINOR.req</a:t>
                </a:r>
                <a:r>
                  <a:rPr lang="en-US" altLang="zh-CN" sz="2000" b="1" dirty="0">
                    <a:latin typeface="宋体" pitchFamily="2" charset="-122"/>
                  </a:rPr>
                  <a:t>          S-SYNC-MINOR.ind   </a:t>
                </a:r>
                <a:r>
                  <a:rPr lang="zh-CN" altLang="en-US" sz="2000" b="1" dirty="0">
                    <a:latin typeface="宋体" pitchFamily="2" charset="-122"/>
                  </a:rPr>
                  <a:t>；检验数据完整性</a:t>
                </a:r>
              </a:p>
              <a:p>
                <a:pPr>
                  <a:lnSpc>
                    <a:spcPct val="120000"/>
                  </a:lnSpc>
                  <a:spcBef>
                    <a:spcPct val="10000"/>
                  </a:spcBef>
                </a:pPr>
                <a:r>
                  <a:rPr lang="en-US" altLang="zh-CN" sz="2000" b="1" dirty="0">
                    <a:latin typeface="宋体" pitchFamily="2" charset="-122"/>
                  </a:rPr>
                  <a:t>S-SYNC-MINOR.cnf          S-SYNC-MINOR.rsp		</a:t>
                </a:r>
              </a:p>
            </p:txBody>
          </p:sp>
        </p:grpSp>
        <p:cxnSp>
          <p:nvCxnSpPr>
            <p:cNvPr id="34" name="直接箭头连接符 33"/>
            <p:cNvCxnSpPr/>
            <p:nvPr/>
          </p:nvCxnSpPr>
          <p:spPr bwMode="auto">
            <a:xfrm>
              <a:off x="2428860" y="2570156"/>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5" name="直接箭头连接符 34"/>
            <p:cNvCxnSpPr/>
            <p:nvPr/>
          </p:nvCxnSpPr>
          <p:spPr bwMode="auto">
            <a:xfrm>
              <a:off x="2428860" y="2928934"/>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6" name="直接箭头连接符 35"/>
            <p:cNvCxnSpPr/>
            <p:nvPr/>
          </p:nvCxnSpPr>
          <p:spPr bwMode="auto">
            <a:xfrm>
              <a:off x="2428860" y="3286124"/>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grpSp>
        <p:nvGrpSpPr>
          <p:cNvPr id="8" name="组合 40"/>
          <p:cNvGrpSpPr/>
          <p:nvPr/>
        </p:nvGrpSpPr>
        <p:grpSpPr>
          <a:xfrm>
            <a:off x="107950" y="3500438"/>
            <a:ext cx="8413750" cy="1247775"/>
            <a:chOff x="107950" y="3500438"/>
            <a:chExt cx="8413750" cy="1247775"/>
          </a:xfrm>
        </p:grpSpPr>
        <p:grpSp>
          <p:nvGrpSpPr>
            <p:cNvPr id="9" name="Group 29"/>
            <p:cNvGrpSpPr>
              <a:grpSpLocks/>
            </p:cNvGrpSpPr>
            <p:nvPr/>
          </p:nvGrpSpPr>
          <p:grpSpPr bwMode="auto">
            <a:xfrm>
              <a:off x="107950" y="3500438"/>
              <a:ext cx="8413750" cy="1247775"/>
              <a:chOff x="68" y="2205"/>
              <a:chExt cx="5300" cy="786"/>
            </a:xfrm>
            <a:solidFill>
              <a:srgbClr val="CCECFF"/>
            </a:solidFill>
          </p:grpSpPr>
          <p:sp>
            <p:nvSpPr>
              <p:cNvPr id="29714" name="Line 13"/>
              <p:cNvSpPr>
                <a:spLocks noChangeShapeType="1"/>
              </p:cNvSpPr>
              <p:nvPr/>
            </p:nvSpPr>
            <p:spPr bwMode="auto">
              <a:xfrm>
                <a:off x="1610" y="2341"/>
                <a:ext cx="363" cy="0"/>
              </a:xfrm>
              <a:prstGeom prst="line">
                <a:avLst/>
              </a:prstGeom>
              <a:grpFill/>
              <a:ln w="9525">
                <a:solidFill>
                  <a:schemeClr val="tx1"/>
                </a:solidFill>
                <a:round/>
                <a:headEnd/>
                <a:tailEnd type="triangle" w="med" len="med"/>
              </a:ln>
            </p:spPr>
            <p:txBody>
              <a:bodyPr/>
              <a:lstStyle/>
              <a:p>
                <a:endParaRPr lang="zh-CN" altLang="en-US"/>
              </a:p>
            </p:txBody>
          </p:sp>
          <p:sp>
            <p:nvSpPr>
              <p:cNvPr id="29715" name="Line 14"/>
              <p:cNvSpPr>
                <a:spLocks noChangeShapeType="1"/>
              </p:cNvSpPr>
              <p:nvPr/>
            </p:nvSpPr>
            <p:spPr bwMode="auto">
              <a:xfrm>
                <a:off x="1610" y="2614"/>
                <a:ext cx="363" cy="0"/>
              </a:xfrm>
              <a:prstGeom prst="line">
                <a:avLst/>
              </a:prstGeom>
              <a:grpFill/>
              <a:ln w="9525">
                <a:solidFill>
                  <a:schemeClr val="tx1"/>
                </a:solidFill>
                <a:round/>
                <a:headEnd/>
                <a:tailEnd type="triangle" w="med" len="med"/>
              </a:ln>
            </p:spPr>
            <p:txBody>
              <a:bodyPr/>
              <a:lstStyle/>
              <a:p>
                <a:endParaRPr lang="zh-CN" altLang="en-US"/>
              </a:p>
            </p:txBody>
          </p:sp>
          <p:sp>
            <p:nvSpPr>
              <p:cNvPr id="29716" name="Line 20"/>
              <p:cNvSpPr>
                <a:spLocks noChangeShapeType="1"/>
              </p:cNvSpPr>
              <p:nvPr/>
            </p:nvSpPr>
            <p:spPr bwMode="auto">
              <a:xfrm flipH="1">
                <a:off x="1610" y="2840"/>
                <a:ext cx="363" cy="0"/>
              </a:xfrm>
              <a:prstGeom prst="line">
                <a:avLst/>
              </a:prstGeom>
              <a:grpFill/>
              <a:ln w="9525">
                <a:solidFill>
                  <a:schemeClr val="tx1"/>
                </a:solidFill>
                <a:round/>
                <a:headEnd/>
                <a:tailEnd type="triangle" w="med" len="med"/>
              </a:ln>
            </p:spPr>
            <p:txBody>
              <a:bodyPr/>
              <a:lstStyle/>
              <a:p>
                <a:endParaRPr lang="zh-CN" altLang="en-US"/>
              </a:p>
            </p:txBody>
          </p:sp>
          <p:sp>
            <p:nvSpPr>
              <p:cNvPr id="29717" name="Text Box 25"/>
              <p:cNvSpPr txBox="1">
                <a:spLocks noChangeArrowheads="1"/>
              </p:cNvSpPr>
              <p:nvPr/>
            </p:nvSpPr>
            <p:spPr bwMode="auto">
              <a:xfrm>
                <a:off x="68" y="2205"/>
                <a:ext cx="5300" cy="786"/>
              </a:xfrm>
              <a:prstGeom prst="rect">
                <a:avLst/>
              </a:prstGeom>
              <a:grpFill/>
              <a:ln w="9525">
                <a:noFill/>
                <a:miter lim="800000"/>
                <a:headEnd/>
                <a:tailEnd/>
              </a:ln>
            </p:spPr>
            <p:txBody>
              <a:bodyPr wrap="none">
                <a:spAutoFit/>
              </a:bodyPr>
              <a:lstStyle/>
              <a:p>
                <a:pPr>
                  <a:lnSpc>
                    <a:spcPct val="120000"/>
                  </a:lnSpc>
                  <a:spcBef>
                    <a:spcPct val="10000"/>
                  </a:spcBef>
                </a:pPr>
                <a:r>
                  <a:rPr lang="en-US" altLang="zh-CN" sz="2000" b="1" dirty="0">
                    <a:latin typeface="宋体" pitchFamily="2" charset="-122"/>
                  </a:rPr>
                  <a:t>S-DATA.req	            S-DATA.ind	  </a:t>
                </a:r>
                <a:r>
                  <a:rPr lang="zh-CN" altLang="en-US" sz="2000" b="1" dirty="0">
                    <a:latin typeface="宋体" pitchFamily="2" charset="-122"/>
                  </a:rPr>
                  <a:t>；传输一块数据	</a:t>
                </a:r>
              </a:p>
              <a:p>
                <a:pPr>
                  <a:lnSpc>
                    <a:spcPct val="120000"/>
                  </a:lnSpc>
                  <a:spcBef>
                    <a:spcPct val="10000"/>
                  </a:spcBef>
                </a:pPr>
                <a:r>
                  <a:rPr lang="en-US" altLang="zh-CN" sz="2000" b="1" dirty="0">
                    <a:solidFill>
                      <a:schemeClr val="accent2"/>
                    </a:solidFill>
                    <a:latin typeface="宋体" pitchFamily="2" charset="-122"/>
                  </a:rPr>
                  <a:t>S-SYNC-MINOR.req</a:t>
                </a:r>
                <a:r>
                  <a:rPr lang="en-US" altLang="zh-CN" sz="2000" b="1" dirty="0">
                    <a:latin typeface="宋体" pitchFamily="2" charset="-122"/>
                  </a:rPr>
                  <a:t>          S-SYNC-MINOR.ind   </a:t>
                </a:r>
                <a:r>
                  <a:rPr lang="zh-CN" altLang="en-US" sz="2000" b="1" dirty="0">
                    <a:latin typeface="宋体" pitchFamily="2" charset="-122"/>
                  </a:rPr>
                  <a:t>；检验数据完整性</a:t>
                </a:r>
              </a:p>
              <a:p>
                <a:pPr>
                  <a:lnSpc>
                    <a:spcPct val="120000"/>
                  </a:lnSpc>
                  <a:spcBef>
                    <a:spcPct val="10000"/>
                  </a:spcBef>
                </a:pPr>
                <a:r>
                  <a:rPr lang="en-US" altLang="zh-CN" sz="2000" b="1" dirty="0">
                    <a:latin typeface="宋体" pitchFamily="2" charset="-122"/>
                  </a:rPr>
                  <a:t>S-SYNC-MINOR.cnf          S-SYNC-MINOR.rsp		</a:t>
                </a:r>
              </a:p>
            </p:txBody>
          </p:sp>
        </p:grpSp>
        <p:cxnSp>
          <p:nvCxnSpPr>
            <p:cNvPr id="38" name="直接箭头连接符 37"/>
            <p:cNvCxnSpPr/>
            <p:nvPr/>
          </p:nvCxnSpPr>
          <p:spPr bwMode="auto">
            <a:xfrm>
              <a:off x="2500298" y="3784602"/>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9" name="直接箭头连接符 38"/>
            <p:cNvCxnSpPr/>
            <p:nvPr/>
          </p:nvCxnSpPr>
          <p:spPr bwMode="auto">
            <a:xfrm>
              <a:off x="2500298" y="4143380"/>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40" name="直接箭头连接符 39"/>
            <p:cNvCxnSpPr/>
            <p:nvPr/>
          </p:nvCxnSpPr>
          <p:spPr bwMode="auto">
            <a:xfrm>
              <a:off x="2500298" y="4498982"/>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grpSp>
        <p:nvGrpSpPr>
          <p:cNvPr id="10" name="组合 43"/>
          <p:cNvGrpSpPr/>
          <p:nvPr/>
        </p:nvGrpSpPr>
        <p:grpSpPr>
          <a:xfrm>
            <a:off x="107950" y="4724400"/>
            <a:ext cx="8413750" cy="974725"/>
            <a:chOff x="107950" y="4724400"/>
            <a:chExt cx="8413750" cy="974725"/>
          </a:xfrm>
        </p:grpSpPr>
        <p:grpSp>
          <p:nvGrpSpPr>
            <p:cNvPr id="11" name="Group 36"/>
            <p:cNvGrpSpPr>
              <a:grpSpLocks/>
            </p:cNvGrpSpPr>
            <p:nvPr/>
          </p:nvGrpSpPr>
          <p:grpSpPr bwMode="auto">
            <a:xfrm>
              <a:off x="107950" y="4724400"/>
              <a:ext cx="8413750" cy="974725"/>
              <a:chOff x="68" y="2976"/>
              <a:chExt cx="5300" cy="614"/>
            </a:xfrm>
            <a:solidFill>
              <a:srgbClr val="00B050"/>
            </a:solidFill>
          </p:grpSpPr>
          <p:sp>
            <p:nvSpPr>
              <p:cNvPr id="29707" name="Line 15"/>
              <p:cNvSpPr>
                <a:spLocks noChangeShapeType="1"/>
              </p:cNvSpPr>
              <p:nvPr/>
            </p:nvSpPr>
            <p:spPr bwMode="auto">
              <a:xfrm>
                <a:off x="1610" y="3158"/>
                <a:ext cx="363" cy="0"/>
              </a:xfrm>
              <a:prstGeom prst="line">
                <a:avLst/>
              </a:prstGeom>
              <a:grpFill/>
              <a:ln w="9525">
                <a:solidFill>
                  <a:schemeClr val="tx1"/>
                </a:solidFill>
                <a:round/>
                <a:headEnd/>
                <a:tailEnd type="triangle" w="med" len="med"/>
              </a:ln>
            </p:spPr>
            <p:txBody>
              <a:bodyPr/>
              <a:lstStyle/>
              <a:p>
                <a:endParaRPr lang="zh-CN" altLang="en-US"/>
              </a:p>
            </p:txBody>
          </p:sp>
          <p:sp>
            <p:nvSpPr>
              <p:cNvPr id="29708" name="Line 16"/>
              <p:cNvSpPr>
                <a:spLocks noChangeShapeType="1"/>
              </p:cNvSpPr>
              <p:nvPr/>
            </p:nvSpPr>
            <p:spPr bwMode="auto">
              <a:xfrm>
                <a:off x="1610" y="3521"/>
                <a:ext cx="363" cy="0"/>
              </a:xfrm>
              <a:prstGeom prst="line">
                <a:avLst/>
              </a:prstGeom>
              <a:grpFill/>
              <a:ln w="9525">
                <a:solidFill>
                  <a:schemeClr val="tx1"/>
                </a:solidFill>
                <a:round/>
                <a:headEnd/>
                <a:tailEnd type="triangle" w="med" len="med"/>
              </a:ln>
            </p:spPr>
            <p:txBody>
              <a:bodyPr/>
              <a:lstStyle/>
              <a:p>
                <a:endParaRPr lang="zh-CN" altLang="en-US"/>
              </a:p>
            </p:txBody>
          </p:sp>
          <p:sp>
            <p:nvSpPr>
              <p:cNvPr id="29709" name="Text Box 35"/>
              <p:cNvSpPr txBox="1">
                <a:spLocks noChangeArrowheads="1"/>
              </p:cNvSpPr>
              <p:nvPr/>
            </p:nvSpPr>
            <p:spPr bwMode="auto">
              <a:xfrm>
                <a:off x="68" y="2976"/>
                <a:ext cx="5300" cy="614"/>
              </a:xfrm>
              <a:prstGeom prst="rect">
                <a:avLst/>
              </a:prstGeom>
              <a:grpFill/>
              <a:ln w="9525">
                <a:noFill/>
                <a:miter lim="800000"/>
                <a:headEnd/>
                <a:tailEnd/>
              </a:ln>
            </p:spPr>
            <p:txBody>
              <a:bodyPr wrap="none">
                <a:spAutoFit/>
              </a:bodyPr>
              <a:lstStyle/>
              <a:p>
                <a:pPr>
                  <a:lnSpc>
                    <a:spcPct val="120000"/>
                  </a:lnSpc>
                  <a:spcBef>
                    <a:spcPct val="10000"/>
                  </a:spcBef>
                </a:pPr>
                <a:r>
                  <a:rPr lang="en-US" altLang="zh-CN" sz="2000" b="1" dirty="0">
                    <a:latin typeface="宋体" pitchFamily="2" charset="-122"/>
                  </a:rPr>
                  <a:t>S-DATA.req	            S-DATA.ind	   </a:t>
                </a:r>
                <a:r>
                  <a:rPr lang="zh-CN" altLang="en-US" sz="2000" b="1" dirty="0">
                    <a:latin typeface="宋体" pitchFamily="2" charset="-122"/>
                  </a:rPr>
                  <a:t>；传输一块数据	</a:t>
                </a:r>
              </a:p>
              <a:p>
                <a:pPr>
                  <a:lnSpc>
                    <a:spcPct val="120000"/>
                  </a:lnSpc>
                  <a:spcBef>
                    <a:spcPct val="50000"/>
                  </a:spcBef>
                </a:pPr>
                <a:r>
                  <a:rPr lang="zh-CN" altLang="en-US" sz="2000" b="1" dirty="0">
                    <a:latin typeface="宋体" pitchFamily="2" charset="-122"/>
                  </a:rPr>
                  <a:t>    </a:t>
                </a:r>
                <a:r>
                  <a:rPr lang="en-US" altLang="zh-CN" sz="2000" b="1" dirty="0"/>
                  <a:t>……</a:t>
                </a:r>
                <a:r>
                  <a:rPr lang="en-US" altLang="zh-CN" sz="2000" b="1" dirty="0">
                    <a:latin typeface="宋体" pitchFamily="2" charset="-122"/>
                  </a:rPr>
                  <a:t>	            </a:t>
                </a:r>
                <a:r>
                  <a:rPr lang="en-US" altLang="zh-CN" sz="2000" b="1" dirty="0"/>
                  <a:t>……</a:t>
                </a:r>
                <a:r>
                  <a:rPr lang="en-US" altLang="zh-CN" sz="2000" b="1" dirty="0">
                    <a:latin typeface="宋体" pitchFamily="2" charset="-122"/>
                  </a:rPr>
                  <a:t>	          </a:t>
                </a:r>
                <a:r>
                  <a:rPr lang="zh-CN" altLang="en-US" sz="2000" b="1" dirty="0">
                    <a:latin typeface="宋体" pitchFamily="2" charset="-122"/>
                  </a:rPr>
                  <a:t>，继续传输动作等	</a:t>
                </a:r>
              </a:p>
            </p:txBody>
          </p:sp>
        </p:grpSp>
        <p:cxnSp>
          <p:nvCxnSpPr>
            <p:cNvPr id="42" name="直接箭头连接符 41"/>
            <p:cNvCxnSpPr/>
            <p:nvPr/>
          </p:nvCxnSpPr>
          <p:spPr bwMode="auto">
            <a:xfrm>
              <a:off x="2500298" y="4929198"/>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43" name="直接箭头连接符 42"/>
            <p:cNvCxnSpPr/>
            <p:nvPr/>
          </p:nvCxnSpPr>
          <p:spPr bwMode="auto">
            <a:xfrm>
              <a:off x="2500298" y="5429264"/>
              <a:ext cx="714380" cy="1588"/>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5539"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5540"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5541"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5542"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5543"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5544"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5545"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5546"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47"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48"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49"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50"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5551"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5552"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5579"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5580"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5581"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5582"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5583"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5584"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5585"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86"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87"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88"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89"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5590"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5591"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5555"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5556"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5557"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5558"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5559"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60"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5561" name="Text Box 48"/>
          <p:cNvSpPr txBox="1">
            <a:spLocks noChangeArrowheads="1"/>
          </p:cNvSpPr>
          <p:nvPr/>
        </p:nvSpPr>
        <p:spPr bwMode="auto">
          <a:xfrm>
            <a:off x="3714750"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5563"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5564" name="AutoShape 27"/>
          <p:cNvSpPr>
            <a:spLocks noChangeArrowheads="1"/>
          </p:cNvSpPr>
          <p:nvPr/>
        </p:nvSpPr>
        <p:spPr bwMode="auto">
          <a:xfrm>
            <a:off x="7143750" y="4286250"/>
            <a:ext cx="642938" cy="214313"/>
          </a:xfrm>
          <a:prstGeom prst="rightArrow">
            <a:avLst>
              <a:gd name="adj1" fmla="val 50000"/>
              <a:gd name="adj2" fmla="val 37361"/>
            </a:avLst>
          </a:prstGeom>
          <a:solidFill>
            <a:srgbClr val="CCCCFF"/>
          </a:solidFill>
          <a:ln w="9525">
            <a:solidFill>
              <a:schemeClr val="tx1"/>
            </a:solidFill>
            <a:miter lim="800000"/>
            <a:headEnd/>
            <a:tailEnd/>
          </a:ln>
        </p:spPr>
        <p:txBody>
          <a:bodyPr wrap="none" anchor="ctr"/>
          <a:lstStyle/>
          <a:p>
            <a:endParaRPr lang="zh-CN" altLang="en-US"/>
          </a:p>
        </p:txBody>
      </p:sp>
      <p:sp>
        <p:nvSpPr>
          <p:cNvPr id="65565" name="Line 39"/>
          <p:cNvSpPr>
            <a:spLocks noChangeShapeType="1"/>
          </p:cNvSpPr>
          <p:nvPr/>
        </p:nvSpPr>
        <p:spPr bwMode="auto">
          <a:xfrm>
            <a:off x="5857875" y="1928813"/>
            <a:ext cx="2500313" cy="2428875"/>
          </a:xfrm>
          <a:prstGeom prst="line">
            <a:avLst/>
          </a:prstGeom>
          <a:noFill/>
          <a:ln w="9525">
            <a:solidFill>
              <a:srgbClr val="FF0000"/>
            </a:solidFill>
            <a:round/>
            <a:headEnd/>
            <a:tailEnd type="triangle" w="med" len="med"/>
          </a:ln>
        </p:spPr>
        <p:txBody>
          <a:bodyPr/>
          <a:lstStyle/>
          <a:p>
            <a:endParaRPr lang="zh-CN" altLang="en-US"/>
          </a:p>
        </p:txBody>
      </p:sp>
      <p:sp>
        <p:nvSpPr>
          <p:cNvPr id="65566" name="Rectangle 40"/>
          <p:cNvSpPr>
            <a:spLocks noChangeArrowheads="1"/>
          </p:cNvSpPr>
          <p:nvPr/>
        </p:nvSpPr>
        <p:spPr bwMode="auto">
          <a:xfrm>
            <a:off x="7026275" y="4786313"/>
            <a:ext cx="357188" cy="358775"/>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65567" name="Rectangle 33"/>
          <p:cNvSpPr>
            <a:spLocks noChangeArrowheads="1"/>
          </p:cNvSpPr>
          <p:nvPr/>
        </p:nvSpPr>
        <p:spPr bwMode="auto">
          <a:xfrm>
            <a:off x="5106988" y="4776788"/>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5568" name="Rectangle 41"/>
          <p:cNvSpPr>
            <a:spLocks noChangeArrowheads="1"/>
          </p:cNvSpPr>
          <p:nvPr/>
        </p:nvSpPr>
        <p:spPr bwMode="auto">
          <a:xfrm>
            <a:off x="5392738" y="4776788"/>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5569" name="Rectangle 38"/>
          <p:cNvSpPr>
            <a:spLocks noChangeArrowheads="1"/>
          </p:cNvSpPr>
          <p:nvPr/>
        </p:nvSpPr>
        <p:spPr bwMode="auto">
          <a:xfrm>
            <a:off x="4829175" y="4775200"/>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5570" name="Rectangle 67"/>
          <p:cNvSpPr>
            <a:spLocks noChangeArrowheads="1"/>
          </p:cNvSpPr>
          <p:nvPr/>
        </p:nvSpPr>
        <p:spPr bwMode="auto">
          <a:xfrm>
            <a:off x="4525963" y="4784725"/>
            <a:ext cx="303212"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5571" name="Rectangle 44"/>
          <p:cNvSpPr>
            <a:spLocks noChangeArrowheads="1"/>
          </p:cNvSpPr>
          <p:nvPr/>
        </p:nvSpPr>
        <p:spPr bwMode="auto">
          <a:xfrm>
            <a:off x="4168775" y="4797425"/>
            <a:ext cx="357188" cy="358775"/>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65572" name="AutoShape 28"/>
          <p:cNvSpPr>
            <a:spLocks noChangeArrowheads="1"/>
          </p:cNvSpPr>
          <p:nvPr/>
        </p:nvSpPr>
        <p:spPr bwMode="auto">
          <a:xfrm>
            <a:off x="5883275" y="45720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5573" name="AutoShape 18"/>
          <p:cNvSpPr>
            <a:spLocks noChangeArrowheads="1"/>
          </p:cNvSpPr>
          <p:nvPr/>
        </p:nvSpPr>
        <p:spPr bwMode="auto">
          <a:xfrm>
            <a:off x="8304213" y="4357688"/>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5574" name="Rectangle 33"/>
          <p:cNvSpPr>
            <a:spLocks noChangeArrowheads="1"/>
          </p:cNvSpPr>
          <p:nvPr/>
        </p:nvSpPr>
        <p:spPr bwMode="auto">
          <a:xfrm>
            <a:off x="5064125"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5575" name="Rectangle 41"/>
          <p:cNvSpPr>
            <a:spLocks noChangeArrowheads="1"/>
          </p:cNvSpPr>
          <p:nvPr/>
        </p:nvSpPr>
        <p:spPr bwMode="auto">
          <a:xfrm>
            <a:off x="5349875"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5576" name="Rectangle 38"/>
          <p:cNvSpPr>
            <a:spLocks noChangeArrowheads="1"/>
          </p:cNvSpPr>
          <p:nvPr/>
        </p:nvSpPr>
        <p:spPr bwMode="auto">
          <a:xfrm>
            <a:off x="4786313"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5577" name="Rectangle 67"/>
          <p:cNvSpPr>
            <a:spLocks noChangeArrowheads="1"/>
          </p:cNvSpPr>
          <p:nvPr/>
        </p:nvSpPr>
        <p:spPr bwMode="auto">
          <a:xfrm>
            <a:off x="4483100"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5578" name="Text Box 71"/>
          <p:cNvSpPr txBox="1">
            <a:spLocks noChangeArrowheads="1"/>
          </p:cNvSpPr>
          <p:nvPr/>
        </p:nvSpPr>
        <p:spPr bwMode="auto">
          <a:xfrm>
            <a:off x="1187450" y="1125538"/>
            <a:ext cx="6337300" cy="822325"/>
          </a:xfrm>
          <a:prstGeom prst="rect">
            <a:avLst/>
          </a:prstGeom>
          <a:noFill/>
          <a:ln w="12700">
            <a:noFill/>
            <a:miter lim="800000"/>
            <a:headEnd type="none" w="sm" len="lg"/>
            <a:tailEnd type="none" w="sm" len="lg"/>
          </a:ln>
        </p:spPr>
        <p:txBody>
          <a:bodyPr>
            <a:spAutoFit/>
          </a:bodyPr>
          <a:lstStyle/>
          <a:p>
            <a:pPr defTabSz="762000"/>
            <a:r>
              <a:rPr lang="zh-CN" altLang="en-US">
                <a:solidFill>
                  <a:srgbClr val="333399"/>
                </a:solidFill>
                <a:latin typeface="Arial" pitchFamily="34" charset="0"/>
                <a:ea typeface="黑体" pitchFamily="2" charset="-122"/>
              </a:rPr>
              <a:t>说明：数据链路层剥去帧首部和帧尾部，</a:t>
            </a:r>
          </a:p>
          <a:p>
            <a:pPr defTabSz="762000"/>
            <a:r>
              <a:rPr lang="zh-CN" altLang="en-US">
                <a:solidFill>
                  <a:srgbClr val="333399"/>
                </a:solidFill>
                <a:latin typeface="Arial" pitchFamily="34" charset="0"/>
                <a:ea typeface="黑体" pitchFamily="2" charset="-122"/>
              </a:rPr>
              <a:t>           取出数据部分，上交给接收端网络层</a:t>
            </a:r>
          </a:p>
        </p:txBody>
      </p:sp>
      <p:sp>
        <p:nvSpPr>
          <p:cNvPr id="56"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42"/>
          <p:cNvSpPr>
            <a:spLocks noChangeArrowheads="1"/>
          </p:cNvSpPr>
          <p:nvPr/>
        </p:nvSpPr>
        <p:spPr bwMode="auto">
          <a:xfrm>
            <a:off x="2376488" y="4000500"/>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6563"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6564"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6565"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6566"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6567"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6568"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6569"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6570"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571"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572"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573"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574"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6575"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6576"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46"/>
          <p:cNvGrpSpPr>
            <a:grpSpLocks/>
          </p:cNvGrpSpPr>
          <p:nvPr/>
        </p:nvGrpSpPr>
        <p:grpSpPr bwMode="auto">
          <a:xfrm>
            <a:off x="7770813" y="1973263"/>
            <a:ext cx="973137" cy="3871912"/>
            <a:chOff x="4895" y="1243"/>
            <a:chExt cx="613" cy="2439"/>
          </a:xfrm>
        </p:grpSpPr>
        <p:sp>
          <p:nvSpPr>
            <p:cNvPr id="66600" name="AutoShape 14"/>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6601" name="Text Box 15"/>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6602" name="Text Box 16"/>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6603" name="Text Box 17"/>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6604" name="Text Box 18"/>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6605" name="Text Box 19"/>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6606" name="Freeform 20"/>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607" name="Freeform 21"/>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608" name="Freeform 22"/>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609" name="Freeform 23"/>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610" name="AutoShape 25"/>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6611" name="Text Box 26"/>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6612"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868385"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6579"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6580" name="Text Box 36"/>
          <p:cNvSpPr txBox="1">
            <a:spLocks noChangeArrowheads="1"/>
          </p:cNvSpPr>
          <p:nvPr/>
        </p:nvSpPr>
        <p:spPr bwMode="auto">
          <a:xfrm>
            <a:off x="2605088" y="42068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6581" name="Text Box 37"/>
          <p:cNvSpPr txBox="1">
            <a:spLocks noChangeArrowheads="1"/>
          </p:cNvSpPr>
          <p:nvPr/>
        </p:nvSpPr>
        <p:spPr bwMode="auto">
          <a:xfrm>
            <a:off x="2605088" y="47656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6582" name="Text Box 38"/>
          <p:cNvSpPr txBox="1">
            <a:spLocks noChangeArrowheads="1"/>
          </p:cNvSpPr>
          <p:nvPr/>
        </p:nvSpPr>
        <p:spPr bwMode="auto">
          <a:xfrm>
            <a:off x="2605088" y="5332413"/>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6583" name="Freeform 41"/>
          <p:cNvSpPr>
            <a:spLocks/>
          </p:cNvSpPr>
          <p:nvPr/>
        </p:nvSpPr>
        <p:spPr bwMode="auto">
          <a:xfrm>
            <a:off x="2349500" y="51530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584" name="Freeform 43"/>
          <p:cNvSpPr>
            <a:spLocks/>
          </p:cNvSpPr>
          <p:nvPr/>
        </p:nvSpPr>
        <p:spPr bwMode="auto">
          <a:xfrm>
            <a:off x="2349500" y="4576763"/>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6585" name="Text Box 48"/>
          <p:cNvSpPr txBox="1">
            <a:spLocks noChangeArrowheads="1"/>
          </p:cNvSpPr>
          <p:nvPr/>
        </p:nvSpPr>
        <p:spPr bwMode="auto">
          <a:xfrm>
            <a:off x="3714750"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6587" name="Text Box 26"/>
          <p:cNvSpPr txBox="1">
            <a:spLocks noChangeArrowheads="1"/>
          </p:cNvSpPr>
          <p:nvPr/>
        </p:nvSpPr>
        <p:spPr bwMode="auto">
          <a:xfrm>
            <a:off x="2286000" y="3643313"/>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6588" name="AutoShape 27"/>
          <p:cNvSpPr>
            <a:spLocks noChangeArrowheads="1"/>
          </p:cNvSpPr>
          <p:nvPr/>
        </p:nvSpPr>
        <p:spPr bwMode="auto">
          <a:xfrm>
            <a:off x="7143750" y="3714750"/>
            <a:ext cx="642938" cy="214313"/>
          </a:xfrm>
          <a:prstGeom prst="rightArrow">
            <a:avLst>
              <a:gd name="adj1" fmla="val 50000"/>
              <a:gd name="adj2" fmla="val 37361"/>
            </a:avLst>
          </a:prstGeom>
          <a:solidFill>
            <a:srgbClr val="CCCCFF"/>
          </a:solidFill>
          <a:ln w="9525">
            <a:solidFill>
              <a:schemeClr val="tx1"/>
            </a:solidFill>
            <a:miter lim="800000"/>
            <a:headEnd/>
            <a:tailEnd/>
          </a:ln>
        </p:spPr>
        <p:txBody>
          <a:bodyPr wrap="none" anchor="ctr"/>
          <a:lstStyle/>
          <a:p>
            <a:endParaRPr lang="zh-CN" altLang="en-US"/>
          </a:p>
        </p:txBody>
      </p:sp>
      <p:sp>
        <p:nvSpPr>
          <p:cNvPr id="66589" name="Line 39"/>
          <p:cNvSpPr>
            <a:spLocks noChangeShapeType="1"/>
          </p:cNvSpPr>
          <p:nvPr/>
        </p:nvSpPr>
        <p:spPr bwMode="auto">
          <a:xfrm>
            <a:off x="5857875" y="1928813"/>
            <a:ext cx="2500313" cy="1928812"/>
          </a:xfrm>
          <a:prstGeom prst="line">
            <a:avLst/>
          </a:prstGeom>
          <a:noFill/>
          <a:ln w="9525">
            <a:solidFill>
              <a:srgbClr val="FF0000"/>
            </a:solidFill>
            <a:round/>
            <a:headEnd/>
            <a:tailEnd type="triangle" w="med" len="med"/>
          </a:ln>
        </p:spPr>
        <p:txBody>
          <a:bodyPr/>
          <a:lstStyle/>
          <a:p>
            <a:endParaRPr lang="zh-CN" altLang="en-US"/>
          </a:p>
        </p:txBody>
      </p:sp>
      <p:sp>
        <p:nvSpPr>
          <p:cNvPr id="66590" name="AutoShape 28"/>
          <p:cNvSpPr>
            <a:spLocks noChangeArrowheads="1"/>
          </p:cNvSpPr>
          <p:nvPr/>
        </p:nvSpPr>
        <p:spPr bwMode="auto">
          <a:xfrm>
            <a:off x="5883275" y="40005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6591" name="AutoShape 18"/>
          <p:cNvSpPr>
            <a:spLocks noChangeArrowheads="1"/>
          </p:cNvSpPr>
          <p:nvPr/>
        </p:nvSpPr>
        <p:spPr bwMode="auto">
          <a:xfrm>
            <a:off x="8304213" y="385762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6592" name="Rectangle 33"/>
          <p:cNvSpPr>
            <a:spLocks noChangeArrowheads="1"/>
          </p:cNvSpPr>
          <p:nvPr/>
        </p:nvSpPr>
        <p:spPr bwMode="auto">
          <a:xfrm>
            <a:off x="5064125" y="4214813"/>
            <a:ext cx="290513"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6593" name="Rectangle 41"/>
          <p:cNvSpPr>
            <a:spLocks noChangeArrowheads="1"/>
          </p:cNvSpPr>
          <p:nvPr/>
        </p:nvSpPr>
        <p:spPr bwMode="auto">
          <a:xfrm>
            <a:off x="5349875" y="4214813"/>
            <a:ext cx="1643063"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6594" name="Rectangle 38"/>
          <p:cNvSpPr>
            <a:spLocks noChangeArrowheads="1"/>
          </p:cNvSpPr>
          <p:nvPr/>
        </p:nvSpPr>
        <p:spPr bwMode="auto">
          <a:xfrm>
            <a:off x="4786313" y="4213225"/>
            <a:ext cx="277812"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6595" name="Rectangle 67"/>
          <p:cNvSpPr>
            <a:spLocks noChangeArrowheads="1"/>
          </p:cNvSpPr>
          <p:nvPr/>
        </p:nvSpPr>
        <p:spPr bwMode="auto">
          <a:xfrm>
            <a:off x="4483100" y="4222750"/>
            <a:ext cx="303213" cy="358775"/>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6596" name="Rectangle 33"/>
          <p:cNvSpPr>
            <a:spLocks noChangeArrowheads="1"/>
          </p:cNvSpPr>
          <p:nvPr/>
        </p:nvSpPr>
        <p:spPr bwMode="auto">
          <a:xfrm>
            <a:off x="5072063" y="3643313"/>
            <a:ext cx="290512" cy="357187"/>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6597" name="Rectangle 41"/>
          <p:cNvSpPr>
            <a:spLocks noChangeArrowheads="1"/>
          </p:cNvSpPr>
          <p:nvPr/>
        </p:nvSpPr>
        <p:spPr bwMode="auto">
          <a:xfrm>
            <a:off x="5357813" y="3643313"/>
            <a:ext cx="1643062" cy="357187"/>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应用进程数据</a:t>
            </a:r>
          </a:p>
        </p:txBody>
      </p:sp>
      <p:sp>
        <p:nvSpPr>
          <p:cNvPr id="66598" name="Rectangle 38"/>
          <p:cNvSpPr>
            <a:spLocks noChangeArrowheads="1"/>
          </p:cNvSpPr>
          <p:nvPr/>
        </p:nvSpPr>
        <p:spPr bwMode="auto">
          <a:xfrm>
            <a:off x="4794250" y="3641725"/>
            <a:ext cx="277813"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6599" name="Text Box 70"/>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a:r>
              <a:rPr lang="zh-CN" altLang="en-US">
                <a:solidFill>
                  <a:srgbClr val="333399"/>
                </a:solidFill>
                <a:latin typeface="Arial" pitchFamily="34" charset="0"/>
                <a:ea typeface="黑体" pitchFamily="2" charset="-122"/>
              </a:rPr>
              <a:t>说明：网络层剥去首部，</a:t>
            </a:r>
          </a:p>
          <a:p>
            <a:pPr defTabSz="762000"/>
            <a:r>
              <a:rPr lang="zh-CN" altLang="en-US">
                <a:solidFill>
                  <a:srgbClr val="333399"/>
                </a:solidFill>
                <a:latin typeface="Arial" pitchFamily="34" charset="0"/>
                <a:ea typeface="黑体" pitchFamily="2" charset="-122"/>
              </a:rPr>
              <a:t>           取出数据部分上交给接收端运输层</a:t>
            </a:r>
          </a:p>
        </p:txBody>
      </p:sp>
      <p:sp>
        <p:nvSpPr>
          <p:cNvPr id="53"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2"/>
          <p:cNvSpPr>
            <a:spLocks noChangeArrowheads="1"/>
          </p:cNvSpPr>
          <p:nvPr/>
        </p:nvSpPr>
        <p:spPr bwMode="auto">
          <a:xfrm>
            <a:off x="3878263"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7587"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7588"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7589"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7590"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7591"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7592"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7593"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7594"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595"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596"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597"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598" name="Text Box 1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7599" name="AutoShape 15"/>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7600" name="Text Box 16"/>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18"/>
          <p:cNvGrpSpPr>
            <a:grpSpLocks/>
          </p:cNvGrpSpPr>
          <p:nvPr/>
        </p:nvGrpSpPr>
        <p:grpSpPr bwMode="auto">
          <a:xfrm>
            <a:off x="7770813" y="1973263"/>
            <a:ext cx="973137" cy="3871912"/>
            <a:chOff x="4895" y="1243"/>
            <a:chExt cx="613" cy="2439"/>
          </a:xfrm>
        </p:grpSpPr>
        <p:sp>
          <p:nvSpPr>
            <p:cNvPr id="67623" name="AutoShape 19"/>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7624" name="Text Box 20"/>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7625" name="Text Box 21"/>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7626" name="Text Box 22"/>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7627" name="Text Box 23"/>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7628" name="Text Box 24"/>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7629" name="Freeform 25"/>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630" name="Freeform 26"/>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631" name="Freeform 27"/>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632" name="Freeform 28"/>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633" name="AutoShape 29"/>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7634" name="Text Box 30"/>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7635" name="Text Box 31"/>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938017" name="Rectangle 33"/>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7603" name="Rectangle 34"/>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7604" name="Text Box 35"/>
          <p:cNvSpPr txBox="1">
            <a:spLocks noChangeArrowheads="1"/>
          </p:cNvSpPr>
          <p:nvPr/>
        </p:nvSpPr>
        <p:spPr bwMode="auto">
          <a:xfrm>
            <a:off x="4106863"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7605" name="Text Box 36"/>
          <p:cNvSpPr txBox="1">
            <a:spLocks noChangeArrowheads="1"/>
          </p:cNvSpPr>
          <p:nvPr/>
        </p:nvSpPr>
        <p:spPr bwMode="auto">
          <a:xfrm>
            <a:off x="4106863"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7606" name="Text Box 37"/>
          <p:cNvSpPr txBox="1">
            <a:spLocks noChangeArrowheads="1"/>
          </p:cNvSpPr>
          <p:nvPr/>
        </p:nvSpPr>
        <p:spPr bwMode="auto">
          <a:xfrm>
            <a:off x="4106863"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7607" name="Freeform 38"/>
          <p:cNvSpPr>
            <a:spLocks/>
          </p:cNvSpPr>
          <p:nvPr/>
        </p:nvSpPr>
        <p:spPr bwMode="auto">
          <a:xfrm>
            <a:off x="3851275"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608" name="Freeform 39"/>
          <p:cNvSpPr>
            <a:spLocks/>
          </p:cNvSpPr>
          <p:nvPr/>
        </p:nvSpPr>
        <p:spPr bwMode="auto">
          <a:xfrm>
            <a:off x="3851275"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7609" name="Text Box 40"/>
          <p:cNvSpPr txBox="1">
            <a:spLocks noChangeArrowheads="1"/>
          </p:cNvSpPr>
          <p:nvPr/>
        </p:nvSpPr>
        <p:spPr bwMode="auto">
          <a:xfrm>
            <a:off x="3851275"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grpSp>
        <p:nvGrpSpPr>
          <p:cNvPr id="3" name="Group 50"/>
          <p:cNvGrpSpPr>
            <a:grpSpLocks/>
          </p:cNvGrpSpPr>
          <p:nvPr/>
        </p:nvGrpSpPr>
        <p:grpSpPr bwMode="auto">
          <a:xfrm>
            <a:off x="3563938" y="3646488"/>
            <a:ext cx="3095625" cy="358775"/>
            <a:chOff x="2245" y="2297"/>
            <a:chExt cx="1950" cy="226"/>
          </a:xfrm>
        </p:grpSpPr>
        <p:sp>
          <p:nvSpPr>
            <p:cNvPr id="67621" name="Rectangle 51"/>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7622" name="Rectangle 52"/>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grpSp>
      <p:sp>
        <p:nvSpPr>
          <p:cNvPr id="67611" name="Rectangle 53"/>
          <p:cNvSpPr>
            <a:spLocks noChangeArrowheads="1"/>
          </p:cNvSpPr>
          <p:nvPr/>
        </p:nvSpPr>
        <p:spPr bwMode="auto">
          <a:xfrm>
            <a:off x="3059113" y="3646488"/>
            <a:ext cx="504825" cy="358775"/>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7612" name="Rectangle 65"/>
          <p:cNvSpPr>
            <a:spLocks noChangeArrowheads="1"/>
          </p:cNvSpPr>
          <p:nvPr/>
        </p:nvSpPr>
        <p:spPr bwMode="auto">
          <a:xfrm>
            <a:off x="3563938" y="3070225"/>
            <a:ext cx="504825" cy="358775"/>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7613" name="Rectangle 66"/>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sp>
        <p:nvSpPr>
          <p:cNvPr id="67614" name="AutoShape 67"/>
          <p:cNvSpPr>
            <a:spLocks noChangeArrowheads="1"/>
          </p:cNvSpPr>
          <p:nvPr/>
        </p:nvSpPr>
        <p:spPr bwMode="auto">
          <a:xfrm>
            <a:off x="7235825" y="3213100"/>
            <a:ext cx="504825" cy="144463"/>
          </a:xfrm>
          <a:prstGeom prst="rightArrow">
            <a:avLst>
              <a:gd name="adj1" fmla="val 50000"/>
              <a:gd name="adj2" fmla="val 87362"/>
            </a:avLst>
          </a:prstGeom>
          <a:solidFill>
            <a:srgbClr val="CCCCFF"/>
          </a:solidFill>
          <a:ln w="9525">
            <a:solidFill>
              <a:schemeClr val="tx1"/>
            </a:solidFill>
            <a:miter lim="800000"/>
            <a:headEnd/>
            <a:tailEnd/>
          </a:ln>
        </p:spPr>
        <p:txBody>
          <a:bodyPr wrap="none" anchor="ctr"/>
          <a:lstStyle/>
          <a:p>
            <a:endParaRPr lang="zh-CN" altLang="en-US"/>
          </a:p>
        </p:txBody>
      </p:sp>
      <p:sp>
        <p:nvSpPr>
          <p:cNvPr id="67615" name="AutoShape 71"/>
          <p:cNvSpPr>
            <a:spLocks noChangeArrowheads="1"/>
          </p:cNvSpPr>
          <p:nvPr/>
        </p:nvSpPr>
        <p:spPr bwMode="auto">
          <a:xfrm>
            <a:off x="8262938" y="328295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7616" name="AutoShape 73"/>
          <p:cNvSpPr>
            <a:spLocks noChangeArrowheads="1"/>
          </p:cNvSpPr>
          <p:nvPr/>
        </p:nvSpPr>
        <p:spPr bwMode="auto">
          <a:xfrm>
            <a:off x="5219700" y="3429000"/>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7617" name="Text Box 75"/>
          <p:cNvSpPr txBox="1">
            <a:spLocks noChangeArrowheads="1"/>
          </p:cNvSpPr>
          <p:nvPr/>
        </p:nvSpPr>
        <p:spPr bwMode="auto">
          <a:xfrm>
            <a:off x="1187450" y="1125538"/>
            <a:ext cx="6192838" cy="822325"/>
          </a:xfrm>
          <a:prstGeom prst="rect">
            <a:avLst/>
          </a:prstGeom>
          <a:noFill/>
          <a:ln w="12700">
            <a:noFill/>
            <a:miter lim="800000"/>
            <a:headEnd type="none" w="sm" len="lg"/>
            <a:tailEnd type="none" w="sm" len="lg"/>
          </a:ln>
        </p:spPr>
        <p:txBody>
          <a:bodyPr>
            <a:spAutoFit/>
          </a:bodyPr>
          <a:lstStyle/>
          <a:p>
            <a:pPr defTabSz="762000"/>
            <a:r>
              <a:rPr lang="zh-CN" altLang="en-US">
                <a:solidFill>
                  <a:srgbClr val="333399"/>
                </a:solidFill>
                <a:latin typeface="Arial" pitchFamily="34" charset="0"/>
                <a:ea typeface="黑体" pitchFamily="2" charset="-122"/>
              </a:rPr>
              <a:t>说明：运输层剥去首部，</a:t>
            </a:r>
          </a:p>
          <a:p>
            <a:pPr defTabSz="762000"/>
            <a:r>
              <a:rPr lang="zh-CN" altLang="en-US">
                <a:solidFill>
                  <a:srgbClr val="333399"/>
                </a:solidFill>
                <a:latin typeface="Arial" pitchFamily="34" charset="0"/>
                <a:ea typeface="黑体" pitchFamily="2" charset="-122"/>
              </a:rPr>
              <a:t>           取出数据部分上交给接收端应用层</a:t>
            </a:r>
          </a:p>
        </p:txBody>
      </p:sp>
      <p:sp>
        <p:nvSpPr>
          <p:cNvPr id="67618" name="Line 76"/>
          <p:cNvSpPr>
            <a:spLocks noChangeShapeType="1"/>
          </p:cNvSpPr>
          <p:nvPr/>
        </p:nvSpPr>
        <p:spPr bwMode="auto">
          <a:xfrm>
            <a:off x="3851275" y="1916113"/>
            <a:ext cx="4176713" cy="1441450"/>
          </a:xfrm>
          <a:prstGeom prst="line">
            <a:avLst/>
          </a:prstGeom>
          <a:noFill/>
          <a:ln w="9525">
            <a:solidFill>
              <a:srgbClr val="FF0000"/>
            </a:solidFill>
            <a:round/>
            <a:headEnd/>
            <a:tailEnd type="triangle" w="med" len="med"/>
          </a:ln>
        </p:spPr>
        <p:txBody>
          <a:bodyPr/>
          <a:lstStyle/>
          <a:p>
            <a:endParaRPr lang="zh-CN" altLang="en-US"/>
          </a:p>
        </p:txBody>
      </p:sp>
      <p:sp>
        <p:nvSpPr>
          <p:cNvPr id="67619" name="Text Box 77"/>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52"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ChangeArrowheads="1"/>
          </p:cNvSpPr>
          <p:nvPr/>
        </p:nvSpPr>
        <p:spPr bwMode="auto">
          <a:xfrm>
            <a:off x="3878263" y="4005263"/>
            <a:ext cx="838200" cy="1844675"/>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8611"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8612"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8613"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8614"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8615"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8616"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8617"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8618"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19"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20"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21"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22" name="Text Box 1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8623" name="AutoShape 15"/>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8624" name="Text Box 16"/>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grpSp>
        <p:nvGrpSpPr>
          <p:cNvPr id="2" name="Group 17"/>
          <p:cNvGrpSpPr>
            <a:grpSpLocks/>
          </p:cNvGrpSpPr>
          <p:nvPr/>
        </p:nvGrpSpPr>
        <p:grpSpPr bwMode="auto">
          <a:xfrm>
            <a:off x="7770813" y="1973263"/>
            <a:ext cx="973137" cy="3871912"/>
            <a:chOff x="4895" y="1243"/>
            <a:chExt cx="613" cy="2439"/>
          </a:xfrm>
        </p:grpSpPr>
        <p:sp>
          <p:nvSpPr>
            <p:cNvPr id="68644" name="AutoShape 18"/>
            <p:cNvSpPr>
              <a:spLocks noChangeArrowheads="1"/>
            </p:cNvSpPr>
            <p:nvPr/>
          </p:nvSpPr>
          <p:spPr bwMode="auto">
            <a:xfrm>
              <a:off x="4968" y="1773"/>
              <a:ext cx="528" cy="1909"/>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8645" name="Text Box 19"/>
            <p:cNvSpPr txBox="1">
              <a:spLocks noChangeArrowheads="1"/>
            </p:cNvSpPr>
            <p:nvPr/>
          </p:nvSpPr>
          <p:spPr bwMode="auto">
            <a:xfrm>
              <a:off x="4992" y="1885"/>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8646" name="Text Box 20"/>
            <p:cNvSpPr txBox="1">
              <a:spLocks noChangeArrowheads="1"/>
            </p:cNvSpPr>
            <p:nvPr/>
          </p:nvSpPr>
          <p:spPr bwMode="auto">
            <a:xfrm>
              <a:off x="4992" y="228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8647" name="Text Box 21"/>
            <p:cNvSpPr txBox="1">
              <a:spLocks noChangeArrowheads="1"/>
            </p:cNvSpPr>
            <p:nvPr/>
          </p:nvSpPr>
          <p:spPr bwMode="auto">
            <a:xfrm>
              <a:off x="4992" y="2631"/>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8648" name="Text Box 22"/>
            <p:cNvSpPr txBox="1">
              <a:spLocks noChangeArrowheads="1"/>
            </p:cNvSpPr>
            <p:nvPr/>
          </p:nvSpPr>
          <p:spPr bwMode="auto">
            <a:xfrm>
              <a:off x="4992" y="2984"/>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8649" name="Text Box 23"/>
            <p:cNvSpPr txBox="1">
              <a:spLocks noChangeArrowheads="1"/>
            </p:cNvSpPr>
            <p:nvPr/>
          </p:nvSpPr>
          <p:spPr bwMode="auto">
            <a:xfrm>
              <a:off x="4992" y="3340"/>
              <a:ext cx="205"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8650" name="Freeform 24"/>
            <p:cNvSpPr>
              <a:spLocks/>
            </p:cNvSpPr>
            <p:nvPr/>
          </p:nvSpPr>
          <p:spPr bwMode="auto">
            <a:xfrm>
              <a:off x="4968" y="2151"/>
              <a:ext cx="534" cy="39"/>
            </a:xfrm>
            <a:custGeom>
              <a:avLst/>
              <a:gdLst>
                <a:gd name="T0" fmla="*/ 0 w 534"/>
                <a:gd name="T1" fmla="*/ 36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51" name="Freeform 25"/>
            <p:cNvSpPr>
              <a:spLocks/>
            </p:cNvSpPr>
            <p:nvPr/>
          </p:nvSpPr>
          <p:spPr bwMode="auto">
            <a:xfrm>
              <a:off x="4974" y="2513"/>
              <a:ext cx="534" cy="39"/>
            </a:xfrm>
            <a:custGeom>
              <a:avLst/>
              <a:gdLst>
                <a:gd name="T0" fmla="*/ 0 w 534"/>
                <a:gd name="T1" fmla="*/ 31 h 42"/>
                <a:gd name="T2" fmla="*/ 468 w 534"/>
                <a:gd name="T3" fmla="*/ 36 h 42"/>
                <a:gd name="T4" fmla="*/ 534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52" name="Freeform 26"/>
            <p:cNvSpPr>
              <a:spLocks/>
            </p:cNvSpPr>
            <p:nvPr/>
          </p:nvSpPr>
          <p:spPr bwMode="auto">
            <a:xfrm>
              <a:off x="4960" y="2876"/>
              <a:ext cx="548" cy="38"/>
            </a:xfrm>
            <a:custGeom>
              <a:avLst/>
              <a:gdLst>
                <a:gd name="T0" fmla="*/ 0 w 548"/>
                <a:gd name="T1" fmla="*/ 34 h 42"/>
                <a:gd name="T2" fmla="*/ 482 w 548"/>
                <a:gd name="T3" fmla="*/ 34 h 42"/>
                <a:gd name="T4" fmla="*/ 548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53" name="Freeform 27"/>
            <p:cNvSpPr>
              <a:spLocks/>
            </p:cNvSpPr>
            <p:nvPr/>
          </p:nvSpPr>
          <p:spPr bwMode="auto">
            <a:xfrm>
              <a:off x="4960" y="3249"/>
              <a:ext cx="542" cy="38"/>
            </a:xfrm>
            <a:custGeom>
              <a:avLst/>
              <a:gdLst>
                <a:gd name="T0" fmla="*/ 0 w 542"/>
                <a:gd name="T1" fmla="*/ 34 h 42"/>
                <a:gd name="T2" fmla="*/ 476 w 542"/>
                <a:gd name="T3" fmla="*/ 34 h 42"/>
                <a:gd name="T4" fmla="*/ 542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54" name="AutoShape 28"/>
            <p:cNvSpPr>
              <a:spLocks noChangeArrowheads="1"/>
            </p:cNvSpPr>
            <p:nvPr/>
          </p:nvSpPr>
          <p:spPr bwMode="auto">
            <a:xfrm>
              <a:off x="5061" y="1480"/>
              <a:ext cx="432" cy="351"/>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8655" name="Text Box 29"/>
            <p:cNvSpPr txBox="1">
              <a:spLocks noChangeArrowheads="1"/>
            </p:cNvSpPr>
            <p:nvPr/>
          </p:nvSpPr>
          <p:spPr bwMode="auto">
            <a:xfrm>
              <a:off x="5057" y="1546"/>
              <a:ext cx="388" cy="250"/>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8656" name="Text Box 30"/>
            <p:cNvSpPr txBox="1">
              <a:spLocks noChangeArrowheads="1"/>
            </p:cNvSpPr>
            <p:nvPr/>
          </p:nvSpPr>
          <p:spPr bwMode="auto">
            <a:xfrm>
              <a:off x="4895" y="1243"/>
              <a:ext cx="547"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grpSp>
      <p:sp>
        <p:nvSpPr>
          <p:cNvPr id="950303" name="Rectangle 31"/>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8627" name="Rectangle 32"/>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8628" name="Text Box 33"/>
          <p:cNvSpPr txBox="1">
            <a:spLocks noChangeArrowheads="1"/>
          </p:cNvSpPr>
          <p:nvPr/>
        </p:nvSpPr>
        <p:spPr bwMode="auto">
          <a:xfrm>
            <a:off x="4106863" y="42116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8629" name="Text Box 34"/>
          <p:cNvSpPr txBox="1">
            <a:spLocks noChangeArrowheads="1"/>
          </p:cNvSpPr>
          <p:nvPr/>
        </p:nvSpPr>
        <p:spPr bwMode="auto">
          <a:xfrm>
            <a:off x="4106863" y="4770438"/>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8630" name="Text Box 35"/>
          <p:cNvSpPr txBox="1">
            <a:spLocks noChangeArrowheads="1"/>
          </p:cNvSpPr>
          <p:nvPr/>
        </p:nvSpPr>
        <p:spPr bwMode="auto">
          <a:xfrm>
            <a:off x="4106863" y="5337175"/>
            <a:ext cx="325437"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8631" name="Freeform 36"/>
          <p:cNvSpPr>
            <a:spLocks/>
          </p:cNvSpPr>
          <p:nvPr/>
        </p:nvSpPr>
        <p:spPr bwMode="auto">
          <a:xfrm>
            <a:off x="3851275" y="5157788"/>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32" name="Freeform 37"/>
          <p:cNvSpPr>
            <a:spLocks/>
          </p:cNvSpPr>
          <p:nvPr/>
        </p:nvSpPr>
        <p:spPr bwMode="auto">
          <a:xfrm>
            <a:off x="3851275" y="4581525"/>
            <a:ext cx="855663" cy="107950"/>
          </a:xfrm>
          <a:custGeom>
            <a:avLst/>
            <a:gdLst>
              <a:gd name="T0" fmla="*/ 0 w 542"/>
              <a:gd name="T1" fmla="*/ 277457182 h 42"/>
              <a:gd name="T2" fmla="*/ 1186352929 w 542"/>
              <a:gd name="T3" fmla="*/ 277457182 h 42"/>
              <a:gd name="T4" fmla="*/ 1350846963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8633" name="Text Box 38"/>
          <p:cNvSpPr txBox="1">
            <a:spLocks noChangeArrowheads="1"/>
          </p:cNvSpPr>
          <p:nvPr/>
        </p:nvSpPr>
        <p:spPr bwMode="auto">
          <a:xfrm>
            <a:off x="3851275" y="3594100"/>
            <a:ext cx="946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路由器</a:t>
            </a:r>
          </a:p>
        </p:txBody>
      </p:sp>
      <p:sp>
        <p:nvSpPr>
          <p:cNvPr id="68634" name="Rectangle 44"/>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sp>
        <p:nvSpPr>
          <p:cNvPr id="68635" name="Rectangle 45"/>
          <p:cNvSpPr>
            <a:spLocks noChangeArrowheads="1"/>
          </p:cNvSpPr>
          <p:nvPr/>
        </p:nvSpPr>
        <p:spPr bwMode="auto">
          <a:xfrm>
            <a:off x="3563938" y="3070225"/>
            <a:ext cx="504825" cy="358775"/>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8636" name="Rectangle 46"/>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sp>
        <p:nvSpPr>
          <p:cNvPr id="68637" name="AutoShape 47"/>
          <p:cNvSpPr>
            <a:spLocks noChangeArrowheads="1"/>
          </p:cNvSpPr>
          <p:nvPr/>
        </p:nvSpPr>
        <p:spPr bwMode="auto">
          <a:xfrm>
            <a:off x="7235825" y="2565400"/>
            <a:ext cx="504825" cy="144463"/>
          </a:xfrm>
          <a:prstGeom prst="rightArrow">
            <a:avLst>
              <a:gd name="adj1" fmla="val 50000"/>
              <a:gd name="adj2" fmla="val 87362"/>
            </a:avLst>
          </a:prstGeom>
          <a:solidFill>
            <a:srgbClr val="CCCCFF"/>
          </a:solidFill>
          <a:ln w="9525">
            <a:solidFill>
              <a:schemeClr val="tx1"/>
            </a:solidFill>
            <a:miter lim="800000"/>
            <a:headEnd/>
            <a:tailEnd/>
          </a:ln>
        </p:spPr>
        <p:txBody>
          <a:bodyPr wrap="none" anchor="ctr"/>
          <a:lstStyle/>
          <a:p>
            <a:endParaRPr lang="zh-CN" altLang="en-US"/>
          </a:p>
        </p:txBody>
      </p:sp>
      <p:sp>
        <p:nvSpPr>
          <p:cNvPr id="68638" name="AutoShape 49"/>
          <p:cNvSpPr>
            <a:spLocks noChangeArrowheads="1"/>
          </p:cNvSpPr>
          <p:nvPr/>
        </p:nvSpPr>
        <p:spPr bwMode="auto">
          <a:xfrm>
            <a:off x="8262938" y="2708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8639" name="AutoShape 51"/>
          <p:cNvSpPr>
            <a:spLocks noChangeArrowheads="1"/>
          </p:cNvSpPr>
          <p:nvPr/>
        </p:nvSpPr>
        <p:spPr bwMode="auto">
          <a:xfrm>
            <a:off x="5219700" y="2852738"/>
            <a:ext cx="196850" cy="215900"/>
          </a:xfrm>
          <a:prstGeom prst="upArrow">
            <a:avLst>
              <a:gd name="adj1" fmla="val 50000"/>
              <a:gd name="adj2" fmla="val 27419"/>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8640" name="Text Box 52"/>
          <p:cNvSpPr txBox="1">
            <a:spLocks noChangeArrowheads="1"/>
          </p:cNvSpPr>
          <p:nvPr/>
        </p:nvSpPr>
        <p:spPr bwMode="auto">
          <a:xfrm>
            <a:off x="1187450" y="1125538"/>
            <a:ext cx="5810250" cy="822325"/>
          </a:xfrm>
          <a:prstGeom prst="rect">
            <a:avLst/>
          </a:prstGeom>
          <a:noFill/>
          <a:ln w="12700">
            <a:noFill/>
            <a:miter lim="800000"/>
            <a:headEnd type="none" w="sm" len="lg"/>
            <a:tailEnd type="none" w="sm" len="lg"/>
          </a:ln>
        </p:spPr>
        <p:txBody>
          <a:bodyPr>
            <a:spAutoFit/>
          </a:bodyPr>
          <a:lstStyle/>
          <a:p>
            <a:pPr defTabSz="762000"/>
            <a:r>
              <a:rPr lang="zh-CN" altLang="en-US">
                <a:solidFill>
                  <a:srgbClr val="333399"/>
                </a:solidFill>
                <a:latin typeface="Arial" pitchFamily="34" charset="0"/>
                <a:ea typeface="黑体" pitchFamily="2" charset="-122"/>
              </a:rPr>
              <a:t>说明：应用层剥去首部，</a:t>
            </a:r>
          </a:p>
          <a:p>
            <a:pPr defTabSz="762000"/>
            <a:r>
              <a:rPr lang="zh-CN" altLang="en-US">
                <a:solidFill>
                  <a:srgbClr val="333399"/>
                </a:solidFill>
                <a:latin typeface="Arial" pitchFamily="34" charset="0"/>
                <a:ea typeface="黑体" pitchFamily="2" charset="-122"/>
              </a:rPr>
              <a:t>           取出应用进程数据上交给</a:t>
            </a:r>
            <a:r>
              <a:rPr lang="en-US" altLang="zh-CN">
                <a:solidFill>
                  <a:srgbClr val="333399"/>
                </a:solidFill>
                <a:latin typeface="Arial" pitchFamily="34" charset="0"/>
                <a:ea typeface="黑体" pitchFamily="2" charset="-122"/>
              </a:rPr>
              <a:t>AP2</a:t>
            </a:r>
          </a:p>
        </p:txBody>
      </p:sp>
      <p:sp>
        <p:nvSpPr>
          <p:cNvPr id="68641" name="Line 53"/>
          <p:cNvSpPr>
            <a:spLocks noChangeShapeType="1"/>
          </p:cNvSpPr>
          <p:nvPr/>
        </p:nvSpPr>
        <p:spPr bwMode="auto">
          <a:xfrm>
            <a:off x="3851275" y="1916113"/>
            <a:ext cx="4249738" cy="936625"/>
          </a:xfrm>
          <a:prstGeom prst="line">
            <a:avLst/>
          </a:prstGeom>
          <a:noFill/>
          <a:ln w="9525">
            <a:solidFill>
              <a:srgbClr val="FF0000"/>
            </a:solidFill>
            <a:round/>
            <a:headEnd/>
            <a:tailEnd type="triangle" w="med" len="med"/>
          </a:ln>
        </p:spPr>
        <p:txBody>
          <a:bodyPr/>
          <a:lstStyle/>
          <a:p>
            <a:endParaRPr lang="zh-CN" altLang="en-US"/>
          </a:p>
        </p:txBody>
      </p:sp>
      <p:sp>
        <p:nvSpPr>
          <p:cNvPr id="68642" name="Text Box 54"/>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49"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3"/>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p>
            <a:endParaRPr lang="zh-CN" altLang="en-US"/>
          </a:p>
        </p:txBody>
      </p:sp>
      <p:sp>
        <p:nvSpPr>
          <p:cNvPr id="69635" name="AutoShape 4"/>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9636" name="Text Box 5"/>
          <p:cNvSpPr txBox="1">
            <a:spLocks noChangeArrowheads="1"/>
          </p:cNvSpPr>
          <p:nvPr/>
        </p:nvSpPr>
        <p:spPr bwMode="auto">
          <a:xfrm>
            <a:off x="781050" y="302736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9637" name="Text Box 6"/>
          <p:cNvSpPr txBox="1">
            <a:spLocks noChangeArrowheads="1"/>
          </p:cNvSpPr>
          <p:nvPr/>
        </p:nvSpPr>
        <p:spPr bwMode="auto">
          <a:xfrm>
            <a:off x="781050" y="365442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9638" name="Text Box 7"/>
          <p:cNvSpPr txBox="1">
            <a:spLocks noChangeArrowheads="1"/>
          </p:cNvSpPr>
          <p:nvPr/>
        </p:nvSpPr>
        <p:spPr bwMode="auto">
          <a:xfrm>
            <a:off x="781050" y="42116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9639" name="Text Box 8"/>
          <p:cNvSpPr txBox="1">
            <a:spLocks noChangeArrowheads="1"/>
          </p:cNvSpPr>
          <p:nvPr/>
        </p:nvSpPr>
        <p:spPr bwMode="auto">
          <a:xfrm>
            <a:off x="781050" y="4770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9640" name="Text Box 9"/>
          <p:cNvSpPr txBox="1">
            <a:spLocks noChangeArrowheads="1"/>
          </p:cNvSpPr>
          <p:nvPr/>
        </p:nvSpPr>
        <p:spPr bwMode="auto">
          <a:xfrm>
            <a:off x="781050" y="5337175"/>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9641" name="Freeform 10"/>
          <p:cNvSpPr>
            <a:spLocks/>
          </p:cNvSpPr>
          <p:nvPr/>
        </p:nvSpPr>
        <p:spPr bwMode="auto">
          <a:xfrm>
            <a:off x="533400" y="3449638"/>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42" name="Freeform 11"/>
          <p:cNvSpPr>
            <a:spLocks/>
          </p:cNvSpPr>
          <p:nvPr/>
        </p:nvSpPr>
        <p:spPr bwMode="auto">
          <a:xfrm>
            <a:off x="542925" y="4024313"/>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43" name="Freeform 12"/>
          <p:cNvSpPr>
            <a:spLocks/>
          </p:cNvSpPr>
          <p:nvPr/>
        </p:nvSpPr>
        <p:spPr bwMode="auto">
          <a:xfrm>
            <a:off x="520700" y="4600575"/>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44" name="Freeform 13"/>
          <p:cNvSpPr>
            <a:spLocks/>
          </p:cNvSpPr>
          <p:nvPr/>
        </p:nvSpPr>
        <p:spPr bwMode="auto">
          <a:xfrm>
            <a:off x="520700" y="5192713"/>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45" name="AutoShape 14"/>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9646" name="Text Box 15"/>
          <p:cNvSpPr txBox="1">
            <a:spLocks noChangeArrowheads="1"/>
          </p:cNvSpPr>
          <p:nvPr/>
        </p:nvSpPr>
        <p:spPr bwMode="auto">
          <a:xfrm>
            <a:off x="7924800" y="2992438"/>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5</a:t>
            </a:r>
          </a:p>
        </p:txBody>
      </p:sp>
      <p:sp>
        <p:nvSpPr>
          <p:cNvPr id="69647" name="Text Box 16"/>
          <p:cNvSpPr txBox="1">
            <a:spLocks noChangeArrowheads="1"/>
          </p:cNvSpPr>
          <p:nvPr/>
        </p:nvSpPr>
        <p:spPr bwMode="auto">
          <a:xfrm>
            <a:off x="7924800" y="3619500"/>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4</a:t>
            </a:r>
          </a:p>
        </p:txBody>
      </p:sp>
      <p:sp>
        <p:nvSpPr>
          <p:cNvPr id="69648" name="Text Box 17"/>
          <p:cNvSpPr txBox="1">
            <a:spLocks noChangeArrowheads="1"/>
          </p:cNvSpPr>
          <p:nvPr/>
        </p:nvSpPr>
        <p:spPr bwMode="auto">
          <a:xfrm>
            <a:off x="7924800" y="4176713"/>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3</a:t>
            </a:r>
          </a:p>
        </p:txBody>
      </p:sp>
      <p:sp>
        <p:nvSpPr>
          <p:cNvPr id="69649" name="Text Box 18"/>
          <p:cNvSpPr txBox="1">
            <a:spLocks noChangeArrowheads="1"/>
          </p:cNvSpPr>
          <p:nvPr/>
        </p:nvSpPr>
        <p:spPr bwMode="auto">
          <a:xfrm>
            <a:off x="7924800" y="4737100"/>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2</a:t>
            </a:r>
          </a:p>
        </p:txBody>
      </p:sp>
      <p:sp>
        <p:nvSpPr>
          <p:cNvPr id="69650" name="Text Box 19"/>
          <p:cNvSpPr txBox="1">
            <a:spLocks noChangeArrowheads="1"/>
          </p:cNvSpPr>
          <p:nvPr/>
        </p:nvSpPr>
        <p:spPr bwMode="auto">
          <a:xfrm>
            <a:off x="7924800" y="5302250"/>
            <a:ext cx="325438"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1</a:t>
            </a:r>
          </a:p>
        </p:txBody>
      </p:sp>
      <p:sp>
        <p:nvSpPr>
          <p:cNvPr id="69651" name="Freeform 20"/>
          <p:cNvSpPr>
            <a:spLocks/>
          </p:cNvSpPr>
          <p:nvPr/>
        </p:nvSpPr>
        <p:spPr bwMode="auto">
          <a:xfrm>
            <a:off x="7886700" y="3414713"/>
            <a:ext cx="847725" cy="61912"/>
          </a:xfrm>
          <a:custGeom>
            <a:avLst/>
            <a:gdLst>
              <a:gd name="T0" fmla="*/ 0 w 534"/>
              <a:gd name="T1" fmla="*/ 91264174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52" name="Freeform 21"/>
          <p:cNvSpPr>
            <a:spLocks/>
          </p:cNvSpPr>
          <p:nvPr/>
        </p:nvSpPr>
        <p:spPr bwMode="auto">
          <a:xfrm>
            <a:off x="7896225" y="3989388"/>
            <a:ext cx="847725" cy="61912"/>
          </a:xfrm>
          <a:custGeom>
            <a:avLst/>
            <a:gdLst>
              <a:gd name="T0" fmla="*/ 0 w 534"/>
              <a:gd name="T1" fmla="*/ 78225807 h 42"/>
              <a:gd name="T2" fmla="*/ 1179432983 w 534"/>
              <a:gd name="T3" fmla="*/ 91264174 h 42"/>
              <a:gd name="T4" fmla="*/ 1345763219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53" name="Freeform 22"/>
          <p:cNvSpPr>
            <a:spLocks/>
          </p:cNvSpPr>
          <p:nvPr/>
        </p:nvSpPr>
        <p:spPr bwMode="auto">
          <a:xfrm>
            <a:off x="7874000" y="4565650"/>
            <a:ext cx="869950" cy="60325"/>
          </a:xfrm>
          <a:custGeom>
            <a:avLst/>
            <a:gdLst>
              <a:gd name="T0" fmla="*/ 0 w 548"/>
              <a:gd name="T1" fmla="*/ 86645363 h 42"/>
              <a:gd name="T2" fmla="*/ 1214715168 w 548"/>
              <a:gd name="T3" fmla="*/ 86645363 h 42"/>
              <a:gd name="T4" fmla="*/ 1381045407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54" name="Freeform 23"/>
          <p:cNvSpPr>
            <a:spLocks/>
          </p:cNvSpPr>
          <p:nvPr/>
        </p:nvSpPr>
        <p:spPr bwMode="auto">
          <a:xfrm>
            <a:off x="7874000" y="5157788"/>
            <a:ext cx="860425" cy="60325"/>
          </a:xfrm>
          <a:custGeom>
            <a:avLst/>
            <a:gdLst>
              <a:gd name="T0" fmla="*/ 0 w 542"/>
              <a:gd name="T1" fmla="*/ 86645363 h 42"/>
              <a:gd name="T2" fmla="*/ 1199594232 w 542"/>
              <a:gd name="T3" fmla="*/ 86645363 h 42"/>
              <a:gd name="T4" fmla="*/ 1365924469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a:solidFill>
              <a:schemeClr val="tx1"/>
            </a:solidFill>
            <a:round/>
            <a:headEnd type="none" w="sm" len="lg"/>
            <a:tailEnd type="none" w="sm" len="lg"/>
          </a:ln>
        </p:spPr>
        <p:txBody>
          <a:bodyPr wrap="none" anchor="ctr"/>
          <a:lstStyle/>
          <a:p>
            <a:endParaRPr lang="zh-CN" altLang="en-US"/>
          </a:p>
        </p:txBody>
      </p:sp>
      <p:sp>
        <p:nvSpPr>
          <p:cNvPr id="69655" name="Text Box 24"/>
          <p:cNvSpPr txBox="1">
            <a:spLocks noChangeArrowheads="1"/>
          </p:cNvSpPr>
          <p:nvPr/>
        </p:nvSpPr>
        <p:spPr bwMode="auto">
          <a:xfrm>
            <a:off x="395288"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1</a:t>
            </a:r>
          </a:p>
        </p:txBody>
      </p:sp>
      <p:sp>
        <p:nvSpPr>
          <p:cNvPr id="69656" name="AutoShape 25"/>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9657" name="Text Box 26"/>
          <p:cNvSpPr txBox="1">
            <a:spLocks noChangeArrowheads="1"/>
          </p:cNvSpPr>
          <p:nvPr/>
        </p:nvSpPr>
        <p:spPr bwMode="auto">
          <a:xfrm>
            <a:off x="8027988" y="2422525"/>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2</a:t>
            </a:r>
            <a:endParaRPr lang="en-US" altLang="zh-CN" sz="2000" b="1">
              <a:solidFill>
                <a:srgbClr val="333399"/>
              </a:solidFill>
              <a:latin typeface="Arial" pitchFamily="34" charset="0"/>
            </a:endParaRPr>
          </a:p>
        </p:txBody>
      </p:sp>
      <p:sp>
        <p:nvSpPr>
          <p:cNvPr id="69658" name="AutoShape 27"/>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p>
            <a:endParaRPr lang="zh-CN" altLang="en-US"/>
          </a:p>
        </p:txBody>
      </p:sp>
      <p:sp>
        <p:nvSpPr>
          <p:cNvPr id="69659" name="Text Box 28"/>
          <p:cNvSpPr txBox="1">
            <a:spLocks noChangeArrowheads="1"/>
          </p:cNvSpPr>
          <p:nvPr/>
        </p:nvSpPr>
        <p:spPr bwMode="auto">
          <a:xfrm>
            <a:off x="558800" y="2481263"/>
            <a:ext cx="615950" cy="396875"/>
          </a:xfrm>
          <a:prstGeom prst="rect">
            <a:avLst/>
          </a:prstGeom>
          <a:noFill/>
          <a:ln w="12700">
            <a:noFill/>
            <a:miter lim="800000"/>
            <a:headEnd/>
            <a:tailEnd/>
          </a:ln>
        </p:spPr>
        <p:txBody>
          <a:bodyPr wrap="none">
            <a:spAutoFit/>
          </a:bodyPr>
          <a:lstStyle/>
          <a:p>
            <a:pPr defTabSz="762000" eaLnBrk="0" hangingPunct="0"/>
            <a:r>
              <a:rPr lang="en-US" altLang="zh-CN" sz="2000">
                <a:solidFill>
                  <a:srgbClr val="333399"/>
                </a:solidFill>
                <a:latin typeface="Arial" pitchFamily="34" charset="0"/>
              </a:rPr>
              <a:t>AP</a:t>
            </a:r>
            <a:r>
              <a:rPr lang="en-US" altLang="zh-CN" sz="2000" b="1" baseline="-25000">
                <a:solidFill>
                  <a:srgbClr val="333399"/>
                </a:solidFill>
                <a:latin typeface="Arial" pitchFamily="34" charset="0"/>
              </a:rPr>
              <a:t>1</a:t>
            </a:r>
            <a:endParaRPr lang="en-US" altLang="zh-CN" sz="2000" b="1">
              <a:solidFill>
                <a:srgbClr val="333399"/>
              </a:solidFill>
              <a:latin typeface="Arial" pitchFamily="34" charset="0"/>
            </a:endParaRPr>
          </a:p>
        </p:txBody>
      </p:sp>
      <p:sp>
        <p:nvSpPr>
          <p:cNvPr id="69660" name="Text Box 29"/>
          <p:cNvSpPr txBox="1">
            <a:spLocks noChangeArrowheads="1"/>
          </p:cNvSpPr>
          <p:nvPr/>
        </p:nvSpPr>
        <p:spPr bwMode="auto">
          <a:xfrm>
            <a:off x="7770813" y="1973263"/>
            <a:ext cx="868362"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pitchFamily="34" charset="0"/>
                <a:ea typeface="黑体" pitchFamily="2" charset="-122"/>
              </a:rPr>
              <a:t>主机</a:t>
            </a:r>
            <a:r>
              <a:rPr lang="zh-CN" altLang="en-US" sz="1000">
                <a:solidFill>
                  <a:srgbClr val="333399"/>
                </a:solidFill>
                <a:latin typeface="Arial" pitchFamily="34" charset="0"/>
                <a:ea typeface="黑体" pitchFamily="2" charset="-122"/>
              </a:rPr>
              <a:t> </a:t>
            </a:r>
            <a:r>
              <a:rPr lang="en-US" altLang="zh-CN" sz="2000">
                <a:solidFill>
                  <a:srgbClr val="333399"/>
                </a:solidFill>
                <a:latin typeface="Arial" pitchFamily="34" charset="0"/>
                <a:ea typeface="黑体" pitchFamily="2" charset="-122"/>
              </a:rPr>
              <a:t>2</a:t>
            </a:r>
          </a:p>
        </p:txBody>
      </p:sp>
      <p:sp>
        <p:nvSpPr>
          <p:cNvPr id="69661" name="Rectangle 30"/>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sp>
        <p:nvSpPr>
          <p:cNvPr id="69662" name="Text Box 32"/>
          <p:cNvSpPr txBox="1">
            <a:spLocks noChangeArrowheads="1"/>
          </p:cNvSpPr>
          <p:nvPr/>
        </p:nvSpPr>
        <p:spPr bwMode="auto">
          <a:xfrm>
            <a:off x="2627313" y="2420938"/>
            <a:ext cx="1454150" cy="396875"/>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应用层首部</a:t>
            </a:r>
            <a:endParaRPr lang="zh-CN" altLang="en-US" sz="2000">
              <a:solidFill>
                <a:srgbClr val="333399"/>
              </a:solidFill>
              <a:ea typeface="黑体" pitchFamily="2" charset="-122"/>
            </a:endParaRPr>
          </a:p>
        </p:txBody>
      </p:sp>
      <p:sp>
        <p:nvSpPr>
          <p:cNvPr id="69663" name="Line 33"/>
          <p:cNvSpPr>
            <a:spLocks noChangeShapeType="1"/>
          </p:cNvSpPr>
          <p:nvPr/>
        </p:nvSpPr>
        <p:spPr bwMode="auto">
          <a:xfrm>
            <a:off x="3348038" y="2781300"/>
            <a:ext cx="431800" cy="287338"/>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69664" name="Rectangle 34"/>
          <p:cNvSpPr>
            <a:spLocks noChangeArrowheads="1"/>
          </p:cNvSpPr>
          <p:nvPr/>
        </p:nvSpPr>
        <p:spPr bwMode="auto">
          <a:xfrm>
            <a:off x="3563938" y="3070225"/>
            <a:ext cx="504825" cy="358775"/>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9665" name="Rectangle 35"/>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p>
            <a:pPr algn="ctr"/>
            <a:r>
              <a:rPr kumimoji="0" lang="en-US" altLang="zh-CN" sz="2000">
                <a:solidFill>
                  <a:srgbClr val="333399"/>
                </a:solidFill>
                <a:latin typeface="Arial" pitchFamily="34" charset="0"/>
                <a:ea typeface="黑体" pitchFamily="2" charset="-122"/>
              </a:rPr>
              <a:t>10100110100101  </a:t>
            </a:r>
            <a:r>
              <a:rPr kumimoji="0" lang="zh-CN" altLang="en-US" sz="2000">
                <a:solidFill>
                  <a:srgbClr val="333399"/>
                </a:solidFill>
                <a:latin typeface="Arial" pitchFamily="34" charset="0"/>
                <a:ea typeface="黑体" pitchFamily="2" charset="-122"/>
              </a:rPr>
              <a:t>比  特  流  </a:t>
            </a:r>
            <a:r>
              <a:rPr kumimoji="0" lang="en-US" altLang="zh-CN" sz="2000">
                <a:solidFill>
                  <a:srgbClr val="333399"/>
                </a:solidFill>
                <a:latin typeface="Arial" pitchFamily="34" charset="0"/>
                <a:ea typeface="黑体" pitchFamily="2" charset="-122"/>
              </a:rPr>
              <a:t>110101110101</a:t>
            </a:r>
          </a:p>
        </p:txBody>
      </p:sp>
      <p:sp>
        <p:nvSpPr>
          <p:cNvPr id="69666" name="Rectangle 37"/>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grpSp>
        <p:nvGrpSpPr>
          <p:cNvPr id="2" name="Group 38"/>
          <p:cNvGrpSpPr>
            <a:grpSpLocks/>
          </p:cNvGrpSpPr>
          <p:nvPr/>
        </p:nvGrpSpPr>
        <p:grpSpPr bwMode="auto">
          <a:xfrm>
            <a:off x="3563938" y="3646488"/>
            <a:ext cx="3095625" cy="358775"/>
            <a:chOff x="2245" y="2297"/>
            <a:chExt cx="1950" cy="226"/>
          </a:xfrm>
        </p:grpSpPr>
        <p:sp>
          <p:nvSpPr>
            <p:cNvPr id="69718" name="Rectangle 39"/>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9719" name="Rectangle 40"/>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grpSp>
      <p:grpSp>
        <p:nvGrpSpPr>
          <p:cNvPr id="3" name="Group 41"/>
          <p:cNvGrpSpPr>
            <a:grpSpLocks/>
          </p:cNvGrpSpPr>
          <p:nvPr/>
        </p:nvGrpSpPr>
        <p:grpSpPr bwMode="auto">
          <a:xfrm>
            <a:off x="3059113" y="4222750"/>
            <a:ext cx="3600450" cy="358775"/>
            <a:chOff x="1927" y="2660"/>
            <a:chExt cx="2268" cy="226"/>
          </a:xfrm>
        </p:grpSpPr>
        <p:sp>
          <p:nvSpPr>
            <p:cNvPr id="69715" name="Rectangle 42"/>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9716" name="Rectangle 43"/>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9717" name="Rectangle 44"/>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grpSp>
      <p:grpSp>
        <p:nvGrpSpPr>
          <p:cNvPr id="4" name="Group 45"/>
          <p:cNvGrpSpPr>
            <a:grpSpLocks/>
          </p:cNvGrpSpPr>
          <p:nvPr/>
        </p:nvGrpSpPr>
        <p:grpSpPr bwMode="auto">
          <a:xfrm>
            <a:off x="2555875" y="4799013"/>
            <a:ext cx="4103688" cy="358775"/>
            <a:chOff x="1610" y="3023"/>
            <a:chExt cx="2585" cy="226"/>
          </a:xfrm>
        </p:grpSpPr>
        <p:sp>
          <p:nvSpPr>
            <p:cNvPr id="69711" name="Rectangle 46"/>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9712" name="Rectangle 47"/>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9713" name="Rectangle 48"/>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5</a:t>
              </a:r>
            </a:p>
          </p:txBody>
        </p:sp>
        <p:sp>
          <p:nvSpPr>
            <p:cNvPr id="69714" name="Rectangle 49"/>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p>
              <a:pPr algn="ctr"/>
              <a:r>
                <a:rPr kumimoji="0" lang="zh-CN" altLang="en-US" sz="2000">
                  <a:solidFill>
                    <a:srgbClr val="333399"/>
                  </a:solidFill>
                  <a:latin typeface="Tahoma" pitchFamily="34" charset="0"/>
                  <a:ea typeface="黑体" pitchFamily="2" charset="-122"/>
                </a:rPr>
                <a:t>应 用 进 程 数 据</a:t>
              </a:r>
            </a:p>
          </p:txBody>
        </p:sp>
      </p:grpSp>
      <p:sp>
        <p:nvSpPr>
          <p:cNvPr id="69670" name="AutoShape 51"/>
          <p:cNvSpPr>
            <a:spLocks noChangeArrowheads="1"/>
          </p:cNvSpPr>
          <p:nvPr/>
        </p:nvSpPr>
        <p:spPr bwMode="auto">
          <a:xfrm flipV="1">
            <a:off x="654050" y="2835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71" name="AutoShape 54"/>
          <p:cNvSpPr>
            <a:spLocks noChangeArrowheads="1"/>
          </p:cNvSpPr>
          <p:nvPr/>
        </p:nvSpPr>
        <p:spPr bwMode="auto">
          <a:xfrm rot="10800000">
            <a:off x="650875" y="3359150"/>
            <a:ext cx="198438" cy="395288"/>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72" name="AutoShape 57"/>
          <p:cNvSpPr>
            <a:spLocks noChangeArrowheads="1"/>
          </p:cNvSpPr>
          <p:nvPr/>
        </p:nvSpPr>
        <p:spPr bwMode="auto">
          <a:xfrm rot="10800000">
            <a:off x="650875" y="3917950"/>
            <a:ext cx="198438" cy="393700"/>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73" name="AutoShape 60"/>
          <p:cNvSpPr>
            <a:spLocks noChangeArrowheads="1"/>
          </p:cNvSpPr>
          <p:nvPr/>
        </p:nvSpPr>
        <p:spPr bwMode="auto">
          <a:xfrm rot="10800000">
            <a:off x="649288" y="4556125"/>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74" name="AutoShape 63"/>
          <p:cNvSpPr>
            <a:spLocks noChangeArrowheads="1"/>
          </p:cNvSpPr>
          <p:nvPr/>
        </p:nvSpPr>
        <p:spPr bwMode="auto">
          <a:xfrm rot="10800000">
            <a:off x="649288" y="514826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grpSp>
        <p:nvGrpSpPr>
          <p:cNvPr id="5" name="Group 65"/>
          <p:cNvGrpSpPr>
            <a:grpSpLocks/>
          </p:cNvGrpSpPr>
          <p:nvPr/>
        </p:nvGrpSpPr>
        <p:grpSpPr bwMode="auto">
          <a:xfrm>
            <a:off x="2051050" y="2930525"/>
            <a:ext cx="1512888" cy="1074738"/>
            <a:chOff x="1292" y="1846"/>
            <a:chExt cx="953" cy="677"/>
          </a:xfrm>
        </p:grpSpPr>
        <p:sp>
          <p:nvSpPr>
            <p:cNvPr id="69708" name="Rectangle 66"/>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4</a:t>
              </a:r>
            </a:p>
          </p:txBody>
        </p:sp>
        <p:sp>
          <p:nvSpPr>
            <p:cNvPr id="69709" name="Text Box 67"/>
            <p:cNvSpPr txBox="1">
              <a:spLocks noChangeArrowheads="1"/>
            </p:cNvSpPr>
            <p:nvPr/>
          </p:nvSpPr>
          <p:spPr bwMode="auto">
            <a:xfrm>
              <a:off x="1292" y="1846"/>
              <a:ext cx="916"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运输层首部</a:t>
              </a:r>
              <a:endParaRPr lang="zh-CN" altLang="en-US" sz="2000">
                <a:solidFill>
                  <a:srgbClr val="333399"/>
                </a:solidFill>
                <a:ea typeface="黑体" pitchFamily="2" charset="-122"/>
              </a:endParaRPr>
            </a:p>
          </p:txBody>
        </p:sp>
        <p:sp>
          <p:nvSpPr>
            <p:cNvPr id="69710" name="Line 68"/>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p:spPr>
          <p:txBody>
            <a:bodyPr wrap="none" anchor="ctr"/>
            <a:lstStyle/>
            <a:p>
              <a:endParaRPr lang="zh-CN" altLang="en-US"/>
            </a:p>
          </p:txBody>
        </p:sp>
      </p:grpSp>
      <p:grpSp>
        <p:nvGrpSpPr>
          <p:cNvPr id="6" name="Group 69"/>
          <p:cNvGrpSpPr>
            <a:grpSpLocks/>
          </p:cNvGrpSpPr>
          <p:nvPr/>
        </p:nvGrpSpPr>
        <p:grpSpPr bwMode="auto">
          <a:xfrm>
            <a:off x="1533525" y="3429000"/>
            <a:ext cx="1525588" cy="1152525"/>
            <a:chOff x="966" y="2160"/>
            <a:chExt cx="961" cy="726"/>
          </a:xfrm>
        </p:grpSpPr>
        <p:sp>
          <p:nvSpPr>
            <p:cNvPr id="69705" name="Rectangle 70"/>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3</a:t>
              </a:r>
            </a:p>
          </p:txBody>
        </p:sp>
        <p:sp>
          <p:nvSpPr>
            <p:cNvPr id="69706" name="Text Box 71"/>
            <p:cNvSpPr txBox="1">
              <a:spLocks noChangeArrowheads="1"/>
            </p:cNvSpPr>
            <p:nvPr/>
          </p:nvSpPr>
          <p:spPr bwMode="auto">
            <a:xfrm>
              <a:off x="966" y="2160"/>
              <a:ext cx="916" cy="250"/>
            </a:xfrm>
            <a:prstGeom prst="rect">
              <a:avLst/>
            </a:prstGeom>
            <a:noFill/>
            <a:ln w="12700">
              <a:noFill/>
              <a:miter lim="800000"/>
              <a:headEnd type="none" w="sm" len="lg"/>
              <a:tailEnd type="none" w="sm" len="lg"/>
            </a:ln>
          </p:spPr>
          <p:txBody>
            <a:bodyPr wrap="none">
              <a:spAutoFit/>
            </a:bodyPr>
            <a:lstStyle/>
            <a:p>
              <a:pPr defTabSz="762000" eaLnBrk="0" hangingPunct="0"/>
              <a:r>
                <a:rPr lang="zh-CN" altLang="en-US" sz="2000">
                  <a:solidFill>
                    <a:srgbClr val="333399"/>
                  </a:solidFill>
                  <a:latin typeface="Arial Rounded MT Bold" pitchFamily="34" charset="0"/>
                  <a:ea typeface="黑体" pitchFamily="2" charset="-122"/>
                </a:rPr>
                <a:t>网络层首部</a:t>
              </a:r>
              <a:endParaRPr lang="zh-CN" altLang="en-US" sz="2000">
                <a:solidFill>
                  <a:srgbClr val="333399"/>
                </a:solidFill>
                <a:ea typeface="黑体" pitchFamily="2" charset="-122"/>
              </a:endParaRPr>
            </a:p>
          </p:txBody>
        </p:sp>
        <p:sp>
          <p:nvSpPr>
            <p:cNvPr id="69707" name="Line 72"/>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p:spPr>
          <p:txBody>
            <a:bodyPr wrap="none" anchor="ctr"/>
            <a:lstStyle/>
            <a:p>
              <a:endParaRPr lang="zh-CN" altLang="en-US"/>
            </a:p>
          </p:txBody>
        </p:sp>
      </p:grpSp>
      <p:grpSp>
        <p:nvGrpSpPr>
          <p:cNvPr id="7" name="Group 73"/>
          <p:cNvGrpSpPr>
            <a:grpSpLocks/>
          </p:cNvGrpSpPr>
          <p:nvPr/>
        </p:nvGrpSpPr>
        <p:grpSpPr bwMode="auto">
          <a:xfrm>
            <a:off x="1393825" y="3860800"/>
            <a:ext cx="1162050" cy="1295400"/>
            <a:chOff x="878" y="2432"/>
            <a:chExt cx="732" cy="816"/>
          </a:xfrm>
        </p:grpSpPr>
        <p:sp>
          <p:nvSpPr>
            <p:cNvPr id="69702" name="Rectangle 74"/>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H</a:t>
              </a:r>
              <a:r>
                <a:rPr kumimoji="0" lang="en-US" altLang="zh-CN" sz="1800" b="1" baseline="-25000">
                  <a:solidFill>
                    <a:srgbClr val="333399"/>
                  </a:solidFill>
                  <a:latin typeface="Arial" pitchFamily="34" charset="0"/>
                </a:rPr>
                <a:t>2</a:t>
              </a:r>
            </a:p>
          </p:txBody>
        </p:sp>
        <p:sp>
          <p:nvSpPr>
            <p:cNvPr id="69703" name="Text Box 75"/>
            <p:cNvSpPr txBox="1">
              <a:spLocks noChangeArrowheads="1"/>
            </p:cNvSpPr>
            <p:nvPr/>
          </p:nvSpPr>
          <p:spPr bwMode="auto">
            <a:xfrm>
              <a:off x="878" y="2432"/>
              <a:ext cx="596" cy="404"/>
            </a:xfrm>
            <a:prstGeom prst="rect">
              <a:avLst/>
            </a:prstGeom>
            <a:noFill/>
            <a:ln w="12700">
              <a:noFill/>
              <a:miter lim="800000"/>
              <a:headEnd type="none" w="sm" len="lg"/>
              <a:tailEnd type="none" w="sm" len="lg"/>
            </a:ln>
          </p:spPr>
          <p:txBody>
            <a:bodyPr wrap="none">
              <a:spAutoFit/>
            </a:bodyPr>
            <a:lstStyle/>
            <a:p>
              <a:pPr algn="ctr" defTabSz="762000" eaLnBrk="0" hangingPunct="0">
                <a:lnSpc>
                  <a:spcPct val="90000"/>
                </a:lnSpc>
              </a:pPr>
              <a:r>
                <a:rPr lang="zh-CN" altLang="en-US" sz="2000">
                  <a:solidFill>
                    <a:srgbClr val="333399"/>
                  </a:solidFill>
                  <a:latin typeface="Arial Rounded MT Bold" pitchFamily="34" charset="0"/>
                  <a:ea typeface="黑体" pitchFamily="2" charset="-122"/>
                </a:rPr>
                <a:t>链路层</a:t>
              </a:r>
            </a:p>
            <a:p>
              <a:pPr algn="ctr" defTabSz="762000" eaLnBrk="0" hangingPunct="0">
                <a:lnSpc>
                  <a:spcPct val="90000"/>
                </a:lnSpc>
              </a:pPr>
              <a:r>
                <a:rPr lang="zh-CN" altLang="en-US" sz="2000">
                  <a:solidFill>
                    <a:srgbClr val="333399"/>
                  </a:solidFill>
                  <a:latin typeface="Arial Rounded MT Bold" pitchFamily="34" charset="0"/>
                  <a:ea typeface="黑体" pitchFamily="2" charset="-122"/>
                </a:rPr>
                <a:t>首部</a:t>
              </a:r>
              <a:endParaRPr lang="zh-CN" altLang="en-US" sz="2000">
                <a:solidFill>
                  <a:srgbClr val="333399"/>
                </a:solidFill>
                <a:ea typeface="黑体" pitchFamily="2" charset="-122"/>
              </a:endParaRPr>
            </a:p>
          </p:txBody>
        </p:sp>
        <p:sp>
          <p:nvSpPr>
            <p:cNvPr id="69704" name="Line 76"/>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p:spPr>
          <p:txBody>
            <a:bodyPr wrap="none" anchor="ctr"/>
            <a:lstStyle/>
            <a:p>
              <a:endParaRPr lang="zh-CN" altLang="en-US"/>
            </a:p>
          </p:txBody>
        </p:sp>
      </p:grpSp>
      <p:grpSp>
        <p:nvGrpSpPr>
          <p:cNvPr id="8" name="Group 77"/>
          <p:cNvGrpSpPr>
            <a:grpSpLocks/>
          </p:cNvGrpSpPr>
          <p:nvPr/>
        </p:nvGrpSpPr>
        <p:grpSpPr bwMode="auto">
          <a:xfrm>
            <a:off x="6659563" y="3867150"/>
            <a:ext cx="1008062" cy="1290638"/>
            <a:chOff x="4195" y="2436"/>
            <a:chExt cx="635" cy="813"/>
          </a:xfrm>
        </p:grpSpPr>
        <p:sp>
          <p:nvSpPr>
            <p:cNvPr id="69699" name="Rectangle 78"/>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p>
              <a:pPr algn="ctr"/>
              <a:r>
                <a:rPr kumimoji="0" lang="en-US" altLang="zh-CN" sz="1800">
                  <a:solidFill>
                    <a:srgbClr val="333399"/>
                  </a:solidFill>
                  <a:latin typeface="Arial" pitchFamily="34" charset="0"/>
                </a:rPr>
                <a:t>T</a:t>
              </a:r>
              <a:r>
                <a:rPr kumimoji="0" lang="en-US" altLang="zh-CN" sz="1800" b="1" baseline="-25000">
                  <a:solidFill>
                    <a:srgbClr val="333399"/>
                  </a:solidFill>
                  <a:latin typeface="Arial" pitchFamily="34" charset="0"/>
                </a:rPr>
                <a:t>2</a:t>
              </a:r>
            </a:p>
          </p:txBody>
        </p:sp>
        <p:sp>
          <p:nvSpPr>
            <p:cNvPr id="69700" name="Line 79"/>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p:spPr>
          <p:txBody>
            <a:bodyPr wrap="none" anchor="ctr"/>
            <a:lstStyle/>
            <a:p>
              <a:endParaRPr lang="zh-CN" altLang="en-US"/>
            </a:p>
          </p:txBody>
        </p:sp>
        <p:sp>
          <p:nvSpPr>
            <p:cNvPr id="69701" name="Text Box 80"/>
            <p:cNvSpPr txBox="1">
              <a:spLocks noChangeArrowheads="1"/>
            </p:cNvSpPr>
            <p:nvPr/>
          </p:nvSpPr>
          <p:spPr bwMode="auto">
            <a:xfrm>
              <a:off x="4234" y="2436"/>
              <a:ext cx="596" cy="404"/>
            </a:xfrm>
            <a:prstGeom prst="rect">
              <a:avLst/>
            </a:prstGeom>
            <a:noFill/>
            <a:ln w="12700">
              <a:noFill/>
              <a:miter lim="800000"/>
              <a:headEnd type="none" w="sm" len="lg"/>
              <a:tailEnd type="none" w="sm" len="lg"/>
            </a:ln>
          </p:spPr>
          <p:txBody>
            <a:bodyPr wrap="none">
              <a:spAutoFit/>
            </a:bodyPr>
            <a:lstStyle/>
            <a:p>
              <a:pPr algn="ctr" defTabSz="762000" eaLnBrk="0" hangingPunct="0">
                <a:lnSpc>
                  <a:spcPct val="90000"/>
                </a:lnSpc>
              </a:pPr>
              <a:r>
                <a:rPr lang="zh-CN" altLang="en-US" sz="2000">
                  <a:solidFill>
                    <a:srgbClr val="333399"/>
                  </a:solidFill>
                  <a:latin typeface="Arial Rounded MT Bold" pitchFamily="34" charset="0"/>
                  <a:ea typeface="黑体" pitchFamily="2" charset="-122"/>
                </a:rPr>
                <a:t>链路层</a:t>
              </a:r>
            </a:p>
            <a:p>
              <a:pPr algn="ctr" defTabSz="762000" eaLnBrk="0" hangingPunct="0">
                <a:lnSpc>
                  <a:spcPct val="90000"/>
                </a:lnSpc>
              </a:pPr>
              <a:r>
                <a:rPr lang="zh-CN" altLang="en-US" sz="2000">
                  <a:solidFill>
                    <a:srgbClr val="333399"/>
                  </a:solidFill>
                  <a:latin typeface="Arial Rounded MT Bold" pitchFamily="34" charset="0"/>
                  <a:ea typeface="黑体" pitchFamily="2" charset="-122"/>
                </a:rPr>
                <a:t>尾部</a:t>
              </a:r>
              <a:endParaRPr lang="zh-CN" altLang="en-US" sz="2000">
                <a:solidFill>
                  <a:srgbClr val="333399"/>
                </a:solidFill>
                <a:ea typeface="黑体" pitchFamily="2" charset="-122"/>
              </a:endParaRPr>
            </a:p>
          </p:txBody>
        </p:sp>
      </p:grpSp>
      <p:sp>
        <p:nvSpPr>
          <p:cNvPr id="911442" name="Rectangle 82"/>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69680" name="Rectangle 83"/>
          <p:cNvSpPr>
            <a:spLocks noChangeArrowheads="1"/>
          </p:cNvSpPr>
          <p:nvPr/>
        </p:nvSpPr>
        <p:spPr bwMode="auto">
          <a:xfrm>
            <a:off x="179388" y="115888"/>
            <a:ext cx="6769100" cy="579437"/>
          </a:xfrm>
          <a:prstGeom prst="rect">
            <a:avLst/>
          </a:prstGeom>
          <a:noFill/>
          <a:ln w="12700">
            <a:noFill/>
            <a:miter lim="800000"/>
            <a:headEnd/>
            <a:tailEnd/>
          </a:ln>
        </p:spPr>
        <p:txBody>
          <a:bodyPr>
            <a:spAutoFit/>
          </a:bodyPr>
          <a:lstStyle/>
          <a:p>
            <a:pPr eaLnBrk="0" hangingPunct="0"/>
            <a:r>
              <a:rPr lang="en-US" altLang="zh-CN" sz="3200" b="1"/>
              <a:t>“</a:t>
            </a:r>
            <a:r>
              <a:rPr lang="zh-CN" altLang="en-US" sz="3200" b="1">
                <a:latin typeface="宋体" pitchFamily="2" charset="-122"/>
              </a:rPr>
              <a:t>理想</a:t>
            </a:r>
            <a:r>
              <a:rPr lang="zh-CN" altLang="en-US" sz="3200" b="1"/>
              <a:t>”</a:t>
            </a:r>
            <a:r>
              <a:rPr lang="zh-CN" altLang="en-US" sz="3200" b="1">
                <a:latin typeface="宋体" pitchFamily="2" charset="-122"/>
              </a:rPr>
              <a:t>结构下的计算机通信</a:t>
            </a:r>
          </a:p>
        </p:txBody>
      </p:sp>
      <p:sp>
        <p:nvSpPr>
          <p:cNvPr id="69681" name="AutoShape 84"/>
          <p:cNvSpPr>
            <a:spLocks noChangeArrowheads="1"/>
          </p:cNvSpPr>
          <p:nvPr/>
        </p:nvSpPr>
        <p:spPr bwMode="auto">
          <a:xfrm>
            <a:off x="8262938" y="2708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82" name="AutoShape 85"/>
          <p:cNvSpPr>
            <a:spLocks noChangeArrowheads="1"/>
          </p:cNvSpPr>
          <p:nvPr/>
        </p:nvSpPr>
        <p:spPr bwMode="auto">
          <a:xfrm rot="10800000" flipV="1">
            <a:off x="8259763" y="3232150"/>
            <a:ext cx="198437" cy="395288"/>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83" name="AutoShape 86"/>
          <p:cNvSpPr>
            <a:spLocks noChangeArrowheads="1"/>
          </p:cNvSpPr>
          <p:nvPr/>
        </p:nvSpPr>
        <p:spPr bwMode="auto">
          <a:xfrm rot="10800000" flipV="1">
            <a:off x="8259763" y="3790950"/>
            <a:ext cx="198437" cy="393700"/>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84" name="AutoShape 87"/>
          <p:cNvSpPr>
            <a:spLocks noChangeArrowheads="1"/>
          </p:cNvSpPr>
          <p:nvPr/>
        </p:nvSpPr>
        <p:spPr bwMode="auto">
          <a:xfrm rot="10800000" flipV="1">
            <a:off x="8258175" y="4429125"/>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85" name="AutoShape 88"/>
          <p:cNvSpPr>
            <a:spLocks noChangeArrowheads="1"/>
          </p:cNvSpPr>
          <p:nvPr/>
        </p:nvSpPr>
        <p:spPr bwMode="auto">
          <a:xfrm rot="10800000" flipV="1">
            <a:off x="8258175" y="502126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86" name="AutoShape 89"/>
          <p:cNvSpPr>
            <a:spLocks noChangeArrowheads="1"/>
          </p:cNvSpPr>
          <p:nvPr/>
        </p:nvSpPr>
        <p:spPr bwMode="auto">
          <a:xfrm flipV="1">
            <a:off x="696913" y="5730875"/>
            <a:ext cx="395287" cy="419100"/>
          </a:xfrm>
          <a:custGeom>
            <a:avLst/>
            <a:gdLst>
              <a:gd name="T0" fmla="*/ 92704467 w 21600"/>
              <a:gd name="T1" fmla="*/ 0 h 21600"/>
              <a:gd name="T2" fmla="*/ 92704467 w 21600"/>
              <a:gd name="T3" fmla="*/ 88808306 h 21600"/>
              <a:gd name="T4" fmla="*/ 19838907 w 21600"/>
              <a:gd name="T5" fmla="*/ 157777627 h 21600"/>
              <a:gd name="T6" fmla="*/ 132382337 w 21600"/>
              <a:gd name="T7" fmla="*/ 44403998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69687" name="AutoShape 90"/>
          <p:cNvSpPr>
            <a:spLocks noChangeArrowheads="1"/>
          </p:cNvSpPr>
          <p:nvPr/>
        </p:nvSpPr>
        <p:spPr bwMode="auto">
          <a:xfrm rot="5400000">
            <a:off x="331073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sp>
        <p:nvSpPr>
          <p:cNvPr id="69688" name="AutoShape 91"/>
          <p:cNvSpPr>
            <a:spLocks noChangeArrowheads="1"/>
          </p:cNvSpPr>
          <p:nvPr/>
        </p:nvSpPr>
        <p:spPr bwMode="auto">
          <a:xfrm rot="5400000">
            <a:off x="604758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p>
            <a:endParaRPr lang="zh-CN" altLang="en-US"/>
          </a:p>
        </p:txBody>
      </p:sp>
      <p:grpSp>
        <p:nvGrpSpPr>
          <p:cNvPr id="9" name="Group 92"/>
          <p:cNvGrpSpPr>
            <a:grpSpLocks/>
          </p:cNvGrpSpPr>
          <p:nvPr/>
        </p:nvGrpSpPr>
        <p:grpSpPr bwMode="auto">
          <a:xfrm>
            <a:off x="1619250" y="5959475"/>
            <a:ext cx="1066800" cy="139700"/>
            <a:chOff x="1344" y="912"/>
            <a:chExt cx="672" cy="96"/>
          </a:xfrm>
        </p:grpSpPr>
        <p:sp>
          <p:nvSpPr>
            <p:cNvPr id="69697" name="Line 93"/>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69698" name="Freeform 94"/>
            <p:cNvSpPr>
              <a:spLocks/>
            </p:cNvSpPr>
            <p:nvPr/>
          </p:nvSpPr>
          <p:spPr bwMode="auto">
            <a:xfrm>
              <a:off x="1392" y="912"/>
              <a:ext cx="576" cy="96"/>
            </a:xfrm>
            <a:custGeom>
              <a:avLst/>
              <a:gdLst>
                <a:gd name="T0" fmla="*/ 0 w 576"/>
                <a:gd name="T1" fmla="*/ 24 h 192"/>
                <a:gd name="T2" fmla="*/ 0 w 576"/>
                <a:gd name="T3" fmla="*/ 0 h 192"/>
                <a:gd name="T4" fmla="*/ 192 w 576"/>
                <a:gd name="T5" fmla="*/ 0 h 192"/>
                <a:gd name="T6" fmla="*/ 192 w 576"/>
                <a:gd name="T7" fmla="*/ 48 h 192"/>
                <a:gd name="T8" fmla="*/ 288 w 576"/>
                <a:gd name="T9" fmla="*/ 48 h 192"/>
                <a:gd name="T10" fmla="*/ 288 w 576"/>
                <a:gd name="T11" fmla="*/ 0 h 192"/>
                <a:gd name="T12" fmla="*/ 336 w 576"/>
                <a:gd name="T13" fmla="*/ 0 h 192"/>
                <a:gd name="T14" fmla="*/ 336 w 576"/>
                <a:gd name="T15" fmla="*/ 48 h 192"/>
                <a:gd name="T16" fmla="*/ 480 w 576"/>
                <a:gd name="T17" fmla="*/ 48 h 192"/>
                <a:gd name="T18" fmla="*/ 480 w 576"/>
                <a:gd name="T19" fmla="*/ 0 h 192"/>
                <a:gd name="T20" fmla="*/ 576 w 576"/>
                <a:gd name="T21" fmla="*/ 0 h 192"/>
                <a:gd name="T22" fmla="*/ 576 w 576"/>
                <a:gd name="T23" fmla="*/ 24 h 192"/>
                <a:gd name="T24" fmla="*/ 0 w 576"/>
                <a:gd name="T25" fmla="*/ 24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grpSp>
        <p:nvGrpSpPr>
          <p:cNvPr id="10" name="Group 95"/>
          <p:cNvGrpSpPr>
            <a:grpSpLocks/>
          </p:cNvGrpSpPr>
          <p:nvPr/>
        </p:nvGrpSpPr>
        <p:grpSpPr bwMode="auto">
          <a:xfrm>
            <a:off x="6600825" y="5957888"/>
            <a:ext cx="1066800" cy="142875"/>
            <a:chOff x="4158" y="3753"/>
            <a:chExt cx="672" cy="90"/>
          </a:xfrm>
        </p:grpSpPr>
        <p:sp>
          <p:nvSpPr>
            <p:cNvPr id="69695" name="Line 96"/>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p:spPr>
          <p:txBody>
            <a:bodyPr/>
            <a:lstStyle/>
            <a:p>
              <a:endParaRPr lang="zh-CN" altLang="en-US"/>
            </a:p>
          </p:txBody>
        </p:sp>
        <p:sp>
          <p:nvSpPr>
            <p:cNvPr id="69696" name="Freeform 97"/>
            <p:cNvSpPr>
              <a:spLocks/>
            </p:cNvSpPr>
            <p:nvPr/>
          </p:nvSpPr>
          <p:spPr bwMode="auto">
            <a:xfrm>
              <a:off x="4209" y="3753"/>
              <a:ext cx="576" cy="90"/>
            </a:xfrm>
            <a:custGeom>
              <a:avLst/>
              <a:gdLst>
                <a:gd name="T0" fmla="*/ 0 w 576"/>
                <a:gd name="T1" fmla="*/ 42 h 99"/>
                <a:gd name="T2" fmla="*/ 0 w 576"/>
                <a:gd name="T3" fmla="*/ 3 h 99"/>
                <a:gd name="T4" fmla="*/ 135 w 576"/>
                <a:gd name="T5" fmla="*/ 3 h 99"/>
                <a:gd name="T6" fmla="*/ 138 w 576"/>
                <a:gd name="T7" fmla="*/ 82 h 99"/>
                <a:gd name="T8" fmla="*/ 264 w 576"/>
                <a:gd name="T9" fmla="*/ 81 h 99"/>
                <a:gd name="T10" fmla="*/ 264 w 576"/>
                <a:gd name="T11" fmla="*/ 0 h 99"/>
                <a:gd name="T12" fmla="*/ 426 w 576"/>
                <a:gd name="T13" fmla="*/ 0 h 99"/>
                <a:gd name="T14" fmla="*/ 426 w 576"/>
                <a:gd name="T15" fmla="*/ 82 h 99"/>
                <a:gd name="T16" fmla="*/ 480 w 576"/>
                <a:gd name="T17" fmla="*/ 82 h 99"/>
                <a:gd name="T18" fmla="*/ 480 w 576"/>
                <a:gd name="T19" fmla="*/ 3 h 99"/>
                <a:gd name="T20" fmla="*/ 576 w 576"/>
                <a:gd name="T21" fmla="*/ 3 h 99"/>
                <a:gd name="T22" fmla="*/ 576 w 576"/>
                <a:gd name="T23" fmla="*/ 42 h 99"/>
                <a:gd name="T24" fmla="*/ 0 w 576"/>
                <a:gd name="T25" fmla="*/ 42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a:solidFill>
                <a:schemeClr val="tx1"/>
              </a:solidFill>
              <a:round/>
              <a:headEnd type="none" w="sm" len="lg"/>
              <a:tailEnd type="none" w="sm" len="lg"/>
            </a:ln>
          </p:spPr>
          <p:txBody>
            <a:bodyPr/>
            <a:lstStyle/>
            <a:p>
              <a:endParaRPr lang="zh-CN" altLang="en-US"/>
            </a:p>
          </p:txBody>
        </p:sp>
      </p:grpSp>
      <p:sp>
        <p:nvSpPr>
          <p:cNvPr id="69691" name="AutoShape 98"/>
          <p:cNvSpPr>
            <a:spLocks noChangeArrowheads="1"/>
          </p:cNvSpPr>
          <p:nvPr/>
        </p:nvSpPr>
        <p:spPr bwMode="auto">
          <a:xfrm rot="5400000" flipH="1">
            <a:off x="8071644" y="5679281"/>
            <a:ext cx="431800" cy="395288"/>
          </a:xfrm>
          <a:custGeom>
            <a:avLst/>
            <a:gdLst>
              <a:gd name="T0" fmla="*/ 120840026 w 21600"/>
              <a:gd name="T1" fmla="*/ 0 h 21600"/>
              <a:gd name="T2" fmla="*/ 120840026 w 21600"/>
              <a:gd name="T3" fmla="*/ 74514671 h 21600"/>
              <a:gd name="T4" fmla="*/ 25860043 w 21600"/>
              <a:gd name="T5" fmla="*/ 132383331 h 21600"/>
              <a:gd name="T6" fmla="*/ 172560092 w 21600"/>
              <a:gd name="T7" fmla="*/ 37257335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69692" name="Text Box 99"/>
          <p:cNvSpPr txBox="1">
            <a:spLocks noChangeArrowheads="1"/>
          </p:cNvSpPr>
          <p:nvPr/>
        </p:nvSpPr>
        <p:spPr bwMode="auto">
          <a:xfrm>
            <a:off x="3851275" y="5827713"/>
            <a:ext cx="1708150" cy="396875"/>
          </a:xfrm>
          <a:prstGeom prst="rect">
            <a:avLst/>
          </a:prstGeom>
          <a:noFill/>
          <a:ln w="12700">
            <a:noFill/>
            <a:miter lim="800000"/>
            <a:headEnd/>
            <a:tailEnd/>
          </a:ln>
        </p:spPr>
        <p:txBody>
          <a:bodyPr wrap="none">
            <a:spAutoFit/>
          </a:bodyPr>
          <a:lstStyle/>
          <a:p>
            <a:pPr defTabSz="762000" eaLnBrk="0" hangingPunct="0"/>
            <a:r>
              <a:rPr lang="zh-CN" altLang="en-US" sz="2000">
                <a:solidFill>
                  <a:srgbClr val="333399"/>
                </a:solidFill>
                <a:latin typeface="黑体" pitchFamily="2" charset="-122"/>
                <a:ea typeface="黑体" pitchFamily="2" charset="-122"/>
              </a:rPr>
              <a:t>物理传输媒体</a:t>
            </a:r>
          </a:p>
        </p:txBody>
      </p:sp>
      <p:sp>
        <p:nvSpPr>
          <p:cNvPr id="69693" name="Text Box 100"/>
          <p:cNvSpPr txBox="1">
            <a:spLocks noChangeArrowheads="1"/>
          </p:cNvSpPr>
          <p:nvPr/>
        </p:nvSpPr>
        <p:spPr bwMode="auto">
          <a:xfrm>
            <a:off x="1187450" y="1125538"/>
            <a:ext cx="7242202" cy="830997"/>
          </a:xfrm>
          <a:prstGeom prst="rect">
            <a:avLst/>
          </a:prstGeom>
          <a:noFill/>
          <a:ln w="12700">
            <a:noFill/>
            <a:miter lim="800000"/>
            <a:headEnd type="none" w="sm" len="lg"/>
            <a:tailEnd type="none" w="sm" len="lg"/>
          </a:ln>
        </p:spPr>
        <p:txBody>
          <a:bodyPr wrap="square">
            <a:spAutoFit/>
          </a:bodyPr>
          <a:lstStyle/>
          <a:p>
            <a:pPr defTabSz="762000"/>
            <a:r>
              <a:rPr lang="zh-CN" altLang="en-US" dirty="0">
                <a:solidFill>
                  <a:srgbClr val="333399"/>
                </a:solidFill>
                <a:latin typeface="Arial" pitchFamily="34" charset="0"/>
                <a:ea typeface="黑体" pitchFamily="2" charset="-122"/>
              </a:rPr>
              <a:t>说明</a:t>
            </a:r>
            <a:r>
              <a:rPr lang="zh-CN" altLang="en-US" dirty="0" smtClean="0">
                <a:solidFill>
                  <a:srgbClr val="333399"/>
                </a:solidFill>
                <a:latin typeface="Arial" pitchFamily="34" charset="0"/>
                <a:ea typeface="黑体" pitchFamily="2" charset="-122"/>
              </a:rPr>
              <a:t>：对等层的通信只能借助于下邻层的通信；   </a:t>
            </a:r>
            <a:endParaRPr lang="en-US" altLang="zh-CN" dirty="0" smtClean="0">
              <a:solidFill>
                <a:srgbClr val="333399"/>
              </a:solidFill>
              <a:latin typeface="Arial" pitchFamily="34" charset="0"/>
              <a:ea typeface="黑体" pitchFamily="2" charset="-122"/>
            </a:endParaRPr>
          </a:p>
          <a:p>
            <a:pPr defTabSz="762000"/>
            <a:r>
              <a:rPr lang="en-US" altLang="zh-CN" dirty="0">
                <a:solidFill>
                  <a:srgbClr val="333399"/>
                </a:solidFill>
                <a:latin typeface="Arial" pitchFamily="34" charset="0"/>
                <a:ea typeface="黑体" pitchFamily="2" charset="-122"/>
              </a:rPr>
              <a:t> </a:t>
            </a:r>
            <a:r>
              <a:rPr lang="en-US" altLang="zh-CN" dirty="0" smtClean="0">
                <a:solidFill>
                  <a:srgbClr val="333399"/>
                </a:solidFill>
                <a:latin typeface="Arial" pitchFamily="34" charset="0"/>
                <a:ea typeface="黑体" pitchFamily="2" charset="-122"/>
              </a:rPr>
              <a:t>          </a:t>
            </a:r>
            <a:r>
              <a:rPr lang="zh-CN" altLang="en-US" dirty="0" smtClean="0">
                <a:solidFill>
                  <a:srgbClr val="333399"/>
                </a:solidFill>
                <a:latin typeface="Arial" pitchFamily="34" charset="0"/>
                <a:ea typeface="黑体" pitchFamily="2" charset="-122"/>
              </a:rPr>
              <a:t>相邻层通信有加入</a:t>
            </a:r>
            <a:r>
              <a:rPr lang="zh-CN" altLang="en-US" dirty="0">
                <a:solidFill>
                  <a:srgbClr val="333399"/>
                </a:solidFill>
                <a:latin typeface="Arial" pitchFamily="34" charset="0"/>
                <a:ea typeface="黑体" pitchFamily="2" charset="-122"/>
              </a:rPr>
              <a:t>或剥去首部（尾部）</a:t>
            </a:r>
            <a:r>
              <a:rPr lang="zh-CN" altLang="en-US" dirty="0" smtClean="0">
                <a:solidFill>
                  <a:srgbClr val="333399"/>
                </a:solidFill>
                <a:latin typeface="Arial" pitchFamily="34" charset="0"/>
                <a:ea typeface="黑体" pitchFamily="2" charset="-122"/>
              </a:rPr>
              <a:t>的动作。</a:t>
            </a:r>
            <a:endParaRPr lang="zh-CN" altLang="en-US" dirty="0">
              <a:solidFill>
                <a:srgbClr val="333399"/>
              </a:solidFill>
              <a:latin typeface="Arial" pitchFamily="34" charset="0"/>
              <a:ea typeface="黑体" pitchFamily="2" charset="-122"/>
            </a:endParaRPr>
          </a:p>
        </p:txBody>
      </p:sp>
      <p:sp>
        <p:nvSpPr>
          <p:cNvPr id="88" name="Text Box 49"/>
          <p:cNvSpPr txBox="1">
            <a:spLocks noChangeArrowheads="1"/>
          </p:cNvSpPr>
          <p:nvPr/>
        </p:nvSpPr>
        <p:spPr bwMode="auto">
          <a:xfrm>
            <a:off x="8578850" y="117475"/>
            <a:ext cx="569387" cy="461665"/>
          </a:xfrm>
          <a:prstGeom prst="rect">
            <a:avLst/>
          </a:prstGeom>
          <a:noFill/>
          <a:ln w="12700">
            <a:noFill/>
            <a:miter lim="800000"/>
            <a:headEnd/>
            <a:tailEnd/>
          </a:ln>
        </p:spPr>
        <p:txBody>
          <a:bodyPr wrap="none">
            <a:spAutoFit/>
          </a:bodyPr>
          <a:lstStyle/>
          <a:p>
            <a:pPr eaLnBrk="0" hangingPunct="0"/>
            <a:r>
              <a:rPr lang="en-US" altLang="zh-CN" dirty="0" smtClean="0"/>
              <a:t> 25</a:t>
            </a:r>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0659" name="Rectangle 3"/>
          <p:cNvSpPr>
            <a:spLocks noChangeArrowheads="1"/>
          </p:cNvSpPr>
          <p:nvPr/>
        </p:nvSpPr>
        <p:spPr bwMode="auto">
          <a:xfrm>
            <a:off x="152400" y="1196975"/>
            <a:ext cx="8763000" cy="5386090"/>
          </a:xfrm>
          <a:prstGeom prst="rect">
            <a:avLst/>
          </a:prstGeom>
          <a:noFill/>
          <a:ln w="12700">
            <a:noFill/>
            <a:miter lim="800000"/>
            <a:headEnd/>
            <a:tailEnd/>
          </a:ln>
        </p:spPr>
        <p:txBody>
          <a:bodyPr>
            <a:spAutoFit/>
          </a:bodyPr>
          <a:lstStyle/>
          <a:p>
            <a:pPr eaLnBrk="0" hangingPunct="0"/>
            <a:r>
              <a:rPr lang="en-US" altLang="zh-CN" sz="2800" b="1" dirty="0">
                <a:latin typeface="宋体" pitchFamily="2" charset="-122"/>
              </a:rPr>
              <a:t>1 </a:t>
            </a:r>
            <a:r>
              <a:rPr lang="zh-CN" altLang="en-US" sz="2800" b="1" dirty="0">
                <a:latin typeface="宋体" pitchFamily="2" charset="-122"/>
              </a:rPr>
              <a:t>制定开放系统互连参考模型的</a:t>
            </a:r>
            <a:r>
              <a:rPr lang="zh-CN" altLang="en-US" sz="2800" b="1" dirty="0" smtClean="0">
                <a:latin typeface="宋体" pitchFamily="2" charset="-122"/>
              </a:rPr>
              <a:t>目的</a:t>
            </a:r>
            <a:r>
              <a:rPr lang="en-US" altLang="zh-CN" sz="2800" b="1" dirty="0" smtClean="0">
                <a:latin typeface="宋体" pitchFamily="2" charset="-122"/>
              </a:rPr>
              <a:t>—</a:t>
            </a:r>
            <a:r>
              <a:rPr lang="zh-CN" altLang="en-US" sz="2800" b="1" dirty="0" smtClean="0">
                <a:latin typeface="宋体" pitchFamily="2" charset="-122"/>
              </a:rPr>
              <a:t>标准化；</a:t>
            </a:r>
            <a:endParaRPr lang="zh-CN" altLang="en-US" sz="2800" b="1" dirty="0">
              <a:latin typeface="宋体" pitchFamily="2" charset="-122"/>
            </a:endParaRPr>
          </a:p>
          <a:p>
            <a:pPr eaLnBrk="0" hangingPunct="0"/>
            <a:endParaRPr lang="zh-CN" altLang="en-US" sz="1600" b="1" dirty="0">
              <a:latin typeface="宋体" pitchFamily="2" charset="-122"/>
            </a:endParaRPr>
          </a:p>
          <a:p>
            <a:pPr eaLnBrk="0" hangingPunct="0"/>
            <a:r>
              <a:rPr lang="en-US" altLang="zh-CN" sz="2800" b="1" dirty="0">
                <a:latin typeface="宋体" pitchFamily="2" charset="-122"/>
              </a:rPr>
              <a:t>2 </a:t>
            </a:r>
            <a:r>
              <a:rPr lang="zh-CN" altLang="en-US" sz="2800" b="1" dirty="0">
                <a:latin typeface="宋体" pitchFamily="2" charset="-122"/>
              </a:rPr>
              <a:t>开放系统互连实现的方法；</a:t>
            </a:r>
          </a:p>
          <a:p>
            <a:pPr eaLnBrk="0" hangingPunct="0"/>
            <a:r>
              <a:rPr lang="zh-CN" altLang="en-US" sz="2800" b="1" dirty="0">
                <a:latin typeface="宋体" pitchFamily="2" charset="-122"/>
              </a:rPr>
              <a:t>  </a:t>
            </a:r>
            <a:r>
              <a:rPr lang="en-US" altLang="en-US" sz="2800" b="1" dirty="0"/>
              <a:t>—</a:t>
            </a:r>
            <a:r>
              <a:rPr lang="en-US" altLang="zh-CN" sz="2800" b="1" dirty="0"/>
              <a:t>  </a:t>
            </a:r>
            <a:r>
              <a:rPr lang="zh-CN" altLang="en-US" sz="2800" b="1" dirty="0"/>
              <a:t>系统设计方法：分解（模块化）和抽象；</a:t>
            </a:r>
            <a:endParaRPr lang="zh-CN" altLang="en-US" sz="2800" b="1" dirty="0">
              <a:latin typeface="宋体" pitchFamily="2" charset="-122"/>
            </a:endParaRPr>
          </a:p>
          <a:p>
            <a:pPr eaLnBrk="0" hangingPunct="0"/>
            <a:r>
              <a:rPr lang="zh-CN" altLang="en-US" sz="2800" b="1" dirty="0">
                <a:latin typeface="宋体" pitchFamily="2" charset="-122"/>
              </a:rPr>
              <a:t>  </a:t>
            </a:r>
            <a:r>
              <a:rPr lang="en-US" altLang="zh-CN" sz="2800" b="1" dirty="0"/>
              <a:t>—</a:t>
            </a:r>
            <a:r>
              <a:rPr lang="en-US" altLang="zh-CN" sz="2800" b="1" dirty="0">
                <a:latin typeface="宋体" pitchFamily="2" charset="-122"/>
              </a:rPr>
              <a:t> </a:t>
            </a:r>
            <a:r>
              <a:rPr lang="zh-CN" altLang="en-US" sz="2800" b="1" dirty="0">
                <a:latin typeface="宋体" pitchFamily="2" charset="-122"/>
              </a:rPr>
              <a:t>系统开放方法：定义</a:t>
            </a:r>
            <a:r>
              <a:rPr lang="zh-CN" altLang="en-US" sz="2800" b="1" dirty="0">
                <a:solidFill>
                  <a:srgbClr val="FF0000"/>
                </a:solidFill>
                <a:latin typeface="宋体" pitchFamily="2" charset="-122"/>
              </a:rPr>
              <a:t>公共</a:t>
            </a:r>
            <a:r>
              <a:rPr lang="zh-CN" altLang="en-US" sz="2800" b="1" dirty="0">
                <a:latin typeface="宋体" pitchFamily="2" charset="-122"/>
              </a:rPr>
              <a:t>模式，</a:t>
            </a:r>
          </a:p>
          <a:p>
            <a:pPr eaLnBrk="0" hangingPunct="0"/>
            <a:r>
              <a:rPr lang="zh-CN" altLang="en-US" sz="2800" b="1" dirty="0">
                <a:latin typeface="宋体" pitchFamily="2" charset="-122"/>
              </a:rPr>
              <a:t>                   实现本地模式</a:t>
            </a:r>
            <a:r>
              <a:rPr lang="en-US" altLang="zh-CN" sz="2800" b="1" dirty="0">
                <a:latin typeface="宋体" pitchFamily="2" charset="-122"/>
              </a:rPr>
              <a:t>/</a:t>
            </a:r>
            <a:r>
              <a:rPr lang="zh-CN" altLang="en-US" sz="2800" b="1" dirty="0">
                <a:latin typeface="宋体" pitchFamily="2" charset="-122"/>
              </a:rPr>
              <a:t>公共模式映射；</a:t>
            </a:r>
          </a:p>
          <a:p>
            <a:pPr eaLnBrk="0" hangingPunct="0"/>
            <a:endParaRPr lang="zh-CN" altLang="en-US" sz="1600" b="1" dirty="0"/>
          </a:p>
          <a:p>
            <a:pPr eaLnBrk="0" hangingPunct="0"/>
            <a:r>
              <a:rPr lang="en-US" altLang="zh-CN" sz="2800" b="1" dirty="0">
                <a:latin typeface="宋体" pitchFamily="2" charset="-122"/>
              </a:rPr>
              <a:t>3 </a:t>
            </a:r>
            <a:r>
              <a:rPr lang="zh-CN" altLang="en-US" sz="2800" b="1" dirty="0">
                <a:latin typeface="宋体" pitchFamily="2" charset="-122"/>
              </a:rPr>
              <a:t>开放系统互连参考模型的层次及功能；</a:t>
            </a:r>
          </a:p>
          <a:p>
            <a:pPr eaLnBrk="0" hangingPunct="0"/>
            <a:r>
              <a:rPr lang="zh-CN" altLang="en-US" sz="2800" b="1" dirty="0">
                <a:latin typeface="宋体" pitchFamily="2" charset="-122"/>
              </a:rPr>
              <a:t>  </a:t>
            </a:r>
            <a:r>
              <a:rPr lang="en-US" altLang="zh-CN" sz="2800" b="1" dirty="0"/>
              <a:t>—</a:t>
            </a:r>
            <a:r>
              <a:rPr lang="en-US" altLang="zh-CN" sz="2800" b="1" dirty="0">
                <a:latin typeface="宋体" pitchFamily="2" charset="-122"/>
              </a:rPr>
              <a:t> </a:t>
            </a:r>
            <a:r>
              <a:rPr lang="zh-CN" altLang="en-US" sz="2800" b="1" dirty="0">
                <a:latin typeface="宋体" pitchFamily="2" charset="-122"/>
              </a:rPr>
              <a:t>拟解决的问题及解决问题的方法；</a:t>
            </a:r>
          </a:p>
          <a:p>
            <a:pPr eaLnBrk="0" hangingPunct="0"/>
            <a:endParaRPr lang="zh-CN" altLang="en-US" sz="1600" b="1" dirty="0"/>
          </a:p>
          <a:p>
            <a:pPr eaLnBrk="0" hangingPunct="0"/>
            <a:r>
              <a:rPr lang="en-US" altLang="zh-CN" sz="2800" b="1" dirty="0">
                <a:latin typeface="宋体" pitchFamily="2" charset="-122"/>
              </a:rPr>
              <a:t>4 </a:t>
            </a:r>
            <a:r>
              <a:rPr lang="zh-CN" altLang="en-US" sz="2800" b="1" dirty="0">
                <a:latin typeface="宋体" pitchFamily="2" charset="-122"/>
              </a:rPr>
              <a:t>开放系统互连参考模型中层间通信的区别；</a:t>
            </a:r>
          </a:p>
          <a:p>
            <a:pPr eaLnBrk="0" hangingPunct="0"/>
            <a:r>
              <a:rPr lang="zh-CN" altLang="en-US" sz="2800" b="1" dirty="0">
                <a:latin typeface="宋体" pitchFamily="2" charset="-122"/>
              </a:rPr>
              <a:t>  </a:t>
            </a:r>
            <a:r>
              <a:rPr lang="en-US" altLang="zh-CN" sz="2800" b="1" dirty="0"/>
              <a:t>—</a:t>
            </a:r>
            <a:r>
              <a:rPr lang="en-US" altLang="zh-CN" sz="2800" b="1" dirty="0">
                <a:latin typeface="宋体" pitchFamily="2" charset="-122"/>
              </a:rPr>
              <a:t> </a:t>
            </a:r>
            <a:r>
              <a:rPr lang="zh-CN" altLang="en-US" sz="2800" b="1" dirty="0">
                <a:latin typeface="宋体" pitchFamily="2" charset="-122"/>
              </a:rPr>
              <a:t>相邻层间、对等层间；</a:t>
            </a:r>
          </a:p>
          <a:p>
            <a:pPr eaLnBrk="0" hangingPunct="0"/>
            <a:endParaRPr lang="zh-CN" altLang="en-US" sz="1600" b="1" dirty="0"/>
          </a:p>
          <a:p>
            <a:pPr eaLnBrk="0" hangingPunct="0"/>
            <a:r>
              <a:rPr lang="en-US" altLang="zh-CN" sz="2800" b="1" dirty="0">
                <a:latin typeface="宋体" pitchFamily="2" charset="-122"/>
              </a:rPr>
              <a:t>5 </a:t>
            </a:r>
            <a:r>
              <a:rPr lang="zh-CN" altLang="en-US" sz="2800" b="1" dirty="0" smtClean="0">
                <a:latin typeface="宋体" pitchFamily="2" charset="-122"/>
              </a:rPr>
              <a:t>协议约定了对等层实体交互的语义、语法和时序。</a:t>
            </a:r>
            <a:endParaRPr lang="zh-CN" altLang="en-US" sz="2800" b="1" dirty="0">
              <a:latin typeface="宋体" pitchFamily="2" charset="-122"/>
            </a:endParaRPr>
          </a:p>
        </p:txBody>
      </p:sp>
      <p:sp>
        <p:nvSpPr>
          <p:cNvPr id="70661" name="Rectangle 5"/>
          <p:cNvSpPr>
            <a:spLocks noChangeArrowheads="1"/>
          </p:cNvSpPr>
          <p:nvPr/>
        </p:nvSpPr>
        <p:spPr bwMode="auto">
          <a:xfrm>
            <a:off x="179388" y="115888"/>
            <a:ext cx="3384550" cy="579437"/>
          </a:xfrm>
          <a:prstGeom prst="rect">
            <a:avLst/>
          </a:prstGeom>
          <a:noFill/>
          <a:ln w="12700">
            <a:noFill/>
            <a:miter lim="800000"/>
            <a:headEnd/>
            <a:tailEnd/>
          </a:ln>
        </p:spPr>
        <p:txBody>
          <a:bodyPr>
            <a:spAutoFit/>
          </a:bodyPr>
          <a:lstStyle/>
          <a:p>
            <a:pPr eaLnBrk="0" hangingPunct="0"/>
            <a:r>
              <a:rPr lang="zh-CN" altLang="en-US" sz="3200" b="1">
                <a:latin typeface="宋体" pitchFamily="2" charset="-122"/>
              </a:rPr>
              <a:t>第三章小结</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p:cNvSpPr>
            <a:spLocks noChangeArrowheads="1"/>
          </p:cNvSpPr>
          <p:nvPr/>
        </p:nvSpPr>
        <p:spPr bwMode="auto">
          <a:xfrm>
            <a:off x="228600" y="7604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71683" name="Rectangle 3"/>
          <p:cNvSpPr>
            <a:spLocks noChangeArrowheads="1"/>
          </p:cNvSpPr>
          <p:nvPr/>
        </p:nvSpPr>
        <p:spPr bwMode="auto">
          <a:xfrm>
            <a:off x="152400" y="1196975"/>
            <a:ext cx="8848756" cy="954107"/>
          </a:xfrm>
          <a:prstGeom prst="rect">
            <a:avLst/>
          </a:prstGeom>
          <a:noFill/>
          <a:ln w="12700">
            <a:noFill/>
            <a:miter lim="800000"/>
            <a:headEnd/>
            <a:tailEnd/>
          </a:ln>
        </p:spPr>
        <p:txBody>
          <a:bodyPr wrap="square">
            <a:spAutoFit/>
          </a:bodyPr>
          <a:lstStyle/>
          <a:p>
            <a:pPr eaLnBrk="0" hangingPunct="0"/>
            <a:r>
              <a:rPr lang="en-US" altLang="zh-CN" sz="2800" b="1" dirty="0" smtClean="0">
                <a:latin typeface="宋体" pitchFamily="2" charset="-122"/>
              </a:rPr>
              <a:t>1</a:t>
            </a:r>
            <a:r>
              <a:rPr lang="zh-CN" altLang="en-US" sz="2800" b="1" dirty="0" smtClean="0">
                <a:latin typeface="宋体" pitchFamily="2" charset="-122"/>
              </a:rPr>
              <a:t>、</a:t>
            </a:r>
            <a:r>
              <a:rPr lang="en-US" altLang="zh-CN" sz="2800" b="1" dirty="0" smtClean="0">
                <a:latin typeface="宋体" pitchFamily="2" charset="-122"/>
              </a:rPr>
              <a:t>OSI/RM</a:t>
            </a:r>
            <a:r>
              <a:rPr lang="zh-CN" altLang="en-US" sz="2800" b="1" dirty="0">
                <a:latin typeface="宋体" pitchFamily="2" charset="-122"/>
              </a:rPr>
              <a:t>是如何实现对不同文件系统中的文件</a:t>
            </a:r>
            <a:r>
              <a:rPr lang="zh-CN" altLang="en-US" sz="2800" b="1" dirty="0" smtClean="0">
                <a:latin typeface="宋体" pitchFamily="2" charset="-122"/>
              </a:rPr>
              <a:t>进行互操作</a:t>
            </a:r>
            <a:r>
              <a:rPr lang="zh-CN" altLang="en-US" sz="2800" b="1" dirty="0">
                <a:latin typeface="宋体" pitchFamily="2" charset="-122"/>
              </a:rPr>
              <a:t>的？</a:t>
            </a:r>
            <a:endParaRPr lang="en-US" altLang="zh-CN" sz="2800" b="1" dirty="0">
              <a:latin typeface="宋体" pitchFamily="2" charset="-122"/>
            </a:endParaRPr>
          </a:p>
        </p:txBody>
      </p:sp>
      <p:sp>
        <p:nvSpPr>
          <p:cNvPr id="71684" name="Rectangle 4"/>
          <p:cNvSpPr>
            <a:spLocks noChangeArrowheads="1"/>
          </p:cNvSpPr>
          <p:nvPr/>
        </p:nvSpPr>
        <p:spPr bwMode="auto">
          <a:xfrm>
            <a:off x="179388" y="115888"/>
            <a:ext cx="2879725" cy="579437"/>
          </a:xfrm>
          <a:prstGeom prst="rect">
            <a:avLst/>
          </a:prstGeom>
          <a:noFill/>
          <a:ln w="12700">
            <a:noFill/>
            <a:miter lim="800000"/>
            <a:headEnd/>
            <a:tailEnd/>
          </a:ln>
        </p:spPr>
        <p:txBody>
          <a:bodyPr>
            <a:spAutoFit/>
          </a:bodyPr>
          <a:lstStyle/>
          <a:p>
            <a:pPr eaLnBrk="0" hangingPunct="0"/>
            <a:r>
              <a:rPr lang="zh-CN" altLang="en-US" sz="3200" b="1">
                <a:latin typeface="宋体" pitchFamily="2" charset="-122"/>
              </a:rPr>
              <a:t>思考题</a:t>
            </a:r>
            <a:endParaRPr lang="zh-CN" altLang="en-US" sz="2800" b="1">
              <a:latin typeface="宋体" pitchFamily="2" charset="-122"/>
            </a:endParaRPr>
          </a:p>
        </p:txBody>
      </p:sp>
      <p:sp>
        <p:nvSpPr>
          <p:cNvPr id="5" name="TextBox 4"/>
          <p:cNvSpPr txBox="1"/>
          <p:nvPr/>
        </p:nvSpPr>
        <p:spPr>
          <a:xfrm>
            <a:off x="285721" y="3071810"/>
            <a:ext cx="8501122" cy="2677656"/>
          </a:xfrm>
          <a:prstGeom prst="rect">
            <a:avLst/>
          </a:prstGeom>
          <a:solidFill>
            <a:srgbClr val="FFFF00"/>
          </a:solidFill>
        </p:spPr>
        <p:txBody>
          <a:bodyPr wrap="square" rtlCol="0">
            <a:spAutoFit/>
          </a:bodyPr>
          <a:lstStyle/>
          <a:p>
            <a:r>
              <a:rPr lang="zh-CN" altLang="en-US" b="1" dirty="0" smtClean="0">
                <a:solidFill>
                  <a:srgbClr val="FF0000"/>
                </a:solidFill>
                <a:latin typeface="+mn-ea"/>
              </a:rPr>
              <a:t>作业提交时间：明天（</a:t>
            </a:r>
            <a:r>
              <a:rPr lang="en-US" altLang="zh-CN" b="1" dirty="0" smtClean="0">
                <a:solidFill>
                  <a:srgbClr val="FF0000"/>
                </a:solidFill>
                <a:latin typeface="+mn-ea"/>
              </a:rPr>
              <a:t>3</a:t>
            </a:r>
            <a:r>
              <a:rPr lang="zh-CN" altLang="en-US" b="1" dirty="0" smtClean="0">
                <a:solidFill>
                  <a:srgbClr val="FF0000"/>
                </a:solidFill>
                <a:latin typeface="+mn-ea"/>
              </a:rPr>
              <a:t>月</a:t>
            </a:r>
            <a:r>
              <a:rPr lang="en-US" altLang="zh-CN" b="1" dirty="0" smtClean="0">
                <a:solidFill>
                  <a:srgbClr val="FF0000"/>
                </a:solidFill>
                <a:latin typeface="+mn-ea"/>
              </a:rPr>
              <a:t>18</a:t>
            </a:r>
            <a:r>
              <a:rPr lang="zh-CN" altLang="en-US" b="1" dirty="0" smtClean="0">
                <a:solidFill>
                  <a:srgbClr val="FF0000"/>
                </a:solidFill>
                <a:latin typeface="+mn-ea"/>
              </a:rPr>
              <a:t>日）上午</a:t>
            </a:r>
            <a:r>
              <a:rPr lang="en-US" altLang="zh-CN" b="1" dirty="0" smtClean="0">
                <a:solidFill>
                  <a:srgbClr val="FF0000"/>
                </a:solidFill>
                <a:latin typeface="+mn-ea"/>
              </a:rPr>
              <a:t>8</a:t>
            </a:r>
            <a:r>
              <a:rPr lang="zh-CN" altLang="en-US" b="1" dirty="0" smtClean="0">
                <a:solidFill>
                  <a:srgbClr val="FF0000"/>
                </a:solidFill>
                <a:latin typeface="+mn-ea"/>
              </a:rPr>
              <a:t>点之前</a:t>
            </a:r>
            <a:endParaRPr lang="en-US" altLang="zh-CN" b="1" dirty="0" smtClean="0">
              <a:solidFill>
                <a:srgbClr val="FF0000"/>
              </a:solidFill>
              <a:latin typeface="+mn-ea"/>
            </a:endParaRPr>
          </a:p>
          <a:p>
            <a:endParaRPr lang="en-US" altLang="zh-CN" b="1" dirty="0" smtClean="0">
              <a:latin typeface="+mn-ea"/>
            </a:endParaRPr>
          </a:p>
          <a:p>
            <a:r>
              <a:rPr lang="zh-CN" altLang="en-US" b="1" dirty="0" smtClean="0">
                <a:latin typeface="+mn-ea"/>
              </a:rPr>
              <a:t>课间休息，</a:t>
            </a:r>
            <a:r>
              <a:rPr lang="en-US" altLang="zh-CN" b="1" dirty="0" smtClean="0">
                <a:latin typeface="+mn-ea"/>
              </a:rPr>
              <a:t>…</a:t>
            </a:r>
            <a:r>
              <a:rPr lang="zh-CN" altLang="en-US" b="1" dirty="0" smtClean="0">
                <a:latin typeface="+mn-ea"/>
              </a:rPr>
              <a:t>。</a:t>
            </a:r>
            <a:endParaRPr lang="en-US" altLang="zh-CN" b="1" dirty="0" smtClean="0">
              <a:latin typeface="+mn-ea"/>
            </a:endParaRPr>
          </a:p>
          <a:p>
            <a:endParaRPr lang="en-US" altLang="zh-CN" b="1" dirty="0" smtClean="0">
              <a:latin typeface="+mn-ea"/>
            </a:endParaRPr>
          </a:p>
          <a:p>
            <a:r>
              <a:rPr lang="zh-CN" altLang="en-US" b="1" dirty="0" smtClean="0">
                <a:solidFill>
                  <a:srgbClr val="FF0000"/>
                </a:solidFill>
                <a:latin typeface="+mn-ea"/>
              </a:rPr>
              <a:t>请在群里再发仅含个人“学号姓名</a:t>
            </a:r>
            <a:r>
              <a:rPr lang="en-US" altLang="zh-CN" b="1" dirty="0" smtClean="0">
                <a:solidFill>
                  <a:srgbClr val="FF0000"/>
                </a:solidFill>
                <a:latin typeface="+mn-ea"/>
              </a:rPr>
              <a:t>20200317</a:t>
            </a:r>
            <a:r>
              <a:rPr lang="zh-CN" altLang="en-US" b="1" dirty="0" smtClean="0">
                <a:solidFill>
                  <a:srgbClr val="FF0000"/>
                </a:solidFill>
                <a:latin typeface="+mn-ea"/>
              </a:rPr>
              <a:t>”的消息，以示始终听课（有效时间为</a:t>
            </a:r>
            <a:r>
              <a:rPr lang="en-US" altLang="zh-CN" b="1" dirty="0" smtClean="0">
                <a:solidFill>
                  <a:srgbClr val="FF0000"/>
                </a:solidFill>
                <a:latin typeface="+mn-ea"/>
              </a:rPr>
              <a:t>10</a:t>
            </a:r>
            <a:r>
              <a:rPr lang="zh-CN" altLang="en-US" b="1" dirty="0" smtClean="0">
                <a:solidFill>
                  <a:srgbClr val="FF0000"/>
                </a:solidFill>
                <a:latin typeface="+mn-ea"/>
              </a:rPr>
              <a:t>分钟以内），谢谢支持！</a:t>
            </a:r>
            <a:endParaRPr lang="en-US" altLang="zh-CN" b="1" dirty="0" smtClean="0">
              <a:solidFill>
                <a:srgbClr val="FF0000"/>
              </a:solidFill>
              <a:latin typeface="+mn-ea"/>
            </a:endParaRP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70" name="Rectangle 6"/>
          <p:cNvSpPr>
            <a:spLocks noChangeArrowheads="1"/>
          </p:cNvSpPr>
          <p:nvPr/>
        </p:nvSpPr>
        <p:spPr bwMode="auto">
          <a:xfrm>
            <a:off x="228600" y="533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23" name="Text Box 7"/>
          <p:cNvSpPr txBox="1">
            <a:spLocks noChangeArrowheads="1"/>
          </p:cNvSpPr>
          <p:nvPr/>
        </p:nvSpPr>
        <p:spPr bwMode="auto">
          <a:xfrm>
            <a:off x="8604250" y="44450"/>
            <a:ext cx="338554" cy="461665"/>
          </a:xfrm>
          <a:prstGeom prst="rect">
            <a:avLst/>
          </a:prstGeom>
          <a:noFill/>
          <a:ln w="12700">
            <a:noFill/>
            <a:miter lim="800000"/>
            <a:headEnd/>
            <a:tailEnd/>
          </a:ln>
        </p:spPr>
        <p:txBody>
          <a:bodyPr wrap="none">
            <a:spAutoFit/>
          </a:bodyPr>
          <a:lstStyle/>
          <a:p>
            <a:pPr eaLnBrk="0" hangingPunct="0"/>
            <a:r>
              <a:rPr lang="en-US" altLang="zh-CN" dirty="0" smtClean="0"/>
              <a:t>5</a:t>
            </a:r>
            <a:endParaRPr lang="en-US" altLang="zh-CN" dirty="0"/>
          </a:p>
        </p:txBody>
      </p:sp>
      <p:sp>
        <p:nvSpPr>
          <p:cNvPr id="30724" name="Text Box 10"/>
          <p:cNvSpPr txBox="1">
            <a:spLocks noChangeArrowheads="1"/>
          </p:cNvSpPr>
          <p:nvPr/>
        </p:nvSpPr>
        <p:spPr bwMode="auto">
          <a:xfrm>
            <a:off x="179388" y="84138"/>
            <a:ext cx="4392612" cy="420687"/>
          </a:xfrm>
          <a:prstGeom prst="rect">
            <a:avLst/>
          </a:prstGeom>
          <a:noFill/>
          <a:ln w="9525">
            <a:noFill/>
            <a:miter lim="800000"/>
            <a:headEnd/>
            <a:tailEnd/>
          </a:ln>
        </p:spPr>
        <p:txBody>
          <a:bodyPr>
            <a:spAutoFit/>
          </a:bodyPr>
          <a:lstStyle/>
          <a:p>
            <a:pPr>
              <a:lnSpc>
                <a:spcPct val="90000"/>
              </a:lnSpc>
              <a:spcBef>
                <a:spcPct val="20000"/>
              </a:spcBef>
            </a:pPr>
            <a:r>
              <a:rPr lang="zh-CN" altLang="en-US" b="1">
                <a:latin typeface="宋体" pitchFamily="2" charset="-122"/>
              </a:rPr>
              <a:t>（</a:t>
            </a:r>
            <a:r>
              <a:rPr lang="en-US" altLang="zh-CN" b="1">
                <a:latin typeface="宋体" pitchFamily="2" charset="-122"/>
              </a:rPr>
              <a:t>4</a:t>
            </a:r>
            <a:r>
              <a:rPr lang="zh-CN" altLang="en-US" b="1">
                <a:latin typeface="宋体" pitchFamily="2" charset="-122"/>
              </a:rPr>
              <a:t>）会话层协议</a:t>
            </a:r>
            <a:r>
              <a:rPr lang="zh-CN" altLang="en-US" sz="2000" b="1">
                <a:latin typeface="宋体" pitchFamily="2" charset="-122"/>
              </a:rPr>
              <a:t>（续</a:t>
            </a:r>
            <a:r>
              <a:rPr lang="zh-CN" altLang="en-US" sz="2000" b="1">
                <a:latin typeface="楷体_GB2312" pitchFamily="49" charset="-122"/>
                <a:ea typeface="楷体_GB2312" pitchFamily="49" charset="-122"/>
              </a:rPr>
              <a:t>）。</a:t>
            </a:r>
          </a:p>
        </p:txBody>
      </p:sp>
      <p:sp>
        <p:nvSpPr>
          <p:cNvPr id="30749" name="Text Box 8"/>
          <p:cNvSpPr txBox="1">
            <a:spLocks noChangeArrowheads="1"/>
          </p:cNvSpPr>
          <p:nvPr/>
        </p:nvSpPr>
        <p:spPr bwMode="auto">
          <a:xfrm>
            <a:off x="76200" y="642918"/>
            <a:ext cx="8947150" cy="1096963"/>
          </a:xfrm>
          <a:prstGeom prst="rect">
            <a:avLst/>
          </a:prstGeom>
          <a:solidFill>
            <a:srgbClr val="CCECFF"/>
          </a:solidFill>
          <a:ln w="9525">
            <a:noFill/>
            <a:miter lim="800000"/>
            <a:headEnd/>
            <a:tailEnd/>
          </a:ln>
        </p:spPr>
        <p:txBody>
          <a:bodyPr>
            <a:spAutoFit/>
          </a:bodyPr>
          <a:lstStyle/>
          <a:p>
            <a:pPr>
              <a:lnSpc>
                <a:spcPct val="90000"/>
              </a:lnSpc>
              <a:spcBef>
                <a:spcPct val="20000"/>
              </a:spcBef>
            </a:pPr>
            <a:r>
              <a:rPr lang="en-US" altLang="zh-CN" sz="2000" b="1" dirty="0">
                <a:latin typeface="宋体" pitchFamily="2" charset="-122"/>
              </a:rPr>
              <a:t> </a:t>
            </a:r>
            <a:r>
              <a:rPr lang="zh-CN" altLang="en-US" sz="2000" b="1" dirty="0">
                <a:latin typeface="宋体" pitchFamily="2" charset="-122"/>
              </a:rPr>
              <a:t>用户端</a:t>
            </a:r>
            <a:r>
              <a:rPr lang="en-US" altLang="zh-CN" sz="2000" b="1" dirty="0">
                <a:latin typeface="宋体" pitchFamily="2" charset="-122"/>
              </a:rPr>
              <a:t>1 	    </a:t>
            </a:r>
            <a:r>
              <a:rPr lang="zh-CN" altLang="en-US" sz="2000" b="1" dirty="0">
                <a:latin typeface="宋体" pitchFamily="2" charset="-122"/>
              </a:rPr>
              <a:t>方向          用户端</a:t>
            </a:r>
            <a:r>
              <a:rPr lang="en-US" altLang="zh-CN" sz="2000" b="1" dirty="0">
                <a:latin typeface="宋体" pitchFamily="2" charset="-122"/>
              </a:rPr>
              <a:t>2  	    </a:t>
            </a:r>
            <a:r>
              <a:rPr lang="zh-CN" altLang="en-US" sz="2000" b="1" dirty="0">
                <a:latin typeface="宋体" pitchFamily="2" charset="-122"/>
              </a:rPr>
              <a:t>说      明	</a:t>
            </a:r>
          </a:p>
          <a:p>
            <a:pPr>
              <a:lnSpc>
                <a:spcPct val="120000"/>
              </a:lnSpc>
            </a:pPr>
            <a:r>
              <a:rPr lang="en-US" altLang="zh-CN" sz="2000" b="1" dirty="0">
                <a:solidFill>
                  <a:srgbClr val="FF0000"/>
                </a:solidFill>
                <a:latin typeface="宋体" pitchFamily="2" charset="-122"/>
              </a:rPr>
              <a:t>S-ACT-END.req</a:t>
            </a:r>
            <a:r>
              <a:rPr lang="en-US" altLang="zh-CN" sz="2000" b="1" dirty="0">
                <a:latin typeface="宋体" pitchFamily="2" charset="-122"/>
              </a:rPr>
              <a:t>	        	S-ACT-END.ind    </a:t>
            </a:r>
            <a:r>
              <a:rPr lang="zh-CN" altLang="en-US" sz="2000" b="1" dirty="0">
                <a:latin typeface="宋体" pitchFamily="2" charset="-122"/>
              </a:rPr>
              <a:t>；用户</a:t>
            </a:r>
            <a:r>
              <a:rPr lang="en-US" altLang="zh-CN" sz="2000" b="1" dirty="0">
                <a:latin typeface="宋体" pitchFamily="2" charset="-122"/>
              </a:rPr>
              <a:t>1</a:t>
            </a:r>
            <a:r>
              <a:rPr lang="zh-CN" altLang="en-US" sz="2000" b="1" dirty="0">
                <a:latin typeface="宋体" pitchFamily="2" charset="-122"/>
              </a:rPr>
              <a:t>数据传输完毕，</a:t>
            </a:r>
          </a:p>
          <a:p>
            <a:pPr>
              <a:lnSpc>
                <a:spcPct val="120000"/>
              </a:lnSpc>
            </a:pPr>
            <a:r>
              <a:rPr lang="en-US" altLang="zh-CN" sz="2000" b="1" dirty="0">
                <a:latin typeface="宋体" pitchFamily="2" charset="-122"/>
              </a:rPr>
              <a:t>S-ACT-END.cnf	       		S-ACT-END.rsp     </a:t>
            </a:r>
            <a:r>
              <a:rPr lang="zh-CN" altLang="en-US" sz="2000" b="1" dirty="0">
                <a:latin typeface="宋体" pitchFamily="2" charset="-122"/>
              </a:rPr>
              <a:t>活动结束	</a:t>
            </a:r>
          </a:p>
        </p:txBody>
      </p:sp>
      <p:grpSp>
        <p:nvGrpSpPr>
          <p:cNvPr id="2" name="组合 50"/>
          <p:cNvGrpSpPr/>
          <p:nvPr/>
        </p:nvGrpSpPr>
        <p:grpSpPr>
          <a:xfrm>
            <a:off x="88900" y="1714488"/>
            <a:ext cx="8947150" cy="457200"/>
            <a:chOff x="88900" y="1714488"/>
            <a:chExt cx="8947150" cy="457200"/>
          </a:xfrm>
        </p:grpSpPr>
        <p:grpSp>
          <p:nvGrpSpPr>
            <p:cNvPr id="3" name="Group 32"/>
            <p:cNvGrpSpPr>
              <a:grpSpLocks/>
            </p:cNvGrpSpPr>
            <p:nvPr/>
          </p:nvGrpSpPr>
          <p:grpSpPr bwMode="auto">
            <a:xfrm>
              <a:off x="88900" y="1714488"/>
              <a:ext cx="8947150" cy="457200"/>
              <a:chOff x="56" y="1106"/>
              <a:chExt cx="5636" cy="288"/>
            </a:xfrm>
          </p:grpSpPr>
          <p:sp>
            <p:nvSpPr>
              <p:cNvPr id="30743" name="Line 13"/>
              <p:cNvSpPr>
                <a:spLocks noChangeShapeType="1"/>
              </p:cNvSpPr>
              <p:nvPr/>
            </p:nvSpPr>
            <p:spPr bwMode="auto">
              <a:xfrm>
                <a:off x="1610" y="1298"/>
                <a:ext cx="363" cy="0"/>
              </a:xfrm>
              <a:prstGeom prst="line">
                <a:avLst/>
              </a:prstGeom>
              <a:noFill/>
              <a:ln w="9525">
                <a:solidFill>
                  <a:schemeClr val="tx1"/>
                </a:solidFill>
                <a:round/>
                <a:headEnd/>
                <a:tailEnd type="triangle" w="med" len="med"/>
              </a:ln>
            </p:spPr>
            <p:txBody>
              <a:bodyPr/>
              <a:lstStyle/>
              <a:p>
                <a:endParaRPr lang="zh-CN" altLang="en-US"/>
              </a:p>
            </p:txBody>
          </p:sp>
          <p:sp>
            <p:nvSpPr>
              <p:cNvPr id="30744" name="Text Box 26"/>
              <p:cNvSpPr txBox="1">
                <a:spLocks noChangeArrowheads="1"/>
              </p:cNvSpPr>
              <p:nvPr/>
            </p:nvSpPr>
            <p:spPr bwMode="auto">
              <a:xfrm>
                <a:off x="56" y="1106"/>
                <a:ext cx="5636" cy="288"/>
              </a:xfrm>
              <a:prstGeom prst="rect">
                <a:avLst/>
              </a:prstGeom>
              <a:solidFill>
                <a:srgbClr val="FFFF00"/>
              </a:solidFill>
              <a:ln w="9525">
                <a:noFill/>
                <a:miter lim="800000"/>
                <a:headEnd/>
                <a:tailEnd/>
              </a:ln>
            </p:spPr>
            <p:txBody>
              <a:bodyPr>
                <a:spAutoFit/>
              </a:bodyPr>
              <a:lstStyle/>
              <a:p>
                <a:pPr>
                  <a:lnSpc>
                    <a:spcPct val="120000"/>
                  </a:lnSpc>
                </a:pPr>
                <a:r>
                  <a:rPr lang="en-US" altLang="zh-CN" sz="2000" b="1" dirty="0">
                    <a:solidFill>
                      <a:schemeClr val="accent1"/>
                    </a:solidFill>
                    <a:latin typeface="宋体" pitchFamily="2" charset="-122"/>
                  </a:rPr>
                  <a:t>S-TOKEN-GIVE.req 		</a:t>
                </a:r>
                <a:r>
                  <a:rPr lang="en-US" altLang="zh-CN" sz="2000" b="1" dirty="0">
                    <a:latin typeface="宋体" pitchFamily="2" charset="-122"/>
                  </a:rPr>
                  <a:t>S-TOKEN-GIVE.ind </a:t>
                </a:r>
                <a:r>
                  <a:rPr lang="zh-CN" altLang="en-US" sz="2000" b="1" dirty="0">
                    <a:latin typeface="宋体" pitchFamily="2" charset="-122"/>
                  </a:rPr>
                  <a:t>；用户</a:t>
                </a:r>
                <a:r>
                  <a:rPr lang="en-US" altLang="zh-CN" sz="2000" b="1" dirty="0">
                    <a:latin typeface="宋体" pitchFamily="2" charset="-122"/>
                  </a:rPr>
                  <a:t>1 </a:t>
                </a:r>
                <a:r>
                  <a:rPr lang="zh-CN" altLang="en-US" sz="2000" b="1" dirty="0">
                    <a:latin typeface="宋体" pitchFamily="2" charset="-122"/>
                  </a:rPr>
                  <a:t>释放数据令牌；</a:t>
                </a:r>
              </a:p>
            </p:txBody>
          </p:sp>
        </p:grpSp>
        <p:cxnSp>
          <p:nvCxnSpPr>
            <p:cNvPr id="32" name="直接箭头连接符 31"/>
            <p:cNvCxnSpPr/>
            <p:nvPr/>
          </p:nvCxnSpPr>
          <p:spPr bwMode="auto">
            <a:xfrm>
              <a:off x="2571736" y="1928802"/>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cxnSp>
        <p:nvCxnSpPr>
          <p:cNvPr id="33" name="直接箭头连接符 32"/>
          <p:cNvCxnSpPr/>
          <p:nvPr/>
        </p:nvCxnSpPr>
        <p:spPr bwMode="auto">
          <a:xfrm>
            <a:off x="2571736" y="1212834"/>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34" name="直接箭头连接符 33"/>
          <p:cNvCxnSpPr/>
          <p:nvPr/>
        </p:nvCxnSpPr>
        <p:spPr bwMode="auto">
          <a:xfrm>
            <a:off x="2571736" y="1500174"/>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nvGrpSpPr>
          <p:cNvPr id="4" name="组合 48"/>
          <p:cNvGrpSpPr/>
          <p:nvPr/>
        </p:nvGrpSpPr>
        <p:grpSpPr>
          <a:xfrm>
            <a:off x="88900" y="2143116"/>
            <a:ext cx="8947150" cy="535531"/>
            <a:chOff x="88900" y="2143116"/>
            <a:chExt cx="8947150" cy="535531"/>
          </a:xfrm>
        </p:grpSpPr>
        <p:sp>
          <p:nvSpPr>
            <p:cNvPr id="30742" name="Text Box 27"/>
            <p:cNvSpPr txBox="1">
              <a:spLocks noChangeArrowheads="1"/>
            </p:cNvSpPr>
            <p:nvPr/>
          </p:nvSpPr>
          <p:spPr bwMode="auto">
            <a:xfrm>
              <a:off x="88900" y="2143116"/>
              <a:ext cx="8947150" cy="535531"/>
            </a:xfrm>
            <a:prstGeom prst="rect">
              <a:avLst/>
            </a:prstGeom>
            <a:solidFill>
              <a:srgbClr val="66CCFF"/>
            </a:solidFill>
            <a:ln w="9525">
              <a:noFill/>
              <a:miter lim="800000"/>
              <a:headEnd/>
              <a:tailEnd/>
            </a:ln>
          </p:spPr>
          <p:txBody>
            <a:bodyPr wrap="square">
              <a:spAutoFit/>
            </a:bodyPr>
            <a:lstStyle/>
            <a:p>
              <a:pPr>
                <a:lnSpc>
                  <a:spcPct val="120000"/>
                </a:lnSpc>
              </a:pPr>
              <a:r>
                <a:rPr lang="en-US" altLang="zh-CN" sz="2000" b="1" dirty="0">
                  <a:latin typeface="宋体" pitchFamily="2" charset="-122"/>
                </a:rPr>
                <a:t>S-ACT_START.ind  </a:t>
              </a:r>
              <a:r>
                <a:rPr lang="en-US" altLang="zh-CN" b="1" dirty="0"/>
                <a:t>	</a:t>
              </a:r>
              <a:r>
                <a:rPr lang="en-US" altLang="zh-CN" sz="2000" b="1" dirty="0">
                  <a:latin typeface="宋体" pitchFamily="2" charset="-122"/>
                </a:rPr>
                <a:t>	</a:t>
              </a:r>
              <a:r>
                <a:rPr lang="en-US" altLang="zh-CN" sz="2000" b="1" dirty="0">
                  <a:solidFill>
                    <a:srgbClr val="FF0000"/>
                  </a:solidFill>
                  <a:latin typeface="宋体" pitchFamily="2" charset="-122"/>
                </a:rPr>
                <a:t>S-ACT_START.req</a:t>
              </a:r>
              <a:r>
                <a:rPr lang="en-US" altLang="zh-CN" sz="2000" b="1" dirty="0">
                  <a:solidFill>
                    <a:schemeClr val="hlink"/>
                  </a:solidFill>
                  <a:latin typeface="宋体" pitchFamily="2" charset="-122"/>
                </a:rPr>
                <a:t>  </a:t>
              </a:r>
              <a:r>
                <a:rPr lang="zh-CN" altLang="en-US" sz="2000" b="1" dirty="0">
                  <a:latin typeface="宋体" pitchFamily="2" charset="-122"/>
                </a:rPr>
                <a:t>；用户</a:t>
              </a:r>
              <a:r>
                <a:rPr lang="en-US" altLang="zh-CN" sz="2000" b="1" dirty="0">
                  <a:latin typeface="宋体" pitchFamily="2" charset="-122"/>
                </a:rPr>
                <a:t>2</a:t>
              </a:r>
              <a:r>
                <a:rPr lang="zh-CN" altLang="en-US" sz="2000" b="1" dirty="0">
                  <a:latin typeface="宋体" pitchFamily="2" charset="-122"/>
                </a:rPr>
                <a:t>开始传输	</a:t>
              </a:r>
            </a:p>
          </p:txBody>
        </p:sp>
        <p:cxnSp>
          <p:nvCxnSpPr>
            <p:cNvPr id="35" name="直接箭头连接符 34"/>
            <p:cNvCxnSpPr/>
            <p:nvPr/>
          </p:nvCxnSpPr>
          <p:spPr bwMode="auto">
            <a:xfrm>
              <a:off x="2571736" y="2427280"/>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grpSp>
        <p:nvGrpSpPr>
          <p:cNvPr id="5" name="组合 51"/>
          <p:cNvGrpSpPr/>
          <p:nvPr/>
        </p:nvGrpSpPr>
        <p:grpSpPr>
          <a:xfrm>
            <a:off x="88900" y="2571744"/>
            <a:ext cx="8947150" cy="1348061"/>
            <a:chOff x="88900" y="2571744"/>
            <a:chExt cx="8947150" cy="1348061"/>
          </a:xfrm>
        </p:grpSpPr>
        <p:sp>
          <p:nvSpPr>
            <p:cNvPr id="30748" name="Text Box 25"/>
            <p:cNvSpPr txBox="1">
              <a:spLocks noChangeArrowheads="1"/>
            </p:cNvSpPr>
            <p:nvPr/>
          </p:nvSpPr>
          <p:spPr bwMode="auto">
            <a:xfrm>
              <a:off x="88900" y="2571744"/>
              <a:ext cx="8947150" cy="1348061"/>
            </a:xfrm>
            <a:prstGeom prst="rect">
              <a:avLst/>
            </a:prstGeom>
            <a:solidFill>
              <a:srgbClr val="9999FF"/>
            </a:solidFill>
            <a:ln w="9525">
              <a:noFill/>
              <a:miter lim="800000"/>
              <a:headEnd/>
              <a:tailEnd/>
            </a:ln>
          </p:spPr>
          <p:txBody>
            <a:bodyPr wrap="square">
              <a:spAutoFit/>
            </a:bodyPr>
            <a:lstStyle/>
            <a:p>
              <a:pPr>
                <a:lnSpc>
                  <a:spcPct val="120000"/>
                </a:lnSpc>
              </a:pPr>
              <a:r>
                <a:rPr lang="en-US" altLang="zh-CN" sz="2000" b="1" dirty="0">
                  <a:latin typeface="宋体" pitchFamily="2" charset="-122"/>
                </a:rPr>
                <a:t>S-DATA.ind	   </a:t>
              </a:r>
              <a:r>
                <a:rPr lang="en-US" altLang="zh-CN" b="1" dirty="0"/>
                <a:t>	</a:t>
              </a:r>
              <a:r>
                <a:rPr lang="en-US" altLang="zh-CN" sz="2000" b="1" dirty="0">
                  <a:latin typeface="宋体" pitchFamily="2" charset="-122"/>
                </a:rPr>
                <a:t>	S-DATA.req		</a:t>
              </a:r>
            </a:p>
            <a:p>
              <a:pPr>
                <a:lnSpc>
                  <a:spcPct val="120000"/>
                </a:lnSpc>
              </a:pPr>
              <a:r>
                <a:rPr lang="en-US" altLang="zh-CN" sz="2000" b="1" dirty="0">
                  <a:latin typeface="宋体" pitchFamily="2" charset="-122"/>
                </a:rPr>
                <a:t>S-SYNC-MINOR.ind </a:t>
              </a:r>
              <a:r>
                <a:rPr lang="en-US" altLang="zh-CN" b="1" dirty="0"/>
                <a:t>	</a:t>
              </a:r>
              <a:r>
                <a:rPr lang="en-US" altLang="zh-CN" sz="2000" b="1" dirty="0">
                  <a:latin typeface="宋体" pitchFamily="2" charset="-122"/>
                </a:rPr>
                <a:t>	</a:t>
              </a:r>
              <a:r>
                <a:rPr lang="en-US" altLang="zh-CN" sz="2000" b="1" dirty="0">
                  <a:solidFill>
                    <a:schemeClr val="accent2"/>
                  </a:solidFill>
                  <a:latin typeface="宋体" pitchFamily="2" charset="-122"/>
                </a:rPr>
                <a:t>S-SYNC-MINOR.req</a:t>
              </a:r>
              <a:r>
                <a:rPr lang="en-US" altLang="zh-CN" sz="2000" b="1" dirty="0">
                  <a:latin typeface="宋体" pitchFamily="2" charset="-122"/>
                </a:rPr>
                <a:t>		</a:t>
              </a:r>
            </a:p>
            <a:p>
              <a:pPr>
                <a:lnSpc>
                  <a:spcPct val="120000"/>
                </a:lnSpc>
              </a:pPr>
              <a:r>
                <a:rPr lang="en-US" altLang="zh-CN" sz="2000" b="1" dirty="0">
                  <a:latin typeface="宋体" pitchFamily="2" charset="-122"/>
                </a:rPr>
                <a:t>S-SYNC-MINOR.rsp 		S-SYNC-MINOR.cnf		</a:t>
              </a:r>
            </a:p>
          </p:txBody>
        </p:sp>
        <p:cxnSp>
          <p:nvCxnSpPr>
            <p:cNvPr id="36" name="直接箭头连接符 35"/>
            <p:cNvCxnSpPr/>
            <p:nvPr/>
          </p:nvCxnSpPr>
          <p:spPr bwMode="auto">
            <a:xfrm>
              <a:off x="2571736" y="2857496"/>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7" name="直接箭头连接符 36"/>
            <p:cNvCxnSpPr/>
            <p:nvPr/>
          </p:nvCxnSpPr>
          <p:spPr bwMode="auto">
            <a:xfrm>
              <a:off x="2571736" y="3284536"/>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8" name="直接箭头连接符 37"/>
            <p:cNvCxnSpPr/>
            <p:nvPr/>
          </p:nvCxnSpPr>
          <p:spPr bwMode="auto">
            <a:xfrm>
              <a:off x="2571736" y="3641726"/>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grpSp>
        <p:nvGrpSpPr>
          <p:cNvPr id="6" name="组合 46"/>
          <p:cNvGrpSpPr/>
          <p:nvPr/>
        </p:nvGrpSpPr>
        <p:grpSpPr>
          <a:xfrm>
            <a:off x="88900" y="3857628"/>
            <a:ext cx="8947150" cy="1333500"/>
            <a:chOff x="88900" y="3786190"/>
            <a:chExt cx="8947150" cy="1333500"/>
          </a:xfrm>
        </p:grpSpPr>
        <p:grpSp>
          <p:nvGrpSpPr>
            <p:cNvPr id="7" name="Group 35"/>
            <p:cNvGrpSpPr>
              <a:grpSpLocks/>
            </p:cNvGrpSpPr>
            <p:nvPr/>
          </p:nvGrpSpPr>
          <p:grpSpPr bwMode="auto">
            <a:xfrm>
              <a:off x="88900" y="3786190"/>
              <a:ext cx="8947150" cy="1333500"/>
              <a:chOff x="56" y="2394"/>
              <a:chExt cx="5636" cy="840"/>
            </a:xfrm>
          </p:grpSpPr>
          <p:sp>
            <p:nvSpPr>
              <p:cNvPr id="30738" name="Line 16"/>
              <p:cNvSpPr>
                <a:spLocks noChangeShapeType="1"/>
              </p:cNvSpPr>
              <p:nvPr/>
            </p:nvSpPr>
            <p:spPr bwMode="auto">
              <a:xfrm flipH="1">
                <a:off x="1610" y="2568"/>
                <a:ext cx="363" cy="0"/>
              </a:xfrm>
              <a:prstGeom prst="line">
                <a:avLst/>
              </a:prstGeom>
              <a:noFill/>
              <a:ln w="9525">
                <a:solidFill>
                  <a:schemeClr val="tx1"/>
                </a:solidFill>
                <a:round/>
                <a:headEnd/>
                <a:tailEnd type="triangle" w="med" len="med"/>
              </a:ln>
            </p:spPr>
            <p:txBody>
              <a:bodyPr/>
              <a:lstStyle/>
              <a:p>
                <a:endParaRPr lang="zh-CN" altLang="en-US"/>
              </a:p>
            </p:txBody>
          </p:sp>
          <p:sp>
            <p:nvSpPr>
              <p:cNvPr id="30739" name="Line 21"/>
              <p:cNvSpPr>
                <a:spLocks noChangeShapeType="1"/>
              </p:cNvSpPr>
              <p:nvPr/>
            </p:nvSpPr>
            <p:spPr bwMode="auto">
              <a:xfrm>
                <a:off x="1610" y="3067"/>
                <a:ext cx="363" cy="0"/>
              </a:xfrm>
              <a:prstGeom prst="line">
                <a:avLst/>
              </a:prstGeom>
              <a:noFill/>
              <a:ln w="9525">
                <a:solidFill>
                  <a:schemeClr val="tx1"/>
                </a:solidFill>
                <a:round/>
                <a:headEnd type="triangle" w="med" len="med"/>
                <a:tailEnd type="triangle" w="med" len="med"/>
              </a:ln>
            </p:spPr>
            <p:txBody>
              <a:bodyPr/>
              <a:lstStyle/>
              <a:p>
                <a:endParaRPr lang="zh-CN" altLang="en-US"/>
              </a:p>
            </p:txBody>
          </p:sp>
          <p:sp>
            <p:nvSpPr>
              <p:cNvPr id="30740" name="Text Box 28"/>
              <p:cNvSpPr txBox="1">
                <a:spLocks noChangeArrowheads="1"/>
              </p:cNvSpPr>
              <p:nvPr/>
            </p:nvSpPr>
            <p:spPr bwMode="auto">
              <a:xfrm>
                <a:off x="56" y="2394"/>
                <a:ext cx="5636" cy="840"/>
              </a:xfrm>
              <a:prstGeom prst="rect">
                <a:avLst/>
              </a:prstGeom>
              <a:solidFill>
                <a:srgbClr val="99FF99"/>
              </a:solidFill>
              <a:ln w="9525">
                <a:noFill/>
                <a:miter lim="800000"/>
                <a:headEnd/>
                <a:tailEnd/>
              </a:ln>
            </p:spPr>
            <p:txBody>
              <a:bodyPr>
                <a:spAutoFit/>
              </a:bodyPr>
              <a:lstStyle/>
              <a:p>
                <a:pPr>
                  <a:lnSpc>
                    <a:spcPct val="120000"/>
                  </a:lnSpc>
                </a:pPr>
                <a:r>
                  <a:rPr lang="en-US" altLang="zh-CN" sz="2000" b="1" dirty="0">
                    <a:latin typeface="宋体" pitchFamily="2" charset="-122"/>
                  </a:rPr>
                  <a:t>	   </a:t>
                </a:r>
                <a:r>
                  <a:rPr lang="en-US" altLang="zh-CN" b="1" dirty="0"/>
                  <a:t>			</a:t>
                </a:r>
                <a:r>
                  <a:rPr lang="en-US" altLang="zh-CN" sz="2000" b="1" dirty="0">
                    <a:latin typeface="宋体" pitchFamily="2" charset="-122"/>
                  </a:rPr>
                  <a:t>S-DATA.req	   </a:t>
                </a:r>
                <a:r>
                  <a:rPr lang="zh-CN" altLang="en-US" sz="2000" b="1" dirty="0">
                    <a:latin typeface="宋体" pitchFamily="2" charset="-122"/>
                  </a:rPr>
                  <a:t>；低层故障，</a:t>
                </a:r>
              </a:p>
              <a:p>
                <a:pPr>
                  <a:lnSpc>
                    <a:spcPct val="120000"/>
                  </a:lnSpc>
                </a:pPr>
                <a:r>
                  <a:rPr lang="zh-CN" altLang="en-US" sz="2000" b="1" dirty="0">
                    <a:latin typeface="宋体" pitchFamily="2" charset="-122"/>
                  </a:rPr>
                  <a:t>                                                用户</a:t>
                </a:r>
                <a:r>
                  <a:rPr lang="en-US" altLang="zh-CN" sz="2000" b="1" dirty="0">
                    <a:latin typeface="宋体" pitchFamily="2" charset="-122"/>
                  </a:rPr>
                  <a:t>1</a:t>
                </a:r>
                <a:r>
                  <a:rPr lang="zh-CN" altLang="en-US" sz="2000" b="1" dirty="0">
                    <a:latin typeface="宋体" pitchFamily="2" charset="-122"/>
                  </a:rPr>
                  <a:t>未收到数据	</a:t>
                </a:r>
              </a:p>
              <a:p>
                <a:pPr>
                  <a:lnSpc>
                    <a:spcPct val="120000"/>
                  </a:lnSpc>
                </a:pPr>
                <a:r>
                  <a:rPr lang="en-US" altLang="zh-CN" sz="2000" b="1" dirty="0">
                    <a:latin typeface="宋体" pitchFamily="2" charset="-122"/>
                  </a:rPr>
                  <a:t>S-P-EXECP.ind	   </a:t>
                </a:r>
                <a:r>
                  <a:rPr lang="en-US" altLang="zh-CN" b="1" dirty="0"/>
                  <a:t>		</a:t>
                </a:r>
                <a:r>
                  <a:rPr lang="en-US" altLang="zh-CN" sz="2000" b="1" dirty="0" err="1">
                    <a:solidFill>
                      <a:schemeClr val="tx2"/>
                    </a:solidFill>
                    <a:latin typeface="宋体" pitchFamily="2" charset="-122"/>
                  </a:rPr>
                  <a:t>S-P-EXECP.ind</a:t>
                </a:r>
                <a:r>
                  <a:rPr lang="en-US" altLang="zh-CN" sz="2000" b="1" dirty="0">
                    <a:latin typeface="宋体" pitchFamily="2" charset="-122"/>
                  </a:rPr>
                  <a:t>	   </a:t>
                </a:r>
                <a:r>
                  <a:rPr lang="zh-CN" altLang="en-US" sz="2000" b="1" dirty="0">
                    <a:latin typeface="宋体" pitchFamily="2" charset="-122"/>
                  </a:rPr>
                  <a:t>；</a:t>
                </a:r>
                <a:r>
                  <a:rPr lang="zh-CN" altLang="en-US" sz="2000" b="1" dirty="0">
                    <a:solidFill>
                      <a:srgbClr val="FF0000"/>
                    </a:solidFill>
                    <a:latin typeface="宋体" pitchFamily="2" charset="-122"/>
                  </a:rPr>
                  <a:t>低层故障报告</a:t>
                </a:r>
                <a:r>
                  <a:rPr lang="zh-CN" altLang="en-US" sz="2000" b="1" dirty="0">
                    <a:latin typeface="宋体" pitchFamily="2" charset="-122"/>
                  </a:rPr>
                  <a:t>	</a:t>
                </a:r>
              </a:p>
            </p:txBody>
          </p:sp>
        </p:grpSp>
        <p:cxnSp>
          <p:nvCxnSpPr>
            <p:cNvPr id="39" name="直接箭头连接符 38"/>
            <p:cNvCxnSpPr/>
            <p:nvPr/>
          </p:nvCxnSpPr>
          <p:spPr bwMode="auto">
            <a:xfrm>
              <a:off x="2571736" y="4070354"/>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40" name="直接箭头连接符 39"/>
            <p:cNvCxnSpPr/>
            <p:nvPr/>
          </p:nvCxnSpPr>
          <p:spPr bwMode="auto">
            <a:xfrm>
              <a:off x="2571736" y="4857760"/>
              <a:ext cx="714380" cy="1588"/>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grpSp>
      <p:grpSp>
        <p:nvGrpSpPr>
          <p:cNvPr id="8" name="组合 45"/>
          <p:cNvGrpSpPr/>
          <p:nvPr/>
        </p:nvGrpSpPr>
        <p:grpSpPr>
          <a:xfrm>
            <a:off x="88900" y="5105418"/>
            <a:ext cx="8947150" cy="895350"/>
            <a:chOff x="88900" y="5105418"/>
            <a:chExt cx="8947150" cy="895350"/>
          </a:xfrm>
        </p:grpSpPr>
        <p:grpSp>
          <p:nvGrpSpPr>
            <p:cNvPr id="9" name="Group 36"/>
            <p:cNvGrpSpPr>
              <a:grpSpLocks/>
            </p:cNvGrpSpPr>
            <p:nvPr/>
          </p:nvGrpSpPr>
          <p:grpSpPr bwMode="auto">
            <a:xfrm>
              <a:off x="88900" y="5105418"/>
              <a:ext cx="8947150" cy="895350"/>
              <a:chOff x="56" y="3176"/>
              <a:chExt cx="5636" cy="564"/>
            </a:xfrm>
          </p:grpSpPr>
          <p:sp>
            <p:nvSpPr>
              <p:cNvPr id="30735" name="Line 17"/>
              <p:cNvSpPr>
                <a:spLocks noChangeShapeType="1"/>
              </p:cNvSpPr>
              <p:nvPr/>
            </p:nvSpPr>
            <p:spPr bwMode="auto">
              <a:xfrm>
                <a:off x="1610" y="3612"/>
                <a:ext cx="363" cy="0"/>
              </a:xfrm>
              <a:prstGeom prst="line">
                <a:avLst/>
              </a:prstGeom>
              <a:noFill/>
              <a:ln w="9525">
                <a:solidFill>
                  <a:schemeClr val="tx1"/>
                </a:solidFill>
                <a:round/>
                <a:headEnd/>
                <a:tailEnd type="triangle" w="med" len="med"/>
              </a:ln>
            </p:spPr>
            <p:txBody>
              <a:bodyPr/>
              <a:lstStyle/>
              <a:p>
                <a:endParaRPr lang="zh-CN" altLang="en-US"/>
              </a:p>
            </p:txBody>
          </p:sp>
          <p:sp>
            <p:nvSpPr>
              <p:cNvPr id="30736" name="Line 22"/>
              <p:cNvSpPr>
                <a:spLocks noChangeShapeType="1"/>
              </p:cNvSpPr>
              <p:nvPr/>
            </p:nvSpPr>
            <p:spPr bwMode="auto">
              <a:xfrm flipH="1">
                <a:off x="1610" y="3339"/>
                <a:ext cx="363" cy="0"/>
              </a:xfrm>
              <a:prstGeom prst="line">
                <a:avLst/>
              </a:prstGeom>
              <a:noFill/>
              <a:ln w="9525">
                <a:solidFill>
                  <a:schemeClr val="tx1"/>
                </a:solidFill>
                <a:round/>
                <a:headEnd/>
                <a:tailEnd type="triangle" w="med" len="med"/>
              </a:ln>
            </p:spPr>
            <p:txBody>
              <a:bodyPr/>
              <a:lstStyle/>
              <a:p>
                <a:endParaRPr lang="zh-CN" altLang="en-US"/>
              </a:p>
            </p:txBody>
          </p:sp>
          <p:sp>
            <p:nvSpPr>
              <p:cNvPr id="30737" name="Text Box 29"/>
              <p:cNvSpPr txBox="1">
                <a:spLocks noChangeArrowheads="1"/>
              </p:cNvSpPr>
              <p:nvPr/>
            </p:nvSpPr>
            <p:spPr bwMode="auto">
              <a:xfrm>
                <a:off x="56" y="3176"/>
                <a:ext cx="5636" cy="564"/>
              </a:xfrm>
              <a:prstGeom prst="rect">
                <a:avLst/>
              </a:prstGeom>
              <a:solidFill>
                <a:srgbClr val="FFFF99"/>
              </a:solidFill>
              <a:ln w="9525">
                <a:noFill/>
                <a:miter lim="800000"/>
                <a:headEnd/>
                <a:tailEnd/>
              </a:ln>
            </p:spPr>
            <p:txBody>
              <a:bodyPr>
                <a:spAutoFit/>
              </a:bodyPr>
              <a:lstStyle/>
              <a:p>
                <a:pPr>
                  <a:lnSpc>
                    <a:spcPct val="120000"/>
                  </a:lnSpc>
                </a:pPr>
                <a:r>
                  <a:rPr lang="en-US" altLang="zh-CN" sz="2000" b="1" dirty="0">
                    <a:latin typeface="宋体" pitchFamily="2" charset="-122"/>
                  </a:rPr>
                  <a:t>S-CON.ind	   </a:t>
                </a:r>
                <a:r>
                  <a:rPr lang="en-US" altLang="zh-CN" b="1" dirty="0"/>
                  <a:t>		</a:t>
                </a:r>
                <a:r>
                  <a:rPr lang="en-US" altLang="zh-CN" sz="2000" b="1" dirty="0">
                    <a:solidFill>
                      <a:srgbClr val="FF0000"/>
                    </a:solidFill>
                    <a:latin typeface="宋体" pitchFamily="2" charset="-122"/>
                  </a:rPr>
                  <a:t>S-CON.req</a:t>
                </a:r>
                <a:r>
                  <a:rPr lang="en-US" altLang="zh-CN" sz="2000" b="1" dirty="0">
                    <a:latin typeface="宋体" pitchFamily="2" charset="-122"/>
                  </a:rPr>
                  <a:t>	   </a:t>
                </a:r>
                <a:r>
                  <a:rPr lang="zh-CN" altLang="en-US" sz="2000" b="1" dirty="0">
                    <a:latin typeface="宋体" pitchFamily="2" charset="-122"/>
                  </a:rPr>
                  <a:t>；重新连接	</a:t>
                </a:r>
              </a:p>
              <a:p>
                <a:pPr>
                  <a:lnSpc>
                    <a:spcPct val="120000"/>
                  </a:lnSpc>
                </a:pPr>
                <a:r>
                  <a:rPr lang="en-US" altLang="zh-CN" sz="2000" b="1" dirty="0">
                    <a:latin typeface="宋体" pitchFamily="2" charset="-122"/>
                  </a:rPr>
                  <a:t>S-CON.rsp	   		S-CON.cnf	</a:t>
                </a:r>
              </a:p>
            </p:txBody>
          </p:sp>
        </p:grpSp>
        <p:cxnSp>
          <p:nvCxnSpPr>
            <p:cNvPr id="41" name="直接箭头连接符 40"/>
            <p:cNvCxnSpPr/>
            <p:nvPr/>
          </p:nvCxnSpPr>
          <p:spPr bwMode="auto">
            <a:xfrm>
              <a:off x="2571736" y="5357826"/>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42" name="直接箭头连接符 41"/>
            <p:cNvCxnSpPr/>
            <p:nvPr/>
          </p:nvCxnSpPr>
          <p:spPr bwMode="auto">
            <a:xfrm>
              <a:off x="2571736" y="5715016"/>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grpSp>
        <p:nvGrpSpPr>
          <p:cNvPr id="10" name="组合 44"/>
          <p:cNvGrpSpPr/>
          <p:nvPr/>
        </p:nvGrpSpPr>
        <p:grpSpPr>
          <a:xfrm>
            <a:off x="88900" y="5929330"/>
            <a:ext cx="8947150" cy="968375"/>
            <a:chOff x="88900" y="5929330"/>
            <a:chExt cx="8947150" cy="968375"/>
          </a:xfrm>
        </p:grpSpPr>
        <p:grpSp>
          <p:nvGrpSpPr>
            <p:cNvPr id="11" name="Group 37"/>
            <p:cNvGrpSpPr>
              <a:grpSpLocks/>
            </p:cNvGrpSpPr>
            <p:nvPr/>
          </p:nvGrpSpPr>
          <p:grpSpPr bwMode="auto">
            <a:xfrm>
              <a:off x="88900" y="5929330"/>
              <a:ext cx="8947150" cy="968375"/>
              <a:chOff x="56" y="3682"/>
              <a:chExt cx="5636" cy="610"/>
            </a:xfrm>
          </p:grpSpPr>
          <p:sp>
            <p:nvSpPr>
              <p:cNvPr id="30732" name="Line 18"/>
              <p:cNvSpPr>
                <a:spLocks noChangeShapeType="1"/>
              </p:cNvSpPr>
              <p:nvPr/>
            </p:nvSpPr>
            <p:spPr bwMode="auto">
              <a:xfrm flipH="1">
                <a:off x="1610" y="3838"/>
                <a:ext cx="363" cy="0"/>
              </a:xfrm>
              <a:prstGeom prst="line">
                <a:avLst/>
              </a:prstGeom>
              <a:noFill/>
              <a:ln w="9525">
                <a:solidFill>
                  <a:schemeClr val="tx1"/>
                </a:solidFill>
                <a:round/>
                <a:headEnd/>
                <a:tailEnd type="triangle" w="med" len="med"/>
              </a:ln>
            </p:spPr>
            <p:txBody>
              <a:bodyPr/>
              <a:lstStyle/>
              <a:p>
                <a:endParaRPr lang="zh-CN" altLang="en-US"/>
              </a:p>
            </p:txBody>
          </p:sp>
          <p:sp>
            <p:nvSpPr>
              <p:cNvPr id="30733" name="Line 24"/>
              <p:cNvSpPr>
                <a:spLocks noChangeShapeType="1"/>
              </p:cNvSpPr>
              <p:nvPr/>
            </p:nvSpPr>
            <p:spPr bwMode="auto">
              <a:xfrm flipH="1">
                <a:off x="1610" y="4110"/>
                <a:ext cx="363" cy="0"/>
              </a:xfrm>
              <a:prstGeom prst="line">
                <a:avLst/>
              </a:prstGeom>
              <a:noFill/>
              <a:ln w="9525">
                <a:solidFill>
                  <a:schemeClr val="tx1"/>
                </a:solidFill>
                <a:round/>
                <a:headEnd/>
                <a:tailEnd type="triangle" w="med" len="med"/>
              </a:ln>
            </p:spPr>
            <p:txBody>
              <a:bodyPr/>
              <a:lstStyle/>
              <a:p>
                <a:endParaRPr lang="zh-CN" altLang="en-US"/>
              </a:p>
            </p:txBody>
          </p:sp>
          <p:sp>
            <p:nvSpPr>
              <p:cNvPr id="30734" name="Text Box 30"/>
              <p:cNvSpPr txBox="1">
                <a:spLocks noChangeArrowheads="1"/>
              </p:cNvSpPr>
              <p:nvPr/>
            </p:nvSpPr>
            <p:spPr bwMode="auto">
              <a:xfrm>
                <a:off x="56" y="3682"/>
                <a:ext cx="5636" cy="610"/>
              </a:xfrm>
              <a:prstGeom prst="rect">
                <a:avLst/>
              </a:prstGeom>
              <a:solidFill>
                <a:srgbClr val="66FFCC"/>
              </a:solidFill>
              <a:ln w="9525">
                <a:noFill/>
                <a:miter lim="800000"/>
                <a:headEnd/>
                <a:tailEnd/>
              </a:ln>
            </p:spPr>
            <p:txBody>
              <a:bodyPr>
                <a:spAutoFit/>
              </a:bodyPr>
              <a:lstStyle/>
              <a:p>
                <a:pPr>
                  <a:lnSpc>
                    <a:spcPct val="120000"/>
                  </a:lnSpc>
                </a:pPr>
                <a:r>
                  <a:rPr lang="en-US" altLang="zh-CN" sz="2000" b="1" dirty="0">
                    <a:latin typeface="宋体" pitchFamily="2" charset="-122"/>
                  </a:rPr>
                  <a:t>S-ACT-RESUME.ind </a:t>
                </a:r>
                <a:r>
                  <a:rPr lang="en-US" altLang="zh-CN" b="1" dirty="0"/>
                  <a:t>		</a:t>
                </a:r>
                <a:r>
                  <a:rPr lang="en-US" altLang="zh-CN" sz="2000" b="1" dirty="0">
                    <a:solidFill>
                      <a:srgbClr val="9900FF"/>
                    </a:solidFill>
                    <a:latin typeface="宋体" pitchFamily="2" charset="-122"/>
                  </a:rPr>
                  <a:t>S-ACT-RESUME.req</a:t>
                </a:r>
                <a:r>
                  <a:rPr lang="en-US" altLang="zh-CN" sz="2000" b="1" dirty="0">
                    <a:solidFill>
                      <a:schemeClr val="accent1"/>
                    </a:solidFill>
                    <a:latin typeface="宋体" pitchFamily="2" charset="-122"/>
                  </a:rPr>
                  <a:t> </a:t>
                </a:r>
                <a:r>
                  <a:rPr lang="zh-CN" altLang="en-US" sz="2000" b="1" dirty="0">
                    <a:latin typeface="宋体" pitchFamily="2" charset="-122"/>
                  </a:rPr>
                  <a:t>；恢复活动和同步点	</a:t>
                </a:r>
              </a:p>
              <a:p>
                <a:pPr>
                  <a:lnSpc>
                    <a:spcPct val="120000"/>
                  </a:lnSpc>
                </a:pPr>
                <a:r>
                  <a:rPr lang="en-US" altLang="zh-CN" sz="2000" b="1" dirty="0">
                    <a:latin typeface="宋体" pitchFamily="2" charset="-122"/>
                  </a:rPr>
                  <a:t>S-DATA.ind	   </a:t>
                </a:r>
                <a:r>
                  <a:rPr lang="en-US" altLang="zh-CN" b="1" dirty="0"/>
                  <a:t>		</a:t>
                </a:r>
                <a:r>
                  <a:rPr lang="en-US" altLang="zh-CN" sz="2000" b="1" dirty="0">
                    <a:latin typeface="宋体" pitchFamily="2" charset="-122"/>
                  </a:rPr>
                  <a:t>S-DATA.req	    </a:t>
                </a:r>
                <a:r>
                  <a:rPr lang="zh-CN" altLang="en-US" sz="2000" b="1" dirty="0">
                    <a:latin typeface="宋体" pitchFamily="2" charset="-122"/>
                  </a:rPr>
                  <a:t>；用户</a:t>
                </a:r>
                <a:r>
                  <a:rPr lang="en-US" altLang="zh-CN" sz="2000" b="1" dirty="0">
                    <a:latin typeface="宋体" pitchFamily="2" charset="-122"/>
                  </a:rPr>
                  <a:t>2</a:t>
                </a:r>
                <a:r>
                  <a:rPr lang="zh-CN" altLang="en-US" sz="2000" b="1" dirty="0">
                    <a:latin typeface="宋体" pitchFamily="2" charset="-122"/>
                  </a:rPr>
                  <a:t>继续数据传输</a:t>
                </a:r>
              </a:p>
            </p:txBody>
          </p:sp>
        </p:grpSp>
        <p:cxnSp>
          <p:nvCxnSpPr>
            <p:cNvPr id="43" name="直接箭头连接符 42"/>
            <p:cNvCxnSpPr/>
            <p:nvPr/>
          </p:nvCxnSpPr>
          <p:spPr bwMode="auto">
            <a:xfrm>
              <a:off x="2571736" y="6213494"/>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44" name="直接箭头连接符 43"/>
            <p:cNvCxnSpPr/>
            <p:nvPr/>
          </p:nvCxnSpPr>
          <p:spPr bwMode="auto">
            <a:xfrm>
              <a:off x="2571736" y="6642122"/>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70" name="Rectangle 6"/>
          <p:cNvSpPr>
            <a:spLocks noChangeArrowheads="1"/>
          </p:cNvSpPr>
          <p:nvPr/>
        </p:nvSpPr>
        <p:spPr bwMode="auto">
          <a:xfrm>
            <a:off x="228600" y="533400"/>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0723" name="Text Box 7"/>
          <p:cNvSpPr txBox="1">
            <a:spLocks noChangeArrowheads="1"/>
          </p:cNvSpPr>
          <p:nvPr/>
        </p:nvSpPr>
        <p:spPr bwMode="auto">
          <a:xfrm>
            <a:off x="8604250" y="44450"/>
            <a:ext cx="338554" cy="461665"/>
          </a:xfrm>
          <a:prstGeom prst="rect">
            <a:avLst/>
          </a:prstGeom>
          <a:noFill/>
          <a:ln w="12700">
            <a:noFill/>
            <a:miter lim="800000"/>
            <a:headEnd/>
            <a:tailEnd/>
          </a:ln>
        </p:spPr>
        <p:txBody>
          <a:bodyPr wrap="none">
            <a:spAutoFit/>
          </a:bodyPr>
          <a:lstStyle/>
          <a:p>
            <a:pPr eaLnBrk="0" hangingPunct="0"/>
            <a:r>
              <a:rPr lang="en-US" altLang="zh-CN" dirty="0" smtClean="0"/>
              <a:t>6</a:t>
            </a:r>
            <a:endParaRPr lang="en-US" altLang="zh-CN" dirty="0"/>
          </a:p>
        </p:txBody>
      </p:sp>
      <p:sp>
        <p:nvSpPr>
          <p:cNvPr id="30724" name="Text Box 10"/>
          <p:cNvSpPr txBox="1">
            <a:spLocks noChangeArrowheads="1"/>
          </p:cNvSpPr>
          <p:nvPr/>
        </p:nvSpPr>
        <p:spPr bwMode="auto">
          <a:xfrm>
            <a:off x="179388" y="84138"/>
            <a:ext cx="4392612" cy="420687"/>
          </a:xfrm>
          <a:prstGeom prst="rect">
            <a:avLst/>
          </a:prstGeom>
          <a:noFill/>
          <a:ln w="9525">
            <a:noFill/>
            <a:miter lim="800000"/>
            <a:headEnd/>
            <a:tailEnd/>
          </a:ln>
        </p:spPr>
        <p:txBody>
          <a:bodyPr>
            <a:spAutoFit/>
          </a:bodyPr>
          <a:lstStyle/>
          <a:p>
            <a:pPr>
              <a:lnSpc>
                <a:spcPct val="90000"/>
              </a:lnSpc>
              <a:spcBef>
                <a:spcPct val="20000"/>
              </a:spcBef>
            </a:pPr>
            <a:r>
              <a:rPr lang="zh-CN" altLang="en-US" b="1">
                <a:latin typeface="宋体" pitchFamily="2" charset="-122"/>
              </a:rPr>
              <a:t>（</a:t>
            </a:r>
            <a:r>
              <a:rPr lang="en-US" altLang="zh-CN" b="1">
                <a:latin typeface="宋体" pitchFamily="2" charset="-122"/>
              </a:rPr>
              <a:t>4</a:t>
            </a:r>
            <a:r>
              <a:rPr lang="zh-CN" altLang="en-US" b="1">
                <a:latin typeface="宋体" pitchFamily="2" charset="-122"/>
              </a:rPr>
              <a:t>）会话层协议</a:t>
            </a:r>
            <a:r>
              <a:rPr lang="zh-CN" altLang="en-US" sz="2000" b="1">
                <a:latin typeface="宋体" pitchFamily="2" charset="-122"/>
              </a:rPr>
              <a:t>（续</a:t>
            </a:r>
            <a:r>
              <a:rPr lang="zh-CN" altLang="en-US" sz="2000" b="1">
                <a:latin typeface="楷体_GB2312" pitchFamily="49" charset="-122"/>
                <a:ea typeface="楷体_GB2312" pitchFamily="49" charset="-122"/>
              </a:rPr>
              <a:t>）。</a:t>
            </a:r>
          </a:p>
        </p:txBody>
      </p:sp>
      <p:sp>
        <p:nvSpPr>
          <p:cNvPr id="30749" name="Text Box 8"/>
          <p:cNvSpPr txBox="1">
            <a:spLocks noChangeArrowheads="1"/>
          </p:cNvSpPr>
          <p:nvPr/>
        </p:nvSpPr>
        <p:spPr bwMode="auto">
          <a:xfrm>
            <a:off x="76200" y="642918"/>
            <a:ext cx="8947150" cy="1477328"/>
          </a:xfrm>
          <a:prstGeom prst="rect">
            <a:avLst/>
          </a:prstGeom>
          <a:solidFill>
            <a:srgbClr val="CCECFF"/>
          </a:solidFill>
          <a:ln w="9525">
            <a:noFill/>
            <a:miter lim="800000"/>
            <a:headEnd/>
            <a:tailEnd/>
          </a:ln>
        </p:spPr>
        <p:txBody>
          <a:bodyPr>
            <a:spAutoFit/>
          </a:bodyPr>
          <a:lstStyle/>
          <a:p>
            <a:pPr>
              <a:lnSpc>
                <a:spcPct val="90000"/>
              </a:lnSpc>
              <a:spcBef>
                <a:spcPct val="20000"/>
              </a:spcBef>
            </a:pPr>
            <a:r>
              <a:rPr lang="en-US" altLang="zh-CN" sz="2000" b="1" dirty="0">
                <a:latin typeface="宋体" pitchFamily="2" charset="-122"/>
              </a:rPr>
              <a:t> </a:t>
            </a:r>
            <a:r>
              <a:rPr lang="zh-CN" altLang="en-US" sz="2000" b="1" dirty="0">
                <a:latin typeface="宋体" pitchFamily="2" charset="-122"/>
              </a:rPr>
              <a:t>用户端</a:t>
            </a:r>
            <a:r>
              <a:rPr lang="en-US" altLang="zh-CN" sz="2000" b="1" dirty="0">
                <a:latin typeface="宋体" pitchFamily="2" charset="-122"/>
              </a:rPr>
              <a:t>1 	    </a:t>
            </a:r>
            <a:r>
              <a:rPr lang="zh-CN" altLang="en-US" sz="2000" b="1" dirty="0">
                <a:latin typeface="宋体" pitchFamily="2" charset="-122"/>
              </a:rPr>
              <a:t>方向          用户端</a:t>
            </a:r>
            <a:r>
              <a:rPr lang="en-US" altLang="zh-CN" sz="2000" b="1" dirty="0">
                <a:latin typeface="宋体" pitchFamily="2" charset="-122"/>
              </a:rPr>
              <a:t>2  	    </a:t>
            </a:r>
            <a:r>
              <a:rPr lang="zh-CN" altLang="en-US" sz="2000" b="1" dirty="0">
                <a:latin typeface="宋体" pitchFamily="2" charset="-122"/>
              </a:rPr>
              <a:t>说      明	</a:t>
            </a:r>
          </a:p>
          <a:p>
            <a:pPr>
              <a:lnSpc>
                <a:spcPct val="120000"/>
              </a:lnSpc>
            </a:pPr>
            <a:r>
              <a:rPr lang="en-US" altLang="zh-CN" sz="2000" b="1" dirty="0" smtClean="0">
                <a:latin typeface="宋体" pitchFamily="2" charset="-122"/>
              </a:rPr>
              <a:t>S-DATA.ind	   </a:t>
            </a:r>
            <a:r>
              <a:rPr lang="en-US" altLang="zh-CN" sz="2000" b="1" dirty="0" smtClean="0"/>
              <a:t>	</a:t>
            </a:r>
            <a:r>
              <a:rPr lang="en-US" altLang="zh-CN" sz="2000" b="1" dirty="0" smtClean="0">
                <a:latin typeface="宋体" pitchFamily="2" charset="-122"/>
              </a:rPr>
              <a:t>	S-DATA.req	</a:t>
            </a:r>
            <a:r>
              <a:rPr lang="zh-CN" altLang="en-US" sz="2000" b="1" dirty="0" smtClean="0">
                <a:latin typeface="宋体" pitchFamily="2" charset="-122"/>
              </a:rPr>
              <a:t>   ；用户</a:t>
            </a:r>
            <a:r>
              <a:rPr lang="en-US" altLang="zh-CN" sz="2000" b="1" dirty="0" smtClean="0">
                <a:latin typeface="宋体" pitchFamily="2" charset="-122"/>
              </a:rPr>
              <a:t>2</a:t>
            </a:r>
            <a:r>
              <a:rPr lang="zh-CN" altLang="en-US" sz="2000" b="1" dirty="0" smtClean="0">
                <a:latin typeface="宋体" pitchFamily="2" charset="-122"/>
              </a:rPr>
              <a:t>数据传输， </a:t>
            </a:r>
            <a:r>
              <a:rPr lang="en-US" altLang="zh-CN" sz="2000" b="1" dirty="0" smtClean="0">
                <a:latin typeface="宋体" pitchFamily="2" charset="-122"/>
              </a:rPr>
              <a:t>	</a:t>
            </a:r>
          </a:p>
          <a:p>
            <a:pPr>
              <a:lnSpc>
                <a:spcPct val="120000"/>
              </a:lnSpc>
            </a:pPr>
            <a:r>
              <a:rPr lang="en-US" altLang="zh-CN" sz="2000" b="1" dirty="0" smtClean="0">
                <a:latin typeface="宋体" pitchFamily="2" charset="-122"/>
              </a:rPr>
              <a:t>S-SYNC-MINOR.ind </a:t>
            </a:r>
            <a:r>
              <a:rPr lang="en-US" altLang="zh-CN" sz="2000" b="1" dirty="0" smtClean="0"/>
              <a:t>	</a:t>
            </a:r>
            <a:r>
              <a:rPr lang="en-US" altLang="zh-CN" sz="2000" b="1" dirty="0" smtClean="0">
                <a:latin typeface="宋体" pitchFamily="2" charset="-122"/>
              </a:rPr>
              <a:t>	</a:t>
            </a:r>
            <a:r>
              <a:rPr lang="en-US" altLang="zh-CN" sz="2000" b="1" dirty="0" smtClean="0">
                <a:solidFill>
                  <a:schemeClr val="accent2"/>
                </a:solidFill>
                <a:latin typeface="宋体" pitchFamily="2" charset="-122"/>
              </a:rPr>
              <a:t>S-SYNC-MINOR.req</a:t>
            </a:r>
            <a:r>
              <a:rPr lang="en-US" altLang="zh-CN" sz="2000" b="1" dirty="0" smtClean="0">
                <a:latin typeface="宋体" pitchFamily="2" charset="-122"/>
              </a:rPr>
              <a:t>		</a:t>
            </a:r>
          </a:p>
          <a:p>
            <a:pPr>
              <a:lnSpc>
                <a:spcPct val="120000"/>
              </a:lnSpc>
            </a:pPr>
            <a:r>
              <a:rPr lang="en-US" altLang="zh-CN" sz="2000" b="1" dirty="0" smtClean="0">
                <a:latin typeface="宋体" pitchFamily="2" charset="-122"/>
              </a:rPr>
              <a:t>S-SYNC-MINOR.rsp 		S-SYNC-MINOR.cnf </a:t>
            </a:r>
          </a:p>
        </p:txBody>
      </p:sp>
      <p:cxnSp>
        <p:nvCxnSpPr>
          <p:cNvPr id="33" name="直接箭头连接符 32"/>
          <p:cNvCxnSpPr/>
          <p:nvPr/>
        </p:nvCxnSpPr>
        <p:spPr bwMode="auto">
          <a:xfrm>
            <a:off x="2571736" y="1212834"/>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34" name="直接箭头连接符 33"/>
          <p:cNvCxnSpPr/>
          <p:nvPr/>
        </p:nvCxnSpPr>
        <p:spPr bwMode="auto">
          <a:xfrm>
            <a:off x="2571736" y="1500174"/>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grpSp>
        <p:nvGrpSpPr>
          <p:cNvPr id="2" name="Group 35"/>
          <p:cNvGrpSpPr>
            <a:grpSpLocks/>
          </p:cNvGrpSpPr>
          <p:nvPr/>
        </p:nvGrpSpPr>
        <p:grpSpPr bwMode="auto">
          <a:xfrm>
            <a:off x="88900" y="2071682"/>
            <a:ext cx="8947150" cy="461963"/>
            <a:chOff x="56" y="2394"/>
            <a:chExt cx="5636" cy="291"/>
          </a:xfrm>
        </p:grpSpPr>
        <p:sp>
          <p:nvSpPr>
            <p:cNvPr id="30738" name="Line 16"/>
            <p:cNvSpPr>
              <a:spLocks noChangeShapeType="1"/>
            </p:cNvSpPr>
            <p:nvPr/>
          </p:nvSpPr>
          <p:spPr bwMode="auto">
            <a:xfrm flipH="1">
              <a:off x="1610" y="2568"/>
              <a:ext cx="363" cy="0"/>
            </a:xfrm>
            <a:prstGeom prst="line">
              <a:avLst/>
            </a:prstGeom>
            <a:noFill/>
            <a:ln w="9525">
              <a:solidFill>
                <a:schemeClr val="tx1"/>
              </a:solidFill>
              <a:round/>
              <a:headEnd/>
              <a:tailEnd type="triangle" w="med" len="med"/>
            </a:ln>
          </p:spPr>
          <p:txBody>
            <a:bodyPr/>
            <a:lstStyle/>
            <a:p>
              <a:endParaRPr lang="zh-CN" altLang="en-US"/>
            </a:p>
          </p:txBody>
        </p:sp>
        <p:sp>
          <p:nvSpPr>
            <p:cNvPr id="30740" name="Text Box 28"/>
            <p:cNvSpPr txBox="1">
              <a:spLocks noChangeArrowheads="1"/>
            </p:cNvSpPr>
            <p:nvPr/>
          </p:nvSpPr>
          <p:spPr bwMode="auto">
            <a:xfrm>
              <a:off x="56" y="2394"/>
              <a:ext cx="5636" cy="291"/>
            </a:xfrm>
            <a:prstGeom prst="rect">
              <a:avLst/>
            </a:prstGeom>
            <a:solidFill>
              <a:srgbClr val="99FF99"/>
            </a:solidFill>
            <a:ln w="9525">
              <a:noFill/>
              <a:miter lim="800000"/>
              <a:headEnd/>
              <a:tailEnd/>
            </a:ln>
          </p:spPr>
          <p:txBody>
            <a:bodyPr>
              <a:spAutoFit/>
            </a:bodyPr>
            <a:lstStyle/>
            <a:p>
              <a:pPr>
                <a:lnSpc>
                  <a:spcPct val="120000"/>
                </a:lnSpc>
              </a:pPr>
              <a:r>
                <a:rPr lang="en-US" altLang="zh-CN" sz="2000" b="1" dirty="0" smtClean="0">
                  <a:latin typeface="宋体" pitchFamily="2" charset="-122"/>
                </a:rPr>
                <a:t>                   ……</a:t>
              </a:r>
              <a:r>
                <a:rPr lang="zh-CN" altLang="en-US" sz="2000" b="1" dirty="0">
                  <a:latin typeface="宋体" pitchFamily="2" charset="-122"/>
                </a:rPr>
                <a:t>	</a:t>
              </a:r>
            </a:p>
          </p:txBody>
        </p:sp>
      </p:grpSp>
      <p:grpSp>
        <p:nvGrpSpPr>
          <p:cNvPr id="3" name="组合 48"/>
          <p:cNvGrpSpPr/>
          <p:nvPr/>
        </p:nvGrpSpPr>
        <p:grpSpPr>
          <a:xfrm>
            <a:off x="88900" y="3286124"/>
            <a:ext cx="8947150" cy="904875"/>
            <a:chOff x="88900" y="3286124"/>
            <a:chExt cx="8947150" cy="904875"/>
          </a:xfrm>
        </p:grpSpPr>
        <p:grpSp>
          <p:nvGrpSpPr>
            <p:cNvPr id="4" name="Group 36"/>
            <p:cNvGrpSpPr>
              <a:grpSpLocks/>
            </p:cNvGrpSpPr>
            <p:nvPr/>
          </p:nvGrpSpPr>
          <p:grpSpPr bwMode="auto">
            <a:xfrm>
              <a:off x="88900" y="3286124"/>
              <a:ext cx="8947150" cy="904875"/>
              <a:chOff x="56" y="3176"/>
              <a:chExt cx="5636" cy="570"/>
            </a:xfrm>
          </p:grpSpPr>
          <p:sp>
            <p:nvSpPr>
              <p:cNvPr id="30735" name="Line 17"/>
              <p:cNvSpPr>
                <a:spLocks noChangeShapeType="1"/>
              </p:cNvSpPr>
              <p:nvPr/>
            </p:nvSpPr>
            <p:spPr bwMode="auto">
              <a:xfrm>
                <a:off x="1610" y="3612"/>
                <a:ext cx="363" cy="0"/>
              </a:xfrm>
              <a:prstGeom prst="line">
                <a:avLst/>
              </a:prstGeom>
              <a:noFill/>
              <a:ln w="9525">
                <a:solidFill>
                  <a:schemeClr val="tx1"/>
                </a:solidFill>
                <a:round/>
                <a:headEnd/>
                <a:tailEnd type="triangle" w="med" len="med"/>
              </a:ln>
            </p:spPr>
            <p:txBody>
              <a:bodyPr/>
              <a:lstStyle/>
              <a:p>
                <a:endParaRPr lang="zh-CN" altLang="en-US"/>
              </a:p>
            </p:txBody>
          </p:sp>
          <p:sp>
            <p:nvSpPr>
              <p:cNvPr id="30736" name="Line 22"/>
              <p:cNvSpPr>
                <a:spLocks noChangeShapeType="1"/>
              </p:cNvSpPr>
              <p:nvPr/>
            </p:nvSpPr>
            <p:spPr bwMode="auto">
              <a:xfrm flipH="1">
                <a:off x="1610" y="3339"/>
                <a:ext cx="363" cy="0"/>
              </a:xfrm>
              <a:prstGeom prst="line">
                <a:avLst/>
              </a:prstGeom>
              <a:noFill/>
              <a:ln w="9525">
                <a:solidFill>
                  <a:schemeClr val="tx1"/>
                </a:solidFill>
                <a:round/>
                <a:headEnd/>
                <a:tailEnd type="triangle" w="med" len="med"/>
              </a:ln>
            </p:spPr>
            <p:txBody>
              <a:bodyPr/>
              <a:lstStyle/>
              <a:p>
                <a:endParaRPr lang="zh-CN" altLang="en-US"/>
              </a:p>
            </p:txBody>
          </p:sp>
          <p:sp>
            <p:nvSpPr>
              <p:cNvPr id="30737" name="Text Box 29"/>
              <p:cNvSpPr txBox="1">
                <a:spLocks noChangeArrowheads="1"/>
              </p:cNvSpPr>
              <p:nvPr/>
            </p:nvSpPr>
            <p:spPr bwMode="auto">
              <a:xfrm>
                <a:off x="56" y="3176"/>
                <a:ext cx="5636" cy="570"/>
              </a:xfrm>
              <a:prstGeom prst="rect">
                <a:avLst/>
              </a:prstGeom>
              <a:solidFill>
                <a:srgbClr val="FFFF99"/>
              </a:solidFill>
              <a:ln w="9525">
                <a:noFill/>
                <a:miter lim="800000"/>
                <a:headEnd/>
                <a:tailEnd/>
              </a:ln>
            </p:spPr>
            <p:txBody>
              <a:bodyPr>
                <a:spAutoFit/>
              </a:bodyPr>
              <a:lstStyle/>
              <a:p>
                <a:pPr>
                  <a:lnSpc>
                    <a:spcPct val="120000"/>
                  </a:lnSpc>
                </a:pPr>
                <a:r>
                  <a:rPr lang="en-US" altLang="zh-CN" sz="2000" b="1" dirty="0" smtClean="0">
                    <a:latin typeface="宋体" pitchFamily="2" charset="-122"/>
                  </a:rPr>
                  <a:t>S-DISC.ind</a:t>
                </a:r>
                <a:r>
                  <a:rPr lang="en-US" altLang="zh-CN" sz="2000" b="1" dirty="0">
                    <a:latin typeface="宋体" pitchFamily="2" charset="-122"/>
                  </a:rPr>
                  <a:t>	   </a:t>
                </a:r>
                <a:r>
                  <a:rPr lang="en-US" altLang="zh-CN" b="1" dirty="0"/>
                  <a:t>		</a:t>
                </a:r>
                <a:r>
                  <a:rPr lang="en-US" altLang="zh-CN" sz="2000" b="1" dirty="0" smtClean="0">
                    <a:solidFill>
                      <a:srgbClr val="FF0000"/>
                    </a:solidFill>
                    <a:latin typeface="宋体" pitchFamily="2" charset="-122"/>
                  </a:rPr>
                  <a:t>S-DISC.req</a:t>
                </a:r>
                <a:r>
                  <a:rPr lang="en-US" altLang="zh-CN" sz="2000" b="1" dirty="0">
                    <a:latin typeface="宋体" pitchFamily="2" charset="-122"/>
                  </a:rPr>
                  <a:t>	   </a:t>
                </a:r>
                <a:r>
                  <a:rPr lang="zh-CN" altLang="en-US" sz="2000" b="1" dirty="0" smtClean="0">
                    <a:latin typeface="宋体" pitchFamily="2" charset="-122"/>
                  </a:rPr>
                  <a:t>；释放连接</a:t>
                </a:r>
                <a:r>
                  <a:rPr lang="zh-CN" altLang="en-US" sz="2000" b="1" dirty="0">
                    <a:latin typeface="宋体" pitchFamily="2" charset="-122"/>
                  </a:rPr>
                  <a:t>	</a:t>
                </a:r>
              </a:p>
              <a:p>
                <a:pPr>
                  <a:lnSpc>
                    <a:spcPct val="120000"/>
                  </a:lnSpc>
                </a:pPr>
                <a:r>
                  <a:rPr lang="en-US" altLang="zh-CN" sz="2000" b="1" dirty="0" smtClean="0">
                    <a:latin typeface="宋体" pitchFamily="2" charset="-122"/>
                  </a:rPr>
                  <a:t>S-DISC.rsp</a:t>
                </a:r>
                <a:r>
                  <a:rPr lang="en-US" altLang="zh-CN" sz="2000" b="1" dirty="0">
                    <a:latin typeface="宋体" pitchFamily="2" charset="-122"/>
                  </a:rPr>
                  <a:t>	   		</a:t>
                </a:r>
                <a:r>
                  <a:rPr lang="en-US" altLang="zh-CN" sz="2000" b="1" dirty="0" smtClean="0">
                    <a:latin typeface="宋体" pitchFamily="2" charset="-122"/>
                  </a:rPr>
                  <a:t>S-DISC.cnf</a:t>
                </a:r>
                <a:r>
                  <a:rPr lang="en-US" altLang="zh-CN" sz="2000" b="1" dirty="0">
                    <a:latin typeface="宋体" pitchFamily="2" charset="-122"/>
                  </a:rPr>
                  <a:t>	</a:t>
                </a:r>
              </a:p>
            </p:txBody>
          </p:sp>
        </p:grpSp>
        <p:cxnSp>
          <p:nvCxnSpPr>
            <p:cNvPr id="41" name="直接箭头连接符 40"/>
            <p:cNvCxnSpPr/>
            <p:nvPr/>
          </p:nvCxnSpPr>
          <p:spPr bwMode="auto">
            <a:xfrm>
              <a:off x="2571736" y="3538532"/>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42" name="直接箭头连接符 41"/>
            <p:cNvCxnSpPr/>
            <p:nvPr/>
          </p:nvCxnSpPr>
          <p:spPr bwMode="auto">
            <a:xfrm>
              <a:off x="2571736" y="3895722"/>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cxnSp>
        <p:nvCxnSpPr>
          <p:cNvPr id="46" name="直接箭头连接符 45"/>
          <p:cNvCxnSpPr/>
          <p:nvPr/>
        </p:nvCxnSpPr>
        <p:spPr bwMode="auto">
          <a:xfrm>
            <a:off x="2571736" y="1855776"/>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nvGrpSpPr>
          <p:cNvPr id="5" name="组合 49"/>
          <p:cNvGrpSpPr/>
          <p:nvPr/>
        </p:nvGrpSpPr>
        <p:grpSpPr>
          <a:xfrm>
            <a:off x="71406" y="2500306"/>
            <a:ext cx="8947150" cy="830997"/>
            <a:chOff x="71406" y="2500306"/>
            <a:chExt cx="8947150" cy="830997"/>
          </a:xfrm>
        </p:grpSpPr>
        <p:sp>
          <p:nvSpPr>
            <p:cNvPr id="45" name="Text Box 8"/>
            <p:cNvSpPr txBox="1">
              <a:spLocks noChangeArrowheads="1"/>
            </p:cNvSpPr>
            <p:nvPr/>
          </p:nvSpPr>
          <p:spPr bwMode="auto">
            <a:xfrm>
              <a:off x="71406" y="2500306"/>
              <a:ext cx="8947150" cy="830997"/>
            </a:xfrm>
            <a:prstGeom prst="rect">
              <a:avLst/>
            </a:prstGeom>
            <a:solidFill>
              <a:srgbClr val="CCECFF"/>
            </a:solidFill>
            <a:ln w="9525">
              <a:noFill/>
              <a:miter lim="800000"/>
              <a:headEnd/>
              <a:tailEnd/>
            </a:ln>
          </p:spPr>
          <p:txBody>
            <a:bodyPr>
              <a:spAutoFit/>
            </a:bodyPr>
            <a:lstStyle/>
            <a:p>
              <a:pPr>
                <a:lnSpc>
                  <a:spcPct val="120000"/>
                </a:lnSpc>
              </a:pPr>
              <a:r>
                <a:rPr lang="en-US" altLang="zh-CN" sz="2000" b="1" dirty="0" smtClean="0">
                  <a:solidFill>
                    <a:srgbClr val="FF0000"/>
                  </a:solidFill>
                  <a:latin typeface="宋体" pitchFamily="2" charset="-122"/>
                </a:rPr>
                <a:t>S-ACT-END.ind</a:t>
              </a:r>
              <a:r>
                <a:rPr lang="en-US" altLang="zh-CN" sz="2000" b="1" dirty="0">
                  <a:latin typeface="宋体" pitchFamily="2" charset="-122"/>
                </a:rPr>
                <a:t>	        	</a:t>
              </a:r>
              <a:r>
                <a:rPr lang="en-US" altLang="zh-CN" sz="2000" b="1" dirty="0" smtClean="0">
                  <a:latin typeface="宋体" pitchFamily="2" charset="-122"/>
                </a:rPr>
                <a:t>S-ACT-END.req    </a:t>
              </a:r>
              <a:r>
                <a:rPr lang="zh-CN" altLang="en-US" sz="2000" b="1" dirty="0">
                  <a:latin typeface="宋体" pitchFamily="2" charset="-122"/>
                </a:rPr>
                <a:t>；</a:t>
              </a:r>
              <a:r>
                <a:rPr lang="zh-CN" altLang="en-US" sz="2000" b="1" dirty="0" smtClean="0">
                  <a:latin typeface="宋体" pitchFamily="2" charset="-122"/>
                </a:rPr>
                <a:t>用户</a:t>
              </a:r>
              <a:r>
                <a:rPr lang="en-US" altLang="zh-CN" sz="2000" b="1" dirty="0" smtClean="0">
                  <a:latin typeface="宋体" pitchFamily="2" charset="-122"/>
                </a:rPr>
                <a:t>2</a:t>
              </a:r>
              <a:r>
                <a:rPr lang="zh-CN" altLang="en-US" sz="2000" b="1" dirty="0" smtClean="0">
                  <a:latin typeface="宋体" pitchFamily="2" charset="-122"/>
                </a:rPr>
                <a:t>数据</a:t>
              </a:r>
              <a:r>
                <a:rPr lang="zh-CN" altLang="en-US" sz="2000" b="1" dirty="0">
                  <a:latin typeface="宋体" pitchFamily="2" charset="-122"/>
                </a:rPr>
                <a:t>传输完毕，</a:t>
              </a:r>
            </a:p>
            <a:p>
              <a:pPr>
                <a:lnSpc>
                  <a:spcPct val="120000"/>
                </a:lnSpc>
              </a:pPr>
              <a:r>
                <a:rPr lang="en-US" altLang="zh-CN" sz="2000" b="1" dirty="0" smtClean="0">
                  <a:latin typeface="宋体" pitchFamily="2" charset="-122"/>
                </a:rPr>
                <a:t>S-ACT-END.rsp</a:t>
              </a:r>
              <a:r>
                <a:rPr lang="en-US" altLang="zh-CN" sz="2000" b="1" dirty="0">
                  <a:latin typeface="宋体" pitchFamily="2" charset="-122"/>
                </a:rPr>
                <a:t>	       		</a:t>
              </a:r>
              <a:r>
                <a:rPr lang="en-US" altLang="zh-CN" sz="2000" b="1" dirty="0" smtClean="0">
                  <a:latin typeface="宋体" pitchFamily="2" charset="-122"/>
                </a:rPr>
                <a:t>S-ACT-END.cnf     </a:t>
              </a:r>
              <a:r>
                <a:rPr lang="zh-CN" altLang="en-US" sz="2000" b="1" dirty="0">
                  <a:latin typeface="宋体" pitchFamily="2" charset="-122"/>
                </a:rPr>
                <a:t>活动结束	</a:t>
              </a:r>
            </a:p>
          </p:txBody>
        </p:sp>
        <p:cxnSp>
          <p:nvCxnSpPr>
            <p:cNvPr id="47" name="直接箭头连接符 46"/>
            <p:cNvCxnSpPr/>
            <p:nvPr/>
          </p:nvCxnSpPr>
          <p:spPr bwMode="auto">
            <a:xfrm>
              <a:off x="2571736" y="2714620"/>
              <a:ext cx="714380" cy="1588"/>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p:spPr>
        </p:cxnSp>
        <p:cxnSp>
          <p:nvCxnSpPr>
            <p:cNvPr id="48" name="直接箭头连接符 47"/>
            <p:cNvCxnSpPr/>
            <p:nvPr/>
          </p:nvCxnSpPr>
          <p:spPr bwMode="auto">
            <a:xfrm>
              <a:off x="2571736" y="3071810"/>
              <a:ext cx="714380" cy="158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grpSp>
      <p:sp>
        <p:nvSpPr>
          <p:cNvPr id="51" name="TextBox 50"/>
          <p:cNvSpPr txBox="1"/>
          <p:nvPr/>
        </p:nvSpPr>
        <p:spPr>
          <a:xfrm>
            <a:off x="142844" y="4500570"/>
            <a:ext cx="8858312" cy="461665"/>
          </a:xfrm>
          <a:prstGeom prst="rect">
            <a:avLst/>
          </a:prstGeom>
          <a:solidFill>
            <a:srgbClr val="FF66FF"/>
          </a:solidFill>
        </p:spPr>
        <p:txBody>
          <a:bodyPr wrap="square" rtlCol="0">
            <a:spAutoFit/>
          </a:bodyPr>
          <a:lstStyle/>
          <a:p>
            <a:r>
              <a:rPr lang="zh-CN" altLang="en-US" b="1" dirty="0" smtClean="0">
                <a:latin typeface="宋体" pitchFamily="2" charset="-122"/>
              </a:rPr>
              <a:t>会话层让用户了解和控制整个数据交换的过程；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8572528" y="109815"/>
            <a:ext cx="338554" cy="461665"/>
          </a:xfrm>
          <a:prstGeom prst="rect">
            <a:avLst/>
          </a:prstGeom>
          <a:noFill/>
          <a:ln w="12700">
            <a:noFill/>
            <a:miter lim="800000"/>
            <a:headEnd/>
            <a:tailEnd/>
          </a:ln>
        </p:spPr>
        <p:txBody>
          <a:bodyPr wrap="none">
            <a:spAutoFit/>
          </a:bodyPr>
          <a:lstStyle/>
          <a:p>
            <a:pPr eaLnBrk="0" hangingPunct="0"/>
            <a:r>
              <a:rPr lang="en-US" altLang="zh-CN" dirty="0" smtClean="0"/>
              <a:t>7</a:t>
            </a:r>
            <a:endParaRPr lang="en-US" altLang="zh-CN" dirty="0"/>
          </a:p>
        </p:txBody>
      </p:sp>
      <p:sp>
        <p:nvSpPr>
          <p:cNvPr id="31747" name="Text Box 3"/>
          <p:cNvSpPr txBox="1">
            <a:spLocks noChangeArrowheads="1"/>
          </p:cNvSpPr>
          <p:nvPr/>
        </p:nvSpPr>
        <p:spPr bwMode="auto">
          <a:xfrm>
            <a:off x="136525" y="765175"/>
            <a:ext cx="9007475" cy="6007100"/>
          </a:xfrm>
          <a:prstGeom prst="rect">
            <a:avLst/>
          </a:prstGeom>
          <a:noFill/>
          <a:ln w="9525">
            <a:noFill/>
            <a:miter lim="800000"/>
            <a:headEnd/>
            <a:tailEnd/>
          </a:ln>
        </p:spPr>
        <p:txBody>
          <a:bodyPr>
            <a:spAutoFit/>
          </a:bodyPr>
          <a:lstStyle/>
          <a:p>
            <a:pPr>
              <a:lnSpc>
                <a:spcPct val="120000"/>
              </a:lnSpc>
              <a:spcBef>
                <a:spcPct val="30000"/>
              </a:spcBef>
            </a:pPr>
            <a:r>
              <a:rPr lang="en-US" altLang="zh-CN" b="1" dirty="0">
                <a:latin typeface="宋体" pitchFamily="2" charset="-122"/>
              </a:rPr>
              <a:t>(1) </a:t>
            </a:r>
            <a:r>
              <a:rPr lang="zh-CN" altLang="en-US" b="1" dirty="0">
                <a:latin typeface="宋体" pitchFamily="2" charset="-122"/>
              </a:rPr>
              <a:t>基于会话层的问题</a:t>
            </a:r>
          </a:p>
          <a:p>
            <a:pPr>
              <a:lnSpc>
                <a:spcPct val="120000"/>
              </a:lnSpc>
              <a:spcBef>
                <a:spcPct val="30000"/>
              </a:spcBef>
            </a:pPr>
            <a:r>
              <a:rPr lang="zh-CN" altLang="en-US" b="1" dirty="0">
                <a:latin typeface="宋体" pitchFamily="2" charset="-122"/>
              </a:rPr>
              <a:t>  不同的计算机系统具有</a:t>
            </a:r>
            <a:r>
              <a:rPr lang="zh-CN" altLang="en-US" b="1" dirty="0">
                <a:solidFill>
                  <a:srgbClr val="FF0000"/>
                </a:solidFill>
                <a:latin typeface="宋体" pitchFamily="2" charset="-122"/>
              </a:rPr>
              <a:t>不同的信息描述和表示方法</a:t>
            </a:r>
            <a:r>
              <a:rPr lang="zh-CN" altLang="en-US" b="1" dirty="0">
                <a:latin typeface="宋体" pitchFamily="2" charset="-122"/>
              </a:rPr>
              <a:t>，而不同的信息描述（表示）将导致不同系统之间无法识别所交换的信息的含义（如不同的码字，对数据的不同表示）。</a:t>
            </a:r>
          </a:p>
          <a:p>
            <a:pPr>
              <a:lnSpc>
                <a:spcPct val="120000"/>
              </a:lnSpc>
              <a:spcBef>
                <a:spcPct val="30000"/>
              </a:spcBef>
            </a:pPr>
            <a:r>
              <a:rPr lang="en-US" altLang="zh-CN" b="1" dirty="0">
                <a:latin typeface="宋体" pitchFamily="2" charset="-122"/>
              </a:rPr>
              <a:t>(2) </a:t>
            </a:r>
            <a:r>
              <a:rPr lang="zh-CN" altLang="en-US" b="1" dirty="0">
                <a:latin typeface="宋体" pitchFamily="2" charset="-122"/>
              </a:rPr>
              <a:t>表示层功能</a:t>
            </a:r>
          </a:p>
          <a:p>
            <a:pPr>
              <a:lnSpc>
                <a:spcPct val="120000"/>
              </a:lnSpc>
              <a:spcBef>
                <a:spcPct val="30000"/>
              </a:spcBef>
            </a:pPr>
            <a:r>
              <a:rPr lang="zh-CN" altLang="en-US" b="1" dirty="0">
                <a:solidFill>
                  <a:srgbClr val="FF0000"/>
                </a:solidFill>
                <a:latin typeface="宋体" pitchFamily="2" charset="-122"/>
              </a:rPr>
              <a:t>  语法</a:t>
            </a:r>
            <a:r>
              <a:rPr lang="zh-CN" altLang="en-US" b="1" dirty="0">
                <a:latin typeface="宋体" pitchFamily="2" charset="-122"/>
              </a:rPr>
              <a:t>：数据的描述和表示方法；</a:t>
            </a:r>
          </a:p>
          <a:p>
            <a:pPr>
              <a:lnSpc>
                <a:spcPct val="120000"/>
              </a:lnSpc>
              <a:spcBef>
                <a:spcPct val="30000"/>
              </a:spcBef>
            </a:pPr>
            <a:r>
              <a:rPr lang="zh-CN" altLang="en-US" b="1" dirty="0">
                <a:solidFill>
                  <a:srgbClr val="FF0000"/>
                </a:solidFill>
                <a:latin typeface="宋体" pitchFamily="2" charset="-122"/>
              </a:rPr>
              <a:t>  抽象语法</a:t>
            </a:r>
            <a:r>
              <a:rPr lang="zh-CN" altLang="en-US" b="1" dirty="0">
                <a:latin typeface="宋体" pitchFamily="2" charset="-122"/>
              </a:rPr>
              <a:t>：数据通用格式的描述方法，可定义类型和值，独立于具体应用；</a:t>
            </a:r>
          </a:p>
          <a:p>
            <a:pPr>
              <a:lnSpc>
                <a:spcPct val="120000"/>
              </a:lnSpc>
              <a:spcBef>
                <a:spcPct val="30000"/>
              </a:spcBef>
            </a:pPr>
            <a:r>
              <a:rPr lang="zh-CN" altLang="en-US" b="1" dirty="0">
                <a:solidFill>
                  <a:srgbClr val="FF0000"/>
                </a:solidFill>
                <a:latin typeface="宋体" pitchFamily="2" charset="-122"/>
              </a:rPr>
              <a:t>  传送语法</a:t>
            </a:r>
            <a:r>
              <a:rPr lang="zh-CN" altLang="en-US" b="1" dirty="0">
                <a:latin typeface="宋体" pitchFamily="2" charset="-122"/>
              </a:rPr>
              <a:t>：开放系统之间传送数据的特定表示方法；</a:t>
            </a:r>
          </a:p>
          <a:p>
            <a:pPr>
              <a:lnSpc>
                <a:spcPct val="120000"/>
              </a:lnSpc>
              <a:spcBef>
                <a:spcPct val="30000"/>
              </a:spcBef>
            </a:pPr>
            <a:r>
              <a:rPr lang="zh-CN" altLang="en-US" b="1" dirty="0">
                <a:solidFill>
                  <a:srgbClr val="FF0000"/>
                </a:solidFill>
                <a:latin typeface="宋体" pitchFamily="2" charset="-122"/>
              </a:rPr>
              <a:t>表示层功能</a:t>
            </a:r>
            <a:r>
              <a:rPr lang="zh-CN" altLang="en-US" b="1" dirty="0">
                <a:latin typeface="宋体" pitchFamily="2" charset="-122"/>
              </a:rPr>
              <a:t>：协商</a:t>
            </a:r>
            <a:r>
              <a:rPr lang="zh-CN" altLang="en-US" b="1" dirty="0">
                <a:solidFill>
                  <a:srgbClr val="FF0000"/>
                </a:solidFill>
                <a:latin typeface="宋体" pitchFamily="2" charset="-122"/>
              </a:rPr>
              <a:t>传送语法</a:t>
            </a:r>
            <a:r>
              <a:rPr lang="zh-CN" altLang="en-US" b="1" dirty="0">
                <a:latin typeface="宋体" pitchFamily="2" charset="-122"/>
              </a:rPr>
              <a:t>，并执行抽象语法和传送语法之间的</a:t>
            </a:r>
            <a:r>
              <a:rPr lang="zh-CN" altLang="en-US" b="1" dirty="0">
                <a:solidFill>
                  <a:srgbClr val="FF0000"/>
                </a:solidFill>
                <a:latin typeface="宋体" pitchFamily="2" charset="-122"/>
              </a:rPr>
              <a:t>转换</a:t>
            </a:r>
            <a:r>
              <a:rPr lang="zh-CN" altLang="en-US" b="1" dirty="0">
                <a:latin typeface="宋体" pitchFamily="2" charset="-122"/>
              </a:rPr>
              <a:t>，通过这种转换来统一表示被传送的用户数据，使得通信双方都可以互相识别。</a:t>
            </a:r>
          </a:p>
        </p:txBody>
      </p:sp>
      <p:sp>
        <p:nvSpPr>
          <p:cNvPr id="836612" name="Rectangle 4"/>
          <p:cNvSpPr>
            <a:spLocks noChangeArrowheads="1"/>
          </p:cNvSpPr>
          <p:nvPr/>
        </p:nvSpPr>
        <p:spPr bwMode="auto">
          <a:xfrm>
            <a:off x="228600" y="688975"/>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1749" name="Text Box 5"/>
          <p:cNvSpPr txBox="1">
            <a:spLocks noChangeArrowheads="1"/>
          </p:cNvSpPr>
          <p:nvPr/>
        </p:nvSpPr>
        <p:spPr bwMode="auto">
          <a:xfrm>
            <a:off x="244475" y="44450"/>
            <a:ext cx="2887663" cy="579438"/>
          </a:xfrm>
          <a:prstGeom prst="rect">
            <a:avLst/>
          </a:prstGeom>
          <a:noFill/>
          <a:ln w="9525">
            <a:noFill/>
            <a:miter lim="800000"/>
            <a:headEnd/>
            <a:tailEnd/>
          </a:ln>
        </p:spPr>
        <p:txBody>
          <a:bodyPr>
            <a:spAutoFit/>
          </a:bodyPr>
          <a:lstStyle/>
          <a:p>
            <a:pPr>
              <a:spcBef>
                <a:spcPts val="300"/>
              </a:spcBef>
              <a:spcAft>
                <a:spcPts val="300"/>
              </a:spcAft>
            </a:pPr>
            <a:r>
              <a:rPr lang="en-US" altLang="zh-CN" sz="3200" b="1">
                <a:latin typeface="宋体" pitchFamily="2" charset="-122"/>
              </a:rPr>
              <a:t>3.9 </a:t>
            </a:r>
            <a:r>
              <a:rPr lang="zh-CN" altLang="en-US" sz="3200" b="1">
                <a:latin typeface="宋体" pitchFamily="2" charset="-122"/>
              </a:rPr>
              <a:t>表示层</a:t>
            </a:r>
            <a:endParaRPr lang="zh-CN" altLang="en-US" b="1">
              <a:latin typeface="宋体"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04800" y="1752600"/>
            <a:ext cx="3370263" cy="365125"/>
          </a:xfrm>
          <a:prstGeom prst="rect">
            <a:avLst/>
          </a:prstGeom>
          <a:noFill/>
          <a:ln w="9525">
            <a:noFill/>
            <a:miter lim="800000"/>
            <a:headEnd/>
            <a:tailEnd/>
          </a:ln>
        </p:spPr>
        <p:txBody>
          <a:bodyPr wrap="none" lIns="0" tIns="0" rIns="0" bIns="0">
            <a:spAutoFit/>
          </a:bodyPr>
          <a:lstStyle/>
          <a:p>
            <a:r>
              <a:rPr lang="zh-CN" altLang="en-US" b="1">
                <a:solidFill>
                  <a:srgbClr val="FF0000"/>
                </a:solidFill>
                <a:latin typeface="宋体" pitchFamily="2" charset="-122"/>
              </a:rPr>
              <a:t>传送语法的协商过程示意</a:t>
            </a:r>
            <a:endParaRPr lang="zh-CN" altLang="en-US" b="1">
              <a:solidFill>
                <a:srgbClr val="FF0000"/>
              </a:solidFill>
            </a:endParaRPr>
          </a:p>
        </p:txBody>
      </p:sp>
      <p:grpSp>
        <p:nvGrpSpPr>
          <p:cNvPr id="2" name="Group 3"/>
          <p:cNvGrpSpPr>
            <a:grpSpLocks/>
          </p:cNvGrpSpPr>
          <p:nvPr/>
        </p:nvGrpSpPr>
        <p:grpSpPr bwMode="auto">
          <a:xfrm>
            <a:off x="304800" y="2438400"/>
            <a:ext cx="8099425" cy="1749425"/>
            <a:chOff x="192" y="1795"/>
            <a:chExt cx="5102" cy="1102"/>
          </a:xfrm>
        </p:grpSpPr>
        <p:sp>
          <p:nvSpPr>
            <p:cNvPr id="32778" name="Rectangle 4"/>
            <p:cNvSpPr>
              <a:spLocks noChangeArrowheads="1"/>
            </p:cNvSpPr>
            <p:nvPr/>
          </p:nvSpPr>
          <p:spPr bwMode="auto">
            <a:xfrm>
              <a:off x="192" y="1795"/>
              <a:ext cx="5102" cy="194"/>
            </a:xfrm>
            <a:prstGeom prst="rect">
              <a:avLst/>
            </a:prstGeom>
            <a:noFill/>
            <a:ln w="9525">
              <a:noFill/>
              <a:miter lim="800000"/>
              <a:headEnd/>
              <a:tailEnd/>
            </a:ln>
          </p:spPr>
          <p:txBody>
            <a:bodyPr wrap="none" lIns="0" tIns="0" rIns="0" bIns="0">
              <a:spAutoFit/>
            </a:bodyPr>
            <a:lstStyle/>
            <a:p>
              <a:r>
                <a:rPr lang="en-US" altLang="zh-CN" sz="2000" dirty="0">
                  <a:solidFill>
                    <a:srgbClr val="000000"/>
                  </a:solidFill>
                  <a:latin typeface="仿宋体"/>
                  <a:ea typeface="仿宋体"/>
                  <a:cs typeface="仿宋体"/>
                </a:rPr>
                <a:t> </a:t>
              </a:r>
              <a:r>
                <a:rPr lang="zh-CN" altLang="en-US" sz="2000" b="1" dirty="0">
                  <a:solidFill>
                    <a:srgbClr val="000000"/>
                  </a:solidFill>
                  <a:latin typeface="+mn-ea"/>
                  <a:ea typeface="+mn-ea"/>
                  <a:cs typeface="仿宋体"/>
                </a:rPr>
                <a:t>用户</a:t>
              </a:r>
              <a:r>
                <a:rPr lang="en-US" altLang="zh-CN" sz="2000" b="1" dirty="0">
                  <a:solidFill>
                    <a:srgbClr val="000000"/>
                  </a:solidFill>
                  <a:latin typeface="+mn-ea"/>
                  <a:ea typeface="+mn-ea"/>
                  <a:cs typeface="仿宋体"/>
                </a:rPr>
                <a:t>1       </a:t>
              </a:r>
              <a:r>
                <a:rPr lang="zh-CN" altLang="en-US" sz="2000" b="1" dirty="0">
                  <a:solidFill>
                    <a:srgbClr val="000000"/>
                  </a:solidFill>
                  <a:latin typeface="+mn-ea"/>
                  <a:ea typeface="+mn-ea"/>
                  <a:cs typeface="仿宋体"/>
                </a:rPr>
                <a:t>表示实体</a:t>
              </a:r>
              <a:r>
                <a:rPr lang="en-US" altLang="zh-CN" sz="2000" b="1" dirty="0">
                  <a:solidFill>
                    <a:srgbClr val="000000"/>
                  </a:solidFill>
                  <a:latin typeface="+mn-ea"/>
                  <a:ea typeface="+mn-ea"/>
                  <a:cs typeface="仿宋体"/>
                </a:rPr>
                <a:t>1</a:t>
              </a:r>
              <a:r>
                <a:rPr lang="zh-CN" altLang="en-US" sz="2000" b="1" dirty="0">
                  <a:solidFill>
                    <a:srgbClr val="000000"/>
                  </a:solidFill>
                  <a:latin typeface="+mn-ea"/>
                  <a:ea typeface="+mn-ea"/>
                  <a:cs typeface="仿宋体"/>
                </a:rPr>
                <a:t>（</a:t>
              </a:r>
              <a:r>
                <a:rPr lang="en-US" altLang="zh-CN" sz="2000" b="1" dirty="0">
                  <a:solidFill>
                    <a:srgbClr val="000000"/>
                  </a:solidFill>
                  <a:latin typeface="+mn-ea"/>
                  <a:ea typeface="+mn-ea"/>
                  <a:cs typeface="仿宋体"/>
                </a:rPr>
                <a:t>PE1</a:t>
              </a:r>
              <a:r>
                <a:rPr lang="zh-CN" altLang="en-US" sz="2000" b="1" dirty="0">
                  <a:solidFill>
                    <a:srgbClr val="000000"/>
                  </a:solidFill>
                  <a:latin typeface="+mn-ea"/>
                  <a:ea typeface="+mn-ea"/>
                  <a:cs typeface="仿宋体"/>
                </a:rPr>
                <a:t>）  </a:t>
              </a:r>
              <a:r>
                <a:rPr lang="zh-CN" altLang="en-US" sz="2000" b="1" dirty="0" smtClean="0">
                  <a:solidFill>
                    <a:srgbClr val="000000"/>
                  </a:solidFill>
                  <a:latin typeface="+mn-ea"/>
                  <a:ea typeface="+mn-ea"/>
                  <a:cs typeface="仿宋体"/>
                </a:rPr>
                <a:t>      </a:t>
              </a:r>
              <a:r>
                <a:rPr lang="zh-CN" altLang="en-US" sz="2000" b="1" dirty="0">
                  <a:solidFill>
                    <a:srgbClr val="000000"/>
                  </a:solidFill>
                  <a:latin typeface="+mn-ea"/>
                  <a:ea typeface="+mn-ea"/>
                  <a:cs typeface="仿宋体"/>
                </a:rPr>
                <a:t>表示实体</a:t>
              </a:r>
              <a:r>
                <a:rPr lang="en-US" altLang="zh-CN" sz="2000" b="1" dirty="0">
                  <a:solidFill>
                    <a:srgbClr val="000000"/>
                  </a:solidFill>
                  <a:latin typeface="+mn-ea"/>
                  <a:ea typeface="+mn-ea"/>
                  <a:cs typeface="仿宋体"/>
                </a:rPr>
                <a:t>2</a:t>
              </a:r>
              <a:r>
                <a:rPr lang="zh-CN" altLang="en-US" sz="2000" b="1" dirty="0">
                  <a:solidFill>
                    <a:srgbClr val="000000"/>
                  </a:solidFill>
                  <a:latin typeface="+mn-ea"/>
                  <a:ea typeface="+mn-ea"/>
                  <a:cs typeface="仿宋体"/>
                </a:rPr>
                <a:t>（</a:t>
              </a:r>
              <a:r>
                <a:rPr lang="en-US" altLang="zh-CN" sz="2000" b="1" dirty="0">
                  <a:solidFill>
                    <a:srgbClr val="000000"/>
                  </a:solidFill>
                  <a:latin typeface="+mn-ea"/>
                  <a:ea typeface="+mn-ea"/>
                  <a:cs typeface="仿宋体"/>
                </a:rPr>
                <a:t>PE2</a:t>
              </a:r>
              <a:r>
                <a:rPr lang="zh-CN" altLang="en-US" sz="2000" b="1" dirty="0">
                  <a:solidFill>
                    <a:srgbClr val="000000"/>
                  </a:solidFill>
                  <a:latin typeface="+mn-ea"/>
                  <a:ea typeface="+mn-ea"/>
                  <a:cs typeface="仿宋体"/>
                </a:rPr>
                <a:t>） </a:t>
              </a:r>
              <a:r>
                <a:rPr lang="zh-CN" altLang="en-US" sz="2000" b="1" dirty="0" smtClean="0">
                  <a:solidFill>
                    <a:srgbClr val="000000"/>
                  </a:solidFill>
                  <a:latin typeface="+mn-ea"/>
                  <a:ea typeface="+mn-ea"/>
                  <a:cs typeface="仿宋体"/>
                </a:rPr>
                <a:t>    </a:t>
              </a:r>
              <a:r>
                <a:rPr lang="zh-CN" altLang="en-US" sz="2000" b="1" dirty="0">
                  <a:solidFill>
                    <a:srgbClr val="000000"/>
                  </a:solidFill>
                  <a:latin typeface="+mn-ea"/>
                  <a:ea typeface="+mn-ea"/>
                  <a:cs typeface="仿宋体"/>
                </a:rPr>
                <a:t>用户</a:t>
              </a:r>
              <a:r>
                <a:rPr lang="en-US" altLang="zh-CN" sz="2000" b="1" dirty="0">
                  <a:solidFill>
                    <a:srgbClr val="000000"/>
                  </a:solidFill>
                  <a:latin typeface="+mn-ea"/>
                  <a:ea typeface="+mn-ea"/>
                  <a:cs typeface="仿宋体"/>
                </a:rPr>
                <a:t>2</a:t>
              </a:r>
              <a:endParaRPr lang="en-US" altLang="zh-CN" sz="2000" dirty="0">
                <a:latin typeface="+mn-ea"/>
                <a:ea typeface="+mn-ea"/>
              </a:endParaRPr>
            </a:p>
          </p:txBody>
        </p:sp>
        <p:sp>
          <p:nvSpPr>
            <p:cNvPr id="32779" name="Rectangle 5"/>
            <p:cNvSpPr>
              <a:spLocks noChangeArrowheads="1"/>
            </p:cNvSpPr>
            <p:nvPr/>
          </p:nvSpPr>
          <p:spPr bwMode="auto">
            <a:xfrm>
              <a:off x="288" y="2024"/>
              <a:ext cx="3590" cy="194"/>
            </a:xfrm>
            <a:prstGeom prst="rect">
              <a:avLst/>
            </a:prstGeom>
            <a:noFill/>
            <a:ln w="9525">
              <a:noFill/>
              <a:miter lim="800000"/>
              <a:headEnd/>
              <a:tailEnd/>
            </a:ln>
          </p:spPr>
          <p:txBody>
            <a:bodyPr wrap="none" lIns="0" tIns="0" rIns="0" bIns="0">
              <a:spAutoFit/>
            </a:bodyPr>
            <a:lstStyle/>
            <a:p>
              <a:r>
                <a:rPr lang="en-US" altLang="zh-CN" sz="2000" dirty="0">
                  <a:solidFill>
                    <a:srgbClr val="000000"/>
                  </a:solidFill>
                  <a:latin typeface="+mn-ea"/>
                  <a:ea typeface="+mn-ea"/>
                  <a:cs typeface="仿宋体"/>
                </a:rPr>
                <a:t>    </a:t>
              </a:r>
              <a:r>
                <a:rPr lang="en-US" altLang="zh-CN" sz="2000" dirty="0" smtClean="0">
                  <a:solidFill>
                    <a:srgbClr val="000000"/>
                  </a:solidFill>
                  <a:latin typeface="+mn-ea"/>
                  <a:ea typeface="+mn-ea"/>
                  <a:cs typeface="仿宋体"/>
                </a:rPr>
                <a:t>  </a:t>
              </a:r>
              <a:r>
                <a:rPr lang="en-US" altLang="zh-CN" sz="2000" b="1" dirty="0">
                  <a:solidFill>
                    <a:srgbClr val="000000"/>
                  </a:solidFill>
                  <a:latin typeface="+mn-ea"/>
                  <a:ea typeface="+mn-ea"/>
                  <a:cs typeface="仿宋体"/>
                </a:rPr>
                <a:t>①  </a:t>
              </a:r>
              <a:r>
                <a:rPr lang="en-US" altLang="zh-CN" sz="2000" b="1" dirty="0" smtClean="0">
                  <a:solidFill>
                    <a:srgbClr val="000000"/>
                  </a:solidFill>
                  <a:latin typeface="+mn-ea"/>
                  <a:ea typeface="+mn-ea"/>
                  <a:cs typeface="仿宋体"/>
                </a:rPr>
                <a:t>       ②         *   </a:t>
              </a:r>
              <a:r>
                <a:rPr lang="en-US" altLang="zh-CN" sz="2000" b="1" dirty="0">
                  <a:solidFill>
                    <a:srgbClr val="000000"/>
                  </a:solidFill>
                  <a:latin typeface="+mn-ea"/>
                  <a:ea typeface="+mn-ea"/>
                  <a:cs typeface="仿宋体"/>
                </a:rPr>
                <a:t>*  </a:t>
              </a:r>
              <a:r>
                <a:rPr lang="en-US" altLang="zh-CN" sz="2000" b="1" dirty="0" smtClean="0">
                  <a:solidFill>
                    <a:srgbClr val="000000"/>
                  </a:solidFill>
                  <a:latin typeface="+mn-ea"/>
                  <a:ea typeface="+mn-ea"/>
                  <a:cs typeface="仿宋体"/>
                </a:rPr>
                <a:t>       </a:t>
              </a:r>
              <a:r>
                <a:rPr lang="en-US" altLang="zh-CN" sz="2000" b="1" dirty="0">
                  <a:solidFill>
                    <a:srgbClr val="000000"/>
                  </a:solidFill>
                  <a:latin typeface="+mn-ea"/>
                  <a:ea typeface="+mn-ea"/>
                  <a:cs typeface="仿宋体"/>
                </a:rPr>
                <a:t>③</a:t>
              </a:r>
              <a:endParaRPr lang="en-US" altLang="zh-CN" sz="2000" dirty="0">
                <a:latin typeface="+mn-ea"/>
                <a:ea typeface="+mn-ea"/>
              </a:endParaRPr>
            </a:p>
          </p:txBody>
        </p:sp>
        <p:sp>
          <p:nvSpPr>
            <p:cNvPr id="32780" name="Rectangle 6"/>
            <p:cNvSpPr>
              <a:spLocks noChangeArrowheads="1"/>
            </p:cNvSpPr>
            <p:nvPr/>
          </p:nvSpPr>
          <p:spPr bwMode="auto">
            <a:xfrm>
              <a:off x="288" y="2194"/>
              <a:ext cx="4989" cy="194"/>
            </a:xfrm>
            <a:prstGeom prst="rect">
              <a:avLst/>
            </a:prstGeom>
            <a:noFill/>
            <a:ln w="9525">
              <a:noFill/>
              <a:miter lim="800000"/>
              <a:headEnd/>
              <a:tailEnd/>
            </a:ln>
          </p:spPr>
          <p:txBody>
            <a:bodyPr wrap="none" lIns="0" tIns="0" rIns="0" bIns="0">
              <a:spAutoFit/>
            </a:bodyPr>
            <a:lstStyle/>
            <a:p>
              <a:r>
                <a:rPr lang="en-US" altLang="zh-CN" sz="2000" b="1" dirty="0">
                  <a:solidFill>
                    <a:srgbClr val="000000"/>
                  </a:solidFill>
                  <a:latin typeface="+mn-ea"/>
                  <a:ea typeface="+mn-ea"/>
                  <a:cs typeface="仿宋体"/>
                </a:rPr>
                <a:t>(X) </a:t>
              </a:r>
              <a:r>
                <a:rPr lang="en-US" altLang="zh-CN" sz="2000" b="1" dirty="0" smtClean="0">
                  <a:solidFill>
                    <a:srgbClr val="000000"/>
                  </a:solidFill>
                  <a:latin typeface="+mn-ea"/>
                  <a:ea typeface="+mn-ea"/>
                  <a:cs typeface="仿宋体"/>
                </a:rPr>
                <a:t>      (X/</a:t>
              </a:r>
              <a:r>
                <a:rPr lang="en-US" altLang="zh-CN" sz="2000" b="1" dirty="0" err="1" smtClean="0">
                  <a:solidFill>
                    <a:srgbClr val="000000"/>
                  </a:solidFill>
                  <a:latin typeface="+mn-ea"/>
                  <a:ea typeface="+mn-ea"/>
                  <a:cs typeface="仿宋体"/>
                </a:rPr>
                <a:t>a,X</a:t>
              </a:r>
              <a:r>
                <a:rPr lang="en-US" altLang="zh-CN" sz="2000" b="1" dirty="0" smtClean="0">
                  <a:solidFill>
                    <a:srgbClr val="000000"/>
                  </a:solidFill>
                  <a:latin typeface="+mn-ea"/>
                  <a:ea typeface="+mn-ea"/>
                  <a:cs typeface="仿宋体"/>
                </a:rPr>
                <a:t>/</a:t>
              </a:r>
              <a:r>
                <a:rPr lang="en-US" altLang="zh-CN" sz="2000" b="1" dirty="0" err="1" smtClean="0">
                  <a:solidFill>
                    <a:srgbClr val="000000"/>
                  </a:solidFill>
                  <a:latin typeface="+mn-ea"/>
                  <a:ea typeface="+mn-ea"/>
                  <a:cs typeface="仿宋体"/>
                </a:rPr>
                <a:t>b,X</a:t>
              </a:r>
              <a:r>
                <a:rPr lang="en-US" altLang="zh-CN" sz="2000" b="1" dirty="0" smtClean="0">
                  <a:solidFill>
                    <a:srgbClr val="000000"/>
                  </a:solidFill>
                  <a:latin typeface="+mn-ea"/>
                  <a:ea typeface="+mn-ea"/>
                  <a:cs typeface="仿宋体"/>
                </a:rPr>
                <a:t>/c</a:t>
              </a:r>
              <a:r>
                <a:rPr lang="en-US" altLang="zh-CN" sz="2000" b="1" dirty="0">
                  <a:solidFill>
                    <a:srgbClr val="000000"/>
                  </a:solidFill>
                  <a:latin typeface="+mn-ea"/>
                  <a:ea typeface="+mn-ea"/>
                  <a:cs typeface="仿宋体"/>
                </a:rPr>
                <a:t>)  </a:t>
              </a:r>
              <a:r>
                <a:rPr lang="en-US" altLang="zh-CN" sz="2000" b="1" dirty="0" smtClean="0">
                  <a:solidFill>
                    <a:srgbClr val="000000"/>
                  </a:solidFill>
                  <a:latin typeface="+mn-ea"/>
                  <a:ea typeface="+mn-ea"/>
                  <a:cs typeface="仿宋体"/>
                </a:rPr>
                <a:t>            (</a:t>
              </a:r>
              <a:r>
                <a:rPr lang="en-US" altLang="zh-CN" sz="2000" b="1" dirty="0">
                  <a:solidFill>
                    <a:srgbClr val="FF0000"/>
                  </a:solidFill>
                  <a:latin typeface="+mn-ea"/>
                  <a:ea typeface="+mn-ea"/>
                  <a:cs typeface="仿宋体"/>
                </a:rPr>
                <a:t>X/</a:t>
              </a:r>
              <a:r>
                <a:rPr lang="en-US" altLang="zh-CN" sz="2000" b="1" dirty="0" err="1">
                  <a:solidFill>
                    <a:srgbClr val="FF0000"/>
                  </a:solidFill>
                  <a:latin typeface="+mn-ea"/>
                  <a:ea typeface="+mn-ea"/>
                  <a:cs typeface="仿宋体"/>
                </a:rPr>
                <a:t>a</a:t>
              </a:r>
              <a:r>
                <a:rPr lang="en-US" altLang="zh-CN" sz="2000" b="1" dirty="0" err="1">
                  <a:solidFill>
                    <a:srgbClr val="000000"/>
                  </a:solidFill>
                  <a:latin typeface="+mn-ea"/>
                  <a:ea typeface="+mn-ea"/>
                  <a:cs typeface="仿宋体"/>
                </a:rPr>
                <a:t>,X</a:t>
              </a:r>
              <a:r>
                <a:rPr lang="en-US" altLang="zh-CN" sz="2000" b="1" dirty="0">
                  <a:solidFill>
                    <a:srgbClr val="000000"/>
                  </a:solidFill>
                  <a:latin typeface="+mn-ea"/>
                  <a:ea typeface="+mn-ea"/>
                  <a:cs typeface="仿宋体"/>
                </a:rPr>
                <a:t>/</a:t>
              </a:r>
              <a:r>
                <a:rPr lang="en-US" altLang="zh-CN" sz="2000" b="1" dirty="0" err="1">
                  <a:solidFill>
                    <a:srgbClr val="000000"/>
                  </a:solidFill>
                  <a:latin typeface="+mn-ea"/>
                  <a:ea typeface="+mn-ea"/>
                  <a:cs typeface="仿宋体"/>
                </a:rPr>
                <a:t>b,X</a:t>
              </a:r>
              <a:r>
                <a:rPr lang="en-US" altLang="zh-CN" sz="2000" b="1" dirty="0">
                  <a:solidFill>
                    <a:srgbClr val="000000"/>
                  </a:solidFill>
                  <a:latin typeface="+mn-ea"/>
                  <a:ea typeface="+mn-ea"/>
                  <a:cs typeface="仿宋体"/>
                </a:rPr>
                <a:t>/c</a:t>
              </a:r>
              <a:r>
                <a:rPr lang="en-US" altLang="zh-CN" sz="2000" b="1" dirty="0" smtClean="0">
                  <a:solidFill>
                    <a:srgbClr val="000000"/>
                  </a:solidFill>
                  <a:latin typeface="+mn-ea"/>
                  <a:ea typeface="+mn-ea"/>
                  <a:cs typeface="仿宋体"/>
                </a:rPr>
                <a:t>)       </a:t>
              </a:r>
              <a:r>
                <a:rPr lang="en-US" altLang="zh-CN" sz="2000" b="1" dirty="0" smtClean="0">
                  <a:solidFill>
                    <a:srgbClr val="FF0000"/>
                  </a:solidFill>
                  <a:latin typeface="+mn-ea"/>
                  <a:ea typeface="+mn-ea"/>
                  <a:cs typeface="仿宋体"/>
                </a:rPr>
                <a:t>(</a:t>
              </a:r>
              <a:r>
                <a:rPr lang="en-US" altLang="zh-CN" sz="2000" b="1" dirty="0">
                  <a:solidFill>
                    <a:srgbClr val="FF0000"/>
                  </a:solidFill>
                  <a:latin typeface="+mn-ea"/>
                  <a:ea typeface="+mn-ea"/>
                  <a:cs typeface="仿宋体"/>
                </a:rPr>
                <a:t>X)</a:t>
              </a:r>
              <a:endParaRPr lang="en-US" altLang="zh-CN" sz="2000" b="1" dirty="0">
                <a:solidFill>
                  <a:srgbClr val="FF0000"/>
                </a:solidFill>
                <a:latin typeface="+mn-ea"/>
                <a:ea typeface="+mn-ea"/>
              </a:endParaRPr>
            </a:p>
          </p:txBody>
        </p:sp>
        <p:sp>
          <p:nvSpPr>
            <p:cNvPr id="32781" name="Rectangle 7"/>
            <p:cNvSpPr>
              <a:spLocks noChangeArrowheads="1"/>
            </p:cNvSpPr>
            <p:nvPr/>
          </p:nvSpPr>
          <p:spPr bwMode="auto">
            <a:xfrm>
              <a:off x="288" y="2534"/>
              <a:ext cx="4325" cy="194"/>
            </a:xfrm>
            <a:prstGeom prst="rect">
              <a:avLst/>
            </a:prstGeom>
            <a:noFill/>
            <a:ln w="9525">
              <a:noFill/>
              <a:miter lim="800000"/>
              <a:headEnd/>
              <a:tailEnd/>
            </a:ln>
          </p:spPr>
          <p:txBody>
            <a:bodyPr wrap="none" lIns="0" tIns="0" rIns="0" bIns="0">
              <a:spAutoFit/>
            </a:bodyPr>
            <a:lstStyle/>
            <a:p>
              <a:r>
                <a:rPr lang="en-US" altLang="zh-CN" sz="2000" dirty="0">
                  <a:solidFill>
                    <a:srgbClr val="000000"/>
                  </a:solidFill>
                  <a:latin typeface="+mn-ea"/>
                  <a:ea typeface="+mn-ea"/>
                  <a:cs typeface="仿宋体"/>
                </a:rPr>
                <a:t>       </a:t>
              </a:r>
              <a:r>
                <a:rPr lang="en-US" altLang="zh-CN" sz="2000" b="1" dirty="0">
                  <a:solidFill>
                    <a:srgbClr val="000000"/>
                  </a:solidFill>
                  <a:latin typeface="+mn-ea"/>
                  <a:ea typeface="+mn-ea"/>
                  <a:cs typeface="仿宋体"/>
                </a:rPr>
                <a:t>⑥     </a:t>
              </a:r>
              <a:r>
                <a:rPr lang="en-US" altLang="zh-CN" sz="2000" b="1" dirty="0" smtClean="0">
                  <a:solidFill>
                    <a:srgbClr val="000000"/>
                  </a:solidFill>
                  <a:latin typeface="+mn-ea"/>
                  <a:ea typeface="+mn-ea"/>
                  <a:cs typeface="仿宋体"/>
                </a:rPr>
                <a:t>                   ⑤                </a:t>
              </a:r>
              <a:r>
                <a:rPr lang="en-US" altLang="zh-CN" sz="2000" b="1" dirty="0">
                  <a:solidFill>
                    <a:srgbClr val="000000"/>
                  </a:solidFill>
                  <a:latin typeface="+mn-ea"/>
                  <a:ea typeface="+mn-ea"/>
                  <a:cs typeface="仿宋体"/>
                </a:rPr>
                <a:t>④</a:t>
              </a:r>
              <a:endParaRPr lang="en-US" altLang="zh-CN" sz="2000" dirty="0">
                <a:latin typeface="+mn-ea"/>
                <a:ea typeface="+mn-ea"/>
              </a:endParaRPr>
            </a:p>
          </p:txBody>
        </p:sp>
        <p:sp>
          <p:nvSpPr>
            <p:cNvPr id="32782" name="Rectangle 8"/>
            <p:cNvSpPr>
              <a:spLocks noChangeArrowheads="1"/>
            </p:cNvSpPr>
            <p:nvPr/>
          </p:nvSpPr>
          <p:spPr bwMode="auto">
            <a:xfrm>
              <a:off x="288" y="2703"/>
              <a:ext cx="4907" cy="194"/>
            </a:xfrm>
            <a:prstGeom prst="rect">
              <a:avLst/>
            </a:prstGeom>
            <a:noFill/>
            <a:ln w="9525">
              <a:noFill/>
              <a:miter lim="800000"/>
              <a:headEnd/>
              <a:tailEnd/>
            </a:ln>
          </p:spPr>
          <p:txBody>
            <a:bodyPr wrap="none" lIns="0" tIns="0" rIns="0" bIns="0">
              <a:spAutoFit/>
            </a:bodyPr>
            <a:lstStyle/>
            <a:p>
              <a:r>
                <a:rPr lang="en-US" altLang="zh-CN" sz="2000" b="1" dirty="0">
                  <a:solidFill>
                    <a:srgbClr val="FF0000"/>
                  </a:solidFill>
                  <a:latin typeface="+mn-ea"/>
                  <a:ea typeface="+mn-ea"/>
                  <a:cs typeface="仿宋体"/>
                </a:rPr>
                <a:t>(X)  </a:t>
              </a:r>
              <a:r>
                <a:rPr lang="en-US" altLang="zh-CN" sz="2000" b="1" dirty="0" smtClean="0">
                  <a:solidFill>
                    <a:srgbClr val="FF0000"/>
                  </a:solidFill>
                  <a:latin typeface="+mn-ea"/>
                  <a:ea typeface="+mn-ea"/>
                  <a:cs typeface="仿宋体"/>
                </a:rPr>
                <a:t>           (X/a</a:t>
              </a:r>
              <a:r>
                <a:rPr lang="en-US" altLang="zh-CN" sz="2000" b="1" dirty="0">
                  <a:solidFill>
                    <a:srgbClr val="FF0000"/>
                  </a:solidFill>
                  <a:latin typeface="+mn-ea"/>
                  <a:ea typeface="+mn-ea"/>
                  <a:cs typeface="仿宋体"/>
                </a:rPr>
                <a:t>)    </a:t>
              </a:r>
              <a:r>
                <a:rPr lang="en-US" altLang="zh-CN" sz="2000" b="1" dirty="0" smtClean="0">
                  <a:solidFill>
                    <a:srgbClr val="FF0000"/>
                  </a:solidFill>
                  <a:latin typeface="+mn-ea"/>
                  <a:ea typeface="+mn-ea"/>
                  <a:cs typeface="仿宋体"/>
                </a:rPr>
                <a:t>              </a:t>
              </a:r>
              <a:r>
                <a:rPr lang="en-US" altLang="zh-CN" sz="2000" b="1" dirty="0">
                  <a:solidFill>
                    <a:srgbClr val="FF0000"/>
                  </a:solidFill>
                  <a:latin typeface="+mn-ea"/>
                  <a:ea typeface="+mn-ea"/>
                  <a:cs typeface="仿宋体"/>
                </a:rPr>
                <a:t>(X/a) </a:t>
              </a:r>
              <a:r>
                <a:rPr lang="en-US" altLang="zh-CN" sz="2000" b="1" dirty="0" smtClean="0">
                  <a:solidFill>
                    <a:srgbClr val="FF0000"/>
                  </a:solidFill>
                  <a:latin typeface="+mn-ea"/>
                  <a:ea typeface="+mn-ea"/>
                  <a:cs typeface="仿宋体"/>
                </a:rPr>
                <a:t>            </a:t>
              </a:r>
              <a:r>
                <a:rPr lang="en-US" altLang="zh-CN" sz="2000" b="1" dirty="0">
                  <a:solidFill>
                    <a:srgbClr val="FF0000"/>
                  </a:solidFill>
                  <a:latin typeface="+mn-ea"/>
                  <a:ea typeface="+mn-ea"/>
                  <a:cs typeface="仿宋体"/>
                </a:rPr>
                <a:t>(X)</a:t>
              </a:r>
              <a:endParaRPr lang="en-US" altLang="zh-CN" sz="2000" b="1" dirty="0">
                <a:solidFill>
                  <a:srgbClr val="FF0000"/>
                </a:solidFill>
                <a:latin typeface="+mn-ea"/>
                <a:ea typeface="+mn-ea"/>
              </a:endParaRPr>
            </a:p>
          </p:txBody>
        </p:sp>
        <p:sp>
          <p:nvSpPr>
            <p:cNvPr id="32783" name="Line 9"/>
            <p:cNvSpPr>
              <a:spLocks noChangeShapeType="1"/>
            </p:cNvSpPr>
            <p:nvPr/>
          </p:nvSpPr>
          <p:spPr bwMode="auto">
            <a:xfrm>
              <a:off x="624" y="2304"/>
              <a:ext cx="432"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784" name="Line 10"/>
            <p:cNvSpPr>
              <a:spLocks noChangeShapeType="1"/>
            </p:cNvSpPr>
            <p:nvPr/>
          </p:nvSpPr>
          <p:spPr bwMode="auto">
            <a:xfrm flipV="1">
              <a:off x="2256" y="2304"/>
              <a:ext cx="96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786" name="Line 12"/>
            <p:cNvSpPr>
              <a:spLocks noChangeShapeType="1"/>
            </p:cNvSpPr>
            <p:nvPr/>
          </p:nvSpPr>
          <p:spPr bwMode="auto">
            <a:xfrm flipH="1">
              <a:off x="4185" y="2832"/>
              <a:ext cx="72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787" name="Line 13"/>
            <p:cNvSpPr>
              <a:spLocks noChangeShapeType="1"/>
            </p:cNvSpPr>
            <p:nvPr/>
          </p:nvSpPr>
          <p:spPr bwMode="auto">
            <a:xfrm flipH="1" flipV="1">
              <a:off x="2256" y="2832"/>
              <a:ext cx="960" cy="0"/>
            </a:xfrm>
            <a:prstGeom prst="line">
              <a:avLst/>
            </a:prstGeom>
            <a:noFill/>
            <a:ln w="9525">
              <a:solidFill>
                <a:schemeClr val="tx1"/>
              </a:solidFill>
              <a:round/>
              <a:headEnd/>
              <a:tailEnd type="triangle" w="med" len="med"/>
            </a:ln>
          </p:spPr>
          <p:txBody>
            <a:bodyPr wrap="none" anchor="ctr"/>
            <a:lstStyle/>
            <a:p>
              <a:endParaRPr lang="zh-CN" altLang="en-US"/>
            </a:p>
          </p:txBody>
        </p:sp>
      </p:grpSp>
      <p:sp>
        <p:nvSpPr>
          <p:cNvPr id="32772" name="Text Box 15"/>
          <p:cNvSpPr txBox="1">
            <a:spLocks noChangeArrowheads="1"/>
          </p:cNvSpPr>
          <p:nvPr/>
        </p:nvSpPr>
        <p:spPr bwMode="auto">
          <a:xfrm>
            <a:off x="304800" y="4556125"/>
            <a:ext cx="8534400" cy="1920875"/>
          </a:xfrm>
          <a:prstGeom prst="rect">
            <a:avLst/>
          </a:prstGeom>
          <a:noFill/>
          <a:ln w="9525">
            <a:noFill/>
            <a:miter lim="800000"/>
            <a:headEnd/>
            <a:tailEnd/>
          </a:ln>
        </p:spPr>
        <p:txBody>
          <a:bodyPr>
            <a:spAutoFit/>
          </a:bodyPr>
          <a:lstStyle/>
          <a:p>
            <a:pPr eaLnBrk="0" hangingPunct="0"/>
            <a:r>
              <a:rPr lang="zh-CN" altLang="en-US" sz="2000" b="1" dirty="0">
                <a:solidFill>
                  <a:srgbClr val="FF0000"/>
                </a:solidFill>
                <a:latin typeface="+mn-ea"/>
                <a:ea typeface="+mn-ea"/>
                <a:cs typeface="楷体"/>
              </a:rPr>
              <a:t>说明：</a:t>
            </a:r>
            <a:r>
              <a:rPr lang="zh-CN" altLang="en-US" sz="2000" b="1" dirty="0">
                <a:latin typeface="+mn-ea"/>
                <a:ea typeface="+mn-ea"/>
                <a:cs typeface="楷体"/>
              </a:rPr>
              <a:t> </a:t>
            </a:r>
            <a:r>
              <a:rPr lang="zh-CN" altLang="en-US" sz="2000" b="1" dirty="0">
                <a:solidFill>
                  <a:srgbClr val="000000"/>
                </a:solidFill>
                <a:latin typeface="+mn-ea"/>
                <a:ea typeface="+mn-ea"/>
                <a:cs typeface="仿宋体"/>
              </a:rPr>
              <a:t>① 用户</a:t>
            </a:r>
            <a:r>
              <a:rPr lang="en-US" altLang="zh-CN" sz="2000" b="1" dirty="0">
                <a:solidFill>
                  <a:srgbClr val="000000"/>
                </a:solidFill>
                <a:latin typeface="+mn-ea"/>
                <a:ea typeface="+mn-ea"/>
                <a:cs typeface="仿宋体"/>
              </a:rPr>
              <a:t>1</a:t>
            </a:r>
            <a:r>
              <a:rPr lang="zh-CN" altLang="en-US" sz="2000" b="1" dirty="0">
                <a:solidFill>
                  <a:srgbClr val="000000"/>
                </a:solidFill>
                <a:latin typeface="+mn-ea"/>
                <a:ea typeface="+mn-ea"/>
                <a:cs typeface="仿宋体"/>
              </a:rPr>
              <a:t>（应用实体）希望将抽象语法</a:t>
            </a:r>
            <a:r>
              <a:rPr lang="en-US" altLang="zh-CN" sz="2000" b="1" dirty="0">
                <a:solidFill>
                  <a:srgbClr val="000000"/>
                </a:solidFill>
                <a:latin typeface="+mn-ea"/>
                <a:ea typeface="+mn-ea"/>
                <a:cs typeface="仿宋体"/>
              </a:rPr>
              <a:t>X</a:t>
            </a:r>
            <a:r>
              <a:rPr lang="zh-CN" altLang="en-US" sz="2000" b="1" dirty="0">
                <a:solidFill>
                  <a:srgbClr val="000000"/>
                </a:solidFill>
                <a:latin typeface="+mn-ea"/>
                <a:ea typeface="+mn-ea"/>
                <a:cs typeface="仿宋体"/>
              </a:rPr>
              <a:t>描述的数据传送给用户</a:t>
            </a:r>
            <a:r>
              <a:rPr lang="en-US" altLang="zh-CN" sz="2000" b="1" dirty="0">
                <a:solidFill>
                  <a:srgbClr val="000000"/>
                </a:solidFill>
                <a:latin typeface="+mn-ea"/>
                <a:ea typeface="+mn-ea"/>
                <a:cs typeface="仿宋体"/>
              </a:rPr>
              <a:t>2</a:t>
            </a:r>
            <a:r>
              <a:rPr lang="zh-CN" altLang="en-US" sz="2000" b="1" dirty="0">
                <a:solidFill>
                  <a:srgbClr val="000000"/>
                </a:solidFill>
                <a:latin typeface="+mn-ea"/>
                <a:ea typeface="+mn-ea"/>
                <a:cs typeface="仿宋体"/>
              </a:rPr>
              <a:t>；</a:t>
            </a:r>
          </a:p>
          <a:p>
            <a:pPr eaLnBrk="0" hangingPunct="0"/>
            <a:r>
              <a:rPr lang="zh-CN" altLang="en-US" sz="2000" b="1" dirty="0">
                <a:solidFill>
                  <a:srgbClr val="000000"/>
                </a:solidFill>
                <a:latin typeface="+mn-ea"/>
                <a:ea typeface="+mn-ea"/>
                <a:cs typeface="仿宋体"/>
              </a:rPr>
              <a:t>       ② </a:t>
            </a:r>
            <a:r>
              <a:rPr lang="en-US" altLang="zh-CN" sz="2000" b="1" dirty="0">
                <a:solidFill>
                  <a:srgbClr val="000000"/>
                </a:solidFill>
                <a:latin typeface="+mn-ea"/>
                <a:ea typeface="+mn-ea"/>
                <a:cs typeface="仿宋体"/>
              </a:rPr>
              <a:t>PE1</a:t>
            </a:r>
            <a:r>
              <a:rPr lang="zh-CN" altLang="en-US" sz="2000" b="1" dirty="0">
                <a:solidFill>
                  <a:srgbClr val="000000"/>
                </a:solidFill>
                <a:latin typeface="+mn-ea"/>
                <a:ea typeface="+mn-ea"/>
                <a:cs typeface="仿宋体"/>
              </a:rPr>
              <a:t>有能力用三种传送语法（</a:t>
            </a:r>
            <a:r>
              <a:rPr lang="en-US" altLang="zh-CN" sz="2000" b="1" dirty="0">
                <a:solidFill>
                  <a:srgbClr val="000000"/>
                </a:solidFill>
                <a:latin typeface="+mn-ea"/>
                <a:ea typeface="+mn-ea"/>
                <a:cs typeface="仿宋体"/>
              </a:rPr>
              <a:t>a</a:t>
            </a:r>
            <a:r>
              <a:rPr lang="zh-CN" altLang="en-US" sz="2000" b="1" dirty="0">
                <a:solidFill>
                  <a:srgbClr val="000000"/>
                </a:solidFill>
                <a:latin typeface="+mn-ea"/>
                <a:ea typeface="+mn-ea"/>
                <a:cs typeface="仿宋体"/>
              </a:rPr>
              <a:t>、</a:t>
            </a:r>
            <a:r>
              <a:rPr lang="en-US" altLang="zh-CN" sz="2000" b="1" dirty="0">
                <a:solidFill>
                  <a:srgbClr val="000000"/>
                </a:solidFill>
                <a:latin typeface="+mn-ea"/>
                <a:ea typeface="+mn-ea"/>
                <a:cs typeface="仿宋体"/>
              </a:rPr>
              <a:t>b</a:t>
            </a:r>
            <a:r>
              <a:rPr lang="zh-CN" altLang="en-US" sz="2000" b="1" dirty="0">
                <a:solidFill>
                  <a:srgbClr val="000000"/>
                </a:solidFill>
                <a:latin typeface="+mn-ea"/>
                <a:ea typeface="+mn-ea"/>
                <a:cs typeface="仿宋体"/>
              </a:rPr>
              <a:t>和</a:t>
            </a:r>
            <a:r>
              <a:rPr lang="en-US" altLang="zh-CN" sz="2000" b="1" dirty="0">
                <a:solidFill>
                  <a:srgbClr val="000000"/>
                </a:solidFill>
                <a:latin typeface="+mn-ea"/>
                <a:ea typeface="+mn-ea"/>
                <a:cs typeface="仿宋体"/>
              </a:rPr>
              <a:t>c</a:t>
            </a:r>
            <a:r>
              <a:rPr lang="zh-CN" altLang="en-US" sz="2000" b="1" dirty="0">
                <a:solidFill>
                  <a:srgbClr val="000000"/>
                </a:solidFill>
                <a:latin typeface="+mn-ea"/>
                <a:ea typeface="+mn-ea"/>
                <a:cs typeface="仿宋体"/>
              </a:rPr>
              <a:t>）进行描述；</a:t>
            </a:r>
          </a:p>
          <a:p>
            <a:pPr eaLnBrk="0" hangingPunct="0"/>
            <a:r>
              <a:rPr lang="zh-CN" altLang="en-US" sz="2000" b="1" dirty="0">
                <a:solidFill>
                  <a:srgbClr val="000000"/>
                </a:solidFill>
                <a:latin typeface="+mn-ea"/>
                <a:ea typeface="+mn-ea"/>
                <a:cs typeface="仿宋体"/>
              </a:rPr>
              <a:t>       ③ </a:t>
            </a:r>
            <a:r>
              <a:rPr lang="en-US" altLang="zh-CN" sz="2000" b="1" dirty="0">
                <a:solidFill>
                  <a:srgbClr val="000000"/>
                </a:solidFill>
                <a:latin typeface="+mn-ea"/>
                <a:ea typeface="+mn-ea"/>
                <a:cs typeface="仿宋体"/>
              </a:rPr>
              <a:t>PE2</a:t>
            </a:r>
            <a:r>
              <a:rPr lang="zh-CN" altLang="en-US" sz="2000" b="1" dirty="0">
                <a:solidFill>
                  <a:srgbClr val="000000"/>
                </a:solidFill>
                <a:latin typeface="+mn-ea"/>
                <a:ea typeface="+mn-ea"/>
                <a:cs typeface="仿宋体"/>
              </a:rPr>
              <a:t>可以处理用</a:t>
            </a:r>
            <a:r>
              <a:rPr lang="en-US" altLang="zh-CN" sz="2000" b="1" dirty="0">
                <a:solidFill>
                  <a:srgbClr val="000000"/>
                </a:solidFill>
                <a:latin typeface="+mn-ea"/>
                <a:ea typeface="+mn-ea"/>
                <a:cs typeface="仿宋体"/>
              </a:rPr>
              <a:t>a</a:t>
            </a:r>
            <a:r>
              <a:rPr lang="zh-CN" altLang="en-US" sz="2000" b="1" dirty="0">
                <a:solidFill>
                  <a:srgbClr val="000000"/>
                </a:solidFill>
                <a:latin typeface="+mn-ea"/>
                <a:ea typeface="+mn-ea"/>
                <a:cs typeface="仿宋体"/>
              </a:rPr>
              <a:t>描述的数据；</a:t>
            </a:r>
          </a:p>
          <a:p>
            <a:pPr eaLnBrk="0" hangingPunct="0"/>
            <a:r>
              <a:rPr lang="zh-CN" altLang="en-US" sz="2000" b="1" dirty="0">
                <a:solidFill>
                  <a:srgbClr val="000000"/>
                </a:solidFill>
                <a:latin typeface="+mn-ea"/>
                <a:ea typeface="+mn-ea"/>
                <a:cs typeface="仿宋体"/>
              </a:rPr>
              <a:t>       ④ 用户</a:t>
            </a:r>
            <a:r>
              <a:rPr lang="en-US" altLang="zh-CN" sz="2000" b="1" dirty="0">
                <a:solidFill>
                  <a:srgbClr val="000000"/>
                </a:solidFill>
                <a:latin typeface="+mn-ea"/>
                <a:ea typeface="+mn-ea"/>
                <a:cs typeface="仿宋体"/>
              </a:rPr>
              <a:t>2</a:t>
            </a:r>
            <a:r>
              <a:rPr lang="zh-CN" altLang="en-US" sz="2000" b="1" dirty="0">
                <a:solidFill>
                  <a:srgbClr val="000000"/>
                </a:solidFill>
                <a:latin typeface="+mn-ea"/>
                <a:ea typeface="+mn-ea"/>
                <a:cs typeface="仿宋体"/>
              </a:rPr>
              <a:t>可以处理用</a:t>
            </a:r>
            <a:r>
              <a:rPr lang="en-US" altLang="zh-CN" sz="2000" b="1" dirty="0">
                <a:solidFill>
                  <a:srgbClr val="000000"/>
                </a:solidFill>
                <a:latin typeface="+mn-ea"/>
                <a:ea typeface="+mn-ea"/>
                <a:cs typeface="仿宋体"/>
              </a:rPr>
              <a:t>X</a:t>
            </a:r>
            <a:r>
              <a:rPr lang="zh-CN" altLang="en-US" sz="2000" b="1" dirty="0">
                <a:solidFill>
                  <a:srgbClr val="000000"/>
                </a:solidFill>
                <a:latin typeface="+mn-ea"/>
                <a:ea typeface="+mn-ea"/>
                <a:cs typeface="仿宋体"/>
              </a:rPr>
              <a:t>描述的应用数据；</a:t>
            </a:r>
          </a:p>
          <a:p>
            <a:pPr eaLnBrk="0" hangingPunct="0"/>
            <a:r>
              <a:rPr lang="zh-CN" altLang="en-US" sz="2000" b="1" dirty="0">
                <a:solidFill>
                  <a:srgbClr val="000000"/>
                </a:solidFill>
                <a:latin typeface="+mn-ea"/>
                <a:ea typeface="+mn-ea"/>
                <a:cs typeface="仿宋体"/>
              </a:rPr>
              <a:t>       ⑤ </a:t>
            </a:r>
            <a:r>
              <a:rPr lang="en-US" altLang="zh-CN" sz="2000" b="1" dirty="0">
                <a:solidFill>
                  <a:srgbClr val="000000"/>
                </a:solidFill>
                <a:latin typeface="+mn-ea"/>
                <a:ea typeface="+mn-ea"/>
                <a:cs typeface="仿宋体"/>
              </a:rPr>
              <a:t>PE2</a:t>
            </a:r>
            <a:r>
              <a:rPr lang="zh-CN" altLang="en-US" sz="2000" b="1" dirty="0">
                <a:solidFill>
                  <a:srgbClr val="000000"/>
                </a:solidFill>
                <a:latin typeface="+mn-ea"/>
                <a:ea typeface="+mn-ea"/>
                <a:cs typeface="仿宋体"/>
              </a:rPr>
              <a:t>通知</a:t>
            </a:r>
            <a:r>
              <a:rPr lang="en-US" altLang="zh-CN" sz="2000" b="1" dirty="0">
                <a:solidFill>
                  <a:srgbClr val="000000"/>
                </a:solidFill>
                <a:latin typeface="+mn-ea"/>
                <a:ea typeface="+mn-ea"/>
                <a:cs typeface="仿宋体"/>
              </a:rPr>
              <a:t>PE1</a:t>
            </a:r>
            <a:r>
              <a:rPr lang="zh-CN" altLang="en-US" sz="2000" b="1" dirty="0">
                <a:solidFill>
                  <a:srgbClr val="000000"/>
                </a:solidFill>
                <a:latin typeface="+mn-ea"/>
                <a:ea typeface="+mn-ea"/>
                <a:cs typeface="仿宋体"/>
              </a:rPr>
              <a:t>可以用</a:t>
            </a:r>
            <a:r>
              <a:rPr lang="en-US" altLang="zh-CN" sz="2000" b="1" dirty="0">
                <a:solidFill>
                  <a:srgbClr val="000000"/>
                </a:solidFill>
                <a:latin typeface="+mn-ea"/>
                <a:ea typeface="+mn-ea"/>
                <a:cs typeface="仿宋体"/>
              </a:rPr>
              <a:t>a</a:t>
            </a:r>
            <a:r>
              <a:rPr lang="zh-CN" altLang="en-US" sz="2000" b="1" dirty="0">
                <a:solidFill>
                  <a:srgbClr val="000000"/>
                </a:solidFill>
                <a:latin typeface="+mn-ea"/>
                <a:ea typeface="+mn-ea"/>
                <a:cs typeface="仿宋体"/>
              </a:rPr>
              <a:t>作为本次传输的传送语法；</a:t>
            </a:r>
          </a:p>
          <a:p>
            <a:pPr eaLnBrk="0" hangingPunct="0"/>
            <a:r>
              <a:rPr lang="zh-CN" altLang="en-US" sz="2000" b="1" dirty="0">
                <a:solidFill>
                  <a:srgbClr val="000000"/>
                </a:solidFill>
                <a:latin typeface="+mn-ea"/>
                <a:ea typeface="+mn-ea"/>
                <a:cs typeface="仿宋体"/>
              </a:rPr>
              <a:t>       ⑥ </a:t>
            </a:r>
            <a:r>
              <a:rPr lang="en-US" altLang="zh-CN" sz="2000" b="1" dirty="0">
                <a:solidFill>
                  <a:srgbClr val="000000"/>
                </a:solidFill>
                <a:latin typeface="+mn-ea"/>
                <a:ea typeface="+mn-ea"/>
                <a:cs typeface="仿宋体"/>
              </a:rPr>
              <a:t>PE1</a:t>
            </a:r>
            <a:r>
              <a:rPr lang="zh-CN" altLang="en-US" sz="2000" b="1" dirty="0">
                <a:solidFill>
                  <a:srgbClr val="000000"/>
                </a:solidFill>
                <a:latin typeface="+mn-ea"/>
                <a:ea typeface="+mn-ea"/>
                <a:cs typeface="仿宋体"/>
              </a:rPr>
              <a:t>通知用户</a:t>
            </a:r>
            <a:r>
              <a:rPr lang="en-US" altLang="zh-CN" sz="2000" b="1" dirty="0">
                <a:solidFill>
                  <a:srgbClr val="000000"/>
                </a:solidFill>
                <a:latin typeface="+mn-ea"/>
                <a:ea typeface="+mn-ea"/>
                <a:cs typeface="仿宋体"/>
              </a:rPr>
              <a:t>1</a:t>
            </a:r>
            <a:r>
              <a:rPr lang="zh-CN" altLang="en-US" sz="2000" b="1" dirty="0">
                <a:solidFill>
                  <a:srgbClr val="000000"/>
                </a:solidFill>
                <a:latin typeface="+mn-ea"/>
                <a:ea typeface="+mn-ea"/>
                <a:cs typeface="仿宋体"/>
              </a:rPr>
              <a:t>可以传送</a:t>
            </a:r>
            <a:r>
              <a:rPr lang="en-US" altLang="zh-CN" sz="2000" b="1" dirty="0">
                <a:solidFill>
                  <a:srgbClr val="000000"/>
                </a:solidFill>
                <a:latin typeface="+mn-ea"/>
                <a:ea typeface="+mn-ea"/>
                <a:cs typeface="仿宋体"/>
              </a:rPr>
              <a:t>X</a:t>
            </a:r>
            <a:r>
              <a:rPr lang="zh-CN" altLang="en-US" sz="2000" b="1" dirty="0">
                <a:solidFill>
                  <a:srgbClr val="000000"/>
                </a:solidFill>
                <a:latin typeface="+mn-ea"/>
                <a:ea typeface="+mn-ea"/>
                <a:cs typeface="仿宋体"/>
              </a:rPr>
              <a:t>描述的应用数据，</a:t>
            </a:r>
            <a:r>
              <a:rPr lang="en-US" altLang="zh-CN" sz="2000" b="1" dirty="0">
                <a:solidFill>
                  <a:srgbClr val="000000"/>
                </a:solidFill>
                <a:latin typeface="+mn-ea"/>
                <a:ea typeface="+mn-ea"/>
                <a:cs typeface="仿宋体"/>
              </a:rPr>
              <a:t>PE1</a:t>
            </a:r>
            <a:r>
              <a:rPr lang="zh-CN" altLang="en-US" sz="2000" b="1" dirty="0">
                <a:solidFill>
                  <a:srgbClr val="000000"/>
                </a:solidFill>
                <a:latin typeface="+mn-ea"/>
                <a:ea typeface="+mn-ea"/>
                <a:cs typeface="仿宋体"/>
              </a:rPr>
              <a:t>将用</a:t>
            </a:r>
            <a:r>
              <a:rPr lang="en-US" altLang="zh-CN" sz="2000" b="1" dirty="0">
                <a:solidFill>
                  <a:srgbClr val="000000"/>
                </a:solidFill>
                <a:latin typeface="+mn-ea"/>
                <a:ea typeface="+mn-ea"/>
                <a:cs typeface="仿宋体"/>
              </a:rPr>
              <a:t>a</a:t>
            </a:r>
            <a:r>
              <a:rPr lang="zh-CN" altLang="en-US" sz="2000" b="1" dirty="0">
                <a:solidFill>
                  <a:srgbClr val="000000"/>
                </a:solidFill>
                <a:latin typeface="+mn-ea"/>
                <a:ea typeface="+mn-ea"/>
                <a:cs typeface="仿宋体"/>
              </a:rPr>
              <a:t>表示</a:t>
            </a:r>
            <a:r>
              <a:rPr lang="en-US" altLang="zh-CN" sz="2000" b="1" dirty="0">
                <a:solidFill>
                  <a:srgbClr val="000000"/>
                </a:solidFill>
                <a:latin typeface="+mn-ea"/>
                <a:ea typeface="+mn-ea"/>
                <a:cs typeface="仿宋体"/>
              </a:rPr>
              <a:t>X</a:t>
            </a:r>
            <a:r>
              <a:rPr lang="zh-CN" altLang="en-US" sz="2000" b="1" dirty="0">
                <a:solidFill>
                  <a:srgbClr val="000000"/>
                </a:solidFill>
                <a:latin typeface="+mn-ea"/>
                <a:ea typeface="+mn-ea"/>
                <a:cs typeface="仿宋体"/>
              </a:rPr>
              <a:t>。</a:t>
            </a:r>
          </a:p>
        </p:txBody>
      </p:sp>
      <p:sp>
        <p:nvSpPr>
          <p:cNvPr id="32773" name="Line 16"/>
          <p:cNvSpPr>
            <a:spLocks noChangeShapeType="1"/>
          </p:cNvSpPr>
          <p:nvPr/>
        </p:nvSpPr>
        <p:spPr bwMode="auto">
          <a:xfrm>
            <a:off x="4343400" y="2438400"/>
            <a:ext cx="0" cy="1752600"/>
          </a:xfrm>
          <a:prstGeom prst="line">
            <a:avLst/>
          </a:prstGeom>
          <a:noFill/>
          <a:ln w="38100">
            <a:solidFill>
              <a:srgbClr val="000000"/>
            </a:solidFill>
            <a:prstDash val="dash"/>
            <a:round/>
            <a:headEnd/>
            <a:tailEnd/>
          </a:ln>
        </p:spPr>
        <p:txBody>
          <a:bodyPr/>
          <a:lstStyle/>
          <a:p>
            <a:endParaRPr lang="zh-CN" altLang="en-US"/>
          </a:p>
        </p:txBody>
      </p:sp>
      <p:sp>
        <p:nvSpPr>
          <p:cNvPr id="32774" name="Text Box 17"/>
          <p:cNvSpPr txBox="1">
            <a:spLocks noChangeArrowheads="1"/>
          </p:cNvSpPr>
          <p:nvPr/>
        </p:nvSpPr>
        <p:spPr bwMode="auto">
          <a:xfrm>
            <a:off x="8501090" y="109815"/>
            <a:ext cx="338554" cy="461665"/>
          </a:xfrm>
          <a:prstGeom prst="rect">
            <a:avLst/>
          </a:prstGeom>
          <a:noFill/>
          <a:ln w="12700">
            <a:noFill/>
            <a:miter lim="800000"/>
            <a:headEnd/>
            <a:tailEnd/>
          </a:ln>
        </p:spPr>
        <p:txBody>
          <a:bodyPr wrap="none">
            <a:spAutoFit/>
          </a:bodyPr>
          <a:lstStyle/>
          <a:p>
            <a:pPr eaLnBrk="0" hangingPunct="0"/>
            <a:r>
              <a:rPr lang="en-US" altLang="zh-CN" dirty="0" smtClean="0"/>
              <a:t>8</a:t>
            </a:r>
            <a:endParaRPr lang="en-US" altLang="zh-CN" dirty="0"/>
          </a:p>
        </p:txBody>
      </p:sp>
      <p:sp>
        <p:nvSpPr>
          <p:cNvPr id="32775" name="Text Box 18"/>
          <p:cNvSpPr txBox="1">
            <a:spLocks noChangeArrowheads="1"/>
          </p:cNvSpPr>
          <p:nvPr/>
        </p:nvSpPr>
        <p:spPr bwMode="auto">
          <a:xfrm>
            <a:off x="60325" y="836613"/>
            <a:ext cx="8931275" cy="822325"/>
          </a:xfrm>
          <a:prstGeom prst="rect">
            <a:avLst/>
          </a:prstGeom>
          <a:noFill/>
          <a:ln w="9525">
            <a:noFill/>
            <a:miter lim="800000"/>
            <a:headEnd/>
            <a:tailEnd/>
          </a:ln>
        </p:spPr>
        <p:txBody>
          <a:bodyPr>
            <a:spAutoFit/>
          </a:bodyPr>
          <a:lstStyle/>
          <a:p>
            <a:pPr>
              <a:spcBef>
                <a:spcPts val="300"/>
              </a:spcBef>
              <a:spcAft>
                <a:spcPts val="300"/>
              </a:spcAft>
            </a:pPr>
            <a:r>
              <a:rPr lang="en-US" altLang="zh-CN" b="1" dirty="0">
                <a:latin typeface="宋体" pitchFamily="2" charset="-122"/>
              </a:rPr>
              <a:t>    </a:t>
            </a:r>
            <a:r>
              <a:rPr lang="zh-CN" altLang="en-US" b="1" dirty="0">
                <a:latin typeface="宋体" pitchFamily="2" charset="-122"/>
              </a:rPr>
              <a:t>定义对等表示层实体之间交换的</a:t>
            </a:r>
            <a:r>
              <a:rPr lang="en-US" altLang="zh-CN" b="1" dirty="0">
                <a:latin typeface="宋体" pitchFamily="2" charset="-122"/>
              </a:rPr>
              <a:t>PPDU</a:t>
            </a:r>
            <a:r>
              <a:rPr lang="zh-CN" altLang="en-US" b="1" dirty="0">
                <a:latin typeface="宋体" pitchFamily="2" charset="-122"/>
              </a:rPr>
              <a:t>的内容、格式和交换的时序，以保证表示层服务的提供。</a:t>
            </a:r>
          </a:p>
        </p:txBody>
      </p:sp>
      <p:sp>
        <p:nvSpPr>
          <p:cNvPr id="837651" name="Rectangle 19"/>
          <p:cNvSpPr>
            <a:spLocks noChangeArrowheads="1"/>
          </p:cNvSpPr>
          <p:nvPr/>
        </p:nvSpPr>
        <p:spPr bwMode="auto">
          <a:xfrm>
            <a:off x="228600" y="6207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2777" name="Text Box 20"/>
          <p:cNvSpPr txBox="1">
            <a:spLocks noChangeArrowheads="1"/>
          </p:cNvSpPr>
          <p:nvPr/>
        </p:nvSpPr>
        <p:spPr bwMode="auto">
          <a:xfrm>
            <a:off x="34925" y="115888"/>
            <a:ext cx="3816350" cy="457200"/>
          </a:xfrm>
          <a:prstGeom prst="rect">
            <a:avLst/>
          </a:prstGeom>
          <a:noFill/>
          <a:ln w="9525">
            <a:noFill/>
            <a:miter lim="800000"/>
            <a:headEnd/>
            <a:tailEnd/>
          </a:ln>
        </p:spPr>
        <p:txBody>
          <a:bodyPr>
            <a:spAutoFit/>
          </a:bodyPr>
          <a:lstStyle/>
          <a:p>
            <a:pPr>
              <a:spcBef>
                <a:spcPts val="300"/>
              </a:spcBef>
              <a:spcAft>
                <a:spcPts val="300"/>
              </a:spcAft>
            </a:pPr>
            <a:r>
              <a:rPr lang="en-US" altLang="zh-CN" b="1">
                <a:latin typeface="宋体" pitchFamily="2" charset="-122"/>
              </a:rPr>
              <a:t>(3) </a:t>
            </a:r>
            <a:r>
              <a:rPr lang="zh-CN" altLang="en-US" b="1">
                <a:latin typeface="宋体" pitchFamily="2" charset="-122"/>
              </a:rPr>
              <a:t>表示层协议</a:t>
            </a:r>
          </a:p>
        </p:txBody>
      </p:sp>
      <p:sp>
        <p:nvSpPr>
          <p:cNvPr id="21" name="Line 9"/>
          <p:cNvSpPr>
            <a:spLocks noChangeShapeType="1"/>
          </p:cNvSpPr>
          <p:nvPr/>
        </p:nvSpPr>
        <p:spPr bwMode="auto">
          <a:xfrm>
            <a:off x="7072330" y="3214686"/>
            <a:ext cx="685800"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12"/>
          <p:cNvSpPr>
            <a:spLocks noChangeShapeType="1"/>
          </p:cNvSpPr>
          <p:nvPr/>
        </p:nvSpPr>
        <p:spPr bwMode="auto">
          <a:xfrm flipH="1">
            <a:off x="1071546" y="4071942"/>
            <a:ext cx="1143000" cy="0"/>
          </a:xfrm>
          <a:prstGeom prst="line">
            <a:avLst/>
          </a:prstGeom>
          <a:noFill/>
          <a:ln w="9525">
            <a:solidFill>
              <a:schemeClr val="tx1"/>
            </a:solidFill>
            <a:round/>
            <a:headEnd/>
            <a:tailEnd type="triangle" w="med" len="me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8620125" y="44450"/>
            <a:ext cx="338554" cy="461665"/>
          </a:xfrm>
          <a:prstGeom prst="rect">
            <a:avLst/>
          </a:prstGeom>
          <a:noFill/>
          <a:ln w="12700">
            <a:noFill/>
            <a:miter lim="800000"/>
            <a:headEnd/>
            <a:tailEnd/>
          </a:ln>
        </p:spPr>
        <p:txBody>
          <a:bodyPr wrap="none">
            <a:spAutoFit/>
          </a:bodyPr>
          <a:lstStyle/>
          <a:p>
            <a:pPr eaLnBrk="0" hangingPunct="0"/>
            <a:r>
              <a:rPr lang="en-US" altLang="zh-CN" dirty="0" smtClean="0"/>
              <a:t>9</a:t>
            </a:r>
            <a:endParaRPr lang="en-US" altLang="zh-CN" dirty="0"/>
          </a:p>
        </p:txBody>
      </p:sp>
      <p:sp>
        <p:nvSpPr>
          <p:cNvPr id="33795" name="Text Box 3"/>
          <p:cNvSpPr txBox="1">
            <a:spLocks noChangeArrowheads="1"/>
          </p:cNvSpPr>
          <p:nvPr/>
        </p:nvSpPr>
        <p:spPr bwMode="auto">
          <a:xfrm>
            <a:off x="184150" y="806450"/>
            <a:ext cx="8892178" cy="6003182"/>
          </a:xfrm>
          <a:prstGeom prst="rect">
            <a:avLst/>
          </a:prstGeom>
          <a:noFill/>
          <a:ln w="9525">
            <a:noFill/>
            <a:miter lim="800000"/>
            <a:headEnd/>
            <a:tailEnd/>
          </a:ln>
        </p:spPr>
        <p:txBody>
          <a:bodyPr wrap="none">
            <a:spAutoFit/>
          </a:bodyPr>
          <a:lstStyle/>
          <a:p>
            <a:pPr>
              <a:spcBef>
                <a:spcPts val="300"/>
              </a:spcBef>
              <a:spcAft>
                <a:spcPts val="300"/>
              </a:spcAft>
            </a:pPr>
            <a:r>
              <a:rPr lang="en-US" altLang="zh-CN" b="1" dirty="0">
                <a:latin typeface="宋体" pitchFamily="2" charset="-122"/>
              </a:rPr>
              <a:t>  CCITT X.409</a:t>
            </a:r>
            <a:r>
              <a:rPr lang="zh-CN" altLang="en-US" b="1" dirty="0">
                <a:latin typeface="宋体" pitchFamily="2" charset="-122"/>
              </a:rPr>
              <a:t>和</a:t>
            </a:r>
            <a:r>
              <a:rPr lang="en-US" altLang="zh-CN" b="1" dirty="0">
                <a:latin typeface="宋体" pitchFamily="2" charset="-122"/>
              </a:rPr>
              <a:t>ISO </a:t>
            </a:r>
            <a:r>
              <a:rPr lang="en-US" altLang="zh-CN" b="1" dirty="0" smtClean="0">
                <a:latin typeface="宋体" pitchFamily="2" charset="-122"/>
              </a:rPr>
              <a:t>8824</a:t>
            </a:r>
            <a:r>
              <a:rPr lang="zh-CN" altLang="en-US" b="1" dirty="0" smtClean="0">
                <a:latin typeface="宋体" pitchFamily="2" charset="-122"/>
              </a:rPr>
              <a:t>推荐的</a:t>
            </a:r>
            <a:r>
              <a:rPr lang="zh-CN" altLang="en-US" b="1" dirty="0">
                <a:latin typeface="宋体" pitchFamily="2" charset="-122"/>
              </a:rPr>
              <a:t>抽象语法</a:t>
            </a:r>
            <a:r>
              <a:rPr lang="en-US" altLang="zh-CN" b="1" dirty="0">
                <a:latin typeface="宋体" pitchFamily="2" charset="-122"/>
              </a:rPr>
              <a:t>1</a:t>
            </a:r>
            <a:r>
              <a:rPr lang="zh-CN" altLang="en-US" b="1" dirty="0">
                <a:latin typeface="宋体" pitchFamily="2" charset="-122"/>
              </a:rPr>
              <a:t>（</a:t>
            </a:r>
            <a:r>
              <a:rPr lang="en-US" altLang="zh-CN" b="1" dirty="0">
                <a:latin typeface="宋体" pitchFamily="2" charset="-122"/>
              </a:rPr>
              <a:t>ASN.1</a:t>
            </a:r>
            <a:r>
              <a:rPr lang="zh-CN" altLang="en-US" b="1" dirty="0">
                <a:latin typeface="宋体" pitchFamily="2" charset="-122"/>
              </a:rPr>
              <a:t>）。</a:t>
            </a:r>
          </a:p>
          <a:p>
            <a:pPr>
              <a:spcBef>
                <a:spcPct val="20000"/>
              </a:spcBef>
            </a:pPr>
            <a:r>
              <a:rPr lang="zh-CN" altLang="en-US" b="1" dirty="0">
                <a:latin typeface="宋体" pitchFamily="2" charset="-122"/>
              </a:rPr>
              <a:t>  </a:t>
            </a:r>
            <a:r>
              <a:rPr lang="zh-CN" altLang="en-US" b="1" dirty="0">
                <a:solidFill>
                  <a:srgbClr val="FF0000"/>
                </a:solidFill>
                <a:latin typeface="宋体" pitchFamily="2" charset="-122"/>
              </a:rPr>
              <a:t>一般结构</a:t>
            </a:r>
            <a:r>
              <a:rPr lang="zh-CN" altLang="en-US" b="1" dirty="0">
                <a:latin typeface="宋体" pitchFamily="2" charset="-122"/>
              </a:rPr>
              <a:t>：</a:t>
            </a:r>
            <a:r>
              <a:rPr lang="zh-CN" altLang="en-US" b="1" dirty="0">
                <a:solidFill>
                  <a:srgbClr val="FF0000"/>
                </a:solidFill>
                <a:latin typeface="宋体" pitchFamily="2" charset="-122"/>
              </a:rPr>
              <a:t>标记</a:t>
            </a:r>
            <a:r>
              <a:rPr lang="zh-CN" altLang="en-US" b="1" dirty="0">
                <a:latin typeface="宋体" pitchFamily="2" charset="-122"/>
              </a:rPr>
              <a:t> </a:t>
            </a:r>
            <a:r>
              <a:rPr lang="zh-CN" altLang="en-US" b="1" dirty="0">
                <a:solidFill>
                  <a:srgbClr val="FF66FF"/>
                </a:solidFill>
                <a:latin typeface="宋体" pitchFamily="2" charset="-122"/>
              </a:rPr>
              <a:t>长度</a:t>
            </a:r>
            <a:r>
              <a:rPr lang="zh-CN" altLang="en-US" b="1" dirty="0">
                <a:latin typeface="宋体" pitchFamily="2" charset="-122"/>
              </a:rPr>
              <a:t> 内容；</a:t>
            </a:r>
          </a:p>
          <a:p>
            <a:pPr>
              <a:spcBef>
                <a:spcPct val="20000"/>
              </a:spcBef>
            </a:pPr>
            <a:r>
              <a:rPr lang="zh-CN" altLang="en-US" b="1" dirty="0">
                <a:latin typeface="宋体" pitchFamily="2" charset="-122"/>
              </a:rPr>
              <a:t>  举例：</a:t>
            </a:r>
          </a:p>
          <a:p>
            <a:pPr>
              <a:spcBef>
                <a:spcPct val="20000"/>
              </a:spcBef>
            </a:pPr>
            <a:r>
              <a:rPr lang="zh-CN" altLang="en-US" b="1" dirty="0">
                <a:latin typeface="宋体" pitchFamily="2" charset="-122"/>
              </a:rPr>
              <a:t>         职工信息</a:t>
            </a:r>
            <a:r>
              <a:rPr lang="en-US" altLang="zh-CN" b="1" dirty="0">
                <a:latin typeface="宋体" pitchFamily="2" charset="-122"/>
              </a:rPr>
              <a:t>::=sequence[</a:t>
            </a:r>
            <a:r>
              <a:rPr lang="en-US" altLang="zh-CN" b="1" dirty="0">
                <a:solidFill>
                  <a:srgbClr val="FF0000"/>
                </a:solidFill>
                <a:latin typeface="宋体" pitchFamily="2" charset="-122"/>
              </a:rPr>
              <a:t>30</a:t>
            </a:r>
            <a:r>
              <a:rPr lang="en-US" altLang="zh-CN" b="1" dirty="0">
                <a:latin typeface="宋体" pitchFamily="2" charset="-122"/>
              </a:rPr>
              <a:t>]{         </a:t>
            </a:r>
          </a:p>
          <a:p>
            <a:pPr>
              <a:spcBef>
                <a:spcPct val="20000"/>
              </a:spcBef>
            </a:pPr>
            <a:r>
              <a:rPr lang="en-US" altLang="zh-CN" b="1" dirty="0">
                <a:latin typeface="宋体" pitchFamily="2" charset="-122"/>
              </a:rPr>
              <a:t>                    </a:t>
            </a:r>
            <a:r>
              <a:rPr lang="zh-CN" altLang="en-US" b="1" dirty="0">
                <a:latin typeface="宋体" pitchFamily="2" charset="-122"/>
              </a:rPr>
              <a:t>姓名；       </a:t>
            </a:r>
          </a:p>
          <a:p>
            <a:pPr>
              <a:spcBef>
                <a:spcPct val="20000"/>
              </a:spcBef>
            </a:pPr>
            <a:r>
              <a:rPr lang="zh-CN" altLang="en-US" b="1" dirty="0">
                <a:latin typeface="宋体" pitchFamily="2" charset="-122"/>
              </a:rPr>
              <a:t>                    性别；      </a:t>
            </a:r>
          </a:p>
          <a:p>
            <a:pPr>
              <a:spcBef>
                <a:spcPct val="20000"/>
              </a:spcBef>
            </a:pPr>
            <a:r>
              <a:rPr lang="zh-CN" altLang="en-US" b="1" dirty="0">
                <a:latin typeface="宋体" pitchFamily="2" charset="-122"/>
              </a:rPr>
              <a:t>                    出生年月</a:t>
            </a:r>
            <a:r>
              <a:rPr lang="en-US" altLang="zh-CN" b="1" dirty="0">
                <a:latin typeface="宋体" pitchFamily="2" charset="-122"/>
              </a:rPr>
              <a:t>}   </a:t>
            </a:r>
          </a:p>
          <a:p>
            <a:pPr>
              <a:spcBef>
                <a:spcPct val="20000"/>
              </a:spcBef>
            </a:pPr>
            <a:r>
              <a:rPr lang="en-US" altLang="zh-CN" b="1" dirty="0">
                <a:latin typeface="宋体" pitchFamily="2" charset="-122"/>
              </a:rPr>
              <a:t>             </a:t>
            </a:r>
            <a:r>
              <a:rPr lang="zh-CN" altLang="en-US" b="1" dirty="0">
                <a:latin typeface="宋体" pitchFamily="2" charset="-122"/>
              </a:rPr>
              <a:t>姓名</a:t>
            </a:r>
            <a:r>
              <a:rPr lang="en-US" altLang="zh-CN" b="1" dirty="0">
                <a:latin typeface="宋体" pitchFamily="2" charset="-122"/>
              </a:rPr>
              <a:t>::=</a:t>
            </a:r>
            <a:r>
              <a:rPr lang="en-US" altLang="zh-CN" b="1" dirty="0" err="1">
                <a:latin typeface="宋体" pitchFamily="2" charset="-122"/>
              </a:rPr>
              <a:t>PrintableString</a:t>
            </a:r>
            <a:r>
              <a:rPr lang="en-US" altLang="zh-CN" b="1" dirty="0">
                <a:latin typeface="宋体" pitchFamily="2" charset="-122"/>
              </a:rPr>
              <a:t>[</a:t>
            </a:r>
            <a:r>
              <a:rPr lang="en-US" altLang="zh-CN" b="1" dirty="0">
                <a:solidFill>
                  <a:srgbClr val="FF0000"/>
                </a:solidFill>
                <a:latin typeface="宋体" pitchFamily="2" charset="-122"/>
              </a:rPr>
              <a:t>50</a:t>
            </a:r>
            <a:r>
              <a:rPr lang="en-US" altLang="zh-CN" b="1" dirty="0">
                <a:latin typeface="宋体" pitchFamily="2" charset="-122"/>
              </a:rPr>
              <a:t>]</a:t>
            </a:r>
            <a:r>
              <a:rPr lang="zh-CN" altLang="en-US" b="1" dirty="0">
                <a:latin typeface="宋体" pitchFamily="2" charset="-122"/>
              </a:rPr>
              <a:t>； </a:t>
            </a:r>
          </a:p>
          <a:p>
            <a:pPr>
              <a:spcBef>
                <a:spcPct val="20000"/>
              </a:spcBef>
            </a:pPr>
            <a:r>
              <a:rPr lang="zh-CN" altLang="en-US" b="1" dirty="0">
                <a:latin typeface="宋体" pitchFamily="2" charset="-122"/>
              </a:rPr>
              <a:t>             性别</a:t>
            </a:r>
            <a:r>
              <a:rPr lang="en-US" altLang="zh-CN" b="1" dirty="0">
                <a:latin typeface="宋体" pitchFamily="2" charset="-122"/>
              </a:rPr>
              <a:t>::=Boolean[</a:t>
            </a:r>
            <a:r>
              <a:rPr lang="en-US" altLang="zh-CN" b="1" dirty="0">
                <a:solidFill>
                  <a:srgbClr val="FF0000"/>
                </a:solidFill>
                <a:latin typeface="宋体" pitchFamily="2" charset="-122"/>
              </a:rPr>
              <a:t>51</a:t>
            </a:r>
            <a:r>
              <a:rPr lang="en-US" altLang="zh-CN" b="1" dirty="0">
                <a:latin typeface="宋体" pitchFamily="2" charset="-122"/>
              </a:rPr>
              <a:t>]</a:t>
            </a:r>
            <a:r>
              <a:rPr lang="zh-CN" altLang="en-US" b="1" dirty="0">
                <a:latin typeface="宋体" pitchFamily="2" charset="-122"/>
              </a:rPr>
              <a:t>；</a:t>
            </a:r>
          </a:p>
          <a:p>
            <a:pPr>
              <a:spcBef>
                <a:spcPct val="20000"/>
              </a:spcBef>
            </a:pPr>
            <a:r>
              <a:rPr lang="zh-CN" altLang="en-US" b="1" dirty="0">
                <a:latin typeface="宋体" pitchFamily="2" charset="-122"/>
              </a:rPr>
              <a:t>         出生年月</a:t>
            </a:r>
            <a:r>
              <a:rPr lang="en-US" altLang="zh-CN" b="1" dirty="0">
                <a:latin typeface="宋体" pitchFamily="2" charset="-122"/>
              </a:rPr>
              <a:t>::=</a:t>
            </a:r>
            <a:r>
              <a:rPr lang="en-US" altLang="zh-CN" b="1" dirty="0" err="1">
                <a:latin typeface="宋体" pitchFamily="2" charset="-122"/>
              </a:rPr>
              <a:t>DigjtalString</a:t>
            </a:r>
            <a:r>
              <a:rPr lang="en-US" altLang="zh-CN" b="1" dirty="0">
                <a:latin typeface="宋体" pitchFamily="2" charset="-122"/>
              </a:rPr>
              <a:t>[</a:t>
            </a:r>
            <a:r>
              <a:rPr lang="en-US" altLang="zh-CN" b="1" dirty="0">
                <a:solidFill>
                  <a:srgbClr val="FF0000"/>
                </a:solidFill>
                <a:latin typeface="宋体" pitchFamily="2" charset="-122"/>
              </a:rPr>
              <a:t>52</a:t>
            </a:r>
            <a:r>
              <a:rPr lang="en-US" altLang="zh-CN" b="1" dirty="0">
                <a:latin typeface="宋体" pitchFamily="2" charset="-122"/>
              </a:rPr>
              <a:t>]</a:t>
            </a:r>
            <a:r>
              <a:rPr lang="zh-CN" altLang="en-US" b="1" dirty="0">
                <a:latin typeface="宋体" pitchFamily="2" charset="-122"/>
              </a:rPr>
              <a:t>；</a:t>
            </a:r>
          </a:p>
          <a:p>
            <a:pPr>
              <a:spcBef>
                <a:spcPct val="20000"/>
              </a:spcBef>
            </a:pPr>
            <a:endParaRPr lang="zh-CN" altLang="en-US" sz="1000" b="1" dirty="0">
              <a:latin typeface="宋体" pitchFamily="2" charset="-122"/>
            </a:endParaRPr>
          </a:p>
          <a:p>
            <a:pPr>
              <a:spcBef>
                <a:spcPct val="20000"/>
              </a:spcBef>
            </a:pPr>
            <a:r>
              <a:rPr lang="zh-CN" altLang="en-US" b="1" dirty="0">
                <a:latin typeface="宋体" pitchFamily="2" charset="-122"/>
              </a:rPr>
              <a:t>则职工张三的</a:t>
            </a:r>
            <a:r>
              <a:rPr lang="zh-CN" altLang="en-US" b="1" dirty="0" smtClean="0">
                <a:latin typeface="宋体" pitchFamily="2" charset="-122"/>
              </a:rPr>
              <a:t>信息采用</a:t>
            </a:r>
            <a:r>
              <a:rPr lang="en-US" altLang="zh-CN" b="1" dirty="0" smtClean="0">
                <a:latin typeface="宋体" pitchFamily="2" charset="-122"/>
              </a:rPr>
              <a:t>ASN.1</a:t>
            </a:r>
            <a:r>
              <a:rPr lang="zh-CN" altLang="en-US" b="1" dirty="0" smtClean="0">
                <a:latin typeface="宋体" pitchFamily="2" charset="-122"/>
              </a:rPr>
              <a:t>作为传送语法的表示</a:t>
            </a:r>
            <a:r>
              <a:rPr lang="en-US" altLang="zh-CN" b="1" dirty="0">
                <a:latin typeface="宋体" pitchFamily="2" charset="-122"/>
              </a:rPr>
              <a:t>:</a:t>
            </a:r>
          </a:p>
          <a:p>
            <a:pPr>
              <a:spcBef>
                <a:spcPct val="20000"/>
              </a:spcBef>
            </a:pPr>
            <a:r>
              <a:rPr lang="en-US" altLang="zh-CN" b="1" dirty="0">
                <a:solidFill>
                  <a:srgbClr val="FF0000"/>
                </a:solidFill>
                <a:latin typeface="宋体" pitchFamily="2" charset="-122"/>
              </a:rPr>
              <a:t>30 </a:t>
            </a:r>
            <a:r>
              <a:rPr lang="en-US" altLang="zh-CN" b="1" dirty="0">
                <a:solidFill>
                  <a:srgbClr val="9900FF"/>
                </a:solidFill>
                <a:latin typeface="宋体" pitchFamily="2" charset="-122"/>
              </a:rPr>
              <a:t>20</a:t>
            </a:r>
            <a:r>
              <a:rPr lang="en-US" altLang="zh-CN" b="1" dirty="0">
                <a:latin typeface="宋体" pitchFamily="2" charset="-122"/>
              </a:rPr>
              <a:t> </a:t>
            </a:r>
            <a:r>
              <a:rPr lang="en-US" altLang="zh-CN" b="1" dirty="0">
                <a:solidFill>
                  <a:srgbClr val="FF0000"/>
                </a:solidFill>
                <a:latin typeface="宋体" pitchFamily="2" charset="-122"/>
              </a:rPr>
              <a:t>50 </a:t>
            </a:r>
            <a:r>
              <a:rPr lang="en-US" altLang="zh-CN" b="1" dirty="0">
                <a:solidFill>
                  <a:srgbClr val="9900FF"/>
                </a:solidFill>
                <a:latin typeface="宋体" pitchFamily="2" charset="-122"/>
              </a:rPr>
              <a:t>09</a:t>
            </a:r>
            <a:r>
              <a:rPr lang="en-US" altLang="zh-CN" b="1" dirty="0">
                <a:latin typeface="宋体" pitchFamily="2" charset="-122"/>
              </a:rPr>
              <a:t> Z h a n g s h a n </a:t>
            </a:r>
            <a:r>
              <a:rPr lang="en-US" altLang="zh-CN" b="1" dirty="0">
                <a:solidFill>
                  <a:srgbClr val="FF0000"/>
                </a:solidFill>
                <a:latin typeface="宋体" pitchFamily="2" charset="-122"/>
              </a:rPr>
              <a:t>51</a:t>
            </a:r>
            <a:r>
              <a:rPr lang="en-US" altLang="zh-CN" b="1" dirty="0">
                <a:latin typeface="宋体" pitchFamily="2" charset="-122"/>
              </a:rPr>
              <a:t> </a:t>
            </a:r>
            <a:r>
              <a:rPr lang="en-US" altLang="zh-CN" b="1" dirty="0">
                <a:solidFill>
                  <a:srgbClr val="9900FF"/>
                </a:solidFill>
                <a:latin typeface="宋体" pitchFamily="2" charset="-122"/>
              </a:rPr>
              <a:t>01</a:t>
            </a:r>
            <a:r>
              <a:rPr lang="en-US" altLang="zh-CN" b="1" dirty="0">
                <a:latin typeface="宋体" pitchFamily="2" charset="-122"/>
              </a:rPr>
              <a:t> 01 </a:t>
            </a:r>
            <a:r>
              <a:rPr lang="en-US" altLang="zh-CN" b="1" dirty="0">
                <a:solidFill>
                  <a:srgbClr val="FF0000"/>
                </a:solidFill>
                <a:latin typeface="宋体" pitchFamily="2" charset="-122"/>
              </a:rPr>
              <a:t>52 </a:t>
            </a:r>
            <a:r>
              <a:rPr lang="en-US" altLang="zh-CN" b="1" dirty="0">
                <a:solidFill>
                  <a:srgbClr val="9900FF"/>
                </a:solidFill>
                <a:latin typeface="宋体" pitchFamily="2" charset="-122"/>
              </a:rPr>
              <a:t>04</a:t>
            </a:r>
            <a:r>
              <a:rPr lang="en-US" altLang="zh-CN" b="1" dirty="0">
                <a:latin typeface="宋体" pitchFamily="2" charset="-122"/>
              </a:rPr>
              <a:t> 19 66 06 30</a:t>
            </a:r>
          </a:p>
          <a:p>
            <a:pPr>
              <a:spcBef>
                <a:spcPct val="20000"/>
              </a:spcBef>
            </a:pPr>
            <a:r>
              <a:rPr lang="zh-CN" altLang="en-US" b="1" dirty="0">
                <a:latin typeface="宋体" pitchFamily="2" charset="-122"/>
              </a:rPr>
              <a:t>编程实现时的关键：长度值的回填（递归算法）。</a:t>
            </a:r>
          </a:p>
        </p:txBody>
      </p:sp>
      <p:sp>
        <p:nvSpPr>
          <p:cNvPr id="838660" name="Rectangle 4"/>
          <p:cNvSpPr>
            <a:spLocks noChangeArrowheads="1"/>
          </p:cNvSpPr>
          <p:nvPr/>
        </p:nvSpPr>
        <p:spPr bwMode="auto">
          <a:xfrm>
            <a:off x="228600" y="620713"/>
            <a:ext cx="8610600" cy="76200"/>
          </a:xfrm>
          <a:prstGeom prst="rect">
            <a:avLst/>
          </a:prstGeom>
          <a:gradFill rotWithShape="0">
            <a:gsLst>
              <a:gs pos="0">
                <a:srgbClr val="66FF99"/>
              </a:gs>
              <a:gs pos="50000">
                <a:srgbClr val="FFFF66"/>
              </a:gs>
              <a:gs pos="100000">
                <a:srgbClr val="66FF99"/>
              </a:gs>
            </a:gsLst>
            <a:lin ang="2700000" scaled="1"/>
          </a:gradFill>
          <a:ln w="12700">
            <a:noFill/>
            <a:miter lim="800000"/>
            <a:headEnd/>
            <a:tailEnd/>
          </a:ln>
          <a:effectLst>
            <a:outerShdw dist="35921" dir="2700000" algn="ctr" rotWithShape="0">
              <a:srgbClr val="808080"/>
            </a:outerShdw>
          </a:effectLst>
        </p:spPr>
        <p:txBody>
          <a:bodyPr wrap="none" anchor="ctr"/>
          <a:lstStyle/>
          <a:p>
            <a:pPr>
              <a:defRPr/>
            </a:pPr>
            <a:endParaRPr lang="zh-CN" altLang="en-US"/>
          </a:p>
        </p:txBody>
      </p:sp>
      <p:sp>
        <p:nvSpPr>
          <p:cNvPr id="33797" name="Text Box 5"/>
          <p:cNvSpPr txBox="1">
            <a:spLocks noChangeArrowheads="1"/>
          </p:cNvSpPr>
          <p:nvPr/>
        </p:nvSpPr>
        <p:spPr bwMode="auto">
          <a:xfrm>
            <a:off x="179388" y="115888"/>
            <a:ext cx="7081837" cy="457200"/>
          </a:xfrm>
          <a:prstGeom prst="rect">
            <a:avLst/>
          </a:prstGeom>
          <a:noFill/>
          <a:ln w="9525">
            <a:noFill/>
            <a:miter lim="800000"/>
            <a:headEnd/>
            <a:tailEnd/>
          </a:ln>
        </p:spPr>
        <p:txBody>
          <a:bodyPr wrap="none">
            <a:spAutoFit/>
          </a:bodyPr>
          <a:lstStyle/>
          <a:p>
            <a:pPr>
              <a:spcBef>
                <a:spcPts val="300"/>
              </a:spcBef>
              <a:spcAft>
                <a:spcPts val="300"/>
              </a:spcAft>
            </a:pPr>
            <a:r>
              <a:rPr lang="en-US" altLang="zh-CN" b="1" dirty="0">
                <a:latin typeface="宋体" pitchFamily="2" charset="-122"/>
              </a:rPr>
              <a:t>(4) </a:t>
            </a:r>
            <a:r>
              <a:rPr lang="zh-CN" altLang="en-US" b="1" dirty="0">
                <a:latin typeface="宋体" pitchFamily="2" charset="-122"/>
              </a:rPr>
              <a:t>通信系统中的一般数据表示方法（</a:t>
            </a:r>
            <a:r>
              <a:rPr lang="en-US" altLang="zh-CN" b="1" dirty="0">
                <a:latin typeface="宋体" pitchFamily="2" charset="-122"/>
              </a:rPr>
              <a:t>8</a:t>
            </a:r>
            <a:r>
              <a:rPr lang="zh-CN" altLang="en-US" b="1" dirty="0">
                <a:latin typeface="宋体" pitchFamily="2" charset="-122"/>
              </a:rPr>
              <a:t>位位组串）</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5751</TotalTime>
  <Words>4222</Words>
  <Application>Microsoft Office PowerPoint</Application>
  <PresentationFormat>全屏显示(4:3)</PresentationFormat>
  <Paragraphs>1073</Paragraphs>
  <Slides>46</Slides>
  <Notes>20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vector>
  </TitlesOfParts>
  <Company>Southeast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 guoxin</dc:creator>
  <cp:lastModifiedBy>吴国新</cp:lastModifiedBy>
  <cp:revision>200</cp:revision>
  <dcterms:created xsi:type="dcterms:W3CDTF">2005-02-22T02:46:21Z</dcterms:created>
  <dcterms:modified xsi:type="dcterms:W3CDTF">2020-03-17T01:40:48Z</dcterms:modified>
</cp:coreProperties>
</file>