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1163" r:id="rId2"/>
    <p:sldId id="1164" r:id="rId3"/>
    <p:sldId id="1165" r:id="rId4"/>
    <p:sldId id="1166" r:id="rId5"/>
    <p:sldId id="1167" r:id="rId6"/>
    <p:sldId id="1168" r:id="rId7"/>
    <p:sldId id="1312" r:id="rId8"/>
    <p:sldId id="1170" r:id="rId9"/>
    <p:sldId id="1171" r:id="rId10"/>
    <p:sldId id="1231" r:id="rId11"/>
    <p:sldId id="1173" r:id="rId12"/>
    <p:sldId id="1174" r:id="rId13"/>
    <p:sldId id="1175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99"/>
    <a:srgbClr val="FF33CC"/>
    <a:srgbClr val="FF66FF"/>
    <a:srgbClr val="FF7C80"/>
    <a:srgbClr val="CCCCFF"/>
    <a:srgbClr val="CCECFF"/>
    <a:srgbClr val="FFCCFF"/>
    <a:srgbClr val="FFFF00"/>
    <a:srgbClr val="99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75" autoAdjust="0"/>
    <p:restoredTop sz="94575" autoAdjust="0"/>
  </p:normalViewPr>
  <p:slideViewPr>
    <p:cSldViewPr>
      <p:cViewPr varScale="1">
        <p:scale>
          <a:sx n="96" d="100"/>
          <a:sy n="96" d="100"/>
        </p:scale>
        <p:origin x="-636" y="-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5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5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5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72C654B-19A9-4266-A79A-1502F929B1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D8ED3-FF97-428F-889D-4B393BAD3C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B5AB3-9006-4011-8C17-C8FED50EBB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B7BB5-B427-469C-B5EC-246EA7774E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7B19B-F056-487D-BF85-61CB89B490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0E33B-0B62-4CA1-A11A-1682A5DAE8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3E7D0-44D5-49E9-83DB-168E5B3484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58C99-865B-410D-8C16-E27407A3EE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E77B7-30E7-4132-9634-36D20F1F89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49EC1-6D5C-4055-BE5D-28FEF0CBD2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891DE-E89B-462C-9709-68F183E114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A1957-9CF3-421A-88F4-5096C6881F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51FD9-A638-49F2-AE70-8460A650AB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6F84F2B-CDB8-46B8-8C79-6937E81930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8604250" y="1174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1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50825" y="836613"/>
            <a:ext cx="8675688" cy="3905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b="1" dirty="0">
                <a:latin typeface="宋体" pitchFamily="2" charset="-122"/>
              </a:rPr>
              <a:t>4.1 </a:t>
            </a:r>
            <a:r>
              <a:rPr lang="zh-CN" altLang="en-US" b="1" dirty="0">
                <a:latin typeface="宋体" pitchFamily="2" charset="-122"/>
              </a:rPr>
              <a:t>局域网的基本概念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微型机的应用刺激了局域网的发展；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局域网</a:t>
            </a:r>
            <a:r>
              <a:rPr lang="zh-CN" altLang="en-US" b="1" dirty="0">
                <a:latin typeface="宋体" pitchFamily="2" charset="-122"/>
              </a:rPr>
              <a:t>是将分散在有限地理范围内（如一栋大楼，一个部门）的多台计算机通过传输媒体连接起来的通信网络，通过功能完善的网络软件，实现计算机之间的相互通信和共享资源。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endParaRPr lang="zh-CN" altLang="en-US" sz="1000" b="1" dirty="0">
              <a:latin typeface="宋体" pitchFamily="2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美国电气和电子工程师</a:t>
            </a:r>
            <a:r>
              <a:rPr lang="zh-CN" altLang="en-US" b="1" dirty="0" smtClean="0">
                <a:latin typeface="宋体" pitchFamily="2" charset="-122"/>
              </a:rPr>
              <a:t>协会</a:t>
            </a:r>
            <a:r>
              <a:rPr lang="en-US" altLang="zh-CN" b="1" dirty="0" smtClean="0">
                <a:latin typeface="宋体" pitchFamily="2" charset="-122"/>
              </a:rPr>
              <a:t>80</a:t>
            </a:r>
            <a:r>
              <a:rPr lang="zh-CN" altLang="en-US" b="1" dirty="0" smtClean="0">
                <a:latin typeface="宋体" pitchFamily="2" charset="-122"/>
              </a:rPr>
              <a:t>年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月成立</a:t>
            </a:r>
            <a:r>
              <a:rPr lang="en-US" altLang="zh-CN" b="1" dirty="0" smtClean="0">
                <a:latin typeface="宋体" pitchFamily="2" charset="-122"/>
              </a:rPr>
              <a:t>IEEE 802</a:t>
            </a:r>
            <a:r>
              <a:rPr lang="zh-CN" altLang="en-US" b="1" dirty="0" smtClean="0">
                <a:latin typeface="宋体" pitchFamily="2" charset="-122"/>
              </a:rPr>
              <a:t>委员会，负责相关局域网和城域网标准</a:t>
            </a:r>
            <a:r>
              <a:rPr lang="zh-CN" altLang="en-US" b="1" dirty="0">
                <a:latin typeface="宋体" pitchFamily="2" charset="-122"/>
              </a:rPr>
              <a:t>化工作</a:t>
            </a:r>
            <a:r>
              <a:rPr lang="zh-CN" altLang="en-US" b="1" dirty="0" smtClean="0">
                <a:latin typeface="宋体" pitchFamily="2" charset="-122"/>
              </a:rPr>
              <a:t>，明确</a:t>
            </a:r>
            <a:r>
              <a:rPr lang="en-US" altLang="zh-CN" b="1" dirty="0" smtClean="0">
                <a:latin typeface="宋体" pitchFamily="2" charset="-122"/>
              </a:rPr>
              <a:t>LAN</a:t>
            </a:r>
            <a:r>
              <a:rPr lang="zh-CN" altLang="en-US" b="1" dirty="0">
                <a:latin typeface="宋体" pitchFamily="2" charset="-122"/>
              </a:rPr>
              <a:t>的定义</a:t>
            </a:r>
            <a:r>
              <a:rPr lang="zh-CN" altLang="en-US" b="1" dirty="0" smtClean="0">
                <a:latin typeface="宋体" pitchFamily="2" charset="-122"/>
              </a:rPr>
              <a:t>。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01600" y="44450"/>
            <a:ext cx="81137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4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章 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局域网（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Local Area Network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，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LAN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）</a:t>
            </a:r>
            <a:endParaRPr lang="zh-CN" altLang="en-US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3"/>
          <p:cNvSpPr>
            <a:spLocks noChangeShapeType="1"/>
          </p:cNvSpPr>
          <p:nvPr/>
        </p:nvSpPr>
        <p:spPr bwMode="auto">
          <a:xfrm flipV="1">
            <a:off x="228600" y="5867400"/>
            <a:ext cx="388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152400" y="5805488"/>
            <a:ext cx="119063" cy="171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4065588" y="5805488"/>
            <a:ext cx="1254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533400" y="5046663"/>
            <a:ext cx="407988" cy="37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latin typeface="楷体"/>
                <a:ea typeface="楷体"/>
                <a:cs typeface="楷体"/>
              </a:rPr>
              <a:t>A</a:t>
            </a:r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1243013" y="5046663"/>
            <a:ext cx="406400" cy="37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Rectangle 8"/>
          <p:cNvSpPr>
            <a:spLocks noChangeArrowheads="1"/>
          </p:cNvSpPr>
          <p:nvPr/>
        </p:nvSpPr>
        <p:spPr bwMode="auto">
          <a:xfrm>
            <a:off x="2106613" y="5046663"/>
            <a:ext cx="407987" cy="377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4" name="Line 9"/>
          <p:cNvSpPr>
            <a:spLocks noChangeShapeType="1"/>
          </p:cNvSpPr>
          <p:nvPr/>
        </p:nvSpPr>
        <p:spPr bwMode="auto">
          <a:xfrm>
            <a:off x="685800" y="5424488"/>
            <a:ext cx="0" cy="454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5" name="Line 10"/>
          <p:cNvSpPr>
            <a:spLocks noChangeShapeType="1"/>
          </p:cNvSpPr>
          <p:nvPr/>
        </p:nvSpPr>
        <p:spPr bwMode="auto">
          <a:xfrm>
            <a:off x="1408113" y="5424488"/>
            <a:ext cx="0" cy="454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6" name="Line 11"/>
          <p:cNvSpPr>
            <a:spLocks noChangeShapeType="1"/>
          </p:cNvSpPr>
          <p:nvPr/>
        </p:nvSpPr>
        <p:spPr bwMode="auto">
          <a:xfrm>
            <a:off x="2273300" y="5424488"/>
            <a:ext cx="0" cy="454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7" name="Rectangle 12"/>
          <p:cNvSpPr>
            <a:spLocks noChangeArrowheads="1"/>
          </p:cNvSpPr>
          <p:nvPr/>
        </p:nvSpPr>
        <p:spPr bwMode="auto">
          <a:xfrm>
            <a:off x="2865438" y="5043488"/>
            <a:ext cx="379412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Rectangle 13"/>
          <p:cNvSpPr>
            <a:spLocks noChangeArrowheads="1"/>
          </p:cNvSpPr>
          <p:nvPr/>
        </p:nvSpPr>
        <p:spPr bwMode="auto">
          <a:xfrm>
            <a:off x="3560763" y="5043488"/>
            <a:ext cx="377825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latin typeface="楷体"/>
                <a:ea typeface="楷体"/>
                <a:cs typeface="楷体"/>
              </a:rPr>
              <a:t>B</a:t>
            </a:r>
          </a:p>
        </p:txBody>
      </p:sp>
      <p:sp>
        <p:nvSpPr>
          <p:cNvPr id="24589" name="Line 14"/>
          <p:cNvSpPr>
            <a:spLocks noChangeShapeType="1"/>
          </p:cNvSpPr>
          <p:nvPr/>
        </p:nvSpPr>
        <p:spPr bwMode="auto">
          <a:xfrm>
            <a:off x="2992438" y="54244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0" name="Line 15"/>
          <p:cNvSpPr>
            <a:spLocks noChangeShapeType="1"/>
          </p:cNvSpPr>
          <p:nvPr/>
        </p:nvSpPr>
        <p:spPr bwMode="auto">
          <a:xfrm flipH="1">
            <a:off x="3733800" y="5410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1" name="Line 16"/>
          <p:cNvSpPr>
            <a:spLocks noChangeShapeType="1"/>
          </p:cNvSpPr>
          <p:nvPr/>
        </p:nvSpPr>
        <p:spPr bwMode="auto">
          <a:xfrm flipH="1">
            <a:off x="381000" y="579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2" name="Line 17"/>
          <p:cNvSpPr>
            <a:spLocks noChangeShapeType="1"/>
          </p:cNvSpPr>
          <p:nvPr/>
        </p:nvSpPr>
        <p:spPr bwMode="auto">
          <a:xfrm>
            <a:off x="685800" y="5791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3" name="Line 18"/>
          <p:cNvSpPr>
            <a:spLocks noChangeShapeType="1"/>
          </p:cNvSpPr>
          <p:nvPr/>
        </p:nvSpPr>
        <p:spPr bwMode="auto">
          <a:xfrm>
            <a:off x="3429000" y="5791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594" name="Group 19"/>
          <p:cNvGrpSpPr>
            <a:grpSpLocks/>
          </p:cNvGrpSpPr>
          <p:nvPr/>
        </p:nvGrpSpPr>
        <p:grpSpPr bwMode="auto">
          <a:xfrm>
            <a:off x="4876800" y="4786322"/>
            <a:ext cx="3971925" cy="2093913"/>
            <a:chOff x="3072" y="2846"/>
            <a:chExt cx="2502" cy="1319"/>
          </a:xfrm>
        </p:grpSpPr>
        <p:sp>
          <p:nvSpPr>
            <p:cNvPr id="24622" name="Rectangle 20"/>
            <p:cNvSpPr>
              <a:spLocks noChangeArrowheads="1"/>
            </p:cNvSpPr>
            <p:nvPr/>
          </p:nvSpPr>
          <p:spPr bwMode="auto">
            <a:xfrm>
              <a:off x="3107" y="3566"/>
              <a:ext cx="1905" cy="181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3" name="Rectangle 21"/>
            <p:cNvSpPr>
              <a:spLocks noChangeArrowheads="1"/>
            </p:cNvSpPr>
            <p:nvPr/>
          </p:nvSpPr>
          <p:spPr bwMode="auto">
            <a:xfrm>
              <a:off x="3107" y="3748"/>
              <a:ext cx="1905" cy="181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4" name="Line 22"/>
            <p:cNvSpPr>
              <a:spLocks noChangeShapeType="1"/>
            </p:cNvSpPr>
            <p:nvPr/>
          </p:nvSpPr>
          <p:spPr bwMode="auto">
            <a:xfrm>
              <a:off x="3120" y="3564"/>
              <a:ext cx="1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5" name="Line 23"/>
            <p:cNvSpPr>
              <a:spLocks noChangeShapeType="1"/>
            </p:cNvSpPr>
            <p:nvPr/>
          </p:nvSpPr>
          <p:spPr bwMode="auto">
            <a:xfrm>
              <a:off x="3120" y="3925"/>
              <a:ext cx="1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6" name="Line 24"/>
            <p:cNvSpPr>
              <a:spLocks noChangeShapeType="1"/>
            </p:cNvSpPr>
            <p:nvPr/>
          </p:nvSpPr>
          <p:spPr bwMode="auto">
            <a:xfrm>
              <a:off x="3120" y="3745"/>
              <a:ext cx="1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7" name="Rectangle 25"/>
            <p:cNvSpPr>
              <a:spLocks noChangeArrowheads="1"/>
            </p:cNvSpPr>
            <p:nvPr/>
          </p:nvSpPr>
          <p:spPr bwMode="auto">
            <a:xfrm>
              <a:off x="5004" y="3481"/>
              <a:ext cx="216" cy="527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8" name="Rectangle 26"/>
            <p:cNvSpPr>
              <a:spLocks noChangeArrowheads="1"/>
            </p:cNvSpPr>
            <p:nvPr/>
          </p:nvSpPr>
          <p:spPr bwMode="auto">
            <a:xfrm>
              <a:off x="4844" y="3666"/>
              <a:ext cx="405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solidFill>
                    <a:srgbClr val="FF0000"/>
                  </a:solidFill>
                  <a:latin typeface="宋体" pitchFamily="2" charset="-122"/>
                </a:rPr>
                <a:t>  ↓</a:t>
              </a:r>
              <a:endParaRPr lang="en-US" altLang="zh-CN" sz="1800" b="1">
                <a:latin typeface="宋体" pitchFamily="2" charset="-122"/>
              </a:endParaRPr>
            </a:p>
          </p:txBody>
        </p:sp>
        <p:sp>
          <p:nvSpPr>
            <p:cNvPr id="24629" name="Rectangle 27"/>
            <p:cNvSpPr>
              <a:spLocks noChangeArrowheads="1"/>
            </p:cNvSpPr>
            <p:nvPr/>
          </p:nvSpPr>
          <p:spPr bwMode="auto">
            <a:xfrm>
              <a:off x="3312" y="3552"/>
              <a:ext cx="1498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solidFill>
                    <a:srgbClr val="FF0000"/>
                  </a:solidFill>
                  <a:latin typeface="宋体" pitchFamily="2" charset="-122"/>
                </a:rPr>
                <a:t>→      →       →</a:t>
              </a:r>
            </a:p>
            <a:p>
              <a:r>
                <a:rPr lang="en-US" altLang="zh-CN" sz="1800" b="1">
                  <a:solidFill>
                    <a:srgbClr val="FF0000"/>
                  </a:solidFill>
                  <a:latin typeface="宋体" pitchFamily="2" charset="-122"/>
                </a:rPr>
                <a:t>←      ←       ←</a:t>
              </a:r>
            </a:p>
          </p:txBody>
        </p:sp>
        <p:sp>
          <p:nvSpPr>
            <p:cNvPr id="24630" name="Rectangle 28"/>
            <p:cNvSpPr>
              <a:spLocks noChangeArrowheads="1"/>
            </p:cNvSpPr>
            <p:nvPr/>
          </p:nvSpPr>
          <p:spPr bwMode="auto">
            <a:xfrm>
              <a:off x="3432" y="3936"/>
              <a:ext cx="1059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 dirty="0">
                  <a:latin typeface="宋体" pitchFamily="2" charset="-122"/>
                </a:rPr>
                <a:t>  </a:t>
              </a:r>
              <a:r>
                <a:rPr lang="zh-CN" altLang="en-US" sz="1800" b="1" dirty="0">
                  <a:latin typeface="宋体" pitchFamily="2" charset="-122"/>
                </a:rPr>
                <a:t>中 分 宽 带</a:t>
              </a:r>
            </a:p>
          </p:txBody>
        </p:sp>
        <p:sp>
          <p:nvSpPr>
            <p:cNvPr id="24631" name="Rectangle 29"/>
            <p:cNvSpPr>
              <a:spLocks noChangeArrowheads="1"/>
            </p:cNvSpPr>
            <p:nvPr/>
          </p:nvSpPr>
          <p:spPr bwMode="auto">
            <a:xfrm>
              <a:off x="5315" y="3214"/>
              <a:ext cx="259" cy="9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1800" b="1">
                  <a:latin typeface="宋体" pitchFamily="2" charset="-122"/>
                </a:rPr>
                <a:t>频</a:t>
              </a:r>
            </a:p>
            <a:p>
              <a:r>
                <a:rPr lang="zh-CN" altLang="en-US" sz="1800" b="1">
                  <a:latin typeface="宋体" pitchFamily="2" charset="-122"/>
                </a:rPr>
                <a:t>率</a:t>
              </a:r>
            </a:p>
            <a:p>
              <a:r>
                <a:rPr lang="zh-CN" altLang="en-US" sz="1800" b="1">
                  <a:latin typeface="宋体" pitchFamily="2" charset="-122"/>
                </a:rPr>
                <a:t>转</a:t>
              </a:r>
            </a:p>
            <a:p>
              <a:r>
                <a:rPr lang="zh-CN" altLang="en-US" sz="1800" b="1">
                  <a:latin typeface="宋体" pitchFamily="2" charset="-122"/>
                </a:rPr>
                <a:t>换</a:t>
              </a:r>
            </a:p>
            <a:p>
              <a:r>
                <a:rPr lang="zh-CN" altLang="en-US" sz="1800" b="1">
                  <a:latin typeface="宋体" pitchFamily="2" charset="-122"/>
                </a:rPr>
                <a:t>器</a:t>
              </a:r>
            </a:p>
          </p:txBody>
        </p:sp>
        <p:sp>
          <p:nvSpPr>
            <p:cNvPr id="24632" name="Rectangle 30"/>
            <p:cNvSpPr>
              <a:spLocks noChangeArrowheads="1"/>
            </p:cNvSpPr>
            <p:nvPr/>
          </p:nvSpPr>
          <p:spPr bwMode="auto">
            <a:xfrm>
              <a:off x="3140" y="3120"/>
              <a:ext cx="334" cy="16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A</a:t>
              </a:r>
            </a:p>
          </p:txBody>
        </p:sp>
        <p:sp>
          <p:nvSpPr>
            <p:cNvPr id="24633" name="Line 31"/>
            <p:cNvSpPr>
              <a:spLocks noChangeShapeType="1"/>
            </p:cNvSpPr>
            <p:nvPr/>
          </p:nvSpPr>
          <p:spPr bwMode="auto">
            <a:xfrm>
              <a:off x="3236" y="3312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4" name="Line 32"/>
            <p:cNvSpPr>
              <a:spLocks noChangeShapeType="1"/>
            </p:cNvSpPr>
            <p:nvPr/>
          </p:nvSpPr>
          <p:spPr bwMode="auto">
            <a:xfrm>
              <a:off x="3332" y="3312"/>
              <a:ext cx="0" cy="5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5" name="Rectangle 33"/>
            <p:cNvSpPr>
              <a:spLocks noChangeArrowheads="1"/>
            </p:cNvSpPr>
            <p:nvPr/>
          </p:nvSpPr>
          <p:spPr bwMode="auto">
            <a:xfrm>
              <a:off x="3072" y="3395"/>
              <a:ext cx="259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solidFill>
                    <a:srgbClr val="FF0000"/>
                  </a:solidFill>
                  <a:latin typeface="宋体" pitchFamily="2" charset="-122"/>
                </a:rPr>
                <a:t>↓</a:t>
              </a:r>
            </a:p>
          </p:txBody>
        </p:sp>
        <p:sp>
          <p:nvSpPr>
            <p:cNvPr id="24636" name="Rectangle 34"/>
            <p:cNvSpPr>
              <a:spLocks noChangeArrowheads="1"/>
            </p:cNvSpPr>
            <p:nvPr/>
          </p:nvSpPr>
          <p:spPr bwMode="auto">
            <a:xfrm>
              <a:off x="3293" y="3360"/>
              <a:ext cx="259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solidFill>
                    <a:srgbClr val="FF0000"/>
                  </a:solidFill>
                  <a:latin typeface="宋体" pitchFamily="2" charset="-122"/>
                </a:rPr>
                <a:t>↑</a:t>
              </a:r>
            </a:p>
          </p:txBody>
        </p:sp>
        <p:sp>
          <p:nvSpPr>
            <p:cNvPr id="24637" name="Rectangle 35"/>
            <p:cNvSpPr>
              <a:spLocks noChangeArrowheads="1"/>
            </p:cNvSpPr>
            <p:nvPr/>
          </p:nvSpPr>
          <p:spPr bwMode="auto">
            <a:xfrm>
              <a:off x="4197" y="3120"/>
              <a:ext cx="334" cy="16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C</a:t>
              </a:r>
            </a:p>
          </p:txBody>
        </p:sp>
        <p:sp>
          <p:nvSpPr>
            <p:cNvPr id="24638" name="Line 36"/>
            <p:cNvSpPr>
              <a:spLocks noChangeShapeType="1"/>
            </p:cNvSpPr>
            <p:nvPr/>
          </p:nvSpPr>
          <p:spPr bwMode="auto">
            <a:xfrm>
              <a:off x="4339" y="3301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9" name="Line 37"/>
            <p:cNvSpPr>
              <a:spLocks noChangeShapeType="1"/>
            </p:cNvSpPr>
            <p:nvPr/>
          </p:nvSpPr>
          <p:spPr bwMode="auto">
            <a:xfrm>
              <a:off x="4435" y="3301"/>
              <a:ext cx="0" cy="5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0" name="Rectangle 38"/>
            <p:cNvSpPr>
              <a:spLocks noChangeArrowheads="1"/>
            </p:cNvSpPr>
            <p:nvPr/>
          </p:nvSpPr>
          <p:spPr bwMode="auto">
            <a:xfrm>
              <a:off x="4176" y="3395"/>
              <a:ext cx="259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latin typeface="宋体" pitchFamily="2" charset="-122"/>
                </a:rPr>
                <a:t>↓</a:t>
              </a:r>
            </a:p>
          </p:txBody>
        </p:sp>
        <p:sp>
          <p:nvSpPr>
            <p:cNvPr id="24641" name="Rectangle 39"/>
            <p:cNvSpPr>
              <a:spLocks noChangeArrowheads="1"/>
            </p:cNvSpPr>
            <p:nvPr/>
          </p:nvSpPr>
          <p:spPr bwMode="auto">
            <a:xfrm>
              <a:off x="4368" y="3395"/>
              <a:ext cx="259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latin typeface="宋体" pitchFamily="2" charset="-122"/>
                </a:rPr>
                <a:t>↑</a:t>
              </a:r>
            </a:p>
          </p:txBody>
        </p:sp>
        <p:sp>
          <p:nvSpPr>
            <p:cNvPr id="24642" name="Rectangle 40"/>
            <p:cNvSpPr>
              <a:spLocks noChangeArrowheads="1"/>
            </p:cNvSpPr>
            <p:nvPr/>
          </p:nvSpPr>
          <p:spPr bwMode="auto">
            <a:xfrm>
              <a:off x="3572" y="3120"/>
              <a:ext cx="334" cy="16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B</a:t>
              </a:r>
            </a:p>
          </p:txBody>
        </p:sp>
        <p:sp>
          <p:nvSpPr>
            <p:cNvPr id="24643" name="Line 41"/>
            <p:cNvSpPr>
              <a:spLocks noChangeShapeType="1"/>
            </p:cNvSpPr>
            <p:nvPr/>
          </p:nvSpPr>
          <p:spPr bwMode="auto">
            <a:xfrm>
              <a:off x="3668" y="3312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4" name="Line 42"/>
            <p:cNvSpPr>
              <a:spLocks noChangeShapeType="1"/>
            </p:cNvSpPr>
            <p:nvPr/>
          </p:nvSpPr>
          <p:spPr bwMode="auto">
            <a:xfrm>
              <a:off x="3764" y="3312"/>
              <a:ext cx="0" cy="5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5" name="Rectangle 43"/>
            <p:cNvSpPr>
              <a:spLocks noChangeArrowheads="1"/>
            </p:cNvSpPr>
            <p:nvPr/>
          </p:nvSpPr>
          <p:spPr bwMode="auto">
            <a:xfrm>
              <a:off x="3504" y="3395"/>
              <a:ext cx="259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latin typeface="宋体" pitchFamily="2" charset="-122"/>
                </a:rPr>
                <a:t>↓</a:t>
              </a:r>
            </a:p>
          </p:txBody>
        </p:sp>
        <p:sp>
          <p:nvSpPr>
            <p:cNvPr id="24646" name="Rectangle 44"/>
            <p:cNvSpPr>
              <a:spLocks noChangeArrowheads="1"/>
            </p:cNvSpPr>
            <p:nvPr/>
          </p:nvSpPr>
          <p:spPr bwMode="auto">
            <a:xfrm>
              <a:off x="3668" y="3360"/>
              <a:ext cx="259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latin typeface="宋体" pitchFamily="2" charset="-122"/>
                </a:rPr>
                <a:t>↑</a:t>
              </a:r>
            </a:p>
          </p:txBody>
        </p:sp>
        <p:sp>
          <p:nvSpPr>
            <p:cNvPr id="24647" name="Line 45"/>
            <p:cNvSpPr>
              <a:spLocks noChangeShapeType="1"/>
            </p:cNvSpPr>
            <p:nvPr/>
          </p:nvSpPr>
          <p:spPr bwMode="auto">
            <a:xfrm>
              <a:off x="3984" y="3216"/>
              <a:ext cx="19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48" name="Rectangle 46"/>
            <p:cNvSpPr>
              <a:spLocks noChangeArrowheads="1"/>
            </p:cNvSpPr>
            <p:nvPr/>
          </p:nvSpPr>
          <p:spPr bwMode="auto">
            <a:xfrm>
              <a:off x="4629" y="3132"/>
              <a:ext cx="334" cy="16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楷体"/>
                  <a:ea typeface="楷体"/>
                  <a:cs typeface="楷体"/>
                </a:rPr>
                <a:t>D</a:t>
              </a:r>
            </a:p>
          </p:txBody>
        </p:sp>
        <p:sp>
          <p:nvSpPr>
            <p:cNvPr id="24649" name="Line 47"/>
            <p:cNvSpPr>
              <a:spLocks noChangeShapeType="1"/>
            </p:cNvSpPr>
            <p:nvPr/>
          </p:nvSpPr>
          <p:spPr bwMode="auto">
            <a:xfrm>
              <a:off x="4771" y="3313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0" name="Line 48"/>
            <p:cNvSpPr>
              <a:spLocks noChangeShapeType="1"/>
            </p:cNvSpPr>
            <p:nvPr/>
          </p:nvSpPr>
          <p:spPr bwMode="auto">
            <a:xfrm>
              <a:off x="4867" y="3313"/>
              <a:ext cx="0" cy="5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51" name="Rectangle 49"/>
            <p:cNvSpPr>
              <a:spLocks noChangeArrowheads="1"/>
            </p:cNvSpPr>
            <p:nvPr/>
          </p:nvSpPr>
          <p:spPr bwMode="auto">
            <a:xfrm>
              <a:off x="4608" y="3407"/>
              <a:ext cx="259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latin typeface="宋体" pitchFamily="2" charset="-122"/>
                </a:rPr>
                <a:t>↓</a:t>
              </a:r>
            </a:p>
          </p:txBody>
        </p:sp>
        <p:sp>
          <p:nvSpPr>
            <p:cNvPr id="24652" name="Rectangle 50"/>
            <p:cNvSpPr>
              <a:spLocks noChangeArrowheads="1"/>
            </p:cNvSpPr>
            <p:nvPr/>
          </p:nvSpPr>
          <p:spPr bwMode="auto">
            <a:xfrm>
              <a:off x="4800" y="3407"/>
              <a:ext cx="259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latin typeface="宋体" pitchFamily="2" charset="-122"/>
                </a:rPr>
                <a:t>↑</a:t>
              </a:r>
            </a:p>
          </p:txBody>
        </p:sp>
        <p:sp>
          <p:nvSpPr>
            <p:cNvPr id="24653" name="Text Box 51"/>
            <p:cNvSpPr txBox="1">
              <a:spLocks noChangeArrowheads="1"/>
            </p:cNvSpPr>
            <p:nvPr/>
          </p:nvSpPr>
          <p:spPr bwMode="auto">
            <a:xfrm>
              <a:off x="3751" y="2846"/>
              <a:ext cx="7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solidFill>
                    <a:srgbClr val="FF0000"/>
                  </a:solidFill>
                  <a:latin typeface="楷体"/>
                  <a:ea typeface="楷体"/>
                  <a:cs typeface="楷体"/>
                </a:rPr>
                <a:t>远     近</a:t>
              </a:r>
            </a:p>
          </p:txBody>
        </p:sp>
        <p:sp>
          <p:nvSpPr>
            <p:cNvPr id="24654" name="Line 52"/>
            <p:cNvSpPr>
              <a:spLocks noChangeShapeType="1"/>
            </p:cNvSpPr>
            <p:nvPr/>
          </p:nvSpPr>
          <p:spPr bwMode="auto">
            <a:xfrm flipH="1">
              <a:off x="3984" y="2976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6693" name="Rectangle 53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4596" name="Text Box 54"/>
          <p:cNvSpPr txBox="1">
            <a:spLocks noChangeArrowheads="1"/>
          </p:cNvSpPr>
          <p:nvPr/>
        </p:nvSpPr>
        <p:spPr bwMode="auto">
          <a:xfrm>
            <a:off x="8547100" y="1174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10</a:t>
            </a:r>
          </a:p>
        </p:txBody>
      </p:sp>
      <p:sp>
        <p:nvSpPr>
          <p:cNvPr id="24597" name="Text Box 55"/>
          <p:cNvSpPr txBox="1">
            <a:spLocks noChangeArrowheads="1"/>
          </p:cNvSpPr>
          <p:nvPr/>
        </p:nvSpPr>
        <p:spPr bwMode="auto">
          <a:xfrm>
            <a:off x="136525" y="838200"/>
            <a:ext cx="8778875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结点之间的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实际距离</a:t>
            </a:r>
            <a:r>
              <a:rPr lang="en-US" altLang="zh-CN" b="1" dirty="0">
                <a:latin typeface="宋体" pitchFamily="2" charset="-122"/>
              </a:rPr>
              <a:t>:</a:t>
            </a:r>
            <a:r>
              <a:rPr lang="zh-CN" altLang="en-US" b="1" dirty="0">
                <a:latin typeface="宋体" pitchFamily="2" charset="-122"/>
              </a:rPr>
              <a:t>表示连接两个结点的导线长度，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结点之间的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传播距离</a:t>
            </a:r>
            <a:r>
              <a:rPr lang="en-US" altLang="zh-CN" b="1" dirty="0">
                <a:latin typeface="宋体" pitchFamily="2" charset="-122"/>
              </a:rPr>
              <a:t>:</a:t>
            </a:r>
            <a:r>
              <a:rPr lang="zh-CN" altLang="en-US" b="1" dirty="0">
                <a:latin typeface="宋体" pitchFamily="2" charset="-122"/>
              </a:rPr>
              <a:t>表示信号从一个结点传播到另一个结点（或者被另一个结点所感知）的距离，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实际距离和传播距离之间并不总是存在正比的关系。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基带传输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:</a:t>
            </a:r>
            <a:r>
              <a:rPr lang="zh-CN" altLang="en-US" sz="2000" b="1" dirty="0">
                <a:latin typeface="宋体" pitchFamily="2" charset="-122"/>
              </a:rPr>
              <a:t>信号同时向两个方向扩散，传播时间与实际距离成正比，实际距离最远的两个结点之间的信号传播距离也最远。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宽带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传输（双缆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中分宽带）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:</a:t>
            </a:r>
            <a:r>
              <a:rPr lang="zh-CN" altLang="en-US" sz="2000" b="1" dirty="0">
                <a:latin typeface="宋体" pitchFamily="2" charset="-122"/>
              </a:rPr>
              <a:t>信号仅向一个方向扩散，传播时间与实际距离不一定成正比，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宋体" pitchFamily="2" charset="-122"/>
              </a:rPr>
              <a:t>   相邻两结点传播距离可能最远。传播距离正比于至转换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连接器的距离。</a:t>
            </a:r>
          </a:p>
        </p:txBody>
      </p:sp>
      <p:sp>
        <p:nvSpPr>
          <p:cNvPr id="24598" name="Text Box 56"/>
          <p:cNvSpPr txBox="1">
            <a:spLocks noChangeArrowheads="1"/>
          </p:cNvSpPr>
          <p:nvPr/>
        </p:nvSpPr>
        <p:spPr bwMode="auto">
          <a:xfrm>
            <a:off x="107950" y="115888"/>
            <a:ext cx="2160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宋体" pitchFamily="2" charset="-122"/>
              <a:buChar char="★"/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距离问题</a:t>
            </a:r>
            <a:endParaRPr lang="zh-CN" altLang="en-US" sz="2000" b="1">
              <a:latin typeface="宋体" pitchFamily="2" charset="-122"/>
            </a:endParaRPr>
          </a:p>
        </p:txBody>
      </p:sp>
      <p:sp>
        <p:nvSpPr>
          <p:cNvPr id="1136697" name="Line 57"/>
          <p:cNvSpPr>
            <a:spLocks noChangeShapeType="1"/>
          </p:cNvSpPr>
          <p:nvPr/>
        </p:nvSpPr>
        <p:spPr bwMode="auto">
          <a:xfrm>
            <a:off x="755650" y="5445125"/>
            <a:ext cx="0" cy="504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698" name="Line 58"/>
          <p:cNvSpPr>
            <a:spLocks noChangeShapeType="1"/>
          </p:cNvSpPr>
          <p:nvPr/>
        </p:nvSpPr>
        <p:spPr bwMode="auto">
          <a:xfrm flipH="1">
            <a:off x="323850" y="5949950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699" name="Line 59"/>
          <p:cNvSpPr>
            <a:spLocks noChangeShapeType="1"/>
          </p:cNvSpPr>
          <p:nvPr/>
        </p:nvSpPr>
        <p:spPr bwMode="auto">
          <a:xfrm>
            <a:off x="755650" y="5949950"/>
            <a:ext cx="720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00" name="Line 60"/>
          <p:cNvSpPr>
            <a:spLocks noChangeShapeType="1"/>
          </p:cNvSpPr>
          <p:nvPr/>
        </p:nvSpPr>
        <p:spPr bwMode="auto">
          <a:xfrm flipV="1">
            <a:off x="1476375" y="5445125"/>
            <a:ext cx="0" cy="504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01" name="Line 61"/>
          <p:cNvSpPr>
            <a:spLocks noChangeShapeType="1"/>
          </p:cNvSpPr>
          <p:nvPr/>
        </p:nvSpPr>
        <p:spPr bwMode="auto">
          <a:xfrm>
            <a:off x="1476375" y="5949950"/>
            <a:ext cx="86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02" name="Line 62"/>
          <p:cNvSpPr>
            <a:spLocks noChangeShapeType="1"/>
          </p:cNvSpPr>
          <p:nvPr/>
        </p:nvSpPr>
        <p:spPr bwMode="auto">
          <a:xfrm flipV="1">
            <a:off x="2339975" y="5445125"/>
            <a:ext cx="0" cy="504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03" name="Line 63"/>
          <p:cNvSpPr>
            <a:spLocks noChangeShapeType="1"/>
          </p:cNvSpPr>
          <p:nvPr/>
        </p:nvSpPr>
        <p:spPr bwMode="auto">
          <a:xfrm>
            <a:off x="2339975" y="5949950"/>
            <a:ext cx="7191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04" name="Line 64"/>
          <p:cNvSpPr>
            <a:spLocks noChangeShapeType="1"/>
          </p:cNvSpPr>
          <p:nvPr/>
        </p:nvSpPr>
        <p:spPr bwMode="auto">
          <a:xfrm flipV="1">
            <a:off x="3059113" y="5445125"/>
            <a:ext cx="0" cy="504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05" name="Line 65"/>
          <p:cNvSpPr>
            <a:spLocks noChangeShapeType="1"/>
          </p:cNvSpPr>
          <p:nvPr/>
        </p:nvSpPr>
        <p:spPr bwMode="auto">
          <a:xfrm flipV="1">
            <a:off x="3779838" y="5445125"/>
            <a:ext cx="0" cy="504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06" name="Line 66"/>
          <p:cNvSpPr>
            <a:spLocks noChangeShapeType="1"/>
          </p:cNvSpPr>
          <p:nvPr/>
        </p:nvSpPr>
        <p:spPr bwMode="auto">
          <a:xfrm>
            <a:off x="3060700" y="5949950"/>
            <a:ext cx="7191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07" name="Line 67"/>
          <p:cNvSpPr>
            <a:spLocks noChangeShapeType="1"/>
          </p:cNvSpPr>
          <p:nvPr/>
        </p:nvSpPr>
        <p:spPr bwMode="auto">
          <a:xfrm>
            <a:off x="3779838" y="5949950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08" name="Line 68"/>
          <p:cNvSpPr>
            <a:spLocks noChangeShapeType="1"/>
          </p:cNvSpPr>
          <p:nvPr/>
        </p:nvSpPr>
        <p:spPr bwMode="auto">
          <a:xfrm>
            <a:off x="5076825" y="5568960"/>
            <a:ext cx="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09" name="Line 69"/>
          <p:cNvSpPr>
            <a:spLocks noChangeShapeType="1"/>
          </p:cNvSpPr>
          <p:nvPr/>
        </p:nvSpPr>
        <p:spPr bwMode="auto">
          <a:xfrm>
            <a:off x="5076825" y="6073785"/>
            <a:ext cx="3095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10" name="Line 70"/>
          <p:cNvSpPr>
            <a:spLocks noChangeShapeType="1"/>
          </p:cNvSpPr>
          <p:nvPr/>
        </p:nvSpPr>
        <p:spPr bwMode="auto">
          <a:xfrm>
            <a:off x="8172450" y="6073785"/>
            <a:ext cx="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11" name="Line 71"/>
          <p:cNvSpPr>
            <a:spLocks noChangeShapeType="1"/>
          </p:cNvSpPr>
          <p:nvPr/>
        </p:nvSpPr>
        <p:spPr bwMode="auto">
          <a:xfrm flipH="1">
            <a:off x="7812088" y="6361122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12" name="Line 72"/>
          <p:cNvSpPr>
            <a:spLocks noChangeShapeType="1"/>
          </p:cNvSpPr>
          <p:nvPr/>
        </p:nvSpPr>
        <p:spPr bwMode="auto">
          <a:xfrm flipV="1">
            <a:off x="7812088" y="5568960"/>
            <a:ext cx="0" cy="7921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13" name="Line 73"/>
          <p:cNvSpPr>
            <a:spLocks noChangeShapeType="1"/>
          </p:cNvSpPr>
          <p:nvPr/>
        </p:nvSpPr>
        <p:spPr bwMode="auto">
          <a:xfrm flipV="1">
            <a:off x="7092950" y="5568960"/>
            <a:ext cx="0" cy="7921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14" name="Line 74"/>
          <p:cNvSpPr>
            <a:spLocks noChangeShapeType="1"/>
          </p:cNvSpPr>
          <p:nvPr/>
        </p:nvSpPr>
        <p:spPr bwMode="auto">
          <a:xfrm flipV="1">
            <a:off x="6011863" y="5568960"/>
            <a:ext cx="0" cy="7921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15" name="Line 75"/>
          <p:cNvSpPr>
            <a:spLocks noChangeShapeType="1"/>
          </p:cNvSpPr>
          <p:nvPr/>
        </p:nvSpPr>
        <p:spPr bwMode="auto">
          <a:xfrm flipV="1">
            <a:off x="5364163" y="5568960"/>
            <a:ext cx="0" cy="7921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16" name="Line 76"/>
          <p:cNvSpPr>
            <a:spLocks noChangeShapeType="1"/>
          </p:cNvSpPr>
          <p:nvPr/>
        </p:nvSpPr>
        <p:spPr bwMode="auto">
          <a:xfrm flipH="1">
            <a:off x="7092950" y="6361122"/>
            <a:ext cx="719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17" name="Line 77"/>
          <p:cNvSpPr>
            <a:spLocks noChangeShapeType="1"/>
          </p:cNvSpPr>
          <p:nvPr/>
        </p:nvSpPr>
        <p:spPr bwMode="auto">
          <a:xfrm flipH="1">
            <a:off x="6011863" y="6361122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18" name="Line 78"/>
          <p:cNvSpPr>
            <a:spLocks noChangeShapeType="1"/>
          </p:cNvSpPr>
          <p:nvPr/>
        </p:nvSpPr>
        <p:spPr bwMode="auto">
          <a:xfrm flipH="1">
            <a:off x="5364163" y="6361122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19" name="Line 79"/>
          <p:cNvSpPr>
            <a:spLocks noChangeShapeType="1"/>
          </p:cNvSpPr>
          <p:nvPr/>
        </p:nvSpPr>
        <p:spPr bwMode="auto">
          <a:xfrm flipH="1">
            <a:off x="5076825" y="6361122"/>
            <a:ext cx="287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500166" y="621508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latin typeface="宋体" pitchFamily="2" charset="-122"/>
              </a:rPr>
              <a:t>基带传输</a:t>
            </a:r>
            <a:endParaRPr lang="zh-CN" altLang="en-US" sz="18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36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36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36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36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36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36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36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36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36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36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36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36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36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36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36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36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36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36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36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36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36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36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36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36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36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36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36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36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36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36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36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36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36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36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36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36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36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36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36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36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36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36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36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36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36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36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36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36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36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36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36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36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36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36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136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36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0"/>
                            </p:stCondLst>
                            <p:childTnLst>
                              <p:par>
                                <p:cTn id="99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136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136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136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136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000"/>
                            </p:stCondLst>
                            <p:childTnLst>
                              <p:par>
                                <p:cTn id="106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136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136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136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136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36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136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136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136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1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136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136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136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136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136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136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136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136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6000"/>
                            </p:stCondLst>
                            <p:childTnLst>
                              <p:par>
                                <p:cTn id="13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136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36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136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136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136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136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136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136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7000"/>
                            </p:stCondLst>
                            <p:childTnLst>
                              <p:par>
                                <p:cTn id="14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136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136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136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136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136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136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136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136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97" grpId="0" animBg="1"/>
      <p:bldP spid="1136698" grpId="0" animBg="1"/>
      <p:bldP spid="1136699" grpId="0" animBg="1"/>
      <p:bldP spid="1136700" grpId="0" animBg="1"/>
      <p:bldP spid="1136701" grpId="0" animBg="1"/>
      <p:bldP spid="1136702" grpId="0" animBg="1"/>
      <p:bldP spid="1136703" grpId="0" animBg="1"/>
      <p:bldP spid="1136704" grpId="0" animBg="1"/>
      <p:bldP spid="1136705" grpId="0" animBg="1"/>
      <p:bldP spid="1136706" grpId="0" animBg="1"/>
      <p:bldP spid="1136707" grpId="0" animBg="1"/>
      <p:bldP spid="1136708" grpId="0" animBg="1"/>
      <p:bldP spid="1136709" grpId="0" animBg="1"/>
      <p:bldP spid="1136710" grpId="0" animBg="1"/>
      <p:bldP spid="1136711" grpId="0" animBg="1"/>
      <p:bldP spid="1136712" grpId="0" animBg="1"/>
      <p:bldP spid="1136713" grpId="0" animBg="1"/>
      <p:bldP spid="1136714" grpId="0" animBg="1"/>
      <p:bldP spid="1136715" grpId="0" animBg="1"/>
      <p:bldP spid="1136716" grpId="0" animBg="1"/>
      <p:bldP spid="1136717" grpId="0" animBg="1"/>
      <p:bldP spid="1136718" grpId="0" animBg="1"/>
      <p:bldP spid="11367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381000" y="1982788"/>
            <a:ext cx="8229600" cy="2970212"/>
            <a:chOff x="240" y="1104"/>
            <a:chExt cx="5184" cy="1871"/>
          </a:xfrm>
        </p:grpSpPr>
        <p:sp>
          <p:nvSpPr>
            <p:cNvPr id="25609" name="Rectangle 3"/>
            <p:cNvSpPr>
              <a:spLocks noChangeArrowheads="1"/>
            </p:cNvSpPr>
            <p:nvPr/>
          </p:nvSpPr>
          <p:spPr bwMode="auto">
            <a:xfrm>
              <a:off x="896" y="1632"/>
              <a:ext cx="3555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宋体" pitchFamily="2" charset="-122"/>
                </a:rPr>
                <a:t>802.2  </a:t>
              </a:r>
              <a:r>
                <a:rPr lang="zh-CN" altLang="en-US" sz="1800" b="1">
                  <a:latin typeface="宋体" pitchFamily="2" charset="-122"/>
                </a:rPr>
                <a:t>逻 辑 链 路 控 制 </a:t>
              </a:r>
              <a:r>
                <a:rPr lang="en-US" altLang="zh-CN" sz="1800" b="1">
                  <a:latin typeface="宋体" pitchFamily="2" charset="-122"/>
                </a:rPr>
                <a:t>LLC</a:t>
              </a:r>
            </a:p>
          </p:txBody>
        </p:sp>
        <p:sp>
          <p:nvSpPr>
            <p:cNvPr id="25610" name="Line 4"/>
            <p:cNvSpPr>
              <a:spLocks noChangeShapeType="1"/>
            </p:cNvSpPr>
            <p:nvPr/>
          </p:nvSpPr>
          <p:spPr bwMode="auto">
            <a:xfrm>
              <a:off x="4626" y="1485"/>
              <a:ext cx="7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1" name="Line 5"/>
            <p:cNvSpPr>
              <a:spLocks noChangeShapeType="1"/>
            </p:cNvSpPr>
            <p:nvPr/>
          </p:nvSpPr>
          <p:spPr bwMode="auto">
            <a:xfrm>
              <a:off x="4626" y="2448"/>
              <a:ext cx="7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2" name="Line 6"/>
            <p:cNvSpPr>
              <a:spLocks noChangeShapeType="1"/>
            </p:cNvSpPr>
            <p:nvPr/>
          </p:nvSpPr>
          <p:spPr bwMode="auto">
            <a:xfrm>
              <a:off x="4626" y="2933"/>
              <a:ext cx="7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3" name="Rectangle 7"/>
            <p:cNvSpPr>
              <a:spLocks noChangeArrowheads="1"/>
            </p:cNvSpPr>
            <p:nvPr/>
          </p:nvSpPr>
          <p:spPr bwMode="auto">
            <a:xfrm>
              <a:off x="4517" y="1168"/>
              <a:ext cx="765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latin typeface="宋体" pitchFamily="2" charset="-122"/>
                </a:rPr>
                <a:t> </a:t>
              </a:r>
              <a:r>
                <a:rPr lang="zh-CN" altLang="en-US" sz="1800" b="1">
                  <a:latin typeface="宋体" pitchFamily="2" charset="-122"/>
                </a:rPr>
                <a:t>网 络 层</a:t>
              </a:r>
            </a:p>
          </p:txBody>
        </p:sp>
        <p:sp>
          <p:nvSpPr>
            <p:cNvPr id="25614" name="Rectangle 8"/>
            <p:cNvSpPr>
              <a:spLocks noChangeArrowheads="1"/>
            </p:cNvSpPr>
            <p:nvPr/>
          </p:nvSpPr>
          <p:spPr bwMode="auto">
            <a:xfrm>
              <a:off x="4436" y="2616"/>
              <a:ext cx="909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latin typeface="宋体" pitchFamily="2" charset="-122"/>
                </a:rPr>
                <a:t>   </a:t>
              </a:r>
              <a:r>
                <a:rPr lang="zh-CN" altLang="en-US" sz="1800" b="1">
                  <a:latin typeface="宋体" pitchFamily="2" charset="-122"/>
                </a:rPr>
                <a:t>物 理 层</a:t>
              </a:r>
            </a:p>
          </p:txBody>
        </p:sp>
        <p:sp>
          <p:nvSpPr>
            <p:cNvPr id="25615" name="Rectangle 9"/>
            <p:cNvSpPr>
              <a:spLocks noChangeArrowheads="1"/>
            </p:cNvSpPr>
            <p:nvPr/>
          </p:nvSpPr>
          <p:spPr bwMode="auto">
            <a:xfrm>
              <a:off x="380" y="1168"/>
              <a:ext cx="3027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latin typeface="宋体" pitchFamily="2" charset="-122"/>
                </a:rPr>
                <a:t>802.1               </a:t>
              </a:r>
              <a:r>
                <a:rPr lang="zh-CN" altLang="en-US" sz="1800" b="1">
                  <a:latin typeface="宋体" pitchFamily="2" charset="-122"/>
                </a:rPr>
                <a:t>寻 址 及 网 际 互 连</a:t>
              </a:r>
            </a:p>
          </p:txBody>
        </p:sp>
        <p:sp>
          <p:nvSpPr>
            <p:cNvPr id="25616" name="Rectangle 10"/>
            <p:cNvSpPr>
              <a:spLocks noChangeArrowheads="1"/>
            </p:cNvSpPr>
            <p:nvPr/>
          </p:nvSpPr>
          <p:spPr bwMode="auto">
            <a:xfrm>
              <a:off x="397" y="1320"/>
              <a:ext cx="497" cy="14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endParaRPr lang="en-US" altLang="zh-CN" sz="1800" b="1">
                <a:latin typeface="宋体" pitchFamily="2" charset="-122"/>
              </a:endParaRPr>
            </a:p>
            <a:p>
              <a:r>
                <a:rPr lang="zh-CN" altLang="en-US" sz="1800" b="1">
                  <a:latin typeface="宋体" pitchFamily="2" charset="-122"/>
                </a:rPr>
                <a:t>管 </a:t>
              </a:r>
            </a:p>
            <a:p>
              <a:r>
                <a:rPr lang="zh-CN" altLang="en-US" sz="1800" b="1">
                  <a:latin typeface="宋体" pitchFamily="2" charset="-122"/>
                </a:rPr>
                <a:t>理</a:t>
              </a:r>
            </a:p>
            <a:p>
              <a:r>
                <a:rPr lang="zh-CN" altLang="en-US" sz="1800" b="1">
                  <a:latin typeface="宋体" pitchFamily="2" charset="-122"/>
                </a:rPr>
                <a:t>及</a:t>
              </a:r>
            </a:p>
            <a:p>
              <a:r>
                <a:rPr lang="zh-CN" altLang="en-US" sz="1800" b="1">
                  <a:latin typeface="宋体" pitchFamily="2" charset="-122"/>
                </a:rPr>
                <a:t>体</a:t>
              </a:r>
            </a:p>
            <a:p>
              <a:r>
                <a:rPr lang="zh-CN" altLang="en-US" sz="1800" b="1">
                  <a:latin typeface="宋体" pitchFamily="2" charset="-122"/>
                </a:rPr>
                <a:t>系</a:t>
              </a:r>
            </a:p>
            <a:p>
              <a:r>
                <a:rPr lang="zh-CN" altLang="en-US" sz="1800" b="1">
                  <a:latin typeface="宋体" pitchFamily="2" charset="-122"/>
                </a:rPr>
                <a:t>结</a:t>
              </a:r>
            </a:p>
            <a:p>
              <a:r>
                <a:rPr lang="zh-CN" altLang="en-US" sz="1800" b="1">
                  <a:latin typeface="宋体" pitchFamily="2" charset="-122"/>
                </a:rPr>
                <a:t>构</a:t>
              </a:r>
            </a:p>
          </p:txBody>
        </p:sp>
        <p:sp>
          <p:nvSpPr>
            <p:cNvPr id="25617" name="Rectangle 11"/>
            <p:cNvSpPr>
              <a:spLocks noChangeArrowheads="1"/>
            </p:cNvSpPr>
            <p:nvPr/>
          </p:nvSpPr>
          <p:spPr bwMode="auto">
            <a:xfrm>
              <a:off x="3600" y="2046"/>
              <a:ext cx="576" cy="9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802.11 </a:t>
              </a:r>
            </a:p>
            <a:p>
              <a:pPr algn="ctr"/>
              <a:r>
                <a:rPr lang="en-US" altLang="zh-CN" sz="1800" b="1">
                  <a:latin typeface="宋体" pitchFamily="2" charset="-122"/>
                </a:rPr>
                <a:t>MAC</a:t>
              </a:r>
            </a:p>
            <a:p>
              <a:pPr algn="ctr"/>
              <a:endParaRPr lang="en-US" altLang="zh-CN" sz="1800" b="1">
                <a:latin typeface="宋体" pitchFamily="2" charset="-122"/>
              </a:endParaRPr>
            </a:p>
            <a:p>
              <a:pPr algn="ctr"/>
              <a:r>
                <a:rPr lang="en-US" altLang="zh-CN" sz="1800" b="1">
                  <a:latin typeface="宋体" pitchFamily="2" charset="-122"/>
                </a:rPr>
                <a:t>802.11</a:t>
              </a:r>
            </a:p>
            <a:p>
              <a:pPr algn="ctr"/>
              <a:r>
                <a:rPr lang="zh-CN" altLang="en-US" sz="1800" b="1">
                  <a:latin typeface="宋体" pitchFamily="2" charset="-122"/>
                </a:rPr>
                <a:t>物理层</a:t>
              </a:r>
            </a:p>
          </p:txBody>
        </p:sp>
        <p:sp>
          <p:nvSpPr>
            <p:cNvPr id="25618" name="Rectangle 12"/>
            <p:cNvSpPr>
              <a:spLocks noChangeArrowheads="1"/>
            </p:cNvSpPr>
            <p:nvPr/>
          </p:nvSpPr>
          <p:spPr bwMode="auto">
            <a:xfrm>
              <a:off x="4176" y="2112"/>
              <a:ext cx="404" cy="7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latin typeface="宋体" pitchFamily="2" charset="-122"/>
                </a:rPr>
                <a:t>……</a:t>
              </a:r>
            </a:p>
            <a:p>
              <a:endParaRPr lang="en-US" altLang="zh-CN" sz="1800" b="1">
                <a:latin typeface="宋体" pitchFamily="2" charset="-122"/>
              </a:endParaRPr>
            </a:p>
            <a:p>
              <a:endParaRPr lang="en-US" altLang="zh-CN" sz="1800" b="1">
                <a:latin typeface="宋体" pitchFamily="2" charset="-122"/>
              </a:endParaRPr>
            </a:p>
            <a:p>
              <a:r>
                <a:rPr lang="en-US" altLang="zh-CN" sz="1800" b="1">
                  <a:latin typeface="宋体" pitchFamily="2" charset="-122"/>
                </a:rPr>
                <a:t>……</a:t>
              </a:r>
            </a:p>
          </p:txBody>
        </p:sp>
        <p:sp>
          <p:nvSpPr>
            <p:cNvPr id="25619" name="Rectangle 13"/>
            <p:cNvSpPr>
              <a:spLocks noChangeArrowheads="1"/>
            </p:cNvSpPr>
            <p:nvPr/>
          </p:nvSpPr>
          <p:spPr bwMode="auto">
            <a:xfrm>
              <a:off x="4517" y="1854"/>
              <a:ext cx="839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1800" b="1">
                  <a:latin typeface="宋体" pitchFamily="2" charset="-122"/>
                </a:rPr>
                <a:t>数据链路层</a:t>
              </a:r>
            </a:p>
          </p:txBody>
        </p:sp>
        <p:sp>
          <p:nvSpPr>
            <p:cNvPr id="25620" name="Freeform 14"/>
            <p:cNvSpPr>
              <a:spLocks/>
            </p:cNvSpPr>
            <p:nvPr/>
          </p:nvSpPr>
          <p:spPr bwMode="auto">
            <a:xfrm>
              <a:off x="240" y="1104"/>
              <a:ext cx="4219" cy="1831"/>
            </a:xfrm>
            <a:custGeom>
              <a:avLst/>
              <a:gdLst>
                <a:gd name="T0" fmla="*/ 48 w 2497"/>
                <a:gd name="T1" fmla="*/ 0 h 1153"/>
                <a:gd name="T2" fmla="*/ 2496 w 2497"/>
                <a:gd name="T3" fmla="*/ 0 h 1153"/>
                <a:gd name="T4" fmla="*/ 2496 w 2497"/>
                <a:gd name="T5" fmla="*/ 192 h 1153"/>
                <a:gd name="T6" fmla="*/ 336 w 2497"/>
                <a:gd name="T7" fmla="*/ 192 h 1153"/>
                <a:gd name="T8" fmla="*/ 336 w 2497"/>
                <a:gd name="T9" fmla="*/ 1152 h 1153"/>
                <a:gd name="T10" fmla="*/ 0 w 2497"/>
                <a:gd name="T11" fmla="*/ 1152 h 1153"/>
                <a:gd name="T12" fmla="*/ 0 w 2497"/>
                <a:gd name="T13" fmla="*/ 0 h 1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97"/>
                <a:gd name="T22" fmla="*/ 0 h 1153"/>
                <a:gd name="T23" fmla="*/ 2497 w 2497"/>
                <a:gd name="T24" fmla="*/ 1153 h 115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97" h="1153">
                  <a:moveTo>
                    <a:pt x="48" y="0"/>
                  </a:moveTo>
                  <a:lnTo>
                    <a:pt x="2496" y="0"/>
                  </a:lnTo>
                  <a:lnTo>
                    <a:pt x="2496" y="192"/>
                  </a:lnTo>
                  <a:lnTo>
                    <a:pt x="336" y="192"/>
                  </a:lnTo>
                  <a:lnTo>
                    <a:pt x="336" y="1152"/>
                  </a:lnTo>
                  <a:lnTo>
                    <a:pt x="0" y="1152"/>
                  </a:lnTo>
                  <a:lnTo>
                    <a:pt x="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1" name="Rectangle 15"/>
            <p:cNvSpPr>
              <a:spLocks noChangeArrowheads="1"/>
            </p:cNvSpPr>
            <p:nvPr/>
          </p:nvSpPr>
          <p:spPr bwMode="auto">
            <a:xfrm>
              <a:off x="2928" y="2046"/>
              <a:ext cx="576" cy="9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802.7 </a:t>
              </a:r>
            </a:p>
            <a:p>
              <a:pPr algn="ctr"/>
              <a:r>
                <a:rPr lang="en-US" altLang="zh-CN" sz="1800" b="1">
                  <a:latin typeface="宋体" pitchFamily="2" charset="-122"/>
                </a:rPr>
                <a:t>MAC</a:t>
              </a:r>
            </a:p>
            <a:p>
              <a:pPr algn="ctr"/>
              <a:endParaRPr lang="en-US" altLang="zh-CN" sz="1800" b="1">
                <a:latin typeface="宋体" pitchFamily="2" charset="-122"/>
              </a:endParaRPr>
            </a:p>
            <a:p>
              <a:pPr algn="ctr"/>
              <a:r>
                <a:rPr lang="en-US" altLang="zh-CN" sz="1800" b="1">
                  <a:latin typeface="宋体" pitchFamily="2" charset="-122"/>
                </a:rPr>
                <a:t>802.7</a:t>
              </a:r>
            </a:p>
            <a:p>
              <a:pPr algn="ctr"/>
              <a:r>
                <a:rPr lang="zh-CN" altLang="en-US" sz="1800" b="1">
                  <a:latin typeface="宋体" pitchFamily="2" charset="-122"/>
                </a:rPr>
                <a:t>物理层</a:t>
              </a:r>
            </a:p>
          </p:txBody>
        </p:sp>
        <p:sp>
          <p:nvSpPr>
            <p:cNvPr id="25622" name="Rectangle 16"/>
            <p:cNvSpPr>
              <a:spLocks noChangeArrowheads="1"/>
            </p:cNvSpPr>
            <p:nvPr/>
          </p:nvSpPr>
          <p:spPr bwMode="auto">
            <a:xfrm>
              <a:off x="2256" y="2046"/>
              <a:ext cx="576" cy="9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802.5 </a:t>
              </a:r>
            </a:p>
            <a:p>
              <a:pPr algn="ctr"/>
              <a:r>
                <a:rPr lang="en-US" altLang="zh-CN" sz="1800" b="1">
                  <a:latin typeface="宋体" pitchFamily="2" charset="-122"/>
                </a:rPr>
                <a:t>MAC</a:t>
              </a:r>
            </a:p>
            <a:p>
              <a:pPr algn="ctr"/>
              <a:endParaRPr lang="en-US" altLang="zh-CN" sz="1800" b="1">
                <a:latin typeface="宋体" pitchFamily="2" charset="-122"/>
              </a:endParaRPr>
            </a:p>
            <a:p>
              <a:pPr algn="ctr"/>
              <a:r>
                <a:rPr lang="en-US" altLang="zh-CN" sz="1800" b="1">
                  <a:latin typeface="宋体" pitchFamily="2" charset="-122"/>
                </a:rPr>
                <a:t>802.5</a:t>
              </a:r>
            </a:p>
            <a:p>
              <a:pPr algn="ctr"/>
              <a:r>
                <a:rPr lang="zh-CN" altLang="en-US" sz="1800" b="1">
                  <a:latin typeface="宋体" pitchFamily="2" charset="-122"/>
                </a:rPr>
                <a:t>物理层</a:t>
              </a:r>
            </a:p>
          </p:txBody>
        </p:sp>
        <p:sp>
          <p:nvSpPr>
            <p:cNvPr id="25623" name="Rectangle 17"/>
            <p:cNvSpPr>
              <a:spLocks noChangeArrowheads="1"/>
            </p:cNvSpPr>
            <p:nvPr/>
          </p:nvSpPr>
          <p:spPr bwMode="auto">
            <a:xfrm>
              <a:off x="1584" y="2046"/>
              <a:ext cx="576" cy="9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802.4 </a:t>
              </a:r>
            </a:p>
            <a:p>
              <a:pPr algn="ctr"/>
              <a:r>
                <a:rPr lang="en-US" altLang="zh-CN" sz="1800" b="1">
                  <a:latin typeface="宋体" pitchFamily="2" charset="-122"/>
                </a:rPr>
                <a:t>MAC</a:t>
              </a:r>
            </a:p>
            <a:p>
              <a:pPr algn="ctr"/>
              <a:endParaRPr lang="en-US" altLang="zh-CN" sz="1800" b="1">
                <a:latin typeface="宋体" pitchFamily="2" charset="-122"/>
              </a:endParaRPr>
            </a:p>
            <a:p>
              <a:pPr algn="ctr"/>
              <a:r>
                <a:rPr lang="en-US" altLang="zh-CN" sz="1800" b="1">
                  <a:latin typeface="宋体" pitchFamily="2" charset="-122"/>
                </a:rPr>
                <a:t>802.4</a:t>
              </a:r>
            </a:p>
            <a:p>
              <a:pPr algn="ctr"/>
              <a:r>
                <a:rPr lang="zh-CN" altLang="en-US" sz="1800" b="1">
                  <a:latin typeface="宋体" pitchFamily="2" charset="-122"/>
                </a:rPr>
                <a:t>物理层</a:t>
              </a:r>
            </a:p>
          </p:txBody>
        </p:sp>
        <p:sp>
          <p:nvSpPr>
            <p:cNvPr id="25624" name="Rectangle 18"/>
            <p:cNvSpPr>
              <a:spLocks noChangeArrowheads="1"/>
            </p:cNvSpPr>
            <p:nvPr/>
          </p:nvSpPr>
          <p:spPr bwMode="auto">
            <a:xfrm>
              <a:off x="912" y="2046"/>
              <a:ext cx="576" cy="9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802.3</a:t>
              </a:r>
            </a:p>
            <a:p>
              <a:pPr algn="ctr"/>
              <a:r>
                <a:rPr lang="en-US" altLang="zh-CN" sz="1800" b="1">
                  <a:latin typeface="宋体" pitchFamily="2" charset="-122"/>
                </a:rPr>
                <a:t>MAC</a:t>
              </a:r>
            </a:p>
            <a:p>
              <a:pPr algn="ctr"/>
              <a:endParaRPr lang="en-US" altLang="zh-CN" sz="1800" b="1">
                <a:latin typeface="宋体" pitchFamily="2" charset="-122"/>
              </a:endParaRPr>
            </a:p>
            <a:p>
              <a:pPr algn="ctr"/>
              <a:r>
                <a:rPr lang="en-US" altLang="zh-CN" sz="1800" b="1">
                  <a:latin typeface="宋体" pitchFamily="2" charset="-122"/>
                </a:rPr>
                <a:t>802.3</a:t>
              </a:r>
            </a:p>
            <a:p>
              <a:pPr algn="ctr"/>
              <a:r>
                <a:rPr lang="zh-CN" altLang="en-US" sz="1800" b="1">
                  <a:latin typeface="宋体" pitchFamily="2" charset="-122"/>
                </a:rPr>
                <a:t>物理层</a:t>
              </a:r>
            </a:p>
          </p:txBody>
        </p:sp>
        <p:sp>
          <p:nvSpPr>
            <p:cNvPr id="25625" name="Line 19"/>
            <p:cNvSpPr>
              <a:spLocks noChangeShapeType="1"/>
            </p:cNvSpPr>
            <p:nvPr/>
          </p:nvSpPr>
          <p:spPr bwMode="auto">
            <a:xfrm>
              <a:off x="912" y="2448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75220" name="Rectangle 20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5604" name="Text Box 21"/>
          <p:cNvSpPr txBox="1">
            <a:spLocks noChangeArrowheads="1"/>
          </p:cNvSpPr>
          <p:nvPr/>
        </p:nvSpPr>
        <p:spPr bwMode="auto">
          <a:xfrm>
            <a:off x="8610600" y="1174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11</a:t>
            </a:r>
          </a:p>
        </p:txBody>
      </p:sp>
      <p:sp>
        <p:nvSpPr>
          <p:cNvPr id="25605" name="Text Box 22"/>
          <p:cNvSpPr txBox="1">
            <a:spLocks noChangeArrowheads="1"/>
          </p:cNvSpPr>
          <p:nvPr/>
        </p:nvSpPr>
        <p:spPr bwMode="auto">
          <a:xfrm>
            <a:off x="250825" y="5254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25606" name="Text Box 23"/>
          <p:cNvSpPr txBox="1">
            <a:spLocks noChangeArrowheads="1"/>
          </p:cNvSpPr>
          <p:nvPr/>
        </p:nvSpPr>
        <p:spPr bwMode="auto">
          <a:xfrm>
            <a:off x="212725" y="950913"/>
            <a:ext cx="87788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b="1">
                <a:latin typeface="宋体" pitchFamily="2" charset="-122"/>
              </a:rPr>
              <a:t>    </a:t>
            </a:r>
            <a:r>
              <a:rPr lang="zh-CN" altLang="en-US" b="1">
                <a:latin typeface="宋体" pitchFamily="2" charset="-122"/>
              </a:rPr>
              <a:t>局域网使用高性能的传输媒体，导致专门的媒体访问技术，故体系结构可参照</a:t>
            </a:r>
            <a:r>
              <a:rPr lang="en-US" altLang="zh-CN" b="1">
                <a:latin typeface="宋体" pitchFamily="2" charset="-122"/>
              </a:rPr>
              <a:t>OSI/RM</a:t>
            </a:r>
            <a:r>
              <a:rPr lang="zh-CN" altLang="en-US" b="1">
                <a:latin typeface="宋体" pitchFamily="2" charset="-122"/>
              </a:rPr>
              <a:t>，差异仅在下三层；</a:t>
            </a:r>
          </a:p>
        </p:txBody>
      </p:sp>
      <p:sp>
        <p:nvSpPr>
          <p:cNvPr id="25607" name="Text Box 24"/>
          <p:cNvSpPr txBox="1">
            <a:spLocks noChangeArrowheads="1"/>
          </p:cNvSpPr>
          <p:nvPr/>
        </p:nvSpPr>
        <p:spPr bwMode="auto">
          <a:xfrm>
            <a:off x="196850" y="5013325"/>
            <a:ext cx="876776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LAN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物理层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:</a:t>
            </a:r>
            <a:r>
              <a:rPr lang="en-US" altLang="zh-CN" b="1">
                <a:latin typeface="宋体" pitchFamily="2" charset="-122"/>
              </a:rPr>
              <a:t> </a:t>
            </a:r>
            <a:r>
              <a:rPr lang="zh-CN" altLang="en-US" b="1">
                <a:latin typeface="宋体" pitchFamily="2" charset="-122"/>
              </a:rPr>
              <a:t>定义结点和传输媒体的接口特性；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LAN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的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MAC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子层：</a:t>
            </a:r>
            <a:r>
              <a:rPr lang="zh-CN" altLang="en-US" b="1">
                <a:latin typeface="宋体" pitchFamily="2" charset="-122"/>
              </a:rPr>
              <a:t>定义结点共享传输媒体时采用的访问控制技术；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LAN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的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LLC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子层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:</a:t>
            </a:r>
            <a:r>
              <a:rPr lang="en-US" altLang="zh-CN" b="1">
                <a:latin typeface="宋体" pitchFamily="2" charset="-122"/>
              </a:rPr>
              <a:t> </a:t>
            </a:r>
            <a:r>
              <a:rPr lang="zh-CN" altLang="en-US" b="1">
                <a:latin typeface="宋体" pitchFamily="2" charset="-122"/>
              </a:rPr>
              <a:t>屏蔽不同</a:t>
            </a:r>
            <a:r>
              <a:rPr lang="en-US" altLang="zh-CN" b="1">
                <a:latin typeface="宋体" pitchFamily="2" charset="-122"/>
              </a:rPr>
              <a:t>MAC</a:t>
            </a:r>
            <a:r>
              <a:rPr lang="zh-CN" altLang="en-US" b="1">
                <a:latin typeface="宋体" pitchFamily="2" charset="-122"/>
              </a:rPr>
              <a:t>子层的差异，提供统一的接口；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LAN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网络层：</a:t>
            </a:r>
            <a:r>
              <a:rPr lang="zh-CN" altLang="en-US" b="1">
                <a:latin typeface="宋体" pitchFamily="2" charset="-122"/>
              </a:rPr>
              <a:t>无（广播方式工作）。</a:t>
            </a:r>
          </a:p>
        </p:txBody>
      </p:sp>
      <p:sp>
        <p:nvSpPr>
          <p:cNvPr id="25608" name="Text Box 25"/>
          <p:cNvSpPr txBox="1">
            <a:spLocks noChangeArrowheads="1"/>
          </p:cNvSpPr>
          <p:nvPr/>
        </p:nvSpPr>
        <p:spPr bwMode="auto">
          <a:xfrm>
            <a:off x="179388" y="115888"/>
            <a:ext cx="36718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1">
                <a:latin typeface="宋体" pitchFamily="2" charset="-122"/>
              </a:rPr>
              <a:t>4.1.4 LAN</a:t>
            </a:r>
            <a:r>
              <a:rPr lang="zh-CN" altLang="en-US" sz="2800" b="1">
                <a:latin typeface="宋体" pitchFamily="2" charset="-122"/>
              </a:rPr>
              <a:t>的逻辑结构</a:t>
            </a:r>
            <a:endParaRPr lang="zh-CN" altLang="en-US" b="1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8610600" y="1174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12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36525" y="906463"/>
            <a:ext cx="9164688" cy="55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 typeface="宋体" pitchFamily="2" charset="-122"/>
              <a:buNone/>
            </a:pPr>
            <a:r>
              <a:rPr lang="en-US" altLang="en-US" b="1" dirty="0"/>
              <a:t>★</a:t>
            </a:r>
            <a:r>
              <a:rPr lang="en-US" altLang="zh-CN" b="1" dirty="0">
                <a:latin typeface="宋体" pitchFamily="2" charset="-122"/>
              </a:rPr>
              <a:t>IEEE 802.1A--</a:t>
            </a:r>
            <a:r>
              <a:rPr lang="zh-CN" altLang="en-US" b="1" dirty="0">
                <a:latin typeface="宋体" pitchFamily="2" charset="-122"/>
              </a:rPr>
              <a:t>综述和体系结构；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宋体" pitchFamily="2" charset="-122"/>
              <a:buChar char="★"/>
            </a:pPr>
            <a:r>
              <a:rPr lang="en-US" altLang="zh-CN" b="1" dirty="0">
                <a:latin typeface="宋体" pitchFamily="2" charset="-122"/>
              </a:rPr>
              <a:t>IEEE 802.1B</a:t>
            </a:r>
            <a:r>
              <a:rPr lang="zh-CN" altLang="en-US" b="1" dirty="0">
                <a:latin typeface="宋体" pitchFamily="2" charset="-122"/>
              </a:rPr>
              <a:t>－寻址、网络管理和网络互连；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宋体" pitchFamily="2" charset="-122"/>
              <a:buChar char="★"/>
            </a:pPr>
            <a:r>
              <a:rPr lang="en-US" altLang="zh-CN" b="1" dirty="0">
                <a:latin typeface="宋体" pitchFamily="2" charset="-122"/>
              </a:rPr>
              <a:t>IEEE 802.2---</a:t>
            </a:r>
            <a:r>
              <a:rPr lang="zh-CN" altLang="en-US" b="1" dirty="0">
                <a:latin typeface="宋体" pitchFamily="2" charset="-122"/>
              </a:rPr>
              <a:t>逻辑链路控制协议（</a:t>
            </a:r>
            <a:r>
              <a:rPr lang="en-US" altLang="zh-CN" b="1" dirty="0">
                <a:latin typeface="宋体" pitchFamily="2" charset="-122"/>
              </a:rPr>
              <a:t>LLC</a:t>
            </a:r>
            <a:r>
              <a:rPr lang="zh-CN" altLang="en-US" b="1" dirty="0">
                <a:latin typeface="宋体" pitchFamily="2" charset="-122"/>
              </a:rPr>
              <a:t>）；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宋体" pitchFamily="2" charset="-122"/>
              <a:buChar char="★"/>
            </a:pPr>
            <a:r>
              <a:rPr lang="en-US" altLang="zh-CN" b="1" dirty="0">
                <a:latin typeface="宋体" pitchFamily="2" charset="-122"/>
              </a:rPr>
              <a:t>IEEE 802.3---</a:t>
            </a:r>
            <a:r>
              <a:rPr lang="zh-CN" altLang="en-US" b="1" dirty="0">
                <a:latin typeface="宋体" pitchFamily="2" charset="-122"/>
              </a:rPr>
              <a:t>载波侦听多路访问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冲突检测（</a:t>
            </a:r>
            <a:r>
              <a:rPr lang="en-US" altLang="zh-CN" b="1" dirty="0">
                <a:latin typeface="宋体" pitchFamily="2" charset="-122"/>
              </a:rPr>
              <a:t>CSMA/CD</a:t>
            </a:r>
            <a:r>
              <a:rPr lang="zh-CN" altLang="en-US" b="1" dirty="0">
                <a:latin typeface="宋体" pitchFamily="2" charset="-122"/>
              </a:rPr>
              <a:t>）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             访问控制方法和物理层规范；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宋体" pitchFamily="2" charset="-122"/>
              <a:buChar char="★"/>
            </a:pPr>
            <a:r>
              <a:rPr lang="en-US" altLang="zh-CN" b="1" dirty="0">
                <a:latin typeface="宋体" pitchFamily="2" charset="-122"/>
              </a:rPr>
              <a:t>IEEE 802.4---</a:t>
            </a:r>
            <a:r>
              <a:rPr lang="zh-CN" altLang="en-US" b="1" dirty="0">
                <a:latin typeface="宋体" pitchFamily="2" charset="-122"/>
              </a:rPr>
              <a:t>令牌总线访问控制方法和物理层规范；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宋体" pitchFamily="2" charset="-122"/>
              <a:buChar char="★"/>
            </a:pPr>
            <a:r>
              <a:rPr lang="en-US" altLang="zh-CN" b="1" dirty="0">
                <a:latin typeface="宋体" pitchFamily="2" charset="-122"/>
              </a:rPr>
              <a:t>IEEE 802.5---</a:t>
            </a:r>
            <a:r>
              <a:rPr lang="zh-CN" altLang="en-US" b="1" dirty="0">
                <a:latin typeface="宋体" pitchFamily="2" charset="-122"/>
              </a:rPr>
              <a:t>令牌环访问控制方法和物理层规范；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宋体" pitchFamily="2" charset="-122"/>
              <a:buChar char="★"/>
            </a:pPr>
            <a:r>
              <a:rPr lang="en-US" altLang="zh-CN" b="1" dirty="0">
                <a:latin typeface="宋体" pitchFamily="2" charset="-122"/>
              </a:rPr>
              <a:t>IEEE 802.6---</a:t>
            </a:r>
            <a:r>
              <a:rPr lang="zh-CN" altLang="en-US" b="1" dirty="0" smtClean="0">
                <a:latin typeface="宋体" pitchFamily="2" charset="-122"/>
              </a:rPr>
              <a:t>城域网访问控制方法与物理层规范；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宋体" pitchFamily="2" charset="-122"/>
              <a:buChar char="★"/>
            </a:pPr>
            <a:r>
              <a:rPr lang="en-US" altLang="zh-CN" b="1" dirty="0" smtClean="0">
                <a:latin typeface="宋体" pitchFamily="2" charset="-122"/>
              </a:rPr>
              <a:t>IEEE 802.7---FDDI</a:t>
            </a:r>
            <a:r>
              <a:rPr lang="zh-CN" altLang="en-US" b="1" dirty="0" smtClean="0">
                <a:latin typeface="宋体" pitchFamily="2" charset="-122"/>
              </a:rPr>
              <a:t>访问控制方法与物理层规范；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宋体" pitchFamily="2" charset="-122"/>
              <a:buChar char="★"/>
            </a:pPr>
            <a:r>
              <a:rPr lang="en-US" altLang="zh-CN" b="1" dirty="0" smtClean="0">
                <a:latin typeface="宋体" pitchFamily="2" charset="-122"/>
              </a:rPr>
              <a:t>IEEE </a:t>
            </a:r>
            <a:r>
              <a:rPr lang="en-US" altLang="zh-CN" b="1" dirty="0">
                <a:latin typeface="宋体" pitchFamily="2" charset="-122"/>
              </a:rPr>
              <a:t>802.11</a:t>
            </a:r>
            <a:r>
              <a:rPr lang="en-US" altLang="zh-CN" b="1" dirty="0"/>
              <a:t>—</a:t>
            </a:r>
            <a:r>
              <a:rPr lang="zh-CN" altLang="en-US" b="1" dirty="0">
                <a:latin typeface="宋体" pitchFamily="2" charset="-122"/>
              </a:rPr>
              <a:t>无线</a:t>
            </a:r>
            <a:r>
              <a:rPr lang="en-US" altLang="zh-CN" b="1" dirty="0" smtClean="0">
                <a:latin typeface="宋体" pitchFamily="2" charset="-122"/>
              </a:rPr>
              <a:t>LAN</a:t>
            </a:r>
            <a:r>
              <a:rPr lang="zh-CN" altLang="en-US" b="1" dirty="0" smtClean="0">
                <a:latin typeface="宋体" pitchFamily="2" charset="-122"/>
              </a:rPr>
              <a:t>访问控制方法与物理层规范；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宋体" pitchFamily="2" charset="-122"/>
              <a:buChar char="★"/>
            </a:pPr>
            <a:r>
              <a:rPr lang="en-US" altLang="zh-CN" b="1" dirty="0">
                <a:latin typeface="宋体" pitchFamily="2" charset="-122"/>
              </a:rPr>
              <a:t>IEEE 802.15</a:t>
            </a:r>
            <a:r>
              <a:rPr lang="en-US" altLang="zh-CN" b="1" dirty="0"/>
              <a:t>—</a:t>
            </a:r>
            <a:r>
              <a:rPr lang="zh-CN" altLang="en-US" b="1" dirty="0">
                <a:latin typeface="宋体" pitchFamily="2" charset="-122"/>
              </a:rPr>
              <a:t>个域网（</a:t>
            </a:r>
            <a:r>
              <a:rPr lang="en-US" altLang="zh-CN" b="1" dirty="0">
                <a:latin typeface="宋体" pitchFamily="2" charset="-122"/>
              </a:rPr>
              <a:t>PAN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dirty="0" smtClean="0"/>
              <a:t> </a:t>
            </a:r>
            <a:r>
              <a:rPr lang="en-US" dirty="0" err="1" smtClean="0"/>
              <a:t>zigbee</a:t>
            </a:r>
            <a:r>
              <a:rPr lang="en-US" dirty="0" smtClean="0"/>
              <a:t> 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宋体" pitchFamily="2" charset="-122"/>
              <a:buChar char="★"/>
            </a:pPr>
            <a:r>
              <a:rPr lang="en-US" altLang="zh-CN" b="1" dirty="0"/>
              <a:t>……</a:t>
            </a: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/>
              <a:t>……</a:t>
            </a:r>
            <a:r>
              <a:rPr lang="en-US" altLang="zh-CN" b="1" dirty="0">
                <a:latin typeface="宋体" pitchFamily="2" charset="-122"/>
              </a:rPr>
              <a:t>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CN" sz="1400" b="1" dirty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b="1" dirty="0">
                <a:latin typeface="宋体" pitchFamily="2" charset="-122"/>
              </a:rPr>
              <a:t> 802.3 </a:t>
            </a:r>
            <a:r>
              <a:rPr lang="zh-CN" altLang="en-US" b="1" dirty="0">
                <a:latin typeface="宋体" pitchFamily="2" charset="-122"/>
              </a:rPr>
              <a:t>之后的标准均含物理层和媒体访问控制层（</a:t>
            </a:r>
            <a:r>
              <a:rPr lang="en-US" altLang="zh-CN" b="1" dirty="0">
                <a:latin typeface="宋体" pitchFamily="2" charset="-122"/>
              </a:rPr>
              <a:t>MAC</a:t>
            </a:r>
            <a:r>
              <a:rPr lang="zh-CN" altLang="en-US" b="1" dirty="0">
                <a:latin typeface="宋体" pitchFamily="2" charset="-122"/>
              </a:rPr>
              <a:t>）的内容。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79388" y="188913"/>
            <a:ext cx="2484437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 typeface="宋体" pitchFamily="2" charset="-122"/>
              <a:buNone/>
            </a:pPr>
            <a:r>
              <a:rPr lang="en-US" altLang="zh-CN" b="1">
                <a:latin typeface="宋体" pitchFamily="2" charset="-122"/>
              </a:rPr>
              <a:t>LAN</a:t>
            </a:r>
            <a:r>
              <a:rPr lang="zh-CN" altLang="en-US" b="1">
                <a:latin typeface="宋体" pitchFamily="2" charset="-122"/>
              </a:rPr>
              <a:t>的相关标准：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2"/>
          <p:cNvSpPr>
            <a:spLocks noChangeArrowheads="1"/>
          </p:cNvSpPr>
          <p:nvPr/>
        </p:nvSpPr>
        <p:spPr bwMode="auto">
          <a:xfrm>
            <a:off x="1403350" y="1916113"/>
            <a:ext cx="7416800" cy="57626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1" name="Rectangle 41"/>
          <p:cNvSpPr>
            <a:spLocks noChangeArrowheads="1"/>
          </p:cNvSpPr>
          <p:nvPr/>
        </p:nvSpPr>
        <p:spPr bwMode="auto">
          <a:xfrm>
            <a:off x="1403350" y="2492375"/>
            <a:ext cx="7416800" cy="1657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2" name="Rectangle 40"/>
          <p:cNvSpPr>
            <a:spLocks noChangeArrowheads="1"/>
          </p:cNvSpPr>
          <p:nvPr/>
        </p:nvSpPr>
        <p:spPr bwMode="auto">
          <a:xfrm>
            <a:off x="1403350" y="4221163"/>
            <a:ext cx="7416800" cy="13684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3" name="Text Box 2"/>
          <p:cNvSpPr txBox="1">
            <a:spLocks noChangeArrowheads="1"/>
          </p:cNvSpPr>
          <p:nvPr/>
        </p:nvSpPr>
        <p:spPr bwMode="auto">
          <a:xfrm>
            <a:off x="304800" y="166688"/>
            <a:ext cx="3398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局域网设备工作原理</a:t>
            </a:r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1447800" y="1981200"/>
            <a:ext cx="60960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5" name="Line 5"/>
          <p:cNvSpPr>
            <a:spLocks noChangeShapeType="1"/>
          </p:cNvSpPr>
          <p:nvPr/>
        </p:nvSpPr>
        <p:spPr bwMode="auto">
          <a:xfrm>
            <a:off x="1447800" y="2514600"/>
            <a:ext cx="6705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6" name="Text Box 6"/>
          <p:cNvSpPr txBox="1">
            <a:spLocks noChangeArrowheads="1"/>
          </p:cNvSpPr>
          <p:nvPr/>
        </p:nvSpPr>
        <p:spPr bwMode="auto">
          <a:xfrm>
            <a:off x="3108325" y="1981200"/>
            <a:ext cx="259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LLC</a:t>
            </a:r>
            <a:r>
              <a:rPr lang="zh-CN" altLang="zh-CN" b="1">
                <a:solidFill>
                  <a:srgbClr val="FF0000"/>
                </a:solidFill>
              </a:rPr>
              <a:t>逻辑链路控制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657" name="Text Box 7"/>
          <p:cNvSpPr txBox="1">
            <a:spLocks noChangeArrowheads="1"/>
          </p:cNvSpPr>
          <p:nvPr/>
        </p:nvSpPr>
        <p:spPr bwMode="auto">
          <a:xfrm>
            <a:off x="1660525" y="2733675"/>
            <a:ext cx="1419225" cy="46672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数据封装</a:t>
            </a:r>
            <a:endParaRPr lang="zh-CN" altLang="en-US"/>
          </a:p>
        </p:txBody>
      </p:sp>
      <p:sp>
        <p:nvSpPr>
          <p:cNvPr id="27658" name="Text Box 8"/>
          <p:cNvSpPr txBox="1">
            <a:spLocks noChangeArrowheads="1"/>
          </p:cNvSpPr>
          <p:nvPr/>
        </p:nvSpPr>
        <p:spPr bwMode="auto">
          <a:xfrm>
            <a:off x="1447800" y="3505200"/>
            <a:ext cx="2644775" cy="466725"/>
          </a:xfrm>
          <a:prstGeom prst="rect">
            <a:avLst/>
          </a:prstGeom>
          <a:solidFill>
            <a:srgbClr val="66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发送媒体访问管理</a:t>
            </a:r>
            <a:endParaRPr lang="zh-CN" altLang="en-US"/>
          </a:p>
        </p:txBody>
      </p:sp>
      <p:sp>
        <p:nvSpPr>
          <p:cNvPr id="27659" name="Text Box 9"/>
          <p:cNvSpPr txBox="1">
            <a:spLocks noChangeArrowheads="1"/>
          </p:cNvSpPr>
          <p:nvPr/>
        </p:nvSpPr>
        <p:spPr bwMode="auto">
          <a:xfrm>
            <a:off x="1600200" y="4343400"/>
            <a:ext cx="2032000" cy="466725"/>
          </a:xfrm>
          <a:prstGeom prst="rect">
            <a:avLst/>
          </a:prstGeom>
          <a:solidFill>
            <a:srgbClr val="FF69B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发送数据编码</a:t>
            </a:r>
          </a:p>
        </p:txBody>
      </p:sp>
      <p:sp>
        <p:nvSpPr>
          <p:cNvPr id="27660" name="Text Box 10"/>
          <p:cNvSpPr txBox="1">
            <a:spLocks noChangeArrowheads="1"/>
          </p:cNvSpPr>
          <p:nvPr/>
        </p:nvSpPr>
        <p:spPr bwMode="auto">
          <a:xfrm>
            <a:off x="5597525" y="2733675"/>
            <a:ext cx="1419225" cy="466725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数据拆封</a:t>
            </a:r>
          </a:p>
        </p:txBody>
      </p:sp>
      <p:sp>
        <p:nvSpPr>
          <p:cNvPr id="27661" name="Text Box 11"/>
          <p:cNvSpPr txBox="1">
            <a:spLocks noChangeArrowheads="1"/>
          </p:cNvSpPr>
          <p:nvPr/>
        </p:nvSpPr>
        <p:spPr bwMode="auto">
          <a:xfrm>
            <a:off x="4911725" y="3505200"/>
            <a:ext cx="2644775" cy="466725"/>
          </a:xfrm>
          <a:prstGeom prst="rect">
            <a:avLst/>
          </a:prstGeom>
          <a:solidFill>
            <a:srgbClr val="66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接收媒体访问管理</a:t>
            </a:r>
            <a:endParaRPr lang="zh-CN" altLang="en-US"/>
          </a:p>
        </p:txBody>
      </p:sp>
      <p:sp>
        <p:nvSpPr>
          <p:cNvPr id="27662" name="Text Box 12"/>
          <p:cNvSpPr txBox="1">
            <a:spLocks noChangeArrowheads="1"/>
          </p:cNvSpPr>
          <p:nvPr/>
        </p:nvSpPr>
        <p:spPr bwMode="auto">
          <a:xfrm>
            <a:off x="5257800" y="4333875"/>
            <a:ext cx="2032000" cy="466725"/>
          </a:xfrm>
          <a:prstGeom prst="rect">
            <a:avLst/>
          </a:prstGeom>
          <a:solidFill>
            <a:srgbClr val="FF69B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接收数据解码</a:t>
            </a:r>
            <a:endParaRPr lang="zh-CN" altLang="en-US"/>
          </a:p>
        </p:txBody>
      </p:sp>
      <p:sp>
        <p:nvSpPr>
          <p:cNvPr id="27663" name="Text Box 13"/>
          <p:cNvSpPr txBox="1">
            <a:spLocks noChangeArrowheads="1"/>
          </p:cNvSpPr>
          <p:nvPr/>
        </p:nvSpPr>
        <p:spPr bwMode="auto">
          <a:xfrm>
            <a:off x="1981200" y="5105400"/>
            <a:ext cx="4724400" cy="466725"/>
          </a:xfrm>
          <a:prstGeom prst="rect">
            <a:avLst/>
          </a:prstGeom>
          <a:solidFill>
            <a:srgbClr val="73D57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/>
              <a:t>物  理  媒  体  接  口</a:t>
            </a:r>
          </a:p>
        </p:txBody>
      </p:sp>
      <p:sp>
        <p:nvSpPr>
          <p:cNvPr id="27664" name="Rectangle 14"/>
          <p:cNvSpPr>
            <a:spLocks noChangeArrowheads="1"/>
          </p:cNvSpPr>
          <p:nvPr/>
        </p:nvSpPr>
        <p:spPr bwMode="auto">
          <a:xfrm>
            <a:off x="990600" y="6019800"/>
            <a:ext cx="72390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>
            <a:off x="4343400" y="556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6" name="Line 16"/>
          <p:cNvSpPr>
            <a:spLocks noChangeShapeType="1"/>
          </p:cNvSpPr>
          <p:nvPr/>
        </p:nvSpPr>
        <p:spPr bwMode="auto">
          <a:xfrm>
            <a:off x="22098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7" name="Line 17"/>
          <p:cNvSpPr>
            <a:spLocks noChangeShapeType="1"/>
          </p:cNvSpPr>
          <p:nvPr/>
        </p:nvSpPr>
        <p:spPr bwMode="auto">
          <a:xfrm>
            <a:off x="2286000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8" name="Line 18"/>
          <p:cNvSpPr>
            <a:spLocks noChangeShapeType="1"/>
          </p:cNvSpPr>
          <p:nvPr/>
        </p:nvSpPr>
        <p:spPr bwMode="auto">
          <a:xfrm>
            <a:off x="22860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9" name="Line 19"/>
          <p:cNvSpPr>
            <a:spLocks noChangeShapeType="1"/>
          </p:cNvSpPr>
          <p:nvPr/>
        </p:nvSpPr>
        <p:spPr bwMode="auto">
          <a:xfrm>
            <a:off x="228600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0" name="Line 20"/>
          <p:cNvSpPr>
            <a:spLocks noChangeShapeType="1"/>
          </p:cNvSpPr>
          <p:nvPr/>
        </p:nvSpPr>
        <p:spPr bwMode="auto">
          <a:xfrm flipV="1">
            <a:off x="640080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1" name="Line 21"/>
          <p:cNvSpPr>
            <a:spLocks noChangeShapeType="1"/>
          </p:cNvSpPr>
          <p:nvPr/>
        </p:nvSpPr>
        <p:spPr bwMode="auto">
          <a:xfrm flipV="1">
            <a:off x="64008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2" name="Line 22"/>
          <p:cNvSpPr>
            <a:spLocks noChangeShapeType="1"/>
          </p:cNvSpPr>
          <p:nvPr/>
        </p:nvSpPr>
        <p:spPr bwMode="auto">
          <a:xfrm flipV="1">
            <a:off x="6400800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3" name="Line 23"/>
          <p:cNvSpPr>
            <a:spLocks noChangeShapeType="1"/>
          </p:cNvSpPr>
          <p:nvPr/>
        </p:nvSpPr>
        <p:spPr bwMode="auto">
          <a:xfrm flipH="1" flipV="1">
            <a:off x="6372225" y="1557338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4" name="Line 24"/>
          <p:cNvSpPr>
            <a:spLocks noChangeShapeType="1"/>
          </p:cNvSpPr>
          <p:nvPr/>
        </p:nvSpPr>
        <p:spPr bwMode="auto">
          <a:xfrm>
            <a:off x="1143000" y="1752600"/>
            <a:ext cx="6858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5" name="Line 25"/>
          <p:cNvSpPr>
            <a:spLocks noChangeShapeType="1"/>
          </p:cNvSpPr>
          <p:nvPr/>
        </p:nvSpPr>
        <p:spPr bwMode="auto">
          <a:xfrm>
            <a:off x="2209800" y="1524000"/>
            <a:ext cx="0" cy="53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3463925" y="1219200"/>
            <a:ext cx="1789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用    户     层</a:t>
            </a:r>
          </a:p>
        </p:txBody>
      </p:sp>
      <p:sp>
        <p:nvSpPr>
          <p:cNvPr id="27677" name="Text Box 27"/>
          <p:cNvSpPr txBox="1">
            <a:spLocks noChangeArrowheads="1"/>
          </p:cNvSpPr>
          <p:nvPr/>
        </p:nvSpPr>
        <p:spPr bwMode="auto">
          <a:xfrm>
            <a:off x="6477000" y="5638800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线路</a:t>
            </a:r>
          </a:p>
        </p:txBody>
      </p:sp>
      <p:sp>
        <p:nvSpPr>
          <p:cNvPr id="27678" name="Line 28"/>
          <p:cNvSpPr>
            <a:spLocks noChangeShapeType="1"/>
          </p:cNvSpPr>
          <p:nvPr/>
        </p:nvSpPr>
        <p:spPr bwMode="auto">
          <a:xfrm>
            <a:off x="1447800" y="4191000"/>
            <a:ext cx="6781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9" name="Text Box 29"/>
          <p:cNvSpPr txBox="1">
            <a:spLocks noChangeArrowheads="1"/>
          </p:cNvSpPr>
          <p:nvPr/>
        </p:nvSpPr>
        <p:spPr bwMode="auto">
          <a:xfrm>
            <a:off x="7604125" y="3089275"/>
            <a:ext cx="879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MAC</a:t>
            </a:r>
          </a:p>
        </p:txBody>
      </p:sp>
      <p:sp>
        <p:nvSpPr>
          <p:cNvPr id="27680" name="Text Box 30"/>
          <p:cNvSpPr txBox="1">
            <a:spLocks noChangeArrowheads="1"/>
          </p:cNvSpPr>
          <p:nvPr/>
        </p:nvSpPr>
        <p:spPr bwMode="auto">
          <a:xfrm>
            <a:off x="7604125" y="4516438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物理层</a:t>
            </a:r>
          </a:p>
        </p:txBody>
      </p:sp>
      <p:sp>
        <p:nvSpPr>
          <p:cNvPr id="27681" name="Line 31"/>
          <p:cNvSpPr>
            <a:spLocks noChangeShapeType="1"/>
          </p:cNvSpPr>
          <p:nvPr/>
        </p:nvSpPr>
        <p:spPr bwMode="auto">
          <a:xfrm>
            <a:off x="7543800" y="5562600"/>
            <a:ext cx="533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2" name="Line 32"/>
          <p:cNvSpPr>
            <a:spLocks noChangeShapeType="1"/>
          </p:cNvSpPr>
          <p:nvPr/>
        </p:nvSpPr>
        <p:spPr bwMode="auto">
          <a:xfrm flipV="1">
            <a:off x="8001000" y="25146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3" name="Line 33"/>
          <p:cNvSpPr>
            <a:spLocks noChangeShapeType="1"/>
          </p:cNvSpPr>
          <p:nvPr/>
        </p:nvSpPr>
        <p:spPr bwMode="auto">
          <a:xfrm>
            <a:off x="8001000" y="35814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4" name="Line 34"/>
          <p:cNvSpPr>
            <a:spLocks noChangeShapeType="1"/>
          </p:cNvSpPr>
          <p:nvPr/>
        </p:nvSpPr>
        <p:spPr bwMode="auto">
          <a:xfrm flipV="1">
            <a:off x="8001000" y="4191000"/>
            <a:ext cx="0" cy="381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5" name="Line 35"/>
          <p:cNvSpPr>
            <a:spLocks noChangeShapeType="1"/>
          </p:cNvSpPr>
          <p:nvPr/>
        </p:nvSpPr>
        <p:spPr bwMode="auto">
          <a:xfrm>
            <a:off x="8001000" y="5029200"/>
            <a:ext cx="0" cy="53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6" name="Line 36"/>
          <p:cNvSpPr>
            <a:spLocks noChangeShapeType="1"/>
          </p:cNvSpPr>
          <p:nvPr/>
        </p:nvSpPr>
        <p:spPr bwMode="auto">
          <a:xfrm>
            <a:off x="4191000" y="563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87" name="Line 37"/>
          <p:cNvSpPr>
            <a:spLocks noChangeShapeType="1"/>
          </p:cNvSpPr>
          <p:nvPr/>
        </p:nvSpPr>
        <p:spPr bwMode="auto">
          <a:xfrm flipV="1">
            <a:off x="4495800" y="563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7286" name="Rectangle 38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7689" name="Text Box 39"/>
          <p:cNvSpPr txBox="1">
            <a:spLocks noChangeArrowheads="1"/>
          </p:cNvSpPr>
          <p:nvPr/>
        </p:nvSpPr>
        <p:spPr bwMode="auto">
          <a:xfrm>
            <a:off x="8610600" y="1174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986" name="Rectangle 2"/>
          <p:cNvSpPr>
            <a:spLocks noChangeArrowheads="1"/>
          </p:cNvSpPr>
          <p:nvPr/>
        </p:nvSpPr>
        <p:spPr bwMode="auto">
          <a:xfrm>
            <a:off x="228600" y="6889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79388" y="44450"/>
            <a:ext cx="7392987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3200" b="1" dirty="0">
                <a:latin typeface="宋体" pitchFamily="2" charset="-122"/>
              </a:rPr>
              <a:t>LAN</a:t>
            </a:r>
            <a:r>
              <a:rPr lang="zh-CN" altLang="en-US" sz="3200" b="1" dirty="0">
                <a:latin typeface="宋体" pitchFamily="2" charset="-122"/>
              </a:rPr>
              <a:t>定义（</a:t>
            </a:r>
            <a:r>
              <a:rPr lang="en-US" altLang="zh-CN" sz="3200" b="1" dirty="0">
                <a:latin typeface="宋体" pitchFamily="2" charset="-122"/>
              </a:rPr>
              <a:t>IEEE 802-2001(R2007))</a:t>
            </a:r>
            <a:endParaRPr lang="en-US" altLang="zh-CN" sz="2800" b="1" dirty="0">
              <a:latin typeface="宋体" pitchFamily="2" charset="-122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50825" y="1731963"/>
            <a:ext cx="8661400" cy="15525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/>
              <a:t>The LANs described herein are distinguished from other types of data networks in that they are optimized for a </a:t>
            </a:r>
            <a:r>
              <a:rPr lang="en-US" altLang="zh-CN" b="1">
                <a:solidFill>
                  <a:srgbClr val="FF0000"/>
                </a:solidFill>
              </a:rPr>
              <a:t>moderate-sized geographic area</a:t>
            </a:r>
            <a:r>
              <a:rPr lang="en-US" altLang="zh-CN" b="1"/>
              <a:t>, such as a single office building, a warehouse, or a campus. 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50825" y="3213100"/>
            <a:ext cx="8661400" cy="156966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/>
              <a:t>An IEEE 802 LAN is a </a:t>
            </a:r>
            <a:r>
              <a:rPr lang="en-US" altLang="zh-CN" b="1" dirty="0">
                <a:solidFill>
                  <a:srgbClr val="FF0000"/>
                </a:solidFill>
              </a:rPr>
              <a:t>peer-to-peer</a:t>
            </a:r>
            <a:r>
              <a:rPr lang="en-US" altLang="zh-CN" b="1" dirty="0"/>
              <a:t> communication network that enables stations to communicate </a:t>
            </a:r>
            <a:r>
              <a:rPr lang="en-US" altLang="zh-CN" b="1" dirty="0">
                <a:solidFill>
                  <a:srgbClr val="FF0000"/>
                </a:solidFill>
              </a:rPr>
              <a:t>directly on a point-to-point, or point-to-multipoint</a:t>
            </a:r>
            <a:r>
              <a:rPr lang="en-US" altLang="zh-CN" b="1" dirty="0"/>
              <a:t>, basis without requiring them to communicate with </a:t>
            </a:r>
            <a:r>
              <a:rPr lang="en-US" altLang="zh-CN" b="1" dirty="0">
                <a:solidFill>
                  <a:srgbClr val="FF0000"/>
                </a:solidFill>
              </a:rPr>
              <a:t>any intermediate switching nodes</a:t>
            </a:r>
            <a:r>
              <a:rPr lang="en-US" altLang="zh-CN" b="1" dirty="0"/>
              <a:t>. 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250825" y="4724400"/>
            <a:ext cx="8661400" cy="118745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/>
              <a:t>LAN communication takes place at </a:t>
            </a:r>
            <a:r>
              <a:rPr lang="en-US" altLang="zh-CN" b="1" dirty="0">
                <a:solidFill>
                  <a:srgbClr val="FF0000"/>
                </a:solidFill>
              </a:rPr>
              <a:t>moderate-to-high data rates</a:t>
            </a:r>
            <a:r>
              <a:rPr lang="en-US" altLang="zh-CN" b="1" dirty="0"/>
              <a:t>, and with short transit delays, on the order of a few milliseconds or less.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250825" y="5846763"/>
            <a:ext cx="8661400" cy="8223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/>
              <a:t>A LAN is generally owned, used, and operated by </a:t>
            </a:r>
            <a:r>
              <a:rPr lang="en-US" altLang="zh-CN" b="1" dirty="0">
                <a:solidFill>
                  <a:srgbClr val="FF0000"/>
                </a:solidFill>
              </a:rPr>
              <a:t>a single organization. 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250825" y="692150"/>
            <a:ext cx="8569325" cy="100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b="1" dirty="0" smtClean="0">
                <a:solidFill>
                  <a:srgbClr val="FF0000"/>
                </a:solidFill>
              </a:rPr>
              <a:t>局域网</a:t>
            </a:r>
            <a:r>
              <a:rPr lang="zh-CN" altLang="en-US" b="1" dirty="0" smtClean="0"/>
              <a:t>是</a:t>
            </a:r>
            <a:r>
              <a:rPr lang="zh-CN" altLang="en-US" b="1" dirty="0"/>
              <a:t>由</a:t>
            </a:r>
            <a:r>
              <a:rPr lang="zh-CN" altLang="en-US" b="1" dirty="0">
                <a:solidFill>
                  <a:srgbClr val="FF0000"/>
                </a:solidFill>
              </a:rPr>
              <a:t>单个组织</a:t>
            </a:r>
            <a:r>
              <a:rPr lang="zh-CN" altLang="en-US" b="1" dirty="0"/>
              <a:t>拥有、使用和运维的，允许</a:t>
            </a:r>
            <a:r>
              <a:rPr lang="zh-CN" altLang="en-US" b="1" dirty="0">
                <a:solidFill>
                  <a:srgbClr val="FF0000"/>
                </a:solidFill>
              </a:rPr>
              <a:t>中等地域</a:t>
            </a:r>
            <a:r>
              <a:rPr lang="zh-CN" altLang="en-US" b="1" dirty="0"/>
              <a:t>内站点以</a:t>
            </a:r>
            <a:r>
              <a:rPr lang="zh-CN" altLang="en-US" b="1" dirty="0">
                <a:solidFill>
                  <a:srgbClr val="FF0000"/>
                </a:solidFill>
              </a:rPr>
              <a:t>中高速率  直接互连通信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对等</a:t>
            </a:r>
            <a:r>
              <a:rPr lang="zh-CN" altLang="en-US" b="1" dirty="0"/>
              <a:t>通信网络。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8604250" y="1174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0" name="Rectangle 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8604250" y="1174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3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20650" y="928688"/>
            <a:ext cx="8699500" cy="474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 dirty="0"/>
              <a:t>★</a:t>
            </a:r>
            <a:r>
              <a:rPr lang="en-US" altLang="zh-CN" sz="2800" b="1" dirty="0">
                <a:latin typeface="宋体" pitchFamily="2" charset="-122"/>
              </a:rPr>
              <a:t> </a:t>
            </a:r>
            <a:r>
              <a:rPr lang="zh-CN" altLang="en-US" sz="2800" b="1" dirty="0">
                <a:latin typeface="宋体" pitchFamily="2" charset="-122"/>
              </a:rPr>
              <a:t>网络覆盖范围小（房间、建筑物、校园，</a:t>
            </a:r>
            <a:r>
              <a:rPr lang="en-US" altLang="zh-CN" sz="2800" b="1" dirty="0">
                <a:latin typeface="宋体" pitchFamily="2" charset="-122"/>
              </a:rPr>
              <a:t>10</a:t>
            </a:r>
            <a:r>
              <a:rPr lang="zh-CN" altLang="en-US" sz="2800" b="1" dirty="0">
                <a:latin typeface="宋体" pitchFamily="2" charset="-122"/>
              </a:rPr>
              <a:t>公里以内）；</a:t>
            </a:r>
          </a:p>
          <a:p>
            <a:pPr>
              <a:lnSpc>
                <a:spcPct val="120000"/>
              </a:lnSpc>
              <a:spcBef>
                <a:spcPct val="10000"/>
              </a:spcBef>
              <a:buFont typeface="宋体" pitchFamily="2" charset="-122"/>
              <a:buChar char="★"/>
            </a:pPr>
            <a:r>
              <a:rPr lang="zh-CN" altLang="en-US" sz="2800" b="1" dirty="0">
                <a:latin typeface="宋体" pitchFamily="2" charset="-122"/>
              </a:rPr>
              <a:t> 选用较高特性的传输媒体：高的传输速率和低的传输误码率；</a:t>
            </a:r>
          </a:p>
          <a:p>
            <a:pPr>
              <a:lnSpc>
                <a:spcPct val="120000"/>
              </a:lnSpc>
              <a:spcBef>
                <a:spcPct val="10000"/>
              </a:spcBef>
              <a:buFont typeface="宋体" pitchFamily="2" charset="-122"/>
              <a:buChar char="★"/>
            </a:pPr>
            <a:r>
              <a:rPr lang="zh-CN" altLang="en-US" sz="2800" b="1" dirty="0">
                <a:latin typeface="宋体" pitchFamily="2" charset="-122"/>
              </a:rPr>
              <a:t> 距离近，线路成本低，较少考虑线路利用率；</a:t>
            </a:r>
          </a:p>
          <a:p>
            <a:pPr>
              <a:lnSpc>
                <a:spcPct val="120000"/>
              </a:lnSpc>
              <a:spcBef>
                <a:spcPct val="10000"/>
              </a:spcBef>
              <a:buFont typeface="宋体" pitchFamily="2" charset="-122"/>
              <a:buChar char="★"/>
            </a:pPr>
            <a:r>
              <a:rPr lang="zh-CN" altLang="en-US" sz="2800" b="1" dirty="0">
                <a:latin typeface="宋体" pitchFamily="2" charset="-122"/>
              </a:rPr>
              <a:t> 硬软件设施及协议方面有所简化；</a:t>
            </a:r>
          </a:p>
          <a:p>
            <a:pPr>
              <a:lnSpc>
                <a:spcPct val="120000"/>
              </a:lnSpc>
              <a:spcBef>
                <a:spcPct val="10000"/>
              </a:spcBef>
              <a:buFont typeface="宋体" pitchFamily="2" charset="-122"/>
              <a:buChar char="★"/>
            </a:pPr>
            <a:r>
              <a:rPr lang="zh-CN" altLang="en-US" sz="2800" b="1" dirty="0">
                <a:latin typeface="宋体" pitchFamily="2" charset="-122"/>
              </a:rPr>
              <a:t> 媒体访问控制方法相对简单； </a:t>
            </a:r>
          </a:p>
          <a:p>
            <a:pPr>
              <a:lnSpc>
                <a:spcPct val="120000"/>
              </a:lnSpc>
              <a:spcBef>
                <a:spcPct val="10000"/>
              </a:spcBef>
              <a:buFont typeface="宋体" pitchFamily="2" charset="-122"/>
              <a:buChar char="★"/>
            </a:pPr>
            <a:r>
              <a:rPr lang="zh-CN" altLang="en-US" sz="2800" b="1" dirty="0">
                <a:latin typeface="宋体" pitchFamily="2" charset="-122"/>
              </a:rPr>
              <a:t> </a:t>
            </a:r>
            <a:r>
              <a:rPr lang="zh-CN" altLang="en-US" sz="2800" b="1" dirty="0" smtClean="0">
                <a:latin typeface="宋体" pitchFamily="2" charset="-122"/>
              </a:rPr>
              <a:t>点到点</a:t>
            </a:r>
            <a:r>
              <a:rPr lang="en-US" altLang="zh-CN" sz="2800" b="1" dirty="0" smtClean="0">
                <a:latin typeface="宋体" pitchFamily="2" charset="-122"/>
              </a:rPr>
              <a:t>/</a:t>
            </a:r>
            <a:r>
              <a:rPr lang="zh-CN" altLang="en-US" sz="2800" b="1" dirty="0" smtClean="0">
                <a:latin typeface="宋体" pitchFamily="2" charset="-122"/>
              </a:rPr>
              <a:t>点到多点（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广播方式）</a:t>
            </a:r>
            <a:r>
              <a:rPr lang="zh-CN" altLang="en-US" sz="2800" b="1" dirty="0" smtClean="0">
                <a:latin typeface="宋体" pitchFamily="2" charset="-122"/>
              </a:rPr>
              <a:t>传输</a:t>
            </a:r>
            <a:r>
              <a:rPr lang="zh-CN" altLang="en-US" sz="2800" b="1" dirty="0">
                <a:latin typeface="宋体" pitchFamily="2" charset="-122"/>
              </a:rPr>
              <a:t>数据信号，不考虑路由选择和忽略</a:t>
            </a:r>
            <a:r>
              <a:rPr lang="en-US" altLang="zh-CN" sz="2800" b="1" dirty="0">
                <a:latin typeface="宋体" pitchFamily="2" charset="-122"/>
              </a:rPr>
              <a:t>OSI</a:t>
            </a:r>
            <a:r>
              <a:rPr lang="zh-CN" altLang="en-US" sz="2800" b="1" dirty="0">
                <a:latin typeface="宋体" pitchFamily="2" charset="-122"/>
              </a:rPr>
              <a:t>网络层。</a:t>
            </a:r>
            <a:endParaRPr lang="zh-CN" altLang="en-US" sz="2800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07950" y="115888"/>
            <a:ext cx="3600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4.1.1 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局域网的特点</a:t>
            </a:r>
            <a:endParaRPr lang="zh-CN" altLang="en-US" b="1">
              <a:solidFill>
                <a:srgbClr val="FF0000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977900" y="3813175"/>
            <a:ext cx="1789113" cy="1444625"/>
            <a:chOff x="616" y="2064"/>
            <a:chExt cx="1127" cy="910"/>
          </a:xfrm>
        </p:grpSpPr>
        <p:sp>
          <p:nvSpPr>
            <p:cNvPr id="18496" name="Rectangle 3"/>
            <p:cNvSpPr>
              <a:spLocks noChangeArrowheads="1"/>
            </p:cNvSpPr>
            <p:nvPr/>
          </p:nvSpPr>
          <p:spPr bwMode="auto">
            <a:xfrm>
              <a:off x="1055" y="2306"/>
              <a:ext cx="337" cy="13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7" name="Rectangle 4"/>
            <p:cNvSpPr>
              <a:spLocks noChangeArrowheads="1"/>
            </p:cNvSpPr>
            <p:nvPr/>
          </p:nvSpPr>
          <p:spPr bwMode="auto">
            <a:xfrm>
              <a:off x="616" y="2064"/>
              <a:ext cx="249" cy="8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8" name="Rectangle 5"/>
            <p:cNvSpPr>
              <a:spLocks noChangeArrowheads="1"/>
            </p:cNvSpPr>
            <p:nvPr/>
          </p:nvSpPr>
          <p:spPr bwMode="auto">
            <a:xfrm>
              <a:off x="1055" y="2064"/>
              <a:ext cx="249" cy="8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9" name="Rectangle 6"/>
            <p:cNvSpPr>
              <a:spLocks noChangeArrowheads="1"/>
            </p:cNvSpPr>
            <p:nvPr/>
          </p:nvSpPr>
          <p:spPr bwMode="auto">
            <a:xfrm>
              <a:off x="1494" y="2064"/>
              <a:ext cx="249" cy="8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0" name="Rectangle 7"/>
            <p:cNvSpPr>
              <a:spLocks noChangeArrowheads="1"/>
            </p:cNvSpPr>
            <p:nvPr/>
          </p:nvSpPr>
          <p:spPr bwMode="auto">
            <a:xfrm>
              <a:off x="616" y="2597"/>
              <a:ext cx="249" cy="8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1" name="Rectangle 8"/>
            <p:cNvSpPr>
              <a:spLocks noChangeArrowheads="1"/>
            </p:cNvSpPr>
            <p:nvPr/>
          </p:nvSpPr>
          <p:spPr bwMode="auto">
            <a:xfrm>
              <a:off x="1055" y="2597"/>
              <a:ext cx="249" cy="8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2" name="Rectangle 9"/>
            <p:cNvSpPr>
              <a:spLocks noChangeArrowheads="1"/>
            </p:cNvSpPr>
            <p:nvPr/>
          </p:nvSpPr>
          <p:spPr bwMode="auto">
            <a:xfrm>
              <a:off x="1494" y="2597"/>
              <a:ext cx="249" cy="8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3" name="Line 10"/>
            <p:cNvSpPr>
              <a:spLocks noChangeShapeType="1"/>
            </p:cNvSpPr>
            <p:nvPr/>
          </p:nvSpPr>
          <p:spPr bwMode="auto">
            <a:xfrm>
              <a:off x="791" y="2161"/>
              <a:ext cx="249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4" name="Line 11"/>
            <p:cNvSpPr>
              <a:spLocks noChangeShapeType="1"/>
            </p:cNvSpPr>
            <p:nvPr/>
          </p:nvSpPr>
          <p:spPr bwMode="auto">
            <a:xfrm>
              <a:off x="1223" y="2161"/>
              <a:ext cx="0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5" name="Line 12"/>
            <p:cNvSpPr>
              <a:spLocks noChangeShapeType="1"/>
            </p:cNvSpPr>
            <p:nvPr/>
          </p:nvSpPr>
          <p:spPr bwMode="auto">
            <a:xfrm flipV="1">
              <a:off x="1406" y="2153"/>
              <a:ext cx="161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6" name="Line 13"/>
            <p:cNvSpPr>
              <a:spLocks noChangeShapeType="1"/>
            </p:cNvSpPr>
            <p:nvPr/>
          </p:nvSpPr>
          <p:spPr bwMode="auto">
            <a:xfrm>
              <a:off x="1406" y="2452"/>
              <a:ext cx="161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7" name="Line 14"/>
            <p:cNvSpPr>
              <a:spLocks noChangeShapeType="1"/>
            </p:cNvSpPr>
            <p:nvPr/>
          </p:nvSpPr>
          <p:spPr bwMode="auto">
            <a:xfrm>
              <a:off x="1223" y="2452"/>
              <a:ext cx="0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8" name="Line 15"/>
            <p:cNvSpPr>
              <a:spLocks noChangeShapeType="1"/>
            </p:cNvSpPr>
            <p:nvPr/>
          </p:nvSpPr>
          <p:spPr bwMode="auto">
            <a:xfrm flipV="1">
              <a:off x="791" y="2444"/>
              <a:ext cx="249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09" name="Rectangle 16"/>
            <p:cNvSpPr>
              <a:spLocks noChangeArrowheads="1"/>
            </p:cNvSpPr>
            <p:nvPr/>
          </p:nvSpPr>
          <p:spPr bwMode="auto">
            <a:xfrm>
              <a:off x="854" y="2745"/>
              <a:ext cx="694" cy="22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1800" b="1">
                  <a:latin typeface="宋体" pitchFamily="2" charset="-122"/>
                </a:rPr>
                <a:t>星形结构</a:t>
              </a:r>
              <a:endParaRPr lang="zh-CN" altLang="en-US" sz="800">
                <a:latin typeface="宋体" pitchFamily="2" charset="-122"/>
              </a:endParaRPr>
            </a:p>
          </p:txBody>
        </p:sp>
      </p:grpSp>
      <p:grpSp>
        <p:nvGrpSpPr>
          <p:cNvPr id="18435" name="Group 17"/>
          <p:cNvGrpSpPr>
            <a:grpSpLocks/>
          </p:cNvGrpSpPr>
          <p:nvPr/>
        </p:nvGrpSpPr>
        <p:grpSpPr bwMode="auto">
          <a:xfrm>
            <a:off x="2286000" y="5662613"/>
            <a:ext cx="2057400" cy="966787"/>
            <a:chOff x="1440" y="3316"/>
            <a:chExt cx="1296" cy="609"/>
          </a:xfrm>
        </p:grpSpPr>
        <p:sp>
          <p:nvSpPr>
            <p:cNvPr id="18486" name="Line 18"/>
            <p:cNvSpPr>
              <a:spLocks noChangeShapeType="1"/>
            </p:cNvSpPr>
            <p:nvPr/>
          </p:nvSpPr>
          <p:spPr bwMode="auto">
            <a:xfrm>
              <a:off x="1517" y="3600"/>
              <a:ext cx="11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7" name="Rectangle 19"/>
            <p:cNvSpPr>
              <a:spLocks noChangeArrowheads="1"/>
            </p:cNvSpPr>
            <p:nvPr/>
          </p:nvSpPr>
          <p:spPr bwMode="auto">
            <a:xfrm>
              <a:off x="1440" y="3556"/>
              <a:ext cx="64" cy="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8" name="Rectangle 20"/>
            <p:cNvSpPr>
              <a:spLocks noChangeArrowheads="1"/>
            </p:cNvSpPr>
            <p:nvPr/>
          </p:nvSpPr>
          <p:spPr bwMode="auto">
            <a:xfrm>
              <a:off x="2672" y="3556"/>
              <a:ext cx="64" cy="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9" name="Rectangle 21"/>
            <p:cNvSpPr>
              <a:spLocks noChangeArrowheads="1"/>
            </p:cNvSpPr>
            <p:nvPr/>
          </p:nvSpPr>
          <p:spPr bwMode="auto">
            <a:xfrm>
              <a:off x="1594" y="3316"/>
              <a:ext cx="218" cy="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0" name="Rectangle 22"/>
            <p:cNvSpPr>
              <a:spLocks noChangeArrowheads="1"/>
            </p:cNvSpPr>
            <p:nvPr/>
          </p:nvSpPr>
          <p:spPr bwMode="auto">
            <a:xfrm>
              <a:off x="1979" y="3316"/>
              <a:ext cx="218" cy="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1" name="Rectangle 23"/>
            <p:cNvSpPr>
              <a:spLocks noChangeArrowheads="1"/>
            </p:cNvSpPr>
            <p:nvPr/>
          </p:nvSpPr>
          <p:spPr bwMode="auto">
            <a:xfrm>
              <a:off x="2364" y="3316"/>
              <a:ext cx="218" cy="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2" name="Line 24"/>
            <p:cNvSpPr>
              <a:spLocks noChangeShapeType="1"/>
            </p:cNvSpPr>
            <p:nvPr/>
          </p:nvSpPr>
          <p:spPr bwMode="auto">
            <a:xfrm>
              <a:off x="1665" y="3412"/>
              <a:ext cx="0" cy="1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3" name="Line 25"/>
            <p:cNvSpPr>
              <a:spLocks noChangeShapeType="1"/>
            </p:cNvSpPr>
            <p:nvPr/>
          </p:nvSpPr>
          <p:spPr bwMode="auto">
            <a:xfrm>
              <a:off x="2050" y="3412"/>
              <a:ext cx="0" cy="1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4" name="Line 26"/>
            <p:cNvSpPr>
              <a:spLocks noChangeShapeType="1"/>
            </p:cNvSpPr>
            <p:nvPr/>
          </p:nvSpPr>
          <p:spPr bwMode="auto">
            <a:xfrm>
              <a:off x="2434" y="3412"/>
              <a:ext cx="0" cy="1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5" name="Rectangle 27"/>
            <p:cNvSpPr>
              <a:spLocks noChangeArrowheads="1"/>
            </p:cNvSpPr>
            <p:nvPr/>
          </p:nvSpPr>
          <p:spPr bwMode="auto">
            <a:xfrm>
              <a:off x="1718" y="3696"/>
              <a:ext cx="6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1800" b="1">
                  <a:latin typeface="宋体" pitchFamily="2" charset="-122"/>
                </a:rPr>
                <a:t>总线结构</a:t>
              </a:r>
              <a:endParaRPr lang="zh-CN" altLang="en-US" sz="1800">
                <a:latin typeface="宋体" pitchFamily="2" charset="-122"/>
              </a:endParaRPr>
            </a:p>
          </p:txBody>
        </p:sp>
      </p:grpSp>
      <p:grpSp>
        <p:nvGrpSpPr>
          <p:cNvPr id="18436" name="Group 28"/>
          <p:cNvGrpSpPr>
            <a:grpSpLocks/>
          </p:cNvGrpSpPr>
          <p:nvPr/>
        </p:nvGrpSpPr>
        <p:grpSpPr bwMode="auto">
          <a:xfrm>
            <a:off x="4759325" y="3733800"/>
            <a:ext cx="1870075" cy="1371600"/>
            <a:chOff x="2998" y="2064"/>
            <a:chExt cx="1178" cy="864"/>
          </a:xfrm>
        </p:grpSpPr>
        <p:sp>
          <p:nvSpPr>
            <p:cNvPr id="18472" name="Oval 29"/>
            <p:cNvSpPr>
              <a:spLocks noChangeArrowheads="1"/>
            </p:cNvSpPr>
            <p:nvPr/>
          </p:nvSpPr>
          <p:spPr bwMode="auto">
            <a:xfrm>
              <a:off x="3348" y="2160"/>
              <a:ext cx="548" cy="4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3" name="Rectangle 30"/>
            <p:cNvSpPr>
              <a:spLocks noChangeArrowheads="1"/>
            </p:cNvSpPr>
            <p:nvPr/>
          </p:nvSpPr>
          <p:spPr bwMode="auto">
            <a:xfrm>
              <a:off x="3348" y="2448"/>
              <a:ext cx="58" cy="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4" name="Rectangle 31"/>
            <p:cNvSpPr>
              <a:spLocks noChangeArrowheads="1"/>
            </p:cNvSpPr>
            <p:nvPr/>
          </p:nvSpPr>
          <p:spPr bwMode="auto">
            <a:xfrm>
              <a:off x="3838" y="2448"/>
              <a:ext cx="58" cy="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5" name="Rectangle 32"/>
            <p:cNvSpPr>
              <a:spLocks noChangeArrowheads="1"/>
            </p:cNvSpPr>
            <p:nvPr/>
          </p:nvSpPr>
          <p:spPr bwMode="auto">
            <a:xfrm>
              <a:off x="3838" y="2256"/>
              <a:ext cx="58" cy="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6" name="Rectangle 33"/>
            <p:cNvSpPr>
              <a:spLocks noChangeArrowheads="1"/>
            </p:cNvSpPr>
            <p:nvPr/>
          </p:nvSpPr>
          <p:spPr bwMode="auto">
            <a:xfrm>
              <a:off x="3348" y="2256"/>
              <a:ext cx="58" cy="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7" name="Rectangle 34"/>
            <p:cNvSpPr>
              <a:spLocks noChangeArrowheads="1"/>
            </p:cNvSpPr>
            <p:nvPr/>
          </p:nvSpPr>
          <p:spPr bwMode="auto">
            <a:xfrm>
              <a:off x="2998" y="2064"/>
              <a:ext cx="198" cy="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8" name="Rectangle 35"/>
            <p:cNvSpPr>
              <a:spLocks noChangeArrowheads="1"/>
            </p:cNvSpPr>
            <p:nvPr/>
          </p:nvSpPr>
          <p:spPr bwMode="auto">
            <a:xfrm>
              <a:off x="3978" y="2064"/>
              <a:ext cx="198" cy="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9" name="Rectangle 36"/>
            <p:cNvSpPr>
              <a:spLocks noChangeArrowheads="1"/>
            </p:cNvSpPr>
            <p:nvPr/>
          </p:nvSpPr>
          <p:spPr bwMode="auto">
            <a:xfrm>
              <a:off x="2998" y="2592"/>
              <a:ext cx="198" cy="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0" name="Rectangle 37"/>
            <p:cNvSpPr>
              <a:spLocks noChangeArrowheads="1"/>
            </p:cNvSpPr>
            <p:nvPr/>
          </p:nvSpPr>
          <p:spPr bwMode="auto">
            <a:xfrm>
              <a:off x="3978" y="2592"/>
              <a:ext cx="198" cy="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1" name="Line 38"/>
            <p:cNvSpPr>
              <a:spLocks noChangeShapeType="1"/>
            </p:cNvSpPr>
            <p:nvPr/>
          </p:nvSpPr>
          <p:spPr bwMode="auto">
            <a:xfrm>
              <a:off x="3138" y="2160"/>
              <a:ext cx="198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2" name="Line 39"/>
            <p:cNvSpPr>
              <a:spLocks noChangeShapeType="1"/>
            </p:cNvSpPr>
            <p:nvPr/>
          </p:nvSpPr>
          <p:spPr bwMode="auto">
            <a:xfrm flipV="1">
              <a:off x="3068" y="2488"/>
              <a:ext cx="268" cy="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3" name="Line 40"/>
            <p:cNvSpPr>
              <a:spLocks noChangeShapeType="1"/>
            </p:cNvSpPr>
            <p:nvPr/>
          </p:nvSpPr>
          <p:spPr bwMode="auto">
            <a:xfrm flipV="1">
              <a:off x="3908" y="2152"/>
              <a:ext cx="198" cy="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4" name="Line 41"/>
            <p:cNvSpPr>
              <a:spLocks noChangeShapeType="1"/>
            </p:cNvSpPr>
            <p:nvPr/>
          </p:nvSpPr>
          <p:spPr bwMode="auto">
            <a:xfrm>
              <a:off x="3908" y="2496"/>
              <a:ext cx="198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5" name="Rectangle 42"/>
            <p:cNvSpPr>
              <a:spLocks noChangeArrowheads="1"/>
            </p:cNvSpPr>
            <p:nvPr/>
          </p:nvSpPr>
          <p:spPr bwMode="auto">
            <a:xfrm>
              <a:off x="3182" y="2699"/>
              <a:ext cx="767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latin typeface="宋体" pitchFamily="2" charset="-122"/>
                </a:rPr>
                <a:t> </a:t>
              </a:r>
              <a:r>
                <a:rPr lang="zh-CN" altLang="en-US" sz="1800" b="1">
                  <a:latin typeface="宋体" pitchFamily="2" charset="-122"/>
                </a:rPr>
                <a:t>环形结构</a:t>
              </a:r>
            </a:p>
          </p:txBody>
        </p:sp>
      </p:grpSp>
      <p:grpSp>
        <p:nvGrpSpPr>
          <p:cNvPr id="18437" name="Group 43"/>
          <p:cNvGrpSpPr>
            <a:grpSpLocks/>
          </p:cNvGrpSpPr>
          <p:nvPr/>
        </p:nvGrpSpPr>
        <p:grpSpPr bwMode="auto">
          <a:xfrm>
            <a:off x="5857875" y="5199063"/>
            <a:ext cx="2295525" cy="1506537"/>
            <a:chOff x="3690" y="3120"/>
            <a:chExt cx="1446" cy="949"/>
          </a:xfrm>
        </p:grpSpPr>
        <p:sp>
          <p:nvSpPr>
            <p:cNvPr id="18442" name="Oval 44"/>
            <p:cNvSpPr>
              <a:spLocks noChangeArrowheads="1"/>
            </p:cNvSpPr>
            <p:nvPr/>
          </p:nvSpPr>
          <p:spPr bwMode="auto">
            <a:xfrm>
              <a:off x="4096" y="3312"/>
              <a:ext cx="635" cy="3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3" name="Rectangle 45"/>
            <p:cNvSpPr>
              <a:spLocks noChangeArrowheads="1"/>
            </p:cNvSpPr>
            <p:nvPr/>
          </p:nvSpPr>
          <p:spPr bwMode="auto">
            <a:xfrm>
              <a:off x="4177" y="3312"/>
              <a:ext cx="67" cy="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4" name="Rectangle 46"/>
            <p:cNvSpPr>
              <a:spLocks noChangeArrowheads="1"/>
            </p:cNvSpPr>
            <p:nvPr/>
          </p:nvSpPr>
          <p:spPr bwMode="auto">
            <a:xfrm>
              <a:off x="4582" y="3312"/>
              <a:ext cx="68" cy="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5" name="Rectangle 47"/>
            <p:cNvSpPr>
              <a:spLocks noChangeArrowheads="1"/>
            </p:cNvSpPr>
            <p:nvPr/>
          </p:nvSpPr>
          <p:spPr bwMode="auto">
            <a:xfrm>
              <a:off x="4096" y="3552"/>
              <a:ext cx="67" cy="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6" name="Rectangle 48"/>
            <p:cNvSpPr>
              <a:spLocks noChangeArrowheads="1"/>
            </p:cNvSpPr>
            <p:nvPr/>
          </p:nvSpPr>
          <p:spPr bwMode="auto">
            <a:xfrm>
              <a:off x="4663" y="3552"/>
              <a:ext cx="68" cy="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7" name="Rectangle 49"/>
            <p:cNvSpPr>
              <a:spLocks noChangeArrowheads="1"/>
            </p:cNvSpPr>
            <p:nvPr/>
          </p:nvSpPr>
          <p:spPr bwMode="auto">
            <a:xfrm>
              <a:off x="4663" y="3120"/>
              <a:ext cx="149" cy="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8" name="Rectangle 50"/>
            <p:cNvSpPr>
              <a:spLocks noChangeArrowheads="1"/>
            </p:cNvSpPr>
            <p:nvPr/>
          </p:nvSpPr>
          <p:spPr bwMode="auto">
            <a:xfrm>
              <a:off x="4906" y="3168"/>
              <a:ext cx="149" cy="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9" name="Rectangle 51"/>
            <p:cNvSpPr>
              <a:spLocks noChangeArrowheads="1"/>
            </p:cNvSpPr>
            <p:nvPr/>
          </p:nvSpPr>
          <p:spPr bwMode="auto">
            <a:xfrm>
              <a:off x="4906" y="3312"/>
              <a:ext cx="149" cy="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0" name="Line 52"/>
            <p:cNvSpPr>
              <a:spLocks noChangeShapeType="1"/>
            </p:cNvSpPr>
            <p:nvPr/>
          </p:nvSpPr>
          <p:spPr bwMode="auto">
            <a:xfrm flipV="1">
              <a:off x="4663" y="3160"/>
              <a:ext cx="68" cy="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1" name="Line 53"/>
            <p:cNvSpPr>
              <a:spLocks noChangeShapeType="1"/>
            </p:cNvSpPr>
            <p:nvPr/>
          </p:nvSpPr>
          <p:spPr bwMode="auto">
            <a:xfrm flipV="1">
              <a:off x="4663" y="3208"/>
              <a:ext cx="230" cy="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2" name="Line 54"/>
            <p:cNvSpPr>
              <a:spLocks noChangeShapeType="1"/>
            </p:cNvSpPr>
            <p:nvPr/>
          </p:nvSpPr>
          <p:spPr bwMode="auto">
            <a:xfrm>
              <a:off x="4663" y="3356"/>
              <a:ext cx="2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3" name="Rectangle 55"/>
            <p:cNvSpPr>
              <a:spLocks noChangeArrowheads="1"/>
            </p:cNvSpPr>
            <p:nvPr/>
          </p:nvSpPr>
          <p:spPr bwMode="auto">
            <a:xfrm>
              <a:off x="4987" y="3504"/>
              <a:ext cx="149" cy="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4" name="Rectangle 56"/>
            <p:cNvSpPr>
              <a:spLocks noChangeArrowheads="1"/>
            </p:cNvSpPr>
            <p:nvPr/>
          </p:nvSpPr>
          <p:spPr bwMode="auto">
            <a:xfrm>
              <a:off x="4744" y="3744"/>
              <a:ext cx="149" cy="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5" name="Rectangle 57"/>
            <p:cNvSpPr>
              <a:spLocks noChangeArrowheads="1"/>
            </p:cNvSpPr>
            <p:nvPr/>
          </p:nvSpPr>
          <p:spPr bwMode="auto">
            <a:xfrm>
              <a:off x="4906" y="3648"/>
              <a:ext cx="149" cy="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6" name="Line 58"/>
            <p:cNvSpPr>
              <a:spLocks noChangeShapeType="1"/>
            </p:cNvSpPr>
            <p:nvPr/>
          </p:nvSpPr>
          <p:spPr bwMode="auto">
            <a:xfrm>
              <a:off x="4744" y="3548"/>
              <a:ext cx="2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7" name="Line 59"/>
            <p:cNvSpPr>
              <a:spLocks noChangeShapeType="1"/>
            </p:cNvSpPr>
            <p:nvPr/>
          </p:nvSpPr>
          <p:spPr bwMode="auto">
            <a:xfrm>
              <a:off x="4744" y="3600"/>
              <a:ext cx="149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8" name="Line 60"/>
            <p:cNvSpPr>
              <a:spLocks noChangeShapeType="1"/>
            </p:cNvSpPr>
            <p:nvPr/>
          </p:nvSpPr>
          <p:spPr bwMode="auto">
            <a:xfrm>
              <a:off x="4744" y="3600"/>
              <a:ext cx="68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9" name="Rectangle 61"/>
            <p:cNvSpPr>
              <a:spLocks noChangeArrowheads="1"/>
            </p:cNvSpPr>
            <p:nvPr/>
          </p:nvSpPr>
          <p:spPr bwMode="auto">
            <a:xfrm>
              <a:off x="3690" y="3504"/>
              <a:ext cx="149" cy="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0" name="Rectangle 62"/>
            <p:cNvSpPr>
              <a:spLocks noChangeArrowheads="1"/>
            </p:cNvSpPr>
            <p:nvPr/>
          </p:nvSpPr>
          <p:spPr bwMode="auto">
            <a:xfrm>
              <a:off x="3771" y="3648"/>
              <a:ext cx="149" cy="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1" name="Rectangle 63"/>
            <p:cNvSpPr>
              <a:spLocks noChangeArrowheads="1"/>
            </p:cNvSpPr>
            <p:nvPr/>
          </p:nvSpPr>
          <p:spPr bwMode="auto">
            <a:xfrm>
              <a:off x="4015" y="3744"/>
              <a:ext cx="148" cy="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2" name="Line 64"/>
            <p:cNvSpPr>
              <a:spLocks noChangeShapeType="1"/>
            </p:cNvSpPr>
            <p:nvPr/>
          </p:nvSpPr>
          <p:spPr bwMode="auto">
            <a:xfrm>
              <a:off x="3852" y="3548"/>
              <a:ext cx="2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3" name="Line 65"/>
            <p:cNvSpPr>
              <a:spLocks noChangeShapeType="1"/>
            </p:cNvSpPr>
            <p:nvPr/>
          </p:nvSpPr>
          <p:spPr bwMode="auto">
            <a:xfrm flipV="1">
              <a:off x="3933" y="3592"/>
              <a:ext cx="230" cy="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4" name="Line 66"/>
            <p:cNvSpPr>
              <a:spLocks noChangeShapeType="1"/>
            </p:cNvSpPr>
            <p:nvPr/>
          </p:nvSpPr>
          <p:spPr bwMode="auto">
            <a:xfrm flipV="1">
              <a:off x="4170" y="3592"/>
              <a:ext cx="0" cy="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5" name="Rectangle 67"/>
            <p:cNvSpPr>
              <a:spLocks noChangeArrowheads="1"/>
            </p:cNvSpPr>
            <p:nvPr/>
          </p:nvSpPr>
          <p:spPr bwMode="auto">
            <a:xfrm>
              <a:off x="4015" y="3120"/>
              <a:ext cx="148" cy="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6" name="Rectangle 68"/>
            <p:cNvSpPr>
              <a:spLocks noChangeArrowheads="1"/>
            </p:cNvSpPr>
            <p:nvPr/>
          </p:nvSpPr>
          <p:spPr bwMode="auto">
            <a:xfrm>
              <a:off x="3771" y="3168"/>
              <a:ext cx="149" cy="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7" name="Rectangle 69"/>
            <p:cNvSpPr>
              <a:spLocks noChangeArrowheads="1"/>
            </p:cNvSpPr>
            <p:nvPr/>
          </p:nvSpPr>
          <p:spPr bwMode="auto">
            <a:xfrm>
              <a:off x="3690" y="3312"/>
              <a:ext cx="149" cy="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8" name="Line 70"/>
            <p:cNvSpPr>
              <a:spLocks noChangeShapeType="1"/>
            </p:cNvSpPr>
            <p:nvPr/>
          </p:nvSpPr>
          <p:spPr bwMode="auto">
            <a:xfrm>
              <a:off x="4096" y="3168"/>
              <a:ext cx="67" cy="1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9" name="Line 71"/>
            <p:cNvSpPr>
              <a:spLocks noChangeShapeType="1"/>
            </p:cNvSpPr>
            <p:nvPr/>
          </p:nvSpPr>
          <p:spPr bwMode="auto">
            <a:xfrm>
              <a:off x="3933" y="3216"/>
              <a:ext cx="230" cy="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0" name="Line 72"/>
            <p:cNvSpPr>
              <a:spLocks noChangeShapeType="1"/>
            </p:cNvSpPr>
            <p:nvPr/>
          </p:nvSpPr>
          <p:spPr bwMode="auto">
            <a:xfrm>
              <a:off x="3852" y="3356"/>
              <a:ext cx="3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1" name="Rectangle 73"/>
            <p:cNvSpPr>
              <a:spLocks noChangeArrowheads="1"/>
            </p:cNvSpPr>
            <p:nvPr/>
          </p:nvSpPr>
          <p:spPr bwMode="auto">
            <a:xfrm>
              <a:off x="4072" y="3840"/>
              <a:ext cx="839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1800" b="1">
                  <a:latin typeface="宋体" pitchFamily="2" charset="-122"/>
                </a:rPr>
                <a:t>环星形结构</a:t>
              </a:r>
              <a:endParaRPr lang="zh-CN" altLang="en-US" sz="800">
                <a:latin typeface="宋体" pitchFamily="2" charset="-122"/>
              </a:endParaRPr>
            </a:p>
          </p:txBody>
        </p:sp>
      </p:grpSp>
      <p:sp>
        <p:nvSpPr>
          <p:cNvPr id="1068106" name="Rectangle 7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439" name="Text Box 75"/>
          <p:cNvSpPr txBox="1">
            <a:spLocks noChangeArrowheads="1"/>
          </p:cNvSpPr>
          <p:nvPr/>
        </p:nvSpPr>
        <p:spPr bwMode="auto">
          <a:xfrm>
            <a:off x="8604250" y="1174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4</a:t>
            </a:r>
          </a:p>
        </p:txBody>
      </p:sp>
      <p:sp>
        <p:nvSpPr>
          <p:cNvPr id="18440" name="Text Box 76"/>
          <p:cNvSpPr txBox="1">
            <a:spLocks noChangeArrowheads="1"/>
          </p:cNvSpPr>
          <p:nvPr/>
        </p:nvSpPr>
        <p:spPr bwMode="auto">
          <a:xfrm>
            <a:off x="136525" y="981075"/>
            <a:ext cx="9007475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latin typeface="宋体" pitchFamily="2" charset="-122"/>
              </a:rPr>
              <a:t>  </a:t>
            </a:r>
            <a:r>
              <a:rPr lang="zh-CN" altLang="en-US" b="1">
                <a:latin typeface="宋体" pitchFamily="2" charset="-122"/>
              </a:rPr>
              <a:t>常指组网时线缆的铺设形式；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常采用图论的术语：点</a:t>
            </a:r>
            <a:r>
              <a:rPr lang="en-US" altLang="zh-CN" b="1"/>
              <a:t>—</a:t>
            </a:r>
            <a:r>
              <a:rPr lang="zh-CN" altLang="en-US" b="1">
                <a:latin typeface="宋体" pitchFamily="2" charset="-122"/>
              </a:rPr>
              <a:t>结点（计算机和网络设备）、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                  线</a:t>
            </a:r>
            <a:r>
              <a:rPr lang="en-US" altLang="zh-CN" b="1"/>
              <a:t>—</a:t>
            </a:r>
            <a:r>
              <a:rPr lang="zh-CN" altLang="en-US" b="1">
                <a:latin typeface="宋体" pitchFamily="2" charset="-122"/>
              </a:rPr>
              <a:t>传输媒体。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不同的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线缆及铺设形式</a:t>
            </a:r>
            <a:r>
              <a:rPr lang="zh-CN" altLang="en-US" b="1">
                <a:latin typeface="宋体" pitchFamily="2" charset="-122"/>
              </a:rPr>
              <a:t>导致了不同的媒体访问技术，现阶段常用媒体访问技术来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隐指</a:t>
            </a:r>
            <a:r>
              <a:rPr lang="zh-CN" altLang="en-US" b="1">
                <a:latin typeface="宋体" pitchFamily="2" charset="-122"/>
              </a:rPr>
              <a:t>采用的拓扑结构。</a:t>
            </a:r>
          </a:p>
        </p:txBody>
      </p:sp>
      <p:sp>
        <p:nvSpPr>
          <p:cNvPr id="18441" name="Text Box 77"/>
          <p:cNvSpPr txBox="1">
            <a:spLocks noChangeArrowheads="1"/>
          </p:cNvSpPr>
          <p:nvPr/>
        </p:nvSpPr>
        <p:spPr bwMode="auto">
          <a:xfrm>
            <a:off x="34925" y="115888"/>
            <a:ext cx="28813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4.1.2  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拓扑结构</a:t>
            </a:r>
            <a:endParaRPr lang="zh-CN" altLang="en-US" b="1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Rectangle 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8604250" y="1174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5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96850" y="769938"/>
            <a:ext cx="8761413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） 传输媒体的选择：</a:t>
            </a:r>
            <a:endParaRPr lang="zh-CN" altLang="en-US" sz="2000" b="1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宋体" pitchFamily="2" charset="-122"/>
              <a:buChar char="★"/>
            </a:pPr>
            <a:r>
              <a:rPr lang="zh-CN" altLang="en-US" b="1">
                <a:solidFill>
                  <a:srgbClr val="000099"/>
                </a:solidFill>
                <a:latin typeface="宋体" pitchFamily="2" charset="-122"/>
              </a:rPr>
              <a:t>费用：</a:t>
            </a:r>
            <a:r>
              <a:rPr lang="zh-CN" altLang="en-US" b="1">
                <a:latin typeface="宋体" pitchFamily="2" charset="-122"/>
              </a:rPr>
              <a:t> 购置、安装和维护媒体所需的费用；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宋体" pitchFamily="2" charset="-122"/>
              <a:buChar char="★"/>
            </a:pPr>
            <a:r>
              <a:rPr lang="zh-CN" altLang="en-US" b="1">
                <a:solidFill>
                  <a:srgbClr val="000099"/>
                </a:solidFill>
                <a:latin typeface="宋体" pitchFamily="2" charset="-122"/>
              </a:rPr>
              <a:t>容量：</a:t>
            </a:r>
            <a:r>
              <a:rPr lang="zh-CN" altLang="en-US" b="1">
                <a:latin typeface="宋体" pitchFamily="2" charset="-122"/>
              </a:rPr>
              <a:t> 媒体的性能应满足现在和未来的应用需求；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宋体" pitchFamily="2" charset="-122"/>
              <a:buChar char="★"/>
            </a:pPr>
            <a:r>
              <a:rPr lang="zh-CN" altLang="en-US" b="1">
                <a:solidFill>
                  <a:srgbClr val="000099"/>
                </a:solidFill>
                <a:latin typeface="宋体" pitchFamily="2" charset="-122"/>
              </a:rPr>
              <a:t>可靠性：</a:t>
            </a:r>
            <a:r>
              <a:rPr lang="zh-CN" altLang="en-US" b="1">
                <a:latin typeface="宋体" pitchFamily="2" charset="-122"/>
              </a:rPr>
              <a:t>接线的可靠性、媒体本身的误码率和抗干扰能力等；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宋体" pitchFamily="2" charset="-122"/>
              <a:buChar char="★"/>
            </a:pPr>
            <a:r>
              <a:rPr lang="zh-CN" altLang="en-US" b="1">
                <a:solidFill>
                  <a:srgbClr val="000099"/>
                </a:solidFill>
                <a:latin typeface="宋体" pitchFamily="2" charset="-122"/>
              </a:rPr>
              <a:t>环境：</a:t>
            </a:r>
            <a:r>
              <a:rPr lang="zh-CN" altLang="en-US" b="1">
                <a:latin typeface="宋体" pitchFamily="2" charset="-122"/>
              </a:rPr>
              <a:t>距离、电磁场影响和地势等因素</a:t>
            </a:r>
            <a:endParaRPr lang="zh-CN" altLang="en-US" sz="2000" b="1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zh-CN" altLang="en-US" sz="1000" b="1">
              <a:solidFill>
                <a:srgbClr val="FF0000"/>
              </a:solidFill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2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） 传输媒体的类型            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STP          UTP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宋体" pitchFamily="2" charset="-122"/>
              <a:buChar char="★"/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双绞线 （距离百米以内）</a:t>
            </a:r>
            <a:endParaRPr lang="zh-CN" altLang="en-US" sz="2000" b="1">
              <a:solidFill>
                <a:srgbClr val="FF0000"/>
              </a:solidFill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</a:t>
            </a:r>
            <a:r>
              <a:rPr lang="en-US" altLang="zh-CN" b="1"/>
              <a:t>—</a:t>
            </a:r>
            <a:r>
              <a:rPr lang="en-US" altLang="zh-CN" sz="2000" b="1">
                <a:latin typeface="宋体" pitchFamily="2" charset="-122"/>
              </a:rPr>
              <a:t> </a:t>
            </a:r>
            <a:r>
              <a:rPr lang="zh-CN" altLang="en-US" b="1">
                <a:solidFill>
                  <a:srgbClr val="000099"/>
                </a:solidFill>
                <a:latin typeface="宋体" pitchFamily="2" charset="-122"/>
              </a:rPr>
              <a:t>非屏蔽双绞线；</a:t>
            </a:r>
            <a:endParaRPr lang="zh-CN" altLang="en-US" b="1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</a:t>
            </a:r>
            <a:r>
              <a:rPr lang="en-US" altLang="zh-CN" b="1"/>
              <a:t>—</a:t>
            </a:r>
            <a:r>
              <a:rPr lang="en-US" altLang="zh-CN" b="1">
                <a:latin typeface="宋体" pitchFamily="2" charset="-122"/>
              </a:rPr>
              <a:t> </a:t>
            </a:r>
            <a:r>
              <a:rPr lang="zh-CN" altLang="en-US" b="1">
                <a:solidFill>
                  <a:srgbClr val="000099"/>
                </a:solidFill>
                <a:latin typeface="宋体" pitchFamily="2" charset="-122"/>
              </a:rPr>
              <a:t>屏蔽双绞线</a:t>
            </a:r>
            <a:r>
              <a:rPr lang="en-US" altLang="zh-CN" b="1">
                <a:latin typeface="宋体" pitchFamily="2" charset="-122"/>
              </a:rPr>
              <a:t>:  </a:t>
            </a:r>
            <a:r>
              <a:rPr lang="zh-CN" altLang="en-US" b="1">
                <a:latin typeface="宋体" pitchFamily="2" charset="-122"/>
              </a:rPr>
              <a:t>电气干扰小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电气</a:t>
            </a:r>
            <a:r>
              <a:rPr lang="en-US" altLang="zh-CN" b="1">
                <a:latin typeface="宋体" pitchFamily="2" charset="-122"/>
              </a:rPr>
              <a:t>/</a:t>
            </a:r>
            <a:r>
              <a:rPr lang="zh-CN" altLang="en-US" b="1">
                <a:latin typeface="宋体" pitchFamily="2" charset="-122"/>
              </a:rPr>
              <a:t>电信业协会（</a:t>
            </a:r>
            <a:r>
              <a:rPr lang="en-US" altLang="zh-CN" b="1">
                <a:latin typeface="宋体" pitchFamily="2" charset="-122"/>
              </a:rPr>
              <a:t>EIA/TIA</a:t>
            </a:r>
            <a:r>
              <a:rPr lang="zh-CN" altLang="en-US" b="1">
                <a:latin typeface="宋体" pitchFamily="2" charset="-122"/>
              </a:rPr>
              <a:t>）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    根据线的质量分类：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79388" y="5516563"/>
            <a:ext cx="1368425" cy="360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类型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1547813" y="5516563"/>
            <a:ext cx="792162" cy="360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3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2339975" y="5516563"/>
            <a:ext cx="792163" cy="360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4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3132138" y="5516563"/>
            <a:ext cx="792162" cy="360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5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3924300" y="5516563"/>
            <a:ext cx="792163" cy="360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5+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4716463" y="5516563"/>
            <a:ext cx="792162" cy="360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6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5508625" y="5516563"/>
            <a:ext cx="792163" cy="360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7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179388" y="5876925"/>
            <a:ext cx="1368425" cy="36036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带宽</a:t>
            </a:r>
            <a:r>
              <a:rPr lang="en-US" altLang="zh-CN" sz="1800" b="1"/>
              <a:t>(MHz)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1547813" y="5876925"/>
            <a:ext cx="792162" cy="36036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16MHz</a:t>
            </a: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2339975" y="5876925"/>
            <a:ext cx="792163" cy="36036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20</a:t>
            </a: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3132138" y="5876925"/>
            <a:ext cx="792162" cy="36036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100</a:t>
            </a: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3924300" y="5876925"/>
            <a:ext cx="792163" cy="36036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175</a:t>
            </a:r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4716463" y="5876925"/>
            <a:ext cx="792162" cy="36036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200</a:t>
            </a: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5508625" y="5876925"/>
            <a:ext cx="792163" cy="36036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600</a:t>
            </a:r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179388" y="6237288"/>
            <a:ext cx="1368425" cy="360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速率</a:t>
            </a:r>
            <a:r>
              <a:rPr lang="en-US" altLang="zh-CN" sz="1800" b="1"/>
              <a:t>(Mbps)</a:t>
            </a:r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1547813" y="6237288"/>
            <a:ext cx="792162" cy="360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10</a:t>
            </a:r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2339975" y="6237288"/>
            <a:ext cx="792163" cy="360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20</a:t>
            </a:r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3132138" y="6237288"/>
            <a:ext cx="792162" cy="360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100</a:t>
            </a:r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3924300" y="6237288"/>
            <a:ext cx="792163" cy="360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1000</a:t>
            </a:r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4716463" y="6237288"/>
            <a:ext cx="792162" cy="360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1000</a:t>
            </a:r>
          </a:p>
        </p:txBody>
      </p:sp>
      <p:sp>
        <p:nvSpPr>
          <p:cNvPr id="19481" name="Rectangle 25"/>
          <p:cNvSpPr>
            <a:spLocks noChangeArrowheads="1"/>
          </p:cNvSpPr>
          <p:nvPr/>
        </p:nvSpPr>
        <p:spPr bwMode="auto">
          <a:xfrm>
            <a:off x="5508625" y="6237288"/>
            <a:ext cx="792163" cy="3603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10G</a:t>
            </a:r>
          </a:p>
        </p:txBody>
      </p:sp>
      <p:pic>
        <p:nvPicPr>
          <p:cNvPr id="19482" name="Picture 26" descr="未标题-1 拷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125" y="3429000"/>
            <a:ext cx="1944688" cy="145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179388" y="188913"/>
            <a:ext cx="44751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4.1.3 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传输媒体和传输技术</a:t>
            </a:r>
            <a:endParaRPr lang="zh-CN" altLang="en-US" b="1">
              <a:latin typeface="宋体" pitchFamily="2" charset="-122"/>
            </a:endParaRPr>
          </a:p>
        </p:txBody>
      </p:sp>
      <p:pic>
        <p:nvPicPr>
          <p:cNvPr id="19484" name="Picture 28" descr="图片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6150" y="3427413"/>
            <a:ext cx="16160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85" name="Picture 29" descr="图片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125" y="5084763"/>
            <a:ext cx="2017713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082" name="Rectangle 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8604250" y="1174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6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88925" y="877888"/>
            <a:ext cx="693261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</a:rPr>
              <a:t>★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同轴电缆（细缆：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1.02cm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，粗缆：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2.54cm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）</a:t>
            </a:r>
          </a:p>
          <a:p>
            <a:pPr>
              <a:spcBef>
                <a:spcPct val="20000"/>
              </a:spcBef>
              <a:buFont typeface="宋体" pitchFamily="2" charset="-122"/>
              <a:buNone/>
            </a:pPr>
            <a:r>
              <a:rPr lang="zh-CN" altLang="en-US" b="1">
                <a:latin typeface="宋体" pitchFamily="2" charset="-122"/>
              </a:rPr>
              <a:t>   通信距离可达数公里，传输速率可达</a:t>
            </a:r>
            <a:r>
              <a:rPr lang="en-US" altLang="zh-CN" b="1">
                <a:latin typeface="宋体" pitchFamily="2" charset="-122"/>
              </a:rPr>
              <a:t>100Mbps</a:t>
            </a:r>
            <a:r>
              <a:rPr lang="zh-CN" altLang="en-US" b="1">
                <a:latin typeface="宋体" pitchFamily="2" charset="-122"/>
              </a:rPr>
              <a:t>；</a:t>
            </a:r>
          </a:p>
        </p:txBody>
      </p:sp>
      <p:grpSp>
        <p:nvGrpSpPr>
          <p:cNvPr id="20485" name="Group 5"/>
          <p:cNvGrpSpPr>
            <a:grpSpLocks/>
          </p:cNvGrpSpPr>
          <p:nvPr/>
        </p:nvGrpSpPr>
        <p:grpSpPr bwMode="auto">
          <a:xfrm>
            <a:off x="179388" y="1963738"/>
            <a:ext cx="4625975" cy="1249362"/>
            <a:chOff x="1338" y="1207"/>
            <a:chExt cx="2914" cy="787"/>
          </a:xfrm>
        </p:grpSpPr>
        <p:sp>
          <p:nvSpPr>
            <p:cNvPr id="20490" name="Rectangle 6"/>
            <p:cNvSpPr>
              <a:spLocks noChangeArrowheads="1"/>
            </p:cNvSpPr>
            <p:nvPr/>
          </p:nvSpPr>
          <p:spPr bwMode="auto">
            <a:xfrm>
              <a:off x="3835" y="1207"/>
              <a:ext cx="406" cy="2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0" lang="zh-CN" altLang="en-US" sz="1400" b="1">
                  <a:latin typeface="Tahoma" pitchFamily="34" charset="0"/>
                </a:rPr>
                <a:t>外壳</a:t>
              </a:r>
            </a:p>
          </p:txBody>
        </p:sp>
        <p:sp>
          <p:nvSpPr>
            <p:cNvPr id="20491" name="Rectangle 7"/>
            <p:cNvSpPr>
              <a:spLocks noChangeArrowheads="1"/>
            </p:cNvSpPr>
            <p:nvPr/>
          </p:nvSpPr>
          <p:spPr bwMode="auto">
            <a:xfrm>
              <a:off x="1338" y="1207"/>
              <a:ext cx="406" cy="25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kumimoji="0" lang="zh-CN" altLang="en-US" sz="1400" b="1">
                  <a:latin typeface="Tahoma" pitchFamily="34" charset="0"/>
                </a:rPr>
                <a:t>铜芯</a:t>
              </a:r>
            </a:p>
          </p:txBody>
        </p:sp>
        <p:sp>
          <p:nvSpPr>
            <p:cNvPr id="20492" name="Rectangle 8"/>
            <p:cNvSpPr>
              <a:spLocks noChangeArrowheads="1"/>
            </p:cNvSpPr>
            <p:nvPr/>
          </p:nvSpPr>
          <p:spPr bwMode="auto">
            <a:xfrm>
              <a:off x="1930" y="1221"/>
              <a:ext cx="406" cy="25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0" lang="zh-CN" altLang="en-US" sz="1400" b="1">
                  <a:latin typeface="Tahoma" pitchFamily="34" charset="0"/>
                </a:rPr>
                <a:t>绝缘层</a:t>
              </a:r>
            </a:p>
          </p:txBody>
        </p:sp>
        <p:sp>
          <p:nvSpPr>
            <p:cNvPr id="20493" name="Rectangle 9"/>
            <p:cNvSpPr>
              <a:spLocks noChangeArrowheads="1"/>
            </p:cNvSpPr>
            <p:nvPr/>
          </p:nvSpPr>
          <p:spPr bwMode="auto">
            <a:xfrm>
              <a:off x="2702" y="1207"/>
              <a:ext cx="541" cy="2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0" lang="zh-CN" altLang="en-US" sz="1400" b="1">
                  <a:latin typeface="Tahoma" pitchFamily="34" charset="0"/>
                </a:rPr>
                <a:t>外层导体</a:t>
              </a:r>
            </a:p>
          </p:txBody>
        </p:sp>
        <p:pic>
          <p:nvPicPr>
            <p:cNvPr id="20494" name="Picture 10" descr="未标题-2 拷贝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08" y="1434"/>
              <a:ext cx="2744" cy="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486" name="Text Box 11"/>
          <p:cNvSpPr txBox="1">
            <a:spLocks noChangeArrowheads="1"/>
          </p:cNvSpPr>
          <p:nvPr/>
        </p:nvSpPr>
        <p:spPr bwMode="auto">
          <a:xfrm>
            <a:off x="250825" y="188913"/>
            <a:ext cx="4016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(2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） 传输媒体的类型（续）</a:t>
            </a:r>
            <a:endParaRPr lang="zh-CN" altLang="en-US" b="1">
              <a:latin typeface="宋体" pitchFamily="2" charset="-122"/>
            </a:endParaRPr>
          </a:p>
        </p:txBody>
      </p:sp>
      <p:pic>
        <p:nvPicPr>
          <p:cNvPr id="20487" name="Picture 12" descr="图片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0" y="2205038"/>
            <a:ext cx="3602038" cy="224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8" name="Picture 13" descr="图片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4100" y="4652963"/>
            <a:ext cx="4029075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9" name="Picture 14" descr="图片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750" y="3648075"/>
            <a:ext cx="3962400" cy="215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23850" y="981075"/>
            <a:ext cx="8382000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 typeface="宋体" pitchFamily="2" charset="-122"/>
              <a:buChar char="★"/>
            </a:pP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光纤（光缆）：</a:t>
            </a:r>
            <a:r>
              <a:rPr lang="zh-CN" altLang="en-US" b="1" dirty="0">
                <a:latin typeface="宋体" pitchFamily="2" charset="-122"/>
              </a:rPr>
              <a:t>具有误码率低、频带宽、绝缘性能高、抗干扰能力强，体积小和重量轻的特点。</a:t>
            </a: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rgbClr val="000099"/>
                </a:solidFill>
              </a:rPr>
              <a:t>—</a:t>
            </a:r>
            <a:r>
              <a:rPr lang="zh-CN" altLang="en-US" b="1" dirty="0">
                <a:solidFill>
                  <a:srgbClr val="000099"/>
                </a:solidFill>
                <a:latin typeface="宋体" pitchFamily="2" charset="-122"/>
              </a:rPr>
              <a:t>单模光纤</a:t>
            </a:r>
            <a:r>
              <a:rPr lang="zh-CN" altLang="en-US" b="1" dirty="0">
                <a:latin typeface="宋体" pitchFamily="2" charset="-122"/>
              </a:rPr>
              <a:t>：支持激光传输，距离可达</a:t>
            </a:r>
            <a:r>
              <a:rPr lang="en-US" altLang="zh-CN" b="1" dirty="0">
                <a:latin typeface="宋体" pitchFamily="2" charset="-122"/>
              </a:rPr>
              <a:t>100</a:t>
            </a:r>
            <a:r>
              <a:rPr lang="zh-CN" altLang="en-US" b="1" dirty="0">
                <a:latin typeface="宋体" pitchFamily="2" charset="-122"/>
              </a:rPr>
              <a:t>公里；</a:t>
            </a: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rgbClr val="000099"/>
                </a:solidFill>
              </a:rPr>
              <a:t>—</a:t>
            </a:r>
            <a:r>
              <a:rPr lang="zh-CN" altLang="en-US" b="1" dirty="0">
                <a:solidFill>
                  <a:srgbClr val="000099"/>
                </a:solidFill>
                <a:latin typeface="宋体" pitchFamily="2" charset="-122"/>
              </a:rPr>
              <a:t>多模光纤</a:t>
            </a:r>
            <a:r>
              <a:rPr lang="zh-CN" altLang="en-US" b="1" dirty="0">
                <a:latin typeface="宋体" pitchFamily="2" charset="-122"/>
              </a:rPr>
              <a:t>：支持荧光传输，距离一般在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公里以内。</a:t>
            </a:r>
          </a:p>
          <a:p>
            <a:pPr>
              <a:lnSpc>
                <a:spcPct val="135000"/>
              </a:lnSpc>
              <a:spcAft>
                <a:spcPct val="20000"/>
              </a:spcAft>
            </a:pPr>
            <a:r>
              <a:rPr lang="zh-CN" altLang="en-US" b="1" dirty="0">
                <a:solidFill>
                  <a:srgbClr val="000099"/>
                </a:solidFill>
                <a:latin typeface="宋体" pitchFamily="2" charset="-122"/>
              </a:rPr>
              <a:t>  实验传输速率可达</a:t>
            </a:r>
            <a:r>
              <a:rPr lang="en-US" altLang="zh-CN" b="1" dirty="0">
                <a:solidFill>
                  <a:srgbClr val="000099"/>
                </a:solidFill>
                <a:latin typeface="宋体" pitchFamily="2" charset="-122"/>
              </a:rPr>
              <a:t>50Tbps</a:t>
            </a:r>
            <a:r>
              <a:rPr lang="zh-CN" altLang="en-US" b="1" dirty="0">
                <a:solidFill>
                  <a:srgbClr val="000099"/>
                </a:solidFill>
                <a:latin typeface="宋体" pitchFamily="2" charset="-122"/>
              </a:rPr>
              <a:t>，实用速率已达</a:t>
            </a:r>
            <a:r>
              <a:rPr lang="en-US" altLang="zh-CN" b="1" dirty="0">
                <a:solidFill>
                  <a:srgbClr val="000099"/>
                </a:solidFill>
                <a:latin typeface="宋体" pitchFamily="2" charset="-122"/>
              </a:rPr>
              <a:t>100Gbps</a:t>
            </a:r>
            <a:r>
              <a:rPr lang="zh-CN" altLang="en-US" b="1" dirty="0">
                <a:latin typeface="宋体" pitchFamily="2" charset="-122"/>
              </a:rPr>
              <a:t>。</a:t>
            </a:r>
            <a:endParaRPr lang="zh-CN" altLang="en-US" sz="1600" b="1" dirty="0">
              <a:latin typeface="宋体" pitchFamily="2" charset="-122"/>
            </a:endParaRPr>
          </a:p>
        </p:txBody>
      </p:sp>
      <p:sp>
        <p:nvSpPr>
          <p:cNvPr id="1071107" name="Rectangle 3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8604250" y="1174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7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288925" y="249238"/>
            <a:ext cx="4016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(2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） 传输媒体的类型（续）</a:t>
            </a:r>
            <a:endParaRPr lang="zh-CN" altLang="en-US" b="1">
              <a:latin typeface="宋体" pitchFamily="2" charset="-122"/>
            </a:endParaRP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4929198"/>
            <a:ext cx="1567867" cy="157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2" y="4929197"/>
            <a:ext cx="3000364" cy="1596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4929198"/>
            <a:ext cx="3357586" cy="1616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1" name="Picture 7" descr="图片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57818" y="3357562"/>
            <a:ext cx="1801982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2" name="Picture 8" descr="图片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7017" y="3357562"/>
            <a:ext cx="1885577" cy="141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5720" y="3357562"/>
            <a:ext cx="5000659" cy="135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1557203" y="650083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室内多芯</a:t>
            </a:r>
            <a:endParaRPr lang="zh-CN" alt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128971" y="650083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室外单芯</a:t>
            </a:r>
            <a:endParaRPr lang="zh-CN" alt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629301" y="650083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室内单芯</a:t>
            </a:r>
            <a:endParaRPr lang="zh-CN" alt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42875" y="4652963"/>
            <a:ext cx="88931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20000"/>
              </a:spcAft>
              <a:buFont typeface="宋体" pitchFamily="2" charset="-122"/>
              <a:buChar char="★"/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宽带传输</a:t>
            </a:r>
            <a:r>
              <a:rPr lang="en-US" altLang="zh-CN" b="1">
                <a:latin typeface="宋体" pitchFamily="2" charset="-122"/>
              </a:rPr>
              <a:t>:</a:t>
            </a:r>
          </a:p>
          <a:p>
            <a:pPr>
              <a:lnSpc>
                <a:spcPct val="120000"/>
              </a:lnSpc>
              <a:buFont typeface="宋体" pitchFamily="2" charset="-122"/>
              <a:buNone/>
            </a:pPr>
            <a:r>
              <a:rPr lang="en-US" altLang="zh-CN" b="1">
                <a:latin typeface="宋体" pitchFamily="2" charset="-122"/>
              </a:rPr>
              <a:t>  </a:t>
            </a:r>
            <a:r>
              <a:rPr lang="zh-CN" altLang="en-US" b="1">
                <a:latin typeface="宋体" pitchFamily="2" charset="-122"/>
              </a:rPr>
              <a:t>采用调制的方法，以连续不间断的电磁波形式来传输信号；</a:t>
            </a:r>
          </a:p>
          <a:p>
            <a:pPr>
              <a:lnSpc>
                <a:spcPct val="120000"/>
              </a:lnSpc>
              <a:buFont typeface="宋体" pitchFamily="2" charset="-122"/>
              <a:buNone/>
            </a:pPr>
            <a:r>
              <a:rPr lang="zh-CN" altLang="en-US" b="1">
                <a:latin typeface="宋体" pitchFamily="2" charset="-122"/>
              </a:rPr>
              <a:t>  常采用频分多路复用的技术，支持多路信号的传输；</a:t>
            </a:r>
            <a:endParaRPr lang="en-US" altLang="en-US" b="1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宋体" pitchFamily="2" charset="-122"/>
              </a:rPr>
              <a:t>  与基带传输相比，具有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较高的传输速率和抗干扰的能力。</a:t>
            </a:r>
            <a:endParaRPr lang="zh-CN" altLang="en-US" sz="1000" b="1">
              <a:latin typeface="宋体" pitchFamily="2" charset="-122"/>
            </a:endParaRPr>
          </a:p>
        </p:txBody>
      </p:sp>
      <p:sp>
        <p:nvSpPr>
          <p:cNvPr id="1072131" name="Rectangle 3"/>
          <p:cNvSpPr>
            <a:spLocks noChangeArrowheads="1"/>
          </p:cNvSpPr>
          <p:nvPr/>
        </p:nvSpPr>
        <p:spPr bwMode="auto">
          <a:xfrm>
            <a:off x="228600" y="7620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8604250" y="1174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8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76200" y="835025"/>
            <a:ext cx="8839200" cy="244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zh-CN" b="1" dirty="0">
                <a:solidFill>
                  <a:srgbClr val="FF0000"/>
                </a:solidFill>
              </a:rPr>
              <a:t>★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基带传输（近距离传输）</a:t>
            </a:r>
            <a:r>
              <a:rPr lang="en-US" altLang="zh-CN" b="1" dirty="0">
                <a:latin typeface="宋体" pitchFamily="2" charset="-122"/>
              </a:rPr>
              <a:t>:</a:t>
            </a:r>
          </a:p>
          <a:p>
            <a:pPr>
              <a:lnSpc>
                <a:spcPct val="135000"/>
              </a:lnSpc>
              <a:buFont typeface="宋体" pitchFamily="2" charset="-122"/>
              <a:buNone/>
            </a:pPr>
            <a:r>
              <a:rPr lang="en-US" altLang="zh-CN" b="1" dirty="0">
                <a:latin typeface="宋体" pitchFamily="2" charset="-122"/>
              </a:rPr>
              <a:t>  </a:t>
            </a:r>
            <a:r>
              <a:rPr lang="zh-CN" altLang="en-US" b="1" dirty="0">
                <a:latin typeface="宋体" pitchFamily="2" charset="-122"/>
              </a:rPr>
              <a:t>保持数据波的原样进行传输；</a:t>
            </a:r>
          </a:p>
          <a:p>
            <a:pPr>
              <a:lnSpc>
                <a:spcPct val="135000"/>
              </a:lnSpc>
              <a:buFont typeface="宋体" pitchFamily="2" charset="-122"/>
              <a:buNone/>
            </a:pPr>
            <a:r>
              <a:rPr lang="zh-CN" altLang="en-US" b="1" dirty="0">
                <a:latin typeface="宋体" pitchFamily="2" charset="-122"/>
              </a:rPr>
              <a:t>  常采用时分（或波分）多路复用技术支持多路信号传输；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zh-CN" altLang="en-US" b="1" dirty="0">
                <a:latin typeface="宋体" pitchFamily="2" charset="-122"/>
              </a:rPr>
              <a:t>  数据波信号的传输会随着距离的增加而衰减，随着频率的增加而容易发生畸变，因此，基带传输不适合高速和远距离的传输。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53975" y="44450"/>
            <a:ext cx="2789238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3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） 传输技术</a:t>
            </a:r>
            <a:endParaRPr lang="zh-CN" altLang="en-US" b="1">
              <a:latin typeface="宋体" pitchFamily="2" charset="-122"/>
            </a:endParaRPr>
          </a:p>
        </p:txBody>
      </p:sp>
      <p:grpSp>
        <p:nvGrpSpPr>
          <p:cNvPr id="22535" name="Group 55"/>
          <p:cNvGrpSpPr>
            <a:grpSpLocks/>
          </p:cNvGrpSpPr>
          <p:nvPr/>
        </p:nvGrpSpPr>
        <p:grpSpPr bwMode="auto">
          <a:xfrm>
            <a:off x="1331913" y="3717925"/>
            <a:ext cx="2414587" cy="647700"/>
            <a:chOff x="839" y="2342"/>
            <a:chExt cx="1521" cy="408"/>
          </a:xfrm>
        </p:grpSpPr>
        <p:grpSp>
          <p:nvGrpSpPr>
            <p:cNvPr id="22545" name="Group 28"/>
            <p:cNvGrpSpPr>
              <a:grpSpLocks/>
            </p:cNvGrpSpPr>
            <p:nvPr/>
          </p:nvGrpSpPr>
          <p:grpSpPr bwMode="auto">
            <a:xfrm>
              <a:off x="1247" y="2342"/>
              <a:ext cx="635" cy="136"/>
              <a:chOff x="1247" y="2432"/>
              <a:chExt cx="635" cy="136"/>
            </a:xfrm>
          </p:grpSpPr>
          <p:sp>
            <p:nvSpPr>
              <p:cNvPr id="22549" name="Line 8"/>
              <p:cNvSpPr>
                <a:spLocks noChangeShapeType="1"/>
              </p:cNvSpPr>
              <p:nvPr/>
            </p:nvSpPr>
            <p:spPr bwMode="auto">
              <a:xfrm>
                <a:off x="1247" y="2568"/>
                <a:ext cx="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50" name="Line 9"/>
              <p:cNvSpPr>
                <a:spLocks noChangeShapeType="1"/>
              </p:cNvSpPr>
              <p:nvPr/>
            </p:nvSpPr>
            <p:spPr bwMode="auto">
              <a:xfrm>
                <a:off x="1318" y="2432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51" name="Line 10"/>
              <p:cNvSpPr>
                <a:spLocks noChangeShapeType="1"/>
              </p:cNvSpPr>
              <p:nvPr/>
            </p:nvSpPr>
            <p:spPr bwMode="auto">
              <a:xfrm>
                <a:off x="1318" y="2432"/>
                <a:ext cx="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52" name="Line 11"/>
              <p:cNvSpPr>
                <a:spLocks noChangeShapeType="1"/>
              </p:cNvSpPr>
              <p:nvPr/>
            </p:nvSpPr>
            <p:spPr bwMode="auto">
              <a:xfrm>
                <a:off x="1388" y="2432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53" name="Line 12"/>
              <p:cNvSpPr>
                <a:spLocks noChangeShapeType="1"/>
              </p:cNvSpPr>
              <p:nvPr/>
            </p:nvSpPr>
            <p:spPr bwMode="auto">
              <a:xfrm>
                <a:off x="1388" y="2568"/>
                <a:ext cx="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54" name="Line 13"/>
              <p:cNvSpPr>
                <a:spLocks noChangeShapeType="1"/>
              </p:cNvSpPr>
              <p:nvPr/>
            </p:nvSpPr>
            <p:spPr bwMode="auto">
              <a:xfrm>
                <a:off x="1459" y="2432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55" name="Line 14"/>
              <p:cNvSpPr>
                <a:spLocks noChangeShapeType="1"/>
              </p:cNvSpPr>
              <p:nvPr/>
            </p:nvSpPr>
            <p:spPr bwMode="auto">
              <a:xfrm>
                <a:off x="1459" y="2432"/>
                <a:ext cx="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56" name="Line 15"/>
              <p:cNvSpPr>
                <a:spLocks noChangeShapeType="1"/>
              </p:cNvSpPr>
              <p:nvPr/>
            </p:nvSpPr>
            <p:spPr bwMode="auto">
              <a:xfrm>
                <a:off x="1529" y="2432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57" name="Line 16"/>
              <p:cNvSpPr>
                <a:spLocks noChangeShapeType="1"/>
              </p:cNvSpPr>
              <p:nvPr/>
            </p:nvSpPr>
            <p:spPr bwMode="auto">
              <a:xfrm>
                <a:off x="1529" y="2568"/>
                <a:ext cx="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58" name="Line 17"/>
              <p:cNvSpPr>
                <a:spLocks noChangeShapeType="1"/>
              </p:cNvSpPr>
              <p:nvPr/>
            </p:nvSpPr>
            <p:spPr bwMode="auto">
              <a:xfrm>
                <a:off x="1600" y="2432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59" name="Line 18"/>
              <p:cNvSpPr>
                <a:spLocks noChangeShapeType="1"/>
              </p:cNvSpPr>
              <p:nvPr/>
            </p:nvSpPr>
            <p:spPr bwMode="auto">
              <a:xfrm>
                <a:off x="1600" y="2432"/>
                <a:ext cx="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0" name="Line 19"/>
              <p:cNvSpPr>
                <a:spLocks noChangeShapeType="1"/>
              </p:cNvSpPr>
              <p:nvPr/>
            </p:nvSpPr>
            <p:spPr bwMode="auto">
              <a:xfrm>
                <a:off x="1670" y="2432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1" name="Line 20"/>
              <p:cNvSpPr>
                <a:spLocks noChangeShapeType="1"/>
              </p:cNvSpPr>
              <p:nvPr/>
            </p:nvSpPr>
            <p:spPr bwMode="auto">
              <a:xfrm>
                <a:off x="1670" y="2568"/>
                <a:ext cx="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2" name="Line 21"/>
              <p:cNvSpPr>
                <a:spLocks noChangeShapeType="1"/>
              </p:cNvSpPr>
              <p:nvPr/>
            </p:nvSpPr>
            <p:spPr bwMode="auto">
              <a:xfrm>
                <a:off x="1741" y="2432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3" name="Line 22"/>
              <p:cNvSpPr>
                <a:spLocks noChangeShapeType="1"/>
              </p:cNvSpPr>
              <p:nvPr/>
            </p:nvSpPr>
            <p:spPr bwMode="auto">
              <a:xfrm>
                <a:off x="1741" y="2432"/>
                <a:ext cx="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4" name="Line 23"/>
              <p:cNvSpPr>
                <a:spLocks noChangeShapeType="1"/>
              </p:cNvSpPr>
              <p:nvPr/>
            </p:nvSpPr>
            <p:spPr bwMode="auto">
              <a:xfrm>
                <a:off x="1811" y="2432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5" name="Line 24"/>
              <p:cNvSpPr>
                <a:spLocks noChangeShapeType="1"/>
              </p:cNvSpPr>
              <p:nvPr/>
            </p:nvSpPr>
            <p:spPr bwMode="auto">
              <a:xfrm>
                <a:off x="1811" y="2568"/>
                <a:ext cx="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546" name="Line 25"/>
            <p:cNvSpPr>
              <a:spLocks noChangeShapeType="1"/>
            </p:cNvSpPr>
            <p:nvPr/>
          </p:nvSpPr>
          <p:spPr bwMode="auto">
            <a:xfrm flipV="1">
              <a:off x="1066" y="2569"/>
              <a:ext cx="998" cy="0"/>
            </a:xfrm>
            <a:prstGeom prst="line">
              <a:avLst/>
            </a:prstGeom>
            <a:noFill/>
            <a:ln w="38100">
              <a:solidFill>
                <a:srgbClr val="FF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2547" name="Picture 2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9" y="2388"/>
              <a:ext cx="342" cy="3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22548" name="Picture 27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18" y="2342"/>
              <a:ext cx="342" cy="3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grpSp>
        <p:nvGrpSpPr>
          <p:cNvPr id="22536" name="Group 56"/>
          <p:cNvGrpSpPr>
            <a:grpSpLocks/>
          </p:cNvGrpSpPr>
          <p:nvPr/>
        </p:nvGrpSpPr>
        <p:grpSpPr bwMode="auto">
          <a:xfrm>
            <a:off x="5181600" y="3644900"/>
            <a:ext cx="2414588" cy="647700"/>
            <a:chOff x="3264" y="2296"/>
            <a:chExt cx="1521" cy="408"/>
          </a:xfrm>
        </p:grpSpPr>
        <p:sp>
          <p:nvSpPr>
            <p:cNvPr id="22537" name="Line 47"/>
            <p:cNvSpPr>
              <a:spLocks noChangeShapeType="1"/>
            </p:cNvSpPr>
            <p:nvPr/>
          </p:nvSpPr>
          <p:spPr bwMode="auto">
            <a:xfrm flipV="1">
              <a:off x="3491" y="2523"/>
              <a:ext cx="998" cy="0"/>
            </a:xfrm>
            <a:prstGeom prst="line">
              <a:avLst/>
            </a:prstGeom>
            <a:noFill/>
            <a:ln w="38100">
              <a:solidFill>
                <a:srgbClr val="FF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2538" name="Picture 48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64" y="2342"/>
              <a:ext cx="342" cy="3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22539" name="Picture 49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43" y="2296"/>
              <a:ext cx="342" cy="3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grpSp>
          <p:nvGrpSpPr>
            <p:cNvPr id="22540" name="Group 50"/>
            <p:cNvGrpSpPr>
              <a:grpSpLocks/>
            </p:cNvGrpSpPr>
            <p:nvPr/>
          </p:nvGrpSpPr>
          <p:grpSpPr bwMode="auto">
            <a:xfrm>
              <a:off x="3742" y="2296"/>
              <a:ext cx="499" cy="181"/>
              <a:chOff x="4921" y="3521"/>
              <a:chExt cx="726" cy="272"/>
            </a:xfrm>
          </p:grpSpPr>
          <p:sp>
            <p:nvSpPr>
              <p:cNvPr id="22541" name="Freeform 51"/>
              <p:cNvSpPr>
                <a:spLocks/>
              </p:cNvSpPr>
              <p:nvPr/>
            </p:nvSpPr>
            <p:spPr bwMode="auto">
              <a:xfrm>
                <a:off x="4921" y="3521"/>
                <a:ext cx="182" cy="272"/>
              </a:xfrm>
              <a:custGeom>
                <a:avLst/>
                <a:gdLst>
                  <a:gd name="T0" fmla="*/ 0 w 182"/>
                  <a:gd name="T1" fmla="*/ 136 h 272"/>
                  <a:gd name="T2" fmla="*/ 46 w 182"/>
                  <a:gd name="T3" fmla="*/ 0 h 272"/>
                  <a:gd name="T4" fmla="*/ 91 w 182"/>
                  <a:gd name="T5" fmla="*/ 136 h 272"/>
                  <a:gd name="T6" fmla="*/ 136 w 182"/>
                  <a:gd name="T7" fmla="*/ 272 h 272"/>
                  <a:gd name="T8" fmla="*/ 182 w 182"/>
                  <a:gd name="T9" fmla="*/ 136 h 2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272"/>
                  <a:gd name="T17" fmla="*/ 182 w 182"/>
                  <a:gd name="T18" fmla="*/ 272 h 2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272">
                    <a:moveTo>
                      <a:pt x="0" y="136"/>
                    </a:moveTo>
                    <a:cubicBezTo>
                      <a:pt x="15" y="68"/>
                      <a:pt x="31" y="0"/>
                      <a:pt x="46" y="0"/>
                    </a:cubicBezTo>
                    <a:cubicBezTo>
                      <a:pt x="61" y="0"/>
                      <a:pt x="76" y="91"/>
                      <a:pt x="91" y="136"/>
                    </a:cubicBezTo>
                    <a:cubicBezTo>
                      <a:pt x="106" y="181"/>
                      <a:pt x="121" y="272"/>
                      <a:pt x="136" y="272"/>
                    </a:cubicBezTo>
                    <a:cubicBezTo>
                      <a:pt x="151" y="272"/>
                      <a:pt x="166" y="204"/>
                      <a:pt x="182" y="1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2" name="Freeform 52"/>
              <p:cNvSpPr>
                <a:spLocks/>
              </p:cNvSpPr>
              <p:nvPr/>
            </p:nvSpPr>
            <p:spPr bwMode="auto">
              <a:xfrm>
                <a:off x="5103" y="3521"/>
                <a:ext cx="182" cy="272"/>
              </a:xfrm>
              <a:custGeom>
                <a:avLst/>
                <a:gdLst>
                  <a:gd name="T0" fmla="*/ 0 w 182"/>
                  <a:gd name="T1" fmla="*/ 136 h 272"/>
                  <a:gd name="T2" fmla="*/ 46 w 182"/>
                  <a:gd name="T3" fmla="*/ 0 h 272"/>
                  <a:gd name="T4" fmla="*/ 91 w 182"/>
                  <a:gd name="T5" fmla="*/ 136 h 272"/>
                  <a:gd name="T6" fmla="*/ 136 w 182"/>
                  <a:gd name="T7" fmla="*/ 272 h 272"/>
                  <a:gd name="T8" fmla="*/ 182 w 182"/>
                  <a:gd name="T9" fmla="*/ 136 h 2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272"/>
                  <a:gd name="T17" fmla="*/ 182 w 182"/>
                  <a:gd name="T18" fmla="*/ 272 h 2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272">
                    <a:moveTo>
                      <a:pt x="0" y="136"/>
                    </a:moveTo>
                    <a:cubicBezTo>
                      <a:pt x="15" y="68"/>
                      <a:pt x="31" y="0"/>
                      <a:pt x="46" y="0"/>
                    </a:cubicBezTo>
                    <a:cubicBezTo>
                      <a:pt x="61" y="0"/>
                      <a:pt x="76" y="91"/>
                      <a:pt x="91" y="136"/>
                    </a:cubicBezTo>
                    <a:cubicBezTo>
                      <a:pt x="106" y="181"/>
                      <a:pt x="121" y="272"/>
                      <a:pt x="136" y="272"/>
                    </a:cubicBezTo>
                    <a:cubicBezTo>
                      <a:pt x="151" y="272"/>
                      <a:pt x="166" y="204"/>
                      <a:pt x="182" y="1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3" name="Freeform 53"/>
              <p:cNvSpPr>
                <a:spLocks/>
              </p:cNvSpPr>
              <p:nvPr/>
            </p:nvSpPr>
            <p:spPr bwMode="auto">
              <a:xfrm>
                <a:off x="5284" y="3521"/>
                <a:ext cx="182" cy="272"/>
              </a:xfrm>
              <a:custGeom>
                <a:avLst/>
                <a:gdLst>
                  <a:gd name="T0" fmla="*/ 0 w 182"/>
                  <a:gd name="T1" fmla="*/ 136 h 272"/>
                  <a:gd name="T2" fmla="*/ 46 w 182"/>
                  <a:gd name="T3" fmla="*/ 0 h 272"/>
                  <a:gd name="T4" fmla="*/ 91 w 182"/>
                  <a:gd name="T5" fmla="*/ 136 h 272"/>
                  <a:gd name="T6" fmla="*/ 136 w 182"/>
                  <a:gd name="T7" fmla="*/ 272 h 272"/>
                  <a:gd name="T8" fmla="*/ 182 w 182"/>
                  <a:gd name="T9" fmla="*/ 136 h 2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272"/>
                  <a:gd name="T17" fmla="*/ 182 w 182"/>
                  <a:gd name="T18" fmla="*/ 272 h 2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272">
                    <a:moveTo>
                      <a:pt x="0" y="136"/>
                    </a:moveTo>
                    <a:cubicBezTo>
                      <a:pt x="15" y="68"/>
                      <a:pt x="31" y="0"/>
                      <a:pt x="46" y="0"/>
                    </a:cubicBezTo>
                    <a:cubicBezTo>
                      <a:pt x="61" y="0"/>
                      <a:pt x="76" y="91"/>
                      <a:pt x="91" y="136"/>
                    </a:cubicBezTo>
                    <a:cubicBezTo>
                      <a:pt x="106" y="181"/>
                      <a:pt x="121" y="272"/>
                      <a:pt x="136" y="272"/>
                    </a:cubicBezTo>
                    <a:cubicBezTo>
                      <a:pt x="151" y="272"/>
                      <a:pt x="166" y="204"/>
                      <a:pt x="182" y="1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4" name="Freeform 54"/>
              <p:cNvSpPr>
                <a:spLocks/>
              </p:cNvSpPr>
              <p:nvPr/>
            </p:nvSpPr>
            <p:spPr bwMode="auto">
              <a:xfrm>
                <a:off x="5465" y="3521"/>
                <a:ext cx="182" cy="272"/>
              </a:xfrm>
              <a:custGeom>
                <a:avLst/>
                <a:gdLst>
                  <a:gd name="T0" fmla="*/ 0 w 182"/>
                  <a:gd name="T1" fmla="*/ 136 h 272"/>
                  <a:gd name="T2" fmla="*/ 46 w 182"/>
                  <a:gd name="T3" fmla="*/ 0 h 272"/>
                  <a:gd name="T4" fmla="*/ 91 w 182"/>
                  <a:gd name="T5" fmla="*/ 136 h 272"/>
                  <a:gd name="T6" fmla="*/ 136 w 182"/>
                  <a:gd name="T7" fmla="*/ 272 h 272"/>
                  <a:gd name="T8" fmla="*/ 182 w 182"/>
                  <a:gd name="T9" fmla="*/ 136 h 2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272"/>
                  <a:gd name="T17" fmla="*/ 182 w 182"/>
                  <a:gd name="T18" fmla="*/ 272 h 2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272">
                    <a:moveTo>
                      <a:pt x="0" y="136"/>
                    </a:moveTo>
                    <a:cubicBezTo>
                      <a:pt x="15" y="68"/>
                      <a:pt x="31" y="0"/>
                      <a:pt x="46" y="0"/>
                    </a:cubicBezTo>
                    <a:cubicBezTo>
                      <a:pt x="61" y="0"/>
                      <a:pt x="76" y="91"/>
                      <a:pt x="91" y="136"/>
                    </a:cubicBezTo>
                    <a:cubicBezTo>
                      <a:pt x="106" y="181"/>
                      <a:pt x="121" y="272"/>
                      <a:pt x="136" y="272"/>
                    </a:cubicBezTo>
                    <a:cubicBezTo>
                      <a:pt x="151" y="272"/>
                      <a:pt x="166" y="204"/>
                      <a:pt x="182" y="1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28600" y="877888"/>
            <a:ext cx="8382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宋体" pitchFamily="2" charset="-122"/>
              <a:buNone/>
            </a:pPr>
            <a:r>
              <a:rPr lang="en-US" altLang="zh-CN" b="1">
                <a:solidFill>
                  <a:srgbClr val="000099"/>
                </a:solidFill>
                <a:latin typeface="宋体" pitchFamily="2" charset="-122"/>
              </a:rPr>
              <a:t>  </a:t>
            </a:r>
            <a:r>
              <a:rPr lang="zh-CN" altLang="en-US" b="1">
                <a:solidFill>
                  <a:srgbClr val="000099"/>
                </a:solidFill>
                <a:latin typeface="宋体" pitchFamily="2" charset="-122"/>
              </a:rPr>
              <a:t>基带传输：</a:t>
            </a:r>
            <a:r>
              <a:rPr lang="zh-CN" altLang="en-US" b="1">
                <a:latin typeface="宋体" pitchFamily="2" charset="-122"/>
              </a:rPr>
              <a:t>基带信号可以同时向两个方向扩散，直至被终端适配器吸收；</a:t>
            </a:r>
            <a:endParaRPr lang="zh-CN" altLang="en-US">
              <a:latin typeface="宋体" pitchFamily="2" charset="-122"/>
            </a:endParaRP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5029200" y="4264025"/>
            <a:ext cx="3895725" cy="1828800"/>
            <a:chOff x="3168" y="2880"/>
            <a:chExt cx="2454" cy="1152"/>
          </a:xfrm>
        </p:grpSpPr>
        <p:sp>
          <p:nvSpPr>
            <p:cNvPr id="23598" name="Line 4"/>
            <p:cNvSpPr>
              <a:spLocks noChangeShapeType="1"/>
            </p:cNvSpPr>
            <p:nvPr/>
          </p:nvSpPr>
          <p:spPr bwMode="auto">
            <a:xfrm>
              <a:off x="3168" y="3324"/>
              <a:ext cx="1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9" name="Line 5"/>
            <p:cNvSpPr>
              <a:spLocks noChangeShapeType="1"/>
            </p:cNvSpPr>
            <p:nvPr/>
          </p:nvSpPr>
          <p:spPr bwMode="auto">
            <a:xfrm>
              <a:off x="3168" y="3685"/>
              <a:ext cx="1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0" name="Line 6"/>
            <p:cNvSpPr>
              <a:spLocks noChangeShapeType="1"/>
            </p:cNvSpPr>
            <p:nvPr/>
          </p:nvSpPr>
          <p:spPr bwMode="auto">
            <a:xfrm>
              <a:off x="3168" y="3505"/>
              <a:ext cx="1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1" name="Rectangle 7"/>
            <p:cNvSpPr>
              <a:spLocks noChangeArrowheads="1"/>
            </p:cNvSpPr>
            <p:nvPr/>
          </p:nvSpPr>
          <p:spPr bwMode="auto">
            <a:xfrm>
              <a:off x="3521" y="2880"/>
              <a:ext cx="334" cy="16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2" name="Rectangle 8"/>
            <p:cNvSpPr>
              <a:spLocks noChangeArrowheads="1"/>
            </p:cNvSpPr>
            <p:nvPr/>
          </p:nvSpPr>
          <p:spPr bwMode="auto">
            <a:xfrm>
              <a:off x="4463" y="2880"/>
              <a:ext cx="334" cy="16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3" name="Rectangle 9"/>
            <p:cNvSpPr>
              <a:spLocks noChangeArrowheads="1"/>
            </p:cNvSpPr>
            <p:nvPr/>
          </p:nvSpPr>
          <p:spPr bwMode="auto">
            <a:xfrm>
              <a:off x="5052" y="3241"/>
              <a:ext cx="216" cy="52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4" name="Line 10"/>
            <p:cNvSpPr>
              <a:spLocks noChangeShapeType="1"/>
            </p:cNvSpPr>
            <p:nvPr/>
          </p:nvSpPr>
          <p:spPr bwMode="auto">
            <a:xfrm>
              <a:off x="3629" y="3061"/>
              <a:ext cx="0" cy="3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5" name="Line 11"/>
            <p:cNvSpPr>
              <a:spLocks noChangeShapeType="1"/>
            </p:cNvSpPr>
            <p:nvPr/>
          </p:nvSpPr>
          <p:spPr bwMode="auto">
            <a:xfrm>
              <a:off x="3747" y="3061"/>
              <a:ext cx="0" cy="5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6" name="Line 12"/>
            <p:cNvSpPr>
              <a:spLocks noChangeShapeType="1"/>
            </p:cNvSpPr>
            <p:nvPr/>
          </p:nvSpPr>
          <p:spPr bwMode="auto">
            <a:xfrm>
              <a:off x="4571" y="3061"/>
              <a:ext cx="0" cy="3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7" name="Line 13"/>
            <p:cNvSpPr>
              <a:spLocks noChangeShapeType="1"/>
            </p:cNvSpPr>
            <p:nvPr/>
          </p:nvSpPr>
          <p:spPr bwMode="auto">
            <a:xfrm>
              <a:off x="4689" y="3061"/>
              <a:ext cx="0" cy="5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8" name="Line 14"/>
            <p:cNvSpPr>
              <a:spLocks noChangeShapeType="1"/>
            </p:cNvSpPr>
            <p:nvPr/>
          </p:nvSpPr>
          <p:spPr bwMode="auto">
            <a:xfrm>
              <a:off x="3992" y="2963"/>
              <a:ext cx="3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9" name="Rectangle 15"/>
            <p:cNvSpPr>
              <a:spLocks noChangeArrowheads="1"/>
            </p:cNvSpPr>
            <p:nvPr/>
          </p:nvSpPr>
          <p:spPr bwMode="auto">
            <a:xfrm>
              <a:off x="4892" y="3426"/>
              <a:ext cx="402" cy="22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solidFill>
                    <a:srgbClr val="000099"/>
                  </a:solidFill>
                  <a:latin typeface="宋体" pitchFamily="2" charset="-122"/>
                </a:rPr>
                <a:t>  ↓</a:t>
              </a:r>
            </a:p>
          </p:txBody>
        </p:sp>
        <p:sp>
          <p:nvSpPr>
            <p:cNvPr id="23610" name="Rectangle 16"/>
            <p:cNvSpPr>
              <a:spLocks noChangeArrowheads="1"/>
            </p:cNvSpPr>
            <p:nvPr/>
          </p:nvSpPr>
          <p:spPr bwMode="auto">
            <a:xfrm>
              <a:off x="3715" y="3335"/>
              <a:ext cx="258" cy="22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solidFill>
                    <a:srgbClr val="800080"/>
                  </a:solidFill>
                  <a:latin typeface="宋体" pitchFamily="2" charset="-122"/>
                </a:rPr>
                <a:t>→</a:t>
              </a:r>
              <a:endParaRPr lang="en-US" altLang="zh-CN" sz="1800" b="1">
                <a:latin typeface="宋体" pitchFamily="2" charset="-122"/>
              </a:endParaRPr>
            </a:p>
          </p:txBody>
        </p:sp>
        <p:sp>
          <p:nvSpPr>
            <p:cNvPr id="23611" name="Rectangle 17"/>
            <p:cNvSpPr>
              <a:spLocks noChangeArrowheads="1"/>
            </p:cNvSpPr>
            <p:nvPr/>
          </p:nvSpPr>
          <p:spPr bwMode="auto">
            <a:xfrm>
              <a:off x="4657" y="3516"/>
              <a:ext cx="258" cy="22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solidFill>
                    <a:srgbClr val="000099"/>
                  </a:solidFill>
                  <a:latin typeface="宋体" pitchFamily="2" charset="-122"/>
                </a:rPr>
                <a:t>←</a:t>
              </a:r>
            </a:p>
          </p:txBody>
        </p:sp>
        <p:sp>
          <p:nvSpPr>
            <p:cNvPr id="23612" name="Rectangle 18"/>
            <p:cNvSpPr>
              <a:spLocks noChangeArrowheads="1"/>
            </p:cNvSpPr>
            <p:nvPr/>
          </p:nvSpPr>
          <p:spPr bwMode="auto">
            <a:xfrm>
              <a:off x="3794" y="3803"/>
              <a:ext cx="90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1800" b="1">
                  <a:latin typeface="宋体" pitchFamily="2" charset="-122"/>
                </a:rPr>
                <a:t>中 分 宽 带</a:t>
              </a:r>
            </a:p>
          </p:txBody>
        </p:sp>
        <p:sp>
          <p:nvSpPr>
            <p:cNvPr id="23613" name="Rectangle 19"/>
            <p:cNvSpPr>
              <a:spLocks noChangeArrowheads="1"/>
            </p:cNvSpPr>
            <p:nvPr/>
          </p:nvSpPr>
          <p:spPr bwMode="auto">
            <a:xfrm>
              <a:off x="5363" y="2974"/>
              <a:ext cx="259" cy="9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1800" b="1">
                  <a:latin typeface="宋体" pitchFamily="2" charset="-122"/>
                </a:rPr>
                <a:t>频</a:t>
              </a:r>
            </a:p>
            <a:p>
              <a:r>
                <a:rPr lang="zh-CN" altLang="en-US" sz="1800" b="1">
                  <a:latin typeface="宋体" pitchFamily="2" charset="-122"/>
                </a:rPr>
                <a:t>率</a:t>
              </a:r>
            </a:p>
            <a:p>
              <a:r>
                <a:rPr lang="zh-CN" altLang="en-US" sz="1800" b="1">
                  <a:latin typeface="宋体" pitchFamily="2" charset="-122"/>
                </a:rPr>
                <a:t>转</a:t>
              </a:r>
            </a:p>
            <a:p>
              <a:r>
                <a:rPr lang="zh-CN" altLang="en-US" sz="1800" b="1">
                  <a:latin typeface="宋体" pitchFamily="2" charset="-122"/>
                </a:rPr>
                <a:t>换</a:t>
              </a:r>
            </a:p>
            <a:p>
              <a:r>
                <a:rPr lang="zh-CN" altLang="en-US" sz="1800" b="1">
                  <a:latin typeface="宋体" pitchFamily="2" charset="-122"/>
                </a:rPr>
                <a:t>器</a:t>
              </a:r>
            </a:p>
          </p:txBody>
        </p:sp>
        <p:sp>
          <p:nvSpPr>
            <p:cNvPr id="23614" name="Rectangle 20"/>
            <p:cNvSpPr>
              <a:spLocks noChangeArrowheads="1"/>
            </p:cNvSpPr>
            <p:nvPr/>
          </p:nvSpPr>
          <p:spPr bwMode="auto">
            <a:xfrm>
              <a:off x="3442" y="3120"/>
              <a:ext cx="258" cy="22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solidFill>
                    <a:srgbClr val="800080"/>
                  </a:solidFill>
                  <a:latin typeface="宋体" pitchFamily="2" charset="-122"/>
                </a:rPr>
                <a:t>↓</a:t>
              </a:r>
            </a:p>
          </p:txBody>
        </p:sp>
        <p:sp>
          <p:nvSpPr>
            <p:cNvPr id="23615" name="Rectangle 21"/>
            <p:cNvSpPr>
              <a:spLocks noChangeArrowheads="1"/>
            </p:cNvSpPr>
            <p:nvPr/>
          </p:nvSpPr>
          <p:spPr bwMode="auto">
            <a:xfrm>
              <a:off x="4377" y="3120"/>
              <a:ext cx="258" cy="22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solidFill>
                    <a:srgbClr val="800080"/>
                  </a:solidFill>
                  <a:latin typeface="宋体" pitchFamily="2" charset="-122"/>
                </a:rPr>
                <a:t>↓</a:t>
              </a:r>
            </a:p>
          </p:txBody>
        </p:sp>
        <p:sp>
          <p:nvSpPr>
            <p:cNvPr id="23616" name="Rectangle 22"/>
            <p:cNvSpPr>
              <a:spLocks noChangeArrowheads="1"/>
            </p:cNvSpPr>
            <p:nvPr/>
          </p:nvSpPr>
          <p:spPr bwMode="auto">
            <a:xfrm>
              <a:off x="3560" y="3155"/>
              <a:ext cx="258" cy="22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solidFill>
                    <a:srgbClr val="000099"/>
                  </a:solidFill>
                  <a:latin typeface="宋体" pitchFamily="2" charset="-122"/>
                </a:rPr>
                <a:t>↑</a:t>
              </a:r>
            </a:p>
          </p:txBody>
        </p:sp>
        <p:sp>
          <p:nvSpPr>
            <p:cNvPr id="23617" name="Rectangle 23"/>
            <p:cNvSpPr>
              <a:spLocks noChangeArrowheads="1"/>
            </p:cNvSpPr>
            <p:nvPr/>
          </p:nvSpPr>
          <p:spPr bwMode="auto">
            <a:xfrm>
              <a:off x="4513" y="3155"/>
              <a:ext cx="258" cy="22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solidFill>
                    <a:srgbClr val="000099"/>
                  </a:solidFill>
                  <a:latin typeface="宋体" pitchFamily="2" charset="-122"/>
                </a:rPr>
                <a:t>↑</a:t>
              </a:r>
            </a:p>
          </p:txBody>
        </p:sp>
        <p:sp>
          <p:nvSpPr>
            <p:cNvPr id="23618" name="Rectangle 24"/>
            <p:cNvSpPr>
              <a:spLocks noChangeArrowheads="1"/>
            </p:cNvSpPr>
            <p:nvPr/>
          </p:nvSpPr>
          <p:spPr bwMode="auto">
            <a:xfrm>
              <a:off x="4661" y="3360"/>
              <a:ext cx="258" cy="22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solidFill>
                    <a:srgbClr val="800080"/>
                  </a:solidFill>
                  <a:latin typeface="宋体" pitchFamily="2" charset="-122"/>
                </a:rPr>
                <a:t>→</a:t>
              </a:r>
              <a:endParaRPr lang="en-US" altLang="zh-CN" sz="1800" b="1">
                <a:latin typeface="宋体" pitchFamily="2" charset="-122"/>
              </a:endParaRPr>
            </a:p>
          </p:txBody>
        </p:sp>
        <p:sp>
          <p:nvSpPr>
            <p:cNvPr id="23619" name="Rectangle 25"/>
            <p:cNvSpPr>
              <a:spLocks noChangeArrowheads="1"/>
            </p:cNvSpPr>
            <p:nvPr/>
          </p:nvSpPr>
          <p:spPr bwMode="auto">
            <a:xfrm>
              <a:off x="3845" y="3515"/>
              <a:ext cx="258" cy="22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solidFill>
                    <a:srgbClr val="000099"/>
                  </a:solidFill>
                  <a:latin typeface="宋体" pitchFamily="2" charset="-122"/>
                </a:rPr>
                <a:t>←</a:t>
              </a:r>
            </a:p>
          </p:txBody>
        </p:sp>
      </p:grpSp>
      <p:grpSp>
        <p:nvGrpSpPr>
          <p:cNvPr id="23556" name="Group 26"/>
          <p:cNvGrpSpPr>
            <a:grpSpLocks/>
          </p:cNvGrpSpPr>
          <p:nvPr/>
        </p:nvGrpSpPr>
        <p:grpSpPr bwMode="auto">
          <a:xfrm>
            <a:off x="228600" y="4076700"/>
            <a:ext cx="4254500" cy="1963738"/>
            <a:chOff x="144" y="2747"/>
            <a:chExt cx="2680" cy="1237"/>
          </a:xfrm>
        </p:grpSpPr>
        <p:sp>
          <p:nvSpPr>
            <p:cNvPr id="23575" name="Rectangle 27"/>
            <p:cNvSpPr>
              <a:spLocks noChangeArrowheads="1"/>
            </p:cNvSpPr>
            <p:nvPr/>
          </p:nvSpPr>
          <p:spPr bwMode="auto">
            <a:xfrm>
              <a:off x="914" y="3755"/>
              <a:ext cx="906" cy="22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1800" b="1">
                  <a:latin typeface="宋体" pitchFamily="2" charset="-122"/>
                </a:rPr>
                <a:t>双 缆 宽 带</a:t>
              </a:r>
            </a:p>
          </p:txBody>
        </p:sp>
        <p:sp>
          <p:nvSpPr>
            <p:cNvPr id="23576" name="Rectangle 28"/>
            <p:cNvSpPr>
              <a:spLocks noChangeArrowheads="1"/>
            </p:cNvSpPr>
            <p:nvPr/>
          </p:nvSpPr>
          <p:spPr bwMode="auto">
            <a:xfrm>
              <a:off x="2566" y="3211"/>
              <a:ext cx="258" cy="5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zh-CN" altLang="en-US" sz="1800" b="1">
                  <a:latin typeface="宋体" pitchFamily="2" charset="-122"/>
                </a:rPr>
                <a:t>连</a:t>
              </a:r>
            </a:p>
            <a:p>
              <a:r>
                <a:rPr lang="zh-CN" altLang="en-US" sz="1800" b="1">
                  <a:latin typeface="宋体" pitchFamily="2" charset="-122"/>
                </a:rPr>
                <a:t>接</a:t>
              </a:r>
            </a:p>
            <a:p>
              <a:r>
                <a:rPr lang="zh-CN" altLang="en-US" sz="1800" b="1">
                  <a:latin typeface="宋体" pitchFamily="2" charset="-122"/>
                </a:rPr>
                <a:t>器</a:t>
              </a:r>
            </a:p>
          </p:txBody>
        </p:sp>
        <p:sp>
          <p:nvSpPr>
            <p:cNvPr id="23577" name="Line 29"/>
            <p:cNvSpPr>
              <a:spLocks noChangeShapeType="1"/>
            </p:cNvSpPr>
            <p:nvPr/>
          </p:nvSpPr>
          <p:spPr bwMode="auto">
            <a:xfrm>
              <a:off x="274" y="3426"/>
              <a:ext cx="20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8" name="Line 30"/>
            <p:cNvSpPr>
              <a:spLocks noChangeShapeType="1"/>
            </p:cNvSpPr>
            <p:nvPr/>
          </p:nvSpPr>
          <p:spPr bwMode="auto">
            <a:xfrm>
              <a:off x="274" y="3655"/>
              <a:ext cx="20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9" name="Rectangle 31"/>
            <p:cNvSpPr>
              <a:spLocks noChangeArrowheads="1"/>
            </p:cNvSpPr>
            <p:nvPr/>
          </p:nvSpPr>
          <p:spPr bwMode="auto">
            <a:xfrm>
              <a:off x="664" y="2747"/>
              <a:ext cx="368" cy="2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0" name="Rectangle 32"/>
            <p:cNvSpPr>
              <a:spLocks noChangeArrowheads="1"/>
            </p:cNvSpPr>
            <p:nvPr/>
          </p:nvSpPr>
          <p:spPr bwMode="auto">
            <a:xfrm>
              <a:off x="1703" y="2747"/>
              <a:ext cx="368" cy="2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1" name="Rectangle 33"/>
            <p:cNvSpPr>
              <a:spLocks noChangeArrowheads="1"/>
            </p:cNvSpPr>
            <p:nvPr/>
          </p:nvSpPr>
          <p:spPr bwMode="auto">
            <a:xfrm>
              <a:off x="2352" y="3321"/>
              <a:ext cx="239" cy="43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2" name="Line 34"/>
            <p:cNvSpPr>
              <a:spLocks noChangeShapeType="1"/>
            </p:cNvSpPr>
            <p:nvPr/>
          </p:nvSpPr>
          <p:spPr bwMode="auto">
            <a:xfrm>
              <a:off x="783" y="2976"/>
              <a:ext cx="0" cy="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3" name="Line 35"/>
            <p:cNvSpPr>
              <a:spLocks noChangeShapeType="1"/>
            </p:cNvSpPr>
            <p:nvPr/>
          </p:nvSpPr>
          <p:spPr bwMode="auto">
            <a:xfrm>
              <a:off x="913" y="2976"/>
              <a:ext cx="0" cy="6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4" name="Line 36"/>
            <p:cNvSpPr>
              <a:spLocks noChangeShapeType="1"/>
            </p:cNvSpPr>
            <p:nvPr/>
          </p:nvSpPr>
          <p:spPr bwMode="auto">
            <a:xfrm>
              <a:off x="1822" y="2976"/>
              <a:ext cx="0" cy="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5" name="Line 37"/>
            <p:cNvSpPr>
              <a:spLocks noChangeShapeType="1"/>
            </p:cNvSpPr>
            <p:nvPr/>
          </p:nvSpPr>
          <p:spPr bwMode="auto">
            <a:xfrm>
              <a:off x="1952" y="2976"/>
              <a:ext cx="0" cy="6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6" name="Line 38"/>
            <p:cNvSpPr>
              <a:spLocks noChangeShapeType="1"/>
            </p:cNvSpPr>
            <p:nvPr/>
          </p:nvSpPr>
          <p:spPr bwMode="auto">
            <a:xfrm>
              <a:off x="1183" y="2852"/>
              <a:ext cx="3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7" name="Rectangle 39"/>
            <p:cNvSpPr>
              <a:spLocks noChangeArrowheads="1"/>
            </p:cNvSpPr>
            <p:nvPr/>
          </p:nvSpPr>
          <p:spPr bwMode="auto">
            <a:xfrm>
              <a:off x="1137" y="3238"/>
              <a:ext cx="258" cy="22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solidFill>
                    <a:srgbClr val="FF0000"/>
                  </a:solidFill>
                  <a:latin typeface="宋体" pitchFamily="2" charset="-122"/>
                </a:rPr>
                <a:t>→</a:t>
              </a:r>
            </a:p>
          </p:txBody>
        </p:sp>
        <p:sp>
          <p:nvSpPr>
            <p:cNvPr id="23588" name="Rectangle 40"/>
            <p:cNvSpPr>
              <a:spLocks noChangeArrowheads="1"/>
            </p:cNvSpPr>
            <p:nvPr/>
          </p:nvSpPr>
          <p:spPr bwMode="auto">
            <a:xfrm>
              <a:off x="912" y="3611"/>
              <a:ext cx="258" cy="22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solidFill>
                    <a:srgbClr val="000099"/>
                  </a:solidFill>
                  <a:latin typeface="宋体" pitchFamily="2" charset="-122"/>
                </a:rPr>
                <a:t>←</a:t>
              </a:r>
            </a:p>
          </p:txBody>
        </p:sp>
        <p:sp>
          <p:nvSpPr>
            <p:cNvPr id="23589" name="Rectangle 41"/>
            <p:cNvSpPr>
              <a:spLocks noChangeArrowheads="1"/>
            </p:cNvSpPr>
            <p:nvPr/>
          </p:nvSpPr>
          <p:spPr bwMode="auto">
            <a:xfrm>
              <a:off x="748" y="3096"/>
              <a:ext cx="258" cy="22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solidFill>
                    <a:srgbClr val="000099"/>
                  </a:solidFill>
                  <a:latin typeface="宋体" pitchFamily="2" charset="-122"/>
                </a:rPr>
                <a:t>↑</a:t>
              </a:r>
            </a:p>
          </p:txBody>
        </p:sp>
        <p:sp>
          <p:nvSpPr>
            <p:cNvPr id="23590" name="Rectangle 42"/>
            <p:cNvSpPr>
              <a:spLocks noChangeArrowheads="1"/>
            </p:cNvSpPr>
            <p:nvPr/>
          </p:nvSpPr>
          <p:spPr bwMode="auto">
            <a:xfrm>
              <a:off x="1787" y="3096"/>
              <a:ext cx="258" cy="22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solidFill>
                    <a:srgbClr val="000099"/>
                  </a:solidFill>
                  <a:latin typeface="宋体" pitchFamily="2" charset="-122"/>
                </a:rPr>
                <a:t>↑</a:t>
              </a:r>
            </a:p>
          </p:txBody>
        </p:sp>
        <p:sp>
          <p:nvSpPr>
            <p:cNvPr id="23591" name="Rectangle 43"/>
            <p:cNvSpPr>
              <a:spLocks noChangeArrowheads="1"/>
            </p:cNvSpPr>
            <p:nvPr/>
          </p:nvSpPr>
          <p:spPr bwMode="auto">
            <a:xfrm>
              <a:off x="605" y="3083"/>
              <a:ext cx="258" cy="22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solidFill>
                    <a:srgbClr val="FF0000"/>
                  </a:solidFill>
                  <a:latin typeface="宋体" pitchFamily="2" charset="-122"/>
                </a:rPr>
                <a:t>↓</a:t>
              </a:r>
            </a:p>
          </p:txBody>
        </p:sp>
        <p:sp>
          <p:nvSpPr>
            <p:cNvPr id="23592" name="Rectangle 44"/>
            <p:cNvSpPr>
              <a:spLocks noChangeArrowheads="1"/>
            </p:cNvSpPr>
            <p:nvPr/>
          </p:nvSpPr>
          <p:spPr bwMode="auto">
            <a:xfrm>
              <a:off x="1613" y="3096"/>
              <a:ext cx="258" cy="22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solidFill>
                    <a:srgbClr val="FF0000"/>
                  </a:solidFill>
                  <a:latin typeface="宋体" pitchFamily="2" charset="-122"/>
                </a:rPr>
                <a:t>↓</a:t>
              </a:r>
            </a:p>
          </p:txBody>
        </p:sp>
        <p:sp>
          <p:nvSpPr>
            <p:cNvPr id="23593" name="Rectangle 45"/>
            <p:cNvSpPr>
              <a:spLocks noChangeArrowheads="1"/>
            </p:cNvSpPr>
            <p:nvPr/>
          </p:nvSpPr>
          <p:spPr bwMode="auto">
            <a:xfrm>
              <a:off x="144" y="3550"/>
              <a:ext cx="108" cy="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4" name="Rectangle 46"/>
            <p:cNvSpPr>
              <a:spLocks noChangeArrowheads="1"/>
            </p:cNvSpPr>
            <p:nvPr/>
          </p:nvSpPr>
          <p:spPr bwMode="auto">
            <a:xfrm>
              <a:off x="144" y="3321"/>
              <a:ext cx="108" cy="9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5" name="Rectangle 47"/>
            <p:cNvSpPr>
              <a:spLocks noChangeArrowheads="1"/>
            </p:cNvSpPr>
            <p:nvPr/>
          </p:nvSpPr>
          <p:spPr bwMode="auto">
            <a:xfrm>
              <a:off x="2208" y="3430"/>
              <a:ext cx="402" cy="22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solidFill>
                    <a:srgbClr val="000099"/>
                  </a:solidFill>
                  <a:latin typeface="宋体" pitchFamily="2" charset="-122"/>
                </a:rPr>
                <a:t>  ↓</a:t>
              </a:r>
            </a:p>
          </p:txBody>
        </p:sp>
        <p:sp>
          <p:nvSpPr>
            <p:cNvPr id="23596" name="Rectangle 48"/>
            <p:cNvSpPr>
              <a:spLocks noChangeArrowheads="1"/>
            </p:cNvSpPr>
            <p:nvPr/>
          </p:nvSpPr>
          <p:spPr bwMode="auto">
            <a:xfrm>
              <a:off x="1968" y="3611"/>
              <a:ext cx="258" cy="22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solidFill>
                    <a:srgbClr val="000099"/>
                  </a:solidFill>
                  <a:latin typeface="宋体" pitchFamily="2" charset="-122"/>
                </a:rPr>
                <a:t>←</a:t>
              </a:r>
            </a:p>
          </p:txBody>
        </p:sp>
        <p:sp>
          <p:nvSpPr>
            <p:cNvPr id="23597" name="Rectangle 49"/>
            <p:cNvSpPr>
              <a:spLocks noChangeArrowheads="1"/>
            </p:cNvSpPr>
            <p:nvPr/>
          </p:nvSpPr>
          <p:spPr bwMode="auto">
            <a:xfrm>
              <a:off x="2016" y="3249"/>
              <a:ext cx="258" cy="22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b="1">
                  <a:solidFill>
                    <a:srgbClr val="FF0000"/>
                  </a:solidFill>
                  <a:latin typeface="宋体" pitchFamily="2" charset="-122"/>
                </a:rPr>
                <a:t>→</a:t>
              </a:r>
            </a:p>
          </p:txBody>
        </p:sp>
      </p:grpSp>
      <p:sp>
        <p:nvSpPr>
          <p:cNvPr id="23557" name="Text Box 50"/>
          <p:cNvSpPr txBox="1">
            <a:spLocks noChangeArrowheads="1"/>
          </p:cNvSpPr>
          <p:nvPr/>
        </p:nvSpPr>
        <p:spPr bwMode="auto">
          <a:xfrm>
            <a:off x="174625" y="3505200"/>
            <a:ext cx="6454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1">
                <a:solidFill>
                  <a:srgbClr val="000099"/>
                </a:solidFill>
                <a:latin typeface="宋体" pitchFamily="2" charset="-122"/>
              </a:rPr>
              <a:t> </a:t>
            </a:r>
            <a:r>
              <a:rPr lang="zh-CN" altLang="en-US" b="1">
                <a:solidFill>
                  <a:srgbClr val="000099"/>
                </a:solidFill>
                <a:latin typeface="宋体" pitchFamily="2" charset="-122"/>
              </a:rPr>
              <a:t>宽带传输：</a:t>
            </a:r>
            <a:r>
              <a:rPr lang="zh-CN" altLang="en-US" b="1">
                <a:latin typeface="宋体" pitchFamily="2" charset="-122"/>
              </a:rPr>
              <a:t>模拟信号仅向单个方向传输。</a:t>
            </a:r>
          </a:p>
        </p:txBody>
      </p:sp>
      <p:grpSp>
        <p:nvGrpSpPr>
          <p:cNvPr id="23558" name="Group 51"/>
          <p:cNvGrpSpPr>
            <a:grpSpLocks/>
          </p:cNvGrpSpPr>
          <p:nvPr/>
        </p:nvGrpSpPr>
        <p:grpSpPr bwMode="auto">
          <a:xfrm>
            <a:off x="1524000" y="1981200"/>
            <a:ext cx="4876800" cy="1066800"/>
            <a:chOff x="960" y="1248"/>
            <a:chExt cx="3072" cy="672"/>
          </a:xfrm>
        </p:grpSpPr>
        <p:sp>
          <p:nvSpPr>
            <p:cNvPr id="23565" name="Rectangle 52"/>
            <p:cNvSpPr>
              <a:spLocks noChangeArrowheads="1"/>
            </p:cNvSpPr>
            <p:nvPr/>
          </p:nvSpPr>
          <p:spPr bwMode="auto">
            <a:xfrm>
              <a:off x="1152" y="124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6" name="Rectangle 53"/>
            <p:cNvSpPr>
              <a:spLocks noChangeArrowheads="1"/>
            </p:cNvSpPr>
            <p:nvPr/>
          </p:nvSpPr>
          <p:spPr bwMode="auto">
            <a:xfrm>
              <a:off x="2160" y="124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7" name="Line 54"/>
            <p:cNvSpPr>
              <a:spLocks noChangeShapeType="1"/>
            </p:cNvSpPr>
            <p:nvPr/>
          </p:nvSpPr>
          <p:spPr bwMode="auto">
            <a:xfrm>
              <a:off x="1008" y="1872"/>
              <a:ext cx="29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8" name="Line 55"/>
            <p:cNvSpPr>
              <a:spLocks noChangeShapeType="1"/>
            </p:cNvSpPr>
            <p:nvPr/>
          </p:nvSpPr>
          <p:spPr bwMode="auto">
            <a:xfrm>
              <a:off x="1296" y="1440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9" name="Line 56"/>
            <p:cNvSpPr>
              <a:spLocks noChangeShapeType="1"/>
            </p:cNvSpPr>
            <p:nvPr/>
          </p:nvSpPr>
          <p:spPr bwMode="auto">
            <a:xfrm>
              <a:off x="2352" y="1440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0" name="Rectangle 57"/>
            <p:cNvSpPr>
              <a:spLocks noChangeArrowheads="1"/>
            </p:cNvSpPr>
            <p:nvPr/>
          </p:nvSpPr>
          <p:spPr bwMode="auto">
            <a:xfrm>
              <a:off x="3216" y="124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1" name="Line 58"/>
            <p:cNvSpPr>
              <a:spLocks noChangeShapeType="1"/>
            </p:cNvSpPr>
            <p:nvPr/>
          </p:nvSpPr>
          <p:spPr bwMode="auto">
            <a:xfrm>
              <a:off x="3408" y="1440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2" name="Text Box 59"/>
            <p:cNvSpPr txBox="1">
              <a:spLocks noChangeArrowheads="1"/>
            </p:cNvSpPr>
            <p:nvPr/>
          </p:nvSpPr>
          <p:spPr bwMode="auto">
            <a:xfrm>
              <a:off x="2091" y="1689"/>
              <a:ext cx="548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00" b="1">
                  <a:solidFill>
                    <a:srgbClr val="000099"/>
                  </a:solidFill>
                  <a:latin typeface="宋体" pitchFamily="2" charset="-122"/>
                </a:rPr>
                <a:t>←  </a:t>
              </a:r>
              <a:r>
                <a:rPr lang="en-US" altLang="zh-CN" sz="1800" b="1">
                  <a:solidFill>
                    <a:srgbClr val="800080"/>
                  </a:solidFill>
                  <a:latin typeface="宋体" pitchFamily="2" charset="-122"/>
                </a:rPr>
                <a:t>→</a:t>
              </a:r>
            </a:p>
          </p:txBody>
        </p:sp>
        <p:sp>
          <p:nvSpPr>
            <p:cNvPr id="23573" name="Rectangle 60"/>
            <p:cNvSpPr>
              <a:spLocks noChangeArrowheads="1"/>
            </p:cNvSpPr>
            <p:nvPr/>
          </p:nvSpPr>
          <p:spPr bwMode="auto">
            <a:xfrm>
              <a:off x="960" y="1824"/>
              <a:ext cx="96" cy="9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4" name="Rectangle 61"/>
            <p:cNvSpPr>
              <a:spLocks noChangeArrowheads="1"/>
            </p:cNvSpPr>
            <p:nvPr/>
          </p:nvSpPr>
          <p:spPr bwMode="auto">
            <a:xfrm>
              <a:off x="3936" y="1824"/>
              <a:ext cx="96" cy="9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73214" name="Rectangle 6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560" name="Text Box 63"/>
          <p:cNvSpPr txBox="1">
            <a:spLocks noChangeArrowheads="1"/>
          </p:cNvSpPr>
          <p:nvPr/>
        </p:nvSpPr>
        <p:spPr bwMode="auto">
          <a:xfrm>
            <a:off x="8604250" y="1174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9</a:t>
            </a:r>
          </a:p>
        </p:txBody>
      </p:sp>
      <p:sp>
        <p:nvSpPr>
          <p:cNvPr id="23561" name="Text Box 64"/>
          <p:cNvSpPr txBox="1">
            <a:spLocks noChangeArrowheads="1"/>
          </p:cNvSpPr>
          <p:nvPr/>
        </p:nvSpPr>
        <p:spPr bwMode="auto">
          <a:xfrm>
            <a:off x="222250" y="188913"/>
            <a:ext cx="5573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宋体" pitchFamily="2" charset="-122"/>
              <a:buChar char="★"/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传输方向：</a:t>
            </a:r>
            <a:r>
              <a:rPr lang="zh-CN" altLang="en-US" b="1">
                <a:latin typeface="宋体" pitchFamily="2" charset="-122"/>
              </a:rPr>
              <a:t>信号在媒体中的传输方向</a:t>
            </a:r>
            <a:endParaRPr lang="zh-CN" altLang="en-US">
              <a:latin typeface="宋体" pitchFamily="2" charset="-122"/>
            </a:endParaRPr>
          </a:p>
        </p:txBody>
      </p:sp>
      <p:sp>
        <p:nvSpPr>
          <p:cNvPr id="23562" name="Text Box 65"/>
          <p:cNvSpPr txBox="1">
            <a:spLocks noChangeArrowheads="1"/>
          </p:cNvSpPr>
          <p:nvPr/>
        </p:nvSpPr>
        <p:spPr bwMode="auto">
          <a:xfrm>
            <a:off x="158750" y="6270625"/>
            <a:ext cx="666908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/>
              <a:t>无论基带</a:t>
            </a:r>
            <a:r>
              <a:rPr lang="en-US" altLang="zh-CN" b="1"/>
              <a:t>/</a:t>
            </a:r>
            <a:r>
              <a:rPr lang="zh-CN" altLang="en-US" b="1"/>
              <a:t>宽带，都可保证结点之间的数据传输。</a:t>
            </a:r>
            <a:endParaRPr lang="zh-CN" altLang="en-US"/>
          </a:p>
        </p:txBody>
      </p:sp>
      <p:sp>
        <p:nvSpPr>
          <p:cNvPr id="23563" name="Line 66"/>
          <p:cNvSpPr>
            <a:spLocks noChangeShapeType="1"/>
          </p:cNvSpPr>
          <p:nvPr/>
        </p:nvSpPr>
        <p:spPr bwMode="auto">
          <a:xfrm>
            <a:off x="3635375" y="2420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4" name="Text Box 67"/>
          <p:cNvSpPr txBox="1">
            <a:spLocks noChangeArrowheads="1"/>
          </p:cNvSpPr>
          <p:nvPr/>
        </p:nvSpPr>
        <p:spPr bwMode="auto">
          <a:xfrm>
            <a:off x="4911725" y="4948238"/>
            <a:ext cx="374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</a:rPr>
              <a:t>f1</a:t>
            </a:r>
          </a:p>
          <a:p>
            <a:r>
              <a:rPr lang="en-US" altLang="zh-CN" sz="1800">
                <a:solidFill>
                  <a:srgbClr val="FF0000"/>
                </a:solidFill>
              </a:rPr>
              <a:t>f2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5753</TotalTime>
  <Words>1399</Words>
  <Application>Microsoft Office PowerPoint</Application>
  <PresentationFormat>全屏显示(4:3)</PresentationFormat>
  <Paragraphs>242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Company>Southeast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guoxin</dc:creator>
  <cp:lastModifiedBy>吴国新</cp:lastModifiedBy>
  <cp:revision>200</cp:revision>
  <dcterms:created xsi:type="dcterms:W3CDTF">2005-02-22T02:46:21Z</dcterms:created>
  <dcterms:modified xsi:type="dcterms:W3CDTF">2020-03-19T08:18:33Z</dcterms:modified>
</cp:coreProperties>
</file>