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232" r:id="rId2"/>
    <p:sldId id="1233" r:id="rId3"/>
    <p:sldId id="1234" r:id="rId4"/>
    <p:sldId id="1235" r:id="rId5"/>
    <p:sldId id="1236" r:id="rId6"/>
    <p:sldId id="1237" r:id="rId7"/>
    <p:sldId id="1238" r:id="rId8"/>
    <p:sldId id="1239" r:id="rId9"/>
    <p:sldId id="1240" r:id="rId10"/>
    <p:sldId id="1241" r:id="rId11"/>
    <p:sldId id="1242" r:id="rId12"/>
    <p:sldId id="1243" r:id="rId13"/>
    <p:sldId id="1244" r:id="rId14"/>
    <p:sldId id="1245" r:id="rId15"/>
    <p:sldId id="1246" r:id="rId16"/>
    <p:sldId id="1247" r:id="rId17"/>
    <p:sldId id="1248" r:id="rId18"/>
    <p:sldId id="124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33CC"/>
    <a:srgbClr val="FF66FF"/>
    <a:srgbClr val="FF7C80"/>
    <a:srgbClr val="CCCCFF"/>
    <a:srgbClr val="CCECFF"/>
    <a:srgbClr val="FFCCFF"/>
    <a:srgbClr val="FFFF00"/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75" autoAdjust="0"/>
    <p:restoredTop sz="94575" autoAdjust="0"/>
  </p:normalViewPr>
  <p:slideViewPr>
    <p:cSldViewPr>
      <p:cViewPr varScale="1">
        <p:scale>
          <a:sx n="33" d="100"/>
          <a:sy n="33" d="100"/>
        </p:scale>
        <p:origin x="-1155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2C654B-19A9-4266-A79A-1502F929B1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D8ED3-FF97-428F-889D-4B393BAD3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5AB3-9006-4011-8C17-C8FED50EB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7BB5-B427-469C-B5EC-246EA7774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B19B-F056-487D-BF85-61CB89B49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E33B-0B62-4CA1-A11A-1682A5DAE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3E7D0-44D5-49E9-83DB-168E5B348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58C99-865B-410D-8C16-E27407A3E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E77B7-30E7-4132-9634-36D20F1F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9EC1-6D5C-4055-BE5D-28FEF0CBD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91DE-E89B-462C-9709-68F183E11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A1957-9CF3-421A-88F4-5096C6881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51FD9-A638-49F2-AE70-8460A650A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6F84F2B-CDB8-46B8-8C79-6937E8193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46</a:t>
            </a:r>
            <a:endParaRPr lang="en-US" altLang="zh-CN" dirty="0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01600" y="908050"/>
            <a:ext cx="90074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"/>
              </a:spcAft>
            </a:pPr>
            <a:r>
              <a:rPr lang="en-US" altLang="zh-CN" b="1">
                <a:latin typeface="宋体" pitchFamily="2" charset="-122"/>
              </a:rPr>
              <a:t>  CSMA/CD</a:t>
            </a:r>
            <a:r>
              <a:rPr lang="zh-CN" altLang="en-US" b="1">
                <a:latin typeface="宋体" pitchFamily="2" charset="-122"/>
              </a:rPr>
              <a:t>：  无序地使用总线</a:t>
            </a:r>
            <a:r>
              <a:rPr lang="en-US" altLang="zh-CN" b="1"/>
              <a:t>——</a:t>
            </a:r>
            <a:r>
              <a:rPr lang="zh-CN" altLang="en-US" b="1">
                <a:latin typeface="宋体" pitchFamily="2" charset="-122"/>
              </a:rPr>
              <a:t>竞争；</a:t>
            </a:r>
          </a:p>
          <a:p>
            <a:pPr>
              <a:spcAft>
                <a:spcPct val="5000"/>
              </a:spcAft>
            </a:pPr>
            <a:r>
              <a:rPr lang="zh-CN" altLang="en-US" b="1">
                <a:latin typeface="宋体" pitchFamily="2" charset="-122"/>
              </a:rPr>
              <a:t>  </a:t>
            </a:r>
            <a:r>
              <a:rPr lang="en-US" altLang="zh-CN" b="1">
                <a:latin typeface="宋体" pitchFamily="2" charset="-122"/>
              </a:rPr>
              <a:t>Token-Bus</a:t>
            </a:r>
            <a:r>
              <a:rPr lang="zh-CN" altLang="en-US" b="1">
                <a:latin typeface="宋体" pitchFamily="2" charset="-122"/>
              </a:rPr>
              <a:t>：有序地访问总线</a:t>
            </a:r>
            <a:r>
              <a:rPr lang="en-US" altLang="zh-CN" b="1"/>
              <a:t>——</a:t>
            </a:r>
            <a:r>
              <a:rPr lang="zh-CN" altLang="en-US" b="1">
                <a:latin typeface="宋体" pitchFamily="2" charset="-122"/>
              </a:rPr>
              <a:t>令牌（</a:t>
            </a:r>
            <a:r>
              <a:rPr lang="en-US" altLang="zh-CN" b="1">
                <a:latin typeface="宋体" pitchFamily="2" charset="-122"/>
              </a:rPr>
              <a:t>Token</a:t>
            </a:r>
            <a:r>
              <a:rPr lang="zh-CN" altLang="en-US" b="1">
                <a:latin typeface="宋体" pitchFamily="2" charset="-122"/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令牌：结点获得总线使用权的标志；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标准：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IEEE 802.4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） 工作原理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拓扑：总线方式，所有结点附接于总线（类似</a:t>
            </a:r>
            <a:r>
              <a:rPr lang="en-US" altLang="zh-CN" b="1">
                <a:latin typeface="宋体" pitchFamily="2" charset="-122"/>
              </a:rPr>
              <a:t>CSMA/CD</a:t>
            </a:r>
            <a:r>
              <a:rPr lang="zh-CN" altLang="en-US" b="1">
                <a:latin typeface="宋体" pitchFamily="2" charset="-122"/>
              </a:rPr>
              <a:t>）；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逻辑环路：结点之间通过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有序传递令牌</a:t>
            </a:r>
            <a:r>
              <a:rPr lang="zh-CN" altLang="en-US" b="1">
                <a:latin typeface="宋体" pitchFamily="2" charset="-122"/>
              </a:rPr>
              <a:t>（特定比特模式）来分配各结点对共享型总线的访问权利，形成闭合的逻辑环路；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半双工操作方式，只有获得令牌的结点才能发送信息，其它结点只能接收信息，或者被动地发送信息（在拥有令牌的结点要求下，发送信息）；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为了保证逻辑闭合环路的形成，每个结点都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动态地维护着一个连接表</a:t>
            </a:r>
            <a:r>
              <a:rPr lang="zh-CN" altLang="en-US" b="1">
                <a:latin typeface="宋体" pitchFamily="2" charset="-122"/>
              </a:rPr>
              <a:t>，该表记录着本结点在环路中的</a:t>
            </a:r>
            <a:r>
              <a:rPr lang="zh-CN" altLang="en-US" b="1">
                <a:solidFill>
                  <a:srgbClr val="008000"/>
                </a:solidFill>
                <a:latin typeface="宋体" pitchFamily="2" charset="-122"/>
              </a:rPr>
              <a:t>前继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zh-CN" altLang="en-US" b="1">
                <a:solidFill>
                  <a:srgbClr val="008000"/>
                </a:solidFill>
                <a:latin typeface="宋体" pitchFamily="2" charset="-122"/>
              </a:rPr>
              <a:t>后继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zh-CN" altLang="en-US" b="1">
                <a:solidFill>
                  <a:srgbClr val="008000"/>
                </a:solidFill>
                <a:latin typeface="宋体" pitchFamily="2" charset="-122"/>
              </a:rPr>
              <a:t>本结点的地</a:t>
            </a:r>
            <a:r>
              <a:rPr lang="zh-CN" altLang="en-US" b="1">
                <a:latin typeface="宋体" pitchFamily="2" charset="-122"/>
              </a:rPr>
              <a:t>址，每个结点根据后继地址确定下一占有令牌的结点。</a:t>
            </a:r>
          </a:p>
        </p:txBody>
      </p:sp>
      <p:sp>
        <p:nvSpPr>
          <p:cNvPr id="1137668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01600" y="188913"/>
            <a:ext cx="447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latin typeface="宋体" pitchFamily="2" charset="-122"/>
              </a:rPr>
              <a:t>4.3.4 </a:t>
            </a:r>
            <a:r>
              <a:rPr lang="zh-CN" altLang="en-US" b="1">
                <a:latin typeface="宋体" pitchFamily="2" charset="-122"/>
              </a:rPr>
              <a:t>令牌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总线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Token-Bus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3235325" y="5943600"/>
            <a:ext cx="1260475" cy="381000"/>
            <a:chOff x="2038" y="4032"/>
            <a:chExt cx="794" cy="240"/>
          </a:xfrm>
        </p:grpSpPr>
        <p:sp>
          <p:nvSpPr>
            <p:cNvPr id="77872" name="Text Box 3"/>
            <p:cNvSpPr txBox="1">
              <a:spLocks noChangeArrowheads="1"/>
            </p:cNvSpPr>
            <p:nvPr/>
          </p:nvSpPr>
          <p:spPr bwMode="auto">
            <a:xfrm>
              <a:off x="2038" y="4035"/>
              <a:ext cx="26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    </a:t>
              </a:r>
            </a:p>
          </p:txBody>
        </p:sp>
        <p:sp>
          <p:nvSpPr>
            <p:cNvPr id="77873" name="Text Box 4"/>
            <p:cNvSpPr txBox="1">
              <a:spLocks noChangeArrowheads="1"/>
            </p:cNvSpPr>
            <p:nvPr/>
          </p:nvSpPr>
          <p:spPr bwMode="auto">
            <a:xfrm>
              <a:off x="2300" y="4035"/>
              <a:ext cx="26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    </a:t>
              </a:r>
            </a:p>
          </p:txBody>
        </p:sp>
        <p:sp>
          <p:nvSpPr>
            <p:cNvPr id="77874" name="Text Box 5"/>
            <p:cNvSpPr txBox="1">
              <a:spLocks noChangeArrowheads="1"/>
            </p:cNvSpPr>
            <p:nvPr/>
          </p:nvSpPr>
          <p:spPr bwMode="auto">
            <a:xfrm>
              <a:off x="2566" y="4032"/>
              <a:ext cx="266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44</a:t>
              </a:r>
            </a:p>
          </p:txBody>
        </p:sp>
      </p:grpSp>
      <p:sp>
        <p:nvSpPr>
          <p:cNvPr id="77827" name="Line 6"/>
          <p:cNvSpPr>
            <a:spLocks noChangeShapeType="1"/>
          </p:cNvSpPr>
          <p:nvPr/>
        </p:nvSpPr>
        <p:spPr bwMode="auto">
          <a:xfrm>
            <a:off x="2411413" y="4605338"/>
            <a:ext cx="6078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Line 7"/>
          <p:cNvSpPr>
            <a:spLocks noChangeShapeType="1"/>
          </p:cNvSpPr>
          <p:nvPr/>
        </p:nvSpPr>
        <p:spPr bwMode="auto">
          <a:xfrm>
            <a:off x="2573338" y="4605338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Line 8"/>
          <p:cNvSpPr>
            <a:spLocks noChangeShapeType="1"/>
          </p:cNvSpPr>
          <p:nvPr/>
        </p:nvSpPr>
        <p:spPr bwMode="auto">
          <a:xfrm>
            <a:off x="3789363" y="4605338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Line 9"/>
          <p:cNvSpPr>
            <a:spLocks noChangeShapeType="1"/>
          </p:cNvSpPr>
          <p:nvPr/>
        </p:nvSpPr>
        <p:spPr bwMode="auto">
          <a:xfrm>
            <a:off x="5257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Line 10"/>
          <p:cNvSpPr>
            <a:spLocks noChangeShapeType="1"/>
          </p:cNvSpPr>
          <p:nvPr/>
        </p:nvSpPr>
        <p:spPr bwMode="auto">
          <a:xfrm>
            <a:off x="6788150" y="4605338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Line 11"/>
          <p:cNvSpPr>
            <a:spLocks noChangeShapeType="1"/>
          </p:cNvSpPr>
          <p:nvPr/>
        </p:nvSpPr>
        <p:spPr bwMode="auto">
          <a:xfrm>
            <a:off x="8085138" y="4605338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Text Box 12"/>
          <p:cNvSpPr txBox="1">
            <a:spLocks noChangeArrowheads="1"/>
          </p:cNvSpPr>
          <p:nvPr/>
        </p:nvSpPr>
        <p:spPr bwMode="auto">
          <a:xfrm>
            <a:off x="2362200" y="5105400"/>
            <a:ext cx="4889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77834" name="Text Box 13"/>
          <p:cNvSpPr txBox="1">
            <a:spLocks noChangeArrowheads="1"/>
          </p:cNvSpPr>
          <p:nvPr/>
        </p:nvSpPr>
        <p:spPr bwMode="auto">
          <a:xfrm>
            <a:off x="3581400" y="5105400"/>
            <a:ext cx="4889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44</a:t>
            </a:r>
          </a:p>
        </p:txBody>
      </p:sp>
      <p:sp>
        <p:nvSpPr>
          <p:cNvPr id="77835" name="Text Box 14"/>
          <p:cNvSpPr txBox="1">
            <a:spLocks noChangeArrowheads="1"/>
          </p:cNvSpPr>
          <p:nvPr/>
        </p:nvSpPr>
        <p:spPr bwMode="auto">
          <a:xfrm>
            <a:off x="5070475" y="5105400"/>
            <a:ext cx="4889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33</a:t>
            </a:r>
          </a:p>
        </p:txBody>
      </p:sp>
      <p:sp>
        <p:nvSpPr>
          <p:cNvPr id="77836" name="Text Box 15"/>
          <p:cNvSpPr txBox="1">
            <a:spLocks noChangeArrowheads="1"/>
          </p:cNvSpPr>
          <p:nvPr/>
        </p:nvSpPr>
        <p:spPr bwMode="auto">
          <a:xfrm>
            <a:off x="6592888" y="5105400"/>
            <a:ext cx="4889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22</a:t>
            </a:r>
          </a:p>
        </p:txBody>
      </p:sp>
      <p:sp>
        <p:nvSpPr>
          <p:cNvPr id="77837" name="Text Box 16"/>
          <p:cNvSpPr txBox="1">
            <a:spLocks noChangeArrowheads="1"/>
          </p:cNvSpPr>
          <p:nvPr/>
        </p:nvSpPr>
        <p:spPr bwMode="auto">
          <a:xfrm>
            <a:off x="7907338" y="5105400"/>
            <a:ext cx="4889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11</a:t>
            </a:r>
          </a:p>
        </p:txBody>
      </p:sp>
      <p:sp>
        <p:nvSpPr>
          <p:cNvPr id="77838" name="Text Box 17"/>
          <p:cNvSpPr txBox="1">
            <a:spLocks noChangeArrowheads="1"/>
          </p:cNvSpPr>
          <p:nvPr/>
        </p:nvSpPr>
        <p:spPr bwMode="auto">
          <a:xfrm>
            <a:off x="1828800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11</a:t>
            </a:r>
          </a:p>
        </p:txBody>
      </p:sp>
      <p:sp>
        <p:nvSpPr>
          <p:cNvPr id="77839" name="Text Box 18"/>
          <p:cNvSpPr txBox="1">
            <a:spLocks noChangeArrowheads="1"/>
          </p:cNvSpPr>
          <p:nvPr/>
        </p:nvSpPr>
        <p:spPr bwMode="auto">
          <a:xfrm>
            <a:off x="2244725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33</a:t>
            </a:r>
          </a:p>
        </p:txBody>
      </p:sp>
      <p:sp>
        <p:nvSpPr>
          <p:cNvPr id="77840" name="Text Box 19"/>
          <p:cNvSpPr txBox="1">
            <a:spLocks noChangeArrowheads="1"/>
          </p:cNvSpPr>
          <p:nvPr/>
        </p:nvSpPr>
        <p:spPr bwMode="auto">
          <a:xfrm>
            <a:off x="2667000" y="5943600"/>
            <a:ext cx="42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55</a:t>
            </a:r>
          </a:p>
        </p:txBody>
      </p:sp>
      <p:sp>
        <p:nvSpPr>
          <p:cNvPr id="77841" name="Text Box 20"/>
          <p:cNvSpPr txBox="1">
            <a:spLocks noChangeArrowheads="1"/>
          </p:cNvSpPr>
          <p:nvPr/>
        </p:nvSpPr>
        <p:spPr bwMode="auto">
          <a:xfrm>
            <a:off x="4606925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55</a:t>
            </a:r>
          </a:p>
        </p:txBody>
      </p:sp>
      <p:sp>
        <p:nvSpPr>
          <p:cNvPr id="77842" name="Text Box 21"/>
          <p:cNvSpPr txBox="1">
            <a:spLocks noChangeArrowheads="1"/>
          </p:cNvSpPr>
          <p:nvPr/>
        </p:nvSpPr>
        <p:spPr bwMode="auto">
          <a:xfrm>
            <a:off x="5022850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22</a:t>
            </a:r>
          </a:p>
        </p:txBody>
      </p:sp>
      <p:sp>
        <p:nvSpPr>
          <p:cNvPr id="77843" name="Text Box 22"/>
          <p:cNvSpPr txBox="1">
            <a:spLocks noChangeArrowheads="1"/>
          </p:cNvSpPr>
          <p:nvPr/>
        </p:nvSpPr>
        <p:spPr bwMode="auto">
          <a:xfrm>
            <a:off x="5445125" y="5943600"/>
            <a:ext cx="42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33</a:t>
            </a:r>
          </a:p>
        </p:txBody>
      </p:sp>
      <p:sp>
        <p:nvSpPr>
          <p:cNvPr id="77844" name="Text Box 23"/>
          <p:cNvSpPr txBox="1">
            <a:spLocks noChangeArrowheads="1"/>
          </p:cNvSpPr>
          <p:nvPr/>
        </p:nvSpPr>
        <p:spPr bwMode="auto">
          <a:xfrm>
            <a:off x="6207125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33</a:t>
            </a:r>
          </a:p>
        </p:txBody>
      </p:sp>
      <p:sp>
        <p:nvSpPr>
          <p:cNvPr id="77845" name="Text Box 24"/>
          <p:cNvSpPr txBox="1">
            <a:spLocks noChangeArrowheads="1"/>
          </p:cNvSpPr>
          <p:nvPr/>
        </p:nvSpPr>
        <p:spPr bwMode="auto">
          <a:xfrm>
            <a:off x="6623050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11</a:t>
            </a:r>
          </a:p>
        </p:txBody>
      </p:sp>
      <p:sp>
        <p:nvSpPr>
          <p:cNvPr id="77846" name="Text Box 25"/>
          <p:cNvSpPr txBox="1">
            <a:spLocks noChangeArrowheads="1"/>
          </p:cNvSpPr>
          <p:nvPr/>
        </p:nvSpPr>
        <p:spPr bwMode="auto">
          <a:xfrm>
            <a:off x="7045325" y="5943600"/>
            <a:ext cx="42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22</a:t>
            </a:r>
          </a:p>
        </p:txBody>
      </p:sp>
      <p:sp>
        <p:nvSpPr>
          <p:cNvPr id="77847" name="Text Box 26"/>
          <p:cNvSpPr txBox="1">
            <a:spLocks noChangeArrowheads="1"/>
          </p:cNvSpPr>
          <p:nvPr/>
        </p:nvSpPr>
        <p:spPr bwMode="auto">
          <a:xfrm>
            <a:off x="7731125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22</a:t>
            </a:r>
          </a:p>
        </p:txBody>
      </p:sp>
      <p:sp>
        <p:nvSpPr>
          <p:cNvPr id="77848" name="Text Box 27"/>
          <p:cNvSpPr txBox="1">
            <a:spLocks noChangeArrowheads="1"/>
          </p:cNvSpPr>
          <p:nvPr/>
        </p:nvSpPr>
        <p:spPr bwMode="auto">
          <a:xfrm>
            <a:off x="8147050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55</a:t>
            </a:r>
          </a:p>
        </p:txBody>
      </p:sp>
      <p:sp>
        <p:nvSpPr>
          <p:cNvPr id="77849" name="Text Box 28"/>
          <p:cNvSpPr txBox="1">
            <a:spLocks noChangeArrowheads="1"/>
          </p:cNvSpPr>
          <p:nvPr/>
        </p:nvSpPr>
        <p:spPr bwMode="auto">
          <a:xfrm>
            <a:off x="8569325" y="5943600"/>
            <a:ext cx="42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11</a:t>
            </a:r>
          </a:p>
        </p:txBody>
      </p:sp>
      <p:cxnSp>
        <p:nvCxnSpPr>
          <p:cNvPr id="77850" name="AutoShape 29"/>
          <p:cNvCxnSpPr>
            <a:cxnSpLocks noChangeShapeType="1"/>
            <a:stCxn id="77833" idx="2"/>
            <a:endCxn id="77835" idx="2"/>
          </p:cNvCxnSpPr>
          <p:nvPr/>
        </p:nvCxnSpPr>
        <p:spPr bwMode="auto">
          <a:xfrm rot="16200000" flipH="1">
            <a:off x="3960019" y="4209256"/>
            <a:ext cx="1588" cy="2708275"/>
          </a:xfrm>
          <a:prstGeom prst="bentConnector3">
            <a:avLst>
              <a:gd name="adj1" fmla="val 14400005"/>
            </a:avLst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77851" name="AutoShape 30"/>
          <p:cNvCxnSpPr>
            <a:cxnSpLocks noChangeShapeType="1"/>
            <a:stCxn id="77835" idx="2"/>
            <a:endCxn id="77836" idx="2"/>
          </p:cNvCxnSpPr>
          <p:nvPr/>
        </p:nvCxnSpPr>
        <p:spPr bwMode="auto">
          <a:xfrm rot="16200000" flipH="1">
            <a:off x="6075363" y="4802187"/>
            <a:ext cx="1588" cy="1522413"/>
          </a:xfrm>
          <a:prstGeom prst="bentConnector3">
            <a:avLst>
              <a:gd name="adj1" fmla="val 14400005"/>
            </a:avLst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77852" name="AutoShape 31"/>
          <p:cNvCxnSpPr>
            <a:cxnSpLocks noChangeShapeType="1"/>
            <a:stCxn id="77836" idx="2"/>
            <a:endCxn id="77837" idx="2"/>
          </p:cNvCxnSpPr>
          <p:nvPr/>
        </p:nvCxnSpPr>
        <p:spPr bwMode="auto">
          <a:xfrm rot="16200000" flipH="1">
            <a:off x="7493794" y="4906169"/>
            <a:ext cx="1588" cy="1314450"/>
          </a:xfrm>
          <a:prstGeom prst="bentConnector3">
            <a:avLst>
              <a:gd name="adj1" fmla="val 14400005"/>
            </a:avLst>
          </a:prstGeom>
          <a:noFill/>
          <a:ln w="38100">
            <a:solidFill>
              <a:schemeClr val="accent2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77853" name="AutoShape 32"/>
          <p:cNvCxnSpPr>
            <a:cxnSpLocks noChangeShapeType="1"/>
            <a:stCxn id="77837" idx="0"/>
            <a:endCxn id="77833" idx="0"/>
          </p:cNvCxnSpPr>
          <p:nvPr/>
        </p:nvCxnSpPr>
        <p:spPr bwMode="auto">
          <a:xfrm rot="-5400000" flipH="1" flipV="1">
            <a:off x="5378450" y="2333625"/>
            <a:ext cx="1588" cy="5545138"/>
          </a:xfrm>
          <a:prstGeom prst="bentConnector3">
            <a:avLst>
              <a:gd name="adj1" fmla="val -14400005"/>
            </a:avLst>
          </a:prstGeom>
          <a:noFill/>
          <a:ln w="38100">
            <a:solidFill>
              <a:srgbClr val="9900FF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146913" name="Text Box 33"/>
          <p:cNvSpPr txBox="1">
            <a:spLocks noChangeArrowheads="1"/>
          </p:cNvSpPr>
          <p:nvPr/>
        </p:nvSpPr>
        <p:spPr bwMode="auto">
          <a:xfrm>
            <a:off x="2244725" y="5943600"/>
            <a:ext cx="422275" cy="376238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44</a:t>
            </a:r>
          </a:p>
        </p:txBody>
      </p:sp>
      <p:sp>
        <p:nvSpPr>
          <p:cNvPr id="1146914" name="Text Box 34"/>
          <p:cNvSpPr txBox="1">
            <a:spLocks noChangeArrowheads="1"/>
          </p:cNvSpPr>
          <p:nvPr/>
        </p:nvSpPr>
        <p:spPr bwMode="auto">
          <a:xfrm>
            <a:off x="0" y="4500563"/>
            <a:ext cx="2262188" cy="376237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请求后继（</a:t>
            </a:r>
            <a:r>
              <a:rPr lang="en-US" altLang="zh-CN" sz="1800" b="1"/>
              <a:t>55</a:t>
            </a:r>
            <a:r>
              <a:rPr lang="zh-CN" altLang="en-US" sz="1800" b="1"/>
              <a:t>，</a:t>
            </a:r>
            <a:r>
              <a:rPr lang="en-US" altLang="zh-CN" sz="1800" b="1"/>
              <a:t>33</a:t>
            </a:r>
            <a:r>
              <a:rPr lang="zh-CN" altLang="en-US" sz="1800" b="1"/>
              <a:t>）</a:t>
            </a:r>
          </a:p>
        </p:txBody>
      </p:sp>
      <p:sp>
        <p:nvSpPr>
          <p:cNvPr id="1146915" name="Text Box 35"/>
          <p:cNvSpPr txBox="1">
            <a:spLocks noChangeArrowheads="1"/>
          </p:cNvSpPr>
          <p:nvPr/>
        </p:nvSpPr>
        <p:spPr bwMode="auto">
          <a:xfrm>
            <a:off x="0" y="5262563"/>
            <a:ext cx="1778000" cy="376237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令牌（</a:t>
            </a:r>
            <a:r>
              <a:rPr lang="en-US" altLang="zh-CN" sz="1800" b="1"/>
              <a:t>55</a:t>
            </a:r>
            <a:r>
              <a:rPr lang="zh-CN" altLang="en-US" sz="1800" b="1"/>
              <a:t>，</a:t>
            </a:r>
            <a:r>
              <a:rPr lang="en-US" altLang="zh-CN" sz="1800" b="1"/>
              <a:t>44</a:t>
            </a:r>
            <a:r>
              <a:rPr lang="zh-CN" altLang="en-US" sz="1800" b="1"/>
              <a:t>）</a:t>
            </a:r>
          </a:p>
        </p:txBody>
      </p:sp>
      <p:sp>
        <p:nvSpPr>
          <p:cNvPr id="1146916" name="Text Box 36"/>
          <p:cNvSpPr txBox="1">
            <a:spLocks noChangeArrowheads="1"/>
          </p:cNvSpPr>
          <p:nvPr/>
        </p:nvSpPr>
        <p:spPr bwMode="auto">
          <a:xfrm>
            <a:off x="0" y="5643563"/>
            <a:ext cx="1778000" cy="376237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令牌（</a:t>
            </a:r>
            <a:r>
              <a:rPr lang="en-US" altLang="zh-CN" sz="1800" b="1"/>
              <a:t>44</a:t>
            </a:r>
            <a:r>
              <a:rPr lang="zh-CN" altLang="en-US" sz="1800" b="1"/>
              <a:t>，</a:t>
            </a:r>
            <a:r>
              <a:rPr lang="en-US" altLang="zh-CN" sz="1800" b="1"/>
              <a:t>33</a:t>
            </a:r>
            <a:r>
              <a:rPr lang="zh-CN" altLang="en-US" sz="1800" b="1"/>
              <a:t>）</a:t>
            </a:r>
          </a:p>
        </p:txBody>
      </p:sp>
      <p:sp>
        <p:nvSpPr>
          <p:cNvPr id="1146917" name="Text Box 37"/>
          <p:cNvSpPr txBox="1">
            <a:spLocks noChangeArrowheads="1"/>
          </p:cNvSpPr>
          <p:nvPr/>
        </p:nvSpPr>
        <p:spPr bwMode="auto">
          <a:xfrm>
            <a:off x="3235325" y="5943600"/>
            <a:ext cx="422275" cy="376238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55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0" y="4886325"/>
            <a:ext cx="4073525" cy="1438275"/>
            <a:chOff x="0" y="3075"/>
            <a:chExt cx="2566" cy="906"/>
          </a:xfrm>
        </p:grpSpPr>
        <p:sp>
          <p:nvSpPr>
            <p:cNvPr id="77870" name="Text Box 39"/>
            <p:cNvSpPr txBox="1">
              <a:spLocks noChangeArrowheads="1"/>
            </p:cNvSpPr>
            <p:nvPr/>
          </p:nvSpPr>
          <p:spPr bwMode="auto">
            <a:xfrm>
              <a:off x="0" y="3075"/>
              <a:ext cx="991" cy="237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置后继（</a:t>
              </a:r>
              <a:r>
                <a:rPr lang="en-US" altLang="zh-CN" sz="1800" b="1"/>
                <a:t>44</a:t>
              </a:r>
              <a:r>
                <a:rPr lang="zh-CN" altLang="en-US" sz="1800" b="1"/>
                <a:t>）</a:t>
              </a:r>
            </a:p>
          </p:txBody>
        </p:sp>
        <p:sp>
          <p:nvSpPr>
            <p:cNvPr id="77871" name="Text Box 40"/>
            <p:cNvSpPr txBox="1">
              <a:spLocks noChangeArrowheads="1"/>
            </p:cNvSpPr>
            <p:nvPr/>
          </p:nvSpPr>
          <p:spPr bwMode="auto">
            <a:xfrm>
              <a:off x="2300" y="3744"/>
              <a:ext cx="266" cy="237"/>
            </a:xfrm>
            <a:prstGeom prst="rect">
              <a:avLst/>
            </a:prstGeom>
            <a:solidFill>
              <a:srgbClr val="93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33</a:t>
              </a:r>
            </a:p>
          </p:txBody>
        </p:sp>
      </p:grpSp>
      <p:sp>
        <p:nvSpPr>
          <p:cNvPr id="1146921" name="Text Box 41"/>
          <p:cNvSpPr txBox="1">
            <a:spLocks noChangeArrowheads="1"/>
          </p:cNvSpPr>
          <p:nvPr/>
        </p:nvSpPr>
        <p:spPr bwMode="auto">
          <a:xfrm>
            <a:off x="4606925" y="5943600"/>
            <a:ext cx="422275" cy="376238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44</a:t>
            </a:r>
          </a:p>
        </p:txBody>
      </p:sp>
      <p:cxnSp>
        <p:nvCxnSpPr>
          <p:cNvPr id="1146922" name="AutoShape 42"/>
          <p:cNvCxnSpPr>
            <a:cxnSpLocks noChangeShapeType="1"/>
            <a:stCxn id="77833" idx="3"/>
            <a:endCxn id="77834" idx="1"/>
          </p:cNvCxnSpPr>
          <p:nvPr/>
        </p:nvCxnSpPr>
        <p:spPr bwMode="auto">
          <a:xfrm>
            <a:off x="2851150" y="5334000"/>
            <a:ext cx="73025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46923" name="AutoShape 43"/>
          <p:cNvCxnSpPr>
            <a:cxnSpLocks noChangeShapeType="1"/>
            <a:stCxn id="77834" idx="3"/>
            <a:endCxn id="77835" idx="1"/>
          </p:cNvCxnSpPr>
          <p:nvPr/>
        </p:nvCxnSpPr>
        <p:spPr bwMode="auto">
          <a:xfrm>
            <a:off x="4070350" y="5334000"/>
            <a:ext cx="10001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657600" y="5638800"/>
            <a:ext cx="228600" cy="304800"/>
            <a:chOff x="576" y="3936"/>
            <a:chExt cx="144" cy="192"/>
          </a:xfrm>
        </p:grpSpPr>
        <p:sp>
          <p:nvSpPr>
            <p:cNvPr id="77868" name="Line 45"/>
            <p:cNvSpPr>
              <a:spLocks noChangeShapeType="1"/>
            </p:cNvSpPr>
            <p:nvPr/>
          </p:nvSpPr>
          <p:spPr bwMode="auto">
            <a:xfrm flipH="1">
              <a:off x="576" y="393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9" name="Line 46"/>
            <p:cNvSpPr>
              <a:spLocks noChangeShapeType="1"/>
            </p:cNvSpPr>
            <p:nvPr/>
          </p:nvSpPr>
          <p:spPr bwMode="auto">
            <a:xfrm>
              <a:off x="576" y="393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64" name="Text Box 47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55</a:t>
            </a:r>
            <a:endParaRPr lang="en-US" altLang="zh-CN" dirty="0"/>
          </a:p>
        </p:txBody>
      </p:sp>
      <p:sp>
        <p:nvSpPr>
          <p:cNvPr id="77865" name="Text Box 48"/>
          <p:cNvSpPr txBox="1">
            <a:spLocks noChangeArrowheads="1"/>
          </p:cNvSpPr>
          <p:nvPr/>
        </p:nvSpPr>
        <p:spPr bwMode="auto">
          <a:xfrm>
            <a:off x="212725" y="841375"/>
            <a:ext cx="87026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802.4 </a:t>
            </a:r>
            <a:r>
              <a:rPr lang="zh-CN" altLang="en-US" b="1">
                <a:latin typeface="宋体" pitchFamily="2" charset="-122"/>
              </a:rPr>
              <a:t>规定</a:t>
            </a:r>
            <a:r>
              <a:rPr lang="en-US" altLang="zh-CN" b="1">
                <a:latin typeface="宋体" pitchFamily="2" charset="-122"/>
              </a:rPr>
              <a:t>:  </a:t>
            </a:r>
            <a:r>
              <a:rPr lang="zh-CN" altLang="en-US" b="1">
                <a:latin typeface="宋体" pitchFamily="2" charset="-122"/>
              </a:rPr>
              <a:t>每个结点具有占用令牌的最大时间</a:t>
            </a:r>
            <a:r>
              <a:rPr lang="en-US" altLang="zh-CN" b="1">
                <a:latin typeface="宋体" pitchFamily="2" charset="-122"/>
              </a:rPr>
              <a:t>,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结点在信息传输完毕之后，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如果时间允许，应执行必要的环路维护工作；</a:t>
            </a:r>
            <a:endParaRPr lang="zh-CN" altLang="en-US" b="1">
              <a:latin typeface="宋体" pitchFamily="2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发“请求后继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帧”，询问本地址和后继之间的新结点加入；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若新结点符合后继的要求，用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置后继帧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”</a:t>
            </a:r>
            <a:r>
              <a:rPr lang="zh-CN" altLang="en-US" b="1">
                <a:latin typeface="宋体" pitchFamily="2" charset="-122"/>
              </a:rPr>
              <a:t>响应；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结点修改“后继”，并传递令牌给新结点；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新结点设置连接表，传输数据，并传递令牌给原结点的后继；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b="1">
                <a:latin typeface="宋体" pitchFamily="2" charset="-122"/>
              </a:rPr>
              <a:t>后继结点获得令牌，修改前继地址。</a:t>
            </a:r>
          </a:p>
        </p:txBody>
      </p:sp>
      <p:sp>
        <p:nvSpPr>
          <p:cNvPr id="1146929" name="Rectangle 4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867" name="Text Box 50"/>
          <p:cNvSpPr txBox="1">
            <a:spLocks noChangeArrowheads="1"/>
          </p:cNvSpPr>
          <p:nvPr/>
        </p:nvSpPr>
        <p:spPr bwMode="auto">
          <a:xfrm>
            <a:off x="190500" y="65088"/>
            <a:ext cx="308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增加新结点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3" grpId="0" animBg="1" autoUpdateAnimBg="0"/>
      <p:bldP spid="1146914" grpId="0" animBg="1" autoUpdateAnimBg="0"/>
      <p:bldP spid="1146915" grpId="0" animBg="1" autoUpdateAnimBg="0"/>
      <p:bldP spid="1146916" grpId="0" animBg="1" autoUpdateAnimBg="0"/>
      <p:bldP spid="1146917" grpId="0" animBg="1" autoUpdateAnimBg="0"/>
      <p:bldP spid="114692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2335213" y="4300538"/>
            <a:ext cx="60785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2497138" y="4300538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3713163" y="4300538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6711950" y="4300538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8008938" y="4300538"/>
            <a:ext cx="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286000" y="4800600"/>
            <a:ext cx="488950" cy="457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55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505200" y="4800600"/>
            <a:ext cx="488950" cy="457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44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994275" y="4800600"/>
            <a:ext cx="488950" cy="457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33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516688" y="4800600"/>
            <a:ext cx="488950" cy="457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22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7831138" y="4800600"/>
            <a:ext cx="488950" cy="457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11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752600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11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168525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44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2590800" y="5943600"/>
            <a:ext cx="42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55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4683125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44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5099050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22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5521325" y="5943600"/>
            <a:ext cx="42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33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6130925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33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6546850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11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6969125" y="5943600"/>
            <a:ext cx="42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22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7654925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22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8070850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55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8493125" y="5943600"/>
            <a:ext cx="42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11</a:t>
            </a:r>
          </a:p>
        </p:txBody>
      </p:sp>
      <p:cxnSp>
        <p:nvCxnSpPr>
          <p:cNvPr id="78873" name="AutoShape 25"/>
          <p:cNvCxnSpPr>
            <a:cxnSpLocks noChangeShapeType="1"/>
            <a:stCxn id="78856" idx="2"/>
            <a:endCxn id="78857" idx="2"/>
          </p:cNvCxnSpPr>
          <p:nvPr/>
        </p:nvCxnSpPr>
        <p:spPr bwMode="auto">
          <a:xfrm rot="16200000" flipH="1">
            <a:off x="3139281" y="4648994"/>
            <a:ext cx="1588" cy="1219200"/>
          </a:xfrm>
          <a:prstGeom prst="bentConnector3">
            <a:avLst>
              <a:gd name="adj1" fmla="val 14400005"/>
            </a:avLst>
          </a:prstGeom>
          <a:noFill/>
          <a:ln w="38100">
            <a:solidFill>
              <a:schemeClr val="accent1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78874" name="AutoShape 26"/>
          <p:cNvCxnSpPr>
            <a:cxnSpLocks noChangeShapeType="1"/>
            <a:stCxn id="78858" idx="2"/>
            <a:endCxn id="78859" idx="2"/>
          </p:cNvCxnSpPr>
          <p:nvPr/>
        </p:nvCxnSpPr>
        <p:spPr bwMode="auto">
          <a:xfrm rot="16200000" flipH="1">
            <a:off x="5999163" y="4497387"/>
            <a:ext cx="1588" cy="1522413"/>
          </a:xfrm>
          <a:prstGeom prst="bentConnector3">
            <a:avLst>
              <a:gd name="adj1" fmla="val 14400005"/>
            </a:avLst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78875" name="AutoShape 27"/>
          <p:cNvCxnSpPr>
            <a:cxnSpLocks noChangeShapeType="1"/>
            <a:stCxn id="78859" idx="2"/>
            <a:endCxn id="78860" idx="2"/>
          </p:cNvCxnSpPr>
          <p:nvPr/>
        </p:nvCxnSpPr>
        <p:spPr bwMode="auto">
          <a:xfrm rot="16200000" flipH="1">
            <a:off x="7417594" y="4601369"/>
            <a:ext cx="1588" cy="1314450"/>
          </a:xfrm>
          <a:prstGeom prst="bentConnector3">
            <a:avLst>
              <a:gd name="adj1" fmla="val 14400005"/>
            </a:avLst>
          </a:prstGeom>
          <a:noFill/>
          <a:ln w="38100">
            <a:solidFill>
              <a:schemeClr val="accent2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78876" name="AutoShape 28"/>
          <p:cNvCxnSpPr>
            <a:cxnSpLocks noChangeShapeType="1"/>
            <a:stCxn id="78860" idx="0"/>
            <a:endCxn id="78856" idx="0"/>
          </p:cNvCxnSpPr>
          <p:nvPr/>
        </p:nvCxnSpPr>
        <p:spPr bwMode="auto">
          <a:xfrm rot="-5400000" flipH="1" flipV="1">
            <a:off x="5302250" y="2028825"/>
            <a:ext cx="1588" cy="5545138"/>
          </a:xfrm>
          <a:prstGeom prst="bentConnector3">
            <a:avLst>
              <a:gd name="adj1" fmla="val -14400005"/>
            </a:avLst>
          </a:prstGeom>
          <a:noFill/>
          <a:ln w="38100">
            <a:solidFill>
              <a:srgbClr val="9900FF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3200400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55</a:t>
            </a:r>
          </a:p>
        </p:txBody>
      </p:sp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3616325" y="5948363"/>
            <a:ext cx="4222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33</a:t>
            </a: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4038600" y="5943600"/>
            <a:ext cx="422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44</a:t>
            </a:r>
          </a:p>
        </p:txBody>
      </p:sp>
      <p:cxnSp>
        <p:nvCxnSpPr>
          <p:cNvPr id="78880" name="AutoShape 32"/>
          <p:cNvCxnSpPr>
            <a:cxnSpLocks noChangeShapeType="1"/>
            <a:stCxn id="78857" idx="2"/>
            <a:endCxn id="78858" idx="2"/>
          </p:cNvCxnSpPr>
          <p:nvPr/>
        </p:nvCxnSpPr>
        <p:spPr bwMode="auto">
          <a:xfrm rot="16200000" flipH="1">
            <a:off x="4493419" y="4514056"/>
            <a:ext cx="1588" cy="1489075"/>
          </a:xfrm>
          <a:prstGeom prst="bentConnector3">
            <a:avLst>
              <a:gd name="adj1" fmla="val 14400005"/>
            </a:avLst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147937" name="Text Box 33"/>
          <p:cNvSpPr txBox="1">
            <a:spLocks noChangeArrowheads="1"/>
          </p:cNvSpPr>
          <p:nvPr/>
        </p:nvSpPr>
        <p:spPr bwMode="auto">
          <a:xfrm>
            <a:off x="-92075" y="4005263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>
                <a:latin typeface="楷体"/>
                <a:ea typeface="楷体"/>
                <a:cs typeface="楷体"/>
              </a:rPr>
              <a:t> 44</a:t>
            </a:r>
            <a:r>
              <a:rPr lang="zh-CN" altLang="en-US" sz="1800" b="1">
                <a:latin typeface="楷体"/>
                <a:ea typeface="楷体"/>
                <a:cs typeface="楷体"/>
              </a:rPr>
              <a:t>拥有令牌</a:t>
            </a:r>
          </a:p>
          <a:p>
            <a:pPr eaLnBrk="0" hangingPunct="0"/>
            <a:r>
              <a:rPr lang="zh-CN" altLang="en-US" sz="1800" b="1">
                <a:latin typeface="楷体"/>
                <a:ea typeface="楷体"/>
                <a:cs typeface="楷体"/>
              </a:rPr>
              <a:t>置后继（</a:t>
            </a:r>
            <a:r>
              <a:rPr lang="en-US" altLang="zh-CN" sz="1800" b="1">
                <a:latin typeface="楷体"/>
                <a:ea typeface="楷体"/>
                <a:cs typeface="楷体"/>
              </a:rPr>
              <a:t>55</a:t>
            </a:r>
            <a:r>
              <a:rPr lang="zh-CN" altLang="en-US" sz="1800" b="1">
                <a:latin typeface="楷体"/>
                <a:ea typeface="楷体"/>
                <a:cs typeface="楷体"/>
              </a:rPr>
              <a:t>，</a:t>
            </a:r>
            <a:r>
              <a:rPr lang="en-US" altLang="zh-CN" sz="1800" b="1">
                <a:latin typeface="楷体"/>
                <a:ea typeface="楷体"/>
                <a:cs typeface="楷体"/>
              </a:rPr>
              <a:t>44</a:t>
            </a:r>
            <a:r>
              <a:rPr lang="zh-CN" altLang="en-US" sz="1800" b="1">
                <a:latin typeface="楷体"/>
                <a:ea typeface="楷体"/>
                <a:cs typeface="楷体"/>
              </a:rPr>
              <a:t>，</a:t>
            </a:r>
            <a:r>
              <a:rPr lang="en-US" altLang="zh-CN" sz="18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33</a:t>
            </a:r>
            <a:r>
              <a:rPr lang="zh-CN" altLang="en-US" sz="1800" b="1">
                <a:latin typeface="楷体"/>
                <a:ea typeface="楷体"/>
                <a:cs typeface="楷体"/>
              </a:rPr>
              <a:t>）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-76200" y="4797425"/>
            <a:ext cx="5562600" cy="685800"/>
            <a:chOff x="-48" y="3024"/>
            <a:chExt cx="3504" cy="432"/>
          </a:xfrm>
        </p:grpSpPr>
        <p:grpSp>
          <p:nvGrpSpPr>
            <p:cNvPr id="78893" name="Group 35"/>
            <p:cNvGrpSpPr>
              <a:grpSpLocks/>
            </p:cNvGrpSpPr>
            <p:nvPr/>
          </p:nvGrpSpPr>
          <p:grpSpPr bwMode="auto">
            <a:xfrm>
              <a:off x="2208" y="3024"/>
              <a:ext cx="1248" cy="288"/>
              <a:chOff x="2208" y="3024"/>
              <a:chExt cx="1248" cy="288"/>
            </a:xfrm>
          </p:grpSpPr>
          <p:sp>
            <p:nvSpPr>
              <p:cNvPr id="78895" name="Rectangle 36"/>
              <p:cNvSpPr>
                <a:spLocks noChangeArrowheads="1"/>
              </p:cNvSpPr>
              <p:nvPr/>
            </p:nvSpPr>
            <p:spPr bwMode="auto">
              <a:xfrm>
                <a:off x="3120" y="3024"/>
                <a:ext cx="336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/>
                    <a:ea typeface="楷体"/>
                    <a:cs typeface="楷体"/>
                  </a:rPr>
                  <a:t>33</a:t>
                </a:r>
              </a:p>
            </p:txBody>
          </p:sp>
          <p:sp>
            <p:nvSpPr>
              <p:cNvPr id="78896" name="Rectangle 37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336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/>
                    <a:ea typeface="楷体"/>
                    <a:cs typeface="楷体"/>
                  </a:rPr>
                  <a:t>44</a:t>
                </a:r>
              </a:p>
            </p:txBody>
          </p:sp>
        </p:grpSp>
        <p:sp>
          <p:nvSpPr>
            <p:cNvPr id="78894" name="Text Box 38"/>
            <p:cNvSpPr txBox="1">
              <a:spLocks noChangeArrowheads="1"/>
            </p:cNvSpPr>
            <p:nvPr/>
          </p:nvSpPr>
          <p:spPr bwMode="auto">
            <a:xfrm>
              <a:off x="-48" y="3225"/>
              <a:ext cx="1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44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传递令牌给</a:t>
              </a:r>
              <a:r>
                <a:rPr lang="en-US" altLang="zh-CN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33</a:t>
              </a:r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；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-23813" y="4652963"/>
            <a:ext cx="5243513" cy="1657350"/>
            <a:chOff x="-15" y="2937"/>
            <a:chExt cx="3303" cy="1044"/>
          </a:xfrm>
        </p:grpSpPr>
        <p:grpSp>
          <p:nvGrpSpPr>
            <p:cNvPr id="78889" name="Group 40"/>
            <p:cNvGrpSpPr>
              <a:grpSpLocks/>
            </p:cNvGrpSpPr>
            <p:nvPr/>
          </p:nvGrpSpPr>
          <p:grpSpPr bwMode="auto">
            <a:xfrm>
              <a:off x="-15" y="2937"/>
              <a:ext cx="1647" cy="1044"/>
              <a:chOff x="-15" y="2937"/>
              <a:chExt cx="1647" cy="1044"/>
            </a:xfrm>
          </p:grpSpPr>
          <p:sp>
            <p:nvSpPr>
              <p:cNvPr id="78891" name="Text Box 41"/>
              <p:cNvSpPr txBox="1">
                <a:spLocks noChangeArrowheads="1"/>
              </p:cNvSpPr>
              <p:nvPr/>
            </p:nvSpPr>
            <p:spPr bwMode="auto">
              <a:xfrm>
                <a:off x="1366" y="3744"/>
                <a:ext cx="266" cy="237"/>
              </a:xfrm>
              <a:prstGeom prst="rect">
                <a:avLst/>
              </a:prstGeom>
              <a:solidFill>
                <a:srgbClr val="93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33</a:t>
                </a:r>
              </a:p>
            </p:txBody>
          </p:sp>
          <p:sp>
            <p:nvSpPr>
              <p:cNvPr id="78892" name="Text Box 42"/>
              <p:cNvSpPr txBox="1">
                <a:spLocks noChangeArrowheads="1"/>
              </p:cNvSpPr>
              <p:nvPr/>
            </p:nvSpPr>
            <p:spPr bwMode="auto">
              <a:xfrm>
                <a:off x="-15" y="2937"/>
                <a:ext cx="9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楷体"/>
                    <a:ea typeface="楷体"/>
                    <a:cs typeface="楷体"/>
                  </a:rPr>
                  <a:t>55</a:t>
                </a:r>
                <a:r>
                  <a:rPr lang="zh-CN" altLang="en-US" sz="1800" b="1">
                    <a:latin typeface="楷体"/>
                    <a:ea typeface="楷体"/>
                    <a:cs typeface="楷体"/>
                  </a:rPr>
                  <a:t>修改后继；</a:t>
                </a:r>
              </a:p>
            </p:txBody>
          </p:sp>
        </p:grpSp>
        <p:cxnSp>
          <p:nvCxnSpPr>
            <p:cNvPr id="78890" name="AutoShape 43"/>
            <p:cNvCxnSpPr>
              <a:cxnSpLocks noChangeShapeType="1"/>
              <a:stCxn id="78856" idx="2"/>
              <a:endCxn id="78895" idx="2"/>
            </p:cNvCxnSpPr>
            <p:nvPr/>
          </p:nvCxnSpPr>
          <p:spPr bwMode="auto">
            <a:xfrm rot="16200000" flipH="1">
              <a:off x="2440" y="2466"/>
              <a:ext cx="1" cy="1694"/>
            </a:xfrm>
            <a:prstGeom prst="bentConnector3">
              <a:avLst>
                <a:gd name="adj1" fmla="val 14400005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78884" name="Text Box 4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56</a:t>
            </a:r>
            <a:endParaRPr lang="en-US" altLang="zh-CN" dirty="0"/>
          </a:p>
        </p:txBody>
      </p:sp>
      <p:sp>
        <p:nvSpPr>
          <p:cNvPr id="78885" name="Text Box 45"/>
          <p:cNvSpPr txBox="1">
            <a:spLocks noChangeArrowheads="1"/>
          </p:cNvSpPr>
          <p:nvPr/>
        </p:nvSpPr>
        <p:spPr bwMode="auto">
          <a:xfrm>
            <a:off x="144463" y="919163"/>
            <a:ext cx="907573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：结点可以在任意时刻、不采取任何动作地撤出环路。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该结点的前继会自动开始寻找新后继的过程</a:t>
            </a:r>
            <a:r>
              <a:rPr lang="en-US" altLang="zh-CN" b="1">
                <a:latin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</a:rPr>
              <a:t>令牌维护）；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方法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：指定时刻退出环路。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希望撤出环路的结点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仅在收到令牌之后，</a:t>
            </a:r>
            <a:endParaRPr lang="zh-CN" altLang="en-US" b="1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用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“置后继帧”</a:t>
            </a:r>
            <a:r>
              <a:rPr lang="zh-CN" altLang="en-US" b="1">
                <a:latin typeface="宋体" pitchFamily="2" charset="-122"/>
              </a:rPr>
              <a:t>，将其后继结点地址告诉前继结点；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并传递令牌，撤出环路。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楷体"/>
                <a:ea typeface="楷体"/>
                <a:cs typeface="楷体"/>
              </a:rPr>
              <a:t>       获得令牌的结点将及时</a:t>
            </a:r>
            <a:r>
              <a:rPr lang="zh-CN" altLang="en-US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更新</a:t>
            </a:r>
            <a:r>
              <a:rPr lang="zh-CN" altLang="en-US" b="1">
                <a:latin typeface="楷体"/>
                <a:ea typeface="楷体"/>
                <a:cs typeface="楷体"/>
              </a:rPr>
              <a:t>其前继。</a:t>
            </a:r>
          </a:p>
        </p:txBody>
      </p:sp>
      <p:sp>
        <p:nvSpPr>
          <p:cNvPr id="1147950" name="Text Box 46"/>
          <p:cNvSpPr txBox="1">
            <a:spLocks noChangeArrowheads="1"/>
          </p:cNvSpPr>
          <p:nvPr/>
        </p:nvSpPr>
        <p:spPr bwMode="auto">
          <a:xfrm>
            <a:off x="188913" y="5713413"/>
            <a:ext cx="1344612" cy="92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33</a:t>
            </a:r>
            <a:r>
              <a:rPr lang="zh-CN" altLang="en-US" sz="1800" b="1">
                <a:solidFill>
                  <a:srgbClr val="FF0000"/>
                </a:solidFill>
              </a:rPr>
              <a:t>仅在收到</a:t>
            </a:r>
          </a:p>
          <a:p>
            <a:r>
              <a:rPr lang="en-US" altLang="zh-CN" sz="1800" b="1">
                <a:solidFill>
                  <a:srgbClr val="FF0000"/>
                </a:solidFill>
              </a:rPr>
              <a:t>55</a:t>
            </a:r>
            <a:r>
              <a:rPr lang="zh-CN" altLang="en-US" sz="1800" b="1">
                <a:solidFill>
                  <a:srgbClr val="FF0000"/>
                </a:solidFill>
              </a:rPr>
              <a:t>的令牌后</a:t>
            </a:r>
          </a:p>
          <a:p>
            <a:r>
              <a:rPr lang="zh-CN" altLang="en-US" sz="1800" b="1">
                <a:solidFill>
                  <a:srgbClr val="FF0000"/>
                </a:solidFill>
              </a:rPr>
              <a:t>才修改前继</a:t>
            </a:r>
          </a:p>
        </p:txBody>
      </p:sp>
      <p:sp>
        <p:nvSpPr>
          <p:cNvPr id="1147951" name="Rectangle 4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88" name="Text Box 48"/>
          <p:cNvSpPr txBox="1">
            <a:spLocks noChangeArrowheads="1"/>
          </p:cNvSpPr>
          <p:nvPr/>
        </p:nvSpPr>
        <p:spPr bwMode="auto">
          <a:xfrm>
            <a:off x="107950" y="188913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结点撤出环路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37" grpId="0" autoUpdateAnimBg="0"/>
      <p:bldP spid="114795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57</a:t>
            </a:r>
            <a:endParaRPr lang="en-US" altLang="zh-CN" dirty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36525" y="965200"/>
            <a:ext cx="8778875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★ 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令牌传递</a:t>
            </a:r>
            <a:r>
              <a:rPr lang="en-US" altLang="zh-CN" b="1">
                <a:solidFill>
                  <a:srgbClr val="CC0000"/>
                </a:solidFill>
                <a:latin typeface="宋体" pitchFamily="2" charset="-122"/>
              </a:rPr>
              <a:t>,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使所有结点可对媒体进行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公平和有序地访问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pPr>
              <a:lnSpc>
                <a:spcPct val="14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可传输多种类型的帧，无最小帧长的限制</a:t>
            </a:r>
            <a:r>
              <a:rPr lang="en-US" altLang="zh-CN" b="1">
                <a:latin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</a:rPr>
              <a:t>数据字段 </a:t>
            </a:r>
            <a:r>
              <a:rPr lang="en-US" altLang="zh-CN" b="1">
                <a:latin typeface="宋体" pitchFamily="2" charset="-122"/>
              </a:rPr>
              <a:t>data&gt;=0)</a:t>
            </a:r>
            <a:r>
              <a:rPr lang="zh-CN" altLang="en-US" b="1">
                <a:latin typeface="宋体" pitchFamily="2" charset="-122"/>
              </a:rPr>
              <a:t>，控制方式复杂；</a:t>
            </a:r>
          </a:p>
          <a:p>
            <a:pPr>
              <a:lnSpc>
                <a:spcPct val="14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整个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网络具有最小的传输延时</a:t>
            </a:r>
            <a:r>
              <a:rPr lang="zh-CN" altLang="en-US" b="1">
                <a:latin typeface="宋体" pitchFamily="2" charset="-122"/>
              </a:rPr>
              <a:t>。无数据可传输的结点，仍然需要处理令牌的传递和进行环路维护工作；</a:t>
            </a:r>
          </a:p>
          <a:p>
            <a:pPr>
              <a:lnSpc>
                <a:spcPct val="14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可以估算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整个网络具有的最大发送延时</a:t>
            </a:r>
            <a:r>
              <a:rPr lang="zh-CN" altLang="en-US" b="1">
                <a:latin typeface="宋体" pitchFamily="2" charset="-122"/>
              </a:rPr>
              <a:t>。帧的长度、最大令牌占有时间和入网的结点个数之后，可以估算出每个结点的最大发送延时；</a:t>
            </a:r>
          </a:p>
          <a:p>
            <a:pPr>
              <a:lnSpc>
                <a:spcPct val="14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令牌总线网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适合具有一定实时性要求的环境。</a:t>
            </a:r>
          </a:p>
        </p:txBody>
      </p:sp>
      <p:sp>
        <p:nvSpPr>
          <p:cNvPr id="1148932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79388" y="44450"/>
            <a:ext cx="37449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6</a:t>
            </a:r>
            <a:r>
              <a:rPr lang="zh-CN" altLang="en-US" b="1">
                <a:latin typeface="宋体" pitchFamily="2" charset="-122"/>
              </a:rPr>
              <a:t>） 令牌总线网的特点</a:t>
            </a:r>
            <a:endParaRPr lang="zh-CN" altLang="en-US" b="1">
              <a:solidFill>
                <a:srgbClr val="CC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2819400" y="3581400"/>
            <a:ext cx="2743200" cy="1752600"/>
            <a:chOff x="3936" y="2112"/>
            <a:chExt cx="1728" cy="1104"/>
          </a:xfrm>
        </p:grpSpPr>
        <p:sp>
          <p:nvSpPr>
            <p:cNvPr id="80903" name="Line 3"/>
            <p:cNvSpPr>
              <a:spLocks noChangeShapeType="1"/>
            </p:cNvSpPr>
            <p:nvPr/>
          </p:nvSpPr>
          <p:spPr bwMode="auto">
            <a:xfrm>
              <a:off x="3936" y="2688"/>
              <a:ext cx="17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4" name="Rectangle 4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11</a:t>
              </a:r>
            </a:p>
          </p:txBody>
        </p:sp>
        <p:sp>
          <p:nvSpPr>
            <p:cNvPr id="80905" name="Rectangle 5"/>
            <p:cNvSpPr>
              <a:spLocks noChangeArrowheads="1"/>
            </p:cNvSpPr>
            <p:nvPr/>
          </p:nvSpPr>
          <p:spPr bwMode="auto">
            <a:xfrm>
              <a:off x="4656" y="2112"/>
              <a:ext cx="240" cy="24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55</a:t>
              </a:r>
            </a:p>
          </p:txBody>
        </p:sp>
        <p:sp>
          <p:nvSpPr>
            <p:cNvPr id="80906" name="Rectangle 6"/>
            <p:cNvSpPr>
              <a:spLocks noChangeArrowheads="1"/>
            </p:cNvSpPr>
            <p:nvPr/>
          </p:nvSpPr>
          <p:spPr bwMode="auto">
            <a:xfrm>
              <a:off x="5280" y="2112"/>
              <a:ext cx="240" cy="24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44</a:t>
              </a:r>
            </a:p>
          </p:txBody>
        </p:sp>
        <p:sp>
          <p:nvSpPr>
            <p:cNvPr id="80907" name="Rectangle 7"/>
            <p:cNvSpPr>
              <a:spLocks noChangeArrowheads="1"/>
            </p:cNvSpPr>
            <p:nvPr/>
          </p:nvSpPr>
          <p:spPr bwMode="auto">
            <a:xfrm>
              <a:off x="4320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22</a:t>
              </a:r>
            </a:p>
          </p:txBody>
        </p:sp>
        <p:sp>
          <p:nvSpPr>
            <p:cNvPr id="80908" name="Rectangle 8"/>
            <p:cNvSpPr>
              <a:spLocks noChangeArrowheads="1"/>
            </p:cNvSpPr>
            <p:nvPr/>
          </p:nvSpPr>
          <p:spPr bwMode="auto">
            <a:xfrm>
              <a:off x="4992" y="2976"/>
              <a:ext cx="240" cy="24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33</a:t>
              </a:r>
            </a:p>
          </p:txBody>
        </p:sp>
        <p:sp>
          <p:nvSpPr>
            <p:cNvPr id="80909" name="Line 9"/>
            <p:cNvSpPr>
              <a:spLocks noChangeShapeType="1"/>
            </p:cNvSpPr>
            <p:nvPr/>
          </p:nvSpPr>
          <p:spPr bwMode="auto">
            <a:xfrm>
              <a:off x="4176" y="2352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0"/>
            <p:cNvSpPr>
              <a:spLocks noChangeShapeType="1"/>
            </p:cNvSpPr>
            <p:nvPr/>
          </p:nvSpPr>
          <p:spPr bwMode="auto">
            <a:xfrm>
              <a:off x="4752" y="2352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11"/>
            <p:cNvSpPr>
              <a:spLocks noChangeShapeType="1"/>
            </p:cNvSpPr>
            <p:nvPr/>
          </p:nvSpPr>
          <p:spPr bwMode="auto">
            <a:xfrm>
              <a:off x="5376" y="2304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Line 12"/>
            <p:cNvSpPr>
              <a:spLocks noChangeShapeType="1"/>
            </p:cNvSpPr>
            <p:nvPr/>
          </p:nvSpPr>
          <p:spPr bwMode="auto">
            <a:xfrm>
              <a:off x="4416" y="2688"/>
              <a:ext cx="0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Line 13"/>
            <p:cNvSpPr>
              <a:spLocks noChangeShapeType="1"/>
            </p:cNvSpPr>
            <p:nvPr/>
          </p:nvSpPr>
          <p:spPr bwMode="auto">
            <a:xfrm>
              <a:off x="5088" y="2640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0914" name="AutoShape 14"/>
            <p:cNvCxnSpPr>
              <a:cxnSpLocks noChangeShapeType="1"/>
              <a:stCxn id="80907" idx="3"/>
              <a:endCxn id="80908" idx="1"/>
            </p:cNvCxnSpPr>
            <p:nvPr/>
          </p:nvCxnSpPr>
          <p:spPr bwMode="auto">
            <a:xfrm>
              <a:off x="4560" y="3096"/>
              <a:ext cx="43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0915" name="AutoShape 15"/>
            <p:cNvCxnSpPr>
              <a:cxnSpLocks noChangeShapeType="1"/>
              <a:stCxn id="80908" idx="3"/>
              <a:endCxn id="80906" idx="3"/>
            </p:cNvCxnSpPr>
            <p:nvPr/>
          </p:nvCxnSpPr>
          <p:spPr bwMode="auto">
            <a:xfrm flipV="1">
              <a:off x="5232" y="2232"/>
              <a:ext cx="288" cy="864"/>
            </a:xfrm>
            <a:prstGeom prst="bentConnector3">
              <a:avLst>
                <a:gd name="adj1" fmla="val 150000"/>
              </a:avLst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</p:cxnSp>
        <p:cxnSp>
          <p:nvCxnSpPr>
            <p:cNvPr id="80916" name="AutoShape 16"/>
            <p:cNvCxnSpPr>
              <a:cxnSpLocks noChangeShapeType="1"/>
              <a:stCxn id="80906" idx="1"/>
              <a:endCxn id="80905" idx="3"/>
            </p:cNvCxnSpPr>
            <p:nvPr/>
          </p:nvCxnSpPr>
          <p:spPr bwMode="auto">
            <a:xfrm rot="10800000">
              <a:off x="4896" y="2232"/>
              <a:ext cx="384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0917" name="AutoShape 17"/>
            <p:cNvCxnSpPr>
              <a:cxnSpLocks noChangeShapeType="1"/>
              <a:stCxn id="80905" idx="1"/>
              <a:endCxn id="80904" idx="3"/>
            </p:cNvCxnSpPr>
            <p:nvPr/>
          </p:nvCxnSpPr>
          <p:spPr bwMode="auto">
            <a:xfrm rot="10800000">
              <a:off x="4320" y="2232"/>
              <a:ext cx="336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0918" name="AutoShape 18"/>
            <p:cNvCxnSpPr>
              <a:cxnSpLocks noChangeShapeType="1"/>
              <a:stCxn id="80904" idx="1"/>
              <a:endCxn id="80907" idx="1"/>
            </p:cNvCxnSpPr>
            <p:nvPr/>
          </p:nvCxnSpPr>
          <p:spPr bwMode="auto">
            <a:xfrm rot="10800000" flipH="1" flipV="1">
              <a:off x="4080" y="2232"/>
              <a:ext cx="240" cy="864"/>
            </a:xfrm>
            <a:prstGeom prst="bentConnector3">
              <a:avLst>
                <a:gd name="adj1" fmla="val -60000"/>
              </a:avLst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</p:cxnSp>
      </p:grpSp>
      <p:sp>
        <p:nvSpPr>
          <p:cNvPr id="80899" name="Text Box 19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58</a:t>
            </a:r>
            <a:endParaRPr lang="en-US" altLang="zh-CN" dirty="0"/>
          </a:p>
        </p:txBody>
      </p:sp>
      <p:sp>
        <p:nvSpPr>
          <p:cNvPr id="80900" name="Text Box 20"/>
          <p:cNvSpPr txBox="1">
            <a:spLocks noChangeArrowheads="1"/>
          </p:cNvSpPr>
          <p:nvPr/>
        </p:nvSpPr>
        <p:spPr bwMode="auto">
          <a:xfrm>
            <a:off x="136525" y="908050"/>
            <a:ext cx="885507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latin typeface="宋体" pitchFamily="2" charset="-122"/>
              </a:rPr>
              <a:t>典型的令牌总线网络，</a:t>
            </a:r>
            <a:r>
              <a:rPr lang="en-US" altLang="zh-CN" b="1">
                <a:latin typeface="宋体" pitchFamily="2" charset="-122"/>
              </a:rPr>
              <a:t>77</a:t>
            </a:r>
            <a:r>
              <a:rPr lang="zh-CN" altLang="en-US" b="1">
                <a:latin typeface="宋体" pitchFamily="2" charset="-122"/>
              </a:rPr>
              <a:t>年</a:t>
            </a:r>
            <a:r>
              <a:rPr lang="en-US" altLang="zh-CN" b="1">
                <a:latin typeface="宋体" pitchFamily="2" charset="-122"/>
              </a:rPr>
              <a:t>Datapoint</a:t>
            </a:r>
            <a:r>
              <a:rPr lang="zh-CN" altLang="en-US" b="1">
                <a:latin typeface="宋体" pitchFamily="2" charset="-122"/>
              </a:rPr>
              <a:t>公司研制，工控应用；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基本信息</a:t>
            </a:r>
          </a:p>
          <a:p>
            <a:pPr>
              <a:lnSpc>
                <a:spcPct val="110000"/>
              </a:lnSpc>
              <a:buFont typeface="宋体" pitchFamily="2" charset="-122"/>
              <a:buChar char="★"/>
            </a:pPr>
            <a:r>
              <a:rPr lang="zh-CN" altLang="en-US" sz="3200" b="1">
                <a:latin typeface="宋体" pitchFamily="2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ARCnet</a:t>
            </a:r>
            <a:r>
              <a:rPr lang="zh-CN" altLang="en-US" b="1">
                <a:latin typeface="宋体" pitchFamily="2" charset="-122"/>
              </a:rPr>
              <a:t>网络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地址</a:t>
            </a:r>
            <a:r>
              <a:rPr lang="zh-CN" altLang="en-US" b="1">
                <a:latin typeface="宋体" pitchFamily="2" charset="-122"/>
              </a:rPr>
              <a:t>：每个结点有一个网络地址，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令牌以递增的结点地址序号，从一个结点传递到另一个结点，形成逻辑环路。环路中最多容纳</a:t>
            </a:r>
            <a:r>
              <a:rPr lang="en-US" altLang="zh-CN" b="1">
                <a:latin typeface="宋体" pitchFamily="2" charset="-122"/>
              </a:rPr>
              <a:t>255</a:t>
            </a:r>
            <a:r>
              <a:rPr lang="zh-CN" altLang="en-US" b="1">
                <a:latin typeface="宋体" pitchFamily="2" charset="-122"/>
              </a:rPr>
              <a:t>个结点。</a:t>
            </a:r>
          </a:p>
        </p:txBody>
      </p:sp>
      <p:sp>
        <p:nvSpPr>
          <p:cNvPr id="1149973" name="Rectangle 21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0902" name="Text Box 22"/>
          <p:cNvSpPr txBox="1">
            <a:spLocks noChangeArrowheads="1"/>
          </p:cNvSpPr>
          <p:nvPr/>
        </p:nvSpPr>
        <p:spPr bwMode="auto">
          <a:xfrm>
            <a:off x="107950" y="115888"/>
            <a:ext cx="3095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4.3.5  ARCnet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115888"/>
            <a:ext cx="2771775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帧结构</a:t>
            </a:r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685800" y="990600"/>
            <a:ext cx="7848600" cy="762000"/>
            <a:chOff x="432" y="528"/>
            <a:chExt cx="4944" cy="480"/>
          </a:xfrm>
        </p:grpSpPr>
        <p:sp>
          <p:nvSpPr>
            <p:cNvPr id="81927" name="Rectangle 4"/>
            <p:cNvSpPr>
              <a:spLocks noChangeArrowheads="1"/>
            </p:cNvSpPr>
            <p:nvPr/>
          </p:nvSpPr>
          <p:spPr bwMode="auto">
            <a:xfrm>
              <a:off x="432" y="768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P</a:t>
              </a:r>
            </a:p>
          </p:txBody>
        </p:sp>
        <p:sp>
          <p:nvSpPr>
            <p:cNvPr id="81928" name="Rectangle 5"/>
            <p:cNvSpPr>
              <a:spLocks noChangeArrowheads="1"/>
            </p:cNvSpPr>
            <p:nvPr/>
          </p:nvSpPr>
          <p:spPr bwMode="auto">
            <a:xfrm>
              <a:off x="912" y="768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SD</a:t>
              </a:r>
            </a:p>
          </p:txBody>
        </p:sp>
        <p:sp>
          <p:nvSpPr>
            <p:cNvPr id="81929" name="Rectangle 6"/>
            <p:cNvSpPr>
              <a:spLocks noChangeArrowheads="1"/>
            </p:cNvSpPr>
            <p:nvPr/>
          </p:nvSpPr>
          <p:spPr bwMode="auto">
            <a:xfrm>
              <a:off x="1392" y="768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FC</a:t>
              </a:r>
            </a:p>
          </p:txBody>
        </p:sp>
        <p:sp>
          <p:nvSpPr>
            <p:cNvPr id="81930" name="Rectangle 7"/>
            <p:cNvSpPr>
              <a:spLocks noChangeArrowheads="1"/>
            </p:cNvSpPr>
            <p:nvPr/>
          </p:nvSpPr>
          <p:spPr bwMode="auto">
            <a:xfrm>
              <a:off x="1872" y="768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DA</a:t>
              </a:r>
            </a:p>
          </p:txBody>
        </p:sp>
        <p:sp>
          <p:nvSpPr>
            <p:cNvPr id="81931" name="Rectangle 8"/>
            <p:cNvSpPr>
              <a:spLocks noChangeArrowheads="1"/>
            </p:cNvSpPr>
            <p:nvPr/>
          </p:nvSpPr>
          <p:spPr bwMode="auto">
            <a:xfrm>
              <a:off x="2352" y="76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SA</a:t>
              </a:r>
            </a:p>
          </p:txBody>
        </p:sp>
        <p:sp>
          <p:nvSpPr>
            <p:cNvPr id="81932" name="Rectangle 9"/>
            <p:cNvSpPr>
              <a:spLocks noChangeArrowheads="1"/>
            </p:cNvSpPr>
            <p:nvPr/>
          </p:nvSpPr>
          <p:spPr bwMode="auto">
            <a:xfrm>
              <a:off x="2784" y="76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DATA</a:t>
              </a:r>
            </a:p>
          </p:txBody>
        </p:sp>
        <p:sp>
          <p:nvSpPr>
            <p:cNvPr id="81933" name="Rectangle 10"/>
            <p:cNvSpPr>
              <a:spLocks noChangeArrowheads="1"/>
            </p:cNvSpPr>
            <p:nvPr/>
          </p:nvSpPr>
          <p:spPr bwMode="auto">
            <a:xfrm>
              <a:off x="3984" y="768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FCS</a:t>
              </a:r>
            </a:p>
          </p:txBody>
        </p:sp>
        <p:sp>
          <p:nvSpPr>
            <p:cNvPr id="81934" name="Rectangle 11"/>
            <p:cNvSpPr>
              <a:spLocks noChangeArrowheads="1"/>
            </p:cNvSpPr>
            <p:nvPr/>
          </p:nvSpPr>
          <p:spPr bwMode="auto">
            <a:xfrm>
              <a:off x="4464" y="768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ED</a:t>
              </a:r>
            </a:p>
          </p:txBody>
        </p:sp>
        <p:sp>
          <p:nvSpPr>
            <p:cNvPr id="81935" name="Rectangle 12"/>
            <p:cNvSpPr>
              <a:spLocks noChangeArrowheads="1"/>
            </p:cNvSpPr>
            <p:nvPr/>
          </p:nvSpPr>
          <p:spPr bwMode="auto">
            <a:xfrm>
              <a:off x="432" y="528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≥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 1</a:t>
              </a:r>
            </a:p>
          </p:txBody>
        </p:sp>
        <p:sp>
          <p:nvSpPr>
            <p:cNvPr id="81936" name="Rectangle 13"/>
            <p:cNvSpPr>
              <a:spLocks noChangeArrowheads="1"/>
            </p:cNvSpPr>
            <p:nvPr/>
          </p:nvSpPr>
          <p:spPr bwMode="auto">
            <a:xfrm>
              <a:off x="912" y="528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81937" name="Rectangle 14"/>
            <p:cNvSpPr>
              <a:spLocks noChangeArrowheads="1"/>
            </p:cNvSpPr>
            <p:nvPr/>
          </p:nvSpPr>
          <p:spPr bwMode="auto">
            <a:xfrm>
              <a:off x="1392" y="528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81938" name="Rectangle 15"/>
            <p:cNvSpPr>
              <a:spLocks noChangeArrowheads="1"/>
            </p:cNvSpPr>
            <p:nvPr/>
          </p:nvSpPr>
          <p:spPr bwMode="auto">
            <a:xfrm>
              <a:off x="1968" y="528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81939" name="Rectangle 16"/>
            <p:cNvSpPr>
              <a:spLocks noChangeArrowheads="1"/>
            </p:cNvSpPr>
            <p:nvPr/>
          </p:nvSpPr>
          <p:spPr bwMode="auto">
            <a:xfrm>
              <a:off x="2448" y="528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81940" name="Rectangle 17"/>
            <p:cNvSpPr>
              <a:spLocks noChangeArrowheads="1"/>
            </p:cNvSpPr>
            <p:nvPr/>
          </p:nvSpPr>
          <p:spPr bwMode="auto">
            <a:xfrm>
              <a:off x="2928" y="528"/>
              <a:ext cx="9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≥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 0</a:t>
              </a:r>
            </a:p>
          </p:txBody>
        </p:sp>
        <p:sp>
          <p:nvSpPr>
            <p:cNvPr id="81941" name="Rectangle 18"/>
            <p:cNvSpPr>
              <a:spLocks noChangeArrowheads="1"/>
            </p:cNvSpPr>
            <p:nvPr/>
          </p:nvSpPr>
          <p:spPr bwMode="auto">
            <a:xfrm>
              <a:off x="3984" y="528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4</a:t>
              </a:r>
            </a:p>
          </p:txBody>
        </p:sp>
        <p:sp>
          <p:nvSpPr>
            <p:cNvPr id="81942" name="Rectangle 19"/>
            <p:cNvSpPr>
              <a:spLocks noChangeArrowheads="1"/>
            </p:cNvSpPr>
            <p:nvPr/>
          </p:nvSpPr>
          <p:spPr bwMode="auto">
            <a:xfrm>
              <a:off x="4464" y="528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 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（字节）</a:t>
              </a:r>
            </a:p>
          </p:txBody>
        </p:sp>
      </p:grpSp>
      <p:sp>
        <p:nvSpPr>
          <p:cNvPr id="81924" name="Text Box 20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59</a:t>
            </a:r>
            <a:endParaRPr lang="en-US" altLang="zh-CN" dirty="0"/>
          </a:p>
        </p:txBody>
      </p:sp>
      <p:sp>
        <p:nvSpPr>
          <p:cNvPr id="81925" name="Text Box 21"/>
          <p:cNvSpPr txBox="1">
            <a:spLocks noChangeArrowheads="1"/>
          </p:cNvSpPr>
          <p:nvPr/>
        </p:nvSpPr>
        <p:spPr bwMode="auto">
          <a:xfrm>
            <a:off x="212725" y="1839913"/>
            <a:ext cx="8702675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注意：</a:t>
            </a:r>
            <a:r>
              <a:rPr lang="en-US" altLang="zh-CN" b="1">
                <a:latin typeface="宋体" pitchFamily="2" charset="-122"/>
              </a:rPr>
              <a:t>DA/SA</a:t>
            </a:r>
            <a:r>
              <a:rPr lang="zh-CN" altLang="en-US" b="1">
                <a:latin typeface="宋体" pitchFamily="2" charset="-122"/>
              </a:rPr>
              <a:t>仅占一个字节，表示网络至多容纳</a:t>
            </a:r>
            <a:r>
              <a:rPr lang="en-US" altLang="zh-CN" b="1">
                <a:latin typeface="宋体" pitchFamily="2" charset="-122"/>
              </a:rPr>
              <a:t>255</a:t>
            </a:r>
            <a:r>
              <a:rPr lang="zh-CN" altLang="en-US" b="1">
                <a:latin typeface="宋体" pitchFamily="2" charset="-122"/>
              </a:rPr>
              <a:t>个结点；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其它字段含意类同</a:t>
            </a:r>
            <a:r>
              <a:rPr lang="en-US" altLang="zh-CN" b="1">
                <a:latin typeface="宋体" pitchFamily="2" charset="-122"/>
              </a:rPr>
              <a:t>Token-Bus</a:t>
            </a:r>
            <a:r>
              <a:rPr lang="zh-CN" altLang="en-US" b="1">
                <a:latin typeface="宋体" pitchFamily="2" charset="-122"/>
              </a:rPr>
              <a:t>标准；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3200" b="1">
                <a:latin typeface="宋体" pitchFamily="2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ARCnet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帧类型</a:t>
            </a: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FC</a:t>
            </a:r>
            <a:r>
              <a:rPr lang="zh-CN" altLang="en-US" b="1">
                <a:latin typeface="宋体" pitchFamily="2" charset="-122"/>
              </a:rPr>
              <a:t>字段：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数据帧（</a:t>
            </a:r>
            <a:r>
              <a:rPr lang="en-US" altLang="zh-CN" b="1">
                <a:latin typeface="宋体" pitchFamily="2" charset="-122"/>
              </a:rPr>
              <a:t>DATA</a:t>
            </a:r>
            <a:r>
              <a:rPr lang="zh-CN" altLang="en-US" b="1">
                <a:latin typeface="宋体" pitchFamily="2" charset="-122"/>
              </a:rPr>
              <a:t>），用于传送数据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令牌（</a:t>
            </a:r>
            <a:r>
              <a:rPr lang="en-US" altLang="zh-CN" b="1">
                <a:latin typeface="宋体" pitchFamily="2" charset="-122"/>
              </a:rPr>
              <a:t>TOKEN</a:t>
            </a:r>
            <a:r>
              <a:rPr lang="zh-CN" altLang="en-US" b="1">
                <a:latin typeface="宋体" pitchFamily="2" charset="-122"/>
              </a:rPr>
              <a:t>），用于传送令牌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确认（</a:t>
            </a:r>
            <a:r>
              <a:rPr lang="en-US" altLang="zh-CN" b="1">
                <a:latin typeface="宋体" pitchFamily="2" charset="-122"/>
              </a:rPr>
              <a:t>ACK</a:t>
            </a:r>
            <a:r>
              <a:rPr lang="zh-CN" altLang="en-US" b="1">
                <a:latin typeface="宋体" pitchFamily="2" charset="-122"/>
              </a:rPr>
              <a:t>），用于数据、令牌等帧的确认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否认（</a:t>
            </a:r>
            <a:r>
              <a:rPr lang="en-US" altLang="zh-CN" b="1">
                <a:latin typeface="宋体" pitchFamily="2" charset="-122"/>
              </a:rPr>
              <a:t>NAK</a:t>
            </a:r>
            <a:r>
              <a:rPr lang="zh-CN" altLang="en-US" b="1">
                <a:latin typeface="宋体" pitchFamily="2" charset="-122"/>
              </a:rPr>
              <a:t>），用于数据、令牌等帧的否认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探询（</a:t>
            </a:r>
            <a:r>
              <a:rPr lang="en-US" altLang="zh-CN" b="1">
                <a:latin typeface="宋体" pitchFamily="2" charset="-122"/>
              </a:rPr>
              <a:t>ENQ</a:t>
            </a:r>
            <a:r>
              <a:rPr lang="zh-CN" altLang="en-US" b="1">
                <a:latin typeface="宋体" pitchFamily="2" charset="-122"/>
              </a:rPr>
              <a:t>），探询接收结点的接收能力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“环路重构序列”，环路重构用。</a:t>
            </a:r>
          </a:p>
        </p:txBody>
      </p:sp>
      <p:sp>
        <p:nvSpPr>
          <p:cNvPr id="1150998" name="Rectangle 2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60</a:t>
            </a:r>
            <a:endParaRPr lang="en-US" altLang="zh-CN" dirty="0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79388" y="936625"/>
            <a:ext cx="87026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    </a:t>
            </a:r>
            <a:r>
              <a:rPr lang="zh-CN" altLang="en-US" sz="2800" b="1">
                <a:latin typeface="宋体" pitchFamily="2" charset="-122"/>
              </a:rPr>
              <a:t>希望入环的结点，发送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“环路重构序列”；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    该序列帧较长，可以干扰掉正常的令牌，中止网上的一切活动，从而开始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环路重构</a:t>
            </a:r>
            <a:r>
              <a:rPr lang="zh-CN" altLang="en-US" sz="2800" b="1">
                <a:latin typeface="宋体" pitchFamily="2" charset="-122"/>
              </a:rPr>
              <a:t>动作。</a:t>
            </a:r>
            <a:endParaRPr lang="zh-CN" altLang="en-US"/>
          </a:p>
        </p:txBody>
      </p:sp>
      <p:sp>
        <p:nvSpPr>
          <p:cNvPr id="1152004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79388" y="44450"/>
            <a:ext cx="3384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 新结点入环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835025" y="1981200"/>
            <a:ext cx="7500938" cy="4495800"/>
            <a:chOff x="526" y="1248"/>
            <a:chExt cx="4725" cy="2832"/>
          </a:xfrm>
        </p:grpSpPr>
        <p:sp>
          <p:nvSpPr>
            <p:cNvPr id="83976" name="Text Box 3"/>
            <p:cNvSpPr txBox="1">
              <a:spLocks noChangeArrowheads="1"/>
            </p:cNvSpPr>
            <p:nvPr/>
          </p:nvSpPr>
          <p:spPr bwMode="auto">
            <a:xfrm>
              <a:off x="1857" y="1248"/>
              <a:ext cx="692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环路重构</a:t>
              </a:r>
            </a:p>
          </p:txBody>
        </p:sp>
        <p:sp>
          <p:nvSpPr>
            <p:cNvPr id="83977" name="Text Box 4"/>
            <p:cNvSpPr txBox="1">
              <a:spLocks noChangeArrowheads="1"/>
            </p:cNvSpPr>
            <p:nvPr/>
          </p:nvSpPr>
          <p:spPr bwMode="auto">
            <a:xfrm>
              <a:off x="1581" y="1584"/>
              <a:ext cx="1268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地址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+1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，形成令牌</a:t>
              </a:r>
            </a:p>
          </p:txBody>
        </p:sp>
        <p:sp>
          <p:nvSpPr>
            <p:cNvPr id="83978" name="Text Box 5"/>
            <p:cNvSpPr txBox="1">
              <a:spLocks noChangeArrowheads="1"/>
            </p:cNvSpPr>
            <p:nvPr/>
          </p:nvSpPr>
          <p:spPr bwMode="auto">
            <a:xfrm>
              <a:off x="1868" y="1920"/>
              <a:ext cx="692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发送令牌</a:t>
              </a:r>
            </a:p>
          </p:txBody>
        </p:sp>
        <p:sp>
          <p:nvSpPr>
            <p:cNvPr id="83979" name="Text Box 6"/>
            <p:cNvSpPr txBox="1">
              <a:spLocks noChangeArrowheads="1"/>
            </p:cNvSpPr>
            <p:nvPr/>
          </p:nvSpPr>
          <p:spPr bwMode="auto">
            <a:xfrm>
              <a:off x="1904" y="2256"/>
              <a:ext cx="620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等待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3980" name="Text Box 7"/>
            <p:cNvSpPr txBox="1">
              <a:spLocks noChangeArrowheads="1"/>
            </p:cNvSpPr>
            <p:nvPr/>
          </p:nvSpPr>
          <p:spPr bwMode="auto">
            <a:xfrm>
              <a:off x="1867" y="2928"/>
              <a:ext cx="692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填写后继</a:t>
              </a:r>
            </a:p>
          </p:txBody>
        </p:sp>
        <p:sp>
          <p:nvSpPr>
            <p:cNvPr id="83981" name="Text Box 8"/>
            <p:cNvSpPr txBox="1">
              <a:spLocks noChangeArrowheads="1"/>
            </p:cNvSpPr>
            <p:nvPr/>
          </p:nvSpPr>
          <p:spPr bwMode="auto">
            <a:xfrm>
              <a:off x="1230" y="2265"/>
              <a:ext cx="404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超时</a:t>
              </a:r>
            </a:p>
          </p:txBody>
        </p:sp>
        <p:sp>
          <p:nvSpPr>
            <p:cNvPr id="83982" name="Text Box 9"/>
            <p:cNvSpPr txBox="1">
              <a:spLocks noChangeArrowheads="1"/>
            </p:cNvSpPr>
            <p:nvPr/>
          </p:nvSpPr>
          <p:spPr bwMode="auto">
            <a:xfrm>
              <a:off x="1904" y="2592"/>
              <a:ext cx="62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收到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3983" name="Text Box 10"/>
            <p:cNvSpPr txBox="1">
              <a:spLocks noChangeArrowheads="1"/>
            </p:cNvSpPr>
            <p:nvPr/>
          </p:nvSpPr>
          <p:spPr bwMode="auto">
            <a:xfrm>
              <a:off x="1917" y="3264"/>
              <a:ext cx="692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收到令牌</a:t>
              </a:r>
            </a:p>
          </p:txBody>
        </p:sp>
        <p:sp>
          <p:nvSpPr>
            <p:cNvPr id="83984" name="Text Box 11"/>
            <p:cNvSpPr txBox="1">
              <a:spLocks noChangeArrowheads="1"/>
            </p:cNvSpPr>
            <p:nvPr/>
          </p:nvSpPr>
          <p:spPr bwMode="auto">
            <a:xfrm>
              <a:off x="1918" y="3552"/>
              <a:ext cx="692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填写前继</a:t>
              </a:r>
            </a:p>
          </p:txBody>
        </p:sp>
        <p:sp>
          <p:nvSpPr>
            <p:cNvPr id="83985" name="Text Box 12"/>
            <p:cNvSpPr txBox="1">
              <a:spLocks noChangeArrowheads="1"/>
            </p:cNvSpPr>
            <p:nvPr/>
          </p:nvSpPr>
          <p:spPr bwMode="auto">
            <a:xfrm>
              <a:off x="3679" y="1536"/>
              <a:ext cx="692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收到令牌</a:t>
              </a:r>
            </a:p>
          </p:txBody>
        </p:sp>
        <p:sp>
          <p:nvSpPr>
            <p:cNvPr id="83986" name="Text Box 13"/>
            <p:cNvSpPr txBox="1">
              <a:spLocks noChangeArrowheads="1"/>
            </p:cNvSpPr>
            <p:nvPr/>
          </p:nvSpPr>
          <p:spPr bwMode="auto">
            <a:xfrm>
              <a:off x="3680" y="1824"/>
              <a:ext cx="692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填写前继</a:t>
              </a:r>
            </a:p>
          </p:txBody>
        </p:sp>
        <p:sp>
          <p:nvSpPr>
            <p:cNvPr id="83987" name="Text Box 14"/>
            <p:cNvSpPr txBox="1">
              <a:spLocks noChangeArrowheads="1"/>
            </p:cNvSpPr>
            <p:nvPr/>
          </p:nvSpPr>
          <p:spPr bwMode="auto">
            <a:xfrm>
              <a:off x="1919" y="3849"/>
              <a:ext cx="62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返回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3988" name="Text Box 15"/>
            <p:cNvSpPr txBox="1">
              <a:spLocks noChangeArrowheads="1"/>
            </p:cNvSpPr>
            <p:nvPr/>
          </p:nvSpPr>
          <p:spPr bwMode="auto">
            <a:xfrm>
              <a:off x="3743" y="2112"/>
              <a:ext cx="62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返回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3989" name="Text Box 16"/>
            <p:cNvSpPr txBox="1">
              <a:spLocks noChangeArrowheads="1"/>
            </p:cNvSpPr>
            <p:nvPr/>
          </p:nvSpPr>
          <p:spPr bwMode="auto">
            <a:xfrm>
              <a:off x="3446" y="2409"/>
              <a:ext cx="1268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地址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+1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，形成令牌</a:t>
              </a:r>
            </a:p>
          </p:txBody>
        </p:sp>
        <p:sp>
          <p:nvSpPr>
            <p:cNvPr id="83990" name="Text Box 17"/>
            <p:cNvSpPr txBox="1">
              <a:spLocks noChangeArrowheads="1"/>
            </p:cNvSpPr>
            <p:nvPr/>
          </p:nvSpPr>
          <p:spPr bwMode="auto">
            <a:xfrm>
              <a:off x="3733" y="2745"/>
              <a:ext cx="692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发送令牌</a:t>
              </a:r>
            </a:p>
          </p:txBody>
        </p:sp>
        <p:sp>
          <p:nvSpPr>
            <p:cNvPr id="83991" name="Text Box 18"/>
            <p:cNvSpPr txBox="1">
              <a:spLocks noChangeArrowheads="1"/>
            </p:cNvSpPr>
            <p:nvPr/>
          </p:nvSpPr>
          <p:spPr bwMode="auto">
            <a:xfrm>
              <a:off x="3769" y="3081"/>
              <a:ext cx="620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等待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3992" name="Text Box 19"/>
            <p:cNvSpPr txBox="1">
              <a:spLocks noChangeArrowheads="1"/>
            </p:cNvSpPr>
            <p:nvPr/>
          </p:nvSpPr>
          <p:spPr bwMode="auto">
            <a:xfrm>
              <a:off x="3732" y="3753"/>
              <a:ext cx="692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填写后继</a:t>
              </a:r>
            </a:p>
          </p:txBody>
        </p:sp>
        <p:sp>
          <p:nvSpPr>
            <p:cNvPr id="83993" name="Text Box 20"/>
            <p:cNvSpPr txBox="1">
              <a:spLocks noChangeArrowheads="1"/>
            </p:cNvSpPr>
            <p:nvPr/>
          </p:nvSpPr>
          <p:spPr bwMode="auto">
            <a:xfrm>
              <a:off x="4847" y="3120"/>
              <a:ext cx="404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超时</a:t>
              </a:r>
            </a:p>
          </p:txBody>
        </p:sp>
        <p:sp>
          <p:nvSpPr>
            <p:cNvPr id="83994" name="Text Box 21"/>
            <p:cNvSpPr txBox="1">
              <a:spLocks noChangeArrowheads="1"/>
            </p:cNvSpPr>
            <p:nvPr/>
          </p:nvSpPr>
          <p:spPr bwMode="auto">
            <a:xfrm>
              <a:off x="3769" y="3417"/>
              <a:ext cx="62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收到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3995" name="Line 22"/>
            <p:cNvSpPr>
              <a:spLocks noChangeShapeType="1"/>
            </p:cNvSpPr>
            <p:nvPr/>
          </p:nvSpPr>
          <p:spPr bwMode="auto">
            <a:xfrm>
              <a:off x="2208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6" name="Line 23"/>
            <p:cNvSpPr>
              <a:spLocks noChangeShapeType="1"/>
            </p:cNvSpPr>
            <p:nvPr/>
          </p:nvSpPr>
          <p:spPr bwMode="auto">
            <a:xfrm>
              <a:off x="220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7" name="Line 24"/>
            <p:cNvSpPr>
              <a:spLocks noChangeShapeType="1"/>
            </p:cNvSpPr>
            <p:nvPr/>
          </p:nvSpPr>
          <p:spPr bwMode="auto">
            <a:xfrm>
              <a:off x="2208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8" name="Line 25"/>
            <p:cNvSpPr>
              <a:spLocks noChangeShapeType="1"/>
            </p:cNvSpPr>
            <p:nvPr/>
          </p:nvSpPr>
          <p:spPr bwMode="auto">
            <a:xfrm>
              <a:off x="22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9" name="Line 26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Line 27"/>
            <p:cNvSpPr>
              <a:spLocks noChangeShapeType="1"/>
            </p:cNvSpPr>
            <p:nvPr/>
          </p:nvSpPr>
          <p:spPr bwMode="auto">
            <a:xfrm>
              <a:off x="220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1" name="Line 28"/>
            <p:cNvSpPr>
              <a:spLocks noChangeShapeType="1"/>
            </p:cNvSpPr>
            <p:nvPr/>
          </p:nvSpPr>
          <p:spPr bwMode="auto">
            <a:xfrm>
              <a:off x="220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Line 29"/>
            <p:cNvSpPr>
              <a:spLocks noChangeShapeType="1"/>
            </p:cNvSpPr>
            <p:nvPr/>
          </p:nvSpPr>
          <p:spPr bwMode="auto">
            <a:xfrm>
              <a:off x="2208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3" name="Line 30"/>
            <p:cNvSpPr>
              <a:spLocks noChangeShapeType="1"/>
            </p:cNvSpPr>
            <p:nvPr/>
          </p:nvSpPr>
          <p:spPr bwMode="auto">
            <a:xfrm flipH="1">
              <a:off x="1584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4" name="Line 31"/>
            <p:cNvSpPr>
              <a:spLocks noChangeShapeType="1"/>
            </p:cNvSpPr>
            <p:nvPr/>
          </p:nvSpPr>
          <p:spPr bwMode="auto">
            <a:xfrm flipV="1">
              <a:off x="13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5" name="Line 32"/>
            <p:cNvSpPr>
              <a:spLocks noChangeShapeType="1"/>
            </p:cNvSpPr>
            <p:nvPr/>
          </p:nvSpPr>
          <p:spPr bwMode="auto">
            <a:xfrm>
              <a:off x="1392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6" name="Line 33"/>
            <p:cNvSpPr>
              <a:spLocks noChangeShapeType="1"/>
            </p:cNvSpPr>
            <p:nvPr/>
          </p:nvSpPr>
          <p:spPr bwMode="auto">
            <a:xfrm flipV="1">
              <a:off x="2544" y="1632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7" name="Line 34"/>
            <p:cNvSpPr>
              <a:spLocks noChangeShapeType="1"/>
            </p:cNvSpPr>
            <p:nvPr/>
          </p:nvSpPr>
          <p:spPr bwMode="auto">
            <a:xfrm flipH="1">
              <a:off x="2592" y="2256"/>
              <a:ext cx="105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8" name="Line 35"/>
            <p:cNvSpPr>
              <a:spLocks noChangeShapeType="1"/>
            </p:cNvSpPr>
            <p:nvPr/>
          </p:nvSpPr>
          <p:spPr bwMode="auto">
            <a:xfrm>
              <a:off x="3984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9" name="Line 36"/>
            <p:cNvSpPr>
              <a:spLocks noChangeShapeType="1"/>
            </p:cNvSpPr>
            <p:nvPr/>
          </p:nvSpPr>
          <p:spPr bwMode="auto">
            <a:xfrm>
              <a:off x="3984" y="20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0" name="Line 37"/>
            <p:cNvSpPr>
              <a:spLocks noChangeShapeType="1"/>
            </p:cNvSpPr>
            <p:nvPr/>
          </p:nvSpPr>
          <p:spPr bwMode="auto">
            <a:xfrm>
              <a:off x="398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1" name="Line 38"/>
            <p:cNvSpPr>
              <a:spLocks noChangeShapeType="1"/>
            </p:cNvSpPr>
            <p:nvPr/>
          </p:nvSpPr>
          <p:spPr bwMode="auto">
            <a:xfrm>
              <a:off x="3984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2" name="Line 39"/>
            <p:cNvSpPr>
              <a:spLocks noChangeShapeType="1"/>
            </p:cNvSpPr>
            <p:nvPr/>
          </p:nvSpPr>
          <p:spPr bwMode="auto">
            <a:xfrm>
              <a:off x="3984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3" name="Line 40"/>
            <p:cNvSpPr>
              <a:spLocks noChangeShapeType="1"/>
            </p:cNvSpPr>
            <p:nvPr/>
          </p:nvSpPr>
          <p:spPr bwMode="auto">
            <a:xfrm>
              <a:off x="398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4" name="Line 41"/>
            <p:cNvSpPr>
              <a:spLocks noChangeShapeType="1"/>
            </p:cNvSpPr>
            <p:nvPr/>
          </p:nvSpPr>
          <p:spPr bwMode="auto">
            <a:xfrm>
              <a:off x="3984" y="36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5" name="Line 42"/>
            <p:cNvSpPr>
              <a:spLocks noChangeShapeType="1"/>
            </p:cNvSpPr>
            <p:nvPr/>
          </p:nvSpPr>
          <p:spPr bwMode="auto">
            <a:xfrm>
              <a:off x="4368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6" name="Line 43"/>
            <p:cNvSpPr>
              <a:spLocks noChangeShapeType="1"/>
            </p:cNvSpPr>
            <p:nvPr/>
          </p:nvSpPr>
          <p:spPr bwMode="auto">
            <a:xfrm flipV="1">
              <a:off x="4992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7" name="Line 44"/>
            <p:cNvSpPr>
              <a:spLocks noChangeShapeType="1"/>
            </p:cNvSpPr>
            <p:nvPr/>
          </p:nvSpPr>
          <p:spPr bwMode="auto">
            <a:xfrm flipH="1">
              <a:off x="4704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8" name="Line 45"/>
            <p:cNvSpPr>
              <a:spLocks noChangeShapeType="1"/>
            </p:cNvSpPr>
            <p:nvPr/>
          </p:nvSpPr>
          <p:spPr bwMode="auto">
            <a:xfrm flipH="1">
              <a:off x="2640" y="2880"/>
              <a:ext cx="110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9" name="Line 46"/>
            <p:cNvSpPr>
              <a:spLocks noChangeShapeType="1"/>
            </p:cNvSpPr>
            <p:nvPr/>
          </p:nvSpPr>
          <p:spPr bwMode="auto">
            <a:xfrm flipV="1">
              <a:off x="2544" y="3552"/>
              <a:ext cx="12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0" name="Text Box 47"/>
            <p:cNvSpPr txBox="1">
              <a:spLocks noChangeArrowheads="1"/>
            </p:cNvSpPr>
            <p:nvPr/>
          </p:nvSpPr>
          <p:spPr bwMode="auto">
            <a:xfrm>
              <a:off x="526" y="3840"/>
              <a:ext cx="980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环路重构完毕</a:t>
              </a:r>
            </a:p>
          </p:txBody>
        </p:sp>
        <p:sp>
          <p:nvSpPr>
            <p:cNvPr id="84021" name="Line 48"/>
            <p:cNvSpPr>
              <a:spLocks noChangeShapeType="1"/>
            </p:cNvSpPr>
            <p:nvPr/>
          </p:nvSpPr>
          <p:spPr bwMode="auto">
            <a:xfrm flipH="1">
              <a:off x="1488" y="39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971" name="Text Box 49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61</a:t>
            </a:r>
            <a:endParaRPr lang="en-US" altLang="zh-CN" dirty="0"/>
          </a:p>
        </p:txBody>
      </p:sp>
      <p:sp>
        <p:nvSpPr>
          <p:cNvPr id="83972" name="Text Box 50"/>
          <p:cNvSpPr txBox="1">
            <a:spLocks noChangeArrowheads="1"/>
          </p:cNvSpPr>
          <p:nvPr/>
        </p:nvSpPr>
        <p:spPr bwMode="auto">
          <a:xfrm>
            <a:off x="74613" y="839788"/>
            <a:ext cx="906938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目的：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形成逻辑环路</a:t>
            </a:r>
            <a:r>
              <a:rPr lang="zh-CN" altLang="en-US" b="1">
                <a:latin typeface="宋体" pitchFamily="2" charset="-122"/>
              </a:rPr>
              <a:t>，各结点寻找后继，填写结点维护的连接表。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   发送“环路重构序列”的结点启动环路重构动作：</a:t>
            </a:r>
          </a:p>
        </p:txBody>
      </p:sp>
      <p:sp>
        <p:nvSpPr>
          <p:cNvPr id="1153075" name="Rectangle 51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3974" name="Text Box 52"/>
          <p:cNvSpPr txBox="1">
            <a:spLocks noChangeArrowheads="1"/>
          </p:cNvSpPr>
          <p:nvPr/>
        </p:nvSpPr>
        <p:spPr bwMode="auto">
          <a:xfrm>
            <a:off x="34925" y="44450"/>
            <a:ext cx="23304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环路重构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3975" name="Text Box 53"/>
          <p:cNvSpPr txBox="1">
            <a:spLocks noChangeArrowheads="1"/>
          </p:cNvSpPr>
          <p:nvPr/>
        </p:nvSpPr>
        <p:spPr bwMode="auto">
          <a:xfrm>
            <a:off x="4511675" y="4829175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环路形成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349250" y="1525588"/>
            <a:ext cx="8113713" cy="4951412"/>
            <a:chOff x="220" y="961"/>
            <a:chExt cx="5111" cy="3119"/>
          </a:xfrm>
        </p:grpSpPr>
        <p:sp>
          <p:nvSpPr>
            <p:cNvPr id="84999" name="Text Box 3"/>
            <p:cNvSpPr txBox="1">
              <a:spLocks noChangeArrowheads="1"/>
            </p:cNvSpPr>
            <p:nvPr/>
          </p:nvSpPr>
          <p:spPr bwMode="auto">
            <a:xfrm>
              <a:off x="2290" y="961"/>
              <a:ext cx="686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获得令牌</a:t>
              </a:r>
            </a:p>
          </p:txBody>
        </p:sp>
        <p:sp>
          <p:nvSpPr>
            <p:cNvPr id="85000" name="Text Box 4"/>
            <p:cNvSpPr txBox="1">
              <a:spLocks noChangeArrowheads="1"/>
            </p:cNvSpPr>
            <p:nvPr/>
          </p:nvSpPr>
          <p:spPr bwMode="auto">
            <a:xfrm>
              <a:off x="2288" y="1305"/>
              <a:ext cx="692" cy="40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控制总线</a:t>
              </a:r>
            </a:p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返回</a:t>
              </a:r>
              <a:r>
                <a:rPr lang="en-US" altLang="zh-CN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5001" name="Text Box 5"/>
            <p:cNvSpPr txBox="1">
              <a:spLocks noChangeArrowheads="1"/>
            </p:cNvSpPr>
            <p:nvPr/>
          </p:nvSpPr>
          <p:spPr bwMode="auto">
            <a:xfrm>
              <a:off x="3364" y="1200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无数据可发</a:t>
              </a:r>
            </a:p>
          </p:txBody>
        </p:sp>
        <p:sp>
          <p:nvSpPr>
            <p:cNvPr id="85002" name="Text Box 6"/>
            <p:cNvSpPr txBox="1">
              <a:spLocks noChangeArrowheads="1"/>
            </p:cNvSpPr>
            <p:nvPr/>
          </p:nvSpPr>
          <p:spPr bwMode="auto">
            <a:xfrm>
              <a:off x="1000" y="1152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有数据待发</a:t>
              </a:r>
            </a:p>
          </p:txBody>
        </p:sp>
        <p:sp>
          <p:nvSpPr>
            <p:cNvPr id="85003" name="Text Box 7"/>
            <p:cNvSpPr txBox="1">
              <a:spLocks noChangeArrowheads="1"/>
            </p:cNvSpPr>
            <p:nvPr/>
          </p:nvSpPr>
          <p:spPr bwMode="auto">
            <a:xfrm>
              <a:off x="3965" y="1689"/>
              <a:ext cx="689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传递令牌</a:t>
              </a:r>
            </a:p>
          </p:txBody>
        </p:sp>
        <p:sp>
          <p:nvSpPr>
            <p:cNvPr id="85004" name="Text Box 8"/>
            <p:cNvSpPr txBox="1">
              <a:spLocks noChangeArrowheads="1"/>
            </p:cNvSpPr>
            <p:nvPr/>
          </p:nvSpPr>
          <p:spPr bwMode="auto">
            <a:xfrm>
              <a:off x="3754" y="240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超时</a:t>
              </a:r>
            </a:p>
          </p:txBody>
        </p:sp>
        <p:sp>
          <p:nvSpPr>
            <p:cNvPr id="85005" name="Text Box 9"/>
            <p:cNvSpPr txBox="1">
              <a:spLocks noChangeArrowheads="1"/>
            </p:cNvSpPr>
            <p:nvPr/>
          </p:nvSpPr>
          <p:spPr bwMode="auto">
            <a:xfrm>
              <a:off x="4639" y="2784"/>
              <a:ext cx="692" cy="40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退出对总</a:t>
              </a:r>
            </a:p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线的管理</a:t>
              </a:r>
            </a:p>
          </p:txBody>
        </p:sp>
        <p:sp>
          <p:nvSpPr>
            <p:cNvPr id="85006" name="Text Box 10"/>
            <p:cNvSpPr txBox="1">
              <a:spLocks noChangeArrowheads="1"/>
            </p:cNvSpPr>
            <p:nvPr/>
          </p:nvSpPr>
          <p:spPr bwMode="auto">
            <a:xfrm>
              <a:off x="982" y="1584"/>
              <a:ext cx="614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发送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ENQ</a:t>
              </a:r>
            </a:p>
          </p:txBody>
        </p:sp>
        <p:sp>
          <p:nvSpPr>
            <p:cNvPr id="85007" name="Text Box 11"/>
            <p:cNvSpPr txBox="1">
              <a:spLocks noChangeArrowheads="1"/>
            </p:cNvSpPr>
            <p:nvPr/>
          </p:nvSpPr>
          <p:spPr bwMode="auto">
            <a:xfrm>
              <a:off x="981" y="1920"/>
              <a:ext cx="617" cy="231"/>
            </a:xfrm>
            <a:prstGeom prst="rect">
              <a:avLst/>
            </a:prstGeom>
            <a:solidFill>
              <a:srgbClr val="84F45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等待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5008" name="Text Box 12"/>
            <p:cNvSpPr txBox="1">
              <a:spLocks noChangeArrowheads="1"/>
            </p:cNvSpPr>
            <p:nvPr/>
          </p:nvSpPr>
          <p:spPr bwMode="auto">
            <a:xfrm>
              <a:off x="1858" y="2400"/>
              <a:ext cx="685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发送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Data</a:t>
              </a:r>
            </a:p>
          </p:txBody>
        </p:sp>
        <p:sp>
          <p:nvSpPr>
            <p:cNvPr id="85009" name="Text Box 13"/>
            <p:cNvSpPr txBox="1">
              <a:spLocks noChangeArrowheads="1"/>
            </p:cNvSpPr>
            <p:nvPr/>
          </p:nvSpPr>
          <p:spPr bwMode="auto">
            <a:xfrm>
              <a:off x="1927" y="2784"/>
              <a:ext cx="617" cy="231"/>
            </a:xfrm>
            <a:prstGeom prst="rect">
              <a:avLst/>
            </a:prstGeom>
            <a:solidFill>
              <a:srgbClr val="84F45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等待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5010" name="Text Box 14"/>
            <p:cNvSpPr txBox="1">
              <a:spLocks noChangeArrowheads="1"/>
            </p:cNvSpPr>
            <p:nvPr/>
          </p:nvSpPr>
          <p:spPr bwMode="auto">
            <a:xfrm>
              <a:off x="1920" y="3024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NAK</a:t>
              </a:r>
            </a:p>
          </p:txBody>
        </p:sp>
        <p:sp>
          <p:nvSpPr>
            <p:cNvPr id="85011" name="Text Box 15"/>
            <p:cNvSpPr txBox="1">
              <a:spLocks noChangeArrowheads="1"/>
            </p:cNvSpPr>
            <p:nvPr/>
          </p:nvSpPr>
          <p:spPr bwMode="auto">
            <a:xfrm>
              <a:off x="316" y="2112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超时</a:t>
              </a:r>
            </a:p>
          </p:txBody>
        </p:sp>
        <p:sp>
          <p:nvSpPr>
            <p:cNvPr id="85012" name="Text Box 16"/>
            <p:cNvSpPr txBox="1">
              <a:spLocks noChangeArrowheads="1"/>
            </p:cNvSpPr>
            <p:nvPr/>
          </p:nvSpPr>
          <p:spPr bwMode="auto">
            <a:xfrm>
              <a:off x="1008" y="2409"/>
              <a:ext cx="689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无能力收</a:t>
              </a:r>
            </a:p>
          </p:txBody>
        </p:sp>
        <p:sp>
          <p:nvSpPr>
            <p:cNvPr id="85013" name="Text Box 17"/>
            <p:cNvSpPr txBox="1">
              <a:spLocks noChangeArrowheads="1"/>
            </p:cNvSpPr>
            <p:nvPr/>
          </p:nvSpPr>
          <p:spPr bwMode="auto">
            <a:xfrm>
              <a:off x="2589" y="3312"/>
              <a:ext cx="692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完成传输</a:t>
              </a:r>
            </a:p>
          </p:txBody>
        </p:sp>
        <p:sp>
          <p:nvSpPr>
            <p:cNvPr id="85014" name="Line 18"/>
            <p:cNvSpPr>
              <a:spLocks noChangeShapeType="1"/>
            </p:cNvSpPr>
            <p:nvPr/>
          </p:nvSpPr>
          <p:spPr bwMode="auto">
            <a:xfrm>
              <a:off x="2592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Line 19"/>
            <p:cNvSpPr>
              <a:spLocks noChangeShapeType="1"/>
            </p:cNvSpPr>
            <p:nvPr/>
          </p:nvSpPr>
          <p:spPr bwMode="auto">
            <a:xfrm flipH="1">
              <a:off x="1296" y="13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6" name="Line 20"/>
            <p:cNvSpPr>
              <a:spLocks noChangeShapeType="1"/>
            </p:cNvSpPr>
            <p:nvPr/>
          </p:nvSpPr>
          <p:spPr bwMode="auto">
            <a:xfrm>
              <a:off x="2880" y="139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7" name="Line 21"/>
            <p:cNvSpPr>
              <a:spLocks noChangeShapeType="1"/>
            </p:cNvSpPr>
            <p:nvPr/>
          </p:nvSpPr>
          <p:spPr bwMode="auto">
            <a:xfrm>
              <a:off x="4464" y="235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8" name="Line 22"/>
            <p:cNvSpPr>
              <a:spLocks noChangeShapeType="1"/>
            </p:cNvSpPr>
            <p:nvPr/>
          </p:nvSpPr>
          <p:spPr bwMode="auto">
            <a:xfrm flipH="1">
              <a:off x="3936" y="2352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Line 23"/>
            <p:cNvSpPr>
              <a:spLocks noChangeShapeType="1"/>
            </p:cNvSpPr>
            <p:nvPr/>
          </p:nvSpPr>
          <p:spPr bwMode="auto">
            <a:xfrm>
              <a:off x="1282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0" name="Line 24"/>
            <p:cNvSpPr>
              <a:spLocks noChangeShapeType="1"/>
            </p:cNvSpPr>
            <p:nvPr/>
          </p:nvSpPr>
          <p:spPr bwMode="auto">
            <a:xfrm flipH="1">
              <a:off x="528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1" name="Line 25"/>
            <p:cNvSpPr>
              <a:spLocks noChangeShapeType="1"/>
            </p:cNvSpPr>
            <p:nvPr/>
          </p:nvSpPr>
          <p:spPr bwMode="auto">
            <a:xfrm>
              <a:off x="1618" y="2064"/>
              <a:ext cx="54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2" name="Line 26"/>
            <p:cNvSpPr>
              <a:spLocks noChangeShapeType="1"/>
            </p:cNvSpPr>
            <p:nvPr/>
          </p:nvSpPr>
          <p:spPr bwMode="auto">
            <a:xfrm>
              <a:off x="224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3" name="Line 27"/>
            <p:cNvSpPr>
              <a:spLocks noChangeShapeType="1"/>
            </p:cNvSpPr>
            <p:nvPr/>
          </p:nvSpPr>
          <p:spPr bwMode="auto">
            <a:xfrm flipH="1">
              <a:off x="220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4" name="Line 28"/>
            <p:cNvSpPr>
              <a:spLocks noChangeShapeType="1"/>
            </p:cNvSpPr>
            <p:nvPr/>
          </p:nvSpPr>
          <p:spPr bwMode="auto">
            <a:xfrm>
              <a:off x="1776" y="38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5" name="Line 29"/>
            <p:cNvSpPr>
              <a:spLocks noChangeShapeType="1"/>
            </p:cNvSpPr>
            <p:nvPr/>
          </p:nvSpPr>
          <p:spPr bwMode="auto">
            <a:xfrm flipV="1">
              <a:off x="480" y="403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6" name="Line 30"/>
            <p:cNvSpPr>
              <a:spLocks noChangeShapeType="1"/>
            </p:cNvSpPr>
            <p:nvPr/>
          </p:nvSpPr>
          <p:spPr bwMode="auto">
            <a:xfrm>
              <a:off x="2400" y="302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Line 31"/>
            <p:cNvSpPr>
              <a:spLocks noChangeShapeType="1"/>
            </p:cNvSpPr>
            <p:nvPr/>
          </p:nvSpPr>
          <p:spPr bwMode="auto">
            <a:xfrm flipV="1">
              <a:off x="3264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8" name="Line 32"/>
            <p:cNvSpPr>
              <a:spLocks noChangeShapeType="1"/>
            </p:cNvSpPr>
            <p:nvPr/>
          </p:nvSpPr>
          <p:spPr bwMode="auto">
            <a:xfrm flipV="1">
              <a:off x="3456" y="18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9" name="Line 33"/>
            <p:cNvSpPr>
              <a:spLocks noChangeShapeType="1"/>
            </p:cNvSpPr>
            <p:nvPr/>
          </p:nvSpPr>
          <p:spPr bwMode="auto">
            <a:xfrm flipV="1">
              <a:off x="3504" y="18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0" name="Text Box 34"/>
            <p:cNvSpPr txBox="1">
              <a:spLocks noChangeArrowheads="1"/>
            </p:cNvSpPr>
            <p:nvPr/>
          </p:nvSpPr>
          <p:spPr bwMode="auto">
            <a:xfrm>
              <a:off x="1584" y="2112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5031" name="Text Box 35"/>
            <p:cNvSpPr txBox="1">
              <a:spLocks noChangeArrowheads="1"/>
            </p:cNvSpPr>
            <p:nvPr/>
          </p:nvSpPr>
          <p:spPr bwMode="auto">
            <a:xfrm>
              <a:off x="960" y="2112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NAK</a:t>
              </a:r>
            </a:p>
          </p:txBody>
        </p:sp>
        <p:sp>
          <p:nvSpPr>
            <p:cNvPr id="85032" name="Text Box 36"/>
            <p:cNvSpPr txBox="1">
              <a:spLocks noChangeArrowheads="1"/>
            </p:cNvSpPr>
            <p:nvPr/>
          </p:nvSpPr>
          <p:spPr bwMode="auto">
            <a:xfrm>
              <a:off x="220" y="2409"/>
              <a:ext cx="548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地址错</a:t>
              </a:r>
            </a:p>
          </p:txBody>
        </p:sp>
        <p:sp>
          <p:nvSpPr>
            <p:cNvPr id="85033" name="Line 37"/>
            <p:cNvSpPr>
              <a:spLocks noChangeShapeType="1"/>
            </p:cNvSpPr>
            <p:nvPr/>
          </p:nvSpPr>
          <p:spPr bwMode="auto">
            <a:xfrm>
              <a:off x="4176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4" name="Line 38"/>
            <p:cNvSpPr>
              <a:spLocks noChangeShapeType="1"/>
            </p:cNvSpPr>
            <p:nvPr/>
          </p:nvSpPr>
          <p:spPr bwMode="auto">
            <a:xfrm>
              <a:off x="1296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5" name="Line 39"/>
            <p:cNvSpPr>
              <a:spLocks noChangeShapeType="1"/>
            </p:cNvSpPr>
            <p:nvPr/>
          </p:nvSpPr>
          <p:spPr bwMode="auto">
            <a:xfrm>
              <a:off x="1296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6" name="Text Box 40"/>
            <p:cNvSpPr txBox="1">
              <a:spLocks noChangeArrowheads="1"/>
            </p:cNvSpPr>
            <p:nvPr/>
          </p:nvSpPr>
          <p:spPr bwMode="auto">
            <a:xfrm>
              <a:off x="2688" y="3024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5037" name="Text Box 41"/>
            <p:cNvSpPr txBox="1">
              <a:spLocks noChangeArrowheads="1"/>
            </p:cNvSpPr>
            <p:nvPr/>
          </p:nvSpPr>
          <p:spPr bwMode="auto">
            <a:xfrm>
              <a:off x="1210" y="302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超时</a:t>
              </a:r>
            </a:p>
          </p:txBody>
        </p:sp>
        <p:sp>
          <p:nvSpPr>
            <p:cNvPr id="85038" name="Text Box 42"/>
            <p:cNvSpPr txBox="1">
              <a:spLocks noChangeArrowheads="1"/>
            </p:cNvSpPr>
            <p:nvPr/>
          </p:nvSpPr>
          <p:spPr bwMode="auto">
            <a:xfrm>
              <a:off x="994" y="3312"/>
              <a:ext cx="686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丢失数据</a:t>
              </a:r>
            </a:p>
          </p:txBody>
        </p:sp>
        <p:sp>
          <p:nvSpPr>
            <p:cNvPr id="85039" name="Text Box 43"/>
            <p:cNvSpPr txBox="1">
              <a:spLocks noChangeArrowheads="1"/>
            </p:cNvSpPr>
            <p:nvPr/>
          </p:nvSpPr>
          <p:spPr bwMode="auto">
            <a:xfrm>
              <a:off x="1855" y="3312"/>
              <a:ext cx="692" cy="23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传输出错</a:t>
              </a:r>
            </a:p>
          </p:txBody>
        </p:sp>
        <p:sp>
          <p:nvSpPr>
            <p:cNvPr id="85040" name="Line 44"/>
            <p:cNvSpPr>
              <a:spLocks noChangeShapeType="1"/>
            </p:cNvSpPr>
            <p:nvPr/>
          </p:nvSpPr>
          <p:spPr bwMode="auto">
            <a:xfrm flipH="1">
              <a:off x="1392" y="2976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1" name="Text Box 45"/>
            <p:cNvSpPr txBox="1">
              <a:spLocks noChangeArrowheads="1"/>
            </p:cNvSpPr>
            <p:nvPr/>
          </p:nvSpPr>
          <p:spPr bwMode="auto">
            <a:xfrm>
              <a:off x="226" y="2832"/>
              <a:ext cx="686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报告上层</a:t>
              </a:r>
            </a:p>
          </p:txBody>
        </p:sp>
        <p:sp>
          <p:nvSpPr>
            <p:cNvPr id="85042" name="Text Box 46"/>
            <p:cNvSpPr txBox="1">
              <a:spLocks noChangeArrowheads="1"/>
            </p:cNvSpPr>
            <p:nvPr/>
          </p:nvSpPr>
          <p:spPr bwMode="auto">
            <a:xfrm>
              <a:off x="1426" y="3696"/>
              <a:ext cx="686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报告上层</a:t>
              </a:r>
            </a:p>
          </p:txBody>
        </p:sp>
        <p:sp>
          <p:nvSpPr>
            <p:cNvPr id="85043" name="Line 47"/>
            <p:cNvSpPr>
              <a:spLocks noChangeShapeType="1"/>
            </p:cNvSpPr>
            <p:nvPr/>
          </p:nvSpPr>
          <p:spPr bwMode="auto">
            <a:xfrm>
              <a:off x="1344" y="350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4" name="Line 48"/>
            <p:cNvSpPr>
              <a:spLocks noChangeShapeType="1"/>
            </p:cNvSpPr>
            <p:nvPr/>
          </p:nvSpPr>
          <p:spPr bwMode="auto">
            <a:xfrm flipH="1">
              <a:off x="1872" y="350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5" name="Line 49"/>
            <p:cNvSpPr>
              <a:spLocks noChangeShapeType="1"/>
            </p:cNvSpPr>
            <p:nvPr/>
          </p:nvSpPr>
          <p:spPr bwMode="auto">
            <a:xfrm>
              <a:off x="4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6" name="Line 50"/>
            <p:cNvSpPr>
              <a:spLocks noChangeShapeType="1"/>
            </p:cNvSpPr>
            <p:nvPr/>
          </p:nvSpPr>
          <p:spPr bwMode="auto">
            <a:xfrm flipH="1">
              <a:off x="720" y="259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7" name="Line 51"/>
            <p:cNvSpPr>
              <a:spLocks noChangeShapeType="1"/>
            </p:cNvSpPr>
            <p:nvPr/>
          </p:nvSpPr>
          <p:spPr bwMode="auto">
            <a:xfrm>
              <a:off x="432" y="302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8" name="Text Box 52"/>
            <p:cNvSpPr txBox="1">
              <a:spLocks noChangeArrowheads="1"/>
            </p:cNvSpPr>
            <p:nvPr/>
          </p:nvSpPr>
          <p:spPr bwMode="auto">
            <a:xfrm>
              <a:off x="4656" y="2400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5049" name="Text Box 53"/>
            <p:cNvSpPr txBox="1">
              <a:spLocks noChangeArrowheads="1"/>
            </p:cNvSpPr>
            <p:nvPr/>
          </p:nvSpPr>
          <p:spPr bwMode="auto">
            <a:xfrm>
              <a:off x="3624" y="2764"/>
              <a:ext cx="836" cy="404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 dirty="0">
                  <a:latin typeface="楷体"/>
                  <a:ea typeface="楷体"/>
                  <a:cs typeface="楷体"/>
                </a:rPr>
                <a:t>后继出局</a:t>
              </a:r>
            </a:p>
            <a:p>
              <a:pPr algn="ctr" eaLnBrk="0" hangingPunct="0"/>
              <a:r>
                <a:rPr lang="zh-CN" altLang="en-US" sz="1800" b="1" dirty="0">
                  <a:latin typeface="楷体"/>
                  <a:ea typeface="楷体"/>
                  <a:cs typeface="楷体"/>
                </a:rPr>
                <a:t>寻找新后继</a:t>
              </a:r>
            </a:p>
          </p:txBody>
        </p:sp>
        <p:sp>
          <p:nvSpPr>
            <p:cNvPr id="85050" name="Line 54"/>
            <p:cNvSpPr>
              <a:spLocks noChangeShapeType="1"/>
            </p:cNvSpPr>
            <p:nvPr/>
          </p:nvSpPr>
          <p:spPr bwMode="auto">
            <a:xfrm flipH="1">
              <a:off x="345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1" name="Text Box 55"/>
            <p:cNvSpPr txBox="1">
              <a:spLocks noChangeArrowheads="1"/>
            </p:cNvSpPr>
            <p:nvPr/>
          </p:nvSpPr>
          <p:spPr bwMode="auto">
            <a:xfrm>
              <a:off x="3984" y="2112"/>
              <a:ext cx="617" cy="231"/>
            </a:xfrm>
            <a:prstGeom prst="rect">
              <a:avLst/>
            </a:prstGeom>
            <a:solidFill>
              <a:srgbClr val="84F45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等待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ACK</a:t>
              </a:r>
            </a:p>
          </p:txBody>
        </p:sp>
        <p:sp>
          <p:nvSpPr>
            <p:cNvPr id="85052" name="Line 56"/>
            <p:cNvSpPr>
              <a:spLocks noChangeShapeType="1"/>
            </p:cNvSpPr>
            <p:nvPr/>
          </p:nvSpPr>
          <p:spPr bwMode="auto">
            <a:xfrm>
              <a:off x="4224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995" name="Text Box 57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62</a:t>
            </a:r>
            <a:endParaRPr lang="en-US" altLang="zh-CN" dirty="0"/>
          </a:p>
        </p:txBody>
      </p:sp>
      <p:sp>
        <p:nvSpPr>
          <p:cNvPr id="84996" name="Text Box 58"/>
          <p:cNvSpPr txBox="1">
            <a:spLocks noChangeArrowheads="1"/>
          </p:cNvSpPr>
          <p:nvPr/>
        </p:nvSpPr>
        <p:spPr bwMode="auto">
          <a:xfrm>
            <a:off x="295275" y="765175"/>
            <a:ext cx="600551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逻辑环上的各个结点监听环路，并获得帧；</a:t>
            </a:r>
          </a:p>
        </p:txBody>
      </p:sp>
      <p:sp>
        <p:nvSpPr>
          <p:cNvPr id="1154107" name="Rectangle 5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4998" name="Text Box 60"/>
          <p:cNvSpPr txBox="1">
            <a:spLocks noChangeArrowheads="1"/>
          </p:cNvSpPr>
          <p:nvPr/>
        </p:nvSpPr>
        <p:spPr bwMode="auto">
          <a:xfrm>
            <a:off x="179388" y="125413"/>
            <a:ext cx="35607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CC0000"/>
                </a:solidFill>
                <a:latin typeface="宋体" pitchFamily="2" charset="-122"/>
              </a:rPr>
              <a:t>5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） </a:t>
            </a:r>
            <a:r>
              <a:rPr lang="en-US" altLang="zh-CN" b="1">
                <a:solidFill>
                  <a:srgbClr val="CC0000"/>
                </a:solidFill>
                <a:latin typeface="宋体" pitchFamily="2" charset="-122"/>
              </a:rPr>
              <a:t>ARCnet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的工作过程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63</a:t>
            </a:r>
            <a:endParaRPr lang="en-US" altLang="zh-CN" dirty="0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12725" y="858838"/>
            <a:ext cx="87518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特点：所有结点附接一根总线，通过总线收发帧；对应共享总线可能冲突，采用了各种总线访问方式。</a:t>
            </a:r>
          </a:p>
        </p:txBody>
      </p:sp>
      <p:sp>
        <p:nvSpPr>
          <p:cNvPr id="1155076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262255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总线型局域网小结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50825" y="2060575"/>
            <a:ext cx="4176713" cy="3533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/>
              <a:t>竞争方式：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CSMA/CD—</a:t>
            </a:r>
            <a:r>
              <a:rPr lang="zh-CN" altLang="en-US" b="1"/>
              <a:t>以太网；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特点：结点抢占总线；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发送前侦听，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发送时检测，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冲突退避；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结论：重载时性能不好，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难以确定帧的发送时间。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427538" y="2060575"/>
            <a:ext cx="4392612" cy="3533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/>
              <a:t>按序方式：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TokenBus—ARCnet</a:t>
            </a:r>
            <a:r>
              <a:rPr lang="zh-CN" altLang="en-US" b="1"/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特点：令牌传递总线访问权；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发送前等待令牌，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发送后传递令牌，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监控令牌唯一性；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结论：具有帧最小发送延迟，</a:t>
            </a:r>
          </a:p>
          <a:p>
            <a:pPr>
              <a:spcBef>
                <a:spcPct val="20000"/>
              </a:spcBef>
            </a:pPr>
            <a:r>
              <a:rPr lang="zh-CN" altLang="en-US" b="1"/>
              <a:t>可预测最大发送延迟。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47625"/>
            <a:ext cx="9096375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685800" y="2641600"/>
            <a:ext cx="7239000" cy="3886200"/>
            <a:chOff x="432" y="1664"/>
            <a:chExt cx="4560" cy="2448"/>
          </a:xfrm>
        </p:grpSpPr>
        <p:sp>
          <p:nvSpPr>
            <p:cNvPr id="69639" name="Line 3"/>
            <p:cNvSpPr>
              <a:spLocks noChangeShapeType="1"/>
            </p:cNvSpPr>
            <p:nvPr/>
          </p:nvSpPr>
          <p:spPr bwMode="auto">
            <a:xfrm>
              <a:off x="480" y="2857"/>
              <a:ext cx="45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0" name="Rectangle 4"/>
            <p:cNvSpPr>
              <a:spLocks noChangeArrowheads="1"/>
            </p:cNvSpPr>
            <p:nvPr/>
          </p:nvSpPr>
          <p:spPr bwMode="auto">
            <a:xfrm>
              <a:off x="4896" y="2772"/>
              <a:ext cx="96" cy="8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9641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864" y="3448"/>
              <a:ext cx="240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42" name="Picture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1632" y="2096"/>
              <a:ext cx="240" cy="2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43" name="Picture 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496" y="3448"/>
              <a:ext cx="240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44" name="Picture 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3360" y="2096"/>
              <a:ext cx="240" cy="2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9645" name="Picture 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368" y="3406"/>
              <a:ext cx="240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9646" name="Line 10"/>
            <p:cNvSpPr>
              <a:spLocks noChangeShapeType="1"/>
            </p:cNvSpPr>
            <p:nvPr/>
          </p:nvSpPr>
          <p:spPr bwMode="auto">
            <a:xfrm flipH="1">
              <a:off x="960" y="2857"/>
              <a:ext cx="0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Line 11"/>
            <p:cNvSpPr>
              <a:spLocks noChangeShapeType="1"/>
            </p:cNvSpPr>
            <p:nvPr/>
          </p:nvSpPr>
          <p:spPr bwMode="auto">
            <a:xfrm flipV="1">
              <a:off x="1728" y="2265"/>
              <a:ext cx="0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Line 12"/>
            <p:cNvSpPr>
              <a:spLocks noChangeShapeType="1"/>
            </p:cNvSpPr>
            <p:nvPr/>
          </p:nvSpPr>
          <p:spPr bwMode="auto">
            <a:xfrm>
              <a:off x="2592" y="2857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Line 13"/>
            <p:cNvSpPr>
              <a:spLocks noChangeShapeType="1"/>
            </p:cNvSpPr>
            <p:nvPr/>
          </p:nvSpPr>
          <p:spPr bwMode="auto">
            <a:xfrm flipV="1">
              <a:off x="3504" y="2265"/>
              <a:ext cx="0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Line 14"/>
            <p:cNvSpPr>
              <a:spLocks noChangeShapeType="1"/>
            </p:cNvSpPr>
            <p:nvPr/>
          </p:nvSpPr>
          <p:spPr bwMode="auto">
            <a:xfrm>
              <a:off x="4416" y="2857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Text Box 15"/>
            <p:cNvSpPr txBox="1">
              <a:spLocks noChangeArrowheads="1"/>
            </p:cNvSpPr>
            <p:nvPr/>
          </p:nvSpPr>
          <p:spPr bwMode="auto">
            <a:xfrm>
              <a:off x="855" y="357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42</a:t>
              </a:r>
            </a:p>
          </p:txBody>
        </p:sp>
        <p:sp>
          <p:nvSpPr>
            <p:cNvPr id="69652" name="Text Box 16"/>
            <p:cNvSpPr txBox="1">
              <a:spLocks noChangeArrowheads="1"/>
            </p:cNvSpPr>
            <p:nvPr/>
          </p:nvSpPr>
          <p:spPr bwMode="auto">
            <a:xfrm>
              <a:off x="1584" y="188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56</a:t>
              </a:r>
            </a:p>
          </p:txBody>
        </p:sp>
        <p:sp>
          <p:nvSpPr>
            <p:cNvPr id="69653" name="Text Box 17"/>
            <p:cNvSpPr txBox="1">
              <a:spLocks noChangeArrowheads="1"/>
            </p:cNvSpPr>
            <p:nvPr/>
          </p:nvSpPr>
          <p:spPr bwMode="auto">
            <a:xfrm>
              <a:off x="2487" y="357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35</a:t>
              </a:r>
            </a:p>
          </p:txBody>
        </p:sp>
        <p:sp>
          <p:nvSpPr>
            <p:cNvPr id="69654" name="Text Box 18"/>
            <p:cNvSpPr txBox="1">
              <a:spLocks noChangeArrowheads="1"/>
            </p:cNvSpPr>
            <p:nvPr/>
          </p:nvSpPr>
          <p:spPr bwMode="auto">
            <a:xfrm>
              <a:off x="3312" y="188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4</a:t>
              </a:r>
            </a:p>
          </p:txBody>
        </p:sp>
        <p:sp>
          <p:nvSpPr>
            <p:cNvPr id="69655" name="Text Box 19"/>
            <p:cNvSpPr txBox="1">
              <a:spLocks noChangeArrowheads="1"/>
            </p:cNvSpPr>
            <p:nvPr/>
          </p:nvSpPr>
          <p:spPr bwMode="auto">
            <a:xfrm>
              <a:off x="4368" y="357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21</a:t>
              </a:r>
            </a:p>
          </p:txBody>
        </p:sp>
        <p:cxnSp>
          <p:nvCxnSpPr>
            <p:cNvPr id="69656" name="AutoShape 20"/>
            <p:cNvCxnSpPr>
              <a:cxnSpLocks noChangeShapeType="1"/>
              <a:stCxn id="69651" idx="0"/>
              <a:endCxn id="69653" idx="0"/>
            </p:cNvCxnSpPr>
            <p:nvPr/>
          </p:nvCxnSpPr>
          <p:spPr bwMode="auto">
            <a:xfrm rot="5400000" flipV="1">
              <a:off x="1774" y="2761"/>
              <a:ext cx="1" cy="1627"/>
            </a:xfrm>
            <a:prstGeom prst="curvedConnector3">
              <a:avLst>
                <a:gd name="adj1" fmla="val 2499995"/>
              </a:avLst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69657" name="AutoShape 21"/>
            <p:cNvCxnSpPr>
              <a:cxnSpLocks noChangeShapeType="1"/>
            </p:cNvCxnSpPr>
            <p:nvPr/>
          </p:nvCxnSpPr>
          <p:spPr bwMode="auto">
            <a:xfrm rot="5400000" flipV="1">
              <a:off x="2592" y="3617"/>
              <a:ext cx="1" cy="1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58" name="AutoShape 22"/>
            <p:cNvCxnSpPr>
              <a:cxnSpLocks noChangeShapeType="1"/>
              <a:stCxn id="69653" idx="0"/>
              <a:endCxn id="69655" idx="0"/>
            </p:cNvCxnSpPr>
            <p:nvPr/>
          </p:nvCxnSpPr>
          <p:spPr bwMode="auto">
            <a:xfrm rot="5400000" flipV="1">
              <a:off x="3528" y="2634"/>
              <a:ext cx="1" cy="1881"/>
            </a:xfrm>
            <a:prstGeom prst="curvedConnector3">
              <a:avLst>
                <a:gd name="adj1" fmla="val 99995"/>
              </a:avLst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69659" name="Text Box 23"/>
            <p:cNvSpPr txBox="1">
              <a:spLocks noChangeArrowheads="1"/>
            </p:cNvSpPr>
            <p:nvPr/>
          </p:nvSpPr>
          <p:spPr bwMode="auto">
            <a:xfrm>
              <a:off x="662" y="3840"/>
              <a:ext cx="68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56,</a:t>
              </a:r>
              <a:r>
                <a:rPr lang="en-US" altLang="zh-CN" sz="2000" b="1">
                  <a:solidFill>
                    <a:srgbClr val="9933FF"/>
                  </a:solidFill>
                </a:rPr>
                <a:t>35</a:t>
              </a:r>
              <a:r>
                <a:rPr lang="en-US" altLang="zh-CN" sz="2000" b="1">
                  <a:solidFill>
                    <a:srgbClr val="FF0066"/>
                  </a:solidFill>
                </a:rPr>
                <a:t>,42</a:t>
              </a:r>
              <a:endParaRPr lang="en-US" altLang="zh-CN" sz="2000" b="1"/>
            </a:p>
          </p:txBody>
        </p:sp>
        <p:sp>
          <p:nvSpPr>
            <p:cNvPr id="69660" name="Text Box 24"/>
            <p:cNvSpPr txBox="1">
              <a:spLocks noChangeArrowheads="1"/>
            </p:cNvSpPr>
            <p:nvPr/>
          </p:nvSpPr>
          <p:spPr bwMode="auto">
            <a:xfrm>
              <a:off x="1414" y="1680"/>
              <a:ext cx="60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4,</a:t>
              </a:r>
              <a:r>
                <a:rPr lang="en-US" altLang="zh-CN" sz="2000" b="1">
                  <a:solidFill>
                    <a:srgbClr val="9933FF"/>
                  </a:solidFill>
                </a:rPr>
                <a:t>42</a:t>
              </a:r>
              <a:r>
                <a:rPr lang="en-US" altLang="zh-CN" sz="2000" b="1">
                  <a:solidFill>
                    <a:srgbClr val="FF0066"/>
                  </a:solidFill>
                </a:rPr>
                <a:t>,56</a:t>
              </a:r>
              <a:endParaRPr lang="en-US" altLang="zh-CN" sz="2000" b="1"/>
            </a:p>
          </p:txBody>
        </p:sp>
        <p:sp>
          <p:nvSpPr>
            <p:cNvPr id="69661" name="Text Box 25"/>
            <p:cNvSpPr txBox="1">
              <a:spLocks noChangeArrowheads="1"/>
            </p:cNvSpPr>
            <p:nvPr/>
          </p:nvSpPr>
          <p:spPr bwMode="auto">
            <a:xfrm>
              <a:off x="2294" y="3856"/>
              <a:ext cx="68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42,</a:t>
              </a:r>
              <a:r>
                <a:rPr lang="en-US" altLang="zh-CN" sz="2000" b="1">
                  <a:solidFill>
                    <a:srgbClr val="9933FF"/>
                  </a:solidFill>
                </a:rPr>
                <a:t>21</a:t>
              </a:r>
              <a:r>
                <a:rPr lang="en-US" altLang="zh-CN" sz="2000" b="1">
                  <a:solidFill>
                    <a:srgbClr val="FF0066"/>
                  </a:solidFill>
                </a:rPr>
                <a:t>,35</a:t>
              </a:r>
              <a:endParaRPr lang="en-US" altLang="zh-CN" sz="2000" b="1"/>
            </a:p>
          </p:txBody>
        </p:sp>
        <p:sp>
          <p:nvSpPr>
            <p:cNvPr id="69662" name="Text Box 26"/>
            <p:cNvSpPr txBox="1">
              <a:spLocks noChangeArrowheads="1"/>
            </p:cNvSpPr>
            <p:nvPr/>
          </p:nvSpPr>
          <p:spPr bwMode="auto">
            <a:xfrm>
              <a:off x="3168" y="1664"/>
              <a:ext cx="62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/>
                <a:t>21,</a:t>
              </a:r>
              <a:r>
                <a:rPr lang="en-US" altLang="zh-CN" sz="2000" b="1">
                  <a:solidFill>
                    <a:srgbClr val="9933FF"/>
                  </a:solidFill>
                </a:rPr>
                <a:t>56</a:t>
              </a:r>
              <a:r>
                <a:rPr lang="en-US" altLang="zh-CN" sz="2000" b="1">
                  <a:solidFill>
                    <a:srgbClr val="FF0066"/>
                  </a:solidFill>
                </a:rPr>
                <a:t>,4</a:t>
              </a:r>
              <a:endParaRPr lang="en-US" altLang="zh-CN" sz="2000" b="1"/>
            </a:p>
          </p:txBody>
        </p:sp>
        <p:cxnSp>
          <p:nvCxnSpPr>
            <p:cNvPr id="69663" name="AutoShape 27"/>
            <p:cNvCxnSpPr>
              <a:cxnSpLocks noChangeShapeType="1"/>
            </p:cNvCxnSpPr>
            <p:nvPr/>
          </p:nvCxnSpPr>
          <p:spPr bwMode="auto">
            <a:xfrm rot="5400000" flipH="1">
              <a:off x="3416" y="2400"/>
              <a:ext cx="1232" cy="864"/>
            </a:xfrm>
            <a:prstGeom prst="bentConnector2">
              <a:avLst/>
            </a:prstGeom>
            <a:noFill/>
            <a:ln w="38100">
              <a:solidFill>
                <a:srgbClr val="FF0066"/>
              </a:solidFill>
              <a:prstDash val="dash"/>
              <a:miter lim="800000"/>
              <a:headEnd/>
              <a:tailEnd type="triangle" w="med" len="med"/>
            </a:ln>
          </p:spPr>
        </p:cxnSp>
        <p:cxnSp>
          <p:nvCxnSpPr>
            <p:cNvPr id="69664" name="AutoShape 28"/>
            <p:cNvCxnSpPr>
              <a:cxnSpLocks noChangeShapeType="1"/>
            </p:cNvCxnSpPr>
            <p:nvPr/>
          </p:nvCxnSpPr>
          <p:spPr bwMode="auto">
            <a:xfrm rot="10800000">
              <a:off x="1872" y="2216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69665" name="Text Box 29"/>
            <p:cNvSpPr txBox="1">
              <a:spLocks noChangeArrowheads="1"/>
            </p:cNvSpPr>
            <p:nvPr/>
          </p:nvSpPr>
          <p:spPr bwMode="auto">
            <a:xfrm>
              <a:off x="4128" y="3824"/>
              <a:ext cx="62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/>
                <a:t>35,</a:t>
              </a:r>
              <a:r>
                <a:rPr lang="en-US" altLang="zh-CN" sz="2000" b="1">
                  <a:solidFill>
                    <a:srgbClr val="9933FF"/>
                  </a:solidFill>
                </a:rPr>
                <a:t>4</a:t>
              </a:r>
              <a:r>
                <a:rPr lang="en-US" altLang="zh-CN" sz="2000" b="1">
                  <a:solidFill>
                    <a:schemeClr val="accent1"/>
                  </a:solidFill>
                </a:rPr>
                <a:t>,</a:t>
              </a:r>
              <a:r>
                <a:rPr lang="en-US" altLang="zh-CN" sz="2000" b="1">
                  <a:solidFill>
                    <a:srgbClr val="FF0066"/>
                  </a:solidFill>
                </a:rPr>
                <a:t>21</a:t>
              </a:r>
              <a:endParaRPr lang="en-US" altLang="zh-CN" sz="2000" b="1"/>
            </a:p>
          </p:txBody>
        </p:sp>
        <p:cxnSp>
          <p:nvCxnSpPr>
            <p:cNvPr id="69666" name="AutoShape 30"/>
            <p:cNvCxnSpPr>
              <a:cxnSpLocks noChangeShapeType="1"/>
            </p:cNvCxnSpPr>
            <p:nvPr/>
          </p:nvCxnSpPr>
          <p:spPr bwMode="auto">
            <a:xfrm rot="10800000" flipV="1">
              <a:off x="864" y="2216"/>
              <a:ext cx="768" cy="1351"/>
            </a:xfrm>
            <a:prstGeom prst="bentConnector3">
              <a:avLst>
                <a:gd name="adj1" fmla="val 118750"/>
              </a:avLst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</p:cxnSp>
        <p:sp>
          <p:nvSpPr>
            <p:cNvPr id="69667" name="Rectangle 31"/>
            <p:cNvSpPr>
              <a:spLocks noChangeArrowheads="1"/>
            </p:cNvSpPr>
            <p:nvPr/>
          </p:nvSpPr>
          <p:spPr bwMode="auto">
            <a:xfrm>
              <a:off x="2352" y="2012"/>
              <a:ext cx="336" cy="16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令牌</a:t>
              </a:r>
            </a:p>
          </p:txBody>
        </p:sp>
        <p:sp>
          <p:nvSpPr>
            <p:cNvPr id="69668" name="Line 32"/>
            <p:cNvSpPr>
              <a:spLocks noChangeShapeType="1"/>
            </p:cNvSpPr>
            <p:nvPr/>
          </p:nvSpPr>
          <p:spPr bwMode="auto">
            <a:xfrm flipH="1">
              <a:off x="2016" y="2096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9" name="Rectangle 33"/>
            <p:cNvSpPr>
              <a:spLocks noChangeArrowheads="1"/>
            </p:cNvSpPr>
            <p:nvPr/>
          </p:nvSpPr>
          <p:spPr bwMode="auto">
            <a:xfrm>
              <a:off x="432" y="2772"/>
              <a:ext cx="96" cy="8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35" name="Text Box 3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47</a:t>
            </a:r>
            <a:endParaRPr lang="en-US" altLang="zh-CN" dirty="0"/>
          </a:p>
        </p:txBody>
      </p:sp>
      <p:sp>
        <p:nvSpPr>
          <p:cNvPr id="69636" name="Text Box 35"/>
          <p:cNvSpPr txBox="1">
            <a:spLocks noChangeArrowheads="1"/>
          </p:cNvSpPr>
          <p:nvPr/>
        </p:nvSpPr>
        <p:spPr bwMode="auto">
          <a:xfrm>
            <a:off x="66675" y="981075"/>
            <a:ext cx="8770938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latin typeface="宋体" pitchFamily="2" charset="-122"/>
              </a:rPr>
              <a:t>    </a:t>
            </a:r>
            <a:r>
              <a:rPr lang="zh-CN" altLang="en-US" b="1">
                <a:latin typeface="宋体" pitchFamily="2" charset="-122"/>
              </a:rPr>
              <a:t>连接表：前继，</a:t>
            </a:r>
            <a:r>
              <a:rPr lang="zh-CN" altLang="en-US" b="1">
                <a:solidFill>
                  <a:srgbClr val="9933FF"/>
                </a:solidFill>
                <a:latin typeface="宋体" pitchFamily="2" charset="-122"/>
              </a:rPr>
              <a:t>后继，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本地地址；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         </a:t>
            </a:r>
            <a:r>
              <a:rPr lang="zh-CN" altLang="en-US" b="1">
                <a:latin typeface="宋体" pitchFamily="2" charset="-122"/>
              </a:rPr>
              <a:t>逻辑环路以地址递减的次序构成；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  接到令牌的结点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及时填充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修改</a:t>
            </a:r>
            <a:r>
              <a:rPr lang="zh-CN" altLang="en-US" b="1">
                <a:latin typeface="宋体" pitchFamily="2" charset="-122"/>
              </a:rPr>
              <a:t>连接表中的前继地址。</a:t>
            </a:r>
          </a:p>
        </p:txBody>
      </p:sp>
      <p:sp>
        <p:nvSpPr>
          <p:cNvPr id="1138724" name="Rectangle 3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638" name="Text Box 37"/>
          <p:cNvSpPr txBox="1">
            <a:spLocks noChangeArrowheads="1"/>
          </p:cNvSpPr>
          <p:nvPr/>
        </p:nvSpPr>
        <p:spPr bwMode="auto">
          <a:xfrm>
            <a:off x="34925" y="188913"/>
            <a:ext cx="324802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latin typeface="宋体" pitchFamily="2" charset="-122"/>
              </a:rPr>
              <a:t>逻辑环路形成示意图：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449513" y="1911350"/>
            <a:ext cx="14287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449513" y="2492375"/>
            <a:ext cx="14287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259513" y="1519238"/>
            <a:ext cx="14287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985000" y="1519238"/>
            <a:ext cx="1428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985000" y="1519238"/>
            <a:ext cx="1428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259513" y="2100263"/>
            <a:ext cx="14287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985000" y="2100263"/>
            <a:ext cx="1428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6985000" y="2100263"/>
            <a:ext cx="1428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79375" y="150813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帧的一般格式</a:t>
            </a:r>
          </a:p>
        </p:txBody>
      </p:sp>
      <p:grpSp>
        <p:nvGrpSpPr>
          <p:cNvPr id="70667" name="Group 11"/>
          <p:cNvGrpSpPr>
            <a:grpSpLocks/>
          </p:cNvGrpSpPr>
          <p:nvPr/>
        </p:nvGrpSpPr>
        <p:grpSpPr bwMode="auto">
          <a:xfrm>
            <a:off x="685800" y="1011238"/>
            <a:ext cx="7848600" cy="762000"/>
            <a:chOff x="288" y="816"/>
            <a:chExt cx="4944" cy="480"/>
          </a:xfrm>
        </p:grpSpPr>
        <p:sp>
          <p:nvSpPr>
            <p:cNvPr id="70719" name="Rectangle 12"/>
            <p:cNvSpPr>
              <a:spLocks noChangeArrowheads="1"/>
            </p:cNvSpPr>
            <p:nvPr/>
          </p:nvSpPr>
          <p:spPr bwMode="auto">
            <a:xfrm>
              <a:off x="288" y="105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P</a:t>
              </a:r>
            </a:p>
          </p:txBody>
        </p:sp>
        <p:sp>
          <p:nvSpPr>
            <p:cNvPr id="70720" name="Rectangle 13"/>
            <p:cNvSpPr>
              <a:spLocks noChangeArrowheads="1"/>
            </p:cNvSpPr>
            <p:nvPr/>
          </p:nvSpPr>
          <p:spPr bwMode="auto">
            <a:xfrm>
              <a:off x="768" y="105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SD</a:t>
              </a:r>
            </a:p>
          </p:txBody>
        </p:sp>
        <p:sp>
          <p:nvSpPr>
            <p:cNvPr id="70721" name="Rectangle 14"/>
            <p:cNvSpPr>
              <a:spLocks noChangeArrowheads="1"/>
            </p:cNvSpPr>
            <p:nvPr/>
          </p:nvSpPr>
          <p:spPr bwMode="auto">
            <a:xfrm>
              <a:off x="1248" y="105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FC</a:t>
              </a:r>
            </a:p>
          </p:txBody>
        </p:sp>
        <p:sp>
          <p:nvSpPr>
            <p:cNvPr id="70722" name="Rectangle 15"/>
            <p:cNvSpPr>
              <a:spLocks noChangeArrowheads="1"/>
            </p:cNvSpPr>
            <p:nvPr/>
          </p:nvSpPr>
          <p:spPr bwMode="auto">
            <a:xfrm>
              <a:off x="1728" y="10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DA</a:t>
              </a:r>
            </a:p>
          </p:txBody>
        </p:sp>
        <p:sp>
          <p:nvSpPr>
            <p:cNvPr id="70723" name="Rectangle 16"/>
            <p:cNvSpPr>
              <a:spLocks noChangeArrowheads="1"/>
            </p:cNvSpPr>
            <p:nvPr/>
          </p:nvSpPr>
          <p:spPr bwMode="auto">
            <a:xfrm>
              <a:off x="2304" y="1056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SA</a:t>
              </a:r>
            </a:p>
          </p:txBody>
        </p:sp>
        <p:sp>
          <p:nvSpPr>
            <p:cNvPr id="70724" name="Rectangle 17"/>
            <p:cNvSpPr>
              <a:spLocks noChangeArrowheads="1"/>
            </p:cNvSpPr>
            <p:nvPr/>
          </p:nvSpPr>
          <p:spPr bwMode="auto">
            <a:xfrm>
              <a:off x="2880" y="1056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DATA</a:t>
              </a:r>
            </a:p>
          </p:txBody>
        </p:sp>
        <p:sp>
          <p:nvSpPr>
            <p:cNvPr id="70725" name="Rectangle 18"/>
            <p:cNvSpPr>
              <a:spLocks noChangeArrowheads="1"/>
            </p:cNvSpPr>
            <p:nvPr/>
          </p:nvSpPr>
          <p:spPr bwMode="auto">
            <a:xfrm>
              <a:off x="3840" y="105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FCS</a:t>
              </a:r>
            </a:p>
          </p:txBody>
        </p:sp>
        <p:sp>
          <p:nvSpPr>
            <p:cNvPr id="70726" name="Rectangle 19"/>
            <p:cNvSpPr>
              <a:spLocks noChangeArrowheads="1"/>
            </p:cNvSpPr>
            <p:nvPr/>
          </p:nvSpPr>
          <p:spPr bwMode="auto">
            <a:xfrm>
              <a:off x="4320" y="105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ED</a:t>
              </a:r>
            </a:p>
          </p:txBody>
        </p:sp>
        <p:sp>
          <p:nvSpPr>
            <p:cNvPr id="70727" name="Rectangle 20"/>
            <p:cNvSpPr>
              <a:spLocks noChangeArrowheads="1"/>
            </p:cNvSpPr>
            <p:nvPr/>
          </p:nvSpPr>
          <p:spPr bwMode="auto">
            <a:xfrm>
              <a:off x="288" y="816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≥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 1</a:t>
              </a:r>
            </a:p>
          </p:txBody>
        </p:sp>
        <p:sp>
          <p:nvSpPr>
            <p:cNvPr id="70728" name="Rectangle 21"/>
            <p:cNvSpPr>
              <a:spLocks noChangeArrowheads="1"/>
            </p:cNvSpPr>
            <p:nvPr/>
          </p:nvSpPr>
          <p:spPr bwMode="auto">
            <a:xfrm>
              <a:off x="768" y="816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70729" name="Rectangle 22"/>
            <p:cNvSpPr>
              <a:spLocks noChangeArrowheads="1"/>
            </p:cNvSpPr>
            <p:nvPr/>
          </p:nvSpPr>
          <p:spPr bwMode="auto">
            <a:xfrm>
              <a:off x="1248" y="816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70730" name="Rectangle 23"/>
            <p:cNvSpPr>
              <a:spLocks noChangeArrowheads="1"/>
            </p:cNvSpPr>
            <p:nvPr/>
          </p:nvSpPr>
          <p:spPr bwMode="auto">
            <a:xfrm>
              <a:off x="1728" y="816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2/6</a:t>
              </a:r>
            </a:p>
          </p:txBody>
        </p:sp>
        <p:sp>
          <p:nvSpPr>
            <p:cNvPr id="70731" name="Rectangle 24"/>
            <p:cNvSpPr>
              <a:spLocks noChangeArrowheads="1"/>
            </p:cNvSpPr>
            <p:nvPr/>
          </p:nvSpPr>
          <p:spPr bwMode="auto">
            <a:xfrm>
              <a:off x="2304" y="816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2/6</a:t>
              </a:r>
            </a:p>
          </p:txBody>
        </p:sp>
        <p:sp>
          <p:nvSpPr>
            <p:cNvPr id="70732" name="Rectangle 25"/>
            <p:cNvSpPr>
              <a:spLocks noChangeArrowheads="1"/>
            </p:cNvSpPr>
            <p:nvPr/>
          </p:nvSpPr>
          <p:spPr bwMode="auto">
            <a:xfrm>
              <a:off x="2880" y="816"/>
              <a:ext cx="9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≥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 0</a:t>
              </a:r>
            </a:p>
          </p:txBody>
        </p:sp>
        <p:sp>
          <p:nvSpPr>
            <p:cNvPr id="70733" name="Rectangle 26"/>
            <p:cNvSpPr>
              <a:spLocks noChangeArrowheads="1"/>
            </p:cNvSpPr>
            <p:nvPr/>
          </p:nvSpPr>
          <p:spPr bwMode="auto">
            <a:xfrm>
              <a:off x="3840" y="816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4</a:t>
              </a:r>
            </a:p>
          </p:txBody>
        </p:sp>
        <p:sp>
          <p:nvSpPr>
            <p:cNvPr id="70734" name="Rectangle 27"/>
            <p:cNvSpPr>
              <a:spLocks noChangeArrowheads="1"/>
            </p:cNvSpPr>
            <p:nvPr/>
          </p:nvSpPr>
          <p:spPr bwMode="auto">
            <a:xfrm>
              <a:off x="4320" y="816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 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（字节）</a:t>
              </a:r>
            </a:p>
          </p:txBody>
        </p:sp>
      </p:grpSp>
      <p:sp>
        <p:nvSpPr>
          <p:cNvPr id="70668" name="Text Box 28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48</a:t>
            </a:r>
            <a:endParaRPr lang="en-US" altLang="zh-CN" dirty="0"/>
          </a:p>
        </p:txBody>
      </p:sp>
      <p:sp>
        <p:nvSpPr>
          <p:cNvPr id="70669" name="Text Box 29"/>
          <p:cNvSpPr txBox="1">
            <a:spLocks noChangeArrowheads="1"/>
          </p:cNvSpPr>
          <p:nvPr/>
        </p:nvSpPr>
        <p:spPr bwMode="auto">
          <a:xfrm>
            <a:off x="76200" y="1927225"/>
            <a:ext cx="871855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前导码（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P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），</a:t>
            </a:r>
            <a:r>
              <a:rPr lang="zh-CN" altLang="en-US" b="1">
                <a:latin typeface="宋体" pitchFamily="2" charset="-122"/>
              </a:rPr>
              <a:t>用于收发同步；</a:t>
            </a:r>
          </a:p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帧开始标志（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SD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），</a:t>
            </a:r>
            <a:r>
              <a:rPr lang="zh-CN" altLang="en-US" b="1">
                <a:latin typeface="宋体" pitchFamily="2" charset="-122"/>
              </a:rPr>
              <a:t>曼彻斯特编码非数据位，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LH0LH000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宿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源地址（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DA/SA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）；</a:t>
            </a:r>
          </a:p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帧控制字段（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FC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），</a:t>
            </a:r>
            <a:r>
              <a:rPr lang="zh-CN" altLang="en-US" b="1">
                <a:latin typeface="宋体" pitchFamily="2" charset="-122"/>
              </a:rPr>
              <a:t>帧的类型，包括令牌等；</a:t>
            </a:r>
          </a:p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数据字段（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DATA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），</a:t>
            </a:r>
            <a:r>
              <a:rPr lang="zh-CN" altLang="en-US" b="1">
                <a:latin typeface="宋体" pitchFamily="2" charset="-122"/>
              </a:rPr>
              <a:t>取值依赖于帧控制字段（</a:t>
            </a:r>
            <a:r>
              <a:rPr lang="en-US" altLang="zh-CN" b="1">
                <a:latin typeface="宋体" pitchFamily="2" charset="-122"/>
              </a:rPr>
              <a:t>FC</a:t>
            </a:r>
            <a:r>
              <a:rPr lang="zh-CN" altLang="en-US" b="1">
                <a:latin typeface="宋体" pitchFamily="2" charset="-122"/>
              </a:rPr>
              <a:t>）；</a:t>
            </a:r>
          </a:p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帧校验序列（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FCS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），</a:t>
            </a:r>
            <a:r>
              <a:rPr lang="zh-CN" altLang="en-US" b="1">
                <a:latin typeface="宋体" pitchFamily="2" charset="-122"/>
              </a:rPr>
              <a:t>对</a:t>
            </a:r>
            <a:r>
              <a:rPr lang="en-US" altLang="zh-CN" b="1">
                <a:latin typeface="宋体" pitchFamily="2" charset="-122"/>
              </a:rPr>
              <a:t>SD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en-US" altLang="zh-CN" b="1">
                <a:latin typeface="宋体" pitchFamily="2" charset="-122"/>
              </a:rPr>
              <a:t>ED</a:t>
            </a:r>
            <a:r>
              <a:rPr lang="zh-CN" altLang="en-US" b="1">
                <a:latin typeface="宋体" pitchFamily="2" charset="-122"/>
              </a:rPr>
              <a:t>之间的所有字段进行</a:t>
            </a:r>
            <a:r>
              <a:rPr lang="en-US" altLang="zh-CN" b="1">
                <a:latin typeface="宋体" pitchFamily="2" charset="-122"/>
              </a:rPr>
              <a:t>CRC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帧结束标志（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ED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），</a:t>
            </a:r>
            <a:r>
              <a:rPr lang="zh-CN" altLang="en-US" b="1">
                <a:latin typeface="宋体" pitchFamily="2" charset="-122"/>
              </a:rPr>
              <a:t>曼彻斯特编码非数据位，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LH1LH111</a:t>
            </a:r>
            <a:r>
              <a:rPr lang="zh-CN" altLang="en-US" b="1">
                <a:latin typeface="宋体" pitchFamily="2" charset="-122"/>
              </a:rPr>
              <a:t>；   </a:t>
            </a:r>
          </a:p>
        </p:txBody>
      </p:sp>
      <p:sp>
        <p:nvSpPr>
          <p:cNvPr id="1139742" name="Rectangle 3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71" name="Line 31"/>
          <p:cNvSpPr>
            <a:spLocks noChangeShapeType="1"/>
          </p:cNvSpPr>
          <p:nvPr/>
        </p:nvSpPr>
        <p:spPr bwMode="auto">
          <a:xfrm>
            <a:off x="827088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2" name="Line 32"/>
          <p:cNvSpPr>
            <a:spLocks noChangeShapeType="1"/>
          </p:cNvSpPr>
          <p:nvPr/>
        </p:nvSpPr>
        <p:spPr bwMode="auto">
          <a:xfrm>
            <a:off x="1260475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3" name="Line 33"/>
          <p:cNvSpPr>
            <a:spLocks noChangeShapeType="1"/>
          </p:cNvSpPr>
          <p:nvPr/>
        </p:nvSpPr>
        <p:spPr bwMode="auto">
          <a:xfrm>
            <a:off x="1690688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4" name="Line 34"/>
          <p:cNvSpPr>
            <a:spLocks noChangeShapeType="1"/>
          </p:cNvSpPr>
          <p:nvPr/>
        </p:nvSpPr>
        <p:spPr bwMode="auto">
          <a:xfrm>
            <a:off x="1908175" y="600075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5" name="Line 35"/>
          <p:cNvSpPr>
            <a:spLocks noChangeShapeType="1"/>
          </p:cNvSpPr>
          <p:nvPr/>
        </p:nvSpPr>
        <p:spPr bwMode="auto">
          <a:xfrm>
            <a:off x="2124075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6" name="Line 36"/>
          <p:cNvSpPr>
            <a:spLocks noChangeShapeType="1"/>
          </p:cNvSpPr>
          <p:nvPr/>
        </p:nvSpPr>
        <p:spPr bwMode="auto">
          <a:xfrm>
            <a:off x="2555875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7" name="Line 37"/>
          <p:cNvSpPr>
            <a:spLocks noChangeShapeType="1"/>
          </p:cNvSpPr>
          <p:nvPr/>
        </p:nvSpPr>
        <p:spPr bwMode="auto">
          <a:xfrm>
            <a:off x="2989263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8" name="Line 38"/>
          <p:cNvSpPr>
            <a:spLocks noChangeShapeType="1"/>
          </p:cNvSpPr>
          <p:nvPr/>
        </p:nvSpPr>
        <p:spPr bwMode="auto">
          <a:xfrm flipH="1">
            <a:off x="3203575" y="6000750"/>
            <a:ext cx="1588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39"/>
          <p:cNvSpPr>
            <a:spLocks noChangeShapeType="1"/>
          </p:cNvSpPr>
          <p:nvPr/>
        </p:nvSpPr>
        <p:spPr bwMode="auto">
          <a:xfrm>
            <a:off x="3419475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0" name="Line 40"/>
          <p:cNvSpPr>
            <a:spLocks noChangeShapeType="1"/>
          </p:cNvSpPr>
          <p:nvPr/>
        </p:nvSpPr>
        <p:spPr bwMode="auto">
          <a:xfrm>
            <a:off x="3852863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1" name="Line 41"/>
          <p:cNvSpPr>
            <a:spLocks noChangeShapeType="1"/>
          </p:cNvSpPr>
          <p:nvPr/>
        </p:nvSpPr>
        <p:spPr bwMode="auto">
          <a:xfrm>
            <a:off x="4283075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2" name="Line 42"/>
          <p:cNvSpPr>
            <a:spLocks noChangeShapeType="1"/>
          </p:cNvSpPr>
          <p:nvPr/>
        </p:nvSpPr>
        <p:spPr bwMode="auto">
          <a:xfrm>
            <a:off x="827088" y="6434138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3" name="Line 43"/>
          <p:cNvSpPr>
            <a:spLocks noChangeShapeType="1"/>
          </p:cNvSpPr>
          <p:nvPr/>
        </p:nvSpPr>
        <p:spPr bwMode="auto">
          <a:xfrm>
            <a:off x="1260475" y="60023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4" name="Line 44"/>
          <p:cNvSpPr>
            <a:spLocks noChangeShapeType="1"/>
          </p:cNvSpPr>
          <p:nvPr/>
        </p:nvSpPr>
        <p:spPr bwMode="auto">
          <a:xfrm>
            <a:off x="1908175" y="64341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5" name="Line 45"/>
          <p:cNvSpPr>
            <a:spLocks noChangeShapeType="1"/>
          </p:cNvSpPr>
          <p:nvPr/>
        </p:nvSpPr>
        <p:spPr bwMode="auto">
          <a:xfrm>
            <a:off x="2555875" y="60023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6" name="Line 46"/>
          <p:cNvSpPr>
            <a:spLocks noChangeShapeType="1"/>
          </p:cNvSpPr>
          <p:nvPr/>
        </p:nvSpPr>
        <p:spPr bwMode="auto">
          <a:xfrm>
            <a:off x="3203575" y="64341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7" name="Line 47"/>
          <p:cNvSpPr>
            <a:spLocks noChangeShapeType="1"/>
          </p:cNvSpPr>
          <p:nvPr/>
        </p:nvSpPr>
        <p:spPr bwMode="auto">
          <a:xfrm>
            <a:off x="3419475" y="60023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8" name="Line 48"/>
          <p:cNvSpPr>
            <a:spLocks noChangeShapeType="1"/>
          </p:cNvSpPr>
          <p:nvPr/>
        </p:nvSpPr>
        <p:spPr bwMode="auto">
          <a:xfrm>
            <a:off x="3635375" y="64341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9" name="Line 49"/>
          <p:cNvSpPr>
            <a:spLocks noChangeShapeType="1"/>
          </p:cNvSpPr>
          <p:nvPr/>
        </p:nvSpPr>
        <p:spPr bwMode="auto">
          <a:xfrm>
            <a:off x="4068763" y="64341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0" name="Line 50"/>
          <p:cNvSpPr>
            <a:spLocks noChangeShapeType="1"/>
          </p:cNvSpPr>
          <p:nvPr/>
        </p:nvSpPr>
        <p:spPr bwMode="auto">
          <a:xfrm>
            <a:off x="3852863" y="60023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1" name="Line 51"/>
          <p:cNvSpPr>
            <a:spLocks noChangeShapeType="1"/>
          </p:cNvSpPr>
          <p:nvPr/>
        </p:nvSpPr>
        <p:spPr bwMode="auto">
          <a:xfrm>
            <a:off x="5146675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2" name="Line 52"/>
          <p:cNvSpPr>
            <a:spLocks noChangeShapeType="1"/>
          </p:cNvSpPr>
          <p:nvPr/>
        </p:nvSpPr>
        <p:spPr bwMode="auto">
          <a:xfrm>
            <a:off x="5580063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3" name="Line 53"/>
          <p:cNvSpPr>
            <a:spLocks noChangeShapeType="1"/>
          </p:cNvSpPr>
          <p:nvPr/>
        </p:nvSpPr>
        <p:spPr bwMode="auto">
          <a:xfrm>
            <a:off x="6010275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4" name="Line 54"/>
          <p:cNvSpPr>
            <a:spLocks noChangeShapeType="1"/>
          </p:cNvSpPr>
          <p:nvPr/>
        </p:nvSpPr>
        <p:spPr bwMode="auto">
          <a:xfrm>
            <a:off x="6443663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5" name="Line 55"/>
          <p:cNvSpPr>
            <a:spLocks noChangeShapeType="1"/>
          </p:cNvSpPr>
          <p:nvPr/>
        </p:nvSpPr>
        <p:spPr bwMode="auto">
          <a:xfrm>
            <a:off x="6875463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6" name="Line 56"/>
          <p:cNvSpPr>
            <a:spLocks noChangeShapeType="1"/>
          </p:cNvSpPr>
          <p:nvPr/>
        </p:nvSpPr>
        <p:spPr bwMode="auto">
          <a:xfrm>
            <a:off x="7308850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7" name="Line 57"/>
          <p:cNvSpPr>
            <a:spLocks noChangeShapeType="1"/>
          </p:cNvSpPr>
          <p:nvPr/>
        </p:nvSpPr>
        <p:spPr bwMode="auto">
          <a:xfrm>
            <a:off x="7739063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8" name="Line 58"/>
          <p:cNvSpPr>
            <a:spLocks noChangeShapeType="1"/>
          </p:cNvSpPr>
          <p:nvPr/>
        </p:nvSpPr>
        <p:spPr bwMode="auto">
          <a:xfrm>
            <a:off x="8172450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99" name="Line 59"/>
          <p:cNvSpPr>
            <a:spLocks noChangeShapeType="1"/>
          </p:cNvSpPr>
          <p:nvPr/>
        </p:nvSpPr>
        <p:spPr bwMode="auto">
          <a:xfrm>
            <a:off x="5146675" y="6434138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00" name="Line 60"/>
          <p:cNvSpPr>
            <a:spLocks noChangeShapeType="1"/>
          </p:cNvSpPr>
          <p:nvPr/>
        </p:nvSpPr>
        <p:spPr bwMode="auto">
          <a:xfrm>
            <a:off x="5578475" y="6002338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01" name="Line 61"/>
          <p:cNvSpPr>
            <a:spLocks noChangeShapeType="1"/>
          </p:cNvSpPr>
          <p:nvPr/>
        </p:nvSpPr>
        <p:spPr bwMode="auto">
          <a:xfrm>
            <a:off x="6011863" y="64341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02" name="Line 62"/>
          <p:cNvSpPr>
            <a:spLocks noChangeShapeType="1"/>
          </p:cNvSpPr>
          <p:nvPr/>
        </p:nvSpPr>
        <p:spPr bwMode="auto">
          <a:xfrm>
            <a:off x="6227763" y="60023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03" name="Line 63"/>
          <p:cNvSpPr>
            <a:spLocks noChangeShapeType="1"/>
          </p:cNvSpPr>
          <p:nvPr/>
        </p:nvSpPr>
        <p:spPr bwMode="auto">
          <a:xfrm>
            <a:off x="6442075" y="6434138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04" name="Line 64"/>
          <p:cNvSpPr>
            <a:spLocks noChangeShapeType="1"/>
          </p:cNvSpPr>
          <p:nvPr/>
        </p:nvSpPr>
        <p:spPr bwMode="auto">
          <a:xfrm>
            <a:off x="6875463" y="6002338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05" name="Line 65"/>
          <p:cNvSpPr>
            <a:spLocks noChangeShapeType="1"/>
          </p:cNvSpPr>
          <p:nvPr/>
        </p:nvSpPr>
        <p:spPr bwMode="auto">
          <a:xfrm>
            <a:off x="7308850" y="64341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06" name="Line 66"/>
          <p:cNvSpPr>
            <a:spLocks noChangeShapeType="1"/>
          </p:cNvSpPr>
          <p:nvPr/>
        </p:nvSpPr>
        <p:spPr bwMode="auto">
          <a:xfrm>
            <a:off x="7524750" y="60023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07" name="Line 67"/>
          <p:cNvSpPr>
            <a:spLocks noChangeShapeType="1"/>
          </p:cNvSpPr>
          <p:nvPr/>
        </p:nvSpPr>
        <p:spPr bwMode="auto">
          <a:xfrm>
            <a:off x="8604250" y="59293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08" name="Text Box 68"/>
          <p:cNvSpPr txBox="1">
            <a:spLocks noChangeArrowheads="1"/>
          </p:cNvSpPr>
          <p:nvPr/>
        </p:nvSpPr>
        <p:spPr bwMode="auto">
          <a:xfrm>
            <a:off x="231775" y="5445125"/>
            <a:ext cx="851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SD</a:t>
            </a:r>
            <a:r>
              <a:rPr lang="zh-CN" altLang="en-US"/>
              <a:t>：</a:t>
            </a:r>
            <a:r>
              <a:rPr lang="en-US" altLang="zh-CN"/>
              <a:t>L  H   0   L   H    0    0   0      </a:t>
            </a:r>
            <a:r>
              <a:rPr lang="en-US" altLang="zh-CN">
                <a:solidFill>
                  <a:srgbClr val="FF0000"/>
                </a:solidFill>
              </a:rPr>
              <a:t>ED</a:t>
            </a:r>
            <a:r>
              <a:rPr lang="zh-CN" altLang="en-US"/>
              <a:t>：</a:t>
            </a:r>
            <a:r>
              <a:rPr lang="en-US" altLang="zh-CN"/>
              <a:t>L   H   1   L   H    1    1   1</a:t>
            </a:r>
          </a:p>
        </p:txBody>
      </p:sp>
      <p:sp>
        <p:nvSpPr>
          <p:cNvPr id="70709" name="Line 69"/>
          <p:cNvSpPr>
            <a:spLocks noChangeShapeType="1"/>
          </p:cNvSpPr>
          <p:nvPr/>
        </p:nvSpPr>
        <p:spPr bwMode="auto">
          <a:xfrm flipH="1">
            <a:off x="3633788" y="6000750"/>
            <a:ext cx="1587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10" name="Line 70"/>
          <p:cNvSpPr>
            <a:spLocks noChangeShapeType="1"/>
          </p:cNvSpPr>
          <p:nvPr/>
        </p:nvSpPr>
        <p:spPr bwMode="auto">
          <a:xfrm flipH="1">
            <a:off x="4065588" y="6000750"/>
            <a:ext cx="1587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11" name="Line 71"/>
          <p:cNvSpPr>
            <a:spLocks noChangeShapeType="1"/>
          </p:cNvSpPr>
          <p:nvPr/>
        </p:nvSpPr>
        <p:spPr bwMode="auto">
          <a:xfrm flipH="1">
            <a:off x="6227763" y="6000750"/>
            <a:ext cx="1587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12" name="Line 72"/>
          <p:cNvSpPr>
            <a:spLocks noChangeShapeType="1"/>
          </p:cNvSpPr>
          <p:nvPr/>
        </p:nvSpPr>
        <p:spPr bwMode="auto">
          <a:xfrm flipH="1">
            <a:off x="7524750" y="6000750"/>
            <a:ext cx="1588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13" name="Line 73"/>
          <p:cNvSpPr>
            <a:spLocks noChangeShapeType="1"/>
          </p:cNvSpPr>
          <p:nvPr/>
        </p:nvSpPr>
        <p:spPr bwMode="auto">
          <a:xfrm>
            <a:off x="7740650" y="64341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14" name="Line 74"/>
          <p:cNvSpPr>
            <a:spLocks noChangeShapeType="1"/>
          </p:cNvSpPr>
          <p:nvPr/>
        </p:nvSpPr>
        <p:spPr bwMode="auto">
          <a:xfrm>
            <a:off x="7956550" y="60023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15" name="Line 75"/>
          <p:cNvSpPr>
            <a:spLocks noChangeShapeType="1"/>
          </p:cNvSpPr>
          <p:nvPr/>
        </p:nvSpPr>
        <p:spPr bwMode="auto">
          <a:xfrm flipH="1">
            <a:off x="7956550" y="6000750"/>
            <a:ext cx="1588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16" name="Line 76"/>
          <p:cNvSpPr>
            <a:spLocks noChangeShapeType="1"/>
          </p:cNvSpPr>
          <p:nvPr/>
        </p:nvSpPr>
        <p:spPr bwMode="auto">
          <a:xfrm>
            <a:off x="8172450" y="64341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17" name="Line 77"/>
          <p:cNvSpPr>
            <a:spLocks noChangeShapeType="1"/>
          </p:cNvSpPr>
          <p:nvPr/>
        </p:nvSpPr>
        <p:spPr bwMode="auto">
          <a:xfrm>
            <a:off x="8388350" y="60023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718" name="Line 78"/>
          <p:cNvSpPr>
            <a:spLocks noChangeShapeType="1"/>
          </p:cNvSpPr>
          <p:nvPr/>
        </p:nvSpPr>
        <p:spPr bwMode="auto">
          <a:xfrm flipH="1">
            <a:off x="8388350" y="6000750"/>
            <a:ext cx="1588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28600" y="150813"/>
            <a:ext cx="233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帧格式补充说明</a:t>
            </a: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539750" y="2205038"/>
            <a:ext cx="8305800" cy="4103687"/>
            <a:chOff x="672" y="1632"/>
            <a:chExt cx="4512" cy="1920"/>
          </a:xfrm>
        </p:grpSpPr>
        <p:sp>
          <p:nvSpPr>
            <p:cNvPr id="71687" name="Rectangle 4"/>
            <p:cNvSpPr>
              <a:spLocks noChangeArrowheads="1"/>
            </p:cNvSpPr>
            <p:nvPr/>
          </p:nvSpPr>
          <p:spPr bwMode="auto">
            <a:xfrm>
              <a:off x="672" y="16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取值</a:t>
              </a:r>
            </a:p>
          </p:txBody>
        </p:sp>
        <p:sp>
          <p:nvSpPr>
            <p:cNvPr id="71688" name="Rectangle 5"/>
            <p:cNvSpPr>
              <a:spLocks noChangeArrowheads="1"/>
            </p:cNvSpPr>
            <p:nvPr/>
          </p:nvSpPr>
          <p:spPr bwMode="auto">
            <a:xfrm>
              <a:off x="1248" y="163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名称</a:t>
              </a:r>
            </a:p>
          </p:txBody>
        </p:sp>
        <p:sp>
          <p:nvSpPr>
            <p:cNvPr id="71689" name="Rectangle 6"/>
            <p:cNvSpPr>
              <a:spLocks noChangeArrowheads="1"/>
            </p:cNvSpPr>
            <p:nvPr/>
          </p:nvSpPr>
          <p:spPr bwMode="auto">
            <a:xfrm>
              <a:off x="1920" y="1632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  </a:t>
              </a:r>
              <a:r>
                <a:rPr lang="zh-CN" altLang="en-US" sz="2000" b="1">
                  <a:latin typeface="楷体"/>
                  <a:ea typeface="楷体"/>
                  <a:cs typeface="楷体"/>
                </a:rPr>
                <a:t>说 明</a:t>
              </a:r>
            </a:p>
          </p:txBody>
        </p:sp>
        <p:sp>
          <p:nvSpPr>
            <p:cNvPr id="71690" name="Rectangle 7"/>
            <p:cNvSpPr>
              <a:spLocks noChangeArrowheads="1"/>
            </p:cNvSpPr>
            <p:nvPr/>
          </p:nvSpPr>
          <p:spPr bwMode="auto">
            <a:xfrm>
              <a:off x="672" y="187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00 H</a:t>
              </a:r>
            </a:p>
          </p:txBody>
        </p:sp>
        <p:sp>
          <p:nvSpPr>
            <p:cNvPr id="71691" name="Rectangle 8"/>
            <p:cNvSpPr>
              <a:spLocks noChangeArrowheads="1"/>
            </p:cNvSpPr>
            <p:nvPr/>
          </p:nvSpPr>
          <p:spPr bwMode="auto">
            <a:xfrm>
              <a:off x="1248" y="187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要求令牌</a:t>
              </a:r>
            </a:p>
          </p:txBody>
        </p:sp>
        <p:sp>
          <p:nvSpPr>
            <p:cNvPr id="71692" name="Rectangle 9"/>
            <p:cNvSpPr>
              <a:spLocks noChangeArrowheads="1"/>
            </p:cNvSpPr>
            <p:nvPr/>
          </p:nvSpPr>
          <p:spPr bwMode="auto">
            <a:xfrm>
              <a:off x="1920" y="1872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Claim</a:t>
              </a:r>
            </a:p>
          </p:txBody>
        </p:sp>
        <p:sp>
          <p:nvSpPr>
            <p:cNvPr id="71693" name="Rectangle 10"/>
            <p:cNvSpPr>
              <a:spLocks noChangeArrowheads="1"/>
            </p:cNvSpPr>
            <p:nvPr/>
          </p:nvSpPr>
          <p:spPr bwMode="auto">
            <a:xfrm>
              <a:off x="672" y="211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01 H</a:t>
              </a:r>
            </a:p>
          </p:txBody>
        </p:sp>
        <p:sp>
          <p:nvSpPr>
            <p:cNvPr id="71694" name="Rectangle 11"/>
            <p:cNvSpPr>
              <a:spLocks noChangeArrowheads="1"/>
            </p:cNvSpPr>
            <p:nvPr/>
          </p:nvSpPr>
          <p:spPr bwMode="auto">
            <a:xfrm>
              <a:off x="1248" y="211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请求后继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71695" name="Rectangle 12"/>
            <p:cNvSpPr>
              <a:spLocks noChangeArrowheads="1"/>
            </p:cNvSpPr>
            <p:nvPr/>
          </p:nvSpPr>
          <p:spPr bwMode="auto">
            <a:xfrm>
              <a:off x="1920" y="2112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用于新结点加入环路</a:t>
              </a:r>
            </a:p>
          </p:txBody>
        </p:sp>
        <p:sp>
          <p:nvSpPr>
            <p:cNvPr id="71696" name="Rectangle 13"/>
            <p:cNvSpPr>
              <a:spLocks noChangeArrowheads="1"/>
            </p:cNvSpPr>
            <p:nvPr/>
          </p:nvSpPr>
          <p:spPr bwMode="auto">
            <a:xfrm>
              <a:off x="672" y="235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02 H</a:t>
              </a:r>
            </a:p>
          </p:txBody>
        </p:sp>
        <p:sp>
          <p:nvSpPr>
            <p:cNvPr id="71697" name="Rectangle 14"/>
            <p:cNvSpPr>
              <a:spLocks noChangeArrowheads="1"/>
            </p:cNvSpPr>
            <p:nvPr/>
          </p:nvSpPr>
          <p:spPr bwMode="auto">
            <a:xfrm>
              <a:off x="1248" y="235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请求后继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2</a:t>
              </a:r>
            </a:p>
          </p:txBody>
        </p:sp>
        <p:sp>
          <p:nvSpPr>
            <p:cNvPr id="71698" name="Rectangle 15"/>
            <p:cNvSpPr>
              <a:spLocks noChangeArrowheads="1"/>
            </p:cNvSpPr>
            <p:nvPr/>
          </p:nvSpPr>
          <p:spPr bwMode="auto">
            <a:xfrm>
              <a:off x="1920" y="2352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用于新结点加入环路，确定后继</a:t>
              </a:r>
            </a:p>
          </p:txBody>
        </p:sp>
        <p:sp>
          <p:nvSpPr>
            <p:cNvPr id="71699" name="Rectangle 16"/>
            <p:cNvSpPr>
              <a:spLocks noChangeArrowheads="1"/>
            </p:cNvSpPr>
            <p:nvPr/>
          </p:nvSpPr>
          <p:spPr bwMode="auto">
            <a:xfrm>
              <a:off x="672" y="259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03 H</a:t>
              </a:r>
            </a:p>
          </p:txBody>
        </p:sp>
        <p:sp>
          <p:nvSpPr>
            <p:cNvPr id="71700" name="Rectangle 17"/>
            <p:cNvSpPr>
              <a:spLocks noChangeArrowheads="1"/>
            </p:cNvSpPr>
            <p:nvPr/>
          </p:nvSpPr>
          <p:spPr bwMode="auto">
            <a:xfrm>
              <a:off x="1248" y="259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探询后继</a:t>
              </a:r>
            </a:p>
          </p:txBody>
        </p:sp>
        <p:sp>
          <p:nvSpPr>
            <p:cNvPr id="71701" name="Rectangle 18"/>
            <p:cNvSpPr>
              <a:spLocks noChangeArrowheads="1"/>
            </p:cNvSpPr>
            <p:nvPr/>
          </p:nvSpPr>
          <p:spPr bwMode="auto">
            <a:xfrm>
              <a:off x="1920" y="2592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当后继退出环路时，确定后继的后继；</a:t>
              </a:r>
            </a:p>
          </p:txBody>
        </p:sp>
        <p:sp>
          <p:nvSpPr>
            <p:cNvPr id="71702" name="Rectangle 19"/>
            <p:cNvSpPr>
              <a:spLocks noChangeArrowheads="1"/>
            </p:cNvSpPr>
            <p:nvPr/>
          </p:nvSpPr>
          <p:spPr bwMode="auto">
            <a:xfrm>
              <a:off x="672" y="283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04 H</a:t>
              </a:r>
            </a:p>
          </p:txBody>
        </p:sp>
        <p:sp>
          <p:nvSpPr>
            <p:cNvPr id="71703" name="Rectangle 20"/>
            <p:cNvSpPr>
              <a:spLocks noChangeArrowheads="1"/>
            </p:cNvSpPr>
            <p:nvPr/>
          </p:nvSpPr>
          <p:spPr bwMode="auto">
            <a:xfrm>
              <a:off x="1248" y="283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解决冲突</a:t>
              </a:r>
            </a:p>
          </p:txBody>
        </p:sp>
        <p:sp>
          <p:nvSpPr>
            <p:cNvPr id="71704" name="Rectangle 21"/>
            <p:cNvSpPr>
              <a:spLocks noChangeArrowheads="1"/>
            </p:cNvSpPr>
            <p:nvPr/>
          </p:nvSpPr>
          <p:spPr bwMode="auto">
            <a:xfrm>
              <a:off x="1920" y="2832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当多个结点响应请求后继</a:t>
              </a:r>
              <a:r>
                <a:rPr lang="en-US" altLang="zh-CN" sz="2000" b="1">
                  <a:latin typeface="楷体"/>
                  <a:ea typeface="楷体"/>
                  <a:cs typeface="楷体"/>
                </a:rPr>
                <a:t>1</a:t>
              </a:r>
              <a:r>
                <a:rPr lang="zh-CN" altLang="en-US" sz="2000" b="1">
                  <a:latin typeface="楷体"/>
                  <a:ea typeface="楷体"/>
                  <a:cs typeface="楷体"/>
                </a:rPr>
                <a:t>时，予以确定后继</a:t>
              </a:r>
            </a:p>
          </p:txBody>
        </p:sp>
        <p:sp>
          <p:nvSpPr>
            <p:cNvPr id="71705" name="Rectangle 22"/>
            <p:cNvSpPr>
              <a:spLocks noChangeArrowheads="1"/>
            </p:cNvSpPr>
            <p:nvPr/>
          </p:nvSpPr>
          <p:spPr bwMode="auto">
            <a:xfrm>
              <a:off x="672" y="307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08 H</a:t>
              </a:r>
            </a:p>
          </p:txBody>
        </p:sp>
        <p:sp>
          <p:nvSpPr>
            <p:cNvPr id="71706" name="Rectangle 23"/>
            <p:cNvSpPr>
              <a:spLocks noChangeArrowheads="1"/>
            </p:cNvSpPr>
            <p:nvPr/>
          </p:nvSpPr>
          <p:spPr bwMode="auto">
            <a:xfrm>
              <a:off x="1248" y="307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令牌</a:t>
              </a:r>
            </a:p>
          </p:txBody>
        </p:sp>
        <p:sp>
          <p:nvSpPr>
            <p:cNvPr id="71707" name="Rectangle 24"/>
            <p:cNvSpPr>
              <a:spLocks noChangeArrowheads="1"/>
            </p:cNvSpPr>
            <p:nvPr/>
          </p:nvSpPr>
          <p:spPr bwMode="auto">
            <a:xfrm>
              <a:off x="1920" y="3072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用作令牌</a:t>
              </a:r>
            </a:p>
          </p:txBody>
        </p:sp>
        <p:sp>
          <p:nvSpPr>
            <p:cNvPr id="71708" name="Rectangle 25"/>
            <p:cNvSpPr>
              <a:spLocks noChangeArrowheads="1"/>
            </p:cNvSpPr>
            <p:nvPr/>
          </p:nvSpPr>
          <p:spPr bwMode="auto">
            <a:xfrm>
              <a:off x="672" y="331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0C H</a:t>
              </a:r>
            </a:p>
          </p:txBody>
        </p:sp>
        <p:sp>
          <p:nvSpPr>
            <p:cNvPr id="71709" name="Rectangle 26"/>
            <p:cNvSpPr>
              <a:spLocks noChangeArrowheads="1"/>
            </p:cNvSpPr>
            <p:nvPr/>
          </p:nvSpPr>
          <p:spPr bwMode="auto">
            <a:xfrm>
              <a:off x="1248" y="331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置后继</a:t>
              </a:r>
            </a:p>
          </p:txBody>
        </p:sp>
        <p:sp>
          <p:nvSpPr>
            <p:cNvPr id="71710" name="Rectangle 27"/>
            <p:cNvSpPr>
              <a:spLocks noChangeArrowheads="1"/>
            </p:cNvSpPr>
            <p:nvPr/>
          </p:nvSpPr>
          <p:spPr bwMode="auto">
            <a:xfrm>
              <a:off x="1920" y="3312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寻找新的后继</a:t>
              </a:r>
            </a:p>
          </p:txBody>
        </p:sp>
      </p:grpSp>
      <p:sp>
        <p:nvSpPr>
          <p:cNvPr id="71684" name="Text Box 28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49</a:t>
            </a:r>
            <a:endParaRPr lang="en-US" altLang="zh-CN" dirty="0"/>
          </a:p>
        </p:txBody>
      </p:sp>
      <p:sp>
        <p:nvSpPr>
          <p:cNvPr id="71685" name="Text Box 29"/>
          <p:cNvSpPr txBox="1">
            <a:spLocks noChangeArrowheads="1"/>
          </p:cNvSpPr>
          <p:nvPr/>
        </p:nvSpPr>
        <p:spPr bwMode="auto">
          <a:xfrm>
            <a:off x="288925" y="839788"/>
            <a:ext cx="658495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ED</a:t>
            </a:r>
            <a:r>
              <a:rPr lang="zh-CN" altLang="en-US" b="1">
                <a:latin typeface="宋体" pitchFamily="2" charset="-122"/>
              </a:rPr>
              <a:t>标识帧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结束</a:t>
            </a:r>
            <a:r>
              <a:rPr lang="zh-CN" altLang="en-US" b="1">
                <a:latin typeface="宋体" pitchFamily="2" charset="-122"/>
              </a:rPr>
              <a:t>的同时，也指出了</a:t>
            </a:r>
            <a:r>
              <a:rPr lang="en-US" altLang="zh-CN" b="1">
                <a:latin typeface="宋体" pitchFamily="2" charset="-122"/>
              </a:rPr>
              <a:t>FCS</a:t>
            </a:r>
            <a:r>
              <a:rPr lang="zh-CN" altLang="en-US" b="1">
                <a:latin typeface="宋体" pitchFamily="2" charset="-122"/>
              </a:rPr>
              <a:t>的位置；</a:t>
            </a:r>
          </a:p>
          <a:p>
            <a:pPr>
              <a:spcBef>
                <a:spcPct val="5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帧控制字段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FC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zh-CN" altLang="en-US" b="1">
                <a:latin typeface="宋体" pitchFamily="2" charset="-122"/>
              </a:rPr>
              <a:t>取值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latin typeface="宋体" pitchFamily="2" charset="-122"/>
              </a:rPr>
              <a:t>帧的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类型：</a:t>
            </a:r>
          </a:p>
        </p:txBody>
      </p:sp>
      <p:sp>
        <p:nvSpPr>
          <p:cNvPr id="1140766" name="Rectangle 3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755650" y="1143000"/>
            <a:ext cx="7464425" cy="4878388"/>
            <a:chOff x="476" y="720"/>
            <a:chExt cx="4702" cy="3073"/>
          </a:xfrm>
        </p:grpSpPr>
        <p:sp>
          <p:nvSpPr>
            <p:cNvPr id="72710" name="Text Box 3"/>
            <p:cNvSpPr txBox="1">
              <a:spLocks noChangeArrowheads="1"/>
            </p:cNvSpPr>
            <p:nvPr/>
          </p:nvSpPr>
          <p:spPr bwMode="auto">
            <a:xfrm>
              <a:off x="2854" y="720"/>
              <a:ext cx="1460" cy="288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上层有数据待发</a:t>
              </a:r>
            </a:p>
          </p:txBody>
        </p:sp>
        <p:sp>
          <p:nvSpPr>
            <p:cNvPr id="72711" name="Text Box 4"/>
            <p:cNvSpPr txBox="1">
              <a:spLocks noChangeArrowheads="1"/>
            </p:cNvSpPr>
            <p:nvPr/>
          </p:nvSpPr>
          <p:spPr bwMode="auto">
            <a:xfrm>
              <a:off x="2663" y="1160"/>
              <a:ext cx="980" cy="288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组装</a:t>
              </a:r>
              <a:r>
                <a:rPr lang="en-US" altLang="zh-CN" b="1">
                  <a:latin typeface="宋体" pitchFamily="2" charset="-122"/>
                </a:rPr>
                <a:t>MAC</a:t>
              </a:r>
              <a:r>
                <a:rPr lang="zh-CN" altLang="en-US" b="1">
                  <a:latin typeface="宋体" pitchFamily="2" charset="-122"/>
                </a:rPr>
                <a:t>帧</a:t>
              </a:r>
            </a:p>
          </p:txBody>
        </p:sp>
        <p:sp>
          <p:nvSpPr>
            <p:cNvPr id="72712" name="Text Box 5"/>
            <p:cNvSpPr txBox="1">
              <a:spLocks noChangeArrowheads="1"/>
            </p:cNvSpPr>
            <p:nvPr/>
          </p:nvSpPr>
          <p:spPr bwMode="auto">
            <a:xfrm>
              <a:off x="2326" y="1544"/>
              <a:ext cx="884" cy="288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倾听媒体</a:t>
              </a:r>
            </a:p>
          </p:txBody>
        </p:sp>
        <p:sp>
          <p:nvSpPr>
            <p:cNvPr id="72713" name="Text Box 6"/>
            <p:cNvSpPr txBox="1">
              <a:spLocks noChangeArrowheads="1"/>
            </p:cNvSpPr>
            <p:nvPr/>
          </p:nvSpPr>
          <p:spPr bwMode="auto">
            <a:xfrm>
              <a:off x="2421" y="1928"/>
              <a:ext cx="692" cy="28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接收帧</a:t>
              </a:r>
            </a:p>
          </p:txBody>
        </p:sp>
        <p:sp>
          <p:nvSpPr>
            <p:cNvPr id="72714" name="Text Box 7"/>
            <p:cNvSpPr txBox="1">
              <a:spLocks noChangeArrowheads="1"/>
            </p:cNvSpPr>
            <p:nvPr/>
          </p:nvSpPr>
          <p:spPr bwMode="auto">
            <a:xfrm>
              <a:off x="1896" y="2351"/>
              <a:ext cx="1844" cy="288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具有本地址的令牌？</a:t>
              </a:r>
            </a:p>
          </p:txBody>
        </p:sp>
        <p:sp>
          <p:nvSpPr>
            <p:cNvPr id="72715" name="Text Box 8"/>
            <p:cNvSpPr txBox="1">
              <a:spLocks noChangeArrowheads="1"/>
            </p:cNvSpPr>
            <p:nvPr/>
          </p:nvSpPr>
          <p:spPr bwMode="auto">
            <a:xfrm>
              <a:off x="3526" y="2886"/>
              <a:ext cx="1652" cy="748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发送</a:t>
              </a:r>
              <a:r>
                <a:rPr lang="en-US" altLang="zh-CN" b="1">
                  <a:latin typeface="宋体" pitchFamily="2" charset="-122"/>
                </a:rPr>
                <a:t>MAC</a:t>
              </a:r>
              <a:r>
                <a:rPr lang="zh-CN" altLang="en-US" b="1">
                  <a:latin typeface="宋体" pitchFamily="2" charset="-122"/>
                </a:rPr>
                <a:t>帧，</a:t>
              </a:r>
            </a:p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环路维护，</a:t>
              </a:r>
            </a:p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传递令牌给后继。</a:t>
              </a:r>
            </a:p>
          </p:txBody>
        </p:sp>
        <p:sp>
          <p:nvSpPr>
            <p:cNvPr id="72716" name="Text Box 9"/>
            <p:cNvSpPr txBox="1">
              <a:spLocks noChangeArrowheads="1"/>
            </p:cNvSpPr>
            <p:nvPr/>
          </p:nvSpPr>
          <p:spPr bwMode="auto">
            <a:xfrm>
              <a:off x="1703" y="2888"/>
              <a:ext cx="1652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本结点收的数据？</a:t>
              </a:r>
            </a:p>
          </p:txBody>
        </p:sp>
        <p:sp>
          <p:nvSpPr>
            <p:cNvPr id="72717" name="Text Box 10"/>
            <p:cNvSpPr txBox="1">
              <a:spLocks noChangeArrowheads="1"/>
            </p:cNvSpPr>
            <p:nvPr/>
          </p:nvSpPr>
          <p:spPr bwMode="auto">
            <a:xfrm>
              <a:off x="1896" y="3359"/>
              <a:ext cx="1460" cy="288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复制并提交高层</a:t>
              </a:r>
            </a:p>
          </p:txBody>
        </p:sp>
        <p:sp>
          <p:nvSpPr>
            <p:cNvPr id="72718" name="Text Box 11"/>
            <p:cNvSpPr txBox="1">
              <a:spLocks noChangeArrowheads="1"/>
            </p:cNvSpPr>
            <p:nvPr/>
          </p:nvSpPr>
          <p:spPr bwMode="auto">
            <a:xfrm>
              <a:off x="742" y="3368"/>
              <a:ext cx="884" cy="288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丢弃该帧</a:t>
              </a:r>
            </a:p>
          </p:txBody>
        </p:sp>
        <p:sp>
          <p:nvSpPr>
            <p:cNvPr id="72719" name="Text Box 12"/>
            <p:cNvSpPr txBox="1">
              <a:spLocks noChangeArrowheads="1"/>
            </p:cNvSpPr>
            <p:nvPr/>
          </p:nvSpPr>
          <p:spPr bwMode="auto">
            <a:xfrm>
              <a:off x="1682" y="720"/>
              <a:ext cx="692" cy="288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初始化</a:t>
              </a:r>
            </a:p>
          </p:txBody>
        </p:sp>
        <p:sp>
          <p:nvSpPr>
            <p:cNvPr id="72720" name="Line 13"/>
            <p:cNvSpPr>
              <a:spLocks noChangeShapeType="1"/>
            </p:cNvSpPr>
            <p:nvPr/>
          </p:nvSpPr>
          <p:spPr bwMode="auto">
            <a:xfrm>
              <a:off x="2304" y="1008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1" name="Line 14"/>
            <p:cNvSpPr>
              <a:spLocks noChangeShapeType="1"/>
            </p:cNvSpPr>
            <p:nvPr/>
          </p:nvSpPr>
          <p:spPr bwMode="auto">
            <a:xfrm>
              <a:off x="3168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Line 15"/>
            <p:cNvSpPr>
              <a:spLocks noChangeShapeType="1"/>
            </p:cNvSpPr>
            <p:nvPr/>
          </p:nvSpPr>
          <p:spPr bwMode="auto">
            <a:xfrm flipH="1">
              <a:off x="2928" y="144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3" name="Line 16"/>
            <p:cNvSpPr>
              <a:spLocks noChangeShapeType="1"/>
            </p:cNvSpPr>
            <p:nvPr/>
          </p:nvSpPr>
          <p:spPr bwMode="auto">
            <a:xfrm>
              <a:off x="2784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4" name="Line 17"/>
            <p:cNvSpPr>
              <a:spLocks noChangeShapeType="1"/>
            </p:cNvSpPr>
            <p:nvPr/>
          </p:nvSpPr>
          <p:spPr bwMode="auto">
            <a:xfrm>
              <a:off x="2784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5" name="Line 18"/>
            <p:cNvSpPr>
              <a:spLocks noChangeShapeType="1"/>
            </p:cNvSpPr>
            <p:nvPr/>
          </p:nvSpPr>
          <p:spPr bwMode="auto">
            <a:xfrm>
              <a:off x="2784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6" name="Line 19"/>
            <p:cNvSpPr>
              <a:spLocks noChangeShapeType="1"/>
            </p:cNvSpPr>
            <p:nvPr/>
          </p:nvSpPr>
          <p:spPr bwMode="auto">
            <a:xfrm>
              <a:off x="3504" y="2592"/>
              <a:ext cx="329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7" name="Line 20"/>
            <p:cNvSpPr>
              <a:spLocks noChangeShapeType="1"/>
            </p:cNvSpPr>
            <p:nvPr/>
          </p:nvSpPr>
          <p:spPr bwMode="auto">
            <a:xfrm>
              <a:off x="2544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8" name="Line 21"/>
            <p:cNvSpPr>
              <a:spLocks noChangeShapeType="1"/>
            </p:cNvSpPr>
            <p:nvPr/>
          </p:nvSpPr>
          <p:spPr bwMode="auto">
            <a:xfrm flipH="1">
              <a:off x="1655" y="3168"/>
              <a:ext cx="361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9" name="Line 22"/>
            <p:cNvSpPr>
              <a:spLocks noChangeShapeType="1"/>
            </p:cNvSpPr>
            <p:nvPr/>
          </p:nvSpPr>
          <p:spPr bwMode="auto">
            <a:xfrm>
              <a:off x="2544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0" name="Line 23"/>
            <p:cNvSpPr>
              <a:spLocks noChangeShapeType="1"/>
            </p:cNvSpPr>
            <p:nvPr/>
          </p:nvSpPr>
          <p:spPr bwMode="auto">
            <a:xfrm flipH="1">
              <a:off x="476" y="3792"/>
              <a:ext cx="36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1" name="Line 24"/>
            <p:cNvSpPr>
              <a:spLocks noChangeShapeType="1"/>
            </p:cNvSpPr>
            <p:nvPr/>
          </p:nvSpPr>
          <p:spPr bwMode="auto">
            <a:xfrm flipV="1">
              <a:off x="521" y="168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2" name="Line 25"/>
            <p:cNvSpPr>
              <a:spLocks noChangeShapeType="1"/>
            </p:cNvSpPr>
            <p:nvPr/>
          </p:nvSpPr>
          <p:spPr bwMode="auto">
            <a:xfrm>
              <a:off x="521" y="1706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3" name="Line 26"/>
            <p:cNvSpPr>
              <a:spLocks noChangeShapeType="1"/>
            </p:cNvSpPr>
            <p:nvPr/>
          </p:nvSpPr>
          <p:spPr bwMode="auto">
            <a:xfrm flipH="1">
              <a:off x="521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4" name="Line 27"/>
            <p:cNvSpPr>
              <a:spLocks noChangeShapeType="1"/>
            </p:cNvSpPr>
            <p:nvPr/>
          </p:nvSpPr>
          <p:spPr bwMode="auto">
            <a:xfrm>
              <a:off x="4105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5" name="Text Box 28"/>
            <p:cNvSpPr txBox="1">
              <a:spLocks noChangeArrowheads="1"/>
            </p:cNvSpPr>
            <p:nvPr/>
          </p:nvSpPr>
          <p:spPr bwMode="auto">
            <a:xfrm>
              <a:off x="2345" y="31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itchFamily="2" charset="-122"/>
                </a:rPr>
                <a:t>Y</a:t>
              </a:r>
            </a:p>
          </p:txBody>
        </p:sp>
        <p:sp>
          <p:nvSpPr>
            <p:cNvPr id="72736" name="Text Box 29"/>
            <p:cNvSpPr txBox="1">
              <a:spLocks noChangeArrowheads="1"/>
            </p:cNvSpPr>
            <p:nvPr/>
          </p:nvSpPr>
          <p:spPr bwMode="auto">
            <a:xfrm>
              <a:off x="3711" y="25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itchFamily="2" charset="-122"/>
                </a:rPr>
                <a:t>Y</a:t>
              </a:r>
            </a:p>
          </p:txBody>
        </p:sp>
        <p:sp>
          <p:nvSpPr>
            <p:cNvPr id="72737" name="Text Box 30"/>
            <p:cNvSpPr txBox="1">
              <a:spLocks noChangeArrowheads="1"/>
            </p:cNvSpPr>
            <p:nvPr/>
          </p:nvSpPr>
          <p:spPr bwMode="auto">
            <a:xfrm>
              <a:off x="2585" y="25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72738" name="Text Box 31"/>
            <p:cNvSpPr txBox="1">
              <a:spLocks noChangeArrowheads="1"/>
            </p:cNvSpPr>
            <p:nvPr/>
          </p:nvSpPr>
          <p:spPr bwMode="auto">
            <a:xfrm>
              <a:off x="1572" y="31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itchFamily="2" charset="-122"/>
                </a:rPr>
                <a:t>N</a:t>
              </a:r>
            </a:p>
          </p:txBody>
        </p:sp>
      </p:grpSp>
      <p:sp>
        <p:nvSpPr>
          <p:cNvPr id="72707" name="Text Box 3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50</a:t>
            </a:r>
            <a:endParaRPr lang="en-US" altLang="zh-CN" dirty="0"/>
          </a:p>
        </p:txBody>
      </p:sp>
      <p:sp>
        <p:nvSpPr>
          <p:cNvPr id="72708" name="Text Box 33"/>
          <p:cNvSpPr txBox="1">
            <a:spLocks noChangeArrowheads="1"/>
          </p:cNvSpPr>
          <p:nvPr/>
        </p:nvSpPr>
        <p:spPr bwMode="auto">
          <a:xfrm>
            <a:off x="107950" y="44450"/>
            <a:ext cx="3652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）基本工作过程</a:t>
            </a:r>
          </a:p>
        </p:txBody>
      </p:sp>
      <p:sp>
        <p:nvSpPr>
          <p:cNvPr id="1141794" name="Rectangle 3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51</a:t>
            </a:r>
            <a:endParaRPr lang="en-US" altLang="zh-CN" dirty="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23838" y="1104900"/>
            <a:ext cx="87185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问题</a:t>
            </a:r>
            <a:r>
              <a:rPr lang="en-US" altLang="zh-CN" b="1">
                <a:latin typeface="宋体" pitchFamily="2" charset="-122"/>
              </a:rPr>
              <a:t>: </a:t>
            </a:r>
            <a:r>
              <a:rPr lang="zh-CN" altLang="en-US" b="1">
                <a:latin typeface="宋体" pitchFamily="2" charset="-122"/>
              </a:rPr>
              <a:t>令牌的丢失</a:t>
            </a:r>
            <a:r>
              <a:rPr lang="en-US" altLang="zh-CN" b="1">
                <a:latin typeface="宋体" pitchFamily="2" charset="-122"/>
              </a:rPr>
              <a:t>, </a:t>
            </a:r>
            <a:r>
              <a:rPr lang="zh-CN" altLang="en-US" b="1">
                <a:latin typeface="宋体" pitchFamily="2" charset="-122"/>
              </a:rPr>
              <a:t>出现多个令牌，需要进行令牌维护！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令牌传递</a:t>
            </a:r>
            <a:endParaRPr lang="zh-CN" altLang="en-US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拥有令牌的结点，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执行环路维护工作</a:t>
            </a:r>
            <a:r>
              <a:rPr lang="zh-CN" altLang="en-US" b="1">
                <a:latin typeface="宋体" pitchFamily="2" charset="-122"/>
              </a:rPr>
              <a:t>，传递令牌给后继结点；</a:t>
            </a:r>
            <a:endParaRPr lang="zh-CN" altLang="en-US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监听媒体是否有合法帧传递（后继结点获得令牌，并工作）；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  有合法帧传输，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OK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宋体" pitchFamily="2" charset="-122"/>
              </a:rPr>
              <a:t>    </a:t>
            </a:r>
            <a:r>
              <a:rPr lang="zh-CN" altLang="en-US" b="1">
                <a:latin typeface="宋体" pitchFamily="2" charset="-122"/>
              </a:rPr>
              <a:t>否则超时（未监听到合法帧传输），执行一次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令牌重传；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    有合法帧传输，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OK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    如仍然未监听到合法帧传输（原后继结点已撤出环路）；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      开始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寻找后继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环路重构过程</a:t>
            </a:r>
            <a:r>
              <a:rPr lang="zh-CN" altLang="en-US" b="1">
                <a:latin typeface="宋体" pitchFamily="2" charset="-122"/>
              </a:rPr>
              <a:t>。</a:t>
            </a:r>
            <a:endParaRPr lang="zh-CN" altLang="en-US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      发送“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探询后继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(03)</a:t>
            </a:r>
            <a:r>
              <a:rPr lang="en-US" altLang="zh-CN" b="1">
                <a:latin typeface="宋体" pitchFamily="2" charset="-122"/>
              </a:rPr>
              <a:t>”</a:t>
            </a:r>
            <a:r>
              <a:rPr lang="zh-CN" altLang="en-US" b="1">
                <a:latin typeface="宋体" pitchFamily="2" charset="-122"/>
              </a:rPr>
              <a:t>帧，</a:t>
            </a:r>
            <a:r>
              <a:rPr lang="en-US" altLang="zh-CN" b="1">
                <a:latin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</a:rPr>
              <a:t>含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原后继结点的地址</a:t>
            </a:r>
            <a:r>
              <a:rPr lang="en-US" altLang="zh-CN" b="1">
                <a:solidFill>
                  <a:srgbClr val="FF0066"/>
                </a:solidFill>
                <a:latin typeface="宋体" pitchFamily="2" charset="-122"/>
              </a:rPr>
              <a:t>)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      原后继结点的后继结点用“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置后继帧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(0C)</a:t>
            </a:r>
            <a:r>
              <a:rPr lang="en-US" altLang="zh-CN" b="1">
                <a:latin typeface="宋体" pitchFamily="2" charset="-122"/>
              </a:rPr>
              <a:t>”</a:t>
            </a:r>
            <a:r>
              <a:rPr lang="zh-CN" altLang="en-US" b="1">
                <a:latin typeface="宋体" pitchFamily="2" charset="-122"/>
              </a:rPr>
              <a:t>予以响应；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      双方修改连接表，传递令牌，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恢复正常工作</a:t>
            </a:r>
            <a:r>
              <a:rPr lang="zh-CN" altLang="en-US">
                <a:latin typeface="宋体" pitchFamily="2" charset="-122"/>
              </a:rPr>
              <a:t>。</a:t>
            </a:r>
          </a:p>
        </p:txBody>
      </p:sp>
      <p:sp>
        <p:nvSpPr>
          <p:cNvPr id="1142788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07950" y="173038"/>
            <a:ext cx="2506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altLang="zh-CN" sz="2800" b="1">
                <a:latin typeface="宋体" pitchFamily="2" charset="-122"/>
              </a:rPr>
              <a:t>4</a:t>
            </a:r>
            <a:r>
              <a:rPr lang="zh-CN" altLang="en-US" sz="2800" b="1">
                <a:latin typeface="宋体" pitchFamily="2" charset="-122"/>
              </a:rPr>
              <a:t>）令牌维护</a:t>
            </a:r>
            <a:endParaRPr lang="zh-CN" altLang="en-US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52</a:t>
            </a:r>
            <a:endParaRPr lang="en-US" altLang="zh-CN" dirty="0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36525" y="1022350"/>
            <a:ext cx="8702675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原则：获得令牌的结点处理</a:t>
            </a:r>
            <a:r>
              <a:rPr lang="zh-CN" altLang="en-US" sz="2800" b="1">
                <a:latin typeface="宋体" pitchFamily="2" charset="-122"/>
              </a:rPr>
              <a:t>环路中同时具有多个令牌的问题。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判断多令牌的方法：</a:t>
            </a:r>
            <a:r>
              <a:rPr lang="zh-CN" altLang="en-US" sz="2800" b="1">
                <a:latin typeface="宋体" pitchFamily="2" charset="-122"/>
              </a:rPr>
              <a:t>获得令牌的结点，如果仍然感知媒体上有信号在传输，表示有其它结点也掌握着令牌（多个令牌）。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解决办法：</a:t>
            </a:r>
            <a:r>
              <a:rPr lang="zh-CN" altLang="en-US" sz="2800" b="1">
                <a:latin typeface="宋体" pitchFamily="2" charset="-122"/>
              </a:rPr>
              <a:t>简单地丢弃令牌，回到原接收状态（目的在于减少环路中令牌的个数）。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可能产生的后果：</a:t>
            </a:r>
            <a:r>
              <a:rPr lang="zh-CN" altLang="en-US" sz="2800" b="1">
                <a:latin typeface="宋体" pitchFamily="2" charset="-122"/>
              </a:rPr>
              <a:t>令牌丢失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（转令牌丢失处理）。</a:t>
            </a:r>
          </a:p>
          <a:p>
            <a:endParaRPr lang="en-US" altLang="zh-CN"/>
          </a:p>
        </p:txBody>
      </p:sp>
      <p:sp>
        <p:nvSpPr>
          <p:cNvPr id="1143812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07950" y="17303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多个令牌的处理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53</a:t>
            </a:r>
            <a:endParaRPr lang="en-US" altLang="zh-CN" dirty="0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85738" y="1031875"/>
            <a:ext cx="87788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结点设“环不工作计时器”。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在规定的时间内，未能监听到媒体上有信号传输，环不工作计时器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超时</a:t>
            </a:r>
            <a:r>
              <a:rPr lang="zh-CN" altLang="en-US" b="1">
                <a:latin typeface="宋体" pitchFamily="2" charset="-122"/>
              </a:rPr>
              <a:t>，认为令牌丢失，或者环路处于初始工作状态；</a:t>
            </a:r>
          </a:p>
          <a:p>
            <a:pPr>
              <a:spcBef>
                <a:spcPct val="20000"/>
              </a:spcBef>
            </a:pP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所有感知环不工作的结点，采用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竞争总线</a:t>
            </a:r>
            <a:r>
              <a:rPr lang="zh-CN" altLang="en-US" b="1">
                <a:latin typeface="宋体" pitchFamily="2" charset="-122"/>
              </a:rPr>
              <a:t>的方法争夺生成令牌的权利：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　  </a:t>
            </a:r>
            <a:r>
              <a:rPr lang="en-US" altLang="zh-CN" b="1">
                <a:latin typeface="宋体" pitchFamily="2" charset="-122"/>
              </a:rPr>
              <a:t>A .</a:t>
            </a:r>
            <a:r>
              <a:rPr lang="zh-CN" altLang="en-US" b="1">
                <a:latin typeface="宋体" pitchFamily="2" charset="-122"/>
              </a:rPr>
              <a:t>各结点根据本结点地址信息和一定的规则，形成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不同长度的</a:t>
            </a:r>
            <a:r>
              <a:rPr lang="zh-CN" altLang="en-US" b="1">
                <a:latin typeface="宋体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要求令牌帧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(00)</a:t>
            </a:r>
            <a:r>
              <a:rPr lang="en-US" altLang="zh-CN" b="1">
                <a:latin typeface="宋体" pitchFamily="2" charset="-122"/>
              </a:rPr>
              <a:t>”</a:t>
            </a:r>
            <a:r>
              <a:rPr lang="zh-CN" altLang="en-US" b="1">
                <a:latin typeface="宋体" pitchFamily="2" charset="-122"/>
              </a:rPr>
              <a:t>，发往媒体并监听媒体；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　　</a:t>
            </a:r>
            <a:r>
              <a:rPr lang="en-US" altLang="zh-CN" b="1">
                <a:latin typeface="宋体" pitchFamily="2" charset="-122"/>
              </a:rPr>
              <a:t>B .</a:t>
            </a:r>
            <a:r>
              <a:rPr lang="zh-CN" altLang="en-US" b="1">
                <a:latin typeface="宋体" pitchFamily="2" charset="-122"/>
              </a:rPr>
              <a:t>不同的地址形成不同长度的帧几乎“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同时</a:t>
            </a:r>
            <a:r>
              <a:rPr lang="zh-CN" altLang="en-US" b="1">
                <a:latin typeface="宋体" pitchFamily="2" charset="-122"/>
              </a:rPr>
              <a:t>”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发往媒体时</a:t>
            </a:r>
            <a:r>
              <a:rPr lang="zh-CN" altLang="en-US" b="1">
                <a:latin typeface="宋体" pitchFamily="2" charset="-122"/>
              </a:rPr>
              <a:t>，会产生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冲突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　　</a:t>
            </a:r>
            <a:r>
              <a:rPr lang="en-US" altLang="zh-CN" b="1">
                <a:latin typeface="宋体" pitchFamily="2" charset="-122"/>
              </a:rPr>
              <a:t>C. </a:t>
            </a:r>
            <a:r>
              <a:rPr lang="zh-CN" altLang="en-US" b="1">
                <a:latin typeface="宋体" pitchFamily="2" charset="-122"/>
              </a:rPr>
              <a:t>结点在发送帧之后，监听媒体：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短帧的结点会“监听”到其它结点的帧正在传输；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最长帧的结点感觉不到媒体上有其它信号传输，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赢得生成令牌的权利，执行</a:t>
            </a:r>
            <a:r>
              <a:rPr lang="zh-CN" altLang="en-US" b="1">
                <a:solidFill>
                  <a:srgbClr val="9900FF"/>
                </a:solidFill>
                <a:latin typeface="宋体" pitchFamily="2" charset="-122"/>
              </a:rPr>
              <a:t>环路重构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</a:rPr>
              <a:t>的过程</a:t>
            </a:r>
            <a:r>
              <a:rPr lang="zh-CN" altLang="en-US" b="1">
                <a:latin typeface="宋体" pitchFamily="2" charset="-122"/>
              </a:rPr>
              <a:t>。</a:t>
            </a:r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79388" y="233363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令牌丢失的处理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855663" y="2613025"/>
            <a:ext cx="6764337" cy="3787775"/>
            <a:chOff x="395" y="1646"/>
            <a:chExt cx="4261" cy="2386"/>
          </a:xfrm>
        </p:grpSpPr>
        <p:sp>
          <p:nvSpPr>
            <p:cNvPr id="76807" name="Text Box 3"/>
            <p:cNvSpPr txBox="1">
              <a:spLocks noChangeArrowheads="1"/>
            </p:cNvSpPr>
            <p:nvPr/>
          </p:nvSpPr>
          <p:spPr bwMode="auto">
            <a:xfrm>
              <a:off x="1327" y="1819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zh-CN" b="1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76808" name="Text Box 4"/>
            <p:cNvSpPr txBox="1">
              <a:spLocks noChangeArrowheads="1"/>
            </p:cNvSpPr>
            <p:nvPr/>
          </p:nvSpPr>
          <p:spPr bwMode="auto">
            <a:xfrm>
              <a:off x="883" y="1646"/>
              <a:ext cx="1340" cy="404"/>
            </a:xfrm>
            <a:prstGeom prst="rect">
              <a:avLst/>
            </a:prstGeom>
            <a:solidFill>
              <a:srgbClr val="84F45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发“请求后继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1”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帧</a:t>
              </a:r>
            </a:p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（</a:t>
              </a:r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限定地址范围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）</a:t>
              </a:r>
            </a:p>
          </p:txBody>
        </p:sp>
        <p:sp>
          <p:nvSpPr>
            <p:cNvPr id="76809" name="Text Box 5"/>
            <p:cNvSpPr txBox="1">
              <a:spLocks noChangeArrowheads="1"/>
            </p:cNvSpPr>
            <p:nvPr/>
          </p:nvSpPr>
          <p:spPr bwMode="auto">
            <a:xfrm>
              <a:off x="973" y="2169"/>
              <a:ext cx="1124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等“置后继”帧</a:t>
              </a:r>
            </a:p>
          </p:txBody>
        </p:sp>
        <p:sp>
          <p:nvSpPr>
            <p:cNvPr id="76810" name="Text Box 6"/>
            <p:cNvSpPr txBox="1">
              <a:spLocks noChangeArrowheads="1"/>
            </p:cNvSpPr>
            <p:nvPr/>
          </p:nvSpPr>
          <p:spPr bwMode="auto">
            <a:xfrm>
              <a:off x="848" y="2553"/>
              <a:ext cx="1412" cy="23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多个“置后继”帧？</a:t>
              </a:r>
            </a:p>
          </p:txBody>
        </p:sp>
        <p:sp>
          <p:nvSpPr>
            <p:cNvPr id="76811" name="Text Box 7"/>
            <p:cNvSpPr txBox="1">
              <a:spLocks noChangeArrowheads="1"/>
            </p:cNvSpPr>
            <p:nvPr/>
          </p:nvSpPr>
          <p:spPr bwMode="auto">
            <a:xfrm>
              <a:off x="395" y="2985"/>
              <a:ext cx="1268" cy="404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发“解决冲突”帧</a:t>
              </a:r>
            </a:p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（缩小地址范围）</a:t>
              </a:r>
            </a:p>
          </p:txBody>
        </p:sp>
        <p:sp>
          <p:nvSpPr>
            <p:cNvPr id="76812" name="Text Box 8"/>
            <p:cNvSpPr txBox="1">
              <a:spLocks noChangeArrowheads="1"/>
            </p:cNvSpPr>
            <p:nvPr/>
          </p:nvSpPr>
          <p:spPr bwMode="auto">
            <a:xfrm>
              <a:off x="1960" y="2976"/>
              <a:ext cx="1124" cy="404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修改连接表</a:t>
              </a:r>
            </a:p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传递“令牌”帧</a:t>
              </a:r>
            </a:p>
          </p:txBody>
        </p:sp>
        <p:sp>
          <p:nvSpPr>
            <p:cNvPr id="76813" name="Line 9"/>
            <p:cNvSpPr>
              <a:spLocks noChangeShapeType="1"/>
            </p:cNvSpPr>
            <p:nvPr/>
          </p:nvSpPr>
          <p:spPr bwMode="auto">
            <a:xfrm>
              <a:off x="1505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Line 10"/>
            <p:cNvSpPr>
              <a:spLocks noChangeShapeType="1"/>
            </p:cNvSpPr>
            <p:nvPr/>
          </p:nvSpPr>
          <p:spPr bwMode="auto">
            <a:xfrm>
              <a:off x="1505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5" name="Line 11"/>
            <p:cNvSpPr>
              <a:spLocks noChangeShapeType="1"/>
            </p:cNvSpPr>
            <p:nvPr/>
          </p:nvSpPr>
          <p:spPr bwMode="auto">
            <a:xfrm flipH="1">
              <a:off x="1073" y="2784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6" name="Line 12"/>
            <p:cNvSpPr>
              <a:spLocks noChangeShapeType="1"/>
            </p:cNvSpPr>
            <p:nvPr/>
          </p:nvSpPr>
          <p:spPr bwMode="auto">
            <a:xfrm>
              <a:off x="1937" y="2784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Text Box 13"/>
            <p:cNvSpPr txBox="1">
              <a:spLocks noChangeArrowheads="1"/>
            </p:cNvSpPr>
            <p:nvPr/>
          </p:nvSpPr>
          <p:spPr bwMode="auto">
            <a:xfrm>
              <a:off x="2135" y="2745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个</a:t>
              </a:r>
            </a:p>
          </p:txBody>
        </p:sp>
        <p:sp>
          <p:nvSpPr>
            <p:cNvPr id="76818" name="Text Box 14"/>
            <p:cNvSpPr txBox="1">
              <a:spLocks noChangeArrowheads="1"/>
            </p:cNvSpPr>
            <p:nvPr/>
          </p:nvSpPr>
          <p:spPr bwMode="auto">
            <a:xfrm>
              <a:off x="756" y="2745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多个</a:t>
              </a:r>
            </a:p>
          </p:txBody>
        </p:sp>
        <p:sp>
          <p:nvSpPr>
            <p:cNvPr id="76819" name="Line 15"/>
            <p:cNvSpPr>
              <a:spLocks noChangeShapeType="1"/>
            </p:cNvSpPr>
            <p:nvPr/>
          </p:nvSpPr>
          <p:spPr bwMode="auto">
            <a:xfrm flipV="1">
              <a:off x="641" y="225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0" name="Line 16"/>
            <p:cNvSpPr>
              <a:spLocks noChangeShapeType="1"/>
            </p:cNvSpPr>
            <p:nvPr/>
          </p:nvSpPr>
          <p:spPr bwMode="auto">
            <a:xfrm>
              <a:off x="641" y="22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1" name="Text Box 17"/>
            <p:cNvSpPr txBox="1">
              <a:spLocks noChangeArrowheads="1"/>
            </p:cNvSpPr>
            <p:nvPr/>
          </p:nvSpPr>
          <p:spPr bwMode="auto">
            <a:xfrm>
              <a:off x="3676" y="1900"/>
              <a:ext cx="980" cy="404"/>
            </a:xfrm>
            <a:prstGeom prst="rect">
              <a:avLst/>
            </a:prstGeom>
            <a:solidFill>
              <a:srgbClr val="84F45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接收“令牌”</a:t>
              </a:r>
            </a:p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修改连接表</a:t>
              </a:r>
            </a:p>
          </p:txBody>
        </p:sp>
        <p:sp>
          <p:nvSpPr>
            <p:cNvPr id="76822" name="Text Box 18"/>
            <p:cNvSpPr txBox="1">
              <a:spLocks noChangeArrowheads="1"/>
            </p:cNvSpPr>
            <p:nvPr/>
          </p:nvSpPr>
          <p:spPr bwMode="auto">
            <a:xfrm>
              <a:off x="3789" y="2496"/>
              <a:ext cx="692" cy="231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查找后继</a:t>
              </a:r>
            </a:p>
          </p:txBody>
        </p:sp>
        <p:sp>
          <p:nvSpPr>
            <p:cNvPr id="76823" name="Line 19"/>
            <p:cNvSpPr>
              <a:spLocks noChangeShapeType="1"/>
            </p:cNvSpPr>
            <p:nvPr/>
          </p:nvSpPr>
          <p:spPr bwMode="auto">
            <a:xfrm flipV="1">
              <a:off x="2849" y="2208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4" name="Line 20"/>
            <p:cNvSpPr>
              <a:spLocks noChangeShapeType="1"/>
            </p:cNvSpPr>
            <p:nvPr/>
          </p:nvSpPr>
          <p:spPr bwMode="auto">
            <a:xfrm>
              <a:off x="4097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Line 21"/>
            <p:cNvSpPr>
              <a:spLocks noChangeShapeType="1"/>
            </p:cNvSpPr>
            <p:nvPr/>
          </p:nvSpPr>
          <p:spPr bwMode="auto">
            <a:xfrm flipH="1" flipV="1">
              <a:off x="2321" y="1872"/>
              <a:ext cx="144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6" name="Text Box 22"/>
            <p:cNvSpPr txBox="1">
              <a:spLocks noChangeArrowheads="1"/>
            </p:cNvSpPr>
            <p:nvPr/>
          </p:nvSpPr>
          <p:spPr bwMode="auto">
            <a:xfrm>
              <a:off x="2051" y="3628"/>
              <a:ext cx="980" cy="40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再次获得令牌</a:t>
              </a:r>
            </a:p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修改连接表</a:t>
              </a:r>
            </a:p>
          </p:txBody>
        </p:sp>
        <p:sp>
          <p:nvSpPr>
            <p:cNvPr id="76827" name="Line 23"/>
            <p:cNvSpPr>
              <a:spLocks noChangeShapeType="1"/>
            </p:cNvSpPr>
            <p:nvPr/>
          </p:nvSpPr>
          <p:spPr bwMode="auto">
            <a:xfrm>
              <a:off x="2513" y="33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8" name="Text Box 24"/>
            <p:cNvSpPr txBox="1">
              <a:spLocks noChangeArrowheads="1"/>
            </p:cNvSpPr>
            <p:nvPr/>
          </p:nvSpPr>
          <p:spPr bwMode="auto">
            <a:xfrm>
              <a:off x="3531" y="3705"/>
              <a:ext cx="980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完成环路重构</a:t>
              </a:r>
            </a:p>
          </p:txBody>
        </p:sp>
        <p:sp>
          <p:nvSpPr>
            <p:cNvPr id="76829" name="Line 25"/>
            <p:cNvSpPr>
              <a:spLocks noChangeShapeType="1"/>
            </p:cNvSpPr>
            <p:nvPr/>
          </p:nvSpPr>
          <p:spPr bwMode="auto">
            <a:xfrm>
              <a:off x="2993" y="384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3" name="Text Box 26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54</a:t>
            </a:r>
            <a:endParaRPr lang="en-US" altLang="zh-CN" dirty="0"/>
          </a:p>
        </p:txBody>
      </p:sp>
      <p:sp>
        <p:nvSpPr>
          <p:cNvPr id="76804" name="Text Box 27"/>
          <p:cNvSpPr txBox="1">
            <a:spLocks noChangeArrowheads="1"/>
          </p:cNvSpPr>
          <p:nvPr/>
        </p:nvSpPr>
        <p:spPr bwMode="auto">
          <a:xfrm>
            <a:off x="309563" y="836613"/>
            <a:ext cx="780415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环路重构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目的：各结点重新填写连接表，构造逻辑环。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环路不工作后，获得生成令牌权利的结点进行环路维护。</a:t>
            </a:r>
          </a:p>
        </p:txBody>
      </p:sp>
      <p:sp>
        <p:nvSpPr>
          <p:cNvPr id="1145884" name="Rectangle 28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6806" name="Text Box 29"/>
          <p:cNvSpPr txBox="1">
            <a:spLocks noChangeArrowheads="1"/>
          </p:cNvSpPr>
          <p:nvPr/>
        </p:nvSpPr>
        <p:spPr bwMode="auto">
          <a:xfrm>
            <a:off x="179388" y="115888"/>
            <a:ext cx="2686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latin typeface="宋体" pitchFamily="2" charset="-122"/>
              </a:rPr>
              <a:t>5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） 环路维护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1892</Words>
  <Application>Microsoft Office PowerPoint</Application>
  <PresentationFormat>全屏显示(4:3)</PresentationFormat>
  <Paragraphs>352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204</cp:revision>
  <dcterms:created xsi:type="dcterms:W3CDTF">2005-02-22T02:46:21Z</dcterms:created>
  <dcterms:modified xsi:type="dcterms:W3CDTF">2020-03-19T08:16:03Z</dcterms:modified>
</cp:coreProperties>
</file>