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1442" r:id="rId2"/>
    <p:sldId id="1443" r:id="rId3"/>
    <p:sldId id="1445" r:id="rId4"/>
    <p:sldId id="1176" r:id="rId5"/>
    <p:sldId id="1177" r:id="rId6"/>
    <p:sldId id="1178" r:id="rId7"/>
    <p:sldId id="1179" r:id="rId8"/>
    <p:sldId id="1210" r:id="rId9"/>
    <p:sldId id="1273" r:id="rId10"/>
    <p:sldId id="1211" r:id="rId11"/>
    <p:sldId id="1181" r:id="rId12"/>
    <p:sldId id="1182" r:id="rId13"/>
    <p:sldId id="1183" r:id="rId14"/>
    <p:sldId id="1184" r:id="rId15"/>
    <p:sldId id="1185" r:id="rId16"/>
    <p:sldId id="1213" r:id="rId17"/>
    <p:sldId id="1251" r:id="rId18"/>
    <p:sldId id="1188" r:id="rId19"/>
    <p:sldId id="1189" r:id="rId20"/>
    <p:sldId id="1190" r:id="rId21"/>
    <p:sldId id="1191" r:id="rId22"/>
    <p:sldId id="1192" r:id="rId23"/>
    <p:sldId id="1193" r:id="rId24"/>
    <p:sldId id="1194" r:id="rId25"/>
    <p:sldId id="1195" r:id="rId26"/>
    <p:sldId id="1196" r:id="rId27"/>
    <p:sldId id="1197" r:id="rId28"/>
    <p:sldId id="1198" r:id="rId29"/>
    <p:sldId id="1199" r:id="rId30"/>
    <p:sldId id="1200" r:id="rId31"/>
    <p:sldId id="1214" r:id="rId32"/>
    <p:sldId id="1215" r:id="rId33"/>
    <p:sldId id="1216" r:id="rId34"/>
    <p:sldId id="1217" r:id="rId35"/>
    <p:sldId id="1218" r:id="rId36"/>
    <p:sldId id="1219" r:id="rId37"/>
    <p:sldId id="1220" r:id="rId38"/>
    <p:sldId id="1221" r:id="rId39"/>
    <p:sldId id="1222" r:id="rId40"/>
    <p:sldId id="1223" r:id="rId41"/>
    <p:sldId id="1224" r:id="rId42"/>
    <p:sldId id="1225" r:id="rId43"/>
    <p:sldId id="1226" r:id="rId44"/>
    <p:sldId id="1264" r:id="rId45"/>
    <p:sldId id="1439" r:id="rId46"/>
    <p:sldId id="1227" r:id="rId47"/>
    <p:sldId id="1440" r:id="rId48"/>
    <p:sldId id="1229" r:id="rId49"/>
    <p:sldId id="1446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33CC"/>
    <a:srgbClr val="FF66FF"/>
    <a:srgbClr val="FF7C80"/>
    <a:srgbClr val="CCCCFF"/>
    <a:srgbClr val="CCECFF"/>
    <a:srgbClr val="FFCCFF"/>
    <a:srgbClr val="FFFF00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75" autoAdjust="0"/>
    <p:restoredTop sz="94575" autoAdjust="0"/>
  </p:normalViewPr>
  <p:slideViewPr>
    <p:cSldViewPr>
      <p:cViewPr varScale="1">
        <p:scale>
          <a:sx n="90" d="100"/>
          <a:sy n="90" d="100"/>
        </p:scale>
        <p:origin x="-801" y="-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2C654B-19A9-4266-A79A-1502F929B1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721B2-98FC-4C97-A4FC-2CA51C8F851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D8ED3-FF97-428F-889D-4B393BAD3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5AB3-9006-4011-8C17-C8FED50EB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7BB5-B427-469C-B5EC-246EA7774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B19B-F056-487D-BF85-61CB89B49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E33B-0B62-4CA1-A11A-1682A5DAE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3E7D0-44D5-49E9-83DB-168E5B348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58C99-865B-410D-8C16-E27407A3E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77B7-30E7-4132-9634-36D20F1F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9EC1-6D5C-4055-BE5D-28FEF0CBD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91DE-E89B-462C-9709-68F183E11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A1957-9CF3-421A-88F4-5096C6881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51FD9-A638-49F2-AE70-8460A650A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6F84F2B-CDB8-46B8-8C79-6937E8193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jpeg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ChangeArrowheads="1"/>
          </p:cNvSpPr>
          <p:nvPr/>
        </p:nvSpPr>
        <p:spPr bwMode="auto">
          <a:xfrm>
            <a:off x="228600" y="8318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50825" y="209550"/>
            <a:ext cx="39693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前期思考题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日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2844" y="5329278"/>
            <a:ext cx="8763000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 smtClean="0">
                <a:latin typeface="宋体" pitchFamily="2" charset="-122"/>
              </a:rPr>
              <a:t>部分解答：文件内容在不同系统之间的传输过程（包括引用不同层次的服务）；使用</a:t>
            </a:r>
            <a:r>
              <a:rPr lang="en-US" altLang="zh-CN" sz="2200" dirty="0" smtClean="0">
                <a:latin typeface="宋体" pitchFamily="2" charset="-122"/>
              </a:rPr>
              <a:t>FTAM</a:t>
            </a:r>
            <a:r>
              <a:rPr lang="zh-CN" altLang="en-US" sz="2200" dirty="0" smtClean="0">
                <a:latin typeface="宋体" pitchFamily="2" charset="-122"/>
              </a:rPr>
              <a:t>技术。</a:t>
            </a:r>
            <a:endParaRPr lang="en-US" altLang="zh-CN" sz="2200" dirty="0">
              <a:latin typeface="宋体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6718" y="1000108"/>
            <a:ext cx="8763000" cy="559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OSI/RM</a:t>
            </a:r>
            <a:r>
              <a:rPr lang="zh-CN" altLang="en-US" b="1" dirty="0" smtClean="0">
                <a:latin typeface="宋体" pitchFamily="2" charset="-122"/>
              </a:rPr>
              <a:t>是如何实现对不同文件系统中的文件进行互操作的？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42844" y="1571612"/>
            <a:ext cx="8763000" cy="19236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 smtClean="0">
                <a:latin typeface="宋体" pitchFamily="2" charset="-122"/>
              </a:rPr>
              <a:t>解答：</a:t>
            </a:r>
            <a:endParaRPr lang="en-US" altLang="zh-CN" sz="2200" b="1" dirty="0" smtClean="0">
              <a:latin typeface="宋体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 smtClean="0">
                <a:latin typeface="宋体" pitchFamily="2" charset="-122"/>
              </a:rPr>
              <a:t>文件系统是操作系统的一部分，负责管理和存储文件信息等。不同文件系统具有不同的操作指令集，即使对于相同语义的指令（如建立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撤销文件，存入、读出、修改、转储文件等）也会有不同的体现方式。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66718" y="3500438"/>
            <a:ext cx="8763000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b="1" dirty="0" smtClean="0">
                <a:latin typeface="宋体" pitchFamily="2" charset="-122"/>
              </a:rPr>
              <a:t>为了能够实现不同文件系统之间的互操作，设计了</a:t>
            </a:r>
            <a:r>
              <a:rPr lang="en-US" altLang="zh-CN" sz="2200" b="1" dirty="0" smtClean="0">
                <a:latin typeface="宋体" pitchFamily="2" charset="-122"/>
              </a:rPr>
              <a:t>FTAM</a:t>
            </a:r>
            <a:r>
              <a:rPr lang="zh-CN" altLang="en-US" sz="2200" b="1" dirty="0" smtClean="0">
                <a:latin typeface="宋体" pitchFamily="2" charset="-122"/>
              </a:rPr>
              <a:t>应用系统</a:t>
            </a:r>
            <a:r>
              <a:rPr lang="zh-CN" altLang="en-US" dirty="0" smtClean="0"/>
              <a:t>。</a:t>
            </a:r>
            <a:r>
              <a:rPr lang="zh-CN" altLang="en-US" b="1" dirty="0" smtClean="0"/>
              <a:t>采用的方法：</a:t>
            </a:r>
            <a:r>
              <a:rPr lang="zh-CN" altLang="en-US" b="1" dirty="0" smtClean="0">
                <a:latin typeface="宋体" pitchFamily="2" charset="-122"/>
              </a:rPr>
              <a:t>通过定义一种标准的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虚拟文件系统</a:t>
            </a:r>
            <a:r>
              <a:rPr lang="zh-CN" altLang="en-US" b="1" dirty="0" smtClean="0">
                <a:latin typeface="宋体" pitchFamily="2" charset="-122"/>
              </a:rPr>
              <a:t>的结构和访问方法，并进行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虚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实</a:t>
            </a:r>
            <a:r>
              <a:rPr lang="zh-CN" altLang="en-US" b="1" dirty="0" smtClean="0">
                <a:latin typeface="宋体" pitchFamily="2" charset="-122"/>
              </a:rPr>
              <a:t>文件系统映射，达到</a:t>
            </a:r>
            <a:r>
              <a:rPr lang="en-US" altLang="zh-CN" b="1" dirty="0" smtClean="0">
                <a:latin typeface="宋体" pitchFamily="2" charset="-122"/>
              </a:rPr>
              <a:t>FTAM</a:t>
            </a:r>
            <a:r>
              <a:rPr lang="zh-CN" altLang="en-US" b="1" dirty="0" smtClean="0">
                <a:latin typeface="宋体" pitchFamily="2" charset="-122"/>
              </a:rPr>
              <a:t>应用的目的。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7</a:t>
            </a:r>
            <a:endParaRPr lang="en-US" altLang="zh-CN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3050" y="842963"/>
            <a:ext cx="8331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b="1">
                <a:latin typeface="宋体" pitchFamily="2" charset="-122"/>
              </a:rPr>
              <a:t>4.3.1</a:t>
            </a:r>
            <a:r>
              <a:rPr lang="zh-CN" altLang="en-US" b="1">
                <a:latin typeface="宋体" pitchFamily="2" charset="-122"/>
              </a:rPr>
              <a:t>总线网结构</a:t>
            </a:r>
            <a:endParaRPr lang="zh-CN" altLang="en-US" sz="2000" b="1">
              <a:latin typeface="宋体" pitchFamily="2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50825" y="44450"/>
            <a:ext cx="304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4.3 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总线局域网</a:t>
            </a:r>
            <a:endParaRPr lang="zh-CN" altLang="en-US" b="1">
              <a:latin typeface="宋体" pitchFamily="2" charset="-122"/>
            </a:endParaRPr>
          </a:p>
        </p:txBody>
      </p:sp>
      <p:grpSp>
        <p:nvGrpSpPr>
          <p:cNvPr id="33798" name="Group 15"/>
          <p:cNvGrpSpPr>
            <a:grpSpLocks/>
          </p:cNvGrpSpPr>
          <p:nvPr/>
        </p:nvGrpSpPr>
        <p:grpSpPr bwMode="auto">
          <a:xfrm>
            <a:off x="755650" y="1944688"/>
            <a:ext cx="3316288" cy="3284537"/>
            <a:chOff x="3575" y="1781"/>
            <a:chExt cx="2089" cy="2069"/>
          </a:xfrm>
        </p:grpSpPr>
        <p:sp>
          <p:nvSpPr>
            <p:cNvPr id="33836" name="Rectangle 16"/>
            <p:cNvSpPr>
              <a:spLocks noChangeArrowheads="1"/>
            </p:cNvSpPr>
            <p:nvPr/>
          </p:nvSpPr>
          <p:spPr bwMode="auto">
            <a:xfrm>
              <a:off x="4030" y="1781"/>
              <a:ext cx="1104" cy="288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逻辑链路控制</a:t>
              </a:r>
            </a:p>
          </p:txBody>
        </p:sp>
        <p:sp>
          <p:nvSpPr>
            <p:cNvPr id="33837" name="Rectangle 17"/>
            <p:cNvSpPr>
              <a:spLocks noChangeArrowheads="1"/>
            </p:cNvSpPr>
            <p:nvPr/>
          </p:nvSpPr>
          <p:spPr bwMode="auto">
            <a:xfrm>
              <a:off x="4030" y="2069"/>
              <a:ext cx="110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媒体访问控制</a:t>
              </a:r>
            </a:p>
          </p:txBody>
        </p:sp>
        <p:sp>
          <p:nvSpPr>
            <p:cNvPr id="33838" name="Rectangle 18"/>
            <p:cNvSpPr>
              <a:spLocks noChangeArrowheads="1"/>
            </p:cNvSpPr>
            <p:nvPr/>
          </p:nvSpPr>
          <p:spPr bwMode="auto">
            <a:xfrm>
              <a:off x="4030" y="2357"/>
              <a:ext cx="1104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物理信令</a:t>
              </a:r>
            </a:p>
          </p:txBody>
        </p:sp>
        <p:sp>
          <p:nvSpPr>
            <p:cNvPr id="33839" name="Rectangle 19"/>
            <p:cNvSpPr>
              <a:spLocks noChangeArrowheads="1"/>
            </p:cNvSpPr>
            <p:nvPr/>
          </p:nvSpPr>
          <p:spPr bwMode="auto">
            <a:xfrm>
              <a:off x="4030" y="3173"/>
              <a:ext cx="1104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媒体附接器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MAU</a:t>
              </a:r>
            </a:p>
          </p:txBody>
        </p:sp>
        <p:sp>
          <p:nvSpPr>
            <p:cNvPr id="33840" name="Rectangle 20"/>
            <p:cNvSpPr>
              <a:spLocks noChangeArrowheads="1"/>
            </p:cNvSpPr>
            <p:nvPr/>
          </p:nvSpPr>
          <p:spPr bwMode="auto">
            <a:xfrm>
              <a:off x="4414" y="3125"/>
              <a:ext cx="384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Rectangle 21"/>
            <p:cNvSpPr>
              <a:spLocks noChangeArrowheads="1"/>
            </p:cNvSpPr>
            <p:nvPr/>
          </p:nvSpPr>
          <p:spPr bwMode="auto">
            <a:xfrm>
              <a:off x="4366" y="2645"/>
              <a:ext cx="432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2" name="Line 22"/>
            <p:cNvSpPr>
              <a:spLocks noChangeShapeType="1"/>
            </p:cNvSpPr>
            <p:nvPr/>
          </p:nvSpPr>
          <p:spPr bwMode="auto">
            <a:xfrm>
              <a:off x="4606" y="269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3" name="Line 23"/>
            <p:cNvSpPr>
              <a:spLocks noChangeShapeType="1"/>
            </p:cNvSpPr>
            <p:nvPr/>
          </p:nvSpPr>
          <p:spPr bwMode="auto">
            <a:xfrm>
              <a:off x="4606" y="346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4" name="Line 24"/>
            <p:cNvSpPr>
              <a:spLocks noChangeShapeType="1"/>
            </p:cNvSpPr>
            <p:nvPr/>
          </p:nvSpPr>
          <p:spPr bwMode="auto">
            <a:xfrm>
              <a:off x="4030" y="3653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5" name="Text Box 25"/>
            <p:cNvSpPr txBox="1">
              <a:spLocks noChangeArrowheads="1"/>
            </p:cNvSpPr>
            <p:nvPr/>
          </p:nvSpPr>
          <p:spPr bwMode="auto">
            <a:xfrm>
              <a:off x="4298" y="361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物理媒体</a:t>
              </a:r>
            </a:p>
          </p:txBody>
        </p:sp>
        <p:sp>
          <p:nvSpPr>
            <p:cNvPr id="33846" name="Text Box 26"/>
            <p:cNvSpPr txBox="1">
              <a:spLocks noChangeArrowheads="1"/>
            </p:cNvSpPr>
            <p:nvPr/>
          </p:nvSpPr>
          <p:spPr bwMode="auto">
            <a:xfrm>
              <a:off x="3575" y="2789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附接器电缆</a:t>
              </a:r>
            </a:p>
          </p:txBody>
        </p:sp>
        <p:sp>
          <p:nvSpPr>
            <p:cNvPr id="33847" name="Line 27"/>
            <p:cNvSpPr>
              <a:spLocks noChangeShapeType="1"/>
            </p:cNvSpPr>
            <p:nvPr/>
          </p:nvSpPr>
          <p:spPr bwMode="auto">
            <a:xfrm>
              <a:off x="4318" y="2885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8" name="Text Box 28"/>
            <p:cNvSpPr txBox="1">
              <a:spLocks noChangeArrowheads="1"/>
            </p:cNvSpPr>
            <p:nvPr/>
          </p:nvSpPr>
          <p:spPr bwMode="auto">
            <a:xfrm>
              <a:off x="4828" y="2789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附接器接口</a:t>
              </a:r>
            </a:p>
          </p:txBody>
        </p:sp>
        <p:sp>
          <p:nvSpPr>
            <p:cNvPr id="33849" name="Line 29"/>
            <p:cNvSpPr>
              <a:spLocks noChangeShapeType="1"/>
            </p:cNvSpPr>
            <p:nvPr/>
          </p:nvSpPr>
          <p:spPr bwMode="auto">
            <a:xfrm flipH="1">
              <a:off x="4702" y="2981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0" name="Line 30"/>
            <p:cNvSpPr>
              <a:spLocks noChangeShapeType="1"/>
            </p:cNvSpPr>
            <p:nvPr/>
          </p:nvSpPr>
          <p:spPr bwMode="auto">
            <a:xfrm flipH="1" flipV="1">
              <a:off x="4750" y="2741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799" name="Rectangle 36"/>
          <p:cNvSpPr>
            <a:spLocks noChangeArrowheads="1"/>
          </p:cNvSpPr>
          <p:nvPr/>
        </p:nvSpPr>
        <p:spPr bwMode="auto">
          <a:xfrm>
            <a:off x="5657850" y="1350963"/>
            <a:ext cx="2286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37"/>
          <p:cNvSpPr>
            <a:spLocks noChangeShapeType="1"/>
          </p:cNvSpPr>
          <p:nvPr/>
        </p:nvSpPr>
        <p:spPr bwMode="auto">
          <a:xfrm>
            <a:off x="4972050" y="1731963"/>
            <a:ext cx="297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38"/>
          <p:cNvSpPr txBox="1">
            <a:spLocks noChangeArrowheads="1"/>
          </p:cNvSpPr>
          <p:nvPr/>
        </p:nvSpPr>
        <p:spPr bwMode="auto">
          <a:xfrm>
            <a:off x="5657850" y="1365250"/>
            <a:ext cx="1997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LLC</a:t>
            </a:r>
            <a:r>
              <a:rPr lang="zh-CN" altLang="zh-CN" sz="1800" b="1">
                <a:solidFill>
                  <a:srgbClr val="FF0000"/>
                </a:solidFill>
              </a:rPr>
              <a:t>逻辑链路控制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33802" name="Text Box 39"/>
          <p:cNvSpPr txBox="1">
            <a:spLocks noChangeArrowheads="1"/>
          </p:cNvSpPr>
          <p:nvPr/>
        </p:nvSpPr>
        <p:spPr bwMode="auto">
          <a:xfrm>
            <a:off x="6191250" y="1808163"/>
            <a:ext cx="1177925" cy="376237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封装</a:t>
            </a:r>
            <a:r>
              <a:rPr lang="en-US" altLang="zh-CN" sz="1800" b="1"/>
              <a:t>/</a:t>
            </a:r>
            <a:r>
              <a:rPr lang="zh-CN" altLang="en-US" sz="1800" b="1"/>
              <a:t>拆封</a:t>
            </a:r>
            <a:endParaRPr lang="zh-CN" altLang="en-US" sz="1800"/>
          </a:p>
        </p:txBody>
      </p:sp>
      <p:sp>
        <p:nvSpPr>
          <p:cNvPr id="33803" name="Text Box 40"/>
          <p:cNvSpPr txBox="1">
            <a:spLocks noChangeArrowheads="1"/>
          </p:cNvSpPr>
          <p:nvPr/>
        </p:nvSpPr>
        <p:spPr bwMode="auto">
          <a:xfrm>
            <a:off x="6191250" y="2417763"/>
            <a:ext cx="1177925" cy="65087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/>
              <a:t>发送</a:t>
            </a:r>
            <a:r>
              <a:rPr lang="en-US" altLang="zh-CN" sz="1800" b="1"/>
              <a:t>/</a:t>
            </a:r>
            <a:r>
              <a:rPr lang="zh-CN" altLang="en-US" sz="1800" b="1"/>
              <a:t>接收</a:t>
            </a:r>
          </a:p>
          <a:p>
            <a:r>
              <a:rPr lang="zh-CN" altLang="en-US" sz="1800" b="1"/>
              <a:t>访问管理</a:t>
            </a:r>
            <a:endParaRPr lang="zh-CN" altLang="en-US" sz="1800"/>
          </a:p>
        </p:txBody>
      </p:sp>
      <p:sp>
        <p:nvSpPr>
          <p:cNvPr id="33804" name="Text Box 41"/>
          <p:cNvSpPr txBox="1">
            <a:spLocks noChangeArrowheads="1"/>
          </p:cNvSpPr>
          <p:nvPr/>
        </p:nvSpPr>
        <p:spPr bwMode="auto">
          <a:xfrm>
            <a:off x="6115050" y="3255963"/>
            <a:ext cx="1295400" cy="650875"/>
          </a:xfrm>
          <a:prstGeom prst="rect">
            <a:avLst/>
          </a:prstGeom>
          <a:solidFill>
            <a:srgbClr val="FF69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/>
              <a:t>发送</a:t>
            </a:r>
            <a:r>
              <a:rPr lang="en-US" altLang="zh-CN" sz="1800" b="1"/>
              <a:t>/</a:t>
            </a:r>
            <a:r>
              <a:rPr lang="zh-CN" altLang="en-US" sz="1800" b="1"/>
              <a:t>接收</a:t>
            </a:r>
          </a:p>
          <a:p>
            <a:pPr algn="ctr"/>
            <a:r>
              <a:rPr lang="zh-CN" altLang="en-US" sz="1800" b="1"/>
              <a:t>数据编码</a:t>
            </a:r>
          </a:p>
        </p:txBody>
      </p:sp>
      <p:sp>
        <p:nvSpPr>
          <p:cNvPr id="33805" name="Text Box 42"/>
          <p:cNvSpPr txBox="1">
            <a:spLocks noChangeArrowheads="1"/>
          </p:cNvSpPr>
          <p:nvPr/>
        </p:nvSpPr>
        <p:spPr bwMode="auto">
          <a:xfrm>
            <a:off x="5962650" y="4170363"/>
            <a:ext cx="1676400" cy="376237"/>
          </a:xfrm>
          <a:prstGeom prst="rect">
            <a:avLst/>
          </a:prstGeom>
          <a:solidFill>
            <a:srgbClr val="73D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/>
              <a:t>物理媒体接口</a:t>
            </a:r>
          </a:p>
        </p:txBody>
      </p:sp>
      <p:sp>
        <p:nvSpPr>
          <p:cNvPr id="33806" name="Rectangle 43"/>
          <p:cNvSpPr>
            <a:spLocks noChangeArrowheads="1"/>
          </p:cNvSpPr>
          <p:nvPr/>
        </p:nvSpPr>
        <p:spPr bwMode="auto">
          <a:xfrm>
            <a:off x="5200650" y="5084763"/>
            <a:ext cx="2971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44"/>
          <p:cNvSpPr>
            <a:spLocks noChangeShapeType="1"/>
          </p:cNvSpPr>
          <p:nvPr/>
        </p:nvSpPr>
        <p:spPr bwMode="auto">
          <a:xfrm>
            <a:off x="6800850" y="46275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45"/>
          <p:cNvSpPr>
            <a:spLocks noChangeShapeType="1"/>
          </p:cNvSpPr>
          <p:nvPr/>
        </p:nvSpPr>
        <p:spPr bwMode="auto">
          <a:xfrm>
            <a:off x="6496050" y="11223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Line 48"/>
          <p:cNvSpPr>
            <a:spLocks noChangeShapeType="1"/>
          </p:cNvSpPr>
          <p:nvPr/>
        </p:nvSpPr>
        <p:spPr bwMode="auto">
          <a:xfrm>
            <a:off x="6496050" y="38655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Line 49"/>
          <p:cNvSpPr>
            <a:spLocks noChangeShapeType="1"/>
          </p:cNvSpPr>
          <p:nvPr/>
        </p:nvSpPr>
        <p:spPr bwMode="auto">
          <a:xfrm flipV="1">
            <a:off x="7105650" y="391001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Line 52"/>
          <p:cNvSpPr>
            <a:spLocks noChangeShapeType="1"/>
          </p:cNvSpPr>
          <p:nvPr/>
        </p:nvSpPr>
        <p:spPr bwMode="auto">
          <a:xfrm flipV="1">
            <a:off x="7105650" y="11223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Text Box 54"/>
          <p:cNvSpPr txBox="1">
            <a:spLocks noChangeArrowheads="1"/>
          </p:cNvSpPr>
          <p:nvPr/>
        </p:nvSpPr>
        <p:spPr bwMode="auto">
          <a:xfrm>
            <a:off x="6115050" y="908050"/>
            <a:ext cx="1389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0000FF"/>
                </a:solidFill>
              </a:rPr>
              <a:t>用    户     层</a:t>
            </a:r>
          </a:p>
        </p:txBody>
      </p:sp>
      <p:sp>
        <p:nvSpPr>
          <p:cNvPr id="33818" name="Line 55"/>
          <p:cNvSpPr>
            <a:spLocks noChangeShapeType="1"/>
          </p:cNvSpPr>
          <p:nvPr/>
        </p:nvSpPr>
        <p:spPr bwMode="auto">
          <a:xfrm>
            <a:off x="4895850" y="3179763"/>
            <a:ext cx="3048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Text Box 56"/>
          <p:cNvSpPr txBox="1">
            <a:spLocks noChangeArrowheads="1"/>
          </p:cNvSpPr>
          <p:nvPr/>
        </p:nvSpPr>
        <p:spPr bwMode="auto">
          <a:xfrm>
            <a:off x="4575175" y="222726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MAC</a:t>
            </a:r>
          </a:p>
        </p:txBody>
      </p:sp>
      <p:sp>
        <p:nvSpPr>
          <p:cNvPr id="33820" name="Text Box 57"/>
          <p:cNvSpPr txBox="1">
            <a:spLocks noChangeArrowheads="1"/>
          </p:cNvSpPr>
          <p:nvPr/>
        </p:nvSpPr>
        <p:spPr bwMode="auto">
          <a:xfrm>
            <a:off x="4575175" y="36591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/>
              <a:t>物理层</a:t>
            </a:r>
          </a:p>
        </p:txBody>
      </p:sp>
      <p:sp>
        <p:nvSpPr>
          <p:cNvPr id="33821" name="Line 58"/>
          <p:cNvSpPr>
            <a:spLocks noChangeShapeType="1"/>
          </p:cNvSpPr>
          <p:nvPr/>
        </p:nvSpPr>
        <p:spPr bwMode="auto">
          <a:xfrm>
            <a:off x="5048250" y="4627563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Line 59"/>
          <p:cNvSpPr>
            <a:spLocks noChangeShapeType="1"/>
          </p:cNvSpPr>
          <p:nvPr/>
        </p:nvSpPr>
        <p:spPr bwMode="auto">
          <a:xfrm flipH="1" flipV="1">
            <a:off x="4932363" y="1773238"/>
            <a:ext cx="0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3" name="Line 60"/>
          <p:cNvSpPr>
            <a:spLocks noChangeShapeType="1"/>
          </p:cNvSpPr>
          <p:nvPr/>
        </p:nvSpPr>
        <p:spPr bwMode="auto">
          <a:xfrm>
            <a:off x="4972050" y="26463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4" name="Line 61"/>
          <p:cNvSpPr>
            <a:spLocks noChangeShapeType="1"/>
          </p:cNvSpPr>
          <p:nvPr/>
        </p:nvSpPr>
        <p:spPr bwMode="auto">
          <a:xfrm flipV="1">
            <a:off x="4972050" y="3255963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Line 62"/>
          <p:cNvSpPr>
            <a:spLocks noChangeShapeType="1"/>
          </p:cNvSpPr>
          <p:nvPr/>
        </p:nvSpPr>
        <p:spPr bwMode="auto">
          <a:xfrm>
            <a:off x="4972050" y="4094163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Line 63"/>
          <p:cNvSpPr>
            <a:spLocks noChangeShapeType="1"/>
          </p:cNvSpPr>
          <p:nvPr/>
        </p:nvSpPr>
        <p:spPr bwMode="auto">
          <a:xfrm>
            <a:off x="6496050" y="47037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Line 64"/>
          <p:cNvSpPr>
            <a:spLocks noChangeShapeType="1"/>
          </p:cNvSpPr>
          <p:nvPr/>
        </p:nvSpPr>
        <p:spPr bwMode="auto">
          <a:xfrm flipV="1">
            <a:off x="7105650" y="47037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Line 65"/>
          <p:cNvSpPr>
            <a:spLocks noChangeShapeType="1"/>
          </p:cNvSpPr>
          <p:nvPr/>
        </p:nvSpPr>
        <p:spPr bwMode="auto">
          <a:xfrm>
            <a:off x="6572250" y="4627563"/>
            <a:ext cx="0" cy="471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9" name="Line 66"/>
          <p:cNvSpPr>
            <a:spLocks noChangeShapeType="1"/>
          </p:cNvSpPr>
          <p:nvPr/>
        </p:nvSpPr>
        <p:spPr bwMode="auto">
          <a:xfrm>
            <a:off x="5734050" y="5160963"/>
            <a:ext cx="213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0" name="Line 67"/>
          <p:cNvSpPr>
            <a:spLocks noChangeShapeType="1"/>
          </p:cNvSpPr>
          <p:nvPr/>
        </p:nvSpPr>
        <p:spPr bwMode="auto">
          <a:xfrm flipV="1">
            <a:off x="6953250" y="4627563"/>
            <a:ext cx="0" cy="471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1" name="Line 68"/>
          <p:cNvSpPr>
            <a:spLocks noChangeShapeType="1"/>
          </p:cNvSpPr>
          <p:nvPr/>
        </p:nvSpPr>
        <p:spPr bwMode="auto">
          <a:xfrm>
            <a:off x="6038850" y="50085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2" name="Line 69"/>
          <p:cNvSpPr>
            <a:spLocks noChangeShapeType="1"/>
          </p:cNvSpPr>
          <p:nvPr/>
        </p:nvSpPr>
        <p:spPr bwMode="auto">
          <a:xfrm flipV="1">
            <a:off x="3348038" y="1773238"/>
            <a:ext cx="1511300" cy="5762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33" name="Line 70"/>
          <p:cNvSpPr>
            <a:spLocks noChangeShapeType="1"/>
          </p:cNvSpPr>
          <p:nvPr/>
        </p:nvSpPr>
        <p:spPr bwMode="auto">
          <a:xfrm>
            <a:off x="3348038" y="2852738"/>
            <a:ext cx="1439862" cy="2889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34" name="Line 72"/>
          <p:cNvSpPr>
            <a:spLocks noChangeShapeType="1"/>
          </p:cNvSpPr>
          <p:nvPr/>
        </p:nvSpPr>
        <p:spPr bwMode="auto">
          <a:xfrm>
            <a:off x="3276600" y="4581525"/>
            <a:ext cx="15827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35" name="Text Box 73"/>
          <p:cNvSpPr txBox="1">
            <a:spLocks noChangeArrowheads="1"/>
          </p:cNvSpPr>
          <p:nvPr/>
        </p:nvSpPr>
        <p:spPr bwMode="auto">
          <a:xfrm>
            <a:off x="323850" y="5734050"/>
            <a:ext cx="8280400" cy="9318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应解决的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问题</a:t>
            </a:r>
            <a:r>
              <a:rPr lang="zh-CN" altLang="en-US" b="1" dirty="0">
                <a:latin typeface="宋体" pitchFamily="2" charset="-122"/>
              </a:rPr>
              <a:t>：如何才能对总线进行有效的访问和控制。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        对策：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无序竞争</a:t>
            </a:r>
            <a:r>
              <a:rPr lang="zh-CN" altLang="en-US" b="1" dirty="0">
                <a:latin typeface="宋体" pitchFamily="2" charset="-122"/>
              </a:rPr>
              <a:t> 和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有序占用</a:t>
            </a:r>
          </a:p>
        </p:txBody>
      </p:sp>
      <p:cxnSp>
        <p:nvCxnSpPr>
          <p:cNvPr id="60" name="直接箭头连接符 59"/>
          <p:cNvCxnSpPr/>
          <p:nvPr/>
        </p:nvCxnSpPr>
        <p:spPr bwMode="auto">
          <a:xfrm rot="5400000">
            <a:off x="6392875" y="2321711"/>
            <a:ext cx="215108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6392875" y="3178173"/>
            <a:ext cx="21431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>
            <a:off x="6965173" y="2321711"/>
            <a:ext cx="215108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rot="5400000">
            <a:off x="6965173" y="3178173"/>
            <a:ext cx="215108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9" name="Line 72"/>
          <p:cNvSpPr>
            <a:spLocks noChangeShapeType="1"/>
          </p:cNvSpPr>
          <p:nvPr/>
        </p:nvSpPr>
        <p:spPr bwMode="auto">
          <a:xfrm flipV="1">
            <a:off x="3286116" y="1285860"/>
            <a:ext cx="1571636" cy="6429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37"/>
          <p:cNvSpPr>
            <a:spLocks noChangeShapeType="1"/>
          </p:cNvSpPr>
          <p:nvPr/>
        </p:nvSpPr>
        <p:spPr bwMode="auto">
          <a:xfrm>
            <a:off x="5000628" y="1285860"/>
            <a:ext cx="297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7950" y="860425"/>
            <a:ext cx="8856663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/>
              <a:t>竞争总线工作方式（想说就说）；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/>
              <a:t>结果：冲突难以避免；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/>
              <a:t>解决方案：载波侦听多路访问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冲突检测（</a:t>
            </a:r>
            <a:r>
              <a:rPr lang="en-US" altLang="zh-CN" sz="2800" b="1" dirty="0"/>
              <a:t>CSMA/CD</a:t>
            </a:r>
            <a:r>
              <a:rPr lang="zh-CN" altLang="en-US" sz="2800" b="1" dirty="0"/>
              <a:t>）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★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载波侦听</a:t>
            </a:r>
            <a:r>
              <a:rPr lang="zh-CN" altLang="en-US" sz="2800" b="1" dirty="0">
                <a:latin typeface="宋体" pitchFamily="2" charset="-122"/>
              </a:rPr>
              <a:t>：侦听媒体是否空闲（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说前先听</a:t>
            </a:r>
            <a:r>
              <a:rPr lang="zh-CN" altLang="en-US" sz="2800" b="1" dirty="0" smtClean="0">
                <a:latin typeface="宋体" pitchFamily="2" charset="-122"/>
              </a:rPr>
              <a:t>）；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多路访问</a:t>
            </a:r>
            <a:r>
              <a:rPr lang="zh-CN" altLang="en-US" sz="2800" b="1" dirty="0">
                <a:latin typeface="宋体" pitchFamily="2" charset="-122"/>
              </a:rPr>
              <a:t>：多个结点共享媒体，多个结点</a:t>
            </a:r>
            <a:r>
              <a:rPr lang="zh-CN" altLang="en-US" sz="2800" b="1" dirty="0" smtClean="0">
                <a:latin typeface="宋体" pitchFamily="2" charset="-122"/>
              </a:rPr>
              <a:t>同时发送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获取信息；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冲突检测</a:t>
            </a:r>
            <a:r>
              <a:rPr lang="zh-CN" altLang="en-US" sz="2800" b="1" dirty="0">
                <a:latin typeface="宋体" pitchFamily="2" charset="-122"/>
              </a:rPr>
              <a:t>：监听媒体，检测冲突（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边说边听</a:t>
            </a:r>
            <a:r>
              <a:rPr lang="zh-CN" altLang="en-US" sz="2800" b="1" dirty="0">
                <a:latin typeface="宋体" pitchFamily="2" charset="-122"/>
              </a:rPr>
              <a:t>）。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-36513" y="115888"/>
            <a:ext cx="79930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itchFamily="2" charset="-122"/>
              </a:rPr>
              <a:t>4.3.2 </a:t>
            </a:r>
            <a:r>
              <a:rPr lang="zh-CN" altLang="en-US" sz="2800" b="1" dirty="0">
                <a:latin typeface="宋体" pitchFamily="2" charset="-122"/>
              </a:rPr>
              <a:t>载波侦听多路访问</a:t>
            </a:r>
            <a:r>
              <a:rPr lang="en-US" altLang="zh-CN" sz="2800" b="1" dirty="0">
                <a:latin typeface="宋体" pitchFamily="2" charset="-122"/>
              </a:rPr>
              <a:t>/</a:t>
            </a:r>
            <a:r>
              <a:rPr lang="zh-CN" altLang="en-US" sz="2800" b="1" dirty="0">
                <a:latin typeface="宋体" pitchFamily="2" charset="-122"/>
              </a:rPr>
              <a:t>冲突检测（</a:t>
            </a:r>
            <a:r>
              <a:rPr lang="en-US" altLang="zh-CN" sz="2800" b="1" dirty="0">
                <a:latin typeface="宋体" pitchFamily="2" charset="-122"/>
              </a:rPr>
              <a:t>CSMA/CD</a:t>
            </a:r>
            <a:r>
              <a:rPr lang="zh-CN" altLang="en-US" sz="2800" b="1" dirty="0"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04863" y="3635375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524375" y="3635375"/>
            <a:ext cx="7938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6548438" y="41036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3821113" y="1263650"/>
            <a:ext cx="952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3821113" y="17573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0" y="228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） 物理层的功能</a:t>
            </a:r>
          </a:p>
        </p:txBody>
      </p:sp>
      <p:sp>
        <p:nvSpPr>
          <p:cNvPr id="1084426" name="Rectangle 1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5849" name="Group 51"/>
          <p:cNvGrpSpPr>
            <a:grpSpLocks/>
          </p:cNvGrpSpPr>
          <p:nvPr/>
        </p:nvGrpSpPr>
        <p:grpSpPr bwMode="auto">
          <a:xfrm>
            <a:off x="1133475" y="4572000"/>
            <a:ext cx="5800725" cy="1376363"/>
            <a:chOff x="714" y="2880"/>
            <a:chExt cx="3654" cy="867"/>
          </a:xfrm>
        </p:grpSpPr>
        <p:sp>
          <p:nvSpPr>
            <p:cNvPr id="35852" name="Rectangle 4"/>
            <p:cNvSpPr>
              <a:spLocks noChangeArrowheads="1"/>
            </p:cNvSpPr>
            <p:nvPr/>
          </p:nvSpPr>
          <p:spPr bwMode="auto">
            <a:xfrm>
              <a:off x="3683" y="2921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Rectangle 5"/>
            <p:cNvSpPr>
              <a:spLocks noChangeArrowheads="1"/>
            </p:cNvSpPr>
            <p:nvPr/>
          </p:nvSpPr>
          <p:spPr bwMode="auto">
            <a:xfrm>
              <a:off x="4125" y="2914"/>
              <a:ext cx="6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Rectangle 11"/>
            <p:cNvSpPr>
              <a:spLocks noChangeArrowheads="1"/>
            </p:cNvSpPr>
            <p:nvPr/>
          </p:nvSpPr>
          <p:spPr bwMode="auto">
            <a:xfrm>
              <a:off x="2621" y="330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Rectangle 12"/>
            <p:cNvSpPr>
              <a:spLocks noChangeArrowheads="1"/>
            </p:cNvSpPr>
            <p:nvPr/>
          </p:nvSpPr>
          <p:spPr bwMode="auto">
            <a:xfrm>
              <a:off x="747" y="3593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Rectangle 13"/>
            <p:cNvSpPr>
              <a:spLocks noChangeArrowheads="1"/>
            </p:cNvSpPr>
            <p:nvPr/>
          </p:nvSpPr>
          <p:spPr bwMode="auto">
            <a:xfrm>
              <a:off x="747" y="3593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4125" y="292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216" y="3305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4" y="330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2153" y="3305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3090" y="3305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3090" y="3593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>
              <a:off x="1488" y="32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>
              <a:off x="1872" y="32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23"/>
            <p:cNvSpPr>
              <a:spLocks noChangeShapeType="1"/>
            </p:cNvSpPr>
            <p:nvPr/>
          </p:nvSpPr>
          <p:spPr bwMode="auto">
            <a:xfrm>
              <a:off x="3792" y="36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>
              <a:off x="1872" y="36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25"/>
            <p:cNvSpPr>
              <a:spLocks noChangeShapeType="1"/>
            </p:cNvSpPr>
            <p:nvPr/>
          </p:nvSpPr>
          <p:spPr bwMode="auto">
            <a:xfrm>
              <a:off x="2064" y="32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>
              <a:off x="2064" y="32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Line 27"/>
            <p:cNvSpPr>
              <a:spLocks noChangeShapeType="1"/>
            </p:cNvSpPr>
            <p:nvPr/>
          </p:nvSpPr>
          <p:spPr bwMode="auto">
            <a:xfrm>
              <a:off x="2448" y="32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Line 28"/>
            <p:cNvSpPr>
              <a:spLocks noChangeShapeType="1"/>
            </p:cNvSpPr>
            <p:nvPr/>
          </p:nvSpPr>
          <p:spPr bwMode="auto">
            <a:xfrm>
              <a:off x="2256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29"/>
            <p:cNvSpPr>
              <a:spLocks noChangeShapeType="1"/>
            </p:cNvSpPr>
            <p:nvPr/>
          </p:nvSpPr>
          <p:spPr bwMode="auto">
            <a:xfrm>
              <a:off x="3984" y="32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30"/>
            <p:cNvSpPr>
              <a:spLocks noChangeShapeType="1"/>
            </p:cNvSpPr>
            <p:nvPr/>
          </p:nvSpPr>
          <p:spPr bwMode="auto">
            <a:xfrm>
              <a:off x="2832" y="32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3216" y="32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3792" y="32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33"/>
            <p:cNvSpPr>
              <a:spLocks noChangeShapeType="1"/>
            </p:cNvSpPr>
            <p:nvPr/>
          </p:nvSpPr>
          <p:spPr bwMode="auto">
            <a:xfrm>
              <a:off x="3600" y="32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3600" y="32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Line 35"/>
            <p:cNvSpPr>
              <a:spLocks noChangeShapeType="1"/>
            </p:cNvSpPr>
            <p:nvPr/>
          </p:nvSpPr>
          <p:spPr bwMode="auto">
            <a:xfrm>
              <a:off x="2832" y="32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2448" y="36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Line 37"/>
            <p:cNvSpPr>
              <a:spLocks noChangeShapeType="1"/>
            </p:cNvSpPr>
            <p:nvPr/>
          </p:nvSpPr>
          <p:spPr bwMode="auto">
            <a:xfrm>
              <a:off x="2640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38"/>
            <p:cNvSpPr>
              <a:spLocks noChangeShapeType="1"/>
            </p:cNvSpPr>
            <p:nvPr/>
          </p:nvSpPr>
          <p:spPr bwMode="auto">
            <a:xfrm>
              <a:off x="1872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Line 39"/>
            <p:cNvSpPr>
              <a:spLocks noChangeShapeType="1"/>
            </p:cNvSpPr>
            <p:nvPr/>
          </p:nvSpPr>
          <p:spPr bwMode="auto">
            <a:xfrm>
              <a:off x="340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Line 40"/>
            <p:cNvSpPr>
              <a:spLocks noChangeShapeType="1"/>
            </p:cNvSpPr>
            <p:nvPr/>
          </p:nvSpPr>
          <p:spPr bwMode="auto">
            <a:xfrm>
              <a:off x="3024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Line 41"/>
            <p:cNvSpPr>
              <a:spLocks noChangeShapeType="1"/>
            </p:cNvSpPr>
            <p:nvPr/>
          </p:nvSpPr>
          <p:spPr bwMode="auto">
            <a:xfrm>
              <a:off x="3792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Text Box 42"/>
            <p:cNvSpPr txBox="1">
              <a:spLocks noChangeArrowheads="1"/>
            </p:cNvSpPr>
            <p:nvPr/>
          </p:nvSpPr>
          <p:spPr bwMode="auto">
            <a:xfrm>
              <a:off x="1985" y="2926"/>
              <a:ext cx="2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1    0    1    0   1    1</a:t>
              </a:r>
            </a:p>
          </p:txBody>
        </p:sp>
        <p:sp>
          <p:nvSpPr>
            <p:cNvPr id="35885" name="Text Box 43"/>
            <p:cNvSpPr txBox="1">
              <a:spLocks noChangeArrowheads="1"/>
            </p:cNvSpPr>
            <p:nvPr/>
          </p:nvSpPr>
          <p:spPr bwMode="auto">
            <a:xfrm>
              <a:off x="999" y="3037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zh-CN" b="1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35886" name="Line 44"/>
            <p:cNvSpPr>
              <a:spLocks noChangeShapeType="1"/>
            </p:cNvSpPr>
            <p:nvPr/>
          </p:nvSpPr>
          <p:spPr bwMode="auto">
            <a:xfrm>
              <a:off x="1488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7" name="Text Box 45"/>
            <p:cNvSpPr txBox="1">
              <a:spLocks noChangeArrowheads="1"/>
            </p:cNvSpPr>
            <p:nvPr/>
          </p:nvSpPr>
          <p:spPr bwMode="auto">
            <a:xfrm>
              <a:off x="714" y="3456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zh-CN" b="1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35888" name="Line 46"/>
            <p:cNvSpPr>
              <a:spLocks noChangeShapeType="1"/>
            </p:cNvSpPr>
            <p:nvPr/>
          </p:nvSpPr>
          <p:spPr bwMode="auto">
            <a:xfrm>
              <a:off x="3216" y="36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9" name="Line 47"/>
            <p:cNvSpPr>
              <a:spLocks noChangeShapeType="1"/>
            </p:cNvSpPr>
            <p:nvPr/>
          </p:nvSpPr>
          <p:spPr bwMode="auto">
            <a:xfrm>
              <a:off x="4176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Line 48"/>
            <p:cNvSpPr>
              <a:spLocks noChangeShapeType="1"/>
            </p:cNvSpPr>
            <p:nvPr/>
          </p:nvSpPr>
          <p:spPr bwMode="auto">
            <a:xfrm>
              <a:off x="3984" y="32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0" name="Text Box 49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35851" name="Text Box 50"/>
          <p:cNvSpPr txBox="1">
            <a:spLocks noChangeArrowheads="1"/>
          </p:cNvSpPr>
          <p:nvPr/>
        </p:nvSpPr>
        <p:spPr bwMode="auto">
          <a:xfrm>
            <a:off x="180975" y="1125538"/>
            <a:ext cx="88550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接收来自于</a:t>
            </a:r>
            <a:r>
              <a:rPr lang="en-US" altLang="zh-CN" sz="2800" b="1" dirty="0">
                <a:latin typeface="宋体" pitchFamily="2" charset="-122"/>
              </a:rPr>
              <a:t>MAC</a:t>
            </a:r>
            <a:r>
              <a:rPr lang="zh-CN" altLang="en-US" sz="2800" b="1" dirty="0">
                <a:latin typeface="宋体" pitchFamily="2" charset="-122"/>
              </a:rPr>
              <a:t>的比特流，编码并发送至媒体；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sz="2800" b="1" dirty="0">
                <a:latin typeface="宋体" pitchFamily="2" charset="-122"/>
              </a:rPr>
              <a:t>   接收来自于媒体的比特信号，解码并转发至</a:t>
            </a:r>
            <a:r>
              <a:rPr lang="en-US" altLang="zh-CN" sz="2800" b="1" dirty="0">
                <a:latin typeface="宋体" pitchFamily="2" charset="-122"/>
              </a:rPr>
              <a:t>MAC</a:t>
            </a:r>
            <a:r>
              <a:rPr lang="zh-CN" altLang="en-US" sz="2800" b="1" dirty="0">
                <a:latin typeface="宋体" pitchFamily="2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zh-CN" altLang="en-US" sz="2800" b="1" dirty="0">
                <a:latin typeface="宋体" pitchFamily="2" charset="-122"/>
              </a:rPr>
              <a:t>   向</a:t>
            </a:r>
            <a:r>
              <a:rPr lang="en-US" altLang="zh-CN" sz="2800" b="1" dirty="0">
                <a:latin typeface="宋体" pitchFamily="2" charset="-122"/>
              </a:rPr>
              <a:t>MAC</a:t>
            </a:r>
            <a:r>
              <a:rPr lang="zh-CN" altLang="en-US" sz="2800" b="1" dirty="0">
                <a:latin typeface="宋体" pitchFamily="2" charset="-122"/>
              </a:rPr>
              <a:t>报告媒体的状态（冲突？比特传输正确</a:t>
            </a:r>
            <a:r>
              <a:rPr lang="en-US" altLang="zh-CN" sz="2800" b="1" dirty="0">
                <a:latin typeface="宋体" pitchFamily="2" charset="-122"/>
              </a:rPr>
              <a:t>/</a:t>
            </a:r>
            <a:r>
              <a:rPr lang="zh-CN" altLang="en-US" sz="2800" b="1" dirty="0">
                <a:latin typeface="宋体" pitchFamily="2" charset="-122"/>
              </a:rPr>
              <a:t>错误？）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宋体" pitchFamily="2" charset="-122"/>
              <a:buChar char="★"/>
            </a:pP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使用的比特信号编码：曼彻斯特编码；</a:t>
            </a:r>
            <a:endParaRPr lang="zh-CN" altLang="en-US" sz="2800" dirty="0">
              <a:latin typeface="宋体" pitchFamily="2" charset="-122"/>
            </a:endParaRPr>
          </a:p>
          <a:p>
            <a:pPr>
              <a:buClr>
                <a:srgbClr val="FF0000"/>
              </a:buClr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04863" y="3635375"/>
            <a:ext cx="7937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04863" y="3635375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49400" y="364648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292350" y="36464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036888" y="364648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804863" y="410368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804863" y="410368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27000" y="228600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 </a:t>
            </a:r>
            <a:r>
              <a:rPr lang="en-US" altLang="zh-CN" b="1">
                <a:latin typeface="宋体" pitchFamily="2" charset="-122"/>
              </a:rPr>
              <a:t>CSMA/CD</a:t>
            </a:r>
            <a:r>
              <a:rPr lang="zh-CN" altLang="en-US" b="1">
                <a:latin typeface="宋体" pitchFamily="2" charset="-122"/>
              </a:rPr>
              <a:t>帧的格式</a:t>
            </a:r>
          </a:p>
        </p:txBody>
      </p:sp>
      <p:sp>
        <p:nvSpPr>
          <p:cNvPr id="1085459" name="Rectangle 1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36525" y="3860800"/>
            <a:ext cx="8855075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>
                <a:latin typeface="宋体" pitchFamily="2" charset="-122"/>
              </a:rPr>
              <a:t>DA</a:t>
            </a:r>
            <a:r>
              <a:rPr lang="zh-CN" altLang="en-US" sz="2000" b="1">
                <a:latin typeface="宋体" pitchFamily="2" charset="-122"/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I/G=0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，单地址，</a:t>
            </a:r>
            <a:r>
              <a:rPr lang="zh-CN" altLang="en-US" sz="2000" b="1">
                <a:latin typeface="宋体" pitchFamily="2" charset="-122"/>
              </a:rPr>
              <a:t>表示网络中的某个特定的结点；</a:t>
            </a:r>
          </a:p>
          <a:p>
            <a:pPr>
              <a:spcBef>
                <a:spcPct val="20000"/>
              </a:spcBef>
            </a:pPr>
            <a:r>
              <a:rPr lang="zh-CN" altLang="en-US" sz="2000" b="1">
                <a:latin typeface="宋体" pitchFamily="2" charset="-122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I/G=1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：成组地址</a:t>
            </a:r>
            <a:r>
              <a:rPr lang="zh-CN" altLang="en-US" sz="2000" b="1">
                <a:latin typeface="宋体" pitchFamily="2" charset="-122"/>
              </a:rPr>
              <a:t>，表示网络中的某些结点（包括广播地址）；</a:t>
            </a:r>
          </a:p>
          <a:p>
            <a:pPr>
              <a:spcBef>
                <a:spcPct val="20000"/>
              </a:spcBef>
            </a:pPr>
            <a:r>
              <a:rPr lang="zh-CN" altLang="en-US" sz="2000" b="1">
                <a:latin typeface="宋体" pitchFamily="2" charset="-122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U/L=0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：全局地址</a:t>
            </a:r>
            <a:r>
              <a:rPr lang="zh-CN" altLang="en-US" sz="2000" b="1">
                <a:latin typeface="宋体" pitchFamily="2" charset="-122"/>
              </a:rPr>
              <a:t>，全球统一管理的地址；</a:t>
            </a:r>
          </a:p>
          <a:p>
            <a:pPr>
              <a:spcBef>
                <a:spcPct val="20000"/>
              </a:spcBef>
            </a:pPr>
            <a:r>
              <a:rPr lang="zh-CN" altLang="en-US" sz="2000" b="1">
                <a:latin typeface="宋体" pitchFamily="2" charset="-122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U/L=1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：局部地址</a:t>
            </a:r>
            <a:r>
              <a:rPr lang="zh-CN" altLang="en-US" sz="2000" b="1">
                <a:latin typeface="宋体" pitchFamily="2" charset="-122"/>
              </a:rPr>
              <a:t>（内部地址），由本地管理员管理的地址</a:t>
            </a:r>
            <a:r>
              <a:rPr lang="en-US" altLang="zh-CN" sz="2000" b="1">
                <a:latin typeface="宋体" pitchFamily="2" charset="-122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宋体" pitchFamily="2" charset="-122"/>
              </a:rPr>
              <a:t>    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广播地址</a:t>
            </a:r>
            <a:r>
              <a:rPr lang="zh-CN" altLang="en-US" sz="2000" b="1">
                <a:latin typeface="宋体" pitchFamily="2" charset="-122"/>
              </a:rPr>
              <a:t>的地址字段的所有位均为</a:t>
            </a:r>
            <a:r>
              <a:rPr lang="en-US" altLang="zh-CN" sz="2000" b="1">
                <a:latin typeface="宋体" pitchFamily="2" charset="-122"/>
              </a:rPr>
              <a:t>1</a:t>
            </a:r>
            <a:r>
              <a:rPr lang="zh-CN" altLang="en-US" sz="2000" b="1">
                <a:latin typeface="宋体" pitchFamily="2" charset="-122"/>
              </a:rPr>
              <a:t>，表示本网络中的所有结点；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latin typeface="宋体" pitchFamily="2" charset="-122"/>
              </a:rPr>
              <a:t>SA</a:t>
            </a:r>
            <a:r>
              <a:rPr lang="zh-CN" altLang="en-US" sz="2000" b="1">
                <a:latin typeface="宋体" pitchFamily="2" charset="-122"/>
              </a:rPr>
              <a:t>：单地址。</a:t>
            </a:r>
          </a:p>
          <a:p>
            <a:pPr>
              <a:spcBef>
                <a:spcPct val="20000"/>
              </a:spcBef>
            </a:pPr>
            <a:r>
              <a:rPr lang="zh-CN" altLang="en-US" sz="2000" b="1">
                <a:latin typeface="宋体" pitchFamily="2" charset="-122"/>
              </a:rPr>
              <a:t>    如（</a:t>
            </a:r>
            <a:r>
              <a:rPr lang="en-US" altLang="zh-CN" sz="2000" b="1">
                <a:latin typeface="宋体" pitchFamily="2" charset="-122"/>
              </a:rPr>
              <a:t>IPconfig /all</a:t>
            </a:r>
            <a:r>
              <a:rPr lang="zh-CN" altLang="en-US" sz="2000" b="1">
                <a:latin typeface="宋体" pitchFamily="2" charset="-122"/>
              </a:rPr>
              <a:t>）：</a:t>
            </a:r>
            <a:r>
              <a:rPr lang="en-US" altLang="zh-CN" sz="2000" b="1">
                <a:latin typeface="宋体" pitchFamily="2" charset="-122"/>
              </a:rPr>
              <a:t>00-0D-60-13-60-CA</a:t>
            </a:r>
            <a:r>
              <a:rPr lang="zh-CN" altLang="en-US" sz="2000" b="1">
                <a:latin typeface="宋体" pitchFamily="2" charset="-122"/>
              </a:rPr>
              <a:t>， </a:t>
            </a:r>
            <a:r>
              <a:rPr lang="en-US" altLang="zh-CN" sz="2000" b="1">
                <a:latin typeface="宋体" pitchFamily="2" charset="-122"/>
              </a:rPr>
              <a:t>00-04-23-86-B2-C0</a:t>
            </a:r>
          </a:p>
        </p:txBody>
      </p: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533400" y="990600"/>
            <a:ext cx="7848600" cy="1079500"/>
            <a:chOff x="336" y="624"/>
            <a:chExt cx="4944" cy="680"/>
          </a:xfrm>
        </p:grpSpPr>
        <p:grpSp>
          <p:nvGrpSpPr>
            <p:cNvPr id="36891" name="Group 23"/>
            <p:cNvGrpSpPr>
              <a:grpSpLocks/>
            </p:cNvGrpSpPr>
            <p:nvPr/>
          </p:nvGrpSpPr>
          <p:grpSpPr bwMode="auto">
            <a:xfrm>
              <a:off x="336" y="624"/>
              <a:ext cx="4944" cy="489"/>
              <a:chOff x="336" y="624"/>
              <a:chExt cx="4944" cy="489"/>
            </a:xfrm>
          </p:grpSpPr>
          <p:sp>
            <p:nvSpPr>
              <p:cNvPr id="36902" name="Rectangle 24"/>
              <p:cNvSpPr>
                <a:spLocks noChangeArrowheads="1"/>
              </p:cNvSpPr>
              <p:nvPr/>
            </p:nvSpPr>
            <p:spPr bwMode="auto">
              <a:xfrm>
                <a:off x="2407" y="79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Rectangle 25"/>
              <p:cNvSpPr>
                <a:spLocks noChangeArrowheads="1"/>
              </p:cNvSpPr>
              <p:nvPr/>
            </p:nvSpPr>
            <p:spPr bwMode="auto">
              <a:xfrm>
                <a:off x="3779" y="796"/>
                <a:ext cx="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Rectangle 26"/>
              <p:cNvSpPr>
                <a:spLocks noChangeArrowheads="1"/>
              </p:cNvSpPr>
              <p:nvPr/>
            </p:nvSpPr>
            <p:spPr bwMode="auto">
              <a:xfrm>
                <a:off x="2407" y="110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Rectangle 27"/>
              <p:cNvSpPr>
                <a:spLocks noChangeArrowheads="1"/>
              </p:cNvSpPr>
              <p:nvPr/>
            </p:nvSpPr>
            <p:spPr bwMode="auto">
              <a:xfrm>
                <a:off x="3779" y="110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Rectangle 28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48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/>
                    <a:ea typeface="楷体"/>
                    <a:cs typeface="楷体"/>
                  </a:rPr>
                  <a:t>F</a:t>
                </a:r>
              </a:p>
            </p:txBody>
          </p:sp>
          <p:sp>
            <p:nvSpPr>
              <p:cNvPr id="36907" name="Rectangle 29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/>
                    <a:ea typeface="楷体"/>
                    <a:cs typeface="楷体"/>
                  </a:rPr>
                  <a:t>SFD</a:t>
                </a:r>
              </a:p>
            </p:txBody>
          </p:sp>
          <p:sp>
            <p:nvSpPr>
              <p:cNvPr id="36908" name="Rectangle 30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576" cy="240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/>
                    <a:ea typeface="楷体"/>
                    <a:cs typeface="楷体"/>
                  </a:rPr>
                  <a:t>DA</a:t>
                </a:r>
              </a:p>
            </p:txBody>
          </p:sp>
          <p:sp>
            <p:nvSpPr>
              <p:cNvPr id="36909" name="Rectangle 31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576" cy="240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/>
                    <a:ea typeface="楷体"/>
                    <a:cs typeface="楷体"/>
                  </a:rPr>
                  <a:t>SA</a:t>
                </a:r>
              </a:p>
            </p:txBody>
          </p:sp>
          <p:sp>
            <p:nvSpPr>
              <p:cNvPr id="36910" name="Rectangle 32"/>
              <p:cNvSpPr>
                <a:spLocks noChangeArrowheads="1"/>
              </p:cNvSpPr>
              <p:nvPr/>
            </p:nvSpPr>
            <p:spPr bwMode="auto">
              <a:xfrm>
                <a:off x="2448" y="864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/>
                    <a:ea typeface="楷体"/>
                    <a:cs typeface="楷体"/>
                  </a:rPr>
                  <a:t>L/T</a:t>
                </a:r>
              </a:p>
            </p:txBody>
          </p:sp>
          <p:sp>
            <p:nvSpPr>
              <p:cNvPr id="36911" name="Rectangle 33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96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/>
                    <a:ea typeface="楷体"/>
                    <a:cs typeface="楷体"/>
                  </a:rPr>
                  <a:t>DATA</a:t>
                </a:r>
              </a:p>
            </p:txBody>
          </p:sp>
          <p:sp>
            <p:nvSpPr>
              <p:cNvPr id="36912" name="Rectangle 34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/>
                    <a:ea typeface="楷体"/>
                    <a:cs typeface="楷体"/>
                  </a:rPr>
                  <a:t>PAD</a:t>
                </a:r>
              </a:p>
            </p:txBody>
          </p:sp>
          <p:sp>
            <p:nvSpPr>
              <p:cNvPr id="36913" name="Rectangle 35"/>
              <p:cNvSpPr>
                <a:spLocks noChangeArrowheads="1"/>
              </p:cNvSpPr>
              <p:nvPr/>
            </p:nvSpPr>
            <p:spPr bwMode="auto">
              <a:xfrm>
                <a:off x="4368" y="864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/>
                    <a:ea typeface="楷体"/>
                    <a:cs typeface="楷体"/>
                  </a:rPr>
                  <a:t>FCS</a:t>
                </a:r>
              </a:p>
            </p:txBody>
          </p:sp>
          <p:sp>
            <p:nvSpPr>
              <p:cNvPr id="36914" name="Rectangle 36"/>
              <p:cNvSpPr>
                <a:spLocks noChangeArrowheads="1"/>
              </p:cNvSpPr>
              <p:nvPr/>
            </p:nvSpPr>
            <p:spPr bwMode="auto">
              <a:xfrm>
                <a:off x="336" y="624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7</a:t>
                </a:r>
              </a:p>
            </p:txBody>
          </p:sp>
          <p:sp>
            <p:nvSpPr>
              <p:cNvPr id="36915" name="Rectangle 37"/>
              <p:cNvSpPr>
                <a:spLocks noChangeArrowheads="1"/>
              </p:cNvSpPr>
              <p:nvPr/>
            </p:nvSpPr>
            <p:spPr bwMode="auto">
              <a:xfrm>
                <a:off x="816" y="624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1</a:t>
                </a:r>
              </a:p>
            </p:txBody>
          </p:sp>
          <p:sp>
            <p:nvSpPr>
              <p:cNvPr id="36916" name="Rectangle 38"/>
              <p:cNvSpPr>
                <a:spLocks noChangeArrowheads="1"/>
              </p:cNvSpPr>
              <p:nvPr/>
            </p:nvSpPr>
            <p:spPr bwMode="auto">
              <a:xfrm>
                <a:off x="1296" y="624"/>
                <a:ext cx="57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6</a:t>
                </a:r>
              </a:p>
            </p:txBody>
          </p:sp>
          <p:sp>
            <p:nvSpPr>
              <p:cNvPr id="36917" name="Rectangle 39"/>
              <p:cNvSpPr>
                <a:spLocks noChangeArrowheads="1"/>
              </p:cNvSpPr>
              <p:nvPr/>
            </p:nvSpPr>
            <p:spPr bwMode="auto">
              <a:xfrm>
                <a:off x="1872" y="624"/>
                <a:ext cx="57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6</a:t>
                </a:r>
              </a:p>
            </p:txBody>
          </p:sp>
          <p:sp>
            <p:nvSpPr>
              <p:cNvPr id="36918" name="Rectangle 40"/>
              <p:cNvSpPr>
                <a:spLocks noChangeArrowheads="1"/>
              </p:cNvSpPr>
              <p:nvPr/>
            </p:nvSpPr>
            <p:spPr bwMode="auto">
              <a:xfrm>
                <a:off x="2448" y="624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2</a:t>
                </a:r>
              </a:p>
            </p:txBody>
          </p:sp>
          <p:sp>
            <p:nvSpPr>
              <p:cNvPr id="36919" name="Rectangle 41"/>
              <p:cNvSpPr>
                <a:spLocks noChangeArrowheads="1"/>
              </p:cNvSpPr>
              <p:nvPr/>
            </p:nvSpPr>
            <p:spPr bwMode="auto">
              <a:xfrm>
                <a:off x="2928" y="624"/>
                <a:ext cx="9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0-1500</a:t>
                </a:r>
              </a:p>
            </p:txBody>
          </p:sp>
          <p:sp>
            <p:nvSpPr>
              <p:cNvPr id="36920" name="Rectangle 42"/>
              <p:cNvSpPr>
                <a:spLocks noChangeArrowheads="1"/>
              </p:cNvSpPr>
              <p:nvPr/>
            </p:nvSpPr>
            <p:spPr bwMode="auto">
              <a:xfrm>
                <a:off x="3888" y="624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0-46</a:t>
                </a:r>
              </a:p>
            </p:txBody>
          </p:sp>
          <p:sp>
            <p:nvSpPr>
              <p:cNvPr id="36921" name="Rectangle 43"/>
              <p:cNvSpPr>
                <a:spLocks noChangeArrowheads="1"/>
              </p:cNvSpPr>
              <p:nvPr/>
            </p:nvSpPr>
            <p:spPr bwMode="auto">
              <a:xfrm>
                <a:off x="4368" y="624"/>
                <a:ext cx="91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latin typeface="楷体"/>
                    <a:ea typeface="楷体"/>
                    <a:cs typeface="楷体"/>
                  </a:rPr>
                  <a:t>4 </a:t>
                </a:r>
                <a:r>
                  <a:rPr lang="zh-CN" altLang="en-US" sz="1800" b="1">
                    <a:latin typeface="楷体"/>
                    <a:ea typeface="楷体"/>
                    <a:cs typeface="楷体"/>
                  </a:rPr>
                  <a:t>（字节）</a:t>
                </a:r>
              </a:p>
            </p:txBody>
          </p:sp>
        </p:grpSp>
        <p:sp>
          <p:nvSpPr>
            <p:cNvPr id="36892" name="Line 44"/>
            <p:cNvSpPr>
              <a:spLocks noChangeShapeType="1"/>
            </p:cNvSpPr>
            <p:nvPr/>
          </p:nvSpPr>
          <p:spPr bwMode="auto">
            <a:xfrm>
              <a:off x="340" y="107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45"/>
            <p:cNvSpPr>
              <a:spLocks noChangeShapeType="1"/>
            </p:cNvSpPr>
            <p:nvPr/>
          </p:nvSpPr>
          <p:spPr bwMode="auto">
            <a:xfrm>
              <a:off x="2925" y="107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46"/>
            <p:cNvSpPr>
              <a:spLocks noChangeShapeType="1"/>
            </p:cNvSpPr>
            <p:nvPr/>
          </p:nvSpPr>
          <p:spPr bwMode="auto">
            <a:xfrm>
              <a:off x="4377" y="107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47"/>
            <p:cNvSpPr>
              <a:spLocks noChangeShapeType="1"/>
            </p:cNvSpPr>
            <p:nvPr/>
          </p:nvSpPr>
          <p:spPr bwMode="auto">
            <a:xfrm>
              <a:off x="4876" y="107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48"/>
            <p:cNvSpPr>
              <a:spLocks noChangeShapeType="1"/>
            </p:cNvSpPr>
            <p:nvPr/>
          </p:nvSpPr>
          <p:spPr bwMode="auto">
            <a:xfrm>
              <a:off x="340" y="1207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49"/>
            <p:cNvSpPr>
              <a:spLocks noChangeShapeType="1"/>
            </p:cNvSpPr>
            <p:nvPr/>
          </p:nvSpPr>
          <p:spPr bwMode="auto">
            <a:xfrm>
              <a:off x="1927" y="1207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50"/>
            <p:cNvSpPr>
              <a:spLocks noChangeShapeType="1"/>
            </p:cNvSpPr>
            <p:nvPr/>
          </p:nvSpPr>
          <p:spPr bwMode="auto">
            <a:xfrm>
              <a:off x="4785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51"/>
            <p:cNvSpPr>
              <a:spLocks noChangeShapeType="1"/>
            </p:cNvSpPr>
            <p:nvPr/>
          </p:nvSpPr>
          <p:spPr bwMode="auto">
            <a:xfrm flipH="1">
              <a:off x="4377" y="120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Text Box 52"/>
            <p:cNvSpPr txBox="1">
              <a:spLocks noChangeArrowheads="1"/>
            </p:cNvSpPr>
            <p:nvPr/>
          </p:nvSpPr>
          <p:spPr bwMode="auto">
            <a:xfrm>
              <a:off x="1243" y="1092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帧头部</a:t>
              </a:r>
            </a:p>
          </p:txBody>
        </p:sp>
        <p:sp>
          <p:nvSpPr>
            <p:cNvPr id="36901" name="Text Box 53"/>
            <p:cNvSpPr txBox="1">
              <a:spLocks noChangeArrowheads="1"/>
            </p:cNvSpPr>
            <p:nvPr/>
          </p:nvSpPr>
          <p:spPr bwMode="auto">
            <a:xfrm>
              <a:off x="4411" y="1086"/>
              <a:ext cx="3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尾部</a:t>
              </a:r>
            </a:p>
          </p:txBody>
        </p:sp>
      </p:grpSp>
      <p:sp>
        <p:nvSpPr>
          <p:cNvPr id="36887" name="Text Box 54"/>
          <p:cNvSpPr txBox="1">
            <a:spLocks noChangeArrowheads="1"/>
          </p:cNvSpPr>
          <p:nvPr/>
        </p:nvSpPr>
        <p:spPr bwMode="auto">
          <a:xfrm>
            <a:off x="109538" y="2136775"/>
            <a:ext cx="885507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</a:rPr>
              <a:t>前导码（</a:t>
            </a:r>
            <a:r>
              <a:rPr lang="en-US" altLang="zh-CN" sz="2000" b="1" dirty="0">
                <a:latin typeface="宋体" pitchFamily="2" charset="-122"/>
              </a:rPr>
              <a:t>F</a:t>
            </a:r>
            <a:r>
              <a:rPr lang="zh-CN" altLang="en-US" sz="2000" b="1" dirty="0">
                <a:latin typeface="宋体" pitchFamily="2" charset="-122"/>
              </a:rPr>
              <a:t>）  </a:t>
            </a:r>
            <a:r>
              <a:rPr lang="en-US" altLang="zh-CN" sz="2000" b="1" dirty="0">
                <a:latin typeface="宋体" pitchFamily="2" charset="-122"/>
              </a:rPr>
              <a:t>10101010101010</a:t>
            </a:r>
            <a:r>
              <a:rPr lang="en-US" altLang="zh-CN" sz="2000" b="1" dirty="0"/>
              <a:t>………</a:t>
            </a:r>
            <a:r>
              <a:rPr lang="en-US" altLang="zh-CN" sz="2000" b="1" dirty="0">
                <a:latin typeface="宋体" pitchFamily="2" charset="-122"/>
              </a:rPr>
              <a:t>.10101010 (7</a:t>
            </a:r>
            <a:r>
              <a:rPr lang="zh-CN" altLang="en-US" sz="2000" b="1" dirty="0">
                <a:latin typeface="宋体" pitchFamily="2" charset="-122"/>
              </a:rPr>
              <a:t>个字节），同步用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</a:rPr>
              <a:t>帧开始标志（</a:t>
            </a:r>
            <a:r>
              <a:rPr lang="en-US" altLang="zh-CN" sz="2000" b="1" dirty="0">
                <a:latin typeface="宋体" pitchFamily="2" charset="-122"/>
              </a:rPr>
              <a:t>SFD</a:t>
            </a:r>
            <a:r>
              <a:rPr lang="zh-CN" altLang="en-US" sz="2000" b="1" dirty="0">
                <a:latin typeface="宋体" pitchFamily="2" charset="-122"/>
              </a:rPr>
              <a:t>）  </a:t>
            </a:r>
            <a:r>
              <a:rPr lang="en-US" altLang="zh-CN" sz="2000" b="1" dirty="0">
                <a:latin typeface="宋体" pitchFamily="2" charset="-122"/>
              </a:rPr>
              <a:t>101010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11 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latin typeface="宋体" pitchFamily="2" charset="-122"/>
              </a:rPr>
              <a:t>信宿地址（</a:t>
            </a:r>
            <a:r>
              <a:rPr lang="en-US" altLang="zh-CN" sz="2000" b="1" dirty="0">
                <a:latin typeface="宋体" pitchFamily="2" charset="-122"/>
              </a:rPr>
              <a:t>DA</a:t>
            </a:r>
            <a:r>
              <a:rPr lang="zh-CN" altLang="en-US" sz="2000" b="1" dirty="0">
                <a:latin typeface="宋体" pitchFamily="2" charset="-122"/>
              </a:rPr>
              <a:t>）、信源地址（</a:t>
            </a:r>
            <a:r>
              <a:rPr lang="en-US" altLang="zh-CN" sz="2000" b="1" dirty="0">
                <a:latin typeface="宋体" pitchFamily="2" charset="-122"/>
              </a:rPr>
              <a:t>SA</a:t>
            </a:r>
            <a:r>
              <a:rPr lang="zh-CN" altLang="en-US" sz="2000" b="1" dirty="0">
                <a:latin typeface="宋体" pitchFamily="2" charset="-122"/>
              </a:rPr>
              <a:t>）：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MAC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地址</a:t>
            </a:r>
          </a:p>
        </p:txBody>
      </p:sp>
      <p:sp>
        <p:nvSpPr>
          <p:cNvPr id="36888" name="Rectangle 55"/>
          <p:cNvSpPr>
            <a:spLocks noChangeArrowheads="1"/>
          </p:cNvSpPr>
          <p:nvPr/>
        </p:nvSpPr>
        <p:spPr bwMode="auto">
          <a:xfrm>
            <a:off x="1908175" y="3429000"/>
            <a:ext cx="503238" cy="360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I/G</a:t>
            </a:r>
          </a:p>
        </p:txBody>
      </p:sp>
      <p:sp>
        <p:nvSpPr>
          <p:cNvPr id="36889" name="Rectangle 56"/>
          <p:cNvSpPr>
            <a:spLocks noChangeArrowheads="1"/>
          </p:cNvSpPr>
          <p:nvPr/>
        </p:nvSpPr>
        <p:spPr bwMode="auto">
          <a:xfrm>
            <a:off x="2413000" y="3429000"/>
            <a:ext cx="503238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U/L</a:t>
            </a:r>
          </a:p>
        </p:txBody>
      </p:sp>
      <p:sp>
        <p:nvSpPr>
          <p:cNvPr id="36890" name="Rectangle 57"/>
          <p:cNvSpPr>
            <a:spLocks noChangeArrowheads="1"/>
          </p:cNvSpPr>
          <p:nvPr/>
        </p:nvSpPr>
        <p:spPr bwMode="auto">
          <a:xfrm>
            <a:off x="2916238" y="3429000"/>
            <a:ext cx="2663825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46</a:t>
            </a:r>
            <a:r>
              <a:rPr lang="zh-CN" altLang="en-US" sz="1600" b="1"/>
              <a:t>位地址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04863" y="3635375"/>
            <a:ext cx="7937" cy="206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804863" y="3635375"/>
            <a:ext cx="7937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49400" y="364648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292350" y="36464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036888" y="364648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Rectangle 11"/>
          <p:cNvSpPr>
            <a:spLocks noChangeArrowheads="1"/>
          </p:cNvSpPr>
          <p:nvPr/>
        </p:nvSpPr>
        <p:spPr bwMode="auto">
          <a:xfrm>
            <a:off x="6548438" y="36464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6548438" y="3635375"/>
            <a:ext cx="952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804863" y="410368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8" name="Rectangle 14"/>
          <p:cNvSpPr>
            <a:spLocks noChangeArrowheads="1"/>
          </p:cNvSpPr>
          <p:nvPr/>
        </p:nvSpPr>
        <p:spPr bwMode="auto">
          <a:xfrm>
            <a:off x="804863" y="410368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9" name="Rectangle 17"/>
          <p:cNvSpPr>
            <a:spLocks noChangeArrowheads="1"/>
          </p:cNvSpPr>
          <p:nvPr/>
        </p:nvSpPr>
        <p:spPr bwMode="auto">
          <a:xfrm>
            <a:off x="6548438" y="41036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127000" y="228600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 </a:t>
            </a:r>
            <a:r>
              <a:rPr lang="en-US" altLang="zh-CN" b="1">
                <a:latin typeface="宋体" pitchFamily="2" charset="-122"/>
              </a:rPr>
              <a:t>CSMA/CD</a:t>
            </a:r>
            <a:r>
              <a:rPr lang="zh-CN" altLang="en-US" b="1">
                <a:latin typeface="宋体" pitchFamily="2" charset="-122"/>
              </a:rPr>
              <a:t>帧的格式</a:t>
            </a:r>
          </a:p>
        </p:txBody>
      </p:sp>
      <p:grpSp>
        <p:nvGrpSpPr>
          <p:cNvPr id="37901" name="Group 19"/>
          <p:cNvGrpSpPr>
            <a:grpSpLocks/>
          </p:cNvGrpSpPr>
          <p:nvPr/>
        </p:nvGrpSpPr>
        <p:grpSpPr bwMode="auto">
          <a:xfrm>
            <a:off x="533400" y="990600"/>
            <a:ext cx="7848600" cy="776288"/>
            <a:chOff x="336" y="624"/>
            <a:chExt cx="4944" cy="489"/>
          </a:xfrm>
        </p:grpSpPr>
        <p:sp>
          <p:nvSpPr>
            <p:cNvPr id="37914" name="Rectangle 20"/>
            <p:cNvSpPr>
              <a:spLocks noChangeArrowheads="1"/>
            </p:cNvSpPr>
            <p:nvPr/>
          </p:nvSpPr>
          <p:spPr bwMode="auto">
            <a:xfrm>
              <a:off x="2407" y="796"/>
              <a:ext cx="6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Rectangle 21"/>
            <p:cNvSpPr>
              <a:spLocks noChangeArrowheads="1"/>
            </p:cNvSpPr>
            <p:nvPr/>
          </p:nvSpPr>
          <p:spPr bwMode="auto">
            <a:xfrm>
              <a:off x="3779" y="796"/>
              <a:ext cx="5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Rectangle 22"/>
            <p:cNvSpPr>
              <a:spLocks noChangeArrowheads="1"/>
            </p:cNvSpPr>
            <p:nvPr/>
          </p:nvSpPr>
          <p:spPr bwMode="auto">
            <a:xfrm>
              <a:off x="2407" y="110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Rectangle 23"/>
            <p:cNvSpPr>
              <a:spLocks noChangeArrowheads="1"/>
            </p:cNvSpPr>
            <p:nvPr/>
          </p:nvSpPr>
          <p:spPr bwMode="auto">
            <a:xfrm>
              <a:off x="3779" y="1107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Rectangle 24"/>
            <p:cNvSpPr>
              <a:spLocks noChangeArrowheads="1"/>
            </p:cNvSpPr>
            <p:nvPr/>
          </p:nvSpPr>
          <p:spPr bwMode="auto">
            <a:xfrm>
              <a:off x="336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F</a:t>
              </a:r>
            </a:p>
          </p:txBody>
        </p:sp>
        <p:sp>
          <p:nvSpPr>
            <p:cNvPr id="37919" name="Rectangle 25"/>
            <p:cNvSpPr>
              <a:spLocks noChangeArrowheads="1"/>
            </p:cNvSpPr>
            <p:nvPr/>
          </p:nvSpPr>
          <p:spPr bwMode="auto">
            <a:xfrm>
              <a:off x="816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SFD</a:t>
              </a:r>
            </a:p>
          </p:txBody>
        </p:sp>
        <p:sp>
          <p:nvSpPr>
            <p:cNvPr id="37920" name="Rectangle 26"/>
            <p:cNvSpPr>
              <a:spLocks noChangeArrowheads="1"/>
            </p:cNvSpPr>
            <p:nvPr/>
          </p:nvSpPr>
          <p:spPr bwMode="auto">
            <a:xfrm>
              <a:off x="1296" y="8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DA</a:t>
              </a:r>
            </a:p>
          </p:txBody>
        </p:sp>
        <p:sp>
          <p:nvSpPr>
            <p:cNvPr id="37921" name="Rectangle 27"/>
            <p:cNvSpPr>
              <a:spLocks noChangeArrowheads="1"/>
            </p:cNvSpPr>
            <p:nvPr/>
          </p:nvSpPr>
          <p:spPr bwMode="auto">
            <a:xfrm>
              <a:off x="1872" y="8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SA</a:t>
              </a:r>
            </a:p>
          </p:txBody>
        </p:sp>
        <p:sp>
          <p:nvSpPr>
            <p:cNvPr id="37922" name="Rectangle 28"/>
            <p:cNvSpPr>
              <a:spLocks noChangeArrowheads="1"/>
            </p:cNvSpPr>
            <p:nvPr/>
          </p:nvSpPr>
          <p:spPr bwMode="auto">
            <a:xfrm>
              <a:off x="2448" y="864"/>
              <a:ext cx="480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L/T</a:t>
              </a:r>
            </a:p>
          </p:txBody>
        </p:sp>
        <p:sp>
          <p:nvSpPr>
            <p:cNvPr id="37923" name="Rectangle 29"/>
            <p:cNvSpPr>
              <a:spLocks noChangeArrowheads="1"/>
            </p:cNvSpPr>
            <p:nvPr/>
          </p:nvSpPr>
          <p:spPr bwMode="auto">
            <a:xfrm>
              <a:off x="2928" y="864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DATA</a:t>
              </a:r>
            </a:p>
          </p:txBody>
        </p:sp>
        <p:sp>
          <p:nvSpPr>
            <p:cNvPr id="37924" name="Rectangle 30"/>
            <p:cNvSpPr>
              <a:spLocks noChangeArrowheads="1"/>
            </p:cNvSpPr>
            <p:nvPr/>
          </p:nvSpPr>
          <p:spPr bwMode="auto">
            <a:xfrm>
              <a:off x="3888" y="864"/>
              <a:ext cx="480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PAD</a:t>
              </a:r>
            </a:p>
          </p:txBody>
        </p:sp>
        <p:sp>
          <p:nvSpPr>
            <p:cNvPr id="37925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480" cy="24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FCS</a:t>
              </a:r>
            </a:p>
          </p:txBody>
        </p:sp>
        <p:sp>
          <p:nvSpPr>
            <p:cNvPr id="37926" name="Rectangle 32"/>
            <p:cNvSpPr>
              <a:spLocks noChangeArrowheads="1"/>
            </p:cNvSpPr>
            <p:nvPr/>
          </p:nvSpPr>
          <p:spPr bwMode="auto">
            <a:xfrm>
              <a:off x="336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7</a:t>
              </a:r>
            </a:p>
          </p:txBody>
        </p:sp>
        <p:sp>
          <p:nvSpPr>
            <p:cNvPr id="37927" name="Rectangle 33"/>
            <p:cNvSpPr>
              <a:spLocks noChangeArrowheads="1"/>
            </p:cNvSpPr>
            <p:nvPr/>
          </p:nvSpPr>
          <p:spPr bwMode="auto">
            <a:xfrm>
              <a:off x="816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37928" name="Rectangle 34"/>
            <p:cNvSpPr>
              <a:spLocks noChangeArrowheads="1"/>
            </p:cNvSpPr>
            <p:nvPr/>
          </p:nvSpPr>
          <p:spPr bwMode="auto">
            <a:xfrm>
              <a:off x="1296" y="62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6</a:t>
              </a:r>
            </a:p>
          </p:txBody>
        </p:sp>
        <p:sp>
          <p:nvSpPr>
            <p:cNvPr id="37929" name="Rectangle 35"/>
            <p:cNvSpPr>
              <a:spLocks noChangeArrowheads="1"/>
            </p:cNvSpPr>
            <p:nvPr/>
          </p:nvSpPr>
          <p:spPr bwMode="auto">
            <a:xfrm>
              <a:off x="1872" y="62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6</a:t>
              </a:r>
            </a:p>
          </p:txBody>
        </p:sp>
        <p:sp>
          <p:nvSpPr>
            <p:cNvPr id="37930" name="Rectangle 36"/>
            <p:cNvSpPr>
              <a:spLocks noChangeArrowheads="1"/>
            </p:cNvSpPr>
            <p:nvPr/>
          </p:nvSpPr>
          <p:spPr bwMode="auto">
            <a:xfrm>
              <a:off x="2448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2</a:t>
              </a:r>
            </a:p>
          </p:txBody>
        </p:sp>
        <p:sp>
          <p:nvSpPr>
            <p:cNvPr id="37931" name="Rectangle 37"/>
            <p:cNvSpPr>
              <a:spLocks noChangeArrowheads="1"/>
            </p:cNvSpPr>
            <p:nvPr/>
          </p:nvSpPr>
          <p:spPr bwMode="auto">
            <a:xfrm>
              <a:off x="2928" y="624"/>
              <a:ext cx="9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0-1500</a:t>
              </a:r>
            </a:p>
          </p:txBody>
        </p:sp>
        <p:sp>
          <p:nvSpPr>
            <p:cNvPr id="37932" name="Rectangle 38"/>
            <p:cNvSpPr>
              <a:spLocks noChangeArrowheads="1"/>
            </p:cNvSpPr>
            <p:nvPr/>
          </p:nvSpPr>
          <p:spPr bwMode="auto">
            <a:xfrm>
              <a:off x="3888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0-46</a:t>
              </a:r>
            </a:p>
          </p:txBody>
        </p:sp>
        <p:sp>
          <p:nvSpPr>
            <p:cNvPr id="37933" name="Rectangle 39"/>
            <p:cNvSpPr>
              <a:spLocks noChangeArrowheads="1"/>
            </p:cNvSpPr>
            <p:nvPr/>
          </p:nvSpPr>
          <p:spPr bwMode="auto">
            <a:xfrm>
              <a:off x="4368" y="624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4 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（字节）</a:t>
              </a:r>
            </a:p>
          </p:txBody>
        </p:sp>
      </p:grpSp>
      <p:sp>
        <p:nvSpPr>
          <p:cNvPr id="1086504" name="Rectangle 4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7903" name="Text Box 41"/>
          <p:cNvSpPr txBox="1">
            <a:spLocks noChangeArrowheads="1"/>
          </p:cNvSpPr>
          <p:nvPr/>
        </p:nvSpPr>
        <p:spPr bwMode="auto">
          <a:xfrm>
            <a:off x="8610600" y="117475"/>
            <a:ext cx="48102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11</a:t>
            </a:r>
            <a:endParaRPr lang="en-US" altLang="zh-CN" dirty="0"/>
          </a:p>
        </p:txBody>
      </p:sp>
      <p:sp>
        <p:nvSpPr>
          <p:cNvPr id="37904" name="Text Box 42"/>
          <p:cNvSpPr txBox="1">
            <a:spLocks noChangeArrowheads="1"/>
          </p:cNvSpPr>
          <p:nvPr/>
        </p:nvSpPr>
        <p:spPr bwMode="auto">
          <a:xfrm>
            <a:off x="180975" y="2314575"/>
            <a:ext cx="8855075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L/T(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类型）</a:t>
            </a:r>
            <a:r>
              <a:rPr lang="en-US" altLang="zh-CN" b="1" dirty="0">
                <a:latin typeface="宋体" pitchFamily="2" charset="-122"/>
              </a:rPr>
              <a:t>- </a:t>
            </a:r>
            <a:r>
              <a:rPr lang="en-US" altLang="en-US" b="1" dirty="0"/>
              <a:t>＜</a:t>
            </a:r>
            <a:r>
              <a:rPr lang="en-US" altLang="zh-CN" b="1" dirty="0"/>
              <a:t>1536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DATA</a:t>
            </a:r>
            <a:r>
              <a:rPr lang="zh-CN" altLang="en-US" b="1" dirty="0">
                <a:latin typeface="宋体" pitchFamily="2" charset="-122"/>
              </a:rPr>
              <a:t>域的实际长度（有效数据）；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            </a:t>
            </a:r>
            <a:r>
              <a:rPr lang="zh-CN" altLang="en-US" b="1" dirty="0"/>
              <a:t>≥</a:t>
            </a:r>
            <a:r>
              <a:rPr lang="en-US" altLang="zh-CN" b="1" dirty="0"/>
              <a:t>1536</a:t>
            </a:r>
            <a:r>
              <a:rPr lang="zh-CN" altLang="en-US" b="1" dirty="0" smtClean="0"/>
              <a:t>（如：</a:t>
            </a:r>
            <a:r>
              <a:rPr lang="en-US" altLang="zh-CN" b="1" dirty="0" smtClean="0"/>
              <a:t>0x6000</a:t>
            </a:r>
            <a:r>
              <a:rPr lang="zh-CN" altLang="en-US" b="1" dirty="0"/>
              <a:t>），帧类型；</a:t>
            </a:r>
            <a:endParaRPr lang="zh-CN" altLang="en-US" b="1" dirty="0">
              <a:latin typeface="宋体" pitchFamily="2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1" dirty="0">
                <a:latin typeface="宋体" pitchFamily="2" charset="-122"/>
              </a:rPr>
              <a:t>用户数据（</a:t>
            </a:r>
            <a:r>
              <a:rPr lang="en-US" altLang="zh-CN" b="1" dirty="0">
                <a:latin typeface="宋体" pitchFamily="2" charset="-122"/>
              </a:rPr>
              <a:t>DATA</a:t>
            </a:r>
            <a:r>
              <a:rPr lang="zh-CN" altLang="en-US" b="1" dirty="0">
                <a:latin typeface="宋体" pitchFamily="2" charset="-122"/>
              </a:rPr>
              <a:t>）：小于等于</a:t>
            </a:r>
            <a:r>
              <a:rPr lang="en-US" altLang="zh-CN" b="1" dirty="0">
                <a:latin typeface="宋体" pitchFamily="2" charset="-122"/>
              </a:rPr>
              <a:t>1500</a:t>
            </a:r>
            <a:r>
              <a:rPr lang="zh-CN" altLang="en-US" b="1" dirty="0">
                <a:latin typeface="宋体" pitchFamily="2" charset="-122"/>
              </a:rPr>
              <a:t>字节，存放高层</a:t>
            </a:r>
            <a:r>
              <a:rPr lang="en-US" altLang="zh-CN" b="1" dirty="0">
                <a:latin typeface="宋体" pitchFamily="2" charset="-122"/>
              </a:rPr>
              <a:t>LLC</a:t>
            </a:r>
            <a:r>
              <a:rPr lang="zh-CN" altLang="en-US" b="1" dirty="0">
                <a:latin typeface="宋体" pitchFamily="2" charset="-122"/>
              </a:rPr>
              <a:t>的信息；</a:t>
            </a:r>
            <a:endParaRPr lang="zh-CN" altLang="en-US" dirty="0">
              <a:latin typeface="宋体" pitchFamily="2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1" dirty="0">
                <a:latin typeface="宋体" pitchFamily="2" charset="-122"/>
              </a:rPr>
              <a:t>填充字段（</a:t>
            </a:r>
            <a:r>
              <a:rPr lang="en-US" altLang="zh-CN" b="1" dirty="0">
                <a:latin typeface="宋体" pitchFamily="2" charset="-122"/>
              </a:rPr>
              <a:t>PAD</a:t>
            </a:r>
            <a:r>
              <a:rPr lang="zh-CN" altLang="en-US" b="1" dirty="0">
                <a:latin typeface="宋体" pitchFamily="2" charset="-122"/>
              </a:rPr>
              <a:t>）：不大于</a:t>
            </a:r>
            <a:r>
              <a:rPr lang="en-US" altLang="zh-CN" b="1" dirty="0">
                <a:latin typeface="宋体" pitchFamily="2" charset="-122"/>
              </a:rPr>
              <a:t>46</a:t>
            </a:r>
            <a:r>
              <a:rPr lang="zh-CN" altLang="en-US" b="1" dirty="0">
                <a:latin typeface="宋体" pitchFamily="2" charset="-122"/>
              </a:rPr>
              <a:t>字节，采用填充无用字符的方式（以字节为单位）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保证整个帧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长度（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DA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～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FCS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）不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小于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64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个字节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ct val="40000"/>
              </a:spcBef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或者  “</a:t>
            </a:r>
            <a:r>
              <a:rPr lang="en-US" altLang="zh-CN" b="1" dirty="0" smtClean="0">
                <a:latin typeface="宋体" pitchFamily="2" charset="-122"/>
              </a:rPr>
              <a:t>DATA+PAD</a:t>
            </a:r>
            <a:r>
              <a:rPr lang="zh-CN" altLang="en-US" b="1" dirty="0" smtClean="0">
                <a:latin typeface="宋体" pitchFamily="2" charset="-122"/>
              </a:rPr>
              <a:t>”的长度：</a:t>
            </a:r>
            <a:r>
              <a:rPr lang="en-US" altLang="zh-CN" b="1" dirty="0" smtClean="0">
                <a:latin typeface="宋体" pitchFamily="2" charset="-122"/>
              </a:rPr>
              <a:t>46</a:t>
            </a:r>
            <a:r>
              <a:rPr lang="zh-CN" altLang="en-US" b="1" dirty="0" smtClean="0">
                <a:latin typeface="宋体" pitchFamily="2" charset="-122"/>
              </a:rPr>
              <a:t>～</a:t>
            </a:r>
            <a:r>
              <a:rPr lang="en-US" altLang="zh-CN" b="1" dirty="0" smtClean="0">
                <a:latin typeface="宋体" pitchFamily="2" charset="-122"/>
              </a:rPr>
              <a:t>1500</a:t>
            </a:r>
            <a:r>
              <a:rPr lang="zh-CN" altLang="en-US" b="1" dirty="0" smtClean="0">
                <a:latin typeface="宋体" pitchFamily="2" charset="-122"/>
              </a:rPr>
              <a:t>字节数</a:t>
            </a:r>
            <a:endParaRPr lang="zh-CN" altLang="en-US" b="1" dirty="0">
              <a:latin typeface="宋体" pitchFamily="2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1" dirty="0">
                <a:latin typeface="宋体" pitchFamily="2" charset="-122"/>
              </a:rPr>
              <a:t>帧校验序列（</a:t>
            </a:r>
            <a:r>
              <a:rPr lang="en-US" altLang="zh-CN" b="1" dirty="0">
                <a:latin typeface="宋体" pitchFamily="2" charset="-122"/>
              </a:rPr>
              <a:t>FCS</a:t>
            </a:r>
            <a:r>
              <a:rPr lang="zh-CN" altLang="en-US" b="1" dirty="0">
                <a:latin typeface="宋体" pitchFamily="2" charset="-122"/>
              </a:rPr>
              <a:t>）：循环冗余校验码。</a:t>
            </a:r>
            <a:endParaRPr lang="zh-CN" altLang="en-US" dirty="0">
              <a:latin typeface="宋体" pitchFamily="2" charset="-122"/>
            </a:endParaRPr>
          </a:p>
          <a:p>
            <a:endParaRPr lang="zh-CN" altLang="en-US" b="1" dirty="0"/>
          </a:p>
          <a:p>
            <a:r>
              <a:rPr lang="zh-CN" altLang="en-US" b="1" dirty="0"/>
              <a:t>    </a:t>
            </a:r>
            <a:r>
              <a:rPr lang="en-US" altLang="zh-CN" b="1" dirty="0"/>
              <a:t>g(x) = x</a:t>
            </a:r>
            <a:r>
              <a:rPr lang="en-US" altLang="zh-CN" b="1" baseline="30000" dirty="0"/>
              <a:t>32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26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23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22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16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12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11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10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8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7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5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4</a:t>
            </a:r>
            <a:r>
              <a:rPr lang="en-US" altLang="zh-CN" b="1" dirty="0"/>
              <a:t>+x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+x+1</a:t>
            </a:r>
          </a:p>
        </p:txBody>
      </p:sp>
      <p:sp>
        <p:nvSpPr>
          <p:cNvPr id="37905" name="Line 43"/>
          <p:cNvSpPr>
            <a:spLocks noChangeShapeType="1"/>
          </p:cNvSpPr>
          <p:nvPr/>
        </p:nvSpPr>
        <p:spPr bwMode="auto">
          <a:xfrm>
            <a:off x="539750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6" name="Line 45"/>
          <p:cNvSpPr>
            <a:spLocks noChangeShapeType="1"/>
          </p:cNvSpPr>
          <p:nvPr/>
        </p:nvSpPr>
        <p:spPr bwMode="auto">
          <a:xfrm>
            <a:off x="6948488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46"/>
          <p:cNvSpPr>
            <a:spLocks noChangeShapeType="1"/>
          </p:cNvSpPr>
          <p:nvPr/>
        </p:nvSpPr>
        <p:spPr bwMode="auto">
          <a:xfrm>
            <a:off x="7740650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47"/>
          <p:cNvSpPr>
            <a:spLocks noChangeShapeType="1"/>
          </p:cNvSpPr>
          <p:nvPr/>
        </p:nvSpPr>
        <p:spPr bwMode="auto">
          <a:xfrm>
            <a:off x="539750" y="19161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48"/>
          <p:cNvSpPr>
            <a:spLocks noChangeShapeType="1"/>
          </p:cNvSpPr>
          <p:nvPr/>
        </p:nvSpPr>
        <p:spPr bwMode="auto">
          <a:xfrm>
            <a:off x="3059113" y="1916113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49"/>
          <p:cNvSpPr>
            <a:spLocks noChangeShapeType="1"/>
          </p:cNvSpPr>
          <p:nvPr/>
        </p:nvSpPr>
        <p:spPr bwMode="auto">
          <a:xfrm>
            <a:off x="7596188" y="191611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50"/>
          <p:cNvSpPr>
            <a:spLocks noChangeShapeType="1"/>
          </p:cNvSpPr>
          <p:nvPr/>
        </p:nvSpPr>
        <p:spPr bwMode="auto">
          <a:xfrm flipH="1">
            <a:off x="6948488" y="191611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12" name="Text Box 51"/>
          <p:cNvSpPr txBox="1">
            <a:spLocks noChangeArrowheads="1"/>
          </p:cNvSpPr>
          <p:nvPr/>
        </p:nvSpPr>
        <p:spPr bwMode="auto">
          <a:xfrm>
            <a:off x="1973263" y="1733550"/>
            <a:ext cx="798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帧头部</a:t>
            </a:r>
          </a:p>
        </p:txBody>
      </p:sp>
      <p:sp>
        <p:nvSpPr>
          <p:cNvPr id="37913" name="Text Box 52"/>
          <p:cNvSpPr txBox="1">
            <a:spLocks noChangeArrowheads="1"/>
          </p:cNvSpPr>
          <p:nvPr/>
        </p:nvSpPr>
        <p:spPr bwMode="auto">
          <a:xfrm>
            <a:off x="7002463" y="1724025"/>
            <a:ext cx="593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尾部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12725" y="962025"/>
            <a:ext cx="870267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CSMA/CD</a:t>
            </a:r>
            <a:r>
              <a:rPr lang="zh-CN" altLang="en-US" b="1" dirty="0">
                <a:latin typeface="宋体" pitchFamily="2" charset="-122"/>
              </a:rPr>
              <a:t>要求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整个帧的长度应不小于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64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字节。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目的：</a:t>
            </a:r>
            <a:r>
              <a:rPr lang="zh-CN" altLang="en-US" b="1" dirty="0">
                <a:latin typeface="宋体" pitchFamily="2" charset="-122"/>
              </a:rPr>
              <a:t>保证发送结点可以对发生的冲突进行有效的检测。</a:t>
            </a:r>
            <a:endParaRPr lang="zh-CN" altLang="en-US" b="1" dirty="0">
              <a:solidFill>
                <a:srgbClr val="990033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即：帧发送完之前，应当保证所有结点都可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侦听</a:t>
            </a:r>
            <a:r>
              <a:rPr lang="zh-CN" altLang="en-US" b="1" dirty="0">
                <a:latin typeface="宋体" pitchFamily="2" charset="-122"/>
              </a:rPr>
              <a:t>到媒体上有信息在传输，从而暂停发送动作；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或者：若某个其他结点也启动发送过程，则本结点应在发送完帧之前感知到冲突信号；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要求：</a:t>
            </a:r>
            <a:r>
              <a:rPr lang="zh-CN" altLang="en-US" b="1" dirty="0">
                <a:latin typeface="宋体" pitchFamily="2" charset="-122"/>
              </a:rPr>
              <a:t>整个帧的发送时间应当不小于信号在网络中“传播距离最大”的两个结点之间传播时间的两倍：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分别对应信号到达“最远”的结点，以及冲突信号从“最远”的结点返回本结点。</a:t>
            </a:r>
          </a:p>
          <a:p>
            <a:endParaRPr lang="en-US" altLang="zh-CN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4537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帧最小长度需求的说明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28600" y="1676400"/>
            <a:ext cx="8610600" cy="1981200"/>
            <a:chOff x="144" y="1056"/>
            <a:chExt cx="5424" cy="1248"/>
          </a:xfrm>
        </p:grpSpPr>
        <p:sp>
          <p:nvSpPr>
            <p:cNvPr id="39988" name="Line 3"/>
            <p:cNvSpPr>
              <a:spLocks noChangeShapeType="1"/>
            </p:cNvSpPr>
            <p:nvPr/>
          </p:nvSpPr>
          <p:spPr bwMode="auto">
            <a:xfrm>
              <a:off x="144" y="2256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Rectangle 4"/>
            <p:cNvSpPr>
              <a:spLocks noChangeArrowheads="1"/>
            </p:cNvSpPr>
            <p:nvPr/>
          </p:nvSpPr>
          <p:spPr bwMode="auto">
            <a:xfrm>
              <a:off x="480" y="105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/>
                  <a:ea typeface="楷体"/>
                  <a:cs typeface="楷体"/>
                </a:rPr>
                <a:t>A</a:t>
              </a:r>
            </a:p>
          </p:txBody>
        </p:sp>
        <p:sp>
          <p:nvSpPr>
            <p:cNvPr id="39990" name="Line 5"/>
            <p:cNvSpPr>
              <a:spLocks noChangeShapeType="1"/>
            </p:cNvSpPr>
            <p:nvPr/>
          </p:nvSpPr>
          <p:spPr bwMode="auto">
            <a:xfrm>
              <a:off x="576" y="134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Rectangle 6"/>
            <p:cNvSpPr>
              <a:spLocks noChangeArrowheads="1"/>
            </p:cNvSpPr>
            <p:nvPr/>
          </p:nvSpPr>
          <p:spPr bwMode="auto">
            <a:xfrm>
              <a:off x="1728" y="105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/>
                  <a:ea typeface="楷体"/>
                  <a:cs typeface="楷体"/>
                </a:rPr>
                <a:t>B</a:t>
              </a:r>
            </a:p>
          </p:txBody>
        </p:sp>
        <p:sp>
          <p:nvSpPr>
            <p:cNvPr id="39992" name="Line 7"/>
            <p:cNvSpPr>
              <a:spLocks noChangeShapeType="1"/>
            </p:cNvSpPr>
            <p:nvPr/>
          </p:nvSpPr>
          <p:spPr bwMode="auto">
            <a:xfrm>
              <a:off x="1824" y="134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Rectangle 8"/>
            <p:cNvSpPr>
              <a:spLocks noChangeArrowheads="1"/>
            </p:cNvSpPr>
            <p:nvPr/>
          </p:nvSpPr>
          <p:spPr bwMode="auto">
            <a:xfrm>
              <a:off x="5088" y="1056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/>
                  <a:ea typeface="楷体"/>
                  <a:cs typeface="楷体"/>
                </a:rPr>
                <a:t>Y</a:t>
              </a:r>
            </a:p>
          </p:txBody>
        </p:sp>
        <p:sp>
          <p:nvSpPr>
            <p:cNvPr id="39994" name="Line 9"/>
            <p:cNvSpPr>
              <a:spLocks noChangeShapeType="1"/>
            </p:cNvSpPr>
            <p:nvPr/>
          </p:nvSpPr>
          <p:spPr bwMode="auto">
            <a:xfrm>
              <a:off x="5184" y="134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Text Box 10"/>
            <p:cNvSpPr txBox="1">
              <a:spLocks noChangeArrowheads="1"/>
            </p:cNvSpPr>
            <p:nvPr/>
          </p:nvSpPr>
          <p:spPr bwMode="auto">
            <a:xfrm>
              <a:off x="2580" y="1453"/>
              <a:ext cx="1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latin typeface="楷体"/>
                  <a:ea typeface="楷体"/>
                  <a:cs typeface="楷体"/>
                </a:rPr>
                <a:t>……   …… </a:t>
              </a:r>
            </a:p>
          </p:txBody>
        </p:sp>
        <p:sp>
          <p:nvSpPr>
            <p:cNvPr id="39996" name="Line 11"/>
            <p:cNvSpPr>
              <a:spLocks noChangeShapeType="1"/>
            </p:cNvSpPr>
            <p:nvPr/>
          </p:nvSpPr>
          <p:spPr bwMode="auto">
            <a:xfrm>
              <a:off x="624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Line 12"/>
            <p:cNvSpPr>
              <a:spLocks noChangeShapeType="1"/>
            </p:cNvSpPr>
            <p:nvPr/>
          </p:nvSpPr>
          <p:spPr bwMode="auto">
            <a:xfrm flipV="1">
              <a:off x="528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Line 13"/>
            <p:cNvSpPr>
              <a:spLocks noChangeShapeType="1"/>
            </p:cNvSpPr>
            <p:nvPr/>
          </p:nvSpPr>
          <p:spPr bwMode="auto">
            <a:xfrm>
              <a:off x="1872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Line 14"/>
            <p:cNvSpPr>
              <a:spLocks noChangeShapeType="1"/>
            </p:cNvSpPr>
            <p:nvPr/>
          </p:nvSpPr>
          <p:spPr bwMode="auto">
            <a:xfrm flipV="1">
              <a:off x="177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Line 15"/>
            <p:cNvSpPr>
              <a:spLocks noChangeShapeType="1"/>
            </p:cNvSpPr>
            <p:nvPr/>
          </p:nvSpPr>
          <p:spPr bwMode="auto">
            <a:xfrm>
              <a:off x="5232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Line 16"/>
            <p:cNvSpPr>
              <a:spLocks noChangeShapeType="1"/>
            </p:cNvSpPr>
            <p:nvPr/>
          </p:nvSpPr>
          <p:spPr bwMode="auto">
            <a:xfrm flipV="1">
              <a:off x="513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Line 17"/>
            <p:cNvSpPr>
              <a:spLocks noChangeShapeType="1"/>
            </p:cNvSpPr>
            <p:nvPr/>
          </p:nvSpPr>
          <p:spPr bwMode="auto">
            <a:xfrm flipH="1">
              <a:off x="192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Line 18"/>
            <p:cNvSpPr>
              <a:spLocks noChangeShapeType="1"/>
            </p:cNvSpPr>
            <p:nvPr/>
          </p:nvSpPr>
          <p:spPr bwMode="auto">
            <a:xfrm>
              <a:off x="72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0" y="3962400"/>
            <a:ext cx="9144000" cy="2438400"/>
            <a:chOff x="0" y="2496"/>
            <a:chExt cx="5760" cy="1536"/>
          </a:xfrm>
        </p:grpSpPr>
        <p:grpSp>
          <p:nvGrpSpPr>
            <p:cNvPr id="39961" name="Group 20"/>
            <p:cNvGrpSpPr>
              <a:grpSpLocks/>
            </p:cNvGrpSpPr>
            <p:nvPr/>
          </p:nvGrpSpPr>
          <p:grpSpPr bwMode="auto">
            <a:xfrm>
              <a:off x="0" y="2771"/>
              <a:ext cx="5760" cy="1261"/>
              <a:chOff x="0" y="2771"/>
              <a:chExt cx="5760" cy="1261"/>
            </a:xfrm>
          </p:grpSpPr>
          <p:sp>
            <p:nvSpPr>
              <p:cNvPr id="39963" name="Text Box 21"/>
              <p:cNvSpPr txBox="1">
                <a:spLocks noChangeArrowheads="1"/>
              </p:cNvSpPr>
              <p:nvPr/>
            </p:nvSpPr>
            <p:spPr bwMode="auto">
              <a:xfrm>
                <a:off x="0" y="3744"/>
                <a:ext cx="57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宋体" pitchFamily="2" charset="-122"/>
                  </a:rPr>
                  <a:t>A</a:t>
                </a:r>
                <a:r>
                  <a:rPr lang="zh-CN" altLang="en-US" b="1">
                    <a:solidFill>
                      <a:srgbClr val="FF0000"/>
                    </a:solidFill>
                    <a:latin typeface="宋体" pitchFamily="2" charset="-122"/>
                  </a:rPr>
                  <a:t>发送的帧长度必须足够大，确保</a:t>
                </a:r>
                <a:r>
                  <a:rPr lang="en-US" altLang="zh-CN" b="1">
                    <a:solidFill>
                      <a:srgbClr val="FF0000"/>
                    </a:solidFill>
                    <a:latin typeface="宋体" pitchFamily="2" charset="-122"/>
                  </a:rPr>
                  <a:t>A</a:t>
                </a:r>
                <a:r>
                  <a:rPr lang="zh-CN" altLang="en-US" b="1">
                    <a:solidFill>
                      <a:srgbClr val="FF0000"/>
                    </a:solidFill>
                    <a:latin typeface="宋体" pitchFamily="2" charset="-122"/>
                  </a:rPr>
                  <a:t>在检测到冲突时还在发送数据</a:t>
                </a:r>
              </a:p>
            </p:txBody>
          </p:sp>
          <p:grpSp>
            <p:nvGrpSpPr>
              <p:cNvPr id="39964" name="Group 22"/>
              <p:cNvGrpSpPr>
                <a:grpSpLocks/>
              </p:cNvGrpSpPr>
              <p:nvPr/>
            </p:nvGrpSpPr>
            <p:grpSpPr bwMode="auto">
              <a:xfrm>
                <a:off x="768" y="2771"/>
                <a:ext cx="4266" cy="877"/>
                <a:chOff x="1104" y="2880"/>
                <a:chExt cx="4266" cy="877"/>
              </a:xfrm>
            </p:grpSpPr>
            <p:sp>
              <p:nvSpPr>
                <p:cNvPr id="39965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4032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6" name="Rectangle 24"/>
                <p:cNvSpPr>
                  <a:spLocks noChangeArrowheads="1"/>
                </p:cNvSpPr>
                <p:nvPr/>
              </p:nvSpPr>
              <p:spPr bwMode="auto">
                <a:xfrm>
                  <a:off x="1104" y="3264"/>
                  <a:ext cx="96" cy="96"/>
                </a:xfrm>
                <a:prstGeom prst="rect">
                  <a:avLst/>
                </a:prstGeom>
                <a:solidFill>
                  <a:srgbClr val="CCFF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7" name="Rectangle 25"/>
                <p:cNvSpPr>
                  <a:spLocks noChangeArrowheads="1"/>
                </p:cNvSpPr>
                <p:nvPr/>
              </p:nvSpPr>
              <p:spPr bwMode="auto">
                <a:xfrm>
                  <a:off x="5232" y="3264"/>
                  <a:ext cx="96" cy="96"/>
                </a:xfrm>
                <a:prstGeom prst="rect">
                  <a:avLst/>
                </a:prstGeom>
                <a:solidFill>
                  <a:srgbClr val="CCFF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8" name="Rectangle 26"/>
                <p:cNvSpPr>
                  <a:spLocks noChangeArrowheads="1"/>
                </p:cNvSpPr>
                <p:nvPr/>
              </p:nvSpPr>
              <p:spPr bwMode="auto">
                <a:xfrm>
                  <a:off x="1296" y="2928"/>
                  <a:ext cx="192" cy="144"/>
                </a:xfrm>
                <a:prstGeom prst="rect">
                  <a:avLst/>
                </a:prstGeom>
                <a:solidFill>
                  <a:srgbClr val="9900FF"/>
                </a:solidFill>
                <a:ln w="9525">
                  <a:solidFill>
                    <a:srgbClr val="6600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rgbClr val="9900FF"/>
                    </a:solidFill>
                  </a:endParaRPr>
                </a:p>
              </p:txBody>
            </p:sp>
            <p:sp>
              <p:nvSpPr>
                <p:cNvPr id="39969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4" y="2976"/>
                  <a:ext cx="192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0" name="Line 28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1" name="Line 29"/>
                <p:cNvSpPr>
                  <a:spLocks noChangeShapeType="1"/>
                </p:cNvSpPr>
                <p:nvPr/>
              </p:nvSpPr>
              <p:spPr bwMode="auto">
                <a:xfrm>
                  <a:off x="5040" y="31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2" name="Line 30"/>
                <p:cNvSpPr>
                  <a:spLocks noChangeShapeType="1"/>
                </p:cNvSpPr>
                <p:nvPr/>
              </p:nvSpPr>
              <p:spPr bwMode="auto">
                <a:xfrm>
                  <a:off x="1392" y="3360"/>
                  <a:ext cx="0" cy="192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3" name="Line 31"/>
                <p:cNvSpPr>
                  <a:spLocks noChangeShapeType="1"/>
                </p:cNvSpPr>
                <p:nvPr/>
              </p:nvSpPr>
              <p:spPr bwMode="auto">
                <a:xfrm>
                  <a:off x="5040" y="3360"/>
                  <a:ext cx="0" cy="192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4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3456" cy="0"/>
                </a:xfrm>
                <a:prstGeom prst="line">
                  <a:avLst/>
                </a:prstGeom>
                <a:noFill/>
                <a:ln w="28575" cap="rnd">
                  <a:solidFill>
                    <a:srgbClr val="0000FF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896" y="340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742" y="3242"/>
                  <a:ext cx="16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 </a:t>
                  </a:r>
                </a:p>
              </p:txBody>
            </p:sp>
            <p:grpSp>
              <p:nvGrpSpPr>
                <p:cNvPr id="39977" name="Group 35"/>
                <p:cNvGrpSpPr>
                  <a:grpSpLocks/>
                </p:cNvGrpSpPr>
                <p:nvPr/>
              </p:nvGrpSpPr>
              <p:grpSpPr bwMode="auto">
                <a:xfrm>
                  <a:off x="4773" y="3294"/>
                  <a:ext cx="192" cy="192"/>
                  <a:chOff x="3984" y="2640"/>
                  <a:chExt cx="192" cy="192"/>
                </a:xfrm>
              </p:grpSpPr>
              <p:sp>
                <p:nvSpPr>
                  <p:cNvPr id="3998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688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4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32" y="2640"/>
                    <a:ext cx="96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736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640"/>
                    <a:ext cx="96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87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2688"/>
                    <a:ext cx="192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97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3456" cy="0"/>
                </a:xfrm>
                <a:prstGeom prst="line">
                  <a:avLst/>
                </a:prstGeom>
                <a:noFill/>
                <a:ln w="2857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9" name="Line 42"/>
                <p:cNvSpPr>
                  <a:spLocks noChangeShapeType="1"/>
                </p:cNvSpPr>
                <p:nvPr/>
              </p:nvSpPr>
              <p:spPr bwMode="auto">
                <a:xfrm>
                  <a:off x="4944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660066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473" y="288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3998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126" y="2906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3998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286" y="3469"/>
                  <a:ext cx="136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>
                      <a:solidFill>
                        <a:srgbClr val="660066"/>
                      </a:solidFill>
                      <a:latin typeface="隶书" pitchFamily="49" charset="-122"/>
                      <a:ea typeface="隶书" pitchFamily="49" charset="-122"/>
                    </a:rPr>
                    <a:t>被</a:t>
                  </a:r>
                  <a:r>
                    <a:rPr lang="en-US" altLang="zh-CN">
                      <a:solidFill>
                        <a:srgbClr val="660066"/>
                      </a:solidFill>
                      <a:latin typeface="隶书" pitchFamily="49" charset="-122"/>
                      <a:ea typeface="隶书" pitchFamily="49" charset="-122"/>
                    </a:rPr>
                    <a:t>A</a:t>
                  </a:r>
                  <a:r>
                    <a:rPr lang="zh-CN" altLang="en-US">
                      <a:solidFill>
                        <a:srgbClr val="660066"/>
                      </a:solidFill>
                      <a:latin typeface="隶书" pitchFamily="49" charset="-122"/>
                      <a:ea typeface="隶书" pitchFamily="49" charset="-122"/>
                    </a:rPr>
                    <a:t>检测到冲突</a:t>
                  </a:r>
                </a:p>
              </p:txBody>
            </p:sp>
          </p:grpSp>
        </p:grpSp>
        <p:sp>
          <p:nvSpPr>
            <p:cNvPr id="39962" name="Text Box 46"/>
            <p:cNvSpPr txBox="1">
              <a:spLocks noChangeArrowheads="1"/>
            </p:cNvSpPr>
            <p:nvPr/>
          </p:nvSpPr>
          <p:spPr bwMode="auto">
            <a:xfrm>
              <a:off x="48" y="2496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宋体" pitchFamily="2" charset="-122"/>
                </a:rPr>
                <a:t>AB</a:t>
              </a:r>
              <a:r>
                <a:rPr lang="zh-CN" altLang="zh-CN" b="1">
                  <a:latin typeface="宋体" pitchFamily="2" charset="-122"/>
                </a:rPr>
                <a:t>为最远点</a:t>
              </a:r>
              <a:endParaRPr lang="zh-CN" altLang="en-US" b="1">
                <a:latin typeface="宋体" pitchFamily="2" charset="-122"/>
              </a:endParaRPr>
            </a:p>
          </p:txBody>
        </p:sp>
      </p:grpSp>
      <p:sp>
        <p:nvSpPr>
          <p:cNvPr id="1118255" name="Rectangle 4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41" name="Text Box 48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13</a:t>
            </a:r>
            <a:endParaRPr lang="en-US" altLang="zh-CN" dirty="0"/>
          </a:p>
        </p:txBody>
      </p:sp>
      <p:sp>
        <p:nvSpPr>
          <p:cNvPr id="39942" name="Text Box 49"/>
          <p:cNvSpPr txBox="1">
            <a:spLocks noChangeArrowheads="1"/>
          </p:cNvSpPr>
          <p:nvPr/>
        </p:nvSpPr>
        <p:spPr bwMode="auto">
          <a:xfrm>
            <a:off x="288925" y="120650"/>
            <a:ext cx="356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★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基带传输冲突示意</a:t>
            </a:r>
          </a:p>
        </p:txBody>
      </p:sp>
      <p:sp>
        <p:nvSpPr>
          <p:cNvPr id="1118258" name="Line 50"/>
          <p:cNvSpPr>
            <a:spLocks noChangeShapeType="1"/>
          </p:cNvSpPr>
          <p:nvPr/>
        </p:nvSpPr>
        <p:spPr bwMode="auto">
          <a:xfrm>
            <a:off x="1042988" y="2205038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59" name="Line 51"/>
          <p:cNvSpPr>
            <a:spLocks noChangeShapeType="1"/>
          </p:cNvSpPr>
          <p:nvPr/>
        </p:nvSpPr>
        <p:spPr bwMode="auto">
          <a:xfrm>
            <a:off x="1042988" y="3500438"/>
            <a:ext cx="19446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60" name="Line 52"/>
          <p:cNvSpPr>
            <a:spLocks noChangeShapeType="1"/>
          </p:cNvSpPr>
          <p:nvPr/>
        </p:nvSpPr>
        <p:spPr bwMode="auto">
          <a:xfrm>
            <a:off x="2987675" y="3500438"/>
            <a:ext cx="51847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61" name="Line 53"/>
          <p:cNvSpPr>
            <a:spLocks noChangeShapeType="1"/>
          </p:cNvSpPr>
          <p:nvPr/>
        </p:nvSpPr>
        <p:spPr bwMode="auto">
          <a:xfrm>
            <a:off x="2987675" y="2205038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62" name="Line 54"/>
          <p:cNvSpPr>
            <a:spLocks noChangeShapeType="1"/>
          </p:cNvSpPr>
          <p:nvPr/>
        </p:nvSpPr>
        <p:spPr bwMode="auto">
          <a:xfrm>
            <a:off x="8172450" y="2636838"/>
            <a:ext cx="0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63" name="Line 55"/>
          <p:cNvSpPr>
            <a:spLocks noChangeShapeType="1"/>
          </p:cNvSpPr>
          <p:nvPr/>
        </p:nvSpPr>
        <p:spPr bwMode="auto">
          <a:xfrm>
            <a:off x="8316913" y="2133600"/>
            <a:ext cx="0" cy="5032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8172450" y="2565400"/>
            <a:ext cx="144463" cy="215900"/>
            <a:chOff x="5148" y="1616"/>
            <a:chExt cx="91" cy="136"/>
          </a:xfrm>
        </p:grpSpPr>
        <p:sp>
          <p:nvSpPr>
            <p:cNvPr id="39959" name="Line 57"/>
            <p:cNvSpPr>
              <a:spLocks noChangeShapeType="1"/>
            </p:cNvSpPr>
            <p:nvPr/>
          </p:nvSpPr>
          <p:spPr bwMode="auto">
            <a:xfrm flipH="1">
              <a:off x="5148" y="1616"/>
              <a:ext cx="91" cy="136"/>
            </a:xfrm>
            <a:prstGeom prst="line">
              <a:avLst/>
            </a:prstGeom>
            <a:noFill/>
            <a:ln w="5715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58"/>
            <p:cNvSpPr>
              <a:spLocks noChangeShapeType="1"/>
            </p:cNvSpPr>
            <p:nvPr/>
          </p:nvSpPr>
          <p:spPr bwMode="auto">
            <a:xfrm>
              <a:off x="5148" y="1616"/>
              <a:ext cx="91" cy="136"/>
            </a:xfrm>
            <a:prstGeom prst="line">
              <a:avLst/>
            </a:prstGeom>
            <a:noFill/>
            <a:ln w="5715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8267" name="Line 59"/>
          <p:cNvSpPr>
            <a:spLocks noChangeShapeType="1"/>
          </p:cNvSpPr>
          <p:nvPr/>
        </p:nvSpPr>
        <p:spPr bwMode="auto">
          <a:xfrm flipV="1">
            <a:off x="8172450" y="2205038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68" name="Text Box 60"/>
          <p:cNvSpPr txBox="1">
            <a:spLocks noChangeArrowheads="1"/>
          </p:cNvSpPr>
          <p:nvPr/>
        </p:nvSpPr>
        <p:spPr bwMode="auto">
          <a:xfrm>
            <a:off x="7451725" y="1773238"/>
            <a:ext cx="539750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感知</a:t>
            </a:r>
          </a:p>
          <a:p>
            <a:r>
              <a:rPr lang="zh-CN" altLang="en-US" sz="1400" b="1">
                <a:solidFill>
                  <a:srgbClr val="FF0000"/>
                </a:solidFill>
              </a:rPr>
              <a:t>冲突</a:t>
            </a:r>
          </a:p>
        </p:txBody>
      </p:sp>
      <p:sp>
        <p:nvSpPr>
          <p:cNvPr id="1118269" name="Line 61"/>
          <p:cNvSpPr>
            <a:spLocks noChangeShapeType="1"/>
          </p:cNvSpPr>
          <p:nvPr/>
        </p:nvSpPr>
        <p:spPr bwMode="auto">
          <a:xfrm>
            <a:off x="8316913" y="2708275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70" name="Line 62"/>
          <p:cNvSpPr>
            <a:spLocks noChangeShapeType="1"/>
          </p:cNvSpPr>
          <p:nvPr/>
        </p:nvSpPr>
        <p:spPr bwMode="auto">
          <a:xfrm flipH="1">
            <a:off x="2771775" y="3644900"/>
            <a:ext cx="55451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71" name="Line 63"/>
          <p:cNvSpPr>
            <a:spLocks noChangeShapeType="1"/>
          </p:cNvSpPr>
          <p:nvPr/>
        </p:nvSpPr>
        <p:spPr bwMode="auto">
          <a:xfrm flipV="1">
            <a:off x="827088" y="2133600"/>
            <a:ext cx="0" cy="1511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72" name="Text Box 64"/>
          <p:cNvSpPr txBox="1">
            <a:spLocks noChangeArrowheads="1"/>
          </p:cNvSpPr>
          <p:nvPr/>
        </p:nvSpPr>
        <p:spPr bwMode="auto">
          <a:xfrm>
            <a:off x="144463" y="1773238"/>
            <a:ext cx="539750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感知</a:t>
            </a:r>
          </a:p>
          <a:p>
            <a:r>
              <a:rPr lang="zh-CN" altLang="en-US" sz="1400" b="1">
                <a:solidFill>
                  <a:srgbClr val="FF0000"/>
                </a:solidFill>
              </a:rPr>
              <a:t>冲突</a:t>
            </a:r>
          </a:p>
        </p:txBody>
      </p:sp>
      <p:sp>
        <p:nvSpPr>
          <p:cNvPr id="1118273" name="Line 65"/>
          <p:cNvSpPr>
            <a:spLocks noChangeShapeType="1"/>
          </p:cNvSpPr>
          <p:nvPr/>
        </p:nvSpPr>
        <p:spPr bwMode="auto">
          <a:xfrm flipV="1">
            <a:off x="2771775" y="2205038"/>
            <a:ext cx="0" cy="1439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74" name="Line 66"/>
          <p:cNvSpPr>
            <a:spLocks noChangeShapeType="1"/>
          </p:cNvSpPr>
          <p:nvPr/>
        </p:nvSpPr>
        <p:spPr bwMode="auto">
          <a:xfrm flipH="1">
            <a:off x="827088" y="3644900"/>
            <a:ext cx="19446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8275" name="Text Box 67"/>
          <p:cNvSpPr txBox="1">
            <a:spLocks noChangeArrowheads="1"/>
          </p:cNvSpPr>
          <p:nvPr/>
        </p:nvSpPr>
        <p:spPr bwMode="auto">
          <a:xfrm>
            <a:off x="2160588" y="1773238"/>
            <a:ext cx="539750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接收</a:t>
            </a:r>
          </a:p>
          <a:p>
            <a:r>
              <a:rPr lang="zh-CN" altLang="en-US" sz="1400" b="1">
                <a:solidFill>
                  <a:srgbClr val="FF0000"/>
                </a:solidFill>
              </a:rPr>
              <a:t>错误</a:t>
            </a:r>
          </a:p>
        </p:txBody>
      </p:sp>
      <p:cxnSp>
        <p:nvCxnSpPr>
          <p:cNvPr id="69" name="直接箭头连接符 68"/>
          <p:cNvCxnSpPr>
            <a:stCxn id="1118259" idx="0"/>
          </p:cNvCxnSpPr>
          <p:nvPr/>
        </p:nvCxnSpPr>
        <p:spPr bwMode="auto">
          <a:xfrm rot="5400000">
            <a:off x="700073" y="3157523"/>
            <a:ext cx="1588" cy="68583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1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1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1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1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1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1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1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1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1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1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1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1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1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1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18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18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18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118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18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118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18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18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1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1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11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11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118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118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18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118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118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118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11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11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118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118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11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11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118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118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11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11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11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11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118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118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118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118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58" grpId="0" animBg="1"/>
      <p:bldP spid="1118259" grpId="0" animBg="1"/>
      <p:bldP spid="1118260" grpId="0" animBg="1"/>
      <p:bldP spid="1118261" grpId="0" animBg="1"/>
      <p:bldP spid="1118262" grpId="0" animBg="1"/>
      <p:bldP spid="1118263" grpId="0" animBg="1"/>
      <p:bldP spid="1118267" grpId="0" animBg="1"/>
      <p:bldP spid="1118268" grpId="0" animBg="1"/>
      <p:bldP spid="1118269" grpId="0" animBg="1"/>
      <p:bldP spid="1118270" grpId="0" animBg="1"/>
      <p:bldP spid="1118271" grpId="0" animBg="1"/>
      <p:bldP spid="1118272" grpId="0" animBg="1"/>
      <p:bldP spid="1118273" grpId="0" animBg="1"/>
      <p:bldP spid="1118274" grpId="0" animBg="1"/>
      <p:bldP spid="11182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38417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宋体" pitchFamily="2" charset="-122"/>
              <a:buChar char="★"/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宽带传输冲突检测</a:t>
            </a:r>
          </a:p>
        </p:txBody>
      </p:sp>
      <p:sp>
        <p:nvSpPr>
          <p:cNvPr id="1157149" name="Text Box 29"/>
          <p:cNvSpPr txBox="1">
            <a:spLocks noChangeArrowheads="1"/>
          </p:cNvSpPr>
          <p:nvPr/>
        </p:nvSpPr>
        <p:spPr bwMode="auto">
          <a:xfrm>
            <a:off x="685800" y="4689475"/>
            <a:ext cx="4090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A—</a:t>
            </a:r>
            <a:r>
              <a:rPr lang="zh-CN" altLang="en-US" b="1">
                <a:solidFill>
                  <a:srgbClr val="0000FF"/>
                </a:solidFill>
              </a:rPr>
              <a:t>发数据</a:t>
            </a:r>
            <a:r>
              <a:rPr lang="en-US" altLang="zh-CN" b="1">
                <a:solidFill>
                  <a:srgbClr val="0000FF"/>
                </a:solidFill>
              </a:rPr>
              <a:t>—</a:t>
            </a:r>
            <a:r>
              <a:rPr lang="zh-CN" altLang="en-US" b="1">
                <a:solidFill>
                  <a:srgbClr val="0000FF"/>
                </a:solidFill>
              </a:rPr>
              <a:t>连接器</a:t>
            </a:r>
            <a:r>
              <a:rPr lang="en-US" altLang="zh-CN" b="1">
                <a:solidFill>
                  <a:srgbClr val="0000FF"/>
                </a:solidFill>
              </a:rPr>
              <a:t>—</a:t>
            </a:r>
            <a:r>
              <a:rPr lang="zh-CN" altLang="en-US" b="1">
                <a:solidFill>
                  <a:srgbClr val="0000FF"/>
                </a:solidFill>
              </a:rPr>
              <a:t>最远点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669925" y="4973638"/>
            <a:ext cx="6530975" cy="706437"/>
            <a:chOff x="422" y="3133"/>
            <a:chExt cx="4114" cy="445"/>
          </a:xfrm>
        </p:grpSpPr>
        <p:sp>
          <p:nvSpPr>
            <p:cNvPr id="41013" name="Text Box 30"/>
            <p:cNvSpPr txBox="1">
              <a:spLocks noChangeArrowheads="1"/>
            </p:cNvSpPr>
            <p:nvPr/>
          </p:nvSpPr>
          <p:spPr bwMode="auto">
            <a:xfrm>
              <a:off x="422" y="3290"/>
              <a:ext cx="41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582400"/>
                  </a:solidFill>
                </a:rPr>
                <a:t>B</a:t>
              </a:r>
              <a:r>
                <a:rPr lang="zh-CN" altLang="en-US" b="1">
                  <a:solidFill>
                    <a:srgbClr val="582400"/>
                  </a:solidFill>
                </a:rPr>
                <a:t>开始发数据</a:t>
              </a:r>
              <a:r>
                <a:rPr lang="en-US" altLang="zh-CN" b="1">
                  <a:solidFill>
                    <a:srgbClr val="FF6600"/>
                  </a:solidFill>
                </a:rPr>
                <a:t>———</a:t>
              </a:r>
              <a:r>
                <a:rPr lang="zh-CN" altLang="en-US" b="1">
                  <a:solidFill>
                    <a:srgbClr val="FF0000"/>
                  </a:solidFill>
                </a:rPr>
                <a:t>冲突信号</a:t>
              </a:r>
              <a:r>
                <a:rPr lang="en-US" altLang="zh-CN" b="1">
                  <a:solidFill>
                    <a:srgbClr val="FF0000"/>
                  </a:solidFill>
                </a:rPr>
                <a:t>—</a:t>
              </a:r>
              <a:r>
                <a:rPr lang="zh-CN" altLang="en-US" b="1">
                  <a:solidFill>
                    <a:srgbClr val="FF0000"/>
                  </a:solidFill>
                </a:rPr>
                <a:t>连接器</a:t>
              </a:r>
              <a:r>
                <a:rPr lang="en-US" altLang="zh-CN" b="1">
                  <a:solidFill>
                    <a:srgbClr val="FF0000"/>
                  </a:solidFill>
                </a:rPr>
                <a:t>—</a:t>
              </a:r>
              <a:r>
                <a:rPr lang="zh-CN" altLang="en-US" b="1">
                  <a:solidFill>
                    <a:srgbClr val="FF0000"/>
                  </a:solidFill>
                </a:rPr>
                <a:t>最远点</a:t>
              </a:r>
            </a:p>
          </p:txBody>
        </p:sp>
        <p:sp>
          <p:nvSpPr>
            <p:cNvPr id="41014" name="Text Box 31"/>
            <p:cNvSpPr txBox="1">
              <a:spLocks noChangeArrowheads="1"/>
            </p:cNvSpPr>
            <p:nvPr/>
          </p:nvSpPr>
          <p:spPr bwMode="auto">
            <a:xfrm>
              <a:off x="1622" y="3133"/>
              <a:ext cx="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冲突</a:t>
              </a:r>
            </a:p>
          </p:txBody>
        </p:sp>
      </p:grpSp>
      <p:sp>
        <p:nvSpPr>
          <p:cNvPr id="1157152" name="Text Box 32"/>
          <p:cNvSpPr txBox="1">
            <a:spLocks noChangeArrowheads="1"/>
          </p:cNvSpPr>
          <p:nvPr/>
        </p:nvSpPr>
        <p:spPr bwMode="auto">
          <a:xfrm>
            <a:off x="700088" y="6019800"/>
            <a:ext cx="711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冲突检测时间：从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到连接器的传输时间的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1157153" name="Rectangle 33"/>
          <p:cNvSpPr>
            <a:spLocks noChangeArrowheads="1"/>
          </p:cNvSpPr>
          <p:nvPr/>
        </p:nvSpPr>
        <p:spPr bwMode="auto">
          <a:xfrm>
            <a:off x="228600" y="914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7" name="Text Box 3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14</a:t>
            </a:r>
            <a:endParaRPr lang="en-US" altLang="zh-CN" dirty="0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651500" y="2151063"/>
            <a:ext cx="1636713" cy="701675"/>
            <a:chOff x="3689" y="3120"/>
            <a:chExt cx="1031" cy="442"/>
          </a:xfrm>
        </p:grpSpPr>
        <p:sp>
          <p:nvSpPr>
            <p:cNvPr id="41011" name="Text Box 59"/>
            <p:cNvSpPr txBox="1">
              <a:spLocks noChangeArrowheads="1"/>
            </p:cNvSpPr>
            <p:nvPr/>
          </p:nvSpPr>
          <p:spPr bwMode="auto">
            <a:xfrm>
              <a:off x="4121" y="3120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检测到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</a:rPr>
                <a:t>冲突</a:t>
              </a:r>
            </a:p>
          </p:txBody>
        </p:sp>
        <p:sp>
          <p:nvSpPr>
            <p:cNvPr id="41012" name="Line 60"/>
            <p:cNvSpPr>
              <a:spLocks noChangeShapeType="1"/>
            </p:cNvSpPr>
            <p:nvPr/>
          </p:nvSpPr>
          <p:spPr bwMode="auto">
            <a:xfrm flipH="1">
              <a:off x="3689" y="3216"/>
              <a:ext cx="384" cy="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69" name="Group 78"/>
          <p:cNvGrpSpPr>
            <a:grpSpLocks/>
          </p:cNvGrpSpPr>
          <p:nvPr/>
        </p:nvGrpSpPr>
        <p:grpSpPr bwMode="auto">
          <a:xfrm>
            <a:off x="914400" y="1828800"/>
            <a:ext cx="5410200" cy="1905000"/>
            <a:chOff x="576" y="1152"/>
            <a:chExt cx="3408" cy="1200"/>
          </a:xfrm>
        </p:grpSpPr>
        <p:sp>
          <p:nvSpPr>
            <p:cNvPr id="40985" name="Rectangle 4"/>
            <p:cNvSpPr>
              <a:spLocks noChangeArrowheads="1"/>
            </p:cNvSpPr>
            <p:nvPr/>
          </p:nvSpPr>
          <p:spPr bwMode="auto">
            <a:xfrm>
              <a:off x="624" y="1200"/>
              <a:ext cx="3264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Rectangle 5"/>
            <p:cNvSpPr>
              <a:spLocks noChangeArrowheads="1"/>
            </p:cNvSpPr>
            <p:nvPr/>
          </p:nvSpPr>
          <p:spPr bwMode="auto">
            <a:xfrm>
              <a:off x="624" y="1200"/>
              <a:ext cx="48" cy="110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Rectangle 6"/>
            <p:cNvSpPr>
              <a:spLocks noChangeArrowheads="1"/>
            </p:cNvSpPr>
            <p:nvPr/>
          </p:nvSpPr>
          <p:spPr bwMode="auto">
            <a:xfrm>
              <a:off x="624" y="2256"/>
              <a:ext cx="3216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Rectangle 7"/>
            <p:cNvSpPr>
              <a:spLocks noChangeArrowheads="1"/>
            </p:cNvSpPr>
            <p:nvPr/>
          </p:nvSpPr>
          <p:spPr bwMode="auto">
            <a:xfrm>
              <a:off x="576" y="1632"/>
              <a:ext cx="144" cy="192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Rectangle 8"/>
            <p:cNvSpPr>
              <a:spLocks noChangeArrowheads="1"/>
            </p:cNvSpPr>
            <p:nvPr/>
          </p:nvSpPr>
          <p:spPr bwMode="auto">
            <a:xfrm>
              <a:off x="3888" y="1152"/>
              <a:ext cx="96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Rectangle 9"/>
            <p:cNvSpPr>
              <a:spLocks noChangeArrowheads="1"/>
            </p:cNvSpPr>
            <p:nvPr/>
          </p:nvSpPr>
          <p:spPr bwMode="auto">
            <a:xfrm>
              <a:off x="3840" y="2208"/>
              <a:ext cx="96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Text Box 10"/>
            <p:cNvSpPr txBox="1">
              <a:spLocks noChangeArrowheads="1"/>
            </p:cNvSpPr>
            <p:nvPr/>
          </p:nvSpPr>
          <p:spPr bwMode="auto">
            <a:xfrm>
              <a:off x="2736" y="1632"/>
              <a:ext cx="240" cy="29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0992" name="Text Box 11"/>
            <p:cNvSpPr txBox="1">
              <a:spLocks noChangeArrowheads="1"/>
            </p:cNvSpPr>
            <p:nvPr/>
          </p:nvSpPr>
          <p:spPr bwMode="auto">
            <a:xfrm>
              <a:off x="3360" y="1632"/>
              <a:ext cx="240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0993" name="Line 12"/>
            <p:cNvSpPr>
              <a:spLocks noChangeShapeType="1"/>
            </p:cNvSpPr>
            <p:nvPr/>
          </p:nvSpPr>
          <p:spPr bwMode="auto">
            <a:xfrm>
              <a:off x="3552" y="1920"/>
              <a:ext cx="8" cy="42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Line 13"/>
            <p:cNvSpPr>
              <a:spLocks noChangeShapeType="1"/>
            </p:cNvSpPr>
            <p:nvPr/>
          </p:nvSpPr>
          <p:spPr bwMode="auto">
            <a:xfrm flipH="1">
              <a:off x="720" y="2352"/>
              <a:ext cx="28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Line 14"/>
            <p:cNvSpPr>
              <a:spLocks noChangeShapeType="1"/>
            </p:cNvSpPr>
            <p:nvPr/>
          </p:nvSpPr>
          <p:spPr bwMode="auto">
            <a:xfrm flipV="1">
              <a:off x="720" y="1824"/>
              <a:ext cx="0" cy="5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6" name="Line 15"/>
            <p:cNvSpPr>
              <a:spLocks noChangeShapeType="1"/>
            </p:cNvSpPr>
            <p:nvPr/>
          </p:nvSpPr>
          <p:spPr bwMode="auto">
            <a:xfrm flipV="1">
              <a:off x="720" y="1152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7" name="Line 16"/>
            <p:cNvSpPr>
              <a:spLocks noChangeShapeType="1"/>
            </p:cNvSpPr>
            <p:nvPr/>
          </p:nvSpPr>
          <p:spPr bwMode="auto">
            <a:xfrm>
              <a:off x="720" y="1152"/>
              <a:ext cx="302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8" name="Line 17"/>
            <p:cNvSpPr>
              <a:spLocks noChangeShapeType="1"/>
            </p:cNvSpPr>
            <p:nvPr/>
          </p:nvSpPr>
          <p:spPr bwMode="auto">
            <a:xfrm>
              <a:off x="3552" y="1152"/>
              <a:ext cx="0" cy="4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Line 18"/>
            <p:cNvSpPr>
              <a:spLocks noChangeShapeType="1"/>
            </p:cNvSpPr>
            <p:nvPr/>
          </p:nvSpPr>
          <p:spPr bwMode="auto">
            <a:xfrm>
              <a:off x="2928" y="1152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0" name="Line 19"/>
            <p:cNvSpPr>
              <a:spLocks noChangeShapeType="1"/>
            </p:cNvSpPr>
            <p:nvPr/>
          </p:nvSpPr>
          <p:spPr bwMode="auto">
            <a:xfrm>
              <a:off x="2336" y="1152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1" name="Text Box 20"/>
            <p:cNvSpPr txBox="1">
              <a:spLocks noChangeArrowheads="1"/>
            </p:cNvSpPr>
            <p:nvPr/>
          </p:nvSpPr>
          <p:spPr bwMode="auto">
            <a:xfrm>
              <a:off x="2160" y="1632"/>
              <a:ext cx="240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1002" name="Line 21"/>
            <p:cNvSpPr>
              <a:spLocks noChangeShapeType="1"/>
            </p:cNvSpPr>
            <p:nvPr/>
          </p:nvSpPr>
          <p:spPr bwMode="auto">
            <a:xfrm>
              <a:off x="3456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3" name="Line 22"/>
            <p:cNvSpPr>
              <a:spLocks noChangeShapeType="1"/>
            </p:cNvSpPr>
            <p:nvPr/>
          </p:nvSpPr>
          <p:spPr bwMode="auto">
            <a:xfrm flipV="1">
              <a:off x="3456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4" name="Line 23"/>
            <p:cNvSpPr>
              <a:spLocks noChangeShapeType="1"/>
            </p:cNvSpPr>
            <p:nvPr/>
          </p:nvSpPr>
          <p:spPr bwMode="auto">
            <a:xfrm flipV="1">
              <a:off x="2832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5" name="Line 24"/>
            <p:cNvSpPr>
              <a:spLocks noChangeShapeType="1"/>
            </p:cNvSpPr>
            <p:nvPr/>
          </p:nvSpPr>
          <p:spPr bwMode="auto">
            <a:xfrm>
              <a:off x="2835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6" name="Line 25"/>
            <p:cNvSpPr>
              <a:spLocks noChangeShapeType="1"/>
            </p:cNvSpPr>
            <p:nvPr/>
          </p:nvSpPr>
          <p:spPr bwMode="auto">
            <a:xfrm flipV="1">
              <a:off x="2245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7" name="Line 26"/>
            <p:cNvSpPr>
              <a:spLocks noChangeShapeType="1"/>
            </p:cNvSpPr>
            <p:nvPr/>
          </p:nvSpPr>
          <p:spPr bwMode="auto">
            <a:xfrm>
              <a:off x="2245" y="19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8" name="Line 27"/>
            <p:cNvSpPr>
              <a:spLocks noChangeShapeType="1"/>
            </p:cNvSpPr>
            <p:nvPr/>
          </p:nvSpPr>
          <p:spPr bwMode="auto">
            <a:xfrm>
              <a:off x="2925" y="1933"/>
              <a:ext cx="0" cy="408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9" name="Text Box 28"/>
            <p:cNvSpPr txBox="1">
              <a:spLocks noChangeArrowheads="1"/>
            </p:cNvSpPr>
            <p:nvPr/>
          </p:nvSpPr>
          <p:spPr bwMode="auto">
            <a:xfrm>
              <a:off x="697" y="162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连接器</a:t>
              </a:r>
            </a:p>
          </p:txBody>
        </p:sp>
        <p:sp>
          <p:nvSpPr>
            <p:cNvPr id="41010" name="Line 77"/>
            <p:cNvSpPr>
              <a:spLocks noChangeShapeType="1"/>
            </p:cNvSpPr>
            <p:nvPr/>
          </p:nvSpPr>
          <p:spPr bwMode="auto">
            <a:xfrm>
              <a:off x="2336" y="1933"/>
              <a:ext cx="0" cy="408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199" name="Line 79"/>
          <p:cNvSpPr>
            <a:spLocks noChangeShapeType="1"/>
          </p:cNvSpPr>
          <p:nvPr/>
        </p:nvSpPr>
        <p:spPr bwMode="auto">
          <a:xfrm>
            <a:off x="5580063" y="3068638"/>
            <a:ext cx="0" cy="7921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00" name="Line 80"/>
          <p:cNvSpPr>
            <a:spLocks noChangeShapeType="1"/>
          </p:cNvSpPr>
          <p:nvPr/>
        </p:nvSpPr>
        <p:spPr bwMode="auto">
          <a:xfrm flipH="1">
            <a:off x="900113" y="3860800"/>
            <a:ext cx="46799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01" name="Line 81"/>
          <p:cNvSpPr>
            <a:spLocks noChangeShapeType="1"/>
          </p:cNvSpPr>
          <p:nvPr/>
        </p:nvSpPr>
        <p:spPr bwMode="auto">
          <a:xfrm flipV="1">
            <a:off x="900113" y="1700213"/>
            <a:ext cx="0" cy="2160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02" name="Line 82"/>
          <p:cNvSpPr>
            <a:spLocks noChangeShapeType="1"/>
          </p:cNvSpPr>
          <p:nvPr/>
        </p:nvSpPr>
        <p:spPr bwMode="auto">
          <a:xfrm>
            <a:off x="900113" y="1700213"/>
            <a:ext cx="367188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4495800" y="3716338"/>
            <a:ext cx="939800" cy="530225"/>
            <a:chOff x="3921" y="2341"/>
            <a:chExt cx="592" cy="334"/>
          </a:xfrm>
        </p:grpSpPr>
        <p:sp>
          <p:nvSpPr>
            <p:cNvPr id="40982" name="Text Box 54"/>
            <p:cNvSpPr txBox="1">
              <a:spLocks noChangeArrowheads="1"/>
            </p:cNvSpPr>
            <p:nvPr/>
          </p:nvSpPr>
          <p:spPr bwMode="auto">
            <a:xfrm>
              <a:off x="4011" y="2387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冲突</a:t>
              </a:r>
            </a:p>
          </p:txBody>
        </p:sp>
        <p:sp>
          <p:nvSpPr>
            <p:cNvPr id="40983" name="Line 56"/>
            <p:cNvSpPr>
              <a:spLocks noChangeShapeType="1"/>
            </p:cNvSpPr>
            <p:nvPr/>
          </p:nvSpPr>
          <p:spPr bwMode="auto">
            <a:xfrm flipV="1">
              <a:off x="3921" y="2341"/>
              <a:ext cx="9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4" name="Line 57"/>
            <p:cNvSpPr>
              <a:spLocks noChangeShapeType="1"/>
            </p:cNvSpPr>
            <p:nvPr/>
          </p:nvSpPr>
          <p:spPr bwMode="auto">
            <a:xfrm>
              <a:off x="3921" y="2341"/>
              <a:ext cx="9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7203" name="Line 83"/>
          <p:cNvSpPr>
            <a:spLocks noChangeShapeType="1"/>
          </p:cNvSpPr>
          <p:nvPr/>
        </p:nvSpPr>
        <p:spPr bwMode="auto">
          <a:xfrm>
            <a:off x="4572000" y="3068638"/>
            <a:ext cx="0" cy="792162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04" name="Line 84"/>
          <p:cNvSpPr>
            <a:spLocks noChangeShapeType="1"/>
          </p:cNvSpPr>
          <p:nvPr/>
        </p:nvSpPr>
        <p:spPr bwMode="auto">
          <a:xfrm>
            <a:off x="4572000" y="1700213"/>
            <a:ext cx="0" cy="7921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08" name="Line 88"/>
          <p:cNvSpPr>
            <a:spLocks noChangeShapeType="1"/>
          </p:cNvSpPr>
          <p:nvPr/>
        </p:nvSpPr>
        <p:spPr bwMode="auto">
          <a:xfrm>
            <a:off x="4572000" y="1700213"/>
            <a:ext cx="12239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09" name="Line 89"/>
          <p:cNvSpPr>
            <a:spLocks noChangeShapeType="1"/>
          </p:cNvSpPr>
          <p:nvPr/>
        </p:nvSpPr>
        <p:spPr bwMode="auto">
          <a:xfrm flipH="1">
            <a:off x="898525" y="3860800"/>
            <a:ext cx="3673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10" name="Line 90"/>
          <p:cNvSpPr>
            <a:spLocks noChangeShapeType="1"/>
          </p:cNvSpPr>
          <p:nvPr/>
        </p:nvSpPr>
        <p:spPr bwMode="auto">
          <a:xfrm flipV="1">
            <a:off x="900113" y="1700213"/>
            <a:ext cx="0" cy="2160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11" name="Line 91"/>
          <p:cNvSpPr>
            <a:spLocks noChangeShapeType="1"/>
          </p:cNvSpPr>
          <p:nvPr/>
        </p:nvSpPr>
        <p:spPr bwMode="auto">
          <a:xfrm>
            <a:off x="900113" y="1700213"/>
            <a:ext cx="4679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12" name="Line 92"/>
          <p:cNvSpPr>
            <a:spLocks noChangeShapeType="1"/>
          </p:cNvSpPr>
          <p:nvPr/>
        </p:nvSpPr>
        <p:spPr bwMode="auto">
          <a:xfrm>
            <a:off x="5580063" y="1700213"/>
            <a:ext cx="0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5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5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7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7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57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57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5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57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7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5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5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5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5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5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5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5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5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5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5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5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5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5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5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5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57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57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5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5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5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5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5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5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5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5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57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57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57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57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9" grpId="0"/>
      <p:bldP spid="1157152" grpId="0"/>
      <p:bldP spid="1157199" grpId="0" animBg="1"/>
      <p:bldP spid="1157200" grpId="0" animBg="1"/>
      <p:bldP spid="1157201" grpId="0" animBg="1"/>
      <p:bldP spid="1157202" grpId="0" animBg="1"/>
      <p:bldP spid="1157203" grpId="0" animBg="1"/>
      <p:bldP spid="1157204" grpId="0" animBg="1"/>
      <p:bldP spid="1157208" grpId="0" animBg="1"/>
      <p:bldP spid="1157209" grpId="0" animBg="1"/>
      <p:bldP spid="1157210" grpId="0" animBg="1"/>
      <p:bldP spid="1157211" grpId="0" animBg="1"/>
      <p:bldP spid="11572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660400"/>
            <a:ext cx="8458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宋体" pitchFamily="2" charset="-122"/>
              </a:rPr>
              <a:t>帧从结点传输到媒体的时间 </a:t>
            </a:r>
            <a:r>
              <a:rPr lang="en-US" altLang="zh-CN" b="1" dirty="0">
                <a:latin typeface="宋体" pitchFamily="2" charset="-122"/>
              </a:rPr>
              <a:t>+ </a:t>
            </a:r>
            <a:r>
              <a:rPr lang="zh-CN" altLang="en-US" b="1" dirty="0">
                <a:latin typeface="宋体" pitchFamily="2" charset="-122"/>
              </a:rPr>
              <a:t>在媒体上传输的时间 </a:t>
            </a:r>
            <a:r>
              <a:rPr lang="en-US" altLang="zh-CN" b="1" dirty="0">
                <a:latin typeface="宋体" pitchFamily="2" charset="-122"/>
              </a:rPr>
              <a:t>+ </a:t>
            </a:r>
            <a:r>
              <a:rPr lang="zh-CN" altLang="en-US" b="1" dirty="0">
                <a:latin typeface="宋体" pitchFamily="2" charset="-122"/>
              </a:rPr>
              <a:t>可能经过的转发器的处理的时间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20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宋体" pitchFamily="2" charset="-122"/>
              </a:rPr>
              <a:t>CSMA/CD 802.3</a:t>
            </a:r>
            <a:r>
              <a:rPr lang="zh-CN" altLang="en-US" b="1" dirty="0">
                <a:latin typeface="宋体" pitchFamily="2" charset="-122"/>
              </a:rPr>
              <a:t>标准为</a:t>
            </a:r>
            <a:r>
              <a:rPr lang="en-US" altLang="zh-CN" b="1" dirty="0">
                <a:latin typeface="宋体" pitchFamily="2" charset="-122"/>
              </a:rPr>
              <a:t>10Base5</a:t>
            </a:r>
          </a:p>
          <a:p>
            <a:r>
              <a:rPr lang="zh-CN" altLang="en-US" b="1" dirty="0">
                <a:latin typeface="宋体" pitchFamily="2" charset="-122"/>
              </a:rPr>
              <a:t>基带传输，速率</a:t>
            </a:r>
            <a:r>
              <a:rPr lang="en-US" altLang="zh-CN" b="1" dirty="0">
                <a:latin typeface="宋体" pitchFamily="2" charset="-122"/>
              </a:rPr>
              <a:t>10Mbps</a:t>
            </a:r>
            <a:r>
              <a:rPr lang="zh-CN" altLang="en-US" b="1" dirty="0">
                <a:latin typeface="宋体" pitchFamily="2" charset="-122"/>
              </a:rPr>
              <a:t>，粗同轴电缆，单段最长</a:t>
            </a:r>
            <a:r>
              <a:rPr lang="en-US" altLang="zh-CN" b="1" dirty="0">
                <a:latin typeface="宋体" pitchFamily="2" charset="-122"/>
              </a:rPr>
              <a:t>500</a:t>
            </a:r>
            <a:r>
              <a:rPr lang="zh-CN" altLang="en-US" b="1" dirty="0">
                <a:latin typeface="宋体" pitchFamily="2" charset="-122"/>
              </a:rPr>
              <a:t>米，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段</a:t>
            </a:r>
          </a:p>
        </p:txBody>
      </p:sp>
      <p:sp>
        <p:nvSpPr>
          <p:cNvPr id="41994" name="Rectangle 5"/>
          <p:cNvSpPr>
            <a:spLocks noChangeArrowheads="1"/>
          </p:cNvSpPr>
          <p:nvPr/>
        </p:nvSpPr>
        <p:spPr bwMode="auto">
          <a:xfrm>
            <a:off x="1219200" y="3657600"/>
            <a:ext cx="7162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Rectangle 6"/>
          <p:cNvSpPr>
            <a:spLocks noChangeArrowheads="1"/>
          </p:cNvSpPr>
          <p:nvPr/>
        </p:nvSpPr>
        <p:spPr bwMode="auto">
          <a:xfrm>
            <a:off x="2743200" y="3581400"/>
            <a:ext cx="76200" cy="1524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Rectangle 7"/>
          <p:cNvSpPr>
            <a:spLocks noChangeArrowheads="1"/>
          </p:cNvSpPr>
          <p:nvPr/>
        </p:nvSpPr>
        <p:spPr bwMode="auto">
          <a:xfrm>
            <a:off x="4267200" y="3581400"/>
            <a:ext cx="76200" cy="1524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Rectangle 8"/>
          <p:cNvSpPr>
            <a:spLocks noChangeArrowheads="1"/>
          </p:cNvSpPr>
          <p:nvPr/>
        </p:nvSpPr>
        <p:spPr bwMode="auto">
          <a:xfrm>
            <a:off x="5638800" y="3581400"/>
            <a:ext cx="76200" cy="1524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Rectangle 9"/>
          <p:cNvSpPr>
            <a:spLocks noChangeArrowheads="1"/>
          </p:cNvSpPr>
          <p:nvPr/>
        </p:nvSpPr>
        <p:spPr bwMode="auto">
          <a:xfrm>
            <a:off x="6934200" y="3581400"/>
            <a:ext cx="76200" cy="1524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Rectangle 10"/>
          <p:cNvSpPr>
            <a:spLocks noChangeArrowheads="1"/>
          </p:cNvSpPr>
          <p:nvPr/>
        </p:nvSpPr>
        <p:spPr bwMode="auto">
          <a:xfrm>
            <a:off x="8305800" y="3581400"/>
            <a:ext cx="152400" cy="1524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Rectangle 11"/>
          <p:cNvSpPr>
            <a:spLocks noChangeArrowheads="1"/>
          </p:cNvSpPr>
          <p:nvPr/>
        </p:nvSpPr>
        <p:spPr bwMode="auto">
          <a:xfrm>
            <a:off x="1066800" y="3581400"/>
            <a:ext cx="152400" cy="1524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AutoShape 12"/>
          <p:cNvSpPr>
            <a:spLocks noChangeArrowheads="1"/>
          </p:cNvSpPr>
          <p:nvPr/>
        </p:nvSpPr>
        <p:spPr bwMode="auto">
          <a:xfrm>
            <a:off x="4572000" y="2928934"/>
            <a:ext cx="1016000" cy="431800"/>
          </a:xfrm>
          <a:prstGeom prst="wedgeRoundRectCallout">
            <a:avLst>
              <a:gd name="adj1" fmla="val -73037"/>
              <a:gd name="adj2" fmla="val 11656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/>
              <a:t>转发器</a:t>
            </a:r>
          </a:p>
        </p:txBody>
      </p:sp>
      <p:sp>
        <p:nvSpPr>
          <p:cNvPr id="42002" name="Rectangle 13"/>
          <p:cNvSpPr>
            <a:spLocks noChangeArrowheads="1"/>
          </p:cNvSpPr>
          <p:nvPr/>
        </p:nvSpPr>
        <p:spPr bwMode="auto">
          <a:xfrm>
            <a:off x="1295400" y="2819400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2003" name="Rectangle 14"/>
          <p:cNvSpPr>
            <a:spLocks noChangeArrowheads="1"/>
          </p:cNvSpPr>
          <p:nvPr/>
        </p:nvSpPr>
        <p:spPr bwMode="auto">
          <a:xfrm>
            <a:off x="1447800" y="3276600"/>
            <a:ext cx="76200" cy="762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Line 15"/>
          <p:cNvSpPr>
            <a:spLocks noChangeShapeType="1"/>
          </p:cNvSpPr>
          <p:nvPr/>
        </p:nvSpPr>
        <p:spPr bwMode="auto">
          <a:xfrm>
            <a:off x="1490663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Rectangle 16"/>
          <p:cNvSpPr>
            <a:spLocks noChangeArrowheads="1"/>
          </p:cNvSpPr>
          <p:nvPr/>
        </p:nvSpPr>
        <p:spPr bwMode="auto">
          <a:xfrm>
            <a:off x="1447800" y="3638550"/>
            <a:ext cx="76200" cy="762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Text Box 17"/>
          <p:cNvSpPr txBox="1">
            <a:spLocks noChangeArrowheads="1"/>
          </p:cNvSpPr>
          <p:nvPr/>
        </p:nvSpPr>
        <p:spPr bwMode="auto">
          <a:xfrm>
            <a:off x="857224" y="31242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2007" name="Text Box 18"/>
          <p:cNvSpPr txBox="1">
            <a:spLocks noChangeArrowheads="1"/>
          </p:cNvSpPr>
          <p:nvPr/>
        </p:nvSpPr>
        <p:spPr bwMode="auto">
          <a:xfrm>
            <a:off x="1752600" y="31242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42008" name="Text Box 19"/>
          <p:cNvSpPr txBox="1">
            <a:spLocks noChangeArrowheads="1"/>
          </p:cNvSpPr>
          <p:nvPr/>
        </p:nvSpPr>
        <p:spPr bwMode="auto">
          <a:xfrm>
            <a:off x="2406650" y="28194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42009" name="Text Box 20"/>
          <p:cNvSpPr txBox="1">
            <a:spLocks noChangeArrowheads="1"/>
          </p:cNvSpPr>
          <p:nvPr/>
        </p:nvSpPr>
        <p:spPr bwMode="auto">
          <a:xfrm>
            <a:off x="914400" y="2667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42010" name="Line 21"/>
          <p:cNvSpPr>
            <a:spLocks noChangeShapeType="1"/>
          </p:cNvSpPr>
          <p:nvPr/>
        </p:nvSpPr>
        <p:spPr bwMode="auto">
          <a:xfrm>
            <a:off x="1066800" y="2971800"/>
            <a:ext cx="38100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Line 22"/>
          <p:cNvSpPr>
            <a:spLocks noChangeShapeType="1"/>
          </p:cNvSpPr>
          <p:nvPr/>
        </p:nvSpPr>
        <p:spPr bwMode="auto">
          <a:xfrm>
            <a:off x="1071538" y="3352800"/>
            <a:ext cx="3810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Line 23"/>
          <p:cNvSpPr>
            <a:spLocks noChangeShapeType="1"/>
          </p:cNvSpPr>
          <p:nvPr/>
        </p:nvSpPr>
        <p:spPr bwMode="auto">
          <a:xfrm flipH="1">
            <a:off x="1524000" y="3429000"/>
            <a:ext cx="30480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3" name="Line 24"/>
          <p:cNvSpPr>
            <a:spLocks noChangeShapeType="1"/>
          </p:cNvSpPr>
          <p:nvPr/>
        </p:nvSpPr>
        <p:spPr bwMode="auto">
          <a:xfrm flipH="1">
            <a:off x="2286000" y="3124200"/>
            <a:ext cx="2286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4" name="Text Box 25"/>
          <p:cNvSpPr txBox="1">
            <a:spLocks noChangeArrowheads="1"/>
          </p:cNvSpPr>
          <p:nvPr/>
        </p:nvSpPr>
        <p:spPr bwMode="auto">
          <a:xfrm>
            <a:off x="3016250" y="286067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42015" name="Line 26"/>
          <p:cNvSpPr>
            <a:spLocks noChangeShapeType="1"/>
          </p:cNvSpPr>
          <p:nvPr/>
        </p:nvSpPr>
        <p:spPr bwMode="auto">
          <a:xfrm flipH="1">
            <a:off x="2819400" y="3200400"/>
            <a:ext cx="1524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28"/>
          <p:cNvSpPr txBox="1">
            <a:spLocks noChangeArrowheads="1"/>
          </p:cNvSpPr>
          <p:nvPr/>
        </p:nvSpPr>
        <p:spPr bwMode="auto">
          <a:xfrm>
            <a:off x="5357818" y="5216926"/>
            <a:ext cx="3786182" cy="156966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(</a:t>
            </a:r>
            <a:r>
              <a:rPr lang="en-US" altLang="zh-CN" b="1" dirty="0" smtClean="0"/>
              <a:t>125+80+(20+2.5)*2)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2+10</a:t>
            </a:r>
            <a:endParaRPr lang="en-US" altLang="zh-CN" b="1" dirty="0"/>
          </a:p>
          <a:p>
            <a:r>
              <a:rPr lang="en-US" altLang="zh-CN" b="1" dirty="0" smtClean="0"/>
              <a:t>          =250*2+10</a:t>
            </a:r>
            <a:endParaRPr lang="en-US" altLang="zh-CN" b="1" dirty="0"/>
          </a:p>
          <a:p>
            <a:r>
              <a:rPr lang="zh-CN" altLang="en-US" b="1" dirty="0" smtClean="0"/>
              <a:t>           约</a:t>
            </a:r>
            <a:r>
              <a:rPr lang="zh-CN" altLang="en-US" b="1" dirty="0"/>
              <a:t>需</a:t>
            </a:r>
            <a:r>
              <a:rPr lang="en-US" altLang="zh-CN" b="1" dirty="0"/>
              <a:t>512</a:t>
            </a:r>
            <a:r>
              <a:rPr lang="zh-CN" altLang="en-US" b="1" dirty="0"/>
              <a:t>比特时间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64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zh-CN" altLang="en-US" b="1" dirty="0" smtClean="0">
                <a:solidFill>
                  <a:srgbClr val="FF0000"/>
                </a:solidFill>
              </a:rPr>
              <a:t>字节</a:t>
            </a:r>
            <a:r>
              <a:rPr lang="en-US" altLang="zh-CN" b="1" dirty="0" smtClean="0">
                <a:solidFill>
                  <a:srgbClr val="FF0000"/>
                </a:solidFill>
              </a:rPr>
              <a:t>=18+46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PAD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zh-CN" altLang="en-US" b="1" dirty="0"/>
          </a:p>
        </p:txBody>
      </p:sp>
      <p:sp>
        <p:nvSpPr>
          <p:cNvPr id="1090589" name="Rectangle 29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992" name="Text Box 30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15</a:t>
            </a:r>
            <a:endParaRPr lang="en-US" altLang="zh-CN" dirty="0"/>
          </a:p>
        </p:txBody>
      </p:sp>
      <p:sp>
        <p:nvSpPr>
          <p:cNvPr id="41993" name="Text Box 31"/>
          <p:cNvSpPr txBox="1">
            <a:spLocks noChangeArrowheads="1"/>
          </p:cNvSpPr>
          <p:nvPr/>
        </p:nvSpPr>
        <p:spPr bwMode="auto">
          <a:xfrm>
            <a:off x="290513" y="-26988"/>
            <a:ext cx="44259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帧实际传输时间的估算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7620024" y="2819402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772424" y="3276602"/>
            <a:ext cx="76200" cy="762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815287" y="327660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772424" y="3638552"/>
            <a:ext cx="76200" cy="762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 bwMode="auto">
          <a:xfrm rot="5400000">
            <a:off x="1321571" y="3607595"/>
            <a:ext cx="50006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1571604" y="3857628"/>
            <a:ext cx="61436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 flipH="1" flipV="1">
            <a:off x="7501752" y="3643314"/>
            <a:ext cx="42862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7195722" y="314324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8091098" y="314324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7410036" y="3371848"/>
            <a:ext cx="3810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7862498" y="3448048"/>
            <a:ext cx="30480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Text Box 27"/>
          <p:cNvSpPr txBox="1">
            <a:spLocks noChangeArrowheads="1"/>
          </p:cNvSpPr>
          <p:nvPr/>
        </p:nvSpPr>
        <p:spPr bwMode="auto">
          <a:xfrm>
            <a:off x="304800" y="3886200"/>
            <a:ext cx="871424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itchFamily="2" charset="-122"/>
              </a:rPr>
              <a:t>（速率为</a:t>
            </a:r>
            <a:r>
              <a:rPr lang="en-US" altLang="zh-CN" sz="2000" b="1" dirty="0">
                <a:latin typeface="宋体" pitchFamily="2" charset="-122"/>
              </a:rPr>
              <a:t>10Mbps</a:t>
            </a:r>
            <a:r>
              <a:rPr lang="zh-CN" altLang="en-US" sz="2000" b="1" dirty="0">
                <a:latin typeface="宋体" pitchFamily="2" charset="-122"/>
              </a:rPr>
              <a:t>：</a:t>
            </a:r>
            <a:r>
              <a:rPr lang="en-US" altLang="zh-CN" sz="2000" b="1" dirty="0">
                <a:latin typeface="宋体" pitchFamily="2" charset="-122"/>
              </a:rPr>
              <a:t>0.1us/</a:t>
            </a:r>
            <a:r>
              <a:rPr lang="zh-CN" altLang="en-US" sz="2000" b="1" dirty="0">
                <a:latin typeface="宋体" pitchFamily="2" charset="-122"/>
              </a:rPr>
              <a:t>比特时间；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宋体" pitchFamily="2" charset="-122"/>
              </a:rPr>
              <a:t>  媒体上电信号的传输速率为</a:t>
            </a:r>
            <a:r>
              <a:rPr lang="en-US" altLang="zh-CN" sz="2000" b="1" dirty="0">
                <a:latin typeface="宋体" pitchFamily="2" charset="-122"/>
              </a:rPr>
              <a:t>20</a:t>
            </a:r>
            <a:r>
              <a:rPr lang="zh-CN" altLang="en-US" sz="2000" b="1" dirty="0">
                <a:latin typeface="宋体" pitchFamily="2" charset="-122"/>
              </a:rPr>
              <a:t>万公里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秒：</a:t>
            </a:r>
            <a:r>
              <a:rPr lang="en-US" altLang="zh-CN" sz="2000" b="1" dirty="0">
                <a:latin typeface="宋体" pitchFamily="2" charset="-122"/>
              </a:rPr>
              <a:t>1000</a:t>
            </a:r>
            <a:r>
              <a:rPr lang="zh-CN" altLang="en-US" sz="2000" b="1" dirty="0">
                <a:latin typeface="宋体" pitchFamily="2" charset="-122"/>
              </a:rPr>
              <a:t>米</a:t>
            </a:r>
            <a:r>
              <a:rPr lang="en-US" altLang="zh-CN" sz="2000" b="1" dirty="0">
                <a:latin typeface="宋体" pitchFamily="2" charset="-122"/>
              </a:rPr>
              <a:t>/5us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20</a:t>
            </a:r>
            <a:r>
              <a:rPr lang="zh-CN" altLang="en-US" sz="2000" b="1" dirty="0">
                <a:latin typeface="宋体" pitchFamily="2" charset="-122"/>
              </a:rPr>
              <a:t>米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比特时间）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sz="2000" b="1" dirty="0">
                <a:latin typeface="宋体" pitchFamily="2" charset="-122"/>
              </a:rPr>
              <a:t>从结点到媒体的时间（</a:t>
            </a:r>
            <a:r>
              <a:rPr lang="en-US" altLang="zh-CN" sz="2000" b="1" dirty="0">
                <a:latin typeface="宋体" pitchFamily="2" charset="-122"/>
              </a:rPr>
              <a:t>50</a:t>
            </a:r>
            <a:r>
              <a:rPr lang="zh-CN" altLang="en-US" sz="2000" b="1" dirty="0">
                <a:latin typeface="宋体" pitchFamily="2" charset="-122"/>
              </a:rPr>
              <a:t>米）约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2.5</a:t>
            </a:r>
            <a:r>
              <a:rPr lang="zh-CN" altLang="en-US" sz="2000" b="1" dirty="0">
                <a:latin typeface="宋体" pitchFamily="2" charset="-122"/>
              </a:rPr>
              <a:t>比特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sz="2000" b="1" dirty="0">
                <a:latin typeface="宋体" pitchFamily="2" charset="-122"/>
              </a:rPr>
              <a:t>结点</a:t>
            </a:r>
            <a:r>
              <a:rPr lang="en-US" altLang="zh-CN" sz="2000" b="1" dirty="0">
                <a:latin typeface="宋体" pitchFamily="2" charset="-122"/>
              </a:rPr>
              <a:t>MAU</a:t>
            </a:r>
            <a:r>
              <a:rPr lang="zh-CN" altLang="en-US" sz="2000" b="1" dirty="0">
                <a:latin typeface="宋体" pitchFamily="2" charset="-122"/>
              </a:rPr>
              <a:t>转发时间约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20</a:t>
            </a:r>
            <a:r>
              <a:rPr lang="zh-CN" altLang="en-US" sz="2000" b="1" dirty="0">
                <a:latin typeface="宋体" pitchFamily="2" charset="-122"/>
              </a:rPr>
              <a:t>比特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2500</a:t>
            </a:r>
            <a:r>
              <a:rPr lang="zh-CN" altLang="en-US" sz="2000" b="1" dirty="0">
                <a:latin typeface="宋体" pitchFamily="2" charset="-122"/>
              </a:rPr>
              <a:t>米传输所需时间约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125</a:t>
            </a:r>
            <a:r>
              <a:rPr lang="zh-CN" altLang="en-US" sz="2000" b="1" dirty="0">
                <a:latin typeface="宋体" pitchFamily="2" charset="-122"/>
              </a:rPr>
              <a:t>比特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个转发器转发时间约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80</a:t>
            </a:r>
            <a:r>
              <a:rPr lang="zh-CN" altLang="en-US" sz="2000" b="1" dirty="0">
                <a:latin typeface="宋体" pitchFamily="2" charset="-122"/>
              </a:rPr>
              <a:t>比特（</a:t>
            </a:r>
            <a:r>
              <a:rPr lang="en-US" altLang="zh-CN" sz="2000" b="1" dirty="0">
                <a:latin typeface="宋体" pitchFamily="2" charset="-122"/>
              </a:rPr>
              <a:t>20</a:t>
            </a:r>
            <a:r>
              <a:rPr lang="zh-CN" altLang="en-US" sz="2000" b="1" dirty="0">
                <a:latin typeface="宋体" pitchFamily="2" charset="-122"/>
              </a:rPr>
              <a:t>比特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转发器</a:t>
            </a:r>
            <a:r>
              <a:rPr lang="zh-CN" altLang="en-US" sz="2000" b="1" dirty="0" smtClean="0">
                <a:latin typeface="宋体" pitchFamily="2" charset="-122"/>
              </a:rPr>
              <a:t>）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、结点感知冲突信号的时间约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10</a:t>
            </a:r>
            <a:r>
              <a:rPr lang="zh-CN" altLang="en-US" sz="2000" b="1" dirty="0" smtClean="0">
                <a:latin typeface="宋体" pitchFamily="2" charset="-122"/>
              </a:rPr>
              <a:t>比特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765175"/>
            <a:ext cx="31162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en-US" altLang="zh-CN" b="1">
                <a:solidFill>
                  <a:srgbClr val="FF0000"/>
                </a:solidFill>
              </a:rPr>
              <a:t>★ </a:t>
            </a:r>
            <a:r>
              <a:rPr lang="en-US" altLang="zh-CN" sz="3200" b="1">
                <a:solidFill>
                  <a:srgbClr val="FF0000"/>
                </a:solidFill>
                <a:ea typeface="隶书" pitchFamily="49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数据发送过程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066800" y="1295400"/>
            <a:ext cx="6829425" cy="5181600"/>
            <a:chOff x="672" y="816"/>
            <a:chExt cx="4302" cy="3264"/>
          </a:xfrm>
        </p:grpSpPr>
        <p:sp>
          <p:nvSpPr>
            <p:cNvPr id="43015" name="Text Box 4"/>
            <p:cNvSpPr txBox="1">
              <a:spLocks noChangeArrowheads="1"/>
            </p:cNvSpPr>
            <p:nvPr/>
          </p:nvSpPr>
          <p:spPr bwMode="auto">
            <a:xfrm>
              <a:off x="1799" y="1008"/>
              <a:ext cx="1886" cy="250"/>
            </a:xfrm>
            <a:prstGeom prst="rect">
              <a:avLst/>
            </a:prstGeom>
            <a:solidFill>
              <a:srgbClr val="8BFFE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高层有数据发送（</a:t>
              </a:r>
              <a:r>
                <a:rPr lang="en-US" altLang="zh-CN" sz="2000" b="1"/>
                <a:t>LLC</a:t>
              </a:r>
              <a:r>
                <a:rPr lang="zh-CN" altLang="en-US" sz="2000" b="1"/>
                <a:t>）</a:t>
              </a:r>
            </a:p>
          </p:txBody>
        </p:sp>
        <p:sp>
          <p:nvSpPr>
            <p:cNvPr id="43016" name="Text Box 5"/>
            <p:cNvSpPr txBox="1">
              <a:spLocks noChangeArrowheads="1"/>
            </p:cNvSpPr>
            <p:nvPr/>
          </p:nvSpPr>
          <p:spPr bwMode="auto">
            <a:xfrm>
              <a:off x="2170" y="1344"/>
              <a:ext cx="979" cy="250"/>
            </a:xfrm>
            <a:prstGeom prst="rect">
              <a:avLst/>
            </a:prstGeom>
            <a:solidFill>
              <a:srgbClr val="8BFFE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封装</a:t>
              </a:r>
              <a:r>
                <a:rPr lang="en-US" altLang="zh-CN" sz="2000" b="1"/>
                <a:t>MAC</a:t>
              </a:r>
              <a:r>
                <a:rPr lang="zh-CN" altLang="en-US" sz="2000" b="1"/>
                <a:t>帧</a:t>
              </a:r>
            </a:p>
          </p:txBody>
        </p:sp>
        <p:sp>
          <p:nvSpPr>
            <p:cNvPr id="43017" name="Text Box 6"/>
            <p:cNvSpPr txBox="1">
              <a:spLocks noChangeArrowheads="1"/>
            </p:cNvSpPr>
            <p:nvPr/>
          </p:nvSpPr>
          <p:spPr bwMode="auto">
            <a:xfrm>
              <a:off x="2314" y="1632"/>
              <a:ext cx="756" cy="250"/>
            </a:xfrm>
            <a:prstGeom prst="rect">
              <a:avLst/>
            </a:prstGeom>
            <a:solidFill>
              <a:srgbClr val="FF87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侦听媒体</a:t>
              </a:r>
            </a:p>
          </p:txBody>
        </p:sp>
        <p:sp>
          <p:nvSpPr>
            <p:cNvPr id="43018" name="Text Box 7"/>
            <p:cNvSpPr txBox="1">
              <a:spLocks noChangeArrowheads="1"/>
            </p:cNvSpPr>
            <p:nvPr/>
          </p:nvSpPr>
          <p:spPr bwMode="auto">
            <a:xfrm>
              <a:off x="2074" y="1920"/>
              <a:ext cx="2422" cy="252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/>
                <a:t>9.6us</a:t>
              </a:r>
              <a:r>
                <a:rPr lang="zh-CN" altLang="en-US" sz="2000" b="1" dirty="0" smtClean="0"/>
                <a:t>后媒体</a:t>
              </a:r>
              <a:r>
                <a:rPr lang="zh-CN" altLang="en-US" sz="2000" b="1" dirty="0"/>
                <a:t>上有无数据在传输？</a:t>
              </a:r>
            </a:p>
          </p:txBody>
        </p:sp>
        <p:sp>
          <p:nvSpPr>
            <p:cNvPr id="43019" name="Text Box 8"/>
            <p:cNvSpPr txBox="1">
              <a:spLocks noChangeArrowheads="1"/>
            </p:cNvSpPr>
            <p:nvPr/>
          </p:nvSpPr>
          <p:spPr bwMode="auto">
            <a:xfrm>
              <a:off x="1258" y="2448"/>
              <a:ext cx="916" cy="25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按策略退避</a:t>
              </a:r>
            </a:p>
          </p:txBody>
        </p:sp>
        <p:sp>
          <p:nvSpPr>
            <p:cNvPr id="43020" name="Text Box 9"/>
            <p:cNvSpPr txBox="1">
              <a:spLocks noChangeArrowheads="1"/>
            </p:cNvSpPr>
            <p:nvPr/>
          </p:nvSpPr>
          <p:spPr bwMode="auto">
            <a:xfrm>
              <a:off x="3514" y="2496"/>
              <a:ext cx="756" cy="25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发送数据</a:t>
              </a:r>
            </a:p>
          </p:txBody>
        </p:sp>
        <p:sp>
          <p:nvSpPr>
            <p:cNvPr id="43021" name="Text Box 10"/>
            <p:cNvSpPr txBox="1">
              <a:spLocks noChangeArrowheads="1"/>
            </p:cNvSpPr>
            <p:nvPr/>
          </p:nvSpPr>
          <p:spPr bwMode="auto">
            <a:xfrm>
              <a:off x="1018" y="2822"/>
              <a:ext cx="1396" cy="2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退避时间是否到？</a:t>
              </a:r>
            </a:p>
          </p:txBody>
        </p:sp>
        <p:sp>
          <p:nvSpPr>
            <p:cNvPr id="43022" name="Text Box 11"/>
            <p:cNvSpPr txBox="1">
              <a:spLocks noChangeArrowheads="1"/>
            </p:cNvSpPr>
            <p:nvPr/>
          </p:nvSpPr>
          <p:spPr bwMode="auto">
            <a:xfrm>
              <a:off x="3418" y="2976"/>
              <a:ext cx="1556" cy="2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发送数据是否冲突？</a:t>
              </a:r>
            </a:p>
          </p:txBody>
        </p:sp>
        <p:sp>
          <p:nvSpPr>
            <p:cNvPr id="43023" name="Text Box 12"/>
            <p:cNvSpPr txBox="1">
              <a:spLocks noChangeArrowheads="1"/>
            </p:cNvSpPr>
            <p:nvPr/>
          </p:nvSpPr>
          <p:spPr bwMode="auto">
            <a:xfrm>
              <a:off x="966" y="3302"/>
              <a:ext cx="1556" cy="25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退避次数是否超过？</a:t>
              </a:r>
            </a:p>
          </p:txBody>
        </p:sp>
        <p:sp>
          <p:nvSpPr>
            <p:cNvPr id="43024" name="Text Box 13"/>
            <p:cNvSpPr txBox="1">
              <a:spLocks noChangeArrowheads="1"/>
            </p:cNvSpPr>
            <p:nvPr/>
          </p:nvSpPr>
          <p:spPr bwMode="auto">
            <a:xfrm>
              <a:off x="1114" y="3830"/>
              <a:ext cx="1406" cy="250"/>
            </a:xfrm>
            <a:prstGeom prst="rect">
              <a:avLst/>
            </a:prstGeom>
            <a:solidFill>
              <a:srgbClr val="FFAC73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通知</a:t>
              </a:r>
              <a:r>
                <a:rPr lang="en-US" altLang="zh-CN" sz="2000" b="1"/>
                <a:t>LLC</a:t>
              </a:r>
              <a:r>
                <a:rPr lang="zh-CN" altLang="en-US" sz="2000" b="1"/>
                <a:t>网络太忙</a:t>
              </a:r>
            </a:p>
          </p:txBody>
        </p:sp>
        <p:sp>
          <p:nvSpPr>
            <p:cNvPr id="43025" name="Line 14"/>
            <p:cNvSpPr>
              <a:spLocks noChangeShapeType="1"/>
            </p:cNvSpPr>
            <p:nvPr/>
          </p:nvSpPr>
          <p:spPr bwMode="auto">
            <a:xfrm>
              <a:off x="2698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Line 15"/>
            <p:cNvSpPr>
              <a:spLocks noChangeShapeType="1"/>
            </p:cNvSpPr>
            <p:nvPr/>
          </p:nvSpPr>
          <p:spPr bwMode="auto">
            <a:xfrm>
              <a:off x="2650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Line 16"/>
            <p:cNvSpPr>
              <a:spLocks noChangeShapeType="1"/>
            </p:cNvSpPr>
            <p:nvPr/>
          </p:nvSpPr>
          <p:spPr bwMode="auto">
            <a:xfrm>
              <a:off x="2650" y="18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8" name="Line 17"/>
            <p:cNvSpPr>
              <a:spLocks noChangeShapeType="1"/>
            </p:cNvSpPr>
            <p:nvPr/>
          </p:nvSpPr>
          <p:spPr bwMode="auto">
            <a:xfrm flipH="1">
              <a:off x="748" y="2069"/>
              <a:ext cx="1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9" name="Line 18"/>
            <p:cNvSpPr>
              <a:spLocks noChangeShapeType="1"/>
            </p:cNvSpPr>
            <p:nvPr/>
          </p:nvSpPr>
          <p:spPr bwMode="auto">
            <a:xfrm>
              <a:off x="3370" y="216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Text Box 19"/>
            <p:cNvSpPr txBox="1">
              <a:spLocks noChangeArrowheads="1"/>
            </p:cNvSpPr>
            <p:nvPr/>
          </p:nvSpPr>
          <p:spPr bwMode="auto">
            <a:xfrm>
              <a:off x="1654" y="184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有</a:t>
              </a:r>
            </a:p>
          </p:txBody>
        </p:sp>
        <p:sp>
          <p:nvSpPr>
            <p:cNvPr id="43031" name="Text Box 20"/>
            <p:cNvSpPr txBox="1">
              <a:spLocks noChangeArrowheads="1"/>
            </p:cNvSpPr>
            <p:nvPr/>
          </p:nvSpPr>
          <p:spPr bwMode="auto">
            <a:xfrm>
              <a:off x="3574" y="211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无</a:t>
              </a:r>
            </a:p>
          </p:txBody>
        </p:sp>
        <p:sp>
          <p:nvSpPr>
            <p:cNvPr id="43032" name="Line 21"/>
            <p:cNvSpPr>
              <a:spLocks noChangeShapeType="1"/>
            </p:cNvSpPr>
            <p:nvPr/>
          </p:nvSpPr>
          <p:spPr bwMode="auto">
            <a:xfrm>
              <a:off x="1738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22"/>
            <p:cNvSpPr>
              <a:spLocks noChangeShapeType="1"/>
            </p:cNvSpPr>
            <p:nvPr/>
          </p:nvSpPr>
          <p:spPr bwMode="auto">
            <a:xfrm flipH="1">
              <a:off x="922" y="29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23"/>
            <p:cNvSpPr>
              <a:spLocks noChangeShapeType="1"/>
            </p:cNvSpPr>
            <p:nvPr/>
          </p:nvSpPr>
          <p:spPr bwMode="auto">
            <a:xfrm>
              <a:off x="922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5" name="Line 24"/>
            <p:cNvSpPr>
              <a:spLocks noChangeShapeType="1"/>
            </p:cNvSpPr>
            <p:nvPr/>
          </p:nvSpPr>
          <p:spPr bwMode="auto">
            <a:xfrm>
              <a:off x="922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6" name="Text Box 25"/>
            <p:cNvSpPr txBox="1">
              <a:spLocks noChangeArrowheads="1"/>
            </p:cNvSpPr>
            <p:nvPr/>
          </p:nvSpPr>
          <p:spPr bwMode="auto">
            <a:xfrm>
              <a:off x="720" y="2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未到</a:t>
              </a:r>
            </a:p>
          </p:txBody>
        </p:sp>
        <p:sp>
          <p:nvSpPr>
            <p:cNvPr id="43037" name="Line 26"/>
            <p:cNvSpPr>
              <a:spLocks noChangeShapeType="1"/>
            </p:cNvSpPr>
            <p:nvPr/>
          </p:nvSpPr>
          <p:spPr bwMode="auto">
            <a:xfrm>
              <a:off x="1738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Text Box 27"/>
            <p:cNvSpPr txBox="1">
              <a:spLocks noChangeArrowheads="1"/>
            </p:cNvSpPr>
            <p:nvPr/>
          </p:nvSpPr>
          <p:spPr bwMode="auto">
            <a:xfrm>
              <a:off x="1728" y="311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已到</a:t>
              </a:r>
            </a:p>
          </p:txBody>
        </p:sp>
        <p:sp>
          <p:nvSpPr>
            <p:cNvPr id="43039" name="Line 28"/>
            <p:cNvSpPr>
              <a:spLocks noChangeShapeType="1"/>
            </p:cNvSpPr>
            <p:nvPr/>
          </p:nvSpPr>
          <p:spPr bwMode="auto">
            <a:xfrm flipH="1">
              <a:off x="73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" name="Line 29"/>
            <p:cNvSpPr>
              <a:spLocks noChangeShapeType="1"/>
            </p:cNvSpPr>
            <p:nvPr/>
          </p:nvSpPr>
          <p:spPr bwMode="auto">
            <a:xfrm>
              <a:off x="720" y="172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Line 30"/>
            <p:cNvSpPr>
              <a:spLocks noChangeShapeType="1"/>
            </p:cNvSpPr>
            <p:nvPr/>
          </p:nvSpPr>
          <p:spPr bwMode="auto">
            <a:xfrm>
              <a:off x="720" y="1728"/>
              <a:ext cx="1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" name="Text Box 31"/>
            <p:cNvSpPr txBox="1">
              <a:spLocks noChangeArrowheads="1"/>
            </p:cNvSpPr>
            <p:nvPr/>
          </p:nvSpPr>
          <p:spPr bwMode="auto">
            <a:xfrm>
              <a:off x="672" y="307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未超过</a:t>
              </a:r>
            </a:p>
          </p:txBody>
        </p:sp>
        <p:sp>
          <p:nvSpPr>
            <p:cNvPr id="43043" name="Line 32"/>
            <p:cNvSpPr>
              <a:spLocks noChangeShapeType="1"/>
            </p:cNvSpPr>
            <p:nvPr/>
          </p:nvSpPr>
          <p:spPr bwMode="auto">
            <a:xfrm>
              <a:off x="1738" y="3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4" name="Text Box 33"/>
            <p:cNvSpPr txBox="1">
              <a:spLocks noChangeArrowheads="1"/>
            </p:cNvSpPr>
            <p:nvPr/>
          </p:nvSpPr>
          <p:spPr bwMode="auto">
            <a:xfrm>
              <a:off x="1728" y="363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已超过</a:t>
              </a:r>
            </a:p>
          </p:txBody>
        </p:sp>
        <p:sp>
          <p:nvSpPr>
            <p:cNvPr id="43045" name="Line 34"/>
            <p:cNvSpPr>
              <a:spLocks noChangeShapeType="1"/>
            </p:cNvSpPr>
            <p:nvPr/>
          </p:nvSpPr>
          <p:spPr bwMode="auto">
            <a:xfrm>
              <a:off x="3898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6" name="Text Box 35"/>
            <p:cNvSpPr txBox="1">
              <a:spLocks noChangeArrowheads="1"/>
            </p:cNvSpPr>
            <p:nvPr/>
          </p:nvSpPr>
          <p:spPr bwMode="auto">
            <a:xfrm>
              <a:off x="3936" y="2734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检测冲突</a:t>
              </a:r>
            </a:p>
          </p:txBody>
        </p:sp>
        <p:sp>
          <p:nvSpPr>
            <p:cNvPr id="43047" name="Line 36"/>
            <p:cNvSpPr>
              <a:spLocks noChangeShapeType="1"/>
            </p:cNvSpPr>
            <p:nvPr/>
          </p:nvSpPr>
          <p:spPr bwMode="auto">
            <a:xfrm flipH="1">
              <a:off x="3754" y="32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8" name="Line 37"/>
            <p:cNvSpPr>
              <a:spLocks noChangeShapeType="1"/>
            </p:cNvSpPr>
            <p:nvPr/>
          </p:nvSpPr>
          <p:spPr bwMode="auto">
            <a:xfrm>
              <a:off x="337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9" name="Line 38"/>
            <p:cNvSpPr>
              <a:spLocks noChangeShapeType="1"/>
            </p:cNvSpPr>
            <p:nvPr/>
          </p:nvSpPr>
          <p:spPr bwMode="auto">
            <a:xfrm>
              <a:off x="2880" y="2736"/>
              <a:ext cx="49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Line 39"/>
            <p:cNvSpPr>
              <a:spLocks noChangeShapeType="1"/>
            </p:cNvSpPr>
            <p:nvPr/>
          </p:nvSpPr>
          <p:spPr bwMode="auto">
            <a:xfrm flipH="1">
              <a:off x="2170" y="2640"/>
              <a:ext cx="3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1" name="Text Box 40"/>
            <p:cNvSpPr txBox="1">
              <a:spLocks noChangeArrowheads="1"/>
            </p:cNvSpPr>
            <p:nvPr/>
          </p:nvSpPr>
          <p:spPr bwMode="auto">
            <a:xfrm>
              <a:off x="3360" y="34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冲突</a:t>
              </a:r>
            </a:p>
          </p:txBody>
        </p:sp>
        <p:sp>
          <p:nvSpPr>
            <p:cNvPr id="43052" name="Text Box 41"/>
            <p:cNvSpPr txBox="1">
              <a:spLocks noChangeArrowheads="1"/>
            </p:cNvSpPr>
            <p:nvPr/>
          </p:nvSpPr>
          <p:spPr bwMode="auto">
            <a:xfrm>
              <a:off x="4176" y="316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无冲突</a:t>
              </a:r>
            </a:p>
          </p:txBody>
        </p:sp>
        <p:sp>
          <p:nvSpPr>
            <p:cNvPr id="43053" name="Text Box 42"/>
            <p:cNvSpPr txBox="1">
              <a:spLocks noChangeArrowheads="1"/>
            </p:cNvSpPr>
            <p:nvPr/>
          </p:nvSpPr>
          <p:spPr bwMode="auto">
            <a:xfrm>
              <a:off x="4032" y="3454"/>
              <a:ext cx="756" cy="25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发送成功</a:t>
              </a:r>
            </a:p>
          </p:txBody>
        </p:sp>
        <p:sp>
          <p:nvSpPr>
            <p:cNvPr id="43054" name="Line 43"/>
            <p:cNvSpPr>
              <a:spLocks noChangeShapeType="1"/>
            </p:cNvSpPr>
            <p:nvPr/>
          </p:nvSpPr>
          <p:spPr bwMode="auto">
            <a:xfrm>
              <a:off x="4186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5" name="Line 44"/>
            <p:cNvSpPr>
              <a:spLocks noChangeShapeType="1"/>
            </p:cNvSpPr>
            <p:nvPr/>
          </p:nvSpPr>
          <p:spPr bwMode="auto">
            <a:xfrm>
              <a:off x="4762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6" name="Line 45"/>
            <p:cNvSpPr>
              <a:spLocks noChangeShapeType="1"/>
            </p:cNvSpPr>
            <p:nvPr/>
          </p:nvSpPr>
          <p:spPr bwMode="auto">
            <a:xfrm flipH="1">
              <a:off x="4944" y="960"/>
              <a:ext cx="10" cy="3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7" name="Line 46"/>
            <p:cNvSpPr>
              <a:spLocks noChangeShapeType="1"/>
            </p:cNvSpPr>
            <p:nvPr/>
          </p:nvSpPr>
          <p:spPr bwMode="auto">
            <a:xfrm flipH="1">
              <a:off x="2746" y="96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8" name="Line 47"/>
            <p:cNvSpPr>
              <a:spLocks noChangeShapeType="1"/>
            </p:cNvSpPr>
            <p:nvPr/>
          </p:nvSpPr>
          <p:spPr bwMode="auto">
            <a:xfrm>
              <a:off x="2698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9" name="Text Box 48"/>
            <p:cNvSpPr txBox="1">
              <a:spLocks noChangeArrowheads="1"/>
            </p:cNvSpPr>
            <p:nvPr/>
          </p:nvSpPr>
          <p:spPr bwMode="auto">
            <a:xfrm>
              <a:off x="2476" y="2505"/>
              <a:ext cx="692" cy="231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强化冲突</a:t>
              </a:r>
            </a:p>
          </p:txBody>
        </p:sp>
        <p:sp>
          <p:nvSpPr>
            <p:cNvPr id="43060" name="Line 49"/>
            <p:cNvSpPr>
              <a:spLocks noChangeShapeType="1"/>
            </p:cNvSpPr>
            <p:nvPr/>
          </p:nvSpPr>
          <p:spPr bwMode="auto">
            <a:xfrm>
              <a:off x="2544" y="393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1634" name="Rectangle 5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3" name="Text Box 51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16</a:t>
            </a:r>
            <a:endParaRPr lang="en-US" altLang="zh-CN" dirty="0"/>
          </a:p>
        </p:txBody>
      </p:sp>
      <p:sp>
        <p:nvSpPr>
          <p:cNvPr id="43014" name="Text Box 52"/>
          <p:cNvSpPr txBox="1">
            <a:spLocks noChangeArrowheads="1"/>
          </p:cNvSpPr>
          <p:nvPr/>
        </p:nvSpPr>
        <p:spPr bwMode="auto">
          <a:xfrm>
            <a:off x="468313" y="44450"/>
            <a:ext cx="447516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） 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CSMA/CD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工作过程</a:t>
            </a:r>
            <a:endParaRPr lang="zh-CN" altLang="en-US" sz="3200" b="1">
              <a:solidFill>
                <a:srgbClr val="FF0000"/>
              </a:soli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ChangeArrowheads="1"/>
          </p:cNvSpPr>
          <p:nvPr/>
        </p:nvSpPr>
        <p:spPr bwMode="auto">
          <a:xfrm>
            <a:off x="228600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2725" y="115888"/>
            <a:ext cx="55737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zh-CN" altLang="en-US" sz="2800" b="1" dirty="0">
                <a:latin typeface="+mn-ea"/>
                <a:ea typeface="+mn-ea"/>
              </a:rPr>
              <a:t>前期内容回顾（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 smtClean="0">
                <a:latin typeface="+mn-ea"/>
                <a:ea typeface="+mn-ea"/>
              </a:rPr>
              <a:t>月</a:t>
            </a:r>
            <a:r>
              <a:rPr lang="en-US" altLang="zh-CN" sz="2800" b="1" dirty="0" smtClean="0">
                <a:latin typeface="+mn-ea"/>
                <a:ea typeface="+mn-ea"/>
              </a:rPr>
              <a:t>17</a:t>
            </a:r>
            <a:r>
              <a:rPr lang="zh-CN" altLang="en-US" sz="2800" b="1" dirty="0" smtClean="0">
                <a:latin typeface="+mn-ea"/>
                <a:ea typeface="+mn-ea"/>
              </a:rPr>
              <a:t>日</a:t>
            </a:r>
            <a:r>
              <a:rPr lang="zh-CN" altLang="en-US" sz="2800" b="1" dirty="0">
                <a:latin typeface="+mn-ea"/>
                <a:ea typeface="+mn-ea"/>
              </a:rPr>
              <a:t>）：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765175"/>
            <a:ext cx="85883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局域网：</a:t>
            </a:r>
            <a:r>
              <a:rPr lang="zh-CN" altLang="en-US" b="1" dirty="0"/>
              <a:t>通常是由单个组织拥有、使用和运维的，允许中等地域内站点（结点）以中高速率直接互连通信的对等通信网络。</a:t>
            </a:r>
          </a:p>
          <a:p>
            <a:pPr>
              <a:spcBef>
                <a:spcPct val="3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LAN</a:t>
            </a:r>
            <a:r>
              <a:rPr lang="zh-CN" altLang="en-US" b="1" dirty="0">
                <a:solidFill>
                  <a:srgbClr val="FF0000"/>
                </a:solidFill>
              </a:rPr>
              <a:t>特点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覆盖范围小</a:t>
            </a:r>
            <a:r>
              <a:rPr lang="zh-CN" altLang="en-US" b="1" dirty="0"/>
              <a:t>，线路成本</a:t>
            </a:r>
            <a:r>
              <a:rPr lang="zh-CN" altLang="en-US" b="1" dirty="0" smtClean="0"/>
              <a:t>比重小</a:t>
            </a:r>
            <a:r>
              <a:rPr lang="zh-CN" altLang="en-US" b="1" dirty="0"/>
              <a:t>，线路质量较高</a:t>
            </a:r>
            <a:r>
              <a:rPr lang="zh-CN" altLang="en-US" b="1" dirty="0" smtClean="0"/>
              <a:t>，较少考虑线路利用率</a:t>
            </a:r>
            <a:r>
              <a:rPr lang="zh-CN" altLang="en-US" b="1" dirty="0"/>
              <a:t>问题；广播方式</a:t>
            </a:r>
            <a:r>
              <a:rPr lang="zh-CN" altLang="en-US" b="1" dirty="0" smtClean="0"/>
              <a:t>工作（不考虑路由），</a:t>
            </a:r>
            <a:r>
              <a:rPr lang="zh-CN" altLang="en-US" b="1" dirty="0"/>
              <a:t>地址适配的结点收取</a:t>
            </a:r>
            <a:r>
              <a:rPr lang="zh-CN" altLang="en-US" b="1" dirty="0" smtClean="0"/>
              <a:t>帧。（想象教室环境的同学交流，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可用传输技术：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基带传输：</a:t>
            </a:r>
            <a:r>
              <a:rPr lang="zh-CN" altLang="en-US" b="1" dirty="0" smtClean="0">
                <a:latin typeface="宋体" pitchFamily="2" charset="-122"/>
              </a:rPr>
              <a:t>保持数据波原样，信号双向传递；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 宽带传输：</a:t>
            </a:r>
            <a:r>
              <a:rPr lang="zh-CN" altLang="en-US" b="1" dirty="0" smtClean="0">
                <a:latin typeface="宋体" pitchFamily="2" charset="-122"/>
              </a:rPr>
              <a:t>调制电磁波形式，信号单向传递（为体现广播的特性，常采用双缆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中分宽带，应注意信号传播距离和实际距离之间的差异）。</a:t>
            </a:r>
            <a:endParaRPr lang="zh-CN" altLang="en-US" b="1" dirty="0"/>
          </a:p>
        </p:txBody>
      </p:sp>
      <p:sp>
        <p:nvSpPr>
          <p:cNvPr id="132" name="Line 3"/>
          <p:cNvSpPr>
            <a:spLocks noChangeShapeType="1"/>
          </p:cNvSpPr>
          <p:nvPr/>
        </p:nvSpPr>
        <p:spPr bwMode="auto">
          <a:xfrm flipV="1">
            <a:off x="228600" y="58674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152400" y="5805488"/>
            <a:ext cx="119063" cy="17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auto">
          <a:xfrm>
            <a:off x="4065588" y="5805488"/>
            <a:ext cx="1254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Rectangle 6"/>
          <p:cNvSpPr>
            <a:spLocks noChangeArrowheads="1"/>
          </p:cNvSpPr>
          <p:nvPr/>
        </p:nvSpPr>
        <p:spPr bwMode="auto">
          <a:xfrm>
            <a:off x="533400" y="5046663"/>
            <a:ext cx="407988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/>
                <a:ea typeface="楷体"/>
                <a:cs typeface="楷体"/>
              </a:rPr>
              <a:t>A</a:t>
            </a:r>
          </a:p>
        </p:txBody>
      </p:sp>
      <p:sp>
        <p:nvSpPr>
          <p:cNvPr id="136" name="Rectangle 7"/>
          <p:cNvSpPr>
            <a:spLocks noChangeArrowheads="1"/>
          </p:cNvSpPr>
          <p:nvPr/>
        </p:nvSpPr>
        <p:spPr bwMode="auto">
          <a:xfrm>
            <a:off x="1243013" y="5046663"/>
            <a:ext cx="40640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Rectangle 8"/>
          <p:cNvSpPr>
            <a:spLocks noChangeArrowheads="1"/>
          </p:cNvSpPr>
          <p:nvPr/>
        </p:nvSpPr>
        <p:spPr bwMode="auto">
          <a:xfrm>
            <a:off x="2106613" y="5046663"/>
            <a:ext cx="407987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9"/>
          <p:cNvSpPr>
            <a:spLocks noChangeShapeType="1"/>
          </p:cNvSpPr>
          <p:nvPr/>
        </p:nvSpPr>
        <p:spPr bwMode="auto">
          <a:xfrm>
            <a:off x="685800" y="5424488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10"/>
          <p:cNvSpPr>
            <a:spLocks noChangeShapeType="1"/>
          </p:cNvSpPr>
          <p:nvPr/>
        </p:nvSpPr>
        <p:spPr bwMode="auto">
          <a:xfrm>
            <a:off x="1408113" y="5424488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11"/>
          <p:cNvSpPr>
            <a:spLocks noChangeShapeType="1"/>
          </p:cNvSpPr>
          <p:nvPr/>
        </p:nvSpPr>
        <p:spPr bwMode="auto">
          <a:xfrm>
            <a:off x="2273300" y="5424488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Rectangle 12"/>
          <p:cNvSpPr>
            <a:spLocks noChangeArrowheads="1"/>
          </p:cNvSpPr>
          <p:nvPr/>
        </p:nvSpPr>
        <p:spPr bwMode="auto">
          <a:xfrm>
            <a:off x="2865438" y="5043488"/>
            <a:ext cx="3794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Rectangle 13"/>
          <p:cNvSpPr>
            <a:spLocks noChangeArrowheads="1"/>
          </p:cNvSpPr>
          <p:nvPr/>
        </p:nvSpPr>
        <p:spPr bwMode="auto">
          <a:xfrm>
            <a:off x="3560763" y="5043488"/>
            <a:ext cx="3778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/>
                <a:ea typeface="楷体"/>
                <a:cs typeface="楷体"/>
              </a:rPr>
              <a:t>B</a:t>
            </a:r>
          </a:p>
        </p:txBody>
      </p:sp>
      <p:sp>
        <p:nvSpPr>
          <p:cNvPr id="143" name="Line 14"/>
          <p:cNvSpPr>
            <a:spLocks noChangeShapeType="1"/>
          </p:cNvSpPr>
          <p:nvPr/>
        </p:nvSpPr>
        <p:spPr bwMode="auto">
          <a:xfrm>
            <a:off x="2992438" y="54244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15"/>
          <p:cNvSpPr>
            <a:spLocks noChangeShapeType="1"/>
          </p:cNvSpPr>
          <p:nvPr/>
        </p:nvSpPr>
        <p:spPr bwMode="auto">
          <a:xfrm flipH="1">
            <a:off x="37338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16"/>
          <p:cNvSpPr>
            <a:spLocks noChangeShapeType="1"/>
          </p:cNvSpPr>
          <p:nvPr/>
        </p:nvSpPr>
        <p:spPr bwMode="auto">
          <a:xfrm flipH="1">
            <a:off x="381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17"/>
          <p:cNvSpPr>
            <a:spLocks noChangeShapeType="1"/>
          </p:cNvSpPr>
          <p:nvPr/>
        </p:nvSpPr>
        <p:spPr bwMode="auto">
          <a:xfrm>
            <a:off x="685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18"/>
          <p:cNvSpPr>
            <a:spLocks noChangeShapeType="1"/>
          </p:cNvSpPr>
          <p:nvPr/>
        </p:nvSpPr>
        <p:spPr bwMode="auto">
          <a:xfrm>
            <a:off x="3429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8" name="Group 19"/>
          <p:cNvGrpSpPr>
            <a:grpSpLocks/>
          </p:cNvGrpSpPr>
          <p:nvPr/>
        </p:nvGrpSpPr>
        <p:grpSpPr bwMode="auto">
          <a:xfrm>
            <a:off x="4876800" y="4786322"/>
            <a:ext cx="3971925" cy="2093913"/>
            <a:chOff x="3072" y="2846"/>
            <a:chExt cx="2502" cy="1319"/>
          </a:xfrm>
        </p:grpSpPr>
        <p:sp>
          <p:nvSpPr>
            <p:cNvPr id="149" name="Rectangle 20"/>
            <p:cNvSpPr>
              <a:spLocks noChangeArrowheads="1"/>
            </p:cNvSpPr>
            <p:nvPr/>
          </p:nvSpPr>
          <p:spPr bwMode="auto">
            <a:xfrm>
              <a:off x="3107" y="3566"/>
              <a:ext cx="1905" cy="18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Rectangle 21"/>
            <p:cNvSpPr>
              <a:spLocks noChangeArrowheads="1"/>
            </p:cNvSpPr>
            <p:nvPr/>
          </p:nvSpPr>
          <p:spPr bwMode="auto">
            <a:xfrm>
              <a:off x="3107" y="3748"/>
              <a:ext cx="1905" cy="18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22"/>
            <p:cNvSpPr>
              <a:spLocks noChangeShapeType="1"/>
            </p:cNvSpPr>
            <p:nvPr/>
          </p:nvSpPr>
          <p:spPr bwMode="auto">
            <a:xfrm>
              <a:off x="3120" y="3564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23"/>
            <p:cNvSpPr>
              <a:spLocks noChangeShapeType="1"/>
            </p:cNvSpPr>
            <p:nvPr/>
          </p:nvSpPr>
          <p:spPr bwMode="auto">
            <a:xfrm>
              <a:off x="3120" y="3925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24"/>
            <p:cNvSpPr>
              <a:spLocks noChangeShapeType="1"/>
            </p:cNvSpPr>
            <p:nvPr/>
          </p:nvSpPr>
          <p:spPr bwMode="auto">
            <a:xfrm>
              <a:off x="3120" y="3745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Rectangle 25"/>
            <p:cNvSpPr>
              <a:spLocks noChangeArrowheads="1"/>
            </p:cNvSpPr>
            <p:nvPr/>
          </p:nvSpPr>
          <p:spPr bwMode="auto">
            <a:xfrm>
              <a:off x="5004" y="3481"/>
              <a:ext cx="216" cy="52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26"/>
            <p:cNvSpPr>
              <a:spLocks noChangeArrowheads="1"/>
            </p:cNvSpPr>
            <p:nvPr/>
          </p:nvSpPr>
          <p:spPr bwMode="auto">
            <a:xfrm>
              <a:off x="4844" y="3666"/>
              <a:ext cx="40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  ↓</a:t>
              </a:r>
              <a:endParaRPr lang="en-US" altLang="zh-CN" sz="1800" b="1">
                <a:latin typeface="宋体" pitchFamily="2" charset="-122"/>
              </a:endParaRPr>
            </a:p>
          </p:txBody>
        </p:sp>
        <p:sp>
          <p:nvSpPr>
            <p:cNvPr id="156" name="Rectangle 27"/>
            <p:cNvSpPr>
              <a:spLocks noChangeArrowheads="1"/>
            </p:cNvSpPr>
            <p:nvPr/>
          </p:nvSpPr>
          <p:spPr bwMode="auto">
            <a:xfrm>
              <a:off x="3312" y="3552"/>
              <a:ext cx="149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→      →       →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←      ←       ←</a:t>
              </a:r>
            </a:p>
          </p:txBody>
        </p:sp>
        <p:sp>
          <p:nvSpPr>
            <p:cNvPr id="157" name="Rectangle 28"/>
            <p:cNvSpPr>
              <a:spLocks noChangeArrowheads="1"/>
            </p:cNvSpPr>
            <p:nvPr/>
          </p:nvSpPr>
          <p:spPr bwMode="auto">
            <a:xfrm>
              <a:off x="3432" y="3936"/>
              <a:ext cx="10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中 分 宽 带</a:t>
              </a:r>
            </a:p>
          </p:txBody>
        </p:sp>
        <p:sp>
          <p:nvSpPr>
            <p:cNvPr id="158" name="Rectangle 29"/>
            <p:cNvSpPr>
              <a:spLocks noChangeArrowheads="1"/>
            </p:cNvSpPr>
            <p:nvPr/>
          </p:nvSpPr>
          <p:spPr bwMode="auto">
            <a:xfrm>
              <a:off x="5315" y="3214"/>
              <a:ext cx="259" cy="9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频</a:t>
              </a:r>
            </a:p>
            <a:p>
              <a:r>
                <a:rPr lang="zh-CN" altLang="en-US" sz="1800" b="1">
                  <a:latin typeface="宋体" pitchFamily="2" charset="-122"/>
                </a:rPr>
                <a:t>率</a:t>
              </a:r>
            </a:p>
            <a:p>
              <a:r>
                <a:rPr lang="zh-CN" altLang="en-US" sz="1800" b="1">
                  <a:latin typeface="宋体" pitchFamily="2" charset="-122"/>
                </a:rPr>
                <a:t>转</a:t>
              </a:r>
            </a:p>
            <a:p>
              <a:r>
                <a:rPr lang="zh-CN" altLang="en-US" sz="1800" b="1">
                  <a:latin typeface="宋体" pitchFamily="2" charset="-122"/>
                </a:rPr>
                <a:t>换</a:t>
              </a:r>
            </a:p>
            <a:p>
              <a:r>
                <a:rPr lang="zh-CN" altLang="en-US" sz="1800" b="1">
                  <a:latin typeface="宋体" pitchFamily="2" charset="-122"/>
                </a:rPr>
                <a:t>器</a:t>
              </a:r>
            </a:p>
          </p:txBody>
        </p:sp>
        <p:sp>
          <p:nvSpPr>
            <p:cNvPr id="159" name="Rectangle 30"/>
            <p:cNvSpPr>
              <a:spLocks noChangeArrowheads="1"/>
            </p:cNvSpPr>
            <p:nvPr/>
          </p:nvSpPr>
          <p:spPr bwMode="auto">
            <a:xfrm>
              <a:off x="3140" y="3120"/>
              <a:ext cx="334" cy="1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A</a:t>
              </a:r>
            </a:p>
          </p:txBody>
        </p:sp>
        <p:sp>
          <p:nvSpPr>
            <p:cNvPr id="160" name="Line 31"/>
            <p:cNvSpPr>
              <a:spLocks noChangeShapeType="1"/>
            </p:cNvSpPr>
            <p:nvPr/>
          </p:nvSpPr>
          <p:spPr bwMode="auto">
            <a:xfrm>
              <a:off x="3236" y="331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32"/>
            <p:cNvSpPr>
              <a:spLocks noChangeShapeType="1"/>
            </p:cNvSpPr>
            <p:nvPr/>
          </p:nvSpPr>
          <p:spPr bwMode="auto">
            <a:xfrm>
              <a:off x="3332" y="3312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33"/>
            <p:cNvSpPr>
              <a:spLocks noChangeArrowheads="1"/>
            </p:cNvSpPr>
            <p:nvPr/>
          </p:nvSpPr>
          <p:spPr bwMode="auto">
            <a:xfrm>
              <a:off x="3072" y="3395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↓</a:t>
              </a:r>
            </a:p>
          </p:txBody>
        </p:sp>
        <p:sp>
          <p:nvSpPr>
            <p:cNvPr id="163" name="Rectangle 34"/>
            <p:cNvSpPr>
              <a:spLocks noChangeArrowheads="1"/>
            </p:cNvSpPr>
            <p:nvPr/>
          </p:nvSpPr>
          <p:spPr bwMode="auto">
            <a:xfrm>
              <a:off x="3293" y="3360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64" name="Rectangle 35"/>
            <p:cNvSpPr>
              <a:spLocks noChangeArrowheads="1"/>
            </p:cNvSpPr>
            <p:nvPr/>
          </p:nvSpPr>
          <p:spPr bwMode="auto">
            <a:xfrm>
              <a:off x="4197" y="3120"/>
              <a:ext cx="334" cy="1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C</a:t>
              </a:r>
            </a:p>
          </p:txBody>
        </p:sp>
        <p:sp>
          <p:nvSpPr>
            <p:cNvPr id="165" name="Line 36"/>
            <p:cNvSpPr>
              <a:spLocks noChangeShapeType="1"/>
            </p:cNvSpPr>
            <p:nvPr/>
          </p:nvSpPr>
          <p:spPr bwMode="auto">
            <a:xfrm>
              <a:off x="4339" y="3301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435" y="3301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38"/>
            <p:cNvSpPr>
              <a:spLocks noChangeArrowheads="1"/>
            </p:cNvSpPr>
            <p:nvPr/>
          </p:nvSpPr>
          <p:spPr bwMode="auto">
            <a:xfrm>
              <a:off x="4176" y="3395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↓</a:t>
              </a:r>
            </a:p>
          </p:txBody>
        </p:sp>
        <p:sp>
          <p:nvSpPr>
            <p:cNvPr id="168" name="Rectangle 39"/>
            <p:cNvSpPr>
              <a:spLocks noChangeArrowheads="1"/>
            </p:cNvSpPr>
            <p:nvPr/>
          </p:nvSpPr>
          <p:spPr bwMode="auto">
            <a:xfrm>
              <a:off x="4368" y="3395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↑</a:t>
              </a:r>
            </a:p>
          </p:txBody>
        </p:sp>
        <p:sp>
          <p:nvSpPr>
            <p:cNvPr id="169" name="Rectangle 40"/>
            <p:cNvSpPr>
              <a:spLocks noChangeArrowheads="1"/>
            </p:cNvSpPr>
            <p:nvPr/>
          </p:nvSpPr>
          <p:spPr bwMode="auto">
            <a:xfrm>
              <a:off x="3572" y="3120"/>
              <a:ext cx="334" cy="1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B</a:t>
              </a:r>
            </a:p>
          </p:txBody>
        </p:sp>
        <p:sp>
          <p:nvSpPr>
            <p:cNvPr id="170" name="Line 41"/>
            <p:cNvSpPr>
              <a:spLocks noChangeShapeType="1"/>
            </p:cNvSpPr>
            <p:nvPr/>
          </p:nvSpPr>
          <p:spPr bwMode="auto">
            <a:xfrm>
              <a:off x="3668" y="331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Line 42"/>
            <p:cNvSpPr>
              <a:spLocks noChangeShapeType="1"/>
            </p:cNvSpPr>
            <p:nvPr/>
          </p:nvSpPr>
          <p:spPr bwMode="auto">
            <a:xfrm>
              <a:off x="3764" y="3312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43"/>
            <p:cNvSpPr>
              <a:spLocks noChangeArrowheads="1"/>
            </p:cNvSpPr>
            <p:nvPr/>
          </p:nvSpPr>
          <p:spPr bwMode="auto">
            <a:xfrm>
              <a:off x="3504" y="3395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↓</a:t>
              </a:r>
            </a:p>
          </p:txBody>
        </p:sp>
        <p:sp>
          <p:nvSpPr>
            <p:cNvPr id="173" name="Rectangle 44"/>
            <p:cNvSpPr>
              <a:spLocks noChangeArrowheads="1"/>
            </p:cNvSpPr>
            <p:nvPr/>
          </p:nvSpPr>
          <p:spPr bwMode="auto">
            <a:xfrm>
              <a:off x="3668" y="3360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↑</a:t>
              </a:r>
            </a:p>
          </p:txBody>
        </p:sp>
        <p:sp>
          <p:nvSpPr>
            <p:cNvPr id="174" name="Line 45"/>
            <p:cNvSpPr>
              <a:spLocks noChangeShapeType="1"/>
            </p:cNvSpPr>
            <p:nvPr/>
          </p:nvSpPr>
          <p:spPr bwMode="auto">
            <a:xfrm>
              <a:off x="3984" y="3216"/>
              <a:ext cx="1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Rectangle 46"/>
            <p:cNvSpPr>
              <a:spLocks noChangeArrowheads="1"/>
            </p:cNvSpPr>
            <p:nvPr/>
          </p:nvSpPr>
          <p:spPr bwMode="auto">
            <a:xfrm>
              <a:off x="4629" y="3132"/>
              <a:ext cx="334" cy="1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</a:t>
              </a:r>
            </a:p>
          </p:txBody>
        </p:sp>
        <p:sp>
          <p:nvSpPr>
            <p:cNvPr id="176" name="Line 47"/>
            <p:cNvSpPr>
              <a:spLocks noChangeShapeType="1"/>
            </p:cNvSpPr>
            <p:nvPr/>
          </p:nvSpPr>
          <p:spPr bwMode="auto">
            <a:xfrm>
              <a:off x="4771" y="3313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48"/>
            <p:cNvSpPr>
              <a:spLocks noChangeShapeType="1"/>
            </p:cNvSpPr>
            <p:nvPr/>
          </p:nvSpPr>
          <p:spPr bwMode="auto">
            <a:xfrm>
              <a:off x="4867" y="3313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Rectangle 49"/>
            <p:cNvSpPr>
              <a:spLocks noChangeArrowheads="1"/>
            </p:cNvSpPr>
            <p:nvPr/>
          </p:nvSpPr>
          <p:spPr bwMode="auto">
            <a:xfrm>
              <a:off x="4608" y="3407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↓</a:t>
              </a:r>
            </a:p>
          </p:txBody>
        </p:sp>
        <p:sp>
          <p:nvSpPr>
            <p:cNvPr id="179" name="Rectangle 50"/>
            <p:cNvSpPr>
              <a:spLocks noChangeArrowheads="1"/>
            </p:cNvSpPr>
            <p:nvPr/>
          </p:nvSpPr>
          <p:spPr bwMode="auto">
            <a:xfrm>
              <a:off x="4800" y="3407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↑</a:t>
              </a:r>
            </a:p>
          </p:txBody>
        </p:sp>
        <p:sp>
          <p:nvSpPr>
            <p:cNvPr id="180" name="Text Box 51"/>
            <p:cNvSpPr txBox="1">
              <a:spLocks noChangeArrowheads="1"/>
            </p:cNvSpPr>
            <p:nvPr/>
          </p:nvSpPr>
          <p:spPr bwMode="auto">
            <a:xfrm>
              <a:off x="3751" y="2846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远     近</a:t>
              </a:r>
            </a:p>
          </p:txBody>
        </p:sp>
        <p:sp>
          <p:nvSpPr>
            <p:cNvPr id="181" name="Line 52"/>
            <p:cNvSpPr>
              <a:spLocks noChangeShapeType="1"/>
            </p:cNvSpPr>
            <p:nvPr/>
          </p:nvSpPr>
          <p:spPr bwMode="auto">
            <a:xfrm flipH="1">
              <a:off x="3984" y="2976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" name="Line 57"/>
          <p:cNvSpPr>
            <a:spLocks noChangeShapeType="1"/>
          </p:cNvSpPr>
          <p:nvPr/>
        </p:nvSpPr>
        <p:spPr bwMode="auto">
          <a:xfrm>
            <a:off x="755650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58"/>
          <p:cNvSpPr>
            <a:spLocks noChangeShapeType="1"/>
          </p:cNvSpPr>
          <p:nvPr/>
        </p:nvSpPr>
        <p:spPr bwMode="auto">
          <a:xfrm flipH="1">
            <a:off x="323850" y="594995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59"/>
          <p:cNvSpPr>
            <a:spLocks noChangeShapeType="1"/>
          </p:cNvSpPr>
          <p:nvPr/>
        </p:nvSpPr>
        <p:spPr bwMode="auto">
          <a:xfrm>
            <a:off x="755650" y="5949950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" name="Line 60"/>
          <p:cNvSpPr>
            <a:spLocks noChangeShapeType="1"/>
          </p:cNvSpPr>
          <p:nvPr/>
        </p:nvSpPr>
        <p:spPr bwMode="auto">
          <a:xfrm flipV="1">
            <a:off x="1476375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" name="Line 61"/>
          <p:cNvSpPr>
            <a:spLocks noChangeShapeType="1"/>
          </p:cNvSpPr>
          <p:nvPr/>
        </p:nvSpPr>
        <p:spPr bwMode="auto">
          <a:xfrm>
            <a:off x="1476375" y="594995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62"/>
          <p:cNvSpPr>
            <a:spLocks noChangeShapeType="1"/>
          </p:cNvSpPr>
          <p:nvPr/>
        </p:nvSpPr>
        <p:spPr bwMode="auto">
          <a:xfrm flipV="1">
            <a:off x="2339975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63"/>
          <p:cNvSpPr>
            <a:spLocks noChangeShapeType="1"/>
          </p:cNvSpPr>
          <p:nvPr/>
        </p:nvSpPr>
        <p:spPr bwMode="auto">
          <a:xfrm>
            <a:off x="2339975" y="594995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9" name="Line 64"/>
          <p:cNvSpPr>
            <a:spLocks noChangeShapeType="1"/>
          </p:cNvSpPr>
          <p:nvPr/>
        </p:nvSpPr>
        <p:spPr bwMode="auto">
          <a:xfrm flipV="1">
            <a:off x="3059113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" name="Line 65"/>
          <p:cNvSpPr>
            <a:spLocks noChangeShapeType="1"/>
          </p:cNvSpPr>
          <p:nvPr/>
        </p:nvSpPr>
        <p:spPr bwMode="auto">
          <a:xfrm flipV="1">
            <a:off x="3779838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66"/>
          <p:cNvSpPr>
            <a:spLocks noChangeShapeType="1"/>
          </p:cNvSpPr>
          <p:nvPr/>
        </p:nvSpPr>
        <p:spPr bwMode="auto">
          <a:xfrm>
            <a:off x="3060700" y="594995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67"/>
          <p:cNvSpPr>
            <a:spLocks noChangeShapeType="1"/>
          </p:cNvSpPr>
          <p:nvPr/>
        </p:nvSpPr>
        <p:spPr bwMode="auto">
          <a:xfrm>
            <a:off x="3779838" y="594995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68"/>
          <p:cNvSpPr>
            <a:spLocks noChangeShapeType="1"/>
          </p:cNvSpPr>
          <p:nvPr/>
        </p:nvSpPr>
        <p:spPr bwMode="auto">
          <a:xfrm>
            <a:off x="5076825" y="556896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69"/>
          <p:cNvSpPr>
            <a:spLocks noChangeShapeType="1"/>
          </p:cNvSpPr>
          <p:nvPr/>
        </p:nvSpPr>
        <p:spPr bwMode="auto">
          <a:xfrm>
            <a:off x="5076825" y="6073785"/>
            <a:ext cx="3095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Line 70"/>
          <p:cNvSpPr>
            <a:spLocks noChangeShapeType="1"/>
          </p:cNvSpPr>
          <p:nvPr/>
        </p:nvSpPr>
        <p:spPr bwMode="auto">
          <a:xfrm>
            <a:off x="8172450" y="6073785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71"/>
          <p:cNvSpPr>
            <a:spLocks noChangeShapeType="1"/>
          </p:cNvSpPr>
          <p:nvPr/>
        </p:nvSpPr>
        <p:spPr bwMode="auto">
          <a:xfrm flipH="1">
            <a:off x="7812088" y="6361122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Line 72"/>
          <p:cNvSpPr>
            <a:spLocks noChangeShapeType="1"/>
          </p:cNvSpPr>
          <p:nvPr/>
        </p:nvSpPr>
        <p:spPr bwMode="auto">
          <a:xfrm flipV="1">
            <a:off x="7812088" y="5568960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Line 73"/>
          <p:cNvSpPr>
            <a:spLocks noChangeShapeType="1"/>
          </p:cNvSpPr>
          <p:nvPr/>
        </p:nvSpPr>
        <p:spPr bwMode="auto">
          <a:xfrm flipV="1">
            <a:off x="7092950" y="5568960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" name="Line 74"/>
          <p:cNvSpPr>
            <a:spLocks noChangeShapeType="1"/>
          </p:cNvSpPr>
          <p:nvPr/>
        </p:nvSpPr>
        <p:spPr bwMode="auto">
          <a:xfrm flipV="1">
            <a:off x="6011863" y="5568960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" name="Line 75"/>
          <p:cNvSpPr>
            <a:spLocks noChangeShapeType="1"/>
          </p:cNvSpPr>
          <p:nvPr/>
        </p:nvSpPr>
        <p:spPr bwMode="auto">
          <a:xfrm flipV="1">
            <a:off x="5364163" y="5568960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" name="Line 76"/>
          <p:cNvSpPr>
            <a:spLocks noChangeShapeType="1"/>
          </p:cNvSpPr>
          <p:nvPr/>
        </p:nvSpPr>
        <p:spPr bwMode="auto">
          <a:xfrm flipH="1">
            <a:off x="7092950" y="6361122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77"/>
          <p:cNvSpPr>
            <a:spLocks noChangeShapeType="1"/>
          </p:cNvSpPr>
          <p:nvPr/>
        </p:nvSpPr>
        <p:spPr bwMode="auto">
          <a:xfrm flipH="1">
            <a:off x="6011863" y="6361122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" name="Line 78"/>
          <p:cNvSpPr>
            <a:spLocks noChangeShapeType="1"/>
          </p:cNvSpPr>
          <p:nvPr/>
        </p:nvSpPr>
        <p:spPr bwMode="auto">
          <a:xfrm flipH="1">
            <a:off x="5364163" y="6361122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" name="Line 79"/>
          <p:cNvSpPr>
            <a:spLocks noChangeShapeType="1"/>
          </p:cNvSpPr>
          <p:nvPr/>
        </p:nvSpPr>
        <p:spPr bwMode="auto">
          <a:xfrm flipH="1">
            <a:off x="5076825" y="6361122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1500166" y="621508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基带传输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1660525" y="914400"/>
            <a:ext cx="4892675" cy="5410200"/>
            <a:chOff x="758" y="288"/>
            <a:chExt cx="3082" cy="3408"/>
          </a:xfrm>
        </p:grpSpPr>
        <p:sp>
          <p:nvSpPr>
            <p:cNvPr id="44038" name="Text Box 3"/>
            <p:cNvSpPr txBox="1">
              <a:spLocks noChangeArrowheads="1"/>
            </p:cNvSpPr>
            <p:nvPr/>
          </p:nvSpPr>
          <p:spPr bwMode="auto">
            <a:xfrm>
              <a:off x="1766" y="589"/>
              <a:ext cx="892" cy="288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监听媒体</a:t>
              </a:r>
            </a:p>
          </p:txBody>
        </p:sp>
        <p:sp>
          <p:nvSpPr>
            <p:cNvPr id="44039" name="Text Box 4"/>
            <p:cNvSpPr txBox="1">
              <a:spLocks noChangeArrowheads="1"/>
            </p:cNvSpPr>
            <p:nvPr/>
          </p:nvSpPr>
          <p:spPr bwMode="auto">
            <a:xfrm>
              <a:off x="1564" y="1069"/>
              <a:ext cx="1668" cy="288"/>
            </a:xfrm>
            <a:prstGeom prst="rect">
              <a:avLst/>
            </a:prstGeom>
            <a:solidFill>
              <a:srgbClr val="D7FF87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媒体上有无数据？</a:t>
              </a:r>
            </a:p>
          </p:txBody>
        </p:sp>
        <p:sp>
          <p:nvSpPr>
            <p:cNvPr id="44040" name="Text Box 5"/>
            <p:cNvSpPr txBox="1">
              <a:spLocks noChangeArrowheads="1"/>
            </p:cNvSpPr>
            <p:nvPr/>
          </p:nvSpPr>
          <p:spPr bwMode="auto">
            <a:xfrm>
              <a:off x="1382" y="1680"/>
              <a:ext cx="2123" cy="288"/>
            </a:xfrm>
            <a:prstGeom prst="rect">
              <a:avLst/>
            </a:prstGeom>
            <a:solidFill>
              <a:srgbClr val="8BFFE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接收数据，组成</a:t>
              </a:r>
              <a:r>
                <a:rPr lang="en-US" altLang="zh-CN" b="1"/>
                <a:t>MAC</a:t>
              </a:r>
              <a:r>
                <a:rPr lang="zh-CN" altLang="en-US" b="1"/>
                <a:t>帧</a:t>
              </a:r>
            </a:p>
          </p:txBody>
        </p:sp>
        <p:sp>
          <p:nvSpPr>
            <p:cNvPr id="44041" name="Text Box 6"/>
            <p:cNvSpPr txBox="1">
              <a:spLocks noChangeArrowheads="1"/>
            </p:cNvSpPr>
            <p:nvPr/>
          </p:nvSpPr>
          <p:spPr bwMode="auto">
            <a:xfrm>
              <a:off x="1750" y="2208"/>
              <a:ext cx="1163" cy="29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FF66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分析</a:t>
              </a:r>
              <a:r>
                <a:rPr lang="en-US" altLang="zh-CN" b="1"/>
                <a:t>MAC</a:t>
              </a:r>
              <a:r>
                <a:rPr lang="zh-CN" altLang="en-US" b="1"/>
                <a:t>帧</a:t>
              </a:r>
            </a:p>
          </p:txBody>
        </p:sp>
        <p:sp>
          <p:nvSpPr>
            <p:cNvPr id="44042" name="Text Box 7"/>
            <p:cNvSpPr txBox="1">
              <a:spLocks noChangeArrowheads="1"/>
            </p:cNvSpPr>
            <p:nvPr/>
          </p:nvSpPr>
          <p:spPr bwMode="auto">
            <a:xfrm>
              <a:off x="1632" y="2688"/>
              <a:ext cx="1854" cy="288"/>
            </a:xfrm>
            <a:prstGeom prst="rect">
              <a:avLst/>
            </a:prstGeom>
            <a:solidFill>
              <a:srgbClr val="D7FF87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是否为本结点的帧？</a:t>
              </a:r>
            </a:p>
          </p:txBody>
        </p:sp>
        <p:sp>
          <p:nvSpPr>
            <p:cNvPr id="44043" name="Text Box 8"/>
            <p:cNvSpPr txBox="1">
              <a:spLocks noChangeArrowheads="1"/>
            </p:cNvSpPr>
            <p:nvPr/>
          </p:nvSpPr>
          <p:spPr bwMode="auto">
            <a:xfrm>
              <a:off x="1440" y="3242"/>
              <a:ext cx="2245" cy="288"/>
            </a:xfrm>
            <a:prstGeom prst="rect">
              <a:avLst/>
            </a:prstGeom>
            <a:solidFill>
              <a:srgbClr val="8BFFE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将数据发往</a:t>
              </a:r>
              <a:r>
                <a:rPr lang="en-US" altLang="zh-CN" b="1"/>
                <a:t>LLC</a:t>
              </a:r>
              <a:r>
                <a:rPr lang="zh-CN" altLang="en-US" b="1"/>
                <a:t>（高层）</a:t>
              </a:r>
            </a:p>
          </p:txBody>
        </p:sp>
        <p:sp>
          <p:nvSpPr>
            <p:cNvPr id="44044" name="Line 9"/>
            <p:cNvSpPr>
              <a:spLocks noChangeShapeType="1"/>
            </p:cNvSpPr>
            <p:nvPr/>
          </p:nvSpPr>
          <p:spPr bwMode="auto">
            <a:xfrm>
              <a:off x="2256" y="8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0"/>
            <p:cNvSpPr>
              <a:spLocks noChangeShapeType="1"/>
            </p:cNvSpPr>
            <p:nvPr/>
          </p:nvSpPr>
          <p:spPr bwMode="auto">
            <a:xfrm>
              <a:off x="2256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Text Box 11"/>
            <p:cNvSpPr txBox="1">
              <a:spLocks noChangeArrowheads="1"/>
            </p:cNvSpPr>
            <p:nvPr/>
          </p:nvSpPr>
          <p:spPr bwMode="auto">
            <a:xfrm>
              <a:off x="2294" y="143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有数据</a:t>
              </a:r>
            </a:p>
          </p:txBody>
        </p:sp>
        <p:sp>
          <p:nvSpPr>
            <p:cNvPr id="44047" name="Line 12"/>
            <p:cNvSpPr>
              <a:spLocks noChangeShapeType="1"/>
            </p:cNvSpPr>
            <p:nvPr/>
          </p:nvSpPr>
          <p:spPr bwMode="auto">
            <a:xfrm>
              <a:off x="196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3"/>
            <p:cNvSpPr>
              <a:spLocks noChangeShapeType="1"/>
            </p:cNvSpPr>
            <p:nvPr/>
          </p:nvSpPr>
          <p:spPr bwMode="auto">
            <a:xfrm flipH="1">
              <a:off x="1152" y="1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14"/>
            <p:cNvSpPr>
              <a:spLocks noChangeShapeType="1"/>
            </p:cNvSpPr>
            <p:nvPr/>
          </p:nvSpPr>
          <p:spPr bwMode="auto">
            <a:xfrm>
              <a:off x="1152" y="43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Line 15"/>
            <p:cNvSpPr>
              <a:spLocks noChangeShapeType="1"/>
            </p:cNvSpPr>
            <p:nvPr/>
          </p:nvSpPr>
          <p:spPr bwMode="auto">
            <a:xfrm>
              <a:off x="1152" y="43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Line 16"/>
            <p:cNvSpPr>
              <a:spLocks noChangeShapeType="1"/>
            </p:cNvSpPr>
            <p:nvPr/>
          </p:nvSpPr>
          <p:spPr bwMode="auto">
            <a:xfrm>
              <a:off x="2208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17"/>
            <p:cNvSpPr>
              <a:spLocks noChangeShapeType="1"/>
            </p:cNvSpPr>
            <p:nvPr/>
          </p:nvSpPr>
          <p:spPr bwMode="auto">
            <a:xfrm>
              <a:off x="2256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18"/>
            <p:cNvSpPr>
              <a:spLocks noChangeShapeType="1"/>
            </p:cNvSpPr>
            <p:nvPr/>
          </p:nvSpPr>
          <p:spPr bwMode="auto">
            <a:xfrm>
              <a:off x="2256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19"/>
            <p:cNvSpPr>
              <a:spLocks noChangeShapeType="1"/>
            </p:cNvSpPr>
            <p:nvPr/>
          </p:nvSpPr>
          <p:spPr bwMode="auto">
            <a:xfrm>
              <a:off x="2304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Text Box 20"/>
            <p:cNvSpPr txBox="1">
              <a:spLocks noChangeArrowheads="1"/>
            </p:cNvSpPr>
            <p:nvPr/>
          </p:nvSpPr>
          <p:spPr bwMode="auto">
            <a:xfrm>
              <a:off x="2316" y="301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是</a:t>
              </a:r>
            </a:p>
          </p:txBody>
        </p:sp>
        <p:sp>
          <p:nvSpPr>
            <p:cNvPr id="44056" name="Text Box 21"/>
            <p:cNvSpPr txBox="1">
              <a:spLocks noChangeArrowheads="1"/>
            </p:cNvSpPr>
            <p:nvPr/>
          </p:nvSpPr>
          <p:spPr bwMode="auto">
            <a:xfrm>
              <a:off x="1190" y="138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无数据</a:t>
              </a:r>
            </a:p>
          </p:txBody>
        </p:sp>
        <p:sp>
          <p:nvSpPr>
            <p:cNvPr id="44057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23"/>
            <p:cNvSpPr>
              <a:spLocks noChangeShapeType="1"/>
            </p:cNvSpPr>
            <p:nvPr/>
          </p:nvSpPr>
          <p:spPr bwMode="auto">
            <a:xfrm flipH="1">
              <a:off x="11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Line 24"/>
            <p:cNvSpPr>
              <a:spLocks noChangeShapeType="1"/>
            </p:cNvSpPr>
            <p:nvPr/>
          </p:nvSpPr>
          <p:spPr bwMode="auto">
            <a:xfrm>
              <a:off x="1152" y="15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Text Box 25"/>
            <p:cNvSpPr txBox="1">
              <a:spLocks noChangeArrowheads="1"/>
            </p:cNvSpPr>
            <p:nvPr/>
          </p:nvSpPr>
          <p:spPr bwMode="auto">
            <a:xfrm>
              <a:off x="1190" y="291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不是</a:t>
              </a:r>
            </a:p>
          </p:txBody>
        </p:sp>
        <p:sp>
          <p:nvSpPr>
            <p:cNvPr id="44061" name="Text Box 26"/>
            <p:cNvSpPr txBox="1">
              <a:spLocks noChangeArrowheads="1"/>
            </p:cNvSpPr>
            <p:nvPr/>
          </p:nvSpPr>
          <p:spPr bwMode="auto">
            <a:xfrm>
              <a:off x="758" y="2448"/>
              <a:ext cx="760" cy="250"/>
            </a:xfrm>
            <a:prstGeom prst="rect">
              <a:avLst/>
            </a:prstGeom>
            <a:solidFill>
              <a:srgbClr val="FFAE77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丢弃数据</a:t>
              </a:r>
            </a:p>
          </p:txBody>
        </p:sp>
        <p:sp>
          <p:nvSpPr>
            <p:cNvPr id="44062" name="Line 27"/>
            <p:cNvSpPr>
              <a:spLocks noChangeShapeType="1"/>
            </p:cNvSpPr>
            <p:nvPr/>
          </p:nvSpPr>
          <p:spPr bwMode="auto">
            <a:xfrm flipV="1">
              <a:off x="1152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3" name="Line 28"/>
            <p:cNvSpPr>
              <a:spLocks noChangeShapeType="1"/>
            </p:cNvSpPr>
            <p:nvPr/>
          </p:nvSpPr>
          <p:spPr bwMode="auto">
            <a:xfrm>
              <a:off x="2304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Line 29"/>
            <p:cNvSpPr>
              <a:spLocks noChangeShapeType="1"/>
            </p:cNvSpPr>
            <p:nvPr/>
          </p:nvSpPr>
          <p:spPr bwMode="auto">
            <a:xfrm>
              <a:off x="2304" y="36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5" name="Line 30"/>
            <p:cNvSpPr>
              <a:spLocks noChangeShapeType="1"/>
            </p:cNvSpPr>
            <p:nvPr/>
          </p:nvSpPr>
          <p:spPr bwMode="auto">
            <a:xfrm>
              <a:off x="3840" y="48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Line 31"/>
            <p:cNvSpPr>
              <a:spLocks noChangeShapeType="1"/>
            </p:cNvSpPr>
            <p:nvPr/>
          </p:nvSpPr>
          <p:spPr bwMode="auto">
            <a:xfrm flipH="1">
              <a:off x="2208" y="48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5" name="Text Box 32"/>
          <p:cNvSpPr txBox="1">
            <a:spLocks noChangeArrowheads="1"/>
          </p:cNvSpPr>
          <p:nvPr/>
        </p:nvSpPr>
        <p:spPr bwMode="auto">
          <a:xfrm>
            <a:off x="533400" y="200025"/>
            <a:ext cx="3051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ea typeface="仿宋_GB2312" pitchFamily="49" charset="-122"/>
              </a:rPr>
              <a:t>★</a:t>
            </a:r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数据接收过程</a:t>
            </a:r>
          </a:p>
        </p:txBody>
      </p:sp>
      <p:sp>
        <p:nvSpPr>
          <p:cNvPr id="1092641" name="Rectangle 3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37" name="Text Box 3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757238"/>
            <a:ext cx="7696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退避时间计算：</a:t>
            </a:r>
          </a:p>
          <a:p>
            <a:pPr>
              <a:lnSpc>
                <a:spcPct val="150000"/>
              </a:lnSpc>
            </a:pPr>
            <a:r>
              <a:rPr lang="zh-CN" altLang="en-US" b="1"/>
              <a:t>     信号在媒体上的往返时间（</a:t>
            </a:r>
            <a:r>
              <a:rPr lang="en-US" altLang="zh-CN" b="1"/>
              <a:t>51.2us</a:t>
            </a:r>
            <a:r>
              <a:rPr lang="zh-CN" altLang="en-US" b="1"/>
              <a:t>） </a:t>
            </a:r>
            <a:r>
              <a:rPr lang="zh-CN" altLang="en-US">
                <a:latin typeface="宋体" pitchFamily="2" charset="-122"/>
              </a:rPr>
              <a:t>＊ </a:t>
            </a:r>
            <a:r>
              <a:rPr lang="zh-CN" altLang="en-US" b="1"/>
              <a:t>随机数；</a:t>
            </a:r>
          </a:p>
          <a:p>
            <a:pPr>
              <a:lnSpc>
                <a:spcPct val="150000"/>
              </a:lnSpc>
            </a:pPr>
            <a:r>
              <a:rPr lang="zh-CN" altLang="en-US" b="1"/>
              <a:t>随机数</a:t>
            </a:r>
            <a:r>
              <a:rPr lang="en-US" altLang="zh-CN" b="1"/>
              <a:t>(r)</a:t>
            </a:r>
            <a:r>
              <a:rPr lang="zh-CN" altLang="en-US" b="1"/>
              <a:t>的取值范围依赖于冲突的次数</a:t>
            </a:r>
            <a:r>
              <a:rPr lang="en-US" altLang="zh-CN" b="1"/>
              <a:t>(i)</a:t>
            </a:r>
            <a:r>
              <a:rPr lang="zh-CN" altLang="en-US" b="1"/>
              <a:t>；</a:t>
            </a:r>
            <a:r>
              <a:rPr lang="en-US" altLang="zh-CN" b="1"/>
              <a:t>0</a:t>
            </a:r>
            <a:r>
              <a:rPr lang="en-US" altLang="zh-CN" b="1">
                <a:latin typeface="宋体" pitchFamily="2" charset="-122"/>
              </a:rPr>
              <a:t>≤r</a:t>
            </a:r>
            <a:r>
              <a:rPr lang="zh-CN" altLang="en-US" b="1">
                <a:latin typeface="宋体" pitchFamily="2" charset="-122"/>
              </a:rPr>
              <a:t>＜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en-US" altLang="zh-CN" b="1" baseline="30000">
                <a:latin typeface="宋体" pitchFamily="2" charset="-122"/>
              </a:rPr>
              <a:t>i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思路</a:t>
            </a:r>
            <a:r>
              <a:rPr lang="zh-CN" altLang="en-US" b="1"/>
              <a:t>：错开等待时间，使之随失败次数增多而增加。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143000" y="3284538"/>
            <a:ext cx="5791200" cy="3200400"/>
            <a:chOff x="720" y="1872"/>
            <a:chExt cx="3648" cy="2016"/>
          </a:xfrm>
        </p:grpSpPr>
        <p:sp>
          <p:nvSpPr>
            <p:cNvPr id="45063" name="Rectangle 4"/>
            <p:cNvSpPr>
              <a:spLocks noChangeArrowheads="1"/>
            </p:cNvSpPr>
            <p:nvPr/>
          </p:nvSpPr>
          <p:spPr bwMode="auto">
            <a:xfrm>
              <a:off x="720" y="187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>
                  <a:latin typeface="宋体" pitchFamily="2" charset="-122"/>
                </a:rPr>
                <a:t>冲突次数</a:t>
              </a:r>
            </a:p>
          </p:txBody>
        </p:sp>
        <p:sp>
          <p:nvSpPr>
            <p:cNvPr id="45064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>
                  <a:latin typeface="宋体" pitchFamily="2" charset="-122"/>
                </a:rPr>
                <a:t>随机数（</a:t>
              </a:r>
              <a:r>
                <a:rPr lang="en-US" altLang="zh-CN" b="1">
                  <a:latin typeface="宋体" pitchFamily="2" charset="-122"/>
                </a:rPr>
                <a:t>r</a:t>
              </a:r>
              <a:r>
                <a:rPr lang="zh-CN" altLang="en-US" b="1">
                  <a:latin typeface="宋体" pitchFamily="2" charset="-122"/>
                </a:rPr>
                <a:t>）取值范围</a:t>
              </a:r>
            </a:p>
          </p:txBody>
        </p:sp>
        <p:sp>
          <p:nvSpPr>
            <p:cNvPr id="45065" name="Rectangle 6"/>
            <p:cNvSpPr>
              <a:spLocks noChangeArrowheads="1"/>
            </p:cNvSpPr>
            <p:nvPr/>
          </p:nvSpPr>
          <p:spPr bwMode="auto">
            <a:xfrm>
              <a:off x="720" y="216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5066" name="Rectangle 7"/>
            <p:cNvSpPr>
              <a:spLocks noChangeArrowheads="1"/>
            </p:cNvSpPr>
            <p:nvPr/>
          </p:nvSpPr>
          <p:spPr bwMode="auto">
            <a:xfrm>
              <a:off x="1872" y="2160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b="1"/>
                <a:t>2</a:t>
              </a:r>
              <a:r>
                <a:rPr lang="en-US" altLang="zh-CN" b="1" baseline="30000"/>
                <a:t>1</a:t>
              </a:r>
              <a:r>
                <a:rPr lang="en-US" altLang="zh-CN" b="1"/>
                <a:t>-1</a:t>
              </a:r>
              <a:r>
                <a:rPr lang="zh-CN" altLang="en-US" b="1"/>
                <a:t>：（</a:t>
              </a:r>
              <a:r>
                <a:rPr lang="en-US" altLang="zh-CN" b="1"/>
                <a:t>0</a:t>
              </a:r>
              <a:r>
                <a:rPr lang="zh-CN" altLang="en-US" b="1"/>
                <a:t>，</a:t>
              </a:r>
              <a:r>
                <a:rPr lang="en-US" altLang="zh-CN" b="1"/>
                <a:t>1</a:t>
              </a:r>
              <a:r>
                <a:rPr lang="zh-CN" altLang="en-US" b="1"/>
                <a:t>）</a:t>
              </a:r>
            </a:p>
          </p:txBody>
        </p:sp>
        <p:sp>
          <p:nvSpPr>
            <p:cNvPr id="45067" name="Rectangle 8"/>
            <p:cNvSpPr>
              <a:spLocks noChangeArrowheads="1"/>
            </p:cNvSpPr>
            <p:nvPr/>
          </p:nvSpPr>
          <p:spPr bwMode="auto">
            <a:xfrm>
              <a:off x="720" y="244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2</a:t>
              </a:r>
            </a:p>
          </p:txBody>
        </p:sp>
        <p:sp>
          <p:nvSpPr>
            <p:cNvPr id="45068" name="Rectangle 9"/>
            <p:cNvSpPr>
              <a:spLocks noChangeArrowheads="1"/>
            </p:cNvSpPr>
            <p:nvPr/>
          </p:nvSpPr>
          <p:spPr bwMode="auto">
            <a:xfrm>
              <a:off x="1872" y="2448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b="1"/>
                <a:t>2</a:t>
              </a:r>
              <a:r>
                <a:rPr lang="en-US" altLang="zh-CN" b="1" baseline="30000"/>
                <a:t>2</a:t>
              </a:r>
              <a:r>
                <a:rPr lang="en-US" altLang="zh-CN" b="1"/>
                <a:t>-1</a:t>
              </a:r>
              <a:r>
                <a:rPr lang="zh-CN" altLang="en-US" b="1"/>
                <a:t>：（</a:t>
              </a:r>
              <a:r>
                <a:rPr lang="en-US" altLang="zh-CN" b="1"/>
                <a:t>0</a:t>
              </a:r>
              <a:r>
                <a:rPr lang="zh-CN" altLang="en-US" b="1"/>
                <a:t>，</a:t>
              </a:r>
              <a:r>
                <a:rPr lang="en-US" altLang="zh-CN" b="1"/>
                <a:t>1</a:t>
              </a:r>
              <a:r>
                <a:rPr lang="zh-CN" altLang="en-US" b="1"/>
                <a:t>，</a:t>
              </a:r>
              <a:r>
                <a:rPr lang="en-US" altLang="zh-CN" b="1"/>
                <a:t>2</a:t>
              </a:r>
              <a:r>
                <a:rPr lang="zh-CN" altLang="en-US" b="1"/>
                <a:t>，</a:t>
              </a:r>
              <a:r>
                <a:rPr lang="en-US" altLang="zh-CN" b="1"/>
                <a:t>3</a:t>
              </a:r>
              <a:r>
                <a:rPr lang="zh-CN" altLang="en-US" b="1"/>
                <a:t>）</a:t>
              </a:r>
            </a:p>
          </p:txBody>
        </p:sp>
        <p:sp>
          <p:nvSpPr>
            <p:cNvPr id="45069" name="Rectangle 10"/>
            <p:cNvSpPr>
              <a:spLocks noChangeArrowheads="1"/>
            </p:cNvSpPr>
            <p:nvPr/>
          </p:nvSpPr>
          <p:spPr bwMode="auto">
            <a:xfrm>
              <a:off x="720" y="292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10</a:t>
              </a:r>
            </a:p>
          </p:txBody>
        </p:sp>
        <p:sp>
          <p:nvSpPr>
            <p:cNvPr id="45070" name="Rectangle 11"/>
            <p:cNvSpPr>
              <a:spLocks noChangeArrowheads="1"/>
            </p:cNvSpPr>
            <p:nvPr/>
          </p:nvSpPr>
          <p:spPr bwMode="auto">
            <a:xfrm>
              <a:off x="1872" y="2928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b="1"/>
                <a:t>2</a:t>
              </a:r>
              <a:r>
                <a:rPr lang="en-US" altLang="zh-CN" b="1" baseline="30000"/>
                <a:t>10</a:t>
              </a:r>
              <a:r>
                <a:rPr lang="en-US" altLang="zh-CN" b="1"/>
                <a:t>-1</a:t>
              </a:r>
              <a:r>
                <a:rPr lang="zh-CN" altLang="en-US" b="1"/>
                <a:t>：（</a:t>
              </a:r>
              <a:r>
                <a:rPr lang="en-US" altLang="zh-CN" b="1"/>
                <a:t>0</a:t>
              </a:r>
              <a:r>
                <a:rPr lang="zh-CN" altLang="en-US" b="1"/>
                <a:t>，</a:t>
              </a:r>
              <a:r>
                <a:rPr lang="en-US" altLang="zh-CN" b="1"/>
                <a:t>…… </a:t>
              </a:r>
              <a:r>
                <a:rPr lang="zh-CN" altLang="en-US" b="1"/>
                <a:t>，</a:t>
              </a:r>
              <a:r>
                <a:rPr lang="en-US" altLang="zh-CN" b="1"/>
                <a:t>1023</a:t>
              </a:r>
              <a:r>
                <a:rPr lang="zh-CN" altLang="en-US" b="1"/>
                <a:t>）</a:t>
              </a:r>
            </a:p>
          </p:txBody>
        </p:sp>
        <p:sp>
          <p:nvSpPr>
            <p:cNvPr id="45071" name="Rectangle 12"/>
            <p:cNvSpPr>
              <a:spLocks noChangeArrowheads="1"/>
            </p:cNvSpPr>
            <p:nvPr/>
          </p:nvSpPr>
          <p:spPr bwMode="auto">
            <a:xfrm>
              <a:off x="720" y="33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15</a:t>
              </a:r>
            </a:p>
          </p:txBody>
        </p:sp>
        <p:sp>
          <p:nvSpPr>
            <p:cNvPr id="45072" name="Rectangle 13"/>
            <p:cNvSpPr>
              <a:spLocks noChangeArrowheads="1"/>
            </p:cNvSpPr>
            <p:nvPr/>
          </p:nvSpPr>
          <p:spPr bwMode="auto">
            <a:xfrm>
              <a:off x="1872" y="3312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b="1"/>
                <a:t>2</a:t>
              </a:r>
              <a:r>
                <a:rPr lang="en-US" altLang="zh-CN" b="1" baseline="30000"/>
                <a:t>10</a:t>
              </a:r>
              <a:r>
                <a:rPr lang="en-US" altLang="zh-CN" b="1"/>
                <a:t>-1</a:t>
              </a:r>
              <a:r>
                <a:rPr lang="zh-CN" altLang="en-US" b="1"/>
                <a:t>：（</a:t>
              </a:r>
              <a:r>
                <a:rPr lang="en-US" altLang="zh-CN" b="1"/>
                <a:t>0</a:t>
              </a:r>
              <a:r>
                <a:rPr lang="zh-CN" altLang="en-US" b="1"/>
                <a:t>，</a:t>
              </a:r>
              <a:r>
                <a:rPr lang="en-US" altLang="zh-CN" b="1"/>
                <a:t>…… </a:t>
              </a:r>
              <a:r>
                <a:rPr lang="zh-CN" altLang="en-US" b="1"/>
                <a:t>，</a:t>
              </a:r>
              <a:r>
                <a:rPr lang="en-US" altLang="zh-CN" b="1"/>
                <a:t>1023</a:t>
              </a:r>
              <a:r>
                <a:rPr lang="zh-CN" altLang="en-US" b="1"/>
                <a:t>）</a:t>
              </a:r>
            </a:p>
          </p:txBody>
        </p:sp>
        <p:sp>
          <p:nvSpPr>
            <p:cNvPr id="45073" name="Rectangle 14"/>
            <p:cNvSpPr>
              <a:spLocks noChangeArrowheads="1"/>
            </p:cNvSpPr>
            <p:nvPr/>
          </p:nvSpPr>
          <p:spPr bwMode="auto">
            <a:xfrm>
              <a:off x="720" y="360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宋体" pitchFamily="2" charset="-122"/>
                </a:rPr>
                <a:t>16</a:t>
              </a:r>
            </a:p>
          </p:txBody>
        </p:sp>
        <p:sp>
          <p:nvSpPr>
            <p:cNvPr id="45074" name="Rectangle 15"/>
            <p:cNvSpPr>
              <a:spLocks noChangeArrowheads="1"/>
            </p:cNvSpPr>
            <p:nvPr/>
          </p:nvSpPr>
          <p:spPr bwMode="auto">
            <a:xfrm>
              <a:off x="1872" y="3600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向上层报错</a:t>
              </a: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1470" y="2688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latin typeface="楷体"/>
                  <a:ea typeface="楷体"/>
                  <a:cs typeface="楷体"/>
                </a:rPr>
                <a:t>…… 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440" y="3120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latin typeface="楷体"/>
                  <a:ea typeface="楷体"/>
                  <a:cs typeface="楷体"/>
                </a:rPr>
                <a:t>…… </a:t>
              </a:r>
            </a:p>
          </p:txBody>
        </p:sp>
      </p:grpSp>
      <p:sp>
        <p:nvSpPr>
          <p:cNvPr id="1093650" name="Rectangle 1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061" name="Text Box 19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45062" name="Text Box 20"/>
          <p:cNvSpPr txBox="1">
            <a:spLocks noChangeArrowheads="1"/>
          </p:cNvSpPr>
          <p:nvPr/>
        </p:nvSpPr>
        <p:spPr bwMode="auto">
          <a:xfrm>
            <a:off x="404813" y="115888"/>
            <a:ext cx="4527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sz="3200" b="1">
                <a:solidFill>
                  <a:srgbClr val="FF0000"/>
                </a:solidFill>
                <a:ea typeface="隶书" pitchFamily="49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二进制指数退避算法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19</a:t>
            </a:r>
            <a:endParaRPr lang="en-US" altLang="zh-CN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09550" y="917575"/>
            <a:ext cx="86296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b="1"/>
              <a:t>★    </a:t>
            </a:r>
            <a:r>
              <a:rPr lang="zh-CN" altLang="en-US" sz="2800" b="1">
                <a:ea typeface="楷体"/>
                <a:cs typeface="楷体"/>
              </a:rPr>
              <a:t>竞争总线，各结点抢占对共享媒体的访问权；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>
                <a:ea typeface="楷体"/>
                <a:cs typeface="楷体"/>
              </a:rPr>
              <a:t>   结点共享媒体，任何时刻只有一个结点可发信息；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>
                <a:ea typeface="楷体"/>
                <a:cs typeface="楷体"/>
              </a:rPr>
              <a:t>  轻负载时，冲突少，效率较高（易获访问权）；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>
                <a:ea typeface="楷体"/>
                <a:cs typeface="楷体"/>
              </a:rPr>
              <a:t>  重负载时，冲突概率加大，效率低；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>
                <a:ea typeface="楷体"/>
                <a:cs typeface="楷体"/>
              </a:rPr>
              <a:t>  发送时间难以预测，可能不适合实时传输。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38893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>
                <a:ea typeface="楷体"/>
                <a:cs typeface="楷体"/>
              </a:rPr>
              <a:t>（</a:t>
            </a:r>
            <a:r>
              <a:rPr lang="en-US" altLang="zh-CN" sz="2800" b="1">
                <a:ea typeface="楷体"/>
                <a:cs typeface="楷体"/>
              </a:rPr>
              <a:t>4</a:t>
            </a:r>
            <a:r>
              <a:rPr lang="zh-CN" altLang="en-US" sz="2800" b="1">
                <a:ea typeface="楷体"/>
                <a:cs typeface="楷体"/>
              </a:rPr>
              <a:t>） </a:t>
            </a:r>
            <a:r>
              <a:rPr lang="en-US" altLang="zh-CN" sz="2800" b="1">
                <a:ea typeface="楷体"/>
                <a:cs typeface="楷体"/>
              </a:rPr>
              <a:t>CSMA/CD</a:t>
            </a:r>
            <a:r>
              <a:rPr lang="zh-CN" altLang="en-US" sz="2800" b="1">
                <a:ea typeface="楷体"/>
                <a:cs typeface="楷体"/>
              </a:rPr>
              <a:t>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133600" y="45720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657600" y="49530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0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6100" y="4419600"/>
            <a:ext cx="444500" cy="762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435475"/>
            <a:ext cx="3302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791200" y="455612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11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419600"/>
            <a:ext cx="3302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667000" y="4191000"/>
            <a:ext cx="304800" cy="457200"/>
            <a:chOff x="1680" y="2256"/>
            <a:chExt cx="192" cy="288"/>
          </a:xfrm>
        </p:grpSpPr>
        <p:sp>
          <p:nvSpPr>
            <p:cNvPr id="47155" name="Line 9"/>
            <p:cNvSpPr>
              <a:spLocks noChangeShapeType="1"/>
            </p:cNvSpPr>
            <p:nvPr/>
          </p:nvSpPr>
          <p:spPr bwMode="auto">
            <a:xfrm>
              <a:off x="1776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6" name="Line 10"/>
            <p:cNvSpPr>
              <a:spLocks noChangeShapeType="1"/>
            </p:cNvSpPr>
            <p:nvPr/>
          </p:nvSpPr>
          <p:spPr bwMode="auto">
            <a:xfrm>
              <a:off x="1680" y="2256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11"/>
            <p:cNvSpPr>
              <a:spLocks noChangeShapeType="1"/>
            </p:cNvSpPr>
            <p:nvPr/>
          </p:nvSpPr>
          <p:spPr bwMode="auto">
            <a:xfrm flipV="1">
              <a:off x="1728" y="2256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3" name="Group 12"/>
          <p:cNvGrpSpPr>
            <a:grpSpLocks/>
          </p:cNvGrpSpPr>
          <p:nvPr/>
        </p:nvGrpSpPr>
        <p:grpSpPr bwMode="auto">
          <a:xfrm>
            <a:off x="6248400" y="4191000"/>
            <a:ext cx="304800" cy="457200"/>
            <a:chOff x="3936" y="2256"/>
            <a:chExt cx="192" cy="288"/>
          </a:xfrm>
        </p:grpSpPr>
        <p:sp>
          <p:nvSpPr>
            <p:cNvPr id="47152" name="Line 13"/>
            <p:cNvSpPr>
              <a:spLocks noChangeShapeType="1"/>
            </p:cNvSpPr>
            <p:nvPr/>
          </p:nvSpPr>
          <p:spPr bwMode="auto">
            <a:xfrm>
              <a:off x="4032" y="230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14"/>
            <p:cNvSpPr>
              <a:spLocks noChangeShapeType="1"/>
            </p:cNvSpPr>
            <p:nvPr/>
          </p:nvSpPr>
          <p:spPr bwMode="auto">
            <a:xfrm>
              <a:off x="3936" y="2256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15"/>
            <p:cNvSpPr>
              <a:spLocks noChangeShapeType="1"/>
            </p:cNvSpPr>
            <p:nvPr/>
          </p:nvSpPr>
          <p:spPr bwMode="auto">
            <a:xfrm flipV="1">
              <a:off x="3984" y="2256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4" name="Freeform 16"/>
          <p:cNvSpPr>
            <a:spLocks/>
          </p:cNvSpPr>
          <p:nvPr/>
        </p:nvSpPr>
        <p:spPr bwMode="auto">
          <a:xfrm>
            <a:off x="2743200" y="5943600"/>
            <a:ext cx="609600" cy="381000"/>
          </a:xfrm>
          <a:custGeom>
            <a:avLst/>
            <a:gdLst>
              <a:gd name="T0" fmla="*/ 0 w 384"/>
              <a:gd name="T1" fmla="*/ 0 h 240"/>
              <a:gd name="T2" fmla="*/ 0 w 384"/>
              <a:gd name="T3" fmla="*/ 240 h 240"/>
              <a:gd name="T4" fmla="*/ 384 w 384"/>
              <a:gd name="T5" fmla="*/ 240 h 240"/>
              <a:gd name="T6" fmla="*/ 384 w 384"/>
              <a:gd name="T7" fmla="*/ 144 h 240"/>
              <a:gd name="T8" fmla="*/ 0 w 384"/>
              <a:gd name="T9" fmla="*/ 0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240"/>
              <a:gd name="T17" fmla="*/ 384 w 384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240">
                <a:moveTo>
                  <a:pt x="0" y="0"/>
                </a:moveTo>
                <a:lnTo>
                  <a:pt x="0" y="240"/>
                </a:lnTo>
                <a:lnTo>
                  <a:pt x="384" y="240"/>
                </a:lnTo>
                <a:lnTo>
                  <a:pt x="38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15" name="Picture 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807075"/>
            <a:ext cx="3302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47116" name="Group 18"/>
          <p:cNvGrpSpPr>
            <a:grpSpLocks/>
          </p:cNvGrpSpPr>
          <p:nvPr/>
        </p:nvGrpSpPr>
        <p:grpSpPr bwMode="auto">
          <a:xfrm>
            <a:off x="2971800" y="5638800"/>
            <a:ext cx="304800" cy="457200"/>
            <a:chOff x="1872" y="3168"/>
            <a:chExt cx="192" cy="288"/>
          </a:xfrm>
        </p:grpSpPr>
        <p:sp>
          <p:nvSpPr>
            <p:cNvPr id="47149" name="Line 19"/>
            <p:cNvSpPr>
              <a:spLocks noChangeShapeType="1"/>
            </p:cNvSpPr>
            <p:nvPr/>
          </p:nvSpPr>
          <p:spPr bwMode="auto">
            <a:xfrm>
              <a:off x="1968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Line 20"/>
            <p:cNvSpPr>
              <a:spLocks noChangeShapeType="1"/>
            </p:cNvSpPr>
            <p:nvPr/>
          </p:nvSpPr>
          <p:spPr bwMode="auto">
            <a:xfrm>
              <a:off x="1872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Line 21"/>
            <p:cNvSpPr>
              <a:spLocks noChangeShapeType="1"/>
            </p:cNvSpPr>
            <p:nvPr/>
          </p:nvSpPr>
          <p:spPr bwMode="auto">
            <a:xfrm flipV="1">
              <a:off x="1920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7" name="Freeform 22"/>
          <p:cNvSpPr>
            <a:spLocks/>
          </p:cNvSpPr>
          <p:nvPr/>
        </p:nvSpPr>
        <p:spPr bwMode="auto">
          <a:xfrm>
            <a:off x="5334000" y="5943600"/>
            <a:ext cx="609600" cy="381000"/>
          </a:xfrm>
          <a:custGeom>
            <a:avLst/>
            <a:gdLst>
              <a:gd name="T0" fmla="*/ 0 w 384"/>
              <a:gd name="T1" fmla="*/ 0 h 240"/>
              <a:gd name="T2" fmla="*/ 0 w 384"/>
              <a:gd name="T3" fmla="*/ 240 h 240"/>
              <a:gd name="T4" fmla="*/ 384 w 384"/>
              <a:gd name="T5" fmla="*/ 240 h 240"/>
              <a:gd name="T6" fmla="*/ 384 w 384"/>
              <a:gd name="T7" fmla="*/ 144 h 240"/>
              <a:gd name="T8" fmla="*/ 0 w 384"/>
              <a:gd name="T9" fmla="*/ 0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240"/>
              <a:gd name="T17" fmla="*/ 384 w 384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240">
                <a:moveTo>
                  <a:pt x="0" y="0"/>
                </a:moveTo>
                <a:lnTo>
                  <a:pt x="0" y="240"/>
                </a:lnTo>
                <a:lnTo>
                  <a:pt x="384" y="240"/>
                </a:lnTo>
                <a:lnTo>
                  <a:pt x="38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18" name="Picture 2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807075"/>
            <a:ext cx="3302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47119" name="Group 24"/>
          <p:cNvGrpSpPr>
            <a:grpSpLocks/>
          </p:cNvGrpSpPr>
          <p:nvPr/>
        </p:nvGrpSpPr>
        <p:grpSpPr bwMode="auto">
          <a:xfrm>
            <a:off x="5562600" y="5638800"/>
            <a:ext cx="304800" cy="457200"/>
            <a:chOff x="3504" y="3168"/>
            <a:chExt cx="192" cy="288"/>
          </a:xfrm>
        </p:grpSpPr>
        <p:sp>
          <p:nvSpPr>
            <p:cNvPr id="47146" name="Line 25"/>
            <p:cNvSpPr>
              <a:spLocks noChangeShapeType="1"/>
            </p:cNvSpPr>
            <p:nvPr/>
          </p:nvSpPr>
          <p:spPr bwMode="auto">
            <a:xfrm>
              <a:off x="3600" y="32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7" name="Line 26"/>
            <p:cNvSpPr>
              <a:spLocks noChangeShapeType="1"/>
            </p:cNvSpPr>
            <p:nvPr/>
          </p:nvSpPr>
          <p:spPr bwMode="auto">
            <a:xfrm>
              <a:off x="3504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8" name="Line 27"/>
            <p:cNvSpPr>
              <a:spLocks noChangeShapeType="1"/>
            </p:cNvSpPr>
            <p:nvPr/>
          </p:nvSpPr>
          <p:spPr bwMode="auto">
            <a:xfrm flipV="1">
              <a:off x="3552" y="316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20" name="Group 28"/>
          <p:cNvGrpSpPr>
            <a:grpSpLocks/>
          </p:cNvGrpSpPr>
          <p:nvPr/>
        </p:nvGrpSpPr>
        <p:grpSpPr bwMode="auto">
          <a:xfrm>
            <a:off x="3962400" y="4495800"/>
            <a:ext cx="304800" cy="457200"/>
            <a:chOff x="2496" y="2448"/>
            <a:chExt cx="192" cy="288"/>
          </a:xfrm>
        </p:grpSpPr>
        <p:sp>
          <p:nvSpPr>
            <p:cNvPr id="47143" name="Line 29"/>
            <p:cNvSpPr>
              <a:spLocks noChangeShapeType="1"/>
            </p:cNvSpPr>
            <p:nvPr/>
          </p:nvSpPr>
          <p:spPr bwMode="auto">
            <a:xfrm>
              <a:off x="2592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Line 30"/>
            <p:cNvSpPr>
              <a:spLocks noChangeShapeType="1"/>
            </p:cNvSpPr>
            <p:nvPr/>
          </p:nvSpPr>
          <p:spPr bwMode="auto">
            <a:xfrm>
              <a:off x="2496" y="244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5" name="Line 31"/>
            <p:cNvSpPr>
              <a:spLocks noChangeShapeType="1"/>
            </p:cNvSpPr>
            <p:nvPr/>
          </p:nvSpPr>
          <p:spPr bwMode="auto">
            <a:xfrm flipV="1">
              <a:off x="2544" y="2448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21" name="Line 32"/>
          <p:cNvSpPr>
            <a:spLocks noChangeShapeType="1"/>
          </p:cNvSpPr>
          <p:nvPr/>
        </p:nvSpPr>
        <p:spPr bwMode="auto">
          <a:xfrm>
            <a:off x="2895600" y="4267200"/>
            <a:ext cx="990600" cy="228600"/>
          </a:xfrm>
          <a:prstGeom prst="line">
            <a:avLst/>
          </a:prstGeom>
          <a:noFill/>
          <a:ln w="38100">
            <a:solidFill>
              <a:srgbClr val="9900FF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33"/>
          <p:cNvSpPr>
            <a:spLocks noChangeShapeType="1"/>
          </p:cNvSpPr>
          <p:nvPr/>
        </p:nvSpPr>
        <p:spPr bwMode="auto">
          <a:xfrm flipV="1">
            <a:off x="3124200" y="4648200"/>
            <a:ext cx="914400" cy="990600"/>
          </a:xfrm>
          <a:prstGeom prst="line">
            <a:avLst/>
          </a:prstGeom>
          <a:noFill/>
          <a:ln w="38100">
            <a:solidFill>
              <a:srgbClr val="9900FF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3" name="Line 34"/>
          <p:cNvSpPr>
            <a:spLocks noChangeShapeType="1"/>
          </p:cNvSpPr>
          <p:nvPr/>
        </p:nvSpPr>
        <p:spPr bwMode="auto">
          <a:xfrm flipH="1" flipV="1">
            <a:off x="4267200" y="4724400"/>
            <a:ext cx="1447800" cy="914400"/>
          </a:xfrm>
          <a:prstGeom prst="line">
            <a:avLst/>
          </a:prstGeom>
          <a:noFill/>
          <a:ln w="38100">
            <a:solidFill>
              <a:srgbClr val="9900FF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Line 35"/>
          <p:cNvSpPr>
            <a:spLocks noChangeShapeType="1"/>
          </p:cNvSpPr>
          <p:nvPr/>
        </p:nvSpPr>
        <p:spPr bwMode="auto">
          <a:xfrm flipH="1">
            <a:off x="4419600" y="4343400"/>
            <a:ext cx="1905000" cy="228600"/>
          </a:xfrm>
          <a:prstGeom prst="line">
            <a:avLst/>
          </a:prstGeom>
          <a:noFill/>
          <a:ln w="38100">
            <a:solidFill>
              <a:srgbClr val="9900FF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5" name="Line 36"/>
          <p:cNvSpPr>
            <a:spLocks noChangeShapeType="1"/>
          </p:cNvSpPr>
          <p:nvPr/>
        </p:nvSpPr>
        <p:spPr bwMode="auto">
          <a:xfrm flipH="1" flipV="1">
            <a:off x="2971800" y="41148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Line 37"/>
          <p:cNvSpPr>
            <a:spLocks noChangeShapeType="1"/>
          </p:cNvSpPr>
          <p:nvPr/>
        </p:nvSpPr>
        <p:spPr bwMode="auto">
          <a:xfrm flipV="1">
            <a:off x="4191000" y="4114800"/>
            <a:ext cx="1905000" cy="228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7" name="Line 38"/>
          <p:cNvSpPr>
            <a:spLocks noChangeShapeType="1"/>
          </p:cNvSpPr>
          <p:nvPr/>
        </p:nvSpPr>
        <p:spPr bwMode="auto">
          <a:xfrm flipH="1">
            <a:off x="2971800" y="4648200"/>
            <a:ext cx="838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8" name="Line 39"/>
          <p:cNvSpPr>
            <a:spLocks noChangeShapeType="1"/>
          </p:cNvSpPr>
          <p:nvPr/>
        </p:nvSpPr>
        <p:spPr bwMode="auto">
          <a:xfrm>
            <a:off x="4191000" y="4800600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0" name="Rectangle 4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30" name="Text Box 41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7131" name="Text Box 42"/>
          <p:cNvSpPr txBox="1">
            <a:spLocks noChangeArrowheads="1"/>
          </p:cNvSpPr>
          <p:nvPr/>
        </p:nvSpPr>
        <p:spPr bwMode="auto">
          <a:xfrm>
            <a:off x="-32" y="852488"/>
            <a:ext cx="914403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 以太网的起源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60</a:t>
            </a:r>
            <a:r>
              <a:rPr lang="zh-CN" altLang="en-US" b="1" dirty="0">
                <a:latin typeface="宋体" pitchFamily="2" charset="-122"/>
              </a:rPr>
              <a:t>年代末期，夏威夷大学</a:t>
            </a:r>
            <a:r>
              <a:rPr lang="en-US" altLang="zh-CN" b="1" dirty="0">
                <a:latin typeface="宋体" pitchFamily="2" charset="-122"/>
              </a:rPr>
              <a:t>Norman Abramson</a:t>
            </a:r>
            <a:r>
              <a:rPr lang="zh-CN" altLang="en-US" b="1" dirty="0" smtClean="0">
                <a:latin typeface="宋体" pitchFamily="2" charset="-122"/>
              </a:rPr>
              <a:t>等人研制</a:t>
            </a:r>
            <a:r>
              <a:rPr lang="en-US" altLang="zh-CN" b="1" dirty="0">
                <a:latin typeface="宋体" pitchFamily="2" charset="-122"/>
              </a:rPr>
              <a:t>ALOHA</a:t>
            </a:r>
            <a:r>
              <a:rPr lang="zh-CN" altLang="en-US" b="1" dirty="0">
                <a:latin typeface="宋体" pitchFamily="2" charset="-122"/>
              </a:rPr>
              <a:t>无线网络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系统，实现</a:t>
            </a:r>
            <a:r>
              <a:rPr lang="en-US" altLang="zh-CN" b="1" dirty="0">
                <a:latin typeface="宋体" pitchFamily="2" charset="-122"/>
              </a:rPr>
              <a:t>Oahu</a:t>
            </a:r>
            <a:r>
              <a:rPr lang="zh-CN" altLang="en-US" b="1" dirty="0">
                <a:latin typeface="宋体" pitchFamily="2" charset="-122"/>
              </a:rPr>
              <a:t>岛上的主机和其它岛及船上的读卡机和终端通信；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出境信道</a:t>
            </a:r>
            <a:r>
              <a:rPr lang="en-US" altLang="zh-CN" b="1" dirty="0">
                <a:latin typeface="宋体" pitchFamily="2" charset="-122"/>
              </a:rPr>
              <a:t>+</a:t>
            </a:r>
            <a:r>
              <a:rPr lang="zh-CN" altLang="en-US" b="1" dirty="0">
                <a:latin typeface="宋体" pitchFamily="2" charset="-122"/>
              </a:rPr>
              <a:t>地址：主机到终端；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入境信道：终端到主机；</a:t>
            </a:r>
            <a:r>
              <a:rPr lang="en-US" altLang="zh-CN" b="1" dirty="0">
                <a:latin typeface="宋体" pitchFamily="2" charset="-122"/>
              </a:rPr>
              <a:t>200-1500</a:t>
            </a:r>
            <a:r>
              <a:rPr lang="zh-CN" altLang="en-US" b="1" dirty="0">
                <a:latin typeface="宋体" pitchFamily="2" charset="-122"/>
              </a:rPr>
              <a:t>毫微秒未收应答，随机重发；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70</a:t>
            </a:r>
            <a:r>
              <a:rPr lang="zh-CN" altLang="en-US" b="1" dirty="0" smtClean="0">
                <a:latin typeface="宋体" pitchFamily="2" charset="-122"/>
              </a:rPr>
              <a:t>年发布</a:t>
            </a:r>
            <a:r>
              <a:rPr lang="en-US" altLang="zh-CN" b="1" dirty="0" smtClean="0">
                <a:latin typeface="宋体" pitchFamily="2" charset="-122"/>
              </a:rPr>
              <a:t>ALOHA</a:t>
            </a:r>
            <a:r>
              <a:rPr lang="zh-CN" altLang="en-US" b="1" dirty="0">
                <a:latin typeface="宋体" pitchFamily="2" charset="-122"/>
              </a:rPr>
              <a:t>模型，争用性协议成果获</a:t>
            </a:r>
            <a:r>
              <a:rPr lang="en-US" altLang="zh-CN" b="1" dirty="0">
                <a:latin typeface="宋体" pitchFamily="2" charset="-122"/>
              </a:rPr>
              <a:t>IEEE </a:t>
            </a:r>
            <a:r>
              <a:rPr lang="en-US" altLang="zh-CN" b="1" dirty="0" smtClean="0">
                <a:latin typeface="宋体" pitchFamily="2" charset="-122"/>
              </a:rPr>
              <a:t>Koji Kobayashi</a:t>
            </a:r>
            <a:r>
              <a:rPr lang="zh-CN" altLang="en-US" b="1" dirty="0">
                <a:latin typeface="宋体" pitchFamily="2" charset="-122"/>
              </a:rPr>
              <a:t>奖。</a:t>
            </a:r>
          </a:p>
        </p:txBody>
      </p:sp>
      <p:sp>
        <p:nvSpPr>
          <p:cNvPr id="47132" name="Text Box 43"/>
          <p:cNvSpPr txBox="1">
            <a:spLocks noChangeArrowheads="1"/>
          </p:cNvSpPr>
          <p:nvPr/>
        </p:nvSpPr>
        <p:spPr bwMode="auto">
          <a:xfrm>
            <a:off x="3800475" y="35052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出境</a:t>
            </a:r>
          </a:p>
        </p:txBody>
      </p:sp>
      <p:sp>
        <p:nvSpPr>
          <p:cNvPr id="47133" name="Text Box 44"/>
          <p:cNvSpPr txBox="1">
            <a:spLocks noChangeArrowheads="1"/>
          </p:cNvSpPr>
          <p:nvPr/>
        </p:nvSpPr>
        <p:spPr bwMode="auto">
          <a:xfrm>
            <a:off x="3886200" y="57150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9933FF"/>
                </a:solidFill>
              </a:rPr>
              <a:t>入境</a:t>
            </a:r>
          </a:p>
        </p:txBody>
      </p:sp>
      <p:sp>
        <p:nvSpPr>
          <p:cNvPr id="47134" name="Line 45"/>
          <p:cNvSpPr>
            <a:spLocks noChangeShapeType="1"/>
          </p:cNvSpPr>
          <p:nvPr/>
        </p:nvSpPr>
        <p:spPr bwMode="auto">
          <a:xfrm flipH="1" flipV="1">
            <a:off x="3505200" y="5410200"/>
            <a:ext cx="533400" cy="3048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5" name="Line 46"/>
          <p:cNvSpPr>
            <a:spLocks noChangeShapeType="1"/>
          </p:cNvSpPr>
          <p:nvPr/>
        </p:nvSpPr>
        <p:spPr bwMode="auto">
          <a:xfrm flipV="1">
            <a:off x="4267200" y="5257800"/>
            <a:ext cx="762000" cy="5334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6" name="Line 47"/>
          <p:cNvSpPr>
            <a:spLocks noChangeShapeType="1"/>
          </p:cNvSpPr>
          <p:nvPr/>
        </p:nvSpPr>
        <p:spPr bwMode="auto">
          <a:xfrm flipV="1">
            <a:off x="4191000" y="4572000"/>
            <a:ext cx="838200" cy="12192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7" name="Line 48"/>
          <p:cNvSpPr>
            <a:spLocks noChangeShapeType="1"/>
          </p:cNvSpPr>
          <p:nvPr/>
        </p:nvSpPr>
        <p:spPr bwMode="auto">
          <a:xfrm flipH="1" flipV="1">
            <a:off x="3276600" y="4419600"/>
            <a:ext cx="838200" cy="1295400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8" name="Line 49"/>
          <p:cNvSpPr>
            <a:spLocks noChangeShapeType="1"/>
          </p:cNvSpPr>
          <p:nvPr/>
        </p:nvSpPr>
        <p:spPr bwMode="auto">
          <a:xfrm flipH="1">
            <a:off x="3581400" y="3886200"/>
            <a:ext cx="3810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9" name="Line 50"/>
          <p:cNvSpPr>
            <a:spLocks noChangeShapeType="1"/>
          </p:cNvSpPr>
          <p:nvPr/>
        </p:nvSpPr>
        <p:spPr bwMode="auto">
          <a:xfrm>
            <a:off x="4343400" y="38100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0" name="Line 51"/>
          <p:cNvSpPr>
            <a:spLocks noChangeShapeType="1"/>
          </p:cNvSpPr>
          <p:nvPr/>
        </p:nvSpPr>
        <p:spPr bwMode="auto">
          <a:xfrm flipH="1">
            <a:off x="3276600" y="3886200"/>
            <a:ext cx="8382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1" name="Line 52"/>
          <p:cNvSpPr>
            <a:spLocks noChangeShapeType="1"/>
          </p:cNvSpPr>
          <p:nvPr/>
        </p:nvSpPr>
        <p:spPr bwMode="auto">
          <a:xfrm>
            <a:off x="4343400" y="3886200"/>
            <a:ext cx="5334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2" name="Text Box 53"/>
          <p:cNvSpPr txBox="1">
            <a:spLocks noChangeArrowheads="1"/>
          </p:cNvSpPr>
          <p:nvPr/>
        </p:nvSpPr>
        <p:spPr bwMode="auto">
          <a:xfrm>
            <a:off x="141288" y="115888"/>
            <a:ext cx="7526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  <a:spcAft>
                <a:spcPct val="30000"/>
              </a:spcAft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4.3.3 CSMA/CD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实用网络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以太网（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Ethernet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21</a:t>
            </a:r>
            <a:endParaRPr lang="en-US" altLang="zh-CN" dirty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12725" y="981075"/>
            <a:ext cx="8702675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72</a:t>
            </a:r>
            <a:r>
              <a:rPr lang="zh-CN" altLang="en-US" b="1" dirty="0">
                <a:latin typeface="宋体" pitchFamily="2" charset="-122"/>
              </a:rPr>
              <a:t>年</a:t>
            </a:r>
            <a:r>
              <a:rPr lang="en-US" altLang="zh-CN" b="1" dirty="0">
                <a:latin typeface="宋体" pitchFamily="2" charset="-122"/>
              </a:rPr>
              <a:t>Xerox</a:t>
            </a:r>
            <a:r>
              <a:rPr lang="zh-CN" altLang="en-US" b="1" dirty="0">
                <a:latin typeface="宋体" pitchFamily="2" charset="-122"/>
              </a:rPr>
              <a:t>公司研制第一台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ALTO</a:t>
            </a:r>
            <a:r>
              <a:rPr lang="zh-CN" altLang="en-US" b="1" dirty="0">
                <a:latin typeface="宋体" pitchFamily="2" charset="-122"/>
              </a:rPr>
              <a:t>），</a:t>
            </a:r>
            <a:r>
              <a:rPr lang="en-US" altLang="zh-CN" b="1" dirty="0">
                <a:latin typeface="宋体" pitchFamily="2" charset="-122"/>
              </a:rPr>
              <a:t>Metcalfe</a:t>
            </a:r>
            <a:r>
              <a:rPr lang="zh-CN" altLang="en-US" b="1" dirty="0">
                <a:latin typeface="宋体" pitchFamily="2" charset="-122"/>
              </a:rPr>
              <a:t>等人阅读</a:t>
            </a:r>
            <a:r>
              <a:rPr lang="en-US" altLang="zh-CN" b="1" dirty="0">
                <a:latin typeface="宋体" pitchFamily="2" charset="-122"/>
              </a:rPr>
              <a:t>Abramson</a:t>
            </a:r>
            <a:r>
              <a:rPr lang="zh-CN" altLang="en-US" b="1" dirty="0">
                <a:latin typeface="宋体" pitchFamily="2" charset="-122"/>
              </a:rPr>
              <a:t>论文，思想用于</a:t>
            </a:r>
            <a:r>
              <a:rPr lang="en-US" altLang="zh-CN" b="1" dirty="0">
                <a:latin typeface="宋体" pitchFamily="2" charset="-122"/>
              </a:rPr>
              <a:t>ALTO</a:t>
            </a:r>
            <a:r>
              <a:rPr lang="zh-CN" altLang="en-US" b="1" dirty="0">
                <a:latin typeface="宋体" pitchFamily="2" charset="-122"/>
              </a:rPr>
              <a:t>互连，形成</a:t>
            </a:r>
            <a:r>
              <a:rPr lang="en-US" altLang="zh-CN" b="1" dirty="0">
                <a:latin typeface="宋体" pitchFamily="2" charset="-122"/>
              </a:rPr>
              <a:t>ALTO ALOHA</a:t>
            </a:r>
            <a:r>
              <a:rPr lang="zh-CN" altLang="en-US" b="1" dirty="0">
                <a:latin typeface="宋体" pitchFamily="2" charset="-122"/>
              </a:rPr>
              <a:t>网络，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73</a:t>
            </a:r>
            <a:r>
              <a:rPr lang="zh-CN" altLang="en-US" b="1" dirty="0">
                <a:latin typeface="宋体" pitchFamily="2" charset="-122"/>
              </a:rPr>
              <a:t>年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月</a:t>
            </a:r>
            <a:r>
              <a:rPr lang="en-US" altLang="zh-CN" b="1" dirty="0">
                <a:latin typeface="宋体" pitchFamily="2" charset="-122"/>
              </a:rPr>
              <a:t>22</a:t>
            </a:r>
            <a:r>
              <a:rPr lang="zh-CN" altLang="en-US" b="1" dirty="0">
                <a:latin typeface="宋体" pitchFamily="2" charset="-122"/>
              </a:rPr>
              <a:t>日，正式运行，命名</a:t>
            </a:r>
            <a:r>
              <a:rPr lang="en-US" altLang="zh-CN" b="1" dirty="0">
                <a:latin typeface="宋体" pitchFamily="2" charset="-122"/>
              </a:rPr>
              <a:t>Ethernet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77</a:t>
            </a:r>
            <a:r>
              <a:rPr lang="zh-CN" altLang="en-US" b="1" dirty="0">
                <a:latin typeface="宋体" pitchFamily="2" charset="-122"/>
              </a:rPr>
              <a:t>年底，</a:t>
            </a:r>
            <a:r>
              <a:rPr lang="en-US" altLang="zh-CN" b="1" dirty="0">
                <a:latin typeface="宋体" pitchFamily="2" charset="-122"/>
              </a:rPr>
              <a:t>Metcalfe</a:t>
            </a:r>
            <a:r>
              <a:rPr lang="zh-CN" altLang="en-US" b="1" dirty="0">
                <a:latin typeface="宋体" pitchFamily="2" charset="-122"/>
              </a:rPr>
              <a:t>等人获“具有冲突检测的多点数据通信系统”专利；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79</a:t>
            </a:r>
            <a:r>
              <a:rPr lang="zh-CN" altLang="en-US" b="1" dirty="0">
                <a:latin typeface="宋体" pitchFamily="2" charset="-122"/>
              </a:rPr>
              <a:t>年，</a:t>
            </a:r>
            <a:r>
              <a:rPr lang="en-US" altLang="zh-CN" b="1" dirty="0">
                <a:latin typeface="宋体" pitchFamily="2" charset="-122"/>
              </a:rPr>
              <a:t>DEC</a:t>
            </a:r>
            <a:r>
              <a:rPr lang="zh-CN" altLang="en-US" b="1" dirty="0">
                <a:latin typeface="宋体" pitchFamily="2" charset="-122"/>
              </a:rPr>
              <a:t>（技术力量）、</a:t>
            </a:r>
            <a:r>
              <a:rPr lang="en-US" altLang="zh-CN" b="1" dirty="0">
                <a:latin typeface="宋体" pitchFamily="2" charset="-122"/>
              </a:rPr>
              <a:t>Intel</a:t>
            </a:r>
            <a:r>
              <a:rPr lang="zh-CN" altLang="en-US" b="1" dirty="0">
                <a:latin typeface="宋体" pitchFamily="2" charset="-122"/>
              </a:rPr>
              <a:t>（硅片）和</a:t>
            </a:r>
            <a:r>
              <a:rPr lang="en-US" altLang="zh-CN" b="1" dirty="0">
                <a:latin typeface="宋体" pitchFamily="2" charset="-122"/>
              </a:rPr>
              <a:t>Xerox</a:t>
            </a:r>
            <a:r>
              <a:rPr lang="zh-CN" altLang="en-US" b="1" dirty="0">
                <a:latin typeface="宋体" pitchFamily="2" charset="-122"/>
              </a:rPr>
              <a:t>（专利）公司共建产业标准；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80</a:t>
            </a:r>
            <a:r>
              <a:rPr lang="zh-CN" altLang="en-US" b="1" dirty="0">
                <a:latin typeface="宋体" pitchFamily="2" charset="-122"/>
              </a:rPr>
              <a:t>年</a:t>
            </a:r>
            <a:r>
              <a:rPr lang="en-US" altLang="zh-CN" b="1" dirty="0">
                <a:latin typeface="宋体" pitchFamily="2" charset="-122"/>
              </a:rPr>
              <a:t>9</a:t>
            </a:r>
            <a:r>
              <a:rPr lang="zh-CN" altLang="en-US" b="1" dirty="0">
                <a:latin typeface="宋体" pitchFamily="2" charset="-122"/>
              </a:rPr>
              <a:t>月，</a:t>
            </a:r>
            <a:r>
              <a:rPr lang="en-US" altLang="zh-CN" b="1" dirty="0">
                <a:latin typeface="宋体" pitchFamily="2" charset="-122"/>
              </a:rPr>
              <a:t>DIX V1.0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以太网：数据链路层和物理层规范</a:t>
            </a:r>
            <a:r>
              <a:rPr lang="zh-CN" altLang="zh-CN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zh-CN" b="1" dirty="0">
                <a:latin typeface="宋体" pitchFamily="2" charset="-122"/>
              </a:rPr>
              <a:t>82年，</a:t>
            </a:r>
            <a:r>
              <a:rPr lang="en-US" altLang="zh-CN" b="1" dirty="0">
                <a:latin typeface="宋体" pitchFamily="2" charset="-122"/>
              </a:rPr>
              <a:t>DIX V2.0</a:t>
            </a:r>
            <a:r>
              <a:rPr lang="en-US" altLang="zh-CN" b="1" dirty="0"/>
              <a:t>—</a:t>
            </a:r>
            <a:r>
              <a:rPr lang="zh-CN" altLang="zh-CN" b="1" dirty="0">
                <a:latin typeface="宋体" pitchFamily="2" charset="-122"/>
              </a:rPr>
              <a:t>以太网标准；</a:t>
            </a:r>
          </a:p>
          <a:p>
            <a:pPr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    凡低二层遵循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DIX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规范的网络的都可称为以太网。</a:t>
            </a:r>
          </a:p>
          <a:p>
            <a:pPr>
              <a:spcBef>
                <a:spcPct val="20000"/>
              </a:spcBef>
            </a:pPr>
            <a:endParaRPr lang="zh-CN" altLang="zh-CN" sz="12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latin typeface="宋体" pitchFamily="2" charset="-122"/>
              </a:rPr>
              <a:t>80年，</a:t>
            </a:r>
            <a:r>
              <a:rPr lang="en-US" altLang="zh-CN" b="1" dirty="0">
                <a:latin typeface="宋体" pitchFamily="2" charset="-122"/>
              </a:rPr>
              <a:t>IEEE</a:t>
            </a:r>
            <a:r>
              <a:rPr lang="zh-CN" altLang="zh-CN" b="1" dirty="0">
                <a:latin typeface="宋体" pitchFamily="2" charset="-122"/>
              </a:rPr>
              <a:t>成立802委员会研究</a:t>
            </a:r>
            <a:r>
              <a:rPr lang="en-US" altLang="zh-CN" b="1" dirty="0">
                <a:latin typeface="宋体" pitchFamily="2" charset="-122"/>
              </a:rPr>
              <a:t>LAN</a:t>
            </a:r>
            <a:r>
              <a:rPr lang="zh-CN" altLang="zh-CN" b="1" dirty="0">
                <a:latin typeface="宋体" pitchFamily="2" charset="-122"/>
              </a:rPr>
              <a:t>国际标准；</a:t>
            </a:r>
          </a:p>
          <a:p>
            <a:pPr>
              <a:spcBef>
                <a:spcPct val="20000"/>
              </a:spcBef>
            </a:pPr>
            <a:r>
              <a:rPr lang="zh-CN" altLang="zh-CN" b="1" dirty="0">
                <a:latin typeface="宋体" pitchFamily="2" charset="-122"/>
              </a:rPr>
              <a:t>81年6月，成立802.3分委会，研究基于</a:t>
            </a:r>
            <a:r>
              <a:rPr lang="en-US" altLang="zh-CN" b="1" dirty="0">
                <a:latin typeface="宋体" pitchFamily="2" charset="-122"/>
              </a:rPr>
              <a:t>DIX</a:t>
            </a:r>
            <a:r>
              <a:rPr lang="zh-CN" altLang="zh-CN" b="1" dirty="0">
                <a:latin typeface="宋体" pitchFamily="2" charset="-122"/>
              </a:rPr>
              <a:t>成果的国际标准；</a:t>
            </a:r>
          </a:p>
          <a:p>
            <a:pPr>
              <a:spcBef>
                <a:spcPct val="20000"/>
              </a:spcBef>
            </a:pPr>
            <a:r>
              <a:rPr lang="zh-CN" altLang="zh-CN" b="1" dirty="0">
                <a:latin typeface="宋体" pitchFamily="2" charset="-122"/>
              </a:rPr>
              <a:t>82年12月，802.3草案标准；83年802.3标准</a:t>
            </a:r>
            <a:r>
              <a:rPr lang="en-US" altLang="zh-CN" b="1" dirty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目前</a:t>
            </a:r>
            <a:r>
              <a:rPr lang="en-US" altLang="zh-CN" b="1" dirty="0" smtClean="0">
                <a:latin typeface="宋体" pitchFamily="2" charset="-122"/>
              </a:rPr>
              <a:t>2007</a:t>
            </a:r>
            <a:r>
              <a:rPr lang="zh-CN" altLang="en-US" b="1" dirty="0" smtClean="0">
                <a:latin typeface="宋体" pitchFamily="2" charset="-122"/>
              </a:rPr>
              <a:t>年</a:t>
            </a:r>
            <a:r>
              <a:rPr lang="zh-CN" altLang="en-US" b="1" dirty="0">
                <a:latin typeface="宋体" pitchFamily="2" charset="-122"/>
              </a:rPr>
              <a:t>版本</a:t>
            </a:r>
            <a:r>
              <a:rPr lang="zh-CN" altLang="zh-CN" b="1" dirty="0">
                <a:latin typeface="宋体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90500" y="188913"/>
            <a:ext cx="5965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）以太网的起源（续）</a:t>
            </a:r>
            <a:endParaRPr lang="zh-CN" altLang="en-US" sz="3200" b="1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22</a:t>
            </a:r>
            <a:endParaRPr lang="en-US" altLang="zh-CN" dirty="0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323850" y="914400"/>
            <a:ext cx="827722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DIX V2.0</a:t>
            </a:r>
            <a:r>
              <a:rPr lang="en-US" altLang="zh-CN" b="1"/>
              <a:t>—</a:t>
            </a:r>
            <a:r>
              <a:rPr lang="zh-CN" altLang="zh-CN" b="1">
                <a:latin typeface="宋体" pitchFamily="2" charset="-122"/>
              </a:rPr>
              <a:t>以太网：</a:t>
            </a:r>
            <a:r>
              <a:rPr lang="zh-CN" altLang="en-US" b="1">
                <a:latin typeface="宋体" pitchFamily="2" charset="-122"/>
              </a:rPr>
              <a:t>数据链路层和物理层规范。</a:t>
            </a:r>
            <a:endParaRPr lang="zh-CN" altLang="zh-CN" b="1">
              <a:latin typeface="宋体" pitchFamily="2" charset="-122"/>
            </a:endParaRP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描述方法：速率，传输技术，最大段长；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相关标准：</a:t>
            </a:r>
            <a:r>
              <a:rPr lang="en-US" altLang="zh-CN" b="1">
                <a:latin typeface="宋体" pitchFamily="2" charset="-122"/>
              </a:rPr>
              <a:t>10Base5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en-US" altLang="zh-CN" b="1">
                <a:latin typeface="宋体" pitchFamily="2" charset="-122"/>
              </a:rPr>
              <a:t>10Base2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zh-CN" b="1">
                <a:latin typeface="宋体" pitchFamily="2" charset="-122"/>
              </a:rPr>
              <a:t>基本指标：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zh-CN" b="1">
                <a:latin typeface="宋体" pitchFamily="2" charset="-122"/>
              </a:rPr>
              <a:t>  10</a:t>
            </a:r>
            <a:r>
              <a:rPr lang="en-US" altLang="zh-CN" b="1">
                <a:latin typeface="宋体" pitchFamily="2" charset="-122"/>
              </a:rPr>
              <a:t>Base5</a:t>
            </a:r>
            <a:r>
              <a:rPr lang="zh-CN" altLang="en-US" b="1">
                <a:latin typeface="宋体" pitchFamily="2" charset="-122"/>
              </a:rPr>
              <a:t>：</a:t>
            </a:r>
            <a:r>
              <a:rPr lang="zh-CN" altLang="zh-CN" sz="2000" b="1">
                <a:latin typeface="宋体" pitchFamily="2" charset="-122"/>
              </a:rPr>
              <a:t>粗缆，10</a:t>
            </a:r>
            <a:r>
              <a:rPr lang="en-US" altLang="zh-CN" sz="2000" b="1">
                <a:latin typeface="宋体" pitchFamily="2" charset="-122"/>
              </a:rPr>
              <a:t>Mbps</a:t>
            </a:r>
            <a:r>
              <a:rPr lang="zh-CN" altLang="en-US" sz="2000" b="1">
                <a:latin typeface="宋体" pitchFamily="2" charset="-122"/>
              </a:rPr>
              <a:t>，</a:t>
            </a:r>
            <a:r>
              <a:rPr lang="zh-CN" altLang="zh-CN" sz="2000" b="1">
                <a:latin typeface="宋体" pitchFamily="2" charset="-122"/>
              </a:rPr>
              <a:t>基带，单段线缆&lt;500米，5段，</a:t>
            </a:r>
            <a:r>
              <a:rPr lang="en-US" altLang="zh-CN" sz="2000" b="1">
                <a:latin typeface="宋体" pitchFamily="2" charset="-122"/>
              </a:rPr>
              <a:t>DIX</a:t>
            </a:r>
            <a:r>
              <a:rPr lang="zh-CN" altLang="zh-CN" sz="2000" b="1">
                <a:latin typeface="宋体" pitchFamily="2" charset="-122"/>
              </a:rPr>
              <a:t>接口；</a:t>
            </a:r>
            <a:endParaRPr lang="zh-CN" altLang="zh-CN" b="1">
              <a:latin typeface="宋体" pitchFamily="2" charset="-122"/>
            </a:endParaRP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zh-CN" b="1">
                <a:latin typeface="宋体" pitchFamily="2" charset="-122"/>
              </a:rPr>
              <a:t>  10</a:t>
            </a:r>
            <a:r>
              <a:rPr lang="en-US" altLang="zh-CN" b="1">
                <a:latin typeface="宋体" pitchFamily="2" charset="-122"/>
              </a:rPr>
              <a:t>Base2</a:t>
            </a:r>
            <a:r>
              <a:rPr lang="zh-CN" altLang="en-US" b="1">
                <a:latin typeface="宋体" pitchFamily="2" charset="-122"/>
              </a:rPr>
              <a:t>：</a:t>
            </a:r>
            <a:r>
              <a:rPr lang="zh-CN" altLang="zh-CN" sz="2000" b="1">
                <a:latin typeface="宋体" pitchFamily="2" charset="-122"/>
              </a:rPr>
              <a:t>细缆，10</a:t>
            </a:r>
            <a:r>
              <a:rPr lang="en-US" altLang="zh-CN" sz="2000" b="1">
                <a:latin typeface="宋体" pitchFamily="2" charset="-122"/>
              </a:rPr>
              <a:t>Mbps</a:t>
            </a:r>
            <a:r>
              <a:rPr lang="zh-CN" altLang="en-US" sz="2000" b="1">
                <a:latin typeface="宋体" pitchFamily="2" charset="-122"/>
              </a:rPr>
              <a:t>，</a:t>
            </a:r>
            <a:r>
              <a:rPr lang="zh-CN" altLang="zh-CN" sz="2000" b="1">
                <a:latin typeface="宋体" pitchFamily="2" charset="-122"/>
              </a:rPr>
              <a:t>基带，单段线缆&lt;200米，5段，</a:t>
            </a:r>
            <a:r>
              <a:rPr lang="en-US" altLang="zh-CN" sz="2000" b="1">
                <a:latin typeface="宋体" pitchFamily="2" charset="-122"/>
              </a:rPr>
              <a:t>BNC</a:t>
            </a:r>
            <a:r>
              <a:rPr lang="zh-CN" altLang="zh-CN" sz="2000" b="1">
                <a:latin typeface="宋体" pitchFamily="2" charset="-122"/>
              </a:rPr>
              <a:t>接口；</a:t>
            </a:r>
            <a:endParaRPr lang="zh-CN" altLang="zh-CN" b="1">
              <a:latin typeface="宋体" pitchFamily="2" charset="-122"/>
            </a:endParaRP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设计时的基本长度换算公式：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米细缆＝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米粗缆</a:t>
            </a:r>
          </a:p>
          <a:p>
            <a:endParaRPr lang="en-US" altLang="zh-CN"/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255588" y="188913"/>
            <a:ext cx="233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DIX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规范</a:t>
            </a:r>
            <a:endParaRPr lang="zh-CN" altLang="en-US"/>
          </a:p>
        </p:txBody>
      </p: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76200" y="4292600"/>
            <a:ext cx="8839200" cy="2160588"/>
            <a:chOff x="48" y="2704"/>
            <a:chExt cx="5568" cy="1361"/>
          </a:xfrm>
        </p:grpSpPr>
        <p:sp>
          <p:nvSpPr>
            <p:cNvPr id="2057" name="AutoShape 7"/>
            <p:cNvSpPr>
              <a:spLocks noChangeArrowheads="1"/>
            </p:cNvSpPr>
            <p:nvPr/>
          </p:nvSpPr>
          <p:spPr bwMode="auto">
            <a:xfrm rot="-5400000">
              <a:off x="1940" y="3208"/>
              <a:ext cx="96" cy="240"/>
            </a:xfrm>
            <a:custGeom>
              <a:avLst/>
              <a:gdLst>
                <a:gd name="T0" fmla="*/ 84 w 21600"/>
                <a:gd name="T1" fmla="*/ 120 h 21600"/>
                <a:gd name="T2" fmla="*/ 48 w 21600"/>
                <a:gd name="T3" fmla="*/ 240 h 21600"/>
                <a:gd name="T4" fmla="*/ 12 w 21600"/>
                <a:gd name="T5" fmla="*/ 120 h 21600"/>
                <a:gd name="T6" fmla="*/ 4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66FF"/>
            </a:solidFill>
            <a:ln w="9525">
              <a:solidFill>
                <a:srgbClr val="FF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720" y="3232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Freeform 9"/>
            <p:cNvSpPr>
              <a:spLocks/>
            </p:cNvSpPr>
            <p:nvPr/>
          </p:nvSpPr>
          <p:spPr bwMode="auto">
            <a:xfrm>
              <a:off x="816" y="2944"/>
              <a:ext cx="112" cy="336"/>
            </a:xfrm>
            <a:custGeom>
              <a:avLst/>
              <a:gdLst>
                <a:gd name="T0" fmla="*/ 0 w 112"/>
                <a:gd name="T1" fmla="*/ 288 h 336"/>
                <a:gd name="T2" fmla="*/ 96 w 112"/>
                <a:gd name="T3" fmla="*/ 288 h 336"/>
                <a:gd name="T4" fmla="*/ 96 w 112"/>
                <a:gd name="T5" fmla="*/ 0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0" y="288"/>
                  </a:moveTo>
                  <a:cubicBezTo>
                    <a:pt x="40" y="312"/>
                    <a:pt x="80" y="336"/>
                    <a:pt x="96" y="288"/>
                  </a:cubicBezTo>
                  <a:cubicBezTo>
                    <a:pt x="112" y="240"/>
                    <a:pt x="104" y="120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Rectangle 10"/>
            <p:cNvSpPr>
              <a:spLocks noChangeArrowheads="1"/>
            </p:cNvSpPr>
            <p:nvPr/>
          </p:nvSpPr>
          <p:spPr bwMode="auto">
            <a:xfrm>
              <a:off x="864" y="2800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Rectangle 11"/>
            <p:cNvSpPr>
              <a:spLocks noChangeArrowheads="1"/>
            </p:cNvSpPr>
            <p:nvPr/>
          </p:nvSpPr>
          <p:spPr bwMode="auto">
            <a:xfrm>
              <a:off x="816" y="270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Rectangle 12"/>
            <p:cNvSpPr>
              <a:spLocks noChangeArrowheads="1"/>
            </p:cNvSpPr>
            <p:nvPr/>
          </p:nvSpPr>
          <p:spPr bwMode="auto">
            <a:xfrm>
              <a:off x="1344" y="3232"/>
              <a:ext cx="144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Freeform 13"/>
            <p:cNvSpPr>
              <a:spLocks/>
            </p:cNvSpPr>
            <p:nvPr/>
          </p:nvSpPr>
          <p:spPr bwMode="auto">
            <a:xfrm>
              <a:off x="1440" y="2944"/>
              <a:ext cx="112" cy="336"/>
            </a:xfrm>
            <a:custGeom>
              <a:avLst/>
              <a:gdLst>
                <a:gd name="T0" fmla="*/ 0 w 112"/>
                <a:gd name="T1" fmla="*/ 288 h 336"/>
                <a:gd name="T2" fmla="*/ 96 w 112"/>
                <a:gd name="T3" fmla="*/ 288 h 336"/>
                <a:gd name="T4" fmla="*/ 96 w 112"/>
                <a:gd name="T5" fmla="*/ 0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0" y="288"/>
                  </a:moveTo>
                  <a:cubicBezTo>
                    <a:pt x="40" y="312"/>
                    <a:pt x="80" y="336"/>
                    <a:pt x="96" y="288"/>
                  </a:cubicBezTo>
                  <a:cubicBezTo>
                    <a:pt x="112" y="240"/>
                    <a:pt x="104" y="120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Rectangle 14"/>
            <p:cNvSpPr>
              <a:spLocks noChangeArrowheads="1"/>
            </p:cNvSpPr>
            <p:nvPr/>
          </p:nvSpPr>
          <p:spPr bwMode="auto">
            <a:xfrm>
              <a:off x="1488" y="2800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Rectangle 15"/>
            <p:cNvSpPr>
              <a:spLocks noChangeArrowheads="1"/>
            </p:cNvSpPr>
            <p:nvPr/>
          </p:nvSpPr>
          <p:spPr bwMode="auto">
            <a:xfrm>
              <a:off x="1440" y="2704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6" name="Group 16"/>
            <p:cNvGrpSpPr>
              <a:grpSpLocks/>
            </p:cNvGrpSpPr>
            <p:nvPr/>
          </p:nvGrpSpPr>
          <p:grpSpPr bwMode="auto">
            <a:xfrm rot="-5400000">
              <a:off x="2495" y="3183"/>
              <a:ext cx="144" cy="144"/>
              <a:chOff x="3168" y="2736"/>
              <a:chExt cx="144" cy="144"/>
            </a:xfrm>
          </p:grpSpPr>
          <p:sp>
            <p:nvSpPr>
              <p:cNvPr id="2114" name="Rectangle 17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Rectangle 18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144" cy="4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 rot="-5400000">
              <a:off x="2472" y="3064"/>
              <a:ext cx="192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 rot="-5400000">
              <a:off x="2423" y="296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9" name="Group 21"/>
            <p:cNvGrpSpPr>
              <a:grpSpLocks/>
            </p:cNvGrpSpPr>
            <p:nvPr/>
          </p:nvGrpSpPr>
          <p:grpSpPr bwMode="auto">
            <a:xfrm rot="-5400000">
              <a:off x="3071" y="3183"/>
              <a:ext cx="144" cy="144"/>
              <a:chOff x="3168" y="2736"/>
              <a:chExt cx="144" cy="144"/>
            </a:xfrm>
          </p:grpSpPr>
          <p:sp>
            <p:nvSpPr>
              <p:cNvPr id="2112" name="Rectangle 22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Rectangle 23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144" cy="4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70" name="Rectangle 24"/>
            <p:cNvSpPr>
              <a:spLocks noChangeArrowheads="1"/>
            </p:cNvSpPr>
            <p:nvPr/>
          </p:nvSpPr>
          <p:spPr bwMode="auto">
            <a:xfrm rot="-5400000">
              <a:off x="3048" y="3064"/>
              <a:ext cx="192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Rectangle 25"/>
            <p:cNvSpPr>
              <a:spLocks noChangeArrowheads="1"/>
            </p:cNvSpPr>
            <p:nvPr/>
          </p:nvSpPr>
          <p:spPr bwMode="auto">
            <a:xfrm rot="-5400000">
              <a:off x="2999" y="296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Text Box 26"/>
            <p:cNvSpPr txBox="1">
              <a:spLocks noChangeArrowheads="1"/>
            </p:cNvSpPr>
            <p:nvPr/>
          </p:nvSpPr>
          <p:spPr bwMode="auto">
            <a:xfrm>
              <a:off x="960" y="33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粗缆</a:t>
              </a:r>
            </a:p>
          </p:txBody>
        </p:sp>
        <p:sp>
          <p:nvSpPr>
            <p:cNvPr id="2073" name="Text Box 27"/>
            <p:cNvSpPr txBox="1">
              <a:spLocks noChangeArrowheads="1"/>
            </p:cNvSpPr>
            <p:nvPr/>
          </p:nvSpPr>
          <p:spPr bwMode="auto">
            <a:xfrm>
              <a:off x="2544" y="33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细缆</a:t>
              </a:r>
            </a:p>
          </p:txBody>
        </p:sp>
        <p:sp>
          <p:nvSpPr>
            <p:cNvPr id="2074" name="Text Box 28"/>
            <p:cNvSpPr txBox="1">
              <a:spLocks noChangeArrowheads="1"/>
            </p:cNvSpPr>
            <p:nvPr/>
          </p:nvSpPr>
          <p:spPr bwMode="auto">
            <a:xfrm>
              <a:off x="1680" y="3337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转接器</a:t>
              </a:r>
            </a:p>
          </p:txBody>
        </p:sp>
        <p:sp>
          <p:nvSpPr>
            <p:cNvPr id="2075" name="Line 29"/>
            <p:cNvSpPr>
              <a:spLocks noChangeShapeType="1"/>
            </p:cNvSpPr>
            <p:nvPr/>
          </p:nvSpPr>
          <p:spPr bwMode="auto">
            <a:xfrm>
              <a:off x="384" y="3328"/>
              <a:ext cx="14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30"/>
            <p:cNvSpPr>
              <a:spLocks noChangeShapeType="1"/>
            </p:cNvSpPr>
            <p:nvPr/>
          </p:nvSpPr>
          <p:spPr bwMode="auto">
            <a:xfrm>
              <a:off x="2112" y="332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Rectangle 31"/>
            <p:cNvSpPr>
              <a:spLocks noChangeArrowheads="1"/>
            </p:cNvSpPr>
            <p:nvPr/>
          </p:nvSpPr>
          <p:spPr bwMode="auto">
            <a:xfrm>
              <a:off x="3360" y="3280"/>
              <a:ext cx="192" cy="96"/>
            </a:xfrm>
            <a:prstGeom prst="rect">
              <a:avLst/>
            </a:prstGeom>
            <a:solidFill>
              <a:srgbClr val="99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32"/>
            <p:cNvSpPr>
              <a:spLocks noChangeShapeType="1"/>
            </p:cNvSpPr>
            <p:nvPr/>
          </p:nvSpPr>
          <p:spPr bwMode="auto">
            <a:xfrm>
              <a:off x="3504" y="33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9" name="Group 33"/>
            <p:cNvGrpSpPr>
              <a:grpSpLocks/>
            </p:cNvGrpSpPr>
            <p:nvPr/>
          </p:nvGrpSpPr>
          <p:grpSpPr bwMode="auto">
            <a:xfrm rot="-5400000">
              <a:off x="3791" y="3183"/>
              <a:ext cx="144" cy="144"/>
              <a:chOff x="3168" y="2736"/>
              <a:chExt cx="144" cy="144"/>
            </a:xfrm>
          </p:grpSpPr>
          <p:sp>
            <p:nvSpPr>
              <p:cNvPr id="2110" name="Rectangle 34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Rectangle 35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144" cy="4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0" name="Rectangle 36"/>
            <p:cNvSpPr>
              <a:spLocks noChangeArrowheads="1"/>
            </p:cNvSpPr>
            <p:nvPr/>
          </p:nvSpPr>
          <p:spPr bwMode="auto">
            <a:xfrm rot="-5400000">
              <a:off x="3768" y="3064"/>
              <a:ext cx="192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Rectangle 37"/>
            <p:cNvSpPr>
              <a:spLocks noChangeArrowheads="1"/>
            </p:cNvSpPr>
            <p:nvPr/>
          </p:nvSpPr>
          <p:spPr bwMode="auto">
            <a:xfrm rot="-5400000">
              <a:off x="3719" y="296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Rectangle 38"/>
            <p:cNvSpPr>
              <a:spLocks noChangeArrowheads="1"/>
            </p:cNvSpPr>
            <p:nvPr/>
          </p:nvSpPr>
          <p:spPr bwMode="auto">
            <a:xfrm>
              <a:off x="240" y="328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Rectangle 39"/>
            <p:cNvSpPr>
              <a:spLocks noChangeArrowheads="1"/>
            </p:cNvSpPr>
            <p:nvPr/>
          </p:nvSpPr>
          <p:spPr bwMode="auto">
            <a:xfrm>
              <a:off x="5208" y="328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Text Box 40"/>
            <p:cNvSpPr txBox="1">
              <a:spLocks noChangeArrowheads="1"/>
            </p:cNvSpPr>
            <p:nvPr/>
          </p:nvSpPr>
          <p:spPr bwMode="auto">
            <a:xfrm>
              <a:off x="3172" y="3328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转发器</a:t>
              </a:r>
            </a:p>
          </p:txBody>
        </p:sp>
        <p:sp>
          <p:nvSpPr>
            <p:cNvPr id="2085" name="Text Box 41"/>
            <p:cNvSpPr txBox="1">
              <a:spLocks noChangeArrowheads="1"/>
            </p:cNvSpPr>
            <p:nvPr/>
          </p:nvSpPr>
          <p:spPr bwMode="auto">
            <a:xfrm>
              <a:off x="5068" y="3328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终接器</a:t>
              </a:r>
            </a:p>
          </p:txBody>
        </p:sp>
        <p:sp>
          <p:nvSpPr>
            <p:cNvPr id="2086" name="Text Box 42"/>
            <p:cNvSpPr txBox="1">
              <a:spLocks noChangeArrowheads="1"/>
            </p:cNvSpPr>
            <p:nvPr/>
          </p:nvSpPr>
          <p:spPr bwMode="auto">
            <a:xfrm>
              <a:off x="48" y="3337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终接器</a:t>
              </a:r>
            </a:p>
          </p:txBody>
        </p:sp>
        <p:sp>
          <p:nvSpPr>
            <p:cNvPr id="2087" name="Rectangle 43"/>
            <p:cNvSpPr>
              <a:spLocks noChangeArrowheads="1"/>
            </p:cNvSpPr>
            <p:nvPr/>
          </p:nvSpPr>
          <p:spPr bwMode="auto">
            <a:xfrm>
              <a:off x="4272" y="3280"/>
              <a:ext cx="192" cy="96"/>
            </a:xfrm>
            <a:prstGeom prst="rect">
              <a:avLst/>
            </a:prstGeom>
            <a:solidFill>
              <a:srgbClr val="99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Line 44"/>
            <p:cNvSpPr>
              <a:spLocks noChangeShapeType="1"/>
            </p:cNvSpPr>
            <p:nvPr/>
          </p:nvSpPr>
          <p:spPr bwMode="auto">
            <a:xfrm>
              <a:off x="4416" y="33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89" name="Group 45"/>
            <p:cNvGrpSpPr>
              <a:grpSpLocks/>
            </p:cNvGrpSpPr>
            <p:nvPr/>
          </p:nvGrpSpPr>
          <p:grpSpPr bwMode="auto">
            <a:xfrm rot="-5400000">
              <a:off x="4703" y="3183"/>
              <a:ext cx="144" cy="144"/>
              <a:chOff x="3168" y="2736"/>
              <a:chExt cx="144" cy="144"/>
            </a:xfrm>
          </p:grpSpPr>
          <p:sp>
            <p:nvSpPr>
              <p:cNvPr id="2108" name="Rectangle 4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144" cy="4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0" name="Rectangle 48"/>
            <p:cNvSpPr>
              <a:spLocks noChangeArrowheads="1"/>
            </p:cNvSpPr>
            <p:nvPr/>
          </p:nvSpPr>
          <p:spPr bwMode="auto">
            <a:xfrm rot="-5400000">
              <a:off x="4680" y="3064"/>
              <a:ext cx="192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1" name="Rectangle 49"/>
            <p:cNvSpPr>
              <a:spLocks noChangeArrowheads="1"/>
            </p:cNvSpPr>
            <p:nvPr/>
          </p:nvSpPr>
          <p:spPr bwMode="auto">
            <a:xfrm rot="-5400000">
              <a:off x="4631" y="296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2" name="Text Box 50"/>
            <p:cNvSpPr txBox="1">
              <a:spLocks noChangeArrowheads="1"/>
            </p:cNvSpPr>
            <p:nvPr/>
          </p:nvSpPr>
          <p:spPr bwMode="auto">
            <a:xfrm>
              <a:off x="4060" y="3337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转发器</a:t>
              </a:r>
            </a:p>
          </p:txBody>
        </p:sp>
        <p:sp>
          <p:nvSpPr>
            <p:cNvPr id="2093" name="Text Box 51"/>
            <p:cNvSpPr txBox="1">
              <a:spLocks noChangeArrowheads="1"/>
            </p:cNvSpPr>
            <p:nvPr/>
          </p:nvSpPr>
          <p:spPr bwMode="auto">
            <a:xfrm>
              <a:off x="853" y="3529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10Base5</a:t>
              </a:r>
            </a:p>
          </p:txBody>
        </p:sp>
        <p:sp>
          <p:nvSpPr>
            <p:cNvPr id="2094" name="Text Box 52"/>
            <p:cNvSpPr txBox="1">
              <a:spLocks noChangeArrowheads="1"/>
            </p:cNvSpPr>
            <p:nvPr/>
          </p:nvSpPr>
          <p:spPr bwMode="auto">
            <a:xfrm>
              <a:off x="3560" y="3520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10Base2</a:t>
              </a:r>
            </a:p>
          </p:txBody>
        </p:sp>
        <p:sp>
          <p:nvSpPr>
            <p:cNvPr id="2095" name="Text Box 53"/>
            <p:cNvSpPr txBox="1">
              <a:spLocks noChangeArrowheads="1"/>
            </p:cNvSpPr>
            <p:nvPr/>
          </p:nvSpPr>
          <p:spPr bwMode="auto">
            <a:xfrm>
              <a:off x="191" y="2848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&lt;50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米</a:t>
              </a:r>
            </a:p>
          </p:txBody>
        </p:sp>
        <p:sp>
          <p:nvSpPr>
            <p:cNvPr id="2096" name="Line 54"/>
            <p:cNvSpPr>
              <a:spLocks noChangeShapeType="1"/>
            </p:cNvSpPr>
            <p:nvPr/>
          </p:nvSpPr>
          <p:spPr bwMode="auto">
            <a:xfrm>
              <a:off x="624" y="299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7" name="Text Box 55"/>
            <p:cNvSpPr txBox="1">
              <a:spLocks noChangeArrowheads="1"/>
            </p:cNvSpPr>
            <p:nvPr/>
          </p:nvSpPr>
          <p:spPr bwMode="auto">
            <a:xfrm>
              <a:off x="1854" y="2799"/>
              <a:ext cx="4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DIX</a:t>
              </a:r>
            </a:p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接口</a:t>
              </a:r>
            </a:p>
          </p:txBody>
        </p:sp>
        <p:sp>
          <p:nvSpPr>
            <p:cNvPr id="2098" name="Line 56"/>
            <p:cNvSpPr>
              <a:spLocks noChangeShapeType="1"/>
            </p:cNvSpPr>
            <p:nvPr/>
          </p:nvSpPr>
          <p:spPr bwMode="auto">
            <a:xfrm flipH="1" flipV="1">
              <a:off x="1584" y="3040"/>
              <a:ext cx="162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" name="AutoShape 57"/>
            <p:cNvSpPr>
              <a:spLocks noChangeArrowheads="1"/>
            </p:cNvSpPr>
            <p:nvPr/>
          </p:nvSpPr>
          <p:spPr bwMode="auto">
            <a:xfrm>
              <a:off x="1791" y="2976"/>
              <a:ext cx="96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0" name="Text Box 58"/>
            <p:cNvSpPr txBox="1">
              <a:spLocks noChangeArrowheads="1"/>
            </p:cNvSpPr>
            <p:nvPr/>
          </p:nvSpPr>
          <p:spPr bwMode="auto">
            <a:xfrm>
              <a:off x="4921" y="2795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BNC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接口</a:t>
              </a:r>
            </a:p>
          </p:txBody>
        </p:sp>
        <p:sp>
          <p:nvSpPr>
            <p:cNvPr id="2101" name="Line 59"/>
            <p:cNvSpPr>
              <a:spLocks noChangeShapeType="1"/>
            </p:cNvSpPr>
            <p:nvPr/>
          </p:nvSpPr>
          <p:spPr bwMode="auto">
            <a:xfrm flipH="1">
              <a:off x="4800" y="3113"/>
              <a:ext cx="212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2" name="Oval 60"/>
            <p:cNvSpPr>
              <a:spLocks noChangeArrowheads="1"/>
            </p:cNvSpPr>
            <p:nvPr/>
          </p:nvSpPr>
          <p:spPr bwMode="auto">
            <a:xfrm>
              <a:off x="5012" y="302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3" name="Line 61"/>
            <p:cNvSpPr>
              <a:spLocks noChangeShapeType="1"/>
            </p:cNvSpPr>
            <p:nvPr/>
          </p:nvSpPr>
          <p:spPr bwMode="auto">
            <a:xfrm flipV="1">
              <a:off x="340" y="352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Line 62"/>
            <p:cNvSpPr>
              <a:spLocks noChangeShapeType="1"/>
            </p:cNvSpPr>
            <p:nvPr/>
          </p:nvSpPr>
          <p:spPr bwMode="auto">
            <a:xfrm flipV="1">
              <a:off x="5284" y="356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Line 63"/>
            <p:cNvSpPr>
              <a:spLocks noChangeShapeType="1"/>
            </p:cNvSpPr>
            <p:nvPr/>
          </p:nvSpPr>
          <p:spPr bwMode="auto">
            <a:xfrm flipV="1">
              <a:off x="2562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Text Box 64"/>
            <p:cNvSpPr txBox="1">
              <a:spLocks noChangeArrowheads="1"/>
            </p:cNvSpPr>
            <p:nvPr/>
          </p:nvSpPr>
          <p:spPr bwMode="auto">
            <a:xfrm>
              <a:off x="3140" y="3761"/>
              <a:ext cx="6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T</a:t>
              </a:r>
              <a:r>
                <a:rPr lang="zh-CN" altLang="en-US" sz="1800" b="1"/>
                <a:t>型接头</a:t>
              </a:r>
            </a:p>
          </p:txBody>
        </p:sp>
        <p:graphicFrame>
          <p:nvGraphicFramePr>
            <p:cNvPr id="2050" name="Object 65"/>
            <p:cNvGraphicFramePr>
              <a:graphicFrameLocks noChangeAspect="1"/>
            </p:cNvGraphicFramePr>
            <p:nvPr/>
          </p:nvGraphicFramePr>
          <p:xfrm>
            <a:off x="5057" y="3732"/>
            <a:ext cx="499" cy="288"/>
          </p:xfrm>
          <a:graphic>
            <a:graphicData uri="http://schemas.openxmlformats.org/presentationml/2006/ole">
              <p:oleObj spid="_x0000_s2050" name="Image" r:id="rId3" imgW="1142454" imgH="660317" progId="">
                <p:embed/>
              </p:oleObj>
            </a:graphicData>
          </a:graphic>
        </p:graphicFrame>
        <p:pic>
          <p:nvPicPr>
            <p:cNvPr id="2107" name="Picture 66" descr="未标题-1 拷贝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" y="3724"/>
              <a:ext cx="54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1" name="Object 67"/>
            <p:cNvGraphicFramePr>
              <a:graphicFrameLocks noChangeAspect="1"/>
            </p:cNvGraphicFramePr>
            <p:nvPr/>
          </p:nvGraphicFramePr>
          <p:xfrm>
            <a:off x="1882" y="3566"/>
            <a:ext cx="1270" cy="456"/>
          </p:xfrm>
          <a:graphic>
            <a:graphicData uri="http://schemas.openxmlformats.org/presentationml/2006/ole">
              <p:oleObj spid="_x0000_s2051" name="Image" r:id="rId5" imgW="3746032" imgH="1345557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724400" y="1905000"/>
            <a:ext cx="4419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>
                <a:solidFill>
                  <a:srgbClr val="FF0000"/>
                </a:solidFill>
                <a:latin typeface="宋体" pitchFamily="2" charset="-122"/>
              </a:rPr>
              <a:t>封装/拆封</a:t>
            </a:r>
            <a:r>
              <a:rPr lang="zh-CN" altLang="zh-CN" b="1">
                <a:latin typeface="宋体" pitchFamily="2" charset="-122"/>
              </a:rPr>
              <a:t>：组帧，包括增加/移去帧中控制信息；</a:t>
            </a:r>
          </a:p>
          <a:p>
            <a:endParaRPr lang="zh-CN" altLang="zh-CN" b="1">
              <a:latin typeface="宋体" pitchFamily="2" charset="-122"/>
            </a:endParaRPr>
          </a:p>
          <a:p>
            <a:r>
              <a:rPr lang="zh-CN" altLang="zh-CN" b="1">
                <a:solidFill>
                  <a:srgbClr val="FF0000"/>
                </a:solidFill>
                <a:latin typeface="宋体" pitchFamily="2" charset="-122"/>
              </a:rPr>
              <a:t>链路管理</a:t>
            </a:r>
            <a:r>
              <a:rPr lang="zh-CN" altLang="zh-CN" b="1">
                <a:latin typeface="宋体" pitchFamily="2" charset="-122"/>
              </a:rPr>
              <a:t>：包括侦听、冲突强化和重发调度；</a:t>
            </a:r>
          </a:p>
          <a:p>
            <a:endParaRPr lang="zh-CN" altLang="zh-CN" b="1">
              <a:latin typeface="宋体" pitchFamily="2" charset="-122"/>
            </a:endParaRPr>
          </a:p>
          <a:p>
            <a:r>
              <a:rPr lang="zh-CN" altLang="zh-CN" b="1">
                <a:solidFill>
                  <a:srgbClr val="FF0000"/>
                </a:solidFill>
                <a:latin typeface="宋体" pitchFamily="2" charset="-122"/>
              </a:rPr>
              <a:t>编码/解码</a:t>
            </a:r>
            <a:r>
              <a:rPr lang="zh-CN" altLang="zh-CN" b="1">
                <a:latin typeface="宋体" pitchFamily="2" charset="-122"/>
              </a:rPr>
              <a:t>：曼彻斯特编码；</a:t>
            </a:r>
          </a:p>
          <a:p>
            <a:endParaRPr lang="zh-CN" altLang="zh-CN" b="1">
              <a:latin typeface="宋体" pitchFamily="2" charset="-122"/>
            </a:endParaRPr>
          </a:p>
          <a:p>
            <a:r>
              <a:rPr lang="zh-CN" altLang="zh-CN" b="1">
                <a:solidFill>
                  <a:srgbClr val="FF0000"/>
                </a:solidFill>
                <a:latin typeface="宋体" pitchFamily="2" charset="-122"/>
              </a:rPr>
              <a:t>信道访问</a:t>
            </a:r>
            <a:r>
              <a:rPr lang="zh-CN" altLang="zh-CN" b="1">
                <a:latin typeface="宋体" pitchFamily="2" charset="-122"/>
              </a:rPr>
              <a:t>：侦听、检测冲突和发/收位信号。</a:t>
            </a:r>
            <a:endParaRPr lang="zh-CN" altLang="en-US" b="1">
              <a:latin typeface="宋体" pitchFamily="2" charset="-122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457200" y="1219200"/>
            <a:ext cx="4000500" cy="4648200"/>
            <a:chOff x="552" y="432"/>
            <a:chExt cx="2520" cy="2928"/>
          </a:xfrm>
        </p:grpSpPr>
        <p:sp>
          <p:nvSpPr>
            <p:cNvPr id="49159" name="Rectangle 4"/>
            <p:cNvSpPr>
              <a:spLocks noChangeArrowheads="1"/>
            </p:cNvSpPr>
            <p:nvPr/>
          </p:nvSpPr>
          <p:spPr bwMode="auto">
            <a:xfrm>
              <a:off x="864" y="1152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数据封装</a:t>
              </a:r>
            </a:p>
          </p:txBody>
        </p:sp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2064" y="1152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数据拆封</a:t>
              </a:r>
            </a:p>
          </p:txBody>
        </p:sp>
        <p:sp>
          <p:nvSpPr>
            <p:cNvPr id="49161" name="Rectangle 6"/>
            <p:cNvSpPr>
              <a:spLocks noChangeArrowheads="1"/>
            </p:cNvSpPr>
            <p:nvPr/>
          </p:nvSpPr>
          <p:spPr bwMode="auto">
            <a:xfrm>
              <a:off x="768" y="1488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发送链路管理</a:t>
              </a:r>
            </a:p>
          </p:txBody>
        </p:sp>
        <p:sp>
          <p:nvSpPr>
            <p:cNvPr id="49162" name="Rectangle 7"/>
            <p:cNvSpPr>
              <a:spLocks noChangeArrowheads="1"/>
            </p:cNvSpPr>
            <p:nvPr/>
          </p:nvSpPr>
          <p:spPr bwMode="auto">
            <a:xfrm>
              <a:off x="1968" y="1488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接收链路管理</a:t>
              </a:r>
            </a:p>
          </p:txBody>
        </p: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864" y="2256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数据编码</a:t>
              </a:r>
            </a:p>
          </p:txBody>
        </p:sp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2064" y="2256"/>
              <a:ext cx="7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数据解码</a:t>
              </a:r>
            </a:p>
          </p:txBody>
        </p:sp>
        <p:sp>
          <p:nvSpPr>
            <p:cNvPr id="49165" name="Rectangle 10"/>
            <p:cNvSpPr>
              <a:spLocks noChangeArrowheads="1"/>
            </p:cNvSpPr>
            <p:nvPr/>
          </p:nvSpPr>
          <p:spPr bwMode="auto">
            <a:xfrm>
              <a:off x="768" y="2592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发送信道访问</a:t>
              </a:r>
            </a:p>
          </p:txBody>
        </p:sp>
        <p:sp>
          <p:nvSpPr>
            <p:cNvPr id="49166" name="Rectangle 11"/>
            <p:cNvSpPr>
              <a:spLocks noChangeArrowheads="1"/>
            </p:cNvSpPr>
            <p:nvPr/>
          </p:nvSpPr>
          <p:spPr bwMode="auto">
            <a:xfrm>
              <a:off x="1968" y="2592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接收信道访问</a:t>
              </a:r>
            </a:p>
          </p:txBody>
        </p:sp>
        <p:sp>
          <p:nvSpPr>
            <p:cNvPr id="49167" name="Rectangle 12"/>
            <p:cNvSpPr>
              <a:spLocks noChangeArrowheads="1"/>
            </p:cNvSpPr>
            <p:nvPr/>
          </p:nvSpPr>
          <p:spPr bwMode="auto">
            <a:xfrm>
              <a:off x="1488" y="864"/>
              <a:ext cx="7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数据链路层</a:t>
              </a:r>
            </a:p>
          </p:txBody>
        </p:sp>
        <p:sp>
          <p:nvSpPr>
            <p:cNvPr id="49168" name="Rectangle 13"/>
            <p:cNvSpPr>
              <a:spLocks noChangeArrowheads="1"/>
            </p:cNvSpPr>
            <p:nvPr/>
          </p:nvSpPr>
          <p:spPr bwMode="auto">
            <a:xfrm>
              <a:off x="1440" y="1968"/>
              <a:ext cx="7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物理层</a:t>
              </a:r>
            </a:p>
          </p:txBody>
        </p:sp>
        <p:sp>
          <p:nvSpPr>
            <p:cNvPr id="49169" name="Rectangle 14"/>
            <p:cNvSpPr>
              <a:spLocks noChangeArrowheads="1"/>
            </p:cNvSpPr>
            <p:nvPr/>
          </p:nvSpPr>
          <p:spPr bwMode="auto">
            <a:xfrm>
              <a:off x="1344" y="432"/>
              <a:ext cx="9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客户层</a:t>
              </a:r>
            </a:p>
          </p:txBody>
        </p:sp>
        <p:sp>
          <p:nvSpPr>
            <p:cNvPr id="49170" name="Rectangle 15"/>
            <p:cNvSpPr>
              <a:spLocks noChangeArrowheads="1"/>
            </p:cNvSpPr>
            <p:nvPr/>
          </p:nvSpPr>
          <p:spPr bwMode="auto">
            <a:xfrm>
              <a:off x="624" y="816"/>
              <a:ext cx="240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2400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AutoShape 17"/>
            <p:cNvSpPr>
              <a:spLocks noChangeArrowheads="1"/>
            </p:cNvSpPr>
            <p:nvPr/>
          </p:nvSpPr>
          <p:spPr bwMode="auto">
            <a:xfrm rot="-5400000">
              <a:off x="1704" y="1992"/>
              <a:ext cx="216" cy="2520"/>
            </a:xfrm>
            <a:prstGeom prst="can">
              <a:avLst>
                <a:gd name="adj" fmla="val 5736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传输媒体</a:t>
              </a:r>
            </a:p>
          </p:txBody>
        </p:sp>
        <p:sp>
          <p:nvSpPr>
            <p:cNvPr id="49173" name="Line 18"/>
            <p:cNvSpPr>
              <a:spLocks noChangeShapeType="1"/>
            </p:cNvSpPr>
            <p:nvPr/>
          </p:nvSpPr>
          <p:spPr bwMode="auto">
            <a:xfrm>
              <a:off x="1200" y="6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Line 19"/>
            <p:cNvSpPr>
              <a:spLocks noChangeShapeType="1"/>
            </p:cNvSpPr>
            <p:nvPr/>
          </p:nvSpPr>
          <p:spPr bwMode="auto">
            <a:xfrm>
              <a:off x="1200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20"/>
            <p:cNvSpPr>
              <a:spLocks noChangeShapeType="1"/>
            </p:cNvSpPr>
            <p:nvPr/>
          </p:nvSpPr>
          <p:spPr bwMode="auto">
            <a:xfrm>
              <a:off x="1200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21"/>
            <p:cNvSpPr>
              <a:spLocks noChangeShapeType="1"/>
            </p:cNvSpPr>
            <p:nvPr/>
          </p:nvSpPr>
          <p:spPr bwMode="auto">
            <a:xfrm>
              <a:off x="2448" y="7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22"/>
            <p:cNvSpPr>
              <a:spLocks noChangeShapeType="1"/>
            </p:cNvSpPr>
            <p:nvPr/>
          </p:nvSpPr>
          <p:spPr bwMode="auto">
            <a:xfrm flipH="1">
              <a:off x="1200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23"/>
            <p:cNvSpPr>
              <a:spLocks noChangeShapeType="1"/>
            </p:cNvSpPr>
            <p:nvPr/>
          </p:nvSpPr>
          <p:spPr bwMode="auto">
            <a:xfrm>
              <a:off x="1200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24"/>
            <p:cNvSpPr>
              <a:spLocks noChangeShapeType="1"/>
            </p:cNvSpPr>
            <p:nvPr/>
          </p:nvSpPr>
          <p:spPr bwMode="auto">
            <a:xfrm>
              <a:off x="244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25"/>
            <p:cNvSpPr>
              <a:spLocks noChangeShapeType="1"/>
            </p:cNvSpPr>
            <p:nvPr/>
          </p:nvSpPr>
          <p:spPr bwMode="auto">
            <a:xfrm>
              <a:off x="2448" y="17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Line 26"/>
            <p:cNvSpPr>
              <a:spLocks noChangeShapeType="1"/>
            </p:cNvSpPr>
            <p:nvPr/>
          </p:nvSpPr>
          <p:spPr bwMode="auto">
            <a:xfrm>
              <a:off x="2448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Line 27"/>
            <p:cNvSpPr>
              <a:spLocks noChangeShapeType="1"/>
            </p:cNvSpPr>
            <p:nvPr/>
          </p:nvSpPr>
          <p:spPr bwMode="auto">
            <a:xfrm flipH="1">
              <a:off x="2448" y="24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8780" name="Rectangle 28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7" name="Text Box 29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23</a:t>
            </a:r>
            <a:endParaRPr lang="en-US" altLang="zh-CN" dirty="0"/>
          </a:p>
        </p:txBody>
      </p:sp>
      <p:sp>
        <p:nvSpPr>
          <p:cNvPr id="49158" name="Text Box 30"/>
          <p:cNvSpPr txBox="1">
            <a:spLocks noChangeArrowheads="1"/>
          </p:cNvSpPr>
          <p:nvPr/>
        </p:nvSpPr>
        <p:spPr bwMode="auto">
          <a:xfrm>
            <a:off x="212725" y="249238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Tx/>
              <a:buChar char="★"/>
            </a:pPr>
            <a:r>
              <a:rPr lang="zh-CN" altLang="zh-CN" b="1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zh-CN" b="1">
                <a:latin typeface="宋体" pitchFamily="2" charset="-122"/>
              </a:rPr>
              <a:t>以太网参考模型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7950" y="2060575"/>
            <a:ext cx="8964613" cy="44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宋体" pitchFamily="2" charset="-122"/>
              </a:rPr>
              <a:t>F/SFD</a:t>
            </a:r>
            <a:r>
              <a:rPr lang="zh-CN" altLang="en-US" b="1" dirty="0" smtClean="0">
                <a:latin typeface="宋体" pitchFamily="2" charset="-122"/>
              </a:rPr>
              <a:t>（前导</a:t>
            </a:r>
            <a:r>
              <a:rPr lang="en-US" altLang="zh-CN" b="1" dirty="0" smtClean="0">
                <a:latin typeface="宋体" pitchFamily="2" charset="-122"/>
              </a:rPr>
              <a:t>+</a:t>
            </a:r>
            <a:r>
              <a:rPr lang="zh-CN" altLang="zh-CN" b="1" dirty="0" smtClean="0">
                <a:latin typeface="宋体" pitchFamily="2" charset="-122"/>
              </a:rPr>
              <a:t>帧</a:t>
            </a:r>
            <a:r>
              <a:rPr lang="zh-CN" altLang="zh-CN" b="1" dirty="0">
                <a:latin typeface="宋体" pitchFamily="2" charset="-122"/>
              </a:rPr>
              <a:t>起始符）：</a:t>
            </a:r>
            <a:r>
              <a:rPr lang="zh-CN" altLang="zh-CN" b="1" dirty="0" smtClean="0">
                <a:latin typeface="宋体" pitchFamily="2" charset="-122"/>
              </a:rPr>
              <a:t>‘</a:t>
            </a:r>
            <a:r>
              <a:rPr lang="en-US" altLang="zh-CN" b="1" dirty="0" smtClean="0">
                <a:latin typeface="宋体" pitchFamily="2" charset="-122"/>
              </a:rPr>
              <a:t>10101010</a:t>
            </a:r>
            <a:r>
              <a:rPr lang="zh-CN" altLang="zh-CN" b="1" dirty="0" smtClean="0">
                <a:latin typeface="宋体" pitchFamily="2" charset="-122"/>
              </a:rPr>
              <a:t>’* </a:t>
            </a:r>
            <a:r>
              <a:rPr lang="en-US" altLang="zh-CN" b="1" dirty="0" smtClean="0">
                <a:latin typeface="宋体" pitchFamily="2" charset="-122"/>
              </a:rPr>
              <a:t>7 +</a:t>
            </a:r>
            <a:r>
              <a:rPr lang="zh-CN" altLang="zh-CN" b="1" dirty="0" smtClean="0">
                <a:latin typeface="宋体" pitchFamily="2" charset="-122"/>
              </a:rPr>
              <a:t>‘</a:t>
            </a:r>
            <a:r>
              <a:rPr lang="en-US" altLang="zh-CN" b="1" dirty="0" smtClean="0">
                <a:latin typeface="宋体" pitchFamily="2" charset="-122"/>
              </a:rPr>
              <a:t>101010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’；</a:t>
            </a:r>
            <a:endParaRPr lang="zh-CN" altLang="zh-CN" b="1" dirty="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宋体" pitchFamily="2" charset="-122"/>
              </a:rPr>
              <a:t>DA/SA</a:t>
            </a:r>
            <a:r>
              <a:rPr lang="zh-CN" altLang="en-US" b="1" dirty="0">
                <a:latin typeface="宋体" pitchFamily="2" charset="-122"/>
              </a:rPr>
              <a:t>（源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宿地址）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网卡地址（</a:t>
            </a:r>
            <a:r>
              <a:rPr lang="en-US" altLang="zh-CN" b="1" dirty="0">
                <a:latin typeface="宋体" pitchFamily="2" charset="-122"/>
              </a:rPr>
              <a:t>MAC</a:t>
            </a:r>
            <a:r>
              <a:rPr lang="zh-CN" altLang="en-US" b="1" dirty="0">
                <a:latin typeface="宋体" pitchFamily="2" charset="-122"/>
              </a:rPr>
              <a:t>地址）；</a:t>
            </a:r>
          </a:p>
          <a:p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前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24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：</a:t>
            </a:r>
            <a:r>
              <a:rPr kumimoji="0" lang="en-US" altLang="zh-CN" b="1" dirty="0">
                <a:latin typeface="宋体" pitchFamily="2" charset="-122"/>
              </a:rPr>
              <a:t>IEEE </a:t>
            </a:r>
            <a:r>
              <a:rPr kumimoji="0" lang="zh-CN" altLang="en-US" b="1" dirty="0">
                <a:latin typeface="宋体" pitchFamily="2" charset="-122"/>
              </a:rPr>
              <a:t>的注册管理机构 </a:t>
            </a:r>
            <a:r>
              <a:rPr kumimoji="0" lang="en-US" altLang="zh-CN" b="1" dirty="0">
                <a:latin typeface="宋体" pitchFamily="2" charset="-122"/>
              </a:rPr>
              <a:t>RA</a:t>
            </a:r>
            <a:r>
              <a:rPr kumimoji="0" lang="zh-CN" altLang="en-US" b="1" dirty="0">
                <a:latin typeface="宋体" pitchFamily="2" charset="-122"/>
              </a:rPr>
              <a:t>分配给网卡制造厂商；</a:t>
            </a:r>
          </a:p>
          <a:p>
            <a:r>
              <a:rPr kumimoji="0" lang="zh-CN" altLang="en-US" b="1" dirty="0">
                <a:latin typeface="宋体" pitchFamily="2" charset="-122"/>
              </a:rPr>
              <a:t>           保留</a:t>
            </a:r>
            <a:r>
              <a:rPr kumimoji="0" lang="en-US" altLang="zh-CN" b="1" dirty="0">
                <a:solidFill>
                  <a:srgbClr val="FF0000"/>
                </a:solidFill>
                <a:latin typeface="宋体" pitchFamily="2" charset="-122"/>
              </a:rPr>
              <a:t>I/G</a:t>
            </a:r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kumimoji="0" lang="en-US" altLang="zh-CN" b="1" dirty="0">
                <a:solidFill>
                  <a:srgbClr val="FF0000"/>
                </a:solidFill>
                <a:latin typeface="宋体" pitchFamily="2" charset="-122"/>
              </a:rPr>
              <a:t>U/L</a:t>
            </a:r>
            <a:r>
              <a:rPr kumimoji="0" lang="zh-CN" altLang="en-US" b="1" dirty="0">
                <a:latin typeface="宋体" pitchFamily="2" charset="-122"/>
              </a:rPr>
              <a:t>的含意；</a:t>
            </a:r>
          </a:p>
          <a:p>
            <a:r>
              <a:rPr kumimoji="0" lang="zh-CN" altLang="en-US" b="1" dirty="0"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</a:rPr>
              <a:t>后</a:t>
            </a:r>
            <a:r>
              <a:rPr kumimoji="0" lang="en-US" altLang="zh-CN" b="1" dirty="0">
                <a:solidFill>
                  <a:srgbClr val="FF0000"/>
                </a:solidFill>
                <a:latin typeface="宋体" pitchFamily="2" charset="-122"/>
              </a:rPr>
              <a:t>24</a:t>
            </a:r>
            <a:r>
              <a:rPr kumimoji="0" lang="zh-CN" altLang="en-US" b="1" dirty="0">
                <a:solidFill>
                  <a:srgbClr val="FF0000"/>
                </a:solidFill>
                <a:latin typeface="宋体" pitchFamily="2" charset="-122"/>
              </a:rPr>
              <a:t>位</a:t>
            </a:r>
            <a:r>
              <a:rPr kumimoji="0" lang="zh-CN" altLang="en-US" b="1" dirty="0">
                <a:latin typeface="宋体" pitchFamily="2" charset="-122"/>
              </a:rPr>
              <a:t>：产品序列号，厂商指派，保证唯一。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L/T</a:t>
            </a:r>
            <a:r>
              <a:rPr lang="zh-CN" altLang="en-US" b="1" dirty="0" smtClean="0">
                <a:latin typeface="宋体" pitchFamily="2" charset="-122"/>
              </a:rPr>
              <a:t>（长度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zh-CN" b="1" dirty="0" smtClean="0">
                <a:latin typeface="宋体" pitchFamily="2" charset="-122"/>
              </a:rPr>
              <a:t>帧</a:t>
            </a:r>
            <a:r>
              <a:rPr lang="zh-CN" altLang="zh-CN" b="1" dirty="0">
                <a:latin typeface="宋体" pitchFamily="2" charset="-122"/>
              </a:rPr>
              <a:t>类型）：高层定义，包括</a:t>
            </a:r>
            <a:r>
              <a:rPr lang="en-US" altLang="zh-CN" b="1" dirty="0" err="1">
                <a:latin typeface="宋体" pitchFamily="2" charset="-122"/>
              </a:rPr>
              <a:t>Ack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（类</a:t>
            </a:r>
            <a:r>
              <a:rPr lang="en-US" altLang="zh-CN" b="1" dirty="0">
                <a:latin typeface="宋体" pitchFamily="2" charset="-122"/>
              </a:rPr>
              <a:t>802.3</a:t>
            </a:r>
            <a:r>
              <a:rPr lang="zh-CN" altLang="en-US" b="1" dirty="0">
                <a:latin typeface="宋体" pitchFamily="2" charset="-122"/>
              </a:rPr>
              <a:t>）；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宋体" pitchFamily="2" charset="-122"/>
              </a:rPr>
              <a:t>Data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zh-CN" altLang="zh-CN" b="1" dirty="0">
                <a:latin typeface="宋体" pitchFamily="2" charset="-122"/>
              </a:rPr>
              <a:t>数据）：高层数据，用户满足长度要求</a:t>
            </a:r>
            <a:r>
              <a:rPr lang="zh-CN" altLang="zh-CN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宋体" pitchFamily="2" charset="-122"/>
              </a:rPr>
              <a:t>PAD</a:t>
            </a:r>
            <a:r>
              <a:rPr lang="zh-CN" altLang="en-US" b="1" dirty="0" smtClean="0">
                <a:latin typeface="宋体" pitchFamily="2" charset="-122"/>
              </a:rPr>
              <a:t>（填充字段）：保证</a:t>
            </a:r>
            <a:r>
              <a:rPr lang="zh-CN" altLang="zh-CN" b="1" dirty="0" smtClean="0">
                <a:latin typeface="宋体" pitchFamily="2" charset="-122"/>
              </a:rPr>
              <a:t>帧长（含起始符）为72</a:t>
            </a:r>
            <a:r>
              <a:rPr lang="zh-CN" altLang="en-US" b="1" dirty="0" smtClean="0">
                <a:latin typeface="宋体" pitchFamily="2" charset="-122"/>
              </a:rPr>
              <a:t>字节；</a:t>
            </a:r>
            <a:endParaRPr lang="zh-CN" altLang="zh-CN" b="1" dirty="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宋体" pitchFamily="2" charset="-122"/>
              </a:rPr>
              <a:t>FCS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zh-CN" altLang="zh-CN" b="1" dirty="0">
                <a:latin typeface="宋体" pitchFamily="2" charset="-122"/>
              </a:rPr>
              <a:t>帧校验）：</a:t>
            </a:r>
            <a:r>
              <a:rPr lang="en-US" altLang="zh-CN" b="1" dirty="0">
                <a:latin typeface="宋体" pitchFamily="2" charset="-122"/>
              </a:rPr>
              <a:t>CRC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zh-CN" b="1" dirty="0" smtClean="0">
                <a:latin typeface="宋体" pitchFamily="2" charset="-122"/>
              </a:rPr>
              <a:t>整个</a:t>
            </a:r>
            <a:r>
              <a:rPr lang="zh-CN" altLang="zh-CN" b="1" dirty="0">
                <a:latin typeface="宋体" pitchFamily="2" charset="-122"/>
              </a:rPr>
              <a:t>帧长（含起始符）为72</a:t>
            </a:r>
            <a:r>
              <a:rPr lang="zh-CN" altLang="zh-CN" b="1" dirty="0"/>
              <a:t>—</a:t>
            </a:r>
            <a:r>
              <a:rPr lang="zh-CN" altLang="zh-CN" b="1" dirty="0">
                <a:latin typeface="宋体" pitchFamily="2" charset="-122"/>
              </a:rPr>
              <a:t>1526字节。</a:t>
            </a:r>
          </a:p>
        </p:txBody>
      </p:sp>
      <p:sp>
        <p:nvSpPr>
          <p:cNvPr id="1099792" name="Rectangle 1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81" name="Text Box 17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24</a:t>
            </a:r>
            <a:endParaRPr lang="en-US" altLang="zh-CN" dirty="0"/>
          </a:p>
        </p:txBody>
      </p:sp>
      <p:sp>
        <p:nvSpPr>
          <p:cNvPr id="50182" name="Text Box 18"/>
          <p:cNvSpPr txBox="1">
            <a:spLocks noChangeArrowheads="1"/>
          </p:cNvSpPr>
          <p:nvPr/>
        </p:nvSpPr>
        <p:spPr bwMode="auto">
          <a:xfrm>
            <a:off x="288925" y="96838"/>
            <a:ext cx="3591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Tx/>
              <a:buChar char="★"/>
            </a:pPr>
            <a:r>
              <a:rPr lang="zh-CN" altLang="zh-CN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zh-CN" b="1" dirty="0" smtClean="0">
                <a:latin typeface="宋体" pitchFamily="2" charset="-122"/>
              </a:rPr>
              <a:t>帧格式</a:t>
            </a:r>
            <a:r>
              <a:rPr lang="zh-CN" altLang="en-US" b="1" dirty="0" smtClean="0">
                <a:latin typeface="宋体" pitchFamily="2" charset="-122"/>
              </a:rPr>
              <a:t>（等同</a:t>
            </a:r>
            <a:r>
              <a:rPr lang="en-US" altLang="zh-CN" b="1" dirty="0" smtClean="0">
                <a:latin typeface="宋体" pitchFamily="2" charset="-122"/>
              </a:rPr>
              <a:t>802.3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533400" y="990600"/>
            <a:ext cx="7848600" cy="776288"/>
            <a:chOff x="336" y="624"/>
            <a:chExt cx="4944" cy="489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407" y="796"/>
              <a:ext cx="6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779" y="796"/>
              <a:ext cx="5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407" y="110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779" y="1107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6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F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16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SFD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296" y="8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DA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872" y="864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SA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448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L/T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928" y="864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DATA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888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PAD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latin typeface="楷体"/>
                  <a:ea typeface="楷体"/>
                  <a:cs typeface="楷体"/>
                </a:rPr>
                <a:t>FCS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36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816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296" y="62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6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872" y="624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6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448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2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928" y="624"/>
              <a:ext cx="96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0-1500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888" y="624"/>
              <a:ext cx="48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0-46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368" y="624"/>
              <a:ext cx="9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4 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（字节）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4175125" y="152400"/>
            <a:ext cx="4740275" cy="6324600"/>
            <a:chOff x="2630" y="96"/>
            <a:chExt cx="2986" cy="3984"/>
          </a:xfrm>
        </p:grpSpPr>
        <p:sp>
          <p:nvSpPr>
            <p:cNvPr id="51207" name="Text Box 3"/>
            <p:cNvSpPr txBox="1">
              <a:spLocks noChangeArrowheads="1"/>
            </p:cNvSpPr>
            <p:nvPr/>
          </p:nvSpPr>
          <p:spPr bwMode="auto">
            <a:xfrm>
              <a:off x="3638" y="397"/>
              <a:ext cx="888" cy="288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监听媒体</a:t>
              </a:r>
            </a:p>
          </p:txBody>
        </p:sp>
        <p:sp>
          <p:nvSpPr>
            <p:cNvPr id="51208" name="Text Box 4"/>
            <p:cNvSpPr txBox="1">
              <a:spLocks noChangeArrowheads="1"/>
            </p:cNvSpPr>
            <p:nvPr/>
          </p:nvSpPr>
          <p:spPr bwMode="auto">
            <a:xfrm>
              <a:off x="3436" y="877"/>
              <a:ext cx="1660" cy="288"/>
            </a:xfrm>
            <a:prstGeom prst="rect">
              <a:avLst/>
            </a:prstGeom>
            <a:solidFill>
              <a:srgbClr val="D7FF87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媒体上有无数据？</a:t>
              </a:r>
            </a:p>
          </p:txBody>
        </p:sp>
        <p:sp>
          <p:nvSpPr>
            <p:cNvPr id="51209" name="Text Box 5"/>
            <p:cNvSpPr txBox="1">
              <a:spLocks noChangeArrowheads="1"/>
            </p:cNvSpPr>
            <p:nvPr/>
          </p:nvSpPr>
          <p:spPr bwMode="auto">
            <a:xfrm>
              <a:off x="3254" y="1488"/>
              <a:ext cx="2119" cy="288"/>
            </a:xfrm>
            <a:prstGeom prst="rect">
              <a:avLst/>
            </a:prstGeom>
            <a:solidFill>
              <a:srgbClr val="8BFFE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接收数据，组成</a:t>
              </a:r>
              <a:r>
                <a:rPr lang="en-US" altLang="zh-CN" b="1"/>
                <a:t>MAC</a:t>
              </a:r>
              <a:r>
                <a:rPr lang="zh-CN" altLang="en-US" b="1"/>
                <a:t>帧</a:t>
              </a:r>
            </a:p>
          </p:txBody>
        </p:sp>
        <p:sp>
          <p:nvSpPr>
            <p:cNvPr id="51210" name="Text Box 6"/>
            <p:cNvSpPr txBox="1">
              <a:spLocks noChangeArrowheads="1"/>
            </p:cNvSpPr>
            <p:nvPr/>
          </p:nvSpPr>
          <p:spPr bwMode="auto">
            <a:xfrm>
              <a:off x="3622" y="2016"/>
              <a:ext cx="1160" cy="29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FF66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分析</a:t>
              </a:r>
              <a:r>
                <a:rPr lang="en-US" altLang="zh-CN" b="1"/>
                <a:t>MAC</a:t>
              </a:r>
              <a:r>
                <a:rPr lang="zh-CN" altLang="en-US" b="1"/>
                <a:t>帧</a:t>
              </a:r>
            </a:p>
          </p:txBody>
        </p:sp>
        <p:sp>
          <p:nvSpPr>
            <p:cNvPr id="51211" name="Text Box 7"/>
            <p:cNvSpPr txBox="1">
              <a:spLocks noChangeArrowheads="1"/>
            </p:cNvSpPr>
            <p:nvPr/>
          </p:nvSpPr>
          <p:spPr bwMode="auto">
            <a:xfrm>
              <a:off x="3504" y="2496"/>
              <a:ext cx="1854" cy="288"/>
            </a:xfrm>
            <a:prstGeom prst="rect">
              <a:avLst/>
            </a:prstGeom>
            <a:solidFill>
              <a:srgbClr val="D7FF87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是否为本结点的帧？</a:t>
              </a:r>
            </a:p>
          </p:txBody>
        </p:sp>
        <p:sp>
          <p:nvSpPr>
            <p:cNvPr id="51212" name="Text Box 8"/>
            <p:cNvSpPr txBox="1">
              <a:spLocks noChangeArrowheads="1"/>
            </p:cNvSpPr>
            <p:nvPr/>
          </p:nvSpPr>
          <p:spPr bwMode="auto">
            <a:xfrm>
              <a:off x="3750" y="3050"/>
              <a:ext cx="1121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发送</a:t>
              </a:r>
              <a:r>
                <a:rPr lang="en-US" altLang="zh-CN" b="1">
                  <a:solidFill>
                    <a:srgbClr val="FF0000"/>
                  </a:solidFill>
                </a:rPr>
                <a:t>ACK</a:t>
              </a:r>
              <a:r>
                <a:rPr lang="zh-CN" altLang="en-US" b="1">
                  <a:solidFill>
                    <a:srgbClr val="FF0000"/>
                  </a:solidFill>
                </a:rPr>
                <a:t>帧</a:t>
              </a:r>
            </a:p>
          </p:txBody>
        </p:sp>
        <p:sp>
          <p:nvSpPr>
            <p:cNvPr id="51213" name="Line 9"/>
            <p:cNvSpPr>
              <a:spLocks noChangeShapeType="1"/>
            </p:cNvSpPr>
            <p:nvPr/>
          </p:nvSpPr>
          <p:spPr bwMode="auto">
            <a:xfrm>
              <a:off x="4128" y="6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10"/>
            <p:cNvSpPr>
              <a:spLocks noChangeShapeType="1"/>
            </p:cNvSpPr>
            <p:nvPr/>
          </p:nvSpPr>
          <p:spPr bwMode="auto">
            <a:xfrm>
              <a:off x="4128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Text Box 11"/>
            <p:cNvSpPr txBox="1">
              <a:spLocks noChangeArrowheads="1"/>
            </p:cNvSpPr>
            <p:nvPr/>
          </p:nvSpPr>
          <p:spPr bwMode="auto">
            <a:xfrm>
              <a:off x="4166" y="123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有数据</a:t>
              </a:r>
            </a:p>
          </p:txBody>
        </p:sp>
        <p:sp>
          <p:nvSpPr>
            <p:cNvPr id="51216" name="Line 12"/>
            <p:cNvSpPr>
              <a:spLocks noChangeShapeType="1"/>
            </p:cNvSpPr>
            <p:nvPr/>
          </p:nvSpPr>
          <p:spPr bwMode="auto">
            <a:xfrm>
              <a:off x="3840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14"/>
            <p:cNvSpPr>
              <a:spLocks noChangeShapeType="1"/>
            </p:cNvSpPr>
            <p:nvPr/>
          </p:nvSpPr>
          <p:spPr bwMode="auto">
            <a:xfrm>
              <a:off x="3024" y="24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15"/>
            <p:cNvSpPr>
              <a:spLocks noChangeShapeType="1"/>
            </p:cNvSpPr>
            <p:nvPr/>
          </p:nvSpPr>
          <p:spPr bwMode="auto">
            <a:xfrm>
              <a:off x="3024" y="2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16"/>
            <p:cNvSpPr>
              <a:spLocks noChangeShapeType="1"/>
            </p:cNvSpPr>
            <p:nvPr/>
          </p:nvSpPr>
          <p:spPr bwMode="auto">
            <a:xfrm>
              <a:off x="4080" y="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17"/>
            <p:cNvSpPr>
              <a:spLocks noChangeShapeType="1"/>
            </p:cNvSpPr>
            <p:nvPr/>
          </p:nvSpPr>
          <p:spPr bwMode="auto">
            <a:xfrm>
              <a:off x="4128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2" name="Line 18"/>
            <p:cNvSpPr>
              <a:spLocks noChangeShapeType="1"/>
            </p:cNvSpPr>
            <p:nvPr/>
          </p:nvSpPr>
          <p:spPr bwMode="auto">
            <a:xfrm>
              <a:off x="4128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Line 19"/>
            <p:cNvSpPr>
              <a:spLocks noChangeShapeType="1"/>
            </p:cNvSpPr>
            <p:nvPr/>
          </p:nvSpPr>
          <p:spPr bwMode="auto">
            <a:xfrm>
              <a:off x="4176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Text Box 20"/>
            <p:cNvSpPr txBox="1">
              <a:spLocks noChangeArrowheads="1"/>
            </p:cNvSpPr>
            <p:nvPr/>
          </p:nvSpPr>
          <p:spPr bwMode="auto">
            <a:xfrm>
              <a:off x="4188" y="282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是</a:t>
              </a:r>
            </a:p>
          </p:txBody>
        </p:sp>
        <p:sp>
          <p:nvSpPr>
            <p:cNvPr id="51225" name="Text Box 21"/>
            <p:cNvSpPr txBox="1">
              <a:spLocks noChangeArrowheads="1"/>
            </p:cNvSpPr>
            <p:nvPr/>
          </p:nvSpPr>
          <p:spPr bwMode="auto">
            <a:xfrm>
              <a:off x="3062" y="119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无数据</a:t>
              </a:r>
            </a:p>
          </p:txBody>
        </p:sp>
        <p:sp>
          <p:nvSpPr>
            <p:cNvPr id="51226" name="Line 22"/>
            <p:cNvSpPr>
              <a:spLocks noChangeShapeType="1"/>
            </p:cNvSpPr>
            <p:nvPr/>
          </p:nvSpPr>
          <p:spPr bwMode="auto">
            <a:xfrm>
              <a:off x="3744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23"/>
            <p:cNvSpPr>
              <a:spLocks noChangeShapeType="1"/>
            </p:cNvSpPr>
            <p:nvPr/>
          </p:nvSpPr>
          <p:spPr bwMode="auto">
            <a:xfrm flipH="1">
              <a:off x="3024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24"/>
            <p:cNvSpPr>
              <a:spLocks noChangeShapeType="1"/>
            </p:cNvSpPr>
            <p:nvPr/>
          </p:nvSpPr>
          <p:spPr bwMode="auto">
            <a:xfrm>
              <a:off x="3024" y="139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Text Box 25"/>
            <p:cNvSpPr txBox="1">
              <a:spLocks noChangeArrowheads="1"/>
            </p:cNvSpPr>
            <p:nvPr/>
          </p:nvSpPr>
          <p:spPr bwMode="auto">
            <a:xfrm>
              <a:off x="3062" y="272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不是</a:t>
              </a:r>
            </a:p>
          </p:txBody>
        </p:sp>
        <p:sp>
          <p:nvSpPr>
            <p:cNvPr id="51230" name="Text Box 26"/>
            <p:cNvSpPr txBox="1">
              <a:spLocks noChangeArrowheads="1"/>
            </p:cNvSpPr>
            <p:nvPr/>
          </p:nvSpPr>
          <p:spPr bwMode="auto">
            <a:xfrm>
              <a:off x="2630" y="2256"/>
              <a:ext cx="760" cy="250"/>
            </a:xfrm>
            <a:prstGeom prst="rect">
              <a:avLst/>
            </a:prstGeom>
            <a:solidFill>
              <a:srgbClr val="FFAE77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丢弃数据</a:t>
              </a:r>
            </a:p>
          </p:txBody>
        </p:sp>
        <p:sp>
          <p:nvSpPr>
            <p:cNvPr id="51231" name="Line 27"/>
            <p:cNvSpPr>
              <a:spLocks noChangeShapeType="1"/>
            </p:cNvSpPr>
            <p:nvPr/>
          </p:nvSpPr>
          <p:spPr bwMode="auto">
            <a:xfrm flipV="1">
              <a:off x="3024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28"/>
            <p:cNvSpPr>
              <a:spLocks noChangeShapeType="1"/>
            </p:cNvSpPr>
            <p:nvPr/>
          </p:nvSpPr>
          <p:spPr bwMode="auto">
            <a:xfrm>
              <a:off x="4176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Line 29"/>
            <p:cNvSpPr>
              <a:spLocks noChangeShapeType="1"/>
            </p:cNvSpPr>
            <p:nvPr/>
          </p:nvSpPr>
          <p:spPr bwMode="auto">
            <a:xfrm>
              <a:off x="4176" y="40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30"/>
            <p:cNvSpPr>
              <a:spLocks noChangeShapeType="1"/>
            </p:cNvSpPr>
            <p:nvPr/>
          </p:nvSpPr>
          <p:spPr bwMode="auto">
            <a:xfrm flipH="1">
              <a:off x="5616" y="288"/>
              <a:ext cx="0" cy="3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Line 31"/>
            <p:cNvSpPr>
              <a:spLocks noChangeShapeType="1"/>
            </p:cNvSpPr>
            <p:nvPr/>
          </p:nvSpPr>
          <p:spPr bwMode="auto">
            <a:xfrm flipH="1">
              <a:off x="4080" y="28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Text Box 32"/>
            <p:cNvSpPr txBox="1">
              <a:spLocks noChangeArrowheads="1"/>
            </p:cNvSpPr>
            <p:nvPr/>
          </p:nvSpPr>
          <p:spPr bwMode="auto">
            <a:xfrm>
              <a:off x="3312" y="3504"/>
              <a:ext cx="2248" cy="288"/>
            </a:xfrm>
            <a:prstGeom prst="rect">
              <a:avLst/>
            </a:prstGeom>
            <a:solidFill>
              <a:srgbClr val="8BFFE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将数据发往</a:t>
              </a:r>
              <a:r>
                <a:rPr lang="en-US" altLang="zh-CN" b="1"/>
                <a:t>LLC</a:t>
              </a:r>
              <a:r>
                <a:rPr lang="zh-CN" altLang="en-US" b="1"/>
                <a:t>（高层）</a:t>
              </a:r>
            </a:p>
          </p:txBody>
        </p:sp>
        <p:sp>
          <p:nvSpPr>
            <p:cNvPr id="51237" name="Line 33"/>
            <p:cNvSpPr>
              <a:spLocks noChangeShapeType="1"/>
            </p:cNvSpPr>
            <p:nvPr/>
          </p:nvSpPr>
          <p:spPr bwMode="auto">
            <a:xfrm>
              <a:off x="417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3" name="Rectangle 34"/>
          <p:cNvSpPr>
            <a:spLocks noChangeArrowheads="1"/>
          </p:cNvSpPr>
          <p:nvPr/>
        </p:nvSpPr>
        <p:spPr bwMode="auto">
          <a:xfrm>
            <a:off x="250825" y="903288"/>
            <a:ext cx="3810000" cy="5694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100000"/>
              <a:buFont typeface="宋体" pitchFamily="2" charset="-122"/>
              <a:buNone/>
            </a:pPr>
            <a:r>
              <a:rPr lang="zh-CN" altLang="en-US" sz="2800" b="1" dirty="0">
                <a:latin typeface="宋体" pitchFamily="2" charset="-122"/>
              </a:rPr>
              <a:t>（类似</a:t>
            </a:r>
            <a:r>
              <a:rPr lang="en-US" altLang="zh-CN" sz="2800" b="1" dirty="0">
                <a:latin typeface="宋体" pitchFamily="2" charset="-122"/>
              </a:rPr>
              <a:t>802.3</a:t>
            </a:r>
            <a:r>
              <a:rPr lang="zh-CN" altLang="zh-CN" sz="2800" b="1" dirty="0">
                <a:latin typeface="宋体" pitchFamily="2" charset="-122"/>
              </a:rPr>
              <a:t>标准）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100000"/>
              <a:buFont typeface="宋体" pitchFamily="2" charset="-122"/>
              <a:buNone/>
            </a:pPr>
            <a:endParaRPr lang="zh-CN" altLang="en-US" b="1" dirty="0">
              <a:solidFill>
                <a:schemeClr val="hlink"/>
              </a:solidFill>
              <a:latin typeface="宋体" pitchFamily="2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100000"/>
              <a:buFont typeface="宋体" pitchFamily="2" charset="-122"/>
              <a:buNone/>
            </a:pP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差异</a:t>
            </a:r>
            <a:r>
              <a:rPr lang="zh-CN" altLang="zh-CN" b="1" dirty="0">
                <a:latin typeface="宋体" pitchFamily="2" charset="-122"/>
              </a:rPr>
              <a:t>：</a:t>
            </a:r>
            <a:endParaRPr lang="zh-CN" altLang="en-US" b="1" dirty="0">
              <a:latin typeface="宋体" pitchFamily="2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100000"/>
              <a:buFont typeface="宋体" pitchFamily="2" charset="-122"/>
              <a:buNone/>
            </a:pPr>
            <a:r>
              <a:rPr lang="zh-CN" altLang="zh-CN" b="1" dirty="0">
                <a:latin typeface="宋体" pitchFamily="2" charset="-122"/>
              </a:rPr>
              <a:t>增加了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确认帧（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ACK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帧</a:t>
            </a:r>
            <a:r>
              <a:rPr lang="zh-CN" altLang="zh-CN" b="1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endParaRPr lang="zh-CN" altLang="en-US" sz="1200" b="1" dirty="0">
              <a:latin typeface="宋体" pitchFamily="2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100000"/>
              <a:buFont typeface="宋体" pitchFamily="2" charset="-122"/>
              <a:buNone/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zh-CN" b="1" dirty="0" smtClean="0">
                <a:latin typeface="宋体" pitchFamily="2" charset="-122"/>
              </a:rPr>
              <a:t>利用</a:t>
            </a:r>
            <a:r>
              <a:rPr lang="en-US" altLang="zh-CN" b="1" dirty="0">
                <a:latin typeface="宋体" pitchFamily="2" charset="-122"/>
              </a:rPr>
              <a:t>ACK</a:t>
            </a:r>
            <a:r>
              <a:rPr lang="zh-CN" altLang="zh-CN" b="1" dirty="0">
                <a:latin typeface="宋体" pitchFamily="2" charset="-122"/>
              </a:rPr>
              <a:t>帧来保证传输的有效性。</a:t>
            </a:r>
            <a:endParaRPr lang="zh-CN" altLang="en-US" b="1" dirty="0">
              <a:latin typeface="宋体" pitchFamily="2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100000"/>
              <a:buFont typeface="宋体" pitchFamily="2" charset="-122"/>
              <a:buNone/>
            </a:pPr>
            <a:endParaRPr lang="zh-CN" altLang="en-US" sz="1400" b="1" dirty="0">
              <a:latin typeface="宋体" pitchFamily="2" charset="-122"/>
            </a:endParaRP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100000"/>
              <a:buFont typeface="宋体" pitchFamily="2" charset="-122"/>
              <a:buNone/>
            </a:pPr>
            <a:r>
              <a:rPr lang="zh-CN" altLang="en-US" b="1" dirty="0" smtClean="0">
                <a:latin typeface="宋体" pitchFamily="2" charset="-122"/>
              </a:rPr>
              <a:t>利用</a:t>
            </a:r>
            <a:r>
              <a:rPr lang="zh-CN" altLang="zh-CN" b="1" dirty="0" smtClean="0">
                <a:latin typeface="宋体" pitchFamily="2" charset="-122"/>
              </a:rPr>
              <a:t>帧</a:t>
            </a:r>
            <a:r>
              <a:rPr lang="zh-CN" altLang="zh-CN" b="1" dirty="0">
                <a:latin typeface="宋体" pitchFamily="2" charset="-122"/>
              </a:rPr>
              <a:t>间间隔</a:t>
            </a:r>
            <a:r>
              <a:rPr lang="zh-CN" altLang="zh-CN" b="1" dirty="0" smtClean="0">
                <a:latin typeface="宋体" pitchFamily="2" charset="-122"/>
              </a:rPr>
              <a:t>（</a:t>
            </a:r>
            <a:r>
              <a:rPr lang="en-US" altLang="zh-CN" b="1" dirty="0" smtClean="0">
                <a:latin typeface="宋体" pitchFamily="2" charset="-122"/>
              </a:rPr>
              <a:t>9.6us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en-US" altLang="zh-CN" b="1" dirty="0" smtClean="0">
                <a:latin typeface="宋体" pitchFamily="2" charset="-122"/>
              </a:rPr>
              <a:t>,</a:t>
            </a:r>
            <a:r>
              <a:rPr lang="zh-CN" altLang="en-US" b="1" dirty="0">
                <a:latin typeface="宋体" pitchFamily="2" charset="-122"/>
              </a:rPr>
              <a:t>保证</a:t>
            </a:r>
            <a:r>
              <a:rPr lang="en-US" altLang="zh-CN" b="1" dirty="0">
                <a:latin typeface="宋体" pitchFamily="2" charset="-122"/>
              </a:rPr>
              <a:t>ACK</a:t>
            </a:r>
            <a:r>
              <a:rPr lang="zh-CN" altLang="en-US" b="1" dirty="0">
                <a:latin typeface="宋体" pitchFamily="2" charset="-122"/>
              </a:rPr>
              <a:t>帧</a:t>
            </a:r>
            <a:r>
              <a:rPr lang="zh-CN" altLang="en-US" b="1" dirty="0" smtClean="0">
                <a:latin typeface="宋体" pitchFamily="2" charset="-122"/>
              </a:rPr>
              <a:t>传输。</a:t>
            </a:r>
            <a:endParaRPr lang="zh-CN" altLang="en-US" b="1" dirty="0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1100835" name="Rectangle 35"/>
          <p:cNvSpPr>
            <a:spLocks noChangeArrowheads="1"/>
          </p:cNvSpPr>
          <p:nvPr/>
        </p:nvSpPr>
        <p:spPr bwMode="auto">
          <a:xfrm>
            <a:off x="228600" y="762000"/>
            <a:ext cx="43434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5" name="Text Box 36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25</a:t>
            </a:r>
            <a:endParaRPr lang="en-US" altLang="zh-CN" dirty="0"/>
          </a:p>
        </p:txBody>
      </p:sp>
      <p:sp>
        <p:nvSpPr>
          <p:cNvPr id="51206" name="Rectangle 37"/>
          <p:cNvSpPr>
            <a:spLocks noChangeArrowheads="1"/>
          </p:cNvSpPr>
          <p:nvPr/>
        </p:nvSpPr>
        <p:spPr bwMode="auto">
          <a:xfrm>
            <a:off x="250825" y="188913"/>
            <a:ext cx="3810000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SzPct val="100000"/>
              <a:buFont typeface="宋体" pitchFamily="2" charset="-122"/>
              <a:buChar char="★"/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工作过程（接收）</a:t>
            </a:r>
            <a:endParaRPr lang="zh-CN" altLang="en-US" b="1">
              <a:solidFill>
                <a:srgbClr val="CC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26</a:t>
            </a:r>
            <a:endParaRPr lang="en-US" altLang="zh-CN" dirty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57163" y="106363"/>
            <a:ext cx="390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Tx/>
              <a:buChar char="★"/>
            </a:pPr>
            <a:r>
              <a:rPr lang="en-US" altLang="zh-CN" sz="3200" b="1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latin typeface="宋体" pitchFamily="2" charset="-122"/>
              </a:rPr>
              <a:t>工作过程（</a:t>
            </a:r>
            <a:r>
              <a:rPr lang="zh-CN" altLang="en-US" sz="2800" b="1">
                <a:latin typeface="宋体" pitchFamily="2" charset="-122"/>
              </a:rPr>
              <a:t>发送</a:t>
            </a:r>
            <a:r>
              <a:rPr lang="zh-CN" altLang="zh-CN" sz="2800" b="1">
                <a:latin typeface="宋体" pitchFamily="2" charset="-122"/>
              </a:rPr>
              <a:t>）</a:t>
            </a:r>
            <a:endParaRPr lang="zh-CN" altLang="en-US" sz="2800" b="1">
              <a:latin typeface="宋体" pitchFamily="2" charset="-122"/>
            </a:endParaRP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57200" y="669925"/>
            <a:ext cx="8153400" cy="6111875"/>
            <a:chOff x="288" y="422"/>
            <a:chExt cx="5136" cy="3850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1559" y="614"/>
              <a:ext cx="1956" cy="250"/>
            </a:xfrm>
            <a:prstGeom prst="rect">
              <a:avLst/>
            </a:prstGeom>
            <a:solidFill>
              <a:srgbClr val="8BFFE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高层有数据发送（</a:t>
              </a:r>
              <a:r>
                <a:rPr lang="en-US" altLang="zh-CN" sz="2000" b="1"/>
                <a:t>LLC</a:t>
              </a:r>
              <a:r>
                <a:rPr lang="zh-CN" altLang="en-US" sz="2000" b="1"/>
                <a:t>）</a:t>
              </a:r>
            </a:p>
          </p:txBody>
        </p:sp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1880" y="1046"/>
              <a:ext cx="1096" cy="250"/>
            </a:xfrm>
            <a:prstGeom prst="rect">
              <a:avLst/>
            </a:prstGeom>
            <a:solidFill>
              <a:srgbClr val="8BFFE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封装</a:t>
              </a:r>
              <a:r>
                <a:rPr lang="en-US" altLang="zh-CN" sz="2000" b="1"/>
                <a:t>MAC</a:t>
              </a:r>
              <a:r>
                <a:rPr lang="zh-CN" altLang="en-US" sz="2000" b="1"/>
                <a:t>帧</a:t>
              </a: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2074" y="1420"/>
              <a:ext cx="756" cy="250"/>
            </a:xfrm>
            <a:prstGeom prst="rect">
              <a:avLst/>
            </a:prstGeom>
            <a:solidFill>
              <a:srgbClr val="FF87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侦听媒体</a:t>
              </a: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1632" y="1766"/>
              <a:ext cx="1876" cy="2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媒体上有无数据在传输？</a:t>
              </a:r>
            </a:p>
          </p:txBody>
        </p:sp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1104" y="2236"/>
              <a:ext cx="916" cy="25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按策略退避</a:t>
              </a:r>
            </a:p>
          </p:txBody>
        </p:sp>
        <p:sp>
          <p:nvSpPr>
            <p:cNvPr id="52235" name="Text Box 10"/>
            <p:cNvSpPr txBox="1">
              <a:spLocks noChangeArrowheads="1"/>
            </p:cNvSpPr>
            <p:nvPr/>
          </p:nvSpPr>
          <p:spPr bwMode="auto">
            <a:xfrm>
              <a:off x="3274" y="2678"/>
              <a:ext cx="756" cy="25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发送数据</a:t>
              </a:r>
            </a:p>
          </p:txBody>
        </p:sp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778" y="2678"/>
              <a:ext cx="1396" cy="2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退避时间是否到？</a:t>
              </a:r>
            </a:p>
          </p:txBody>
        </p:sp>
        <p:sp>
          <p:nvSpPr>
            <p:cNvPr id="52237" name="Text Box 12"/>
            <p:cNvSpPr txBox="1">
              <a:spLocks noChangeArrowheads="1"/>
            </p:cNvSpPr>
            <p:nvPr/>
          </p:nvSpPr>
          <p:spPr bwMode="auto">
            <a:xfrm>
              <a:off x="2880" y="3110"/>
              <a:ext cx="1633" cy="2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/>
                <a:t>发送数据是否冲突？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816" y="3254"/>
              <a:ext cx="1556" cy="250"/>
            </a:xfrm>
            <a:prstGeom prst="rect">
              <a:avLst/>
            </a:prstGeom>
            <a:solidFill>
              <a:srgbClr val="CC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退避次数是否超过？</a:t>
              </a:r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874" y="3878"/>
              <a:ext cx="1406" cy="250"/>
            </a:xfrm>
            <a:prstGeom prst="rect">
              <a:avLst/>
            </a:prstGeom>
            <a:solidFill>
              <a:srgbClr val="FFAC73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通知</a:t>
              </a:r>
              <a:r>
                <a:rPr lang="en-US" altLang="zh-CN" sz="2000" b="1"/>
                <a:t>LLC</a:t>
              </a:r>
              <a:r>
                <a:rPr lang="zh-CN" altLang="en-US" sz="2000" b="1"/>
                <a:t>网络太忙</a:t>
              </a:r>
            </a:p>
          </p:txBody>
        </p:sp>
        <p:sp>
          <p:nvSpPr>
            <p:cNvPr id="52240" name="Line 15"/>
            <p:cNvSpPr>
              <a:spLocks noChangeShapeType="1"/>
            </p:cNvSpPr>
            <p:nvPr/>
          </p:nvSpPr>
          <p:spPr bwMode="auto">
            <a:xfrm>
              <a:off x="2458" y="85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Line 16"/>
            <p:cNvSpPr>
              <a:spLocks noChangeShapeType="1"/>
            </p:cNvSpPr>
            <p:nvPr/>
          </p:nvSpPr>
          <p:spPr bwMode="auto">
            <a:xfrm>
              <a:off x="2448" y="12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Line 17"/>
            <p:cNvSpPr>
              <a:spLocks noChangeShapeType="1"/>
            </p:cNvSpPr>
            <p:nvPr/>
          </p:nvSpPr>
          <p:spPr bwMode="auto">
            <a:xfrm>
              <a:off x="2448" y="162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Line 18"/>
            <p:cNvSpPr>
              <a:spLocks noChangeShapeType="1"/>
            </p:cNvSpPr>
            <p:nvPr/>
          </p:nvSpPr>
          <p:spPr bwMode="auto">
            <a:xfrm flipH="1">
              <a:off x="476" y="1933"/>
              <a:ext cx="1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Line 19"/>
            <p:cNvSpPr>
              <a:spLocks noChangeShapeType="1"/>
            </p:cNvSpPr>
            <p:nvPr/>
          </p:nvSpPr>
          <p:spPr bwMode="auto">
            <a:xfrm>
              <a:off x="3130" y="2006"/>
              <a:ext cx="27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Text Box 20"/>
            <p:cNvSpPr txBox="1">
              <a:spLocks noChangeArrowheads="1"/>
            </p:cNvSpPr>
            <p:nvPr/>
          </p:nvSpPr>
          <p:spPr bwMode="auto">
            <a:xfrm>
              <a:off x="1111" y="170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有</a:t>
              </a:r>
            </a:p>
          </p:txBody>
        </p:sp>
        <p:sp>
          <p:nvSpPr>
            <p:cNvPr id="52246" name="Text Box 21"/>
            <p:cNvSpPr txBox="1">
              <a:spLocks noChangeArrowheads="1"/>
            </p:cNvSpPr>
            <p:nvPr/>
          </p:nvSpPr>
          <p:spPr bwMode="auto">
            <a:xfrm>
              <a:off x="3408" y="195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无</a:t>
              </a:r>
            </a:p>
          </p:txBody>
        </p:sp>
        <p:sp>
          <p:nvSpPr>
            <p:cNvPr id="52247" name="Line 22"/>
            <p:cNvSpPr>
              <a:spLocks noChangeShapeType="1"/>
            </p:cNvSpPr>
            <p:nvPr/>
          </p:nvSpPr>
          <p:spPr bwMode="auto">
            <a:xfrm>
              <a:off x="1498" y="248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23"/>
            <p:cNvSpPr>
              <a:spLocks noChangeShapeType="1"/>
            </p:cNvSpPr>
            <p:nvPr/>
          </p:nvSpPr>
          <p:spPr bwMode="auto">
            <a:xfrm flipH="1">
              <a:off x="624" y="277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24"/>
            <p:cNvSpPr>
              <a:spLocks noChangeShapeType="1"/>
            </p:cNvSpPr>
            <p:nvPr/>
          </p:nvSpPr>
          <p:spPr bwMode="auto">
            <a:xfrm flipH="1">
              <a:off x="624" y="234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25"/>
            <p:cNvSpPr>
              <a:spLocks noChangeShapeType="1"/>
            </p:cNvSpPr>
            <p:nvPr/>
          </p:nvSpPr>
          <p:spPr bwMode="auto">
            <a:xfrm>
              <a:off x="672" y="234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Text Box 26"/>
            <p:cNvSpPr txBox="1">
              <a:spLocks noChangeArrowheads="1"/>
            </p:cNvSpPr>
            <p:nvPr/>
          </p:nvSpPr>
          <p:spPr bwMode="auto">
            <a:xfrm>
              <a:off x="528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未到</a:t>
              </a:r>
            </a:p>
          </p:txBody>
        </p:sp>
        <p:sp>
          <p:nvSpPr>
            <p:cNvPr id="52252" name="Line 27"/>
            <p:cNvSpPr>
              <a:spLocks noChangeShapeType="1"/>
            </p:cNvSpPr>
            <p:nvPr/>
          </p:nvSpPr>
          <p:spPr bwMode="auto">
            <a:xfrm>
              <a:off x="1498" y="291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Text Box 28"/>
            <p:cNvSpPr txBox="1">
              <a:spLocks noChangeArrowheads="1"/>
            </p:cNvSpPr>
            <p:nvPr/>
          </p:nvSpPr>
          <p:spPr bwMode="auto">
            <a:xfrm>
              <a:off x="1488" y="295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已到</a:t>
              </a:r>
            </a:p>
          </p:txBody>
        </p:sp>
        <p:sp>
          <p:nvSpPr>
            <p:cNvPr id="52254" name="Line 29"/>
            <p:cNvSpPr>
              <a:spLocks noChangeShapeType="1"/>
            </p:cNvSpPr>
            <p:nvPr/>
          </p:nvSpPr>
          <p:spPr bwMode="auto">
            <a:xfrm flipH="1">
              <a:off x="480" y="33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Line 30"/>
            <p:cNvSpPr>
              <a:spLocks noChangeShapeType="1"/>
            </p:cNvSpPr>
            <p:nvPr/>
          </p:nvSpPr>
          <p:spPr bwMode="auto">
            <a:xfrm>
              <a:off x="480" y="1526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6" name="Line 31"/>
            <p:cNvSpPr>
              <a:spLocks noChangeShapeType="1"/>
            </p:cNvSpPr>
            <p:nvPr/>
          </p:nvSpPr>
          <p:spPr bwMode="auto">
            <a:xfrm>
              <a:off x="480" y="1526"/>
              <a:ext cx="1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Text Box 32"/>
            <p:cNvSpPr txBox="1">
              <a:spLocks noChangeArrowheads="1"/>
            </p:cNvSpPr>
            <p:nvPr/>
          </p:nvSpPr>
          <p:spPr bwMode="auto">
            <a:xfrm>
              <a:off x="288" y="338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未超过</a:t>
              </a:r>
            </a:p>
          </p:txBody>
        </p:sp>
        <p:sp>
          <p:nvSpPr>
            <p:cNvPr id="52258" name="Line 33"/>
            <p:cNvSpPr>
              <a:spLocks noChangeShapeType="1"/>
            </p:cNvSpPr>
            <p:nvPr/>
          </p:nvSpPr>
          <p:spPr bwMode="auto">
            <a:xfrm>
              <a:off x="1488" y="349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Text Box 34"/>
            <p:cNvSpPr txBox="1">
              <a:spLocks noChangeArrowheads="1"/>
            </p:cNvSpPr>
            <p:nvPr/>
          </p:nvSpPr>
          <p:spPr bwMode="auto">
            <a:xfrm>
              <a:off x="1612" y="358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已超过</a:t>
              </a:r>
            </a:p>
          </p:txBody>
        </p:sp>
        <p:sp>
          <p:nvSpPr>
            <p:cNvPr id="52260" name="Line 35"/>
            <p:cNvSpPr>
              <a:spLocks noChangeShapeType="1"/>
            </p:cNvSpPr>
            <p:nvPr/>
          </p:nvSpPr>
          <p:spPr bwMode="auto">
            <a:xfrm>
              <a:off x="3648" y="290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1" name="Line 36"/>
            <p:cNvSpPr>
              <a:spLocks noChangeShapeType="1"/>
            </p:cNvSpPr>
            <p:nvPr/>
          </p:nvSpPr>
          <p:spPr bwMode="auto">
            <a:xfrm>
              <a:off x="2688" y="320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37"/>
            <p:cNvSpPr>
              <a:spLocks noChangeShapeType="1"/>
            </p:cNvSpPr>
            <p:nvPr/>
          </p:nvSpPr>
          <p:spPr bwMode="auto">
            <a:xfrm flipH="1">
              <a:off x="2688" y="282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38"/>
            <p:cNvSpPr>
              <a:spLocks noChangeShapeType="1"/>
            </p:cNvSpPr>
            <p:nvPr/>
          </p:nvSpPr>
          <p:spPr bwMode="auto">
            <a:xfrm flipH="1" flipV="1">
              <a:off x="2016" y="239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39"/>
            <p:cNvSpPr txBox="1">
              <a:spLocks noChangeArrowheads="1"/>
            </p:cNvSpPr>
            <p:nvPr/>
          </p:nvSpPr>
          <p:spPr bwMode="auto">
            <a:xfrm>
              <a:off x="2544" y="324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冲突</a:t>
              </a:r>
            </a:p>
          </p:txBody>
        </p:sp>
        <p:sp>
          <p:nvSpPr>
            <p:cNvPr id="52265" name="Text Box 40"/>
            <p:cNvSpPr txBox="1">
              <a:spLocks noChangeArrowheads="1"/>
            </p:cNvSpPr>
            <p:nvPr/>
          </p:nvSpPr>
          <p:spPr bwMode="auto">
            <a:xfrm>
              <a:off x="3648" y="338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无冲突</a:t>
              </a:r>
            </a:p>
          </p:txBody>
        </p:sp>
        <p:sp>
          <p:nvSpPr>
            <p:cNvPr id="52266" name="Text Box 41"/>
            <p:cNvSpPr txBox="1">
              <a:spLocks noChangeArrowheads="1"/>
            </p:cNvSpPr>
            <p:nvPr/>
          </p:nvSpPr>
          <p:spPr bwMode="auto">
            <a:xfrm>
              <a:off x="3312" y="3628"/>
              <a:ext cx="712" cy="2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等待</a:t>
              </a:r>
              <a:r>
                <a:rPr lang="en-US" altLang="zh-CN" sz="2000" b="1"/>
                <a:t>Ack</a:t>
              </a:r>
            </a:p>
          </p:txBody>
        </p:sp>
        <p:sp>
          <p:nvSpPr>
            <p:cNvPr id="52267" name="Line 42"/>
            <p:cNvSpPr>
              <a:spLocks noChangeShapeType="1"/>
            </p:cNvSpPr>
            <p:nvPr/>
          </p:nvSpPr>
          <p:spPr bwMode="auto">
            <a:xfrm>
              <a:off x="3648" y="344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Line 43"/>
            <p:cNvSpPr>
              <a:spLocks noChangeShapeType="1"/>
            </p:cNvSpPr>
            <p:nvPr/>
          </p:nvSpPr>
          <p:spPr bwMode="auto">
            <a:xfrm>
              <a:off x="3984" y="378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9" name="Line 44"/>
            <p:cNvSpPr>
              <a:spLocks noChangeShapeType="1"/>
            </p:cNvSpPr>
            <p:nvPr/>
          </p:nvSpPr>
          <p:spPr bwMode="auto">
            <a:xfrm>
              <a:off x="5424" y="566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45"/>
            <p:cNvSpPr>
              <a:spLocks noChangeShapeType="1"/>
            </p:cNvSpPr>
            <p:nvPr/>
          </p:nvSpPr>
          <p:spPr bwMode="auto">
            <a:xfrm flipH="1">
              <a:off x="2506" y="518"/>
              <a:ext cx="2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1" name="Line 46"/>
            <p:cNvSpPr>
              <a:spLocks noChangeShapeType="1"/>
            </p:cNvSpPr>
            <p:nvPr/>
          </p:nvSpPr>
          <p:spPr bwMode="auto">
            <a:xfrm>
              <a:off x="2458" y="42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Text Box 47"/>
            <p:cNvSpPr txBox="1">
              <a:spLocks noChangeArrowheads="1"/>
            </p:cNvSpPr>
            <p:nvPr/>
          </p:nvSpPr>
          <p:spPr bwMode="auto">
            <a:xfrm>
              <a:off x="2208" y="2572"/>
              <a:ext cx="756" cy="250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强化冲突</a:t>
              </a:r>
            </a:p>
          </p:txBody>
        </p:sp>
        <p:sp>
          <p:nvSpPr>
            <p:cNvPr id="52273" name="Text Box 48"/>
            <p:cNvSpPr txBox="1">
              <a:spLocks noChangeArrowheads="1"/>
            </p:cNvSpPr>
            <p:nvPr/>
          </p:nvSpPr>
          <p:spPr bwMode="auto">
            <a:xfrm>
              <a:off x="3059" y="2236"/>
              <a:ext cx="1476" cy="2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等待</a:t>
              </a:r>
              <a:r>
                <a:rPr lang="en-US" altLang="zh-CN" sz="2000" b="1">
                  <a:latin typeface="楷体"/>
                  <a:ea typeface="楷体"/>
                  <a:cs typeface="楷体"/>
                </a:rPr>
                <a:t>9.6us</a:t>
              </a:r>
              <a:r>
                <a:rPr lang="zh-CN" altLang="en-US" sz="2000" b="1">
                  <a:latin typeface="楷体"/>
                  <a:ea typeface="楷体"/>
                  <a:cs typeface="楷体"/>
                </a:rPr>
                <a:t>仍空闲？</a:t>
              </a:r>
            </a:p>
          </p:txBody>
        </p:sp>
        <p:sp>
          <p:nvSpPr>
            <p:cNvPr id="52274" name="Line 49"/>
            <p:cNvSpPr>
              <a:spLocks noChangeShapeType="1"/>
            </p:cNvSpPr>
            <p:nvPr/>
          </p:nvSpPr>
          <p:spPr bwMode="auto">
            <a:xfrm>
              <a:off x="3648" y="251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5" name="Text Box 50"/>
            <p:cNvSpPr txBox="1">
              <a:spLocks noChangeArrowheads="1"/>
            </p:cNvSpPr>
            <p:nvPr/>
          </p:nvSpPr>
          <p:spPr bwMode="auto">
            <a:xfrm>
              <a:off x="3644" y="2486"/>
              <a:ext cx="1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Y</a:t>
              </a:r>
            </a:p>
          </p:txBody>
        </p:sp>
        <p:sp>
          <p:nvSpPr>
            <p:cNvPr id="52276" name="Line 51"/>
            <p:cNvSpPr>
              <a:spLocks noChangeShapeType="1"/>
            </p:cNvSpPr>
            <p:nvPr/>
          </p:nvSpPr>
          <p:spPr bwMode="auto">
            <a:xfrm>
              <a:off x="2880" y="152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7" name="Line 52"/>
            <p:cNvSpPr>
              <a:spLocks noChangeShapeType="1"/>
            </p:cNvSpPr>
            <p:nvPr/>
          </p:nvSpPr>
          <p:spPr bwMode="auto">
            <a:xfrm>
              <a:off x="3936" y="152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8" name="Text Box 53"/>
            <p:cNvSpPr txBox="1">
              <a:spLocks noChangeArrowheads="1"/>
            </p:cNvSpPr>
            <p:nvPr/>
          </p:nvSpPr>
          <p:spPr bwMode="auto">
            <a:xfrm>
              <a:off x="3984" y="1948"/>
              <a:ext cx="1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N</a:t>
              </a:r>
            </a:p>
          </p:txBody>
        </p:sp>
        <p:sp>
          <p:nvSpPr>
            <p:cNvPr id="52279" name="Text Box 54"/>
            <p:cNvSpPr txBox="1">
              <a:spLocks noChangeArrowheads="1"/>
            </p:cNvSpPr>
            <p:nvPr/>
          </p:nvSpPr>
          <p:spPr bwMode="auto">
            <a:xfrm>
              <a:off x="3312" y="4022"/>
              <a:ext cx="756" cy="25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发送成功</a:t>
              </a:r>
            </a:p>
          </p:txBody>
        </p:sp>
        <p:sp>
          <p:nvSpPr>
            <p:cNvPr id="52280" name="Line 55"/>
            <p:cNvSpPr>
              <a:spLocks noChangeShapeType="1"/>
            </p:cNvSpPr>
            <p:nvPr/>
          </p:nvSpPr>
          <p:spPr bwMode="auto">
            <a:xfrm flipV="1">
              <a:off x="4032" y="416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1" name="Text Box 56"/>
            <p:cNvSpPr txBox="1">
              <a:spLocks noChangeArrowheads="1"/>
            </p:cNvSpPr>
            <p:nvPr/>
          </p:nvSpPr>
          <p:spPr bwMode="auto">
            <a:xfrm>
              <a:off x="4176" y="353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超时</a:t>
              </a:r>
            </a:p>
          </p:txBody>
        </p:sp>
        <p:sp>
          <p:nvSpPr>
            <p:cNvPr id="52282" name="Line 57"/>
            <p:cNvSpPr>
              <a:spLocks noChangeShapeType="1"/>
            </p:cNvSpPr>
            <p:nvPr/>
          </p:nvSpPr>
          <p:spPr bwMode="auto">
            <a:xfrm>
              <a:off x="4800" y="291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3" name="Line 58"/>
            <p:cNvSpPr>
              <a:spLocks noChangeShapeType="1"/>
            </p:cNvSpPr>
            <p:nvPr/>
          </p:nvSpPr>
          <p:spPr bwMode="auto">
            <a:xfrm>
              <a:off x="3648" y="387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4" name="Line 59"/>
            <p:cNvSpPr>
              <a:spLocks noChangeShapeType="1"/>
            </p:cNvSpPr>
            <p:nvPr/>
          </p:nvSpPr>
          <p:spPr bwMode="auto">
            <a:xfrm flipV="1">
              <a:off x="4032" y="282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5" name="Line 60"/>
            <p:cNvSpPr>
              <a:spLocks noChangeShapeType="1"/>
            </p:cNvSpPr>
            <p:nvPr/>
          </p:nvSpPr>
          <p:spPr bwMode="auto">
            <a:xfrm flipH="1">
              <a:off x="336" y="397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Line 61"/>
            <p:cNvSpPr>
              <a:spLocks noChangeShapeType="1"/>
            </p:cNvSpPr>
            <p:nvPr/>
          </p:nvSpPr>
          <p:spPr bwMode="auto">
            <a:xfrm flipV="1">
              <a:off x="336" y="470"/>
              <a:ext cx="0" cy="3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Line 62"/>
            <p:cNvSpPr>
              <a:spLocks noChangeShapeType="1"/>
            </p:cNvSpPr>
            <p:nvPr/>
          </p:nvSpPr>
          <p:spPr bwMode="auto">
            <a:xfrm>
              <a:off x="336" y="51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Text Box 63"/>
            <p:cNvSpPr txBox="1">
              <a:spLocks noChangeArrowheads="1"/>
            </p:cNvSpPr>
            <p:nvPr/>
          </p:nvSpPr>
          <p:spPr bwMode="auto">
            <a:xfrm>
              <a:off x="4416" y="2678"/>
              <a:ext cx="676" cy="25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</a:rPr>
                <a:t>超时</a:t>
              </a:r>
              <a:r>
                <a:rPr lang="en-US" altLang="zh-CN" sz="2000" b="1">
                  <a:solidFill>
                    <a:srgbClr val="FF0000"/>
                  </a:solidFill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</a:rPr>
                <a:t>次</a:t>
              </a:r>
            </a:p>
          </p:txBody>
        </p:sp>
        <p:sp>
          <p:nvSpPr>
            <p:cNvPr id="52289" name="Line 64"/>
            <p:cNvSpPr>
              <a:spLocks noChangeShapeType="1"/>
            </p:cNvSpPr>
            <p:nvPr/>
          </p:nvSpPr>
          <p:spPr bwMode="auto">
            <a:xfrm>
              <a:off x="5088" y="282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0" name="Text Box 65"/>
            <p:cNvSpPr txBox="1">
              <a:spLocks noChangeArrowheads="1"/>
            </p:cNvSpPr>
            <p:nvPr/>
          </p:nvSpPr>
          <p:spPr bwMode="auto">
            <a:xfrm>
              <a:off x="5078" y="263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Y</a:t>
              </a:r>
            </a:p>
          </p:txBody>
        </p:sp>
        <p:sp>
          <p:nvSpPr>
            <p:cNvPr id="52291" name="Text Box 66"/>
            <p:cNvSpPr txBox="1">
              <a:spLocks noChangeArrowheads="1"/>
            </p:cNvSpPr>
            <p:nvPr/>
          </p:nvSpPr>
          <p:spPr bwMode="auto">
            <a:xfrm>
              <a:off x="4080" y="2630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N</a:t>
              </a:r>
            </a:p>
          </p:txBody>
        </p:sp>
      </p:grpSp>
      <p:sp>
        <p:nvSpPr>
          <p:cNvPr id="52229" name="Text Box 67"/>
          <p:cNvSpPr txBox="1">
            <a:spLocks noChangeArrowheads="1"/>
          </p:cNvSpPr>
          <p:nvPr/>
        </p:nvSpPr>
        <p:spPr bwMode="auto">
          <a:xfrm>
            <a:off x="8042275" y="4535488"/>
            <a:ext cx="45878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1800" b="1"/>
              <a:t>失败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ChangeArrowheads="1"/>
          </p:cNvSpPr>
          <p:nvPr/>
        </p:nvSpPr>
        <p:spPr bwMode="auto">
          <a:xfrm>
            <a:off x="228600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2725" y="115888"/>
            <a:ext cx="55737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zh-CN" altLang="en-US" sz="2800" b="1" dirty="0">
                <a:latin typeface="+mn-ea"/>
                <a:ea typeface="+mn-ea"/>
              </a:rPr>
              <a:t>前期内容回顾（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 smtClean="0">
                <a:latin typeface="+mn-ea"/>
                <a:ea typeface="+mn-ea"/>
              </a:rPr>
              <a:t>月</a:t>
            </a:r>
            <a:r>
              <a:rPr lang="en-US" altLang="zh-CN" sz="2800" b="1" dirty="0" smtClean="0">
                <a:latin typeface="+mn-ea"/>
                <a:ea typeface="+mn-ea"/>
              </a:rPr>
              <a:t>17</a:t>
            </a:r>
            <a:r>
              <a:rPr lang="zh-CN" altLang="en-US" sz="2800" b="1" dirty="0" smtClean="0">
                <a:latin typeface="+mn-ea"/>
                <a:ea typeface="+mn-ea"/>
              </a:rPr>
              <a:t>日</a:t>
            </a:r>
            <a:r>
              <a:rPr lang="zh-CN" altLang="en-US" sz="2800" b="1" dirty="0">
                <a:latin typeface="+mn-ea"/>
                <a:ea typeface="+mn-ea"/>
              </a:rPr>
              <a:t>）：</a:t>
            </a:r>
            <a:endParaRPr lang="zh-CN" altLang="en-US" b="1" dirty="0">
              <a:latin typeface="+mn-ea"/>
              <a:ea typeface="+mn-ea"/>
            </a:endParaRP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512751" y="895119"/>
            <a:ext cx="7820050" cy="2740022"/>
            <a:chOff x="251" y="1525"/>
            <a:chExt cx="5305" cy="2087"/>
          </a:xfrm>
        </p:grpSpPr>
        <p:sp>
          <p:nvSpPr>
            <p:cNvPr id="50" name="Rectangle 119"/>
            <p:cNvSpPr>
              <a:spLocks noChangeArrowheads="1"/>
            </p:cNvSpPr>
            <p:nvPr/>
          </p:nvSpPr>
          <p:spPr bwMode="auto">
            <a:xfrm>
              <a:off x="884" y="1752"/>
              <a:ext cx="4672" cy="27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120"/>
            <p:cNvSpPr>
              <a:spLocks noChangeArrowheads="1"/>
            </p:cNvSpPr>
            <p:nvPr/>
          </p:nvSpPr>
          <p:spPr bwMode="auto">
            <a:xfrm>
              <a:off x="884" y="2024"/>
              <a:ext cx="4672" cy="68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121"/>
            <p:cNvSpPr>
              <a:spLocks noChangeArrowheads="1"/>
            </p:cNvSpPr>
            <p:nvPr/>
          </p:nvSpPr>
          <p:spPr bwMode="auto">
            <a:xfrm>
              <a:off x="884" y="2704"/>
              <a:ext cx="4672" cy="7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22"/>
            <p:cNvSpPr>
              <a:spLocks noChangeArrowheads="1"/>
            </p:cNvSpPr>
            <p:nvPr/>
          </p:nvSpPr>
          <p:spPr bwMode="auto">
            <a:xfrm>
              <a:off x="912" y="1752"/>
              <a:ext cx="3840" cy="17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123"/>
            <p:cNvSpPr>
              <a:spLocks noChangeShapeType="1"/>
            </p:cNvSpPr>
            <p:nvPr/>
          </p:nvSpPr>
          <p:spPr bwMode="auto">
            <a:xfrm>
              <a:off x="912" y="2024"/>
              <a:ext cx="42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24"/>
            <p:cNvSpPr txBox="1">
              <a:spLocks noChangeArrowheads="1"/>
            </p:cNvSpPr>
            <p:nvPr/>
          </p:nvSpPr>
          <p:spPr bwMode="auto">
            <a:xfrm>
              <a:off x="1985" y="1748"/>
              <a:ext cx="1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</a:rPr>
                <a:t>LLC</a:t>
              </a:r>
              <a:r>
                <a:rPr lang="zh-CN" altLang="zh-CN" sz="1800" b="1">
                  <a:solidFill>
                    <a:srgbClr val="FF0000"/>
                  </a:solidFill>
                </a:rPr>
                <a:t>逻辑链路控制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56" name="Text Box 125"/>
            <p:cNvSpPr txBox="1">
              <a:spLocks noChangeArrowheads="1"/>
            </p:cNvSpPr>
            <p:nvPr/>
          </p:nvSpPr>
          <p:spPr bwMode="auto">
            <a:xfrm>
              <a:off x="1338" y="2059"/>
              <a:ext cx="771" cy="237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800" b="1"/>
                <a:t>数据封装 </a:t>
              </a:r>
              <a:endParaRPr lang="zh-CN" altLang="en-US" sz="1800"/>
            </a:p>
          </p:txBody>
        </p:sp>
        <p:sp>
          <p:nvSpPr>
            <p:cNvPr id="57" name="Text Box 126"/>
            <p:cNvSpPr txBox="1">
              <a:spLocks noChangeArrowheads="1"/>
            </p:cNvSpPr>
            <p:nvPr/>
          </p:nvSpPr>
          <p:spPr bwMode="auto">
            <a:xfrm>
              <a:off x="1235" y="2422"/>
              <a:ext cx="1282" cy="237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发送媒体访问管理</a:t>
              </a:r>
              <a:endParaRPr lang="zh-CN" altLang="en-US" sz="1800"/>
            </a:p>
          </p:txBody>
        </p:sp>
        <p:sp>
          <p:nvSpPr>
            <p:cNvPr id="58" name="Text Box 127"/>
            <p:cNvSpPr txBox="1">
              <a:spLocks noChangeArrowheads="1"/>
            </p:cNvSpPr>
            <p:nvPr/>
          </p:nvSpPr>
          <p:spPr bwMode="auto">
            <a:xfrm>
              <a:off x="1253" y="2795"/>
              <a:ext cx="992" cy="237"/>
            </a:xfrm>
            <a:prstGeom prst="rect">
              <a:avLst/>
            </a:prstGeom>
            <a:solidFill>
              <a:srgbClr val="FF69B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发送数据编码</a:t>
              </a:r>
            </a:p>
          </p:txBody>
        </p:sp>
        <p:sp>
          <p:nvSpPr>
            <p:cNvPr id="59" name="Text Box 128"/>
            <p:cNvSpPr txBox="1">
              <a:spLocks noChangeArrowheads="1"/>
            </p:cNvSpPr>
            <p:nvPr/>
          </p:nvSpPr>
          <p:spPr bwMode="auto">
            <a:xfrm>
              <a:off x="3152" y="2059"/>
              <a:ext cx="702" cy="237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数据拆封</a:t>
              </a:r>
            </a:p>
          </p:txBody>
        </p:sp>
        <p:sp>
          <p:nvSpPr>
            <p:cNvPr id="60" name="Text Box 129"/>
            <p:cNvSpPr txBox="1">
              <a:spLocks noChangeArrowheads="1"/>
            </p:cNvSpPr>
            <p:nvPr/>
          </p:nvSpPr>
          <p:spPr bwMode="auto">
            <a:xfrm>
              <a:off x="2880" y="2422"/>
              <a:ext cx="1282" cy="237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接收媒体访问管理</a:t>
              </a:r>
              <a:endParaRPr lang="zh-CN" altLang="en-US" sz="1800"/>
            </a:p>
          </p:txBody>
        </p:sp>
        <p:sp>
          <p:nvSpPr>
            <p:cNvPr id="61" name="Text Box 130"/>
            <p:cNvSpPr txBox="1">
              <a:spLocks noChangeArrowheads="1"/>
            </p:cNvSpPr>
            <p:nvPr/>
          </p:nvSpPr>
          <p:spPr bwMode="auto">
            <a:xfrm>
              <a:off x="3107" y="2795"/>
              <a:ext cx="992" cy="237"/>
            </a:xfrm>
            <a:prstGeom prst="rect">
              <a:avLst/>
            </a:prstGeom>
            <a:solidFill>
              <a:srgbClr val="FF69B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接收数据解码</a:t>
              </a:r>
              <a:endParaRPr lang="zh-CN" altLang="en-US" sz="1800"/>
            </a:p>
          </p:txBody>
        </p:sp>
        <p:sp>
          <p:nvSpPr>
            <p:cNvPr id="62" name="Text Box 131"/>
            <p:cNvSpPr txBox="1">
              <a:spLocks noChangeArrowheads="1"/>
            </p:cNvSpPr>
            <p:nvPr/>
          </p:nvSpPr>
          <p:spPr bwMode="auto">
            <a:xfrm>
              <a:off x="1248" y="3148"/>
              <a:ext cx="2976" cy="237"/>
            </a:xfrm>
            <a:prstGeom prst="rect">
              <a:avLst/>
            </a:prstGeom>
            <a:solidFill>
              <a:srgbClr val="73D57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/>
                <a:t>物  理  媒  体  接  口</a:t>
              </a:r>
            </a:p>
          </p:txBody>
        </p:sp>
        <p:sp>
          <p:nvSpPr>
            <p:cNvPr id="63" name="Rectangle 132"/>
            <p:cNvSpPr>
              <a:spLocks noChangeArrowheads="1"/>
            </p:cNvSpPr>
            <p:nvPr/>
          </p:nvSpPr>
          <p:spPr bwMode="auto">
            <a:xfrm>
              <a:off x="612" y="3521"/>
              <a:ext cx="456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133"/>
            <p:cNvSpPr>
              <a:spLocks noChangeShapeType="1"/>
            </p:cNvSpPr>
            <p:nvPr/>
          </p:nvSpPr>
          <p:spPr bwMode="auto">
            <a:xfrm>
              <a:off x="2699" y="338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34"/>
            <p:cNvSpPr>
              <a:spLocks noChangeShapeType="1"/>
            </p:cNvSpPr>
            <p:nvPr/>
          </p:nvSpPr>
          <p:spPr bwMode="auto">
            <a:xfrm>
              <a:off x="1746" y="16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135"/>
            <p:cNvSpPr>
              <a:spLocks noChangeShapeType="1"/>
            </p:cNvSpPr>
            <p:nvPr/>
          </p:nvSpPr>
          <p:spPr bwMode="auto">
            <a:xfrm>
              <a:off x="1746" y="2285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36"/>
            <p:cNvSpPr>
              <a:spLocks noChangeShapeType="1"/>
            </p:cNvSpPr>
            <p:nvPr/>
          </p:nvSpPr>
          <p:spPr bwMode="auto">
            <a:xfrm>
              <a:off x="1746" y="265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37"/>
            <p:cNvSpPr>
              <a:spLocks noChangeShapeType="1"/>
            </p:cNvSpPr>
            <p:nvPr/>
          </p:nvSpPr>
          <p:spPr bwMode="auto">
            <a:xfrm>
              <a:off x="1746" y="3022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38"/>
            <p:cNvSpPr>
              <a:spLocks noChangeShapeType="1"/>
            </p:cNvSpPr>
            <p:nvPr/>
          </p:nvSpPr>
          <p:spPr bwMode="auto">
            <a:xfrm flipV="1">
              <a:off x="3560" y="302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39"/>
            <p:cNvSpPr>
              <a:spLocks noChangeShapeType="1"/>
            </p:cNvSpPr>
            <p:nvPr/>
          </p:nvSpPr>
          <p:spPr bwMode="auto">
            <a:xfrm flipV="1">
              <a:off x="3560" y="2646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140"/>
            <p:cNvSpPr>
              <a:spLocks noChangeShapeType="1"/>
            </p:cNvSpPr>
            <p:nvPr/>
          </p:nvSpPr>
          <p:spPr bwMode="auto">
            <a:xfrm flipV="1">
              <a:off x="3515" y="22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141"/>
            <p:cNvSpPr>
              <a:spLocks noChangeShapeType="1"/>
            </p:cNvSpPr>
            <p:nvPr/>
          </p:nvSpPr>
          <p:spPr bwMode="auto">
            <a:xfrm flipH="1" flipV="1">
              <a:off x="3470" y="166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42"/>
            <p:cNvSpPr>
              <a:spLocks noChangeShapeType="1"/>
            </p:cNvSpPr>
            <p:nvPr/>
          </p:nvSpPr>
          <p:spPr bwMode="auto">
            <a:xfrm>
              <a:off x="385" y="1752"/>
              <a:ext cx="47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43"/>
            <p:cNvSpPr txBox="1">
              <a:spLocks noChangeArrowheads="1"/>
            </p:cNvSpPr>
            <p:nvPr/>
          </p:nvSpPr>
          <p:spPr bwMode="auto">
            <a:xfrm>
              <a:off x="2426" y="1525"/>
              <a:ext cx="8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FF"/>
                  </a:solidFill>
                </a:rPr>
                <a:t>用    户     层</a:t>
              </a:r>
            </a:p>
          </p:txBody>
        </p:sp>
        <p:sp>
          <p:nvSpPr>
            <p:cNvPr id="75" name="Text Box 144"/>
            <p:cNvSpPr txBox="1">
              <a:spLocks noChangeArrowheads="1"/>
            </p:cNvSpPr>
            <p:nvPr/>
          </p:nvSpPr>
          <p:spPr bwMode="auto">
            <a:xfrm>
              <a:off x="251" y="338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线路</a:t>
              </a:r>
            </a:p>
          </p:txBody>
        </p:sp>
        <p:sp>
          <p:nvSpPr>
            <p:cNvPr id="76" name="Line 145"/>
            <p:cNvSpPr>
              <a:spLocks noChangeShapeType="1"/>
            </p:cNvSpPr>
            <p:nvPr/>
          </p:nvSpPr>
          <p:spPr bwMode="auto">
            <a:xfrm>
              <a:off x="340" y="2704"/>
              <a:ext cx="48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146"/>
            <p:cNvSpPr txBox="1">
              <a:spLocks noChangeArrowheads="1"/>
            </p:cNvSpPr>
            <p:nvPr/>
          </p:nvSpPr>
          <p:spPr bwMode="auto">
            <a:xfrm>
              <a:off x="4790" y="2247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MAC</a:t>
              </a:r>
            </a:p>
          </p:txBody>
        </p:sp>
        <p:sp>
          <p:nvSpPr>
            <p:cNvPr id="78" name="Text Box 147"/>
            <p:cNvSpPr txBox="1">
              <a:spLocks noChangeArrowheads="1"/>
            </p:cNvSpPr>
            <p:nvPr/>
          </p:nvSpPr>
          <p:spPr bwMode="auto">
            <a:xfrm>
              <a:off x="4790" y="2894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物理层</a:t>
              </a:r>
            </a:p>
          </p:txBody>
        </p:sp>
        <p:sp>
          <p:nvSpPr>
            <p:cNvPr id="79" name="Line 148"/>
            <p:cNvSpPr>
              <a:spLocks noChangeShapeType="1"/>
            </p:cNvSpPr>
            <p:nvPr/>
          </p:nvSpPr>
          <p:spPr bwMode="auto">
            <a:xfrm>
              <a:off x="4752" y="35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49"/>
            <p:cNvSpPr>
              <a:spLocks noChangeShapeType="1"/>
            </p:cNvSpPr>
            <p:nvPr/>
          </p:nvSpPr>
          <p:spPr bwMode="auto">
            <a:xfrm flipV="1">
              <a:off x="5012" y="2024"/>
              <a:ext cx="0" cy="2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50"/>
            <p:cNvSpPr>
              <a:spLocks noChangeShapeType="1"/>
            </p:cNvSpPr>
            <p:nvPr/>
          </p:nvSpPr>
          <p:spPr bwMode="auto">
            <a:xfrm>
              <a:off x="5012" y="2432"/>
              <a:ext cx="0" cy="2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151"/>
            <p:cNvSpPr>
              <a:spLocks noChangeShapeType="1"/>
            </p:cNvSpPr>
            <p:nvPr/>
          </p:nvSpPr>
          <p:spPr bwMode="auto">
            <a:xfrm flipV="1">
              <a:off x="5012" y="2704"/>
              <a:ext cx="0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52"/>
            <p:cNvSpPr>
              <a:spLocks noChangeShapeType="1"/>
            </p:cNvSpPr>
            <p:nvPr/>
          </p:nvSpPr>
          <p:spPr bwMode="auto">
            <a:xfrm>
              <a:off x="5012" y="3168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53"/>
            <p:cNvSpPr>
              <a:spLocks noChangeShapeType="1"/>
            </p:cNvSpPr>
            <p:nvPr/>
          </p:nvSpPr>
          <p:spPr bwMode="auto">
            <a:xfrm>
              <a:off x="2608" y="338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154"/>
            <p:cNvSpPr>
              <a:spLocks noChangeShapeType="1"/>
            </p:cNvSpPr>
            <p:nvPr/>
          </p:nvSpPr>
          <p:spPr bwMode="auto">
            <a:xfrm flipH="1" flipV="1">
              <a:off x="2832" y="3385"/>
              <a:ext cx="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155"/>
            <p:cNvSpPr>
              <a:spLocks noChangeShapeType="1"/>
            </p:cNvSpPr>
            <p:nvPr/>
          </p:nvSpPr>
          <p:spPr bwMode="auto">
            <a:xfrm>
              <a:off x="5012" y="193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56"/>
            <p:cNvSpPr>
              <a:spLocks noChangeShapeType="1"/>
            </p:cNvSpPr>
            <p:nvPr/>
          </p:nvSpPr>
          <p:spPr bwMode="auto">
            <a:xfrm flipV="1">
              <a:off x="5012" y="1752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57"/>
            <p:cNvSpPr txBox="1">
              <a:spLocks noChangeArrowheads="1"/>
            </p:cNvSpPr>
            <p:nvPr/>
          </p:nvSpPr>
          <p:spPr bwMode="auto">
            <a:xfrm>
              <a:off x="4785" y="1752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LLC</a:t>
              </a:r>
            </a:p>
          </p:txBody>
        </p:sp>
        <p:sp>
          <p:nvSpPr>
            <p:cNvPr id="89" name="Text Box 158"/>
            <p:cNvSpPr txBox="1">
              <a:spLocks noChangeArrowheads="1"/>
            </p:cNvSpPr>
            <p:nvPr/>
          </p:nvSpPr>
          <p:spPr bwMode="auto">
            <a:xfrm>
              <a:off x="385" y="1933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/>
                <a:t>数据</a:t>
              </a:r>
            </a:p>
            <a:p>
              <a:pPr algn="ctr"/>
              <a:r>
                <a:rPr lang="zh-CN" altLang="en-US" sz="1800" b="1"/>
                <a:t>链路</a:t>
              </a:r>
            </a:p>
            <a:p>
              <a:pPr algn="ctr"/>
              <a:r>
                <a:rPr lang="zh-CN" altLang="en-US" sz="1800" b="1"/>
                <a:t>层</a:t>
              </a:r>
            </a:p>
          </p:txBody>
        </p:sp>
        <p:sp>
          <p:nvSpPr>
            <p:cNvPr id="90" name="Text Box 159"/>
            <p:cNvSpPr txBox="1">
              <a:spLocks noChangeArrowheads="1"/>
            </p:cNvSpPr>
            <p:nvPr/>
          </p:nvSpPr>
          <p:spPr bwMode="auto">
            <a:xfrm>
              <a:off x="385" y="2890"/>
              <a:ext cx="40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/>
                <a:t>物理</a:t>
              </a:r>
            </a:p>
            <a:p>
              <a:pPr algn="ctr"/>
              <a:r>
                <a:rPr lang="zh-CN" altLang="en-US" sz="1800" b="1"/>
                <a:t>层</a:t>
              </a:r>
            </a:p>
          </p:txBody>
        </p:sp>
      </p:grpSp>
      <p:sp>
        <p:nvSpPr>
          <p:cNvPr id="91" name="Text Box 160"/>
          <p:cNvSpPr txBox="1">
            <a:spLocks noChangeArrowheads="1"/>
          </p:cNvSpPr>
          <p:nvPr/>
        </p:nvSpPr>
        <p:spPr bwMode="auto">
          <a:xfrm>
            <a:off x="142844" y="714356"/>
            <a:ext cx="3001143" cy="46166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LAN</a:t>
            </a:r>
            <a:r>
              <a:rPr lang="zh-CN" altLang="en-US" b="1" dirty="0">
                <a:solidFill>
                  <a:srgbClr val="FF0000"/>
                </a:solidFill>
              </a:rPr>
              <a:t>设备工作原理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4348" y="3743270"/>
            <a:ext cx="76690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不同传输媒体及其访问控制方法形成不同的局域网（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百花齐放</a:t>
            </a:r>
            <a:r>
              <a:rPr lang="zh-CN" altLang="en-US" sz="2000" b="1" dirty="0" smtClean="0"/>
              <a:t>）。</a:t>
            </a:r>
            <a:endParaRPr lang="zh-CN" altLang="en-US" sz="2000" b="1" dirty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80970" y="4751393"/>
            <a:ext cx="8215312" cy="2063750"/>
            <a:chOff x="249" y="1661"/>
            <a:chExt cx="5175" cy="1300"/>
          </a:xfrm>
        </p:grpSpPr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49" y="1661"/>
              <a:ext cx="4219" cy="1287"/>
            </a:xfrm>
            <a:custGeom>
              <a:avLst/>
              <a:gdLst>
                <a:gd name="T0" fmla="*/ 48 w 2497"/>
                <a:gd name="T1" fmla="*/ 0 h 1153"/>
                <a:gd name="T2" fmla="*/ 2496 w 2497"/>
                <a:gd name="T3" fmla="*/ 0 h 1153"/>
                <a:gd name="T4" fmla="*/ 2496 w 2497"/>
                <a:gd name="T5" fmla="*/ 192 h 1153"/>
                <a:gd name="T6" fmla="*/ 336 w 2497"/>
                <a:gd name="T7" fmla="*/ 192 h 1153"/>
                <a:gd name="T8" fmla="*/ 336 w 2497"/>
                <a:gd name="T9" fmla="*/ 1152 h 1153"/>
                <a:gd name="T10" fmla="*/ 0 w 2497"/>
                <a:gd name="T11" fmla="*/ 1152 h 1153"/>
                <a:gd name="T12" fmla="*/ 0 w 2497"/>
                <a:gd name="T13" fmla="*/ 0 h 1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7"/>
                <a:gd name="T22" fmla="*/ 0 h 1153"/>
                <a:gd name="T23" fmla="*/ 2497 w 2497"/>
                <a:gd name="T24" fmla="*/ 1153 h 1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7" h="1153">
                  <a:moveTo>
                    <a:pt x="48" y="0"/>
                  </a:moveTo>
                  <a:lnTo>
                    <a:pt x="2496" y="0"/>
                  </a:lnTo>
                  <a:lnTo>
                    <a:pt x="2496" y="192"/>
                  </a:lnTo>
                  <a:lnTo>
                    <a:pt x="336" y="192"/>
                  </a:lnTo>
                  <a:lnTo>
                    <a:pt x="336" y="1152"/>
                  </a:lnTo>
                  <a:lnTo>
                    <a:pt x="0" y="1152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3"/>
            <p:cNvSpPr>
              <a:spLocks noChangeArrowheads="1"/>
            </p:cNvSpPr>
            <p:nvPr/>
          </p:nvSpPr>
          <p:spPr bwMode="auto">
            <a:xfrm>
              <a:off x="896" y="1944"/>
              <a:ext cx="3555" cy="216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宋体" pitchFamily="2" charset="-122"/>
                </a:rPr>
                <a:t>802.2  </a:t>
              </a:r>
              <a:r>
                <a:rPr lang="zh-CN" altLang="en-US" sz="1800" b="1">
                  <a:latin typeface="宋体" pitchFamily="2" charset="-122"/>
                </a:rPr>
                <a:t>逻 辑 链 路 控 制 </a:t>
              </a:r>
              <a:r>
                <a:rPr lang="en-US" altLang="zh-CN" sz="1800" b="1">
                  <a:latin typeface="宋体" pitchFamily="2" charset="-122"/>
                </a:rPr>
                <a:t>LLC</a:t>
              </a:r>
            </a:p>
          </p:txBody>
        </p:sp>
        <p:sp>
          <p:nvSpPr>
            <p:cNvPr id="95" name="Line 4"/>
            <p:cNvSpPr>
              <a:spLocks noChangeShapeType="1"/>
            </p:cNvSpPr>
            <p:nvPr/>
          </p:nvSpPr>
          <p:spPr bwMode="auto">
            <a:xfrm>
              <a:off x="4558" y="1933"/>
              <a:ext cx="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6"/>
            <p:cNvSpPr>
              <a:spLocks noChangeShapeType="1"/>
            </p:cNvSpPr>
            <p:nvPr/>
          </p:nvSpPr>
          <p:spPr bwMode="auto">
            <a:xfrm>
              <a:off x="4626" y="2931"/>
              <a:ext cx="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Rectangle 7"/>
            <p:cNvSpPr>
              <a:spLocks noChangeArrowheads="1"/>
            </p:cNvSpPr>
            <p:nvPr/>
          </p:nvSpPr>
          <p:spPr bwMode="auto">
            <a:xfrm>
              <a:off x="4513" y="1661"/>
              <a:ext cx="76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zh-CN" altLang="en-US" sz="1800" b="1">
                  <a:latin typeface="宋体" pitchFamily="2" charset="-122"/>
                </a:rPr>
                <a:t>网 络 层</a:t>
              </a:r>
            </a:p>
          </p:txBody>
        </p:sp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4436" y="2611"/>
              <a:ext cx="9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   </a:t>
              </a:r>
              <a:r>
                <a:rPr lang="zh-CN" altLang="en-US" sz="1800" b="1">
                  <a:latin typeface="宋体" pitchFamily="2" charset="-122"/>
                </a:rPr>
                <a:t>物 理 层</a:t>
              </a:r>
            </a:p>
          </p:txBody>
        </p:sp>
        <p:sp>
          <p:nvSpPr>
            <p:cNvPr id="99" name="Rectangle 9"/>
            <p:cNvSpPr>
              <a:spLocks noChangeArrowheads="1"/>
            </p:cNvSpPr>
            <p:nvPr/>
          </p:nvSpPr>
          <p:spPr bwMode="auto">
            <a:xfrm>
              <a:off x="340" y="1661"/>
              <a:ext cx="302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802.1               </a:t>
              </a:r>
              <a:r>
                <a:rPr lang="zh-CN" altLang="en-US" sz="1800" b="1">
                  <a:latin typeface="宋体" pitchFamily="2" charset="-122"/>
                </a:rPr>
                <a:t>寻 址 及 网 际 互 连</a:t>
              </a:r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95" y="1979"/>
              <a:ext cx="497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管理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及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体系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结构</a:t>
              </a:r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3600" y="2191"/>
              <a:ext cx="576" cy="75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802.11 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802.11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4176" y="2257"/>
              <a:ext cx="404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……</a:t>
              </a:r>
            </a:p>
            <a:p>
              <a:endParaRPr lang="en-US" altLang="zh-CN" sz="1800" b="1">
                <a:latin typeface="宋体" pitchFamily="2" charset="-122"/>
              </a:endParaRPr>
            </a:p>
            <a:p>
              <a:r>
                <a:rPr lang="en-US" altLang="zh-CN" sz="1800" b="1">
                  <a:latin typeface="宋体" pitchFamily="2" charset="-122"/>
                </a:rPr>
                <a:t>……</a:t>
              </a:r>
            </a:p>
          </p:txBody>
        </p:sp>
        <p:sp>
          <p:nvSpPr>
            <p:cNvPr id="103" name="Rectangle 13"/>
            <p:cNvSpPr>
              <a:spLocks noChangeArrowheads="1"/>
            </p:cNvSpPr>
            <p:nvPr/>
          </p:nvSpPr>
          <p:spPr bwMode="auto">
            <a:xfrm>
              <a:off x="4517" y="1999"/>
              <a:ext cx="83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数据链路层</a:t>
              </a:r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2928" y="2191"/>
              <a:ext cx="576" cy="75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802.7 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802.7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2256" y="2191"/>
              <a:ext cx="576" cy="75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802.5 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802.5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106" name="Rectangle 17"/>
            <p:cNvSpPr>
              <a:spLocks noChangeArrowheads="1"/>
            </p:cNvSpPr>
            <p:nvPr/>
          </p:nvSpPr>
          <p:spPr bwMode="auto">
            <a:xfrm>
              <a:off x="1584" y="2191"/>
              <a:ext cx="576" cy="75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802.4 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802.4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912" y="2205"/>
              <a:ext cx="576" cy="75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802.3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802.3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108" name="Line 19"/>
            <p:cNvSpPr>
              <a:spLocks noChangeShapeType="1"/>
            </p:cNvSpPr>
            <p:nvPr/>
          </p:nvSpPr>
          <p:spPr bwMode="auto">
            <a:xfrm flipV="1">
              <a:off x="884" y="2568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236507" y="4222755"/>
            <a:ext cx="367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>
                <a:latin typeface="宋体" pitchFamily="2" charset="-122"/>
              </a:rPr>
              <a:t>LAN</a:t>
            </a:r>
            <a:r>
              <a:rPr lang="zh-CN" altLang="en-US" sz="2800" b="1" dirty="0">
                <a:latin typeface="宋体" pitchFamily="2" charset="-122"/>
              </a:rPr>
              <a:t>的逻辑结构：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4337050" y="4008438"/>
            <a:ext cx="471488" cy="1406525"/>
            <a:chOff x="1177" y="1994"/>
            <a:chExt cx="258" cy="714"/>
          </a:xfrm>
        </p:grpSpPr>
        <p:sp>
          <p:nvSpPr>
            <p:cNvPr id="53299" name="Line 3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3300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251" name="Line 5"/>
          <p:cNvSpPr>
            <a:spLocks noChangeShapeType="1"/>
          </p:cNvSpPr>
          <p:nvPr/>
        </p:nvSpPr>
        <p:spPr bwMode="auto">
          <a:xfrm flipV="1">
            <a:off x="642938" y="3997325"/>
            <a:ext cx="78168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8342313" y="3930650"/>
            <a:ext cx="117475" cy="125413"/>
          </a:xfrm>
          <a:prstGeom prst="rect">
            <a:avLst/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539750" y="3930650"/>
            <a:ext cx="117475" cy="125413"/>
          </a:xfrm>
          <a:prstGeom prst="rect">
            <a:avLst/>
          </a:prstGeom>
          <a:solidFill>
            <a:srgbClr val="333399"/>
          </a:solidFill>
          <a:ln w="127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Line 8"/>
          <p:cNvSpPr>
            <a:spLocks noChangeShapeType="1"/>
          </p:cNvSpPr>
          <p:nvPr/>
        </p:nvSpPr>
        <p:spPr bwMode="auto">
          <a:xfrm>
            <a:off x="7885113" y="3789363"/>
            <a:ext cx="493712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255" name="Group 9"/>
          <p:cNvGrpSpPr>
            <a:grpSpLocks/>
          </p:cNvGrpSpPr>
          <p:nvPr/>
        </p:nvGrpSpPr>
        <p:grpSpPr bwMode="auto">
          <a:xfrm>
            <a:off x="1390650" y="4008438"/>
            <a:ext cx="471488" cy="1406525"/>
            <a:chOff x="1177" y="1994"/>
            <a:chExt cx="258" cy="714"/>
          </a:xfrm>
        </p:grpSpPr>
        <p:sp>
          <p:nvSpPr>
            <p:cNvPr id="53297" name="Line 10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3298" name="Picture 1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256" name="Freeform 12"/>
          <p:cNvSpPr>
            <a:spLocks/>
          </p:cNvSpPr>
          <p:nvPr/>
        </p:nvSpPr>
        <p:spPr bwMode="auto">
          <a:xfrm>
            <a:off x="3101975" y="4010025"/>
            <a:ext cx="3175" cy="1027113"/>
          </a:xfrm>
          <a:custGeom>
            <a:avLst/>
            <a:gdLst>
              <a:gd name="T0" fmla="*/ 0 w 2"/>
              <a:gd name="T1" fmla="*/ 521 h 521"/>
              <a:gd name="T2" fmla="*/ 2 w 2"/>
              <a:gd name="T3" fmla="*/ 0 h 521"/>
              <a:gd name="T4" fmla="*/ 0 60000 65536"/>
              <a:gd name="T5" fmla="*/ 0 60000 65536"/>
              <a:gd name="T6" fmla="*/ 0 w 2"/>
              <a:gd name="T7" fmla="*/ 0 h 521"/>
              <a:gd name="T8" fmla="*/ 2 w 2"/>
              <a:gd name="T9" fmla="*/ 521 h 5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21">
                <a:moveTo>
                  <a:pt x="0" y="521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3257" name="Picture 1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3850" y="4902200"/>
            <a:ext cx="4714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258" name="Group 14"/>
          <p:cNvGrpSpPr>
            <a:grpSpLocks/>
          </p:cNvGrpSpPr>
          <p:nvPr/>
        </p:nvGrpSpPr>
        <p:grpSpPr bwMode="auto">
          <a:xfrm>
            <a:off x="5810250" y="4008438"/>
            <a:ext cx="471488" cy="1406525"/>
            <a:chOff x="1177" y="1994"/>
            <a:chExt cx="258" cy="714"/>
          </a:xfrm>
        </p:grpSpPr>
        <p:sp>
          <p:nvSpPr>
            <p:cNvPr id="53295" name="Line 15"/>
            <p:cNvSpPr>
              <a:spLocks noChangeShapeType="1"/>
            </p:cNvSpPr>
            <p:nvPr/>
          </p:nvSpPr>
          <p:spPr bwMode="auto">
            <a:xfrm rot="16200000" flipV="1">
              <a:off x="1043" y="2261"/>
              <a:ext cx="537" cy="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3296" name="Picture 1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7" y="2448"/>
              <a:ext cx="258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259" name="Freeform 17"/>
          <p:cNvSpPr>
            <a:spLocks/>
          </p:cNvSpPr>
          <p:nvPr/>
        </p:nvSpPr>
        <p:spPr bwMode="auto">
          <a:xfrm>
            <a:off x="7523163" y="4010025"/>
            <a:ext cx="3175" cy="1042988"/>
          </a:xfrm>
          <a:custGeom>
            <a:avLst/>
            <a:gdLst>
              <a:gd name="T0" fmla="*/ 0 w 2"/>
              <a:gd name="T1" fmla="*/ 529 h 529"/>
              <a:gd name="T2" fmla="*/ 2 w 2"/>
              <a:gd name="T3" fmla="*/ 0 h 529"/>
              <a:gd name="T4" fmla="*/ 0 60000 65536"/>
              <a:gd name="T5" fmla="*/ 0 60000 65536"/>
              <a:gd name="T6" fmla="*/ 0 w 2"/>
              <a:gd name="T7" fmla="*/ 0 h 529"/>
              <a:gd name="T8" fmla="*/ 2 w 2"/>
              <a:gd name="T9" fmla="*/ 529 h 5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529">
                <a:moveTo>
                  <a:pt x="0" y="529"/>
                </a:moveTo>
                <a:lnTo>
                  <a:pt x="2" y="0"/>
                </a:lnTo>
              </a:path>
            </a:pathLst>
          </a:custGeom>
          <a:solidFill>
            <a:srgbClr val="333399"/>
          </a:solidFill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3260" name="Picture 1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5038" y="4902200"/>
            <a:ext cx="4714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2867" name="Text Box 19"/>
          <p:cNvSpPr txBox="1">
            <a:spLocks noChangeArrowheads="1"/>
          </p:cNvSpPr>
          <p:nvPr/>
        </p:nvSpPr>
        <p:spPr bwMode="auto">
          <a:xfrm>
            <a:off x="2508250" y="5734050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向</a:t>
            </a:r>
            <a:r>
              <a:rPr lang="zh-CN" altLang="en-US" sz="12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D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发送数据</a:t>
            </a:r>
          </a:p>
        </p:txBody>
      </p:sp>
      <p:sp>
        <p:nvSpPr>
          <p:cNvPr id="53262" name="Text Box 20"/>
          <p:cNvSpPr txBox="1">
            <a:spLocks noChangeArrowheads="1"/>
          </p:cNvSpPr>
          <p:nvPr/>
        </p:nvSpPr>
        <p:spPr bwMode="auto">
          <a:xfrm>
            <a:off x="4125913" y="5408613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   C</a:t>
            </a:r>
          </a:p>
        </p:txBody>
      </p:sp>
      <p:sp>
        <p:nvSpPr>
          <p:cNvPr id="53263" name="Text Box 21"/>
          <p:cNvSpPr txBox="1">
            <a:spLocks noChangeArrowheads="1"/>
          </p:cNvSpPr>
          <p:nvPr/>
        </p:nvSpPr>
        <p:spPr bwMode="auto">
          <a:xfrm>
            <a:off x="5667375" y="5394325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  D</a:t>
            </a:r>
          </a:p>
        </p:txBody>
      </p:sp>
      <p:sp>
        <p:nvSpPr>
          <p:cNvPr id="53264" name="Text Box 22"/>
          <p:cNvSpPr txBox="1">
            <a:spLocks noChangeArrowheads="1"/>
          </p:cNvSpPr>
          <p:nvPr/>
        </p:nvSpPr>
        <p:spPr bwMode="auto">
          <a:xfrm>
            <a:off x="1187450" y="5394325"/>
            <a:ext cx="63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   A</a:t>
            </a:r>
          </a:p>
        </p:txBody>
      </p:sp>
      <p:sp>
        <p:nvSpPr>
          <p:cNvPr id="53265" name="Text Box 23"/>
          <p:cNvSpPr txBox="1">
            <a:spLocks noChangeArrowheads="1"/>
          </p:cNvSpPr>
          <p:nvPr/>
        </p:nvSpPr>
        <p:spPr bwMode="auto">
          <a:xfrm>
            <a:off x="7046913" y="5391150"/>
            <a:ext cx="633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    E</a:t>
            </a:r>
          </a:p>
        </p:txBody>
      </p:sp>
      <p:sp>
        <p:nvSpPr>
          <p:cNvPr id="53266" name="Line 24"/>
          <p:cNvSpPr>
            <a:spLocks noChangeShapeType="1"/>
          </p:cNvSpPr>
          <p:nvPr/>
        </p:nvSpPr>
        <p:spPr bwMode="auto">
          <a:xfrm flipH="1">
            <a:off x="642938" y="3716338"/>
            <a:ext cx="544512" cy="28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7" name="Text Box 25"/>
          <p:cNvSpPr txBox="1">
            <a:spLocks noChangeArrowheads="1"/>
          </p:cNvSpPr>
          <p:nvPr/>
        </p:nvSpPr>
        <p:spPr bwMode="auto">
          <a:xfrm>
            <a:off x="1052513" y="3392488"/>
            <a:ext cx="475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匹配电阻（用来吸收总线上传播的信号）</a:t>
            </a:r>
          </a:p>
        </p:txBody>
      </p:sp>
      <p:sp>
        <p:nvSpPr>
          <p:cNvPr id="53268" name="Text Box 26"/>
          <p:cNvSpPr txBox="1">
            <a:spLocks noChangeArrowheads="1"/>
          </p:cNvSpPr>
          <p:nvPr/>
        </p:nvSpPr>
        <p:spPr bwMode="auto">
          <a:xfrm>
            <a:off x="6842125" y="339248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匹配电阻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4076700"/>
            <a:ext cx="7677150" cy="1031875"/>
            <a:chOff x="340" y="2568"/>
            <a:chExt cx="4836" cy="650"/>
          </a:xfrm>
        </p:grpSpPr>
        <p:sp>
          <p:nvSpPr>
            <p:cNvPr id="53289" name="Freeform 28"/>
            <p:cNvSpPr>
              <a:spLocks/>
            </p:cNvSpPr>
            <p:nvPr/>
          </p:nvSpPr>
          <p:spPr bwMode="auto">
            <a:xfrm>
              <a:off x="1900" y="2581"/>
              <a:ext cx="997" cy="577"/>
            </a:xfrm>
            <a:custGeom>
              <a:avLst/>
              <a:gdLst>
                <a:gd name="T0" fmla="*/ 27 w 997"/>
                <a:gd name="T1" fmla="*/ 577 h 577"/>
                <a:gd name="T2" fmla="*/ 139 w 997"/>
                <a:gd name="T3" fmla="*/ 80 h 577"/>
                <a:gd name="T4" fmla="*/ 861 w 997"/>
                <a:gd name="T5" fmla="*/ 98 h 577"/>
                <a:gd name="T6" fmla="*/ 953 w 997"/>
                <a:gd name="T7" fmla="*/ 573 h 5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577"/>
                <a:gd name="T14" fmla="*/ 997 w 997"/>
                <a:gd name="T15" fmla="*/ 577 h 5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577">
                  <a:moveTo>
                    <a:pt x="27" y="577"/>
                  </a:moveTo>
                  <a:cubicBezTo>
                    <a:pt x="46" y="494"/>
                    <a:pt x="0" y="160"/>
                    <a:pt x="139" y="80"/>
                  </a:cubicBezTo>
                  <a:cubicBezTo>
                    <a:pt x="278" y="0"/>
                    <a:pt x="725" y="16"/>
                    <a:pt x="861" y="98"/>
                  </a:cubicBezTo>
                  <a:cubicBezTo>
                    <a:pt x="997" y="180"/>
                    <a:pt x="934" y="474"/>
                    <a:pt x="953" y="573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29"/>
            <p:cNvSpPr>
              <a:spLocks/>
            </p:cNvSpPr>
            <p:nvPr/>
          </p:nvSpPr>
          <p:spPr bwMode="auto">
            <a:xfrm>
              <a:off x="1927" y="2589"/>
              <a:ext cx="1942" cy="629"/>
            </a:xfrm>
            <a:custGeom>
              <a:avLst/>
              <a:gdLst>
                <a:gd name="T0" fmla="*/ 26 w 1895"/>
                <a:gd name="T1" fmla="*/ 556 h 629"/>
                <a:gd name="T2" fmla="*/ 147 w 1895"/>
                <a:gd name="T3" fmla="*/ 108 h 629"/>
                <a:gd name="T4" fmla="*/ 906 w 1895"/>
                <a:gd name="T5" fmla="*/ 35 h 629"/>
                <a:gd name="T6" fmla="*/ 1738 w 1895"/>
                <a:gd name="T7" fmla="*/ 99 h 629"/>
                <a:gd name="T8" fmla="*/ 1848 w 1895"/>
                <a:gd name="T9" fmla="*/ 629 h 6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5"/>
                <a:gd name="T16" fmla="*/ 0 h 629"/>
                <a:gd name="T17" fmla="*/ 1895 w 1895"/>
                <a:gd name="T18" fmla="*/ 629 h 6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5" h="629">
                  <a:moveTo>
                    <a:pt x="26" y="556"/>
                  </a:moveTo>
                  <a:cubicBezTo>
                    <a:pt x="46" y="481"/>
                    <a:pt x="0" y="195"/>
                    <a:pt x="147" y="108"/>
                  </a:cubicBezTo>
                  <a:cubicBezTo>
                    <a:pt x="294" y="21"/>
                    <a:pt x="641" y="36"/>
                    <a:pt x="906" y="35"/>
                  </a:cubicBezTo>
                  <a:cubicBezTo>
                    <a:pt x="1171" y="34"/>
                    <a:pt x="1581" y="0"/>
                    <a:pt x="1738" y="99"/>
                  </a:cubicBezTo>
                  <a:cubicBezTo>
                    <a:pt x="1895" y="198"/>
                    <a:pt x="1825" y="519"/>
                    <a:pt x="1848" y="629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30"/>
            <p:cNvSpPr>
              <a:spLocks/>
            </p:cNvSpPr>
            <p:nvPr/>
          </p:nvSpPr>
          <p:spPr bwMode="auto">
            <a:xfrm>
              <a:off x="1927" y="2591"/>
              <a:ext cx="2792" cy="606"/>
            </a:xfrm>
            <a:custGeom>
              <a:avLst/>
              <a:gdLst>
                <a:gd name="T0" fmla="*/ 29 w 2601"/>
                <a:gd name="T1" fmla="*/ 533 h 606"/>
                <a:gd name="T2" fmla="*/ 200 w 2601"/>
                <a:gd name="T3" fmla="*/ 85 h 606"/>
                <a:gd name="T4" fmla="*/ 1228 w 2601"/>
                <a:gd name="T5" fmla="*/ 24 h 606"/>
                <a:gd name="T6" fmla="*/ 2362 w 2601"/>
                <a:gd name="T7" fmla="*/ 106 h 606"/>
                <a:gd name="T8" fmla="*/ 2601 w 2601"/>
                <a:gd name="T9" fmla="*/ 606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1"/>
                <a:gd name="T16" fmla="*/ 0 h 606"/>
                <a:gd name="T17" fmla="*/ 2601 w 2601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1" h="606">
                  <a:moveTo>
                    <a:pt x="29" y="533"/>
                  </a:moveTo>
                  <a:cubicBezTo>
                    <a:pt x="57" y="458"/>
                    <a:pt x="0" y="170"/>
                    <a:pt x="200" y="85"/>
                  </a:cubicBezTo>
                  <a:cubicBezTo>
                    <a:pt x="400" y="0"/>
                    <a:pt x="868" y="21"/>
                    <a:pt x="1228" y="24"/>
                  </a:cubicBezTo>
                  <a:cubicBezTo>
                    <a:pt x="1588" y="27"/>
                    <a:pt x="2133" y="9"/>
                    <a:pt x="2362" y="106"/>
                  </a:cubicBezTo>
                  <a:cubicBezTo>
                    <a:pt x="2591" y="203"/>
                    <a:pt x="2551" y="502"/>
                    <a:pt x="2601" y="60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Freeform 31"/>
            <p:cNvSpPr>
              <a:spLocks/>
            </p:cNvSpPr>
            <p:nvPr/>
          </p:nvSpPr>
          <p:spPr bwMode="auto">
            <a:xfrm>
              <a:off x="1927" y="2568"/>
              <a:ext cx="3249" cy="533"/>
            </a:xfrm>
            <a:custGeom>
              <a:avLst/>
              <a:gdLst>
                <a:gd name="T0" fmla="*/ 31 w 3249"/>
                <a:gd name="T1" fmla="*/ 533 h 533"/>
                <a:gd name="T2" fmla="*/ 215 w 3249"/>
                <a:gd name="T3" fmla="*/ 85 h 533"/>
                <a:gd name="T4" fmla="*/ 1318 w 3249"/>
                <a:gd name="T5" fmla="*/ 24 h 533"/>
                <a:gd name="T6" fmla="*/ 2527 w 3249"/>
                <a:gd name="T7" fmla="*/ 29 h 533"/>
                <a:gd name="T8" fmla="*/ 3249 w 3249"/>
                <a:gd name="T9" fmla="*/ 47 h 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49"/>
                <a:gd name="T16" fmla="*/ 0 h 533"/>
                <a:gd name="T17" fmla="*/ 3249 w 3249"/>
                <a:gd name="T18" fmla="*/ 533 h 5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49" h="533">
                  <a:moveTo>
                    <a:pt x="31" y="533"/>
                  </a:moveTo>
                  <a:cubicBezTo>
                    <a:pt x="61" y="458"/>
                    <a:pt x="0" y="170"/>
                    <a:pt x="215" y="85"/>
                  </a:cubicBezTo>
                  <a:cubicBezTo>
                    <a:pt x="429" y="0"/>
                    <a:pt x="933" y="33"/>
                    <a:pt x="1318" y="24"/>
                  </a:cubicBezTo>
                  <a:cubicBezTo>
                    <a:pt x="1703" y="15"/>
                    <a:pt x="2205" y="25"/>
                    <a:pt x="2527" y="29"/>
                  </a:cubicBezTo>
                  <a:cubicBezTo>
                    <a:pt x="2849" y="33"/>
                    <a:pt x="3099" y="43"/>
                    <a:pt x="3249" y="47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Freeform 32"/>
            <p:cNvSpPr>
              <a:spLocks/>
            </p:cNvSpPr>
            <p:nvPr/>
          </p:nvSpPr>
          <p:spPr bwMode="auto">
            <a:xfrm>
              <a:off x="340" y="2568"/>
              <a:ext cx="1644" cy="533"/>
            </a:xfrm>
            <a:custGeom>
              <a:avLst/>
              <a:gdLst>
                <a:gd name="T0" fmla="*/ 1628 w 1644"/>
                <a:gd name="T1" fmla="*/ 533 h 533"/>
                <a:gd name="T2" fmla="*/ 1536 w 1644"/>
                <a:gd name="T3" fmla="*/ 85 h 533"/>
                <a:gd name="T4" fmla="*/ 982 w 1644"/>
                <a:gd name="T5" fmla="*/ 24 h 533"/>
                <a:gd name="T6" fmla="*/ 374 w 1644"/>
                <a:gd name="T7" fmla="*/ 29 h 533"/>
                <a:gd name="T8" fmla="*/ 0 w 1644"/>
                <a:gd name="T9" fmla="*/ 19 h 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4"/>
                <a:gd name="T16" fmla="*/ 0 h 533"/>
                <a:gd name="T17" fmla="*/ 1644 w 1644"/>
                <a:gd name="T18" fmla="*/ 533 h 5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4" h="533">
                  <a:moveTo>
                    <a:pt x="1628" y="533"/>
                  </a:moveTo>
                  <a:cubicBezTo>
                    <a:pt x="1613" y="458"/>
                    <a:pt x="1644" y="170"/>
                    <a:pt x="1536" y="85"/>
                  </a:cubicBezTo>
                  <a:cubicBezTo>
                    <a:pt x="1428" y="0"/>
                    <a:pt x="1175" y="33"/>
                    <a:pt x="982" y="24"/>
                  </a:cubicBezTo>
                  <a:cubicBezTo>
                    <a:pt x="788" y="15"/>
                    <a:pt x="538" y="30"/>
                    <a:pt x="374" y="29"/>
                  </a:cubicBezTo>
                  <a:cubicBezTo>
                    <a:pt x="210" y="28"/>
                    <a:pt x="78" y="21"/>
                    <a:pt x="0" y="19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4" name="Freeform 33"/>
            <p:cNvSpPr>
              <a:spLocks/>
            </p:cNvSpPr>
            <p:nvPr/>
          </p:nvSpPr>
          <p:spPr bwMode="auto">
            <a:xfrm flipH="1">
              <a:off x="930" y="2568"/>
              <a:ext cx="997" cy="577"/>
            </a:xfrm>
            <a:custGeom>
              <a:avLst/>
              <a:gdLst>
                <a:gd name="T0" fmla="*/ 27 w 997"/>
                <a:gd name="T1" fmla="*/ 577 h 577"/>
                <a:gd name="T2" fmla="*/ 139 w 997"/>
                <a:gd name="T3" fmla="*/ 80 h 577"/>
                <a:gd name="T4" fmla="*/ 861 w 997"/>
                <a:gd name="T5" fmla="*/ 98 h 577"/>
                <a:gd name="T6" fmla="*/ 953 w 997"/>
                <a:gd name="T7" fmla="*/ 573 h 5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577"/>
                <a:gd name="T14" fmla="*/ 997 w 997"/>
                <a:gd name="T15" fmla="*/ 577 h 5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577">
                  <a:moveTo>
                    <a:pt x="27" y="577"/>
                  </a:moveTo>
                  <a:cubicBezTo>
                    <a:pt x="46" y="494"/>
                    <a:pt x="0" y="160"/>
                    <a:pt x="139" y="80"/>
                  </a:cubicBezTo>
                  <a:cubicBezTo>
                    <a:pt x="278" y="0"/>
                    <a:pt x="725" y="16"/>
                    <a:pt x="861" y="98"/>
                  </a:cubicBezTo>
                  <a:cubicBezTo>
                    <a:pt x="997" y="180"/>
                    <a:pt x="934" y="474"/>
                    <a:pt x="953" y="573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187450" y="5018088"/>
            <a:ext cx="6769100" cy="1193800"/>
            <a:chOff x="748" y="3161"/>
            <a:chExt cx="4264" cy="752"/>
          </a:xfrm>
        </p:grpSpPr>
        <p:grpSp>
          <p:nvGrpSpPr>
            <p:cNvPr id="53276" name="Group 35"/>
            <p:cNvGrpSpPr>
              <a:grpSpLocks/>
            </p:cNvGrpSpPr>
            <p:nvPr/>
          </p:nvGrpSpPr>
          <p:grpSpPr bwMode="auto">
            <a:xfrm>
              <a:off x="4574" y="3161"/>
              <a:ext cx="157" cy="169"/>
              <a:chOff x="1474" y="3430"/>
              <a:chExt cx="136" cy="136"/>
            </a:xfrm>
          </p:grpSpPr>
          <p:sp>
            <p:nvSpPr>
              <p:cNvPr id="53287" name="Line 36"/>
              <p:cNvSpPr>
                <a:spLocks noChangeShapeType="1"/>
              </p:cNvSpPr>
              <p:nvPr/>
            </p:nvSpPr>
            <p:spPr bwMode="auto">
              <a:xfrm>
                <a:off x="1474" y="3430"/>
                <a:ext cx="136" cy="136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8" name="Line 37"/>
              <p:cNvSpPr>
                <a:spLocks noChangeShapeType="1"/>
              </p:cNvSpPr>
              <p:nvPr/>
            </p:nvSpPr>
            <p:spPr bwMode="auto">
              <a:xfrm flipH="1">
                <a:off x="1474" y="3430"/>
                <a:ext cx="136" cy="136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77" name="AutoShape 38"/>
            <p:cNvSpPr>
              <a:spLocks noChangeArrowheads="1"/>
            </p:cNvSpPr>
            <p:nvPr/>
          </p:nvSpPr>
          <p:spPr bwMode="auto">
            <a:xfrm>
              <a:off x="4459" y="3646"/>
              <a:ext cx="553" cy="238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不接受</a:t>
              </a:r>
            </a:p>
          </p:txBody>
        </p:sp>
        <p:grpSp>
          <p:nvGrpSpPr>
            <p:cNvPr id="53278" name="Group 39"/>
            <p:cNvGrpSpPr>
              <a:grpSpLocks/>
            </p:cNvGrpSpPr>
            <p:nvPr/>
          </p:nvGrpSpPr>
          <p:grpSpPr bwMode="auto">
            <a:xfrm>
              <a:off x="2723" y="3161"/>
              <a:ext cx="157" cy="169"/>
              <a:chOff x="1474" y="3430"/>
              <a:chExt cx="136" cy="136"/>
            </a:xfrm>
          </p:grpSpPr>
          <p:sp>
            <p:nvSpPr>
              <p:cNvPr id="53285" name="Line 40"/>
              <p:cNvSpPr>
                <a:spLocks noChangeShapeType="1"/>
              </p:cNvSpPr>
              <p:nvPr/>
            </p:nvSpPr>
            <p:spPr bwMode="auto">
              <a:xfrm>
                <a:off x="1474" y="3430"/>
                <a:ext cx="136" cy="136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6" name="Line 41"/>
              <p:cNvSpPr>
                <a:spLocks noChangeShapeType="1"/>
              </p:cNvSpPr>
              <p:nvPr/>
            </p:nvSpPr>
            <p:spPr bwMode="auto">
              <a:xfrm flipH="1">
                <a:off x="1474" y="3430"/>
                <a:ext cx="136" cy="136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79" name="AutoShape 42"/>
            <p:cNvSpPr>
              <a:spLocks noChangeArrowheads="1"/>
            </p:cNvSpPr>
            <p:nvPr/>
          </p:nvSpPr>
          <p:spPr bwMode="auto">
            <a:xfrm>
              <a:off x="2608" y="3646"/>
              <a:ext cx="553" cy="238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不接受</a:t>
              </a:r>
            </a:p>
          </p:txBody>
        </p:sp>
        <p:grpSp>
          <p:nvGrpSpPr>
            <p:cNvPr id="53280" name="Group 43"/>
            <p:cNvGrpSpPr>
              <a:grpSpLocks/>
            </p:cNvGrpSpPr>
            <p:nvPr/>
          </p:nvGrpSpPr>
          <p:grpSpPr bwMode="auto">
            <a:xfrm>
              <a:off x="863" y="3161"/>
              <a:ext cx="157" cy="169"/>
              <a:chOff x="1474" y="3430"/>
              <a:chExt cx="136" cy="136"/>
            </a:xfrm>
          </p:grpSpPr>
          <p:sp>
            <p:nvSpPr>
              <p:cNvPr id="53283" name="Line 44"/>
              <p:cNvSpPr>
                <a:spLocks noChangeShapeType="1"/>
              </p:cNvSpPr>
              <p:nvPr/>
            </p:nvSpPr>
            <p:spPr bwMode="auto">
              <a:xfrm>
                <a:off x="1474" y="3430"/>
                <a:ext cx="136" cy="136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Line 45"/>
              <p:cNvSpPr>
                <a:spLocks noChangeShapeType="1"/>
              </p:cNvSpPr>
              <p:nvPr/>
            </p:nvSpPr>
            <p:spPr bwMode="auto">
              <a:xfrm flipH="1">
                <a:off x="1474" y="3430"/>
                <a:ext cx="136" cy="136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1" name="AutoShape 46"/>
            <p:cNvSpPr>
              <a:spLocks noChangeArrowheads="1"/>
            </p:cNvSpPr>
            <p:nvPr/>
          </p:nvSpPr>
          <p:spPr bwMode="auto">
            <a:xfrm>
              <a:off x="748" y="3646"/>
              <a:ext cx="553" cy="238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不接受</a:t>
              </a:r>
            </a:p>
          </p:txBody>
        </p:sp>
        <p:sp>
          <p:nvSpPr>
            <p:cNvPr id="53282" name="Text Box 47"/>
            <p:cNvSpPr txBox="1">
              <a:spLocks noChangeArrowheads="1"/>
            </p:cNvSpPr>
            <p:nvPr/>
          </p:nvSpPr>
          <p:spPr bwMode="auto">
            <a:xfrm>
              <a:off x="3606" y="3657"/>
              <a:ext cx="442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Arial" pitchFamily="34" charset="0"/>
                  <a:ea typeface="黑体" pitchFamily="2" charset="-122"/>
                </a:rPr>
                <a:t>接受</a:t>
              </a:r>
            </a:p>
          </p:txBody>
        </p:sp>
      </p:grpSp>
      <p:sp>
        <p:nvSpPr>
          <p:cNvPr id="53271" name="Text Box 48"/>
          <p:cNvSpPr txBox="1">
            <a:spLocks noChangeArrowheads="1"/>
          </p:cNvSpPr>
          <p:nvPr/>
        </p:nvSpPr>
        <p:spPr bwMode="auto">
          <a:xfrm>
            <a:off x="2922588" y="539432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黑体" pitchFamily="2" charset="-122"/>
              </a:rPr>
              <a:t>B</a:t>
            </a:r>
          </a:p>
        </p:txBody>
      </p:sp>
      <p:sp>
        <p:nvSpPr>
          <p:cNvPr id="53272" name="Text Box 49"/>
          <p:cNvSpPr txBox="1">
            <a:spLocks noChangeArrowheads="1"/>
          </p:cNvSpPr>
          <p:nvPr/>
        </p:nvSpPr>
        <p:spPr bwMode="auto">
          <a:xfrm>
            <a:off x="539750" y="1192213"/>
            <a:ext cx="808513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最初的以太网是将许多计算机都连接到一根总线上。认为这样的连接方法既简单又可靠，因为总线上没有有源器件。</a:t>
            </a:r>
          </a:p>
        </p:txBody>
      </p:sp>
      <p:sp>
        <p:nvSpPr>
          <p:cNvPr id="1102898" name="Rectangle 50"/>
          <p:cNvSpPr>
            <a:spLocks noChangeArrowheads="1"/>
          </p:cNvSpPr>
          <p:nvPr/>
        </p:nvSpPr>
        <p:spPr bwMode="auto">
          <a:xfrm>
            <a:off x="228600" y="9048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74" name="Text Box 51"/>
          <p:cNvSpPr txBox="1">
            <a:spLocks noChangeArrowheads="1"/>
          </p:cNvSpPr>
          <p:nvPr/>
        </p:nvSpPr>
        <p:spPr bwMode="auto">
          <a:xfrm>
            <a:off x="519113" y="20796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以太网示意图</a:t>
            </a:r>
          </a:p>
        </p:txBody>
      </p:sp>
      <p:sp>
        <p:nvSpPr>
          <p:cNvPr id="53275" name="Text Box 5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182563" y="981075"/>
            <a:ext cx="85661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/>
              <a:t>★  </a:t>
            </a:r>
            <a:r>
              <a:rPr lang="zh-CN" altLang="en-US" b="1">
                <a:latin typeface="宋体" pitchFamily="2" charset="-122"/>
              </a:rPr>
              <a:t>采用</a:t>
            </a:r>
            <a:r>
              <a:rPr lang="en-US" altLang="zh-CN" b="1">
                <a:latin typeface="宋体" pitchFamily="2" charset="-122"/>
              </a:rPr>
              <a:t>CSMA/CD</a:t>
            </a:r>
            <a:r>
              <a:rPr lang="zh-CN" altLang="en-US" b="1">
                <a:latin typeface="宋体" pitchFamily="2" charset="-122"/>
              </a:rPr>
              <a:t>工作模式，共享总线；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重负载时，碰撞增多，性能下降；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协议简单，控制方便；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用户多，造价低；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endParaRPr lang="zh-CN" altLang="en-US" b="1">
              <a:latin typeface="宋体" pitchFamily="2" charset="-122"/>
            </a:endParaRP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接入结点时，需割开线缆，易引起碰线导致整个网络瘫痪；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latin typeface="宋体" pitchFamily="2" charset="-122"/>
              </a:rPr>
              <a:t> 不利于故障查找、搬迁和布线。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改进：</a:t>
            </a:r>
            <a:r>
              <a:rPr lang="zh-CN" altLang="en-US" b="1">
                <a:latin typeface="宋体" pitchFamily="2" charset="-122"/>
              </a:rPr>
              <a:t>采用双绞线代替同轴电缆。</a:t>
            </a: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-4763" y="44450"/>
            <a:ext cx="5186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基于总线的以太网的特点</a:t>
            </a:r>
            <a:endParaRPr lang="zh-CN" altLang="en-US" b="1">
              <a:latin typeface="宋体" pitchFamily="2" charset="-122"/>
            </a:endParaRPr>
          </a:p>
        </p:txBody>
      </p:sp>
      <p:pic>
        <p:nvPicPr>
          <p:cNvPr id="3080" name="Picture 6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4797425"/>
            <a:ext cx="3170238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81" name="Group 7"/>
          <p:cNvGrpSpPr>
            <a:grpSpLocks/>
          </p:cNvGrpSpPr>
          <p:nvPr/>
        </p:nvGrpSpPr>
        <p:grpSpPr bwMode="auto">
          <a:xfrm>
            <a:off x="4625975" y="4614863"/>
            <a:ext cx="3832225" cy="1982787"/>
            <a:chOff x="2914" y="2907"/>
            <a:chExt cx="2414" cy="1249"/>
          </a:xfrm>
        </p:grpSpPr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3840" y="3028"/>
              <a:ext cx="624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4080" y="3134"/>
              <a:ext cx="144" cy="24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84" name="Group 10"/>
            <p:cNvGrpSpPr>
              <a:grpSpLocks/>
            </p:cNvGrpSpPr>
            <p:nvPr/>
          </p:nvGrpSpPr>
          <p:grpSpPr bwMode="auto">
            <a:xfrm>
              <a:off x="3312" y="3028"/>
              <a:ext cx="576" cy="192"/>
              <a:chOff x="3312" y="3408"/>
              <a:chExt cx="576" cy="192"/>
            </a:xfrm>
          </p:grpSpPr>
          <p:sp>
            <p:nvSpPr>
              <p:cNvPr id="3094" name="AutoShape 11"/>
              <p:cNvSpPr>
                <a:spLocks noChangeArrowheads="1"/>
              </p:cNvSpPr>
              <p:nvPr/>
            </p:nvSpPr>
            <p:spPr bwMode="auto">
              <a:xfrm rot="5400000">
                <a:off x="3432" y="3288"/>
                <a:ext cx="192" cy="432"/>
              </a:xfrm>
              <a:prstGeom prst="can">
                <a:avLst>
                  <a:gd name="adj" fmla="val 56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Line 12"/>
              <p:cNvSpPr>
                <a:spLocks noChangeShapeType="1"/>
              </p:cNvSpPr>
              <p:nvPr/>
            </p:nvSpPr>
            <p:spPr bwMode="auto">
              <a:xfrm>
                <a:off x="3312" y="35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4368" y="3028"/>
              <a:ext cx="624" cy="192"/>
              <a:chOff x="4128" y="3456"/>
              <a:chExt cx="624" cy="192"/>
            </a:xfrm>
          </p:grpSpPr>
          <p:sp>
            <p:nvSpPr>
              <p:cNvPr id="3092" name="AutoShape 14"/>
              <p:cNvSpPr>
                <a:spLocks noChangeArrowheads="1"/>
              </p:cNvSpPr>
              <p:nvPr/>
            </p:nvSpPr>
            <p:spPr bwMode="auto">
              <a:xfrm rot="-5400000">
                <a:off x="4440" y="3336"/>
                <a:ext cx="192" cy="432"/>
              </a:xfrm>
              <a:prstGeom prst="can">
                <a:avLst>
                  <a:gd name="adj" fmla="val 562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3" name="Line 15"/>
              <p:cNvSpPr>
                <a:spLocks noChangeShapeType="1"/>
              </p:cNvSpPr>
              <p:nvPr/>
            </p:nvSpPr>
            <p:spPr bwMode="auto">
              <a:xfrm>
                <a:off x="4128" y="3552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86" name="AutoShape 16"/>
            <p:cNvSpPr>
              <a:spLocks noChangeArrowheads="1"/>
            </p:cNvSpPr>
            <p:nvPr/>
          </p:nvSpPr>
          <p:spPr bwMode="auto">
            <a:xfrm rot="10800000" flipV="1">
              <a:off x="4078" y="3417"/>
              <a:ext cx="163" cy="307"/>
            </a:xfrm>
            <a:prstGeom prst="can">
              <a:avLst>
                <a:gd name="adj" fmla="val 470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Line 17"/>
            <p:cNvSpPr>
              <a:spLocks noChangeShapeType="1"/>
            </p:cNvSpPr>
            <p:nvPr/>
          </p:nvSpPr>
          <p:spPr bwMode="auto">
            <a:xfrm rot="5400000">
              <a:off x="3946" y="352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Rectangle 18"/>
            <p:cNvSpPr>
              <a:spLocks noChangeArrowheads="1"/>
            </p:cNvSpPr>
            <p:nvPr/>
          </p:nvSpPr>
          <p:spPr bwMode="auto">
            <a:xfrm>
              <a:off x="3993" y="3724"/>
              <a:ext cx="384" cy="4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主机</a:t>
              </a:r>
            </a:p>
          </p:txBody>
        </p:sp>
        <p:sp>
          <p:nvSpPr>
            <p:cNvPr id="3089" name="Rectangle 19"/>
            <p:cNvSpPr>
              <a:spLocks noChangeArrowheads="1"/>
            </p:cNvSpPr>
            <p:nvPr/>
          </p:nvSpPr>
          <p:spPr bwMode="auto">
            <a:xfrm>
              <a:off x="4944" y="2907"/>
              <a:ext cx="38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线缆</a:t>
              </a:r>
            </a:p>
          </p:txBody>
        </p:sp>
        <p:sp>
          <p:nvSpPr>
            <p:cNvPr id="3090" name="Rectangle 20"/>
            <p:cNvSpPr>
              <a:spLocks noChangeArrowheads="1"/>
            </p:cNvSpPr>
            <p:nvPr/>
          </p:nvSpPr>
          <p:spPr bwMode="auto">
            <a:xfrm>
              <a:off x="2925" y="2907"/>
              <a:ext cx="38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线缆</a:t>
              </a:r>
            </a:p>
          </p:txBody>
        </p:sp>
        <p:graphicFrame>
          <p:nvGraphicFramePr>
            <p:cNvPr id="3074" name="Object 21"/>
            <p:cNvGraphicFramePr>
              <a:graphicFrameLocks noChangeAspect="1"/>
            </p:cNvGraphicFramePr>
            <p:nvPr/>
          </p:nvGraphicFramePr>
          <p:xfrm>
            <a:off x="4558" y="3271"/>
            <a:ext cx="579" cy="364"/>
          </p:xfrm>
          <a:graphic>
            <a:graphicData uri="http://schemas.openxmlformats.org/presentationml/2006/ole">
              <p:oleObj spid="_x0000_s3074" name="Image" r:id="rId4" imgW="1638095" imgH="1028571" progId="">
                <p:embed/>
              </p:oleObj>
            </a:graphicData>
          </a:graphic>
        </p:graphicFrame>
        <p:graphicFrame>
          <p:nvGraphicFramePr>
            <p:cNvPr id="3075" name="Object 22"/>
            <p:cNvGraphicFramePr>
              <a:graphicFrameLocks noChangeAspect="1"/>
            </p:cNvGraphicFramePr>
            <p:nvPr/>
          </p:nvGraphicFramePr>
          <p:xfrm>
            <a:off x="2914" y="3385"/>
            <a:ext cx="828" cy="704"/>
          </p:xfrm>
          <a:graphic>
            <a:graphicData uri="http://schemas.openxmlformats.org/presentationml/2006/ole">
              <p:oleObj spid="_x0000_s3075" name="Image" r:id="rId5" imgW="2209524" imgH="1879365" progId="">
                <p:embed/>
              </p:oleObj>
            </a:graphicData>
          </a:graphic>
        </p:graphicFrame>
        <p:sp>
          <p:nvSpPr>
            <p:cNvPr id="3091" name="Line 23"/>
            <p:cNvSpPr>
              <a:spLocks noChangeShapeType="1"/>
            </p:cNvSpPr>
            <p:nvPr/>
          </p:nvSpPr>
          <p:spPr bwMode="auto">
            <a:xfrm flipV="1">
              <a:off x="3696" y="3203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381000" y="4114800"/>
            <a:ext cx="4457700" cy="2401888"/>
            <a:chOff x="240" y="2688"/>
            <a:chExt cx="2808" cy="1513"/>
          </a:xfrm>
        </p:grpSpPr>
        <p:sp>
          <p:nvSpPr>
            <p:cNvPr id="4125" name="Rectangle 3"/>
            <p:cNvSpPr>
              <a:spLocks noChangeArrowheads="1"/>
            </p:cNvSpPr>
            <p:nvPr/>
          </p:nvSpPr>
          <p:spPr bwMode="auto">
            <a:xfrm>
              <a:off x="432" y="3398"/>
              <a:ext cx="19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Rectangle 4"/>
            <p:cNvSpPr>
              <a:spLocks noChangeArrowheads="1"/>
            </p:cNvSpPr>
            <p:nvPr/>
          </p:nvSpPr>
          <p:spPr bwMode="auto">
            <a:xfrm>
              <a:off x="528" y="34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Rectangle 5"/>
            <p:cNvSpPr>
              <a:spLocks noChangeArrowheads="1"/>
            </p:cNvSpPr>
            <p:nvPr/>
          </p:nvSpPr>
          <p:spPr bwMode="auto">
            <a:xfrm>
              <a:off x="720" y="34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Rectangle 6"/>
            <p:cNvSpPr>
              <a:spLocks noChangeArrowheads="1"/>
            </p:cNvSpPr>
            <p:nvPr/>
          </p:nvSpPr>
          <p:spPr bwMode="auto">
            <a:xfrm>
              <a:off x="912" y="34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Rectangle 7"/>
            <p:cNvSpPr>
              <a:spLocks noChangeArrowheads="1"/>
            </p:cNvSpPr>
            <p:nvPr/>
          </p:nvSpPr>
          <p:spPr bwMode="auto">
            <a:xfrm>
              <a:off x="1104" y="34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Rectangle 8"/>
            <p:cNvSpPr>
              <a:spLocks noChangeArrowheads="1"/>
            </p:cNvSpPr>
            <p:nvPr/>
          </p:nvSpPr>
          <p:spPr bwMode="auto">
            <a:xfrm>
              <a:off x="1296" y="34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Rectangle 9"/>
            <p:cNvSpPr>
              <a:spLocks noChangeArrowheads="1"/>
            </p:cNvSpPr>
            <p:nvPr/>
          </p:nvSpPr>
          <p:spPr bwMode="auto">
            <a:xfrm>
              <a:off x="1488" y="34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Rectangle 10"/>
            <p:cNvSpPr>
              <a:spLocks noChangeArrowheads="1"/>
            </p:cNvSpPr>
            <p:nvPr/>
          </p:nvSpPr>
          <p:spPr bwMode="auto">
            <a:xfrm>
              <a:off x="1680" y="34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Rectangle 11"/>
            <p:cNvSpPr>
              <a:spLocks noChangeArrowheads="1"/>
            </p:cNvSpPr>
            <p:nvPr/>
          </p:nvSpPr>
          <p:spPr bwMode="auto">
            <a:xfrm>
              <a:off x="1872" y="3494"/>
              <a:ext cx="48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12"/>
            <p:cNvSpPr>
              <a:spLocks noChangeArrowheads="1"/>
            </p:cNvSpPr>
            <p:nvPr/>
          </p:nvSpPr>
          <p:spPr bwMode="auto">
            <a:xfrm>
              <a:off x="2064" y="349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Rectangle 13"/>
            <p:cNvSpPr>
              <a:spLocks noChangeArrowheads="1"/>
            </p:cNvSpPr>
            <p:nvPr/>
          </p:nvSpPr>
          <p:spPr bwMode="auto">
            <a:xfrm>
              <a:off x="2208" y="3494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Text Box 14"/>
            <p:cNvSpPr txBox="1">
              <a:spLocks noChangeArrowheads="1"/>
            </p:cNvSpPr>
            <p:nvPr/>
          </p:nvSpPr>
          <p:spPr bwMode="auto">
            <a:xfrm>
              <a:off x="240" y="3797"/>
              <a:ext cx="72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RJ45</a:t>
              </a:r>
              <a:r>
                <a:rPr lang="zh-CN" altLang="en-US" sz="1800" b="1"/>
                <a:t>端口</a:t>
              </a:r>
            </a:p>
            <a:p>
              <a:r>
                <a:rPr lang="zh-CN" altLang="en-US" sz="1800" b="1"/>
                <a:t>双绞线</a:t>
              </a:r>
            </a:p>
          </p:txBody>
        </p:sp>
        <p:sp>
          <p:nvSpPr>
            <p:cNvPr id="4137" name="Line 15"/>
            <p:cNvSpPr>
              <a:spLocks noChangeShapeType="1"/>
            </p:cNvSpPr>
            <p:nvPr/>
          </p:nvSpPr>
          <p:spPr bwMode="auto">
            <a:xfrm flipV="1">
              <a:off x="528" y="354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" name="Text Box 16"/>
            <p:cNvSpPr txBox="1">
              <a:spLocks noChangeArrowheads="1"/>
            </p:cNvSpPr>
            <p:nvPr/>
          </p:nvSpPr>
          <p:spPr bwMode="auto">
            <a:xfrm>
              <a:off x="1344" y="3797"/>
              <a:ext cx="71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BNC</a:t>
              </a:r>
              <a:r>
                <a:rPr lang="zh-CN" altLang="en-US" sz="1800" b="1"/>
                <a:t>端口</a:t>
              </a:r>
            </a:p>
            <a:p>
              <a:r>
                <a:rPr lang="zh-CN" altLang="en-US" sz="1800" b="1"/>
                <a:t>同轴细缆</a:t>
              </a:r>
            </a:p>
          </p:txBody>
        </p:sp>
        <p:sp>
          <p:nvSpPr>
            <p:cNvPr id="4139" name="Line 17"/>
            <p:cNvSpPr>
              <a:spLocks noChangeShapeType="1"/>
            </p:cNvSpPr>
            <p:nvPr/>
          </p:nvSpPr>
          <p:spPr bwMode="auto">
            <a:xfrm flipV="1">
              <a:off x="1728" y="354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Text Box 18"/>
            <p:cNvSpPr txBox="1">
              <a:spLocks noChangeArrowheads="1"/>
            </p:cNvSpPr>
            <p:nvPr/>
          </p:nvSpPr>
          <p:spPr bwMode="auto">
            <a:xfrm>
              <a:off x="2352" y="3797"/>
              <a:ext cx="6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DIX</a:t>
              </a:r>
              <a:r>
                <a:rPr lang="zh-CN" altLang="en-US" sz="1800" b="1"/>
                <a:t>端口</a:t>
              </a:r>
            </a:p>
            <a:p>
              <a:r>
                <a:rPr lang="zh-CN" altLang="en-US" sz="1800" b="1"/>
                <a:t>同轴粗缆</a:t>
              </a:r>
            </a:p>
          </p:txBody>
        </p:sp>
        <p:sp>
          <p:nvSpPr>
            <p:cNvPr id="4141" name="Line 19"/>
            <p:cNvSpPr>
              <a:spLocks noChangeShapeType="1"/>
            </p:cNvSpPr>
            <p:nvPr/>
          </p:nvSpPr>
          <p:spPr bwMode="auto">
            <a:xfrm flipH="1" flipV="1">
              <a:off x="2304" y="354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42" name="Picture 2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2689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143" name="Picture 2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2" y="2698"/>
              <a:ext cx="208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144" name="Picture 2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64" y="2688"/>
              <a:ext cx="280" cy="4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4145" name="Line 23"/>
            <p:cNvSpPr>
              <a:spLocks noChangeShapeType="1"/>
            </p:cNvSpPr>
            <p:nvPr/>
          </p:nvSpPr>
          <p:spPr bwMode="auto">
            <a:xfrm>
              <a:off x="528" y="28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6" name="Line 24"/>
            <p:cNvSpPr>
              <a:spLocks noChangeShapeType="1"/>
            </p:cNvSpPr>
            <p:nvPr/>
          </p:nvSpPr>
          <p:spPr bwMode="auto">
            <a:xfrm>
              <a:off x="960" y="28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" name="Line 25"/>
            <p:cNvSpPr>
              <a:spLocks noChangeShapeType="1"/>
            </p:cNvSpPr>
            <p:nvPr/>
          </p:nvSpPr>
          <p:spPr bwMode="auto">
            <a:xfrm flipH="1">
              <a:off x="1872" y="2928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" name="Text Box 26"/>
            <p:cNvSpPr txBox="1">
              <a:spLocks noChangeArrowheads="1"/>
            </p:cNvSpPr>
            <p:nvPr/>
          </p:nvSpPr>
          <p:spPr bwMode="auto">
            <a:xfrm>
              <a:off x="906" y="3033"/>
              <a:ext cx="1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双绞线，短于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100</a:t>
              </a:r>
              <a:r>
                <a:rPr lang="zh-CN" altLang="en-US" sz="1800" b="1">
                  <a:latin typeface="楷体"/>
                  <a:ea typeface="楷体"/>
                  <a:cs typeface="楷体"/>
                </a:rPr>
                <a:t>米</a:t>
              </a:r>
            </a:p>
          </p:txBody>
        </p:sp>
      </p:grpSp>
      <p:grpSp>
        <p:nvGrpSpPr>
          <p:cNvPr id="4100" name="Group 27"/>
          <p:cNvGrpSpPr>
            <a:grpSpLocks/>
          </p:cNvGrpSpPr>
          <p:nvPr/>
        </p:nvGrpSpPr>
        <p:grpSpPr bwMode="auto">
          <a:xfrm>
            <a:off x="6300788" y="4292600"/>
            <a:ext cx="2362200" cy="1277938"/>
            <a:chOff x="4032" y="3168"/>
            <a:chExt cx="1488" cy="805"/>
          </a:xfrm>
        </p:grpSpPr>
        <p:sp>
          <p:nvSpPr>
            <p:cNvPr id="4106" name="Text Box 28"/>
            <p:cNvSpPr txBox="1">
              <a:spLocks noChangeArrowheads="1"/>
            </p:cNvSpPr>
            <p:nvPr/>
          </p:nvSpPr>
          <p:spPr bwMode="auto">
            <a:xfrm>
              <a:off x="4088" y="3742"/>
              <a:ext cx="10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HUB</a:t>
              </a:r>
              <a:r>
                <a:rPr lang="zh-CN" altLang="en-US" sz="1800" b="1"/>
                <a:t>串接</a:t>
              </a:r>
              <a:r>
                <a:rPr lang="en-US" altLang="zh-CN" sz="1800" b="1"/>
                <a:t>/</a:t>
              </a:r>
              <a:r>
                <a:rPr lang="zh-CN" altLang="en-US" sz="1800" b="1"/>
                <a:t>堆叠</a:t>
              </a:r>
            </a:p>
          </p:txBody>
        </p:sp>
        <p:grpSp>
          <p:nvGrpSpPr>
            <p:cNvPr id="4107" name="Group 29"/>
            <p:cNvGrpSpPr>
              <a:grpSpLocks/>
            </p:cNvGrpSpPr>
            <p:nvPr/>
          </p:nvGrpSpPr>
          <p:grpSpPr bwMode="auto">
            <a:xfrm>
              <a:off x="4032" y="3168"/>
              <a:ext cx="1488" cy="528"/>
              <a:chOff x="4032" y="2880"/>
              <a:chExt cx="1488" cy="528"/>
            </a:xfrm>
          </p:grpSpPr>
          <p:sp>
            <p:nvSpPr>
              <p:cNvPr id="4108" name="Rectangle 30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67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" name="Rectangle 31"/>
              <p:cNvSpPr>
                <a:spLocks noChangeArrowheads="1"/>
              </p:cNvSpPr>
              <p:nvPr/>
            </p:nvSpPr>
            <p:spPr bwMode="auto">
              <a:xfrm>
                <a:off x="4800" y="3264"/>
                <a:ext cx="67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" name="Line 32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" name="Line 33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" name="Line 34"/>
              <p:cNvSpPr>
                <a:spLocks noChangeShapeType="1"/>
              </p:cNvSpPr>
              <p:nvPr/>
            </p:nvSpPr>
            <p:spPr bwMode="auto">
              <a:xfrm>
                <a:off x="4176" y="3072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" name="Line 35"/>
              <p:cNvSpPr>
                <a:spLocks noChangeShapeType="1"/>
              </p:cNvSpPr>
              <p:nvPr/>
            </p:nvSpPr>
            <p:spPr bwMode="auto">
              <a:xfrm flipH="1">
                <a:off x="489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" name="Line 36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" name="Line 37"/>
              <p:cNvSpPr>
                <a:spLocks noChangeShapeType="1"/>
              </p:cNvSpPr>
              <p:nvPr/>
            </p:nvSpPr>
            <p:spPr bwMode="auto">
              <a:xfrm>
                <a:off x="4656" y="34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16" name="Picture 3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32" y="2880"/>
                <a:ext cx="208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4117" name="Picture 3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2" y="2890"/>
                <a:ext cx="208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4118" name="Picture 40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12" y="2890"/>
                <a:ext cx="208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4119" name="Line 41"/>
              <p:cNvSpPr>
                <a:spLocks noChangeShapeType="1"/>
              </p:cNvSpPr>
              <p:nvPr/>
            </p:nvSpPr>
            <p:spPr bwMode="auto">
              <a:xfrm flipH="1">
                <a:off x="5360" y="3072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Line 42"/>
              <p:cNvSpPr>
                <a:spLocks noChangeShapeType="1"/>
              </p:cNvSpPr>
              <p:nvPr/>
            </p:nvSpPr>
            <p:spPr bwMode="auto">
              <a:xfrm>
                <a:off x="5168" y="30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Line 43"/>
              <p:cNvSpPr>
                <a:spLocks noChangeShapeType="1"/>
              </p:cNvSpPr>
              <p:nvPr/>
            </p:nvSpPr>
            <p:spPr bwMode="auto">
              <a:xfrm>
                <a:off x="4976" y="3072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22" name="Picture 44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32" y="2880"/>
                <a:ext cx="208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4123" name="Picture 4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72" y="2890"/>
                <a:ext cx="208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4124" name="Picture 4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12" y="2890"/>
                <a:ext cx="208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101" name="Text Box 47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29</a:t>
            </a:r>
            <a:endParaRPr lang="en-US" altLang="zh-CN" dirty="0"/>
          </a:p>
        </p:txBody>
      </p:sp>
      <p:sp>
        <p:nvSpPr>
          <p:cNvPr id="4102" name="Text Box 48"/>
          <p:cNvSpPr txBox="1">
            <a:spLocks noChangeArrowheads="1"/>
          </p:cNvSpPr>
          <p:nvPr/>
        </p:nvSpPr>
        <p:spPr bwMode="auto">
          <a:xfrm>
            <a:off x="136525" y="919163"/>
            <a:ext cx="87836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★  </a:t>
            </a:r>
            <a:r>
              <a:rPr lang="zh-CN" altLang="en-US" b="1">
                <a:latin typeface="宋体" pitchFamily="2" charset="-122"/>
              </a:rPr>
              <a:t>基于集线器（</a:t>
            </a:r>
            <a:r>
              <a:rPr lang="en-US" altLang="zh-CN" b="1">
                <a:latin typeface="宋体" pitchFamily="2" charset="-122"/>
              </a:rPr>
              <a:t>HUB</a:t>
            </a:r>
            <a:r>
              <a:rPr lang="zh-CN" altLang="en-US" b="1">
                <a:latin typeface="宋体" pitchFamily="2" charset="-122"/>
              </a:rPr>
              <a:t>）的以太网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   促进因素：</a:t>
            </a:r>
            <a:r>
              <a:rPr lang="en-US" altLang="zh-CN" b="1">
                <a:latin typeface="宋体" pitchFamily="2" charset="-122"/>
              </a:rPr>
              <a:t>80</a:t>
            </a:r>
            <a:r>
              <a:rPr lang="zh-CN" altLang="en-US" b="1">
                <a:latin typeface="宋体" pitchFamily="2" charset="-122"/>
              </a:rPr>
              <a:t>年代初，光缆实验成果（要求星型结构）；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          星型结构网的应用（</a:t>
            </a:r>
            <a:r>
              <a:rPr lang="en-US" altLang="zh-CN" b="1">
                <a:latin typeface="宋体" pitchFamily="2" charset="-122"/>
              </a:rPr>
              <a:t>IBM</a:t>
            </a:r>
            <a:r>
              <a:rPr lang="zh-CN" altLang="en-US" b="1">
                <a:latin typeface="宋体" pitchFamily="2" charset="-122"/>
              </a:rPr>
              <a:t>令牌环，</a:t>
            </a:r>
            <a:r>
              <a:rPr lang="en-US" altLang="zh-CN" b="1">
                <a:latin typeface="宋体" pitchFamily="2" charset="-122"/>
              </a:rPr>
              <a:t>Intel StarLAN</a:t>
            </a:r>
            <a:r>
              <a:rPr lang="zh-CN" altLang="en-US" b="1">
                <a:latin typeface="宋体" pitchFamily="2" charset="-122"/>
              </a:rPr>
              <a:t>）；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87</a:t>
            </a:r>
            <a:r>
              <a:rPr lang="zh-CN" altLang="en-US" b="1">
                <a:latin typeface="宋体" pitchFamily="2" charset="-122"/>
              </a:rPr>
              <a:t>年</a:t>
            </a:r>
            <a:r>
              <a:rPr lang="en-US" altLang="zh-CN" b="1">
                <a:latin typeface="宋体" pitchFamily="2" charset="-122"/>
              </a:rPr>
              <a:t>8</a:t>
            </a:r>
            <a:r>
              <a:rPr lang="zh-CN" altLang="en-US" b="1">
                <a:latin typeface="宋体" pitchFamily="2" charset="-122"/>
              </a:rPr>
              <a:t>月，</a:t>
            </a:r>
            <a:r>
              <a:rPr lang="en-US" altLang="zh-CN" b="1">
                <a:latin typeface="宋体" pitchFamily="2" charset="-122"/>
              </a:rPr>
              <a:t>SynOptics</a:t>
            </a:r>
            <a:r>
              <a:rPr lang="zh-CN" altLang="en-US" b="1">
                <a:latin typeface="宋体" pitchFamily="2" charset="-122"/>
              </a:rPr>
              <a:t>的基于</a:t>
            </a:r>
            <a:r>
              <a:rPr lang="en-US" altLang="zh-CN" b="1">
                <a:latin typeface="宋体" pitchFamily="2" charset="-122"/>
              </a:rPr>
              <a:t>UTP</a:t>
            </a:r>
            <a:r>
              <a:rPr lang="zh-CN" altLang="en-US" b="1">
                <a:latin typeface="宋体" pitchFamily="2" charset="-122"/>
              </a:rPr>
              <a:t>电话线的以太网产品问世；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   同期，</a:t>
            </a:r>
            <a:r>
              <a:rPr lang="en-US" altLang="zh-CN" b="1">
                <a:latin typeface="宋体" pitchFamily="2" charset="-122"/>
              </a:rPr>
              <a:t>HP</a:t>
            </a:r>
            <a:r>
              <a:rPr lang="zh-CN" altLang="en-US" b="1">
                <a:latin typeface="宋体" pitchFamily="2" charset="-122"/>
              </a:rPr>
              <a:t>的多端口中继器方案得到支持；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90</a:t>
            </a:r>
            <a:r>
              <a:rPr lang="zh-CN" altLang="en-US" b="1">
                <a:latin typeface="宋体" pitchFamily="2" charset="-122"/>
              </a:rPr>
              <a:t>年秋，</a:t>
            </a:r>
            <a:r>
              <a:rPr lang="en-US" altLang="zh-CN" b="1">
                <a:latin typeface="宋体" pitchFamily="2" charset="-122"/>
              </a:rPr>
              <a:t>10Base-T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802.3i</a:t>
            </a:r>
            <a:r>
              <a:rPr lang="zh-CN" altLang="en-US" b="1">
                <a:latin typeface="宋体" pitchFamily="2" charset="-122"/>
              </a:rPr>
              <a:t>）公布。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指导思想：总线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凝聚</a:t>
            </a:r>
            <a:r>
              <a:rPr lang="zh-CN" altLang="en-US" b="1">
                <a:latin typeface="宋体" pitchFamily="2" charset="-122"/>
              </a:rPr>
              <a:t>为一点（集线器），结点通过双绞线接入；</a:t>
            </a:r>
            <a:endParaRPr lang="zh-CN" altLang="en-US"/>
          </a:p>
        </p:txBody>
      </p:sp>
      <p:sp>
        <p:nvSpPr>
          <p:cNvPr id="1120305" name="Rectangle 4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4" name="Text Box 50"/>
          <p:cNvSpPr txBox="1">
            <a:spLocks noChangeArrowheads="1"/>
          </p:cNvSpPr>
          <p:nvPr/>
        </p:nvSpPr>
        <p:spPr bwMode="auto">
          <a:xfrm>
            <a:off x="107950" y="44450"/>
            <a:ext cx="4471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以太网的变迁（一）</a:t>
            </a:r>
            <a:endParaRPr lang="zh-CN" altLang="en-US"/>
          </a:p>
        </p:txBody>
      </p:sp>
      <p:pic>
        <p:nvPicPr>
          <p:cNvPr id="4105" name="Picture 51" descr="图片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6213" y="5695950"/>
            <a:ext cx="2987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52"/>
          <p:cNvGraphicFramePr>
            <a:graphicFrameLocks noChangeAspect="1"/>
          </p:cNvGraphicFramePr>
          <p:nvPr>
            <p:ph/>
          </p:nvPr>
        </p:nvGraphicFramePr>
        <p:xfrm>
          <a:off x="4427538" y="4283075"/>
          <a:ext cx="1296987" cy="1192213"/>
        </p:xfrm>
        <a:graphic>
          <a:graphicData uri="http://schemas.openxmlformats.org/presentationml/2006/ole">
            <p:oleObj spid="_x0000_s4098" name="Image" r:id="rId6" imgW="2552381" imgH="23492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07950" y="2060575"/>
            <a:ext cx="5364163" cy="27368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1438" y="4868863"/>
            <a:ext cx="5364162" cy="19891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23850" y="115888"/>
            <a:ext cx="6373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双绞线的接法</a:t>
            </a:r>
            <a:r>
              <a:rPr lang="zh-CN" altLang="en-US" b="1"/>
              <a:t>（</a:t>
            </a:r>
            <a:r>
              <a:rPr lang="en-US" altLang="zh-CN" b="1"/>
              <a:t>RJ45</a:t>
            </a:r>
            <a:r>
              <a:rPr lang="zh-CN" altLang="en-US" b="1"/>
              <a:t>接口类似电话插头）</a:t>
            </a:r>
            <a:endParaRPr lang="zh-CN" altLang="en-US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609600" y="2565400"/>
            <a:ext cx="4371975" cy="2289175"/>
            <a:chOff x="384" y="1102"/>
            <a:chExt cx="2754" cy="1442"/>
          </a:xfrm>
        </p:grpSpPr>
        <p:sp>
          <p:nvSpPr>
            <p:cNvPr id="54379" name="Text Box 6"/>
            <p:cNvSpPr txBox="1">
              <a:spLocks noChangeArrowheads="1"/>
            </p:cNvSpPr>
            <p:nvPr/>
          </p:nvSpPr>
          <p:spPr bwMode="auto">
            <a:xfrm>
              <a:off x="2364" y="1102"/>
              <a:ext cx="774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数据发送</a:t>
              </a:r>
              <a:r>
                <a:rPr lang="en-US" altLang="zh-CN" sz="1800" b="1"/>
                <a:t>+</a:t>
              </a:r>
            </a:p>
            <a:p>
              <a:r>
                <a:rPr lang="zh-CN" altLang="en-US" sz="1800" b="1"/>
                <a:t>数据发送</a:t>
              </a:r>
              <a:r>
                <a:rPr lang="en-US" altLang="zh-CN" sz="1800" b="1"/>
                <a:t>-</a:t>
              </a:r>
            </a:p>
            <a:p>
              <a:r>
                <a:rPr lang="zh-CN" altLang="en-US" sz="1800" b="1"/>
                <a:t>数据接收</a:t>
              </a:r>
              <a:r>
                <a:rPr lang="en-US" altLang="zh-CN" sz="1800" b="1"/>
                <a:t>+</a:t>
              </a:r>
            </a:p>
            <a:p>
              <a:r>
                <a:rPr lang="zh-CN" altLang="en-US" sz="1800" b="1"/>
                <a:t>未用</a:t>
              </a:r>
            </a:p>
            <a:p>
              <a:r>
                <a:rPr lang="zh-CN" altLang="en-US" sz="1800" b="1"/>
                <a:t>未用</a:t>
              </a:r>
            </a:p>
            <a:p>
              <a:r>
                <a:rPr lang="zh-CN" altLang="en-US" sz="1800" b="1"/>
                <a:t>数据接收</a:t>
              </a:r>
              <a:r>
                <a:rPr lang="en-US" altLang="zh-CN" sz="1800" b="1"/>
                <a:t>-</a:t>
              </a:r>
            </a:p>
            <a:p>
              <a:r>
                <a:rPr lang="zh-CN" altLang="en-US" sz="1800" b="1"/>
                <a:t>未用</a:t>
              </a:r>
            </a:p>
            <a:p>
              <a:r>
                <a:rPr lang="zh-CN" altLang="en-US" sz="1800" b="1"/>
                <a:t>未用</a:t>
              </a:r>
              <a:endParaRPr lang="zh-CN" altLang="en-US" sz="2000"/>
            </a:p>
          </p:txBody>
        </p:sp>
        <p:sp>
          <p:nvSpPr>
            <p:cNvPr id="54380" name="Line 7"/>
            <p:cNvSpPr>
              <a:spLocks noChangeShapeType="1"/>
            </p:cNvSpPr>
            <p:nvPr/>
          </p:nvSpPr>
          <p:spPr bwMode="auto">
            <a:xfrm flipV="1">
              <a:off x="2076" y="1200"/>
              <a:ext cx="33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1" name="Line 8"/>
            <p:cNvSpPr>
              <a:spLocks noChangeShapeType="1"/>
            </p:cNvSpPr>
            <p:nvPr/>
          </p:nvSpPr>
          <p:spPr bwMode="auto">
            <a:xfrm flipV="1">
              <a:off x="2076" y="1392"/>
              <a:ext cx="336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2" name="Line 9"/>
            <p:cNvSpPr>
              <a:spLocks noChangeShapeType="1"/>
            </p:cNvSpPr>
            <p:nvPr/>
          </p:nvSpPr>
          <p:spPr bwMode="auto">
            <a:xfrm flipV="1">
              <a:off x="2076" y="1584"/>
              <a:ext cx="336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3" name="Line 10"/>
            <p:cNvSpPr>
              <a:spLocks noChangeShapeType="1"/>
            </p:cNvSpPr>
            <p:nvPr/>
          </p:nvSpPr>
          <p:spPr bwMode="auto">
            <a:xfrm flipV="1">
              <a:off x="2124" y="1728"/>
              <a:ext cx="288" cy="4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4" name="Line 11"/>
            <p:cNvSpPr>
              <a:spLocks noChangeShapeType="1"/>
            </p:cNvSpPr>
            <p:nvPr/>
          </p:nvSpPr>
          <p:spPr bwMode="auto">
            <a:xfrm flipV="1">
              <a:off x="2076" y="187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5" name="Line 12"/>
            <p:cNvSpPr>
              <a:spLocks noChangeShapeType="1"/>
            </p:cNvSpPr>
            <p:nvPr/>
          </p:nvSpPr>
          <p:spPr bwMode="auto">
            <a:xfrm>
              <a:off x="2076" y="1968"/>
              <a:ext cx="336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6" name="Line 13"/>
            <p:cNvSpPr>
              <a:spLocks noChangeShapeType="1"/>
            </p:cNvSpPr>
            <p:nvPr/>
          </p:nvSpPr>
          <p:spPr bwMode="auto">
            <a:xfrm>
              <a:off x="2076" y="2112"/>
              <a:ext cx="336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7" name="Line 14"/>
            <p:cNvSpPr>
              <a:spLocks noChangeShapeType="1"/>
            </p:cNvSpPr>
            <p:nvPr/>
          </p:nvSpPr>
          <p:spPr bwMode="auto">
            <a:xfrm>
              <a:off x="2076" y="2208"/>
              <a:ext cx="33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8" name="Line 15"/>
            <p:cNvSpPr>
              <a:spLocks noChangeShapeType="1"/>
            </p:cNvSpPr>
            <p:nvPr/>
          </p:nvSpPr>
          <p:spPr bwMode="auto">
            <a:xfrm flipH="1">
              <a:off x="1392" y="1488"/>
              <a:ext cx="19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89" name="Line 16"/>
            <p:cNvSpPr>
              <a:spLocks noChangeShapeType="1"/>
            </p:cNvSpPr>
            <p:nvPr/>
          </p:nvSpPr>
          <p:spPr bwMode="auto">
            <a:xfrm flipH="1" flipV="1">
              <a:off x="1104" y="1488"/>
              <a:ext cx="33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0" name="Line 17"/>
            <p:cNvSpPr>
              <a:spLocks noChangeShapeType="1"/>
            </p:cNvSpPr>
            <p:nvPr/>
          </p:nvSpPr>
          <p:spPr bwMode="auto">
            <a:xfrm flipH="1">
              <a:off x="864" y="1488"/>
              <a:ext cx="24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1" name="Line 18"/>
            <p:cNvSpPr>
              <a:spLocks noChangeShapeType="1"/>
            </p:cNvSpPr>
            <p:nvPr/>
          </p:nvSpPr>
          <p:spPr bwMode="auto">
            <a:xfrm flipH="1" flipV="1">
              <a:off x="1392" y="1488"/>
              <a:ext cx="192" cy="96"/>
            </a:xfrm>
            <a:prstGeom prst="line">
              <a:avLst/>
            </a:prstGeom>
            <a:noFill/>
            <a:ln w="28575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2" name="Line 19"/>
            <p:cNvSpPr>
              <a:spLocks noChangeShapeType="1"/>
            </p:cNvSpPr>
            <p:nvPr/>
          </p:nvSpPr>
          <p:spPr bwMode="auto">
            <a:xfrm flipH="1">
              <a:off x="1152" y="1488"/>
              <a:ext cx="240" cy="96"/>
            </a:xfrm>
            <a:prstGeom prst="line">
              <a:avLst/>
            </a:prstGeom>
            <a:noFill/>
            <a:ln w="28575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3" name="Line 20"/>
            <p:cNvSpPr>
              <a:spLocks noChangeShapeType="1"/>
            </p:cNvSpPr>
            <p:nvPr/>
          </p:nvSpPr>
          <p:spPr bwMode="auto">
            <a:xfrm flipH="1" flipV="1">
              <a:off x="864" y="1488"/>
              <a:ext cx="288" cy="96"/>
            </a:xfrm>
            <a:prstGeom prst="line">
              <a:avLst/>
            </a:prstGeom>
            <a:noFill/>
            <a:ln w="28575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4" name="Line 21"/>
            <p:cNvSpPr>
              <a:spLocks noChangeShapeType="1"/>
            </p:cNvSpPr>
            <p:nvPr/>
          </p:nvSpPr>
          <p:spPr bwMode="auto">
            <a:xfrm flipH="1">
              <a:off x="1392" y="1680"/>
              <a:ext cx="192" cy="96"/>
            </a:xfrm>
            <a:prstGeom prst="line">
              <a:avLst/>
            </a:prstGeom>
            <a:noFill/>
            <a:ln w="28575">
              <a:solidFill>
                <a:srgbClr val="FFD1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5" name="Line 22"/>
            <p:cNvSpPr>
              <a:spLocks noChangeShapeType="1"/>
            </p:cNvSpPr>
            <p:nvPr/>
          </p:nvSpPr>
          <p:spPr bwMode="auto">
            <a:xfrm flipH="1" flipV="1">
              <a:off x="1104" y="1680"/>
              <a:ext cx="336" cy="96"/>
            </a:xfrm>
            <a:prstGeom prst="line">
              <a:avLst/>
            </a:prstGeom>
            <a:noFill/>
            <a:ln w="28575">
              <a:solidFill>
                <a:srgbClr val="FFD1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6" name="Line 23"/>
            <p:cNvSpPr>
              <a:spLocks noChangeShapeType="1"/>
            </p:cNvSpPr>
            <p:nvPr/>
          </p:nvSpPr>
          <p:spPr bwMode="auto">
            <a:xfrm flipH="1">
              <a:off x="864" y="1680"/>
              <a:ext cx="240" cy="48"/>
            </a:xfrm>
            <a:prstGeom prst="line">
              <a:avLst/>
            </a:prstGeom>
            <a:noFill/>
            <a:ln w="28575">
              <a:solidFill>
                <a:srgbClr val="FFD1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7" name="Line 24"/>
            <p:cNvSpPr>
              <a:spLocks noChangeShapeType="1"/>
            </p:cNvSpPr>
            <p:nvPr/>
          </p:nvSpPr>
          <p:spPr bwMode="auto">
            <a:xfrm flipH="1" flipV="1">
              <a:off x="1392" y="1680"/>
              <a:ext cx="192" cy="96"/>
            </a:xfrm>
            <a:prstGeom prst="line">
              <a:avLst/>
            </a:prstGeom>
            <a:noFill/>
            <a:ln w="28575">
              <a:solidFill>
                <a:srgbClr val="E085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8" name="Line 25"/>
            <p:cNvSpPr>
              <a:spLocks noChangeShapeType="1"/>
            </p:cNvSpPr>
            <p:nvPr/>
          </p:nvSpPr>
          <p:spPr bwMode="auto">
            <a:xfrm flipH="1">
              <a:off x="1152" y="1680"/>
              <a:ext cx="240" cy="96"/>
            </a:xfrm>
            <a:prstGeom prst="line">
              <a:avLst/>
            </a:prstGeom>
            <a:noFill/>
            <a:ln w="28575">
              <a:solidFill>
                <a:srgbClr val="E085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99" name="Line 26"/>
            <p:cNvSpPr>
              <a:spLocks noChangeShapeType="1"/>
            </p:cNvSpPr>
            <p:nvPr/>
          </p:nvSpPr>
          <p:spPr bwMode="auto">
            <a:xfrm flipH="1" flipV="1">
              <a:off x="864" y="1680"/>
              <a:ext cx="288" cy="96"/>
            </a:xfrm>
            <a:prstGeom prst="line">
              <a:avLst/>
            </a:prstGeom>
            <a:noFill/>
            <a:ln w="28575">
              <a:solidFill>
                <a:srgbClr val="E085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0" name="Line 27"/>
            <p:cNvSpPr>
              <a:spLocks noChangeShapeType="1"/>
            </p:cNvSpPr>
            <p:nvPr/>
          </p:nvSpPr>
          <p:spPr bwMode="auto">
            <a:xfrm flipH="1">
              <a:off x="1392" y="1872"/>
              <a:ext cx="192" cy="96"/>
            </a:xfrm>
            <a:prstGeom prst="line">
              <a:avLst/>
            </a:prstGeom>
            <a:noFill/>
            <a:ln w="28575">
              <a:solidFill>
                <a:srgbClr val="D1A2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1" name="Line 28"/>
            <p:cNvSpPr>
              <a:spLocks noChangeShapeType="1"/>
            </p:cNvSpPr>
            <p:nvPr/>
          </p:nvSpPr>
          <p:spPr bwMode="auto">
            <a:xfrm flipH="1" flipV="1">
              <a:off x="1104" y="1872"/>
              <a:ext cx="336" cy="96"/>
            </a:xfrm>
            <a:prstGeom prst="line">
              <a:avLst/>
            </a:prstGeom>
            <a:noFill/>
            <a:ln w="28575">
              <a:solidFill>
                <a:srgbClr val="D1A2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2" name="Line 29"/>
            <p:cNvSpPr>
              <a:spLocks noChangeShapeType="1"/>
            </p:cNvSpPr>
            <p:nvPr/>
          </p:nvSpPr>
          <p:spPr bwMode="auto">
            <a:xfrm flipH="1">
              <a:off x="864" y="1872"/>
              <a:ext cx="240" cy="48"/>
            </a:xfrm>
            <a:prstGeom prst="line">
              <a:avLst/>
            </a:prstGeom>
            <a:noFill/>
            <a:ln w="28575">
              <a:solidFill>
                <a:srgbClr val="D1A2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3" name="Line 30"/>
            <p:cNvSpPr>
              <a:spLocks noChangeShapeType="1"/>
            </p:cNvSpPr>
            <p:nvPr/>
          </p:nvSpPr>
          <p:spPr bwMode="auto">
            <a:xfrm flipH="1" flipV="1">
              <a:off x="1392" y="1872"/>
              <a:ext cx="192" cy="9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4" name="Line 31"/>
            <p:cNvSpPr>
              <a:spLocks noChangeShapeType="1"/>
            </p:cNvSpPr>
            <p:nvPr/>
          </p:nvSpPr>
          <p:spPr bwMode="auto">
            <a:xfrm flipH="1">
              <a:off x="1152" y="1872"/>
              <a:ext cx="240" cy="9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5" name="Line 32"/>
            <p:cNvSpPr>
              <a:spLocks noChangeShapeType="1"/>
            </p:cNvSpPr>
            <p:nvPr/>
          </p:nvSpPr>
          <p:spPr bwMode="auto">
            <a:xfrm flipH="1" flipV="1">
              <a:off x="864" y="1872"/>
              <a:ext cx="288" cy="9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6" name="Line 33"/>
            <p:cNvSpPr>
              <a:spLocks noChangeShapeType="1"/>
            </p:cNvSpPr>
            <p:nvPr/>
          </p:nvSpPr>
          <p:spPr bwMode="auto">
            <a:xfrm flipH="1">
              <a:off x="1392" y="2064"/>
              <a:ext cx="192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7" name="Line 34"/>
            <p:cNvSpPr>
              <a:spLocks noChangeShapeType="1"/>
            </p:cNvSpPr>
            <p:nvPr/>
          </p:nvSpPr>
          <p:spPr bwMode="auto">
            <a:xfrm flipH="1" flipV="1">
              <a:off x="1104" y="2064"/>
              <a:ext cx="336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8" name="Line 35"/>
            <p:cNvSpPr>
              <a:spLocks noChangeShapeType="1"/>
            </p:cNvSpPr>
            <p:nvPr/>
          </p:nvSpPr>
          <p:spPr bwMode="auto">
            <a:xfrm flipH="1">
              <a:off x="864" y="2064"/>
              <a:ext cx="24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1316" name="Rectangle 36"/>
            <p:cNvSpPr>
              <a:spLocks noChangeArrowheads="1"/>
            </p:cNvSpPr>
            <p:nvPr/>
          </p:nvSpPr>
          <p:spPr bwMode="auto">
            <a:xfrm>
              <a:off x="1673" y="1392"/>
              <a:ext cx="295" cy="86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410" name="Line 37"/>
            <p:cNvSpPr>
              <a:spLocks noChangeShapeType="1"/>
            </p:cNvSpPr>
            <p:nvPr/>
          </p:nvSpPr>
          <p:spPr bwMode="auto">
            <a:xfrm>
              <a:off x="1584" y="1488"/>
              <a:ext cx="3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1" name="Line 38"/>
            <p:cNvSpPr>
              <a:spLocks noChangeShapeType="1"/>
            </p:cNvSpPr>
            <p:nvPr/>
          </p:nvSpPr>
          <p:spPr bwMode="auto">
            <a:xfrm>
              <a:off x="1584" y="1584"/>
              <a:ext cx="354" cy="0"/>
            </a:xfrm>
            <a:prstGeom prst="line">
              <a:avLst/>
            </a:prstGeom>
            <a:noFill/>
            <a:ln w="28575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2" name="Line 39"/>
            <p:cNvSpPr>
              <a:spLocks noChangeShapeType="1"/>
            </p:cNvSpPr>
            <p:nvPr/>
          </p:nvSpPr>
          <p:spPr bwMode="auto">
            <a:xfrm>
              <a:off x="1584" y="1680"/>
              <a:ext cx="354" cy="0"/>
            </a:xfrm>
            <a:prstGeom prst="line">
              <a:avLst/>
            </a:prstGeom>
            <a:noFill/>
            <a:ln w="28575">
              <a:solidFill>
                <a:srgbClr val="FFD1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3" name="Line 40"/>
            <p:cNvSpPr>
              <a:spLocks noChangeShapeType="1"/>
            </p:cNvSpPr>
            <p:nvPr/>
          </p:nvSpPr>
          <p:spPr bwMode="auto">
            <a:xfrm>
              <a:off x="1584" y="1776"/>
              <a:ext cx="354" cy="0"/>
            </a:xfrm>
            <a:prstGeom prst="line">
              <a:avLst/>
            </a:prstGeom>
            <a:noFill/>
            <a:ln w="28575">
              <a:solidFill>
                <a:srgbClr val="E085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4" name="Line 41"/>
            <p:cNvSpPr>
              <a:spLocks noChangeShapeType="1"/>
            </p:cNvSpPr>
            <p:nvPr/>
          </p:nvSpPr>
          <p:spPr bwMode="auto">
            <a:xfrm>
              <a:off x="1584" y="1872"/>
              <a:ext cx="354" cy="0"/>
            </a:xfrm>
            <a:prstGeom prst="line">
              <a:avLst/>
            </a:prstGeom>
            <a:noFill/>
            <a:ln w="28575">
              <a:solidFill>
                <a:srgbClr val="D1A2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5" name="Line 42"/>
            <p:cNvSpPr>
              <a:spLocks noChangeShapeType="1"/>
            </p:cNvSpPr>
            <p:nvPr/>
          </p:nvSpPr>
          <p:spPr bwMode="auto">
            <a:xfrm>
              <a:off x="1584" y="1968"/>
              <a:ext cx="354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6" name="Line 43"/>
            <p:cNvSpPr>
              <a:spLocks noChangeShapeType="1"/>
            </p:cNvSpPr>
            <p:nvPr/>
          </p:nvSpPr>
          <p:spPr bwMode="auto">
            <a:xfrm>
              <a:off x="1584" y="2064"/>
              <a:ext cx="3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7" name="Line 44"/>
            <p:cNvSpPr>
              <a:spLocks noChangeShapeType="1"/>
            </p:cNvSpPr>
            <p:nvPr/>
          </p:nvSpPr>
          <p:spPr bwMode="auto">
            <a:xfrm>
              <a:off x="1584" y="2160"/>
              <a:ext cx="354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8" name="Line 45"/>
            <p:cNvSpPr>
              <a:spLocks noChangeShapeType="1"/>
            </p:cNvSpPr>
            <p:nvPr/>
          </p:nvSpPr>
          <p:spPr bwMode="auto">
            <a:xfrm flipH="1" flipV="1">
              <a:off x="1392" y="2064"/>
              <a:ext cx="192" cy="96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19" name="Line 46"/>
            <p:cNvSpPr>
              <a:spLocks noChangeShapeType="1"/>
            </p:cNvSpPr>
            <p:nvPr/>
          </p:nvSpPr>
          <p:spPr bwMode="auto">
            <a:xfrm flipH="1">
              <a:off x="1152" y="2064"/>
              <a:ext cx="240" cy="96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20" name="Line 47"/>
            <p:cNvSpPr>
              <a:spLocks noChangeShapeType="1"/>
            </p:cNvSpPr>
            <p:nvPr/>
          </p:nvSpPr>
          <p:spPr bwMode="auto">
            <a:xfrm flipH="1" flipV="1">
              <a:off x="864" y="2064"/>
              <a:ext cx="288" cy="96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21" name="Text Box 48"/>
            <p:cNvSpPr txBox="1">
              <a:spLocks noChangeArrowheads="1"/>
            </p:cNvSpPr>
            <p:nvPr/>
          </p:nvSpPr>
          <p:spPr bwMode="auto">
            <a:xfrm>
              <a:off x="1968" y="1430"/>
              <a:ext cx="15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000"/>
                <a:t>1</a:t>
              </a:r>
            </a:p>
            <a:p>
              <a:r>
                <a:rPr lang="en-US" altLang="zh-CN" sz="1000"/>
                <a:t>2</a:t>
              </a:r>
            </a:p>
            <a:p>
              <a:r>
                <a:rPr lang="en-US" altLang="zh-CN" sz="1000"/>
                <a:t>3</a:t>
              </a:r>
            </a:p>
            <a:p>
              <a:r>
                <a:rPr lang="en-US" altLang="zh-CN" sz="1000"/>
                <a:t>4</a:t>
              </a:r>
            </a:p>
            <a:p>
              <a:r>
                <a:rPr lang="en-US" altLang="zh-CN" sz="1000"/>
                <a:t>5</a:t>
              </a:r>
            </a:p>
            <a:p>
              <a:r>
                <a:rPr lang="en-US" altLang="zh-CN" sz="1000"/>
                <a:t>6</a:t>
              </a:r>
            </a:p>
            <a:p>
              <a:r>
                <a:rPr lang="en-US" altLang="zh-CN" sz="1000"/>
                <a:t>7</a:t>
              </a:r>
            </a:p>
            <a:p>
              <a:r>
                <a:rPr lang="en-US" altLang="zh-CN" sz="1000"/>
                <a:t>8</a:t>
              </a:r>
            </a:p>
          </p:txBody>
        </p:sp>
        <p:sp>
          <p:nvSpPr>
            <p:cNvPr id="1121329" name="Rectangle 49"/>
            <p:cNvSpPr>
              <a:spLocks noChangeArrowheads="1"/>
            </p:cNvSpPr>
            <p:nvPr/>
          </p:nvSpPr>
          <p:spPr bwMode="auto">
            <a:xfrm>
              <a:off x="384" y="1392"/>
              <a:ext cx="280" cy="86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423" name="Line 50"/>
            <p:cNvSpPr>
              <a:spLocks noChangeShapeType="1"/>
            </p:cNvSpPr>
            <p:nvPr/>
          </p:nvSpPr>
          <p:spPr bwMode="auto">
            <a:xfrm>
              <a:off x="384" y="14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24" name="Line 51"/>
            <p:cNvSpPr>
              <a:spLocks noChangeShapeType="1"/>
            </p:cNvSpPr>
            <p:nvPr/>
          </p:nvSpPr>
          <p:spPr bwMode="auto">
            <a:xfrm>
              <a:off x="384" y="1584"/>
              <a:ext cx="336" cy="0"/>
            </a:xfrm>
            <a:prstGeom prst="line">
              <a:avLst/>
            </a:prstGeom>
            <a:noFill/>
            <a:ln w="28575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25" name="Line 52"/>
            <p:cNvSpPr>
              <a:spLocks noChangeShapeType="1"/>
            </p:cNvSpPr>
            <p:nvPr/>
          </p:nvSpPr>
          <p:spPr bwMode="auto">
            <a:xfrm>
              <a:off x="384" y="1680"/>
              <a:ext cx="336" cy="0"/>
            </a:xfrm>
            <a:prstGeom prst="line">
              <a:avLst/>
            </a:prstGeom>
            <a:noFill/>
            <a:ln w="28575">
              <a:solidFill>
                <a:srgbClr val="FFD1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26" name="Line 53"/>
            <p:cNvSpPr>
              <a:spLocks noChangeShapeType="1"/>
            </p:cNvSpPr>
            <p:nvPr/>
          </p:nvSpPr>
          <p:spPr bwMode="auto">
            <a:xfrm>
              <a:off x="384" y="1776"/>
              <a:ext cx="336" cy="0"/>
            </a:xfrm>
            <a:prstGeom prst="line">
              <a:avLst/>
            </a:prstGeom>
            <a:noFill/>
            <a:ln w="28575">
              <a:solidFill>
                <a:srgbClr val="E085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27" name="Line 54"/>
            <p:cNvSpPr>
              <a:spLocks noChangeShapeType="1"/>
            </p:cNvSpPr>
            <p:nvPr/>
          </p:nvSpPr>
          <p:spPr bwMode="auto">
            <a:xfrm>
              <a:off x="384" y="1872"/>
              <a:ext cx="336" cy="0"/>
            </a:xfrm>
            <a:prstGeom prst="line">
              <a:avLst/>
            </a:prstGeom>
            <a:noFill/>
            <a:ln w="28575">
              <a:solidFill>
                <a:srgbClr val="D1A2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28" name="Line 55"/>
            <p:cNvSpPr>
              <a:spLocks noChangeShapeType="1"/>
            </p:cNvSpPr>
            <p:nvPr/>
          </p:nvSpPr>
          <p:spPr bwMode="auto">
            <a:xfrm>
              <a:off x="384" y="1968"/>
              <a:ext cx="336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29" name="Line 56"/>
            <p:cNvSpPr>
              <a:spLocks noChangeShapeType="1"/>
            </p:cNvSpPr>
            <p:nvPr/>
          </p:nvSpPr>
          <p:spPr bwMode="auto">
            <a:xfrm>
              <a:off x="384" y="206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0" name="Line 57"/>
            <p:cNvSpPr>
              <a:spLocks noChangeShapeType="1"/>
            </p:cNvSpPr>
            <p:nvPr/>
          </p:nvSpPr>
          <p:spPr bwMode="auto">
            <a:xfrm>
              <a:off x="384" y="2160"/>
              <a:ext cx="336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1" name="Line 58"/>
            <p:cNvSpPr>
              <a:spLocks noChangeShapeType="1"/>
            </p:cNvSpPr>
            <p:nvPr/>
          </p:nvSpPr>
          <p:spPr bwMode="auto">
            <a:xfrm>
              <a:off x="672" y="1488"/>
              <a:ext cx="19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2" name="Line 59"/>
            <p:cNvSpPr>
              <a:spLocks noChangeShapeType="1"/>
            </p:cNvSpPr>
            <p:nvPr/>
          </p:nvSpPr>
          <p:spPr bwMode="auto">
            <a:xfrm flipH="1">
              <a:off x="720" y="1488"/>
              <a:ext cx="144" cy="96"/>
            </a:xfrm>
            <a:prstGeom prst="line">
              <a:avLst/>
            </a:prstGeom>
            <a:noFill/>
            <a:ln w="28575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3" name="Line 60"/>
            <p:cNvSpPr>
              <a:spLocks noChangeShapeType="1"/>
            </p:cNvSpPr>
            <p:nvPr/>
          </p:nvSpPr>
          <p:spPr bwMode="auto">
            <a:xfrm>
              <a:off x="720" y="1680"/>
              <a:ext cx="144" cy="48"/>
            </a:xfrm>
            <a:prstGeom prst="line">
              <a:avLst/>
            </a:prstGeom>
            <a:noFill/>
            <a:ln w="28575">
              <a:solidFill>
                <a:srgbClr val="FFD15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4" name="Line 61"/>
            <p:cNvSpPr>
              <a:spLocks noChangeShapeType="1"/>
            </p:cNvSpPr>
            <p:nvPr/>
          </p:nvSpPr>
          <p:spPr bwMode="auto">
            <a:xfrm flipV="1">
              <a:off x="672" y="1680"/>
              <a:ext cx="192" cy="96"/>
            </a:xfrm>
            <a:prstGeom prst="line">
              <a:avLst/>
            </a:prstGeom>
            <a:noFill/>
            <a:ln w="28575">
              <a:solidFill>
                <a:srgbClr val="E085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5" name="Line 62"/>
            <p:cNvSpPr>
              <a:spLocks noChangeShapeType="1"/>
            </p:cNvSpPr>
            <p:nvPr/>
          </p:nvSpPr>
          <p:spPr bwMode="auto">
            <a:xfrm>
              <a:off x="720" y="1872"/>
              <a:ext cx="144" cy="48"/>
            </a:xfrm>
            <a:prstGeom prst="line">
              <a:avLst/>
            </a:prstGeom>
            <a:noFill/>
            <a:ln w="28575">
              <a:solidFill>
                <a:srgbClr val="D1A2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6" name="Line 63"/>
            <p:cNvSpPr>
              <a:spLocks noChangeShapeType="1"/>
            </p:cNvSpPr>
            <p:nvPr/>
          </p:nvSpPr>
          <p:spPr bwMode="auto">
            <a:xfrm flipV="1">
              <a:off x="672" y="1872"/>
              <a:ext cx="192" cy="9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7" name="Line 64"/>
            <p:cNvSpPr>
              <a:spLocks noChangeShapeType="1"/>
            </p:cNvSpPr>
            <p:nvPr/>
          </p:nvSpPr>
          <p:spPr bwMode="auto">
            <a:xfrm>
              <a:off x="720" y="2064"/>
              <a:ext cx="14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38" name="Line 65"/>
            <p:cNvSpPr>
              <a:spLocks noChangeShapeType="1"/>
            </p:cNvSpPr>
            <p:nvPr/>
          </p:nvSpPr>
          <p:spPr bwMode="auto">
            <a:xfrm flipV="1">
              <a:off x="672" y="2064"/>
              <a:ext cx="192" cy="96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8" name="Text Box 66"/>
          <p:cNvSpPr txBox="1">
            <a:spLocks noChangeArrowheads="1"/>
          </p:cNvSpPr>
          <p:nvPr/>
        </p:nvSpPr>
        <p:spPr bwMode="auto">
          <a:xfrm>
            <a:off x="304800" y="2108200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计算机</a:t>
            </a: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HUB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宋体" pitchFamily="2" charset="-122"/>
              </a:rPr>
              <a:t>HUB</a:t>
            </a:r>
            <a:r>
              <a:rPr lang="zh-CN" altLang="en-US" b="1">
                <a:latin typeface="宋体" pitchFamily="2" charset="-122"/>
              </a:rPr>
              <a:t>（交换机）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上连</a:t>
            </a:r>
          </a:p>
        </p:txBody>
      </p:sp>
      <p:sp>
        <p:nvSpPr>
          <p:cNvPr id="54279" name="Text Box 67"/>
          <p:cNvSpPr txBox="1">
            <a:spLocks noChangeArrowheads="1"/>
          </p:cNvSpPr>
          <p:nvPr/>
        </p:nvSpPr>
        <p:spPr bwMode="auto">
          <a:xfrm>
            <a:off x="228600" y="4916488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计算机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计算机，</a:t>
            </a:r>
            <a:r>
              <a:rPr lang="en-US" altLang="zh-CN" b="1">
                <a:latin typeface="宋体" pitchFamily="2" charset="-122"/>
              </a:rPr>
              <a:t>HUB</a:t>
            </a: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HUB</a:t>
            </a:r>
            <a:r>
              <a:rPr lang="zh-CN" altLang="en-US" b="1">
                <a:latin typeface="宋体" pitchFamily="2" charset="-122"/>
              </a:rPr>
              <a:t>直接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对接</a:t>
            </a:r>
          </a:p>
        </p:txBody>
      </p:sp>
      <p:grpSp>
        <p:nvGrpSpPr>
          <p:cNvPr id="54280" name="Group 68"/>
          <p:cNvGrpSpPr>
            <a:grpSpLocks/>
          </p:cNvGrpSpPr>
          <p:nvPr/>
        </p:nvGrpSpPr>
        <p:grpSpPr bwMode="auto">
          <a:xfrm>
            <a:off x="736600" y="5370513"/>
            <a:ext cx="3765550" cy="1371600"/>
            <a:chOff x="464" y="3168"/>
            <a:chExt cx="2372" cy="864"/>
          </a:xfrm>
        </p:grpSpPr>
        <p:sp>
          <p:nvSpPr>
            <p:cNvPr id="54359" name="Line 69"/>
            <p:cNvSpPr>
              <a:spLocks noChangeShapeType="1"/>
            </p:cNvSpPr>
            <p:nvPr/>
          </p:nvSpPr>
          <p:spPr bwMode="auto">
            <a:xfrm flipH="1">
              <a:off x="752" y="3264"/>
              <a:ext cx="92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0" name="Line 70"/>
            <p:cNvSpPr>
              <a:spLocks noChangeShapeType="1"/>
            </p:cNvSpPr>
            <p:nvPr/>
          </p:nvSpPr>
          <p:spPr bwMode="auto">
            <a:xfrm flipH="1">
              <a:off x="800" y="3360"/>
              <a:ext cx="880" cy="384"/>
            </a:xfrm>
            <a:prstGeom prst="line">
              <a:avLst/>
            </a:prstGeom>
            <a:noFill/>
            <a:ln w="38100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1" name="Line 71"/>
            <p:cNvSpPr>
              <a:spLocks noChangeShapeType="1"/>
            </p:cNvSpPr>
            <p:nvPr/>
          </p:nvSpPr>
          <p:spPr bwMode="auto">
            <a:xfrm flipH="1" flipV="1">
              <a:off x="800" y="3312"/>
              <a:ext cx="880" cy="432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1352" name="Rectangle 72"/>
            <p:cNvSpPr>
              <a:spLocks noChangeArrowheads="1"/>
            </p:cNvSpPr>
            <p:nvPr/>
          </p:nvSpPr>
          <p:spPr bwMode="auto">
            <a:xfrm>
              <a:off x="1742" y="3168"/>
              <a:ext cx="258" cy="86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363" name="Line 73"/>
            <p:cNvSpPr>
              <a:spLocks noChangeShapeType="1"/>
            </p:cNvSpPr>
            <p:nvPr/>
          </p:nvSpPr>
          <p:spPr bwMode="auto">
            <a:xfrm>
              <a:off x="1664" y="3264"/>
              <a:ext cx="3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4" name="Line 74"/>
            <p:cNvSpPr>
              <a:spLocks noChangeShapeType="1"/>
            </p:cNvSpPr>
            <p:nvPr/>
          </p:nvSpPr>
          <p:spPr bwMode="auto">
            <a:xfrm>
              <a:off x="1664" y="3360"/>
              <a:ext cx="310" cy="0"/>
            </a:xfrm>
            <a:prstGeom prst="line">
              <a:avLst/>
            </a:prstGeom>
            <a:noFill/>
            <a:ln w="38100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5" name="Line 75"/>
            <p:cNvSpPr>
              <a:spLocks noChangeShapeType="1"/>
            </p:cNvSpPr>
            <p:nvPr/>
          </p:nvSpPr>
          <p:spPr bwMode="auto">
            <a:xfrm>
              <a:off x="1664" y="3456"/>
              <a:ext cx="3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6" name="Line 76"/>
            <p:cNvSpPr>
              <a:spLocks noChangeShapeType="1"/>
            </p:cNvSpPr>
            <p:nvPr/>
          </p:nvSpPr>
          <p:spPr bwMode="auto">
            <a:xfrm>
              <a:off x="1664" y="3744"/>
              <a:ext cx="31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67" name="Text Box 77"/>
            <p:cNvSpPr txBox="1">
              <a:spLocks noChangeArrowheads="1"/>
            </p:cNvSpPr>
            <p:nvPr/>
          </p:nvSpPr>
          <p:spPr bwMode="auto">
            <a:xfrm>
              <a:off x="2000" y="3206"/>
              <a:ext cx="156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000"/>
                <a:t>1</a:t>
              </a:r>
            </a:p>
            <a:p>
              <a:r>
                <a:rPr lang="en-US" altLang="zh-CN" sz="1000"/>
                <a:t>2</a:t>
              </a:r>
            </a:p>
            <a:p>
              <a:r>
                <a:rPr lang="en-US" altLang="zh-CN" sz="1000"/>
                <a:t>3</a:t>
              </a:r>
            </a:p>
            <a:p>
              <a:r>
                <a:rPr lang="en-US" altLang="zh-CN" sz="1000"/>
                <a:t>4</a:t>
              </a:r>
            </a:p>
            <a:p>
              <a:r>
                <a:rPr lang="en-US" altLang="zh-CN" sz="1000"/>
                <a:t>5</a:t>
              </a:r>
            </a:p>
            <a:p>
              <a:r>
                <a:rPr lang="en-US" altLang="zh-CN" sz="1000"/>
                <a:t>6</a:t>
              </a:r>
            </a:p>
            <a:p>
              <a:r>
                <a:rPr lang="en-US" altLang="zh-CN" sz="1000"/>
                <a:t>7</a:t>
              </a:r>
            </a:p>
            <a:p>
              <a:r>
                <a:rPr lang="en-US" altLang="zh-CN" sz="1000"/>
                <a:t>8</a:t>
              </a:r>
            </a:p>
          </p:txBody>
        </p:sp>
        <p:sp>
          <p:nvSpPr>
            <p:cNvPr id="1121358" name="Rectangle 78"/>
            <p:cNvSpPr>
              <a:spLocks noChangeArrowheads="1"/>
            </p:cNvSpPr>
            <p:nvPr/>
          </p:nvSpPr>
          <p:spPr bwMode="auto">
            <a:xfrm>
              <a:off x="464" y="3168"/>
              <a:ext cx="280" cy="86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10196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369" name="Line 79"/>
            <p:cNvSpPr>
              <a:spLocks noChangeShapeType="1"/>
            </p:cNvSpPr>
            <p:nvPr/>
          </p:nvSpPr>
          <p:spPr bwMode="auto">
            <a:xfrm>
              <a:off x="464" y="345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0" name="Line 80"/>
            <p:cNvSpPr>
              <a:spLocks noChangeShapeType="1"/>
            </p:cNvSpPr>
            <p:nvPr/>
          </p:nvSpPr>
          <p:spPr bwMode="auto">
            <a:xfrm>
              <a:off x="464" y="3744"/>
              <a:ext cx="336" cy="0"/>
            </a:xfrm>
            <a:prstGeom prst="line">
              <a:avLst/>
            </a:prstGeom>
            <a:noFill/>
            <a:ln w="38100">
              <a:solidFill>
                <a:srgbClr val="00BE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1" name="Line 81"/>
            <p:cNvSpPr>
              <a:spLocks noChangeShapeType="1"/>
            </p:cNvSpPr>
            <p:nvPr/>
          </p:nvSpPr>
          <p:spPr bwMode="auto">
            <a:xfrm>
              <a:off x="464" y="321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2" name="Line 82"/>
            <p:cNvSpPr>
              <a:spLocks noChangeShapeType="1"/>
            </p:cNvSpPr>
            <p:nvPr/>
          </p:nvSpPr>
          <p:spPr bwMode="auto">
            <a:xfrm>
              <a:off x="464" y="3552"/>
              <a:ext cx="1552" cy="0"/>
            </a:xfrm>
            <a:prstGeom prst="line">
              <a:avLst/>
            </a:prstGeom>
            <a:noFill/>
            <a:ln w="28575">
              <a:solidFill>
                <a:srgbClr val="E085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3" name="Line 83"/>
            <p:cNvSpPr>
              <a:spLocks noChangeShapeType="1"/>
            </p:cNvSpPr>
            <p:nvPr/>
          </p:nvSpPr>
          <p:spPr bwMode="auto">
            <a:xfrm>
              <a:off x="464" y="3648"/>
              <a:ext cx="1504" cy="0"/>
            </a:xfrm>
            <a:prstGeom prst="line">
              <a:avLst/>
            </a:prstGeom>
            <a:noFill/>
            <a:ln w="28575">
              <a:solidFill>
                <a:srgbClr val="D1A27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4" name="Line 84"/>
            <p:cNvSpPr>
              <a:spLocks noChangeShapeType="1"/>
            </p:cNvSpPr>
            <p:nvPr/>
          </p:nvSpPr>
          <p:spPr bwMode="auto">
            <a:xfrm>
              <a:off x="464" y="3312"/>
              <a:ext cx="3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5" name="Line 85"/>
            <p:cNvSpPr>
              <a:spLocks noChangeShapeType="1"/>
            </p:cNvSpPr>
            <p:nvPr/>
          </p:nvSpPr>
          <p:spPr bwMode="auto">
            <a:xfrm>
              <a:off x="464" y="3840"/>
              <a:ext cx="1552" cy="0"/>
            </a:xfrm>
            <a:prstGeom prst="line">
              <a:avLst/>
            </a:prstGeom>
            <a:noFill/>
            <a:ln w="28575">
              <a:solidFill>
                <a:srgbClr val="B7B2F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6" name="Line 86"/>
            <p:cNvSpPr>
              <a:spLocks noChangeShapeType="1"/>
            </p:cNvSpPr>
            <p:nvPr/>
          </p:nvSpPr>
          <p:spPr bwMode="auto">
            <a:xfrm>
              <a:off x="464" y="3936"/>
              <a:ext cx="15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7" name="Line 87"/>
            <p:cNvSpPr>
              <a:spLocks noChangeShapeType="1"/>
            </p:cNvSpPr>
            <p:nvPr/>
          </p:nvSpPr>
          <p:spPr bwMode="auto">
            <a:xfrm>
              <a:off x="800" y="3216"/>
              <a:ext cx="88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78" name="Text Box 88"/>
            <p:cNvSpPr txBox="1">
              <a:spLocks noChangeArrowheads="1"/>
            </p:cNvSpPr>
            <p:nvPr/>
          </p:nvSpPr>
          <p:spPr bwMode="auto">
            <a:xfrm>
              <a:off x="2144" y="3368"/>
              <a:ext cx="6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</a:rPr>
                <a:t>1—3</a:t>
              </a:r>
              <a:r>
                <a:rPr lang="zh-CN" altLang="en-US" sz="1800" b="1">
                  <a:solidFill>
                    <a:srgbClr val="FF0000"/>
                  </a:solidFill>
                </a:rPr>
                <a:t>交换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</a:rPr>
                <a:t>2—6</a:t>
              </a:r>
              <a:r>
                <a:rPr lang="zh-CN" altLang="en-US" sz="1800" b="1">
                  <a:solidFill>
                    <a:srgbClr val="FF0000"/>
                  </a:solidFill>
                </a:rPr>
                <a:t>交换</a:t>
              </a:r>
              <a:endParaRPr lang="zh-CN" altLang="en-US" sz="1800" b="1"/>
            </a:p>
          </p:txBody>
        </p:sp>
      </p:grpSp>
      <p:sp>
        <p:nvSpPr>
          <p:cNvPr id="54281" name="Text Box 89"/>
          <p:cNvSpPr txBox="1">
            <a:spLocks noChangeArrowheads="1"/>
          </p:cNvSpPr>
          <p:nvPr/>
        </p:nvSpPr>
        <p:spPr bwMode="auto">
          <a:xfrm>
            <a:off x="6781800" y="83661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结构化布线</a:t>
            </a:r>
          </a:p>
        </p:txBody>
      </p:sp>
      <p:grpSp>
        <p:nvGrpSpPr>
          <p:cNvPr id="54282" name="Group 90"/>
          <p:cNvGrpSpPr>
            <a:grpSpLocks/>
          </p:cNvGrpSpPr>
          <p:nvPr/>
        </p:nvGrpSpPr>
        <p:grpSpPr bwMode="auto">
          <a:xfrm>
            <a:off x="5773738" y="1185863"/>
            <a:ext cx="2608262" cy="3898900"/>
            <a:chOff x="3637" y="1294"/>
            <a:chExt cx="1643" cy="2456"/>
          </a:xfrm>
        </p:grpSpPr>
        <p:grpSp>
          <p:nvGrpSpPr>
            <p:cNvPr id="54289" name="Group 91"/>
            <p:cNvGrpSpPr>
              <a:grpSpLocks/>
            </p:cNvGrpSpPr>
            <p:nvPr/>
          </p:nvGrpSpPr>
          <p:grpSpPr bwMode="auto">
            <a:xfrm rot="-5400000">
              <a:off x="4680" y="3054"/>
              <a:ext cx="144" cy="192"/>
              <a:chOff x="4128" y="2736"/>
              <a:chExt cx="144" cy="192"/>
            </a:xfrm>
          </p:grpSpPr>
          <p:sp>
            <p:nvSpPr>
              <p:cNvPr id="54356" name="Rectangle 92"/>
              <p:cNvSpPr>
                <a:spLocks noChangeArrowheads="1"/>
              </p:cNvSpPr>
              <p:nvPr/>
            </p:nvSpPr>
            <p:spPr bwMode="auto">
              <a:xfrm>
                <a:off x="4176" y="278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57" name="Rectangle 93"/>
              <p:cNvSpPr>
                <a:spLocks noChangeArrowheads="1"/>
              </p:cNvSpPr>
              <p:nvPr/>
            </p:nvSpPr>
            <p:spPr bwMode="auto">
              <a:xfrm>
                <a:off x="4176" y="283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58" name="Rectangle 94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0" name="Rectangle 95"/>
            <p:cNvSpPr>
              <a:spLocks noChangeArrowheads="1"/>
            </p:cNvSpPr>
            <p:nvPr/>
          </p:nvSpPr>
          <p:spPr bwMode="auto">
            <a:xfrm>
              <a:off x="4320" y="1656"/>
              <a:ext cx="624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91" name="Group 96"/>
            <p:cNvGrpSpPr>
              <a:grpSpLocks/>
            </p:cNvGrpSpPr>
            <p:nvPr/>
          </p:nvGrpSpPr>
          <p:grpSpPr bwMode="auto">
            <a:xfrm>
              <a:off x="4080" y="1824"/>
              <a:ext cx="816" cy="768"/>
              <a:chOff x="4176" y="3168"/>
              <a:chExt cx="816" cy="768"/>
            </a:xfrm>
          </p:grpSpPr>
          <p:grpSp>
            <p:nvGrpSpPr>
              <p:cNvPr id="54322" name="Group 97"/>
              <p:cNvGrpSpPr>
                <a:grpSpLocks/>
              </p:cNvGrpSpPr>
              <p:nvPr/>
            </p:nvGrpSpPr>
            <p:grpSpPr bwMode="auto">
              <a:xfrm>
                <a:off x="4224" y="3456"/>
                <a:ext cx="144" cy="192"/>
                <a:chOff x="4224" y="3456"/>
                <a:chExt cx="144" cy="192"/>
              </a:xfrm>
            </p:grpSpPr>
            <p:sp>
              <p:nvSpPr>
                <p:cNvPr id="54353" name="Rectangle 98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54" name="Rectangle 99"/>
                <p:cNvSpPr>
                  <a:spLocks noChangeArrowheads="1"/>
                </p:cNvSpPr>
                <p:nvPr/>
              </p:nvSpPr>
              <p:spPr bwMode="auto">
                <a:xfrm>
                  <a:off x="4272" y="35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55" name="Rectangle 100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3" name="Group 101"/>
              <p:cNvGrpSpPr>
                <a:grpSpLocks/>
              </p:cNvGrpSpPr>
              <p:nvPr/>
            </p:nvGrpSpPr>
            <p:grpSpPr bwMode="auto">
              <a:xfrm>
                <a:off x="4416" y="3456"/>
                <a:ext cx="144" cy="192"/>
                <a:chOff x="4224" y="3456"/>
                <a:chExt cx="144" cy="192"/>
              </a:xfrm>
            </p:grpSpPr>
            <p:sp>
              <p:nvSpPr>
                <p:cNvPr id="5435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5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272" y="35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5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4" name="Group 105"/>
              <p:cNvGrpSpPr>
                <a:grpSpLocks/>
              </p:cNvGrpSpPr>
              <p:nvPr/>
            </p:nvGrpSpPr>
            <p:grpSpPr bwMode="auto">
              <a:xfrm>
                <a:off x="4608" y="3456"/>
                <a:ext cx="144" cy="192"/>
                <a:chOff x="4224" y="3456"/>
                <a:chExt cx="144" cy="192"/>
              </a:xfrm>
            </p:grpSpPr>
            <p:sp>
              <p:nvSpPr>
                <p:cNvPr id="54347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48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72" y="35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49" name="Rectangle 108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5" name="Group 109"/>
              <p:cNvGrpSpPr>
                <a:grpSpLocks/>
              </p:cNvGrpSpPr>
              <p:nvPr/>
            </p:nvGrpSpPr>
            <p:grpSpPr bwMode="auto">
              <a:xfrm>
                <a:off x="4800" y="3456"/>
                <a:ext cx="144" cy="192"/>
                <a:chOff x="4224" y="3456"/>
                <a:chExt cx="144" cy="192"/>
              </a:xfrm>
            </p:grpSpPr>
            <p:sp>
              <p:nvSpPr>
                <p:cNvPr id="54344" name="Rectangle 11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45" name="Rectangle 111"/>
                <p:cNvSpPr>
                  <a:spLocks noChangeArrowheads="1"/>
                </p:cNvSpPr>
                <p:nvPr/>
              </p:nvSpPr>
              <p:spPr bwMode="auto">
                <a:xfrm>
                  <a:off x="4272" y="35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46" name="Rectangle 112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6" name="Group 113"/>
              <p:cNvGrpSpPr>
                <a:grpSpLocks/>
              </p:cNvGrpSpPr>
              <p:nvPr/>
            </p:nvGrpSpPr>
            <p:grpSpPr bwMode="auto">
              <a:xfrm>
                <a:off x="4224" y="3696"/>
                <a:ext cx="144" cy="192"/>
                <a:chOff x="4224" y="3456"/>
                <a:chExt cx="144" cy="192"/>
              </a:xfrm>
            </p:grpSpPr>
            <p:sp>
              <p:nvSpPr>
                <p:cNvPr id="54341" name="Rectangle 114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42" name="Rectangle 115"/>
                <p:cNvSpPr>
                  <a:spLocks noChangeArrowheads="1"/>
                </p:cNvSpPr>
                <p:nvPr/>
              </p:nvSpPr>
              <p:spPr bwMode="auto">
                <a:xfrm>
                  <a:off x="4272" y="35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43" name="Rectangle 116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7" name="Group 117"/>
              <p:cNvGrpSpPr>
                <a:grpSpLocks/>
              </p:cNvGrpSpPr>
              <p:nvPr/>
            </p:nvGrpSpPr>
            <p:grpSpPr bwMode="auto">
              <a:xfrm>
                <a:off x="4416" y="3696"/>
                <a:ext cx="144" cy="192"/>
                <a:chOff x="4224" y="3456"/>
                <a:chExt cx="144" cy="192"/>
              </a:xfrm>
            </p:grpSpPr>
            <p:sp>
              <p:nvSpPr>
                <p:cNvPr id="54338" name="Rectangle 118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9" name="Rectangle 119"/>
                <p:cNvSpPr>
                  <a:spLocks noChangeArrowheads="1"/>
                </p:cNvSpPr>
                <p:nvPr/>
              </p:nvSpPr>
              <p:spPr bwMode="auto">
                <a:xfrm>
                  <a:off x="4272" y="35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40" name="Rectangle 120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8" name="Group 121"/>
              <p:cNvGrpSpPr>
                <a:grpSpLocks/>
              </p:cNvGrpSpPr>
              <p:nvPr/>
            </p:nvGrpSpPr>
            <p:grpSpPr bwMode="auto">
              <a:xfrm>
                <a:off x="4608" y="3696"/>
                <a:ext cx="144" cy="192"/>
                <a:chOff x="4224" y="3456"/>
                <a:chExt cx="144" cy="192"/>
              </a:xfrm>
            </p:grpSpPr>
            <p:sp>
              <p:nvSpPr>
                <p:cNvPr id="5433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272" y="35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7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9" name="Group 125"/>
              <p:cNvGrpSpPr>
                <a:grpSpLocks/>
              </p:cNvGrpSpPr>
              <p:nvPr/>
            </p:nvGrpSpPr>
            <p:grpSpPr bwMode="auto">
              <a:xfrm>
                <a:off x="4800" y="3696"/>
                <a:ext cx="144" cy="192"/>
                <a:chOff x="4224" y="3456"/>
                <a:chExt cx="144" cy="192"/>
              </a:xfrm>
            </p:grpSpPr>
            <p:sp>
              <p:nvSpPr>
                <p:cNvPr id="5433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3" name="Rectangle 127"/>
                <p:cNvSpPr>
                  <a:spLocks noChangeArrowheads="1"/>
                </p:cNvSpPr>
                <p:nvPr/>
              </p:nvSpPr>
              <p:spPr bwMode="auto">
                <a:xfrm>
                  <a:off x="4272" y="35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3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30" name="Rectangle 129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816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31" name="Text Box 130"/>
              <p:cNvSpPr txBox="1">
                <a:spLocks noChangeArrowheads="1"/>
              </p:cNvSpPr>
              <p:nvPr/>
            </p:nvSpPr>
            <p:spPr bwMode="auto">
              <a:xfrm>
                <a:off x="4300" y="3182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1800" b="1">
                    <a:latin typeface="楷体"/>
                    <a:ea typeface="楷体"/>
                    <a:cs typeface="楷体"/>
                  </a:rPr>
                  <a:t>配线架</a:t>
                </a:r>
              </a:p>
            </p:txBody>
          </p:sp>
        </p:grpSp>
        <p:sp>
          <p:nvSpPr>
            <p:cNvPr id="54292" name="Line 131"/>
            <p:cNvSpPr>
              <a:spLocks noChangeShapeType="1"/>
            </p:cNvSpPr>
            <p:nvPr/>
          </p:nvSpPr>
          <p:spPr bwMode="auto">
            <a:xfrm flipH="1">
              <a:off x="4785" y="2400"/>
              <a:ext cx="15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132"/>
            <p:cNvSpPr>
              <a:spLocks noChangeShapeType="1"/>
            </p:cNvSpPr>
            <p:nvPr/>
          </p:nvSpPr>
          <p:spPr bwMode="auto">
            <a:xfrm flipH="1">
              <a:off x="4150" y="2400"/>
              <a:ext cx="26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Line 133"/>
            <p:cNvSpPr>
              <a:spLocks noChangeShapeType="1"/>
            </p:cNvSpPr>
            <p:nvPr/>
          </p:nvSpPr>
          <p:spPr bwMode="auto">
            <a:xfrm>
              <a:off x="4785" y="1752"/>
              <a:ext cx="1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134"/>
            <p:cNvSpPr>
              <a:spLocks noChangeShapeType="1"/>
            </p:cNvSpPr>
            <p:nvPr/>
          </p:nvSpPr>
          <p:spPr bwMode="auto">
            <a:xfrm>
              <a:off x="4740" y="1752"/>
              <a:ext cx="1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Rectangle 135"/>
            <p:cNvSpPr>
              <a:spLocks noChangeArrowheads="1"/>
            </p:cNvSpPr>
            <p:nvPr/>
          </p:nvSpPr>
          <p:spPr bwMode="auto">
            <a:xfrm>
              <a:off x="4176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Rectangle 136"/>
            <p:cNvSpPr>
              <a:spLocks noChangeArrowheads="1"/>
            </p:cNvSpPr>
            <p:nvPr/>
          </p:nvSpPr>
          <p:spPr bwMode="auto">
            <a:xfrm>
              <a:off x="5040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Line 137"/>
            <p:cNvSpPr>
              <a:spLocks noChangeShapeType="1"/>
            </p:cNvSpPr>
            <p:nvPr/>
          </p:nvSpPr>
          <p:spPr bwMode="auto">
            <a:xfrm flipH="1">
              <a:off x="4608" y="312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>
              <a:off x="4800" y="3126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Text Box 139"/>
            <p:cNvSpPr txBox="1">
              <a:spLocks noChangeArrowheads="1"/>
            </p:cNvSpPr>
            <p:nvPr/>
          </p:nvSpPr>
          <p:spPr bwMode="auto">
            <a:xfrm>
              <a:off x="4828" y="303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插座</a:t>
              </a:r>
            </a:p>
          </p:txBody>
        </p:sp>
        <p:sp>
          <p:nvSpPr>
            <p:cNvPr id="54301" name="Text Box 140"/>
            <p:cNvSpPr txBox="1">
              <a:spLocks noChangeArrowheads="1"/>
            </p:cNvSpPr>
            <p:nvPr/>
          </p:nvSpPr>
          <p:spPr bwMode="auto">
            <a:xfrm>
              <a:off x="4758" y="2846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90m</a:t>
              </a:r>
            </a:p>
          </p:txBody>
        </p:sp>
        <p:sp>
          <p:nvSpPr>
            <p:cNvPr id="54302" name="Text Box 141"/>
            <p:cNvSpPr txBox="1">
              <a:spLocks noChangeArrowheads="1"/>
            </p:cNvSpPr>
            <p:nvPr/>
          </p:nvSpPr>
          <p:spPr bwMode="auto">
            <a:xfrm>
              <a:off x="4752" y="3222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5m</a:t>
              </a:r>
            </a:p>
          </p:txBody>
        </p:sp>
        <p:sp>
          <p:nvSpPr>
            <p:cNvPr id="54303" name="Text Box 142"/>
            <p:cNvSpPr txBox="1">
              <a:spLocks noChangeArrowheads="1"/>
            </p:cNvSpPr>
            <p:nvPr/>
          </p:nvSpPr>
          <p:spPr bwMode="auto">
            <a:xfrm>
              <a:off x="4463" y="1475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HUB</a:t>
              </a:r>
            </a:p>
          </p:txBody>
        </p:sp>
        <p:sp>
          <p:nvSpPr>
            <p:cNvPr id="54304" name="Rectangle 143"/>
            <p:cNvSpPr>
              <a:spLocks noChangeArrowheads="1"/>
            </p:cNvSpPr>
            <p:nvPr/>
          </p:nvSpPr>
          <p:spPr bwMode="auto">
            <a:xfrm>
              <a:off x="3984" y="1298"/>
              <a:ext cx="1008" cy="1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Text Box 144"/>
            <p:cNvSpPr txBox="1">
              <a:spLocks noChangeArrowheads="1"/>
            </p:cNvSpPr>
            <p:nvPr/>
          </p:nvSpPr>
          <p:spPr bwMode="auto">
            <a:xfrm>
              <a:off x="4254" y="1294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配线间</a:t>
              </a:r>
            </a:p>
          </p:txBody>
        </p:sp>
        <p:grpSp>
          <p:nvGrpSpPr>
            <p:cNvPr id="54306" name="Group 145"/>
            <p:cNvGrpSpPr>
              <a:grpSpLocks/>
            </p:cNvGrpSpPr>
            <p:nvPr/>
          </p:nvGrpSpPr>
          <p:grpSpPr bwMode="auto">
            <a:xfrm rot="-5400000">
              <a:off x="4056" y="3006"/>
              <a:ext cx="144" cy="192"/>
              <a:chOff x="4128" y="2736"/>
              <a:chExt cx="144" cy="192"/>
            </a:xfrm>
          </p:grpSpPr>
          <p:sp>
            <p:nvSpPr>
              <p:cNvPr id="54319" name="Rectangle 146"/>
              <p:cNvSpPr>
                <a:spLocks noChangeArrowheads="1"/>
              </p:cNvSpPr>
              <p:nvPr/>
            </p:nvSpPr>
            <p:spPr bwMode="auto">
              <a:xfrm>
                <a:off x="4176" y="278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0" name="Rectangle 147"/>
              <p:cNvSpPr>
                <a:spLocks noChangeArrowheads="1"/>
              </p:cNvSpPr>
              <p:nvPr/>
            </p:nvSpPr>
            <p:spPr bwMode="auto">
              <a:xfrm>
                <a:off x="4176" y="283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21" name="Rectangl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7" name="Rectangle 149"/>
            <p:cNvSpPr>
              <a:spLocks noChangeArrowheads="1"/>
            </p:cNvSpPr>
            <p:nvPr/>
          </p:nvSpPr>
          <p:spPr bwMode="auto">
            <a:xfrm>
              <a:off x="3696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8" name="Rectangle 150"/>
            <p:cNvSpPr>
              <a:spLocks noChangeArrowheads="1"/>
            </p:cNvSpPr>
            <p:nvPr/>
          </p:nvSpPr>
          <p:spPr bwMode="auto">
            <a:xfrm>
              <a:off x="4560" y="351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9" name="Line 151"/>
            <p:cNvSpPr>
              <a:spLocks noChangeShapeType="1"/>
            </p:cNvSpPr>
            <p:nvPr/>
          </p:nvSpPr>
          <p:spPr bwMode="auto">
            <a:xfrm flipH="1">
              <a:off x="3744" y="307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Line 152"/>
            <p:cNvSpPr>
              <a:spLocks noChangeShapeType="1"/>
            </p:cNvSpPr>
            <p:nvPr/>
          </p:nvSpPr>
          <p:spPr bwMode="auto">
            <a:xfrm>
              <a:off x="4176" y="3078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1" name="Text Box 153"/>
            <p:cNvSpPr txBox="1">
              <a:spLocks noChangeArrowheads="1"/>
            </p:cNvSpPr>
            <p:nvPr/>
          </p:nvSpPr>
          <p:spPr bwMode="auto">
            <a:xfrm>
              <a:off x="4204" y="2991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插座</a:t>
              </a:r>
            </a:p>
          </p:txBody>
        </p:sp>
        <p:sp>
          <p:nvSpPr>
            <p:cNvPr id="54312" name="Text Box 154"/>
            <p:cNvSpPr txBox="1">
              <a:spLocks noChangeArrowheads="1"/>
            </p:cNvSpPr>
            <p:nvPr/>
          </p:nvSpPr>
          <p:spPr bwMode="auto">
            <a:xfrm>
              <a:off x="3930" y="3183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5m</a:t>
              </a:r>
            </a:p>
          </p:txBody>
        </p:sp>
        <p:sp>
          <p:nvSpPr>
            <p:cNvPr id="54313" name="Line 155"/>
            <p:cNvSpPr>
              <a:spLocks noChangeShapeType="1"/>
            </p:cNvSpPr>
            <p:nvPr/>
          </p:nvSpPr>
          <p:spPr bwMode="auto">
            <a:xfrm flipH="1">
              <a:off x="4740" y="2400"/>
              <a:ext cx="12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4" name="Line 156"/>
            <p:cNvSpPr>
              <a:spLocks noChangeShapeType="1"/>
            </p:cNvSpPr>
            <p:nvPr/>
          </p:nvSpPr>
          <p:spPr bwMode="auto">
            <a:xfrm flipH="1">
              <a:off x="4195" y="2448"/>
              <a:ext cx="29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5" name="Rectangle 157"/>
            <p:cNvSpPr>
              <a:spLocks noChangeArrowheads="1"/>
            </p:cNvSpPr>
            <p:nvPr/>
          </p:nvSpPr>
          <p:spPr bwMode="auto">
            <a:xfrm>
              <a:off x="3648" y="2886"/>
              <a:ext cx="768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Rectangle 158"/>
            <p:cNvSpPr>
              <a:spLocks noChangeArrowheads="1"/>
            </p:cNvSpPr>
            <p:nvPr/>
          </p:nvSpPr>
          <p:spPr bwMode="auto">
            <a:xfrm>
              <a:off x="4512" y="2886"/>
              <a:ext cx="768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7" name="Text Box 159"/>
            <p:cNvSpPr txBox="1">
              <a:spLocks noChangeArrowheads="1"/>
            </p:cNvSpPr>
            <p:nvPr/>
          </p:nvSpPr>
          <p:spPr bwMode="auto">
            <a:xfrm>
              <a:off x="3637" y="2886"/>
              <a:ext cx="3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房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1</a:t>
              </a:r>
            </a:p>
          </p:txBody>
        </p:sp>
        <p:sp>
          <p:nvSpPr>
            <p:cNvPr id="54318" name="Text Box 160"/>
            <p:cNvSpPr txBox="1">
              <a:spLocks noChangeArrowheads="1"/>
            </p:cNvSpPr>
            <p:nvPr/>
          </p:nvSpPr>
          <p:spPr bwMode="auto">
            <a:xfrm>
              <a:off x="4949" y="2886"/>
              <a:ext cx="3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房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2</a:t>
              </a:r>
            </a:p>
          </p:txBody>
        </p:sp>
      </p:grpSp>
      <p:sp>
        <p:nvSpPr>
          <p:cNvPr id="54283" name="Text Box 161"/>
          <p:cNvSpPr txBox="1">
            <a:spLocks noChangeArrowheads="1"/>
          </p:cNvSpPr>
          <p:nvPr/>
        </p:nvSpPr>
        <p:spPr bwMode="auto">
          <a:xfrm>
            <a:off x="8604250" y="115888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1121442" name="Rectangle 16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4285" name="Picture 163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7550" y="5207000"/>
            <a:ext cx="2087563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6" name="Text Box 164"/>
          <p:cNvSpPr txBox="1">
            <a:spLocks noChangeArrowheads="1"/>
          </p:cNvSpPr>
          <p:nvPr/>
        </p:nvSpPr>
        <p:spPr bwMode="auto">
          <a:xfrm>
            <a:off x="7885113" y="5507038"/>
            <a:ext cx="647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HUB</a:t>
            </a:r>
          </a:p>
          <a:p>
            <a:r>
              <a:rPr lang="zh-CN" altLang="en-US" sz="1600" b="1"/>
              <a:t>串接</a:t>
            </a:r>
            <a:r>
              <a:rPr lang="en-US" altLang="zh-CN" sz="1600" b="1"/>
              <a:t>/</a:t>
            </a:r>
          </a:p>
          <a:p>
            <a:r>
              <a:rPr lang="zh-CN" altLang="en-US" sz="1600" b="1"/>
              <a:t>堆叠</a:t>
            </a:r>
          </a:p>
        </p:txBody>
      </p:sp>
      <p:pic>
        <p:nvPicPr>
          <p:cNvPr id="54287" name="Picture 165" descr="未标题-1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889000"/>
            <a:ext cx="13684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8" name="Picture 166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908050"/>
            <a:ext cx="143986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04800" y="257175"/>
            <a:ext cx="589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以太网的变迁（二）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交换以太网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95288" y="747713"/>
            <a:ext cx="7537450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集线器的应用使网络性能改进可集中于“一点”；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latin typeface="宋体" pitchFamily="2" charset="-122"/>
              </a:rPr>
              <a:t>80</a:t>
            </a:r>
            <a:r>
              <a:rPr lang="zh-CN" altLang="en-US" b="1">
                <a:latin typeface="宋体" pitchFamily="2" charset="-122"/>
              </a:rPr>
              <a:t>年代末，系列智能型多端口集线器问世；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latin typeface="宋体" pitchFamily="2" charset="-122"/>
              </a:rPr>
              <a:t>90</a:t>
            </a:r>
            <a:r>
              <a:rPr lang="zh-CN" altLang="en-US" b="1">
                <a:latin typeface="宋体" pitchFamily="2" charset="-122"/>
              </a:rPr>
              <a:t>年，</a:t>
            </a:r>
            <a:r>
              <a:rPr lang="en-US" altLang="zh-CN" b="1">
                <a:latin typeface="宋体" pitchFamily="2" charset="-122"/>
              </a:rPr>
              <a:t>Kalpana</a:t>
            </a:r>
            <a:r>
              <a:rPr lang="zh-CN" altLang="en-US" b="1">
                <a:latin typeface="宋体" pitchFamily="2" charset="-122"/>
              </a:rPr>
              <a:t>公司推出</a:t>
            </a:r>
            <a:r>
              <a:rPr lang="en-US" altLang="zh-CN" b="1">
                <a:latin typeface="宋体" pitchFamily="2" charset="-122"/>
              </a:rPr>
              <a:t>EtherSwitch</a:t>
            </a:r>
            <a:r>
              <a:rPr lang="zh-CN" altLang="en-US" b="1">
                <a:latin typeface="宋体" pitchFamily="2" charset="-122"/>
              </a:rPr>
              <a:t>产品；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共享式集线器向独享端口的交换器发展。将一个端口的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输入交换到指定的另一端口，独享端口的带宽。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657600" y="3254375"/>
            <a:ext cx="54864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、直通（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cut-through)</a:t>
            </a:r>
            <a:endParaRPr lang="en-US" altLang="zh-CN" b="1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工作原理：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</a:t>
            </a:r>
            <a:r>
              <a:rPr lang="zh-CN" altLang="en-US" sz="2000" b="1">
                <a:latin typeface="宋体" pitchFamily="2" charset="-122"/>
              </a:rPr>
              <a:t>前</a:t>
            </a:r>
            <a:r>
              <a:rPr lang="en-US" altLang="zh-CN" sz="2000" b="1">
                <a:latin typeface="宋体" pitchFamily="2" charset="-122"/>
              </a:rPr>
              <a:t>14</a:t>
            </a:r>
            <a:r>
              <a:rPr lang="zh-CN" altLang="en-US" sz="2000" b="1">
                <a:latin typeface="宋体" pitchFamily="2" charset="-122"/>
              </a:rPr>
              <a:t>个字节收到后，得知目的地址，直接送往目的地端口，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 优点：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latin typeface="宋体" pitchFamily="2" charset="-122"/>
              </a:rPr>
              <a:t>   延迟小（</a:t>
            </a:r>
            <a:r>
              <a:rPr lang="en-US" altLang="zh-CN" sz="2000" b="1">
                <a:latin typeface="宋体" pitchFamily="2" charset="-122"/>
              </a:rPr>
              <a:t>14</a:t>
            </a:r>
            <a:r>
              <a:rPr lang="zh-CN" altLang="en-US" sz="2000" b="1">
                <a:latin typeface="宋体" pitchFamily="2" charset="-122"/>
              </a:rPr>
              <a:t>个字节），交换速度快。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 缺点：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 </a:t>
            </a:r>
            <a:r>
              <a:rPr lang="zh-CN" altLang="en-US" sz="2000" b="1">
                <a:latin typeface="宋体" pitchFamily="2" charset="-122"/>
              </a:rPr>
              <a:t>无法检测出出错帧（</a:t>
            </a:r>
            <a:r>
              <a:rPr lang="en-US" altLang="zh-CN" sz="2000" b="1">
                <a:latin typeface="宋体" pitchFamily="2" charset="-122"/>
              </a:rPr>
              <a:t>14</a:t>
            </a:r>
            <a:r>
              <a:rPr lang="zh-CN" altLang="en-US" sz="2000" b="1">
                <a:latin typeface="宋体" pitchFamily="2" charset="-122"/>
              </a:rPr>
              <a:t>字节）和冲突帧。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604250" y="115888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31</a:t>
            </a:r>
            <a:endParaRPr lang="en-US" altLang="zh-CN" dirty="0"/>
          </a:p>
        </p:txBody>
      </p:sp>
      <p:sp>
        <p:nvSpPr>
          <p:cNvPr id="1122310" name="Rectangle 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762000" y="3932238"/>
            <a:ext cx="2133600" cy="1584325"/>
            <a:chOff x="240" y="2016"/>
            <a:chExt cx="1344" cy="1056"/>
          </a:xfrm>
        </p:grpSpPr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240" y="2352"/>
              <a:ext cx="1344" cy="38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05" name="Group 9"/>
            <p:cNvGrpSpPr>
              <a:grpSpLocks/>
            </p:cNvGrpSpPr>
            <p:nvPr/>
          </p:nvGrpSpPr>
          <p:grpSpPr bwMode="auto">
            <a:xfrm>
              <a:off x="432" y="2352"/>
              <a:ext cx="896" cy="48"/>
              <a:chOff x="1008" y="1920"/>
              <a:chExt cx="672" cy="48"/>
            </a:xfrm>
          </p:grpSpPr>
          <p:sp>
            <p:nvSpPr>
              <p:cNvPr id="55331" name="Rectangle 10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2" name="Rectangle 11"/>
              <p:cNvSpPr>
                <a:spLocks noChangeArrowheads="1"/>
              </p:cNvSpPr>
              <p:nvPr/>
            </p:nvSpPr>
            <p:spPr bwMode="auto">
              <a:xfrm>
                <a:off x="1200" y="192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3" name="Rectangle 12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4" name="Rectangle 13"/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06" name="Group 14"/>
            <p:cNvGrpSpPr>
              <a:grpSpLocks/>
            </p:cNvGrpSpPr>
            <p:nvPr/>
          </p:nvGrpSpPr>
          <p:grpSpPr bwMode="auto">
            <a:xfrm>
              <a:off x="432" y="2688"/>
              <a:ext cx="896" cy="48"/>
              <a:chOff x="1008" y="1920"/>
              <a:chExt cx="672" cy="48"/>
            </a:xfrm>
          </p:grpSpPr>
          <p:sp>
            <p:nvSpPr>
              <p:cNvPr id="55327" name="Rectangle 15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8" name="Rectangle 16"/>
              <p:cNvSpPr>
                <a:spLocks noChangeArrowheads="1"/>
              </p:cNvSpPr>
              <p:nvPr/>
            </p:nvSpPr>
            <p:spPr bwMode="auto">
              <a:xfrm>
                <a:off x="1200" y="192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9" name="Rectangle 17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0" name="Rectangle 18"/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07" name="Line 19"/>
            <p:cNvSpPr>
              <a:spLocks noChangeShapeType="1"/>
            </p:cNvSpPr>
            <p:nvPr/>
          </p:nvSpPr>
          <p:spPr bwMode="auto">
            <a:xfrm flipV="1">
              <a:off x="496" y="2352"/>
              <a:ext cx="512" cy="384"/>
            </a:xfrm>
            <a:prstGeom prst="line">
              <a:avLst/>
            </a:prstGeom>
            <a:noFill/>
            <a:ln w="28575" cap="rnd">
              <a:solidFill>
                <a:srgbClr val="000099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Line 20"/>
            <p:cNvSpPr>
              <a:spLocks noChangeShapeType="1"/>
            </p:cNvSpPr>
            <p:nvPr/>
          </p:nvSpPr>
          <p:spPr bwMode="auto">
            <a:xfrm>
              <a:off x="752" y="2352"/>
              <a:ext cx="512" cy="38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Line 21"/>
            <p:cNvSpPr>
              <a:spLocks noChangeShapeType="1"/>
            </p:cNvSpPr>
            <p:nvPr/>
          </p:nvSpPr>
          <p:spPr bwMode="auto">
            <a:xfrm>
              <a:off x="496" y="2352"/>
              <a:ext cx="256" cy="384"/>
            </a:xfrm>
            <a:prstGeom prst="line">
              <a:avLst/>
            </a:prstGeom>
            <a:noFill/>
            <a:ln w="28575" cap="rnd">
              <a:solidFill>
                <a:srgbClr val="6600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22"/>
            <p:cNvSpPr>
              <a:spLocks noChangeShapeType="1"/>
            </p:cNvSpPr>
            <p:nvPr/>
          </p:nvSpPr>
          <p:spPr bwMode="auto">
            <a:xfrm flipH="1">
              <a:off x="1008" y="2352"/>
              <a:ext cx="256" cy="384"/>
            </a:xfrm>
            <a:prstGeom prst="line">
              <a:avLst/>
            </a:prstGeom>
            <a:noFill/>
            <a:ln w="28575" cap="rnd">
              <a:solidFill>
                <a:srgbClr val="00CC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Rectangle 23"/>
            <p:cNvSpPr>
              <a:spLocks noChangeArrowheads="1"/>
            </p:cNvSpPr>
            <p:nvPr/>
          </p:nvSpPr>
          <p:spPr bwMode="auto">
            <a:xfrm>
              <a:off x="288" y="2016"/>
              <a:ext cx="19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Rectangle 24"/>
            <p:cNvSpPr>
              <a:spLocks noChangeArrowheads="1"/>
            </p:cNvSpPr>
            <p:nvPr/>
          </p:nvSpPr>
          <p:spPr bwMode="auto">
            <a:xfrm>
              <a:off x="624" y="2016"/>
              <a:ext cx="192" cy="144"/>
            </a:xfrm>
            <a:prstGeom prst="rect">
              <a:avLst/>
            </a:prstGeom>
            <a:solidFill>
              <a:srgbClr val="FF87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Rectangle 25"/>
            <p:cNvSpPr>
              <a:spLocks noChangeArrowheads="1"/>
            </p:cNvSpPr>
            <p:nvPr/>
          </p:nvSpPr>
          <p:spPr bwMode="auto">
            <a:xfrm>
              <a:off x="960" y="2016"/>
              <a:ext cx="192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Rectangle 26"/>
            <p:cNvSpPr>
              <a:spLocks noChangeArrowheads="1"/>
            </p:cNvSpPr>
            <p:nvPr/>
          </p:nvSpPr>
          <p:spPr bwMode="auto">
            <a:xfrm>
              <a:off x="1296" y="2016"/>
              <a:ext cx="192" cy="144"/>
            </a:xfrm>
            <a:prstGeom prst="rect">
              <a:avLst/>
            </a:prstGeom>
            <a:solidFill>
              <a:srgbClr val="37FF3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Rectangle 27"/>
            <p:cNvSpPr>
              <a:spLocks noChangeArrowheads="1"/>
            </p:cNvSpPr>
            <p:nvPr/>
          </p:nvSpPr>
          <p:spPr bwMode="auto">
            <a:xfrm>
              <a:off x="288" y="2928"/>
              <a:ext cx="192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Rectangle 28"/>
            <p:cNvSpPr>
              <a:spLocks noChangeArrowheads="1"/>
            </p:cNvSpPr>
            <p:nvPr/>
          </p:nvSpPr>
          <p:spPr bwMode="auto">
            <a:xfrm>
              <a:off x="624" y="2928"/>
              <a:ext cx="19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Rectangle 29"/>
            <p:cNvSpPr>
              <a:spLocks noChangeArrowheads="1"/>
            </p:cNvSpPr>
            <p:nvPr/>
          </p:nvSpPr>
          <p:spPr bwMode="auto">
            <a:xfrm>
              <a:off x="960" y="2928"/>
              <a:ext cx="192" cy="144"/>
            </a:xfrm>
            <a:prstGeom prst="rect">
              <a:avLst/>
            </a:prstGeom>
            <a:solidFill>
              <a:srgbClr val="37FF3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Rectangle 30"/>
            <p:cNvSpPr>
              <a:spLocks noChangeArrowheads="1"/>
            </p:cNvSpPr>
            <p:nvPr/>
          </p:nvSpPr>
          <p:spPr bwMode="auto">
            <a:xfrm>
              <a:off x="1296" y="2928"/>
              <a:ext cx="192" cy="144"/>
            </a:xfrm>
            <a:prstGeom prst="rect">
              <a:avLst/>
            </a:prstGeom>
            <a:solidFill>
              <a:srgbClr val="FF87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9" name="Line 31"/>
            <p:cNvSpPr>
              <a:spLocks noChangeShapeType="1"/>
            </p:cNvSpPr>
            <p:nvPr/>
          </p:nvSpPr>
          <p:spPr bwMode="auto">
            <a:xfrm>
              <a:off x="384" y="21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Line 32"/>
            <p:cNvSpPr>
              <a:spLocks noChangeShapeType="1"/>
            </p:cNvSpPr>
            <p:nvPr/>
          </p:nvSpPr>
          <p:spPr bwMode="auto">
            <a:xfrm>
              <a:off x="720" y="21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Line 33"/>
            <p:cNvSpPr>
              <a:spLocks noChangeShapeType="1"/>
            </p:cNvSpPr>
            <p:nvPr/>
          </p:nvSpPr>
          <p:spPr bwMode="auto">
            <a:xfrm flipH="1">
              <a:off x="1008" y="21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Line 34"/>
            <p:cNvSpPr>
              <a:spLocks noChangeShapeType="1"/>
            </p:cNvSpPr>
            <p:nvPr/>
          </p:nvSpPr>
          <p:spPr bwMode="auto">
            <a:xfrm flipH="1">
              <a:off x="1296" y="216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Line 35"/>
            <p:cNvSpPr>
              <a:spLocks noChangeShapeType="1"/>
            </p:cNvSpPr>
            <p:nvPr/>
          </p:nvSpPr>
          <p:spPr bwMode="auto">
            <a:xfrm flipV="1">
              <a:off x="384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Line 36"/>
            <p:cNvSpPr>
              <a:spLocks noChangeShapeType="1"/>
            </p:cNvSpPr>
            <p:nvPr/>
          </p:nvSpPr>
          <p:spPr bwMode="auto">
            <a:xfrm flipH="1">
              <a:off x="720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Line 37"/>
            <p:cNvSpPr>
              <a:spLocks noChangeShapeType="1"/>
            </p:cNvSpPr>
            <p:nvPr/>
          </p:nvSpPr>
          <p:spPr bwMode="auto">
            <a:xfrm>
              <a:off x="1008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6" name="Line 38"/>
            <p:cNvSpPr>
              <a:spLocks noChangeShapeType="1"/>
            </p:cNvSpPr>
            <p:nvPr/>
          </p:nvSpPr>
          <p:spPr bwMode="auto">
            <a:xfrm>
              <a:off x="1248" y="27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81000" y="908050"/>
            <a:ext cx="4953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、存储转发（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Store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Forward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工作原理：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 全部帧接收到后，检查出错帧，如无错才送往目的地端口，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 优点：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  可以检查出出错帧和冲突帧，使转发的帧为有效帧。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 缺点：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  延迟较大（整个帧），交换速度较慢。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5381625" y="2590800"/>
            <a:ext cx="3457575" cy="2438400"/>
            <a:chOff x="78" y="2400"/>
            <a:chExt cx="2178" cy="1536"/>
          </a:xfrm>
        </p:grpSpPr>
        <p:grpSp>
          <p:nvGrpSpPr>
            <p:cNvPr id="56327" name="Group 4"/>
            <p:cNvGrpSpPr>
              <a:grpSpLocks/>
            </p:cNvGrpSpPr>
            <p:nvPr/>
          </p:nvGrpSpPr>
          <p:grpSpPr bwMode="auto">
            <a:xfrm>
              <a:off x="672" y="2400"/>
              <a:ext cx="1152" cy="384"/>
              <a:chOff x="3936" y="240"/>
              <a:chExt cx="1152" cy="384"/>
            </a:xfrm>
          </p:grpSpPr>
          <p:grpSp>
            <p:nvGrpSpPr>
              <p:cNvPr id="56380" name="Group 5"/>
              <p:cNvGrpSpPr>
                <a:grpSpLocks/>
              </p:cNvGrpSpPr>
              <p:nvPr/>
            </p:nvGrpSpPr>
            <p:grpSpPr bwMode="auto">
              <a:xfrm>
                <a:off x="3936" y="462"/>
                <a:ext cx="1152" cy="162"/>
                <a:chOff x="3936" y="462"/>
                <a:chExt cx="1152" cy="162"/>
              </a:xfrm>
            </p:grpSpPr>
            <p:grpSp>
              <p:nvGrpSpPr>
                <p:cNvPr id="56382" name="Group 6"/>
                <p:cNvGrpSpPr>
                  <a:grpSpLocks/>
                </p:cNvGrpSpPr>
                <p:nvPr/>
              </p:nvGrpSpPr>
              <p:grpSpPr bwMode="auto">
                <a:xfrm>
                  <a:off x="3936" y="540"/>
                  <a:ext cx="1152" cy="84"/>
                  <a:chOff x="3936" y="432"/>
                  <a:chExt cx="1344" cy="144"/>
                </a:xfrm>
              </p:grpSpPr>
              <p:sp>
                <p:nvSpPr>
                  <p:cNvPr id="56388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32"/>
                    <a:ext cx="1344" cy="144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>
                    <a:miter lim="800000"/>
                    <a:headEnd/>
                    <a:tailEnd/>
                  </a:ln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B2B2B2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638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984" y="480"/>
                    <a:ext cx="576" cy="48"/>
                    <a:chOff x="1008" y="1920"/>
                    <a:chExt cx="672" cy="48"/>
                  </a:xfrm>
                </p:grpSpPr>
                <p:sp>
                  <p:nvSpPr>
                    <p:cNvPr id="56395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96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9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98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6390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4656" y="480"/>
                    <a:ext cx="576" cy="48"/>
                    <a:chOff x="1008" y="1920"/>
                    <a:chExt cx="672" cy="48"/>
                  </a:xfrm>
                </p:grpSpPr>
                <p:sp>
                  <p:nvSpPr>
                    <p:cNvPr id="56391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92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93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9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6383" name="Group 18"/>
                <p:cNvGrpSpPr>
                  <a:grpSpLocks/>
                </p:cNvGrpSpPr>
                <p:nvPr/>
              </p:nvGrpSpPr>
              <p:grpSpPr bwMode="auto">
                <a:xfrm>
                  <a:off x="4233" y="462"/>
                  <a:ext cx="645" cy="47"/>
                  <a:chOff x="4344" y="1104"/>
                  <a:chExt cx="696" cy="126"/>
                </a:xfrm>
              </p:grpSpPr>
              <p:sp>
                <p:nvSpPr>
                  <p:cNvPr id="56384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1182"/>
                    <a:ext cx="288" cy="48"/>
                  </a:xfrm>
                  <a:prstGeom prst="leftArrow">
                    <a:avLst>
                      <a:gd name="adj1" fmla="val 50000"/>
                      <a:gd name="adj2" fmla="val 150000"/>
                    </a:avLst>
                  </a:prstGeom>
                  <a:solidFill>
                    <a:schemeClr val="bg1"/>
                  </a:solidFill>
                  <a:ln w="9525">
                    <a:solidFill>
                      <a:srgbClr val="FF87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85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386" y="1107"/>
                    <a:ext cx="288" cy="48"/>
                  </a:xfrm>
                  <a:prstGeom prst="leftArrow">
                    <a:avLst>
                      <a:gd name="adj1" fmla="val 50000"/>
                      <a:gd name="adj2" fmla="val 150000"/>
                    </a:avLst>
                  </a:prstGeom>
                  <a:solidFill>
                    <a:schemeClr val="bg1"/>
                  </a:solidFill>
                  <a:ln w="9525">
                    <a:solidFill>
                      <a:srgbClr val="FF87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86" name="AutoShape 2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4752" y="1104"/>
                    <a:ext cx="288" cy="48"/>
                  </a:xfrm>
                  <a:prstGeom prst="leftArrow">
                    <a:avLst>
                      <a:gd name="adj1" fmla="val 50000"/>
                      <a:gd name="adj2" fmla="val 150000"/>
                    </a:avLst>
                  </a:prstGeom>
                  <a:solidFill>
                    <a:schemeClr val="bg1"/>
                  </a:solidFill>
                  <a:ln w="9525">
                    <a:solidFill>
                      <a:srgbClr val="FF87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87" name="AutoShape 2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4704" y="1182"/>
                    <a:ext cx="288" cy="48"/>
                  </a:xfrm>
                  <a:prstGeom prst="leftArrow">
                    <a:avLst>
                      <a:gd name="adj1" fmla="val 50000"/>
                      <a:gd name="adj2" fmla="val 150000"/>
                    </a:avLst>
                  </a:prstGeom>
                  <a:solidFill>
                    <a:schemeClr val="bg1"/>
                  </a:solidFill>
                  <a:ln w="9525">
                    <a:solidFill>
                      <a:srgbClr val="FF87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6381" name="Text Box 23"/>
              <p:cNvSpPr txBox="1">
                <a:spLocks noChangeArrowheads="1"/>
              </p:cNvSpPr>
              <p:nvPr/>
            </p:nvSpPr>
            <p:spPr bwMode="auto">
              <a:xfrm>
                <a:off x="4300" y="240"/>
                <a:ext cx="50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/>
                  <a:t>交换机</a:t>
                </a:r>
              </a:p>
            </p:txBody>
          </p:sp>
        </p:grpSp>
        <p:sp>
          <p:nvSpPr>
            <p:cNvPr id="56328" name="Line 24"/>
            <p:cNvSpPr>
              <a:spLocks noChangeShapeType="1"/>
            </p:cNvSpPr>
            <p:nvPr/>
          </p:nvSpPr>
          <p:spPr bwMode="auto">
            <a:xfrm flipV="1">
              <a:off x="2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25"/>
            <p:cNvSpPr>
              <a:spLocks noChangeShapeType="1"/>
            </p:cNvSpPr>
            <p:nvPr/>
          </p:nvSpPr>
          <p:spPr bwMode="auto">
            <a:xfrm>
              <a:off x="1776" y="2736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330" name="Group 26"/>
            <p:cNvGrpSpPr>
              <a:grpSpLocks/>
            </p:cNvGrpSpPr>
            <p:nvPr/>
          </p:nvGrpSpPr>
          <p:grpSpPr bwMode="auto">
            <a:xfrm>
              <a:off x="1200" y="3264"/>
              <a:ext cx="1056" cy="672"/>
              <a:chOff x="1200" y="2928"/>
              <a:chExt cx="1056" cy="672"/>
            </a:xfrm>
          </p:grpSpPr>
          <p:grpSp>
            <p:nvGrpSpPr>
              <p:cNvPr id="56356" name="Group 27"/>
              <p:cNvGrpSpPr>
                <a:grpSpLocks/>
              </p:cNvGrpSpPr>
              <p:nvPr/>
            </p:nvGrpSpPr>
            <p:grpSpPr bwMode="auto">
              <a:xfrm>
                <a:off x="1200" y="2928"/>
                <a:ext cx="1008" cy="332"/>
                <a:chOff x="4032" y="948"/>
                <a:chExt cx="1008" cy="332"/>
              </a:xfrm>
            </p:grpSpPr>
            <p:grpSp>
              <p:nvGrpSpPr>
                <p:cNvPr id="56367" name="Group 28"/>
                <p:cNvGrpSpPr>
                  <a:grpSpLocks/>
                </p:cNvGrpSpPr>
                <p:nvPr/>
              </p:nvGrpSpPr>
              <p:grpSpPr bwMode="auto">
                <a:xfrm>
                  <a:off x="4032" y="1200"/>
                  <a:ext cx="1008" cy="80"/>
                  <a:chOff x="3936" y="432"/>
                  <a:chExt cx="1344" cy="144"/>
                </a:xfrm>
              </p:grpSpPr>
              <p:sp>
                <p:nvSpPr>
                  <p:cNvPr id="5636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32"/>
                    <a:ext cx="1344" cy="144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>
                    <a:miter lim="800000"/>
                    <a:headEnd/>
                    <a:tailEnd/>
                  </a:ln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B2B2B2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637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984" y="480"/>
                    <a:ext cx="576" cy="48"/>
                    <a:chOff x="1008" y="1920"/>
                    <a:chExt cx="672" cy="48"/>
                  </a:xfrm>
                </p:grpSpPr>
                <p:sp>
                  <p:nvSpPr>
                    <p:cNvPr id="56376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77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78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79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637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656" y="480"/>
                    <a:ext cx="576" cy="48"/>
                    <a:chOff x="1008" y="1920"/>
                    <a:chExt cx="672" cy="48"/>
                  </a:xfrm>
                </p:grpSpPr>
                <p:sp>
                  <p:nvSpPr>
                    <p:cNvPr id="56372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73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74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75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63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396" y="948"/>
                  <a:ext cx="38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/>
                    <a:t>HUB</a:t>
                  </a:r>
                </a:p>
              </p:txBody>
            </p:sp>
          </p:grpSp>
          <p:sp>
            <p:nvSpPr>
              <p:cNvPr id="56357" name="Line 41"/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8" name="Rectangle 42"/>
              <p:cNvSpPr>
                <a:spLocks noChangeArrowheads="1"/>
              </p:cNvSpPr>
              <p:nvPr/>
            </p:nvSpPr>
            <p:spPr bwMode="auto">
              <a:xfrm>
                <a:off x="1692" y="350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9" name="Line 43"/>
              <p:cNvSpPr>
                <a:spLocks noChangeShapeType="1"/>
              </p:cNvSpPr>
              <p:nvPr/>
            </p:nvSpPr>
            <p:spPr bwMode="auto">
              <a:xfrm flipH="1">
                <a:off x="1518" y="3216"/>
                <a:ext cx="11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0" name="Rectangle 44"/>
              <p:cNvSpPr>
                <a:spLocks noChangeArrowheads="1"/>
              </p:cNvSpPr>
              <p:nvPr/>
            </p:nvSpPr>
            <p:spPr bwMode="auto">
              <a:xfrm>
                <a:off x="1449" y="350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1" name="Line 45"/>
              <p:cNvSpPr>
                <a:spLocks noChangeShapeType="1"/>
              </p:cNvSpPr>
              <p:nvPr/>
            </p:nvSpPr>
            <p:spPr bwMode="auto">
              <a:xfrm flipH="1">
                <a:off x="1332" y="3216"/>
                <a:ext cx="156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2" name="Rectangle 46"/>
              <p:cNvSpPr>
                <a:spLocks noChangeArrowheads="1"/>
              </p:cNvSpPr>
              <p:nvPr/>
            </p:nvSpPr>
            <p:spPr bwMode="auto">
              <a:xfrm>
                <a:off x="1254" y="3498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3" name="Line 47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4" name="Rectangle 48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5" name="Rectangle 4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6" name="Line 50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31" name="Group 51"/>
            <p:cNvGrpSpPr>
              <a:grpSpLocks/>
            </p:cNvGrpSpPr>
            <p:nvPr/>
          </p:nvGrpSpPr>
          <p:grpSpPr bwMode="auto">
            <a:xfrm>
              <a:off x="78" y="2932"/>
              <a:ext cx="1026" cy="668"/>
              <a:chOff x="78" y="2932"/>
              <a:chExt cx="1026" cy="668"/>
            </a:xfrm>
          </p:grpSpPr>
          <p:grpSp>
            <p:nvGrpSpPr>
              <p:cNvPr id="56332" name="Group 52"/>
              <p:cNvGrpSpPr>
                <a:grpSpLocks/>
              </p:cNvGrpSpPr>
              <p:nvPr/>
            </p:nvGrpSpPr>
            <p:grpSpPr bwMode="auto">
              <a:xfrm>
                <a:off x="96" y="2932"/>
                <a:ext cx="1008" cy="332"/>
                <a:chOff x="4032" y="948"/>
                <a:chExt cx="1008" cy="332"/>
              </a:xfrm>
            </p:grpSpPr>
            <p:grpSp>
              <p:nvGrpSpPr>
                <p:cNvPr id="56343" name="Group 53"/>
                <p:cNvGrpSpPr>
                  <a:grpSpLocks/>
                </p:cNvGrpSpPr>
                <p:nvPr/>
              </p:nvGrpSpPr>
              <p:grpSpPr bwMode="auto">
                <a:xfrm>
                  <a:off x="4032" y="1200"/>
                  <a:ext cx="1008" cy="80"/>
                  <a:chOff x="3936" y="432"/>
                  <a:chExt cx="1344" cy="144"/>
                </a:xfrm>
              </p:grpSpPr>
              <p:sp>
                <p:nvSpPr>
                  <p:cNvPr id="56345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32"/>
                    <a:ext cx="1344" cy="144"/>
                  </a:xfrm>
                  <a:prstGeom prst="rect">
                    <a:avLst/>
                  </a:prstGeom>
                  <a:solidFill>
                    <a:srgbClr val="B2B2B2"/>
                  </a:solidFill>
                  <a:ln w="9525">
                    <a:miter lim="800000"/>
                    <a:headEnd/>
                    <a:tailEnd/>
                  </a:ln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B2B2B2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6346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3984" y="480"/>
                    <a:ext cx="576" cy="48"/>
                    <a:chOff x="1008" y="1920"/>
                    <a:chExt cx="672" cy="48"/>
                  </a:xfrm>
                </p:grpSpPr>
                <p:sp>
                  <p:nvSpPr>
                    <p:cNvPr id="56352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53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54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55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6347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4656" y="480"/>
                    <a:ext cx="576" cy="48"/>
                    <a:chOff x="1008" y="1920"/>
                    <a:chExt cx="672" cy="48"/>
                  </a:xfrm>
                </p:grpSpPr>
                <p:sp>
                  <p:nvSpPr>
                    <p:cNvPr id="56348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49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0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50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351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920"/>
                      <a:ext cx="96" cy="4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634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396" y="948"/>
                  <a:ext cx="38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/>
                    <a:t>HUB</a:t>
                  </a:r>
                </a:p>
              </p:txBody>
            </p:sp>
          </p:grpSp>
          <p:sp>
            <p:nvSpPr>
              <p:cNvPr id="56333" name="Line 66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4" name="Rectangle 67"/>
              <p:cNvSpPr>
                <a:spLocks noChangeArrowheads="1"/>
              </p:cNvSpPr>
              <p:nvPr/>
            </p:nvSpPr>
            <p:spPr bwMode="auto">
              <a:xfrm>
                <a:off x="459" y="350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5" name="Line 68"/>
              <p:cNvSpPr>
                <a:spLocks noChangeShapeType="1"/>
              </p:cNvSpPr>
              <p:nvPr/>
            </p:nvSpPr>
            <p:spPr bwMode="auto">
              <a:xfrm flipH="1">
                <a:off x="144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6" name="Rectangle 69"/>
              <p:cNvSpPr>
                <a:spLocks noChangeArrowheads="1"/>
              </p:cNvSpPr>
              <p:nvPr/>
            </p:nvSpPr>
            <p:spPr bwMode="auto">
              <a:xfrm>
                <a:off x="78" y="350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7" name="Line 70"/>
              <p:cNvSpPr>
                <a:spLocks noChangeShapeType="1"/>
              </p:cNvSpPr>
              <p:nvPr/>
            </p:nvSpPr>
            <p:spPr bwMode="auto">
              <a:xfrm flipH="1">
                <a:off x="342" y="3216"/>
                <a:ext cx="42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8" name="Rectangle 71"/>
              <p:cNvSpPr>
                <a:spLocks noChangeArrowheads="1"/>
              </p:cNvSpPr>
              <p:nvPr/>
            </p:nvSpPr>
            <p:spPr bwMode="auto">
              <a:xfrm>
                <a:off x="264" y="3498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9" name="Line 72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0" name="Rectangle 73"/>
              <p:cNvSpPr>
                <a:spLocks noChangeArrowheads="1"/>
              </p:cNvSpPr>
              <p:nvPr/>
            </p:nvSpPr>
            <p:spPr bwMode="auto">
              <a:xfrm>
                <a:off x="636" y="350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1" name="Line 74"/>
              <p:cNvSpPr>
                <a:spLocks noChangeShapeType="1"/>
              </p:cNvSpPr>
              <p:nvPr/>
            </p:nvSpPr>
            <p:spPr bwMode="auto">
              <a:xfrm>
                <a:off x="816" y="321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2" name="Rectangle 75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3404" name="Rectangle 7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25" name="Text Box 77"/>
          <p:cNvSpPr txBox="1">
            <a:spLocks noChangeArrowheads="1"/>
          </p:cNvSpPr>
          <p:nvPr/>
        </p:nvSpPr>
        <p:spPr bwMode="auto">
          <a:xfrm>
            <a:off x="365125" y="142875"/>
            <a:ext cx="661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</a:rPr>
              <a:t>以太网的变迁（二）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交换以太网（续）</a:t>
            </a:r>
          </a:p>
        </p:txBody>
      </p:sp>
      <p:sp>
        <p:nvSpPr>
          <p:cNvPr id="56326" name="Text Box 78"/>
          <p:cNvSpPr txBox="1">
            <a:spLocks noChangeArrowheads="1"/>
          </p:cNvSpPr>
          <p:nvPr/>
        </p:nvSpPr>
        <p:spPr bwMode="auto">
          <a:xfrm>
            <a:off x="8604250" y="115888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382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、自适应（直通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存储转发）</a:t>
            </a:r>
            <a:endParaRPr lang="en-US" altLang="en-US" b="1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工作原理</a:t>
            </a:r>
            <a:r>
              <a:rPr lang="zh-CN" altLang="en-US" b="1">
                <a:latin typeface="宋体" pitchFamily="2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 交换机根据网络的状况自动更换数据交换方式。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* 当网络性能好时，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单位时间内出错的帧的概率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&lt;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某个阈值</a:t>
            </a:r>
            <a:r>
              <a:rPr lang="zh-CN" altLang="en-US" b="1">
                <a:latin typeface="宋体" pitchFamily="2" charset="-122"/>
              </a:rPr>
              <a:t>，采用“直通”的交换方式；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* 当网络性能差时，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单位时间内出错的帧的概率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&gt;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某个阈值</a:t>
            </a:r>
            <a:r>
              <a:rPr lang="zh-CN" altLang="en-US" b="1">
                <a:latin typeface="宋体" pitchFamily="2" charset="-122"/>
              </a:rPr>
              <a:t>，采用“存储转发”的交换方式；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特点：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可以提高交换机的数据交换速率。</a:t>
            </a:r>
          </a:p>
          <a:p>
            <a:pPr>
              <a:lnSpc>
                <a:spcPct val="130000"/>
              </a:lnSpc>
              <a:buFontTx/>
              <a:buChar char="•"/>
            </a:pPr>
            <a:endParaRPr lang="en-US" altLang="zh-CN" b="1">
              <a:latin typeface="宋体" pitchFamily="2" charset="-122"/>
            </a:endParaRPr>
          </a:p>
        </p:txBody>
      </p:sp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88925" y="219075"/>
            <a:ext cx="661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</a:rPr>
              <a:t>以太网的变迁（二）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交换以太网（续）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3820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、广播域问题</a:t>
            </a:r>
            <a:endParaRPr lang="en-US" altLang="en-US" b="1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集线器</a:t>
            </a:r>
            <a:r>
              <a:rPr lang="zh-CN" altLang="en-US" b="1">
                <a:latin typeface="宋体" pitchFamily="2" charset="-122"/>
              </a:rPr>
              <a:t>模拟总线，保持广播特点（广播域或冲突域）；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</a:t>
            </a:r>
          </a:p>
        </p:txBody>
      </p:sp>
      <p:sp>
        <p:nvSpPr>
          <p:cNvPr id="1125379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88925" y="219075"/>
            <a:ext cx="661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</a:rPr>
              <a:t>以太网的变迁（二）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交换以太网（续）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34</a:t>
            </a:r>
            <a:endParaRPr lang="en-US" altLang="zh-CN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627313" y="2611438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三个独立的广播域（集线器）</a:t>
            </a:r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476250" y="3409950"/>
            <a:ext cx="2560638" cy="2971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H="1">
            <a:off x="877888" y="4960938"/>
            <a:ext cx="639762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77" name="Picture 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063" y="5508625"/>
            <a:ext cx="481012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879600" y="5099050"/>
            <a:ext cx="17780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2057400" y="5075238"/>
            <a:ext cx="630238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H="1">
            <a:off x="1474788" y="4972050"/>
            <a:ext cx="171450" cy="742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81" name="Picture 1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313" y="5508625"/>
            <a:ext cx="479425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58382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1975" y="5508625"/>
            <a:ext cx="479425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58383" name="Picture 1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3638" y="5508625"/>
            <a:ext cx="481012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11188" y="45561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一系</a:t>
            </a:r>
          </a:p>
        </p:txBody>
      </p:sp>
      <p:pic>
        <p:nvPicPr>
          <p:cNvPr id="5838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102812">
            <a:off x="1279525" y="4600575"/>
            <a:ext cx="1108075" cy="614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3187700" y="3409950"/>
            <a:ext cx="2559050" cy="29718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 flipH="1">
            <a:off x="3587750" y="4960938"/>
            <a:ext cx="641350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88" name="Picture 2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925" y="5508625"/>
            <a:ext cx="481013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4589463" y="5099050"/>
            <a:ext cx="17780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767263" y="5075238"/>
            <a:ext cx="631825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H="1">
            <a:off x="4184650" y="4972050"/>
            <a:ext cx="173038" cy="742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92" name="Picture 2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0175" y="5508625"/>
            <a:ext cx="479425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58393" name="Picture 2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1838" y="5508625"/>
            <a:ext cx="479425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58394" name="Picture 2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5508625"/>
            <a:ext cx="481013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3275013" y="45561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二系</a:t>
            </a:r>
          </a:p>
        </p:txBody>
      </p:sp>
      <p:pic>
        <p:nvPicPr>
          <p:cNvPr id="58396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102812">
            <a:off x="3989388" y="4600575"/>
            <a:ext cx="1108075" cy="614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97" name="AutoShape 29"/>
          <p:cNvSpPr>
            <a:spLocks noChangeArrowheads="1"/>
          </p:cNvSpPr>
          <p:nvPr/>
        </p:nvSpPr>
        <p:spPr bwMode="auto">
          <a:xfrm>
            <a:off x="5900738" y="3409950"/>
            <a:ext cx="2559050" cy="2971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 flipH="1">
            <a:off x="6302375" y="4960938"/>
            <a:ext cx="6397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99" name="Picture 3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1550" y="5508625"/>
            <a:ext cx="479425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302500" y="5099050"/>
            <a:ext cx="179388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7481888" y="5075238"/>
            <a:ext cx="630237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 flipH="1">
            <a:off x="6897688" y="4972050"/>
            <a:ext cx="173037" cy="742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403" name="Picture 3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3213" y="5508625"/>
            <a:ext cx="479425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58404" name="Picture 3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4875" y="5508625"/>
            <a:ext cx="481013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pic>
        <p:nvPicPr>
          <p:cNvPr id="58405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5508625"/>
            <a:ext cx="479425" cy="511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5938838" y="45561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三系</a:t>
            </a:r>
          </a:p>
        </p:txBody>
      </p:sp>
      <p:pic>
        <p:nvPicPr>
          <p:cNvPr id="58407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102812">
            <a:off x="6704013" y="4600575"/>
            <a:ext cx="1106487" cy="614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408" name="AutoShape 40"/>
          <p:cNvSpPr>
            <a:spLocks/>
          </p:cNvSpPr>
          <p:nvPr/>
        </p:nvSpPr>
        <p:spPr bwMode="auto">
          <a:xfrm rot="5400000" flipV="1">
            <a:off x="4314825" y="376238"/>
            <a:ext cx="415925" cy="5689600"/>
          </a:xfrm>
          <a:prstGeom prst="leftBrace">
            <a:avLst>
              <a:gd name="adj1" fmla="val 113995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1171575" y="3476625"/>
            <a:ext cx="1098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广播域</a:t>
            </a: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3979863" y="3476625"/>
            <a:ext cx="1098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广播域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6642100" y="3476625"/>
            <a:ext cx="1098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广播域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1095375" y="59690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3708400" y="594995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6516688" y="5949950"/>
            <a:ext cx="1385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382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、广播域问题</a:t>
            </a:r>
            <a:endParaRPr lang="en-US" altLang="en-US" b="1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集线器</a:t>
            </a:r>
            <a:r>
              <a:rPr lang="zh-CN" altLang="en-US" b="1">
                <a:latin typeface="宋体" pitchFamily="2" charset="-122"/>
              </a:rPr>
              <a:t>模拟总线，保持广播特点（广播域或冲突域）；</a:t>
            </a:r>
          </a:p>
        </p:txBody>
      </p:sp>
      <p:sp>
        <p:nvSpPr>
          <p:cNvPr id="1126403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88925" y="219075"/>
            <a:ext cx="661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</a:rPr>
              <a:t>以太网的变迁（二）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交换以太网（续）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35</a:t>
            </a:r>
            <a:endParaRPr lang="en-US" altLang="zh-CN" dirty="0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627313" y="2611438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一个更大的广播域（集线器）</a:t>
            </a:r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476250" y="3357563"/>
            <a:ext cx="7983538" cy="3024187"/>
            <a:chOff x="300" y="2115"/>
            <a:chExt cx="5029" cy="1905"/>
          </a:xfrm>
        </p:grpSpPr>
        <p:sp>
          <p:nvSpPr>
            <p:cNvPr id="59404" name="AutoShape 8"/>
            <p:cNvSpPr>
              <a:spLocks noChangeArrowheads="1"/>
            </p:cNvSpPr>
            <p:nvPr/>
          </p:nvSpPr>
          <p:spPr bwMode="auto">
            <a:xfrm>
              <a:off x="300" y="2750"/>
              <a:ext cx="1613" cy="127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Line 9"/>
            <p:cNvSpPr>
              <a:spLocks noChangeShapeType="1"/>
            </p:cNvSpPr>
            <p:nvPr/>
          </p:nvSpPr>
          <p:spPr bwMode="auto">
            <a:xfrm flipH="1">
              <a:off x="553" y="3125"/>
              <a:ext cx="403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9406" name="Picture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59407" name="Line 11"/>
            <p:cNvSpPr>
              <a:spLocks noChangeShapeType="1"/>
            </p:cNvSpPr>
            <p:nvPr/>
          </p:nvSpPr>
          <p:spPr bwMode="auto">
            <a:xfrm>
              <a:off x="1184" y="3212"/>
              <a:ext cx="112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Line 12"/>
            <p:cNvSpPr>
              <a:spLocks noChangeShapeType="1"/>
            </p:cNvSpPr>
            <p:nvPr/>
          </p:nvSpPr>
          <p:spPr bwMode="auto">
            <a:xfrm>
              <a:off x="1296" y="3197"/>
              <a:ext cx="397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Line 13"/>
            <p:cNvSpPr>
              <a:spLocks noChangeShapeType="1"/>
            </p:cNvSpPr>
            <p:nvPr/>
          </p:nvSpPr>
          <p:spPr bwMode="auto">
            <a:xfrm flipH="1">
              <a:off x="929" y="3132"/>
              <a:ext cx="108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9410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5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59411" name="Picture 1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4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59412" name="Picture 1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3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59413" name="Text Box 17"/>
            <p:cNvSpPr txBox="1">
              <a:spLocks noChangeArrowheads="1"/>
            </p:cNvSpPr>
            <p:nvPr/>
          </p:nvSpPr>
          <p:spPr bwMode="auto">
            <a:xfrm>
              <a:off x="385" y="28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黑体" pitchFamily="2" charset="-122"/>
                </a:rPr>
                <a:t>一系</a:t>
              </a:r>
            </a:p>
          </p:txBody>
        </p:sp>
        <p:pic>
          <p:nvPicPr>
            <p:cNvPr id="59414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102812">
              <a:off x="806" y="2898"/>
              <a:ext cx="698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9415" name="AutoShape 19"/>
            <p:cNvSpPr>
              <a:spLocks noChangeArrowheads="1"/>
            </p:cNvSpPr>
            <p:nvPr/>
          </p:nvSpPr>
          <p:spPr bwMode="auto">
            <a:xfrm>
              <a:off x="2008" y="2750"/>
              <a:ext cx="1612" cy="127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20"/>
            <p:cNvSpPr>
              <a:spLocks noChangeShapeType="1"/>
            </p:cNvSpPr>
            <p:nvPr/>
          </p:nvSpPr>
          <p:spPr bwMode="auto">
            <a:xfrm flipH="1">
              <a:off x="2260" y="3125"/>
              <a:ext cx="404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9417" name="Picture 2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2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59418" name="Line 22"/>
            <p:cNvSpPr>
              <a:spLocks noChangeShapeType="1"/>
            </p:cNvSpPr>
            <p:nvPr/>
          </p:nvSpPr>
          <p:spPr bwMode="auto">
            <a:xfrm>
              <a:off x="2891" y="3212"/>
              <a:ext cx="112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23"/>
            <p:cNvSpPr>
              <a:spLocks noChangeShapeType="1"/>
            </p:cNvSpPr>
            <p:nvPr/>
          </p:nvSpPr>
          <p:spPr bwMode="auto">
            <a:xfrm>
              <a:off x="3003" y="3197"/>
              <a:ext cx="398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Line 24"/>
            <p:cNvSpPr>
              <a:spLocks noChangeShapeType="1"/>
            </p:cNvSpPr>
            <p:nvPr/>
          </p:nvSpPr>
          <p:spPr bwMode="auto">
            <a:xfrm flipH="1">
              <a:off x="2636" y="3132"/>
              <a:ext cx="109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9421" name="Picture 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2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59422" name="Picture 2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1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59423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40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59424" name="Text Box 28"/>
            <p:cNvSpPr txBox="1">
              <a:spLocks noChangeArrowheads="1"/>
            </p:cNvSpPr>
            <p:nvPr/>
          </p:nvSpPr>
          <p:spPr bwMode="auto">
            <a:xfrm>
              <a:off x="2063" y="28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黑体" pitchFamily="2" charset="-122"/>
                </a:rPr>
                <a:t>二系</a:t>
              </a:r>
            </a:p>
          </p:txBody>
        </p:sp>
        <p:pic>
          <p:nvPicPr>
            <p:cNvPr id="59425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102812">
              <a:off x="2513" y="2898"/>
              <a:ext cx="698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9426" name="AutoShape 30"/>
            <p:cNvSpPr>
              <a:spLocks noChangeArrowheads="1"/>
            </p:cNvSpPr>
            <p:nvPr/>
          </p:nvSpPr>
          <p:spPr bwMode="auto">
            <a:xfrm>
              <a:off x="3717" y="2750"/>
              <a:ext cx="1612" cy="127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31"/>
            <p:cNvSpPr>
              <a:spLocks noChangeShapeType="1"/>
            </p:cNvSpPr>
            <p:nvPr/>
          </p:nvSpPr>
          <p:spPr bwMode="auto">
            <a:xfrm flipH="1">
              <a:off x="3970" y="3125"/>
              <a:ext cx="403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9428" name="Picture 3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2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59429" name="Line 33"/>
            <p:cNvSpPr>
              <a:spLocks noChangeShapeType="1"/>
            </p:cNvSpPr>
            <p:nvPr/>
          </p:nvSpPr>
          <p:spPr bwMode="auto">
            <a:xfrm>
              <a:off x="4600" y="3212"/>
              <a:ext cx="113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Line 34"/>
            <p:cNvSpPr>
              <a:spLocks noChangeShapeType="1"/>
            </p:cNvSpPr>
            <p:nvPr/>
          </p:nvSpPr>
          <p:spPr bwMode="auto">
            <a:xfrm>
              <a:off x="4713" y="3197"/>
              <a:ext cx="397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Line 35"/>
            <p:cNvSpPr>
              <a:spLocks noChangeShapeType="1"/>
            </p:cNvSpPr>
            <p:nvPr/>
          </p:nvSpPr>
          <p:spPr bwMode="auto">
            <a:xfrm flipH="1">
              <a:off x="4345" y="3132"/>
              <a:ext cx="109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9432" name="Picture 3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59433" name="Picture 3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0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59434" name="Picture 3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0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59435" name="Text Box 39"/>
            <p:cNvSpPr txBox="1">
              <a:spLocks noChangeArrowheads="1"/>
            </p:cNvSpPr>
            <p:nvPr/>
          </p:nvSpPr>
          <p:spPr bwMode="auto">
            <a:xfrm>
              <a:off x="3741" y="28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黑体" pitchFamily="2" charset="-122"/>
                </a:rPr>
                <a:t>三系</a:t>
              </a:r>
            </a:p>
          </p:txBody>
        </p:sp>
        <p:pic>
          <p:nvPicPr>
            <p:cNvPr id="59436" name="Picture 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102812">
              <a:off x="4223" y="2898"/>
              <a:ext cx="697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9437" name="Picture 4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102812">
              <a:off x="2501" y="2115"/>
              <a:ext cx="697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9438" name="Line 42"/>
            <p:cNvSpPr>
              <a:spLocks noChangeShapeType="1"/>
            </p:cNvSpPr>
            <p:nvPr/>
          </p:nvSpPr>
          <p:spPr bwMode="auto">
            <a:xfrm flipV="1">
              <a:off x="1202" y="2387"/>
              <a:ext cx="136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9" name="Line 43"/>
            <p:cNvSpPr>
              <a:spLocks noChangeShapeType="1"/>
            </p:cNvSpPr>
            <p:nvPr/>
          </p:nvSpPr>
          <p:spPr bwMode="auto">
            <a:xfrm flipV="1">
              <a:off x="2880" y="243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0" name="Line 44"/>
            <p:cNvSpPr>
              <a:spLocks noChangeShapeType="1"/>
            </p:cNvSpPr>
            <p:nvPr/>
          </p:nvSpPr>
          <p:spPr bwMode="auto">
            <a:xfrm flipH="1" flipV="1">
              <a:off x="3107" y="2341"/>
              <a:ext cx="149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0" name="Text Box 45"/>
          <p:cNvSpPr txBox="1">
            <a:spLocks noChangeArrowheads="1"/>
          </p:cNvSpPr>
          <p:nvPr/>
        </p:nvSpPr>
        <p:spPr bwMode="auto">
          <a:xfrm>
            <a:off x="1095375" y="59690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  <p:sp>
        <p:nvSpPr>
          <p:cNvPr id="59401" name="Text Box 46"/>
          <p:cNvSpPr txBox="1">
            <a:spLocks noChangeArrowheads="1"/>
          </p:cNvSpPr>
          <p:nvPr/>
        </p:nvSpPr>
        <p:spPr bwMode="auto">
          <a:xfrm>
            <a:off x="3708400" y="594995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  <p:sp>
        <p:nvSpPr>
          <p:cNvPr id="59402" name="Text Box 47"/>
          <p:cNvSpPr txBox="1">
            <a:spLocks noChangeArrowheads="1"/>
          </p:cNvSpPr>
          <p:nvPr/>
        </p:nvSpPr>
        <p:spPr bwMode="auto">
          <a:xfrm>
            <a:off x="6659563" y="5949950"/>
            <a:ext cx="1385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  <p:sp>
        <p:nvSpPr>
          <p:cNvPr id="59403" name="Text Box 48"/>
          <p:cNvSpPr txBox="1">
            <a:spLocks noChangeArrowheads="1"/>
          </p:cNvSpPr>
          <p:nvPr/>
        </p:nvSpPr>
        <p:spPr bwMode="auto">
          <a:xfrm>
            <a:off x="3419475" y="3860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83820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、广播域问题</a:t>
            </a:r>
            <a:endParaRPr lang="en-US" altLang="en-US" b="1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集线器模拟总线，保持广播特点（广播域或冲突域）；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latin typeface="宋体" pitchFamily="2" charset="-122"/>
              </a:rPr>
              <a:t>   交换机实现独享端口，消除广播特性，提高交换效率。</a:t>
            </a:r>
          </a:p>
        </p:txBody>
      </p:sp>
      <p:sp>
        <p:nvSpPr>
          <p:cNvPr id="1127427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88925" y="219075"/>
            <a:ext cx="661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</a:rPr>
              <a:t>以太网的变迁（二）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交换以太网（续）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36</a:t>
            </a:r>
            <a:endParaRPr lang="en-US" altLang="zh-CN" dirty="0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2627313" y="2632075"/>
            <a:ext cx="523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三个独立的广播域（交换器</a:t>
            </a:r>
            <a:r>
              <a:rPr lang="en-US" altLang="zh-CN">
                <a:solidFill>
                  <a:schemeClr val="tx2"/>
                </a:solidFill>
                <a:ea typeface="黑体" pitchFamily="2" charset="-122"/>
              </a:rPr>
              <a:t>+</a:t>
            </a:r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集线器）</a:t>
            </a:r>
          </a:p>
        </p:txBody>
      </p:sp>
      <p:grpSp>
        <p:nvGrpSpPr>
          <p:cNvPr id="60423" name="Group 7"/>
          <p:cNvGrpSpPr>
            <a:grpSpLocks/>
          </p:cNvGrpSpPr>
          <p:nvPr/>
        </p:nvGrpSpPr>
        <p:grpSpPr bwMode="auto">
          <a:xfrm>
            <a:off x="476250" y="3357563"/>
            <a:ext cx="7983538" cy="3024187"/>
            <a:chOff x="300" y="2115"/>
            <a:chExt cx="5029" cy="1905"/>
          </a:xfrm>
        </p:grpSpPr>
        <p:sp>
          <p:nvSpPr>
            <p:cNvPr id="60432" name="AutoShape 8"/>
            <p:cNvSpPr>
              <a:spLocks noChangeArrowheads="1"/>
            </p:cNvSpPr>
            <p:nvPr/>
          </p:nvSpPr>
          <p:spPr bwMode="auto">
            <a:xfrm>
              <a:off x="300" y="2750"/>
              <a:ext cx="1613" cy="127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9"/>
            <p:cNvSpPr>
              <a:spLocks noChangeShapeType="1"/>
            </p:cNvSpPr>
            <p:nvPr/>
          </p:nvSpPr>
          <p:spPr bwMode="auto">
            <a:xfrm flipH="1">
              <a:off x="553" y="3125"/>
              <a:ext cx="403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0434" name="Picture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60435" name="Line 11"/>
            <p:cNvSpPr>
              <a:spLocks noChangeShapeType="1"/>
            </p:cNvSpPr>
            <p:nvPr/>
          </p:nvSpPr>
          <p:spPr bwMode="auto">
            <a:xfrm>
              <a:off x="1184" y="3212"/>
              <a:ext cx="112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Line 12"/>
            <p:cNvSpPr>
              <a:spLocks noChangeShapeType="1"/>
            </p:cNvSpPr>
            <p:nvPr/>
          </p:nvSpPr>
          <p:spPr bwMode="auto">
            <a:xfrm>
              <a:off x="1296" y="3197"/>
              <a:ext cx="397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Line 13"/>
            <p:cNvSpPr>
              <a:spLocks noChangeShapeType="1"/>
            </p:cNvSpPr>
            <p:nvPr/>
          </p:nvSpPr>
          <p:spPr bwMode="auto">
            <a:xfrm flipH="1">
              <a:off x="929" y="3132"/>
              <a:ext cx="108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0438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5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60439" name="Picture 1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4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60440" name="Picture 1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3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60441" name="Text Box 17"/>
            <p:cNvSpPr txBox="1">
              <a:spLocks noChangeArrowheads="1"/>
            </p:cNvSpPr>
            <p:nvPr/>
          </p:nvSpPr>
          <p:spPr bwMode="auto">
            <a:xfrm>
              <a:off x="385" y="28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黑体" pitchFamily="2" charset="-122"/>
                </a:rPr>
                <a:t>一系</a:t>
              </a:r>
            </a:p>
          </p:txBody>
        </p:sp>
        <p:pic>
          <p:nvPicPr>
            <p:cNvPr id="60442" name="Picture 1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102812">
              <a:off x="806" y="2898"/>
              <a:ext cx="698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0443" name="AutoShape 19"/>
            <p:cNvSpPr>
              <a:spLocks noChangeArrowheads="1"/>
            </p:cNvSpPr>
            <p:nvPr/>
          </p:nvSpPr>
          <p:spPr bwMode="auto">
            <a:xfrm>
              <a:off x="2008" y="2750"/>
              <a:ext cx="1612" cy="127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4" name="Line 20"/>
            <p:cNvSpPr>
              <a:spLocks noChangeShapeType="1"/>
            </p:cNvSpPr>
            <p:nvPr/>
          </p:nvSpPr>
          <p:spPr bwMode="auto">
            <a:xfrm flipH="1">
              <a:off x="2260" y="3125"/>
              <a:ext cx="404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0445" name="Picture 2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2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60446" name="Line 22"/>
            <p:cNvSpPr>
              <a:spLocks noChangeShapeType="1"/>
            </p:cNvSpPr>
            <p:nvPr/>
          </p:nvSpPr>
          <p:spPr bwMode="auto">
            <a:xfrm>
              <a:off x="2891" y="3212"/>
              <a:ext cx="112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7" name="Line 23"/>
            <p:cNvSpPr>
              <a:spLocks noChangeShapeType="1"/>
            </p:cNvSpPr>
            <p:nvPr/>
          </p:nvSpPr>
          <p:spPr bwMode="auto">
            <a:xfrm>
              <a:off x="3003" y="3197"/>
              <a:ext cx="398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8" name="Line 24"/>
            <p:cNvSpPr>
              <a:spLocks noChangeShapeType="1"/>
            </p:cNvSpPr>
            <p:nvPr/>
          </p:nvSpPr>
          <p:spPr bwMode="auto">
            <a:xfrm flipH="1">
              <a:off x="2636" y="3132"/>
              <a:ext cx="109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0449" name="Picture 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2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60450" name="Picture 2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1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60451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40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60452" name="Text Box 28"/>
            <p:cNvSpPr txBox="1">
              <a:spLocks noChangeArrowheads="1"/>
            </p:cNvSpPr>
            <p:nvPr/>
          </p:nvSpPr>
          <p:spPr bwMode="auto">
            <a:xfrm>
              <a:off x="2063" y="28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黑体" pitchFamily="2" charset="-122"/>
                </a:rPr>
                <a:t>二系</a:t>
              </a:r>
            </a:p>
          </p:txBody>
        </p:sp>
        <p:pic>
          <p:nvPicPr>
            <p:cNvPr id="60453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102812">
              <a:off x="2513" y="2898"/>
              <a:ext cx="698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0454" name="AutoShape 30"/>
            <p:cNvSpPr>
              <a:spLocks noChangeArrowheads="1"/>
            </p:cNvSpPr>
            <p:nvPr/>
          </p:nvSpPr>
          <p:spPr bwMode="auto">
            <a:xfrm>
              <a:off x="3717" y="2750"/>
              <a:ext cx="1612" cy="127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31"/>
            <p:cNvSpPr>
              <a:spLocks noChangeShapeType="1"/>
            </p:cNvSpPr>
            <p:nvPr/>
          </p:nvSpPr>
          <p:spPr bwMode="auto">
            <a:xfrm flipH="1">
              <a:off x="3970" y="3125"/>
              <a:ext cx="403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0456" name="Picture 3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2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60457" name="Line 33"/>
            <p:cNvSpPr>
              <a:spLocks noChangeShapeType="1"/>
            </p:cNvSpPr>
            <p:nvPr/>
          </p:nvSpPr>
          <p:spPr bwMode="auto">
            <a:xfrm>
              <a:off x="4600" y="3212"/>
              <a:ext cx="113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8" name="Line 34"/>
            <p:cNvSpPr>
              <a:spLocks noChangeShapeType="1"/>
            </p:cNvSpPr>
            <p:nvPr/>
          </p:nvSpPr>
          <p:spPr bwMode="auto">
            <a:xfrm>
              <a:off x="4713" y="3197"/>
              <a:ext cx="397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9" name="Line 35"/>
            <p:cNvSpPr>
              <a:spLocks noChangeShapeType="1"/>
            </p:cNvSpPr>
            <p:nvPr/>
          </p:nvSpPr>
          <p:spPr bwMode="auto">
            <a:xfrm flipH="1">
              <a:off x="4345" y="3132"/>
              <a:ext cx="109" cy="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0460" name="Picture 3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60461" name="Picture 3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0" y="3470"/>
              <a:ext cx="303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60462" name="Picture 3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0" y="3470"/>
              <a:ext cx="302" cy="32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60463" name="Text Box 39"/>
            <p:cNvSpPr txBox="1">
              <a:spLocks noChangeArrowheads="1"/>
            </p:cNvSpPr>
            <p:nvPr/>
          </p:nvSpPr>
          <p:spPr bwMode="auto">
            <a:xfrm>
              <a:off x="3741" y="287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ea typeface="黑体" pitchFamily="2" charset="-122"/>
                </a:rPr>
                <a:t>三系</a:t>
              </a:r>
            </a:p>
          </p:txBody>
        </p:sp>
        <p:pic>
          <p:nvPicPr>
            <p:cNvPr id="60464" name="Picture 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102812">
              <a:off x="4223" y="2898"/>
              <a:ext cx="697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0465" name="Picture 4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102812">
              <a:off x="2501" y="2115"/>
              <a:ext cx="697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0466" name="Line 42"/>
            <p:cNvSpPr>
              <a:spLocks noChangeShapeType="1"/>
            </p:cNvSpPr>
            <p:nvPr/>
          </p:nvSpPr>
          <p:spPr bwMode="auto">
            <a:xfrm flipV="1">
              <a:off x="1202" y="2387"/>
              <a:ext cx="136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7" name="Line 43"/>
            <p:cNvSpPr>
              <a:spLocks noChangeShapeType="1"/>
            </p:cNvSpPr>
            <p:nvPr/>
          </p:nvSpPr>
          <p:spPr bwMode="auto">
            <a:xfrm flipV="1">
              <a:off x="2880" y="2432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8" name="Line 44"/>
            <p:cNvSpPr>
              <a:spLocks noChangeShapeType="1"/>
            </p:cNvSpPr>
            <p:nvPr/>
          </p:nvSpPr>
          <p:spPr bwMode="auto">
            <a:xfrm flipH="1" flipV="1">
              <a:off x="3107" y="2341"/>
              <a:ext cx="1497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4" name="Text Box 45"/>
          <p:cNvSpPr txBox="1">
            <a:spLocks noChangeArrowheads="1"/>
          </p:cNvSpPr>
          <p:nvPr/>
        </p:nvSpPr>
        <p:spPr bwMode="auto">
          <a:xfrm>
            <a:off x="5056188" y="32845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交换器</a:t>
            </a:r>
          </a:p>
        </p:txBody>
      </p:sp>
      <p:sp>
        <p:nvSpPr>
          <p:cNvPr id="60425" name="Text Box 46"/>
          <p:cNvSpPr txBox="1">
            <a:spLocks noChangeArrowheads="1"/>
          </p:cNvSpPr>
          <p:nvPr/>
        </p:nvSpPr>
        <p:spPr bwMode="auto">
          <a:xfrm>
            <a:off x="2338388" y="472440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集线器</a:t>
            </a:r>
          </a:p>
        </p:txBody>
      </p:sp>
      <p:sp>
        <p:nvSpPr>
          <p:cNvPr id="60426" name="Text Box 47"/>
          <p:cNvSpPr txBox="1">
            <a:spLocks noChangeArrowheads="1"/>
          </p:cNvSpPr>
          <p:nvPr/>
        </p:nvSpPr>
        <p:spPr bwMode="auto">
          <a:xfrm>
            <a:off x="4932363" y="472440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集线器</a:t>
            </a:r>
          </a:p>
        </p:txBody>
      </p:sp>
      <p:sp>
        <p:nvSpPr>
          <p:cNvPr id="60427" name="Text Box 48"/>
          <p:cNvSpPr txBox="1">
            <a:spLocks noChangeArrowheads="1"/>
          </p:cNvSpPr>
          <p:nvPr/>
        </p:nvSpPr>
        <p:spPr bwMode="auto">
          <a:xfrm>
            <a:off x="7667625" y="4724400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集线器</a:t>
            </a:r>
          </a:p>
        </p:txBody>
      </p:sp>
      <p:sp>
        <p:nvSpPr>
          <p:cNvPr id="60428" name="Text Box 49"/>
          <p:cNvSpPr txBox="1">
            <a:spLocks noChangeArrowheads="1"/>
          </p:cNvSpPr>
          <p:nvPr/>
        </p:nvSpPr>
        <p:spPr bwMode="auto">
          <a:xfrm>
            <a:off x="1095375" y="59690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  <p:sp>
        <p:nvSpPr>
          <p:cNvPr id="60429" name="Text Box 50"/>
          <p:cNvSpPr txBox="1">
            <a:spLocks noChangeArrowheads="1"/>
          </p:cNvSpPr>
          <p:nvPr/>
        </p:nvSpPr>
        <p:spPr bwMode="auto">
          <a:xfrm>
            <a:off x="3779838" y="5924550"/>
            <a:ext cx="1385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  <p:sp>
        <p:nvSpPr>
          <p:cNvPr id="60430" name="Text Box 51"/>
          <p:cNvSpPr txBox="1">
            <a:spLocks noChangeArrowheads="1"/>
          </p:cNvSpPr>
          <p:nvPr/>
        </p:nvSpPr>
        <p:spPr bwMode="auto">
          <a:xfrm>
            <a:off x="6588125" y="594995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共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  <p:sp>
        <p:nvSpPr>
          <p:cNvPr id="60431" name="Text Box 52"/>
          <p:cNvSpPr txBox="1">
            <a:spLocks noChangeArrowheads="1"/>
          </p:cNvSpPr>
          <p:nvPr/>
        </p:nvSpPr>
        <p:spPr bwMode="auto">
          <a:xfrm>
            <a:off x="3132138" y="3860800"/>
            <a:ext cx="1385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独</a:t>
            </a:r>
            <a:r>
              <a:rPr lang="zh-CN" altLang="en-US" b="1"/>
              <a:t>享</a:t>
            </a:r>
            <a:r>
              <a:rPr lang="en-US" altLang="zh-CN" b="1"/>
              <a:t>10M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836613"/>
            <a:ext cx="876300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）电路交换工作方式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交换机通常可以提供多条链路，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可以同时支持多对结点之间的信息交换，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数据传输完毕，释放物理信道。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电路交换的特点：</a:t>
            </a:r>
            <a:r>
              <a:rPr lang="zh-CN" altLang="en-US" b="1" dirty="0">
                <a:latin typeface="宋体" pitchFamily="2" charset="-122"/>
              </a:rPr>
              <a:t>连接建立和释放需要一定的时间延迟；一旦物理连接建立后，结点之间通信无延迟。</a:t>
            </a:r>
            <a:endParaRPr lang="zh-CN" altLang="en-US" dirty="0">
              <a:latin typeface="宋体" pitchFamily="2" charset="-122"/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3124200" y="4343400"/>
            <a:ext cx="2819400" cy="1752600"/>
            <a:chOff x="1968" y="2736"/>
            <a:chExt cx="1776" cy="1104"/>
          </a:xfrm>
        </p:grpSpPr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2489" y="3157"/>
              <a:ext cx="547" cy="2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>
              <a:off x="2060" y="2927"/>
              <a:ext cx="436" cy="2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>
              <a:off x="2762" y="2927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V="1">
              <a:off x="2736" y="2914"/>
              <a:ext cx="585" cy="494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>
              <a:off x="3060" y="3387"/>
              <a:ext cx="261" cy="2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2736" y="3397"/>
              <a:ext cx="0" cy="218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V="1">
              <a:off x="2060" y="3375"/>
              <a:ext cx="405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11"/>
            <p:cNvSpPr txBox="1">
              <a:spLocks noChangeArrowheads="1"/>
            </p:cNvSpPr>
            <p:nvPr/>
          </p:nvSpPr>
          <p:spPr bwMode="auto">
            <a:xfrm>
              <a:off x="3024" y="3157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latin typeface="宋体" pitchFamily="2" charset="-122"/>
                </a:rPr>
                <a:t>中央结点</a:t>
              </a:r>
              <a:endParaRPr lang="zh-CN" altLang="en-US">
                <a:latin typeface="宋体" pitchFamily="2" charset="-122"/>
              </a:endParaRPr>
            </a:p>
          </p:txBody>
        </p:sp>
        <p:pic>
          <p:nvPicPr>
            <p:cNvPr id="28687" name="Picture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0" y="2737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8688" name="Picture 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98" y="3601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8689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40" y="3600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8690" name="Picture 1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2736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8691" name="Picture 1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3601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8692" name="Picture 1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8" y="2737"/>
              <a:ext cx="206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2496" y="3168"/>
              <a:ext cx="52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8291" name="Rectangle 1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677" name="Text Box 20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8678" name="Text Box 21"/>
          <p:cNvSpPr txBox="1">
            <a:spLocks noChangeArrowheads="1"/>
          </p:cNvSpPr>
          <p:nvPr/>
        </p:nvSpPr>
        <p:spPr bwMode="auto">
          <a:xfrm>
            <a:off x="179388" y="115888"/>
            <a:ext cx="8137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宋体" pitchFamily="2" charset="-122"/>
              </a:rPr>
              <a:t>4.2 </a:t>
            </a:r>
            <a:r>
              <a:rPr lang="zh-CN" altLang="en-US" sz="3200" b="1">
                <a:latin typeface="宋体" pitchFamily="2" charset="-122"/>
              </a:rPr>
              <a:t>星形网</a:t>
            </a:r>
            <a:r>
              <a:rPr lang="zh-CN" altLang="en-US" b="1">
                <a:latin typeface="宋体" pitchFamily="2" charset="-122"/>
              </a:rPr>
              <a:t>（结点之间的通信必须经由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中央结点</a:t>
            </a:r>
            <a:r>
              <a:rPr lang="zh-CN" altLang="en-US" b="1">
                <a:latin typeface="宋体" pitchFamily="2" charset="-122"/>
              </a:rPr>
              <a:t>）</a:t>
            </a:r>
            <a:endParaRPr lang="zh-CN" altLang="en-US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6106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93</a:t>
            </a:r>
            <a:r>
              <a:rPr lang="zh-CN" altLang="en-US" b="1">
                <a:latin typeface="宋体" pitchFamily="2" charset="-122"/>
              </a:rPr>
              <a:t>年，</a:t>
            </a:r>
            <a:r>
              <a:rPr lang="en-US" altLang="zh-CN" b="1">
                <a:latin typeface="宋体" pitchFamily="2" charset="-122"/>
              </a:rPr>
              <a:t>Kalpana</a:t>
            </a:r>
            <a:r>
              <a:rPr lang="zh-CN" altLang="en-US" b="1">
                <a:latin typeface="宋体" pitchFamily="2" charset="-122"/>
              </a:rPr>
              <a:t>公司再次率先推出改进产品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全双工交换器。</a:t>
            </a:r>
          </a:p>
          <a:p>
            <a:endParaRPr lang="zh-CN" altLang="en-US" sz="1200" b="1">
              <a:solidFill>
                <a:srgbClr val="FF0000"/>
              </a:solidFill>
              <a:latin typeface="宋体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全双工方式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（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使用</a:t>
            </a: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8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线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，独立收发，过滤载波，忽略冲突检测）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  交换器的端口和网卡都可以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同时</a:t>
            </a:r>
            <a:r>
              <a:rPr lang="zh-CN" altLang="en-US" b="1">
                <a:latin typeface="宋体" pitchFamily="2" charset="-122"/>
              </a:rPr>
              <a:t>进行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帧的发送和接受；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  交换器的端口可以由用户自己设置，</a:t>
            </a:r>
            <a:r>
              <a:rPr lang="en-US" altLang="zh-CN" b="1">
                <a:latin typeface="宋体" pitchFamily="2" charset="-122"/>
              </a:rPr>
              <a:t>10Mbps</a:t>
            </a:r>
            <a:r>
              <a:rPr lang="zh-CN" altLang="en-US" b="1">
                <a:latin typeface="宋体" pitchFamily="2" charset="-122"/>
              </a:rPr>
              <a:t>的端口如果设置成全双工的方式，理论上可达</a:t>
            </a:r>
            <a:r>
              <a:rPr lang="en-US" altLang="zh-CN" b="1">
                <a:latin typeface="宋体" pitchFamily="2" charset="-122"/>
              </a:rPr>
              <a:t>20Mbps</a:t>
            </a:r>
            <a:r>
              <a:rPr lang="zh-CN" altLang="en-US" b="1">
                <a:latin typeface="宋体" pitchFamily="2" charset="-122"/>
              </a:rPr>
              <a:t>的端口速率。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要求</a:t>
            </a:r>
            <a:r>
              <a:rPr lang="zh-CN" altLang="en-US" b="1">
                <a:latin typeface="宋体" pitchFamily="2" charset="-122"/>
              </a:rPr>
              <a:t>：交换器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网卡，交换器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交换器都必须支持全双工工作。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5940425" y="4191000"/>
            <a:ext cx="2771775" cy="2133600"/>
            <a:chOff x="1488" y="2640"/>
            <a:chExt cx="1746" cy="1344"/>
          </a:xfrm>
        </p:grpSpPr>
        <p:sp>
          <p:nvSpPr>
            <p:cNvPr id="5188" name="Line 4"/>
            <p:cNvSpPr>
              <a:spLocks noChangeShapeType="1"/>
            </p:cNvSpPr>
            <p:nvPr/>
          </p:nvSpPr>
          <p:spPr bwMode="auto">
            <a:xfrm>
              <a:off x="2976" y="3147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5"/>
            <p:cNvSpPr>
              <a:spLocks noChangeShapeType="1"/>
            </p:cNvSpPr>
            <p:nvPr/>
          </p:nvSpPr>
          <p:spPr bwMode="auto">
            <a:xfrm flipV="1">
              <a:off x="3072" y="3147"/>
              <a:ext cx="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Rectangle 6"/>
            <p:cNvSpPr>
              <a:spLocks noChangeArrowheads="1"/>
            </p:cNvSpPr>
            <p:nvPr/>
          </p:nvSpPr>
          <p:spPr bwMode="auto">
            <a:xfrm>
              <a:off x="2688" y="3024"/>
              <a:ext cx="96" cy="86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91" name="Group 7"/>
            <p:cNvGrpSpPr>
              <a:grpSpLocks/>
            </p:cNvGrpSpPr>
            <p:nvPr/>
          </p:nvGrpSpPr>
          <p:grpSpPr bwMode="auto">
            <a:xfrm flipH="1">
              <a:off x="2736" y="3168"/>
              <a:ext cx="48" cy="645"/>
              <a:chOff x="1605" y="2496"/>
              <a:chExt cx="0" cy="645"/>
            </a:xfrm>
          </p:grpSpPr>
          <p:sp>
            <p:nvSpPr>
              <p:cNvPr id="5244" name="Line 8"/>
              <p:cNvSpPr>
                <a:spLocks noChangeShapeType="1"/>
              </p:cNvSpPr>
              <p:nvPr/>
            </p:nvSpPr>
            <p:spPr bwMode="auto">
              <a:xfrm>
                <a:off x="1605" y="249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5" name="Line 9"/>
              <p:cNvSpPr>
                <a:spLocks noChangeShapeType="1"/>
              </p:cNvSpPr>
              <p:nvPr/>
            </p:nvSpPr>
            <p:spPr bwMode="auto">
              <a:xfrm flipV="1">
                <a:off x="1605" y="2805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92" name="Group 10"/>
            <p:cNvGrpSpPr>
              <a:grpSpLocks/>
            </p:cNvGrpSpPr>
            <p:nvPr/>
          </p:nvGrpSpPr>
          <p:grpSpPr bwMode="auto">
            <a:xfrm>
              <a:off x="1488" y="2640"/>
              <a:ext cx="1746" cy="1200"/>
              <a:chOff x="336" y="1632"/>
              <a:chExt cx="1746" cy="1200"/>
            </a:xfrm>
          </p:grpSpPr>
          <p:grpSp>
            <p:nvGrpSpPr>
              <p:cNvPr id="5196" name="Group 11"/>
              <p:cNvGrpSpPr>
                <a:grpSpLocks/>
              </p:cNvGrpSpPr>
              <p:nvPr/>
            </p:nvGrpSpPr>
            <p:grpSpPr bwMode="auto">
              <a:xfrm>
                <a:off x="930" y="1632"/>
                <a:ext cx="1152" cy="384"/>
                <a:chOff x="3936" y="240"/>
                <a:chExt cx="1152" cy="384"/>
              </a:xfrm>
            </p:grpSpPr>
            <p:grpSp>
              <p:nvGrpSpPr>
                <p:cNvPr id="5225" name="Group 12"/>
                <p:cNvGrpSpPr>
                  <a:grpSpLocks/>
                </p:cNvGrpSpPr>
                <p:nvPr/>
              </p:nvGrpSpPr>
              <p:grpSpPr bwMode="auto">
                <a:xfrm>
                  <a:off x="3936" y="462"/>
                  <a:ext cx="1152" cy="162"/>
                  <a:chOff x="3936" y="462"/>
                  <a:chExt cx="1152" cy="162"/>
                </a:xfrm>
              </p:grpSpPr>
              <p:grpSp>
                <p:nvGrpSpPr>
                  <p:cNvPr id="522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936" y="540"/>
                    <a:ext cx="1152" cy="84"/>
                    <a:chOff x="3936" y="432"/>
                    <a:chExt cx="1344" cy="144"/>
                  </a:xfrm>
                </p:grpSpPr>
                <p:sp>
                  <p:nvSpPr>
                    <p:cNvPr id="523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432"/>
                      <a:ext cx="1344" cy="144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 w="9525">
                      <a:miter lim="800000"/>
                      <a:headEnd/>
                      <a:tailEnd/>
                    </a:ln>
                    <a:scene3d>
                      <a:camera prst="legacyObliqueTopRight"/>
                      <a:lightRig rig="legacyFlat3" dir="b"/>
                    </a:scene3d>
                    <a:sp3d extrusionH="430200" prstMaterial="legacyMatte">
                      <a:bevelT w="13500" h="13500" prst="angle"/>
                      <a:bevelB w="13500" h="13500" prst="angle"/>
                      <a:extrusionClr>
                        <a:srgbClr val="B2B2B2"/>
                      </a:extrusionClr>
                    </a:sp3d>
                  </p:spPr>
                  <p:txBody>
                    <a:bodyPr wrap="none" anchor="ctr">
                      <a:flatTx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234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524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41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42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43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235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5236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37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38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39" name="Rectangl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228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4233" y="462"/>
                    <a:ext cx="645" cy="47"/>
                    <a:chOff x="4344" y="1104"/>
                    <a:chExt cx="696" cy="126"/>
                  </a:xfrm>
                </p:grpSpPr>
                <p:sp>
                  <p:nvSpPr>
                    <p:cNvPr id="5229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30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6" y="1107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31" name="AutoShape 28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52" y="1104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32" name="AutoShape 29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0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2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300" y="240"/>
                  <a:ext cx="50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/>
                    <a:t>交换</a:t>
                  </a:r>
                  <a:r>
                    <a:rPr lang="zh-CN" altLang="en-US" sz="1600">
                      <a:latin typeface="宋体" pitchFamily="2" charset="-122"/>
                    </a:rPr>
                    <a:t>器</a:t>
                  </a:r>
                  <a:endParaRPr lang="zh-CN" altLang="en-US" b="1">
                    <a:latin typeface="宋体" pitchFamily="2" charset="-122"/>
                  </a:endParaRPr>
                </a:p>
              </p:txBody>
            </p:sp>
          </p:grpSp>
          <p:sp>
            <p:nvSpPr>
              <p:cNvPr id="5197" name="Line 31"/>
              <p:cNvSpPr>
                <a:spLocks noChangeShapeType="1"/>
              </p:cNvSpPr>
              <p:nvPr/>
            </p:nvSpPr>
            <p:spPr bwMode="auto">
              <a:xfrm flipV="1">
                <a:off x="546" y="196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98" name="Group 32"/>
              <p:cNvGrpSpPr>
                <a:grpSpLocks/>
              </p:cNvGrpSpPr>
              <p:nvPr/>
            </p:nvGrpSpPr>
            <p:grpSpPr bwMode="auto">
              <a:xfrm>
                <a:off x="336" y="2164"/>
                <a:ext cx="1026" cy="668"/>
                <a:chOff x="78" y="2932"/>
                <a:chExt cx="1026" cy="668"/>
              </a:xfrm>
            </p:grpSpPr>
            <p:grpSp>
              <p:nvGrpSpPr>
                <p:cNvPr id="5201" name="Group 33"/>
                <p:cNvGrpSpPr>
                  <a:grpSpLocks/>
                </p:cNvGrpSpPr>
                <p:nvPr/>
              </p:nvGrpSpPr>
              <p:grpSpPr bwMode="auto">
                <a:xfrm>
                  <a:off x="96" y="2932"/>
                  <a:ext cx="1008" cy="332"/>
                  <a:chOff x="4032" y="948"/>
                  <a:chExt cx="1008" cy="332"/>
                </a:xfrm>
              </p:grpSpPr>
              <p:grpSp>
                <p:nvGrpSpPr>
                  <p:cNvPr id="521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4032" y="1200"/>
                    <a:ext cx="1008" cy="80"/>
                    <a:chOff x="3936" y="432"/>
                    <a:chExt cx="1344" cy="144"/>
                  </a:xfrm>
                </p:grpSpPr>
                <p:sp>
                  <p:nvSpPr>
                    <p:cNvPr id="5214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432"/>
                      <a:ext cx="1344" cy="144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 w="9525">
                      <a:miter lim="800000"/>
                      <a:headEnd/>
                      <a:tailEnd/>
                    </a:ln>
                    <a:scene3d>
                      <a:camera prst="legacyObliqueTopRight"/>
                      <a:lightRig rig="legacyFlat3" dir="b"/>
                    </a:scene3d>
                    <a:sp3d extrusionH="430200" prstMaterial="legacyMatte">
                      <a:bevelT w="13500" h="13500" prst="angle"/>
                      <a:bevelB w="13500" h="13500" prst="angle"/>
                      <a:extrusionClr>
                        <a:srgbClr val="B2B2B2"/>
                      </a:extrusionClr>
                    </a:sp3d>
                  </p:spPr>
                  <p:txBody>
                    <a:bodyPr wrap="none" anchor="ctr">
                      <a:flatTx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215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5221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22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23" name="Rectangle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24" name="Rectangle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216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5217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18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19" name="Rectangle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220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5213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6" y="948"/>
                    <a:ext cx="385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600"/>
                      <a:t>HUB</a:t>
                    </a:r>
                  </a:p>
                </p:txBody>
              </p:sp>
            </p:grpSp>
            <p:sp>
              <p:nvSpPr>
                <p:cNvPr id="5202" name="Line 47"/>
                <p:cNvSpPr>
                  <a:spLocks noChangeShapeType="1"/>
                </p:cNvSpPr>
                <p:nvPr/>
              </p:nvSpPr>
              <p:spPr bwMode="auto">
                <a:xfrm>
                  <a:off x="528" y="326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03" name="Rectangle 48"/>
                <p:cNvSpPr>
                  <a:spLocks noChangeArrowheads="1"/>
                </p:cNvSpPr>
                <p:nvPr/>
              </p:nvSpPr>
              <p:spPr bwMode="auto">
                <a:xfrm>
                  <a:off x="459" y="3504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0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44" y="3216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05" name="Rectangle 50"/>
                <p:cNvSpPr>
                  <a:spLocks noChangeArrowheads="1"/>
                </p:cNvSpPr>
                <p:nvPr/>
              </p:nvSpPr>
              <p:spPr bwMode="auto">
                <a:xfrm>
                  <a:off x="78" y="3504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06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42" y="3216"/>
                  <a:ext cx="42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07" name="Rectangle 52"/>
                <p:cNvSpPr>
                  <a:spLocks noChangeArrowheads="1"/>
                </p:cNvSpPr>
                <p:nvPr/>
              </p:nvSpPr>
              <p:spPr bwMode="auto">
                <a:xfrm>
                  <a:off x="264" y="3498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08" name="Line 53"/>
                <p:cNvSpPr>
                  <a:spLocks noChangeShapeType="1"/>
                </p:cNvSpPr>
                <p:nvPr/>
              </p:nvSpPr>
              <p:spPr bwMode="auto">
                <a:xfrm>
                  <a:off x="672" y="3216"/>
                  <a:ext cx="4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09" name="Rectangle 54"/>
                <p:cNvSpPr>
                  <a:spLocks noChangeArrowheads="1"/>
                </p:cNvSpPr>
                <p:nvPr/>
              </p:nvSpPr>
              <p:spPr bwMode="auto">
                <a:xfrm>
                  <a:off x="636" y="3504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10" name="Line 55"/>
                <p:cNvSpPr>
                  <a:spLocks noChangeShapeType="1"/>
                </p:cNvSpPr>
                <p:nvPr/>
              </p:nvSpPr>
              <p:spPr bwMode="auto">
                <a:xfrm>
                  <a:off x="816" y="3216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11" name="Rectangle 56"/>
                <p:cNvSpPr>
                  <a:spLocks noChangeArrowheads="1"/>
                </p:cNvSpPr>
                <p:nvPr/>
              </p:nvSpPr>
              <p:spPr bwMode="auto">
                <a:xfrm>
                  <a:off x="864" y="3504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99" name="Line 57"/>
              <p:cNvSpPr>
                <a:spLocks noChangeShapeType="1"/>
              </p:cNvSpPr>
              <p:nvPr/>
            </p:nvSpPr>
            <p:spPr bwMode="auto">
              <a:xfrm flipH="1">
                <a:off x="672" y="2064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00" name="Line 58"/>
              <p:cNvSpPr>
                <a:spLocks noChangeShapeType="1"/>
              </p:cNvSpPr>
              <p:nvPr/>
            </p:nvSpPr>
            <p:spPr bwMode="auto">
              <a:xfrm flipV="1">
                <a:off x="720" y="211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93" name="Rectangle 59"/>
            <p:cNvSpPr>
              <a:spLocks noChangeArrowheads="1"/>
            </p:cNvSpPr>
            <p:nvPr/>
          </p:nvSpPr>
          <p:spPr bwMode="auto">
            <a:xfrm>
              <a:off x="2976" y="360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Line 60"/>
            <p:cNvSpPr>
              <a:spLocks noChangeShapeType="1"/>
            </p:cNvSpPr>
            <p:nvPr/>
          </p:nvSpPr>
          <p:spPr bwMode="auto">
            <a:xfrm>
              <a:off x="3024" y="302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5" name="Rectangle 61"/>
            <p:cNvSpPr>
              <a:spLocks noChangeArrowheads="1"/>
            </p:cNvSpPr>
            <p:nvPr/>
          </p:nvSpPr>
          <p:spPr bwMode="auto">
            <a:xfrm>
              <a:off x="2688" y="384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" name="Text Box 62"/>
          <p:cNvSpPr txBox="1">
            <a:spLocks noChangeArrowheads="1"/>
          </p:cNvSpPr>
          <p:nvPr/>
        </p:nvSpPr>
        <p:spPr bwMode="auto">
          <a:xfrm>
            <a:off x="76200" y="257175"/>
            <a:ext cx="6253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以太网的变迁（三）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全双工以太网</a:t>
            </a:r>
          </a:p>
        </p:txBody>
      </p:sp>
      <p:sp>
        <p:nvSpPr>
          <p:cNvPr id="1128511" name="Rectangle 63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7" name="Text Box 6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37</a:t>
            </a:r>
            <a:endParaRPr lang="en-US" altLang="zh-CN" dirty="0"/>
          </a:p>
        </p:txBody>
      </p:sp>
      <p:grpSp>
        <p:nvGrpSpPr>
          <p:cNvPr id="5128" name="Group 65"/>
          <p:cNvGrpSpPr>
            <a:grpSpLocks/>
          </p:cNvGrpSpPr>
          <p:nvPr/>
        </p:nvGrpSpPr>
        <p:grpSpPr bwMode="auto">
          <a:xfrm rot="-5400000">
            <a:off x="898526" y="5553075"/>
            <a:ext cx="360362" cy="71437"/>
            <a:chOff x="1548" y="1476"/>
            <a:chExt cx="1338" cy="120"/>
          </a:xfrm>
        </p:grpSpPr>
        <p:sp>
          <p:nvSpPr>
            <p:cNvPr id="5186" name="Freeform 66"/>
            <p:cNvSpPr>
              <a:spLocks/>
            </p:cNvSpPr>
            <p:nvPr/>
          </p:nvSpPr>
          <p:spPr bwMode="auto">
            <a:xfrm>
              <a:off x="1555" y="1484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Freeform 67"/>
            <p:cNvSpPr>
              <a:spLocks/>
            </p:cNvSpPr>
            <p:nvPr/>
          </p:nvSpPr>
          <p:spPr bwMode="auto">
            <a:xfrm flipV="1">
              <a:off x="1548" y="1476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516" name="Rectangle 68"/>
          <p:cNvSpPr>
            <a:spLocks noChangeArrowheads="1"/>
          </p:cNvSpPr>
          <p:nvPr/>
        </p:nvSpPr>
        <p:spPr bwMode="auto">
          <a:xfrm>
            <a:off x="881063" y="4329113"/>
            <a:ext cx="2898775" cy="1063625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5130" name="AutoShape 69"/>
          <p:cNvSpPr>
            <a:spLocks noChangeArrowheads="1"/>
          </p:cNvSpPr>
          <p:nvPr/>
        </p:nvSpPr>
        <p:spPr bwMode="auto">
          <a:xfrm>
            <a:off x="971550" y="5192713"/>
            <a:ext cx="215900" cy="18256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1" name="AutoShape 70"/>
          <p:cNvSpPr>
            <a:spLocks noChangeArrowheads="1"/>
          </p:cNvSpPr>
          <p:nvPr/>
        </p:nvSpPr>
        <p:spPr bwMode="auto">
          <a:xfrm rot="10800000" flipH="1">
            <a:off x="1123950" y="5192713"/>
            <a:ext cx="279400" cy="18256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Rectangle 71"/>
          <p:cNvSpPr>
            <a:spLocks noChangeArrowheads="1"/>
          </p:cNvSpPr>
          <p:nvPr/>
        </p:nvSpPr>
        <p:spPr bwMode="auto">
          <a:xfrm>
            <a:off x="539750" y="4360863"/>
            <a:ext cx="503238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333399"/>
                </a:solidFill>
                <a:ea typeface="黑体" pitchFamily="2" charset="-122"/>
              </a:rPr>
              <a:t>交换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zh-CN" altLang="en-US" sz="1800">
                <a:solidFill>
                  <a:srgbClr val="333399"/>
                </a:solidFill>
                <a:ea typeface="黑体" pitchFamily="2" charset="-122"/>
              </a:rPr>
              <a:t>器</a:t>
            </a:r>
          </a:p>
        </p:txBody>
      </p:sp>
      <p:sp>
        <p:nvSpPr>
          <p:cNvPr id="1128520" name="Rectangle 72"/>
          <p:cNvSpPr>
            <a:spLocks noChangeArrowheads="1"/>
          </p:cNvSpPr>
          <p:nvPr/>
        </p:nvSpPr>
        <p:spPr bwMode="auto">
          <a:xfrm>
            <a:off x="827088" y="5751513"/>
            <a:ext cx="744537" cy="485775"/>
          </a:xfrm>
          <a:prstGeom prst="rect">
            <a:avLst/>
          </a:prstGeom>
          <a:solidFill>
            <a:srgbClr val="FF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4" name="Rectangle 73"/>
          <p:cNvSpPr>
            <a:spLocks noChangeArrowheads="1"/>
          </p:cNvSpPr>
          <p:nvPr/>
        </p:nvSpPr>
        <p:spPr bwMode="auto">
          <a:xfrm>
            <a:off x="882650" y="5753100"/>
            <a:ext cx="617538" cy="268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Rectangle 74"/>
          <p:cNvSpPr>
            <a:spLocks noChangeArrowheads="1"/>
          </p:cNvSpPr>
          <p:nvPr/>
        </p:nvSpPr>
        <p:spPr bwMode="auto">
          <a:xfrm>
            <a:off x="890588" y="5697538"/>
            <a:ext cx="5365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400" b="1">
                <a:solidFill>
                  <a:srgbClr val="333399"/>
                </a:solidFill>
                <a:ea typeface="黑体" pitchFamily="2" charset="-122"/>
              </a:rPr>
              <a:t>网卡</a:t>
            </a:r>
          </a:p>
        </p:txBody>
      </p:sp>
      <p:sp>
        <p:nvSpPr>
          <p:cNvPr id="5136" name="Oval 75"/>
          <p:cNvSpPr>
            <a:spLocks noChangeArrowheads="1"/>
          </p:cNvSpPr>
          <p:nvPr/>
        </p:nvSpPr>
        <p:spPr bwMode="auto">
          <a:xfrm>
            <a:off x="2179638" y="4537075"/>
            <a:ext cx="87312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Oval 76"/>
          <p:cNvSpPr>
            <a:spLocks noChangeArrowheads="1"/>
          </p:cNvSpPr>
          <p:nvPr/>
        </p:nvSpPr>
        <p:spPr bwMode="auto">
          <a:xfrm>
            <a:off x="2017713" y="4760913"/>
            <a:ext cx="88900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8" name="Oval 77"/>
          <p:cNvSpPr>
            <a:spLocks noChangeArrowheads="1"/>
          </p:cNvSpPr>
          <p:nvPr/>
        </p:nvSpPr>
        <p:spPr bwMode="auto">
          <a:xfrm>
            <a:off x="2322513" y="4976813"/>
            <a:ext cx="88900" cy="793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" name="Line 78"/>
          <p:cNvSpPr>
            <a:spLocks noChangeShapeType="1"/>
          </p:cNvSpPr>
          <p:nvPr/>
        </p:nvSpPr>
        <p:spPr bwMode="auto">
          <a:xfrm rot="236364" flipH="1" flipV="1">
            <a:off x="971550" y="5481638"/>
            <a:ext cx="95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" name="AutoShape 79"/>
          <p:cNvSpPr>
            <a:spLocks noChangeArrowheads="1"/>
          </p:cNvSpPr>
          <p:nvPr/>
        </p:nvSpPr>
        <p:spPr bwMode="auto">
          <a:xfrm>
            <a:off x="2051050" y="5192713"/>
            <a:ext cx="215900" cy="18256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AutoShape 80"/>
          <p:cNvSpPr>
            <a:spLocks noChangeArrowheads="1"/>
          </p:cNvSpPr>
          <p:nvPr/>
        </p:nvSpPr>
        <p:spPr bwMode="auto">
          <a:xfrm rot="10800000" flipH="1">
            <a:off x="2203450" y="5192713"/>
            <a:ext cx="279400" cy="18256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AutoShape 81"/>
          <p:cNvSpPr>
            <a:spLocks noChangeArrowheads="1"/>
          </p:cNvSpPr>
          <p:nvPr/>
        </p:nvSpPr>
        <p:spPr bwMode="auto">
          <a:xfrm>
            <a:off x="3203575" y="5192713"/>
            <a:ext cx="215900" cy="18256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3" name="AutoShape 82"/>
          <p:cNvSpPr>
            <a:spLocks noChangeArrowheads="1"/>
          </p:cNvSpPr>
          <p:nvPr/>
        </p:nvSpPr>
        <p:spPr bwMode="auto">
          <a:xfrm rot="10800000" flipH="1">
            <a:off x="3355975" y="5192713"/>
            <a:ext cx="279400" cy="182562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4" name="Line 83"/>
          <p:cNvSpPr>
            <a:spLocks noChangeShapeType="1"/>
          </p:cNvSpPr>
          <p:nvPr/>
        </p:nvSpPr>
        <p:spPr bwMode="auto">
          <a:xfrm flipV="1">
            <a:off x="1042988" y="45450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5" name="Line 84"/>
          <p:cNvSpPr>
            <a:spLocks noChangeShapeType="1"/>
          </p:cNvSpPr>
          <p:nvPr/>
        </p:nvSpPr>
        <p:spPr bwMode="auto">
          <a:xfrm>
            <a:off x="1042988" y="4545013"/>
            <a:ext cx="251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6" name="Line 85"/>
          <p:cNvSpPr>
            <a:spLocks noChangeShapeType="1"/>
          </p:cNvSpPr>
          <p:nvPr/>
        </p:nvSpPr>
        <p:spPr bwMode="auto">
          <a:xfrm>
            <a:off x="3562350" y="45450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7" name="Line 86"/>
          <p:cNvSpPr>
            <a:spLocks noChangeShapeType="1"/>
          </p:cNvSpPr>
          <p:nvPr/>
        </p:nvSpPr>
        <p:spPr bwMode="auto">
          <a:xfrm>
            <a:off x="2266950" y="454501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87"/>
          <p:cNvSpPr>
            <a:spLocks noChangeShapeType="1"/>
          </p:cNvSpPr>
          <p:nvPr/>
        </p:nvSpPr>
        <p:spPr bwMode="auto">
          <a:xfrm flipV="1">
            <a:off x="2122488" y="47609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88"/>
          <p:cNvSpPr>
            <a:spLocks noChangeShapeType="1"/>
          </p:cNvSpPr>
          <p:nvPr/>
        </p:nvSpPr>
        <p:spPr bwMode="auto">
          <a:xfrm>
            <a:off x="1187450" y="4760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89"/>
          <p:cNvSpPr>
            <a:spLocks noChangeShapeType="1"/>
          </p:cNvSpPr>
          <p:nvPr/>
        </p:nvSpPr>
        <p:spPr bwMode="auto">
          <a:xfrm>
            <a:off x="3419475" y="47609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90"/>
          <p:cNvSpPr>
            <a:spLocks noChangeShapeType="1"/>
          </p:cNvSpPr>
          <p:nvPr/>
        </p:nvSpPr>
        <p:spPr bwMode="auto">
          <a:xfrm>
            <a:off x="1187450" y="47609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91"/>
          <p:cNvSpPr>
            <a:spLocks noChangeShapeType="1"/>
          </p:cNvSpPr>
          <p:nvPr/>
        </p:nvSpPr>
        <p:spPr bwMode="auto">
          <a:xfrm flipV="1">
            <a:off x="3275013" y="4976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3" name="Line 92"/>
          <p:cNvSpPr>
            <a:spLocks noChangeShapeType="1"/>
          </p:cNvSpPr>
          <p:nvPr/>
        </p:nvSpPr>
        <p:spPr bwMode="auto">
          <a:xfrm flipH="1">
            <a:off x="1330325" y="4976813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4" name="Line 93"/>
          <p:cNvSpPr>
            <a:spLocks noChangeShapeType="1"/>
          </p:cNvSpPr>
          <p:nvPr/>
        </p:nvSpPr>
        <p:spPr bwMode="auto">
          <a:xfrm>
            <a:off x="1330325" y="4976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Line 94"/>
          <p:cNvSpPr>
            <a:spLocks noChangeShapeType="1"/>
          </p:cNvSpPr>
          <p:nvPr/>
        </p:nvSpPr>
        <p:spPr bwMode="auto">
          <a:xfrm>
            <a:off x="2411413" y="4976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56" name="Group 95"/>
          <p:cNvGrpSpPr>
            <a:grpSpLocks/>
          </p:cNvGrpSpPr>
          <p:nvPr/>
        </p:nvGrpSpPr>
        <p:grpSpPr bwMode="auto">
          <a:xfrm rot="-5400000">
            <a:off x="1114426" y="5553075"/>
            <a:ext cx="360362" cy="71437"/>
            <a:chOff x="1548" y="1476"/>
            <a:chExt cx="1338" cy="120"/>
          </a:xfrm>
        </p:grpSpPr>
        <p:sp>
          <p:nvSpPr>
            <p:cNvPr id="5184" name="Freeform 96"/>
            <p:cNvSpPr>
              <a:spLocks/>
            </p:cNvSpPr>
            <p:nvPr/>
          </p:nvSpPr>
          <p:spPr bwMode="auto">
            <a:xfrm>
              <a:off x="1555" y="1484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Freeform 97"/>
            <p:cNvSpPr>
              <a:spLocks/>
            </p:cNvSpPr>
            <p:nvPr/>
          </p:nvSpPr>
          <p:spPr bwMode="auto">
            <a:xfrm flipV="1">
              <a:off x="1548" y="1476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57" name="Line 98"/>
          <p:cNvSpPr>
            <a:spLocks noChangeShapeType="1"/>
          </p:cNvSpPr>
          <p:nvPr/>
        </p:nvSpPr>
        <p:spPr bwMode="auto">
          <a:xfrm rot="236364" flipH="1" flipV="1">
            <a:off x="1187450" y="5481638"/>
            <a:ext cx="95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8" name="Group 99"/>
          <p:cNvGrpSpPr>
            <a:grpSpLocks/>
          </p:cNvGrpSpPr>
          <p:nvPr/>
        </p:nvGrpSpPr>
        <p:grpSpPr bwMode="auto">
          <a:xfrm rot="-5400000">
            <a:off x="3106738" y="5553075"/>
            <a:ext cx="360362" cy="71438"/>
            <a:chOff x="1548" y="1476"/>
            <a:chExt cx="1338" cy="120"/>
          </a:xfrm>
        </p:grpSpPr>
        <p:sp>
          <p:nvSpPr>
            <p:cNvPr id="5182" name="Freeform 100"/>
            <p:cNvSpPr>
              <a:spLocks/>
            </p:cNvSpPr>
            <p:nvPr/>
          </p:nvSpPr>
          <p:spPr bwMode="auto">
            <a:xfrm>
              <a:off x="1555" y="1484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Freeform 101"/>
            <p:cNvSpPr>
              <a:spLocks/>
            </p:cNvSpPr>
            <p:nvPr/>
          </p:nvSpPr>
          <p:spPr bwMode="auto">
            <a:xfrm flipV="1">
              <a:off x="1548" y="1476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550" name="Rectangle 102"/>
          <p:cNvSpPr>
            <a:spLocks noChangeArrowheads="1"/>
          </p:cNvSpPr>
          <p:nvPr/>
        </p:nvSpPr>
        <p:spPr bwMode="auto">
          <a:xfrm>
            <a:off x="3035300" y="5751513"/>
            <a:ext cx="744538" cy="485775"/>
          </a:xfrm>
          <a:prstGeom prst="rect">
            <a:avLst/>
          </a:prstGeom>
          <a:solidFill>
            <a:srgbClr val="FF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60" name="Rectangle 103"/>
          <p:cNvSpPr>
            <a:spLocks noChangeArrowheads="1"/>
          </p:cNvSpPr>
          <p:nvPr/>
        </p:nvSpPr>
        <p:spPr bwMode="auto">
          <a:xfrm>
            <a:off x="3090863" y="5753100"/>
            <a:ext cx="617537" cy="268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" name="Rectangle 104"/>
          <p:cNvSpPr>
            <a:spLocks noChangeArrowheads="1"/>
          </p:cNvSpPr>
          <p:nvPr/>
        </p:nvSpPr>
        <p:spPr bwMode="auto">
          <a:xfrm>
            <a:off x="3098800" y="5697538"/>
            <a:ext cx="5365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400" b="1">
                <a:solidFill>
                  <a:srgbClr val="333399"/>
                </a:solidFill>
                <a:ea typeface="黑体" pitchFamily="2" charset="-122"/>
              </a:rPr>
              <a:t>网卡</a:t>
            </a:r>
          </a:p>
        </p:txBody>
      </p:sp>
      <p:sp>
        <p:nvSpPr>
          <p:cNvPr id="5162" name="Line 105"/>
          <p:cNvSpPr>
            <a:spLocks noChangeShapeType="1"/>
          </p:cNvSpPr>
          <p:nvPr/>
        </p:nvSpPr>
        <p:spPr bwMode="auto">
          <a:xfrm rot="236364" flipH="1" flipV="1">
            <a:off x="3179763" y="5481638"/>
            <a:ext cx="95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63" name="Group 106"/>
          <p:cNvGrpSpPr>
            <a:grpSpLocks/>
          </p:cNvGrpSpPr>
          <p:nvPr/>
        </p:nvGrpSpPr>
        <p:grpSpPr bwMode="auto">
          <a:xfrm rot="-5400000">
            <a:off x="3322638" y="5553075"/>
            <a:ext cx="360362" cy="71438"/>
            <a:chOff x="1548" y="1476"/>
            <a:chExt cx="1338" cy="120"/>
          </a:xfrm>
        </p:grpSpPr>
        <p:sp>
          <p:nvSpPr>
            <p:cNvPr id="5180" name="Freeform 107"/>
            <p:cNvSpPr>
              <a:spLocks/>
            </p:cNvSpPr>
            <p:nvPr/>
          </p:nvSpPr>
          <p:spPr bwMode="auto">
            <a:xfrm>
              <a:off x="1555" y="1484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Freeform 108"/>
            <p:cNvSpPr>
              <a:spLocks/>
            </p:cNvSpPr>
            <p:nvPr/>
          </p:nvSpPr>
          <p:spPr bwMode="auto">
            <a:xfrm flipV="1">
              <a:off x="1548" y="1476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4" name="Line 109"/>
          <p:cNvSpPr>
            <a:spLocks noChangeShapeType="1"/>
          </p:cNvSpPr>
          <p:nvPr/>
        </p:nvSpPr>
        <p:spPr bwMode="auto">
          <a:xfrm rot="236364" flipH="1" flipV="1">
            <a:off x="3395663" y="5481638"/>
            <a:ext cx="95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5" name="Text Box 110"/>
          <p:cNvSpPr txBox="1">
            <a:spLocks noChangeArrowheads="1"/>
          </p:cNvSpPr>
          <p:nvPr/>
        </p:nvSpPr>
        <p:spPr bwMode="auto">
          <a:xfrm>
            <a:off x="1835150" y="37893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……</a:t>
            </a:r>
          </a:p>
        </p:txBody>
      </p:sp>
      <p:sp>
        <p:nvSpPr>
          <p:cNvPr id="5166" name="Text Box 111"/>
          <p:cNvSpPr txBox="1">
            <a:spLocks noChangeArrowheads="1"/>
          </p:cNvSpPr>
          <p:nvPr/>
        </p:nvSpPr>
        <p:spPr bwMode="auto">
          <a:xfrm>
            <a:off x="2570163" y="49514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…</a:t>
            </a:r>
          </a:p>
        </p:txBody>
      </p:sp>
      <p:grpSp>
        <p:nvGrpSpPr>
          <p:cNvPr id="5167" name="Group 112"/>
          <p:cNvGrpSpPr>
            <a:grpSpLocks/>
          </p:cNvGrpSpPr>
          <p:nvPr/>
        </p:nvGrpSpPr>
        <p:grpSpPr bwMode="auto">
          <a:xfrm rot="-5400000">
            <a:off x="1954213" y="5553075"/>
            <a:ext cx="360362" cy="71438"/>
            <a:chOff x="1548" y="1476"/>
            <a:chExt cx="1338" cy="120"/>
          </a:xfrm>
        </p:grpSpPr>
        <p:sp>
          <p:nvSpPr>
            <p:cNvPr id="5178" name="Freeform 113"/>
            <p:cNvSpPr>
              <a:spLocks/>
            </p:cNvSpPr>
            <p:nvPr/>
          </p:nvSpPr>
          <p:spPr bwMode="auto">
            <a:xfrm>
              <a:off x="1555" y="1484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Freeform 114"/>
            <p:cNvSpPr>
              <a:spLocks/>
            </p:cNvSpPr>
            <p:nvPr/>
          </p:nvSpPr>
          <p:spPr bwMode="auto">
            <a:xfrm flipV="1">
              <a:off x="1548" y="1476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563" name="Rectangle 115"/>
          <p:cNvSpPr>
            <a:spLocks noChangeArrowheads="1"/>
          </p:cNvSpPr>
          <p:nvPr/>
        </p:nvSpPr>
        <p:spPr bwMode="auto">
          <a:xfrm>
            <a:off x="1882775" y="5751513"/>
            <a:ext cx="744538" cy="485775"/>
          </a:xfrm>
          <a:prstGeom prst="rect">
            <a:avLst/>
          </a:prstGeom>
          <a:solidFill>
            <a:srgbClr val="FF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69" name="Rectangle 116"/>
          <p:cNvSpPr>
            <a:spLocks noChangeArrowheads="1"/>
          </p:cNvSpPr>
          <p:nvPr/>
        </p:nvSpPr>
        <p:spPr bwMode="auto">
          <a:xfrm>
            <a:off x="1938338" y="5753100"/>
            <a:ext cx="617537" cy="268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0" name="Rectangle 117"/>
          <p:cNvSpPr>
            <a:spLocks noChangeArrowheads="1"/>
          </p:cNvSpPr>
          <p:nvPr/>
        </p:nvSpPr>
        <p:spPr bwMode="auto">
          <a:xfrm>
            <a:off x="1946275" y="5697538"/>
            <a:ext cx="5365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lang="zh-CN" altLang="en-US" sz="1400" b="1">
                <a:solidFill>
                  <a:srgbClr val="333399"/>
                </a:solidFill>
                <a:ea typeface="黑体" pitchFamily="2" charset="-122"/>
              </a:rPr>
              <a:t>网卡</a:t>
            </a:r>
          </a:p>
        </p:txBody>
      </p:sp>
      <p:sp>
        <p:nvSpPr>
          <p:cNvPr id="5171" name="Line 118"/>
          <p:cNvSpPr>
            <a:spLocks noChangeShapeType="1"/>
          </p:cNvSpPr>
          <p:nvPr/>
        </p:nvSpPr>
        <p:spPr bwMode="auto">
          <a:xfrm rot="236364" flipH="1" flipV="1">
            <a:off x="2027238" y="5481638"/>
            <a:ext cx="95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72" name="Group 119"/>
          <p:cNvGrpSpPr>
            <a:grpSpLocks/>
          </p:cNvGrpSpPr>
          <p:nvPr/>
        </p:nvGrpSpPr>
        <p:grpSpPr bwMode="auto">
          <a:xfrm rot="-5400000">
            <a:off x="2170113" y="5553075"/>
            <a:ext cx="360362" cy="71438"/>
            <a:chOff x="1548" y="1476"/>
            <a:chExt cx="1338" cy="120"/>
          </a:xfrm>
        </p:grpSpPr>
        <p:sp>
          <p:nvSpPr>
            <p:cNvPr id="5176" name="Freeform 120"/>
            <p:cNvSpPr>
              <a:spLocks/>
            </p:cNvSpPr>
            <p:nvPr/>
          </p:nvSpPr>
          <p:spPr bwMode="auto">
            <a:xfrm>
              <a:off x="1555" y="1484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7" name="Freeform 121"/>
            <p:cNvSpPr>
              <a:spLocks/>
            </p:cNvSpPr>
            <p:nvPr/>
          </p:nvSpPr>
          <p:spPr bwMode="auto">
            <a:xfrm flipV="1">
              <a:off x="1548" y="1476"/>
              <a:ext cx="1331" cy="112"/>
            </a:xfrm>
            <a:custGeom>
              <a:avLst/>
              <a:gdLst>
                <a:gd name="T0" fmla="*/ 29 w 1331"/>
                <a:gd name="T1" fmla="*/ 52 h 112"/>
                <a:gd name="T2" fmla="*/ 8 w 1331"/>
                <a:gd name="T3" fmla="*/ 37 h 112"/>
                <a:gd name="T4" fmla="*/ 77 w 1331"/>
                <a:gd name="T5" fmla="*/ 97 h 112"/>
                <a:gd name="T6" fmla="*/ 272 w 1331"/>
                <a:gd name="T7" fmla="*/ 1 h 112"/>
                <a:gd name="T8" fmla="*/ 461 w 1331"/>
                <a:gd name="T9" fmla="*/ 100 h 112"/>
                <a:gd name="T10" fmla="*/ 653 w 1331"/>
                <a:gd name="T11" fmla="*/ 4 h 112"/>
                <a:gd name="T12" fmla="*/ 845 w 1331"/>
                <a:gd name="T13" fmla="*/ 97 h 112"/>
                <a:gd name="T14" fmla="*/ 1037 w 1331"/>
                <a:gd name="T15" fmla="*/ 1 h 112"/>
                <a:gd name="T16" fmla="*/ 1235 w 1331"/>
                <a:gd name="T17" fmla="*/ 100 h 112"/>
                <a:gd name="T18" fmla="*/ 1331 w 1331"/>
                <a:gd name="T19" fmla="*/ 73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31"/>
                <a:gd name="T31" fmla="*/ 0 h 112"/>
                <a:gd name="T32" fmla="*/ 1331 w 1331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31" h="112">
                  <a:moveTo>
                    <a:pt x="29" y="52"/>
                  </a:moveTo>
                  <a:cubicBezTo>
                    <a:pt x="14" y="41"/>
                    <a:pt x="0" y="30"/>
                    <a:pt x="8" y="37"/>
                  </a:cubicBezTo>
                  <a:cubicBezTo>
                    <a:pt x="16" y="44"/>
                    <a:pt x="33" y="103"/>
                    <a:pt x="77" y="97"/>
                  </a:cubicBezTo>
                  <a:cubicBezTo>
                    <a:pt x="121" y="91"/>
                    <a:pt x="208" y="0"/>
                    <a:pt x="272" y="1"/>
                  </a:cubicBezTo>
                  <a:cubicBezTo>
                    <a:pt x="336" y="2"/>
                    <a:pt x="398" y="100"/>
                    <a:pt x="461" y="100"/>
                  </a:cubicBezTo>
                  <a:cubicBezTo>
                    <a:pt x="524" y="100"/>
                    <a:pt x="589" y="4"/>
                    <a:pt x="653" y="4"/>
                  </a:cubicBezTo>
                  <a:cubicBezTo>
                    <a:pt x="717" y="4"/>
                    <a:pt x="781" y="98"/>
                    <a:pt x="845" y="97"/>
                  </a:cubicBezTo>
                  <a:cubicBezTo>
                    <a:pt x="909" y="96"/>
                    <a:pt x="972" y="0"/>
                    <a:pt x="1037" y="1"/>
                  </a:cubicBezTo>
                  <a:cubicBezTo>
                    <a:pt x="1102" y="2"/>
                    <a:pt x="1186" y="88"/>
                    <a:pt x="1235" y="100"/>
                  </a:cubicBezTo>
                  <a:cubicBezTo>
                    <a:pt x="1284" y="112"/>
                    <a:pt x="1307" y="92"/>
                    <a:pt x="1331" y="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73" name="Line 122"/>
          <p:cNvSpPr>
            <a:spLocks noChangeShapeType="1"/>
          </p:cNvSpPr>
          <p:nvPr/>
        </p:nvSpPr>
        <p:spPr bwMode="auto">
          <a:xfrm rot="236364" flipH="1" flipV="1">
            <a:off x="2243138" y="5481638"/>
            <a:ext cx="952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74" name="Text Box 123"/>
          <p:cNvSpPr txBox="1">
            <a:spLocks noChangeArrowheads="1"/>
          </p:cNvSpPr>
          <p:nvPr/>
        </p:nvSpPr>
        <p:spPr bwMode="auto">
          <a:xfrm>
            <a:off x="1476375" y="4941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…</a:t>
            </a:r>
          </a:p>
        </p:txBody>
      </p:sp>
      <p:sp>
        <p:nvSpPr>
          <p:cNvPr id="5175" name="Text Box 124"/>
          <p:cNvSpPr txBox="1">
            <a:spLocks noChangeArrowheads="1"/>
          </p:cNvSpPr>
          <p:nvPr/>
        </p:nvSpPr>
        <p:spPr bwMode="auto">
          <a:xfrm>
            <a:off x="2627313" y="5708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…</a:t>
            </a:r>
          </a:p>
        </p:txBody>
      </p:sp>
      <p:graphicFrame>
        <p:nvGraphicFramePr>
          <p:cNvPr id="5122" name="Object 125"/>
          <p:cNvGraphicFramePr>
            <a:graphicFrameLocks noChangeAspect="1"/>
          </p:cNvGraphicFramePr>
          <p:nvPr/>
        </p:nvGraphicFramePr>
        <p:xfrm>
          <a:off x="4489450" y="4365625"/>
          <a:ext cx="1090613" cy="2159000"/>
        </p:xfrm>
        <a:graphic>
          <a:graphicData uri="http://schemas.openxmlformats.org/presentationml/2006/ole">
            <p:oleObj spid="_x0000_s5122" name="Image" r:id="rId3" imgW="1257143" imgH="248888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990600"/>
            <a:ext cx="9144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92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年起，开始研究更高速的以太网，</a:t>
            </a: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Grand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、</a:t>
            </a: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Intel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、</a:t>
            </a: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Cabletron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等成立“快速以太网联盟（</a:t>
            </a: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FEA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）”，促进标准：</a:t>
            </a:r>
            <a:r>
              <a:rPr lang="en-US" altLang="zh-CN" b="1">
                <a:latin typeface="宋体" pitchFamily="2" charset="-122"/>
              </a:rPr>
              <a:t>802.3u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100 Base-TX</a:t>
            </a:r>
            <a:r>
              <a:rPr lang="zh-CN" altLang="en-US" b="1">
                <a:latin typeface="宋体" pitchFamily="2" charset="-122"/>
              </a:rPr>
              <a:t>：传输编码为</a:t>
            </a:r>
            <a:r>
              <a:rPr lang="en-US" altLang="zh-CN" b="1">
                <a:latin typeface="宋体" pitchFamily="2" charset="-122"/>
              </a:rPr>
              <a:t>4b/5b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对</a:t>
            </a:r>
            <a:r>
              <a:rPr lang="en-US" altLang="zh-CN" b="1">
                <a:latin typeface="宋体" pitchFamily="2" charset="-122"/>
              </a:rPr>
              <a:t>5</a:t>
            </a:r>
            <a:r>
              <a:rPr lang="zh-CN" altLang="en-US" b="1">
                <a:latin typeface="宋体" pitchFamily="2" charset="-122"/>
              </a:rPr>
              <a:t>类双绞线，</a:t>
            </a:r>
            <a:r>
              <a:rPr lang="en-US" altLang="zh-CN" b="1">
                <a:latin typeface="宋体" pitchFamily="2" charset="-122"/>
              </a:rPr>
              <a:t>100</a:t>
            </a:r>
            <a:r>
              <a:rPr lang="zh-CN" altLang="en-US" b="1">
                <a:latin typeface="宋体" pitchFamily="2" charset="-122"/>
              </a:rPr>
              <a:t>米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100 Base-FX</a:t>
            </a:r>
            <a:r>
              <a:rPr lang="zh-CN" altLang="en-US" b="1">
                <a:latin typeface="宋体" pitchFamily="2" charset="-122"/>
              </a:rPr>
              <a:t>：传输编码为</a:t>
            </a:r>
            <a:r>
              <a:rPr lang="en-US" altLang="zh-CN" b="1">
                <a:latin typeface="宋体" pitchFamily="2" charset="-122"/>
              </a:rPr>
              <a:t>4b/5b</a:t>
            </a:r>
            <a:r>
              <a:rPr lang="zh-CN" altLang="en-US" b="1">
                <a:latin typeface="宋体" pitchFamily="2" charset="-122"/>
              </a:rPr>
              <a:t>，光纤，</a:t>
            </a:r>
            <a:r>
              <a:rPr lang="en-US" altLang="zh-CN" b="1">
                <a:latin typeface="宋体" pitchFamily="2" charset="-122"/>
              </a:rPr>
              <a:t>10/2</a:t>
            </a:r>
            <a:r>
              <a:rPr lang="zh-CN" altLang="en-US" b="1">
                <a:latin typeface="宋体" pitchFamily="2" charset="-122"/>
              </a:rPr>
              <a:t>公里（单模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多模）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100 Base-T4</a:t>
            </a:r>
            <a:r>
              <a:rPr lang="zh-CN" altLang="en-US" b="1">
                <a:latin typeface="宋体" pitchFamily="2" charset="-122"/>
              </a:rPr>
              <a:t>：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电平编码，</a:t>
            </a:r>
            <a:r>
              <a:rPr lang="en-US" altLang="zh-CN" b="1">
                <a:latin typeface="宋体" pitchFamily="2" charset="-122"/>
              </a:rPr>
              <a:t>4</a:t>
            </a:r>
            <a:r>
              <a:rPr lang="zh-CN" altLang="en-US" b="1">
                <a:latin typeface="宋体" pitchFamily="2" charset="-122"/>
              </a:rPr>
              <a:t>对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类双绞线，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对线同时传输。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  原理：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电平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对线可有</a:t>
            </a:r>
            <a:r>
              <a:rPr lang="en-US" altLang="zh-CN" b="1">
                <a:latin typeface="宋体" pitchFamily="2" charset="-122"/>
              </a:rPr>
              <a:t>27</a:t>
            </a:r>
            <a:r>
              <a:rPr lang="zh-CN" altLang="en-US" b="1">
                <a:latin typeface="宋体" pitchFamily="2" charset="-122"/>
              </a:rPr>
              <a:t>个状态，表示</a:t>
            </a:r>
            <a:r>
              <a:rPr lang="en-US" altLang="zh-CN" b="1">
                <a:latin typeface="宋体" pitchFamily="2" charset="-122"/>
              </a:rPr>
              <a:t>4</a:t>
            </a:r>
            <a:r>
              <a:rPr lang="zh-CN" altLang="en-US" b="1">
                <a:latin typeface="宋体" pitchFamily="2" charset="-122"/>
              </a:rPr>
              <a:t>位数据（类似</a:t>
            </a:r>
            <a:r>
              <a:rPr lang="en-US" altLang="zh-CN" b="1">
                <a:latin typeface="宋体" pitchFamily="2" charset="-122"/>
              </a:rPr>
              <a:t>4b/5b</a:t>
            </a:r>
            <a:r>
              <a:rPr lang="zh-CN" altLang="en-US" b="1">
                <a:latin typeface="宋体" pitchFamily="2" charset="-122"/>
              </a:rPr>
              <a:t>）；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        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类线具有</a:t>
            </a:r>
            <a:r>
              <a:rPr lang="en-US" altLang="zh-CN" b="1">
                <a:latin typeface="宋体" pitchFamily="2" charset="-122"/>
              </a:rPr>
              <a:t>25MHz</a:t>
            </a:r>
            <a:r>
              <a:rPr lang="zh-CN" altLang="en-US" b="1">
                <a:latin typeface="宋体" pitchFamily="2" charset="-122"/>
              </a:rPr>
              <a:t>的性能；可使总传输速率达</a:t>
            </a:r>
            <a:r>
              <a:rPr lang="en-US" altLang="zh-CN" b="1">
                <a:latin typeface="宋体" pitchFamily="2" charset="-122"/>
              </a:rPr>
              <a:t>100Mbps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100 Base-T2</a:t>
            </a:r>
            <a:r>
              <a:rPr lang="zh-CN" altLang="en-US" b="1">
                <a:latin typeface="宋体" pitchFamily="2" charset="-122"/>
              </a:rPr>
              <a:t>：传输编码为</a:t>
            </a:r>
            <a:r>
              <a:rPr lang="en-US" altLang="zh-CN" b="1">
                <a:latin typeface="宋体" pitchFamily="2" charset="-122"/>
              </a:rPr>
              <a:t>5</a:t>
            </a:r>
            <a:r>
              <a:rPr lang="zh-CN" altLang="en-US" b="1">
                <a:latin typeface="宋体" pitchFamily="2" charset="-122"/>
              </a:rPr>
              <a:t>电平编码，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对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类双绞线，全双工。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zh-CN" altLang="en-US" sz="1800" b="1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半双工</a:t>
            </a:r>
            <a:r>
              <a:rPr lang="zh-CN" altLang="en-US" b="1">
                <a:latin typeface="宋体" pitchFamily="2" charset="-122"/>
              </a:rPr>
              <a:t>方式工作时，检测冲突，退避等待；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全双工</a:t>
            </a:r>
            <a:r>
              <a:rPr lang="zh-CN" altLang="en-US" b="1">
                <a:latin typeface="宋体" pitchFamily="2" charset="-122"/>
              </a:rPr>
              <a:t>方式工作时，忽略冲突信号。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6200" y="257175"/>
            <a:ext cx="8013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以太网的变迁（四）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快速以太网（</a:t>
            </a:r>
            <a:r>
              <a:rPr lang="en-US" altLang="zh-CN" sz="2800" b="1">
                <a:solidFill>
                  <a:srgbClr val="FF0000"/>
                </a:solidFill>
              </a:rPr>
              <a:t>100Mbps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29476" name="Rectangle 4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381000" y="1143000"/>
            <a:ext cx="3854450" cy="4267200"/>
            <a:chOff x="480" y="576"/>
            <a:chExt cx="2428" cy="2688"/>
          </a:xfrm>
        </p:grpSpPr>
        <p:grpSp>
          <p:nvGrpSpPr>
            <p:cNvPr id="62472" name="Group 3"/>
            <p:cNvGrpSpPr>
              <a:grpSpLocks/>
            </p:cNvGrpSpPr>
            <p:nvPr/>
          </p:nvGrpSpPr>
          <p:grpSpPr bwMode="auto">
            <a:xfrm>
              <a:off x="480" y="920"/>
              <a:ext cx="2428" cy="2344"/>
              <a:chOff x="480" y="920"/>
              <a:chExt cx="2428" cy="2344"/>
            </a:xfrm>
          </p:grpSpPr>
          <p:grpSp>
            <p:nvGrpSpPr>
              <p:cNvPr id="62480" name="Group 4"/>
              <p:cNvGrpSpPr>
                <a:grpSpLocks/>
              </p:cNvGrpSpPr>
              <p:nvPr/>
            </p:nvGrpSpPr>
            <p:grpSpPr bwMode="auto">
              <a:xfrm>
                <a:off x="1248" y="920"/>
                <a:ext cx="1244" cy="376"/>
                <a:chOff x="3936" y="248"/>
                <a:chExt cx="1244" cy="376"/>
              </a:xfrm>
            </p:grpSpPr>
            <p:grpSp>
              <p:nvGrpSpPr>
                <p:cNvPr id="62581" name="Group 5"/>
                <p:cNvGrpSpPr>
                  <a:grpSpLocks/>
                </p:cNvGrpSpPr>
                <p:nvPr/>
              </p:nvGrpSpPr>
              <p:grpSpPr bwMode="auto">
                <a:xfrm>
                  <a:off x="3936" y="462"/>
                  <a:ext cx="1152" cy="162"/>
                  <a:chOff x="3936" y="462"/>
                  <a:chExt cx="1152" cy="162"/>
                </a:xfrm>
              </p:grpSpPr>
              <p:grpSp>
                <p:nvGrpSpPr>
                  <p:cNvPr id="62583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3936" y="540"/>
                    <a:ext cx="1152" cy="84"/>
                    <a:chOff x="3936" y="432"/>
                    <a:chExt cx="1344" cy="144"/>
                  </a:xfrm>
                </p:grpSpPr>
                <p:sp>
                  <p:nvSpPr>
                    <p:cNvPr id="62589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432"/>
                      <a:ext cx="1344" cy="144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 w="9525">
                      <a:miter lim="800000"/>
                      <a:headEnd/>
                      <a:tailEnd/>
                    </a:ln>
                    <a:scene3d>
                      <a:camera prst="legacyObliqueTopRight"/>
                      <a:lightRig rig="legacyFlat3" dir="b"/>
                    </a:scene3d>
                    <a:sp3d extrusionH="430200" prstMaterial="legacyMatte">
                      <a:bevelT w="13500" h="13500" prst="angle"/>
                      <a:bevelB w="13500" h="13500" prst="angle"/>
                      <a:extrusionClr>
                        <a:srgbClr val="B2B2B2"/>
                      </a:extrusionClr>
                    </a:sp3d>
                  </p:spPr>
                  <p:txBody>
                    <a:bodyPr wrap="none" anchor="ctr">
                      <a:flatTx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2590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62596" name="Rectangl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97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98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99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91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62592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93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94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95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258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4233" y="462"/>
                    <a:ext cx="645" cy="47"/>
                    <a:chOff x="4344" y="1104"/>
                    <a:chExt cx="696" cy="126"/>
                  </a:xfrm>
                </p:grpSpPr>
                <p:sp>
                  <p:nvSpPr>
                    <p:cNvPr id="62585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86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6" y="1107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87" name="AutoShape 21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52" y="1104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88" name="AutoShape 2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0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258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00" y="248"/>
                  <a:ext cx="8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>
                      <a:solidFill>
                        <a:srgbClr val="FF0000"/>
                      </a:solidFill>
                    </a:rPr>
                    <a:t>1000M</a:t>
                  </a:r>
                  <a:r>
                    <a:rPr lang="zh-CN" altLang="en-US" sz="1600" b="1">
                      <a:solidFill>
                        <a:srgbClr val="FF0000"/>
                      </a:solidFill>
                    </a:rPr>
                    <a:t>交换机</a:t>
                  </a:r>
                  <a:endParaRPr lang="zh-CN" altLang="en-US" sz="1600"/>
                </a:p>
              </p:txBody>
            </p:sp>
          </p:grpSp>
          <p:sp>
            <p:nvSpPr>
              <p:cNvPr id="62481" name="Line 24"/>
              <p:cNvSpPr>
                <a:spLocks noChangeShapeType="1"/>
              </p:cNvSpPr>
              <p:nvPr/>
            </p:nvSpPr>
            <p:spPr bwMode="auto">
              <a:xfrm flipV="1">
                <a:off x="882" y="124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2" name="Line 25"/>
              <p:cNvSpPr>
                <a:spLocks noChangeShapeType="1"/>
              </p:cNvSpPr>
              <p:nvPr/>
            </p:nvSpPr>
            <p:spPr bwMode="auto">
              <a:xfrm>
                <a:off x="2256" y="1296"/>
                <a:ext cx="24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3" name="Line 26"/>
              <p:cNvSpPr>
                <a:spLocks noChangeShapeType="1"/>
              </p:cNvSpPr>
              <p:nvPr/>
            </p:nvSpPr>
            <p:spPr bwMode="auto">
              <a:xfrm>
                <a:off x="237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4" name="Rectangle 27"/>
              <p:cNvSpPr>
                <a:spLocks noChangeArrowheads="1"/>
              </p:cNvSpPr>
              <p:nvPr/>
            </p:nvSpPr>
            <p:spPr bwMode="auto">
              <a:xfrm>
                <a:off x="2286" y="2352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5" name="Line 28"/>
              <p:cNvSpPr>
                <a:spLocks noChangeShapeType="1"/>
              </p:cNvSpPr>
              <p:nvPr/>
            </p:nvSpPr>
            <p:spPr bwMode="auto">
              <a:xfrm flipH="1">
                <a:off x="2112" y="2064"/>
                <a:ext cx="11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6" name="Rectangle 29"/>
              <p:cNvSpPr>
                <a:spLocks noChangeArrowheads="1"/>
              </p:cNvSpPr>
              <p:nvPr/>
            </p:nvSpPr>
            <p:spPr bwMode="auto">
              <a:xfrm>
                <a:off x="2043" y="2352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7" name="Line 30"/>
              <p:cNvSpPr>
                <a:spLocks noChangeShapeType="1"/>
              </p:cNvSpPr>
              <p:nvPr/>
            </p:nvSpPr>
            <p:spPr bwMode="auto">
              <a:xfrm flipH="1">
                <a:off x="1926" y="2064"/>
                <a:ext cx="156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8" name="Rectangle 31"/>
              <p:cNvSpPr>
                <a:spLocks noChangeArrowheads="1"/>
              </p:cNvSpPr>
              <p:nvPr/>
            </p:nvSpPr>
            <p:spPr bwMode="auto">
              <a:xfrm>
                <a:off x="1848" y="2346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9" name="Line 32"/>
              <p:cNvSpPr>
                <a:spLocks noChangeShapeType="1"/>
              </p:cNvSpPr>
              <p:nvPr/>
            </p:nvSpPr>
            <p:spPr bwMode="auto">
              <a:xfrm>
                <a:off x="2466" y="206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0" name="Rectangle 33"/>
              <p:cNvSpPr>
                <a:spLocks noChangeArrowheads="1"/>
              </p:cNvSpPr>
              <p:nvPr/>
            </p:nvSpPr>
            <p:spPr bwMode="auto">
              <a:xfrm>
                <a:off x="2514" y="2352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1" name="Rectangle 34"/>
              <p:cNvSpPr>
                <a:spLocks noChangeArrowheads="1"/>
              </p:cNvSpPr>
              <p:nvPr/>
            </p:nvSpPr>
            <p:spPr bwMode="auto">
              <a:xfrm>
                <a:off x="2706" y="2352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2" name="Line 35"/>
              <p:cNvSpPr>
                <a:spLocks noChangeShapeType="1"/>
              </p:cNvSpPr>
              <p:nvPr/>
            </p:nvSpPr>
            <p:spPr bwMode="auto">
              <a:xfrm>
                <a:off x="2610" y="2064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493" name="Group 36"/>
              <p:cNvGrpSpPr>
                <a:grpSpLocks/>
              </p:cNvGrpSpPr>
              <p:nvPr/>
            </p:nvGrpSpPr>
            <p:grpSpPr bwMode="auto">
              <a:xfrm>
                <a:off x="624" y="1392"/>
                <a:ext cx="1152" cy="384"/>
                <a:chOff x="3936" y="240"/>
                <a:chExt cx="1152" cy="384"/>
              </a:xfrm>
            </p:grpSpPr>
            <p:grpSp>
              <p:nvGrpSpPr>
                <p:cNvPr id="62562" name="Group 37"/>
                <p:cNvGrpSpPr>
                  <a:grpSpLocks/>
                </p:cNvGrpSpPr>
                <p:nvPr/>
              </p:nvGrpSpPr>
              <p:grpSpPr bwMode="auto">
                <a:xfrm>
                  <a:off x="3936" y="462"/>
                  <a:ext cx="1152" cy="162"/>
                  <a:chOff x="3936" y="462"/>
                  <a:chExt cx="1152" cy="162"/>
                </a:xfrm>
              </p:grpSpPr>
              <p:grpSp>
                <p:nvGrpSpPr>
                  <p:cNvPr id="6256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936" y="540"/>
                    <a:ext cx="1152" cy="84"/>
                    <a:chOff x="3936" y="432"/>
                    <a:chExt cx="1344" cy="144"/>
                  </a:xfrm>
                </p:grpSpPr>
                <p:sp>
                  <p:nvSpPr>
                    <p:cNvPr id="6257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432"/>
                      <a:ext cx="1344" cy="144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 w="9525">
                      <a:miter lim="800000"/>
                      <a:headEnd/>
                      <a:tailEnd/>
                    </a:ln>
                    <a:scene3d>
                      <a:camera prst="legacyObliqueTopRight"/>
                      <a:lightRig rig="legacyFlat3" dir="b"/>
                    </a:scene3d>
                    <a:sp3d extrusionH="430200" prstMaterial="legacyMatte">
                      <a:bevelT w="13500" h="13500" prst="angle"/>
                      <a:bevelB w="13500" h="13500" prst="angle"/>
                      <a:extrusionClr>
                        <a:srgbClr val="B2B2B2"/>
                      </a:extrusionClr>
                    </a:sp3d>
                  </p:spPr>
                  <p:txBody>
                    <a:bodyPr wrap="none" anchor="ctr">
                      <a:flatTx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2571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62577" name="Rectangle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78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79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80" name="Rectangle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72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62573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74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75" name="Rectangl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76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2565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4233" y="462"/>
                    <a:ext cx="645" cy="47"/>
                    <a:chOff x="4344" y="1104"/>
                    <a:chExt cx="696" cy="126"/>
                  </a:xfrm>
                </p:grpSpPr>
                <p:sp>
                  <p:nvSpPr>
                    <p:cNvPr id="62566" name="AutoShap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67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6" y="1107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68" name="AutoShape 53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52" y="1104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69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0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256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300" y="240"/>
                  <a:ext cx="50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/>
                    <a:t>交换机</a:t>
                  </a:r>
                </a:p>
              </p:txBody>
            </p:sp>
          </p:grpSp>
          <p:grpSp>
            <p:nvGrpSpPr>
              <p:cNvPr id="62494" name="Group 56"/>
              <p:cNvGrpSpPr>
                <a:grpSpLocks/>
              </p:cNvGrpSpPr>
              <p:nvPr/>
            </p:nvGrpSpPr>
            <p:grpSpPr bwMode="auto">
              <a:xfrm>
                <a:off x="1728" y="1736"/>
                <a:ext cx="1180" cy="376"/>
                <a:chOff x="3936" y="248"/>
                <a:chExt cx="1180" cy="376"/>
              </a:xfrm>
            </p:grpSpPr>
            <p:grpSp>
              <p:nvGrpSpPr>
                <p:cNvPr id="62543" name="Group 57"/>
                <p:cNvGrpSpPr>
                  <a:grpSpLocks/>
                </p:cNvGrpSpPr>
                <p:nvPr/>
              </p:nvGrpSpPr>
              <p:grpSpPr bwMode="auto">
                <a:xfrm>
                  <a:off x="3936" y="462"/>
                  <a:ext cx="1152" cy="162"/>
                  <a:chOff x="3936" y="462"/>
                  <a:chExt cx="1152" cy="162"/>
                </a:xfrm>
              </p:grpSpPr>
              <p:grpSp>
                <p:nvGrpSpPr>
                  <p:cNvPr id="62545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936" y="540"/>
                    <a:ext cx="1152" cy="84"/>
                    <a:chOff x="3936" y="432"/>
                    <a:chExt cx="1344" cy="144"/>
                  </a:xfrm>
                </p:grpSpPr>
                <p:sp>
                  <p:nvSpPr>
                    <p:cNvPr id="62551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432"/>
                      <a:ext cx="1344" cy="144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 w="9525">
                      <a:miter lim="800000"/>
                      <a:headEnd/>
                      <a:tailEnd/>
                    </a:ln>
                    <a:scene3d>
                      <a:camera prst="legacyObliqueTopRight"/>
                      <a:lightRig rig="legacyFlat3" dir="b"/>
                    </a:scene3d>
                    <a:sp3d extrusionH="430200" prstMaterial="legacyMatte">
                      <a:bevelT w="13500" h="13500" prst="angle"/>
                      <a:bevelB w="13500" h="13500" prst="angle"/>
                      <a:extrusionClr>
                        <a:srgbClr val="B2B2B2"/>
                      </a:extrusionClr>
                    </a:sp3d>
                  </p:spPr>
                  <p:txBody>
                    <a:bodyPr wrap="none" anchor="ctr">
                      <a:flatTx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2552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62558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59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60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61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53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62554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55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56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57" name="Rectangle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254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4233" y="462"/>
                    <a:ext cx="645" cy="47"/>
                    <a:chOff x="4344" y="1104"/>
                    <a:chExt cx="696" cy="126"/>
                  </a:xfrm>
                </p:grpSpPr>
                <p:sp>
                  <p:nvSpPr>
                    <p:cNvPr id="62547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48" name="AutoShap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6" y="1107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49" name="AutoShape 73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52" y="1104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50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0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25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300" y="2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>
                      <a:solidFill>
                        <a:srgbClr val="660066"/>
                      </a:solidFill>
                    </a:rPr>
                    <a:t>100M</a:t>
                  </a:r>
                  <a:r>
                    <a:rPr lang="zh-CN" altLang="en-US" sz="1600" b="1">
                      <a:solidFill>
                        <a:srgbClr val="660066"/>
                      </a:solidFill>
                    </a:rPr>
                    <a:t>交换机</a:t>
                  </a:r>
                  <a:endParaRPr lang="zh-CN" altLang="en-US" sz="1600"/>
                </a:p>
              </p:txBody>
            </p:sp>
          </p:grpSp>
          <p:sp>
            <p:nvSpPr>
              <p:cNvPr id="62495" name="Text Box 76"/>
              <p:cNvSpPr txBox="1">
                <a:spLocks noChangeArrowheads="1"/>
              </p:cNvSpPr>
              <p:nvPr/>
            </p:nvSpPr>
            <p:spPr bwMode="auto">
              <a:xfrm>
                <a:off x="768" y="1248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1000M</a:t>
                </a:r>
              </a:p>
            </p:txBody>
          </p:sp>
          <p:sp>
            <p:nvSpPr>
              <p:cNvPr id="62496" name="Text Box 77"/>
              <p:cNvSpPr txBox="1">
                <a:spLocks noChangeArrowheads="1"/>
              </p:cNvSpPr>
              <p:nvPr/>
            </p:nvSpPr>
            <p:spPr bwMode="auto">
              <a:xfrm>
                <a:off x="2160" y="1440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1000M</a:t>
                </a:r>
              </a:p>
            </p:txBody>
          </p:sp>
          <p:grpSp>
            <p:nvGrpSpPr>
              <p:cNvPr id="62497" name="Group 78"/>
              <p:cNvGrpSpPr>
                <a:grpSpLocks/>
              </p:cNvGrpSpPr>
              <p:nvPr/>
            </p:nvGrpSpPr>
            <p:grpSpPr bwMode="auto">
              <a:xfrm>
                <a:off x="480" y="1728"/>
                <a:ext cx="1122" cy="384"/>
                <a:chOff x="480" y="1728"/>
                <a:chExt cx="1122" cy="384"/>
              </a:xfrm>
            </p:grpSpPr>
            <p:sp>
              <p:nvSpPr>
                <p:cNvPr id="62532" name="Line 79"/>
                <p:cNvSpPr>
                  <a:spLocks noChangeShapeType="1"/>
                </p:cNvSpPr>
                <p:nvPr/>
              </p:nvSpPr>
              <p:spPr bwMode="auto">
                <a:xfrm>
                  <a:off x="1122" y="177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3" name="Rectangle 80"/>
                <p:cNvSpPr>
                  <a:spLocks noChangeArrowheads="1"/>
                </p:cNvSpPr>
                <p:nvPr/>
              </p:nvSpPr>
              <p:spPr bwMode="auto">
                <a:xfrm>
                  <a:off x="1053" y="2016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4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738" y="172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5" name="Rectangle 82"/>
                <p:cNvSpPr>
                  <a:spLocks noChangeArrowheads="1"/>
                </p:cNvSpPr>
                <p:nvPr/>
              </p:nvSpPr>
              <p:spPr bwMode="auto">
                <a:xfrm>
                  <a:off x="672" y="2016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936" y="1728"/>
                  <a:ext cx="42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7" name="Rectangle 84"/>
                <p:cNvSpPr>
                  <a:spLocks noChangeArrowheads="1"/>
                </p:cNvSpPr>
                <p:nvPr/>
              </p:nvSpPr>
              <p:spPr bwMode="auto">
                <a:xfrm>
                  <a:off x="858" y="2010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8" name="Line 85"/>
                <p:cNvSpPr>
                  <a:spLocks noChangeShapeType="1"/>
                </p:cNvSpPr>
                <p:nvPr/>
              </p:nvSpPr>
              <p:spPr bwMode="auto">
                <a:xfrm>
                  <a:off x="1266" y="1728"/>
                  <a:ext cx="4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9" name="Rectangle 86"/>
                <p:cNvSpPr>
                  <a:spLocks noChangeArrowheads="1"/>
                </p:cNvSpPr>
                <p:nvPr/>
              </p:nvSpPr>
              <p:spPr bwMode="auto">
                <a:xfrm>
                  <a:off x="1230" y="2016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40" name="Line 87"/>
                <p:cNvSpPr>
                  <a:spLocks noChangeShapeType="1"/>
                </p:cNvSpPr>
                <p:nvPr/>
              </p:nvSpPr>
              <p:spPr bwMode="auto">
                <a:xfrm>
                  <a:off x="1410" y="1728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41" name="Rectangle 88"/>
                <p:cNvSpPr>
                  <a:spLocks noChangeArrowheads="1"/>
                </p:cNvSpPr>
                <p:nvPr/>
              </p:nvSpPr>
              <p:spPr bwMode="auto">
                <a:xfrm>
                  <a:off x="1458" y="2016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4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80" y="1776"/>
                  <a:ext cx="4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/>
                    <a:t>100M</a:t>
                  </a:r>
                </a:p>
              </p:txBody>
            </p:sp>
          </p:grpSp>
          <p:sp>
            <p:nvSpPr>
              <p:cNvPr id="62498" name="Text Box 90"/>
              <p:cNvSpPr txBox="1">
                <a:spLocks noChangeArrowheads="1"/>
              </p:cNvSpPr>
              <p:nvPr/>
            </p:nvSpPr>
            <p:spPr bwMode="auto">
              <a:xfrm>
                <a:off x="1968" y="2160"/>
                <a:ext cx="4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100M</a:t>
                </a:r>
              </a:p>
            </p:txBody>
          </p:sp>
          <p:sp>
            <p:nvSpPr>
              <p:cNvPr id="62499" name="Line 91"/>
              <p:cNvSpPr>
                <a:spLocks noChangeShapeType="1"/>
              </p:cNvSpPr>
              <p:nvPr/>
            </p:nvSpPr>
            <p:spPr bwMode="auto">
              <a:xfrm flipH="1">
                <a:off x="1632" y="2064"/>
                <a:ext cx="192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2500" name="Group 92"/>
              <p:cNvGrpSpPr>
                <a:grpSpLocks/>
              </p:cNvGrpSpPr>
              <p:nvPr/>
            </p:nvGrpSpPr>
            <p:grpSpPr bwMode="auto">
              <a:xfrm>
                <a:off x="720" y="2552"/>
                <a:ext cx="1152" cy="376"/>
                <a:chOff x="3936" y="248"/>
                <a:chExt cx="1152" cy="376"/>
              </a:xfrm>
            </p:grpSpPr>
            <p:grpSp>
              <p:nvGrpSpPr>
                <p:cNvPr id="62513" name="Group 93"/>
                <p:cNvGrpSpPr>
                  <a:grpSpLocks/>
                </p:cNvGrpSpPr>
                <p:nvPr/>
              </p:nvGrpSpPr>
              <p:grpSpPr bwMode="auto">
                <a:xfrm>
                  <a:off x="3936" y="462"/>
                  <a:ext cx="1152" cy="162"/>
                  <a:chOff x="3936" y="462"/>
                  <a:chExt cx="1152" cy="162"/>
                </a:xfrm>
              </p:grpSpPr>
              <p:grpSp>
                <p:nvGrpSpPr>
                  <p:cNvPr id="6251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3936" y="540"/>
                    <a:ext cx="1152" cy="84"/>
                    <a:chOff x="3936" y="432"/>
                    <a:chExt cx="1344" cy="144"/>
                  </a:xfrm>
                </p:grpSpPr>
                <p:sp>
                  <p:nvSpPr>
                    <p:cNvPr id="62521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6" y="432"/>
                      <a:ext cx="1344" cy="144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 w="9525">
                      <a:miter lim="800000"/>
                      <a:headEnd/>
                      <a:tailEnd/>
                    </a:ln>
                    <a:scene3d>
                      <a:camera prst="legacyObliqueTopRight"/>
                      <a:lightRig rig="legacyFlat3" dir="b"/>
                    </a:scene3d>
                    <a:sp3d extrusionH="430200" prstMaterial="legacyMatte">
                      <a:bevelT w="13500" h="13500" prst="angle"/>
                      <a:bevelB w="13500" h="13500" prst="angle"/>
                      <a:extrusionClr>
                        <a:srgbClr val="B2B2B2"/>
                      </a:extrusionClr>
                    </a:sp3d>
                  </p:spPr>
                  <p:txBody>
                    <a:bodyPr wrap="none" anchor="ctr">
                      <a:flatTx/>
                    </a:bodyPr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2522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62528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29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30" name="Rectangle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31" name="Rectangle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23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480"/>
                      <a:ext cx="576" cy="48"/>
                      <a:chOff x="1008" y="1920"/>
                      <a:chExt cx="672" cy="48"/>
                    </a:xfrm>
                  </p:grpSpPr>
                  <p:sp>
                    <p:nvSpPr>
                      <p:cNvPr id="62524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25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0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26" name="Rectangle 1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27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920"/>
                        <a:ext cx="96" cy="4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251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4233" y="462"/>
                    <a:ext cx="645" cy="47"/>
                    <a:chOff x="4344" y="1104"/>
                    <a:chExt cx="696" cy="126"/>
                  </a:xfrm>
                </p:grpSpPr>
                <p:sp>
                  <p:nvSpPr>
                    <p:cNvPr id="62517" name="AutoShap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18" name="AutoShap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6" y="1107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19" name="AutoShape 109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52" y="1104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20" name="AutoShape 110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704" y="1182"/>
                      <a:ext cx="288" cy="48"/>
                    </a:xfrm>
                    <a:prstGeom prst="leftArrow">
                      <a:avLst>
                        <a:gd name="adj1" fmla="val 50000"/>
                        <a:gd name="adj2" fmla="val 150000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FF87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251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300" y="248"/>
                  <a:ext cx="752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>
                      <a:solidFill>
                        <a:srgbClr val="800080"/>
                      </a:solidFill>
                    </a:rPr>
                    <a:t>10M</a:t>
                  </a:r>
                  <a:r>
                    <a:rPr lang="zh-CN" altLang="en-US" sz="1600" b="1">
                      <a:solidFill>
                        <a:srgbClr val="800080"/>
                      </a:solidFill>
                    </a:rPr>
                    <a:t>交换机</a:t>
                  </a:r>
                  <a:endParaRPr lang="zh-CN" altLang="en-US" sz="1600"/>
                </a:p>
              </p:txBody>
            </p:sp>
          </p:grpSp>
          <p:grpSp>
            <p:nvGrpSpPr>
              <p:cNvPr id="62501" name="Group 112"/>
              <p:cNvGrpSpPr>
                <a:grpSpLocks/>
              </p:cNvGrpSpPr>
              <p:nvPr/>
            </p:nvGrpSpPr>
            <p:grpSpPr bwMode="auto">
              <a:xfrm>
                <a:off x="672" y="2880"/>
                <a:ext cx="1122" cy="384"/>
                <a:chOff x="480" y="1728"/>
                <a:chExt cx="1122" cy="384"/>
              </a:xfrm>
            </p:grpSpPr>
            <p:sp>
              <p:nvSpPr>
                <p:cNvPr id="62502" name="Line 113"/>
                <p:cNvSpPr>
                  <a:spLocks noChangeShapeType="1"/>
                </p:cNvSpPr>
                <p:nvPr/>
              </p:nvSpPr>
              <p:spPr bwMode="auto">
                <a:xfrm>
                  <a:off x="1122" y="177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03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53" y="2016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04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738" y="172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0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72" y="2016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06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936" y="1728"/>
                  <a:ext cx="42" cy="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07" name="Rectangle 118"/>
                <p:cNvSpPr>
                  <a:spLocks noChangeArrowheads="1"/>
                </p:cNvSpPr>
                <p:nvPr/>
              </p:nvSpPr>
              <p:spPr bwMode="auto">
                <a:xfrm>
                  <a:off x="858" y="2010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08" name="Line 119"/>
                <p:cNvSpPr>
                  <a:spLocks noChangeShapeType="1"/>
                </p:cNvSpPr>
                <p:nvPr/>
              </p:nvSpPr>
              <p:spPr bwMode="auto">
                <a:xfrm>
                  <a:off x="1266" y="1728"/>
                  <a:ext cx="4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09" name="Rectangle 120"/>
                <p:cNvSpPr>
                  <a:spLocks noChangeArrowheads="1"/>
                </p:cNvSpPr>
                <p:nvPr/>
              </p:nvSpPr>
              <p:spPr bwMode="auto">
                <a:xfrm>
                  <a:off x="1230" y="2016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10" name="Line 121"/>
                <p:cNvSpPr>
                  <a:spLocks noChangeShapeType="1"/>
                </p:cNvSpPr>
                <p:nvPr/>
              </p:nvSpPr>
              <p:spPr bwMode="auto">
                <a:xfrm>
                  <a:off x="1410" y="1728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11" name="Rectangle 122"/>
                <p:cNvSpPr>
                  <a:spLocks noChangeArrowheads="1"/>
                </p:cNvSpPr>
                <p:nvPr/>
              </p:nvSpPr>
              <p:spPr bwMode="auto">
                <a:xfrm>
                  <a:off x="1458" y="2016"/>
                  <a:ext cx="144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1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80" y="1776"/>
                  <a:ext cx="3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1"/>
                    <a:t>10M</a:t>
                  </a:r>
                </a:p>
              </p:txBody>
            </p:sp>
          </p:grpSp>
        </p:grpSp>
        <p:sp>
          <p:nvSpPr>
            <p:cNvPr id="62473" name="Line 124"/>
            <p:cNvSpPr>
              <a:spLocks noChangeShapeType="1"/>
            </p:cNvSpPr>
            <p:nvPr/>
          </p:nvSpPr>
          <p:spPr bwMode="auto">
            <a:xfrm>
              <a:off x="1584" y="8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Line 125"/>
            <p:cNvSpPr>
              <a:spLocks noChangeShapeType="1"/>
            </p:cNvSpPr>
            <p:nvPr/>
          </p:nvSpPr>
          <p:spPr bwMode="auto">
            <a:xfrm>
              <a:off x="1872" y="8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Rectangle 126"/>
            <p:cNvSpPr>
              <a:spLocks noChangeArrowheads="1"/>
            </p:cNvSpPr>
            <p:nvPr/>
          </p:nvSpPr>
          <p:spPr bwMode="auto">
            <a:xfrm>
              <a:off x="1488" y="576"/>
              <a:ext cx="14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Rectangle 127"/>
            <p:cNvSpPr>
              <a:spLocks noChangeArrowheads="1"/>
            </p:cNvSpPr>
            <p:nvPr/>
          </p:nvSpPr>
          <p:spPr bwMode="auto">
            <a:xfrm>
              <a:off x="1824" y="576"/>
              <a:ext cx="14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128"/>
            <p:cNvSpPr>
              <a:spLocks noChangeShapeType="1"/>
            </p:cNvSpPr>
            <p:nvPr/>
          </p:nvSpPr>
          <p:spPr bwMode="auto">
            <a:xfrm>
              <a:off x="2160" y="8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Rectangle 129"/>
            <p:cNvSpPr>
              <a:spLocks noChangeArrowheads="1"/>
            </p:cNvSpPr>
            <p:nvPr/>
          </p:nvSpPr>
          <p:spPr bwMode="auto">
            <a:xfrm>
              <a:off x="2112" y="576"/>
              <a:ext cx="144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Text Box 130"/>
            <p:cNvSpPr txBox="1">
              <a:spLocks noChangeArrowheads="1"/>
            </p:cNvSpPr>
            <p:nvPr/>
          </p:nvSpPr>
          <p:spPr bwMode="auto">
            <a:xfrm>
              <a:off x="892" y="57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800080"/>
                  </a:solidFill>
                </a:rPr>
                <a:t>服务器</a:t>
              </a:r>
            </a:p>
          </p:txBody>
        </p:sp>
      </p:grpSp>
      <p:sp>
        <p:nvSpPr>
          <p:cNvPr id="62467" name="Text Box 131"/>
          <p:cNvSpPr txBox="1">
            <a:spLocks noChangeArrowheads="1"/>
          </p:cNvSpPr>
          <p:nvPr/>
        </p:nvSpPr>
        <p:spPr bwMode="auto">
          <a:xfrm>
            <a:off x="4757738" y="969963"/>
            <a:ext cx="4135437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95</a:t>
            </a:r>
            <a:r>
              <a:rPr lang="zh-CN" altLang="en-US" b="1">
                <a:latin typeface="宋体" pitchFamily="2" charset="-122"/>
              </a:rPr>
              <a:t>年末，开始研究</a:t>
            </a:r>
            <a:r>
              <a:rPr lang="en-US" altLang="zh-CN" b="1">
                <a:latin typeface="宋体" pitchFamily="2" charset="-122"/>
              </a:rPr>
              <a:t>Gbps</a:t>
            </a:r>
            <a:r>
              <a:rPr lang="zh-CN" altLang="en-US" b="1">
                <a:latin typeface="宋体" pitchFamily="2" charset="-122"/>
              </a:rPr>
              <a:t>以太网，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标准：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803.3z</a:t>
            </a:r>
          </a:p>
          <a:p>
            <a:endParaRPr lang="en-US" altLang="zh-CN" sz="2000" b="1">
              <a:latin typeface="宋体" pitchFamily="2" charset="-122"/>
            </a:endParaRPr>
          </a:p>
          <a:p>
            <a:r>
              <a:rPr lang="zh-CN" altLang="en-US" sz="2000" b="1">
                <a:latin typeface="宋体" pitchFamily="2" charset="-122"/>
              </a:rPr>
              <a:t>重点：半双工时，如何体现</a:t>
            </a:r>
          </a:p>
          <a:p>
            <a:r>
              <a:rPr lang="zh-CN" altLang="en-US" sz="2000" b="1">
                <a:latin typeface="宋体" pitchFamily="2" charset="-122"/>
              </a:rPr>
              <a:t>      冲突检测特性；</a:t>
            </a:r>
          </a:p>
          <a:p>
            <a:r>
              <a:rPr lang="zh-CN" altLang="en-US" sz="2000" b="1">
                <a:latin typeface="宋体" pitchFamily="2" charset="-122"/>
              </a:rPr>
              <a:t>方案：帧结联、载波扩展，</a:t>
            </a:r>
          </a:p>
          <a:p>
            <a:r>
              <a:rPr lang="zh-CN" altLang="en-US" sz="2000" b="1">
                <a:latin typeface="宋体" pitchFamily="2" charset="-122"/>
              </a:rPr>
              <a:t>      增加最短帧的长度。</a:t>
            </a:r>
          </a:p>
          <a:p>
            <a:endParaRPr lang="zh-CN" altLang="en-US" b="1">
              <a:solidFill>
                <a:srgbClr val="000099"/>
              </a:solidFill>
              <a:latin typeface="宋体" pitchFamily="2" charset="-122"/>
            </a:endParaRPr>
          </a:p>
          <a:p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成果</a:t>
            </a:r>
            <a:r>
              <a:rPr lang="zh-CN" altLang="en-US" sz="2000" b="1">
                <a:latin typeface="宋体" pitchFamily="2" charset="-122"/>
              </a:rPr>
              <a:t>：</a:t>
            </a:r>
          </a:p>
          <a:p>
            <a:r>
              <a:rPr lang="zh-CN" altLang="en-US" sz="2000" b="1">
                <a:latin typeface="宋体" pitchFamily="2" charset="-122"/>
              </a:rPr>
              <a:t>  </a:t>
            </a:r>
            <a:r>
              <a:rPr lang="en-US" altLang="zh-CN" sz="2000" b="1">
                <a:latin typeface="宋体" pitchFamily="2" charset="-122"/>
              </a:rPr>
              <a:t>1000Base-Sx</a:t>
            </a:r>
            <a:r>
              <a:rPr lang="zh-CN" altLang="en-US" sz="2000" b="1">
                <a:latin typeface="宋体" pitchFamily="2" charset="-122"/>
              </a:rPr>
              <a:t>，多模光纤，</a:t>
            </a:r>
          </a:p>
          <a:p>
            <a:r>
              <a:rPr lang="zh-CN" altLang="en-US" sz="2000" b="1">
                <a:latin typeface="宋体" pitchFamily="2" charset="-122"/>
              </a:rPr>
              <a:t>       短波（</a:t>
            </a:r>
            <a:r>
              <a:rPr lang="en-US" altLang="zh-CN" sz="2000" b="1">
                <a:latin typeface="宋体" pitchFamily="2" charset="-122"/>
              </a:rPr>
              <a:t>850nm</a:t>
            </a:r>
            <a:r>
              <a:rPr lang="zh-CN" altLang="en-US" sz="2000" b="1">
                <a:latin typeface="宋体" pitchFamily="2" charset="-122"/>
              </a:rPr>
              <a:t>），</a:t>
            </a:r>
            <a:r>
              <a:rPr lang="en-US" altLang="zh-CN" sz="2000" b="1">
                <a:latin typeface="宋体" pitchFamily="2" charset="-122"/>
              </a:rPr>
              <a:t>&lt;300m</a:t>
            </a:r>
          </a:p>
          <a:p>
            <a:r>
              <a:rPr lang="en-US" altLang="zh-CN" sz="2000" b="1">
                <a:latin typeface="宋体" pitchFamily="2" charset="-122"/>
              </a:rPr>
              <a:t>  1000Base-Lx,  </a:t>
            </a:r>
            <a:r>
              <a:rPr lang="zh-CN" altLang="zh-CN" sz="2000" b="1">
                <a:latin typeface="宋体" pitchFamily="2" charset="-122"/>
              </a:rPr>
              <a:t>多模光纤，</a:t>
            </a:r>
          </a:p>
          <a:p>
            <a:r>
              <a:rPr lang="zh-CN" altLang="zh-CN" sz="2000" b="1">
                <a:latin typeface="宋体" pitchFamily="2" charset="-122"/>
              </a:rPr>
              <a:t>       长波（1300</a:t>
            </a:r>
            <a:r>
              <a:rPr lang="en-US" altLang="zh-CN" sz="2000" b="1">
                <a:latin typeface="宋体" pitchFamily="2" charset="-122"/>
              </a:rPr>
              <a:t>nm</a:t>
            </a:r>
            <a:r>
              <a:rPr lang="zh-CN" altLang="en-US" sz="2000" b="1">
                <a:latin typeface="宋体" pitchFamily="2" charset="-122"/>
              </a:rPr>
              <a:t>），</a:t>
            </a:r>
            <a:r>
              <a:rPr lang="en-US" altLang="zh-CN" sz="2000" b="1">
                <a:latin typeface="宋体" pitchFamily="2" charset="-122"/>
              </a:rPr>
              <a:t>&lt;550m</a:t>
            </a:r>
          </a:p>
          <a:p>
            <a:r>
              <a:rPr lang="en-US" altLang="zh-CN" sz="2000" b="1">
                <a:latin typeface="宋体" pitchFamily="2" charset="-122"/>
              </a:rPr>
              <a:t>  1000Base-T</a:t>
            </a:r>
            <a:r>
              <a:rPr lang="zh-CN" altLang="en-US" sz="2000" b="1">
                <a:latin typeface="宋体" pitchFamily="2" charset="-122"/>
              </a:rPr>
              <a:t>， 双绞线，</a:t>
            </a:r>
            <a:r>
              <a:rPr lang="en-US" altLang="zh-CN" sz="2000" b="1">
                <a:latin typeface="宋体" pitchFamily="2" charset="-122"/>
              </a:rPr>
              <a:t>&lt;25m</a:t>
            </a:r>
          </a:p>
          <a:p>
            <a:endParaRPr lang="en-US" altLang="zh-CN" b="1">
              <a:latin typeface="宋体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应用：主干网和服务器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2468" name="Text Box 132"/>
          <p:cNvSpPr txBox="1">
            <a:spLocks noChangeArrowheads="1"/>
          </p:cNvSpPr>
          <p:nvPr/>
        </p:nvSpPr>
        <p:spPr bwMode="auto">
          <a:xfrm>
            <a:off x="819150" y="5661025"/>
            <a:ext cx="3105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宋体" pitchFamily="2" charset="-122"/>
              </a:rPr>
              <a:t>例如：交换机</a:t>
            </a:r>
            <a:r>
              <a:rPr lang="en-US" altLang="zh-CN" sz="2000" b="1"/>
              <a:t>—</a:t>
            </a:r>
            <a:r>
              <a:rPr lang="zh-CN" altLang="en-US" sz="2000" b="1">
                <a:latin typeface="宋体" pitchFamily="2" charset="-122"/>
              </a:rPr>
              <a:t>交换机， </a:t>
            </a:r>
          </a:p>
          <a:p>
            <a:r>
              <a:rPr lang="zh-CN" altLang="en-US" sz="2000" b="1">
                <a:latin typeface="宋体" pitchFamily="2" charset="-122"/>
              </a:rPr>
              <a:t>      交换机</a:t>
            </a:r>
            <a:r>
              <a:rPr lang="en-US" altLang="zh-CN" sz="2000" b="1"/>
              <a:t>—</a:t>
            </a:r>
            <a:r>
              <a:rPr lang="zh-CN" altLang="en-US" sz="2000" b="1">
                <a:latin typeface="宋体" pitchFamily="2" charset="-122"/>
              </a:rPr>
              <a:t>服务器</a:t>
            </a:r>
          </a:p>
          <a:p>
            <a:r>
              <a:rPr lang="zh-CN" altLang="en-US" sz="2000" b="1">
                <a:latin typeface="宋体" pitchFamily="2" charset="-122"/>
              </a:rPr>
              <a:t>（均需要</a:t>
            </a:r>
            <a:r>
              <a:rPr lang="en-US" altLang="zh-CN" sz="2000" b="1">
                <a:latin typeface="宋体" pitchFamily="2" charset="-122"/>
              </a:rPr>
              <a:t>1000Mbps</a:t>
            </a:r>
            <a:r>
              <a:rPr lang="zh-CN" altLang="en-US" sz="2000" b="1">
                <a:latin typeface="宋体" pitchFamily="2" charset="-122"/>
              </a:rPr>
              <a:t>网卡）</a:t>
            </a:r>
          </a:p>
        </p:txBody>
      </p:sp>
      <p:sp>
        <p:nvSpPr>
          <p:cNvPr id="62469" name="Text Box 133"/>
          <p:cNvSpPr txBox="1">
            <a:spLocks noChangeArrowheads="1"/>
          </p:cNvSpPr>
          <p:nvPr/>
        </p:nvSpPr>
        <p:spPr bwMode="auto">
          <a:xfrm>
            <a:off x="76200" y="257175"/>
            <a:ext cx="6253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以太网的变迁（五）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千兆位以太网</a:t>
            </a:r>
          </a:p>
        </p:txBody>
      </p:sp>
      <p:sp>
        <p:nvSpPr>
          <p:cNvPr id="1130630" name="Rectangle 134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71" name="Text Box 13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07950" y="969963"/>
            <a:ext cx="9096375" cy="57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b="1">
                <a:latin typeface="宋体" pitchFamily="2" charset="-122"/>
              </a:rPr>
              <a:t>1999</a:t>
            </a:r>
            <a:r>
              <a:rPr lang="zh-CN" altLang="en-US" b="1">
                <a:latin typeface="宋体" pitchFamily="2" charset="-122"/>
              </a:rPr>
              <a:t>年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月，开始讨论</a:t>
            </a:r>
            <a:r>
              <a:rPr lang="en-US" altLang="zh-CN" b="1">
                <a:latin typeface="宋体" pitchFamily="2" charset="-122"/>
              </a:rPr>
              <a:t>10G</a:t>
            </a:r>
            <a:r>
              <a:rPr lang="zh-CN" altLang="en-US" b="1">
                <a:latin typeface="宋体" pitchFamily="2" charset="-122"/>
              </a:rPr>
              <a:t>以太网；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b="1">
                <a:latin typeface="宋体" pitchFamily="2" charset="-122"/>
              </a:rPr>
              <a:t>2000</a:t>
            </a:r>
            <a:r>
              <a:rPr lang="zh-CN" altLang="en-US" b="1">
                <a:latin typeface="宋体" pitchFamily="2" charset="-122"/>
              </a:rPr>
              <a:t>年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月，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802.3ae</a:t>
            </a:r>
            <a:r>
              <a:rPr lang="zh-CN" altLang="en-US" b="1">
                <a:latin typeface="宋体" pitchFamily="2" charset="-122"/>
              </a:rPr>
              <a:t>分委会开始工作；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b="1">
                <a:latin typeface="宋体" pitchFamily="2" charset="-122"/>
              </a:rPr>
              <a:t>2000</a:t>
            </a:r>
            <a:r>
              <a:rPr lang="zh-CN" altLang="en-US" b="1">
                <a:latin typeface="宋体" pitchFamily="2" charset="-122"/>
              </a:rPr>
              <a:t>年</a:t>
            </a:r>
            <a:r>
              <a:rPr lang="en-US" altLang="zh-CN" b="1">
                <a:latin typeface="宋体" pitchFamily="2" charset="-122"/>
              </a:rPr>
              <a:t>7</a:t>
            </a:r>
            <a:r>
              <a:rPr lang="zh-CN" altLang="en-US" b="1">
                <a:latin typeface="宋体" pitchFamily="2" charset="-122"/>
              </a:rPr>
              <a:t>月，</a:t>
            </a:r>
            <a:r>
              <a:rPr lang="en-US" altLang="zh-CN" b="1"/>
              <a:t>3Com</a:t>
            </a:r>
            <a:r>
              <a:rPr lang="zh-CN" altLang="en-US" b="1"/>
              <a:t>、</a:t>
            </a:r>
            <a:r>
              <a:rPr lang="en-US" altLang="zh-CN" b="1"/>
              <a:t>Cisco</a:t>
            </a:r>
            <a:r>
              <a:rPr lang="zh-CN" altLang="en-US" b="1"/>
              <a:t>、</a:t>
            </a:r>
            <a:r>
              <a:rPr lang="en-US" altLang="zh-CN" b="1"/>
              <a:t>Extreme</a:t>
            </a:r>
            <a:r>
              <a:rPr lang="zh-CN" altLang="en-US" b="1"/>
              <a:t>、</a:t>
            </a:r>
            <a:r>
              <a:rPr lang="en-US" altLang="zh-CN" b="1"/>
              <a:t>Intel</a:t>
            </a:r>
            <a:r>
              <a:rPr lang="zh-CN" altLang="en-US" b="1"/>
              <a:t>等</a:t>
            </a:r>
            <a:r>
              <a:rPr lang="en-US" altLang="zh-CN" b="1"/>
              <a:t>10</a:t>
            </a:r>
            <a:r>
              <a:rPr lang="zh-CN" altLang="en-US" b="1"/>
              <a:t>公司成立</a:t>
            </a:r>
            <a:r>
              <a:rPr lang="en-US" altLang="zh-CN" b="1"/>
              <a:t>10G</a:t>
            </a:r>
            <a:r>
              <a:rPr lang="zh-CN" altLang="en-US" b="1"/>
              <a:t>以太网联盟</a:t>
            </a:r>
            <a:r>
              <a:rPr lang="en-US" altLang="zh-CN" b="1"/>
              <a:t>(10GEA)</a:t>
            </a:r>
            <a:r>
              <a:rPr lang="zh-CN" altLang="en-US" b="1">
                <a:latin typeface="宋体" pitchFamily="2" charset="-122"/>
              </a:rPr>
              <a:t>，研究</a:t>
            </a:r>
            <a:r>
              <a:rPr lang="en-US" altLang="zh-CN" b="1">
                <a:latin typeface="宋体" pitchFamily="2" charset="-122"/>
              </a:rPr>
              <a:t>10G</a:t>
            </a:r>
            <a:r>
              <a:rPr lang="zh-CN" altLang="en-US" b="1">
                <a:latin typeface="宋体" pitchFamily="2" charset="-122"/>
              </a:rPr>
              <a:t>以太网产品。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2002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7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月公布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IEEE 802.3ae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特点：保留以太网帧格式，以及帧长度规定，可和现有系统过渡。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方案：仅支持全双工通信；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宋体" pitchFamily="2" charset="-122"/>
              </a:rPr>
              <a:t>      光纤传输（波长：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</a:rPr>
              <a:t>850 nm, 1310 nm, 1550 nm</a:t>
            </a:r>
            <a:r>
              <a:rPr lang="zh-CN" altLang="en-US" b="1">
                <a:solidFill>
                  <a:srgbClr val="000000"/>
                </a:solidFill>
                <a:latin typeface="Arial" pitchFamily="34" charset="0"/>
              </a:rPr>
              <a:t>）；</a:t>
            </a:r>
            <a:endParaRPr lang="zh-CN" altLang="en-US" b="1">
              <a:latin typeface="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b="1">
                <a:latin typeface="宋体" pitchFamily="2" charset="-122"/>
              </a:rPr>
              <a:t>      传输距离：多模光纤：</a:t>
            </a:r>
            <a:r>
              <a:rPr lang="en-US" altLang="zh-CN" b="1">
                <a:latin typeface="宋体" pitchFamily="2" charset="-122"/>
              </a:rPr>
              <a:t>100</a:t>
            </a:r>
            <a:r>
              <a:rPr lang="zh-CN" altLang="en-US" b="1">
                <a:latin typeface="宋体" pitchFamily="2" charset="-122"/>
              </a:rPr>
              <a:t>米和</a:t>
            </a:r>
            <a:r>
              <a:rPr lang="en-US" altLang="zh-CN" b="1">
                <a:latin typeface="宋体" pitchFamily="2" charset="-122"/>
              </a:rPr>
              <a:t>300</a:t>
            </a:r>
            <a:r>
              <a:rPr lang="zh-CN" altLang="en-US" b="1">
                <a:latin typeface="宋体" pitchFamily="2" charset="-122"/>
              </a:rPr>
              <a:t>米；</a:t>
            </a:r>
          </a:p>
          <a:p>
            <a:pPr algn="just">
              <a:lnSpc>
                <a:spcPct val="110000"/>
              </a:lnSpc>
            </a:pPr>
            <a:r>
              <a:rPr lang="zh-CN" altLang="en-US" b="1">
                <a:latin typeface="宋体" pitchFamily="2" charset="-122"/>
              </a:rPr>
              <a:t>                单模光纤：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公里、</a:t>
            </a:r>
            <a:r>
              <a:rPr lang="en-US" altLang="zh-CN" b="1">
                <a:latin typeface="宋体" pitchFamily="2" charset="-122"/>
              </a:rPr>
              <a:t>10</a:t>
            </a:r>
            <a:r>
              <a:rPr lang="zh-CN" altLang="en-US" b="1">
                <a:latin typeface="宋体" pitchFamily="2" charset="-122"/>
              </a:rPr>
              <a:t>公里和</a:t>
            </a:r>
            <a:r>
              <a:rPr lang="en-US" altLang="zh-CN" b="1">
                <a:latin typeface="宋体" pitchFamily="2" charset="-122"/>
              </a:rPr>
              <a:t>40</a:t>
            </a:r>
            <a:r>
              <a:rPr lang="zh-CN" altLang="en-US" b="1">
                <a:latin typeface="宋体" pitchFamily="2" charset="-122"/>
              </a:rPr>
              <a:t>公里。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宋体" pitchFamily="2" charset="-122"/>
              </a:rPr>
              <a:t>      编码：</a:t>
            </a:r>
            <a:r>
              <a:rPr lang="en-US" altLang="zh-CN" b="1">
                <a:latin typeface="宋体" pitchFamily="2" charset="-122"/>
              </a:rPr>
              <a:t>64b/66b</a:t>
            </a:r>
            <a:r>
              <a:rPr lang="zh-CN" altLang="en-US" b="1">
                <a:latin typeface="宋体" pitchFamily="2" charset="-122"/>
              </a:rPr>
              <a:t>编码，速率可达</a:t>
            </a:r>
            <a:r>
              <a:rPr lang="en-US" altLang="zh-CN" b="1">
                <a:latin typeface="宋体" pitchFamily="2" charset="-122"/>
              </a:rPr>
              <a:t>10.3G</a:t>
            </a:r>
            <a:r>
              <a:rPr lang="zh-CN" altLang="en-US" b="1">
                <a:latin typeface="宋体" pitchFamily="2" charset="-122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宋体" pitchFamily="2" charset="-122"/>
              </a:rPr>
              <a:t>            </a:t>
            </a:r>
            <a:r>
              <a:rPr lang="en-US" altLang="zh-CN" b="1">
                <a:latin typeface="宋体" pitchFamily="2" charset="-122"/>
              </a:rPr>
              <a:t>8b/10b</a:t>
            </a:r>
            <a:r>
              <a:rPr lang="zh-CN" altLang="en-US" b="1">
                <a:latin typeface="宋体" pitchFamily="2" charset="-122"/>
              </a:rPr>
              <a:t>编码，则</a:t>
            </a:r>
            <a:r>
              <a:rPr lang="en-US" altLang="zh-CN" b="1">
                <a:latin typeface="宋体" pitchFamily="2" charset="-122"/>
              </a:rPr>
              <a:t>4</a:t>
            </a:r>
            <a:r>
              <a:rPr lang="zh-CN" altLang="en-US" b="1">
                <a:latin typeface="宋体" pitchFamily="2" charset="-122"/>
              </a:rPr>
              <a:t>线并行，</a:t>
            </a:r>
            <a:r>
              <a:rPr lang="en-US" altLang="zh-CN" b="1">
                <a:latin typeface="宋体" pitchFamily="2" charset="-122"/>
              </a:rPr>
              <a:t>4*3.125G=12.5G</a:t>
            </a:r>
            <a:r>
              <a:rPr lang="zh-CN" altLang="en-US" b="1">
                <a:latin typeface="宋体" pitchFamily="2" charset="-122"/>
              </a:rPr>
              <a:t>；</a:t>
            </a: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宋体" pitchFamily="2" charset="-122"/>
              </a:rPr>
              <a:t>应用对象：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主干网。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6200" y="257175"/>
            <a:ext cx="6611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以太网的变迁（六）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十千兆位以太网</a:t>
            </a:r>
          </a:p>
        </p:txBody>
      </p:sp>
      <p:sp>
        <p:nvSpPr>
          <p:cNvPr id="1131524" name="Rectangle 4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7950" y="969963"/>
            <a:ext cx="9096375" cy="50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2010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月公布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IEEE 802.3ba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100GBase-LR4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）。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latin typeface="宋体" pitchFamily="2" charset="-122"/>
              </a:rPr>
              <a:t>特点：保留以太网帧格式，以及帧长度规定，可和现有系统过渡。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latin typeface="宋体" pitchFamily="2" charset="-122"/>
              </a:rPr>
              <a:t>方案：仅支持全双工通信；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b="1" dirty="0">
                <a:latin typeface="宋体" pitchFamily="2" charset="-122"/>
              </a:rPr>
              <a:t>      光纤传输（波长：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</a:rPr>
              <a:t>1295, 1300, 1304</a:t>
            </a:r>
            <a:r>
              <a:rPr lang="zh-CN" altLang="en-US" b="1" dirty="0">
                <a:solidFill>
                  <a:srgbClr val="000000"/>
                </a:solidFill>
                <a:latin typeface="Arial" pitchFamily="34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</a:rPr>
              <a:t>1309 nm</a:t>
            </a:r>
            <a:r>
              <a:rPr lang="zh-CN" altLang="en-US" b="1" dirty="0">
                <a:solidFill>
                  <a:srgbClr val="000000"/>
                </a:solidFill>
                <a:latin typeface="Arial" pitchFamily="34" charset="0"/>
              </a:rPr>
              <a:t>）；</a:t>
            </a:r>
            <a:endParaRPr lang="zh-CN" altLang="en-US" b="1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b="1" dirty="0">
                <a:latin typeface="宋体" pitchFamily="2" charset="-122"/>
              </a:rPr>
              <a:t>      传输媒体：单模光纤</a:t>
            </a:r>
            <a:endParaRPr lang="en-US" altLang="zh-CN" b="1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距离：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公里、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公里和</a:t>
            </a:r>
            <a:r>
              <a:rPr lang="en-US" altLang="zh-CN" b="1" dirty="0">
                <a:latin typeface="宋体" pitchFamily="2" charset="-122"/>
              </a:rPr>
              <a:t>40</a:t>
            </a:r>
            <a:r>
              <a:rPr lang="zh-CN" altLang="en-US" b="1" dirty="0">
                <a:latin typeface="宋体" pitchFamily="2" charset="-122"/>
              </a:rPr>
              <a:t>公里。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b="1" dirty="0">
                <a:latin typeface="宋体" pitchFamily="2" charset="-122"/>
              </a:rPr>
              <a:t>      编码：</a:t>
            </a:r>
            <a:r>
              <a:rPr lang="en-US" altLang="zh-CN" b="1" dirty="0">
                <a:latin typeface="宋体" pitchFamily="2" charset="-122"/>
              </a:rPr>
              <a:t>64b/66b</a:t>
            </a:r>
            <a:r>
              <a:rPr lang="zh-CN" altLang="en-US" b="1" dirty="0">
                <a:latin typeface="宋体" pitchFamily="2" charset="-122"/>
              </a:rPr>
              <a:t>编码，速率可达</a:t>
            </a:r>
            <a:r>
              <a:rPr lang="en-US" altLang="zh-CN" b="1" dirty="0">
                <a:latin typeface="宋体" pitchFamily="2" charset="-122"/>
              </a:rPr>
              <a:t>25.78125GG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b="1" dirty="0">
                <a:latin typeface="宋体" pitchFamily="2" charset="-122"/>
              </a:rPr>
              <a:t>                4</a:t>
            </a:r>
            <a:r>
              <a:rPr lang="zh-CN" altLang="en-US" b="1" dirty="0">
                <a:latin typeface="宋体" pitchFamily="2" charset="-122"/>
              </a:rPr>
              <a:t>线并行，</a:t>
            </a:r>
            <a:r>
              <a:rPr lang="en-US" altLang="zh-CN" b="1" dirty="0">
                <a:latin typeface="宋体" pitchFamily="2" charset="-122"/>
              </a:rPr>
              <a:t>4*25.78125G=103.125G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zh-CN" altLang="en-US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latin typeface="宋体" pitchFamily="2" charset="-122"/>
              </a:rPr>
              <a:t>应用对象：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主干网。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6200" y="257175"/>
            <a:ext cx="667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</a:rPr>
              <a:t>以太网的变迁（七）</a:t>
            </a:r>
            <a:r>
              <a:rPr lang="en-US" altLang="zh-CN" sz="2800" b="1">
                <a:solidFill>
                  <a:srgbClr val="FF0000"/>
                </a:solidFill>
              </a:rPr>
              <a:t>—</a:t>
            </a:r>
            <a:r>
              <a:rPr lang="zh-CN" altLang="en-US" sz="2800" b="1">
                <a:solidFill>
                  <a:srgbClr val="FF0000"/>
                </a:solidFill>
              </a:rPr>
              <a:t>百千兆位以太网</a:t>
            </a:r>
          </a:p>
        </p:txBody>
      </p:sp>
      <p:sp>
        <p:nvSpPr>
          <p:cNvPr id="1131524" name="Rectangle 4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7950" y="969963"/>
            <a:ext cx="9096375" cy="305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smtClean="0"/>
              <a:t>2017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日</a:t>
            </a:r>
            <a:r>
              <a:rPr lang="en-US" b="1" dirty="0" smtClean="0"/>
              <a:t>IEEE</a:t>
            </a:r>
            <a:r>
              <a:rPr lang="zh-CN" altLang="en-US" b="1" dirty="0" smtClean="0"/>
              <a:t>于正式批准</a:t>
            </a:r>
            <a:r>
              <a:rPr lang="en-US" altLang="zh-CN" b="1" dirty="0" smtClean="0"/>
              <a:t>802.3</a:t>
            </a:r>
            <a:r>
              <a:rPr lang="en-US" b="1" dirty="0" smtClean="0"/>
              <a:t>bs</a:t>
            </a:r>
            <a:r>
              <a:rPr lang="zh-CN" altLang="en-US" b="1" dirty="0" smtClean="0"/>
              <a:t>，成立相关</a:t>
            </a:r>
            <a:r>
              <a:rPr lang="en-US" altLang="zh-CN" b="1" dirty="0" smtClean="0"/>
              <a:t>200</a:t>
            </a:r>
            <a:r>
              <a:rPr lang="en-US" b="1" dirty="0" smtClean="0"/>
              <a:t>G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400</a:t>
            </a:r>
            <a:r>
              <a:rPr lang="en-US" b="1" dirty="0" smtClean="0"/>
              <a:t>G</a:t>
            </a:r>
            <a:r>
              <a:rPr lang="zh-CN" altLang="en-US" b="1" dirty="0" smtClean="0"/>
              <a:t>以太网标准研究的工作组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2019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年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月，</a:t>
            </a:r>
            <a:r>
              <a:rPr lang="en-US" altLang="zh-CN" b="1" dirty="0" err="1" smtClean="0"/>
              <a:t>eSilicon</a:t>
            </a:r>
            <a:r>
              <a:rPr lang="zh-CN" altLang="en-US" b="1" dirty="0" smtClean="0"/>
              <a:t>宣布推出</a:t>
            </a:r>
            <a:r>
              <a:rPr lang="en-US" altLang="zh-CN" b="1" dirty="0" smtClean="0"/>
              <a:t>7nm 400G</a:t>
            </a:r>
            <a:r>
              <a:rPr lang="zh-CN" altLang="en-US" b="1" dirty="0" smtClean="0"/>
              <a:t>以太网</a:t>
            </a:r>
            <a:r>
              <a:rPr lang="en-US" altLang="zh-CN" b="1" dirty="0" smtClean="0"/>
              <a:t>Gearbox/</a:t>
            </a:r>
            <a:r>
              <a:rPr lang="en-US" altLang="zh-CN" b="1" dirty="0" err="1" smtClean="0"/>
              <a:t>Retimer</a:t>
            </a:r>
            <a:r>
              <a:rPr lang="zh-CN" altLang="en-US" b="1" dirty="0" smtClean="0"/>
              <a:t>芯片，这款芯片的</a:t>
            </a:r>
            <a:r>
              <a:rPr lang="en-US" altLang="zh-CN" b="1" dirty="0" smtClean="0"/>
              <a:t>Gearbox</a:t>
            </a:r>
            <a:r>
              <a:rPr lang="zh-CN" altLang="en-US" b="1" dirty="0" smtClean="0"/>
              <a:t>包含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56G</a:t>
            </a:r>
            <a:r>
              <a:rPr lang="zh-CN" altLang="en-US" b="1" dirty="0" smtClean="0"/>
              <a:t>通道和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112G</a:t>
            </a:r>
            <a:r>
              <a:rPr lang="zh-CN" altLang="en-US" b="1" dirty="0" smtClean="0"/>
              <a:t>通道，可处理</a:t>
            </a:r>
            <a:r>
              <a:rPr lang="en-US" altLang="zh-CN" b="1" dirty="0" smtClean="0"/>
              <a:t>400G</a:t>
            </a:r>
            <a:r>
              <a:rPr lang="zh-CN" altLang="en-US" b="1" dirty="0" smtClean="0"/>
              <a:t>以太网流量。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 smtClean="0">
                <a:latin typeface="宋体" pitchFamily="2" charset="-122"/>
              </a:rPr>
              <a:t>应用</a:t>
            </a:r>
            <a:r>
              <a:rPr lang="zh-CN" altLang="en-US" b="1" dirty="0">
                <a:latin typeface="宋体" pitchFamily="2" charset="-122"/>
              </a:rPr>
              <a:t>对象：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主干网。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6200" y="257175"/>
            <a:ext cx="6853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zh-CN" altLang="en-US" sz="2800" b="1" dirty="0">
                <a:solidFill>
                  <a:srgbClr val="FF0000"/>
                </a:solidFill>
              </a:rPr>
              <a:t>以太网的变迁（七）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百</a:t>
            </a:r>
            <a:r>
              <a:rPr lang="zh-CN" altLang="en-US" sz="2800" b="1" dirty="0">
                <a:solidFill>
                  <a:srgbClr val="FF0000"/>
                </a:solidFill>
              </a:rPr>
              <a:t>千兆位以太网</a:t>
            </a:r>
          </a:p>
        </p:txBody>
      </p:sp>
      <p:sp>
        <p:nvSpPr>
          <p:cNvPr id="1131524" name="Rectangle 4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3"/>
          <p:cNvGrpSpPr>
            <a:grpSpLocks/>
          </p:cNvGrpSpPr>
          <p:nvPr/>
        </p:nvGrpSpPr>
        <p:grpSpPr bwMode="auto">
          <a:xfrm>
            <a:off x="4114800" y="5943600"/>
            <a:ext cx="2438400" cy="685800"/>
            <a:chOff x="2064" y="2880"/>
            <a:chExt cx="1536" cy="480"/>
          </a:xfrm>
        </p:grpSpPr>
        <p:sp>
          <p:nvSpPr>
            <p:cNvPr id="65572" name="Oval 4"/>
            <p:cNvSpPr>
              <a:spLocks noChangeArrowheads="1"/>
            </p:cNvSpPr>
            <p:nvPr/>
          </p:nvSpPr>
          <p:spPr bwMode="auto">
            <a:xfrm>
              <a:off x="2064" y="288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3" name="Text Box 5"/>
            <p:cNvSpPr txBox="1">
              <a:spLocks noChangeArrowheads="1"/>
            </p:cNvSpPr>
            <p:nvPr/>
          </p:nvSpPr>
          <p:spPr bwMode="auto">
            <a:xfrm>
              <a:off x="2342" y="2954"/>
              <a:ext cx="1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10Mbps</a:t>
              </a:r>
              <a:r>
                <a:rPr lang="zh-CN" altLang="zh-CN" b="1">
                  <a:solidFill>
                    <a:srgbClr val="FF0000"/>
                  </a:solidFill>
                </a:rPr>
                <a:t>共享</a:t>
              </a:r>
              <a:endParaRPr lang="zh-CN" altLang="en-US" b="1"/>
            </a:p>
          </p:txBody>
        </p:sp>
      </p:grpSp>
      <p:grpSp>
        <p:nvGrpSpPr>
          <p:cNvPr id="65539" name="Group 6"/>
          <p:cNvGrpSpPr>
            <a:grpSpLocks/>
          </p:cNvGrpSpPr>
          <p:nvPr/>
        </p:nvGrpSpPr>
        <p:grpSpPr bwMode="auto">
          <a:xfrm>
            <a:off x="1066800" y="5464175"/>
            <a:ext cx="2438400" cy="685800"/>
            <a:chOff x="2064" y="2880"/>
            <a:chExt cx="1536" cy="480"/>
          </a:xfrm>
        </p:grpSpPr>
        <p:sp>
          <p:nvSpPr>
            <p:cNvPr id="65570" name="Oval 7"/>
            <p:cNvSpPr>
              <a:spLocks noChangeArrowheads="1"/>
            </p:cNvSpPr>
            <p:nvPr/>
          </p:nvSpPr>
          <p:spPr bwMode="auto">
            <a:xfrm>
              <a:off x="2064" y="288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1" name="Text Box 8"/>
            <p:cNvSpPr txBox="1">
              <a:spLocks noChangeArrowheads="1"/>
            </p:cNvSpPr>
            <p:nvPr/>
          </p:nvSpPr>
          <p:spPr bwMode="auto">
            <a:xfrm>
              <a:off x="2342" y="2954"/>
              <a:ext cx="1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</a:rPr>
                <a:t>10Mbps</a:t>
              </a:r>
              <a:r>
                <a:rPr lang="zh-CN" altLang="en-US" b="1">
                  <a:solidFill>
                    <a:srgbClr val="000099"/>
                  </a:solidFill>
                </a:rPr>
                <a:t>交换</a:t>
              </a:r>
              <a:endParaRPr lang="zh-CN" altLang="en-US" b="1"/>
            </a:p>
          </p:txBody>
        </p:sp>
      </p:grpSp>
      <p:grpSp>
        <p:nvGrpSpPr>
          <p:cNvPr id="65540" name="Group 9"/>
          <p:cNvGrpSpPr>
            <a:grpSpLocks/>
          </p:cNvGrpSpPr>
          <p:nvPr/>
        </p:nvGrpSpPr>
        <p:grpSpPr bwMode="auto">
          <a:xfrm>
            <a:off x="1219200" y="4475175"/>
            <a:ext cx="2438400" cy="739775"/>
            <a:chOff x="960" y="1680"/>
            <a:chExt cx="1536" cy="518"/>
          </a:xfrm>
        </p:grpSpPr>
        <p:sp>
          <p:nvSpPr>
            <p:cNvPr id="65568" name="Oval 10"/>
            <p:cNvSpPr>
              <a:spLocks noChangeArrowheads="1"/>
            </p:cNvSpPr>
            <p:nvPr/>
          </p:nvSpPr>
          <p:spPr bwMode="auto">
            <a:xfrm>
              <a:off x="960" y="168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9" name="Text Box 11"/>
            <p:cNvSpPr txBox="1">
              <a:spLocks noChangeArrowheads="1"/>
            </p:cNvSpPr>
            <p:nvPr/>
          </p:nvSpPr>
          <p:spPr bwMode="auto">
            <a:xfrm>
              <a:off x="1248" y="1680"/>
              <a:ext cx="108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663300"/>
                  </a:solidFill>
                </a:rPr>
                <a:t>10Mbps</a:t>
              </a:r>
            </a:p>
            <a:p>
              <a:r>
                <a:rPr lang="zh-CN" altLang="en-US" b="1">
                  <a:solidFill>
                    <a:srgbClr val="663300"/>
                  </a:solidFill>
                </a:rPr>
                <a:t>全双工交换</a:t>
              </a:r>
              <a:endParaRPr lang="zh-CN" altLang="en-US" b="1"/>
            </a:p>
          </p:txBody>
        </p:sp>
      </p:grpSp>
      <p:grpSp>
        <p:nvGrpSpPr>
          <p:cNvPr id="65541" name="Group 12"/>
          <p:cNvGrpSpPr>
            <a:grpSpLocks/>
          </p:cNvGrpSpPr>
          <p:nvPr/>
        </p:nvGrpSpPr>
        <p:grpSpPr bwMode="auto">
          <a:xfrm>
            <a:off x="1676400" y="3562356"/>
            <a:ext cx="2441575" cy="666751"/>
            <a:chOff x="2064" y="2880"/>
            <a:chExt cx="1538" cy="480"/>
          </a:xfrm>
        </p:grpSpPr>
        <p:sp>
          <p:nvSpPr>
            <p:cNvPr id="65566" name="Oval 13"/>
            <p:cNvSpPr>
              <a:spLocks noChangeArrowheads="1"/>
            </p:cNvSpPr>
            <p:nvPr/>
          </p:nvSpPr>
          <p:spPr bwMode="auto">
            <a:xfrm>
              <a:off x="2064" y="288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Text Box 14"/>
            <p:cNvSpPr txBox="1">
              <a:spLocks noChangeArrowheads="1"/>
            </p:cNvSpPr>
            <p:nvPr/>
          </p:nvSpPr>
          <p:spPr bwMode="auto">
            <a:xfrm>
              <a:off x="2342" y="2954"/>
              <a:ext cx="1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CC00"/>
                  </a:solidFill>
                </a:rPr>
                <a:t>100Mbps</a:t>
              </a:r>
              <a:r>
                <a:rPr lang="zh-CN" altLang="en-US" b="1">
                  <a:solidFill>
                    <a:srgbClr val="00CC00"/>
                  </a:solidFill>
                </a:rPr>
                <a:t>交换</a:t>
              </a:r>
              <a:endParaRPr lang="zh-CN" altLang="en-US" b="1"/>
            </a:p>
          </p:txBody>
        </p:sp>
      </p:grpSp>
      <p:grpSp>
        <p:nvGrpSpPr>
          <p:cNvPr id="65542" name="Group 15"/>
          <p:cNvGrpSpPr>
            <a:grpSpLocks/>
          </p:cNvGrpSpPr>
          <p:nvPr/>
        </p:nvGrpSpPr>
        <p:grpSpPr bwMode="auto">
          <a:xfrm>
            <a:off x="2928938" y="2790833"/>
            <a:ext cx="2438400" cy="738187"/>
            <a:chOff x="960" y="1680"/>
            <a:chExt cx="1536" cy="518"/>
          </a:xfrm>
        </p:grpSpPr>
        <p:sp>
          <p:nvSpPr>
            <p:cNvPr id="65564" name="Oval 16"/>
            <p:cNvSpPr>
              <a:spLocks noChangeArrowheads="1"/>
            </p:cNvSpPr>
            <p:nvPr/>
          </p:nvSpPr>
          <p:spPr bwMode="auto">
            <a:xfrm>
              <a:off x="960" y="168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Text Box 17"/>
            <p:cNvSpPr txBox="1">
              <a:spLocks noChangeArrowheads="1"/>
            </p:cNvSpPr>
            <p:nvPr/>
          </p:nvSpPr>
          <p:spPr bwMode="auto">
            <a:xfrm>
              <a:off x="1248" y="1680"/>
              <a:ext cx="108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800080"/>
                  </a:solidFill>
                </a:rPr>
                <a:t>100Mbps</a:t>
              </a:r>
            </a:p>
            <a:p>
              <a:r>
                <a:rPr lang="zh-CN" altLang="en-US" b="1">
                  <a:solidFill>
                    <a:srgbClr val="800080"/>
                  </a:solidFill>
                </a:rPr>
                <a:t>全双工交换</a:t>
              </a:r>
              <a:endParaRPr lang="zh-CN" altLang="en-US" b="1"/>
            </a:p>
          </p:txBody>
        </p:sp>
      </p:grpSp>
      <p:sp>
        <p:nvSpPr>
          <p:cNvPr id="65543" name="Oval 18"/>
          <p:cNvSpPr>
            <a:spLocks noChangeArrowheads="1"/>
          </p:cNvSpPr>
          <p:nvPr/>
        </p:nvSpPr>
        <p:spPr bwMode="auto">
          <a:xfrm>
            <a:off x="4286248" y="2100258"/>
            <a:ext cx="2438400" cy="614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Text Box 19"/>
          <p:cNvSpPr txBox="1">
            <a:spLocks noChangeArrowheads="1"/>
          </p:cNvSpPr>
          <p:nvPr/>
        </p:nvSpPr>
        <p:spPr bwMode="auto">
          <a:xfrm>
            <a:off x="4500563" y="2160582"/>
            <a:ext cx="21526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1000Mbps</a:t>
            </a:r>
            <a:r>
              <a:rPr lang="zh-CN" altLang="en-US" b="1" dirty="0"/>
              <a:t>交换</a:t>
            </a:r>
          </a:p>
        </p:txBody>
      </p:sp>
      <p:grpSp>
        <p:nvGrpSpPr>
          <p:cNvPr id="65545" name="Group 20"/>
          <p:cNvGrpSpPr>
            <a:grpSpLocks/>
          </p:cNvGrpSpPr>
          <p:nvPr/>
        </p:nvGrpSpPr>
        <p:grpSpPr bwMode="auto">
          <a:xfrm>
            <a:off x="5715000" y="4600588"/>
            <a:ext cx="2441575" cy="685800"/>
            <a:chOff x="2064" y="2880"/>
            <a:chExt cx="1538" cy="480"/>
          </a:xfrm>
        </p:grpSpPr>
        <p:sp>
          <p:nvSpPr>
            <p:cNvPr id="65562" name="Oval 21"/>
            <p:cNvSpPr>
              <a:spLocks noChangeArrowheads="1"/>
            </p:cNvSpPr>
            <p:nvPr/>
          </p:nvSpPr>
          <p:spPr bwMode="auto">
            <a:xfrm>
              <a:off x="2064" y="2880"/>
              <a:ext cx="153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3" name="Text Box 22"/>
            <p:cNvSpPr txBox="1">
              <a:spLocks noChangeArrowheads="1"/>
            </p:cNvSpPr>
            <p:nvPr/>
          </p:nvSpPr>
          <p:spPr bwMode="auto">
            <a:xfrm>
              <a:off x="2342" y="2954"/>
              <a:ext cx="1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800080"/>
                  </a:solidFill>
                </a:rPr>
                <a:t>100Mbps</a:t>
              </a:r>
              <a:r>
                <a:rPr lang="zh-CN" altLang="zh-CN" b="1">
                  <a:solidFill>
                    <a:srgbClr val="800080"/>
                  </a:solidFill>
                </a:rPr>
                <a:t>共享</a:t>
              </a:r>
              <a:endParaRPr lang="zh-CN" altLang="en-US" b="1"/>
            </a:p>
          </p:txBody>
        </p:sp>
      </p:grpSp>
      <p:sp>
        <p:nvSpPr>
          <p:cNvPr id="65546" name="Line 23"/>
          <p:cNvSpPr>
            <a:spLocks noChangeShapeType="1"/>
          </p:cNvSpPr>
          <p:nvPr/>
        </p:nvSpPr>
        <p:spPr bwMode="auto">
          <a:xfrm flipH="1" flipV="1">
            <a:off x="3352800" y="6011863"/>
            <a:ext cx="7620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Line 24"/>
          <p:cNvSpPr>
            <a:spLocks noChangeShapeType="1"/>
          </p:cNvSpPr>
          <p:nvPr/>
        </p:nvSpPr>
        <p:spPr bwMode="auto">
          <a:xfrm flipH="1" flipV="1">
            <a:off x="2240281" y="5143511"/>
            <a:ext cx="45719" cy="3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 flipV="1">
            <a:off x="2514600" y="4229108"/>
            <a:ext cx="7620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V="1">
            <a:off x="3124200" y="3406783"/>
            <a:ext cx="45720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 flipV="1">
            <a:off x="4572000" y="2652720"/>
            <a:ext cx="457200" cy="13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 flipV="1">
            <a:off x="5791200" y="5286387"/>
            <a:ext cx="638188" cy="6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2" name="Line 29"/>
          <p:cNvSpPr>
            <a:spLocks noChangeShapeType="1"/>
          </p:cNvSpPr>
          <p:nvPr/>
        </p:nvSpPr>
        <p:spPr bwMode="auto">
          <a:xfrm>
            <a:off x="3733800" y="4929198"/>
            <a:ext cx="1828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Line 30"/>
          <p:cNvSpPr>
            <a:spLocks noChangeShapeType="1"/>
          </p:cNvSpPr>
          <p:nvPr/>
        </p:nvSpPr>
        <p:spPr bwMode="auto">
          <a:xfrm flipH="1" flipV="1">
            <a:off x="4114800" y="3886208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Oval 31"/>
          <p:cNvSpPr>
            <a:spLocks noChangeArrowheads="1"/>
          </p:cNvSpPr>
          <p:nvPr/>
        </p:nvSpPr>
        <p:spPr bwMode="auto">
          <a:xfrm>
            <a:off x="5643563" y="1571612"/>
            <a:ext cx="2438400" cy="5429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Text Box 32"/>
          <p:cNvSpPr txBox="1">
            <a:spLocks noChangeArrowheads="1"/>
          </p:cNvSpPr>
          <p:nvPr/>
        </p:nvSpPr>
        <p:spPr bwMode="auto">
          <a:xfrm>
            <a:off x="5929313" y="1535114"/>
            <a:ext cx="17970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10Gbps</a:t>
            </a:r>
            <a:r>
              <a:rPr lang="zh-CN" altLang="en-US" b="1">
                <a:solidFill>
                  <a:srgbClr val="FF0000"/>
                </a:solidFill>
              </a:rPr>
              <a:t>交换</a:t>
            </a:r>
            <a:endParaRPr lang="zh-CN" altLang="en-US" b="1"/>
          </a:p>
        </p:txBody>
      </p:sp>
      <p:sp>
        <p:nvSpPr>
          <p:cNvPr id="65556" name="Line 33"/>
          <p:cNvSpPr>
            <a:spLocks noChangeShapeType="1"/>
          </p:cNvSpPr>
          <p:nvPr/>
        </p:nvSpPr>
        <p:spPr bwMode="auto">
          <a:xfrm flipV="1">
            <a:off x="5715000" y="2000252"/>
            <a:ext cx="45720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2578" name="Rectangle 34"/>
          <p:cNvSpPr>
            <a:spLocks noChangeArrowheads="1"/>
          </p:cNvSpPr>
          <p:nvPr/>
        </p:nvSpPr>
        <p:spPr bwMode="auto">
          <a:xfrm>
            <a:off x="228600" y="838200"/>
            <a:ext cx="43434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58" name="Text Box 35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43</a:t>
            </a:r>
            <a:endParaRPr lang="en-US" altLang="zh-CN" dirty="0"/>
          </a:p>
        </p:txBody>
      </p:sp>
      <p:sp>
        <p:nvSpPr>
          <p:cNvPr id="65559" name="Text Box 36"/>
          <p:cNvSpPr txBox="1">
            <a:spLocks noChangeArrowheads="1"/>
          </p:cNvSpPr>
          <p:nvPr/>
        </p:nvSpPr>
        <p:spPr bwMode="auto">
          <a:xfrm>
            <a:off x="288925" y="220663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以太网技术性能比较</a:t>
            </a:r>
          </a:p>
        </p:txBody>
      </p:sp>
      <p:sp>
        <p:nvSpPr>
          <p:cNvPr id="65560" name="Oval 31"/>
          <p:cNvSpPr>
            <a:spLocks noChangeArrowheads="1"/>
          </p:cNvSpPr>
          <p:nvPr/>
        </p:nvSpPr>
        <p:spPr bwMode="auto">
          <a:xfrm>
            <a:off x="6643688" y="928654"/>
            <a:ext cx="2438400" cy="5715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100Gbps</a:t>
            </a:r>
            <a:r>
              <a:rPr lang="zh-CN" altLang="en-US"/>
              <a:t>交换</a:t>
            </a:r>
          </a:p>
        </p:txBody>
      </p:sp>
      <p:sp>
        <p:nvSpPr>
          <p:cNvPr id="65561" name="Line 33"/>
          <p:cNvSpPr>
            <a:spLocks noChangeShapeType="1"/>
          </p:cNvSpPr>
          <p:nvPr/>
        </p:nvSpPr>
        <p:spPr bwMode="auto">
          <a:xfrm flipV="1">
            <a:off x="7072330" y="1435087"/>
            <a:ext cx="45720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4"/>
          <p:cNvSpPr txBox="1">
            <a:spLocks noChangeArrowheads="1"/>
          </p:cNvSpPr>
          <p:nvPr/>
        </p:nvSpPr>
        <p:spPr bwMode="auto">
          <a:xfrm>
            <a:off x="340874" y="1071546"/>
            <a:ext cx="83388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135000"/>
              </a:lnSpc>
            </a:pPr>
            <a:r>
              <a:rPr lang="en-US" altLang="zh-CN" sz="2000" b="1" dirty="0" smtClean="0">
                <a:latin typeface="楷体"/>
                <a:ea typeface="楷体"/>
                <a:cs typeface="楷体"/>
              </a:rPr>
              <a:t>400G</a:t>
            </a:r>
          </a:p>
          <a:p>
            <a:pPr algn="r" eaLnBrk="0" hangingPunct="0">
              <a:lnSpc>
                <a:spcPct val="135000"/>
              </a:lnSpc>
            </a:pPr>
            <a:r>
              <a:rPr lang="en-US" altLang="zh-CN" sz="2000" b="1" dirty="0" smtClean="0">
                <a:latin typeface="楷体"/>
                <a:ea typeface="楷体"/>
                <a:cs typeface="楷体"/>
              </a:rPr>
              <a:t>100G</a:t>
            </a:r>
            <a:endParaRPr lang="en-US" altLang="zh-CN" sz="2000" b="1" dirty="0">
              <a:latin typeface="楷体"/>
              <a:ea typeface="楷体"/>
              <a:cs typeface="楷体"/>
            </a:endParaRPr>
          </a:p>
          <a:p>
            <a:pPr algn="r" eaLnBrk="0" hangingPunct="0">
              <a:lnSpc>
                <a:spcPct val="135000"/>
              </a:lnSpc>
            </a:pPr>
            <a:r>
              <a:rPr lang="en-US" altLang="zh-CN" sz="2000" b="1" dirty="0">
                <a:latin typeface="楷体"/>
                <a:ea typeface="楷体"/>
                <a:cs typeface="楷体"/>
              </a:rPr>
              <a:t>10G</a:t>
            </a:r>
          </a:p>
          <a:p>
            <a:pPr algn="r" eaLnBrk="0" hangingPunct="0">
              <a:lnSpc>
                <a:spcPct val="135000"/>
              </a:lnSpc>
            </a:pPr>
            <a:r>
              <a:rPr lang="en-US" altLang="zh-CN" sz="2000" b="1" dirty="0">
                <a:latin typeface="楷体"/>
                <a:ea typeface="楷体"/>
                <a:cs typeface="楷体"/>
              </a:rPr>
              <a:t>1000M</a:t>
            </a:r>
          </a:p>
          <a:p>
            <a:pPr algn="r" eaLnBrk="0" hangingPunct="0">
              <a:lnSpc>
                <a:spcPct val="135000"/>
              </a:lnSpc>
            </a:pPr>
            <a:r>
              <a:rPr lang="en-US" altLang="zh-CN" sz="2000" b="1" dirty="0">
                <a:latin typeface="楷体"/>
                <a:ea typeface="楷体"/>
                <a:cs typeface="楷体"/>
              </a:rPr>
              <a:t>100M</a:t>
            </a:r>
          </a:p>
          <a:p>
            <a:pPr algn="r" eaLnBrk="0" hangingPunct="0">
              <a:lnSpc>
                <a:spcPct val="135000"/>
              </a:lnSpc>
            </a:pPr>
            <a:r>
              <a:rPr lang="en-US" altLang="zh-CN" sz="2000" b="1" dirty="0">
                <a:latin typeface="楷体"/>
                <a:ea typeface="楷体"/>
                <a:cs typeface="楷体"/>
              </a:rPr>
              <a:t>10M</a:t>
            </a:r>
          </a:p>
        </p:txBody>
      </p:sp>
      <p:sp>
        <p:nvSpPr>
          <p:cNvPr id="66592" name="Rectangle 27"/>
          <p:cNvSpPr>
            <a:spLocks noChangeArrowheads="1"/>
          </p:cNvSpPr>
          <p:nvPr/>
        </p:nvSpPr>
        <p:spPr bwMode="auto">
          <a:xfrm>
            <a:off x="1657312" y="3419480"/>
            <a:ext cx="164479" cy="152396"/>
          </a:xfrm>
          <a:prstGeom prst="rect">
            <a:avLst/>
          </a:prstGeom>
          <a:solidFill>
            <a:srgbClr val="F5CA2D"/>
          </a:solidFill>
          <a:ln w="9525">
            <a:solidFill>
              <a:srgbClr val="F5CA2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Rectangle 28"/>
          <p:cNvSpPr>
            <a:spLocks noChangeArrowheads="1"/>
          </p:cNvSpPr>
          <p:nvPr/>
        </p:nvSpPr>
        <p:spPr bwMode="auto">
          <a:xfrm>
            <a:off x="4071934" y="2928934"/>
            <a:ext cx="164479" cy="152396"/>
          </a:xfrm>
          <a:prstGeom prst="rect">
            <a:avLst/>
          </a:prstGeom>
          <a:solidFill>
            <a:srgbClr val="F5CA2D"/>
          </a:solidFill>
          <a:ln w="9525">
            <a:solidFill>
              <a:srgbClr val="F5CA2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Rectangle 29"/>
          <p:cNvSpPr>
            <a:spLocks noChangeArrowheads="1"/>
          </p:cNvSpPr>
          <p:nvPr/>
        </p:nvSpPr>
        <p:spPr bwMode="auto">
          <a:xfrm>
            <a:off x="8429652" y="1214422"/>
            <a:ext cx="164479" cy="152396"/>
          </a:xfrm>
          <a:prstGeom prst="rect">
            <a:avLst/>
          </a:prstGeom>
          <a:solidFill>
            <a:srgbClr val="F5CA2D"/>
          </a:solidFill>
          <a:ln w="9525">
            <a:solidFill>
              <a:srgbClr val="F5CA2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Rectangle 30"/>
          <p:cNvSpPr>
            <a:spLocks noChangeArrowheads="1"/>
          </p:cNvSpPr>
          <p:nvPr/>
        </p:nvSpPr>
        <p:spPr bwMode="auto">
          <a:xfrm>
            <a:off x="7050727" y="1643050"/>
            <a:ext cx="239985" cy="152396"/>
          </a:xfrm>
          <a:prstGeom prst="rect">
            <a:avLst/>
          </a:prstGeom>
          <a:solidFill>
            <a:srgbClr val="F5CA2D"/>
          </a:solidFill>
          <a:ln w="9525">
            <a:solidFill>
              <a:srgbClr val="F5CA2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Rectangle 31"/>
          <p:cNvSpPr>
            <a:spLocks noChangeArrowheads="1"/>
          </p:cNvSpPr>
          <p:nvPr/>
        </p:nvSpPr>
        <p:spPr bwMode="auto">
          <a:xfrm>
            <a:off x="5407653" y="2071678"/>
            <a:ext cx="164479" cy="152396"/>
          </a:xfrm>
          <a:prstGeom prst="rect">
            <a:avLst/>
          </a:prstGeom>
          <a:solidFill>
            <a:srgbClr val="F5CA2D"/>
          </a:solidFill>
          <a:ln w="9525">
            <a:solidFill>
              <a:srgbClr val="F5CA2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Rectangle 32"/>
          <p:cNvSpPr>
            <a:spLocks noChangeArrowheads="1"/>
          </p:cNvSpPr>
          <p:nvPr/>
        </p:nvSpPr>
        <p:spPr bwMode="auto">
          <a:xfrm>
            <a:off x="4764711" y="2500306"/>
            <a:ext cx="164479" cy="152396"/>
          </a:xfrm>
          <a:prstGeom prst="rect">
            <a:avLst/>
          </a:prstGeom>
          <a:solidFill>
            <a:srgbClr val="F5CA2D"/>
          </a:solidFill>
          <a:ln w="9525">
            <a:solidFill>
              <a:srgbClr val="F5CA2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8" name="Text Box 33"/>
          <p:cNvSpPr txBox="1">
            <a:spLocks noChangeArrowheads="1"/>
          </p:cNvSpPr>
          <p:nvPr/>
        </p:nvSpPr>
        <p:spPr bwMode="auto">
          <a:xfrm>
            <a:off x="883019" y="3559126"/>
            <a:ext cx="7975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latin typeface="楷体"/>
                <a:ea typeface="楷体"/>
                <a:cs typeface="楷体"/>
              </a:rPr>
              <a:t>1980   </a:t>
            </a:r>
            <a:r>
              <a:rPr lang="en-US" altLang="zh-CN" sz="2000" b="1" dirty="0" smtClean="0">
                <a:latin typeface="楷体"/>
                <a:ea typeface="楷体"/>
                <a:cs typeface="楷体"/>
              </a:rPr>
              <a:t>1985    </a:t>
            </a:r>
            <a:r>
              <a:rPr lang="en-US" altLang="zh-CN" sz="2000" b="1" dirty="0">
                <a:latin typeface="楷体"/>
                <a:ea typeface="楷体"/>
                <a:cs typeface="楷体"/>
              </a:rPr>
              <a:t>1990  </a:t>
            </a:r>
            <a:r>
              <a:rPr lang="en-US" altLang="zh-CN" sz="2000" b="1" dirty="0" smtClean="0">
                <a:latin typeface="楷体"/>
                <a:ea typeface="楷体"/>
                <a:cs typeface="楷体"/>
              </a:rPr>
              <a:t>  </a:t>
            </a:r>
            <a:r>
              <a:rPr lang="en-US" altLang="zh-CN" sz="2000" b="1" dirty="0">
                <a:latin typeface="楷体"/>
                <a:ea typeface="楷体"/>
                <a:cs typeface="楷体"/>
              </a:rPr>
              <a:t>1995   </a:t>
            </a:r>
            <a:r>
              <a:rPr lang="en-US" altLang="zh-CN" sz="2000" b="1" dirty="0" smtClean="0">
                <a:latin typeface="楷体"/>
                <a:ea typeface="楷体"/>
                <a:cs typeface="楷体"/>
              </a:rPr>
              <a:t>2000    </a:t>
            </a:r>
            <a:r>
              <a:rPr lang="en-US" altLang="zh-CN" sz="2000" b="1" dirty="0">
                <a:latin typeface="楷体"/>
                <a:ea typeface="楷体"/>
                <a:cs typeface="楷体"/>
              </a:rPr>
              <a:t>2005  </a:t>
            </a:r>
            <a:r>
              <a:rPr lang="en-US" altLang="zh-CN" sz="2000" b="1" dirty="0" smtClean="0">
                <a:latin typeface="楷体"/>
                <a:ea typeface="楷体"/>
                <a:cs typeface="楷体"/>
              </a:rPr>
              <a:t>  2010      2019</a:t>
            </a:r>
            <a:endParaRPr lang="en-US" altLang="zh-CN" sz="2000" b="1" dirty="0">
              <a:latin typeface="楷体"/>
              <a:ea typeface="楷体"/>
              <a:cs typeface="楷体"/>
            </a:endParaRPr>
          </a:p>
        </p:txBody>
      </p:sp>
      <p:sp>
        <p:nvSpPr>
          <p:cNvPr id="66599" name="Line 35"/>
          <p:cNvSpPr>
            <a:spLocks noChangeShapeType="1"/>
          </p:cNvSpPr>
          <p:nvPr/>
        </p:nvSpPr>
        <p:spPr bwMode="auto">
          <a:xfrm>
            <a:off x="1821791" y="3482928"/>
            <a:ext cx="148031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0" name="Line 36"/>
          <p:cNvSpPr>
            <a:spLocks noChangeShapeType="1"/>
          </p:cNvSpPr>
          <p:nvPr/>
        </p:nvSpPr>
        <p:spPr bwMode="auto">
          <a:xfrm flipV="1">
            <a:off x="3214678" y="3000372"/>
            <a:ext cx="857256" cy="4619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1" name="Line 37"/>
          <p:cNvSpPr>
            <a:spLocks noChangeShapeType="1"/>
          </p:cNvSpPr>
          <p:nvPr/>
        </p:nvSpPr>
        <p:spPr bwMode="auto">
          <a:xfrm flipV="1">
            <a:off x="4929190" y="2214553"/>
            <a:ext cx="500066" cy="28575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2" name="Line 38"/>
          <p:cNvSpPr>
            <a:spLocks noChangeShapeType="1"/>
          </p:cNvSpPr>
          <p:nvPr/>
        </p:nvSpPr>
        <p:spPr bwMode="auto">
          <a:xfrm flipV="1">
            <a:off x="5643570" y="1714486"/>
            <a:ext cx="1357322" cy="42862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3" name="Line 39"/>
          <p:cNvSpPr>
            <a:spLocks noChangeShapeType="1"/>
          </p:cNvSpPr>
          <p:nvPr/>
        </p:nvSpPr>
        <p:spPr bwMode="auto">
          <a:xfrm flipV="1">
            <a:off x="7143768" y="1357297"/>
            <a:ext cx="1285884" cy="3571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Text Box 40"/>
          <p:cNvSpPr txBox="1">
            <a:spLocks noChangeArrowheads="1"/>
          </p:cNvSpPr>
          <p:nvPr/>
        </p:nvSpPr>
        <p:spPr bwMode="auto">
          <a:xfrm>
            <a:off x="304800" y="4200525"/>
            <a:ext cx="8610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lang="en-US" altLang="zh-CN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★</a:t>
            </a:r>
            <a:r>
              <a:rPr lang="en-US" altLang="zh-CN" b="1">
                <a:latin typeface="楷体"/>
                <a:ea typeface="楷体"/>
                <a:cs typeface="楷体"/>
              </a:rPr>
              <a:t> </a:t>
            </a:r>
            <a:r>
              <a:rPr lang="zh-CN" altLang="en-US" b="1">
                <a:latin typeface="楷体"/>
                <a:ea typeface="楷体"/>
                <a:cs typeface="楷体"/>
              </a:rPr>
              <a:t>集线器的应用，是以太网发展的重要的里程碑；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★</a:t>
            </a:r>
            <a:r>
              <a:rPr lang="zh-CN" altLang="en-US" b="1">
                <a:solidFill>
                  <a:schemeClr val="hlink"/>
                </a:solidFill>
                <a:latin typeface="楷体"/>
                <a:ea typeface="楷体"/>
                <a:cs typeface="楷体"/>
              </a:rPr>
              <a:t> </a:t>
            </a:r>
            <a:r>
              <a:rPr lang="zh-CN" altLang="en-US" b="1">
                <a:latin typeface="楷体"/>
                <a:ea typeface="楷体"/>
                <a:cs typeface="楷体"/>
              </a:rPr>
              <a:t>需求刺激了新技术的研究，新工艺则促进了新产品面世；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chemeClr val="hlink"/>
                </a:solidFill>
                <a:latin typeface="楷体"/>
                <a:ea typeface="楷体"/>
                <a:cs typeface="楷体"/>
              </a:rPr>
              <a:t>  </a:t>
            </a:r>
            <a:r>
              <a:rPr lang="zh-CN" altLang="en-US" b="1">
                <a:latin typeface="楷体"/>
                <a:ea typeface="楷体"/>
                <a:cs typeface="楷体"/>
              </a:rPr>
              <a:t> 就以太网而言，原理是永恒的</a:t>
            </a:r>
            <a:r>
              <a:rPr lang="en-US" altLang="zh-CN" b="1">
                <a:latin typeface="楷体"/>
                <a:ea typeface="楷体"/>
                <a:cs typeface="楷体"/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DIX</a:t>
            </a:r>
            <a:r>
              <a:rPr lang="zh-CN" altLang="en-US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规范（帧格式）；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★ </a:t>
            </a:r>
            <a:r>
              <a:rPr lang="zh-CN" altLang="en-US" b="1">
                <a:latin typeface="楷体"/>
                <a:ea typeface="楷体"/>
                <a:cs typeface="楷体"/>
              </a:rPr>
              <a:t>集线器的使用使得总线型以太网具有星形拓扑的外观结构，</a:t>
            </a: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latin typeface="楷体"/>
                <a:ea typeface="楷体"/>
                <a:cs typeface="楷体"/>
              </a:rPr>
              <a:t>   但习惯上仍根据访问控制方法将其列为总线型网络。</a:t>
            </a:r>
          </a:p>
        </p:txBody>
      </p:sp>
      <p:sp>
        <p:nvSpPr>
          <p:cNvPr id="1133609" name="Rectangle 41"/>
          <p:cNvSpPr>
            <a:spLocks noChangeArrowheads="1"/>
          </p:cNvSpPr>
          <p:nvPr/>
        </p:nvSpPr>
        <p:spPr bwMode="auto">
          <a:xfrm>
            <a:off x="228600" y="8382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566" name="Text Box 42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44</a:t>
            </a:r>
            <a:endParaRPr lang="en-US" altLang="zh-CN" dirty="0"/>
          </a:p>
        </p:txBody>
      </p:sp>
      <p:sp>
        <p:nvSpPr>
          <p:cNvPr id="66567" name="Text Box 43"/>
          <p:cNvSpPr txBox="1">
            <a:spLocks noChangeArrowheads="1"/>
          </p:cNvSpPr>
          <p:nvPr/>
        </p:nvSpPr>
        <p:spPr bwMode="auto">
          <a:xfrm>
            <a:off x="212725" y="220663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以太网速率变迁示意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1235314" y="1285860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235314" y="1714488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235314" y="2143116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235314" y="2571744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235314" y="3000372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214546" y="1285860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2214546" y="1714488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2214546" y="2143116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214546" y="2571744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2214546" y="3000372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199718" y="1285860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199718" y="1714488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3199718" y="2143116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199718" y="2571744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199718" y="3000372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164272" y="1285860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4164272" y="1714488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4164272" y="2143116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auto">
          <a:xfrm>
            <a:off x="4164272" y="2571744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4164272" y="3000372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5143504" y="1285860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5143504" y="1714488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5143504" y="2143116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5143504" y="2571744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5143504" y="3000372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43636" y="1285860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143636" y="1714488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143636" y="2143116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6143636" y="2571744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6143636" y="3000372"/>
            <a:ext cx="979232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29"/>
          <p:cNvSpPr>
            <a:spLocks noChangeArrowheads="1"/>
          </p:cNvSpPr>
          <p:nvPr/>
        </p:nvSpPr>
        <p:spPr bwMode="auto">
          <a:xfrm>
            <a:off x="3121637" y="3419480"/>
            <a:ext cx="164479" cy="152396"/>
          </a:xfrm>
          <a:prstGeom prst="rect">
            <a:avLst/>
          </a:prstGeom>
          <a:solidFill>
            <a:srgbClr val="F5CA2D"/>
          </a:solidFill>
          <a:ln w="9525">
            <a:solidFill>
              <a:srgbClr val="F5CA2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37"/>
          <p:cNvSpPr>
            <a:spLocks noChangeShapeType="1"/>
          </p:cNvSpPr>
          <p:nvPr/>
        </p:nvSpPr>
        <p:spPr bwMode="auto">
          <a:xfrm flipV="1">
            <a:off x="4214810" y="2643181"/>
            <a:ext cx="500066" cy="31907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7143768" y="1285860"/>
            <a:ext cx="1428760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7143768" y="1714488"/>
            <a:ext cx="1428760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7143768" y="2143116"/>
            <a:ext cx="1428760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7143768" y="2571744"/>
            <a:ext cx="1428760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7143768" y="3000372"/>
            <a:ext cx="1428760" cy="428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42875" y="928688"/>
            <a:ext cx="88931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ea typeface="楷体"/>
                <a:cs typeface="楷体"/>
              </a:rPr>
              <a:t>IEEE802.3  —10BASE5—</a:t>
            </a:r>
            <a:r>
              <a:rPr lang="zh-CN" altLang="en-US" b="1" dirty="0">
                <a:ea typeface="楷体"/>
                <a:cs typeface="楷体"/>
              </a:rPr>
              <a:t>粗同轴电缆</a:t>
            </a:r>
          </a:p>
          <a:p>
            <a:pPr eaLnBrk="0" hangingPunct="0"/>
            <a:r>
              <a:rPr lang="en-US" altLang="zh-CN" b="1" dirty="0"/>
              <a:t>IEEE802.3a—10BASE2—</a:t>
            </a:r>
            <a:r>
              <a:rPr lang="zh-CN" altLang="en-US" b="1" dirty="0"/>
              <a:t>细同轴电缆</a:t>
            </a:r>
          </a:p>
          <a:p>
            <a:pPr eaLnBrk="0" hangingPunct="0"/>
            <a:r>
              <a:rPr lang="en-US" altLang="zh-CN" b="1" dirty="0"/>
              <a:t>IEEE802.3i —10BASE-T—4</a:t>
            </a:r>
            <a:r>
              <a:rPr lang="zh-CN" altLang="en-US" b="1" dirty="0"/>
              <a:t>对双绞线</a:t>
            </a:r>
          </a:p>
          <a:p>
            <a:pPr eaLnBrk="0" hangingPunct="0"/>
            <a:r>
              <a:rPr lang="en-US" altLang="zh-CN" b="1" dirty="0"/>
              <a:t>IEEE802.3j —10BASE-F—</a:t>
            </a:r>
            <a:r>
              <a:rPr lang="zh-CN" altLang="en-US" b="1" dirty="0"/>
              <a:t>多模</a:t>
            </a:r>
            <a:r>
              <a:rPr lang="en-US" altLang="zh-CN" b="1" dirty="0"/>
              <a:t>/</a:t>
            </a:r>
            <a:r>
              <a:rPr lang="zh-CN" altLang="en-US" b="1" dirty="0"/>
              <a:t>单模光纤</a:t>
            </a:r>
          </a:p>
          <a:p>
            <a:pPr eaLnBrk="0" hangingPunct="0"/>
            <a:r>
              <a:rPr lang="en-US" altLang="zh-CN" b="1" dirty="0"/>
              <a:t>IEEE802.3u—100BASE-T4—4</a:t>
            </a:r>
            <a:r>
              <a:rPr lang="zh-CN" altLang="en-US" b="1" dirty="0"/>
              <a:t>对</a:t>
            </a:r>
            <a:r>
              <a:rPr lang="en-US" altLang="zh-CN" b="1" dirty="0"/>
              <a:t>5</a:t>
            </a:r>
            <a:r>
              <a:rPr lang="zh-CN" altLang="en-US" b="1" dirty="0"/>
              <a:t>类双绞线</a:t>
            </a:r>
          </a:p>
          <a:p>
            <a:pPr eaLnBrk="0" hangingPunct="0"/>
            <a:r>
              <a:rPr lang="zh-CN" altLang="en-US" b="1" dirty="0"/>
              <a:t>                         </a:t>
            </a:r>
            <a:r>
              <a:rPr lang="en-US" altLang="zh-CN" b="1" dirty="0"/>
              <a:t>100BASE-TX—2 </a:t>
            </a:r>
            <a:r>
              <a:rPr lang="zh-CN" altLang="en-US" b="1" dirty="0"/>
              <a:t>对</a:t>
            </a:r>
            <a:r>
              <a:rPr lang="en-US" altLang="zh-CN" b="1" dirty="0"/>
              <a:t>5</a:t>
            </a:r>
            <a:r>
              <a:rPr lang="zh-CN" altLang="en-US" b="1" dirty="0"/>
              <a:t>类双绞线</a:t>
            </a:r>
          </a:p>
          <a:p>
            <a:pPr eaLnBrk="0" hangingPunct="0"/>
            <a:r>
              <a:rPr lang="zh-CN" altLang="en-US" b="1" dirty="0"/>
              <a:t>                         </a:t>
            </a:r>
            <a:r>
              <a:rPr lang="en-US" altLang="zh-CN" b="1" dirty="0"/>
              <a:t>100BASE-FX—62.5/125um</a:t>
            </a:r>
            <a:r>
              <a:rPr lang="zh-CN" altLang="en-US" b="1" dirty="0"/>
              <a:t>多模光纤</a:t>
            </a:r>
          </a:p>
          <a:p>
            <a:pPr eaLnBrk="0" hangingPunct="0"/>
            <a:r>
              <a:rPr lang="en-US" altLang="zh-CN" b="1" dirty="0"/>
              <a:t>IEEE802.3z —1000BASE-SX—62.5/50um</a:t>
            </a:r>
            <a:r>
              <a:rPr lang="zh-CN" altLang="en-US" b="1" dirty="0"/>
              <a:t>多模光纤</a:t>
            </a:r>
          </a:p>
          <a:p>
            <a:pPr eaLnBrk="0" hangingPunct="0"/>
            <a:r>
              <a:rPr lang="zh-CN" altLang="en-US" b="1" dirty="0"/>
              <a:t>                         </a:t>
            </a:r>
            <a:r>
              <a:rPr lang="en-US" altLang="zh-CN" b="1" dirty="0"/>
              <a:t>1000BASE-LX—</a:t>
            </a:r>
            <a:r>
              <a:rPr lang="zh-CN" altLang="en-US" b="1" dirty="0"/>
              <a:t>单模光纤</a:t>
            </a:r>
          </a:p>
          <a:p>
            <a:pPr eaLnBrk="0" hangingPunct="0"/>
            <a:r>
              <a:rPr lang="zh-CN" altLang="en-US" b="1" dirty="0"/>
              <a:t>                         </a:t>
            </a:r>
            <a:r>
              <a:rPr lang="en-US" altLang="zh-CN" b="1" dirty="0"/>
              <a:t>1000BASE-CX—</a:t>
            </a:r>
            <a:r>
              <a:rPr lang="zh-CN" altLang="en-US" b="1" dirty="0"/>
              <a:t>屏蔽双绞线</a:t>
            </a:r>
          </a:p>
          <a:p>
            <a:pPr eaLnBrk="0" hangingPunct="0"/>
            <a:r>
              <a:rPr lang="en-US" altLang="zh-CN" b="1" dirty="0"/>
              <a:t>IEEE802.3ab—1000BASE-T—4</a:t>
            </a:r>
            <a:r>
              <a:rPr lang="zh-CN" altLang="en-US" b="1" dirty="0"/>
              <a:t>对</a:t>
            </a:r>
            <a:r>
              <a:rPr lang="en-US" altLang="zh-CN" b="1" dirty="0"/>
              <a:t>5</a:t>
            </a:r>
            <a:r>
              <a:rPr lang="zh-CN" altLang="en-US" b="1" dirty="0"/>
              <a:t>类双绞线</a:t>
            </a:r>
          </a:p>
          <a:p>
            <a:pPr eaLnBrk="0" hangingPunct="0"/>
            <a:r>
              <a:rPr lang="en-US" altLang="zh-CN" b="1" dirty="0"/>
              <a:t>IEEE802.3ae—10G Ethernet—4</a:t>
            </a:r>
            <a:r>
              <a:rPr lang="zh-CN" altLang="en-US" b="1" dirty="0"/>
              <a:t>根多</a:t>
            </a:r>
            <a:r>
              <a:rPr lang="en-US" altLang="zh-CN" b="1" dirty="0"/>
              <a:t>/</a:t>
            </a:r>
            <a:r>
              <a:rPr lang="zh-CN" altLang="en-US" b="1" dirty="0"/>
              <a:t>单模光纤</a:t>
            </a:r>
            <a:endParaRPr lang="en-US" altLang="zh-CN" b="1" dirty="0"/>
          </a:p>
          <a:p>
            <a:pPr eaLnBrk="0" hangingPunct="0"/>
            <a:r>
              <a:rPr lang="en-US" altLang="zh-CN" b="1" dirty="0"/>
              <a:t>IEEE802.3ba—100GBase-LR4—4</a:t>
            </a:r>
            <a:r>
              <a:rPr lang="zh-CN" altLang="en-US" b="1" dirty="0"/>
              <a:t>根</a:t>
            </a:r>
            <a:r>
              <a:rPr lang="zh-CN" altLang="en-US" b="1" dirty="0" smtClean="0"/>
              <a:t>单模光纤</a:t>
            </a:r>
            <a:endParaRPr lang="en-US" altLang="zh-CN" b="1" dirty="0" smtClean="0"/>
          </a:p>
          <a:p>
            <a:pPr eaLnBrk="0" hangingPunct="0"/>
            <a:r>
              <a:rPr lang="en-US" altLang="zh-CN" b="1" smtClean="0"/>
              <a:t>IEEE802.3bs—200/400G…</a:t>
            </a:r>
            <a:endParaRPr lang="en-US" altLang="zh-CN" b="1" dirty="0"/>
          </a:p>
        </p:txBody>
      </p:sp>
      <p:sp>
        <p:nvSpPr>
          <p:cNvPr id="1134595" name="Rectangle 3"/>
          <p:cNvSpPr>
            <a:spLocks noChangeArrowheads="1"/>
          </p:cNvSpPr>
          <p:nvPr/>
        </p:nvSpPr>
        <p:spPr bwMode="auto">
          <a:xfrm>
            <a:off x="228600" y="8382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861060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45</a:t>
            </a:r>
            <a:endParaRPr lang="en-US" altLang="zh-CN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12725" y="220663"/>
            <a:ext cx="3422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以太网系列一览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660401"/>
            <a:ext cx="845820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宋体" pitchFamily="2" charset="-122"/>
              </a:rPr>
              <a:t>若已知帧长</a:t>
            </a:r>
            <a:r>
              <a:rPr lang="en-US" altLang="zh-CN" sz="2400" b="1" dirty="0" smtClean="0">
                <a:latin typeface="宋体" pitchFamily="2" charset="-122"/>
              </a:rPr>
              <a:t>1500</a:t>
            </a:r>
            <a:r>
              <a:rPr lang="zh-CN" altLang="en-US" sz="2400" b="1" dirty="0" smtClean="0">
                <a:latin typeface="宋体" pitchFamily="2" charset="-122"/>
              </a:rPr>
              <a:t>比特，网卡发</a:t>
            </a:r>
            <a:r>
              <a:rPr lang="en-US" altLang="zh-CN" sz="2400" b="1" dirty="0" smtClean="0">
                <a:latin typeface="宋体" pitchFamily="2" charset="-122"/>
              </a:rPr>
              <a:t>/</a:t>
            </a:r>
            <a:r>
              <a:rPr lang="zh-CN" altLang="en-US" sz="2400" b="1" dirty="0" smtClean="0">
                <a:latin typeface="宋体" pitchFamily="2" charset="-122"/>
              </a:rPr>
              <a:t>收帧的速率为</a:t>
            </a:r>
            <a:r>
              <a:rPr lang="en-US" altLang="zh-CN" sz="2400" b="1" dirty="0" smtClean="0">
                <a:latin typeface="宋体" pitchFamily="2" charset="-122"/>
              </a:rPr>
              <a:t>10Mbps</a:t>
            </a:r>
            <a:r>
              <a:rPr lang="zh-CN" altLang="en-US" sz="2400" b="1" dirty="0" smtClean="0">
                <a:latin typeface="宋体" pitchFamily="2" charset="-122"/>
              </a:rPr>
              <a:t>，试计算在</a:t>
            </a:r>
            <a:r>
              <a:rPr lang="en-US" altLang="zh-CN" sz="2400" b="1" dirty="0" smtClean="0">
                <a:latin typeface="宋体" pitchFamily="2" charset="-122"/>
              </a:rPr>
              <a:t>10BASE5</a:t>
            </a:r>
            <a:r>
              <a:rPr lang="zh-CN" altLang="en-US" sz="2400" b="1" dirty="0" smtClean="0">
                <a:latin typeface="宋体" pitchFamily="2" charset="-122"/>
              </a:rPr>
              <a:t>环境中，帧在相距最远的主机（如图中</a:t>
            </a:r>
            <a:r>
              <a:rPr lang="en-US" altLang="zh-CN" sz="2400" b="1" dirty="0" smtClean="0">
                <a:latin typeface="宋体" pitchFamily="2" charset="-122"/>
              </a:rPr>
              <a:t>A</a:t>
            </a:r>
            <a:r>
              <a:rPr lang="zh-CN" altLang="en-US" sz="2400" b="1" dirty="0" smtClean="0">
                <a:latin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zh-CN" altLang="en-US" sz="2400" b="1" dirty="0" smtClean="0">
                <a:latin typeface="宋体" pitchFamily="2" charset="-122"/>
              </a:rPr>
              <a:t>）间传输需要的时间（帧的第一个比特从主机</a:t>
            </a:r>
            <a:r>
              <a:rPr lang="en-US" altLang="zh-CN" sz="2400" b="1" dirty="0" smtClean="0">
                <a:latin typeface="宋体" pitchFamily="2" charset="-122"/>
              </a:rPr>
              <a:t>A</a:t>
            </a:r>
            <a:r>
              <a:rPr lang="zh-CN" altLang="en-US" sz="2400" b="1" dirty="0" smtClean="0">
                <a:latin typeface="宋体" pitchFamily="2" charset="-122"/>
              </a:rPr>
              <a:t>发出到最后一个比特被主机</a:t>
            </a:r>
            <a:r>
              <a:rPr lang="en-US" altLang="zh-CN" sz="2400" b="1" dirty="0" smtClean="0">
                <a:latin typeface="宋体" pitchFamily="2" charset="-122"/>
              </a:rPr>
              <a:t>B</a:t>
            </a:r>
            <a:r>
              <a:rPr lang="zh-CN" altLang="en-US" sz="2400" b="1" dirty="0" smtClean="0">
                <a:latin typeface="宋体" pitchFamily="2" charset="-122"/>
              </a:rPr>
              <a:t>收取的时间）。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latin typeface="宋体" pitchFamily="2" charset="-122"/>
              </a:rPr>
              <a:t>假设已知：</a:t>
            </a:r>
            <a:r>
              <a:rPr lang="en-US" altLang="zh-CN" b="1" dirty="0" smtClean="0">
                <a:latin typeface="宋体" pitchFamily="2" charset="-122"/>
              </a:rPr>
              <a:t>10Base5</a:t>
            </a:r>
            <a:r>
              <a:rPr lang="zh-CN" altLang="en-US" b="1" dirty="0" smtClean="0">
                <a:latin typeface="宋体" pitchFamily="2" charset="-122"/>
              </a:rPr>
              <a:t>（基带传输，速率</a:t>
            </a:r>
            <a:r>
              <a:rPr lang="en-US" altLang="zh-CN" b="1" dirty="0" smtClean="0">
                <a:latin typeface="宋体" pitchFamily="2" charset="-122"/>
              </a:rPr>
              <a:t>10Mbps</a:t>
            </a:r>
            <a:r>
              <a:rPr lang="zh-CN" altLang="en-US" b="1" dirty="0" smtClean="0">
                <a:latin typeface="宋体" pitchFamily="2" charset="-122"/>
              </a:rPr>
              <a:t>，粗同轴电缆，单段最长</a:t>
            </a:r>
            <a:r>
              <a:rPr lang="en-US" altLang="zh-CN" b="1" dirty="0" smtClean="0">
                <a:latin typeface="宋体" pitchFamily="2" charset="-122"/>
              </a:rPr>
              <a:t>500</a:t>
            </a:r>
            <a:r>
              <a:rPr lang="zh-CN" altLang="en-US" b="1" dirty="0" smtClean="0">
                <a:latin typeface="宋体" pitchFamily="2" charset="-122"/>
              </a:rPr>
              <a:t>米，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段）；</a:t>
            </a:r>
            <a:r>
              <a:rPr lang="en-US" altLang="zh-CN" b="1" dirty="0" smtClean="0">
                <a:latin typeface="宋体" pitchFamily="2" charset="-122"/>
              </a:rPr>
              <a:t>MAU</a:t>
            </a:r>
            <a:r>
              <a:rPr lang="zh-CN" altLang="en-US" b="1" dirty="0" smtClean="0">
                <a:latin typeface="宋体" pitchFamily="2" charset="-122"/>
              </a:rPr>
              <a:t>和转发器的延时均为</a:t>
            </a:r>
            <a:r>
              <a:rPr lang="en-US" altLang="zh-CN" b="1" dirty="0" smtClean="0">
                <a:latin typeface="宋体" pitchFamily="2" charset="-122"/>
              </a:rPr>
              <a:t>2us</a:t>
            </a:r>
            <a:r>
              <a:rPr lang="zh-CN" altLang="en-US" b="1" dirty="0" smtClean="0">
                <a:latin typeface="宋体" pitchFamily="2" charset="-122"/>
              </a:rPr>
              <a:t>；主机到传输媒体的线长</a:t>
            </a:r>
            <a:r>
              <a:rPr lang="en-US" altLang="zh-CN" b="1" dirty="0" smtClean="0">
                <a:latin typeface="宋体" pitchFamily="2" charset="-122"/>
              </a:rPr>
              <a:t>50</a:t>
            </a:r>
            <a:r>
              <a:rPr lang="zh-CN" altLang="en-US" b="1" dirty="0" smtClean="0">
                <a:latin typeface="宋体" pitchFamily="2" charset="-122"/>
              </a:rPr>
              <a:t>米；信号在媒体帧的传播速度</a:t>
            </a:r>
            <a:r>
              <a:rPr lang="en-US" altLang="zh-CN" b="1" dirty="0" smtClean="0">
                <a:latin typeface="宋体" pitchFamily="2" charset="-122"/>
              </a:rPr>
              <a:t>20</a:t>
            </a:r>
            <a:r>
              <a:rPr lang="zh-CN" altLang="en-US" b="1" dirty="0" smtClean="0">
                <a:latin typeface="宋体" pitchFamily="2" charset="-122"/>
              </a:rPr>
              <a:t>万公里</a:t>
            </a:r>
            <a:r>
              <a:rPr lang="en-US" altLang="zh-CN" b="1" dirty="0" smtClean="0">
                <a:latin typeface="宋体" pitchFamily="2" charset="-122"/>
              </a:rPr>
              <a:t>/s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1994" name="Rectangle 5"/>
          <p:cNvSpPr>
            <a:spLocks noChangeArrowheads="1"/>
          </p:cNvSpPr>
          <p:nvPr/>
        </p:nvSpPr>
        <p:spPr bwMode="auto">
          <a:xfrm>
            <a:off x="1152500" y="5299086"/>
            <a:ext cx="7162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Rectangle 6"/>
          <p:cNvSpPr>
            <a:spLocks noChangeArrowheads="1"/>
          </p:cNvSpPr>
          <p:nvPr/>
        </p:nvSpPr>
        <p:spPr bwMode="auto">
          <a:xfrm>
            <a:off x="2676500" y="5222886"/>
            <a:ext cx="76200" cy="1524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Rectangle 7"/>
          <p:cNvSpPr>
            <a:spLocks noChangeArrowheads="1"/>
          </p:cNvSpPr>
          <p:nvPr/>
        </p:nvSpPr>
        <p:spPr bwMode="auto">
          <a:xfrm>
            <a:off x="4200500" y="5222886"/>
            <a:ext cx="76200" cy="1524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Rectangle 8"/>
          <p:cNvSpPr>
            <a:spLocks noChangeArrowheads="1"/>
          </p:cNvSpPr>
          <p:nvPr/>
        </p:nvSpPr>
        <p:spPr bwMode="auto">
          <a:xfrm>
            <a:off x="5572100" y="5222886"/>
            <a:ext cx="76200" cy="1524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Rectangle 9"/>
          <p:cNvSpPr>
            <a:spLocks noChangeArrowheads="1"/>
          </p:cNvSpPr>
          <p:nvPr/>
        </p:nvSpPr>
        <p:spPr bwMode="auto">
          <a:xfrm>
            <a:off x="6867500" y="5222886"/>
            <a:ext cx="76200" cy="1524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Rectangle 10"/>
          <p:cNvSpPr>
            <a:spLocks noChangeArrowheads="1"/>
          </p:cNvSpPr>
          <p:nvPr/>
        </p:nvSpPr>
        <p:spPr bwMode="auto">
          <a:xfrm>
            <a:off x="8239100" y="5222886"/>
            <a:ext cx="152400" cy="1524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Rectangle 11"/>
          <p:cNvSpPr>
            <a:spLocks noChangeArrowheads="1"/>
          </p:cNvSpPr>
          <p:nvPr/>
        </p:nvSpPr>
        <p:spPr bwMode="auto">
          <a:xfrm>
            <a:off x="1000100" y="5222886"/>
            <a:ext cx="152400" cy="1524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AutoShape 12"/>
          <p:cNvSpPr>
            <a:spLocks noChangeArrowheads="1"/>
          </p:cNvSpPr>
          <p:nvPr/>
        </p:nvSpPr>
        <p:spPr bwMode="auto">
          <a:xfrm>
            <a:off x="4433862" y="4713296"/>
            <a:ext cx="671334" cy="306467"/>
          </a:xfrm>
          <a:prstGeom prst="wedgeRoundRectCallout">
            <a:avLst>
              <a:gd name="adj1" fmla="val -73037"/>
              <a:gd name="adj2" fmla="val 11656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/>
              <a:t>转发器</a:t>
            </a:r>
          </a:p>
        </p:txBody>
      </p:sp>
      <p:sp>
        <p:nvSpPr>
          <p:cNvPr id="42002" name="Rectangle 13"/>
          <p:cNvSpPr>
            <a:spLocks noChangeArrowheads="1"/>
          </p:cNvSpPr>
          <p:nvPr/>
        </p:nvSpPr>
        <p:spPr bwMode="auto">
          <a:xfrm>
            <a:off x="1228700" y="4460886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/>
              <a:t>A</a:t>
            </a:r>
            <a:endParaRPr lang="zh-CN" altLang="zh-CN" dirty="0"/>
          </a:p>
        </p:txBody>
      </p:sp>
      <p:sp>
        <p:nvSpPr>
          <p:cNvPr id="42003" name="Rectangle 14"/>
          <p:cNvSpPr>
            <a:spLocks noChangeArrowheads="1"/>
          </p:cNvSpPr>
          <p:nvPr/>
        </p:nvSpPr>
        <p:spPr bwMode="auto">
          <a:xfrm>
            <a:off x="1381100" y="4918086"/>
            <a:ext cx="76200" cy="762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Line 15"/>
          <p:cNvSpPr>
            <a:spLocks noChangeShapeType="1"/>
          </p:cNvSpPr>
          <p:nvPr/>
        </p:nvSpPr>
        <p:spPr bwMode="auto">
          <a:xfrm>
            <a:off x="1423963" y="491808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Rectangle 16"/>
          <p:cNvSpPr>
            <a:spLocks noChangeArrowheads="1"/>
          </p:cNvSpPr>
          <p:nvPr/>
        </p:nvSpPr>
        <p:spPr bwMode="auto">
          <a:xfrm>
            <a:off x="1381100" y="5280036"/>
            <a:ext cx="76200" cy="762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0589" name="Rectangle 29"/>
          <p:cNvSpPr>
            <a:spLocks noChangeArrowheads="1"/>
          </p:cNvSpPr>
          <p:nvPr/>
        </p:nvSpPr>
        <p:spPr bwMode="auto">
          <a:xfrm>
            <a:off x="228600" y="5334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993" name="Text Box 31"/>
          <p:cNvSpPr txBox="1">
            <a:spLocks noChangeArrowheads="1"/>
          </p:cNvSpPr>
          <p:nvPr/>
        </p:nvSpPr>
        <p:spPr bwMode="auto">
          <a:xfrm>
            <a:off x="290513" y="-24"/>
            <a:ext cx="442595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思考题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7553324" y="4460888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/>
              <a:t>B</a:t>
            </a:r>
            <a:endParaRPr lang="zh-CN" altLang="zh-CN" dirty="0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705724" y="4918088"/>
            <a:ext cx="76200" cy="762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748587" y="4918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7705724" y="5280038"/>
            <a:ext cx="76200" cy="76200"/>
          </a:xfrm>
          <a:prstGeom prst="rect">
            <a:avLst/>
          </a:prstGeom>
          <a:solidFill>
            <a:srgbClr val="5824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 bwMode="auto">
          <a:xfrm rot="5400000">
            <a:off x="1254871" y="5249081"/>
            <a:ext cx="50006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1504904" y="5499114"/>
            <a:ext cx="614366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 flipH="1" flipV="1">
            <a:off x="7435052" y="5284800"/>
            <a:ext cx="42862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1808999" y="4764019"/>
            <a:ext cx="1553293" cy="306467"/>
          </a:xfrm>
          <a:prstGeom prst="wedgeRoundRectCallout">
            <a:avLst>
              <a:gd name="adj1" fmla="val -73037"/>
              <a:gd name="adj2" fmla="val 11656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媒体附接器（</a:t>
            </a:r>
            <a:r>
              <a:rPr lang="en-US" altLang="zh-CN" sz="1200" dirty="0" smtClean="0"/>
              <a:t>MAU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762000" y="4175125"/>
            <a:ext cx="3771900" cy="1920875"/>
            <a:chOff x="720" y="2544"/>
            <a:chExt cx="2376" cy="1210"/>
          </a:xfrm>
        </p:grpSpPr>
        <p:sp>
          <p:nvSpPr>
            <p:cNvPr id="29704" name="Rectangle 3"/>
            <p:cNvSpPr>
              <a:spLocks noChangeArrowheads="1"/>
            </p:cNvSpPr>
            <p:nvPr/>
          </p:nvSpPr>
          <p:spPr bwMode="auto">
            <a:xfrm>
              <a:off x="1632" y="2544"/>
              <a:ext cx="576" cy="2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楷体"/>
                  <a:ea typeface="楷体"/>
                  <a:cs typeface="楷体"/>
                </a:rPr>
                <a:t>交换机</a:t>
              </a:r>
            </a:p>
          </p:txBody>
        </p:sp>
        <p:sp>
          <p:nvSpPr>
            <p:cNvPr id="29705" name="Line 4"/>
            <p:cNvSpPr>
              <a:spLocks noChangeShapeType="1"/>
            </p:cNvSpPr>
            <p:nvPr/>
          </p:nvSpPr>
          <p:spPr bwMode="auto">
            <a:xfrm>
              <a:off x="2208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Rectangle 5"/>
            <p:cNvSpPr>
              <a:spLocks noChangeArrowheads="1"/>
            </p:cNvSpPr>
            <p:nvPr/>
          </p:nvSpPr>
          <p:spPr bwMode="auto">
            <a:xfrm>
              <a:off x="1776" y="3168"/>
              <a:ext cx="216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D</a:t>
              </a:r>
            </a:p>
          </p:txBody>
        </p:sp>
        <p:sp>
          <p:nvSpPr>
            <p:cNvPr id="29707" name="Line 6"/>
            <p:cNvSpPr>
              <a:spLocks noChangeShapeType="1"/>
            </p:cNvSpPr>
            <p:nvPr/>
          </p:nvSpPr>
          <p:spPr bwMode="auto">
            <a:xfrm flipH="1">
              <a:off x="1440" y="278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Rectangle 7"/>
            <p:cNvSpPr>
              <a:spLocks noChangeArrowheads="1"/>
            </p:cNvSpPr>
            <p:nvPr/>
          </p:nvSpPr>
          <p:spPr bwMode="auto">
            <a:xfrm>
              <a:off x="2352" y="3168"/>
              <a:ext cx="216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E</a:t>
              </a:r>
            </a:p>
          </p:txBody>
        </p:sp>
        <p:sp>
          <p:nvSpPr>
            <p:cNvPr id="29709" name="Line 8"/>
            <p:cNvSpPr>
              <a:spLocks noChangeShapeType="1"/>
            </p:cNvSpPr>
            <p:nvPr/>
          </p:nvSpPr>
          <p:spPr bwMode="auto">
            <a:xfrm>
              <a:off x="2112" y="283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Rectangle 9"/>
            <p:cNvSpPr>
              <a:spLocks noChangeArrowheads="1"/>
            </p:cNvSpPr>
            <p:nvPr/>
          </p:nvSpPr>
          <p:spPr bwMode="auto">
            <a:xfrm>
              <a:off x="2832" y="3168"/>
              <a:ext cx="216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F</a:t>
              </a:r>
            </a:p>
          </p:txBody>
        </p:sp>
        <p:sp>
          <p:nvSpPr>
            <p:cNvPr id="29711" name="Line 10"/>
            <p:cNvSpPr>
              <a:spLocks noChangeShapeType="1"/>
            </p:cNvSpPr>
            <p:nvPr/>
          </p:nvSpPr>
          <p:spPr bwMode="auto">
            <a:xfrm>
              <a:off x="2208" y="278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11"/>
            <p:cNvSpPr>
              <a:spLocks noChangeArrowheads="1"/>
            </p:cNvSpPr>
            <p:nvPr/>
          </p:nvSpPr>
          <p:spPr bwMode="auto">
            <a:xfrm>
              <a:off x="2880" y="2544"/>
              <a:ext cx="216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G</a:t>
              </a:r>
            </a:p>
          </p:txBody>
        </p:sp>
        <p:sp>
          <p:nvSpPr>
            <p:cNvPr id="29713" name="Rectangle 12"/>
            <p:cNvSpPr>
              <a:spLocks noChangeArrowheads="1"/>
            </p:cNvSpPr>
            <p:nvPr/>
          </p:nvSpPr>
          <p:spPr bwMode="auto">
            <a:xfrm>
              <a:off x="720" y="2544"/>
              <a:ext cx="216" cy="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A</a:t>
              </a:r>
            </a:p>
          </p:txBody>
        </p:sp>
        <p:sp>
          <p:nvSpPr>
            <p:cNvPr id="29714" name="Line 13"/>
            <p:cNvSpPr>
              <a:spLocks noChangeShapeType="1"/>
            </p:cNvSpPr>
            <p:nvPr/>
          </p:nvSpPr>
          <p:spPr bwMode="auto">
            <a:xfrm flipH="1">
              <a:off x="912" y="2688"/>
              <a:ext cx="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Rectangle 14"/>
            <p:cNvSpPr>
              <a:spLocks noChangeArrowheads="1"/>
            </p:cNvSpPr>
            <p:nvPr/>
          </p:nvSpPr>
          <p:spPr bwMode="auto">
            <a:xfrm>
              <a:off x="1296" y="3140"/>
              <a:ext cx="216" cy="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C</a:t>
              </a:r>
            </a:p>
          </p:txBody>
        </p:sp>
        <p:sp>
          <p:nvSpPr>
            <p:cNvPr id="29716" name="Rectangle 15"/>
            <p:cNvSpPr>
              <a:spLocks noChangeArrowheads="1"/>
            </p:cNvSpPr>
            <p:nvPr/>
          </p:nvSpPr>
          <p:spPr bwMode="auto">
            <a:xfrm>
              <a:off x="816" y="3140"/>
              <a:ext cx="216" cy="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B</a:t>
              </a:r>
            </a:p>
          </p:txBody>
        </p:sp>
        <p:sp>
          <p:nvSpPr>
            <p:cNvPr id="29717" name="Line 16"/>
            <p:cNvSpPr>
              <a:spLocks noChangeShapeType="1"/>
            </p:cNvSpPr>
            <p:nvPr/>
          </p:nvSpPr>
          <p:spPr bwMode="auto">
            <a:xfrm>
              <a:off x="1872" y="2832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17"/>
            <p:cNvSpPr>
              <a:spLocks noChangeShapeType="1"/>
            </p:cNvSpPr>
            <p:nvPr/>
          </p:nvSpPr>
          <p:spPr bwMode="auto">
            <a:xfrm flipH="1">
              <a:off x="912" y="2784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Text Box 18"/>
            <p:cNvSpPr txBox="1">
              <a:spLocks noChangeArrowheads="1"/>
            </p:cNvSpPr>
            <p:nvPr/>
          </p:nvSpPr>
          <p:spPr bwMode="auto">
            <a:xfrm>
              <a:off x="1344" y="3504"/>
              <a:ext cx="10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结点</a:t>
              </a:r>
              <a:endParaRPr lang="zh-CN" altLang="en-US">
                <a:latin typeface="宋体" pitchFamily="2" charset="-122"/>
              </a:endParaRPr>
            </a:p>
          </p:txBody>
        </p:sp>
      </p:grpSp>
      <p:sp>
        <p:nvSpPr>
          <p:cNvPr id="29699" name="Text Box 19"/>
          <p:cNvSpPr txBox="1">
            <a:spLocks noChangeArrowheads="1"/>
          </p:cNvSpPr>
          <p:nvPr/>
        </p:nvSpPr>
        <p:spPr bwMode="auto">
          <a:xfrm>
            <a:off x="5067300" y="4349750"/>
            <a:ext cx="3848100" cy="1136650"/>
          </a:xfrm>
          <a:prstGeom prst="rect">
            <a:avLst/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轮询表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宋体" pitchFamily="2" charset="-122"/>
              </a:rPr>
              <a:t>1: A,E,D,G,B,C,F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宋体" pitchFamily="2" charset="-122"/>
              </a:rPr>
              <a:t>2: A,B,A,C,A,D,A,E,A,F,A,G</a:t>
            </a:r>
          </a:p>
        </p:txBody>
      </p:sp>
      <p:sp>
        <p:nvSpPr>
          <p:cNvPr id="1079316" name="Rectangle 2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701" name="Text Box 21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29702" name="Text Box 22"/>
          <p:cNvSpPr txBox="1">
            <a:spLocks noChangeArrowheads="1"/>
          </p:cNvSpPr>
          <p:nvPr/>
        </p:nvSpPr>
        <p:spPr bwMode="auto">
          <a:xfrm>
            <a:off x="136525" y="844550"/>
            <a:ext cx="8778875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/>
              <a:t>★</a:t>
            </a:r>
            <a:r>
              <a:rPr lang="zh-CN" altLang="en-US" b="1" dirty="0">
                <a:latin typeface="宋体" pitchFamily="2" charset="-122"/>
              </a:rPr>
              <a:t>交换机维护一个轮询表，表中给出轮询结点的顺序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优先级）；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交换机根据轮询表，依次通知结点发送数据；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如果结点有数据发送，则数据发送给</a:t>
            </a:r>
            <a:r>
              <a:rPr lang="zh-CN" altLang="en-US" b="1" dirty="0" smtClean="0">
                <a:latin typeface="宋体" pitchFamily="2" charset="-122"/>
              </a:rPr>
              <a:t>交换机（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存储</a:t>
            </a:r>
            <a:r>
              <a:rPr lang="zh-CN" altLang="en-US" b="1" dirty="0" smtClean="0">
                <a:latin typeface="宋体" pitchFamily="2" charset="-122"/>
              </a:rPr>
              <a:t>）；</a:t>
            </a:r>
            <a:r>
              <a:rPr lang="zh-CN" altLang="en-US" b="1" dirty="0">
                <a:latin typeface="宋体" pitchFamily="2" charset="-122"/>
              </a:rPr>
              <a:t>交换机根据地址信息，将数据转发给某个或者某些接收</a:t>
            </a:r>
            <a:r>
              <a:rPr lang="zh-CN" altLang="en-US" b="1" dirty="0" smtClean="0">
                <a:latin typeface="宋体" pitchFamily="2" charset="-122"/>
              </a:rPr>
              <a:t>结点（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转发</a:t>
            </a:r>
            <a:r>
              <a:rPr lang="zh-CN" altLang="en-US" b="1" dirty="0" smtClean="0">
                <a:latin typeface="宋体" pitchFamily="2" charset="-122"/>
              </a:rPr>
              <a:t>）；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传输延迟较大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数据交换包括“结点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交换机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结点”的两次转发过程；</a:t>
            </a:r>
          </a:p>
        </p:txBody>
      </p:sp>
      <p:sp>
        <p:nvSpPr>
          <p:cNvPr id="29703" name="Text Box 23"/>
          <p:cNvSpPr txBox="1">
            <a:spLocks noChangeArrowheads="1"/>
          </p:cNvSpPr>
          <p:nvPr/>
        </p:nvSpPr>
        <p:spPr bwMode="auto">
          <a:xfrm>
            <a:off x="107950" y="115888"/>
            <a:ext cx="38877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轮询工作方式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8600" y="866775"/>
            <a:ext cx="86868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</a:rPr>
              <a:t>轮询与电路交换相结合的工作方式；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</a:rPr>
              <a:t>交换机按优先级轮询每个交换端口，端口附接的结点有数据发送，根据地址，采用电路硬件交换方式直接</a:t>
            </a:r>
            <a:r>
              <a:rPr lang="zh-CN" altLang="en-US" b="1" dirty="0" smtClean="0">
                <a:latin typeface="宋体" pitchFamily="2" charset="-122"/>
              </a:rPr>
              <a:t>传输（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无存储</a:t>
            </a:r>
            <a:r>
              <a:rPr lang="zh-CN" altLang="en-US" b="1" dirty="0" smtClean="0">
                <a:latin typeface="宋体" pitchFamily="2" charset="-122"/>
              </a:rPr>
              <a:t>）。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514600" y="2743200"/>
            <a:ext cx="4060825" cy="1828800"/>
            <a:chOff x="1728" y="2352"/>
            <a:chExt cx="2558" cy="1152"/>
          </a:xfrm>
        </p:grpSpPr>
        <p:sp>
          <p:nvSpPr>
            <p:cNvPr id="30728" name="Rectangle 4"/>
            <p:cNvSpPr>
              <a:spLocks noChangeArrowheads="1"/>
            </p:cNvSpPr>
            <p:nvPr/>
          </p:nvSpPr>
          <p:spPr bwMode="auto">
            <a:xfrm>
              <a:off x="1728" y="2352"/>
              <a:ext cx="2496" cy="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Line 5"/>
            <p:cNvSpPr>
              <a:spLocks noChangeShapeType="1"/>
            </p:cNvSpPr>
            <p:nvPr/>
          </p:nvSpPr>
          <p:spPr bwMode="auto">
            <a:xfrm>
              <a:off x="1893" y="2685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Line 6"/>
            <p:cNvSpPr>
              <a:spLocks noChangeShapeType="1"/>
            </p:cNvSpPr>
            <p:nvPr/>
          </p:nvSpPr>
          <p:spPr bwMode="auto">
            <a:xfrm>
              <a:off x="2390" y="2685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7"/>
            <p:cNvSpPr>
              <a:spLocks noChangeShapeType="1"/>
            </p:cNvSpPr>
            <p:nvPr/>
          </p:nvSpPr>
          <p:spPr bwMode="auto">
            <a:xfrm>
              <a:off x="2804" y="2685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Line 8"/>
            <p:cNvSpPr>
              <a:spLocks noChangeShapeType="1"/>
            </p:cNvSpPr>
            <p:nvPr/>
          </p:nvSpPr>
          <p:spPr bwMode="auto">
            <a:xfrm>
              <a:off x="3217" y="2685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9"/>
            <p:cNvSpPr>
              <a:spLocks noChangeShapeType="1"/>
            </p:cNvSpPr>
            <p:nvPr/>
          </p:nvSpPr>
          <p:spPr bwMode="auto">
            <a:xfrm>
              <a:off x="3631" y="2685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10"/>
            <p:cNvSpPr>
              <a:spLocks noChangeShapeType="1"/>
            </p:cNvSpPr>
            <p:nvPr/>
          </p:nvSpPr>
          <p:spPr bwMode="auto">
            <a:xfrm>
              <a:off x="4045" y="2685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Rectangle 11"/>
            <p:cNvSpPr>
              <a:spLocks noChangeArrowheads="1"/>
            </p:cNvSpPr>
            <p:nvPr/>
          </p:nvSpPr>
          <p:spPr bwMode="auto">
            <a:xfrm>
              <a:off x="1811" y="2619"/>
              <a:ext cx="165" cy="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Rectangle 12"/>
            <p:cNvSpPr>
              <a:spLocks noChangeArrowheads="1"/>
            </p:cNvSpPr>
            <p:nvPr/>
          </p:nvSpPr>
          <p:spPr bwMode="auto">
            <a:xfrm>
              <a:off x="2307" y="2619"/>
              <a:ext cx="166" cy="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Rectangle 13"/>
            <p:cNvSpPr>
              <a:spLocks noChangeArrowheads="1"/>
            </p:cNvSpPr>
            <p:nvPr/>
          </p:nvSpPr>
          <p:spPr bwMode="auto">
            <a:xfrm>
              <a:off x="2721" y="2619"/>
              <a:ext cx="166" cy="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Rectangle 14"/>
            <p:cNvSpPr>
              <a:spLocks noChangeArrowheads="1"/>
            </p:cNvSpPr>
            <p:nvPr/>
          </p:nvSpPr>
          <p:spPr bwMode="auto">
            <a:xfrm>
              <a:off x="3135" y="2619"/>
              <a:ext cx="165" cy="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Rectangle 15"/>
            <p:cNvSpPr>
              <a:spLocks noChangeArrowheads="1"/>
            </p:cNvSpPr>
            <p:nvPr/>
          </p:nvSpPr>
          <p:spPr bwMode="auto">
            <a:xfrm>
              <a:off x="3549" y="2619"/>
              <a:ext cx="165" cy="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3962" y="2619"/>
              <a:ext cx="166" cy="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17"/>
            <p:cNvSpPr>
              <a:spLocks noChangeShapeType="1"/>
            </p:cNvSpPr>
            <p:nvPr/>
          </p:nvSpPr>
          <p:spPr bwMode="auto">
            <a:xfrm flipV="1">
              <a:off x="2390" y="2485"/>
              <a:ext cx="0" cy="13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18"/>
            <p:cNvSpPr>
              <a:spLocks noChangeShapeType="1"/>
            </p:cNvSpPr>
            <p:nvPr/>
          </p:nvSpPr>
          <p:spPr bwMode="auto">
            <a:xfrm>
              <a:off x="2390" y="2485"/>
              <a:ext cx="8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19"/>
            <p:cNvSpPr>
              <a:spLocks noChangeShapeType="1"/>
            </p:cNvSpPr>
            <p:nvPr/>
          </p:nvSpPr>
          <p:spPr bwMode="auto">
            <a:xfrm>
              <a:off x="3218" y="2485"/>
              <a:ext cx="0" cy="13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20"/>
            <p:cNvSpPr>
              <a:spLocks noChangeShapeType="1"/>
            </p:cNvSpPr>
            <p:nvPr/>
          </p:nvSpPr>
          <p:spPr bwMode="auto">
            <a:xfrm>
              <a:off x="1894" y="2419"/>
              <a:ext cx="0" cy="2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Line 21"/>
            <p:cNvSpPr>
              <a:spLocks noChangeShapeType="1"/>
            </p:cNvSpPr>
            <p:nvPr/>
          </p:nvSpPr>
          <p:spPr bwMode="auto">
            <a:xfrm>
              <a:off x="1894" y="2419"/>
              <a:ext cx="91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>
              <a:off x="2804" y="2419"/>
              <a:ext cx="0" cy="2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47" name="Picture 2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2" y="3072"/>
              <a:ext cx="350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8" name="Picture 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42" y="3072"/>
              <a:ext cx="350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49" name="Picture 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74" y="3072"/>
              <a:ext cx="350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0" name="Picture 2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2" y="3072"/>
              <a:ext cx="350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1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4" y="3072"/>
              <a:ext cx="350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52" name="Picture 2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6" y="3072"/>
              <a:ext cx="350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080349" name="Rectangle 2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5" name="Text Box 30"/>
          <p:cNvSpPr txBox="1">
            <a:spLocks noChangeArrowheads="1"/>
          </p:cNvSpPr>
          <p:nvPr/>
        </p:nvSpPr>
        <p:spPr bwMode="auto">
          <a:xfrm>
            <a:off x="334963" y="5029200"/>
            <a:ext cx="84280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b="1">
                <a:latin typeface="楷体"/>
                <a:ea typeface="楷体"/>
                <a:cs typeface="楷体"/>
              </a:rPr>
              <a:t>传统的星形网络的优点：控制简单，易于实现；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b="1">
                <a:latin typeface="楷体"/>
                <a:ea typeface="楷体"/>
                <a:cs typeface="楷体"/>
              </a:rPr>
              <a:t>  弱点：交换机</a:t>
            </a:r>
            <a:r>
              <a:rPr lang="en-US" altLang="zh-CN" b="1">
                <a:ea typeface="楷体"/>
                <a:cs typeface="楷体"/>
              </a:rPr>
              <a:t>—</a:t>
            </a:r>
            <a:r>
              <a:rPr lang="zh-CN" altLang="en-US" b="1">
                <a:latin typeface="楷体"/>
                <a:ea typeface="楷体"/>
                <a:cs typeface="楷体"/>
              </a:rPr>
              <a:t>星形网络的瓶颈，控制关系限制了性能；</a:t>
            </a:r>
          </a:p>
        </p:txBody>
      </p:sp>
      <p:sp>
        <p:nvSpPr>
          <p:cNvPr id="30726" name="Text Box 31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30727" name="Text Box 32"/>
          <p:cNvSpPr txBox="1">
            <a:spLocks noChangeArrowheads="1"/>
          </p:cNvSpPr>
          <p:nvPr/>
        </p:nvSpPr>
        <p:spPr bwMode="auto">
          <a:xfrm>
            <a:off x="206375" y="44450"/>
            <a:ext cx="45815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请求优先级工作方式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2117725" y="4365625"/>
            <a:ext cx="4038600" cy="1447800"/>
            <a:chOff x="1536" y="3312"/>
            <a:chExt cx="2544" cy="912"/>
          </a:xfrm>
        </p:grpSpPr>
        <p:sp>
          <p:nvSpPr>
            <p:cNvPr id="31751" name="Line 3"/>
            <p:cNvSpPr>
              <a:spLocks noChangeShapeType="1"/>
            </p:cNvSpPr>
            <p:nvPr/>
          </p:nvSpPr>
          <p:spPr bwMode="auto">
            <a:xfrm>
              <a:off x="1584" y="3831"/>
              <a:ext cx="2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Rectangle 4"/>
            <p:cNvSpPr>
              <a:spLocks noChangeArrowheads="1"/>
            </p:cNvSpPr>
            <p:nvPr/>
          </p:nvSpPr>
          <p:spPr bwMode="auto">
            <a:xfrm>
              <a:off x="1536" y="3792"/>
              <a:ext cx="75" cy="1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Rectangle 5"/>
            <p:cNvSpPr>
              <a:spLocks noChangeArrowheads="1"/>
            </p:cNvSpPr>
            <p:nvPr/>
          </p:nvSpPr>
          <p:spPr bwMode="auto">
            <a:xfrm>
              <a:off x="4001" y="3792"/>
              <a:ext cx="79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6"/>
            <p:cNvSpPr>
              <a:spLocks noChangeShapeType="1"/>
            </p:cNvSpPr>
            <p:nvPr/>
          </p:nvSpPr>
          <p:spPr bwMode="auto">
            <a:xfrm>
              <a:off x="1872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7"/>
            <p:cNvSpPr>
              <a:spLocks noChangeShapeType="1"/>
            </p:cNvSpPr>
            <p:nvPr/>
          </p:nvSpPr>
          <p:spPr bwMode="auto">
            <a:xfrm>
              <a:off x="2327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8"/>
            <p:cNvSpPr>
              <a:spLocks noChangeShapeType="1"/>
            </p:cNvSpPr>
            <p:nvPr/>
          </p:nvSpPr>
          <p:spPr bwMode="auto">
            <a:xfrm>
              <a:off x="2872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Line 9"/>
            <p:cNvSpPr>
              <a:spLocks noChangeShapeType="1"/>
            </p:cNvSpPr>
            <p:nvPr/>
          </p:nvSpPr>
          <p:spPr bwMode="auto">
            <a:xfrm>
              <a:off x="3325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Line 10"/>
            <p:cNvSpPr>
              <a:spLocks noChangeShapeType="1"/>
            </p:cNvSpPr>
            <p:nvPr/>
          </p:nvSpPr>
          <p:spPr bwMode="auto">
            <a:xfrm flipH="1">
              <a:off x="3792" y="35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Rectangle 11"/>
            <p:cNvSpPr>
              <a:spLocks noChangeArrowheads="1"/>
            </p:cNvSpPr>
            <p:nvPr/>
          </p:nvSpPr>
          <p:spPr bwMode="auto">
            <a:xfrm>
              <a:off x="1776" y="3314"/>
              <a:ext cx="257" cy="23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A</a:t>
              </a:r>
            </a:p>
          </p:txBody>
        </p:sp>
        <p:sp>
          <p:nvSpPr>
            <p:cNvPr id="31760" name="Rectangle 12"/>
            <p:cNvSpPr>
              <a:spLocks noChangeArrowheads="1"/>
            </p:cNvSpPr>
            <p:nvPr/>
          </p:nvSpPr>
          <p:spPr bwMode="auto">
            <a:xfrm>
              <a:off x="2223" y="3314"/>
              <a:ext cx="2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Rectangle 13"/>
            <p:cNvSpPr>
              <a:spLocks noChangeArrowheads="1"/>
            </p:cNvSpPr>
            <p:nvPr/>
          </p:nvSpPr>
          <p:spPr bwMode="auto">
            <a:xfrm>
              <a:off x="2767" y="3314"/>
              <a:ext cx="257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Rectangle 14"/>
            <p:cNvSpPr>
              <a:spLocks noChangeArrowheads="1"/>
            </p:cNvSpPr>
            <p:nvPr/>
          </p:nvSpPr>
          <p:spPr bwMode="auto">
            <a:xfrm>
              <a:off x="3245" y="3312"/>
              <a:ext cx="23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Rectangle 15"/>
            <p:cNvSpPr>
              <a:spLocks noChangeArrowheads="1"/>
            </p:cNvSpPr>
            <p:nvPr/>
          </p:nvSpPr>
          <p:spPr bwMode="auto">
            <a:xfrm>
              <a:off x="3683" y="3312"/>
              <a:ext cx="23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B</a:t>
              </a:r>
            </a:p>
          </p:txBody>
        </p:sp>
        <p:sp>
          <p:nvSpPr>
            <p:cNvPr id="31764" name="Rectangle 16"/>
            <p:cNvSpPr>
              <a:spLocks noChangeArrowheads="1"/>
            </p:cNvSpPr>
            <p:nvPr/>
          </p:nvSpPr>
          <p:spPr bwMode="auto">
            <a:xfrm>
              <a:off x="1920" y="3986"/>
              <a:ext cx="257" cy="23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C</a:t>
              </a:r>
            </a:p>
          </p:txBody>
        </p:sp>
        <p:sp>
          <p:nvSpPr>
            <p:cNvPr id="31765" name="Rectangle 17"/>
            <p:cNvSpPr>
              <a:spLocks noChangeArrowheads="1"/>
            </p:cNvSpPr>
            <p:nvPr/>
          </p:nvSpPr>
          <p:spPr bwMode="auto">
            <a:xfrm>
              <a:off x="2367" y="3986"/>
              <a:ext cx="2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Rectangle 18"/>
            <p:cNvSpPr>
              <a:spLocks noChangeArrowheads="1"/>
            </p:cNvSpPr>
            <p:nvPr/>
          </p:nvSpPr>
          <p:spPr bwMode="auto">
            <a:xfrm>
              <a:off x="2911" y="3986"/>
              <a:ext cx="257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Rectangle 19"/>
            <p:cNvSpPr>
              <a:spLocks noChangeArrowheads="1"/>
            </p:cNvSpPr>
            <p:nvPr/>
          </p:nvSpPr>
          <p:spPr bwMode="auto">
            <a:xfrm>
              <a:off x="3389" y="3984"/>
              <a:ext cx="23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20"/>
            <p:cNvSpPr>
              <a:spLocks noChangeShapeType="1"/>
            </p:cNvSpPr>
            <p:nvPr/>
          </p:nvSpPr>
          <p:spPr bwMode="auto">
            <a:xfrm>
              <a:off x="206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21"/>
            <p:cNvSpPr>
              <a:spLocks noChangeShapeType="1"/>
            </p:cNvSpPr>
            <p:nvPr/>
          </p:nvSpPr>
          <p:spPr bwMode="auto">
            <a:xfrm>
              <a:off x="2496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22"/>
            <p:cNvSpPr>
              <a:spLocks noChangeShapeType="1"/>
            </p:cNvSpPr>
            <p:nvPr/>
          </p:nvSpPr>
          <p:spPr bwMode="auto">
            <a:xfrm>
              <a:off x="302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23"/>
            <p:cNvSpPr>
              <a:spLocks noChangeShapeType="1"/>
            </p:cNvSpPr>
            <p:nvPr/>
          </p:nvSpPr>
          <p:spPr bwMode="auto">
            <a:xfrm>
              <a:off x="350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4"/>
            <p:cNvSpPr>
              <a:spLocks noChangeShapeType="1"/>
            </p:cNvSpPr>
            <p:nvPr/>
          </p:nvSpPr>
          <p:spPr bwMode="auto">
            <a:xfrm flipH="1">
              <a:off x="1632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25"/>
            <p:cNvSpPr>
              <a:spLocks noChangeShapeType="1"/>
            </p:cNvSpPr>
            <p:nvPr/>
          </p:nvSpPr>
          <p:spPr bwMode="auto">
            <a:xfrm>
              <a:off x="1920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26"/>
            <p:cNvSpPr>
              <a:spLocks noChangeShapeType="1"/>
            </p:cNvSpPr>
            <p:nvPr/>
          </p:nvSpPr>
          <p:spPr bwMode="auto">
            <a:xfrm>
              <a:off x="3840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1371" name="Rectangle 2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48" name="Text Box 28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31749" name="Text Box 29"/>
          <p:cNvSpPr txBox="1">
            <a:spLocks noChangeArrowheads="1"/>
          </p:cNvSpPr>
          <p:nvPr/>
        </p:nvSpPr>
        <p:spPr bwMode="auto">
          <a:xfrm>
            <a:off x="273050" y="842963"/>
            <a:ext cx="83312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>
                <a:latin typeface="宋体" pitchFamily="2" charset="-122"/>
              </a:rPr>
              <a:t>4.3.1</a:t>
            </a:r>
            <a:r>
              <a:rPr lang="zh-CN" altLang="en-US" b="1" dirty="0">
                <a:latin typeface="宋体" pitchFamily="2" charset="-122"/>
              </a:rPr>
              <a:t>总线网结构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所有的结点通过专门的网卡附接到一条总线上；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所有结点的信息都发送到同一条总线上（冲突）；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所有结点都从同一媒体上收取信息（广播）；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为了防止信号反射，总线的两端采用终接器，吸收信号；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宋体" pitchFamily="2" charset="-122"/>
              </a:rPr>
              <a:t>  采用分布式方式进行工作，结点之间不存在控制的关系。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31750" name="Text Box 30"/>
          <p:cNvSpPr txBox="1">
            <a:spLocks noChangeArrowheads="1"/>
          </p:cNvSpPr>
          <p:nvPr/>
        </p:nvSpPr>
        <p:spPr bwMode="auto">
          <a:xfrm>
            <a:off x="250825" y="44450"/>
            <a:ext cx="304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4.3 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总线局域网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2117725" y="4365625"/>
            <a:ext cx="4038600" cy="1447800"/>
            <a:chOff x="1536" y="3312"/>
            <a:chExt cx="2544" cy="912"/>
          </a:xfrm>
        </p:grpSpPr>
        <p:sp>
          <p:nvSpPr>
            <p:cNvPr id="1045" name="Line 3"/>
            <p:cNvSpPr>
              <a:spLocks noChangeShapeType="1"/>
            </p:cNvSpPr>
            <p:nvPr/>
          </p:nvSpPr>
          <p:spPr bwMode="auto">
            <a:xfrm>
              <a:off x="1584" y="3831"/>
              <a:ext cx="2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Rectangle 4"/>
            <p:cNvSpPr>
              <a:spLocks noChangeArrowheads="1"/>
            </p:cNvSpPr>
            <p:nvPr/>
          </p:nvSpPr>
          <p:spPr bwMode="auto">
            <a:xfrm>
              <a:off x="1536" y="3792"/>
              <a:ext cx="75" cy="1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Rectangle 5"/>
            <p:cNvSpPr>
              <a:spLocks noChangeArrowheads="1"/>
            </p:cNvSpPr>
            <p:nvPr/>
          </p:nvSpPr>
          <p:spPr bwMode="auto">
            <a:xfrm>
              <a:off x="4001" y="3792"/>
              <a:ext cx="79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6"/>
            <p:cNvSpPr>
              <a:spLocks noChangeShapeType="1"/>
            </p:cNvSpPr>
            <p:nvPr/>
          </p:nvSpPr>
          <p:spPr bwMode="auto">
            <a:xfrm>
              <a:off x="1872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7"/>
            <p:cNvSpPr>
              <a:spLocks noChangeShapeType="1"/>
            </p:cNvSpPr>
            <p:nvPr/>
          </p:nvSpPr>
          <p:spPr bwMode="auto">
            <a:xfrm>
              <a:off x="2327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8"/>
            <p:cNvSpPr>
              <a:spLocks noChangeShapeType="1"/>
            </p:cNvSpPr>
            <p:nvPr/>
          </p:nvSpPr>
          <p:spPr bwMode="auto">
            <a:xfrm>
              <a:off x="2872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9"/>
            <p:cNvSpPr>
              <a:spLocks noChangeShapeType="1"/>
            </p:cNvSpPr>
            <p:nvPr/>
          </p:nvSpPr>
          <p:spPr bwMode="auto">
            <a:xfrm>
              <a:off x="3325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10"/>
            <p:cNvSpPr>
              <a:spLocks noChangeShapeType="1"/>
            </p:cNvSpPr>
            <p:nvPr/>
          </p:nvSpPr>
          <p:spPr bwMode="auto">
            <a:xfrm flipH="1">
              <a:off x="3792" y="35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Rectangle 11"/>
            <p:cNvSpPr>
              <a:spLocks noChangeArrowheads="1"/>
            </p:cNvSpPr>
            <p:nvPr/>
          </p:nvSpPr>
          <p:spPr bwMode="auto">
            <a:xfrm>
              <a:off x="1776" y="3314"/>
              <a:ext cx="257" cy="23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A</a:t>
              </a:r>
            </a:p>
          </p:txBody>
        </p:sp>
        <p:sp>
          <p:nvSpPr>
            <p:cNvPr id="1054" name="Rectangle 12"/>
            <p:cNvSpPr>
              <a:spLocks noChangeArrowheads="1"/>
            </p:cNvSpPr>
            <p:nvPr/>
          </p:nvSpPr>
          <p:spPr bwMode="auto">
            <a:xfrm>
              <a:off x="2223" y="3314"/>
              <a:ext cx="2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Rectangle 13"/>
            <p:cNvSpPr>
              <a:spLocks noChangeArrowheads="1"/>
            </p:cNvSpPr>
            <p:nvPr/>
          </p:nvSpPr>
          <p:spPr bwMode="auto">
            <a:xfrm>
              <a:off x="2767" y="3314"/>
              <a:ext cx="257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Rectangle 14"/>
            <p:cNvSpPr>
              <a:spLocks noChangeArrowheads="1"/>
            </p:cNvSpPr>
            <p:nvPr/>
          </p:nvSpPr>
          <p:spPr bwMode="auto">
            <a:xfrm>
              <a:off x="3245" y="3312"/>
              <a:ext cx="23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Rectangle 15"/>
            <p:cNvSpPr>
              <a:spLocks noChangeArrowheads="1"/>
            </p:cNvSpPr>
            <p:nvPr/>
          </p:nvSpPr>
          <p:spPr bwMode="auto">
            <a:xfrm>
              <a:off x="3683" y="3312"/>
              <a:ext cx="23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B</a:t>
              </a:r>
            </a:p>
          </p:txBody>
        </p:sp>
        <p:sp>
          <p:nvSpPr>
            <p:cNvPr id="1058" name="Rectangle 16"/>
            <p:cNvSpPr>
              <a:spLocks noChangeArrowheads="1"/>
            </p:cNvSpPr>
            <p:nvPr/>
          </p:nvSpPr>
          <p:spPr bwMode="auto">
            <a:xfrm>
              <a:off x="1920" y="3986"/>
              <a:ext cx="257" cy="23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C</a:t>
              </a:r>
            </a:p>
          </p:txBody>
        </p:sp>
        <p:sp>
          <p:nvSpPr>
            <p:cNvPr id="1059" name="Rectangle 17"/>
            <p:cNvSpPr>
              <a:spLocks noChangeArrowheads="1"/>
            </p:cNvSpPr>
            <p:nvPr/>
          </p:nvSpPr>
          <p:spPr bwMode="auto">
            <a:xfrm>
              <a:off x="2367" y="3986"/>
              <a:ext cx="2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Rectangle 18"/>
            <p:cNvSpPr>
              <a:spLocks noChangeArrowheads="1"/>
            </p:cNvSpPr>
            <p:nvPr/>
          </p:nvSpPr>
          <p:spPr bwMode="auto">
            <a:xfrm>
              <a:off x="2911" y="3986"/>
              <a:ext cx="257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Rectangle 19"/>
            <p:cNvSpPr>
              <a:spLocks noChangeArrowheads="1"/>
            </p:cNvSpPr>
            <p:nvPr/>
          </p:nvSpPr>
          <p:spPr bwMode="auto">
            <a:xfrm>
              <a:off x="3389" y="3984"/>
              <a:ext cx="23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Line 20"/>
            <p:cNvSpPr>
              <a:spLocks noChangeShapeType="1"/>
            </p:cNvSpPr>
            <p:nvPr/>
          </p:nvSpPr>
          <p:spPr bwMode="auto">
            <a:xfrm>
              <a:off x="206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Line 21"/>
            <p:cNvSpPr>
              <a:spLocks noChangeShapeType="1"/>
            </p:cNvSpPr>
            <p:nvPr/>
          </p:nvSpPr>
          <p:spPr bwMode="auto">
            <a:xfrm>
              <a:off x="2496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Line 22"/>
            <p:cNvSpPr>
              <a:spLocks noChangeShapeType="1"/>
            </p:cNvSpPr>
            <p:nvPr/>
          </p:nvSpPr>
          <p:spPr bwMode="auto">
            <a:xfrm>
              <a:off x="302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23"/>
            <p:cNvSpPr>
              <a:spLocks noChangeShapeType="1"/>
            </p:cNvSpPr>
            <p:nvPr/>
          </p:nvSpPr>
          <p:spPr bwMode="auto">
            <a:xfrm>
              <a:off x="350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Line 24"/>
            <p:cNvSpPr>
              <a:spLocks noChangeShapeType="1"/>
            </p:cNvSpPr>
            <p:nvPr/>
          </p:nvSpPr>
          <p:spPr bwMode="auto">
            <a:xfrm flipH="1">
              <a:off x="1632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7" name="Line 25"/>
            <p:cNvSpPr>
              <a:spLocks noChangeShapeType="1"/>
            </p:cNvSpPr>
            <p:nvPr/>
          </p:nvSpPr>
          <p:spPr bwMode="auto">
            <a:xfrm>
              <a:off x="1920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Line 26"/>
            <p:cNvSpPr>
              <a:spLocks noChangeShapeType="1"/>
            </p:cNvSpPr>
            <p:nvPr/>
          </p:nvSpPr>
          <p:spPr bwMode="auto">
            <a:xfrm>
              <a:off x="3840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5163" name="Rectangle 2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Text Box 28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1030" name="Text Box 29"/>
          <p:cNvSpPr txBox="1">
            <a:spLocks noChangeArrowheads="1"/>
          </p:cNvSpPr>
          <p:nvPr/>
        </p:nvSpPr>
        <p:spPr bwMode="auto">
          <a:xfrm>
            <a:off x="273050" y="842963"/>
            <a:ext cx="8331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b="1">
                <a:latin typeface="宋体" pitchFamily="2" charset="-122"/>
              </a:rPr>
              <a:t>4.3.1</a:t>
            </a:r>
            <a:r>
              <a:rPr lang="zh-CN" altLang="en-US" b="1">
                <a:latin typeface="宋体" pitchFamily="2" charset="-122"/>
              </a:rPr>
              <a:t>总线网结构</a:t>
            </a:r>
            <a:endParaRPr lang="zh-CN" altLang="en-US" sz="2000" b="1">
              <a:latin typeface="宋体" pitchFamily="2" charset="-122"/>
            </a:endParaRPr>
          </a:p>
        </p:txBody>
      </p:sp>
      <p:sp>
        <p:nvSpPr>
          <p:cNvPr id="1031" name="Text Box 30"/>
          <p:cNvSpPr txBox="1">
            <a:spLocks noChangeArrowheads="1"/>
          </p:cNvSpPr>
          <p:nvPr/>
        </p:nvSpPr>
        <p:spPr bwMode="auto">
          <a:xfrm>
            <a:off x="250825" y="44450"/>
            <a:ext cx="304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4.3 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总线局域网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032" name="Line 31"/>
          <p:cNvSpPr>
            <a:spLocks noChangeShapeType="1"/>
          </p:cNvSpPr>
          <p:nvPr/>
        </p:nvSpPr>
        <p:spPr bwMode="auto">
          <a:xfrm flipV="1">
            <a:off x="1258888" y="3571875"/>
            <a:ext cx="136842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32"/>
          <p:cNvSpPr>
            <a:spLocks noChangeArrowheads="1"/>
          </p:cNvSpPr>
          <p:nvPr/>
        </p:nvSpPr>
        <p:spPr bwMode="auto">
          <a:xfrm>
            <a:off x="1411288" y="3432175"/>
            <a:ext cx="228600" cy="228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Rectangle 34"/>
          <p:cNvSpPr>
            <a:spLocks noChangeArrowheads="1"/>
          </p:cNvSpPr>
          <p:nvPr/>
        </p:nvSpPr>
        <p:spPr bwMode="auto">
          <a:xfrm>
            <a:off x="1639888" y="2365375"/>
            <a:ext cx="2286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6" name="Rectangle 35"/>
          <p:cNvSpPr>
            <a:spLocks noChangeArrowheads="1"/>
          </p:cNvSpPr>
          <p:nvPr/>
        </p:nvSpPr>
        <p:spPr bwMode="auto">
          <a:xfrm>
            <a:off x="1487488" y="2060575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7" name="Line 36"/>
          <p:cNvSpPr>
            <a:spLocks noChangeShapeType="1"/>
          </p:cNvSpPr>
          <p:nvPr/>
        </p:nvSpPr>
        <p:spPr bwMode="auto">
          <a:xfrm>
            <a:off x="1868488" y="25177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Text Box 37"/>
          <p:cNvSpPr txBox="1">
            <a:spLocks noChangeArrowheads="1"/>
          </p:cNvSpPr>
          <p:nvPr/>
        </p:nvSpPr>
        <p:spPr bwMode="auto">
          <a:xfrm>
            <a:off x="2247900" y="24558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>
                <a:latin typeface="楷体"/>
                <a:ea typeface="楷体"/>
                <a:cs typeface="楷体"/>
              </a:rPr>
              <a:t>网卡</a:t>
            </a:r>
          </a:p>
        </p:txBody>
      </p:sp>
      <p:sp>
        <p:nvSpPr>
          <p:cNvPr id="1039" name="Text Box 38"/>
          <p:cNvSpPr txBox="1">
            <a:spLocks noChangeArrowheads="1"/>
          </p:cNvSpPr>
          <p:nvPr/>
        </p:nvSpPr>
        <p:spPr bwMode="auto">
          <a:xfrm>
            <a:off x="34925" y="320675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>
                <a:latin typeface="楷体"/>
                <a:ea typeface="楷体"/>
                <a:cs typeface="楷体"/>
              </a:rPr>
              <a:t>媒体附接器</a:t>
            </a:r>
          </a:p>
        </p:txBody>
      </p:sp>
      <p:sp>
        <p:nvSpPr>
          <p:cNvPr id="1040" name="Text Box 39"/>
          <p:cNvSpPr txBox="1">
            <a:spLocks noChangeArrowheads="1"/>
          </p:cNvSpPr>
          <p:nvPr/>
        </p:nvSpPr>
        <p:spPr bwMode="auto">
          <a:xfrm>
            <a:off x="1763713" y="35845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>
                <a:latin typeface="楷体"/>
                <a:ea typeface="楷体"/>
                <a:cs typeface="楷体"/>
              </a:rPr>
              <a:t>总线</a:t>
            </a:r>
          </a:p>
        </p:txBody>
      </p:sp>
      <p:sp>
        <p:nvSpPr>
          <p:cNvPr id="1041" name="Oval 40"/>
          <p:cNvSpPr>
            <a:spLocks noChangeArrowheads="1"/>
          </p:cNvSpPr>
          <p:nvPr/>
        </p:nvSpPr>
        <p:spPr bwMode="auto">
          <a:xfrm>
            <a:off x="2411413" y="4076700"/>
            <a:ext cx="576262" cy="136842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042" name="Line 41"/>
          <p:cNvSpPr>
            <a:spLocks noChangeShapeType="1"/>
          </p:cNvSpPr>
          <p:nvPr/>
        </p:nvSpPr>
        <p:spPr bwMode="auto">
          <a:xfrm flipH="1" flipV="1">
            <a:off x="1979613" y="4005263"/>
            <a:ext cx="431800" cy="5032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3" name="Oval 42"/>
          <p:cNvSpPr>
            <a:spLocks noChangeArrowheads="1"/>
          </p:cNvSpPr>
          <p:nvPr/>
        </p:nvSpPr>
        <p:spPr bwMode="auto">
          <a:xfrm>
            <a:off x="1042988" y="1628775"/>
            <a:ext cx="1225550" cy="223202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044" name="Line 43"/>
          <p:cNvSpPr>
            <a:spLocks noChangeShapeType="1"/>
          </p:cNvSpPr>
          <p:nvPr/>
        </p:nvSpPr>
        <p:spPr bwMode="auto">
          <a:xfrm flipH="1">
            <a:off x="900113" y="3644900"/>
            <a:ext cx="576262" cy="720725"/>
          </a:xfrm>
          <a:prstGeom prst="line">
            <a:avLst/>
          </a:prstGeom>
          <a:noFill/>
          <a:ln w="28575">
            <a:solidFill>
              <a:srgbClr val="0070C0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" name="Object 44"/>
          <p:cNvGraphicFramePr>
            <a:graphicFrameLocks noChangeAspect="1"/>
          </p:cNvGraphicFramePr>
          <p:nvPr>
            <p:ph/>
          </p:nvPr>
        </p:nvGraphicFramePr>
        <p:xfrm>
          <a:off x="179388" y="4292600"/>
          <a:ext cx="1497012" cy="1412875"/>
        </p:xfrm>
        <a:graphic>
          <a:graphicData uri="http://schemas.openxmlformats.org/presentationml/2006/ole">
            <p:oleObj spid="_x0000_s1026" name="Image" r:id="rId3" imgW="2273016" imgH="2146032" progId="">
              <p:embed/>
            </p:oleObj>
          </a:graphicData>
        </a:graphic>
      </p:graphicFrame>
      <p:sp>
        <p:nvSpPr>
          <p:cNvPr id="45" name="任意多边形 44"/>
          <p:cNvSpPr/>
          <p:nvPr/>
        </p:nvSpPr>
        <p:spPr bwMode="auto">
          <a:xfrm>
            <a:off x="1504800" y="2656800"/>
            <a:ext cx="230400" cy="792000"/>
          </a:xfrm>
          <a:custGeom>
            <a:avLst/>
            <a:gdLst>
              <a:gd name="connsiteX0" fmla="*/ 14400 w 230400"/>
              <a:gd name="connsiteY0" fmla="*/ 792000 h 792000"/>
              <a:gd name="connsiteX1" fmla="*/ 36000 w 230400"/>
              <a:gd name="connsiteY1" fmla="*/ 403200 h 792000"/>
              <a:gd name="connsiteX2" fmla="*/ 230400 w 230400"/>
              <a:gd name="connsiteY2" fmla="*/ 0 h 792000"/>
              <a:gd name="connsiteX3" fmla="*/ 230400 w 230400"/>
              <a:gd name="connsiteY3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00" h="792000">
                <a:moveTo>
                  <a:pt x="14400" y="792000"/>
                </a:moveTo>
                <a:cubicBezTo>
                  <a:pt x="7200" y="663600"/>
                  <a:pt x="0" y="535200"/>
                  <a:pt x="36000" y="403200"/>
                </a:cubicBezTo>
                <a:cubicBezTo>
                  <a:pt x="72000" y="271200"/>
                  <a:pt x="230400" y="0"/>
                  <a:pt x="230400" y="0"/>
                </a:cubicBezTo>
                <a:lnTo>
                  <a:pt x="23040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 bwMode="auto">
          <a:xfrm>
            <a:off x="2887628" y="785794"/>
            <a:ext cx="3357586" cy="33575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17725" y="4365625"/>
            <a:ext cx="4038600" cy="1447800"/>
            <a:chOff x="1536" y="3312"/>
            <a:chExt cx="2544" cy="912"/>
          </a:xfrm>
        </p:grpSpPr>
        <p:sp>
          <p:nvSpPr>
            <p:cNvPr id="1045" name="Line 3"/>
            <p:cNvSpPr>
              <a:spLocks noChangeShapeType="1"/>
            </p:cNvSpPr>
            <p:nvPr/>
          </p:nvSpPr>
          <p:spPr bwMode="auto">
            <a:xfrm>
              <a:off x="1584" y="3831"/>
              <a:ext cx="2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Rectangle 4"/>
            <p:cNvSpPr>
              <a:spLocks noChangeArrowheads="1"/>
            </p:cNvSpPr>
            <p:nvPr/>
          </p:nvSpPr>
          <p:spPr bwMode="auto">
            <a:xfrm>
              <a:off x="1536" y="3792"/>
              <a:ext cx="75" cy="10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Rectangle 5"/>
            <p:cNvSpPr>
              <a:spLocks noChangeArrowheads="1"/>
            </p:cNvSpPr>
            <p:nvPr/>
          </p:nvSpPr>
          <p:spPr bwMode="auto">
            <a:xfrm>
              <a:off x="4001" y="3792"/>
              <a:ext cx="79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6"/>
            <p:cNvSpPr>
              <a:spLocks noChangeShapeType="1"/>
            </p:cNvSpPr>
            <p:nvPr/>
          </p:nvSpPr>
          <p:spPr bwMode="auto">
            <a:xfrm>
              <a:off x="1872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7"/>
            <p:cNvSpPr>
              <a:spLocks noChangeShapeType="1"/>
            </p:cNvSpPr>
            <p:nvPr/>
          </p:nvSpPr>
          <p:spPr bwMode="auto">
            <a:xfrm>
              <a:off x="2327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8"/>
            <p:cNvSpPr>
              <a:spLocks noChangeShapeType="1"/>
            </p:cNvSpPr>
            <p:nvPr/>
          </p:nvSpPr>
          <p:spPr bwMode="auto">
            <a:xfrm>
              <a:off x="2872" y="355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9"/>
            <p:cNvSpPr>
              <a:spLocks noChangeShapeType="1"/>
            </p:cNvSpPr>
            <p:nvPr/>
          </p:nvSpPr>
          <p:spPr bwMode="auto">
            <a:xfrm>
              <a:off x="3325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10"/>
            <p:cNvSpPr>
              <a:spLocks noChangeShapeType="1"/>
            </p:cNvSpPr>
            <p:nvPr/>
          </p:nvSpPr>
          <p:spPr bwMode="auto">
            <a:xfrm flipH="1">
              <a:off x="3792" y="354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Rectangle 11"/>
            <p:cNvSpPr>
              <a:spLocks noChangeArrowheads="1"/>
            </p:cNvSpPr>
            <p:nvPr/>
          </p:nvSpPr>
          <p:spPr bwMode="auto">
            <a:xfrm>
              <a:off x="1776" y="3314"/>
              <a:ext cx="257" cy="23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A</a:t>
              </a:r>
            </a:p>
          </p:txBody>
        </p:sp>
        <p:sp>
          <p:nvSpPr>
            <p:cNvPr id="1054" name="Rectangle 12"/>
            <p:cNvSpPr>
              <a:spLocks noChangeArrowheads="1"/>
            </p:cNvSpPr>
            <p:nvPr/>
          </p:nvSpPr>
          <p:spPr bwMode="auto">
            <a:xfrm>
              <a:off x="2223" y="3314"/>
              <a:ext cx="2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Rectangle 13"/>
            <p:cNvSpPr>
              <a:spLocks noChangeArrowheads="1"/>
            </p:cNvSpPr>
            <p:nvPr/>
          </p:nvSpPr>
          <p:spPr bwMode="auto">
            <a:xfrm>
              <a:off x="2767" y="3314"/>
              <a:ext cx="257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Rectangle 14"/>
            <p:cNvSpPr>
              <a:spLocks noChangeArrowheads="1"/>
            </p:cNvSpPr>
            <p:nvPr/>
          </p:nvSpPr>
          <p:spPr bwMode="auto">
            <a:xfrm>
              <a:off x="3245" y="3312"/>
              <a:ext cx="23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Rectangle 15"/>
            <p:cNvSpPr>
              <a:spLocks noChangeArrowheads="1"/>
            </p:cNvSpPr>
            <p:nvPr/>
          </p:nvSpPr>
          <p:spPr bwMode="auto">
            <a:xfrm>
              <a:off x="3683" y="3312"/>
              <a:ext cx="23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B</a:t>
              </a:r>
            </a:p>
          </p:txBody>
        </p:sp>
        <p:sp>
          <p:nvSpPr>
            <p:cNvPr id="1058" name="Rectangle 16"/>
            <p:cNvSpPr>
              <a:spLocks noChangeArrowheads="1"/>
            </p:cNvSpPr>
            <p:nvPr/>
          </p:nvSpPr>
          <p:spPr bwMode="auto">
            <a:xfrm>
              <a:off x="1920" y="3986"/>
              <a:ext cx="257" cy="23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/>
                  <a:ea typeface="楷体"/>
                  <a:cs typeface="楷体"/>
                </a:rPr>
                <a:t>C</a:t>
              </a:r>
            </a:p>
          </p:txBody>
        </p:sp>
        <p:sp>
          <p:nvSpPr>
            <p:cNvPr id="1059" name="Rectangle 17"/>
            <p:cNvSpPr>
              <a:spLocks noChangeArrowheads="1"/>
            </p:cNvSpPr>
            <p:nvPr/>
          </p:nvSpPr>
          <p:spPr bwMode="auto">
            <a:xfrm>
              <a:off x="2367" y="3986"/>
              <a:ext cx="2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Rectangle 18"/>
            <p:cNvSpPr>
              <a:spLocks noChangeArrowheads="1"/>
            </p:cNvSpPr>
            <p:nvPr/>
          </p:nvSpPr>
          <p:spPr bwMode="auto">
            <a:xfrm>
              <a:off x="2911" y="3986"/>
              <a:ext cx="257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Rectangle 19"/>
            <p:cNvSpPr>
              <a:spLocks noChangeArrowheads="1"/>
            </p:cNvSpPr>
            <p:nvPr/>
          </p:nvSpPr>
          <p:spPr bwMode="auto">
            <a:xfrm>
              <a:off x="3389" y="3984"/>
              <a:ext cx="239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Line 20"/>
            <p:cNvSpPr>
              <a:spLocks noChangeShapeType="1"/>
            </p:cNvSpPr>
            <p:nvPr/>
          </p:nvSpPr>
          <p:spPr bwMode="auto">
            <a:xfrm>
              <a:off x="206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Line 21"/>
            <p:cNvSpPr>
              <a:spLocks noChangeShapeType="1"/>
            </p:cNvSpPr>
            <p:nvPr/>
          </p:nvSpPr>
          <p:spPr bwMode="auto">
            <a:xfrm>
              <a:off x="2496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Line 22"/>
            <p:cNvSpPr>
              <a:spLocks noChangeShapeType="1"/>
            </p:cNvSpPr>
            <p:nvPr/>
          </p:nvSpPr>
          <p:spPr bwMode="auto">
            <a:xfrm>
              <a:off x="302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23"/>
            <p:cNvSpPr>
              <a:spLocks noChangeShapeType="1"/>
            </p:cNvSpPr>
            <p:nvPr/>
          </p:nvSpPr>
          <p:spPr bwMode="auto">
            <a:xfrm>
              <a:off x="3504" y="38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Line 24"/>
            <p:cNvSpPr>
              <a:spLocks noChangeShapeType="1"/>
            </p:cNvSpPr>
            <p:nvPr/>
          </p:nvSpPr>
          <p:spPr bwMode="auto">
            <a:xfrm flipH="1">
              <a:off x="1632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7" name="Line 25"/>
            <p:cNvSpPr>
              <a:spLocks noChangeShapeType="1"/>
            </p:cNvSpPr>
            <p:nvPr/>
          </p:nvSpPr>
          <p:spPr bwMode="auto">
            <a:xfrm>
              <a:off x="1920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8" name="Line 26"/>
            <p:cNvSpPr>
              <a:spLocks noChangeShapeType="1"/>
            </p:cNvSpPr>
            <p:nvPr/>
          </p:nvSpPr>
          <p:spPr bwMode="auto">
            <a:xfrm>
              <a:off x="3840" y="37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5163" name="Rectangle 2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Text Box 28"/>
          <p:cNvSpPr txBox="1">
            <a:spLocks noChangeArrowheads="1"/>
          </p:cNvSpPr>
          <p:nvPr/>
        </p:nvSpPr>
        <p:spPr bwMode="auto">
          <a:xfrm>
            <a:off x="861060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</a:t>
            </a:r>
            <a:endParaRPr lang="en-US" altLang="zh-CN" dirty="0"/>
          </a:p>
        </p:txBody>
      </p:sp>
      <p:sp>
        <p:nvSpPr>
          <p:cNvPr id="1030" name="Text Box 29"/>
          <p:cNvSpPr txBox="1">
            <a:spLocks noChangeArrowheads="1"/>
          </p:cNvSpPr>
          <p:nvPr/>
        </p:nvSpPr>
        <p:spPr bwMode="auto">
          <a:xfrm>
            <a:off x="273050" y="842963"/>
            <a:ext cx="8331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b="1">
                <a:latin typeface="宋体" pitchFamily="2" charset="-122"/>
              </a:rPr>
              <a:t>4.3.1</a:t>
            </a:r>
            <a:r>
              <a:rPr lang="zh-CN" altLang="en-US" b="1">
                <a:latin typeface="宋体" pitchFamily="2" charset="-122"/>
              </a:rPr>
              <a:t>总线网结构</a:t>
            </a:r>
            <a:endParaRPr lang="zh-CN" altLang="en-US" sz="2000" b="1">
              <a:latin typeface="宋体" pitchFamily="2" charset="-122"/>
            </a:endParaRPr>
          </a:p>
        </p:txBody>
      </p:sp>
      <p:sp>
        <p:nvSpPr>
          <p:cNvPr id="1031" name="Text Box 30"/>
          <p:cNvSpPr txBox="1">
            <a:spLocks noChangeArrowheads="1"/>
          </p:cNvSpPr>
          <p:nvPr/>
        </p:nvSpPr>
        <p:spPr bwMode="auto">
          <a:xfrm>
            <a:off x="250825" y="44450"/>
            <a:ext cx="304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4.3 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总线局域网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1032" name="Line 31"/>
          <p:cNvSpPr>
            <a:spLocks noChangeShapeType="1"/>
          </p:cNvSpPr>
          <p:nvPr/>
        </p:nvSpPr>
        <p:spPr bwMode="auto">
          <a:xfrm flipV="1">
            <a:off x="1258888" y="3571875"/>
            <a:ext cx="136842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32"/>
          <p:cNvSpPr>
            <a:spLocks noChangeArrowheads="1"/>
          </p:cNvSpPr>
          <p:nvPr/>
        </p:nvSpPr>
        <p:spPr bwMode="auto">
          <a:xfrm>
            <a:off x="1411288" y="3432175"/>
            <a:ext cx="228600" cy="228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Rectangle 34"/>
          <p:cNvSpPr>
            <a:spLocks noChangeArrowheads="1"/>
          </p:cNvSpPr>
          <p:nvPr/>
        </p:nvSpPr>
        <p:spPr bwMode="auto">
          <a:xfrm>
            <a:off x="1639888" y="2365375"/>
            <a:ext cx="2286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6" name="Rectangle 35"/>
          <p:cNvSpPr>
            <a:spLocks noChangeArrowheads="1"/>
          </p:cNvSpPr>
          <p:nvPr/>
        </p:nvSpPr>
        <p:spPr bwMode="auto">
          <a:xfrm>
            <a:off x="1487488" y="2060575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7" name="Line 36"/>
          <p:cNvSpPr>
            <a:spLocks noChangeShapeType="1"/>
          </p:cNvSpPr>
          <p:nvPr/>
        </p:nvSpPr>
        <p:spPr bwMode="auto">
          <a:xfrm>
            <a:off x="1868488" y="25177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Text Box 37"/>
          <p:cNvSpPr txBox="1">
            <a:spLocks noChangeArrowheads="1"/>
          </p:cNvSpPr>
          <p:nvPr/>
        </p:nvSpPr>
        <p:spPr bwMode="auto">
          <a:xfrm>
            <a:off x="2247900" y="24558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>
                <a:latin typeface="楷体"/>
                <a:ea typeface="楷体"/>
                <a:cs typeface="楷体"/>
              </a:rPr>
              <a:t>网卡</a:t>
            </a:r>
          </a:p>
        </p:txBody>
      </p:sp>
      <p:sp>
        <p:nvSpPr>
          <p:cNvPr id="1039" name="Text Box 38"/>
          <p:cNvSpPr txBox="1">
            <a:spLocks noChangeArrowheads="1"/>
          </p:cNvSpPr>
          <p:nvPr/>
        </p:nvSpPr>
        <p:spPr bwMode="auto">
          <a:xfrm>
            <a:off x="34925" y="320675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>
                <a:latin typeface="楷体"/>
                <a:ea typeface="楷体"/>
                <a:cs typeface="楷体"/>
              </a:rPr>
              <a:t>媒体附接器</a:t>
            </a:r>
          </a:p>
        </p:txBody>
      </p:sp>
      <p:sp>
        <p:nvSpPr>
          <p:cNvPr id="1040" name="Text Box 39"/>
          <p:cNvSpPr txBox="1">
            <a:spLocks noChangeArrowheads="1"/>
          </p:cNvSpPr>
          <p:nvPr/>
        </p:nvSpPr>
        <p:spPr bwMode="auto">
          <a:xfrm>
            <a:off x="1763713" y="35845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800" b="1">
                <a:latin typeface="楷体"/>
                <a:ea typeface="楷体"/>
                <a:cs typeface="楷体"/>
              </a:rPr>
              <a:t>总线</a:t>
            </a:r>
          </a:p>
        </p:txBody>
      </p:sp>
      <p:sp>
        <p:nvSpPr>
          <p:cNvPr id="1041" name="Oval 40"/>
          <p:cNvSpPr>
            <a:spLocks noChangeArrowheads="1"/>
          </p:cNvSpPr>
          <p:nvPr/>
        </p:nvSpPr>
        <p:spPr bwMode="auto">
          <a:xfrm>
            <a:off x="2411413" y="4076700"/>
            <a:ext cx="576262" cy="136842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042" name="Line 41"/>
          <p:cNvSpPr>
            <a:spLocks noChangeShapeType="1"/>
          </p:cNvSpPr>
          <p:nvPr/>
        </p:nvSpPr>
        <p:spPr bwMode="auto">
          <a:xfrm flipH="1" flipV="1">
            <a:off x="1979613" y="4005263"/>
            <a:ext cx="431800" cy="503237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" name="Line 43"/>
          <p:cNvSpPr>
            <a:spLocks noChangeShapeType="1"/>
          </p:cNvSpPr>
          <p:nvPr/>
        </p:nvSpPr>
        <p:spPr bwMode="auto">
          <a:xfrm flipH="1">
            <a:off x="900113" y="3644900"/>
            <a:ext cx="576262" cy="720725"/>
          </a:xfrm>
          <a:prstGeom prst="line">
            <a:avLst/>
          </a:prstGeom>
          <a:noFill/>
          <a:ln w="28575">
            <a:solidFill>
              <a:srgbClr val="0070C0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" name="Object 44"/>
          <p:cNvGraphicFramePr>
            <a:graphicFrameLocks noChangeAspect="1"/>
          </p:cNvGraphicFramePr>
          <p:nvPr>
            <p:ph/>
          </p:nvPr>
        </p:nvGraphicFramePr>
        <p:xfrm>
          <a:off x="179388" y="4292600"/>
          <a:ext cx="1497012" cy="1412875"/>
        </p:xfrm>
        <a:graphic>
          <a:graphicData uri="http://schemas.openxmlformats.org/presentationml/2006/ole">
            <p:oleObj spid="_x0000_s73730" name="Image" r:id="rId3" imgW="2273016" imgH="2146032" progId="">
              <p:embed/>
            </p:oleObj>
          </a:graphicData>
        </a:graphic>
      </p:graphicFrame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857488" y="858843"/>
            <a:ext cx="3316288" cy="3284537"/>
            <a:chOff x="3575" y="1781"/>
            <a:chExt cx="2089" cy="2069"/>
          </a:xfrm>
        </p:grpSpPr>
        <p:sp>
          <p:nvSpPr>
            <p:cNvPr id="46" name="Rectangle 54"/>
            <p:cNvSpPr>
              <a:spLocks noChangeArrowheads="1"/>
            </p:cNvSpPr>
            <p:nvPr/>
          </p:nvSpPr>
          <p:spPr bwMode="auto">
            <a:xfrm>
              <a:off x="4030" y="1781"/>
              <a:ext cx="1104" cy="288"/>
            </a:xfrm>
            <a:prstGeom prst="rect">
              <a:avLst/>
            </a:prstGeom>
            <a:solidFill>
              <a:srgbClr val="F5CA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逻辑链路控制</a:t>
              </a:r>
            </a:p>
          </p:txBody>
        </p:sp>
        <p:sp>
          <p:nvSpPr>
            <p:cNvPr id="47" name="Rectangle 55"/>
            <p:cNvSpPr>
              <a:spLocks noChangeArrowheads="1"/>
            </p:cNvSpPr>
            <p:nvPr/>
          </p:nvSpPr>
          <p:spPr bwMode="auto">
            <a:xfrm>
              <a:off x="4030" y="2069"/>
              <a:ext cx="110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媒体访问控制</a:t>
              </a:r>
            </a:p>
          </p:txBody>
        </p: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4030" y="2357"/>
              <a:ext cx="1104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物理信令</a:t>
              </a:r>
            </a:p>
          </p:txBody>
        </p:sp>
        <p:sp>
          <p:nvSpPr>
            <p:cNvPr id="49" name="Rectangle 57"/>
            <p:cNvSpPr>
              <a:spLocks noChangeArrowheads="1"/>
            </p:cNvSpPr>
            <p:nvPr/>
          </p:nvSpPr>
          <p:spPr bwMode="auto">
            <a:xfrm>
              <a:off x="4030" y="3173"/>
              <a:ext cx="1104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媒体附接器</a:t>
              </a:r>
              <a:r>
                <a:rPr lang="en-US" altLang="zh-CN" sz="1800" b="1">
                  <a:latin typeface="楷体"/>
                  <a:ea typeface="楷体"/>
                  <a:cs typeface="楷体"/>
                </a:rPr>
                <a:t>MAU</a:t>
              </a:r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>
              <a:off x="4414" y="3125"/>
              <a:ext cx="384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4366" y="2645"/>
              <a:ext cx="432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4606" y="269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>
              <a:off x="4606" y="346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62"/>
            <p:cNvSpPr>
              <a:spLocks noChangeShapeType="1"/>
            </p:cNvSpPr>
            <p:nvPr/>
          </p:nvSpPr>
          <p:spPr bwMode="auto">
            <a:xfrm>
              <a:off x="4030" y="3653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63"/>
            <p:cNvSpPr txBox="1">
              <a:spLocks noChangeArrowheads="1"/>
            </p:cNvSpPr>
            <p:nvPr/>
          </p:nvSpPr>
          <p:spPr bwMode="auto">
            <a:xfrm>
              <a:off x="4298" y="361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物理媒体</a:t>
              </a:r>
            </a:p>
          </p:txBody>
        </p:sp>
        <p:sp>
          <p:nvSpPr>
            <p:cNvPr id="56" name="Text Box 64"/>
            <p:cNvSpPr txBox="1">
              <a:spLocks noChangeArrowheads="1"/>
            </p:cNvSpPr>
            <p:nvPr/>
          </p:nvSpPr>
          <p:spPr bwMode="auto">
            <a:xfrm>
              <a:off x="3575" y="2789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附接器电缆</a:t>
              </a:r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>
              <a:off x="4318" y="2885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>
              <a:off x="4828" y="2789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/>
                  <a:ea typeface="楷体"/>
                  <a:cs typeface="楷体"/>
                </a:rPr>
                <a:t>附接器接口</a:t>
              </a:r>
            </a:p>
          </p:txBody>
        </p: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 flipH="1">
              <a:off x="4702" y="2981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68"/>
            <p:cNvSpPr>
              <a:spLocks noChangeShapeType="1"/>
            </p:cNvSpPr>
            <p:nvPr/>
          </p:nvSpPr>
          <p:spPr bwMode="auto">
            <a:xfrm flipH="1" flipV="1">
              <a:off x="4750" y="2741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69"/>
          <p:cNvSpPr>
            <a:spLocks noChangeShapeType="1"/>
          </p:cNvSpPr>
          <p:nvPr/>
        </p:nvSpPr>
        <p:spPr bwMode="auto">
          <a:xfrm flipV="1">
            <a:off x="1785919" y="857231"/>
            <a:ext cx="1785950" cy="150019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70"/>
          <p:cNvSpPr>
            <a:spLocks noChangeShapeType="1"/>
          </p:cNvSpPr>
          <p:nvPr/>
        </p:nvSpPr>
        <p:spPr bwMode="auto">
          <a:xfrm flipV="1">
            <a:off x="1857357" y="2214553"/>
            <a:ext cx="1714512" cy="42862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Line 71"/>
          <p:cNvSpPr>
            <a:spLocks noChangeShapeType="1"/>
          </p:cNvSpPr>
          <p:nvPr/>
        </p:nvSpPr>
        <p:spPr bwMode="auto">
          <a:xfrm flipV="1">
            <a:off x="1571605" y="3071810"/>
            <a:ext cx="2000263" cy="35719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72"/>
          <p:cNvSpPr>
            <a:spLocks noChangeShapeType="1"/>
          </p:cNvSpPr>
          <p:nvPr/>
        </p:nvSpPr>
        <p:spPr bwMode="auto">
          <a:xfrm flipV="1">
            <a:off x="1643043" y="3500438"/>
            <a:ext cx="1928826" cy="142876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任意多边形 64"/>
          <p:cNvSpPr/>
          <p:nvPr/>
        </p:nvSpPr>
        <p:spPr bwMode="auto">
          <a:xfrm>
            <a:off x="1504800" y="2656800"/>
            <a:ext cx="230400" cy="792000"/>
          </a:xfrm>
          <a:custGeom>
            <a:avLst/>
            <a:gdLst>
              <a:gd name="connsiteX0" fmla="*/ 14400 w 230400"/>
              <a:gd name="connsiteY0" fmla="*/ 792000 h 792000"/>
              <a:gd name="connsiteX1" fmla="*/ 36000 w 230400"/>
              <a:gd name="connsiteY1" fmla="*/ 403200 h 792000"/>
              <a:gd name="connsiteX2" fmla="*/ 230400 w 230400"/>
              <a:gd name="connsiteY2" fmla="*/ 0 h 792000"/>
              <a:gd name="connsiteX3" fmla="*/ 230400 w 230400"/>
              <a:gd name="connsiteY3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00" h="792000">
                <a:moveTo>
                  <a:pt x="14400" y="792000"/>
                </a:moveTo>
                <a:cubicBezTo>
                  <a:pt x="7200" y="663600"/>
                  <a:pt x="0" y="535200"/>
                  <a:pt x="36000" y="403200"/>
                </a:cubicBezTo>
                <a:cubicBezTo>
                  <a:pt x="72000" y="271200"/>
                  <a:pt x="230400" y="0"/>
                  <a:pt x="230400" y="0"/>
                </a:cubicBezTo>
                <a:lnTo>
                  <a:pt x="23040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4889</Words>
  <Application>Microsoft Office PowerPoint</Application>
  <PresentationFormat>全屏显示(4:3)</PresentationFormat>
  <Paragraphs>845</Paragraphs>
  <Slides>49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默认设计模板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204</cp:revision>
  <dcterms:created xsi:type="dcterms:W3CDTF">2005-02-22T02:46:21Z</dcterms:created>
  <dcterms:modified xsi:type="dcterms:W3CDTF">2020-03-19T05:38:40Z</dcterms:modified>
</cp:coreProperties>
</file>