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252" r:id="rId2"/>
    <p:sldId id="1317" r:id="rId3"/>
    <p:sldId id="1253" r:id="rId4"/>
    <p:sldId id="1254" r:id="rId5"/>
    <p:sldId id="1255" r:id="rId6"/>
    <p:sldId id="1256" r:id="rId7"/>
    <p:sldId id="1257" r:id="rId8"/>
    <p:sldId id="1361" r:id="rId9"/>
    <p:sldId id="1258" r:id="rId10"/>
    <p:sldId id="1259" r:id="rId11"/>
    <p:sldId id="1260" r:id="rId12"/>
    <p:sldId id="1261" r:id="rId13"/>
    <p:sldId id="1262" r:id="rId14"/>
    <p:sldId id="1263" r:id="rId15"/>
    <p:sldId id="1264" r:id="rId16"/>
    <p:sldId id="1265" r:id="rId17"/>
    <p:sldId id="1266" r:id="rId18"/>
    <p:sldId id="1268" r:id="rId19"/>
    <p:sldId id="1269" r:id="rId20"/>
    <p:sldId id="1270" r:id="rId21"/>
    <p:sldId id="1271" r:id="rId22"/>
    <p:sldId id="1275" r:id="rId23"/>
    <p:sldId id="1276" r:id="rId24"/>
    <p:sldId id="1272" r:id="rId25"/>
    <p:sldId id="1277" r:id="rId26"/>
    <p:sldId id="1318" r:id="rId27"/>
    <p:sldId id="1319" r:id="rId28"/>
    <p:sldId id="1320" r:id="rId29"/>
    <p:sldId id="1321" r:id="rId30"/>
    <p:sldId id="1322" r:id="rId31"/>
    <p:sldId id="1323" r:id="rId32"/>
    <p:sldId id="1324" r:id="rId33"/>
    <p:sldId id="1325" r:id="rId34"/>
    <p:sldId id="1326" r:id="rId35"/>
    <p:sldId id="1327" r:id="rId36"/>
    <p:sldId id="1328" r:id="rId37"/>
    <p:sldId id="1329" r:id="rId38"/>
    <p:sldId id="1330" r:id="rId39"/>
    <p:sldId id="1362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CCFF"/>
    <a:srgbClr val="FFCCFF"/>
    <a:srgbClr val="FFFF00"/>
    <a:srgbClr val="FF66FF"/>
    <a:srgbClr val="FFFF99"/>
    <a:srgbClr val="CCE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527" autoAdjust="0"/>
  </p:normalViewPr>
  <p:slideViewPr>
    <p:cSldViewPr>
      <p:cViewPr varScale="1">
        <p:scale>
          <a:sx n="90" d="100"/>
          <a:sy n="90" d="100"/>
        </p:scale>
        <p:origin x="-801" y="-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E0BCFC-70D8-43BC-86F6-E033D3545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87F86-97D3-4A32-B718-B2192FE281DE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75ED-0552-48DE-B189-75D930DFE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B3152-B611-4308-A49A-C4D9E037C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3EA1-EE13-4F11-847C-5D7A31E3E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6454A-79F5-4C0C-AABA-60CD29CE2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4298-9DB7-4615-BDFA-AD3FC9671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73F8D-F447-43AF-A60E-5E7A9F720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F797A-F5D8-4DFC-AD28-05A251A82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EEE0-6562-45EB-8151-94194A274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7141-94B1-4BCE-872A-712BE604B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73725-968E-46D2-B4E4-3A7697F89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FB1FD-95DD-4591-8CD5-E971C9870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A261E-8815-47C2-9DE1-9240E4A9D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5EC063D-5FA8-431F-A67B-270961E08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0" y="3573463"/>
            <a:ext cx="9144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宋体" pitchFamily="2" charset="-122"/>
              <a:buChar char="★"/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结点通过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>
                <a:latin typeface="宋体" pitchFamily="2" charset="-122"/>
              </a:rPr>
              <a:t>接入环路，每个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>
                <a:latin typeface="宋体" pitchFamily="2" charset="-122"/>
              </a:rPr>
              <a:t>仅和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个相邻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>
                <a:latin typeface="宋体" pitchFamily="2" charset="-122"/>
              </a:rPr>
              <a:t>直接连接；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>
                <a:latin typeface="宋体" pitchFamily="2" charset="-122"/>
              </a:rPr>
              <a:t>从其中的一个环段（称为上行链路）获取帧中的每个位信 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号，再生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整形和放大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并转发到另一环段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称为下行链路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如果帧中宿地址与本结点地址一致，复制</a:t>
            </a:r>
            <a:r>
              <a:rPr lang="en-US" altLang="zh-CN" b="1" dirty="0">
                <a:latin typeface="宋体" pitchFamily="2" charset="-122"/>
              </a:rPr>
              <a:t>MAC</a:t>
            </a:r>
            <a:r>
              <a:rPr lang="zh-CN" altLang="en-US" b="1" dirty="0">
                <a:latin typeface="宋体" pitchFamily="2" charset="-122"/>
              </a:rPr>
              <a:t>帧，并送给附接本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>
                <a:latin typeface="宋体" pitchFamily="2" charset="-122"/>
              </a:rPr>
              <a:t>的结点。</a:t>
            </a: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连接网段、信息复制、再生和转发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可以满足“每个结点都可访问网络，发送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收取信息”的要求。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2220913" y="914400"/>
            <a:ext cx="5468937" cy="2544763"/>
            <a:chOff x="1399" y="576"/>
            <a:chExt cx="3445" cy="1603"/>
          </a:xfrm>
        </p:grpSpPr>
        <p:pic>
          <p:nvPicPr>
            <p:cNvPr id="30728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28" y="1008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29" name="Picture 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66" y="1752"/>
              <a:ext cx="240" cy="4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30730" name="Picture 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6" y="816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0731" name="Picture 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8" y="1392"/>
              <a:ext cx="288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32" name="Line 8"/>
            <p:cNvSpPr>
              <a:spLocks noChangeShapeType="1"/>
            </p:cNvSpPr>
            <p:nvPr/>
          </p:nvSpPr>
          <p:spPr bwMode="auto">
            <a:xfrm>
              <a:off x="2012" y="1256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Oval 9"/>
            <p:cNvSpPr>
              <a:spLocks noChangeArrowheads="1"/>
            </p:cNvSpPr>
            <p:nvPr/>
          </p:nvSpPr>
          <p:spPr bwMode="auto">
            <a:xfrm>
              <a:off x="1776" y="1296"/>
              <a:ext cx="1480" cy="8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0"/>
            <p:cNvSpPr>
              <a:spLocks noChangeShapeType="1"/>
            </p:cNvSpPr>
            <p:nvPr/>
          </p:nvSpPr>
          <p:spPr bwMode="auto">
            <a:xfrm flipV="1">
              <a:off x="2784" y="110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Line 11"/>
            <p:cNvSpPr>
              <a:spLocks noChangeShapeType="1"/>
            </p:cNvSpPr>
            <p:nvPr/>
          </p:nvSpPr>
          <p:spPr bwMode="auto">
            <a:xfrm>
              <a:off x="3216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12"/>
            <p:cNvSpPr>
              <a:spLocks noChangeShapeType="1"/>
            </p:cNvSpPr>
            <p:nvPr/>
          </p:nvSpPr>
          <p:spPr bwMode="auto">
            <a:xfrm>
              <a:off x="3064" y="2029"/>
              <a:ext cx="315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13"/>
            <p:cNvSpPr>
              <a:spLocks noChangeShapeType="1"/>
            </p:cNvSpPr>
            <p:nvPr/>
          </p:nvSpPr>
          <p:spPr bwMode="auto">
            <a:xfrm>
              <a:off x="1872" y="12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38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99" y="1797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0739" name="Line 15"/>
            <p:cNvSpPr>
              <a:spLocks noChangeShapeType="1"/>
            </p:cNvSpPr>
            <p:nvPr/>
          </p:nvSpPr>
          <p:spPr bwMode="auto">
            <a:xfrm>
              <a:off x="1543" y="19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Rectangle 16"/>
            <p:cNvSpPr>
              <a:spLocks noChangeArrowheads="1"/>
            </p:cNvSpPr>
            <p:nvPr/>
          </p:nvSpPr>
          <p:spPr bwMode="auto">
            <a:xfrm>
              <a:off x="1872" y="1440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Rectangle 18"/>
            <p:cNvSpPr>
              <a:spLocks noChangeArrowheads="1"/>
            </p:cNvSpPr>
            <p:nvPr/>
          </p:nvSpPr>
          <p:spPr bwMode="auto">
            <a:xfrm>
              <a:off x="3168" y="158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Rectangle 19"/>
            <p:cNvSpPr>
              <a:spLocks noChangeArrowheads="1"/>
            </p:cNvSpPr>
            <p:nvPr/>
          </p:nvSpPr>
          <p:spPr bwMode="auto">
            <a:xfrm>
              <a:off x="3016" y="1933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Rectangle 20"/>
            <p:cNvSpPr>
              <a:spLocks noChangeArrowheads="1"/>
            </p:cNvSpPr>
            <p:nvPr/>
          </p:nvSpPr>
          <p:spPr bwMode="auto">
            <a:xfrm>
              <a:off x="1831" y="1893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Text Box 21"/>
            <p:cNvSpPr txBox="1">
              <a:spLocks noChangeArrowheads="1"/>
            </p:cNvSpPr>
            <p:nvPr/>
          </p:nvSpPr>
          <p:spPr bwMode="auto">
            <a:xfrm>
              <a:off x="3456" y="576"/>
              <a:ext cx="13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环中继转发器</a:t>
              </a:r>
              <a:r>
                <a:rPr lang="en-US" altLang="zh-CN" sz="2000"/>
                <a:t>RPU</a:t>
              </a:r>
              <a:endParaRPr lang="en-US" altLang="zh-CN"/>
            </a:p>
          </p:txBody>
        </p:sp>
        <p:sp>
          <p:nvSpPr>
            <p:cNvPr id="30746" name="Line 22"/>
            <p:cNvSpPr>
              <a:spLocks noChangeShapeType="1"/>
            </p:cNvSpPr>
            <p:nvPr/>
          </p:nvSpPr>
          <p:spPr bwMode="auto">
            <a:xfrm flipH="1">
              <a:off x="3072" y="115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Text Box 23"/>
            <p:cNvSpPr txBox="1">
              <a:spLocks noChangeArrowheads="1"/>
            </p:cNvSpPr>
            <p:nvPr/>
          </p:nvSpPr>
          <p:spPr bwMode="auto">
            <a:xfrm>
              <a:off x="3590" y="100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下行链路</a:t>
              </a:r>
              <a:endParaRPr lang="zh-CN" altLang="en-US"/>
            </a:p>
          </p:txBody>
        </p:sp>
        <p:sp>
          <p:nvSpPr>
            <p:cNvPr id="30748" name="Text Box 24"/>
            <p:cNvSpPr txBox="1">
              <a:spLocks noChangeArrowheads="1"/>
            </p:cNvSpPr>
            <p:nvPr/>
          </p:nvSpPr>
          <p:spPr bwMode="auto">
            <a:xfrm>
              <a:off x="1968" y="624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上行链路</a:t>
              </a:r>
              <a:endParaRPr lang="zh-CN" altLang="en-US"/>
            </a:p>
          </p:txBody>
        </p:sp>
        <p:sp>
          <p:nvSpPr>
            <p:cNvPr id="30749" name="Line 25"/>
            <p:cNvSpPr>
              <a:spLocks noChangeShapeType="1"/>
            </p:cNvSpPr>
            <p:nvPr/>
          </p:nvSpPr>
          <p:spPr bwMode="auto">
            <a:xfrm>
              <a:off x="2304" y="816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Line 26"/>
            <p:cNvSpPr>
              <a:spLocks noChangeShapeType="1"/>
            </p:cNvSpPr>
            <p:nvPr/>
          </p:nvSpPr>
          <p:spPr bwMode="auto">
            <a:xfrm flipH="1">
              <a:off x="2880" y="816"/>
              <a:ext cx="72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Arc 27"/>
            <p:cNvSpPr>
              <a:spLocks/>
            </p:cNvSpPr>
            <p:nvPr/>
          </p:nvSpPr>
          <p:spPr bwMode="auto">
            <a:xfrm>
              <a:off x="2784" y="1440"/>
              <a:ext cx="240" cy="241"/>
            </a:xfrm>
            <a:custGeom>
              <a:avLst/>
              <a:gdLst>
                <a:gd name="T0" fmla="*/ 0 w 19059"/>
                <a:gd name="T1" fmla="*/ 0 h 21600"/>
                <a:gd name="T2" fmla="*/ 240 w 19059"/>
                <a:gd name="T3" fmla="*/ 128 h 21600"/>
                <a:gd name="T4" fmla="*/ 0 w 19059"/>
                <a:gd name="T5" fmla="*/ 241 h 21600"/>
                <a:gd name="T6" fmla="*/ 0 60000 65536"/>
                <a:gd name="T7" fmla="*/ 0 60000 65536"/>
                <a:gd name="T8" fmla="*/ 0 60000 65536"/>
                <a:gd name="T9" fmla="*/ 0 w 19059"/>
                <a:gd name="T10" fmla="*/ 0 h 21600"/>
                <a:gd name="T11" fmla="*/ 19059 w 190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9" h="21600" fill="none" extrusionOk="0">
                  <a:moveTo>
                    <a:pt x="-1" y="0"/>
                  </a:moveTo>
                  <a:cubicBezTo>
                    <a:pt x="7977" y="0"/>
                    <a:pt x="15304" y="4396"/>
                    <a:pt x="19058" y="11435"/>
                  </a:cubicBezTo>
                </a:path>
                <a:path w="19059" h="21600" stroke="0" extrusionOk="0">
                  <a:moveTo>
                    <a:pt x="-1" y="0"/>
                  </a:moveTo>
                  <a:cubicBezTo>
                    <a:pt x="7977" y="0"/>
                    <a:pt x="15304" y="4396"/>
                    <a:pt x="19058" y="114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Text Box 28"/>
            <p:cNvSpPr txBox="1">
              <a:spLocks noChangeArrowheads="1"/>
            </p:cNvSpPr>
            <p:nvPr/>
          </p:nvSpPr>
          <p:spPr bwMode="auto">
            <a:xfrm>
              <a:off x="2089" y="1480"/>
              <a:ext cx="8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基于同轴电</a:t>
              </a:r>
            </a:p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缆的环形网</a:t>
              </a:r>
            </a:p>
          </p:txBody>
        </p:sp>
      </p:grpSp>
      <p:sp>
        <p:nvSpPr>
          <p:cNvPr id="30724" name="Text Box 29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30725" name="Text Box 30"/>
          <p:cNvSpPr txBox="1">
            <a:spLocks noChangeArrowheads="1"/>
          </p:cNvSpPr>
          <p:nvPr/>
        </p:nvSpPr>
        <p:spPr bwMode="auto">
          <a:xfrm>
            <a:off x="107950" y="765175"/>
            <a:ext cx="294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ts val="300"/>
              </a:spcAft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4.4.1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环形网的结构</a:t>
            </a:r>
            <a:endParaRPr lang="zh-CN" altLang="en-US"/>
          </a:p>
        </p:txBody>
      </p:sp>
      <p:sp>
        <p:nvSpPr>
          <p:cNvPr id="1165343" name="Rectangle 3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27" name="Text Box 32"/>
          <p:cNvSpPr txBox="1">
            <a:spLocks noChangeArrowheads="1"/>
          </p:cNvSpPr>
          <p:nvPr/>
        </p:nvSpPr>
        <p:spPr bwMode="auto">
          <a:xfrm>
            <a:off x="107950" y="192088"/>
            <a:ext cx="61071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4.4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环形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局域网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逻辑环物理化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Text Box 2"/>
          <p:cNvSpPr txBox="1">
            <a:spLocks noChangeArrowheads="1"/>
          </p:cNvSpPr>
          <p:nvPr/>
        </p:nvSpPr>
        <p:spPr bwMode="auto">
          <a:xfrm>
            <a:off x="5715000" y="4495800"/>
            <a:ext cx="3429000" cy="2235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802.5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令牌环特点：</a:t>
            </a:r>
          </a:p>
          <a:p>
            <a:pPr eaLnBrk="0" hangingPunct="0">
              <a:buFont typeface="宋体" pitchFamily="2" charset="-122"/>
              <a:buChar char="★"/>
            </a:pP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所有结点共享环路；</a:t>
            </a:r>
          </a:p>
          <a:p>
            <a:pPr eaLnBrk="0" hangingPunct="0">
              <a:buFont typeface="宋体" pitchFamily="2" charset="-122"/>
              <a:buChar char="★"/>
            </a:pP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环路中仅有一个帧；</a:t>
            </a:r>
          </a:p>
          <a:p>
            <a:pPr eaLnBrk="0" hangingPunct="0">
              <a:buFont typeface="宋体" pitchFamily="2" charset="-122"/>
              <a:buChar char="★"/>
            </a:pP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高优先级帧优先获令牌；</a:t>
            </a:r>
          </a:p>
          <a:p>
            <a:pPr eaLnBrk="0" hangingPunct="0">
              <a:buFont typeface="宋体" pitchFamily="2" charset="-122"/>
              <a:buChar char="★"/>
            </a:pP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容许连续发帧；</a:t>
            </a:r>
            <a:endParaRPr lang="zh-CN" altLang="en-US" sz="2000" b="1">
              <a:solidFill>
                <a:schemeClr val="hlink"/>
              </a:solidFill>
              <a:latin typeface="楷体" pitchFamily="18" charset="-122"/>
              <a:ea typeface="楷体" pitchFamily="18" charset="-122"/>
            </a:endParaRPr>
          </a:p>
          <a:p>
            <a:pPr eaLnBrk="0" hangingPunct="0">
              <a:buFont typeface="宋体" pitchFamily="2" charset="-122"/>
              <a:buChar char="★"/>
            </a:pP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具有令牌占用时间，可</a:t>
            </a:r>
          </a:p>
          <a:p>
            <a:pPr eaLnBrk="0" hangingPunct="0">
              <a:buFont typeface="宋体" pitchFamily="2" charset="-122"/>
              <a:buNone/>
            </a:pP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 估算最小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大延迟时间。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604250" y="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20650" y="90805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具有优先级预约功能，</a:t>
            </a:r>
            <a:r>
              <a:rPr lang="en-US" altLang="zh-CN" b="1">
                <a:latin typeface="宋体" pitchFamily="2" charset="-122"/>
              </a:rPr>
              <a:t>Pm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拟发帧优先级，</a:t>
            </a:r>
            <a:r>
              <a:rPr lang="en-US" altLang="zh-CN" b="1">
                <a:latin typeface="宋体" pitchFamily="2" charset="-122"/>
              </a:rPr>
              <a:t>Pr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指定优先级，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</a:t>
            </a:r>
            <a:r>
              <a:rPr lang="en-US" altLang="zh-CN" b="1">
                <a:latin typeface="宋体" pitchFamily="2" charset="-122"/>
              </a:rPr>
              <a:t>Rr</a:t>
            </a:r>
            <a:r>
              <a:rPr lang="en-US" altLang="zh-CN" b="1"/>
              <a:t>—</a:t>
            </a:r>
            <a:r>
              <a:rPr lang="zh-CN" altLang="en-US" b="1">
                <a:latin typeface="宋体" pitchFamily="2" charset="-122"/>
              </a:rPr>
              <a:t>预定优先级。</a:t>
            </a:r>
            <a:endParaRPr lang="zh-CN" altLang="en-US"/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214282" y="1285860"/>
            <a:ext cx="7848600" cy="5243511"/>
            <a:chOff x="96" y="873"/>
            <a:chExt cx="4944" cy="3303"/>
          </a:xfrm>
        </p:grpSpPr>
        <p:sp>
          <p:nvSpPr>
            <p:cNvPr id="37902" name="Text Box 6"/>
            <p:cNvSpPr txBox="1">
              <a:spLocks noChangeArrowheads="1"/>
            </p:cNvSpPr>
            <p:nvPr/>
          </p:nvSpPr>
          <p:spPr bwMode="auto">
            <a:xfrm>
              <a:off x="2749" y="873"/>
              <a:ext cx="1340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组装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MAC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帧，记录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Pm</a:t>
              </a:r>
            </a:p>
          </p:txBody>
        </p:sp>
        <p:sp>
          <p:nvSpPr>
            <p:cNvPr id="37903" name="Text Box 7"/>
            <p:cNvSpPr txBox="1">
              <a:spLocks noChangeArrowheads="1"/>
            </p:cNvSpPr>
            <p:nvPr/>
          </p:nvSpPr>
          <p:spPr bwMode="auto">
            <a:xfrm>
              <a:off x="3011" y="1248"/>
              <a:ext cx="692" cy="23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监听环路</a:t>
              </a:r>
            </a:p>
          </p:txBody>
        </p:sp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3742" y="1305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令牌</a:t>
              </a:r>
            </a:p>
          </p:txBody>
        </p:sp>
        <p:sp>
          <p:nvSpPr>
            <p:cNvPr id="37905" name="Text Box 9"/>
            <p:cNvSpPr txBox="1">
              <a:spLocks noChangeArrowheads="1"/>
            </p:cNvSpPr>
            <p:nvPr/>
          </p:nvSpPr>
          <p:spPr bwMode="auto">
            <a:xfrm>
              <a:off x="2429" y="1305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数据帧</a:t>
              </a:r>
            </a:p>
          </p:txBody>
        </p:sp>
        <p:sp>
          <p:nvSpPr>
            <p:cNvPr id="37906" name="Text Box 10"/>
            <p:cNvSpPr txBox="1">
              <a:spLocks noChangeArrowheads="1"/>
            </p:cNvSpPr>
            <p:nvPr/>
          </p:nvSpPr>
          <p:spPr bwMode="auto">
            <a:xfrm>
              <a:off x="2552" y="2112"/>
              <a:ext cx="764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本地收帧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?</a:t>
              </a:r>
            </a:p>
          </p:txBody>
        </p:sp>
        <p:sp>
          <p:nvSpPr>
            <p:cNvPr id="37907" name="Text Box 11"/>
            <p:cNvSpPr txBox="1">
              <a:spLocks noChangeArrowheads="1"/>
            </p:cNvSpPr>
            <p:nvPr/>
          </p:nvSpPr>
          <p:spPr bwMode="auto">
            <a:xfrm>
              <a:off x="2865" y="2496"/>
              <a:ext cx="692" cy="40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复制帧</a:t>
              </a:r>
            </a:p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填写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和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C</a:t>
              </a:r>
            </a:p>
          </p:txBody>
        </p:sp>
        <p:sp>
          <p:nvSpPr>
            <p:cNvPr id="37908" name="Text Box 12"/>
            <p:cNvSpPr txBox="1">
              <a:spLocks noChangeArrowheads="1"/>
            </p:cNvSpPr>
            <p:nvPr/>
          </p:nvSpPr>
          <p:spPr bwMode="auto">
            <a:xfrm>
              <a:off x="2514" y="3081"/>
              <a:ext cx="908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比较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Pm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和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Rr</a:t>
              </a:r>
              <a:r>
                <a:rPr lang="en-US" altLang="zh-CN" sz="1800" b="1">
                  <a:solidFill>
                    <a:schemeClr val="hlink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37909" name="Text Box 13"/>
            <p:cNvSpPr txBox="1">
              <a:spLocks noChangeArrowheads="1"/>
            </p:cNvSpPr>
            <p:nvPr/>
          </p:nvSpPr>
          <p:spPr bwMode="auto">
            <a:xfrm>
              <a:off x="2503" y="3426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宋体" pitchFamily="2" charset="-122"/>
                </a:rPr>
                <a:t>≤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37910" name="Text Box 14"/>
            <p:cNvSpPr txBox="1">
              <a:spLocks noChangeArrowheads="1"/>
            </p:cNvSpPr>
            <p:nvPr/>
          </p:nvSpPr>
          <p:spPr bwMode="auto">
            <a:xfrm>
              <a:off x="3239" y="3297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&gt;</a:t>
              </a:r>
            </a:p>
          </p:txBody>
        </p:sp>
        <p:sp>
          <p:nvSpPr>
            <p:cNvPr id="37911" name="Text Box 15"/>
            <p:cNvSpPr txBox="1">
              <a:spLocks noChangeArrowheads="1"/>
            </p:cNvSpPr>
            <p:nvPr/>
          </p:nvSpPr>
          <p:spPr bwMode="auto">
            <a:xfrm>
              <a:off x="2868" y="3513"/>
              <a:ext cx="692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Rr   Pm </a:t>
              </a: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 flipH="1">
              <a:off x="3120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Text Box 17"/>
            <p:cNvSpPr txBox="1">
              <a:spLocks noChangeArrowheads="1"/>
            </p:cNvSpPr>
            <p:nvPr/>
          </p:nvSpPr>
          <p:spPr bwMode="auto">
            <a:xfrm>
              <a:off x="2527" y="3849"/>
              <a:ext cx="548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转发帧</a:t>
              </a:r>
            </a:p>
          </p:txBody>
        </p:sp>
        <p:sp>
          <p:nvSpPr>
            <p:cNvPr id="37914" name="Text Box 18"/>
            <p:cNvSpPr txBox="1">
              <a:spLocks noChangeArrowheads="1"/>
            </p:cNvSpPr>
            <p:nvPr/>
          </p:nvSpPr>
          <p:spPr bwMode="auto">
            <a:xfrm>
              <a:off x="2197" y="1650"/>
              <a:ext cx="836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本地发帧？</a:t>
              </a:r>
            </a:p>
          </p:txBody>
        </p:sp>
        <p:sp>
          <p:nvSpPr>
            <p:cNvPr id="37915" name="Text Box 19"/>
            <p:cNvSpPr txBox="1">
              <a:spLocks noChangeArrowheads="1"/>
            </p:cNvSpPr>
            <p:nvPr/>
          </p:nvSpPr>
          <p:spPr bwMode="auto">
            <a:xfrm>
              <a:off x="1326" y="2121"/>
              <a:ext cx="548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回收帧</a:t>
              </a:r>
            </a:p>
          </p:txBody>
        </p:sp>
        <p:sp>
          <p:nvSpPr>
            <p:cNvPr id="37916" name="Text Box 20"/>
            <p:cNvSpPr txBox="1">
              <a:spLocks noChangeArrowheads="1"/>
            </p:cNvSpPr>
            <p:nvPr/>
          </p:nvSpPr>
          <p:spPr bwMode="auto">
            <a:xfrm>
              <a:off x="3778" y="1650"/>
              <a:ext cx="908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比较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Pm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和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Pr</a:t>
              </a:r>
              <a:r>
                <a:rPr lang="en-US" altLang="zh-CN" sz="1800" b="1">
                  <a:solidFill>
                    <a:schemeClr val="hlink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37917" name="Text Box 21"/>
            <p:cNvSpPr txBox="1">
              <a:spLocks noChangeArrowheads="1"/>
            </p:cNvSpPr>
            <p:nvPr/>
          </p:nvSpPr>
          <p:spPr bwMode="auto">
            <a:xfrm>
              <a:off x="3726" y="188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&lt; </a:t>
              </a:r>
            </a:p>
          </p:txBody>
        </p:sp>
        <p:sp>
          <p:nvSpPr>
            <p:cNvPr id="37918" name="Text Box 22"/>
            <p:cNvSpPr txBox="1">
              <a:spLocks noChangeArrowheads="1"/>
            </p:cNvSpPr>
            <p:nvPr/>
          </p:nvSpPr>
          <p:spPr bwMode="auto">
            <a:xfrm>
              <a:off x="4464" y="1881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宋体" pitchFamily="2" charset="-122"/>
                </a:rPr>
                <a:t>≥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37919" name="Text Box 23"/>
            <p:cNvSpPr txBox="1">
              <a:spLocks noChangeArrowheads="1"/>
            </p:cNvSpPr>
            <p:nvPr/>
          </p:nvSpPr>
          <p:spPr bwMode="auto">
            <a:xfrm>
              <a:off x="4269" y="2140"/>
              <a:ext cx="692" cy="404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获得令牌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发送帧 </a:t>
              </a:r>
            </a:p>
          </p:txBody>
        </p:sp>
        <p:sp>
          <p:nvSpPr>
            <p:cNvPr id="37920" name="Text Box 24"/>
            <p:cNvSpPr txBox="1">
              <a:spLocks noChangeArrowheads="1"/>
            </p:cNvSpPr>
            <p:nvPr/>
          </p:nvSpPr>
          <p:spPr bwMode="auto">
            <a:xfrm>
              <a:off x="3552" y="2160"/>
              <a:ext cx="692" cy="231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转发令牌</a:t>
              </a:r>
            </a:p>
          </p:txBody>
        </p:sp>
        <p:sp>
          <p:nvSpPr>
            <p:cNvPr id="37921" name="Line 25"/>
            <p:cNvSpPr>
              <a:spLocks noChangeShapeType="1"/>
            </p:cNvSpPr>
            <p:nvPr/>
          </p:nvSpPr>
          <p:spPr bwMode="auto">
            <a:xfrm>
              <a:off x="3358" y="10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26"/>
            <p:cNvSpPr>
              <a:spLocks noChangeShapeType="1"/>
            </p:cNvSpPr>
            <p:nvPr/>
          </p:nvSpPr>
          <p:spPr bwMode="auto">
            <a:xfrm flipH="1">
              <a:off x="2544" y="144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27"/>
            <p:cNvSpPr>
              <a:spLocks noChangeShapeType="1"/>
            </p:cNvSpPr>
            <p:nvPr/>
          </p:nvSpPr>
          <p:spPr bwMode="auto">
            <a:xfrm>
              <a:off x="3648" y="1440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28"/>
            <p:cNvSpPr>
              <a:spLocks noChangeShapeType="1"/>
            </p:cNvSpPr>
            <p:nvPr/>
          </p:nvSpPr>
          <p:spPr bwMode="auto">
            <a:xfrm flipH="1">
              <a:off x="3840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29"/>
            <p:cNvSpPr>
              <a:spLocks noChangeShapeType="1"/>
            </p:cNvSpPr>
            <p:nvPr/>
          </p:nvSpPr>
          <p:spPr bwMode="auto">
            <a:xfrm>
              <a:off x="2784" y="192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30"/>
            <p:cNvSpPr>
              <a:spLocks noChangeShapeType="1"/>
            </p:cNvSpPr>
            <p:nvPr/>
          </p:nvSpPr>
          <p:spPr bwMode="auto">
            <a:xfrm flipH="1">
              <a:off x="1824" y="187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31"/>
            <p:cNvSpPr>
              <a:spLocks noChangeShapeType="1"/>
            </p:cNvSpPr>
            <p:nvPr/>
          </p:nvSpPr>
          <p:spPr bwMode="auto">
            <a:xfrm>
              <a:off x="2736" y="230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32"/>
            <p:cNvSpPr>
              <a:spLocks noChangeShapeType="1"/>
            </p:cNvSpPr>
            <p:nvPr/>
          </p:nvSpPr>
          <p:spPr bwMode="auto">
            <a:xfrm>
              <a:off x="3168" y="28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33"/>
            <p:cNvSpPr>
              <a:spLocks noChangeShapeType="1"/>
            </p:cNvSpPr>
            <p:nvPr/>
          </p:nvSpPr>
          <p:spPr bwMode="auto">
            <a:xfrm>
              <a:off x="2736" y="331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Line 34"/>
            <p:cNvSpPr>
              <a:spLocks noChangeShapeType="1"/>
            </p:cNvSpPr>
            <p:nvPr/>
          </p:nvSpPr>
          <p:spPr bwMode="auto">
            <a:xfrm>
              <a:off x="321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1" name="Text Box 35"/>
            <p:cNvSpPr txBox="1">
              <a:spLocks noChangeArrowheads="1"/>
            </p:cNvSpPr>
            <p:nvPr/>
          </p:nvSpPr>
          <p:spPr bwMode="auto">
            <a:xfrm>
              <a:off x="2671" y="190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N </a:t>
              </a:r>
            </a:p>
          </p:txBody>
        </p:sp>
        <p:sp>
          <p:nvSpPr>
            <p:cNvPr id="37932" name="Text Box 36"/>
            <p:cNvSpPr txBox="1">
              <a:spLocks noChangeArrowheads="1"/>
            </p:cNvSpPr>
            <p:nvPr/>
          </p:nvSpPr>
          <p:spPr bwMode="auto">
            <a:xfrm>
              <a:off x="2016" y="192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Y </a:t>
              </a:r>
            </a:p>
          </p:txBody>
        </p:sp>
        <p:sp>
          <p:nvSpPr>
            <p:cNvPr id="37933" name="Line 37"/>
            <p:cNvSpPr>
              <a:spLocks noChangeShapeType="1"/>
            </p:cNvSpPr>
            <p:nvPr/>
          </p:nvSpPr>
          <p:spPr bwMode="auto">
            <a:xfrm flipH="1">
              <a:off x="2880" y="374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4" name="Line 38"/>
            <p:cNvSpPr>
              <a:spLocks noChangeShapeType="1"/>
            </p:cNvSpPr>
            <p:nvPr/>
          </p:nvSpPr>
          <p:spPr bwMode="auto">
            <a:xfrm flipH="1">
              <a:off x="388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5" name="Line 39"/>
            <p:cNvSpPr>
              <a:spLocks noChangeShapeType="1"/>
            </p:cNvSpPr>
            <p:nvPr/>
          </p:nvSpPr>
          <p:spPr bwMode="auto">
            <a:xfrm>
              <a:off x="3888" y="273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6" name="Line 40"/>
            <p:cNvSpPr>
              <a:spLocks noChangeShapeType="1"/>
            </p:cNvSpPr>
            <p:nvPr/>
          </p:nvSpPr>
          <p:spPr bwMode="auto">
            <a:xfrm flipV="1">
              <a:off x="5040" y="134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7" name="Line 41"/>
            <p:cNvSpPr>
              <a:spLocks noChangeShapeType="1"/>
            </p:cNvSpPr>
            <p:nvPr/>
          </p:nvSpPr>
          <p:spPr bwMode="auto">
            <a:xfrm flipH="1">
              <a:off x="3744" y="13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8" name="Line 42"/>
            <p:cNvSpPr>
              <a:spLocks noChangeShapeType="1"/>
            </p:cNvSpPr>
            <p:nvPr/>
          </p:nvSpPr>
          <p:spPr bwMode="auto">
            <a:xfrm>
              <a:off x="4608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9" name="Line 43"/>
            <p:cNvSpPr>
              <a:spLocks noChangeShapeType="1"/>
            </p:cNvSpPr>
            <p:nvPr/>
          </p:nvSpPr>
          <p:spPr bwMode="auto">
            <a:xfrm>
              <a:off x="2736" y="40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0" name="Line 44"/>
            <p:cNvSpPr>
              <a:spLocks noChangeShapeType="1"/>
            </p:cNvSpPr>
            <p:nvPr/>
          </p:nvSpPr>
          <p:spPr bwMode="auto">
            <a:xfrm flipH="1">
              <a:off x="96" y="4176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1" name="Line 45"/>
            <p:cNvSpPr>
              <a:spLocks noChangeShapeType="1"/>
            </p:cNvSpPr>
            <p:nvPr/>
          </p:nvSpPr>
          <p:spPr bwMode="auto">
            <a:xfrm flipV="1">
              <a:off x="96" y="1344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2" name="Line 46"/>
            <p:cNvSpPr>
              <a:spLocks noChangeShapeType="1"/>
            </p:cNvSpPr>
            <p:nvPr/>
          </p:nvSpPr>
          <p:spPr bwMode="auto">
            <a:xfrm>
              <a:off x="144" y="1344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3" name="Line 47"/>
            <p:cNvSpPr>
              <a:spLocks noChangeShapeType="1"/>
            </p:cNvSpPr>
            <p:nvPr/>
          </p:nvSpPr>
          <p:spPr bwMode="auto">
            <a:xfrm>
              <a:off x="1041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Text Box 48"/>
            <p:cNvSpPr txBox="1">
              <a:spLocks noChangeArrowheads="1"/>
            </p:cNvSpPr>
            <p:nvPr/>
          </p:nvSpPr>
          <p:spPr bwMode="auto">
            <a:xfrm>
              <a:off x="321" y="3790"/>
              <a:ext cx="1659" cy="233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800" b="1" dirty="0" smtClean="0">
                  <a:latin typeface="楷体" pitchFamily="18" charset="-122"/>
                  <a:ea typeface="楷体" pitchFamily="18" charset="-122"/>
                </a:rPr>
                <a:t>释放令牌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(</a:t>
              </a:r>
              <a:r>
                <a:rPr lang="en-US" altLang="zh-CN" sz="1800" b="1" dirty="0" err="1" smtClean="0">
                  <a:latin typeface="楷体" pitchFamily="18" charset="-122"/>
                  <a:ea typeface="楷体" pitchFamily="18" charset="-122"/>
                </a:rPr>
                <a:t>Pr←Rr</a:t>
              </a:r>
              <a:r>
                <a:rPr lang="en-US" altLang="zh-CN" sz="1800" b="1" dirty="0" smtClean="0">
                  <a:latin typeface="楷体" pitchFamily="18" charset="-122"/>
                  <a:ea typeface="楷体" pitchFamily="18" charset="-122"/>
                </a:rPr>
                <a:t>)</a:t>
              </a:r>
              <a:endParaRPr lang="zh-CN" altLang="en-US" sz="1800" b="1" dirty="0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37945" name="Text Box 49"/>
            <p:cNvSpPr txBox="1">
              <a:spLocks noChangeArrowheads="1"/>
            </p:cNvSpPr>
            <p:nvPr/>
          </p:nvSpPr>
          <p:spPr bwMode="auto">
            <a:xfrm>
              <a:off x="912" y="2457"/>
              <a:ext cx="960" cy="404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判断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A/C</a:t>
              </a:r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和</a:t>
              </a:r>
            </a:p>
            <a:p>
              <a:pPr algn="ctr"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比较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Pm/Rr</a:t>
              </a:r>
            </a:p>
          </p:txBody>
        </p:sp>
        <p:sp>
          <p:nvSpPr>
            <p:cNvPr id="37946" name="Text Box 50"/>
            <p:cNvSpPr txBox="1">
              <a:spLocks noChangeArrowheads="1"/>
            </p:cNvSpPr>
            <p:nvPr/>
          </p:nvSpPr>
          <p:spPr bwMode="auto">
            <a:xfrm>
              <a:off x="246" y="2889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C=0</a:t>
              </a:r>
            </a:p>
          </p:txBody>
        </p:sp>
        <p:sp>
          <p:nvSpPr>
            <p:cNvPr id="37947" name="Text Box 51"/>
            <p:cNvSpPr txBox="1">
              <a:spLocks noChangeArrowheads="1"/>
            </p:cNvSpPr>
            <p:nvPr/>
          </p:nvSpPr>
          <p:spPr bwMode="auto">
            <a:xfrm>
              <a:off x="192" y="3216"/>
              <a:ext cx="483" cy="330"/>
            </a:xfrm>
            <a:prstGeom prst="rect">
              <a:avLst/>
            </a:prstGeom>
            <a:solidFill>
              <a:srgbClr val="93FFFF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latin typeface="楷体" pitchFamily="18" charset="-122"/>
                  <a:ea typeface="楷体" pitchFamily="18" charset="-122"/>
                </a:rPr>
                <a:t>准备重发本</a:t>
              </a:r>
              <a:r>
                <a:rPr lang="zh-CN" altLang="en-US" sz="1400" b="1" dirty="0">
                  <a:latin typeface="楷体" pitchFamily="18" charset="-122"/>
                  <a:ea typeface="楷体" pitchFamily="18" charset="-122"/>
                </a:rPr>
                <a:t>帧</a:t>
              </a:r>
            </a:p>
          </p:txBody>
        </p:sp>
        <p:sp>
          <p:nvSpPr>
            <p:cNvPr id="37948" name="Text Box 52"/>
            <p:cNvSpPr txBox="1">
              <a:spLocks noChangeArrowheads="1"/>
            </p:cNvSpPr>
            <p:nvPr/>
          </p:nvSpPr>
          <p:spPr bwMode="auto">
            <a:xfrm>
              <a:off x="1311" y="2898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Pm&lt;</a:t>
              </a:r>
              <a:r>
                <a:rPr lang="en-US" altLang="zh-CN" sz="1800" b="1" dirty="0" err="1">
                  <a:latin typeface="楷体" pitchFamily="18" charset="-122"/>
                  <a:ea typeface="楷体" pitchFamily="18" charset="-122"/>
                </a:rPr>
                <a:t>Rr</a:t>
              </a:r>
              <a:endParaRPr lang="en-US" altLang="zh-CN" sz="1800" b="1" dirty="0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37949" name="Text Box 53"/>
            <p:cNvSpPr txBox="1">
              <a:spLocks noChangeArrowheads="1"/>
            </p:cNvSpPr>
            <p:nvPr/>
          </p:nvSpPr>
          <p:spPr bwMode="auto">
            <a:xfrm>
              <a:off x="1755" y="3195"/>
              <a:ext cx="692" cy="404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时间容许</a:t>
              </a:r>
            </a:p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再发新帧</a:t>
              </a:r>
            </a:p>
          </p:txBody>
        </p:sp>
        <p:sp>
          <p:nvSpPr>
            <p:cNvPr id="37950" name="Text Box 54"/>
            <p:cNvSpPr txBox="1">
              <a:spLocks noChangeArrowheads="1"/>
            </p:cNvSpPr>
            <p:nvPr/>
          </p:nvSpPr>
          <p:spPr bwMode="auto">
            <a:xfrm>
              <a:off x="1986" y="2493"/>
              <a:ext cx="2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 dirty="0">
                  <a:latin typeface="宋体" pitchFamily="2" charset="-122"/>
                </a:rPr>
                <a:t>≥</a:t>
              </a:r>
              <a:endParaRPr lang="en-US" altLang="zh-CN" sz="1800" b="1" dirty="0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37951" name="Line 55"/>
            <p:cNvSpPr>
              <a:spLocks noChangeShapeType="1"/>
            </p:cNvSpPr>
            <p:nvPr/>
          </p:nvSpPr>
          <p:spPr bwMode="auto">
            <a:xfrm flipH="1">
              <a:off x="450" y="2832"/>
              <a:ext cx="4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Line 56"/>
            <p:cNvSpPr>
              <a:spLocks noChangeShapeType="1"/>
            </p:cNvSpPr>
            <p:nvPr/>
          </p:nvSpPr>
          <p:spPr bwMode="auto">
            <a:xfrm flipH="1">
              <a:off x="1507" y="2853"/>
              <a:ext cx="29" cy="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3" name="Line 57"/>
            <p:cNvSpPr>
              <a:spLocks noChangeShapeType="1"/>
            </p:cNvSpPr>
            <p:nvPr/>
          </p:nvSpPr>
          <p:spPr bwMode="auto">
            <a:xfrm>
              <a:off x="1872" y="2832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4" name="Line 58"/>
            <p:cNvSpPr>
              <a:spLocks noChangeShapeType="1"/>
            </p:cNvSpPr>
            <p:nvPr/>
          </p:nvSpPr>
          <p:spPr bwMode="auto">
            <a:xfrm flipH="1">
              <a:off x="1392" y="235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5" name="Line 59"/>
            <p:cNvSpPr>
              <a:spLocks noChangeShapeType="1"/>
            </p:cNvSpPr>
            <p:nvPr/>
          </p:nvSpPr>
          <p:spPr bwMode="auto">
            <a:xfrm flipH="1">
              <a:off x="2112" y="3573"/>
              <a:ext cx="29" cy="5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Line 60"/>
            <p:cNvSpPr>
              <a:spLocks noChangeShapeType="1"/>
            </p:cNvSpPr>
            <p:nvPr/>
          </p:nvSpPr>
          <p:spPr bwMode="auto">
            <a:xfrm>
              <a:off x="3168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Text Box 61"/>
            <p:cNvSpPr txBox="1">
              <a:spLocks noChangeArrowheads="1"/>
            </p:cNvSpPr>
            <p:nvPr/>
          </p:nvSpPr>
          <p:spPr bwMode="auto">
            <a:xfrm>
              <a:off x="3269" y="2304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Y</a:t>
              </a:r>
            </a:p>
          </p:txBody>
        </p:sp>
        <p:sp>
          <p:nvSpPr>
            <p:cNvPr id="37958" name="Text Box 62"/>
            <p:cNvSpPr txBox="1">
              <a:spLocks noChangeArrowheads="1"/>
            </p:cNvSpPr>
            <p:nvPr/>
          </p:nvSpPr>
          <p:spPr bwMode="auto">
            <a:xfrm>
              <a:off x="2544" y="2688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</a:t>
              </a:r>
            </a:p>
          </p:txBody>
        </p:sp>
        <p:sp>
          <p:nvSpPr>
            <p:cNvPr id="37959" name="Line 63"/>
            <p:cNvSpPr>
              <a:spLocks noChangeShapeType="1"/>
            </p:cNvSpPr>
            <p:nvPr/>
          </p:nvSpPr>
          <p:spPr bwMode="auto">
            <a:xfrm>
              <a:off x="4416" y="187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Text Box 64"/>
            <p:cNvSpPr txBox="1">
              <a:spLocks noChangeArrowheads="1"/>
            </p:cNvSpPr>
            <p:nvPr/>
          </p:nvSpPr>
          <p:spPr bwMode="auto">
            <a:xfrm>
              <a:off x="765" y="3216"/>
              <a:ext cx="591" cy="33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zh-CN" altLang="en-US" sz="1400" b="1" dirty="0" smtClean="0">
                  <a:latin typeface="楷体" pitchFamily="18" charset="-122"/>
                  <a:ea typeface="楷体" pitchFamily="18" charset="-122"/>
                </a:rPr>
                <a:t>通知上层地址错</a:t>
              </a:r>
              <a:endParaRPr lang="zh-CN" altLang="en-US" sz="1400" b="1" dirty="0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37961" name="Line 65"/>
            <p:cNvSpPr>
              <a:spLocks noChangeShapeType="1"/>
            </p:cNvSpPr>
            <p:nvPr/>
          </p:nvSpPr>
          <p:spPr bwMode="auto">
            <a:xfrm flipH="1">
              <a:off x="1035" y="2832"/>
              <a:ext cx="16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Text Box 66"/>
            <p:cNvSpPr txBox="1">
              <a:spLocks noChangeArrowheads="1"/>
            </p:cNvSpPr>
            <p:nvPr/>
          </p:nvSpPr>
          <p:spPr bwMode="auto">
            <a:xfrm>
              <a:off x="844" y="288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 dirty="0">
                  <a:latin typeface="楷体" pitchFamily="18" charset="-122"/>
                  <a:ea typeface="楷体" pitchFamily="18" charset="-122"/>
                </a:rPr>
                <a:t>A=0</a:t>
              </a:r>
            </a:p>
          </p:txBody>
        </p:sp>
      </p:grpSp>
      <p:grpSp>
        <p:nvGrpSpPr>
          <p:cNvPr id="37894" name="Group 69"/>
          <p:cNvGrpSpPr>
            <a:grpSpLocks/>
          </p:cNvGrpSpPr>
          <p:nvPr/>
        </p:nvGrpSpPr>
        <p:grpSpPr bwMode="auto">
          <a:xfrm>
            <a:off x="5522913" y="163513"/>
            <a:ext cx="2362200" cy="457200"/>
            <a:chOff x="2496" y="144"/>
            <a:chExt cx="1488" cy="288"/>
          </a:xfrm>
        </p:grpSpPr>
        <p:sp>
          <p:nvSpPr>
            <p:cNvPr id="37898" name="Rectangle 70"/>
            <p:cNvSpPr>
              <a:spLocks noChangeArrowheads="1"/>
            </p:cNvSpPr>
            <p:nvPr/>
          </p:nvSpPr>
          <p:spPr bwMode="auto">
            <a:xfrm>
              <a:off x="2496" y="144"/>
              <a:ext cx="48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Pr</a:t>
              </a:r>
            </a:p>
          </p:txBody>
        </p:sp>
        <p:sp>
          <p:nvSpPr>
            <p:cNvPr id="37899" name="Rectangle 71"/>
            <p:cNvSpPr>
              <a:spLocks noChangeArrowheads="1"/>
            </p:cNvSpPr>
            <p:nvPr/>
          </p:nvSpPr>
          <p:spPr bwMode="auto">
            <a:xfrm>
              <a:off x="2976" y="144"/>
              <a:ext cx="288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</a:t>
              </a:r>
            </a:p>
          </p:txBody>
        </p:sp>
        <p:sp>
          <p:nvSpPr>
            <p:cNvPr id="37900" name="Rectangle 72"/>
            <p:cNvSpPr>
              <a:spLocks noChangeArrowheads="1"/>
            </p:cNvSpPr>
            <p:nvPr/>
          </p:nvSpPr>
          <p:spPr bwMode="auto">
            <a:xfrm>
              <a:off x="3264" y="144"/>
              <a:ext cx="24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</a:t>
              </a:r>
            </a:p>
          </p:txBody>
        </p:sp>
        <p:sp>
          <p:nvSpPr>
            <p:cNvPr id="37901" name="Rectangle 73"/>
            <p:cNvSpPr>
              <a:spLocks noChangeArrowheads="1"/>
            </p:cNvSpPr>
            <p:nvPr/>
          </p:nvSpPr>
          <p:spPr bwMode="auto">
            <a:xfrm>
              <a:off x="3504" y="144"/>
              <a:ext cx="480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Rr</a:t>
              </a:r>
            </a:p>
          </p:txBody>
        </p:sp>
      </p:grpSp>
      <p:sp>
        <p:nvSpPr>
          <p:cNvPr id="37895" name="Text Box 74"/>
          <p:cNvSpPr txBox="1">
            <a:spLocks noChangeArrowheads="1"/>
          </p:cNvSpPr>
          <p:nvPr/>
        </p:nvSpPr>
        <p:spPr bwMode="auto">
          <a:xfrm>
            <a:off x="4427538" y="212725"/>
            <a:ext cx="1300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AC</a:t>
            </a:r>
            <a:r>
              <a:rPr lang="zh-CN" altLang="en-US" sz="2000"/>
              <a:t>字节：</a:t>
            </a:r>
          </a:p>
        </p:txBody>
      </p:sp>
      <p:sp>
        <p:nvSpPr>
          <p:cNvPr id="1172555" name="Rectangle 7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7897" name="Text Box 76"/>
          <p:cNvSpPr txBox="1">
            <a:spLocks noChangeArrowheads="1"/>
          </p:cNvSpPr>
          <p:nvPr/>
        </p:nvSpPr>
        <p:spPr bwMode="auto">
          <a:xfrm>
            <a:off x="107950" y="188913"/>
            <a:ext cx="35560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） 令牌环网工作过程</a:t>
            </a:r>
            <a:endParaRPr lang="zh-CN" altLang="en-US"/>
          </a:p>
        </p:txBody>
      </p:sp>
      <p:cxnSp>
        <p:nvCxnSpPr>
          <p:cNvPr id="83" name="直接连接符 82"/>
          <p:cNvCxnSpPr/>
          <p:nvPr/>
        </p:nvCxnSpPr>
        <p:spPr bwMode="auto">
          <a:xfrm rot="5400000">
            <a:off x="2893207" y="5750735"/>
            <a:ext cx="35719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3396332" y="58578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是</a:t>
            </a:r>
            <a:endParaRPr lang="zh-CN" altLang="en-US" sz="16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714612" y="564357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否</a:t>
            </a:r>
            <a:endParaRPr lang="zh-CN" altLang="en-US" sz="1600" b="1" dirty="0"/>
          </a:p>
        </p:txBody>
      </p:sp>
      <p:sp>
        <p:nvSpPr>
          <p:cNvPr id="94" name="Line 47"/>
          <p:cNvSpPr>
            <a:spLocks noChangeShapeType="1"/>
          </p:cNvSpPr>
          <p:nvPr/>
        </p:nvSpPr>
        <p:spPr bwMode="auto">
          <a:xfrm>
            <a:off x="1643042" y="550070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47"/>
          <p:cNvSpPr>
            <a:spLocks noChangeShapeType="1"/>
          </p:cNvSpPr>
          <p:nvPr/>
        </p:nvSpPr>
        <p:spPr bwMode="auto">
          <a:xfrm>
            <a:off x="785786" y="550070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857488" y="4500570"/>
            <a:ext cx="8572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CN" sz="1600" b="1" dirty="0" err="1" smtClean="0">
                <a:latin typeface="楷体" pitchFamily="18" charset="-122"/>
                <a:ea typeface="楷体" pitchFamily="18" charset="-122"/>
              </a:rPr>
              <a:t>Pm</a:t>
            </a:r>
            <a:r>
              <a:rPr lang="en-US" altLang="zh-CN" sz="1600" b="1" dirty="0" err="1" smtClean="0">
                <a:latin typeface="宋体" pitchFamily="2" charset="-122"/>
              </a:rPr>
              <a:t>≥</a:t>
            </a:r>
            <a:r>
              <a:rPr lang="en-US" altLang="zh-CN" sz="1600" b="1" dirty="0" err="1" smtClean="0">
                <a:latin typeface="楷体" pitchFamily="18" charset="-122"/>
                <a:ea typeface="楷体" pitchFamily="18" charset="-122"/>
              </a:rPr>
              <a:t>Rr</a:t>
            </a:r>
            <a:endParaRPr lang="en-US" altLang="zh-CN" sz="1600" b="1" dirty="0">
              <a:latin typeface="楷体" pitchFamily="18" charset="-122"/>
              <a:ea typeface="楷体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76200" y="3235325"/>
            <a:ext cx="883920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桥接器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：为容纳更多结点和提高网络性能，划分和连接子网，</a:t>
            </a: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        并负责帧的跨网转发；</a:t>
            </a: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    环号：标识不同的环路，全网唯一；</a:t>
            </a: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    环内编号：标识环路中的桥接器，环路中唯一；</a:t>
            </a: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    桥接器号（环号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+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环内编号）：全网唯一。</a:t>
            </a:r>
          </a:p>
          <a:p>
            <a:pPr eaLnBrk="0" hangingPunct="0"/>
            <a:endParaRPr lang="zh-CN" altLang="en-US" sz="1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跨网传输：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IBM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令牌环网工作方式类似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802.5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，但增加了跨网传输</a:t>
            </a: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          的功能；桥接器进行必要的转发。</a:t>
            </a:r>
          </a:p>
          <a:p>
            <a:pPr eaLnBrk="0" hangingPunct="0"/>
            <a:endParaRPr lang="zh-CN" altLang="en-US" sz="1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监控器：可以独立，或者由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RPU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兼，负责环路的监控。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981200" y="1592263"/>
            <a:ext cx="5834063" cy="1379537"/>
            <a:chOff x="1248" y="1003"/>
            <a:chExt cx="3675" cy="869"/>
          </a:xfrm>
        </p:grpSpPr>
        <p:sp>
          <p:nvSpPr>
            <p:cNvPr id="38920" name="Oval 4"/>
            <p:cNvSpPr>
              <a:spLocks noChangeArrowheads="1"/>
            </p:cNvSpPr>
            <p:nvPr/>
          </p:nvSpPr>
          <p:spPr bwMode="auto">
            <a:xfrm>
              <a:off x="1248" y="1051"/>
              <a:ext cx="720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环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38921" name="Rectangle 5"/>
            <p:cNvSpPr>
              <a:spLocks noChangeArrowheads="1"/>
            </p:cNvSpPr>
            <p:nvPr/>
          </p:nvSpPr>
          <p:spPr bwMode="auto">
            <a:xfrm>
              <a:off x="1392" y="1051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1680" y="1051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Rectangle 7"/>
            <p:cNvSpPr>
              <a:spLocks noChangeArrowheads="1"/>
            </p:cNvSpPr>
            <p:nvPr/>
          </p:nvSpPr>
          <p:spPr bwMode="auto">
            <a:xfrm>
              <a:off x="1248" y="1339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Rectangle 8"/>
            <p:cNvSpPr>
              <a:spLocks noChangeArrowheads="1"/>
            </p:cNvSpPr>
            <p:nvPr/>
          </p:nvSpPr>
          <p:spPr bwMode="auto">
            <a:xfrm>
              <a:off x="1488" y="1627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Oval 9"/>
            <p:cNvSpPr>
              <a:spLocks noChangeArrowheads="1"/>
            </p:cNvSpPr>
            <p:nvPr/>
          </p:nvSpPr>
          <p:spPr bwMode="auto">
            <a:xfrm>
              <a:off x="2064" y="1051"/>
              <a:ext cx="720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环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38926" name="Rectangle 10"/>
            <p:cNvSpPr>
              <a:spLocks noChangeArrowheads="1"/>
            </p:cNvSpPr>
            <p:nvPr/>
          </p:nvSpPr>
          <p:spPr bwMode="auto">
            <a:xfrm>
              <a:off x="1920" y="1291"/>
              <a:ext cx="192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Rectangle 11"/>
            <p:cNvSpPr>
              <a:spLocks noChangeArrowheads="1"/>
            </p:cNvSpPr>
            <p:nvPr/>
          </p:nvSpPr>
          <p:spPr bwMode="auto">
            <a:xfrm>
              <a:off x="2256" y="1627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Rectangle 12"/>
            <p:cNvSpPr>
              <a:spLocks noChangeArrowheads="1"/>
            </p:cNvSpPr>
            <p:nvPr/>
          </p:nvSpPr>
          <p:spPr bwMode="auto">
            <a:xfrm>
              <a:off x="2640" y="1531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Rectangle 13"/>
            <p:cNvSpPr>
              <a:spLocks noChangeArrowheads="1"/>
            </p:cNvSpPr>
            <p:nvPr/>
          </p:nvSpPr>
          <p:spPr bwMode="auto">
            <a:xfrm>
              <a:off x="2640" y="1099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Rectangle 14"/>
            <p:cNvSpPr>
              <a:spLocks noChangeArrowheads="1"/>
            </p:cNvSpPr>
            <p:nvPr/>
          </p:nvSpPr>
          <p:spPr bwMode="auto">
            <a:xfrm>
              <a:off x="2256" y="1051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Oval 15"/>
            <p:cNvSpPr>
              <a:spLocks noChangeArrowheads="1"/>
            </p:cNvSpPr>
            <p:nvPr/>
          </p:nvSpPr>
          <p:spPr bwMode="auto">
            <a:xfrm>
              <a:off x="2880" y="1003"/>
              <a:ext cx="720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b="1">
                  <a:latin typeface="楷体" pitchFamily="18" charset="-122"/>
                  <a:ea typeface="楷体" pitchFamily="18" charset="-122"/>
                </a:rPr>
                <a:t>环</a:t>
              </a:r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3</a:t>
              </a:r>
            </a:p>
          </p:txBody>
        </p:sp>
        <p:sp>
          <p:nvSpPr>
            <p:cNvPr id="38932" name="Rectangle 16"/>
            <p:cNvSpPr>
              <a:spLocks noChangeArrowheads="1"/>
            </p:cNvSpPr>
            <p:nvPr/>
          </p:nvSpPr>
          <p:spPr bwMode="auto">
            <a:xfrm>
              <a:off x="2736" y="1261"/>
              <a:ext cx="192" cy="156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Rectangle 17"/>
            <p:cNvSpPr>
              <a:spLocks noChangeArrowheads="1"/>
            </p:cNvSpPr>
            <p:nvPr/>
          </p:nvSpPr>
          <p:spPr bwMode="auto">
            <a:xfrm>
              <a:off x="3072" y="1623"/>
              <a:ext cx="96" cy="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Rectangle 18"/>
            <p:cNvSpPr>
              <a:spLocks noChangeArrowheads="1"/>
            </p:cNvSpPr>
            <p:nvPr/>
          </p:nvSpPr>
          <p:spPr bwMode="auto">
            <a:xfrm>
              <a:off x="3456" y="1520"/>
              <a:ext cx="96" cy="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Rectangle 19"/>
            <p:cNvSpPr>
              <a:spLocks noChangeArrowheads="1"/>
            </p:cNvSpPr>
            <p:nvPr/>
          </p:nvSpPr>
          <p:spPr bwMode="auto">
            <a:xfrm>
              <a:off x="3552" y="1210"/>
              <a:ext cx="96" cy="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Rectangle 20"/>
            <p:cNvSpPr>
              <a:spLocks noChangeArrowheads="1"/>
            </p:cNvSpPr>
            <p:nvPr/>
          </p:nvSpPr>
          <p:spPr bwMode="auto">
            <a:xfrm>
              <a:off x="3216" y="1003"/>
              <a:ext cx="96" cy="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Text Box 21"/>
            <p:cNvSpPr txBox="1">
              <a:spLocks noChangeArrowheads="1"/>
            </p:cNvSpPr>
            <p:nvPr/>
          </p:nvSpPr>
          <p:spPr bwMode="auto">
            <a:xfrm>
              <a:off x="2592" y="1641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66FF"/>
                  </a:solidFill>
                  <a:latin typeface="楷体" pitchFamily="18" charset="-122"/>
                  <a:ea typeface="楷体" pitchFamily="18" charset="-122"/>
                </a:rPr>
                <a:t>桥接器</a:t>
              </a:r>
            </a:p>
          </p:txBody>
        </p:sp>
        <p:sp>
          <p:nvSpPr>
            <p:cNvPr id="38938" name="Line 22"/>
            <p:cNvSpPr>
              <a:spLocks noChangeShapeType="1"/>
            </p:cNvSpPr>
            <p:nvPr/>
          </p:nvSpPr>
          <p:spPr bwMode="auto">
            <a:xfrm flipV="1">
              <a:off x="2832" y="1435"/>
              <a:ext cx="0" cy="19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Line 23"/>
            <p:cNvSpPr>
              <a:spLocks noChangeShapeType="1"/>
            </p:cNvSpPr>
            <p:nvPr/>
          </p:nvSpPr>
          <p:spPr bwMode="auto">
            <a:xfrm flipH="1" flipV="1">
              <a:off x="2160" y="1435"/>
              <a:ext cx="432" cy="24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Arc 24"/>
            <p:cNvSpPr>
              <a:spLocks/>
            </p:cNvSpPr>
            <p:nvPr/>
          </p:nvSpPr>
          <p:spPr bwMode="auto">
            <a:xfrm>
              <a:off x="1728" y="1152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Arc 25"/>
            <p:cNvSpPr>
              <a:spLocks/>
            </p:cNvSpPr>
            <p:nvPr/>
          </p:nvSpPr>
          <p:spPr bwMode="auto">
            <a:xfrm flipV="1">
              <a:off x="1728" y="1440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Arc 26"/>
            <p:cNvSpPr>
              <a:spLocks/>
            </p:cNvSpPr>
            <p:nvPr/>
          </p:nvSpPr>
          <p:spPr bwMode="auto">
            <a:xfrm flipH="1" flipV="1">
              <a:off x="2112" y="1392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27"/>
            <p:cNvSpPr>
              <a:spLocks noChangeArrowheads="1"/>
            </p:cNvSpPr>
            <p:nvPr/>
          </p:nvSpPr>
          <p:spPr bwMode="auto">
            <a:xfrm>
              <a:off x="1248" y="1392"/>
              <a:ext cx="96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Rectangle 28"/>
            <p:cNvSpPr>
              <a:spLocks noChangeArrowheads="1"/>
            </p:cNvSpPr>
            <p:nvPr/>
          </p:nvSpPr>
          <p:spPr bwMode="auto">
            <a:xfrm>
              <a:off x="2640" y="1488"/>
              <a:ext cx="96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Rectangle 29"/>
            <p:cNvSpPr>
              <a:spLocks noChangeArrowheads="1"/>
            </p:cNvSpPr>
            <p:nvPr/>
          </p:nvSpPr>
          <p:spPr bwMode="auto">
            <a:xfrm>
              <a:off x="3552" y="1392"/>
              <a:ext cx="96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Rectangle 30"/>
            <p:cNvSpPr>
              <a:spLocks noChangeArrowheads="1"/>
            </p:cNvSpPr>
            <p:nvPr/>
          </p:nvSpPr>
          <p:spPr bwMode="auto">
            <a:xfrm>
              <a:off x="4128" y="1287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31"/>
            <p:cNvSpPr>
              <a:spLocks noChangeArrowheads="1"/>
            </p:cNvSpPr>
            <p:nvPr/>
          </p:nvSpPr>
          <p:spPr bwMode="auto">
            <a:xfrm>
              <a:off x="4128" y="1488"/>
              <a:ext cx="96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Text Box 32"/>
            <p:cNvSpPr txBox="1">
              <a:spLocks noChangeArrowheads="1"/>
            </p:cNvSpPr>
            <p:nvPr/>
          </p:nvSpPr>
          <p:spPr bwMode="auto">
            <a:xfrm>
              <a:off x="4358" y="1200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RPU</a:t>
              </a:r>
            </a:p>
          </p:txBody>
        </p:sp>
        <p:sp>
          <p:nvSpPr>
            <p:cNvPr id="38949" name="Text Box 33"/>
            <p:cNvSpPr txBox="1">
              <a:spLocks noChangeArrowheads="1"/>
            </p:cNvSpPr>
            <p:nvPr/>
          </p:nvSpPr>
          <p:spPr bwMode="auto">
            <a:xfrm>
              <a:off x="4375" y="1401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监控器</a:t>
              </a:r>
            </a:p>
          </p:txBody>
        </p:sp>
      </p:grpSp>
      <p:sp>
        <p:nvSpPr>
          <p:cNvPr id="38916" name="Text Box 34"/>
          <p:cNvSpPr txBox="1">
            <a:spLocks noChangeArrowheads="1"/>
          </p:cNvSpPr>
          <p:nvPr/>
        </p:nvSpPr>
        <p:spPr bwMode="auto">
          <a:xfrm>
            <a:off x="8604250" y="44450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11</a:t>
            </a:r>
            <a:endParaRPr lang="en-US" altLang="zh-CN" dirty="0"/>
          </a:p>
        </p:txBody>
      </p:sp>
      <p:sp>
        <p:nvSpPr>
          <p:cNvPr id="38917" name="Text Box 35"/>
          <p:cNvSpPr txBox="1">
            <a:spLocks noChangeArrowheads="1"/>
          </p:cNvSpPr>
          <p:nvPr/>
        </p:nvSpPr>
        <p:spPr bwMode="auto">
          <a:xfrm>
            <a:off x="200025" y="920750"/>
            <a:ext cx="386556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）  </a:t>
            </a:r>
            <a:r>
              <a:rPr lang="en-US" altLang="zh-CN" b="1">
                <a:latin typeface="宋体" pitchFamily="2" charset="-122"/>
              </a:rPr>
              <a:t>IBM</a:t>
            </a:r>
            <a:r>
              <a:rPr lang="zh-CN" altLang="en-US" b="1">
                <a:latin typeface="宋体" pitchFamily="2" charset="-122"/>
              </a:rPr>
              <a:t>令牌环网的结构</a:t>
            </a:r>
          </a:p>
        </p:txBody>
      </p:sp>
      <p:sp>
        <p:nvSpPr>
          <p:cNvPr id="1173540" name="Rectangle 3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919" name="Text Box 37"/>
          <p:cNvSpPr txBox="1">
            <a:spLocks noChangeArrowheads="1"/>
          </p:cNvSpPr>
          <p:nvPr/>
        </p:nvSpPr>
        <p:spPr bwMode="auto">
          <a:xfrm>
            <a:off x="179388" y="188913"/>
            <a:ext cx="6734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4.4.4  IBM</a:t>
            </a:r>
            <a:r>
              <a:rPr lang="zh-CN" altLang="en-US" sz="2800" b="1">
                <a:latin typeface="宋体" pitchFamily="2" charset="-122"/>
              </a:rPr>
              <a:t>令牌环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IEEE 802.5</a:t>
            </a:r>
            <a:r>
              <a:rPr lang="zh-CN" altLang="en-US" b="1">
                <a:latin typeface="宋体" pitchFamily="2" charset="-122"/>
              </a:rPr>
              <a:t>的一种实现）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61"/>
          <p:cNvGrpSpPr>
            <a:grpSpLocks/>
          </p:cNvGrpSpPr>
          <p:nvPr/>
        </p:nvGrpSpPr>
        <p:grpSpPr bwMode="auto">
          <a:xfrm>
            <a:off x="468313" y="2327275"/>
            <a:ext cx="5595937" cy="708025"/>
            <a:chOff x="295" y="1466"/>
            <a:chExt cx="3525" cy="446"/>
          </a:xfrm>
        </p:grpSpPr>
        <p:sp>
          <p:nvSpPr>
            <p:cNvPr id="39986" name="Line 3"/>
            <p:cNvSpPr>
              <a:spLocks noChangeShapeType="1"/>
            </p:cNvSpPr>
            <p:nvPr/>
          </p:nvSpPr>
          <p:spPr bwMode="auto">
            <a:xfrm flipV="1">
              <a:off x="1084" y="1480"/>
              <a:ext cx="336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7" name="Line 4"/>
            <p:cNvSpPr>
              <a:spLocks noChangeShapeType="1"/>
            </p:cNvSpPr>
            <p:nvPr/>
          </p:nvSpPr>
          <p:spPr bwMode="auto">
            <a:xfrm>
              <a:off x="1708" y="1480"/>
              <a:ext cx="2064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Rectangle 5"/>
            <p:cNvSpPr>
              <a:spLocks noChangeArrowheads="1"/>
            </p:cNvSpPr>
            <p:nvPr/>
          </p:nvSpPr>
          <p:spPr bwMode="auto">
            <a:xfrm>
              <a:off x="1084" y="1672"/>
              <a:ext cx="1008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Pr</a:t>
              </a:r>
            </a:p>
          </p:txBody>
        </p:sp>
        <p:sp>
          <p:nvSpPr>
            <p:cNvPr id="39989" name="Rectangle 6"/>
            <p:cNvSpPr>
              <a:spLocks noChangeArrowheads="1"/>
            </p:cNvSpPr>
            <p:nvPr/>
          </p:nvSpPr>
          <p:spPr bwMode="auto">
            <a:xfrm>
              <a:off x="2092" y="1672"/>
              <a:ext cx="336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</a:t>
              </a:r>
            </a:p>
          </p:txBody>
        </p:sp>
        <p:sp>
          <p:nvSpPr>
            <p:cNvPr id="39990" name="Rectangle 7"/>
            <p:cNvSpPr>
              <a:spLocks noChangeArrowheads="1"/>
            </p:cNvSpPr>
            <p:nvPr/>
          </p:nvSpPr>
          <p:spPr bwMode="auto">
            <a:xfrm>
              <a:off x="2428" y="1672"/>
              <a:ext cx="336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</a:t>
              </a:r>
            </a:p>
          </p:txBody>
        </p:sp>
        <p:sp>
          <p:nvSpPr>
            <p:cNvPr id="39991" name="Rectangle 8"/>
            <p:cNvSpPr>
              <a:spLocks noChangeArrowheads="1"/>
            </p:cNvSpPr>
            <p:nvPr/>
          </p:nvSpPr>
          <p:spPr bwMode="auto">
            <a:xfrm>
              <a:off x="2764" y="1672"/>
              <a:ext cx="1008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Rr</a:t>
              </a:r>
            </a:p>
          </p:txBody>
        </p:sp>
        <p:sp>
          <p:nvSpPr>
            <p:cNvPr id="39992" name="Rectangle 9"/>
            <p:cNvSpPr>
              <a:spLocks noChangeArrowheads="1"/>
            </p:cNvSpPr>
            <p:nvPr/>
          </p:nvSpPr>
          <p:spPr bwMode="auto">
            <a:xfrm>
              <a:off x="1468" y="1466"/>
              <a:ext cx="235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3         1    1       3  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（位）</a:t>
              </a:r>
            </a:p>
          </p:txBody>
        </p:sp>
        <p:sp>
          <p:nvSpPr>
            <p:cNvPr id="39993" name="Text Box 10"/>
            <p:cNvSpPr txBox="1">
              <a:spLocks noChangeArrowheads="1"/>
            </p:cNvSpPr>
            <p:nvPr/>
          </p:nvSpPr>
          <p:spPr bwMode="auto">
            <a:xfrm>
              <a:off x="295" y="1657"/>
              <a:ext cx="4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AC</a:t>
              </a:r>
              <a:r>
                <a:rPr lang="zh-CN" altLang="en-US" sz="2000" b="1">
                  <a:latin typeface="宋体" pitchFamily="2" charset="-122"/>
                </a:rPr>
                <a:t>：</a:t>
              </a:r>
            </a:p>
          </p:txBody>
        </p:sp>
      </p:grpSp>
      <p:grpSp>
        <p:nvGrpSpPr>
          <p:cNvPr id="39939" name="Group 11"/>
          <p:cNvGrpSpPr>
            <a:grpSpLocks/>
          </p:cNvGrpSpPr>
          <p:nvPr/>
        </p:nvGrpSpPr>
        <p:grpSpPr bwMode="auto">
          <a:xfrm>
            <a:off x="250825" y="768350"/>
            <a:ext cx="4854575" cy="762000"/>
            <a:chOff x="110" y="384"/>
            <a:chExt cx="3058" cy="480"/>
          </a:xfrm>
        </p:grpSpPr>
        <p:sp>
          <p:nvSpPr>
            <p:cNvPr id="39981" name="Rectangle 12"/>
            <p:cNvSpPr>
              <a:spLocks noChangeArrowheads="1"/>
            </p:cNvSpPr>
            <p:nvPr/>
          </p:nvSpPr>
          <p:spPr bwMode="auto">
            <a:xfrm>
              <a:off x="1104" y="62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SD</a:t>
              </a:r>
            </a:p>
          </p:txBody>
        </p:sp>
        <p:sp>
          <p:nvSpPr>
            <p:cNvPr id="39982" name="Rectangle 13"/>
            <p:cNvSpPr>
              <a:spLocks noChangeArrowheads="1"/>
            </p:cNvSpPr>
            <p:nvPr/>
          </p:nvSpPr>
          <p:spPr bwMode="auto">
            <a:xfrm>
              <a:off x="1248" y="384"/>
              <a:ext cx="192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1     1     1   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（字节）</a:t>
              </a:r>
            </a:p>
          </p:txBody>
        </p:sp>
        <p:sp>
          <p:nvSpPr>
            <p:cNvPr id="39983" name="Text Box 14"/>
            <p:cNvSpPr txBox="1">
              <a:spLocks noChangeArrowheads="1"/>
            </p:cNvSpPr>
            <p:nvPr/>
          </p:nvSpPr>
          <p:spPr bwMode="auto">
            <a:xfrm>
              <a:off x="110" y="60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令牌帧：</a:t>
              </a:r>
            </a:p>
          </p:txBody>
        </p:sp>
        <p:sp>
          <p:nvSpPr>
            <p:cNvPr id="39984" name="Rectangle 15"/>
            <p:cNvSpPr>
              <a:spLocks noChangeArrowheads="1"/>
            </p:cNvSpPr>
            <p:nvPr/>
          </p:nvSpPr>
          <p:spPr bwMode="auto">
            <a:xfrm>
              <a:off x="1584" y="62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AC</a:t>
              </a:r>
            </a:p>
          </p:txBody>
        </p:sp>
        <p:sp>
          <p:nvSpPr>
            <p:cNvPr id="39985" name="Rectangle 16"/>
            <p:cNvSpPr>
              <a:spLocks noChangeArrowheads="1"/>
            </p:cNvSpPr>
            <p:nvPr/>
          </p:nvSpPr>
          <p:spPr bwMode="auto">
            <a:xfrm>
              <a:off x="2064" y="62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ED</a:t>
              </a:r>
            </a:p>
          </p:txBody>
        </p:sp>
      </p:grpSp>
      <p:grpSp>
        <p:nvGrpSpPr>
          <p:cNvPr id="39940" name="Group 17"/>
          <p:cNvGrpSpPr>
            <a:grpSpLocks/>
          </p:cNvGrpSpPr>
          <p:nvPr/>
        </p:nvGrpSpPr>
        <p:grpSpPr bwMode="auto">
          <a:xfrm>
            <a:off x="176213" y="1574800"/>
            <a:ext cx="8366125" cy="774700"/>
            <a:chOff x="106" y="864"/>
            <a:chExt cx="5270" cy="488"/>
          </a:xfrm>
        </p:grpSpPr>
        <p:sp>
          <p:nvSpPr>
            <p:cNvPr id="39969" name="Rectangle 18"/>
            <p:cNvSpPr>
              <a:spLocks noChangeArrowheads="1"/>
            </p:cNvSpPr>
            <p:nvPr/>
          </p:nvSpPr>
          <p:spPr bwMode="auto">
            <a:xfrm>
              <a:off x="1104" y="1104"/>
              <a:ext cx="2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SD</a:t>
              </a:r>
            </a:p>
          </p:txBody>
        </p:sp>
        <p:sp>
          <p:nvSpPr>
            <p:cNvPr id="39970" name="Rectangle 19"/>
            <p:cNvSpPr>
              <a:spLocks noChangeArrowheads="1"/>
            </p:cNvSpPr>
            <p:nvPr/>
          </p:nvSpPr>
          <p:spPr bwMode="auto">
            <a:xfrm>
              <a:off x="1392" y="1104"/>
              <a:ext cx="288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AC</a:t>
              </a:r>
            </a:p>
          </p:txBody>
        </p:sp>
        <p:sp>
          <p:nvSpPr>
            <p:cNvPr id="39971" name="Rectangle 20"/>
            <p:cNvSpPr>
              <a:spLocks noChangeArrowheads="1"/>
            </p:cNvSpPr>
            <p:nvPr/>
          </p:nvSpPr>
          <p:spPr bwMode="auto">
            <a:xfrm>
              <a:off x="1680" y="1104"/>
              <a:ext cx="2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FC</a:t>
              </a:r>
            </a:p>
          </p:txBody>
        </p:sp>
        <p:sp>
          <p:nvSpPr>
            <p:cNvPr id="39972" name="Rectangle 21"/>
            <p:cNvSpPr>
              <a:spLocks noChangeArrowheads="1"/>
            </p:cNvSpPr>
            <p:nvPr/>
          </p:nvSpPr>
          <p:spPr bwMode="auto">
            <a:xfrm>
              <a:off x="1968" y="1104"/>
              <a:ext cx="38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DA</a:t>
              </a:r>
            </a:p>
          </p:txBody>
        </p:sp>
        <p:sp>
          <p:nvSpPr>
            <p:cNvPr id="39973" name="Rectangle 22"/>
            <p:cNvSpPr>
              <a:spLocks noChangeArrowheads="1"/>
            </p:cNvSpPr>
            <p:nvPr/>
          </p:nvSpPr>
          <p:spPr bwMode="auto">
            <a:xfrm>
              <a:off x="2352" y="1104"/>
              <a:ext cx="384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SA</a:t>
              </a:r>
            </a:p>
          </p:txBody>
        </p:sp>
        <p:sp>
          <p:nvSpPr>
            <p:cNvPr id="39974" name="Rectangle 23"/>
            <p:cNvSpPr>
              <a:spLocks noChangeArrowheads="1"/>
            </p:cNvSpPr>
            <p:nvPr/>
          </p:nvSpPr>
          <p:spPr bwMode="auto">
            <a:xfrm>
              <a:off x="3216" y="1104"/>
              <a:ext cx="72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DATA</a:t>
              </a:r>
            </a:p>
          </p:txBody>
        </p:sp>
        <p:sp>
          <p:nvSpPr>
            <p:cNvPr id="39975" name="Rectangle 24"/>
            <p:cNvSpPr>
              <a:spLocks noChangeArrowheads="1"/>
            </p:cNvSpPr>
            <p:nvPr/>
          </p:nvSpPr>
          <p:spPr bwMode="auto">
            <a:xfrm>
              <a:off x="3936" y="1104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FCS</a:t>
              </a:r>
            </a:p>
          </p:txBody>
        </p:sp>
        <p:sp>
          <p:nvSpPr>
            <p:cNvPr id="39976" name="Rectangle 25"/>
            <p:cNvSpPr>
              <a:spLocks noChangeArrowheads="1"/>
            </p:cNvSpPr>
            <p:nvPr/>
          </p:nvSpPr>
          <p:spPr bwMode="auto">
            <a:xfrm>
              <a:off x="4656" y="1104"/>
              <a:ext cx="2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FS</a:t>
              </a:r>
            </a:p>
          </p:txBody>
        </p:sp>
        <p:sp>
          <p:nvSpPr>
            <p:cNvPr id="39977" name="Rectangle 26"/>
            <p:cNvSpPr>
              <a:spLocks noChangeArrowheads="1"/>
            </p:cNvSpPr>
            <p:nvPr/>
          </p:nvSpPr>
          <p:spPr bwMode="auto">
            <a:xfrm>
              <a:off x="4368" y="1104"/>
              <a:ext cx="28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ED</a:t>
              </a:r>
            </a:p>
          </p:txBody>
        </p:sp>
        <p:sp>
          <p:nvSpPr>
            <p:cNvPr id="39978" name="Rectangle 27"/>
            <p:cNvSpPr>
              <a:spLocks noChangeArrowheads="1"/>
            </p:cNvSpPr>
            <p:nvPr/>
          </p:nvSpPr>
          <p:spPr bwMode="auto">
            <a:xfrm>
              <a:off x="1104" y="864"/>
              <a:ext cx="42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 1   1   1    6    6    0-r     0-N      4     1   1 (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字节）</a:t>
              </a:r>
            </a:p>
          </p:txBody>
        </p:sp>
        <p:sp>
          <p:nvSpPr>
            <p:cNvPr id="39979" name="Text Box 28"/>
            <p:cNvSpPr txBox="1">
              <a:spLocks noChangeArrowheads="1"/>
            </p:cNvSpPr>
            <p:nvPr/>
          </p:nvSpPr>
          <p:spPr bwMode="auto">
            <a:xfrm>
              <a:off x="106" y="110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信息帧：</a:t>
              </a:r>
            </a:p>
          </p:txBody>
        </p:sp>
        <p:sp>
          <p:nvSpPr>
            <p:cNvPr id="39980" name="Rectangle 29"/>
            <p:cNvSpPr>
              <a:spLocks noChangeArrowheads="1"/>
            </p:cNvSpPr>
            <p:nvPr/>
          </p:nvSpPr>
          <p:spPr bwMode="auto">
            <a:xfrm>
              <a:off x="2736" y="11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RI</a:t>
              </a:r>
            </a:p>
          </p:txBody>
        </p:sp>
      </p:grp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5486400" y="836613"/>
            <a:ext cx="22510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SA</a:t>
            </a:r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首字节的首位标识</a:t>
            </a:r>
          </a:p>
          <a:p>
            <a:pPr eaLnBrk="0" hangingPunct="0"/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帧中是否具有</a:t>
            </a: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RI</a:t>
            </a:r>
            <a:r>
              <a:rPr lang="zh-CN" altLang="en-US" sz="1800" b="1">
                <a:latin typeface="楷体" pitchFamily="18" charset="-122"/>
                <a:ea typeface="楷体" pitchFamily="18" charset="-122"/>
              </a:rPr>
              <a:t>字段</a:t>
            </a:r>
          </a:p>
        </p:txBody>
      </p:sp>
      <p:sp>
        <p:nvSpPr>
          <p:cNvPr id="39942" name="Line 31"/>
          <p:cNvSpPr>
            <a:spLocks noChangeShapeType="1"/>
          </p:cNvSpPr>
          <p:nvPr/>
        </p:nvSpPr>
        <p:spPr bwMode="auto">
          <a:xfrm flipH="1">
            <a:off x="4267200" y="1225550"/>
            <a:ext cx="12192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39944" name="Text Box 33"/>
          <p:cNvSpPr txBox="1">
            <a:spLocks noChangeArrowheads="1"/>
          </p:cNvSpPr>
          <p:nvPr/>
        </p:nvSpPr>
        <p:spPr bwMode="auto">
          <a:xfrm>
            <a:off x="152400" y="163513"/>
            <a:ext cx="202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帧结构</a:t>
            </a:r>
          </a:p>
        </p:txBody>
      </p:sp>
      <p:grpSp>
        <p:nvGrpSpPr>
          <p:cNvPr id="39945" name="Group 62"/>
          <p:cNvGrpSpPr>
            <a:grpSpLocks/>
          </p:cNvGrpSpPr>
          <p:nvPr/>
        </p:nvGrpSpPr>
        <p:grpSpPr bwMode="auto">
          <a:xfrm>
            <a:off x="468313" y="2276475"/>
            <a:ext cx="7480300" cy="1528763"/>
            <a:chOff x="295" y="1434"/>
            <a:chExt cx="4712" cy="963"/>
          </a:xfrm>
        </p:grpSpPr>
        <p:grpSp>
          <p:nvGrpSpPr>
            <p:cNvPr id="39958" name="Group 35"/>
            <p:cNvGrpSpPr>
              <a:grpSpLocks/>
            </p:cNvGrpSpPr>
            <p:nvPr/>
          </p:nvGrpSpPr>
          <p:grpSpPr bwMode="auto">
            <a:xfrm>
              <a:off x="295" y="1876"/>
              <a:ext cx="4712" cy="521"/>
              <a:chOff x="218" y="2023"/>
              <a:chExt cx="4712" cy="521"/>
            </a:xfrm>
          </p:grpSpPr>
          <p:sp>
            <p:nvSpPr>
              <p:cNvPr id="39961" name="Rectangle 36"/>
              <p:cNvSpPr>
                <a:spLocks noChangeArrowheads="1"/>
              </p:cNvSpPr>
              <p:nvPr/>
            </p:nvSpPr>
            <p:spPr bwMode="auto">
              <a:xfrm>
                <a:off x="3888" y="2256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800" b="1">
                    <a:latin typeface="宋体" pitchFamily="2" charset="-122"/>
                  </a:rPr>
                  <a:t>桥号</a:t>
                </a:r>
              </a:p>
            </p:txBody>
          </p:sp>
          <p:sp>
            <p:nvSpPr>
              <p:cNvPr id="39962" name="Rectangle 37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800" b="1">
                    <a:latin typeface="宋体" pitchFamily="2" charset="-122"/>
                  </a:rPr>
                  <a:t>桥号</a:t>
                </a:r>
              </a:p>
            </p:txBody>
          </p:sp>
          <p:sp>
            <p:nvSpPr>
              <p:cNvPr id="39963" name="Rectangle 38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800" b="1">
                    <a:latin typeface="宋体" pitchFamily="2" charset="-122"/>
                  </a:rPr>
                  <a:t>桥号</a:t>
                </a:r>
              </a:p>
            </p:txBody>
          </p:sp>
          <p:sp>
            <p:nvSpPr>
              <p:cNvPr id="39964" name="Rectangle 39"/>
              <p:cNvSpPr>
                <a:spLocks noChangeArrowheads="1"/>
              </p:cNvSpPr>
              <p:nvPr/>
            </p:nvSpPr>
            <p:spPr bwMode="auto">
              <a:xfrm>
                <a:off x="1488" y="2256"/>
                <a:ext cx="52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zh-CN" altLang="en-US" sz="1800" b="1">
                    <a:latin typeface="宋体" pitchFamily="2" charset="-122"/>
                  </a:rPr>
                  <a:t>桥号</a:t>
                </a:r>
              </a:p>
            </p:txBody>
          </p:sp>
          <p:sp>
            <p:nvSpPr>
              <p:cNvPr id="39965" name="Rectangle 40"/>
              <p:cNvSpPr>
                <a:spLocks noChangeArrowheads="1"/>
              </p:cNvSpPr>
              <p:nvPr/>
            </p:nvSpPr>
            <p:spPr bwMode="auto">
              <a:xfrm>
                <a:off x="1056" y="2254"/>
                <a:ext cx="432" cy="28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>
                    <a:solidFill>
                      <a:srgbClr val="FF0000"/>
                    </a:solidFill>
                    <a:latin typeface="宋体" pitchFamily="2" charset="-122"/>
                  </a:rPr>
                  <a:t>RC</a:t>
                </a:r>
              </a:p>
            </p:txBody>
          </p:sp>
          <p:sp>
            <p:nvSpPr>
              <p:cNvPr id="39966" name="Rectangle 41"/>
              <p:cNvSpPr>
                <a:spLocks noChangeArrowheads="1"/>
              </p:cNvSpPr>
              <p:nvPr/>
            </p:nvSpPr>
            <p:spPr bwMode="auto">
              <a:xfrm>
                <a:off x="3072" y="2256"/>
                <a:ext cx="816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800" b="1"/>
                  <a:t>……</a:t>
                </a:r>
                <a:r>
                  <a:rPr lang="en-US" altLang="zh-CN" sz="1800" b="1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39967" name="Text Box 42"/>
              <p:cNvSpPr txBox="1">
                <a:spLocks noChangeArrowheads="1"/>
              </p:cNvSpPr>
              <p:nvPr/>
            </p:nvSpPr>
            <p:spPr bwMode="auto">
              <a:xfrm>
                <a:off x="218" y="2254"/>
                <a:ext cx="5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RI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： </a:t>
                </a:r>
              </a:p>
            </p:txBody>
          </p:sp>
          <p:sp>
            <p:nvSpPr>
              <p:cNvPr id="39968" name="Text Box 43"/>
              <p:cNvSpPr txBox="1">
                <a:spLocks noChangeArrowheads="1"/>
              </p:cNvSpPr>
              <p:nvPr/>
            </p:nvSpPr>
            <p:spPr bwMode="auto">
              <a:xfrm>
                <a:off x="1142" y="2023"/>
                <a:ext cx="37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2       2      2      2                  2 </a:t>
                </a:r>
                <a:r>
                  <a:rPr lang="zh-CN" altLang="en-US" sz="18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</p:grpSp>
        <p:sp>
          <p:nvSpPr>
            <p:cNvPr id="39959" name="Line 44"/>
            <p:cNvSpPr>
              <a:spLocks noChangeShapeType="1"/>
            </p:cNvSpPr>
            <p:nvPr/>
          </p:nvSpPr>
          <p:spPr bwMode="auto">
            <a:xfrm flipH="1">
              <a:off x="1156" y="1434"/>
              <a:ext cx="1588" cy="6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45"/>
            <p:cNvSpPr>
              <a:spLocks noChangeShapeType="1"/>
            </p:cNvSpPr>
            <p:nvPr/>
          </p:nvSpPr>
          <p:spPr bwMode="auto">
            <a:xfrm>
              <a:off x="3243" y="1480"/>
              <a:ext cx="1234" cy="6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4574" name="Rectangle 4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947" name="Text Box 48"/>
          <p:cNvSpPr txBox="1">
            <a:spLocks noChangeArrowheads="1"/>
          </p:cNvSpPr>
          <p:nvPr/>
        </p:nvSpPr>
        <p:spPr bwMode="auto">
          <a:xfrm>
            <a:off x="152400" y="4762500"/>
            <a:ext cx="8855075" cy="21002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广播位（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B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b="1">
                <a:latin typeface="宋体" pitchFamily="2" charset="-122"/>
              </a:rPr>
              <a:t>：确定桥接器的处理动作。</a:t>
            </a:r>
          </a:p>
          <a:p>
            <a:r>
              <a:rPr lang="zh-CN" altLang="en-US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B</a:t>
            </a:r>
            <a:r>
              <a:rPr lang="zh-CN" altLang="en-US" b="1">
                <a:latin typeface="宋体" pitchFamily="2" charset="-122"/>
              </a:rPr>
              <a:t>＝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 要求桥接器广播（跨网转发）该帧，包括填</a:t>
            </a:r>
            <a:r>
              <a:rPr lang="en-US" altLang="zh-CN" b="1">
                <a:latin typeface="宋体" pitchFamily="2" charset="-122"/>
              </a:rPr>
              <a:t>RI</a:t>
            </a:r>
            <a:r>
              <a:rPr lang="zh-CN" altLang="en-US" b="1">
                <a:latin typeface="宋体" pitchFamily="2" charset="-122"/>
              </a:rPr>
              <a:t>桥号；</a:t>
            </a:r>
            <a:endParaRPr lang="zh-CN" altLang="en-US">
              <a:latin typeface="宋体" pitchFamily="2" charset="-122"/>
            </a:endParaRPr>
          </a:p>
          <a:p>
            <a:endParaRPr lang="zh-CN" altLang="en-US" sz="1200" b="1">
              <a:latin typeface="宋体" pitchFamily="2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方向位（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D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zh-CN" altLang="en-US" b="1">
                <a:latin typeface="宋体" pitchFamily="2" charset="-122"/>
              </a:rPr>
              <a:t>：说明帧的去向。</a:t>
            </a:r>
          </a:p>
          <a:p>
            <a:r>
              <a:rPr lang="zh-CN" altLang="en-US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D</a:t>
            </a:r>
            <a:r>
              <a:rPr lang="zh-CN" altLang="en-US" b="1">
                <a:latin typeface="宋体" pitchFamily="2" charset="-122"/>
              </a:rPr>
              <a:t>＝</a:t>
            </a:r>
            <a:r>
              <a:rPr lang="en-US" altLang="zh-CN" b="1">
                <a:latin typeface="宋体" pitchFamily="2" charset="-122"/>
              </a:rPr>
              <a:t>0</a:t>
            </a:r>
            <a:r>
              <a:rPr lang="zh-CN" altLang="en-US" b="1">
                <a:latin typeface="宋体" pitchFamily="2" charset="-122"/>
              </a:rPr>
              <a:t>：该帧为发送帧，信源送往信宿；</a:t>
            </a:r>
          </a:p>
          <a:p>
            <a:r>
              <a:rPr lang="zh-CN" altLang="en-US" b="1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D</a:t>
            </a:r>
            <a:r>
              <a:rPr lang="zh-CN" altLang="en-US" b="1">
                <a:latin typeface="宋体" pitchFamily="2" charset="-122"/>
              </a:rPr>
              <a:t>＝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：该帧为应答帧（接收方的响应），信宿送往信源。</a:t>
            </a:r>
          </a:p>
        </p:txBody>
      </p:sp>
      <p:grpSp>
        <p:nvGrpSpPr>
          <p:cNvPr id="39948" name="Group 63"/>
          <p:cNvGrpSpPr>
            <a:grpSpLocks/>
          </p:cNvGrpSpPr>
          <p:nvPr/>
        </p:nvGrpSpPr>
        <p:grpSpPr bwMode="auto">
          <a:xfrm>
            <a:off x="479425" y="3789363"/>
            <a:ext cx="6835775" cy="841375"/>
            <a:chOff x="302" y="2387"/>
            <a:chExt cx="4306" cy="530"/>
          </a:xfrm>
        </p:grpSpPr>
        <p:sp>
          <p:nvSpPr>
            <p:cNvPr id="39949" name="Rectangle 52"/>
            <p:cNvSpPr>
              <a:spLocks noChangeArrowheads="1"/>
            </p:cNvSpPr>
            <p:nvPr/>
          </p:nvSpPr>
          <p:spPr bwMode="auto">
            <a:xfrm>
              <a:off x="1104" y="2629"/>
              <a:ext cx="43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B</a:t>
              </a:r>
            </a:p>
          </p:txBody>
        </p:sp>
        <p:sp>
          <p:nvSpPr>
            <p:cNvPr id="39950" name="Rectangle 53"/>
            <p:cNvSpPr>
              <a:spLocks noChangeArrowheads="1"/>
            </p:cNvSpPr>
            <p:nvPr/>
          </p:nvSpPr>
          <p:spPr bwMode="auto">
            <a:xfrm>
              <a:off x="1536" y="2629"/>
              <a:ext cx="576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宋体" pitchFamily="2" charset="-122"/>
                </a:rPr>
                <a:t>保留</a:t>
              </a:r>
            </a:p>
          </p:txBody>
        </p:sp>
        <p:sp>
          <p:nvSpPr>
            <p:cNvPr id="39951" name="Rectangle 54"/>
            <p:cNvSpPr>
              <a:spLocks noChangeArrowheads="1"/>
            </p:cNvSpPr>
            <p:nvPr/>
          </p:nvSpPr>
          <p:spPr bwMode="auto">
            <a:xfrm>
              <a:off x="2112" y="2629"/>
              <a:ext cx="864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宋体" pitchFamily="2" charset="-122"/>
                </a:rPr>
                <a:t>LEN</a:t>
              </a:r>
            </a:p>
          </p:txBody>
        </p:sp>
        <p:sp>
          <p:nvSpPr>
            <p:cNvPr id="39952" name="Rectangle 55"/>
            <p:cNvSpPr>
              <a:spLocks noChangeArrowheads="1"/>
            </p:cNvSpPr>
            <p:nvPr/>
          </p:nvSpPr>
          <p:spPr bwMode="auto">
            <a:xfrm>
              <a:off x="2976" y="2629"/>
              <a:ext cx="43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39953" name="Rectangle 56"/>
            <p:cNvSpPr>
              <a:spLocks noChangeArrowheads="1"/>
            </p:cNvSpPr>
            <p:nvPr/>
          </p:nvSpPr>
          <p:spPr bwMode="auto">
            <a:xfrm>
              <a:off x="3408" y="2629"/>
              <a:ext cx="115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宋体" pitchFamily="2" charset="-122"/>
                </a:rPr>
                <a:t>保留</a:t>
              </a:r>
            </a:p>
          </p:txBody>
        </p:sp>
        <p:sp>
          <p:nvSpPr>
            <p:cNvPr id="39954" name="Rectangle 57"/>
            <p:cNvSpPr>
              <a:spLocks noChangeArrowheads="1"/>
            </p:cNvSpPr>
            <p:nvPr/>
          </p:nvSpPr>
          <p:spPr bwMode="auto">
            <a:xfrm>
              <a:off x="1200" y="2387"/>
              <a:ext cx="3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800" b="1">
                  <a:latin typeface="宋体" pitchFamily="2" charset="-122"/>
                </a:rPr>
                <a:t>1      2         5        1         7   </a:t>
              </a:r>
              <a:r>
                <a:rPr lang="zh-CN" altLang="en-US" sz="1800" b="1">
                  <a:latin typeface="宋体" pitchFamily="2" charset="-122"/>
                </a:rPr>
                <a:t>（位）</a:t>
              </a:r>
            </a:p>
          </p:txBody>
        </p:sp>
        <p:sp>
          <p:nvSpPr>
            <p:cNvPr id="39955" name="Text Box 58"/>
            <p:cNvSpPr txBox="1">
              <a:spLocks noChangeArrowheads="1"/>
            </p:cNvSpPr>
            <p:nvPr/>
          </p:nvSpPr>
          <p:spPr bwMode="auto">
            <a:xfrm>
              <a:off x="302" y="2627"/>
              <a:ext cx="4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b="1">
                  <a:solidFill>
                    <a:schemeClr val="accent2"/>
                  </a:solidFill>
                  <a:latin typeface="宋体" pitchFamily="2" charset="-122"/>
                </a:rPr>
                <a:t>RC</a:t>
              </a:r>
              <a:r>
                <a:rPr lang="zh-CN" altLang="en-US" sz="2000" b="1">
                  <a:latin typeface="宋体" pitchFamily="2" charset="-122"/>
                </a:rPr>
                <a:t>：</a:t>
              </a:r>
            </a:p>
          </p:txBody>
        </p:sp>
        <p:sp>
          <p:nvSpPr>
            <p:cNvPr id="39956" name="Line 59"/>
            <p:cNvSpPr>
              <a:spLocks noChangeShapeType="1"/>
            </p:cNvSpPr>
            <p:nvPr/>
          </p:nvSpPr>
          <p:spPr bwMode="auto">
            <a:xfrm>
              <a:off x="1111" y="2418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60"/>
            <p:cNvSpPr>
              <a:spLocks noChangeShapeType="1"/>
            </p:cNvSpPr>
            <p:nvPr/>
          </p:nvSpPr>
          <p:spPr bwMode="auto">
            <a:xfrm>
              <a:off x="1565" y="2418"/>
              <a:ext cx="2993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13</a:t>
            </a:r>
            <a:endParaRPr lang="en-US" altLang="zh-CN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12725" y="620713"/>
            <a:ext cx="8702675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环路中设置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监控器</a:t>
            </a:r>
            <a:r>
              <a:rPr lang="zh-CN" altLang="en-US" b="1" dirty="0">
                <a:latin typeface="宋体" pitchFamily="2" charset="-122"/>
              </a:rPr>
              <a:t>，由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>
                <a:latin typeface="宋体" pitchFamily="2" charset="-122"/>
              </a:rPr>
              <a:t>兼其功能。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监控环路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利用计时器，记录令牌或者数据帧之间的传送间隔。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当令牌或数据帧经过监控器时，监控器启动计时器；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计时器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超时</a:t>
            </a:r>
            <a:r>
              <a:rPr lang="zh-CN" altLang="en-US" b="1" dirty="0">
                <a:latin typeface="宋体" pitchFamily="2" charset="-122"/>
              </a:rPr>
              <a:t>，认为令牌或数据帧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丢失</a:t>
            </a:r>
            <a:r>
              <a:rPr lang="zh-CN" altLang="en-US" b="1" dirty="0">
                <a:latin typeface="宋体" pitchFamily="2" charset="-122"/>
              </a:rPr>
              <a:t>，监控器发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RESET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帧</a:t>
            </a:r>
            <a:r>
              <a:rPr lang="zh-CN" altLang="en-US" b="1" dirty="0">
                <a:latin typeface="宋体" pitchFamily="2" charset="-122"/>
              </a:rPr>
              <a:t>，复位环路，并产生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新的令牌</a:t>
            </a:r>
            <a:r>
              <a:rPr lang="zh-CN" altLang="en-US" b="1" dirty="0">
                <a:latin typeface="宋体" pitchFamily="2" charset="-122"/>
              </a:rPr>
              <a:t>，保证环路的恢复正常。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摘去循环帧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源发结点在发送令牌或者数据帧时，监控位（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）置为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监控器在转发令牌或者数据帧时，置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dirty="0"/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/>
              <a:t>”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如果监控器接到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的令牌或者数据帧，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认为源发结点无法撤出所发的帧（源发结点故障），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  监控器</a:t>
            </a:r>
            <a:r>
              <a:rPr lang="en-US" altLang="zh-CN" b="1" dirty="0">
                <a:latin typeface="宋体" pitchFamily="2" charset="-122"/>
              </a:rPr>
              <a:t>RESET</a:t>
            </a:r>
            <a:r>
              <a:rPr lang="zh-CN" altLang="en-US" b="1" dirty="0">
                <a:latin typeface="宋体" pitchFamily="2" charset="-122"/>
              </a:rPr>
              <a:t>环路（同上），并投入新的令牌。</a:t>
            </a:r>
          </a:p>
          <a:p>
            <a:pPr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监控器维护：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    源发结点回收</a:t>
            </a:r>
            <a:r>
              <a:rPr lang="en-US" altLang="zh-CN" b="1" dirty="0">
                <a:solidFill>
                  <a:srgbClr val="FF0000"/>
                </a:solidFill>
              </a:rPr>
              <a:t>M=0</a:t>
            </a:r>
            <a:r>
              <a:rPr lang="zh-CN" altLang="en-US" b="1" dirty="0"/>
              <a:t>的帧，传递令牌时，承担监控器功能。</a:t>
            </a:r>
          </a:p>
        </p:txBody>
      </p:sp>
      <p:sp>
        <p:nvSpPr>
          <p:cNvPr id="1175556" name="Rectangle 4"/>
          <p:cNvSpPr>
            <a:spLocks noChangeArrowheads="1"/>
          </p:cNvSpPr>
          <p:nvPr/>
        </p:nvSpPr>
        <p:spPr bwMode="auto">
          <a:xfrm>
            <a:off x="228600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17475" y="44450"/>
            <a:ext cx="4814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） 环路监控（原理同</a:t>
            </a:r>
            <a:r>
              <a:rPr lang="en-US" altLang="zh-CN" b="1">
                <a:latin typeface="宋体" pitchFamily="2" charset="-122"/>
              </a:rPr>
              <a:t>802.5</a:t>
            </a:r>
            <a:r>
              <a:rPr lang="zh-CN" altLang="en-US" b="1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419100" y="2205038"/>
            <a:ext cx="7969250" cy="1143000"/>
            <a:chOff x="212" y="3072"/>
            <a:chExt cx="5020" cy="720"/>
          </a:xfrm>
        </p:grpSpPr>
        <p:sp>
          <p:nvSpPr>
            <p:cNvPr id="41992" name="Oval 3"/>
            <p:cNvSpPr>
              <a:spLocks noChangeArrowheads="1"/>
            </p:cNvSpPr>
            <p:nvPr/>
          </p:nvSpPr>
          <p:spPr bwMode="auto">
            <a:xfrm>
              <a:off x="2160" y="312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Oval 4"/>
            <p:cNvSpPr>
              <a:spLocks noChangeArrowheads="1"/>
            </p:cNvSpPr>
            <p:nvPr/>
          </p:nvSpPr>
          <p:spPr bwMode="auto">
            <a:xfrm>
              <a:off x="2784" y="3072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Oval 5"/>
            <p:cNvSpPr>
              <a:spLocks noChangeArrowheads="1"/>
            </p:cNvSpPr>
            <p:nvPr/>
          </p:nvSpPr>
          <p:spPr bwMode="auto">
            <a:xfrm>
              <a:off x="2832" y="3504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Oval 6"/>
            <p:cNvSpPr>
              <a:spLocks noChangeArrowheads="1"/>
            </p:cNvSpPr>
            <p:nvPr/>
          </p:nvSpPr>
          <p:spPr bwMode="auto">
            <a:xfrm>
              <a:off x="3744" y="3072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Oval 7"/>
            <p:cNvSpPr>
              <a:spLocks noChangeArrowheads="1"/>
            </p:cNvSpPr>
            <p:nvPr/>
          </p:nvSpPr>
          <p:spPr bwMode="auto">
            <a:xfrm>
              <a:off x="3792" y="3504"/>
              <a:ext cx="912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Rectangle 8"/>
            <p:cNvSpPr>
              <a:spLocks noChangeArrowheads="1"/>
            </p:cNvSpPr>
            <p:nvPr/>
          </p:nvSpPr>
          <p:spPr bwMode="auto">
            <a:xfrm>
              <a:off x="2736" y="3216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9"/>
            <p:cNvSpPr>
              <a:spLocks noChangeArrowheads="1"/>
            </p:cNvSpPr>
            <p:nvPr/>
          </p:nvSpPr>
          <p:spPr bwMode="auto">
            <a:xfrm>
              <a:off x="3648" y="3168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Rectangle 11"/>
            <p:cNvSpPr>
              <a:spLocks noChangeArrowheads="1"/>
            </p:cNvSpPr>
            <p:nvPr/>
          </p:nvSpPr>
          <p:spPr bwMode="auto">
            <a:xfrm>
              <a:off x="3696" y="3600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2001" name="Picture 1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76" y="3312"/>
              <a:ext cx="288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2002" name="Line 13"/>
            <p:cNvSpPr>
              <a:spLocks noChangeShapeType="1"/>
            </p:cNvSpPr>
            <p:nvPr/>
          </p:nvSpPr>
          <p:spPr bwMode="auto">
            <a:xfrm>
              <a:off x="1968" y="34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2003" name="Picture 1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4" y="3552"/>
              <a:ext cx="288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2004" name="Line 15"/>
            <p:cNvSpPr>
              <a:spLocks noChangeShapeType="1"/>
            </p:cNvSpPr>
            <p:nvPr/>
          </p:nvSpPr>
          <p:spPr bwMode="auto">
            <a:xfrm>
              <a:off x="4704" y="36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Arc 16"/>
            <p:cNvSpPr>
              <a:spLocks/>
            </p:cNvSpPr>
            <p:nvPr/>
          </p:nvSpPr>
          <p:spPr bwMode="auto">
            <a:xfrm>
              <a:off x="2496" y="3264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Arc 17"/>
            <p:cNvSpPr>
              <a:spLocks/>
            </p:cNvSpPr>
            <p:nvPr/>
          </p:nvSpPr>
          <p:spPr bwMode="auto">
            <a:xfrm flipH="1" flipV="1">
              <a:off x="3024" y="3648"/>
              <a:ext cx="144" cy="96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7" name="Arc 18"/>
            <p:cNvSpPr>
              <a:spLocks/>
            </p:cNvSpPr>
            <p:nvPr/>
          </p:nvSpPr>
          <p:spPr bwMode="auto">
            <a:xfrm flipH="1" flipV="1">
              <a:off x="2976" y="3216"/>
              <a:ext cx="144" cy="96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96 h 21600"/>
                <a:gd name="T4" fmla="*/ 0 w 21600"/>
                <a:gd name="T5" fmla="*/ 9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Arc 19"/>
            <p:cNvSpPr>
              <a:spLocks/>
            </p:cNvSpPr>
            <p:nvPr/>
          </p:nvSpPr>
          <p:spPr bwMode="auto">
            <a:xfrm flipV="1">
              <a:off x="4320" y="3264"/>
              <a:ext cx="192" cy="48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Arc 20"/>
            <p:cNvSpPr>
              <a:spLocks/>
            </p:cNvSpPr>
            <p:nvPr/>
          </p:nvSpPr>
          <p:spPr bwMode="auto">
            <a:xfrm flipV="1">
              <a:off x="4320" y="3696"/>
              <a:ext cx="192" cy="48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48 h 21600"/>
                <a:gd name="T4" fmla="*/ 0 w 21600"/>
                <a:gd name="T5" fmla="*/ 4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0" name="Text Box 21"/>
            <p:cNvSpPr txBox="1">
              <a:spLocks noChangeArrowheads="1"/>
            </p:cNvSpPr>
            <p:nvPr/>
          </p:nvSpPr>
          <p:spPr bwMode="auto">
            <a:xfrm>
              <a:off x="415" y="3264"/>
              <a:ext cx="11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800" b="1">
                  <a:latin typeface="宋体" pitchFamily="2" charset="-122"/>
                </a:rPr>
                <a:t>桥接器</a:t>
              </a:r>
              <a:r>
                <a:rPr lang="en-US" altLang="zh-CN" sz="1800" b="1"/>
                <a:t>—</a:t>
              </a:r>
              <a:r>
                <a:rPr lang="zh-CN" altLang="en-US" sz="1800" b="1">
                  <a:latin typeface="宋体" pitchFamily="2" charset="-122"/>
                </a:rPr>
                <a:t>转发帧</a:t>
              </a:r>
            </a:p>
          </p:txBody>
        </p:sp>
        <p:sp>
          <p:nvSpPr>
            <p:cNvPr id="42011" name="Rectangle 22"/>
            <p:cNvSpPr>
              <a:spLocks noChangeArrowheads="1"/>
            </p:cNvSpPr>
            <p:nvPr/>
          </p:nvSpPr>
          <p:spPr bwMode="auto">
            <a:xfrm>
              <a:off x="212" y="3312"/>
              <a:ext cx="144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87" name="Rectangle 23"/>
          <p:cNvSpPr>
            <a:spLocks noChangeArrowheads="1"/>
          </p:cNvSpPr>
          <p:nvPr/>
        </p:nvSpPr>
        <p:spPr bwMode="auto">
          <a:xfrm>
            <a:off x="76200" y="3605213"/>
            <a:ext cx="9067800" cy="3208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13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/>
              <a:t>：如果桥接器对每个帧都进行独立地跨网转发（</a:t>
            </a:r>
            <a:r>
              <a:rPr lang="zh-CN" altLang="en-US" b="1">
                <a:solidFill>
                  <a:srgbClr val="FF0000"/>
                </a:solidFill>
              </a:rPr>
              <a:t>广播</a:t>
            </a:r>
            <a:r>
              <a:rPr lang="zh-CN" altLang="en-US" b="1"/>
              <a:t>），可能导致环路带宽资源的浪费。</a:t>
            </a:r>
          </a:p>
          <a:p>
            <a:pPr marL="342900" indent="-342900" eaLnBrk="0" hangingPunct="0">
              <a:spcBef>
                <a:spcPct val="20000"/>
              </a:spcBef>
              <a:buSzPct val="100000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解决的设想</a:t>
            </a:r>
            <a:r>
              <a:rPr lang="zh-CN" altLang="en-US" b="1">
                <a:latin typeface="宋体" pitchFamily="2" charset="-122"/>
              </a:rPr>
              <a:t>：控制“广播”，实行</a:t>
            </a:r>
            <a:r>
              <a:rPr lang="zh-CN" altLang="en-US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源指定帧的路径</a:t>
            </a:r>
            <a:r>
              <a:rPr lang="zh-CN" altLang="en-US" b="1">
                <a:solidFill>
                  <a:srgbClr val="FF0000"/>
                </a:solidFill>
              </a:rPr>
              <a:t>”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buSzPct val="100000"/>
            </a:pPr>
            <a:r>
              <a:rPr lang="zh-CN" altLang="en-US" b="1">
                <a:solidFill>
                  <a:srgbClr val="FF0000"/>
                </a:solidFill>
              </a:rPr>
              <a:t>问题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/>
              <a:t>：如何确定路径？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30000"/>
              </a:spcBef>
              <a:buSzPct val="100000"/>
            </a:pPr>
            <a:r>
              <a:rPr lang="zh-CN" altLang="en-US" b="1">
                <a:latin typeface="宋体" pitchFamily="2" charset="-122"/>
              </a:rPr>
              <a:t>解决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方案</a:t>
            </a:r>
            <a:r>
              <a:rPr lang="zh-CN" altLang="en-US" b="1">
                <a:latin typeface="宋体" pitchFamily="2" charset="-122"/>
              </a:rPr>
              <a:t>：增加</a:t>
            </a:r>
            <a:r>
              <a:rPr lang="en-US" altLang="zh-CN" b="1">
                <a:latin typeface="宋体" pitchFamily="2" charset="-122"/>
              </a:rPr>
              <a:t>Test</a:t>
            </a:r>
            <a:r>
              <a:rPr lang="zh-CN" altLang="en-US" b="1">
                <a:latin typeface="宋体" pitchFamily="2" charset="-122"/>
              </a:rPr>
              <a:t>帧，专用于源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宿之间的路径发现；测试结果返回源结点，同时暂存在结点中，以作备用。</a:t>
            </a:r>
          </a:p>
        </p:txBody>
      </p:sp>
      <p:sp>
        <p:nvSpPr>
          <p:cNvPr id="41988" name="Text Box 2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41989" name="Text Box 25"/>
          <p:cNvSpPr txBox="1">
            <a:spLocks noChangeArrowheads="1"/>
          </p:cNvSpPr>
          <p:nvPr/>
        </p:nvSpPr>
        <p:spPr bwMode="auto">
          <a:xfrm>
            <a:off x="136525" y="908050"/>
            <a:ext cx="88550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latin typeface="宋体" pitchFamily="2" charset="-122"/>
              </a:rPr>
              <a:t>IBM </a:t>
            </a:r>
            <a:r>
              <a:rPr lang="zh-CN" altLang="zh-CN" b="1">
                <a:latin typeface="宋体" pitchFamily="2" charset="-122"/>
              </a:rPr>
              <a:t>令牌环网的</a:t>
            </a:r>
            <a:r>
              <a:rPr lang="zh-CN" altLang="zh-CN" b="1">
                <a:solidFill>
                  <a:srgbClr val="FF0000"/>
                </a:solidFill>
                <a:latin typeface="宋体" pitchFamily="2" charset="-122"/>
              </a:rPr>
              <a:t>特点</a:t>
            </a:r>
            <a:r>
              <a:rPr lang="zh-CN" altLang="zh-CN" b="1">
                <a:latin typeface="宋体" pitchFamily="2" charset="-122"/>
              </a:rPr>
              <a:t>是通过</a:t>
            </a:r>
            <a:r>
              <a:rPr lang="zh-CN" altLang="zh-CN" b="1">
                <a:solidFill>
                  <a:srgbClr val="FF0000"/>
                </a:solidFill>
                <a:latin typeface="宋体" pitchFamily="2" charset="-122"/>
              </a:rPr>
              <a:t>桥接器</a:t>
            </a:r>
            <a:r>
              <a:rPr lang="zh-CN" altLang="zh-CN" b="1">
                <a:latin typeface="宋体" pitchFamily="2" charset="-122"/>
              </a:rPr>
              <a:t>连接子环路，执行帧转发</a:t>
            </a:r>
            <a:r>
              <a:rPr lang="zh-CN" altLang="en-US" b="1">
                <a:latin typeface="宋体" pitchFamily="2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>
                <a:solidFill>
                  <a:schemeClr val="hlink"/>
                </a:solidFill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目的：</a:t>
            </a:r>
            <a:r>
              <a:rPr lang="zh-CN" altLang="zh-CN" b="1">
                <a:latin typeface="宋体" pitchFamily="2" charset="-122"/>
              </a:rPr>
              <a:t>容纳更多的用户；</a:t>
            </a:r>
            <a:endParaRPr lang="zh-CN" altLang="en-US" sz="2000" b="1">
              <a:latin typeface="宋体" pitchFamily="2" charset="-122"/>
            </a:endParaRPr>
          </a:p>
        </p:txBody>
      </p:sp>
      <p:sp>
        <p:nvSpPr>
          <p:cNvPr id="1176602" name="Rectangle 2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991" name="Text Box 27"/>
          <p:cNvSpPr txBox="1">
            <a:spLocks noChangeArrowheads="1"/>
          </p:cNvSpPr>
          <p:nvPr/>
        </p:nvSpPr>
        <p:spPr bwMode="auto">
          <a:xfrm>
            <a:off x="107950" y="188913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4</a:t>
            </a:r>
            <a:r>
              <a:rPr lang="zh-CN" altLang="en-US" b="1">
                <a:latin typeface="宋体" pitchFamily="2" charset="-122"/>
              </a:rPr>
              <a:t>） 路由转发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2362200" y="152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15</a:t>
            </a:r>
            <a:endParaRPr lang="en-US" altLang="zh-CN" dirty="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2725" y="836613"/>
            <a:ext cx="8778875" cy="589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结点在发送数据帧前，如果无源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latin typeface="宋体" pitchFamily="2" charset="-122"/>
              </a:rPr>
              <a:t>宿结点的路径，则发送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TEST</a:t>
            </a:r>
            <a:r>
              <a:rPr lang="zh-CN" altLang="en-US" b="1">
                <a:latin typeface="宋体" pitchFamily="2" charset="-122"/>
              </a:rPr>
              <a:t>帧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（</a:t>
            </a:r>
            <a:r>
              <a:rPr lang="en-US" altLang="zh-CN" b="1">
                <a:latin typeface="宋体" pitchFamily="2" charset="-122"/>
              </a:rPr>
              <a:t>D</a:t>
            </a:r>
            <a:r>
              <a:rPr lang="zh-CN" altLang="en-US" b="1">
                <a:latin typeface="宋体" pitchFamily="2" charset="-122"/>
              </a:rPr>
              <a:t>＝</a:t>
            </a:r>
            <a:r>
              <a:rPr lang="en-US" altLang="zh-CN" b="1">
                <a:latin typeface="宋体" pitchFamily="2" charset="-122"/>
              </a:rPr>
              <a:t>0</a:t>
            </a:r>
            <a:r>
              <a:rPr lang="zh-CN" altLang="en-US" b="1">
                <a:latin typeface="宋体" pitchFamily="2" charset="-122"/>
              </a:rPr>
              <a:t>：源  宿；</a:t>
            </a:r>
            <a:r>
              <a:rPr lang="en-US" altLang="zh-CN" b="1">
                <a:latin typeface="宋体" pitchFamily="2" charset="-122"/>
              </a:rPr>
              <a:t>B=1</a:t>
            </a:r>
            <a:r>
              <a:rPr lang="zh-CN" altLang="en-US" b="1">
                <a:latin typeface="宋体" pitchFamily="2" charset="-122"/>
              </a:rPr>
              <a:t>：广播），以确定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源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宿</a:t>
            </a:r>
            <a:r>
              <a:rPr lang="zh-CN" altLang="en-US" b="1">
                <a:latin typeface="宋体" pitchFamily="2" charset="-122"/>
              </a:rPr>
              <a:t>之间的路径；</a:t>
            </a:r>
          </a:p>
          <a:p>
            <a:pPr>
              <a:spcBef>
                <a:spcPct val="20000"/>
              </a:spcBef>
            </a:pPr>
            <a:endParaRPr lang="zh-CN" altLang="en-US" sz="1000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桥接器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本环转发，</a:t>
            </a:r>
            <a:r>
              <a:rPr lang="zh-CN" altLang="en-US" b="1">
                <a:latin typeface="宋体" pitchFamily="2" charset="-122"/>
              </a:rPr>
              <a:t>并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复制缓存</a:t>
            </a:r>
            <a:r>
              <a:rPr lang="zh-CN" altLang="en-US" b="1">
                <a:latin typeface="宋体" pitchFamily="2" charset="-122"/>
              </a:rPr>
              <a:t>该</a:t>
            </a:r>
            <a:r>
              <a:rPr lang="en-US" altLang="zh-CN" b="1">
                <a:latin typeface="宋体" pitchFamily="2" charset="-122"/>
              </a:rPr>
              <a:t>Test</a:t>
            </a:r>
            <a:r>
              <a:rPr lang="zh-CN" altLang="en-US" b="1">
                <a:latin typeface="宋体" pitchFamily="2" charset="-122"/>
              </a:rPr>
              <a:t>帧：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RI</a:t>
            </a:r>
            <a:r>
              <a:rPr lang="zh-CN" altLang="en-US" b="1">
                <a:latin typeface="宋体" pitchFamily="2" charset="-122"/>
              </a:rPr>
              <a:t>中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无</a:t>
            </a:r>
            <a:r>
              <a:rPr lang="zh-CN" altLang="en-US" b="1">
                <a:latin typeface="宋体" pitchFamily="2" charset="-122"/>
              </a:rPr>
              <a:t>本桥接器号和帧记录，</a:t>
            </a:r>
            <a:r>
              <a:rPr lang="en-US" altLang="zh-CN" b="1">
                <a:latin typeface="宋体" pitchFamily="2" charset="-122"/>
              </a:rPr>
              <a:t>RI</a:t>
            </a:r>
            <a:r>
              <a:rPr lang="zh-CN" altLang="en-US" b="1">
                <a:latin typeface="宋体" pitchFamily="2" charset="-122"/>
              </a:rPr>
              <a:t>中增加桥号，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记录并等待令牌，转发</a:t>
            </a:r>
            <a:r>
              <a:rPr lang="zh-CN" altLang="en-US" b="1">
                <a:latin typeface="宋体" pitchFamily="2" charset="-122"/>
              </a:rPr>
              <a:t>至桥接器连接的其它环路，转发帧由本桥接器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回收</a:t>
            </a:r>
            <a:r>
              <a:rPr lang="zh-CN" altLang="en-US" b="1">
                <a:latin typeface="宋体" pitchFamily="2" charset="-12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  </a:t>
            </a:r>
            <a:r>
              <a:rPr lang="en-US" altLang="zh-CN" b="1">
                <a:latin typeface="宋体" pitchFamily="2" charset="-122"/>
              </a:rPr>
              <a:t>RI</a:t>
            </a:r>
            <a:r>
              <a:rPr lang="zh-CN" altLang="en-US" b="1">
                <a:latin typeface="宋体" pitchFamily="2" charset="-122"/>
              </a:rPr>
              <a:t>中有本桥接器号或该帧记录（处理过该帧），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丢弃</a:t>
            </a:r>
            <a:r>
              <a:rPr lang="zh-CN" altLang="en-US" b="1">
                <a:latin typeface="宋体" pitchFamily="2" charset="-122"/>
              </a:rPr>
              <a:t>帧；</a:t>
            </a:r>
          </a:p>
          <a:p>
            <a:pPr>
              <a:spcBef>
                <a:spcPct val="20000"/>
              </a:spcBef>
            </a:pPr>
            <a:endParaRPr lang="zh-CN" altLang="en-US" sz="1000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最终，信宿结点可能收到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多个</a:t>
            </a:r>
            <a:r>
              <a:rPr lang="zh-CN" altLang="en-US" b="1">
                <a:latin typeface="宋体" pitchFamily="2" charset="-122"/>
              </a:rPr>
              <a:t>具有不同路径的相同</a:t>
            </a:r>
            <a:r>
              <a:rPr lang="en-US" altLang="zh-CN" b="1">
                <a:latin typeface="宋体" pitchFamily="2" charset="-122"/>
              </a:rPr>
              <a:t>Test</a:t>
            </a:r>
            <a:r>
              <a:rPr lang="zh-CN" altLang="en-US" b="1">
                <a:latin typeface="宋体" pitchFamily="2" charset="-122"/>
              </a:rPr>
              <a:t>帧，逐个处理，并根据帧中</a:t>
            </a:r>
            <a:r>
              <a:rPr lang="en-US" altLang="zh-CN" b="1">
                <a:latin typeface="宋体" pitchFamily="2" charset="-122"/>
              </a:rPr>
              <a:t>RI</a:t>
            </a:r>
            <a:r>
              <a:rPr lang="zh-CN" altLang="en-US" b="1">
                <a:latin typeface="宋体" pitchFamily="2" charset="-122"/>
              </a:rPr>
              <a:t>的路由信息返回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响应</a:t>
            </a:r>
            <a:r>
              <a:rPr lang="zh-CN" altLang="en-US" b="1">
                <a:latin typeface="宋体" pitchFamily="2" charset="-122"/>
              </a:rPr>
              <a:t>帧（</a:t>
            </a:r>
            <a:r>
              <a:rPr lang="en-US" altLang="zh-CN" b="1">
                <a:latin typeface="宋体" pitchFamily="2" charset="-122"/>
              </a:rPr>
              <a:t>D</a:t>
            </a:r>
            <a:r>
              <a:rPr lang="zh-CN" altLang="en-US" b="1">
                <a:latin typeface="宋体" pitchFamily="2" charset="-122"/>
              </a:rPr>
              <a:t>＝</a:t>
            </a: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B=0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>
              <a:spcBef>
                <a:spcPct val="20000"/>
              </a:spcBef>
            </a:pPr>
            <a:endParaRPr lang="zh-CN" altLang="en-US" sz="1000" b="1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当源发结点收到多个响应帧时，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根据某种策略选择一个响应帧中的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RI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信息作为后继数据帧的发送路径</a:t>
            </a:r>
            <a:r>
              <a:rPr lang="zh-CN" altLang="en-US" b="1">
                <a:latin typeface="宋体" pitchFamily="2" charset="-122"/>
              </a:rPr>
              <a:t>，期待数据帧的传输可以获得较佳的路径。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结果：</a:t>
            </a:r>
            <a:r>
              <a:rPr lang="zh-CN" altLang="en-US" b="1">
                <a:latin typeface="宋体" pitchFamily="2" charset="-122"/>
              </a:rPr>
              <a:t>数据帧中包含</a:t>
            </a:r>
            <a:r>
              <a:rPr lang="en-US" altLang="zh-CN" b="1">
                <a:latin typeface="宋体" pitchFamily="2" charset="-122"/>
              </a:rPr>
              <a:t>RI</a:t>
            </a:r>
            <a:r>
              <a:rPr lang="zh-CN" altLang="en-US" b="1">
                <a:latin typeface="宋体" pitchFamily="2" charset="-122"/>
              </a:rPr>
              <a:t>（源指定路由），具有匹配项的转发器转发该数据帧。</a:t>
            </a:r>
            <a:endParaRPr lang="zh-CN" altLang="en-US"/>
          </a:p>
        </p:txBody>
      </p:sp>
      <p:sp>
        <p:nvSpPr>
          <p:cNvPr id="1177605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79388" y="115888"/>
            <a:ext cx="331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指定路径的寻径方案：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Text Box 2"/>
          <p:cNvSpPr txBox="1">
            <a:spLocks noChangeArrowheads="1"/>
          </p:cNvSpPr>
          <p:nvPr/>
        </p:nvSpPr>
        <p:spPr bwMode="auto">
          <a:xfrm>
            <a:off x="76200" y="6149975"/>
            <a:ext cx="393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B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循 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3-1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路径返回响应帧；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971800" y="1752600"/>
            <a:ext cx="762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1</a:t>
            </a:r>
          </a:p>
          <a:p>
            <a:pPr algn="ctr" eaLnBrk="0" hangingPunct="0"/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971800" y="3048000"/>
            <a:ext cx="838200" cy="762000"/>
          </a:xfrm>
          <a:prstGeom prst="rect">
            <a:avLst/>
          </a:prstGeom>
          <a:solidFill>
            <a:srgbClr val="FF66FF"/>
          </a:solidFill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2</a:t>
            </a:r>
          </a:p>
          <a:p>
            <a:pPr algn="ctr" eaLnBrk="0" hangingPunct="0"/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029200" y="1676400"/>
            <a:ext cx="9906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3</a:t>
            </a:r>
          </a:p>
          <a:p>
            <a:pPr algn="ctr" eaLnBrk="0" hangingPunct="0"/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105400" y="3124200"/>
            <a:ext cx="990600" cy="685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4</a:t>
            </a:r>
          </a:p>
          <a:p>
            <a:pPr algn="ctr" eaLnBrk="0" hangingPunct="0"/>
            <a:endParaRPr lang="en-US" altLang="zh-CN" b="1">
              <a:solidFill>
                <a:schemeClr val="accent1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6858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7848600" y="2362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1143000" y="2590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7391400" y="2514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105400" y="4572000"/>
            <a:ext cx="838200" cy="685800"/>
          </a:xfrm>
          <a:prstGeom prst="rect">
            <a:avLst/>
          </a:prstGeom>
          <a:solidFill>
            <a:srgbClr val="CCFFCC"/>
          </a:solidFill>
          <a:ln w="9525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5</a:t>
            </a:r>
          </a:p>
          <a:p>
            <a:pPr algn="ctr" eaLnBrk="0" hangingPunct="0"/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7010400" y="3200400"/>
            <a:ext cx="8382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6</a:t>
            </a:r>
          </a:p>
          <a:p>
            <a:pPr algn="ctr" eaLnBrk="0" hangingPunct="0"/>
            <a:endParaRPr lang="en-US" altLang="zh-CN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1524000" y="2209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3581400" y="8382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3657600" y="35814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5715000" y="41148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5791200" y="2133600"/>
            <a:ext cx="1600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828800" y="2224088"/>
            <a:ext cx="914400" cy="366712"/>
            <a:chOff x="1152" y="1489"/>
            <a:chExt cx="576" cy="231"/>
          </a:xfrm>
        </p:grpSpPr>
        <p:sp>
          <p:nvSpPr>
            <p:cNvPr id="44114" name="Line 19"/>
            <p:cNvSpPr>
              <a:spLocks noChangeShapeType="1"/>
            </p:cNvSpPr>
            <p:nvPr/>
          </p:nvSpPr>
          <p:spPr bwMode="auto">
            <a:xfrm>
              <a:off x="1152" y="15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5" name="Text Box 20"/>
            <p:cNvSpPr txBox="1">
              <a:spLocks noChangeArrowheads="1"/>
            </p:cNvSpPr>
            <p:nvPr/>
          </p:nvSpPr>
          <p:spPr bwMode="auto">
            <a:xfrm>
              <a:off x="1190" y="1489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A-B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94038" y="928688"/>
            <a:ext cx="1554162" cy="1509712"/>
            <a:chOff x="1949" y="576"/>
            <a:chExt cx="979" cy="951"/>
          </a:xfrm>
        </p:grpSpPr>
        <p:grpSp>
          <p:nvGrpSpPr>
            <p:cNvPr id="44110" name="Group 22"/>
            <p:cNvGrpSpPr>
              <a:grpSpLocks/>
            </p:cNvGrpSpPr>
            <p:nvPr/>
          </p:nvGrpSpPr>
          <p:grpSpPr bwMode="auto">
            <a:xfrm>
              <a:off x="2352" y="576"/>
              <a:ext cx="576" cy="231"/>
              <a:chOff x="0" y="3216"/>
              <a:chExt cx="576" cy="231"/>
            </a:xfrm>
          </p:grpSpPr>
          <p:sp>
            <p:nvSpPr>
              <p:cNvPr id="44112" name="Line 23"/>
              <p:cNvSpPr>
                <a:spLocks noChangeShapeType="1"/>
              </p:cNvSpPr>
              <p:nvPr/>
            </p:nvSpPr>
            <p:spPr bwMode="auto">
              <a:xfrm>
                <a:off x="0" y="326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13" name="Text Box 24"/>
              <p:cNvSpPr txBox="1">
                <a:spLocks noChangeArrowheads="1"/>
              </p:cNvSpPr>
              <p:nvPr/>
            </p:nvSpPr>
            <p:spPr bwMode="auto">
              <a:xfrm>
                <a:off x="0" y="3216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A-1-B</a:t>
                </a:r>
              </a:p>
            </p:txBody>
          </p:sp>
        </p:grpSp>
        <p:sp>
          <p:nvSpPr>
            <p:cNvPr id="44111" name="Text Box 25"/>
            <p:cNvSpPr txBox="1">
              <a:spLocks noChangeArrowheads="1"/>
            </p:cNvSpPr>
            <p:nvPr/>
          </p:nvSpPr>
          <p:spPr bwMode="auto">
            <a:xfrm>
              <a:off x="1949" y="1296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en-US" altLang="zh-CN" sz="1800" b="1">
                  <a:latin typeface="楷体" pitchFamily="18" charset="-122"/>
                </a:rPr>
                <a:t>→B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048000" y="3367088"/>
            <a:ext cx="1752600" cy="595312"/>
            <a:chOff x="1920" y="2160"/>
            <a:chExt cx="1104" cy="375"/>
          </a:xfrm>
        </p:grpSpPr>
        <p:grpSp>
          <p:nvGrpSpPr>
            <p:cNvPr id="44106" name="Group 27"/>
            <p:cNvGrpSpPr>
              <a:grpSpLocks/>
            </p:cNvGrpSpPr>
            <p:nvPr/>
          </p:nvGrpSpPr>
          <p:grpSpPr bwMode="auto">
            <a:xfrm>
              <a:off x="2448" y="2304"/>
              <a:ext cx="576" cy="231"/>
              <a:chOff x="2544" y="2353"/>
              <a:chExt cx="576" cy="231"/>
            </a:xfrm>
          </p:grpSpPr>
          <p:sp>
            <p:nvSpPr>
              <p:cNvPr id="44108" name="Line 28"/>
              <p:cNvSpPr>
                <a:spLocks noChangeShapeType="1"/>
              </p:cNvSpPr>
              <p:nvPr/>
            </p:nvSpPr>
            <p:spPr bwMode="auto">
              <a:xfrm>
                <a:off x="2544" y="2387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09" name="Text Box 29"/>
              <p:cNvSpPr txBox="1">
                <a:spLocks noChangeArrowheads="1"/>
              </p:cNvSpPr>
              <p:nvPr/>
            </p:nvSpPr>
            <p:spPr bwMode="auto">
              <a:xfrm>
                <a:off x="2582" y="2353"/>
                <a:ext cx="4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A-2-B</a:t>
                </a:r>
              </a:p>
            </p:txBody>
          </p:sp>
        </p:grpSp>
        <p:sp>
          <p:nvSpPr>
            <p:cNvPr id="44107" name="Text Box 30"/>
            <p:cNvSpPr txBox="1">
              <a:spLocks noChangeArrowheads="1"/>
            </p:cNvSpPr>
            <p:nvPr/>
          </p:nvSpPr>
          <p:spPr bwMode="auto">
            <a:xfrm>
              <a:off x="1920" y="2160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en-US" altLang="zh-CN" sz="1800" b="1">
                  <a:latin typeface="楷体" pitchFamily="18" charset="-122"/>
                </a:rPr>
                <a:t>→B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181600" y="1981200"/>
            <a:ext cx="1844675" cy="595313"/>
            <a:chOff x="3264" y="1248"/>
            <a:chExt cx="1162" cy="375"/>
          </a:xfrm>
        </p:grpSpPr>
        <p:grpSp>
          <p:nvGrpSpPr>
            <p:cNvPr id="44102" name="Group 32"/>
            <p:cNvGrpSpPr>
              <a:grpSpLocks/>
            </p:cNvGrpSpPr>
            <p:nvPr/>
          </p:nvGrpSpPr>
          <p:grpSpPr bwMode="auto">
            <a:xfrm>
              <a:off x="3840" y="1392"/>
              <a:ext cx="586" cy="231"/>
              <a:chOff x="3888" y="1441"/>
              <a:chExt cx="586" cy="231"/>
            </a:xfrm>
          </p:grpSpPr>
          <p:sp>
            <p:nvSpPr>
              <p:cNvPr id="44104" name="Line 33"/>
              <p:cNvSpPr>
                <a:spLocks noChangeShapeType="1"/>
              </p:cNvSpPr>
              <p:nvPr/>
            </p:nvSpPr>
            <p:spPr bwMode="auto">
              <a:xfrm>
                <a:off x="3888" y="1475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05" name="Text Box 34"/>
              <p:cNvSpPr txBox="1">
                <a:spLocks noChangeArrowheads="1"/>
              </p:cNvSpPr>
              <p:nvPr/>
            </p:nvSpPr>
            <p:spPr bwMode="auto">
              <a:xfrm>
                <a:off x="3926" y="1441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A-13-B</a:t>
                </a:r>
              </a:p>
            </p:txBody>
          </p:sp>
        </p:grpSp>
        <p:sp>
          <p:nvSpPr>
            <p:cNvPr id="44103" name="Text Box 35"/>
            <p:cNvSpPr txBox="1">
              <a:spLocks noChangeArrowheads="1"/>
            </p:cNvSpPr>
            <p:nvPr/>
          </p:nvSpPr>
          <p:spPr bwMode="auto">
            <a:xfrm>
              <a:off x="3264" y="1248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en-US" altLang="zh-CN" sz="1800" b="1">
                  <a:latin typeface="楷体" pitchFamily="18" charset="-122"/>
                </a:rPr>
                <a:t>→B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334000" y="2743200"/>
            <a:ext cx="1479550" cy="1052513"/>
            <a:chOff x="3360" y="1728"/>
            <a:chExt cx="932" cy="663"/>
          </a:xfrm>
        </p:grpSpPr>
        <p:grpSp>
          <p:nvGrpSpPr>
            <p:cNvPr id="44098" name="Group 37"/>
            <p:cNvGrpSpPr>
              <a:grpSpLocks/>
            </p:cNvGrpSpPr>
            <p:nvPr/>
          </p:nvGrpSpPr>
          <p:grpSpPr bwMode="auto">
            <a:xfrm>
              <a:off x="3744" y="1728"/>
              <a:ext cx="548" cy="231"/>
              <a:chOff x="3744" y="1728"/>
              <a:chExt cx="548" cy="231"/>
            </a:xfrm>
          </p:grpSpPr>
          <p:sp>
            <p:nvSpPr>
              <p:cNvPr id="44100" name="Line 38"/>
              <p:cNvSpPr>
                <a:spLocks noChangeShapeType="1"/>
              </p:cNvSpPr>
              <p:nvPr/>
            </p:nvSpPr>
            <p:spPr bwMode="auto">
              <a:xfrm flipV="1">
                <a:off x="3744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01" name="Text Box 39"/>
              <p:cNvSpPr txBox="1">
                <a:spLocks noChangeArrowheads="1"/>
              </p:cNvSpPr>
              <p:nvPr/>
            </p:nvSpPr>
            <p:spPr bwMode="auto">
              <a:xfrm>
                <a:off x="3744" y="1728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A-24-B</a:t>
                </a:r>
              </a:p>
            </p:txBody>
          </p:sp>
        </p:grpSp>
        <p:sp>
          <p:nvSpPr>
            <p:cNvPr id="44099" name="Text Box 40"/>
            <p:cNvSpPr txBox="1">
              <a:spLocks noChangeArrowheads="1"/>
            </p:cNvSpPr>
            <p:nvPr/>
          </p:nvSpPr>
          <p:spPr bwMode="auto">
            <a:xfrm>
              <a:off x="3360" y="2160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en-US" altLang="zh-CN" sz="1800" b="1">
                  <a:latin typeface="楷体" pitchFamily="18" charset="-122"/>
                </a:rPr>
                <a:t>→B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181600" y="4205288"/>
            <a:ext cx="1768475" cy="1052512"/>
            <a:chOff x="3264" y="2640"/>
            <a:chExt cx="1114" cy="663"/>
          </a:xfrm>
        </p:grpSpPr>
        <p:grpSp>
          <p:nvGrpSpPr>
            <p:cNvPr id="44094" name="Group 42"/>
            <p:cNvGrpSpPr>
              <a:grpSpLocks/>
            </p:cNvGrpSpPr>
            <p:nvPr/>
          </p:nvGrpSpPr>
          <p:grpSpPr bwMode="auto">
            <a:xfrm>
              <a:off x="3792" y="2640"/>
              <a:ext cx="586" cy="231"/>
              <a:chOff x="3792" y="2689"/>
              <a:chExt cx="586" cy="231"/>
            </a:xfrm>
          </p:grpSpPr>
          <p:sp>
            <p:nvSpPr>
              <p:cNvPr id="44096" name="Line 43"/>
              <p:cNvSpPr>
                <a:spLocks noChangeShapeType="1"/>
              </p:cNvSpPr>
              <p:nvPr/>
            </p:nvSpPr>
            <p:spPr bwMode="auto">
              <a:xfrm>
                <a:off x="3792" y="2723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97" name="Text Box 44"/>
              <p:cNvSpPr txBox="1">
                <a:spLocks noChangeArrowheads="1"/>
              </p:cNvSpPr>
              <p:nvPr/>
            </p:nvSpPr>
            <p:spPr bwMode="auto">
              <a:xfrm>
                <a:off x="3830" y="2689"/>
                <a:ext cx="54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A-25-B</a:t>
                </a:r>
              </a:p>
            </p:txBody>
          </p:sp>
        </p:grpSp>
        <p:sp>
          <p:nvSpPr>
            <p:cNvPr id="44095" name="Text Box 45"/>
            <p:cNvSpPr txBox="1">
              <a:spLocks noChangeArrowheads="1"/>
            </p:cNvSpPr>
            <p:nvPr/>
          </p:nvSpPr>
          <p:spPr bwMode="auto">
            <a:xfrm>
              <a:off x="3264" y="3072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  <a:r>
                <a:rPr lang="en-US" altLang="zh-CN" sz="1800" b="1">
                  <a:latin typeface="楷体" pitchFamily="18" charset="-122"/>
                </a:rPr>
                <a:t>→B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7315200" y="2757488"/>
            <a:ext cx="1066800" cy="366712"/>
            <a:chOff x="4608" y="1737"/>
            <a:chExt cx="672" cy="231"/>
          </a:xfrm>
        </p:grpSpPr>
        <p:sp>
          <p:nvSpPr>
            <p:cNvPr id="44092" name="Line 47"/>
            <p:cNvSpPr>
              <a:spLocks noChangeShapeType="1"/>
            </p:cNvSpPr>
            <p:nvPr/>
          </p:nvSpPr>
          <p:spPr bwMode="auto">
            <a:xfrm flipV="1">
              <a:off x="4608" y="1737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Text Box 48"/>
            <p:cNvSpPr txBox="1">
              <a:spLocks noChangeArrowheads="1"/>
            </p:cNvSpPr>
            <p:nvPr/>
          </p:nvSpPr>
          <p:spPr bwMode="auto">
            <a:xfrm>
              <a:off x="4660" y="1737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B-31-A </a:t>
              </a:r>
            </a:p>
          </p:txBody>
        </p:sp>
      </p:grpSp>
      <p:sp>
        <p:nvSpPr>
          <p:cNvPr id="1178673" name="Line 49"/>
          <p:cNvSpPr>
            <a:spLocks noChangeShapeType="1"/>
          </p:cNvSpPr>
          <p:nvPr/>
        </p:nvSpPr>
        <p:spPr bwMode="auto">
          <a:xfrm flipH="1">
            <a:off x="7467600" y="2590800"/>
            <a:ext cx="30480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Group 50"/>
          <p:cNvGrpSpPr>
            <a:grpSpLocks/>
          </p:cNvGrpSpPr>
          <p:nvPr/>
        </p:nvGrpSpPr>
        <p:grpSpPr bwMode="auto">
          <a:xfrm>
            <a:off x="3810000" y="1690688"/>
            <a:ext cx="984250" cy="366712"/>
            <a:chOff x="2400" y="1065"/>
            <a:chExt cx="620" cy="231"/>
          </a:xfrm>
        </p:grpSpPr>
        <p:sp>
          <p:nvSpPr>
            <p:cNvPr id="44090" name="Text Box 51"/>
            <p:cNvSpPr txBox="1">
              <a:spLocks noChangeArrowheads="1"/>
            </p:cNvSpPr>
            <p:nvPr/>
          </p:nvSpPr>
          <p:spPr bwMode="auto">
            <a:xfrm>
              <a:off x="2400" y="1065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B-31-A</a:t>
              </a:r>
              <a:r>
                <a:rPr lang="en-US" altLang="zh-CN" sz="1800" b="1">
                  <a:solidFill>
                    <a:schemeClr val="hlink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44091" name="Line 52"/>
            <p:cNvSpPr>
              <a:spLocks noChangeShapeType="1"/>
            </p:cNvSpPr>
            <p:nvPr/>
          </p:nvSpPr>
          <p:spPr bwMode="auto">
            <a:xfrm flipH="1">
              <a:off x="2466" y="1291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1219200" y="2590800"/>
            <a:ext cx="1911350" cy="381000"/>
            <a:chOff x="768" y="1632"/>
            <a:chExt cx="1204" cy="240"/>
          </a:xfrm>
        </p:grpSpPr>
        <p:sp>
          <p:nvSpPr>
            <p:cNvPr id="44087" name="Text Box 54"/>
            <p:cNvSpPr txBox="1">
              <a:spLocks noChangeArrowheads="1"/>
            </p:cNvSpPr>
            <p:nvPr/>
          </p:nvSpPr>
          <p:spPr bwMode="auto">
            <a:xfrm>
              <a:off x="1352" y="1632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B-31-A </a:t>
              </a:r>
            </a:p>
          </p:txBody>
        </p:sp>
        <p:sp>
          <p:nvSpPr>
            <p:cNvPr id="44088" name="Line 55"/>
            <p:cNvSpPr>
              <a:spLocks noChangeShapeType="1"/>
            </p:cNvSpPr>
            <p:nvPr/>
          </p:nvSpPr>
          <p:spPr bwMode="auto">
            <a:xfrm flipH="1">
              <a:off x="1920" y="168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6"/>
            <p:cNvSpPr>
              <a:spLocks noChangeShapeType="1"/>
            </p:cNvSpPr>
            <p:nvPr/>
          </p:nvSpPr>
          <p:spPr bwMode="auto">
            <a:xfrm flipH="1" flipV="1">
              <a:off x="768" y="1680"/>
              <a:ext cx="144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1747838" y="3062288"/>
            <a:ext cx="5338762" cy="1738312"/>
            <a:chOff x="1101" y="3129"/>
            <a:chExt cx="3363" cy="1095"/>
          </a:xfrm>
        </p:grpSpPr>
        <p:sp>
          <p:nvSpPr>
            <p:cNvPr id="44081" name="Text Box 58"/>
            <p:cNvSpPr txBox="1">
              <a:spLocks noChangeArrowheads="1"/>
            </p:cNvSpPr>
            <p:nvPr/>
          </p:nvSpPr>
          <p:spPr bwMode="auto">
            <a:xfrm>
              <a:off x="2493" y="3993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B-42-A </a:t>
              </a:r>
            </a:p>
          </p:txBody>
        </p:sp>
        <p:sp>
          <p:nvSpPr>
            <p:cNvPr id="44082" name="Line 59"/>
            <p:cNvSpPr>
              <a:spLocks noChangeShapeType="1"/>
            </p:cNvSpPr>
            <p:nvPr/>
          </p:nvSpPr>
          <p:spPr bwMode="auto">
            <a:xfrm flipH="1">
              <a:off x="2559" y="4219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3" name="Text Box 60"/>
            <p:cNvSpPr txBox="1">
              <a:spLocks noChangeArrowheads="1"/>
            </p:cNvSpPr>
            <p:nvPr/>
          </p:nvSpPr>
          <p:spPr bwMode="auto">
            <a:xfrm>
              <a:off x="1101" y="3129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B-42-A </a:t>
              </a:r>
            </a:p>
          </p:txBody>
        </p:sp>
        <p:sp>
          <p:nvSpPr>
            <p:cNvPr id="44084" name="Line 61"/>
            <p:cNvSpPr>
              <a:spLocks noChangeShapeType="1"/>
            </p:cNvSpPr>
            <p:nvPr/>
          </p:nvSpPr>
          <p:spPr bwMode="auto">
            <a:xfrm flipH="1">
              <a:off x="1167" y="3355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Text Box 62"/>
            <p:cNvSpPr txBox="1">
              <a:spLocks noChangeArrowheads="1"/>
            </p:cNvSpPr>
            <p:nvPr/>
          </p:nvSpPr>
          <p:spPr bwMode="auto">
            <a:xfrm>
              <a:off x="3844" y="3177"/>
              <a:ext cx="6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B-42-A </a:t>
              </a:r>
            </a:p>
          </p:txBody>
        </p:sp>
        <p:sp>
          <p:nvSpPr>
            <p:cNvPr id="44086" name="Line 63"/>
            <p:cNvSpPr>
              <a:spLocks noChangeShapeType="1"/>
            </p:cNvSpPr>
            <p:nvPr/>
          </p:nvSpPr>
          <p:spPr bwMode="auto">
            <a:xfrm flipH="1">
              <a:off x="3910" y="3403"/>
              <a:ext cx="43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61" name="Text Box 6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16</a:t>
            </a:r>
            <a:endParaRPr lang="en-US" altLang="zh-CN" dirty="0"/>
          </a:p>
        </p:txBody>
      </p:sp>
      <p:sp>
        <p:nvSpPr>
          <p:cNvPr id="44062" name="Text Box 65"/>
          <p:cNvSpPr txBox="1">
            <a:spLocks noChangeArrowheads="1"/>
          </p:cNvSpPr>
          <p:nvPr/>
        </p:nvSpPr>
        <p:spPr bwMode="auto">
          <a:xfrm>
            <a:off x="288925" y="228600"/>
            <a:ext cx="463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宋体" pitchFamily="2" charset="-122"/>
              </a:rPr>
              <a:t>Test</a:t>
            </a:r>
            <a:r>
              <a:rPr lang="zh-CN" altLang="en-US" b="1">
                <a:latin typeface="宋体" pitchFamily="2" charset="-122"/>
              </a:rPr>
              <a:t>帧寻径方案示意：</a:t>
            </a:r>
            <a:r>
              <a:rPr lang="en-US" altLang="zh-CN" b="1">
                <a:latin typeface="宋体" pitchFamily="2" charset="-122"/>
              </a:rPr>
              <a:t>Test(A,B)</a:t>
            </a:r>
          </a:p>
        </p:txBody>
      </p:sp>
      <p:grpSp>
        <p:nvGrpSpPr>
          <p:cNvPr id="17" name="Group 66"/>
          <p:cNvGrpSpPr>
            <a:grpSpLocks/>
          </p:cNvGrpSpPr>
          <p:nvPr/>
        </p:nvGrpSpPr>
        <p:grpSpPr bwMode="auto">
          <a:xfrm>
            <a:off x="6265863" y="2438400"/>
            <a:ext cx="1506537" cy="2743200"/>
            <a:chOff x="3947" y="1536"/>
            <a:chExt cx="949" cy="1728"/>
          </a:xfrm>
        </p:grpSpPr>
        <p:grpSp>
          <p:nvGrpSpPr>
            <p:cNvPr id="44076" name="Group 67"/>
            <p:cNvGrpSpPr>
              <a:grpSpLocks/>
            </p:cNvGrpSpPr>
            <p:nvPr/>
          </p:nvGrpSpPr>
          <p:grpSpPr bwMode="auto">
            <a:xfrm>
              <a:off x="3947" y="2400"/>
              <a:ext cx="920" cy="864"/>
              <a:chOff x="3947" y="2352"/>
              <a:chExt cx="920" cy="864"/>
            </a:xfrm>
          </p:grpSpPr>
          <p:sp>
            <p:nvSpPr>
              <p:cNvPr id="44078" name="Line 68"/>
              <p:cNvSpPr>
                <a:spLocks noChangeShapeType="1"/>
              </p:cNvSpPr>
              <p:nvPr/>
            </p:nvSpPr>
            <p:spPr bwMode="auto">
              <a:xfrm>
                <a:off x="4560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9" name="Text Box 69"/>
              <p:cNvSpPr txBox="1">
                <a:spLocks noChangeArrowheads="1"/>
              </p:cNvSpPr>
              <p:nvPr/>
            </p:nvSpPr>
            <p:spPr bwMode="auto">
              <a:xfrm>
                <a:off x="3947" y="2985"/>
                <a:ext cx="6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A-136-B</a:t>
                </a:r>
              </a:p>
            </p:txBody>
          </p:sp>
          <p:sp>
            <p:nvSpPr>
              <p:cNvPr id="44080" name="Text Box 70"/>
              <p:cNvSpPr txBox="1">
                <a:spLocks noChangeArrowheads="1"/>
              </p:cNvSpPr>
              <p:nvPr/>
            </p:nvSpPr>
            <p:spPr bwMode="auto">
              <a:xfrm>
                <a:off x="4464" y="2352"/>
                <a:ext cx="40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sz="1800" b="1">
                    <a:latin typeface="楷体" pitchFamily="18" charset="-122"/>
                    <a:ea typeface="楷体" pitchFamily="18" charset="-122"/>
                  </a:rPr>
                  <a:t>A</a:t>
                </a:r>
                <a:r>
                  <a:rPr lang="en-US" altLang="zh-CN" sz="1800" b="1">
                    <a:latin typeface="楷体" pitchFamily="18" charset="-122"/>
                  </a:rPr>
                  <a:t>→B</a:t>
                </a:r>
                <a:endParaRPr lang="en-US" altLang="zh-CN" sz="1800" b="1">
                  <a:latin typeface="楷体" pitchFamily="18" charset="-122"/>
                  <a:ea typeface="楷体" pitchFamily="18" charset="-122"/>
                </a:endParaRPr>
              </a:p>
            </p:txBody>
          </p:sp>
        </p:grpSp>
        <p:sp>
          <p:nvSpPr>
            <p:cNvPr id="44077" name="Line 71"/>
            <p:cNvSpPr>
              <a:spLocks noChangeShapeType="1"/>
            </p:cNvSpPr>
            <p:nvPr/>
          </p:nvSpPr>
          <p:spPr bwMode="auto">
            <a:xfrm flipV="1">
              <a:off x="4704" y="153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64" name="Line 72"/>
          <p:cNvSpPr>
            <a:spLocks noChangeShapeType="1"/>
          </p:cNvSpPr>
          <p:nvPr/>
        </p:nvSpPr>
        <p:spPr bwMode="auto">
          <a:xfrm>
            <a:off x="1143000" y="2514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8697" name="Rectangle 7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71438" y="4929188"/>
            <a:ext cx="52355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注：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因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3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已处理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A-1-B,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不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再转发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A-24-B;</a:t>
            </a: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因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6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已处理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A-13-B,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不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再转发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A-24-B;</a:t>
            </a:r>
          </a:p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同理：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 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不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转发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A-13-B; ……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。</a:t>
            </a:r>
          </a:p>
        </p:txBody>
      </p:sp>
      <p:sp>
        <p:nvSpPr>
          <p:cNvPr id="77" name="Text Box 2"/>
          <p:cNvSpPr txBox="1">
            <a:spLocks noChangeArrowheads="1"/>
          </p:cNvSpPr>
          <p:nvPr/>
        </p:nvSpPr>
        <p:spPr bwMode="auto">
          <a:xfrm>
            <a:off x="76200" y="1428750"/>
            <a:ext cx="1995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转发（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A-1-B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78" name="Text Box 2"/>
          <p:cNvSpPr txBox="1">
            <a:spLocks noChangeArrowheads="1"/>
          </p:cNvSpPr>
          <p:nvPr/>
        </p:nvSpPr>
        <p:spPr bwMode="auto">
          <a:xfrm>
            <a:off x="71438" y="1143000"/>
            <a:ext cx="1477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71438" y="3500438"/>
            <a:ext cx="1995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转发（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A-2-B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71438" y="3786188"/>
            <a:ext cx="2125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转发（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A-13-B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71438" y="4071938"/>
            <a:ext cx="2125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转发（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A-24-B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71438" y="4357688"/>
            <a:ext cx="2125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5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转发（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A-25-B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71438" y="4600575"/>
            <a:ext cx="36814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6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转发（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A-136-B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），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收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A-13-B</a:t>
            </a: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71438" y="5815013"/>
            <a:ext cx="2125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B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响应（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B-31-A</a:t>
            </a:r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endParaRPr lang="en-US" altLang="zh-CN" sz="2000" b="1">
              <a:solidFill>
                <a:srgbClr val="FF0000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533400" y="6457950"/>
            <a:ext cx="4967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同理，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B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也循 </a:t>
            </a:r>
            <a:r>
              <a:rPr lang="en-US" altLang="zh-CN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4-2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路径返回响应帧；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6" grpId="0"/>
      <p:bldP spid="1178673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14338" y="4800600"/>
            <a:ext cx="5986462" cy="193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传输媒体：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屏蔽双绞线；</a:t>
            </a:r>
          </a:p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传输编码：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差分曼彻斯特编码；</a:t>
            </a:r>
          </a:p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传输速率：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</a:t>
            </a:r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4Mbps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；</a:t>
            </a:r>
          </a:p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访问机理：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令牌绕环传递（子环内有效）；</a:t>
            </a:r>
          </a:p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优先级传输：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桥接器具有高的优先级；</a:t>
            </a:r>
          </a:p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传输方案：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  源指定路径。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371600" y="749300"/>
            <a:ext cx="6858000" cy="4119563"/>
            <a:chOff x="864" y="336"/>
            <a:chExt cx="4320" cy="2595"/>
          </a:xfrm>
        </p:grpSpPr>
        <p:sp>
          <p:nvSpPr>
            <p:cNvPr id="45063" name="Line 4"/>
            <p:cNvSpPr>
              <a:spLocks noChangeShapeType="1"/>
            </p:cNvSpPr>
            <p:nvPr/>
          </p:nvSpPr>
          <p:spPr bwMode="auto">
            <a:xfrm>
              <a:off x="1029" y="230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Line 5"/>
            <p:cNvSpPr>
              <a:spLocks noChangeShapeType="1"/>
            </p:cNvSpPr>
            <p:nvPr/>
          </p:nvSpPr>
          <p:spPr bwMode="auto">
            <a:xfrm>
              <a:off x="1029" y="2378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5" name="Line 6"/>
            <p:cNvSpPr>
              <a:spLocks noChangeShapeType="1"/>
            </p:cNvSpPr>
            <p:nvPr/>
          </p:nvSpPr>
          <p:spPr bwMode="auto">
            <a:xfrm>
              <a:off x="1029" y="2033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Line 7"/>
            <p:cNvSpPr>
              <a:spLocks noChangeShapeType="1"/>
            </p:cNvSpPr>
            <p:nvPr/>
          </p:nvSpPr>
          <p:spPr bwMode="auto">
            <a:xfrm>
              <a:off x="1029" y="2102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2181" y="2309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Line 9"/>
            <p:cNvSpPr>
              <a:spLocks noChangeShapeType="1"/>
            </p:cNvSpPr>
            <p:nvPr/>
          </p:nvSpPr>
          <p:spPr bwMode="auto">
            <a:xfrm>
              <a:off x="2181" y="2378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10"/>
            <p:cNvSpPr>
              <a:spLocks noChangeShapeType="1"/>
            </p:cNvSpPr>
            <p:nvPr/>
          </p:nvSpPr>
          <p:spPr bwMode="auto">
            <a:xfrm>
              <a:off x="2181" y="2033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1"/>
            <p:cNvSpPr>
              <a:spLocks noChangeShapeType="1"/>
            </p:cNvSpPr>
            <p:nvPr/>
          </p:nvSpPr>
          <p:spPr bwMode="auto">
            <a:xfrm>
              <a:off x="2181" y="2102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2"/>
            <p:cNvSpPr>
              <a:spLocks noChangeShapeType="1"/>
            </p:cNvSpPr>
            <p:nvPr/>
          </p:nvSpPr>
          <p:spPr bwMode="auto">
            <a:xfrm>
              <a:off x="1646" y="1654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2" name="Line 13"/>
            <p:cNvSpPr>
              <a:spLocks noChangeShapeType="1"/>
            </p:cNvSpPr>
            <p:nvPr/>
          </p:nvSpPr>
          <p:spPr bwMode="auto">
            <a:xfrm>
              <a:off x="1728" y="1654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4"/>
            <p:cNvSpPr>
              <a:spLocks noChangeShapeType="1"/>
            </p:cNvSpPr>
            <p:nvPr/>
          </p:nvSpPr>
          <p:spPr bwMode="auto">
            <a:xfrm>
              <a:off x="2098" y="1585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15"/>
            <p:cNvSpPr>
              <a:spLocks noChangeShapeType="1"/>
            </p:cNvSpPr>
            <p:nvPr/>
          </p:nvSpPr>
          <p:spPr bwMode="auto">
            <a:xfrm>
              <a:off x="2181" y="1654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6"/>
            <p:cNvSpPr>
              <a:spLocks noChangeShapeType="1"/>
            </p:cNvSpPr>
            <p:nvPr/>
          </p:nvSpPr>
          <p:spPr bwMode="auto">
            <a:xfrm>
              <a:off x="1646" y="2378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17"/>
            <p:cNvSpPr>
              <a:spLocks noChangeShapeType="1"/>
            </p:cNvSpPr>
            <p:nvPr/>
          </p:nvSpPr>
          <p:spPr bwMode="auto">
            <a:xfrm>
              <a:off x="1728" y="2378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18"/>
            <p:cNvSpPr>
              <a:spLocks noChangeShapeType="1"/>
            </p:cNvSpPr>
            <p:nvPr/>
          </p:nvSpPr>
          <p:spPr bwMode="auto">
            <a:xfrm>
              <a:off x="2098" y="2378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19"/>
            <p:cNvSpPr>
              <a:spLocks noChangeShapeType="1"/>
            </p:cNvSpPr>
            <p:nvPr/>
          </p:nvSpPr>
          <p:spPr bwMode="auto">
            <a:xfrm>
              <a:off x="2181" y="2378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20"/>
            <p:cNvSpPr>
              <a:spLocks noChangeShapeType="1"/>
            </p:cNvSpPr>
            <p:nvPr/>
          </p:nvSpPr>
          <p:spPr bwMode="auto">
            <a:xfrm>
              <a:off x="1728" y="2033"/>
              <a:ext cx="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21"/>
            <p:cNvSpPr>
              <a:spLocks noChangeShapeType="1"/>
            </p:cNvSpPr>
            <p:nvPr/>
          </p:nvSpPr>
          <p:spPr bwMode="auto">
            <a:xfrm>
              <a:off x="1728" y="2378"/>
              <a:ext cx="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22"/>
            <p:cNvSpPr>
              <a:spLocks noChangeShapeType="1"/>
            </p:cNvSpPr>
            <p:nvPr/>
          </p:nvSpPr>
          <p:spPr bwMode="auto">
            <a:xfrm>
              <a:off x="1646" y="2102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23"/>
            <p:cNvSpPr>
              <a:spLocks noChangeShapeType="1"/>
            </p:cNvSpPr>
            <p:nvPr/>
          </p:nvSpPr>
          <p:spPr bwMode="auto">
            <a:xfrm>
              <a:off x="2181" y="2102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Rectangle 24"/>
            <p:cNvSpPr>
              <a:spLocks noChangeArrowheads="1"/>
            </p:cNvSpPr>
            <p:nvPr/>
          </p:nvSpPr>
          <p:spPr bwMode="auto">
            <a:xfrm>
              <a:off x="1440" y="1861"/>
              <a:ext cx="987" cy="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MAU</a:t>
              </a:r>
            </a:p>
          </p:txBody>
        </p:sp>
        <p:pic>
          <p:nvPicPr>
            <p:cNvPr id="45084" name="Picture 2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0" y="2205"/>
              <a:ext cx="206" cy="265"/>
            </a:xfrm>
            <a:prstGeom prst="rect">
              <a:avLst/>
            </a:prstGeom>
            <a:solidFill>
              <a:srgbClr val="F5CA2D"/>
            </a:solidFill>
            <a:ln w="25400">
              <a:noFill/>
              <a:miter lim="800000"/>
              <a:headEnd/>
              <a:tailEnd/>
            </a:ln>
          </p:spPr>
        </p:pic>
        <p:pic>
          <p:nvPicPr>
            <p:cNvPr id="45085" name="Picture 2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57" y="1930"/>
              <a:ext cx="246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086" name="Picture 2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2688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087" name="Picture 2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3" y="2688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088" name="Picture 2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238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089" name="Picture 3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1930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090" name="Picture 3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63" y="1448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5091" name="Line 32"/>
            <p:cNvSpPr>
              <a:spLocks noChangeShapeType="1"/>
            </p:cNvSpPr>
            <p:nvPr/>
          </p:nvSpPr>
          <p:spPr bwMode="auto">
            <a:xfrm flipV="1">
              <a:off x="3045" y="2307"/>
              <a:ext cx="8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2" name="Line 33"/>
            <p:cNvSpPr>
              <a:spLocks noChangeShapeType="1"/>
            </p:cNvSpPr>
            <p:nvPr/>
          </p:nvSpPr>
          <p:spPr bwMode="auto">
            <a:xfrm flipV="1">
              <a:off x="3045" y="2376"/>
              <a:ext cx="82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3" name="Line 34"/>
            <p:cNvSpPr>
              <a:spLocks noChangeShapeType="1"/>
            </p:cNvSpPr>
            <p:nvPr/>
          </p:nvSpPr>
          <p:spPr bwMode="auto">
            <a:xfrm>
              <a:off x="3250" y="2031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4" name="Line 35"/>
            <p:cNvSpPr>
              <a:spLocks noChangeShapeType="1"/>
            </p:cNvSpPr>
            <p:nvPr/>
          </p:nvSpPr>
          <p:spPr bwMode="auto">
            <a:xfrm>
              <a:off x="3250" y="2100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5" name="Line 36"/>
            <p:cNvSpPr>
              <a:spLocks noChangeShapeType="1"/>
            </p:cNvSpPr>
            <p:nvPr/>
          </p:nvSpPr>
          <p:spPr bwMode="auto">
            <a:xfrm>
              <a:off x="3867" y="1652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6" name="Line 37"/>
            <p:cNvSpPr>
              <a:spLocks noChangeShapeType="1"/>
            </p:cNvSpPr>
            <p:nvPr/>
          </p:nvSpPr>
          <p:spPr bwMode="auto">
            <a:xfrm>
              <a:off x="3950" y="1585"/>
              <a:ext cx="0" cy="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38"/>
            <p:cNvSpPr>
              <a:spLocks noChangeShapeType="1"/>
            </p:cNvSpPr>
            <p:nvPr/>
          </p:nvSpPr>
          <p:spPr bwMode="auto">
            <a:xfrm>
              <a:off x="4320" y="1652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8" name="Line 39"/>
            <p:cNvSpPr>
              <a:spLocks noChangeShapeType="1"/>
            </p:cNvSpPr>
            <p:nvPr/>
          </p:nvSpPr>
          <p:spPr bwMode="auto">
            <a:xfrm>
              <a:off x="4402" y="1652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Line 40"/>
            <p:cNvSpPr>
              <a:spLocks noChangeShapeType="1"/>
            </p:cNvSpPr>
            <p:nvPr/>
          </p:nvSpPr>
          <p:spPr bwMode="auto">
            <a:xfrm>
              <a:off x="3867" y="237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0" name="Line 41"/>
            <p:cNvSpPr>
              <a:spLocks noChangeShapeType="1"/>
            </p:cNvSpPr>
            <p:nvPr/>
          </p:nvSpPr>
          <p:spPr bwMode="auto">
            <a:xfrm>
              <a:off x="3950" y="237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1" name="Line 42"/>
            <p:cNvSpPr>
              <a:spLocks noChangeShapeType="1"/>
            </p:cNvSpPr>
            <p:nvPr/>
          </p:nvSpPr>
          <p:spPr bwMode="auto">
            <a:xfrm>
              <a:off x="4320" y="237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" name="Line 43"/>
            <p:cNvSpPr>
              <a:spLocks noChangeShapeType="1"/>
            </p:cNvSpPr>
            <p:nvPr/>
          </p:nvSpPr>
          <p:spPr bwMode="auto">
            <a:xfrm>
              <a:off x="4402" y="237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Line 44"/>
            <p:cNvSpPr>
              <a:spLocks noChangeShapeType="1"/>
            </p:cNvSpPr>
            <p:nvPr/>
          </p:nvSpPr>
          <p:spPr bwMode="auto">
            <a:xfrm>
              <a:off x="3950" y="2031"/>
              <a:ext cx="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4" name="Line 45"/>
            <p:cNvSpPr>
              <a:spLocks noChangeShapeType="1"/>
            </p:cNvSpPr>
            <p:nvPr/>
          </p:nvSpPr>
          <p:spPr bwMode="auto">
            <a:xfrm>
              <a:off x="3950" y="2376"/>
              <a:ext cx="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5" name="Line 46"/>
            <p:cNvSpPr>
              <a:spLocks noChangeShapeType="1"/>
            </p:cNvSpPr>
            <p:nvPr/>
          </p:nvSpPr>
          <p:spPr bwMode="auto">
            <a:xfrm>
              <a:off x="3867" y="2100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6" name="Line 47"/>
            <p:cNvSpPr>
              <a:spLocks noChangeShapeType="1"/>
            </p:cNvSpPr>
            <p:nvPr/>
          </p:nvSpPr>
          <p:spPr bwMode="auto">
            <a:xfrm>
              <a:off x="4402" y="2100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7" name="Rectangle 48"/>
            <p:cNvSpPr>
              <a:spLocks noChangeArrowheads="1"/>
            </p:cNvSpPr>
            <p:nvPr/>
          </p:nvSpPr>
          <p:spPr bwMode="auto">
            <a:xfrm>
              <a:off x="3662" y="1859"/>
              <a:ext cx="987" cy="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MAU</a:t>
              </a:r>
            </a:p>
          </p:txBody>
        </p:sp>
        <p:pic>
          <p:nvPicPr>
            <p:cNvPr id="45108" name="Picture 4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38" y="2686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09" name="Picture 5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5" y="2686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10" name="Picture 51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86" y="1928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11" name="Picture 5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26" y="1069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12" name="Picture 5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38" y="1443"/>
              <a:ext cx="247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5113" name="Line 54"/>
            <p:cNvSpPr>
              <a:spLocks noChangeShapeType="1"/>
            </p:cNvSpPr>
            <p:nvPr/>
          </p:nvSpPr>
          <p:spPr bwMode="auto">
            <a:xfrm>
              <a:off x="4402" y="2309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" name="Line 55"/>
            <p:cNvSpPr>
              <a:spLocks noChangeShapeType="1"/>
            </p:cNvSpPr>
            <p:nvPr/>
          </p:nvSpPr>
          <p:spPr bwMode="auto">
            <a:xfrm>
              <a:off x="4402" y="2378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Line 56"/>
            <p:cNvSpPr>
              <a:spLocks noChangeShapeType="1"/>
            </p:cNvSpPr>
            <p:nvPr/>
          </p:nvSpPr>
          <p:spPr bwMode="auto">
            <a:xfrm>
              <a:off x="4402" y="2033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6" name="Line 57"/>
            <p:cNvSpPr>
              <a:spLocks noChangeShapeType="1"/>
            </p:cNvSpPr>
            <p:nvPr/>
          </p:nvSpPr>
          <p:spPr bwMode="auto">
            <a:xfrm>
              <a:off x="4402" y="2102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5117" name="Picture 5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7" y="2240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18" name="Picture 5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37" y="1930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5119" name="Line 60"/>
            <p:cNvSpPr>
              <a:spLocks noChangeShapeType="1"/>
            </p:cNvSpPr>
            <p:nvPr/>
          </p:nvSpPr>
          <p:spPr bwMode="auto">
            <a:xfrm>
              <a:off x="2016" y="1138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0" name="Line 61"/>
            <p:cNvSpPr>
              <a:spLocks noChangeShapeType="1"/>
            </p:cNvSpPr>
            <p:nvPr/>
          </p:nvSpPr>
          <p:spPr bwMode="auto">
            <a:xfrm>
              <a:off x="2016" y="1200"/>
              <a:ext cx="61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1" name="Line 62"/>
            <p:cNvSpPr>
              <a:spLocks noChangeShapeType="1"/>
            </p:cNvSpPr>
            <p:nvPr/>
          </p:nvSpPr>
          <p:spPr bwMode="auto">
            <a:xfrm>
              <a:off x="2016" y="862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2" name="Line 63"/>
            <p:cNvSpPr>
              <a:spLocks noChangeShapeType="1"/>
            </p:cNvSpPr>
            <p:nvPr/>
          </p:nvSpPr>
          <p:spPr bwMode="auto">
            <a:xfrm>
              <a:off x="2016" y="931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3" name="Line 64"/>
            <p:cNvSpPr>
              <a:spLocks noChangeShapeType="1"/>
            </p:cNvSpPr>
            <p:nvPr/>
          </p:nvSpPr>
          <p:spPr bwMode="auto">
            <a:xfrm>
              <a:off x="3168" y="1138"/>
              <a:ext cx="6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4" name="Line 65"/>
            <p:cNvSpPr>
              <a:spLocks noChangeShapeType="1"/>
            </p:cNvSpPr>
            <p:nvPr/>
          </p:nvSpPr>
          <p:spPr bwMode="auto">
            <a:xfrm>
              <a:off x="3168" y="1200"/>
              <a:ext cx="699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5" name="Line 66"/>
            <p:cNvSpPr>
              <a:spLocks noChangeShapeType="1"/>
            </p:cNvSpPr>
            <p:nvPr/>
          </p:nvSpPr>
          <p:spPr bwMode="auto">
            <a:xfrm>
              <a:off x="3168" y="862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6" name="Line 67"/>
            <p:cNvSpPr>
              <a:spLocks noChangeShapeType="1"/>
            </p:cNvSpPr>
            <p:nvPr/>
          </p:nvSpPr>
          <p:spPr bwMode="auto">
            <a:xfrm>
              <a:off x="3168" y="931"/>
              <a:ext cx="6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7" name="Line 68"/>
            <p:cNvSpPr>
              <a:spLocks noChangeShapeType="1"/>
            </p:cNvSpPr>
            <p:nvPr/>
          </p:nvSpPr>
          <p:spPr bwMode="auto">
            <a:xfrm>
              <a:off x="2633" y="483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8" name="Line 69"/>
            <p:cNvSpPr>
              <a:spLocks noChangeShapeType="1"/>
            </p:cNvSpPr>
            <p:nvPr/>
          </p:nvSpPr>
          <p:spPr bwMode="auto">
            <a:xfrm>
              <a:off x="2715" y="483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29" name="Line 70"/>
            <p:cNvSpPr>
              <a:spLocks noChangeShapeType="1"/>
            </p:cNvSpPr>
            <p:nvPr/>
          </p:nvSpPr>
          <p:spPr bwMode="auto">
            <a:xfrm>
              <a:off x="3086" y="483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0" name="Line 71"/>
            <p:cNvSpPr>
              <a:spLocks noChangeShapeType="1"/>
            </p:cNvSpPr>
            <p:nvPr/>
          </p:nvSpPr>
          <p:spPr bwMode="auto">
            <a:xfrm>
              <a:off x="3168" y="483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1" name="Line 72"/>
            <p:cNvSpPr>
              <a:spLocks noChangeShapeType="1"/>
            </p:cNvSpPr>
            <p:nvPr/>
          </p:nvSpPr>
          <p:spPr bwMode="auto">
            <a:xfrm>
              <a:off x="2633" y="1206"/>
              <a:ext cx="0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2" name="Line 73"/>
            <p:cNvSpPr>
              <a:spLocks noChangeShapeType="1"/>
            </p:cNvSpPr>
            <p:nvPr/>
          </p:nvSpPr>
          <p:spPr bwMode="auto">
            <a:xfrm>
              <a:off x="2715" y="1206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3" name="Line 74"/>
            <p:cNvSpPr>
              <a:spLocks noChangeShapeType="1"/>
            </p:cNvSpPr>
            <p:nvPr/>
          </p:nvSpPr>
          <p:spPr bwMode="auto">
            <a:xfrm>
              <a:off x="3086" y="1206"/>
              <a:ext cx="0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4" name="Line 75"/>
            <p:cNvSpPr>
              <a:spLocks noChangeShapeType="1"/>
            </p:cNvSpPr>
            <p:nvPr/>
          </p:nvSpPr>
          <p:spPr bwMode="auto">
            <a:xfrm>
              <a:off x="3168" y="1206"/>
              <a:ext cx="0" cy="3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5" name="Line 76"/>
            <p:cNvSpPr>
              <a:spLocks noChangeShapeType="1"/>
            </p:cNvSpPr>
            <p:nvPr/>
          </p:nvSpPr>
          <p:spPr bwMode="auto">
            <a:xfrm>
              <a:off x="2715" y="862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6" name="Line 77"/>
            <p:cNvSpPr>
              <a:spLocks noChangeShapeType="1"/>
            </p:cNvSpPr>
            <p:nvPr/>
          </p:nvSpPr>
          <p:spPr bwMode="auto">
            <a:xfrm flipV="1">
              <a:off x="2715" y="1200"/>
              <a:ext cx="357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7" name="Line 78"/>
            <p:cNvSpPr>
              <a:spLocks noChangeShapeType="1"/>
            </p:cNvSpPr>
            <p:nvPr/>
          </p:nvSpPr>
          <p:spPr bwMode="auto">
            <a:xfrm>
              <a:off x="2633" y="931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8" name="Line 79"/>
            <p:cNvSpPr>
              <a:spLocks noChangeShapeType="1"/>
            </p:cNvSpPr>
            <p:nvPr/>
          </p:nvSpPr>
          <p:spPr bwMode="auto">
            <a:xfrm>
              <a:off x="3168" y="931"/>
              <a:ext cx="0" cy="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39" name="Rectangle 80"/>
            <p:cNvSpPr>
              <a:spLocks noChangeArrowheads="1"/>
            </p:cNvSpPr>
            <p:nvPr/>
          </p:nvSpPr>
          <p:spPr bwMode="auto">
            <a:xfrm>
              <a:off x="2427" y="690"/>
              <a:ext cx="988" cy="6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MAU</a:t>
              </a:r>
            </a:p>
          </p:txBody>
        </p:sp>
        <p:pic>
          <p:nvPicPr>
            <p:cNvPr id="45140" name="Picture 8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04" y="1448"/>
              <a:ext cx="206" cy="264"/>
            </a:xfrm>
            <a:prstGeom prst="rect">
              <a:avLst/>
            </a:prstGeom>
            <a:solidFill>
              <a:srgbClr val="F5CA2D"/>
            </a:solidFill>
            <a:ln w="25400">
              <a:noFill/>
              <a:miter lim="800000"/>
              <a:headEnd/>
              <a:tailEnd/>
            </a:ln>
          </p:spPr>
        </p:pic>
        <p:pic>
          <p:nvPicPr>
            <p:cNvPr id="45141" name="Picture 82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" y="759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42" name="Picture 8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1" y="1066"/>
              <a:ext cx="247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43" name="Picture 8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1" y="759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5144" name="Line 85"/>
            <p:cNvSpPr>
              <a:spLocks noChangeShapeType="1"/>
            </p:cNvSpPr>
            <p:nvPr/>
          </p:nvSpPr>
          <p:spPr bwMode="auto">
            <a:xfrm>
              <a:off x="2469" y="1516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5" name="Line 86"/>
            <p:cNvSpPr>
              <a:spLocks noChangeShapeType="1"/>
            </p:cNvSpPr>
            <p:nvPr/>
          </p:nvSpPr>
          <p:spPr bwMode="auto">
            <a:xfrm>
              <a:off x="2469" y="1585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6" name="Line 87"/>
            <p:cNvSpPr>
              <a:spLocks noChangeShapeType="1"/>
            </p:cNvSpPr>
            <p:nvPr/>
          </p:nvSpPr>
          <p:spPr bwMode="auto">
            <a:xfrm>
              <a:off x="2181" y="1654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47" name="Line 88"/>
            <p:cNvSpPr>
              <a:spLocks noChangeShapeType="1"/>
            </p:cNvSpPr>
            <p:nvPr/>
          </p:nvSpPr>
          <p:spPr bwMode="auto">
            <a:xfrm>
              <a:off x="2098" y="1585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5148" name="Picture 8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74" y="1448"/>
              <a:ext cx="205" cy="264"/>
            </a:xfrm>
            <a:prstGeom prst="rect">
              <a:avLst/>
            </a:prstGeom>
            <a:solidFill>
              <a:srgbClr val="F5CA2D"/>
            </a:solidFill>
            <a:ln w="25400">
              <a:noFill/>
              <a:miter lim="800000"/>
              <a:headEnd/>
              <a:tailEnd/>
            </a:ln>
          </p:spPr>
        </p:pic>
        <p:sp>
          <p:nvSpPr>
            <p:cNvPr id="45149" name="Line 90"/>
            <p:cNvSpPr>
              <a:spLocks noChangeShapeType="1"/>
            </p:cNvSpPr>
            <p:nvPr/>
          </p:nvSpPr>
          <p:spPr bwMode="auto">
            <a:xfrm>
              <a:off x="3538" y="1654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0" name="Line 91"/>
            <p:cNvSpPr>
              <a:spLocks noChangeShapeType="1"/>
            </p:cNvSpPr>
            <p:nvPr/>
          </p:nvSpPr>
          <p:spPr bwMode="auto">
            <a:xfrm>
              <a:off x="3538" y="1585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1" name="Line 92"/>
            <p:cNvSpPr>
              <a:spLocks noChangeShapeType="1"/>
            </p:cNvSpPr>
            <p:nvPr/>
          </p:nvSpPr>
          <p:spPr bwMode="auto">
            <a:xfrm>
              <a:off x="3086" y="165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2" name="Line 93"/>
            <p:cNvSpPr>
              <a:spLocks noChangeShapeType="1"/>
            </p:cNvSpPr>
            <p:nvPr/>
          </p:nvSpPr>
          <p:spPr bwMode="auto">
            <a:xfrm>
              <a:off x="3168" y="1585"/>
              <a:ext cx="2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5153" name="Picture 9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85" y="339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45154" name="Picture 95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65" y="336"/>
              <a:ext cx="247" cy="2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45060" name="Text Box 96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17</a:t>
            </a:r>
            <a:endParaRPr lang="en-US" altLang="zh-CN" dirty="0"/>
          </a:p>
        </p:txBody>
      </p:sp>
      <p:sp>
        <p:nvSpPr>
          <p:cNvPr id="45061" name="Text Box 97"/>
          <p:cNvSpPr txBox="1">
            <a:spLocks noChangeArrowheads="1"/>
          </p:cNvSpPr>
          <p:nvPr/>
        </p:nvSpPr>
        <p:spPr bwMode="auto">
          <a:xfrm>
            <a:off x="304800" y="115888"/>
            <a:ext cx="393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宋体" pitchFamily="2" charset="-122"/>
              </a:rPr>
              <a:t>IBM</a:t>
            </a:r>
            <a:r>
              <a:rPr lang="zh-CN" altLang="en-US" sz="2800" b="1">
                <a:latin typeface="宋体" pitchFamily="2" charset="-122"/>
              </a:rPr>
              <a:t>令牌环的实际结构：</a:t>
            </a:r>
          </a:p>
        </p:txBody>
      </p:sp>
      <p:sp>
        <p:nvSpPr>
          <p:cNvPr id="1179746" name="Rectangle 9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7026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1982</a:t>
            </a:r>
            <a:r>
              <a:rPr lang="zh-CN" altLang="en-US" b="1" dirty="0">
                <a:latin typeface="宋体" pitchFamily="2" charset="-122"/>
              </a:rPr>
              <a:t>年，光纤高速</a:t>
            </a:r>
            <a:r>
              <a:rPr lang="en-US" altLang="zh-CN" b="1" dirty="0">
                <a:latin typeface="宋体" pitchFamily="2" charset="-122"/>
              </a:rPr>
              <a:t>LAN</a:t>
            </a:r>
            <a:r>
              <a:rPr lang="zh-CN" altLang="en-US" b="1" dirty="0">
                <a:latin typeface="宋体" pitchFamily="2" charset="-122"/>
              </a:rPr>
              <a:t>；</a:t>
            </a:r>
            <a:r>
              <a:rPr lang="en-US" altLang="zh-CN" b="1" dirty="0">
                <a:latin typeface="宋体" pitchFamily="2" charset="-122"/>
              </a:rPr>
              <a:t>86</a:t>
            </a:r>
            <a:r>
              <a:rPr lang="zh-CN" altLang="en-US" b="1" dirty="0">
                <a:latin typeface="宋体" pitchFamily="2" charset="-122"/>
              </a:rPr>
              <a:t>年，</a:t>
            </a:r>
            <a:r>
              <a:rPr lang="en-US" altLang="zh-CN" b="1" dirty="0">
                <a:latin typeface="宋体" pitchFamily="2" charset="-122"/>
              </a:rPr>
              <a:t>ANSI X3T9.5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93</a:t>
            </a:r>
            <a:r>
              <a:rPr lang="zh-CN" altLang="en-US" b="1" dirty="0">
                <a:latin typeface="宋体" pitchFamily="2" charset="-122"/>
              </a:rPr>
              <a:t>年 </a:t>
            </a:r>
            <a:r>
              <a:rPr lang="en-US" altLang="zh-CN" b="1" dirty="0">
                <a:latin typeface="宋体" pitchFamily="2" charset="-122"/>
              </a:rPr>
              <a:t>ISO 9314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第一个支持多媒体通信的</a:t>
            </a:r>
            <a:r>
              <a:rPr lang="en-US" altLang="zh-CN" b="1" dirty="0">
                <a:latin typeface="宋体" pitchFamily="2" charset="-122"/>
              </a:rPr>
              <a:t>100Mbps</a:t>
            </a:r>
            <a:r>
              <a:rPr lang="zh-CN" altLang="en-US" b="1" dirty="0">
                <a:latin typeface="宋体" pitchFamily="2" charset="-122"/>
              </a:rPr>
              <a:t>环型网；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借鉴相对成熟的通信协议（</a:t>
            </a:r>
            <a:r>
              <a:rPr lang="en-US" altLang="zh-CN" b="1" dirty="0">
                <a:latin typeface="宋体" pitchFamily="2" charset="-122"/>
              </a:rPr>
              <a:t>802.5</a:t>
            </a:r>
            <a:r>
              <a:rPr lang="zh-CN" altLang="en-US" b="1" dirty="0">
                <a:latin typeface="宋体" pitchFamily="2" charset="-122"/>
              </a:rPr>
              <a:t>标准）；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光纤成本：</a:t>
            </a:r>
            <a:r>
              <a:rPr lang="en-US" altLang="zh-CN" b="1" dirty="0">
                <a:latin typeface="宋体" pitchFamily="2" charset="-122"/>
              </a:rPr>
              <a:t>4b/5b+NRZI</a:t>
            </a:r>
            <a:r>
              <a:rPr lang="zh-CN" altLang="en-US" b="1" dirty="0">
                <a:latin typeface="宋体" pitchFamily="2" charset="-122"/>
              </a:rPr>
              <a:t>编码，</a:t>
            </a:r>
            <a:r>
              <a:rPr lang="en-US" altLang="zh-CN" b="1" dirty="0">
                <a:latin typeface="宋体" pitchFamily="2" charset="-122"/>
              </a:rPr>
              <a:t>125MHz</a:t>
            </a:r>
            <a:r>
              <a:rPr lang="zh-CN" altLang="en-US" b="1" dirty="0">
                <a:latin typeface="宋体" pitchFamily="2" charset="-122"/>
              </a:rPr>
              <a:t>线速达到</a:t>
            </a:r>
            <a:r>
              <a:rPr lang="en-US" altLang="zh-CN" b="1" dirty="0">
                <a:latin typeface="宋体" pitchFamily="2" charset="-122"/>
              </a:rPr>
              <a:t>100Mbps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可靠性：双环结构，互为备份，自愈合；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4b/5b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位符号（至少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zh-CN" altLang="en-US" b="1" dirty="0"/>
              <a:t>‘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b="1" dirty="0"/>
              <a:t>’</a:t>
            </a:r>
            <a:r>
              <a:rPr lang="zh-CN" altLang="en-US" b="1" dirty="0">
                <a:latin typeface="宋体" pitchFamily="2" charset="-122"/>
              </a:rPr>
              <a:t>）表示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位数据；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NRZI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不归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编码，</a:t>
            </a:r>
            <a:r>
              <a:rPr lang="en-US" altLang="zh-CN" b="1" dirty="0">
                <a:latin typeface="宋体" pitchFamily="2" charset="-122"/>
              </a:rPr>
              <a:t>0/1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位间电平不变化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变化；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648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4.4.8 FDDI</a:t>
            </a:r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Fiber Distributed Data Interface</a:t>
            </a:r>
            <a:r>
              <a:rPr lang="zh-CN" altLang="en-US" b="1">
                <a:latin typeface="宋体" pitchFamily="2" charset="-122"/>
              </a:rPr>
              <a:t>）</a:t>
            </a:r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544638" y="4437063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11110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336800" y="4437063"/>
            <a:ext cx="792163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01001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128963" y="4437063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10100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2338388" y="5013325"/>
            <a:ext cx="79216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10011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922713" y="4437063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10101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714875" y="4437063"/>
            <a:ext cx="792163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01010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507038" y="4437063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01011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299200" y="4437063"/>
            <a:ext cx="792163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01110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7091363" y="4437063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01111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1547813" y="5013325"/>
            <a:ext cx="79216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10010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546225" y="4149725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338388" y="4149725"/>
            <a:ext cx="7921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3130550" y="4149725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2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2339975" y="4725988"/>
            <a:ext cx="7921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9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3924300" y="4149725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3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716463" y="4149725"/>
            <a:ext cx="7921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508625" y="4149725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6300788" y="4149725"/>
            <a:ext cx="7921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6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7092950" y="4149725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7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549400" y="4725988"/>
            <a:ext cx="7921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8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3132138" y="5013325"/>
            <a:ext cx="79216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10110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3924300" y="5013325"/>
            <a:ext cx="792163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10111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4716463" y="5013325"/>
            <a:ext cx="79216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11010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3922713" y="5589588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11111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510213" y="5013325"/>
            <a:ext cx="79216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11011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302375" y="5013325"/>
            <a:ext cx="792163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11100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7094538" y="5013325"/>
            <a:ext cx="792162" cy="2873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11101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1547813" y="5589588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11001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2339975" y="5589588"/>
            <a:ext cx="792163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00111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3132138" y="5589588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00000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3133725" y="4725988"/>
            <a:ext cx="7921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A</a:t>
            </a: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3925888" y="4725988"/>
            <a:ext cx="792162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B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4718050" y="4725988"/>
            <a:ext cx="7921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C</a:t>
            </a:r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3924300" y="5302250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5511800" y="4725988"/>
            <a:ext cx="7921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6303963" y="4725988"/>
            <a:ext cx="792162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7096125" y="4725988"/>
            <a:ext cx="7921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1549400" y="5302250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2341563" y="5302250"/>
            <a:ext cx="7921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3133725" y="5302250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4716463" y="5589588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00100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5508625" y="5589588"/>
            <a:ext cx="792163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01101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6300788" y="5589588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11000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094538" y="5589588"/>
            <a:ext cx="792162" cy="287337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10001</a:t>
            </a: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4718050" y="5302250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5510213" y="5302250"/>
            <a:ext cx="7921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6302375" y="5302250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7096125" y="5302250"/>
            <a:ext cx="7921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750888" y="4437063"/>
            <a:ext cx="7921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5b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754063" y="5013325"/>
            <a:ext cx="7921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5b</a:t>
            </a: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52475" y="4149725"/>
            <a:ext cx="7921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4b</a:t>
            </a: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755650" y="4725988"/>
            <a:ext cx="7921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4b</a:t>
            </a: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754063" y="5589588"/>
            <a:ext cx="7921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5b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755650" y="5302250"/>
            <a:ext cx="7921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4b</a:t>
            </a:r>
          </a:p>
        </p:txBody>
      </p:sp>
      <p:sp>
        <p:nvSpPr>
          <p:cNvPr id="46139" name="Text Box 59"/>
          <p:cNvSpPr txBox="1">
            <a:spLocks noChangeArrowheads="1"/>
          </p:cNvSpPr>
          <p:nvPr/>
        </p:nvSpPr>
        <p:spPr bwMode="auto">
          <a:xfrm>
            <a:off x="376238" y="6091238"/>
            <a:ext cx="72469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控制字符：</a:t>
            </a:r>
            <a:r>
              <a:rPr lang="en-US" altLang="zh-CN" sz="2000" b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—Set</a:t>
            </a:r>
            <a:r>
              <a:rPr lang="zh-CN" altLang="en-US" sz="2000" b="1"/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R</a:t>
            </a:r>
            <a:r>
              <a:rPr lang="en-US" altLang="zh-CN" sz="2000" b="1"/>
              <a:t>—Reset</a:t>
            </a:r>
            <a:r>
              <a:rPr lang="zh-CN" altLang="en-US" sz="2000" b="1"/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Q</a:t>
            </a:r>
            <a:r>
              <a:rPr lang="en-US" altLang="zh-CN" sz="2000" b="1"/>
              <a:t>—Quiet</a:t>
            </a:r>
            <a:r>
              <a:rPr lang="zh-CN" altLang="en-US" sz="2000" b="1"/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I</a:t>
            </a:r>
            <a:r>
              <a:rPr lang="en-US" altLang="zh-CN" sz="2000" b="1"/>
              <a:t>—Idle</a:t>
            </a:r>
            <a:r>
              <a:rPr lang="zh-CN" altLang="en-US" sz="2000" b="1"/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H</a:t>
            </a:r>
            <a:r>
              <a:rPr lang="en-US" altLang="zh-CN" sz="2000" b="1"/>
              <a:t>—Halt</a:t>
            </a:r>
            <a:r>
              <a:rPr lang="zh-CN" altLang="en-US" sz="2000" b="1"/>
              <a:t>，</a:t>
            </a:r>
          </a:p>
          <a:p>
            <a:r>
              <a:rPr lang="zh-CN" altLang="en-US" sz="2000" b="1"/>
              <a:t>                    </a:t>
            </a:r>
            <a:r>
              <a:rPr lang="en-US" altLang="zh-CN" sz="2000" b="1">
                <a:solidFill>
                  <a:srgbClr val="FF0000"/>
                </a:solidFill>
              </a:rPr>
              <a:t>T</a:t>
            </a:r>
            <a:r>
              <a:rPr lang="en-US" altLang="zh-CN" sz="2000" b="1"/>
              <a:t>—Terminate</a:t>
            </a:r>
            <a:r>
              <a:rPr lang="zh-CN" altLang="en-US" sz="2000" b="1"/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J</a:t>
            </a:r>
            <a:r>
              <a:rPr lang="en-US" altLang="zh-CN" sz="2000" b="1"/>
              <a:t>—Start1</a:t>
            </a:r>
            <a:r>
              <a:rPr lang="zh-CN" altLang="en-US" sz="2000" b="1"/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K</a:t>
            </a:r>
            <a:r>
              <a:rPr lang="en-US" altLang="zh-CN" sz="2000" b="1"/>
              <a:t>—Start2</a:t>
            </a:r>
            <a:r>
              <a:rPr lang="zh-CN" altLang="en-US" sz="2000" b="1"/>
              <a:t>；</a:t>
            </a:r>
          </a:p>
        </p:txBody>
      </p:sp>
      <p:sp>
        <p:nvSpPr>
          <p:cNvPr id="46140" name="Text Box 60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39700" y="692150"/>
            <a:ext cx="8753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/>
              <a:t>FDDI</a:t>
            </a:r>
            <a:r>
              <a:rPr lang="zh-CN" altLang="en-US" b="1"/>
              <a:t>拓扑：冗余设计，双环结构，逆向传输，互为备份。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FDDI</a:t>
            </a:r>
            <a:r>
              <a:rPr lang="zh-CN" altLang="en-US" b="1"/>
              <a:t>部件：双端口部件</a:t>
            </a:r>
            <a:r>
              <a:rPr lang="en-US" altLang="zh-CN" b="1"/>
              <a:t>-</a:t>
            </a:r>
            <a:r>
              <a:rPr lang="zh-CN" altLang="en-US" b="1"/>
              <a:t>可接入双环，单端口部件</a:t>
            </a:r>
            <a:r>
              <a:rPr lang="en-US" altLang="zh-CN" b="1"/>
              <a:t>-</a:t>
            </a:r>
            <a:r>
              <a:rPr lang="zh-CN" altLang="en-US" b="1"/>
              <a:t>仅接入主环。</a:t>
            </a:r>
          </a:p>
        </p:txBody>
      </p:sp>
      <p:sp>
        <p:nvSpPr>
          <p:cNvPr id="1182723" name="Rectangle 3"/>
          <p:cNvSpPr>
            <a:spLocks noChangeArrowheads="1"/>
          </p:cNvSpPr>
          <p:nvPr/>
        </p:nvSpPr>
        <p:spPr bwMode="auto">
          <a:xfrm>
            <a:off x="228600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0975" y="44450"/>
            <a:ext cx="28067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</a:rPr>
              <a:t> (1) FDDI</a:t>
            </a:r>
            <a:r>
              <a:rPr lang="zh-CN" altLang="en-US" b="1">
                <a:solidFill>
                  <a:srgbClr val="FF0000"/>
                </a:solidFill>
              </a:rPr>
              <a:t>拓扑结构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19</a:t>
            </a:r>
            <a:endParaRPr lang="en-US" altLang="zh-CN" dirty="0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1257300" y="2667000"/>
            <a:ext cx="0" cy="38100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11" name="Group 7"/>
          <p:cNvGrpSpPr>
            <a:grpSpLocks/>
          </p:cNvGrpSpPr>
          <p:nvPr/>
        </p:nvGrpSpPr>
        <p:grpSpPr bwMode="auto">
          <a:xfrm>
            <a:off x="1641475" y="1793875"/>
            <a:ext cx="4924425" cy="4797425"/>
            <a:chOff x="1034" y="1130"/>
            <a:chExt cx="3102" cy="3022"/>
          </a:xfrm>
        </p:grpSpPr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1034" y="2387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2293" y="1226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293" y="151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2533" y="1514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2245" y="1130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359" y="2435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1359" y="2675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1071" y="2435"/>
              <a:ext cx="1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C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3560" y="244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560" y="2688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3848" y="2448"/>
              <a:ext cx="19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70000"/>
                </a:lnSpc>
              </a:pP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A</a:t>
              </a:r>
            </a:p>
            <a:p>
              <a:pPr algn="ctr" eaLnBrk="0" hangingPunct="0">
                <a:lnSpc>
                  <a:spcPct val="70000"/>
                </a:lnSpc>
              </a:pP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C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3560" y="2400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2293" y="3864"/>
              <a:ext cx="48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2418" y="3576"/>
              <a:ext cx="240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S</a:t>
              </a:r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245" y="3576"/>
              <a:ext cx="576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Text Box 23"/>
            <p:cNvSpPr txBox="1">
              <a:spLocks noChangeArrowheads="1"/>
            </p:cNvSpPr>
            <p:nvPr/>
          </p:nvSpPr>
          <p:spPr bwMode="auto">
            <a:xfrm>
              <a:off x="2971" y="343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主环</a:t>
              </a:r>
            </a:p>
          </p:txBody>
        </p:sp>
        <p:sp>
          <p:nvSpPr>
            <p:cNvPr id="47128" name="Text Box 24"/>
            <p:cNvSpPr txBox="1">
              <a:spLocks noChangeArrowheads="1"/>
            </p:cNvSpPr>
            <p:nvPr/>
          </p:nvSpPr>
          <p:spPr bwMode="auto">
            <a:xfrm>
              <a:off x="2789" y="310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副环</a:t>
              </a:r>
            </a:p>
          </p:txBody>
        </p:sp>
        <p:sp>
          <p:nvSpPr>
            <p:cNvPr id="47129" name="Text Box 25"/>
            <p:cNvSpPr txBox="1">
              <a:spLocks noChangeArrowheads="1"/>
            </p:cNvSpPr>
            <p:nvPr/>
          </p:nvSpPr>
          <p:spPr bwMode="auto">
            <a:xfrm>
              <a:off x="1985" y="3566"/>
              <a:ext cx="2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结</a:t>
              </a:r>
            </a:p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点</a:t>
              </a:r>
            </a:p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4</a:t>
              </a:r>
              <a:r>
                <a:rPr lang="en-US" altLang="zh-CN" sz="1800" b="1">
                  <a:solidFill>
                    <a:srgbClr val="FF66FF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47130" name="Text Box 26"/>
            <p:cNvSpPr txBox="1">
              <a:spLocks noChangeArrowheads="1"/>
            </p:cNvSpPr>
            <p:nvPr/>
          </p:nvSpPr>
          <p:spPr bwMode="auto">
            <a:xfrm>
              <a:off x="3585" y="2160"/>
              <a:ext cx="4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结点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3</a:t>
              </a:r>
            </a:p>
          </p:txBody>
        </p:sp>
        <p:sp>
          <p:nvSpPr>
            <p:cNvPr id="47131" name="Text Box 27"/>
            <p:cNvSpPr txBox="1">
              <a:spLocks noChangeArrowheads="1"/>
            </p:cNvSpPr>
            <p:nvPr/>
          </p:nvSpPr>
          <p:spPr bwMode="auto">
            <a:xfrm>
              <a:off x="1062" y="2160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结点</a:t>
              </a:r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1</a:t>
              </a:r>
              <a:r>
                <a:rPr lang="en-US" altLang="zh-CN" sz="1800" b="1">
                  <a:solidFill>
                    <a:srgbClr val="FF66FF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2789" y="1162"/>
              <a:ext cx="26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结</a:t>
              </a:r>
            </a:p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点</a:t>
              </a:r>
            </a:p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2</a:t>
              </a:r>
              <a:r>
                <a:rPr lang="en-US" altLang="zh-CN" sz="1800" b="1">
                  <a:solidFill>
                    <a:srgbClr val="FF66FF"/>
                  </a:solidFill>
                  <a:latin typeface="楷体" pitchFamily="18" charset="-122"/>
                  <a:ea typeface="楷体" pitchFamily="18" charset="-122"/>
                </a:rPr>
                <a:t> </a:t>
              </a:r>
            </a:p>
          </p:txBody>
        </p:sp>
        <p:sp>
          <p:nvSpPr>
            <p:cNvPr id="47133" name="Line 29"/>
            <p:cNvSpPr>
              <a:spLocks noChangeShapeType="1"/>
            </p:cNvSpPr>
            <p:nvPr/>
          </p:nvSpPr>
          <p:spPr bwMode="auto">
            <a:xfrm>
              <a:off x="1247" y="2840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30"/>
            <p:cNvSpPr>
              <a:spLocks noChangeShapeType="1"/>
            </p:cNvSpPr>
            <p:nvPr/>
          </p:nvSpPr>
          <p:spPr bwMode="auto">
            <a:xfrm flipH="1" flipV="1">
              <a:off x="1247" y="2750"/>
              <a:ext cx="59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31"/>
            <p:cNvSpPr>
              <a:spLocks noChangeShapeType="1"/>
            </p:cNvSpPr>
            <p:nvPr/>
          </p:nvSpPr>
          <p:spPr bwMode="auto">
            <a:xfrm flipV="1">
              <a:off x="1247" y="2523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32"/>
            <p:cNvSpPr>
              <a:spLocks noChangeShapeType="1"/>
            </p:cNvSpPr>
            <p:nvPr/>
          </p:nvSpPr>
          <p:spPr bwMode="auto">
            <a:xfrm flipH="1">
              <a:off x="1247" y="2614"/>
              <a:ext cx="59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33"/>
            <p:cNvSpPr>
              <a:spLocks noChangeShapeType="1"/>
            </p:cNvSpPr>
            <p:nvPr/>
          </p:nvSpPr>
          <p:spPr bwMode="auto">
            <a:xfrm>
              <a:off x="1837" y="3340"/>
              <a:ext cx="1406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8" name="Line 34"/>
            <p:cNvSpPr>
              <a:spLocks noChangeShapeType="1"/>
            </p:cNvSpPr>
            <p:nvPr/>
          </p:nvSpPr>
          <p:spPr bwMode="auto">
            <a:xfrm rot="-5400000">
              <a:off x="1451" y="3135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9" name="Line 35"/>
            <p:cNvSpPr>
              <a:spLocks noChangeShapeType="1"/>
            </p:cNvSpPr>
            <p:nvPr/>
          </p:nvSpPr>
          <p:spPr bwMode="auto">
            <a:xfrm rot="-5400000">
              <a:off x="1542" y="3044"/>
              <a:ext cx="59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rot="-5400000">
              <a:off x="1542" y="2319"/>
              <a:ext cx="59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rot="-5400000">
              <a:off x="1451" y="2228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 rot="-5400000">
              <a:off x="3039" y="3135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 rot="-5400000">
              <a:off x="2948" y="3044"/>
              <a:ext cx="59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4" name="Line 40"/>
            <p:cNvSpPr>
              <a:spLocks noChangeShapeType="1"/>
            </p:cNvSpPr>
            <p:nvPr/>
          </p:nvSpPr>
          <p:spPr bwMode="auto">
            <a:xfrm rot="-5400000">
              <a:off x="2948" y="2319"/>
              <a:ext cx="59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5" name="Line 41"/>
            <p:cNvSpPr>
              <a:spLocks noChangeShapeType="1"/>
            </p:cNvSpPr>
            <p:nvPr/>
          </p:nvSpPr>
          <p:spPr bwMode="auto">
            <a:xfrm rot="-5400000">
              <a:off x="3039" y="2228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Line 42"/>
            <p:cNvSpPr>
              <a:spLocks noChangeShapeType="1"/>
            </p:cNvSpPr>
            <p:nvPr/>
          </p:nvSpPr>
          <p:spPr bwMode="auto">
            <a:xfrm flipH="1">
              <a:off x="3334" y="2840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Line 43"/>
            <p:cNvSpPr>
              <a:spLocks noChangeShapeType="1"/>
            </p:cNvSpPr>
            <p:nvPr/>
          </p:nvSpPr>
          <p:spPr bwMode="auto">
            <a:xfrm flipV="1">
              <a:off x="3243" y="2750"/>
              <a:ext cx="59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Line 44"/>
            <p:cNvSpPr>
              <a:spLocks noChangeShapeType="1"/>
            </p:cNvSpPr>
            <p:nvPr/>
          </p:nvSpPr>
          <p:spPr bwMode="auto">
            <a:xfrm flipH="1" flipV="1">
              <a:off x="3334" y="2523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Line 45"/>
            <p:cNvSpPr>
              <a:spLocks noChangeShapeType="1"/>
            </p:cNvSpPr>
            <p:nvPr/>
          </p:nvSpPr>
          <p:spPr bwMode="auto">
            <a:xfrm>
              <a:off x="3243" y="2614"/>
              <a:ext cx="59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Line 46"/>
            <p:cNvSpPr>
              <a:spLocks noChangeShapeType="1"/>
            </p:cNvSpPr>
            <p:nvPr/>
          </p:nvSpPr>
          <p:spPr bwMode="auto">
            <a:xfrm>
              <a:off x="2744" y="1933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1837" y="2024"/>
              <a:ext cx="59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2" name="Line 48"/>
            <p:cNvSpPr>
              <a:spLocks noChangeShapeType="1"/>
            </p:cNvSpPr>
            <p:nvPr/>
          </p:nvSpPr>
          <p:spPr bwMode="auto">
            <a:xfrm>
              <a:off x="2653" y="2024"/>
              <a:ext cx="590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49"/>
            <p:cNvSpPr>
              <a:spLocks noChangeShapeType="1"/>
            </p:cNvSpPr>
            <p:nvPr/>
          </p:nvSpPr>
          <p:spPr bwMode="auto">
            <a:xfrm>
              <a:off x="1746" y="1933"/>
              <a:ext cx="59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4" name="Line 50"/>
            <p:cNvSpPr>
              <a:spLocks noChangeShapeType="1"/>
            </p:cNvSpPr>
            <p:nvPr/>
          </p:nvSpPr>
          <p:spPr bwMode="auto">
            <a:xfrm rot="5400000" flipH="1">
              <a:off x="2086" y="1684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51"/>
            <p:cNvSpPr>
              <a:spLocks noChangeShapeType="1"/>
            </p:cNvSpPr>
            <p:nvPr/>
          </p:nvSpPr>
          <p:spPr bwMode="auto">
            <a:xfrm rot="5400000" flipV="1">
              <a:off x="2358" y="1729"/>
              <a:ext cx="59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52"/>
            <p:cNvSpPr>
              <a:spLocks noChangeShapeType="1"/>
            </p:cNvSpPr>
            <p:nvPr/>
          </p:nvSpPr>
          <p:spPr bwMode="auto">
            <a:xfrm rot="5400000" flipH="1" flipV="1">
              <a:off x="2494" y="1684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53"/>
            <p:cNvSpPr>
              <a:spLocks noChangeShapeType="1"/>
            </p:cNvSpPr>
            <p:nvPr/>
          </p:nvSpPr>
          <p:spPr bwMode="auto">
            <a:xfrm rot="5400000">
              <a:off x="2131" y="1729"/>
              <a:ext cx="590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Line 54"/>
            <p:cNvSpPr>
              <a:spLocks noChangeShapeType="1"/>
            </p:cNvSpPr>
            <p:nvPr/>
          </p:nvSpPr>
          <p:spPr bwMode="auto">
            <a:xfrm>
              <a:off x="2608" y="3430"/>
              <a:ext cx="72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Line 55"/>
            <p:cNvSpPr>
              <a:spLocks noChangeShapeType="1"/>
            </p:cNvSpPr>
            <p:nvPr/>
          </p:nvSpPr>
          <p:spPr bwMode="auto">
            <a:xfrm>
              <a:off x="1746" y="3430"/>
              <a:ext cx="72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0" name="Line 56"/>
            <p:cNvSpPr>
              <a:spLocks noChangeShapeType="1"/>
            </p:cNvSpPr>
            <p:nvPr/>
          </p:nvSpPr>
          <p:spPr bwMode="auto">
            <a:xfrm rot="5400000" flipH="1">
              <a:off x="2268" y="3634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1" name="Line 57"/>
            <p:cNvSpPr>
              <a:spLocks noChangeShapeType="1"/>
            </p:cNvSpPr>
            <p:nvPr/>
          </p:nvSpPr>
          <p:spPr bwMode="auto">
            <a:xfrm rot="5400000" flipH="1" flipV="1">
              <a:off x="2404" y="3634"/>
              <a:ext cx="4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659563" y="2781300"/>
            <a:ext cx="2233612" cy="18716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2349500"/>
            <a:ext cx="6164263" cy="2530475"/>
            <a:chOff x="158" y="2395"/>
            <a:chExt cx="3883" cy="1594"/>
          </a:xfrm>
        </p:grpSpPr>
        <p:sp>
          <p:nvSpPr>
            <p:cNvPr id="31778" name="Rectangle 4"/>
            <p:cNvSpPr>
              <a:spLocks noChangeArrowheads="1"/>
            </p:cNvSpPr>
            <p:nvPr/>
          </p:nvSpPr>
          <p:spPr bwMode="auto">
            <a:xfrm>
              <a:off x="801" y="2940"/>
              <a:ext cx="1062" cy="57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5"/>
            <p:cNvSpPr>
              <a:spLocks noChangeShapeType="1"/>
            </p:cNvSpPr>
            <p:nvPr/>
          </p:nvSpPr>
          <p:spPr bwMode="auto">
            <a:xfrm>
              <a:off x="793" y="3177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6"/>
            <p:cNvSpPr>
              <a:spLocks noChangeShapeType="1"/>
            </p:cNvSpPr>
            <p:nvPr/>
          </p:nvSpPr>
          <p:spPr bwMode="auto">
            <a:xfrm>
              <a:off x="1038" y="2932"/>
              <a:ext cx="1" cy="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7"/>
            <p:cNvSpPr>
              <a:spLocks noChangeShapeType="1"/>
            </p:cNvSpPr>
            <p:nvPr/>
          </p:nvSpPr>
          <p:spPr bwMode="auto">
            <a:xfrm>
              <a:off x="1113" y="2688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8"/>
            <p:cNvSpPr>
              <a:spLocks noChangeShapeType="1"/>
            </p:cNvSpPr>
            <p:nvPr/>
          </p:nvSpPr>
          <p:spPr bwMode="auto">
            <a:xfrm>
              <a:off x="1119" y="3177"/>
              <a:ext cx="4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9"/>
            <p:cNvSpPr>
              <a:spLocks noChangeShapeType="1"/>
            </p:cNvSpPr>
            <p:nvPr/>
          </p:nvSpPr>
          <p:spPr bwMode="auto">
            <a:xfrm flipV="1">
              <a:off x="1545" y="2688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10"/>
            <p:cNvSpPr>
              <a:spLocks noChangeShapeType="1"/>
            </p:cNvSpPr>
            <p:nvPr/>
          </p:nvSpPr>
          <p:spPr bwMode="auto">
            <a:xfrm flipH="1">
              <a:off x="1641" y="2688"/>
              <a:ext cx="0" cy="5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11"/>
            <p:cNvSpPr>
              <a:spLocks noChangeShapeType="1"/>
            </p:cNvSpPr>
            <p:nvPr/>
          </p:nvSpPr>
          <p:spPr bwMode="auto">
            <a:xfrm>
              <a:off x="1610" y="3177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12"/>
            <p:cNvSpPr>
              <a:spLocks noChangeShapeType="1"/>
            </p:cNvSpPr>
            <p:nvPr/>
          </p:nvSpPr>
          <p:spPr bwMode="auto">
            <a:xfrm>
              <a:off x="793" y="3260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13"/>
            <p:cNvSpPr>
              <a:spLocks noChangeShapeType="1"/>
            </p:cNvSpPr>
            <p:nvPr/>
          </p:nvSpPr>
          <p:spPr bwMode="auto">
            <a:xfrm>
              <a:off x="1038" y="3260"/>
              <a:ext cx="1" cy="2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14"/>
            <p:cNvSpPr>
              <a:spLocks noChangeShapeType="1"/>
            </p:cNvSpPr>
            <p:nvPr/>
          </p:nvSpPr>
          <p:spPr bwMode="auto">
            <a:xfrm flipH="1">
              <a:off x="1113" y="3260"/>
              <a:ext cx="6" cy="4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15"/>
            <p:cNvSpPr>
              <a:spLocks noChangeShapeType="1"/>
            </p:cNvSpPr>
            <p:nvPr/>
          </p:nvSpPr>
          <p:spPr bwMode="auto">
            <a:xfrm>
              <a:off x="1119" y="3260"/>
              <a:ext cx="4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16"/>
            <p:cNvSpPr>
              <a:spLocks noChangeShapeType="1"/>
            </p:cNvSpPr>
            <p:nvPr/>
          </p:nvSpPr>
          <p:spPr bwMode="auto">
            <a:xfrm flipH="1">
              <a:off x="1545" y="3264"/>
              <a:ext cx="0" cy="4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Line 17"/>
            <p:cNvSpPr>
              <a:spLocks noChangeShapeType="1"/>
            </p:cNvSpPr>
            <p:nvPr/>
          </p:nvSpPr>
          <p:spPr bwMode="auto">
            <a:xfrm>
              <a:off x="1610" y="3260"/>
              <a:ext cx="1" cy="2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Line 18"/>
            <p:cNvSpPr>
              <a:spLocks noChangeShapeType="1"/>
            </p:cNvSpPr>
            <p:nvPr/>
          </p:nvSpPr>
          <p:spPr bwMode="auto">
            <a:xfrm>
              <a:off x="1610" y="3260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3" name="Rectangle 19"/>
            <p:cNvSpPr>
              <a:spLocks noChangeArrowheads="1"/>
            </p:cNvSpPr>
            <p:nvPr/>
          </p:nvSpPr>
          <p:spPr bwMode="auto">
            <a:xfrm>
              <a:off x="2435" y="2940"/>
              <a:ext cx="1062" cy="57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4" name="Line 20"/>
            <p:cNvSpPr>
              <a:spLocks noChangeShapeType="1"/>
            </p:cNvSpPr>
            <p:nvPr/>
          </p:nvSpPr>
          <p:spPr bwMode="auto">
            <a:xfrm>
              <a:off x="2427" y="3177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5" name="Line 21"/>
            <p:cNvSpPr>
              <a:spLocks noChangeShapeType="1"/>
            </p:cNvSpPr>
            <p:nvPr/>
          </p:nvSpPr>
          <p:spPr bwMode="auto">
            <a:xfrm>
              <a:off x="2672" y="2932"/>
              <a:ext cx="1" cy="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22"/>
            <p:cNvSpPr>
              <a:spLocks noChangeShapeType="1"/>
            </p:cNvSpPr>
            <p:nvPr/>
          </p:nvSpPr>
          <p:spPr bwMode="auto">
            <a:xfrm>
              <a:off x="2755" y="2932"/>
              <a:ext cx="1" cy="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23"/>
            <p:cNvSpPr>
              <a:spLocks noChangeShapeType="1"/>
            </p:cNvSpPr>
            <p:nvPr/>
          </p:nvSpPr>
          <p:spPr bwMode="auto">
            <a:xfrm>
              <a:off x="2755" y="3177"/>
              <a:ext cx="4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24"/>
            <p:cNvSpPr>
              <a:spLocks noChangeShapeType="1"/>
            </p:cNvSpPr>
            <p:nvPr/>
          </p:nvSpPr>
          <p:spPr bwMode="auto">
            <a:xfrm flipV="1">
              <a:off x="3163" y="2932"/>
              <a:ext cx="1" cy="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25"/>
            <p:cNvSpPr>
              <a:spLocks noChangeShapeType="1"/>
            </p:cNvSpPr>
            <p:nvPr/>
          </p:nvSpPr>
          <p:spPr bwMode="auto">
            <a:xfrm>
              <a:off x="3244" y="2932"/>
              <a:ext cx="1" cy="2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26"/>
            <p:cNvSpPr>
              <a:spLocks noChangeShapeType="1"/>
            </p:cNvSpPr>
            <p:nvPr/>
          </p:nvSpPr>
          <p:spPr bwMode="auto">
            <a:xfrm>
              <a:off x="3244" y="3177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Line 27"/>
            <p:cNvSpPr>
              <a:spLocks noChangeShapeType="1"/>
            </p:cNvSpPr>
            <p:nvPr/>
          </p:nvSpPr>
          <p:spPr bwMode="auto">
            <a:xfrm>
              <a:off x="2427" y="3260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Line 28"/>
            <p:cNvSpPr>
              <a:spLocks noChangeShapeType="1"/>
            </p:cNvSpPr>
            <p:nvPr/>
          </p:nvSpPr>
          <p:spPr bwMode="auto">
            <a:xfrm>
              <a:off x="2672" y="3260"/>
              <a:ext cx="1" cy="2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3" name="Line 29"/>
            <p:cNvSpPr>
              <a:spLocks noChangeShapeType="1"/>
            </p:cNvSpPr>
            <p:nvPr/>
          </p:nvSpPr>
          <p:spPr bwMode="auto">
            <a:xfrm>
              <a:off x="2755" y="3260"/>
              <a:ext cx="1" cy="2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4" name="Line 30"/>
            <p:cNvSpPr>
              <a:spLocks noChangeShapeType="1"/>
            </p:cNvSpPr>
            <p:nvPr/>
          </p:nvSpPr>
          <p:spPr bwMode="auto">
            <a:xfrm>
              <a:off x="2755" y="3260"/>
              <a:ext cx="4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5" name="Line 31"/>
            <p:cNvSpPr>
              <a:spLocks noChangeShapeType="1"/>
            </p:cNvSpPr>
            <p:nvPr/>
          </p:nvSpPr>
          <p:spPr bwMode="auto">
            <a:xfrm>
              <a:off x="3177" y="3264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6" name="Line 32"/>
            <p:cNvSpPr>
              <a:spLocks noChangeShapeType="1"/>
            </p:cNvSpPr>
            <p:nvPr/>
          </p:nvSpPr>
          <p:spPr bwMode="auto">
            <a:xfrm>
              <a:off x="3273" y="3264"/>
              <a:ext cx="0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7" name="Line 33"/>
            <p:cNvSpPr>
              <a:spLocks noChangeShapeType="1"/>
            </p:cNvSpPr>
            <p:nvPr/>
          </p:nvSpPr>
          <p:spPr bwMode="auto">
            <a:xfrm>
              <a:off x="3244" y="3260"/>
              <a:ext cx="2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34"/>
            <p:cNvSpPr>
              <a:spLocks noChangeShapeType="1"/>
            </p:cNvSpPr>
            <p:nvPr/>
          </p:nvSpPr>
          <p:spPr bwMode="auto">
            <a:xfrm>
              <a:off x="1527" y="3177"/>
              <a:ext cx="9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35"/>
            <p:cNvSpPr>
              <a:spLocks noChangeShapeType="1"/>
            </p:cNvSpPr>
            <p:nvPr/>
          </p:nvSpPr>
          <p:spPr bwMode="auto">
            <a:xfrm>
              <a:off x="3163" y="3260"/>
              <a:ext cx="9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Line 36"/>
            <p:cNvSpPr>
              <a:spLocks noChangeShapeType="1"/>
            </p:cNvSpPr>
            <p:nvPr/>
          </p:nvSpPr>
          <p:spPr bwMode="auto">
            <a:xfrm>
              <a:off x="1855" y="3177"/>
              <a:ext cx="5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1" name="Line 37"/>
            <p:cNvSpPr>
              <a:spLocks noChangeShapeType="1"/>
            </p:cNvSpPr>
            <p:nvPr/>
          </p:nvSpPr>
          <p:spPr bwMode="auto">
            <a:xfrm>
              <a:off x="1855" y="3260"/>
              <a:ext cx="58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2" name="Line 38"/>
            <p:cNvSpPr>
              <a:spLocks noChangeShapeType="1"/>
            </p:cNvSpPr>
            <p:nvPr/>
          </p:nvSpPr>
          <p:spPr bwMode="auto">
            <a:xfrm flipV="1">
              <a:off x="1038" y="2684"/>
              <a:ext cx="1" cy="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3" name="Line 39"/>
            <p:cNvSpPr>
              <a:spLocks noChangeShapeType="1"/>
            </p:cNvSpPr>
            <p:nvPr/>
          </p:nvSpPr>
          <p:spPr bwMode="auto">
            <a:xfrm>
              <a:off x="466" y="3177"/>
              <a:ext cx="34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Line 40"/>
            <p:cNvSpPr>
              <a:spLocks noChangeShapeType="1"/>
            </p:cNvSpPr>
            <p:nvPr/>
          </p:nvSpPr>
          <p:spPr bwMode="auto">
            <a:xfrm>
              <a:off x="466" y="3260"/>
              <a:ext cx="34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Line 41"/>
            <p:cNvSpPr>
              <a:spLocks noChangeShapeType="1"/>
            </p:cNvSpPr>
            <p:nvPr/>
          </p:nvSpPr>
          <p:spPr bwMode="auto">
            <a:xfrm>
              <a:off x="3489" y="3260"/>
              <a:ext cx="34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Line 42"/>
            <p:cNvSpPr>
              <a:spLocks noChangeShapeType="1"/>
            </p:cNvSpPr>
            <p:nvPr/>
          </p:nvSpPr>
          <p:spPr bwMode="auto">
            <a:xfrm>
              <a:off x="3489" y="3177"/>
              <a:ext cx="34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Line 43"/>
            <p:cNvSpPr>
              <a:spLocks noChangeShapeType="1"/>
            </p:cNvSpPr>
            <p:nvPr/>
          </p:nvSpPr>
          <p:spPr bwMode="auto">
            <a:xfrm flipV="1">
              <a:off x="2672" y="2684"/>
              <a:ext cx="1" cy="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44"/>
            <p:cNvSpPr>
              <a:spLocks noChangeShapeType="1"/>
            </p:cNvSpPr>
            <p:nvPr/>
          </p:nvSpPr>
          <p:spPr bwMode="auto">
            <a:xfrm flipV="1">
              <a:off x="2755" y="2684"/>
              <a:ext cx="1" cy="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Line 45"/>
            <p:cNvSpPr>
              <a:spLocks noChangeShapeType="1"/>
            </p:cNvSpPr>
            <p:nvPr/>
          </p:nvSpPr>
          <p:spPr bwMode="auto">
            <a:xfrm flipV="1">
              <a:off x="3163" y="2684"/>
              <a:ext cx="1" cy="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0" name="Line 46"/>
            <p:cNvSpPr>
              <a:spLocks noChangeShapeType="1"/>
            </p:cNvSpPr>
            <p:nvPr/>
          </p:nvSpPr>
          <p:spPr bwMode="auto">
            <a:xfrm flipV="1">
              <a:off x="3244" y="2684"/>
              <a:ext cx="1" cy="2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Line 47"/>
            <p:cNvSpPr>
              <a:spLocks noChangeShapeType="1"/>
            </p:cNvSpPr>
            <p:nvPr/>
          </p:nvSpPr>
          <p:spPr bwMode="auto">
            <a:xfrm flipV="1">
              <a:off x="2755" y="3507"/>
              <a:ext cx="1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Line 48"/>
            <p:cNvSpPr>
              <a:spLocks noChangeShapeType="1"/>
            </p:cNvSpPr>
            <p:nvPr/>
          </p:nvSpPr>
          <p:spPr bwMode="auto">
            <a:xfrm flipV="1">
              <a:off x="2672" y="3507"/>
              <a:ext cx="1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3" name="Line 49"/>
            <p:cNvSpPr>
              <a:spLocks noChangeShapeType="1"/>
            </p:cNvSpPr>
            <p:nvPr/>
          </p:nvSpPr>
          <p:spPr bwMode="auto">
            <a:xfrm flipV="1">
              <a:off x="1610" y="3507"/>
              <a:ext cx="1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4" name="Line 50"/>
            <p:cNvSpPr>
              <a:spLocks noChangeShapeType="1"/>
            </p:cNvSpPr>
            <p:nvPr/>
          </p:nvSpPr>
          <p:spPr bwMode="auto">
            <a:xfrm flipV="1">
              <a:off x="1038" y="3507"/>
              <a:ext cx="1" cy="2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5" name="Rectangle 51"/>
            <p:cNvSpPr>
              <a:spLocks noChangeArrowheads="1"/>
            </p:cNvSpPr>
            <p:nvPr/>
          </p:nvSpPr>
          <p:spPr bwMode="auto">
            <a:xfrm>
              <a:off x="1265" y="2997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MAU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31826" name="Rectangle 52"/>
            <p:cNvSpPr>
              <a:spLocks noChangeArrowheads="1"/>
            </p:cNvSpPr>
            <p:nvPr/>
          </p:nvSpPr>
          <p:spPr bwMode="auto">
            <a:xfrm>
              <a:off x="2899" y="2997"/>
              <a:ext cx="2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MAU</a:t>
              </a:r>
              <a:endParaRPr lang="en-US" altLang="zh-CN" sz="1800" b="1">
                <a:latin typeface="楷体" pitchFamily="18" charset="-122"/>
                <a:ea typeface="楷体" pitchFamily="18" charset="-122"/>
              </a:endParaRPr>
            </a:p>
          </p:txBody>
        </p:sp>
        <p:pic>
          <p:nvPicPr>
            <p:cNvPr id="31827" name="Picture 5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1" y="2395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828" name="Picture 5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01" y="2976"/>
              <a:ext cx="240" cy="4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31829" name="Picture 5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81" y="2395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830" name="Picture 5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01" y="3696"/>
              <a:ext cx="288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1831" name="Line 57"/>
            <p:cNvSpPr>
              <a:spLocks noChangeShapeType="1"/>
            </p:cNvSpPr>
            <p:nvPr/>
          </p:nvSpPr>
          <p:spPr bwMode="auto">
            <a:xfrm>
              <a:off x="2457" y="3368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1832" name="Picture 5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9" y="2400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833" name="Picture 59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9" y="3691"/>
              <a:ext cx="288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834" name="Picture 6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9" y="3691"/>
              <a:ext cx="288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835" name="Picture 6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" y="3072"/>
              <a:ext cx="288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836" name="Picture 6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97" y="2400"/>
              <a:ext cx="240" cy="3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1837" name="Line 63"/>
            <p:cNvSpPr>
              <a:spLocks noChangeShapeType="1"/>
            </p:cNvSpPr>
            <p:nvPr/>
          </p:nvSpPr>
          <p:spPr bwMode="auto">
            <a:xfrm flipV="1">
              <a:off x="1449" y="2736"/>
              <a:ext cx="33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38" name="Line 64"/>
            <p:cNvSpPr>
              <a:spLocks noChangeShapeType="1"/>
            </p:cNvSpPr>
            <p:nvPr/>
          </p:nvSpPr>
          <p:spPr bwMode="auto">
            <a:xfrm>
              <a:off x="1449" y="2688"/>
              <a:ext cx="28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1839" name="Picture 6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29" y="3696"/>
              <a:ext cx="288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1840" name="Line 66"/>
            <p:cNvSpPr>
              <a:spLocks noChangeShapeType="1"/>
            </p:cNvSpPr>
            <p:nvPr/>
          </p:nvSpPr>
          <p:spPr bwMode="auto">
            <a:xfrm flipV="1">
              <a:off x="3081" y="3600"/>
              <a:ext cx="33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1" name="Line 67"/>
            <p:cNvSpPr>
              <a:spLocks noChangeShapeType="1"/>
            </p:cNvSpPr>
            <p:nvPr/>
          </p:nvSpPr>
          <p:spPr bwMode="auto">
            <a:xfrm>
              <a:off x="3081" y="3552"/>
              <a:ext cx="28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2" name="Text Box 68"/>
            <p:cNvSpPr txBox="1">
              <a:spLocks noChangeArrowheads="1"/>
            </p:cNvSpPr>
            <p:nvPr/>
          </p:nvSpPr>
          <p:spPr bwMode="auto">
            <a:xfrm>
              <a:off x="1919" y="3662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旁路开关</a:t>
              </a:r>
            </a:p>
          </p:txBody>
        </p:sp>
        <p:sp>
          <p:nvSpPr>
            <p:cNvPr id="31843" name="Line 69"/>
            <p:cNvSpPr>
              <a:spLocks noChangeShapeType="1"/>
            </p:cNvSpPr>
            <p:nvPr/>
          </p:nvSpPr>
          <p:spPr bwMode="auto">
            <a:xfrm flipH="1" flipV="1">
              <a:off x="1593" y="3168"/>
              <a:ext cx="384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4" name="Line 70"/>
            <p:cNvSpPr>
              <a:spLocks noChangeShapeType="1"/>
            </p:cNvSpPr>
            <p:nvPr/>
          </p:nvSpPr>
          <p:spPr bwMode="auto">
            <a:xfrm flipV="1">
              <a:off x="2361" y="3312"/>
              <a:ext cx="864" cy="3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5" name="Text Box 71"/>
            <p:cNvSpPr txBox="1">
              <a:spLocks noChangeArrowheads="1"/>
            </p:cNvSpPr>
            <p:nvPr/>
          </p:nvSpPr>
          <p:spPr bwMode="auto">
            <a:xfrm>
              <a:off x="158" y="2476"/>
              <a:ext cx="76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基于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MAU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的</a:t>
              </a:r>
            </a:p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环形网</a:t>
              </a:r>
            </a:p>
          </p:txBody>
        </p:sp>
      </p:grpSp>
      <p:sp>
        <p:nvSpPr>
          <p:cNvPr id="31748" name="Text Box 72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1166410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75"/>
          <p:cNvSpPr txBox="1">
            <a:spLocks noChangeArrowheads="1"/>
          </p:cNvSpPr>
          <p:nvPr/>
        </p:nvSpPr>
        <p:spPr bwMode="auto">
          <a:xfrm>
            <a:off x="107950" y="188913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潜在问题及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举措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-1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6804025" y="3044825"/>
            <a:ext cx="1943100" cy="1368425"/>
            <a:chOff x="4286" y="2750"/>
            <a:chExt cx="1224" cy="862"/>
          </a:xfrm>
        </p:grpSpPr>
        <p:sp>
          <p:nvSpPr>
            <p:cNvPr id="31755" name="Line 77"/>
            <p:cNvSpPr>
              <a:spLocks noChangeShapeType="1"/>
            </p:cNvSpPr>
            <p:nvPr/>
          </p:nvSpPr>
          <p:spPr bwMode="auto">
            <a:xfrm>
              <a:off x="4785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Oval 78"/>
            <p:cNvSpPr>
              <a:spLocks noChangeArrowheads="1"/>
            </p:cNvSpPr>
            <p:nvPr/>
          </p:nvSpPr>
          <p:spPr bwMode="auto">
            <a:xfrm>
              <a:off x="4604" y="30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Oval 79"/>
            <p:cNvSpPr>
              <a:spLocks noChangeArrowheads="1"/>
            </p:cNvSpPr>
            <p:nvPr/>
          </p:nvSpPr>
          <p:spPr bwMode="auto">
            <a:xfrm>
              <a:off x="5012" y="30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1758" name="Picture 80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2" y="2750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59" name="Picture 81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9" y="2750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0" name="Picture 82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6" y="3113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1" name="Picture 8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77" y="3476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2" name="Picture 8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9" y="3476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3" name="Picture 8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12" y="2750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4" name="Picture 8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4" y="2750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5" name="Picture 87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57" y="3476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1766" name="Picture 88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29" y="3476"/>
              <a:ext cx="136" cy="1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1767" name="Line 89"/>
            <p:cNvSpPr>
              <a:spLocks noChangeShapeType="1"/>
            </p:cNvSpPr>
            <p:nvPr/>
          </p:nvSpPr>
          <p:spPr bwMode="auto">
            <a:xfrm>
              <a:off x="4422" y="2840"/>
              <a:ext cx="22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90"/>
            <p:cNvSpPr>
              <a:spLocks noChangeShapeType="1"/>
            </p:cNvSpPr>
            <p:nvPr/>
          </p:nvSpPr>
          <p:spPr bwMode="auto">
            <a:xfrm>
              <a:off x="4377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91"/>
            <p:cNvSpPr>
              <a:spLocks noChangeShapeType="1"/>
            </p:cNvSpPr>
            <p:nvPr/>
          </p:nvSpPr>
          <p:spPr bwMode="auto">
            <a:xfrm flipH="1">
              <a:off x="4422" y="3249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92"/>
            <p:cNvSpPr>
              <a:spLocks noChangeShapeType="1"/>
            </p:cNvSpPr>
            <p:nvPr/>
          </p:nvSpPr>
          <p:spPr bwMode="auto">
            <a:xfrm>
              <a:off x="4694" y="32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1" name="Line 93"/>
            <p:cNvSpPr>
              <a:spLocks noChangeShapeType="1"/>
            </p:cNvSpPr>
            <p:nvPr/>
          </p:nvSpPr>
          <p:spPr bwMode="auto">
            <a:xfrm>
              <a:off x="4694" y="288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Line 94"/>
            <p:cNvSpPr>
              <a:spLocks noChangeShapeType="1"/>
            </p:cNvSpPr>
            <p:nvPr/>
          </p:nvSpPr>
          <p:spPr bwMode="auto">
            <a:xfrm>
              <a:off x="5148" y="3203"/>
              <a:ext cx="22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95"/>
            <p:cNvSpPr>
              <a:spLocks noChangeShapeType="1"/>
            </p:cNvSpPr>
            <p:nvPr/>
          </p:nvSpPr>
          <p:spPr bwMode="auto">
            <a:xfrm>
              <a:off x="5193" y="315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96"/>
            <p:cNvSpPr>
              <a:spLocks noChangeShapeType="1"/>
            </p:cNvSpPr>
            <p:nvPr/>
          </p:nvSpPr>
          <p:spPr bwMode="auto">
            <a:xfrm flipH="1">
              <a:off x="5103" y="284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97"/>
            <p:cNvSpPr>
              <a:spLocks noChangeShapeType="1"/>
            </p:cNvSpPr>
            <p:nvPr/>
          </p:nvSpPr>
          <p:spPr bwMode="auto">
            <a:xfrm>
              <a:off x="5103" y="3249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98"/>
            <p:cNvSpPr>
              <a:spLocks noChangeShapeType="1"/>
            </p:cNvSpPr>
            <p:nvPr/>
          </p:nvSpPr>
          <p:spPr bwMode="auto">
            <a:xfrm>
              <a:off x="5057" y="288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31777" name="Picture 9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20" y="3067"/>
              <a:ext cx="90" cy="18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sp>
        <p:nvSpPr>
          <p:cNvPr id="31753" name="Text Box 100"/>
          <p:cNvSpPr txBox="1">
            <a:spLocks noChangeArrowheads="1"/>
          </p:cNvSpPr>
          <p:nvPr/>
        </p:nvSpPr>
        <p:spPr bwMode="auto">
          <a:xfrm>
            <a:off x="7092950" y="4413250"/>
            <a:ext cx="1403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/>
              <a:t>星型（外观）</a:t>
            </a:r>
          </a:p>
        </p:txBody>
      </p:sp>
      <p:sp>
        <p:nvSpPr>
          <p:cNvPr id="31754" name="Text Box 101"/>
          <p:cNvSpPr txBox="1">
            <a:spLocks noChangeArrowheads="1"/>
          </p:cNvSpPr>
          <p:nvPr/>
        </p:nvSpPr>
        <p:spPr bwMode="auto">
          <a:xfrm>
            <a:off x="174625" y="849313"/>
            <a:ext cx="7768473" cy="149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zh-CN" b="1" dirty="0">
                <a:latin typeface="宋体" pitchFamily="2" charset="-122"/>
              </a:rPr>
              <a:t>故障，可导致网络瘫痪，如何提高环路的可靠性？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endParaRPr lang="zh-CN" altLang="en-US" sz="1200" b="1" dirty="0">
              <a:latin typeface="宋体" pitchFamily="2" charset="-122"/>
            </a:endParaRPr>
          </a:p>
          <a:p>
            <a:pPr>
              <a:buFont typeface="宋体" pitchFamily="2" charset="-12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结构方面的改进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★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多路访问器（</a:t>
            </a:r>
            <a:r>
              <a:rPr lang="en-US" altLang="zh-CN" b="1" dirty="0">
                <a:latin typeface="宋体" pitchFamily="2" charset="-122"/>
              </a:rPr>
              <a:t>MAU</a:t>
            </a:r>
            <a:r>
              <a:rPr lang="zh-CN" altLang="en-US" b="1" dirty="0">
                <a:latin typeface="宋体" pitchFamily="2" charset="-122"/>
              </a:rPr>
              <a:t>）和环监控器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环星网</a:t>
            </a:r>
          </a:p>
        </p:txBody>
      </p:sp>
      <p:sp>
        <p:nvSpPr>
          <p:cNvPr id="101" name="Text Box 101"/>
          <p:cNvSpPr txBox="1">
            <a:spLocks noChangeArrowheads="1"/>
          </p:cNvSpPr>
          <p:nvPr/>
        </p:nvSpPr>
        <p:spPr bwMode="auto">
          <a:xfrm>
            <a:off x="142844" y="5072074"/>
            <a:ext cx="7455887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★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多路访问器（</a:t>
            </a:r>
            <a:r>
              <a:rPr lang="en-US" altLang="zh-CN" b="1" dirty="0">
                <a:latin typeface="宋体" pitchFamily="2" charset="-122"/>
              </a:rPr>
              <a:t>MAU</a:t>
            </a:r>
            <a:r>
              <a:rPr lang="zh-CN" altLang="en-US" b="1" dirty="0">
                <a:latin typeface="宋体" pitchFamily="2" charset="-122"/>
              </a:rPr>
              <a:t>）和环</a:t>
            </a:r>
            <a:r>
              <a:rPr lang="zh-CN" altLang="en-US" b="1" dirty="0" smtClean="0">
                <a:latin typeface="宋体" pitchFamily="2" charset="-122"/>
              </a:rPr>
              <a:t>监控器：监控环路的形成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、当结点未加电（或者故障），旁路开关闭合；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 smtClean="0">
                <a:latin typeface="宋体" pitchFamily="2" charset="-122"/>
              </a:rPr>
              <a:t>、当结点加电（或者故障修复），旁路开关打开。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79388" y="176213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(2) FDDI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帧结构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58750" y="10287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令牌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116013" y="1749425"/>
            <a:ext cx="5762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PA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692275" y="1749425"/>
            <a:ext cx="5762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SD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268538" y="1749425"/>
            <a:ext cx="5762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FC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843213" y="1749425"/>
            <a:ext cx="5762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DA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3419475" y="1749425"/>
            <a:ext cx="5762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SA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3995738" y="1749425"/>
            <a:ext cx="1081087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INFO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5075238" y="1749425"/>
            <a:ext cx="5762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FCS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651500" y="1749425"/>
            <a:ext cx="576263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ED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227763" y="1749425"/>
            <a:ext cx="576262" cy="287338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FS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31775" y="1676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帧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50825" y="2492375"/>
            <a:ext cx="8713788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</a:rPr>
              <a:t>）前导码（</a:t>
            </a:r>
            <a:r>
              <a:rPr lang="en-US" altLang="zh-CN" sz="2000" b="1">
                <a:latin typeface="宋体" pitchFamily="2" charset="-122"/>
              </a:rPr>
              <a:t>PA</a:t>
            </a:r>
            <a:r>
              <a:rPr lang="zh-CN" altLang="en-US" sz="2000" b="1">
                <a:latin typeface="宋体" pitchFamily="2" charset="-122"/>
              </a:rPr>
              <a:t>），</a:t>
            </a:r>
            <a:r>
              <a:rPr lang="en-US" altLang="zh-CN" sz="2000" b="1">
                <a:latin typeface="宋体" pitchFamily="2" charset="-122"/>
              </a:rPr>
              <a:t>&gt;=16</a:t>
            </a:r>
            <a:r>
              <a:rPr lang="zh-CN" altLang="en-US" sz="2000" b="1">
                <a:latin typeface="宋体" pitchFamily="2" charset="-122"/>
              </a:rPr>
              <a:t>个线路空闲符号</a:t>
            </a:r>
            <a:r>
              <a:rPr lang="en-US" altLang="zh-CN" sz="2000" b="1">
                <a:latin typeface="宋体" pitchFamily="2" charset="-122"/>
              </a:rPr>
              <a:t>I</a:t>
            </a:r>
            <a:r>
              <a:rPr lang="zh-CN" altLang="en-US" sz="2000" b="1">
                <a:latin typeface="宋体" pitchFamily="2" charset="-122"/>
              </a:rPr>
              <a:t>，同步时钟；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2</a:t>
            </a:r>
            <a:r>
              <a:rPr lang="zh-CN" altLang="en-US" sz="2000" b="1">
                <a:latin typeface="宋体" pitchFamily="2" charset="-122"/>
              </a:rPr>
              <a:t>）帧开始</a:t>
            </a:r>
            <a:r>
              <a:rPr lang="en-US" altLang="zh-CN" sz="2000" b="1">
                <a:latin typeface="宋体" pitchFamily="2" charset="-122"/>
              </a:rPr>
              <a:t>/</a:t>
            </a:r>
            <a:r>
              <a:rPr lang="zh-CN" altLang="en-US" sz="2000" b="1">
                <a:latin typeface="宋体" pitchFamily="2" charset="-122"/>
              </a:rPr>
              <a:t>结束标志，</a:t>
            </a:r>
            <a:r>
              <a:rPr lang="en-US" altLang="zh-CN" sz="2000" b="1">
                <a:latin typeface="宋体" pitchFamily="2" charset="-122"/>
              </a:rPr>
              <a:t>SD</a:t>
            </a: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JK</a:t>
            </a:r>
            <a:r>
              <a:rPr lang="zh-CN" altLang="en-US" sz="2000" b="1">
                <a:latin typeface="宋体" pitchFamily="2" charset="-122"/>
              </a:rPr>
              <a:t>）</a:t>
            </a:r>
            <a:r>
              <a:rPr lang="en-US" altLang="zh-CN" sz="2000" b="1">
                <a:latin typeface="宋体" pitchFamily="2" charset="-122"/>
              </a:rPr>
              <a:t>/ED</a:t>
            </a: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TT</a:t>
            </a:r>
            <a:r>
              <a:rPr lang="zh-CN" altLang="en-US" sz="2000" b="1">
                <a:latin typeface="宋体" pitchFamily="2" charset="-122"/>
              </a:rPr>
              <a:t>）；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3</a:t>
            </a:r>
            <a:r>
              <a:rPr lang="zh-CN" altLang="en-US" sz="2000" b="1">
                <a:latin typeface="宋体" pitchFamily="2" charset="-122"/>
              </a:rPr>
              <a:t>）帧控制符（</a:t>
            </a:r>
            <a:r>
              <a:rPr lang="en-US" altLang="zh-CN" sz="2000" b="1">
                <a:latin typeface="宋体" pitchFamily="2" charset="-122"/>
              </a:rPr>
              <a:t>FC</a:t>
            </a:r>
            <a:r>
              <a:rPr lang="zh-CN" altLang="en-US" sz="2000" b="1">
                <a:latin typeface="宋体" pitchFamily="2" charset="-122"/>
              </a:rPr>
              <a:t>），</a:t>
            </a:r>
            <a:r>
              <a:rPr lang="en-US" altLang="zh-CN" sz="2000" b="1">
                <a:latin typeface="宋体" pitchFamily="2" charset="-122"/>
              </a:rPr>
              <a:t>1</a:t>
            </a:r>
            <a:r>
              <a:rPr lang="zh-CN" altLang="en-US" sz="2000" b="1">
                <a:latin typeface="宋体" pitchFamily="2" charset="-122"/>
              </a:rPr>
              <a:t>个字节，帧类型等</a:t>
            </a:r>
            <a:r>
              <a:rPr lang="en-US" altLang="zh-CN" sz="2000" b="1">
                <a:latin typeface="宋体" pitchFamily="2" charset="-122"/>
              </a:rPr>
              <a:t>, CLFFzzzz</a:t>
            </a:r>
            <a:r>
              <a:rPr lang="zh-CN" altLang="en-US" sz="2000" b="1">
                <a:latin typeface="宋体" pitchFamily="2" charset="-122"/>
              </a:rPr>
              <a:t>；其中：</a:t>
            </a:r>
          </a:p>
          <a:p>
            <a:r>
              <a:rPr lang="zh-CN" altLang="en-US" sz="2000" b="1">
                <a:latin typeface="宋体" pitchFamily="2" charset="-122"/>
              </a:rPr>
              <a:t>     </a:t>
            </a:r>
            <a:r>
              <a:rPr lang="en-US" altLang="zh-CN" sz="2000" b="1">
                <a:latin typeface="宋体" pitchFamily="2" charset="-122"/>
              </a:rPr>
              <a:t>C</a:t>
            </a:r>
            <a:r>
              <a:rPr lang="zh-CN" altLang="en-US" sz="2000" b="1">
                <a:latin typeface="宋体" pitchFamily="2" charset="-122"/>
              </a:rPr>
              <a:t>：同步</a:t>
            </a:r>
            <a:r>
              <a:rPr lang="en-US" altLang="zh-CN" sz="2000" b="1">
                <a:latin typeface="宋体" pitchFamily="2" charset="-122"/>
              </a:rPr>
              <a:t>/</a:t>
            </a:r>
            <a:r>
              <a:rPr lang="zh-CN" altLang="en-US" sz="2000" b="1">
                <a:latin typeface="宋体" pitchFamily="2" charset="-122"/>
              </a:rPr>
              <a:t>异步帧；</a:t>
            </a:r>
            <a:r>
              <a:rPr lang="en-US" altLang="zh-CN" sz="2000" b="1">
                <a:latin typeface="宋体" pitchFamily="2" charset="-122"/>
              </a:rPr>
              <a:t>L</a:t>
            </a:r>
            <a:r>
              <a:rPr lang="zh-CN" altLang="en-US" sz="2000" b="1">
                <a:latin typeface="宋体" pitchFamily="2" charset="-122"/>
              </a:rPr>
              <a:t>：局部</a:t>
            </a:r>
            <a:r>
              <a:rPr lang="en-US" altLang="zh-CN" sz="2000" b="1">
                <a:latin typeface="宋体" pitchFamily="2" charset="-122"/>
              </a:rPr>
              <a:t>/</a:t>
            </a:r>
            <a:r>
              <a:rPr lang="zh-CN" altLang="en-US" sz="2000" b="1">
                <a:latin typeface="宋体" pitchFamily="2" charset="-122"/>
              </a:rPr>
              <a:t>全局（</a:t>
            </a:r>
            <a:r>
              <a:rPr lang="en-US" altLang="zh-CN" sz="2000" b="1">
                <a:latin typeface="宋体" pitchFamily="2" charset="-122"/>
              </a:rPr>
              <a:t>16/48</a:t>
            </a:r>
            <a:r>
              <a:rPr lang="zh-CN" altLang="en-US" sz="2000" b="1">
                <a:latin typeface="宋体" pitchFamily="2" charset="-122"/>
              </a:rPr>
              <a:t>位）地址格式；</a:t>
            </a:r>
          </a:p>
          <a:p>
            <a:r>
              <a:rPr lang="zh-CN" altLang="en-US" sz="2000" b="1">
                <a:latin typeface="宋体" pitchFamily="2" charset="-122"/>
              </a:rPr>
              <a:t>     </a:t>
            </a:r>
            <a:r>
              <a:rPr lang="en-US" altLang="zh-CN" sz="2000" b="1">
                <a:latin typeface="宋体" pitchFamily="2" charset="-122"/>
              </a:rPr>
              <a:t>FF</a:t>
            </a:r>
            <a:r>
              <a:rPr lang="zh-CN" altLang="en-US" sz="2000" b="1">
                <a:latin typeface="宋体" pitchFamily="2" charset="-122"/>
              </a:rPr>
              <a:t>：帧种类：</a:t>
            </a:r>
            <a:r>
              <a:rPr lang="en-US" altLang="zh-CN" sz="2000" b="1">
                <a:latin typeface="宋体" pitchFamily="2" charset="-122"/>
              </a:rPr>
              <a:t>MAC</a:t>
            </a:r>
            <a:r>
              <a:rPr lang="zh-CN" altLang="en-US" sz="2000" b="1">
                <a:latin typeface="宋体" pitchFamily="2" charset="-122"/>
              </a:rPr>
              <a:t>帧、</a:t>
            </a:r>
            <a:r>
              <a:rPr lang="en-US" altLang="zh-CN" sz="2000" b="1">
                <a:latin typeface="宋体" pitchFamily="2" charset="-122"/>
              </a:rPr>
              <a:t>LLC</a:t>
            </a:r>
            <a:r>
              <a:rPr lang="zh-CN" altLang="en-US" sz="2000" b="1">
                <a:latin typeface="宋体" pitchFamily="2" charset="-122"/>
              </a:rPr>
              <a:t>帧和管理帧；</a:t>
            </a:r>
            <a:r>
              <a:rPr lang="en-US" altLang="zh-CN" sz="2000" b="1">
                <a:latin typeface="宋体" pitchFamily="2" charset="-122"/>
              </a:rPr>
              <a:t>ZZZZ</a:t>
            </a:r>
            <a:r>
              <a:rPr lang="zh-CN" altLang="en-US" sz="2000" b="1">
                <a:latin typeface="宋体" pitchFamily="2" charset="-122"/>
              </a:rPr>
              <a:t>：帧类型。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4</a:t>
            </a:r>
            <a:r>
              <a:rPr lang="zh-CN" altLang="en-US" sz="2000" b="1">
                <a:latin typeface="宋体" pitchFamily="2" charset="-122"/>
              </a:rPr>
              <a:t>）信宿</a:t>
            </a:r>
            <a:r>
              <a:rPr lang="en-US" altLang="zh-CN" sz="2000" b="1">
                <a:latin typeface="宋体" pitchFamily="2" charset="-122"/>
              </a:rPr>
              <a:t>/</a:t>
            </a:r>
            <a:r>
              <a:rPr lang="zh-CN" altLang="en-US" sz="2000" b="1">
                <a:latin typeface="宋体" pitchFamily="2" charset="-122"/>
              </a:rPr>
              <a:t>信源地址（</a:t>
            </a:r>
            <a:r>
              <a:rPr lang="en-US" altLang="zh-CN" sz="2000" b="1">
                <a:latin typeface="宋体" pitchFamily="2" charset="-122"/>
              </a:rPr>
              <a:t>DA/SA</a:t>
            </a:r>
            <a:r>
              <a:rPr lang="zh-CN" altLang="en-US" sz="2000" b="1">
                <a:latin typeface="宋体" pitchFamily="2" charset="-122"/>
              </a:rPr>
              <a:t>），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5</a:t>
            </a:r>
            <a:r>
              <a:rPr lang="zh-CN" altLang="en-US" sz="2000" b="1">
                <a:latin typeface="宋体" pitchFamily="2" charset="-122"/>
              </a:rPr>
              <a:t>）被传信息（</a:t>
            </a:r>
            <a:r>
              <a:rPr lang="en-US" altLang="zh-CN" sz="2000" b="1">
                <a:latin typeface="宋体" pitchFamily="2" charset="-122"/>
              </a:rPr>
              <a:t>INFO</a:t>
            </a:r>
            <a:r>
              <a:rPr lang="zh-CN" altLang="en-US" sz="2000" b="1">
                <a:latin typeface="宋体" pitchFamily="2" charset="-122"/>
              </a:rPr>
              <a:t>），用户信息、管理信息和控制信息等；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6</a:t>
            </a:r>
            <a:r>
              <a:rPr lang="zh-CN" altLang="en-US" sz="2000" b="1">
                <a:latin typeface="宋体" pitchFamily="2" charset="-122"/>
              </a:rPr>
              <a:t>）帧校验序列（</a:t>
            </a:r>
            <a:r>
              <a:rPr lang="en-US" altLang="zh-CN" sz="2000" b="1">
                <a:latin typeface="宋体" pitchFamily="2" charset="-122"/>
              </a:rPr>
              <a:t>FCS</a:t>
            </a:r>
            <a:r>
              <a:rPr lang="zh-CN" altLang="en-US" sz="2000" b="1">
                <a:latin typeface="宋体" pitchFamily="2" charset="-122"/>
              </a:rPr>
              <a:t>），覆盖</a:t>
            </a:r>
            <a:r>
              <a:rPr lang="en-US" altLang="zh-CN" sz="2000" b="1">
                <a:latin typeface="宋体" pitchFamily="2" charset="-122"/>
              </a:rPr>
              <a:t>FC</a:t>
            </a:r>
            <a:r>
              <a:rPr lang="zh-CN" altLang="en-US" sz="2000" b="1">
                <a:latin typeface="宋体" pitchFamily="2" charset="-122"/>
              </a:rPr>
              <a:t>、</a:t>
            </a:r>
            <a:r>
              <a:rPr lang="en-US" altLang="zh-CN" sz="2000" b="1">
                <a:latin typeface="宋体" pitchFamily="2" charset="-122"/>
              </a:rPr>
              <a:t>DA</a:t>
            </a:r>
            <a:r>
              <a:rPr lang="zh-CN" altLang="en-US" sz="2000" b="1">
                <a:latin typeface="宋体" pitchFamily="2" charset="-122"/>
              </a:rPr>
              <a:t>、</a:t>
            </a:r>
            <a:r>
              <a:rPr lang="en-US" altLang="zh-CN" sz="2000" b="1">
                <a:latin typeface="宋体" pitchFamily="2" charset="-122"/>
              </a:rPr>
              <a:t>SA</a:t>
            </a:r>
            <a:r>
              <a:rPr lang="zh-CN" altLang="en-US" sz="2000" b="1">
                <a:latin typeface="宋体" pitchFamily="2" charset="-122"/>
              </a:rPr>
              <a:t>、</a:t>
            </a:r>
            <a:r>
              <a:rPr lang="en-US" altLang="zh-CN" sz="2000" b="1">
                <a:latin typeface="宋体" pitchFamily="2" charset="-122"/>
              </a:rPr>
              <a:t>INFO</a:t>
            </a:r>
            <a:r>
              <a:rPr lang="zh-CN" altLang="en-US" sz="2000" b="1">
                <a:latin typeface="宋体" pitchFamily="2" charset="-122"/>
              </a:rPr>
              <a:t>字段；</a:t>
            </a:r>
          </a:p>
          <a:p>
            <a:pPr>
              <a:spcBef>
                <a:spcPct val="30000"/>
              </a:spcBef>
            </a:pP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en-US" altLang="zh-CN" sz="2000" b="1">
                <a:latin typeface="宋体" pitchFamily="2" charset="-122"/>
              </a:rPr>
              <a:t>7</a:t>
            </a:r>
            <a:r>
              <a:rPr lang="zh-CN" altLang="en-US" sz="2000" b="1">
                <a:latin typeface="宋体" pitchFamily="2" charset="-122"/>
              </a:rPr>
              <a:t>）帧状态标志（</a:t>
            </a:r>
            <a:r>
              <a:rPr lang="en-US" altLang="zh-CN" sz="2000" b="1">
                <a:latin typeface="宋体" pitchFamily="2" charset="-122"/>
              </a:rPr>
              <a:t>FS</a:t>
            </a:r>
            <a:r>
              <a:rPr lang="zh-CN" altLang="en-US" sz="2000" b="1">
                <a:latin typeface="宋体" pitchFamily="2" charset="-122"/>
              </a:rPr>
              <a:t>），发方复位（</a:t>
            </a:r>
            <a:r>
              <a:rPr lang="en-US" altLang="zh-CN" sz="2000" b="1">
                <a:latin typeface="宋体" pitchFamily="2" charset="-122"/>
              </a:rPr>
              <a:t>Reset</a:t>
            </a:r>
            <a:r>
              <a:rPr lang="zh-CN" altLang="en-US" sz="2000" b="1">
                <a:latin typeface="宋体" pitchFamily="2" charset="-122"/>
              </a:rPr>
              <a:t>）</a:t>
            </a:r>
            <a:r>
              <a:rPr lang="en-US" altLang="zh-CN" sz="2000" b="1">
                <a:latin typeface="宋体" pitchFamily="2" charset="-122"/>
              </a:rPr>
              <a:t>/</a:t>
            </a:r>
            <a:r>
              <a:rPr lang="zh-CN" altLang="en-US" sz="2000" b="1">
                <a:latin typeface="宋体" pitchFamily="2" charset="-122"/>
              </a:rPr>
              <a:t>收方置位（</a:t>
            </a:r>
            <a:r>
              <a:rPr lang="en-US" altLang="zh-CN" sz="2000" b="1">
                <a:latin typeface="宋体" pitchFamily="2" charset="-122"/>
              </a:rPr>
              <a:t>Set</a:t>
            </a:r>
            <a:r>
              <a:rPr lang="zh-CN" altLang="en-US" sz="2000" b="1">
                <a:latin typeface="宋体" pitchFamily="2" charset="-122"/>
              </a:rPr>
              <a:t>），体现收取状态，包括传输差错（</a:t>
            </a:r>
            <a:r>
              <a:rPr lang="en-US" altLang="zh-CN" sz="2000" b="1">
                <a:latin typeface="宋体" pitchFamily="2" charset="-122"/>
              </a:rPr>
              <a:t>E</a:t>
            </a:r>
            <a:r>
              <a:rPr lang="zh-CN" altLang="en-US" sz="2000" b="1">
                <a:latin typeface="宋体" pitchFamily="2" charset="-122"/>
              </a:rPr>
              <a:t>）、地址识别（</a:t>
            </a:r>
            <a:r>
              <a:rPr lang="en-US" altLang="zh-CN" sz="2000" b="1">
                <a:latin typeface="宋体" pitchFamily="2" charset="-122"/>
              </a:rPr>
              <a:t>A</a:t>
            </a:r>
            <a:r>
              <a:rPr lang="zh-CN" altLang="en-US" sz="2000" b="1">
                <a:latin typeface="宋体" pitchFamily="2" charset="-122"/>
              </a:rPr>
              <a:t>）、和帧复制（</a:t>
            </a:r>
            <a:r>
              <a:rPr lang="en-US" altLang="zh-CN" sz="2000" b="1">
                <a:latin typeface="宋体" pitchFamily="2" charset="-122"/>
              </a:rPr>
              <a:t>C</a:t>
            </a:r>
            <a:r>
              <a:rPr lang="zh-CN" altLang="en-US" sz="2000" b="1">
                <a:latin typeface="宋体" pitchFamily="2" charset="-122"/>
              </a:rPr>
              <a:t>）等。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7164388" y="1651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&lt;=4500</a:t>
            </a:r>
            <a:r>
              <a:rPr lang="zh-CN" altLang="en-US" b="1"/>
              <a:t>字节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116013" y="1173163"/>
            <a:ext cx="576262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PA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692275" y="1173163"/>
            <a:ext cx="576263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SD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2268538" y="1173163"/>
            <a:ext cx="576262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FC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2843213" y="1173163"/>
            <a:ext cx="576262" cy="287337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ED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20</a:t>
            </a:r>
            <a:endParaRPr lang="en-US" altLang="zh-CN" dirty="0"/>
          </a:p>
        </p:txBody>
      </p:sp>
      <p:cxnSp>
        <p:nvCxnSpPr>
          <p:cNvPr id="25" name="直接箭头连接符 24"/>
          <p:cNvCxnSpPr>
            <a:cxnSpLocks noChangeShapeType="1"/>
            <a:endCxn id="48145" idx="2"/>
          </p:cNvCxnSpPr>
          <p:nvPr/>
        </p:nvCxnSpPr>
        <p:spPr bwMode="auto">
          <a:xfrm rot="5400000" flipH="1" flipV="1">
            <a:off x="789781" y="1885157"/>
            <a:ext cx="1039813" cy="1905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rot="5400000" flipH="1" flipV="1">
            <a:off x="952500" y="2047876"/>
            <a:ext cx="1500187" cy="4048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8" name="直接箭头连接符 27"/>
          <p:cNvCxnSpPr>
            <a:cxnSpLocks noChangeShapeType="1"/>
            <a:endCxn id="48148" idx="2"/>
          </p:cNvCxnSpPr>
          <p:nvPr/>
        </p:nvCxnSpPr>
        <p:spPr bwMode="auto">
          <a:xfrm rot="5400000" flipH="1" flipV="1">
            <a:off x="1879600" y="1747838"/>
            <a:ext cx="1539875" cy="965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0" name="直接箭头连接符 29"/>
          <p:cNvCxnSpPr>
            <a:cxnSpLocks noChangeShapeType="1"/>
            <a:endCxn id="48147" idx="2"/>
          </p:cNvCxnSpPr>
          <p:nvPr/>
        </p:nvCxnSpPr>
        <p:spPr bwMode="auto">
          <a:xfrm rot="5400000" flipH="1" flipV="1">
            <a:off x="1489075" y="2290763"/>
            <a:ext cx="1897063" cy="2365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2" name="直接箭头连接符 31"/>
          <p:cNvCxnSpPr>
            <a:cxnSpLocks noChangeShapeType="1"/>
            <a:endCxn id="48136" idx="2"/>
          </p:cNvCxnSpPr>
          <p:nvPr/>
        </p:nvCxnSpPr>
        <p:spPr bwMode="auto">
          <a:xfrm rot="5400000" flipH="1" flipV="1">
            <a:off x="1084263" y="2309813"/>
            <a:ext cx="2320925" cy="17748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4" name="直接箭头连接符 33"/>
          <p:cNvCxnSpPr>
            <a:cxnSpLocks noChangeShapeType="1"/>
          </p:cNvCxnSpPr>
          <p:nvPr/>
        </p:nvCxnSpPr>
        <p:spPr bwMode="auto">
          <a:xfrm rot="5400000" flipH="1" flipV="1">
            <a:off x="1666875" y="2344738"/>
            <a:ext cx="2320925" cy="17748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5" name="直接箭头连接符 34"/>
          <p:cNvCxnSpPr>
            <a:cxnSpLocks noChangeShapeType="1"/>
            <a:endCxn id="48138" idx="2"/>
          </p:cNvCxnSpPr>
          <p:nvPr/>
        </p:nvCxnSpPr>
        <p:spPr bwMode="auto">
          <a:xfrm rot="5400000" flipH="1" flipV="1">
            <a:off x="1811338" y="2060575"/>
            <a:ext cx="2749550" cy="27019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7" name="直接箭头连接符 36"/>
          <p:cNvCxnSpPr>
            <a:cxnSpLocks noChangeShapeType="1"/>
            <a:endCxn id="48139" idx="2"/>
          </p:cNvCxnSpPr>
          <p:nvPr/>
        </p:nvCxnSpPr>
        <p:spPr bwMode="auto">
          <a:xfrm flipV="1">
            <a:off x="1857375" y="2036763"/>
            <a:ext cx="3506788" cy="31781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39" name="直接箭头连接符 38"/>
          <p:cNvCxnSpPr>
            <a:cxnSpLocks noChangeShapeType="1"/>
            <a:endCxn id="48141" idx="2"/>
          </p:cNvCxnSpPr>
          <p:nvPr/>
        </p:nvCxnSpPr>
        <p:spPr bwMode="auto">
          <a:xfrm flipV="1">
            <a:off x="1857375" y="2036763"/>
            <a:ext cx="4659313" cy="34988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191000" y="23622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MAC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191000" y="28194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4572000" y="28194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114800" y="2209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3048000" y="3962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048000" y="4343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590800" y="3962400"/>
            <a:ext cx="30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M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A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C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438400" y="38862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5943600" y="3962400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943600" y="4343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6400800" y="3962400"/>
            <a:ext cx="304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M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A</a:t>
            </a:r>
          </a:p>
          <a:p>
            <a:pPr algn="ctr" eaLnBrk="0" hangingPunct="0">
              <a:lnSpc>
                <a:spcPct val="70000"/>
              </a:lnSpc>
            </a:pPr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C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5943600" y="38862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4191000" y="6019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MAC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191000" y="5562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A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4572000" y="55626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楷体" pitchFamily="18" charset="-122"/>
                <a:ea typeface="楷体" pitchFamily="18" charset="-122"/>
              </a:rPr>
              <a:t>B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4114800" y="55626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3124200" y="2895600"/>
            <a:ext cx="312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3124200" y="5791200"/>
            <a:ext cx="3048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6172200" y="2895600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3124200" y="2819400"/>
            <a:ext cx="0" cy="297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6019800" y="3048000"/>
            <a:ext cx="0" cy="259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276600" y="3048000"/>
            <a:ext cx="0" cy="259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3276600" y="5638800"/>
            <a:ext cx="2743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3200400" y="3048000"/>
            <a:ext cx="2895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5257800" y="57292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主环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226050" y="5195888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chemeClr val="accent2"/>
                </a:solidFill>
                <a:latin typeface="楷体" pitchFamily="18" charset="-122"/>
                <a:ea typeface="楷体" pitchFamily="18" charset="-122"/>
              </a:rPr>
              <a:t>副环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4208463" y="64770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结点</a:t>
            </a:r>
            <a:r>
              <a:rPr lang="en-US" altLang="zh-CN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4</a:t>
            </a:r>
            <a:r>
              <a:rPr lang="en-US" altLang="zh-CN" sz="1800" b="1">
                <a:solidFill>
                  <a:srgbClr val="FF66FF"/>
                </a:solidFill>
                <a:latin typeface="楷体" pitchFamily="18" charset="-122"/>
                <a:ea typeface="楷体" pitchFamily="18" charset="-122"/>
              </a:rPr>
              <a:t> 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5961063" y="35052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结点</a:t>
            </a:r>
            <a:r>
              <a:rPr lang="en-US" altLang="zh-CN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3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438400" y="3519488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结点</a:t>
            </a:r>
            <a:r>
              <a:rPr lang="en-US" altLang="zh-CN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1</a:t>
            </a:r>
            <a:r>
              <a:rPr lang="en-US" altLang="zh-CN" sz="1800" b="1">
                <a:solidFill>
                  <a:srgbClr val="FF66FF"/>
                </a:solidFill>
                <a:latin typeface="楷体" pitchFamily="18" charset="-122"/>
                <a:ea typeface="楷体" pitchFamily="18" charset="-122"/>
              </a:rPr>
              <a:t> 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4191000" y="18288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结点</a:t>
            </a:r>
            <a:r>
              <a:rPr lang="en-US" altLang="zh-CN" sz="1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sz="1800" b="1">
                <a:solidFill>
                  <a:srgbClr val="FF66FF"/>
                </a:solidFill>
                <a:latin typeface="楷体" pitchFamily="18" charset="-122"/>
                <a:ea typeface="楷体" pitchFamily="18" charset="-122"/>
              </a:rPr>
              <a:t> </a:t>
            </a:r>
          </a:p>
        </p:txBody>
      </p:sp>
      <p:sp>
        <p:nvSpPr>
          <p:cNvPr id="1184800" name="Rectangle 32"/>
          <p:cNvSpPr>
            <a:spLocks noChangeArrowheads="1"/>
          </p:cNvSpPr>
          <p:nvPr/>
        </p:nvSpPr>
        <p:spPr bwMode="auto">
          <a:xfrm>
            <a:off x="2590800" y="3962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743200" y="2590800"/>
            <a:ext cx="1219200" cy="990600"/>
            <a:chOff x="768" y="1632"/>
            <a:chExt cx="768" cy="624"/>
          </a:xfrm>
        </p:grpSpPr>
        <p:sp>
          <p:nvSpPr>
            <p:cNvPr id="49208" name="Rectangle 34"/>
            <p:cNvSpPr>
              <a:spLocks noChangeArrowheads="1"/>
            </p:cNvSpPr>
            <p:nvPr/>
          </p:nvSpPr>
          <p:spPr bwMode="auto">
            <a:xfrm>
              <a:off x="1152" y="163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49209" name="Rectangle 35"/>
            <p:cNvSpPr>
              <a:spLocks noChangeArrowheads="1"/>
            </p:cNvSpPr>
            <p:nvPr/>
          </p:nvSpPr>
          <p:spPr bwMode="auto">
            <a:xfrm>
              <a:off x="768" y="2160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724400" y="2514600"/>
            <a:ext cx="1219200" cy="304800"/>
            <a:chOff x="2928" y="1584"/>
            <a:chExt cx="768" cy="192"/>
          </a:xfrm>
        </p:grpSpPr>
        <p:sp>
          <p:nvSpPr>
            <p:cNvPr id="49206" name="Rectangle 37"/>
            <p:cNvSpPr>
              <a:spLocks noChangeArrowheads="1"/>
            </p:cNvSpPr>
            <p:nvPr/>
          </p:nvSpPr>
          <p:spPr bwMode="auto">
            <a:xfrm>
              <a:off x="3312" y="1632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49207" name="Rectangle 38"/>
            <p:cNvSpPr>
              <a:spLocks noChangeArrowheads="1"/>
            </p:cNvSpPr>
            <p:nvPr/>
          </p:nvSpPr>
          <p:spPr bwMode="auto">
            <a:xfrm>
              <a:off x="2928" y="1584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4724400" y="2514600"/>
            <a:ext cx="1752600" cy="990600"/>
            <a:chOff x="4176" y="1584"/>
            <a:chExt cx="1104" cy="624"/>
          </a:xfrm>
        </p:grpSpPr>
        <p:sp>
          <p:nvSpPr>
            <p:cNvPr id="49203" name="Rectangle 40"/>
            <p:cNvSpPr>
              <a:spLocks noChangeArrowheads="1"/>
            </p:cNvSpPr>
            <p:nvPr/>
          </p:nvSpPr>
          <p:spPr bwMode="auto">
            <a:xfrm>
              <a:off x="5136" y="1824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49204" name="Rectangle 41"/>
            <p:cNvSpPr>
              <a:spLocks noChangeArrowheads="1"/>
            </p:cNvSpPr>
            <p:nvPr/>
          </p:nvSpPr>
          <p:spPr bwMode="auto">
            <a:xfrm>
              <a:off x="4560" y="1632"/>
              <a:ext cx="384" cy="144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49205" name="Rectangle 42"/>
            <p:cNvSpPr>
              <a:spLocks noChangeArrowheads="1"/>
            </p:cNvSpPr>
            <p:nvPr/>
          </p:nvSpPr>
          <p:spPr bwMode="auto">
            <a:xfrm>
              <a:off x="4176" y="1584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5410200" y="4876800"/>
            <a:ext cx="1143000" cy="1447800"/>
            <a:chOff x="3408" y="3072"/>
            <a:chExt cx="720" cy="912"/>
          </a:xfrm>
        </p:grpSpPr>
        <p:sp>
          <p:nvSpPr>
            <p:cNvPr id="49200" name="Rectangle 44"/>
            <p:cNvSpPr>
              <a:spLocks noChangeArrowheads="1"/>
            </p:cNvSpPr>
            <p:nvPr/>
          </p:nvSpPr>
          <p:spPr bwMode="auto">
            <a:xfrm>
              <a:off x="3984" y="3360"/>
              <a:ext cx="144" cy="384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49201" name="Rectangle 45"/>
            <p:cNvSpPr>
              <a:spLocks noChangeArrowheads="1"/>
            </p:cNvSpPr>
            <p:nvPr/>
          </p:nvSpPr>
          <p:spPr bwMode="auto">
            <a:xfrm>
              <a:off x="3408" y="3840"/>
              <a:ext cx="384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49202" name="Rectangle 46"/>
            <p:cNvSpPr>
              <a:spLocks noChangeArrowheads="1"/>
            </p:cNvSpPr>
            <p:nvPr/>
          </p:nvSpPr>
          <p:spPr bwMode="auto">
            <a:xfrm>
              <a:off x="3936" y="3072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819400" y="4648200"/>
            <a:ext cx="1143000" cy="1524000"/>
            <a:chOff x="1776" y="2928"/>
            <a:chExt cx="720" cy="960"/>
          </a:xfrm>
        </p:grpSpPr>
        <p:sp>
          <p:nvSpPr>
            <p:cNvPr id="49197" name="Rectangle 48"/>
            <p:cNvSpPr>
              <a:spLocks noChangeArrowheads="1"/>
            </p:cNvSpPr>
            <p:nvPr/>
          </p:nvSpPr>
          <p:spPr bwMode="auto">
            <a:xfrm>
              <a:off x="1776" y="2928"/>
              <a:ext cx="144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49198" name="Rectangle 49"/>
            <p:cNvSpPr>
              <a:spLocks noChangeArrowheads="1"/>
            </p:cNvSpPr>
            <p:nvPr/>
          </p:nvSpPr>
          <p:spPr bwMode="auto">
            <a:xfrm>
              <a:off x="1824" y="3744"/>
              <a:ext cx="384" cy="144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49199" name="Rectangle 50"/>
            <p:cNvSpPr>
              <a:spLocks noChangeArrowheads="1"/>
            </p:cNvSpPr>
            <p:nvPr/>
          </p:nvSpPr>
          <p:spPr bwMode="auto">
            <a:xfrm>
              <a:off x="2304" y="3792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2819400" y="2590800"/>
            <a:ext cx="1143000" cy="228600"/>
            <a:chOff x="1776" y="1632"/>
            <a:chExt cx="720" cy="144"/>
          </a:xfrm>
        </p:grpSpPr>
        <p:sp>
          <p:nvSpPr>
            <p:cNvPr id="49195" name="Rectangle 52"/>
            <p:cNvSpPr>
              <a:spLocks noChangeArrowheads="1"/>
            </p:cNvSpPr>
            <p:nvPr/>
          </p:nvSpPr>
          <p:spPr bwMode="auto">
            <a:xfrm>
              <a:off x="2112" y="1632"/>
              <a:ext cx="384" cy="144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49196" name="Rectangle 53"/>
            <p:cNvSpPr>
              <a:spLocks noChangeArrowheads="1"/>
            </p:cNvSpPr>
            <p:nvPr/>
          </p:nvSpPr>
          <p:spPr bwMode="auto">
            <a:xfrm>
              <a:off x="1776" y="1680"/>
              <a:ext cx="192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191" name="Text Box 54"/>
          <p:cNvSpPr txBox="1">
            <a:spLocks noChangeArrowheads="1"/>
          </p:cNvSpPr>
          <p:nvPr/>
        </p:nvSpPr>
        <p:spPr bwMode="auto">
          <a:xfrm>
            <a:off x="60325" y="620713"/>
            <a:ext cx="7804150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获得令牌，发送数据帧，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释放令牌，等待回收</a:t>
            </a:r>
            <a:r>
              <a:rPr lang="zh-CN" altLang="en-US" b="1">
                <a:latin typeface="宋体" pitchFamily="2" charset="-122"/>
              </a:rPr>
              <a:t>数据帧；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latin typeface="宋体" pitchFamily="2" charset="-122"/>
              </a:rPr>
              <a:t>  所有结点执行帧转发工作，接收结点复制数据帧；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b="1">
                <a:latin typeface="宋体" pitchFamily="2" charset="-122"/>
              </a:rPr>
              <a:t>结论：环路中可能同时存在多个结点发送的数据帧。</a:t>
            </a:r>
          </a:p>
        </p:txBody>
      </p:sp>
      <p:sp>
        <p:nvSpPr>
          <p:cNvPr id="1184823" name="Rectangle 55"/>
          <p:cNvSpPr>
            <a:spLocks noChangeArrowheads="1"/>
          </p:cNvSpPr>
          <p:nvPr/>
        </p:nvSpPr>
        <p:spPr bwMode="auto">
          <a:xfrm>
            <a:off x="228600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93" name="Text Box 56"/>
          <p:cNvSpPr txBox="1">
            <a:spLocks noChangeArrowheads="1"/>
          </p:cNvSpPr>
          <p:nvPr/>
        </p:nvSpPr>
        <p:spPr bwMode="auto">
          <a:xfrm>
            <a:off x="184150" y="44450"/>
            <a:ext cx="601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(3) FDDI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工作方式 </a:t>
            </a:r>
            <a:r>
              <a:rPr lang="en-US" altLang="zh-CN" b="1">
                <a:solidFill>
                  <a:srgbClr val="FF0000"/>
                </a:solidFill>
              </a:rPr>
              <a:t>—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令牌传递，多帧传输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49194" name="Text Box 5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8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Line 2"/>
          <p:cNvSpPr>
            <a:spLocks noChangeShapeType="1"/>
          </p:cNvSpPr>
          <p:nvPr/>
        </p:nvSpPr>
        <p:spPr bwMode="auto">
          <a:xfrm flipH="1">
            <a:off x="1905000" y="5562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1828800" y="3657600"/>
            <a:ext cx="4267200" cy="2819400"/>
            <a:chOff x="1152" y="2304"/>
            <a:chExt cx="2688" cy="1776"/>
          </a:xfrm>
        </p:grpSpPr>
        <p:sp>
          <p:nvSpPr>
            <p:cNvPr id="51237" name="Rectangle 4"/>
            <p:cNvSpPr>
              <a:spLocks noChangeArrowheads="1"/>
            </p:cNvSpPr>
            <p:nvPr/>
          </p:nvSpPr>
          <p:spPr bwMode="auto">
            <a:xfrm>
              <a:off x="3456" y="2880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51238" name="Rectangle 5"/>
            <p:cNvSpPr>
              <a:spLocks noChangeArrowheads="1"/>
            </p:cNvSpPr>
            <p:nvPr/>
          </p:nvSpPr>
          <p:spPr bwMode="auto">
            <a:xfrm>
              <a:off x="2064" y="230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51239" name="Line 6"/>
            <p:cNvSpPr>
              <a:spLocks noChangeShapeType="1"/>
            </p:cNvSpPr>
            <p:nvPr/>
          </p:nvSpPr>
          <p:spPr bwMode="auto">
            <a:xfrm>
              <a:off x="1488" y="259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0" name="Line 7"/>
            <p:cNvSpPr>
              <a:spLocks noChangeShapeType="1"/>
            </p:cNvSpPr>
            <p:nvPr/>
          </p:nvSpPr>
          <p:spPr bwMode="auto">
            <a:xfrm>
              <a:off x="1488" y="3792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Line 8"/>
            <p:cNvSpPr>
              <a:spLocks noChangeShapeType="1"/>
            </p:cNvSpPr>
            <p:nvPr/>
          </p:nvSpPr>
          <p:spPr bwMode="auto">
            <a:xfrm>
              <a:off x="1488" y="2592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2" name="Line 9"/>
            <p:cNvSpPr>
              <a:spLocks noChangeShapeType="1"/>
            </p:cNvSpPr>
            <p:nvPr/>
          </p:nvSpPr>
          <p:spPr bwMode="auto">
            <a:xfrm>
              <a:off x="3504" y="259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3" name="Line 10"/>
            <p:cNvSpPr>
              <a:spLocks noChangeShapeType="1"/>
            </p:cNvSpPr>
            <p:nvPr/>
          </p:nvSpPr>
          <p:spPr bwMode="auto">
            <a:xfrm>
              <a:off x="1200" y="235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Line 11"/>
            <p:cNvSpPr>
              <a:spLocks noChangeShapeType="1"/>
            </p:cNvSpPr>
            <p:nvPr/>
          </p:nvSpPr>
          <p:spPr bwMode="auto">
            <a:xfrm>
              <a:off x="1200" y="403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5" name="Line 12"/>
            <p:cNvSpPr>
              <a:spLocks noChangeShapeType="1"/>
            </p:cNvSpPr>
            <p:nvPr/>
          </p:nvSpPr>
          <p:spPr bwMode="auto">
            <a:xfrm>
              <a:off x="1200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Line 13"/>
            <p:cNvSpPr>
              <a:spLocks noChangeShapeType="1"/>
            </p:cNvSpPr>
            <p:nvPr/>
          </p:nvSpPr>
          <p:spPr bwMode="auto">
            <a:xfrm>
              <a:off x="3792" y="235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7" name="Rectangle 14"/>
            <p:cNvSpPr>
              <a:spLocks noChangeArrowheads="1"/>
            </p:cNvSpPr>
            <p:nvPr/>
          </p:nvSpPr>
          <p:spPr bwMode="auto">
            <a:xfrm>
              <a:off x="2304" y="2304"/>
              <a:ext cx="3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1248" name="Rectangle 15"/>
            <p:cNvSpPr>
              <a:spLocks noChangeArrowheads="1"/>
            </p:cNvSpPr>
            <p:nvPr/>
          </p:nvSpPr>
          <p:spPr bwMode="auto">
            <a:xfrm>
              <a:off x="2640" y="230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1249" name="Rectangle 16"/>
            <p:cNvSpPr>
              <a:spLocks noChangeArrowheads="1"/>
            </p:cNvSpPr>
            <p:nvPr/>
          </p:nvSpPr>
          <p:spPr bwMode="auto">
            <a:xfrm>
              <a:off x="3456" y="3120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1250" name="Rectangle 17"/>
            <p:cNvSpPr>
              <a:spLocks noChangeArrowheads="1"/>
            </p:cNvSpPr>
            <p:nvPr/>
          </p:nvSpPr>
          <p:spPr bwMode="auto">
            <a:xfrm>
              <a:off x="3456" y="3360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1251" name="Rectangle 18"/>
            <p:cNvSpPr>
              <a:spLocks noChangeArrowheads="1"/>
            </p:cNvSpPr>
            <p:nvPr/>
          </p:nvSpPr>
          <p:spPr bwMode="auto">
            <a:xfrm>
              <a:off x="2064" y="374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1252" name="Rectangle 19"/>
            <p:cNvSpPr>
              <a:spLocks noChangeArrowheads="1"/>
            </p:cNvSpPr>
            <p:nvPr/>
          </p:nvSpPr>
          <p:spPr bwMode="auto">
            <a:xfrm>
              <a:off x="2304" y="3744"/>
              <a:ext cx="3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1253" name="Rectangle 20"/>
            <p:cNvSpPr>
              <a:spLocks noChangeArrowheads="1"/>
            </p:cNvSpPr>
            <p:nvPr/>
          </p:nvSpPr>
          <p:spPr bwMode="auto">
            <a:xfrm>
              <a:off x="2640" y="374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51254" name="Rectangle 21"/>
            <p:cNvSpPr>
              <a:spLocks noChangeArrowheads="1"/>
            </p:cNvSpPr>
            <p:nvPr/>
          </p:nvSpPr>
          <p:spPr bwMode="auto">
            <a:xfrm>
              <a:off x="1152" y="2832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1255" name="Rectangle 22"/>
            <p:cNvSpPr>
              <a:spLocks noChangeArrowheads="1"/>
            </p:cNvSpPr>
            <p:nvPr/>
          </p:nvSpPr>
          <p:spPr bwMode="auto">
            <a:xfrm>
              <a:off x="1152" y="3072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1256" name="Rectangle 23"/>
            <p:cNvSpPr>
              <a:spLocks noChangeArrowheads="1"/>
            </p:cNvSpPr>
            <p:nvPr/>
          </p:nvSpPr>
          <p:spPr bwMode="auto">
            <a:xfrm>
              <a:off x="1152" y="3312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657600" y="5638800"/>
            <a:ext cx="533400" cy="990600"/>
            <a:chOff x="2304" y="3552"/>
            <a:chExt cx="336" cy="624"/>
          </a:xfrm>
        </p:grpSpPr>
        <p:sp>
          <p:nvSpPr>
            <p:cNvPr id="51235" name="Line 25"/>
            <p:cNvSpPr>
              <a:spLocks noChangeShapeType="1"/>
            </p:cNvSpPr>
            <p:nvPr/>
          </p:nvSpPr>
          <p:spPr bwMode="auto">
            <a:xfrm flipH="1">
              <a:off x="2304" y="3600"/>
              <a:ext cx="33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26"/>
            <p:cNvSpPr>
              <a:spLocks noChangeShapeType="1"/>
            </p:cNvSpPr>
            <p:nvPr/>
          </p:nvSpPr>
          <p:spPr bwMode="auto">
            <a:xfrm>
              <a:off x="2304" y="3552"/>
              <a:ext cx="288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887413" y="3505200"/>
            <a:ext cx="5360987" cy="2667000"/>
            <a:chOff x="3264" y="1632"/>
            <a:chExt cx="3377" cy="1680"/>
          </a:xfrm>
        </p:grpSpPr>
        <p:sp>
          <p:nvSpPr>
            <p:cNvPr id="51231" name="Rectangle 28"/>
            <p:cNvSpPr>
              <a:spLocks noChangeArrowheads="1"/>
            </p:cNvSpPr>
            <p:nvPr/>
          </p:nvSpPr>
          <p:spPr bwMode="auto">
            <a:xfrm>
              <a:off x="3761" y="1968"/>
              <a:ext cx="96" cy="24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Rectangle 29"/>
            <p:cNvSpPr>
              <a:spLocks noChangeArrowheads="1"/>
            </p:cNvSpPr>
            <p:nvPr/>
          </p:nvSpPr>
          <p:spPr bwMode="auto">
            <a:xfrm>
              <a:off x="6545" y="3072"/>
              <a:ext cx="96" cy="24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Rectangle 30"/>
            <p:cNvSpPr>
              <a:spLocks noChangeArrowheads="1"/>
            </p:cNvSpPr>
            <p:nvPr/>
          </p:nvSpPr>
          <p:spPr bwMode="auto">
            <a:xfrm>
              <a:off x="5633" y="1632"/>
              <a:ext cx="240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Text Box 31"/>
            <p:cNvSpPr txBox="1">
              <a:spLocks noChangeArrowheads="1"/>
            </p:cNvSpPr>
            <p:nvPr/>
          </p:nvSpPr>
          <p:spPr bwMode="auto">
            <a:xfrm>
              <a:off x="3264" y="1886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报警帧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87413" y="4038600"/>
            <a:ext cx="941387" cy="609600"/>
            <a:chOff x="559" y="2496"/>
            <a:chExt cx="593" cy="384"/>
          </a:xfrm>
        </p:grpSpPr>
        <p:sp>
          <p:nvSpPr>
            <p:cNvPr id="51229" name="Rectangle 33"/>
            <p:cNvSpPr>
              <a:spLocks noChangeArrowheads="1"/>
            </p:cNvSpPr>
            <p:nvPr/>
          </p:nvSpPr>
          <p:spPr bwMode="auto">
            <a:xfrm>
              <a:off x="1056" y="2496"/>
              <a:ext cx="9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Text Box 34"/>
            <p:cNvSpPr txBox="1">
              <a:spLocks noChangeArrowheads="1"/>
            </p:cNvSpPr>
            <p:nvPr/>
          </p:nvSpPr>
          <p:spPr bwMode="auto">
            <a:xfrm>
              <a:off x="559" y="2649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定位帧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667000" y="3505200"/>
            <a:ext cx="2362200" cy="1150938"/>
            <a:chOff x="1680" y="2208"/>
            <a:chExt cx="1488" cy="725"/>
          </a:xfrm>
        </p:grpSpPr>
        <p:sp>
          <p:nvSpPr>
            <p:cNvPr id="51226" name="Rectangle 36"/>
            <p:cNvSpPr>
              <a:spLocks noChangeArrowheads="1"/>
            </p:cNvSpPr>
            <p:nvPr/>
          </p:nvSpPr>
          <p:spPr bwMode="auto">
            <a:xfrm>
              <a:off x="2928" y="2208"/>
              <a:ext cx="240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Rectangle 37"/>
            <p:cNvSpPr>
              <a:spLocks noChangeArrowheads="1"/>
            </p:cNvSpPr>
            <p:nvPr/>
          </p:nvSpPr>
          <p:spPr bwMode="auto">
            <a:xfrm>
              <a:off x="1776" y="2640"/>
              <a:ext cx="240" cy="96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Text Box 38"/>
            <p:cNvSpPr txBox="1">
              <a:spLocks noChangeArrowheads="1"/>
            </p:cNvSpPr>
            <p:nvPr/>
          </p:nvSpPr>
          <p:spPr bwMode="auto">
            <a:xfrm>
              <a:off x="1680" y="2702"/>
              <a:ext cx="5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66FF"/>
                  </a:solidFill>
                  <a:latin typeface="楷体" pitchFamily="18" charset="-122"/>
                  <a:ea typeface="楷体" pitchFamily="18" charset="-122"/>
                </a:rPr>
                <a:t>应答帧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029200" y="4191000"/>
            <a:ext cx="1219200" cy="1981200"/>
            <a:chOff x="3168" y="2640"/>
            <a:chExt cx="768" cy="1248"/>
          </a:xfrm>
        </p:grpSpPr>
        <p:sp>
          <p:nvSpPr>
            <p:cNvPr id="51224" name="Rectangle 40"/>
            <p:cNvSpPr>
              <a:spLocks noChangeArrowheads="1"/>
            </p:cNvSpPr>
            <p:nvPr/>
          </p:nvSpPr>
          <p:spPr bwMode="auto">
            <a:xfrm>
              <a:off x="3840" y="3648"/>
              <a:ext cx="96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Rectangle 41"/>
            <p:cNvSpPr>
              <a:spLocks noChangeArrowheads="1"/>
            </p:cNvSpPr>
            <p:nvPr/>
          </p:nvSpPr>
          <p:spPr bwMode="auto">
            <a:xfrm>
              <a:off x="3168" y="2640"/>
              <a:ext cx="240" cy="96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8906" name="Line 42"/>
          <p:cNvSpPr>
            <a:spLocks noChangeShapeType="1"/>
          </p:cNvSpPr>
          <p:nvPr/>
        </p:nvSpPr>
        <p:spPr bwMode="auto">
          <a:xfrm flipH="1">
            <a:off x="55626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905000" y="3733800"/>
            <a:ext cx="5083175" cy="1905000"/>
            <a:chOff x="1200" y="2352"/>
            <a:chExt cx="3202" cy="1200"/>
          </a:xfrm>
        </p:grpSpPr>
        <p:grpSp>
          <p:nvGrpSpPr>
            <p:cNvPr id="51216" name="Group 44"/>
            <p:cNvGrpSpPr>
              <a:grpSpLocks/>
            </p:cNvGrpSpPr>
            <p:nvPr/>
          </p:nvGrpSpPr>
          <p:grpSpPr bwMode="auto">
            <a:xfrm>
              <a:off x="1200" y="2352"/>
              <a:ext cx="2592" cy="1200"/>
              <a:chOff x="1200" y="2352"/>
              <a:chExt cx="2592" cy="1200"/>
            </a:xfrm>
          </p:grpSpPr>
          <p:sp>
            <p:nvSpPr>
              <p:cNvPr id="51218" name="Line 45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Line 46"/>
              <p:cNvSpPr>
                <a:spLocks noChangeShapeType="1"/>
              </p:cNvSpPr>
              <p:nvPr/>
            </p:nvSpPr>
            <p:spPr bwMode="auto">
              <a:xfrm flipV="1">
                <a:off x="1200" y="2352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0" name="Line 47"/>
              <p:cNvSpPr>
                <a:spLocks noChangeShapeType="1"/>
              </p:cNvSpPr>
              <p:nvPr/>
            </p:nvSpPr>
            <p:spPr bwMode="auto">
              <a:xfrm>
                <a:off x="1200" y="2352"/>
                <a:ext cx="25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1" name="Line 48"/>
              <p:cNvSpPr>
                <a:spLocks noChangeShapeType="1"/>
              </p:cNvSpPr>
              <p:nvPr/>
            </p:nvSpPr>
            <p:spPr bwMode="auto">
              <a:xfrm>
                <a:off x="3792" y="2352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2" name="Line 49"/>
              <p:cNvSpPr>
                <a:spLocks noChangeShapeType="1"/>
              </p:cNvSpPr>
              <p:nvPr/>
            </p:nvSpPr>
            <p:spPr bwMode="auto">
              <a:xfrm flipV="1">
                <a:off x="3504" y="2592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3" name="Line 50"/>
              <p:cNvSpPr>
                <a:spLocks noChangeShapeType="1"/>
              </p:cNvSpPr>
              <p:nvPr/>
            </p:nvSpPr>
            <p:spPr bwMode="auto">
              <a:xfrm flipH="1">
                <a:off x="1536" y="2592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7" name="Text Box 51"/>
            <p:cNvSpPr txBox="1">
              <a:spLocks noChangeArrowheads="1"/>
            </p:cNvSpPr>
            <p:nvPr/>
          </p:nvSpPr>
          <p:spPr bwMode="auto">
            <a:xfrm>
              <a:off x="3830" y="2414"/>
              <a:ext cx="572" cy="2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新环路</a:t>
              </a:r>
            </a:p>
          </p:txBody>
        </p:sp>
      </p:grpSp>
      <p:sp>
        <p:nvSpPr>
          <p:cNvPr id="51211" name="Text Box 52"/>
          <p:cNvSpPr txBox="1">
            <a:spLocks noChangeArrowheads="1"/>
          </p:cNvSpPr>
          <p:nvPr/>
        </p:nvSpPr>
        <p:spPr bwMode="auto">
          <a:xfrm>
            <a:off x="158750" y="620713"/>
            <a:ext cx="7415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/>
              <a:t>结点在</a:t>
            </a:r>
            <a:r>
              <a:rPr lang="en-US" altLang="zh-CN" b="1"/>
              <a:t>2*TTRT</a:t>
            </a:r>
            <a:r>
              <a:rPr lang="zh-CN" altLang="en-US" b="1"/>
              <a:t>时间内未收到令牌，连续发送</a:t>
            </a:r>
            <a:r>
              <a:rPr lang="zh-CN" altLang="en-US" b="1">
                <a:solidFill>
                  <a:srgbClr val="FF0000"/>
                </a:solidFill>
              </a:rPr>
              <a:t>报警帧</a:t>
            </a:r>
            <a:r>
              <a:rPr lang="zh-CN" altLang="en-US" b="1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收到</a:t>
            </a:r>
            <a:r>
              <a:rPr lang="zh-CN" altLang="en-US" b="1">
                <a:solidFill>
                  <a:srgbClr val="FF0000"/>
                </a:solidFill>
              </a:rPr>
              <a:t>报警帧</a:t>
            </a:r>
            <a:r>
              <a:rPr lang="zh-CN" altLang="en-US" b="1"/>
              <a:t>的结点仅执行转发</a:t>
            </a:r>
            <a:r>
              <a:rPr lang="zh-CN" altLang="en-US" b="1">
                <a:solidFill>
                  <a:srgbClr val="FF0000"/>
                </a:solidFill>
              </a:rPr>
              <a:t>报警帧</a:t>
            </a:r>
            <a:r>
              <a:rPr lang="zh-CN" altLang="en-US" b="1"/>
              <a:t>的操作；</a:t>
            </a:r>
          </a:p>
          <a:p>
            <a:pPr>
              <a:lnSpc>
                <a:spcPct val="120000"/>
              </a:lnSpc>
            </a:pPr>
            <a:r>
              <a:rPr lang="en-US" altLang="zh-CN" b="1"/>
              <a:t>TTRT</a:t>
            </a:r>
            <a:r>
              <a:rPr lang="zh-CN" altLang="en-US" b="1"/>
              <a:t>时间后，发送</a:t>
            </a:r>
            <a:r>
              <a:rPr lang="zh-CN" altLang="en-US" b="1">
                <a:solidFill>
                  <a:srgbClr val="FF0000"/>
                </a:solidFill>
              </a:rPr>
              <a:t>报警帧</a:t>
            </a:r>
            <a:r>
              <a:rPr lang="zh-CN" altLang="en-US" b="1"/>
              <a:t>的结点执行上游端口旁路；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执行故障定位操作：发送</a:t>
            </a:r>
            <a:r>
              <a:rPr lang="zh-CN" altLang="en-US" b="1">
                <a:solidFill>
                  <a:schemeClr val="accent2"/>
                </a:solidFill>
              </a:rPr>
              <a:t>定位帧</a:t>
            </a:r>
            <a:r>
              <a:rPr lang="zh-CN" altLang="en-US" b="1"/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收到</a:t>
            </a:r>
            <a:r>
              <a:rPr lang="zh-CN" altLang="en-US" b="1">
                <a:solidFill>
                  <a:schemeClr val="accent2"/>
                </a:solidFill>
              </a:rPr>
              <a:t>定位帧</a:t>
            </a:r>
            <a:r>
              <a:rPr lang="zh-CN" altLang="en-US" b="1"/>
              <a:t>的结点内环</a:t>
            </a:r>
            <a:r>
              <a:rPr lang="zh-CN" altLang="en-US" b="1">
                <a:solidFill>
                  <a:srgbClr val="FF0000"/>
                </a:solidFill>
              </a:rPr>
              <a:t>应答</a:t>
            </a:r>
            <a:r>
              <a:rPr lang="zh-CN" altLang="en-US" b="1"/>
              <a:t>，主环转发</a:t>
            </a:r>
            <a:r>
              <a:rPr lang="zh-CN" altLang="en-US" b="1">
                <a:solidFill>
                  <a:schemeClr val="accent2"/>
                </a:solidFill>
              </a:rPr>
              <a:t>定位帧</a:t>
            </a:r>
            <a:r>
              <a:rPr lang="zh-CN" altLang="en-US" b="1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/>
              <a:t>未收到定位帧</a:t>
            </a:r>
            <a:r>
              <a:rPr lang="zh-CN" altLang="en-US" b="1">
                <a:solidFill>
                  <a:srgbClr val="FF0000"/>
                </a:solidFill>
              </a:rPr>
              <a:t>应答</a:t>
            </a:r>
            <a:r>
              <a:rPr lang="zh-CN" altLang="en-US" b="1"/>
              <a:t>的结点旁路输出端口，形成环路。</a:t>
            </a:r>
            <a:endParaRPr lang="zh-CN" altLang="en-US"/>
          </a:p>
        </p:txBody>
      </p:sp>
      <p:sp>
        <p:nvSpPr>
          <p:cNvPr id="1188917" name="Rectangle 53"/>
          <p:cNvSpPr>
            <a:spLocks noChangeArrowheads="1"/>
          </p:cNvSpPr>
          <p:nvPr/>
        </p:nvSpPr>
        <p:spPr bwMode="auto">
          <a:xfrm>
            <a:off x="228600" y="5445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13" name="Text Box 54"/>
          <p:cNvSpPr txBox="1">
            <a:spLocks noChangeArrowheads="1"/>
          </p:cNvSpPr>
          <p:nvPr/>
        </p:nvSpPr>
        <p:spPr bwMode="auto">
          <a:xfrm>
            <a:off x="109538" y="-26988"/>
            <a:ext cx="4743606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） </a:t>
            </a:r>
            <a:r>
              <a:rPr lang="zh-CN" altLang="en-US" b="1" dirty="0">
                <a:solidFill>
                  <a:srgbClr val="FF0000"/>
                </a:solidFill>
              </a:rPr>
              <a:t>环路维护</a:t>
            </a:r>
            <a:r>
              <a:rPr lang="en-US" altLang="zh-CN" b="1" dirty="0">
                <a:solidFill>
                  <a:srgbClr val="FF0000"/>
                </a:solidFill>
              </a:rPr>
              <a:t>——</a:t>
            </a:r>
            <a:r>
              <a:rPr lang="zh-CN" altLang="en-US" b="1" dirty="0"/>
              <a:t>结点故障排除</a:t>
            </a:r>
            <a:endParaRPr lang="zh-CN" altLang="en-US" dirty="0"/>
          </a:p>
        </p:txBody>
      </p:sp>
      <p:sp>
        <p:nvSpPr>
          <p:cNvPr id="51214" name="Text Box 55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22</a:t>
            </a:r>
            <a:endParaRPr lang="en-US" altLang="zh-CN" dirty="0"/>
          </a:p>
        </p:txBody>
      </p:sp>
      <p:sp>
        <p:nvSpPr>
          <p:cNvPr id="51215" name="Text Box 56"/>
          <p:cNvSpPr txBox="1">
            <a:spLocks noChangeArrowheads="1"/>
          </p:cNvSpPr>
          <p:nvPr/>
        </p:nvSpPr>
        <p:spPr bwMode="auto">
          <a:xfrm>
            <a:off x="7720013" y="787400"/>
            <a:ext cx="1244600" cy="1920875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/>
              <a:t>TTRT:</a:t>
            </a:r>
          </a:p>
          <a:p>
            <a:r>
              <a:rPr lang="zh-CN" altLang="en-US" sz="2000" b="1"/>
              <a:t>令牌绕环一周的时间，环启动时协商。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6" grpId="0" animBg="1"/>
      <p:bldP spid="11889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Line 2"/>
          <p:cNvSpPr>
            <a:spLocks noChangeShapeType="1"/>
          </p:cNvSpPr>
          <p:nvPr/>
        </p:nvSpPr>
        <p:spPr bwMode="auto">
          <a:xfrm flipH="1">
            <a:off x="1981200" y="51054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1905000" y="3200400"/>
            <a:ext cx="4267200" cy="2819400"/>
            <a:chOff x="1152" y="2304"/>
            <a:chExt cx="2688" cy="1776"/>
          </a:xfrm>
        </p:grpSpPr>
        <p:sp>
          <p:nvSpPr>
            <p:cNvPr id="52267" name="Rectangle 4"/>
            <p:cNvSpPr>
              <a:spLocks noChangeArrowheads="1"/>
            </p:cNvSpPr>
            <p:nvPr/>
          </p:nvSpPr>
          <p:spPr bwMode="auto">
            <a:xfrm>
              <a:off x="3456" y="2880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52268" name="Rectangle 5"/>
            <p:cNvSpPr>
              <a:spLocks noChangeArrowheads="1"/>
            </p:cNvSpPr>
            <p:nvPr/>
          </p:nvSpPr>
          <p:spPr bwMode="auto">
            <a:xfrm>
              <a:off x="2064" y="230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52269" name="Line 6"/>
            <p:cNvSpPr>
              <a:spLocks noChangeShapeType="1"/>
            </p:cNvSpPr>
            <p:nvPr/>
          </p:nvSpPr>
          <p:spPr bwMode="auto">
            <a:xfrm>
              <a:off x="1488" y="259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0" name="Line 7"/>
            <p:cNvSpPr>
              <a:spLocks noChangeShapeType="1"/>
            </p:cNvSpPr>
            <p:nvPr/>
          </p:nvSpPr>
          <p:spPr bwMode="auto">
            <a:xfrm>
              <a:off x="1488" y="3792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1" name="Line 8"/>
            <p:cNvSpPr>
              <a:spLocks noChangeShapeType="1"/>
            </p:cNvSpPr>
            <p:nvPr/>
          </p:nvSpPr>
          <p:spPr bwMode="auto">
            <a:xfrm>
              <a:off x="1488" y="2592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2" name="Line 9"/>
            <p:cNvSpPr>
              <a:spLocks noChangeShapeType="1"/>
            </p:cNvSpPr>
            <p:nvPr/>
          </p:nvSpPr>
          <p:spPr bwMode="auto">
            <a:xfrm>
              <a:off x="3504" y="259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3" name="Line 10"/>
            <p:cNvSpPr>
              <a:spLocks noChangeShapeType="1"/>
            </p:cNvSpPr>
            <p:nvPr/>
          </p:nvSpPr>
          <p:spPr bwMode="auto">
            <a:xfrm>
              <a:off x="1200" y="235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4" name="Line 11"/>
            <p:cNvSpPr>
              <a:spLocks noChangeShapeType="1"/>
            </p:cNvSpPr>
            <p:nvPr/>
          </p:nvSpPr>
          <p:spPr bwMode="auto">
            <a:xfrm>
              <a:off x="1200" y="403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5" name="Line 12"/>
            <p:cNvSpPr>
              <a:spLocks noChangeShapeType="1"/>
            </p:cNvSpPr>
            <p:nvPr/>
          </p:nvSpPr>
          <p:spPr bwMode="auto">
            <a:xfrm>
              <a:off x="1200" y="2352"/>
              <a:ext cx="25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6" name="Line 13"/>
            <p:cNvSpPr>
              <a:spLocks noChangeShapeType="1"/>
            </p:cNvSpPr>
            <p:nvPr/>
          </p:nvSpPr>
          <p:spPr bwMode="auto">
            <a:xfrm>
              <a:off x="3792" y="2352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Rectangle 14"/>
            <p:cNvSpPr>
              <a:spLocks noChangeArrowheads="1"/>
            </p:cNvSpPr>
            <p:nvPr/>
          </p:nvSpPr>
          <p:spPr bwMode="auto">
            <a:xfrm>
              <a:off x="2304" y="2304"/>
              <a:ext cx="3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2278" name="Rectangle 15"/>
            <p:cNvSpPr>
              <a:spLocks noChangeArrowheads="1"/>
            </p:cNvSpPr>
            <p:nvPr/>
          </p:nvSpPr>
          <p:spPr bwMode="auto">
            <a:xfrm>
              <a:off x="2640" y="230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2279" name="Rectangle 16"/>
            <p:cNvSpPr>
              <a:spLocks noChangeArrowheads="1"/>
            </p:cNvSpPr>
            <p:nvPr/>
          </p:nvSpPr>
          <p:spPr bwMode="auto">
            <a:xfrm>
              <a:off x="3456" y="3120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2280" name="Rectangle 17"/>
            <p:cNvSpPr>
              <a:spLocks noChangeArrowheads="1"/>
            </p:cNvSpPr>
            <p:nvPr/>
          </p:nvSpPr>
          <p:spPr bwMode="auto">
            <a:xfrm>
              <a:off x="3456" y="3360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2281" name="Rectangle 18"/>
            <p:cNvSpPr>
              <a:spLocks noChangeArrowheads="1"/>
            </p:cNvSpPr>
            <p:nvPr/>
          </p:nvSpPr>
          <p:spPr bwMode="auto">
            <a:xfrm>
              <a:off x="2064" y="374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2282" name="Rectangle 19"/>
            <p:cNvSpPr>
              <a:spLocks noChangeArrowheads="1"/>
            </p:cNvSpPr>
            <p:nvPr/>
          </p:nvSpPr>
          <p:spPr bwMode="auto">
            <a:xfrm>
              <a:off x="2304" y="3744"/>
              <a:ext cx="336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2283" name="Rectangle 20"/>
            <p:cNvSpPr>
              <a:spLocks noChangeArrowheads="1"/>
            </p:cNvSpPr>
            <p:nvPr/>
          </p:nvSpPr>
          <p:spPr bwMode="auto">
            <a:xfrm>
              <a:off x="2640" y="3744"/>
              <a:ext cx="240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  <p:sp>
          <p:nvSpPr>
            <p:cNvPr id="52284" name="Rectangle 21"/>
            <p:cNvSpPr>
              <a:spLocks noChangeArrowheads="1"/>
            </p:cNvSpPr>
            <p:nvPr/>
          </p:nvSpPr>
          <p:spPr bwMode="auto">
            <a:xfrm>
              <a:off x="1152" y="2832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A</a:t>
              </a:r>
            </a:p>
          </p:txBody>
        </p:sp>
        <p:sp>
          <p:nvSpPr>
            <p:cNvPr id="52285" name="Rectangle 22"/>
            <p:cNvSpPr>
              <a:spLocks noChangeArrowheads="1"/>
            </p:cNvSpPr>
            <p:nvPr/>
          </p:nvSpPr>
          <p:spPr bwMode="auto">
            <a:xfrm>
              <a:off x="1152" y="3072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MAC</a:t>
              </a:r>
            </a:p>
          </p:txBody>
        </p:sp>
        <p:sp>
          <p:nvSpPr>
            <p:cNvPr id="52286" name="Rectangle 23"/>
            <p:cNvSpPr>
              <a:spLocks noChangeArrowheads="1"/>
            </p:cNvSpPr>
            <p:nvPr/>
          </p:nvSpPr>
          <p:spPr bwMode="auto">
            <a:xfrm>
              <a:off x="1152" y="3312"/>
              <a:ext cx="384" cy="2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B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362200" y="5715000"/>
            <a:ext cx="304800" cy="457200"/>
            <a:chOff x="2304" y="3552"/>
            <a:chExt cx="336" cy="624"/>
          </a:xfrm>
        </p:grpSpPr>
        <p:sp>
          <p:nvSpPr>
            <p:cNvPr id="52265" name="Line 25"/>
            <p:cNvSpPr>
              <a:spLocks noChangeShapeType="1"/>
            </p:cNvSpPr>
            <p:nvPr/>
          </p:nvSpPr>
          <p:spPr bwMode="auto">
            <a:xfrm flipH="1">
              <a:off x="2304" y="3600"/>
              <a:ext cx="33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6" name="Line 26"/>
            <p:cNvSpPr>
              <a:spLocks noChangeShapeType="1"/>
            </p:cNvSpPr>
            <p:nvPr/>
          </p:nvSpPr>
          <p:spPr bwMode="auto">
            <a:xfrm>
              <a:off x="2304" y="3552"/>
              <a:ext cx="288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963613" y="3048000"/>
            <a:ext cx="5360987" cy="2667000"/>
            <a:chOff x="703" y="1536"/>
            <a:chExt cx="3377" cy="1680"/>
          </a:xfrm>
        </p:grpSpPr>
        <p:sp>
          <p:nvSpPr>
            <p:cNvPr id="52261" name="Rectangle 28"/>
            <p:cNvSpPr>
              <a:spLocks noChangeArrowheads="1"/>
            </p:cNvSpPr>
            <p:nvPr/>
          </p:nvSpPr>
          <p:spPr bwMode="auto">
            <a:xfrm>
              <a:off x="1200" y="1872"/>
              <a:ext cx="96" cy="24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2" name="Rectangle 29"/>
            <p:cNvSpPr>
              <a:spLocks noChangeArrowheads="1"/>
            </p:cNvSpPr>
            <p:nvPr/>
          </p:nvSpPr>
          <p:spPr bwMode="auto">
            <a:xfrm>
              <a:off x="3984" y="2976"/>
              <a:ext cx="96" cy="24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3" name="Rectangle 30"/>
            <p:cNvSpPr>
              <a:spLocks noChangeArrowheads="1"/>
            </p:cNvSpPr>
            <p:nvPr/>
          </p:nvSpPr>
          <p:spPr bwMode="auto">
            <a:xfrm>
              <a:off x="3072" y="1536"/>
              <a:ext cx="240" cy="9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4" name="Text Box 31"/>
            <p:cNvSpPr txBox="1">
              <a:spLocks noChangeArrowheads="1"/>
            </p:cNvSpPr>
            <p:nvPr/>
          </p:nvSpPr>
          <p:spPr bwMode="auto">
            <a:xfrm>
              <a:off x="703" y="1790"/>
              <a:ext cx="5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报警帧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963613" y="3505200"/>
            <a:ext cx="941387" cy="609600"/>
            <a:chOff x="559" y="2496"/>
            <a:chExt cx="593" cy="384"/>
          </a:xfrm>
        </p:grpSpPr>
        <p:sp>
          <p:nvSpPr>
            <p:cNvPr id="52259" name="Rectangle 33"/>
            <p:cNvSpPr>
              <a:spLocks noChangeArrowheads="1"/>
            </p:cNvSpPr>
            <p:nvPr/>
          </p:nvSpPr>
          <p:spPr bwMode="auto">
            <a:xfrm>
              <a:off x="1056" y="2496"/>
              <a:ext cx="96" cy="2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0" name="Text Box 34"/>
            <p:cNvSpPr txBox="1">
              <a:spLocks noChangeArrowheads="1"/>
            </p:cNvSpPr>
            <p:nvPr/>
          </p:nvSpPr>
          <p:spPr bwMode="auto">
            <a:xfrm>
              <a:off x="559" y="2649"/>
              <a:ext cx="5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chemeClr val="accent2"/>
                  </a:solidFill>
                  <a:latin typeface="楷体" pitchFamily="18" charset="-122"/>
                  <a:ea typeface="楷体" pitchFamily="18" charset="-122"/>
                </a:rPr>
                <a:t>定位帧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743200" y="3048000"/>
            <a:ext cx="2362200" cy="1150938"/>
            <a:chOff x="1680" y="2208"/>
            <a:chExt cx="1488" cy="725"/>
          </a:xfrm>
        </p:grpSpPr>
        <p:sp>
          <p:nvSpPr>
            <p:cNvPr id="52256" name="Rectangle 36"/>
            <p:cNvSpPr>
              <a:spLocks noChangeArrowheads="1"/>
            </p:cNvSpPr>
            <p:nvPr/>
          </p:nvSpPr>
          <p:spPr bwMode="auto">
            <a:xfrm>
              <a:off x="2928" y="2208"/>
              <a:ext cx="240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7" name="Rectangle 37"/>
            <p:cNvSpPr>
              <a:spLocks noChangeArrowheads="1"/>
            </p:cNvSpPr>
            <p:nvPr/>
          </p:nvSpPr>
          <p:spPr bwMode="auto">
            <a:xfrm>
              <a:off x="1776" y="2640"/>
              <a:ext cx="240" cy="96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38"/>
            <p:cNvSpPr txBox="1">
              <a:spLocks noChangeArrowheads="1"/>
            </p:cNvSpPr>
            <p:nvPr/>
          </p:nvSpPr>
          <p:spPr bwMode="auto">
            <a:xfrm>
              <a:off x="1680" y="2702"/>
              <a:ext cx="5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FF66FF"/>
                  </a:solidFill>
                  <a:latin typeface="楷体" pitchFamily="18" charset="-122"/>
                  <a:ea typeface="楷体" pitchFamily="18" charset="-122"/>
                </a:rPr>
                <a:t>应答帧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105400" y="3733800"/>
            <a:ext cx="1219200" cy="1981200"/>
            <a:chOff x="3168" y="2640"/>
            <a:chExt cx="768" cy="1248"/>
          </a:xfrm>
        </p:grpSpPr>
        <p:sp>
          <p:nvSpPr>
            <p:cNvPr id="52254" name="Rectangle 40"/>
            <p:cNvSpPr>
              <a:spLocks noChangeArrowheads="1"/>
            </p:cNvSpPr>
            <p:nvPr/>
          </p:nvSpPr>
          <p:spPr bwMode="auto">
            <a:xfrm>
              <a:off x="3840" y="3648"/>
              <a:ext cx="96" cy="24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Rectangle 41"/>
            <p:cNvSpPr>
              <a:spLocks noChangeArrowheads="1"/>
            </p:cNvSpPr>
            <p:nvPr/>
          </p:nvSpPr>
          <p:spPr bwMode="auto">
            <a:xfrm>
              <a:off x="3168" y="2640"/>
              <a:ext cx="240" cy="96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9930" name="Line 42"/>
          <p:cNvSpPr>
            <a:spLocks noChangeShapeType="1"/>
          </p:cNvSpPr>
          <p:nvPr/>
        </p:nvSpPr>
        <p:spPr bwMode="auto">
          <a:xfrm flipH="1" flipV="1">
            <a:off x="3429000" y="548640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895600" y="5326063"/>
            <a:ext cx="2209800" cy="838200"/>
            <a:chOff x="1824" y="3355"/>
            <a:chExt cx="1392" cy="528"/>
          </a:xfrm>
        </p:grpSpPr>
        <p:sp>
          <p:nvSpPr>
            <p:cNvPr id="52252" name="Rectangle 44"/>
            <p:cNvSpPr>
              <a:spLocks noChangeArrowheads="1"/>
            </p:cNvSpPr>
            <p:nvPr/>
          </p:nvSpPr>
          <p:spPr bwMode="auto">
            <a:xfrm>
              <a:off x="2976" y="3355"/>
              <a:ext cx="240" cy="96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Rectangle 45"/>
            <p:cNvSpPr>
              <a:spLocks noChangeArrowheads="1"/>
            </p:cNvSpPr>
            <p:nvPr/>
          </p:nvSpPr>
          <p:spPr bwMode="auto">
            <a:xfrm>
              <a:off x="1824" y="3787"/>
              <a:ext cx="240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981200" y="3276600"/>
            <a:ext cx="5083175" cy="2667000"/>
            <a:chOff x="1248" y="2064"/>
            <a:chExt cx="3202" cy="1680"/>
          </a:xfrm>
        </p:grpSpPr>
        <p:grpSp>
          <p:nvGrpSpPr>
            <p:cNvPr id="52241" name="Group 47"/>
            <p:cNvGrpSpPr>
              <a:grpSpLocks/>
            </p:cNvGrpSpPr>
            <p:nvPr/>
          </p:nvGrpSpPr>
          <p:grpSpPr bwMode="auto">
            <a:xfrm>
              <a:off x="1248" y="2064"/>
              <a:ext cx="3202" cy="1680"/>
              <a:chOff x="1248" y="2064"/>
              <a:chExt cx="3202" cy="1680"/>
            </a:xfrm>
          </p:grpSpPr>
          <p:sp>
            <p:nvSpPr>
              <p:cNvPr id="52243" name="Line 48"/>
              <p:cNvSpPr>
                <a:spLocks noChangeShapeType="1"/>
              </p:cNvSpPr>
              <p:nvPr/>
            </p:nvSpPr>
            <p:spPr bwMode="auto">
              <a:xfrm>
                <a:off x="1536" y="2304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4" name="Line 49"/>
              <p:cNvSpPr>
                <a:spLocks noChangeShapeType="1"/>
              </p:cNvSpPr>
              <p:nvPr/>
            </p:nvSpPr>
            <p:spPr bwMode="auto">
              <a:xfrm flipV="1">
                <a:off x="1248" y="2064"/>
                <a:ext cx="0" cy="115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5" name="Line 50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254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6" name="Line 51"/>
              <p:cNvSpPr>
                <a:spLocks noChangeShapeType="1"/>
              </p:cNvSpPr>
              <p:nvPr/>
            </p:nvSpPr>
            <p:spPr bwMode="auto">
              <a:xfrm>
                <a:off x="3840" y="2064"/>
                <a:ext cx="0" cy="168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7" name="Line 52"/>
              <p:cNvSpPr>
                <a:spLocks noChangeShapeType="1"/>
              </p:cNvSpPr>
              <p:nvPr/>
            </p:nvSpPr>
            <p:spPr bwMode="auto">
              <a:xfrm flipV="1">
                <a:off x="3552" y="2304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8" name="Line 53"/>
              <p:cNvSpPr>
                <a:spLocks noChangeShapeType="1"/>
              </p:cNvSpPr>
              <p:nvPr/>
            </p:nvSpPr>
            <p:spPr bwMode="auto">
              <a:xfrm flipH="1">
                <a:off x="1584" y="2304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49" name="Text Box 54"/>
              <p:cNvSpPr txBox="1">
                <a:spLocks noChangeArrowheads="1"/>
              </p:cNvSpPr>
              <p:nvPr/>
            </p:nvSpPr>
            <p:spPr bwMode="auto">
              <a:xfrm>
                <a:off x="3878" y="2126"/>
                <a:ext cx="572" cy="25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18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新环路</a:t>
                </a:r>
              </a:p>
            </p:txBody>
          </p:sp>
          <p:sp>
            <p:nvSpPr>
              <p:cNvPr id="52250" name="Line 55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14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251" name="Line 56"/>
              <p:cNvSpPr>
                <a:spLocks noChangeShapeType="1"/>
              </p:cNvSpPr>
              <p:nvPr/>
            </p:nvSpPr>
            <p:spPr bwMode="auto">
              <a:xfrm flipH="1">
                <a:off x="2160" y="3744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42" name="Rectangle 57"/>
            <p:cNvSpPr>
              <a:spLocks noChangeArrowheads="1"/>
            </p:cNvSpPr>
            <p:nvPr/>
          </p:nvSpPr>
          <p:spPr bwMode="auto">
            <a:xfrm>
              <a:off x="1344" y="2784"/>
              <a:ext cx="96" cy="192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6" name="Text Box 58"/>
          <p:cNvSpPr txBox="1">
            <a:spLocks noChangeArrowheads="1"/>
          </p:cNvSpPr>
          <p:nvPr/>
        </p:nvSpPr>
        <p:spPr bwMode="auto">
          <a:xfrm>
            <a:off x="107950" y="646113"/>
            <a:ext cx="8840788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b="1"/>
              <a:t>  </a:t>
            </a:r>
            <a:r>
              <a:rPr lang="zh-CN" altLang="en-US" b="1"/>
              <a:t>通过报警帧确定故障点的下游，旁路上游端口；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  利用定位帧确定故障点的上游，旁路下游端口，形成新环路；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/>
              <a:t>  发送定位帧的结点获得令牌。</a:t>
            </a:r>
          </a:p>
        </p:txBody>
      </p:sp>
      <p:sp>
        <p:nvSpPr>
          <p:cNvPr id="1189947" name="Rectangle 59"/>
          <p:cNvSpPr>
            <a:spLocks noChangeArrowheads="1"/>
          </p:cNvSpPr>
          <p:nvPr/>
        </p:nvSpPr>
        <p:spPr bwMode="auto">
          <a:xfrm>
            <a:off x="228600" y="5445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38" name="Text Box 60"/>
          <p:cNvSpPr txBox="1">
            <a:spLocks noChangeArrowheads="1"/>
          </p:cNvSpPr>
          <p:nvPr/>
        </p:nvSpPr>
        <p:spPr bwMode="auto">
          <a:xfrm>
            <a:off x="323850" y="-1588"/>
            <a:ext cx="5362365" cy="493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） </a:t>
            </a:r>
            <a:r>
              <a:rPr lang="zh-CN" altLang="en-US" b="1" dirty="0">
                <a:solidFill>
                  <a:srgbClr val="FF0000"/>
                </a:solidFill>
              </a:rPr>
              <a:t>环路维护</a:t>
            </a:r>
            <a:r>
              <a:rPr lang="en-US" altLang="zh-CN" b="1" dirty="0">
                <a:solidFill>
                  <a:srgbClr val="FF0000"/>
                </a:solidFill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</a:rPr>
              <a:t>线路故障排除示意</a:t>
            </a:r>
          </a:p>
        </p:txBody>
      </p:sp>
      <p:sp>
        <p:nvSpPr>
          <p:cNvPr id="52239" name="Text Box 61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1189950" name="Text Box 62"/>
          <p:cNvSpPr txBox="1">
            <a:spLocks noChangeArrowheads="1"/>
          </p:cNvSpPr>
          <p:nvPr/>
        </p:nvSpPr>
        <p:spPr bwMode="auto">
          <a:xfrm>
            <a:off x="7432675" y="5084763"/>
            <a:ext cx="1409700" cy="45720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自愈环！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0" grpId="0" animBg="1"/>
      <p:bldP spid="1189930" grpId="0" animBg="1"/>
      <p:bldP spid="11899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438400" y="12192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FDDI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105400" y="12192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令牌环（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802.5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438400" y="17526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光纤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双绞线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105400" y="17526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屏蔽双绞线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09600" y="17526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传输媒体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438400" y="22860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楷体" pitchFamily="18" charset="-122"/>
                <a:ea typeface="楷体" pitchFamily="18" charset="-122"/>
              </a:rPr>
              <a:t>100Mbps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5105400" y="22860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宋体" pitchFamily="2" charset="-122"/>
              </a:rPr>
              <a:t>4Mbps</a:t>
            </a:r>
            <a:r>
              <a:rPr lang="zh-CN" altLang="en-US" b="1">
                <a:latin typeface="宋体" pitchFamily="2" charset="-122"/>
              </a:rPr>
              <a:t>或者</a:t>
            </a:r>
            <a:r>
              <a:rPr lang="en-US" altLang="zh-CN" b="1">
                <a:latin typeface="宋体" pitchFamily="2" charset="-122"/>
              </a:rPr>
              <a:t>16Mbps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609600" y="22860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传输速率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2438400" y="28194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宋体" pitchFamily="2" charset="-122"/>
              </a:rPr>
              <a:t>4b/5b</a:t>
            </a:r>
            <a:r>
              <a:rPr lang="zh-CN" altLang="en-US" b="1">
                <a:latin typeface="宋体" pitchFamily="2" charset="-122"/>
              </a:rPr>
              <a:t>编码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5105400" y="28194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差分曼彻斯特编码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609600" y="28194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传输编码</a:t>
            </a:r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2438400" y="33528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令牌传递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105400" y="33528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令牌传递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09600" y="33528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控制方式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2438400" y="38862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一个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105400" y="38862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一个</a:t>
            </a: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609600" y="38862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令牌个数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2438400" y="44196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发送后产生令牌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5105400" y="44196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回收后产生令牌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609600" y="44196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令牌产生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2438400" y="49530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多个帧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5105400" y="49530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一个帧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609600" y="49530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环路帧数</a:t>
            </a:r>
          </a:p>
        </p:txBody>
      </p:sp>
      <p:sp>
        <p:nvSpPr>
          <p:cNvPr id="50201" name="Rectangle 25"/>
          <p:cNvSpPr>
            <a:spLocks noChangeArrowheads="1"/>
          </p:cNvSpPr>
          <p:nvPr/>
        </p:nvSpPr>
        <p:spPr bwMode="auto">
          <a:xfrm>
            <a:off x="2438400" y="54864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定时令牌</a:t>
            </a:r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5105400" y="5486400"/>
            <a:ext cx="3429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宋体" pitchFamily="2" charset="-122"/>
              </a:rPr>
              <a:t>优先级预约</a:t>
            </a: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609600" y="54864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b="1">
                <a:latin typeface="楷体" pitchFamily="18" charset="-122"/>
                <a:ea typeface="楷体" pitchFamily="18" charset="-122"/>
              </a:rPr>
              <a:t>令牌协议</a:t>
            </a: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6200" y="76200"/>
            <a:ext cx="478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）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FDDI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和令牌环网的性能比较</a:t>
            </a:r>
          </a:p>
        </p:txBody>
      </p:sp>
      <p:sp>
        <p:nvSpPr>
          <p:cNvPr id="1185821" name="Rectangle 29"/>
          <p:cNvSpPr>
            <a:spLocks noChangeArrowheads="1"/>
          </p:cNvSpPr>
          <p:nvPr/>
        </p:nvSpPr>
        <p:spPr bwMode="auto">
          <a:xfrm>
            <a:off x="228600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206" name="Text Box 30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24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seunet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9144000" cy="630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25</a:t>
            </a:r>
            <a:endParaRPr lang="en-US" altLang="zh-CN" dirty="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52400" y="41275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东南大学校园网拓扑图</a:t>
            </a:r>
            <a:r>
              <a:rPr lang="en-US" altLang="zh-CN" b="1">
                <a:solidFill>
                  <a:schemeClr val="tx2"/>
                </a:solidFill>
              </a:rPr>
              <a:t>—1998</a:t>
            </a:r>
            <a:r>
              <a:rPr lang="zh-CN" altLang="en-US" b="1">
                <a:solidFill>
                  <a:schemeClr val="tx2"/>
                </a:solidFill>
              </a:rPr>
              <a:t>年</a:t>
            </a:r>
            <a:r>
              <a:rPr lang="en-US" altLang="zh-CN" b="1">
                <a:solidFill>
                  <a:schemeClr val="tx2"/>
                </a:solidFill>
              </a:rPr>
              <a:t>4</a:t>
            </a:r>
            <a:r>
              <a:rPr lang="zh-CN" altLang="en-US" b="1">
                <a:solidFill>
                  <a:schemeClr val="tx2"/>
                </a:solidFill>
              </a:rPr>
              <a:t>月</a:t>
            </a:r>
          </a:p>
        </p:txBody>
      </p:sp>
      <p:sp>
        <p:nvSpPr>
          <p:cNvPr id="1190917" name="Text Box 5"/>
          <p:cNvSpPr txBox="1">
            <a:spLocks noChangeArrowheads="1"/>
          </p:cNvSpPr>
          <p:nvPr/>
        </p:nvSpPr>
        <p:spPr bwMode="auto">
          <a:xfrm>
            <a:off x="1166813" y="1865313"/>
            <a:ext cx="6500812" cy="22828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作为第一个</a:t>
            </a:r>
            <a:r>
              <a:rPr lang="en-US" altLang="zh-CN" b="1"/>
              <a:t>100Mbps</a:t>
            </a:r>
            <a:r>
              <a:rPr lang="zh-CN" altLang="en-US" b="1"/>
              <a:t>的网络，</a:t>
            </a:r>
            <a:r>
              <a:rPr lang="en-US" altLang="zh-CN" b="1"/>
              <a:t>FDDI</a:t>
            </a:r>
            <a:r>
              <a:rPr lang="zh-CN" altLang="en-US" b="1"/>
              <a:t>曾经广泛应用于主干网，并通过</a:t>
            </a:r>
            <a:r>
              <a:rPr lang="en-US" altLang="zh-CN" b="1"/>
              <a:t>FDDI/</a:t>
            </a:r>
            <a:r>
              <a:rPr lang="zh-CN" altLang="en-US" b="1"/>
              <a:t>以太网网关扩散至端结点；</a:t>
            </a:r>
          </a:p>
          <a:p>
            <a:r>
              <a:rPr lang="zh-CN" altLang="en-US" b="1"/>
              <a:t>随着</a:t>
            </a:r>
            <a:r>
              <a:rPr lang="en-US" altLang="zh-CN" b="1"/>
              <a:t>1992</a:t>
            </a:r>
            <a:r>
              <a:rPr lang="zh-CN" altLang="en-US" b="1"/>
              <a:t>年</a:t>
            </a:r>
            <a:r>
              <a:rPr lang="en-US" altLang="zh-CN" b="1"/>
              <a:t>100Mbps</a:t>
            </a:r>
            <a:r>
              <a:rPr lang="zh-CN" altLang="en-US" b="1"/>
              <a:t>以太网问世（</a:t>
            </a:r>
            <a:r>
              <a:rPr lang="en-US" altLang="zh-CN" b="1"/>
              <a:t>1995</a:t>
            </a:r>
            <a:r>
              <a:rPr lang="zh-CN" altLang="en-US" b="1"/>
              <a:t>年高速以太网标准出台），</a:t>
            </a:r>
            <a:r>
              <a:rPr lang="en-US" altLang="zh-CN" b="1"/>
              <a:t>FDDI</a:t>
            </a:r>
            <a:r>
              <a:rPr lang="zh-CN" altLang="en-US" b="1"/>
              <a:t>的优势渐弱，以至于</a:t>
            </a:r>
            <a:r>
              <a:rPr lang="en-US" altLang="zh-CN" b="1"/>
              <a:t>…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00563" y="4114800"/>
            <a:ext cx="4267200" cy="2438400"/>
            <a:chOff x="192" y="2592"/>
            <a:chExt cx="2688" cy="1536"/>
          </a:xfrm>
        </p:grpSpPr>
        <p:sp>
          <p:nvSpPr>
            <p:cNvPr id="1193987" name="Line 3"/>
            <p:cNvSpPr>
              <a:spLocks noChangeShapeType="1"/>
            </p:cNvSpPr>
            <p:nvPr/>
          </p:nvSpPr>
          <p:spPr bwMode="auto">
            <a:xfrm>
              <a:off x="2880" y="2784"/>
              <a:ext cx="0" cy="96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88" name="Rectangle 4"/>
            <p:cNvSpPr>
              <a:spLocks noChangeArrowheads="1"/>
            </p:cNvSpPr>
            <p:nvPr/>
          </p:nvSpPr>
          <p:spPr bwMode="auto">
            <a:xfrm>
              <a:off x="192" y="3120"/>
              <a:ext cx="432" cy="384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989" name="Rectangle 5"/>
            <p:cNvSpPr>
              <a:spLocks noChangeArrowheads="1"/>
            </p:cNvSpPr>
            <p:nvPr/>
          </p:nvSpPr>
          <p:spPr bwMode="auto">
            <a:xfrm>
              <a:off x="2256" y="3120"/>
              <a:ext cx="432" cy="384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990" name="Rectangle 6"/>
            <p:cNvSpPr>
              <a:spLocks noChangeArrowheads="1"/>
            </p:cNvSpPr>
            <p:nvPr/>
          </p:nvSpPr>
          <p:spPr bwMode="auto">
            <a:xfrm>
              <a:off x="1200" y="3792"/>
              <a:ext cx="432" cy="33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991" name="Rectangle 7"/>
            <p:cNvSpPr>
              <a:spLocks noChangeArrowheads="1"/>
            </p:cNvSpPr>
            <p:nvPr/>
          </p:nvSpPr>
          <p:spPr bwMode="auto">
            <a:xfrm>
              <a:off x="1200" y="2592"/>
              <a:ext cx="432" cy="33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992" name="Oval 8"/>
            <p:cNvSpPr>
              <a:spLocks noChangeArrowheads="1"/>
            </p:cNvSpPr>
            <p:nvPr/>
          </p:nvSpPr>
          <p:spPr bwMode="auto">
            <a:xfrm>
              <a:off x="295" y="2688"/>
              <a:ext cx="2304" cy="134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993" name="Oval 9"/>
            <p:cNvSpPr>
              <a:spLocks noChangeArrowheads="1"/>
            </p:cNvSpPr>
            <p:nvPr/>
          </p:nvSpPr>
          <p:spPr bwMode="auto">
            <a:xfrm>
              <a:off x="480" y="2832"/>
              <a:ext cx="1920" cy="105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3994" name="Line 10"/>
            <p:cNvSpPr>
              <a:spLocks noChangeShapeType="1"/>
            </p:cNvSpPr>
            <p:nvPr/>
          </p:nvSpPr>
          <p:spPr bwMode="auto">
            <a:xfrm>
              <a:off x="1344" y="2688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95" name="Line 11"/>
            <p:cNvSpPr>
              <a:spLocks noChangeShapeType="1"/>
            </p:cNvSpPr>
            <p:nvPr/>
          </p:nvSpPr>
          <p:spPr bwMode="auto">
            <a:xfrm>
              <a:off x="1392" y="3888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96" name="Line 12"/>
            <p:cNvSpPr>
              <a:spLocks noChangeShapeType="1"/>
            </p:cNvSpPr>
            <p:nvPr/>
          </p:nvSpPr>
          <p:spPr bwMode="auto">
            <a:xfrm>
              <a:off x="288" y="331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97" name="Line 13"/>
            <p:cNvSpPr>
              <a:spLocks noChangeShapeType="1"/>
            </p:cNvSpPr>
            <p:nvPr/>
          </p:nvSpPr>
          <p:spPr bwMode="auto">
            <a:xfrm>
              <a:off x="2400" y="331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98" name="Line 14"/>
            <p:cNvSpPr>
              <a:spLocks noChangeShapeType="1"/>
            </p:cNvSpPr>
            <p:nvPr/>
          </p:nvSpPr>
          <p:spPr bwMode="auto">
            <a:xfrm>
              <a:off x="720" y="2832"/>
              <a:ext cx="9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3999" name="Line 15"/>
            <p:cNvSpPr>
              <a:spLocks noChangeShapeType="1"/>
            </p:cNvSpPr>
            <p:nvPr/>
          </p:nvSpPr>
          <p:spPr bwMode="auto">
            <a:xfrm>
              <a:off x="912" y="2736"/>
              <a:ext cx="9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0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48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1" name="Line 17"/>
            <p:cNvSpPr>
              <a:spLocks noChangeShapeType="1"/>
            </p:cNvSpPr>
            <p:nvPr/>
          </p:nvSpPr>
          <p:spPr bwMode="auto">
            <a:xfrm>
              <a:off x="1584" y="3840"/>
              <a:ext cx="4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2" name="Line 18"/>
            <p:cNvSpPr>
              <a:spLocks noChangeShapeType="1"/>
            </p:cNvSpPr>
            <p:nvPr/>
          </p:nvSpPr>
          <p:spPr bwMode="auto">
            <a:xfrm>
              <a:off x="1824" y="3792"/>
              <a:ext cx="48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3" name="Line 19"/>
            <p:cNvSpPr>
              <a:spLocks noChangeShapeType="1"/>
            </p:cNvSpPr>
            <p:nvPr/>
          </p:nvSpPr>
          <p:spPr bwMode="auto">
            <a:xfrm flipV="1">
              <a:off x="1824" y="2736"/>
              <a:ext cx="48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4" name="Line 20"/>
            <p:cNvSpPr>
              <a:spLocks noChangeShapeType="1"/>
            </p:cNvSpPr>
            <p:nvPr/>
          </p:nvSpPr>
          <p:spPr bwMode="auto">
            <a:xfrm flipV="1">
              <a:off x="2016" y="2784"/>
              <a:ext cx="48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5" name="Line 21"/>
            <p:cNvSpPr>
              <a:spLocks noChangeShapeType="1"/>
            </p:cNvSpPr>
            <p:nvPr/>
          </p:nvSpPr>
          <p:spPr bwMode="auto">
            <a:xfrm flipV="1">
              <a:off x="2160" y="2880"/>
              <a:ext cx="9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6" name="Line 22"/>
            <p:cNvSpPr>
              <a:spLocks noChangeShapeType="1"/>
            </p:cNvSpPr>
            <p:nvPr/>
          </p:nvSpPr>
          <p:spPr bwMode="auto">
            <a:xfrm flipV="1">
              <a:off x="1200" y="3840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7" name="Line 23"/>
            <p:cNvSpPr>
              <a:spLocks noChangeShapeType="1"/>
            </p:cNvSpPr>
            <p:nvPr/>
          </p:nvSpPr>
          <p:spPr bwMode="auto">
            <a:xfrm flipV="1">
              <a:off x="960" y="3840"/>
              <a:ext cx="48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8" name="Line 24"/>
            <p:cNvSpPr>
              <a:spLocks noChangeShapeType="1"/>
            </p:cNvSpPr>
            <p:nvPr/>
          </p:nvSpPr>
          <p:spPr bwMode="auto">
            <a:xfrm flipH="1">
              <a:off x="768" y="3744"/>
              <a:ext cx="9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09" name="Line 25"/>
            <p:cNvSpPr>
              <a:spLocks noChangeShapeType="1"/>
            </p:cNvSpPr>
            <p:nvPr/>
          </p:nvSpPr>
          <p:spPr bwMode="auto">
            <a:xfrm flipH="1">
              <a:off x="576" y="3648"/>
              <a:ext cx="9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0" name="Line 26"/>
            <p:cNvSpPr>
              <a:spLocks noChangeShapeType="1"/>
            </p:cNvSpPr>
            <p:nvPr/>
          </p:nvSpPr>
          <p:spPr bwMode="auto">
            <a:xfrm flipH="1">
              <a:off x="384" y="3504"/>
              <a:ext cx="144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1" name="Line 27"/>
            <p:cNvSpPr>
              <a:spLocks noChangeShapeType="1"/>
            </p:cNvSpPr>
            <p:nvPr/>
          </p:nvSpPr>
          <p:spPr bwMode="auto">
            <a:xfrm>
              <a:off x="2016" y="3792"/>
              <a:ext cx="48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2" name="Line 28"/>
            <p:cNvSpPr>
              <a:spLocks noChangeShapeType="1"/>
            </p:cNvSpPr>
            <p:nvPr/>
          </p:nvSpPr>
          <p:spPr bwMode="auto">
            <a:xfrm>
              <a:off x="2160" y="3696"/>
              <a:ext cx="9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3" name="Line 29"/>
            <p:cNvSpPr>
              <a:spLocks noChangeShapeType="1"/>
            </p:cNvSpPr>
            <p:nvPr/>
          </p:nvSpPr>
          <p:spPr bwMode="auto">
            <a:xfrm>
              <a:off x="2304" y="3600"/>
              <a:ext cx="144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4" name="Line 30"/>
            <p:cNvSpPr>
              <a:spLocks noChangeShapeType="1"/>
            </p:cNvSpPr>
            <p:nvPr/>
          </p:nvSpPr>
          <p:spPr bwMode="auto">
            <a:xfrm flipH="1">
              <a:off x="2256" y="2976"/>
              <a:ext cx="144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5" name="Line 31"/>
            <p:cNvSpPr>
              <a:spLocks noChangeShapeType="1"/>
            </p:cNvSpPr>
            <p:nvPr/>
          </p:nvSpPr>
          <p:spPr bwMode="auto">
            <a:xfrm flipH="1">
              <a:off x="2352" y="3120"/>
              <a:ext cx="144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6" name="Line 32"/>
            <p:cNvSpPr>
              <a:spLocks noChangeShapeType="1"/>
            </p:cNvSpPr>
            <p:nvPr/>
          </p:nvSpPr>
          <p:spPr bwMode="auto">
            <a:xfrm>
              <a:off x="528" y="2928"/>
              <a:ext cx="144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7" name="Line 33"/>
            <p:cNvSpPr>
              <a:spLocks noChangeShapeType="1"/>
            </p:cNvSpPr>
            <p:nvPr/>
          </p:nvSpPr>
          <p:spPr bwMode="auto">
            <a:xfrm>
              <a:off x="384" y="3072"/>
              <a:ext cx="144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8" name="Line 34"/>
            <p:cNvSpPr>
              <a:spLocks noChangeShapeType="1"/>
            </p:cNvSpPr>
            <p:nvPr/>
          </p:nvSpPr>
          <p:spPr bwMode="auto">
            <a:xfrm>
              <a:off x="2352" y="3456"/>
              <a:ext cx="192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19" name="Line 35"/>
            <p:cNvSpPr>
              <a:spLocks noChangeShapeType="1"/>
            </p:cNvSpPr>
            <p:nvPr/>
          </p:nvSpPr>
          <p:spPr bwMode="auto">
            <a:xfrm flipV="1">
              <a:off x="1680" y="2688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20" name="Line 36"/>
            <p:cNvSpPr>
              <a:spLocks noChangeShapeType="1"/>
            </p:cNvSpPr>
            <p:nvPr/>
          </p:nvSpPr>
          <p:spPr bwMode="auto">
            <a:xfrm flipV="1">
              <a:off x="1536" y="2688"/>
              <a:ext cx="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21" name="Freeform 37"/>
            <p:cNvSpPr>
              <a:spLocks/>
            </p:cNvSpPr>
            <p:nvPr/>
          </p:nvSpPr>
          <p:spPr bwMode="auto">
            <a:xfrm>
              <a:off x="1728" y="2928"/>
              <a:ext cx="33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44"/>
                </a:cxn>
              </a:cxnLst>
              <a:rect l="0" t="0" r="r" b="b"/>
              <a:pathLst>
                <a:path w="336" h="144">
                  <a:moveTo>
                    <a:pt x="0" y="0"/>
                  </a:moveTo>
                  <a:cubicBezTo>
                    <a:pt x="68" y="12"/>
                    <a:pt x="136" y="24"/>
                    <a:pt x="192" y="48"/>
                  </a:cubicBezTo>
                  <a:cubicBezTo>
                    <a:pt x="248" y="72"/>
                    <a:pt x="292" y="108"/>
                    <a:pt x="336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4022" name="Text Box 38"/>
          <p:cNvSpPr txBox="1">
            <a:spLocks noChangeArrowheads="1"/>
          </p:cNvSpPr>
          <p:nvPr/>
        </p:nvSpPr>
        <p:spPr bwMode="auto">
          <a:xfrm>
            <a:off x="228600" y="692150"/>
            <a:ext cx="8686800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</a:rPr>
              <a:t>（</a:t>
            </a:r>
            <a:r>
              <a:rPr lang="en-US" altLang="zh-CN" sz="2800" b="1" dirty="0">
                <a:latin typeface="宋体" charset="-122"/>
              </a:rPr>
              <a:t>1</a:t>
            </a:r>
            <a:r>
              <a:rPr lang="zh-CN" altLang="en-US" sz="2800" b="1" dirty="0">
                <a:latin typeface="宋体" charset="-122"/>
              </a:rPr>
              <a:t>） 基本原理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</a:rPr>
              <a:t>环形网的基本特征：利用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转发器（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RPU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）</a:t>
            </a:r>
            <a:r>
              <a:rPr lang="zh-CN" altLang="en-US" sz="2800" b="1" dirty="0">
                <a:latin typeface="宋体" charset="-122"/>
              </a:rPr>
              <a:t>附接传输媒体的方法形成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环路</a:t>
            </a:r>
            <a:r>
              <a:rPr lang="zh-CN" altLang="en-US" sz="2800" b="1" dirty="0">
                <a:latin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</a:rPr>
              <a:t>由于数据在媒体上的传输，以及经过转发器的处理具有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延时</a:t>
            </a:r>
            <a:r>
              <a:rPr lang="zh-CN" altLang="en-US" sz="2800" b="1" dirty="0">
                <a:latin typeface="宋体" charset="-122"/>
              </a:rPr>
              <a:t>的特征，整个环路可以被视为等效的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循环移位寄存器</a:t>
            </a:r>
            <a:r>
              <a:rPr lang="zh-CN" altLang="en-US" sz="2800" b="1" dirty="0">
                <a:latin typeface="宋体" charset="-122"/>
              </a:rPr>
              <a:t>，数据在环路中的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传输过程</a:t>
            </a:r>
            <a:r>
              <a:rPr lang="zh-CN" altLang="en-US" sz="2800" b="1" dirty="0">
                <a:latin typeface="宋体" charset="-122"/>
              </a:rPr>
              <a:t>可以视为数据在该移位寄存器中的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移位操作</a:t>
            </a:r>
            <a:r>
              <a:rPr lang="zh-CN" altLang="en-US" sz="2800" b="1" dirty="0">
                <a:latin typeface="宋体" charset="-122"/>
              </a:rPr>
              <a:t>过程。</a:t>
            </a:r>
            <a:endParaRPr lang="zh-CN" altLang="en-US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11188" y="3946525"/>
            <a:ext cx="3263900" cy="2867025"/>
            <a:chOff x="3214" y="2418"/>
            <a:chExt cx="2056" cy="1806"/>
          </a:xfrm>
        </p:grpSpPr>
        <p:sp>
          <p:nvSpPr>
            <p:cNvPr id="1194024" name="Oval 40"/>
            <p:cNvSpPr>
              <a:spLocks noChangeArrowheads="1"/>
            </p:cNvSpPr>
            <p:nvPr/>
          </p:nvSpPr>
          <p:spPr bwMode="auto">
            <a:xfrm>
              <a:off x="3696" y="2886"/>
              <a:ext cx="1061" cy="92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25" name="Rectangle 41"/>
            <p:cNvSpPr>
              <a:spLocks noChangeArrowheads="1"/>
            </p:cNvSpPr>
            <p:nvPr/>
          </p:nvSpPr>
          <p:spPr bwMode="auto">
            <a:xfrm>
              <a:off x="3598" y="323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26" name="Rectangle 42"/>
            <p:cNvSpPr>
              <a:spLocks noChangeArrowheads="1"/>
            </p:cNvSpPr>
            <p:nvPr/>
          </p:nvSpPr>
          <p:spPr bwMode="auto">
            <a:xfrm>
              <a:off x="4694" y="323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27" name="Rectangle 43"/>
            <p:cNvSpPr>
              <a:spLocks noChangeArrowheads="1"/>
            </p:cNvSpPr>
            <p:nvPr/>
          </p:nvSpPr>
          <p:spPr bwMode="auto">
            <a:xfrm>
              <a:off x="4176" y="3744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28" name="Rectangle 44"/>
            <p:cNvSpPr>
              <a:spLocks noChangeArrowheads="1"/>
            </p:cNvSpPr>
            <p:nvPr/>
          </p:nvSpPr>
          <p:spPr bwMode="auto">
            <a:xfrm>
              <a:off x="4128" y="2787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29" name="Line 45"/>
            <p:cNvSpPr>
              <a:spLocks noChangeShapeType="1"/>
            </p:cNvSpPr>
            <p:nvPr/>
          </p:nvSpPr>
          <p:spPr bwMode="auto">
            <a:xfrm>
              <a:off x="3454" y="3235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0" name="Line 46"/>
            <p:cNvSpPr>
              <a:spLocks noChangeShapeType="1"/>
            </p:cNvSpPr>
            <p:nvPr/>
          </p:nvSpPr>
          <p:spPr bwMode="auto">
            <a:xfrm>
              <a:off x="3454" y="337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1" name="Line 47"/>
            <p:cNvSpPr>
              <a:spLocks noChangeShapeType="1"/>
            </p:cNvSpPr>
            <p:nvPr/>
          </p:nvSpPr>
          <p:spPr bwMode="auto">
            <a:xfrm>
              <a:off x="4742" y="323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2" name="Line 48"/>
            <p:cNvSpPr>
              <a:spLocks noChangeShapeType="1"/>
            </p:cNvSpPr>
            <p:nvPr/>
          </p:nvSpPr>
          <p:spPr bwMode="auto">
            <a:xfrm>
              <a:off x="4742" y="338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3" name="Line 49"/>
            <p:cNvSpPr>
              <a:spLocks noChangeShapeType="1"/>
            </p:cNvSpPr>
            <p:nvPr/>
          </p:nvSpPr>
          <p:spPr bwMode="auto">
            <a:xfrm rot="16200000" flipH="1">
              <a:off x="4056" y="3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4" name="Line 50"/>
            <p:cNvSpPr>
              <a:spLocks noChangeShapeType="1"/>
            </p:cNvSpPr>
            <p:nvPr/>
          </p:nvSpPr>
          <p:spPr bwMode="auto">
            <a:xfrm rot="16200000" flipV="1">
              <a:off x="4200" y="391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5" name="Line 51"/>
            <p:cNvSpPr>
              <a:spLocks noChangeShapeType="1"/>
            </p:cNvSpPr>
            <p:nvPr/>
          </p:nvSpPr>
          <p:spPr bwMode="auto">
            <a:xfrm rot="16200000" flipH="1">
              <a:off x="4008" y="276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36" name="Line 52"/>
            <p:cNvSpPr>
              <a:spLocks noChangeShapeType="1"/>
            </p:cNvSpPr>
            <p:nvPr/>
          </p:nvSpPr>
          <p:spPr bwMode="auto">
            <a:xfrm rot="16200000" flipV="1">
              <a:off x="4152" y="276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194037" name="Picture 5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2" y="2418"/>
              <a:ext cx="336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194038" name="Picture 5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28" y="3999"/>
              <a:ext cx="336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194039" name="Picture 5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34" y="3190"/>
              <a:ext cx="336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pic>
          <p:nvPicPr>
            <p:cNvPr id="1194040" name="Picture 5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4" y="3202"/>
              <a:ext cx="336" cy="2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1194041" name="Rectangle 57"/>
            <p:cNvSpPr>
              <a:spLocks noChangeArrowheads="1"/>
            </p:cNvSpPr>
            <p:nvPr/>
          </p:nvSpPr>
          <p:spPr bwMode="auto">
            <a:xfrm>
              <a:off x="3598" y="3187"/>
              <a:ext cx="14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42" name="Rectangle 58"/>
            <p:cNvSpPr>
              <a:spLocks noChangeArrowheads="1"/>
            </p:cNvSpPr>
            <p:nvPr/>
          </p:nvSpPr>
          <p:spPr bwMode="auto">
            <a:xfrm>
              <a:off x="4694" y="3190"/>
              <a:ext cx="14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43" name="Rectangle 59"/>
            <p:cNvSpPr>
              <a:spLocks noChangeArrowheads="1"/>
            </p:cNvSpPr>
            <p:nvPr/>
          </p:nvSpPr>
          <p:spPr bwMode="auto">
            <a:xfrm rot="-5400000">
              <a:off x="4176" y="3696"/>
              <a:ext cx="14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44" name="Rectangle 60"/>
            <p:cNvSpPr>
              <a:spLocks noChangeArrowheads="1"/>
            </p:cNvSpPr>
            <p:nvPr/>
          </p:nvSpPr>
          <p:spPr bwMode="auto">
            <a:xfrm rot="-5400000">
              <a:off x="4128" y="2739"/>
              <a:ext cx="144" cy="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4045" name="Freeform 61"/>
            <p:cNvSpPr>
              <a:spLocks/>
            </p:cNvSpPr>
            <p:nvPr/>
          </p:nvSpPr>
          <p:spPr bwMode="auto">
            <a:xfrm>
              <a:off x="4286" y="3009"/>
              <a:ext cx="33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44"/>
                </a:cxn>
              </a:cxnLst>
              <a:rect l="0" t="0" r="r" b="b"/>
              <a:pathLst>
                <a:path w="336" h="144">
                  <a:moveTo>
                    <a:pt x="0" y="0"/>
                  </a:moveTo>
                  <a:cubicBezTo>
                    <a:pt x="68" y="12"/>
                    <a:pt x="136" y="24"/>
                    <a:pt x="192" y="48"/>
                  </a:cubicBezTo>
                  <a:cubicBezTo>
                    <a:pt x="248" y="72"/>
                    <a:pt x="292" y="108"/>
                    <a:pt x="336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046" name="Text Box 62"/>
            <p:cNvSpPr txBox="1">
              <a:spLocks noChangeArrowheads="1"/>
            </p:cNvSpPr>
            <p:nvPr/>
          </p:nvSpPr>
          <p:spPr bwMode="auto">
            <a:xfrm>
              <a:off x="3738" y="3199"/>
              <a:ext cx="4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RPU</a:t>
              </a:r>
            </a:p>
          </p:txBody>
        </p:sp>
      </p:grpSp>
      <p:sp>
        <p:nvSpPr>
          <p:cNvPr id="1194047" name="Rectangle 63"/>
          <p:cNvSpPr>
            <a:spLocks noChangeArrowheads="1"/>
          </p:cNvSpPr>
          <p:nvPr/>
        </p:nvSpPr>
        <p:spPr bwMode="auto">
          <a:xfrm>
            <a:off x="228600" y="6207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4048" name="Text Box 64"/>
          <p:cNvSpPr txBox="1">
            <a:spLocks noChangeArrowheads="1"/>
          </p:cNvSpPr>
          <p:nvPr/>
        </p:nvSpPr>
        <p:spPr bwMode="auto">
          <a:xfrm>
            <a:off x="206375" y="115888"/>
            <a:ext cx="7966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宋体" charset="-122"/>
              </a:rPr>
              <a:t>4.4.7  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时间片环（也称时隙环</a:t>
            </a:r>
            <a:r>
              <a:rPr lang="zh-CN" altLang="en-US" sz="2800" b="1" dirty="0">
                <a:latin typeface="宋体" charset="-122"/>
              </a:rPr>
              <a:t>，</a:t>
            </a:r>
            <a:r>
              <a:rPr lang="en-US" altLang="zh-CN" sz="2800" b="1" dirty="0">
                <a:latin typeface="宋体" charset="-122"/>
              </a:rPr>
              <a:t>802.7</a:t>
            </a:r>
            <a:r>
              <a:rPr lang="zh-CN" altLang="en-US" sz="2800" b="1" dirty="0">
                <a:latin typeface="宋体" charset="-122"/>
              </a:rPr>
              <a:t>）</a:t>
            </a:r>
          </a:p>
        </p:txBody>
      </p:sp>
      <p:sp>
        <p:nvSpPr>
          <p:cNvPr id="1194049" name="Text Box 65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Text Box 2"/>
          <p:cNvSpPr txBox="1">
            <a:spLocks noChangeArrowheads="1"/>
          </p:cNvSpPr>
          <p:nvPr/>
        </p:nvSpPr>
        <p:spPr bwMode="auto">
          <a:xfrm>
            <a:off x="109538" y="684213"/>
            <a:ext cx="9034462" cy="570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循环移位寄存器的位数＝（电信号传播延迟（</a:t>
            </a:r>
            <a:r>
              <a:rPr lang="en-US" altLang="zh-CN" sz="2800" b="1">
                <a:latin typeface="宋体" charset="-122"/>
              </a:rPr>
              <a:t>5us/km</a:t>
            </a:r>
            <a:r>
              <a:rPr lang="zh-CN" altLang="en-US" sz="2800" b="1">
                <a:latin typeface="宋体" charset="-122"/>
              </a:rPr>
              <a:t>）</a:t>
            </a:r>
            <a:r>
              <a:rPr lang="en-US" altLang="zh-CN" sz="2800" b="1">
                <a:latin typeface="宋体" charset="-122"/>
              </a:rPr>
              <a:t>×</a:t>
            </a:r>
            <a:r>
              <a:rPr lang="zh-CN" altLang="en-US" sz="2800" b="1">
                <a:latin typeface="宋体" charset="-122"/>
              </a:rPr>
              <a:t>传输媒体长度＋转发器延时）</a:t>
            </a:r>
            <a:r>
              <a:rPr lang="en-US" altLang="zh-CN" sz="2800" b="1">
                <a:latin typeface="宋体" charset="-122"/>
              </a:rPr>
              <a:t>×</a:t>
            </a:r>
            <a:r>
              <a:rPr lang="zh-CN" altLang="en-US" sz="2800" b="1">
                <a:latin typeface="宋体" charset="-122"/>
              </a:rPr>
              <a:t>数据传输速率。</a:t>
            </a:r>
          </a:p>
          <a:p>
            <a:pPr>
              <a:spcBef>
                <a:spcPct val="20000"/>
              </a:spcBef>
            </a:pPr>
            <a:endParaRPr lang="zh-CN" altLang="en-US" sz="1800" b="1">
              <a:latin typeface="宋体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例如：</a:t>
            </a:r>
            <a:r>
              <a:rPr lang="en-US" altLang="zh-CN" sz="2800" b="1">
                <a:latin typeface="宋体" charset="-122"/>
              </a:rPr>
              <a:t>100</a:t>
            </a:r>
            <a:r>
              <a:rPr lang="zh-CN" altLang="en-US" sz="2800" b="1">
                <a:latin typeface="宋体" charset="-122"/>
              </a:rPr>
              <a:t>个结点组成的环路，结点间距为</a:t>
            </a:r>
            <a:r>
              <a:rPr lang="en-US" altLang="zh-CN" sz="2800" b="1">
                <a:latin typeface="宋体" charset="-122"/>
              </a:rPr>
              <a:t>100</a:t>
            </a:r>
            <a:r>
              <a:rPr lang="zh-CN" altLang="en-US" sz="2800" b="1">
                <a:latin typeface="宋体" charset="-122"/>
              </a:rPr>
              <a:t>米，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 若：转发器的处理延时为</a:t>
            </a:r>
            <a:r>
              <a:rPr lang="en-US" altLang="zh-CN" sz="2800" b="1">
                <a:latin typeface="宋体" charset="-122"/>
              </a:rPr>
              <a:t>2us</a:t>
            </a:r>
            <a:r>
              <a:rPr lang="zh-CN" altLang="en-US" sz="2800" b="1">
                <a:latin typeface="宋体" charset="-122"/>
              </a:rPr>
              <a:t>（产品的性能特性），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     网络传输速率设计为</a:t>
            </a:r>
            <a:r>
              <a:rPr lang="en-US" altLang="zh-CN" sz="2800" b="1">
                <a:latin typeface="宋体" charset="-122"/>
              </a:rPr>
              <a:t>10Mbps</a:t>
            </a:r>
            <a:r>
              <a:rPr lang="zh-CN" altLang="en-US" sz="2800" b="1">
                <a:latin typeface="宋体" charset="-122"/>
              </a:rPr>
              <a:t>（等价于</a:t>
            </a:r>
            <a:r>
              <a:rPr lang="en-US" altLang="zh-CN" sz="2800" b="1">
                <a:latin typeface="宋体" charset="-122"/>
              </a:rPr>
              <a:t>10b/us</a:t>
            </a:r>
            <a:r>
              <a:rPr lang="zh-CN" altLang="en-US" sz="2800" b="1">
                <a:latin typeface="宋体" charset="-122"/>
              </a:rPr>
              <a:t>），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     则整个环路等价于</a:t>
            </a:r>
            <a:r>
              <a:rPr lang="en-US" altLang="zh-CN" sz="2800" b="1">
                <a:latin typeface="宋体" charset="-122"/>
              </a:rPr>
              <a:t>2500</a:t>
            </a:r>
            <a:r>
              <a:rPr lang="zh-CN" altLang="en-US" sz="2800" b="1">
                <a:latin typeface="宋体" charset="-122"/>
              </a:rPr>
              <a:t>位的循环移位寄存器，</a:t>
            </a:r>
          </a:p>
          <a:p>
            <a:pPr>
              <a:spcBef>
                <a:spcPct val="20000"/>
              </a:spcBef>
            </a:pPr>
            <a:endParaRPr lang="zh-CN" altLang="en-US" sz="1400" b="1">
              <a:latin typeface="宋体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 </a:t>
            </a:r>
            <a:r>
              <a:rPr lang="en-US" altLang="zh-CN" b="1">
                <a:latin typeface="宋体" charset="-122"/>
              </a:rPr>
              <a:t>100</a:t>
            </a:r>
            <a:r>
              <a:rPr lang="zh-CN" altLang="en-US" b="1">
                <a:latin typeface="宋体" charset="-122"/>
              </a:rPr>
              <a:t>个转发器总延时：   </a:t>
            </a:r>
            <a:r>
              <a:rPr lang="en-US" altLang="zh-CN" b="1">
                <a:latin typeface="宋体" charset="-122"/>
              </a:rPr>
              <a:t>100×2us</a:t>
            </a:r>
            <a:r>
              <a:rPr lang="zh-CN" altLang="en-US" b="1">
                <a:latin typeface="宋体" charset="-122"/>
              </a:rPr>
              <a:t>＝</a:t>
            </a:r>
            <a:r>
              <a:rPr lang="en-US" altLang="zh-CN" b="1">
                <a:latin typeface="宋体" charset="-122"/>
              </a:rPr>
              <a:t>200us</a:t>
            </a:r>
            <a:r>
              <a:rPr lang="zh-CN" altLang="en-US" b="1">
                <a:latin typeface="宋体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</a:t>
            </a:r>
            <a:r>
              <a:rPr lang="en-US" altLang="zh-CN" b="1">
                <a:latin typeface="宋体" charset="-122"/>
              </a:rPr>
              <a:t>100</a:t>
            </a:r>
            <a:r>
              <a:rPr lang="zh-CN" altLang="en-US" b="1">
                <a:latin typeface="宋体" charset="-122"/>
              </a:rPr>
              <a:t>段线路传输总延时：</a:t>
            </a:r>
          </a:p>
          <a:p>
            <a:r>
              <a:rPr lang="zh-CN" altLang="en-US" b="1">
                <a:latin typeface="宋体" charset="-122"/>
              </a:rPr>
              <a:t>         </a:t>
            </a:r>
            <a:r>
              <a:rPr lang="en-US" altLang="zh-CN" b="1">
                <a:latin typeface="宋体" charset="-122"/>
              </a:rPr>
              <a:t>100</a:t>
            </a:r>
            <a:r>
              <a:rPr lang="zh-CN" altLang="en-US" b="1">
                <a:latin typeface="宋体" charset="-122"/>
              </a:rPr>
              <a:t>米</a:t>
            </a:r>
            <a:r>
              <a:rPr lang="en-US" altLang="zh-CN" b="1">
                <a:latin typeface="宋体" charset="-122"/>
              </a:rPr>
              <a:t>×100</a:t>
            </a:r>
            <a:r>
              <a:rPr lang="zh-CN" altLang="en-US" b="1">
                <a:latin typeface="宋体" charset="-122"/>
              </a:rPr>
              <a:t>段＝</a:t>
            </a:r>
            <a:r>
              <a:rPr lang="en-US" altLang="zh-CN" b="1">
                <a:latin typeface="宋体" charset="-122"/>
              </a:rPr>
              <a:t>10000</a:t>
            </a:r>
            <a:r>
              <a:rPr lang="zh-CN" altLang="en-US" b="1">
                <a:latin typeface="宋体" charset="-122"/>
              </a:rPr>
              <a:t>米（延时</a:t>
            </a:r>
            <a:r>
              <a:rPr lang="en-US" altLang="zh-CN" b="1">
                <a:latin typeface="宋体" charset="-122"/>
              </a:rPr>
              <a:t>50us</a:t>
            </a:r>
            <a:r>
              <a:rPr lang="zh-CN" altLang="en-US" b="1">
                <a:latin typeface="宋体" charset="-122"/>
              </a:rPr>
              <a:t>）；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环路等效的循环移位寄存器： </a:t>
            </a:r>
          </a:p>
          <a:p>
            <a:r>
              <a:rPr lang="zh-CN" altLang="en-US" b="1">
                <a:latin typeface="宋体" charset="-122"/>
              </a:rPr>
              <a:t>       （</a:t>
            </a:r>
            <a:r>
              <a:rPr lang="en-US" altLang="zh-CN" b="1">
                <a:latin typeface="宋体" charset="-122"/>
              </a:rPr>
              <a:t>200</a:t>
            </a:r>
            <a:r>
              <a:rPr lang="zh-CN" altLang="en-US" b="1">
                <a:latin typeface="宋体" charset="-122"/>
              </a:rPr>
              <a:t>＋</a:t>
            </a:r>
            <a:r>
              <a:rPr lang="en-US" altLang="zh-CN" b="1">
                <a:latin typeface="宋体" charset="-122"/>
              </a:rPr>
              <a:t>50</a:t>
            </a:r>
            <a:r>
              <a:rPr lang="zh-CN" altLang="en-US" b="1">
                <a:latin typeface="宋体" charset="-122"/>
              </a:rPr>
              <a:t>）</a:t>
            </a:r>
            <a:r>
              <a:rPr lang="en-US" altLang="zh-CN" b="1">
                <a:latin typeface="宋体" charset="-122"/>
              </a:rPr>
              <a:t>us×10b/us</a:t>
            </a:r>
            <a:r>
              <a:rPr lang="zh-CN" altLang="en-US" b="1">
                <a:latin typeface="宋体" charset="-122"/>
              </a:rPr>
              <a:t>＝</a:t>
            </a:r>
            <a:r>
              <a:rPr lang="en-US" altLang="zh-CN" b="1">
                <a:latin typeface="宋体" charset="-122"/>
              </a:rPr>
              <a:t>2500b</a:t>
            </a:r>
            <a:r>
              <a:rPr lang="zh-CN" altLang="en-US" b="1">
                <a:latin typeface="宋体" charset="-122"/>
              </a:rPr>
              <a:t>。</a:t>
            </a:r>
          </a:p>
        </p:txBody>
      </p:sp>
      <p:sp>
        <p:nvSpPr>
          <p:cNvPr id="1195011" name="Rectangle 3"/>
          <p:cNvSpPr>
            <a:spLocks noChangeArrowheads="1"/>
          </p:cNvSpPr>
          <p:nvPr/>
        </p:nvSpPr>
        <p:spPr bwMode="auto">
          <a:xfrm>
            <a:off x="228600" y="549275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5012" name="Text Box 4"/>
          <p:cNvSpPr txBox="1">
            <a:spLocks noChangeArrowheads="1"/>
          </p:cNvSpPr>
          <p:nvPr/>
        </p:nvSpPr>
        <p:spPr bwMode="auto">
          <a:xfrm>
            <a:off x="107950" y="2698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charset="-122"/>
              </a:rPr>
              <a:t>位数估算：</a:t>
            </a:r>
            <a:endParaRPr lang="zh-CN" altLang="en-US" b="1">
              <a:latin typeface="宋体" charset="-122"/>
            </a:endParaRPr>
          </a:p>
        </p:txBody>
      </p:sp>
      <p:sp>
        <p:nvSpPr>
          <p:cNvPr id="1195013" name="Text Box 5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27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14400" y="4114800"/>
            <a:ext cx="7315200" cy="990600"/>
            <a:chOff x="576" y="2592"/>
            <a:chExt cx="4608" cy="624"/>
          </a:xfrm>
        </p:grpSpPr>
        <p:sp>
          <p:nvSpPr>
            <p:cNvPr id="1196079" name="Rectangle 47"/>
            <p:cNvSpPr>
              <a:spLocks noChangeArrowheads="1"/>
            </p:cNvSpPr>
            <p:nvPr/>
          </p:nvSpPr>
          <p:spPr bwMode="auto">
            <a:xfrm>
              <a:off x="1824" y="2592"/>
              <a:ext cx="1728" cy="62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35" name="Rectangle 3"/>
            <p:cNvSpPr>
              <a:spLocks noChangeArrowheads="1"/>
            </p:cNvSpPr>
            <p:nvPr/>
          </p:nvSpPr>
          <p:spPr bwMode="auto">
            <a:xfrm>
              <a:off x="576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36" name="Rectangle 4"/>
            <p:cNvSpPr>
              <a:spLocks noChangeArrowheads="1"/>
            </p:cNvSpPr>
            <p:nvPr/>
          </p:nvSpPr>
          <p:spPr bwMode="auto">
            <a:xfrm>
              <a:off x="672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37" name="Rectangle 5"/>
            <p:cNvSpPr>
              <a:spLocks noChangeArrowheads="1"/>
            </p:cNvSpPr>
            <p:nvPr/>
          </p:nvSpPr>
          <p:spPr bwMode="auto">
            <a:xfrm>
              <a:off x="768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38" name="Rectangle 6"/>
            <p:cNvSpPr>
              <a:spLocks noChangeArrowheads="1"/>
            </p:cNvSpPr>
            <p:nvPr/>
          </p:nvSpPr>
          <p:spPr bwMode="auto">
            <a:xfrm>
              <a:off x="864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39" name="Rectangle 7"/>
            <p:cNvSpPr>
              <a:spLocks noChangeArrowheads="1"/>
            </p:cNvSpPr>
            <p:nvPr/>
          </p:nvSpPr>
          <p:spPr bwMode="auto">
            <a:xfrm>
              <a:off x="960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0" name="Rectangle 8"/>
            <p:cNvSpPr>
              <a:spLocks noChangeArrowheads="1"/>
            </p:cNvSpPr>
            <p:nvPr/>
          </p:nvSpPr>
          <p:spPr bwMode="auto">
            <a:xfrm>
              <a:off x="1056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1" name="Rectangle 9"/>
            <p:cNvSpPr>
              <a:spLocks noChangeArrowheads="1"/>
            </p:cNvSpPr>
            <p:nvPr/>
          </p:nvSpPr>
          <p:spPr bwMode="auto">
            <a:xfrm>
              <a:off x="1152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2" name="Rectangle 10"/>
            <p:cNvSpPr>
              <a:spLocks noChangeArrowheads="1"/>
            </p:cNvSpPr>
            <p:nvPr/>
          </p:nvSpPr>
          <p:spPr bwMode="auto">
            <a:xfrm>
              <a:off x="1248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3" name="Rectangle 11"/>
            <p:cNvSpPr>
              <a:spLocks noChangeArrowheads="1"/>
            </p:cNvSpPr>
            <p:nvPr/>
          </p:nvSpPr>
          <p:spPr bwMode="auto">
            <a:xfrm>
              <a:off x="1344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4" name="Rectangle 12"/>
            <p:cNvSpPr>
              <a:spLocks noChangeArrowheads="1"/>
            </p:cNvSpPr>
            <p:nvPr/>
          </p:nvSpPr>
          <p:spPr bwMode="auto">
            <a:xfrm>
              <a:off x="1440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5" name="Rectangle 13"/>
            <p:cNvSpPr>
              <a:spLocks noChangeArrowheads="1"/>
            </p:cNvSpPr>
            <p:nvPr/>
          </p:nvSpPr>
          <p:spPr bwMode="auto">
            <a:xfrm>
              <a:off x="1536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6" name="Rectangle 14"/>
            <p:cNvSpPr>
              <a:spLocks noChangeArrowheads="1"/>
            </p:cNvSpPr>
            <p:nvPr/>
          </p:nvSpPr>
          <p:spPr bwMode="auto">
            <a:xfrm>
              <a:off x="1632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7" name="Rectangle 15"/>
            <p:cNvSpPr>
              <a:spLocks noChangeArrowheads="1"/>
            </p:cNvSpPr>
            <p:nvPr/>
          </p:nvSpPr>
          <p:spPr bwMode="auto">
            <a:xfrm>
              <a:off x="1922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8" name="Rectangle 16"/>
            <p:cNvSpPr>
              <a:spLocks noChangeArrowheads="1"/>
            </p:cNvSpPr>
            <p:nvPr/>
          </p:nvSpPr>
          <p:spPr bwMode="auto">
            <a:xfrm>
              <a:off x="2016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49" name="Rectangle 17"/>
            <p:cNvSpPr>
              <a:spLocks noChangeArrowheads="1"/>
            </p:cNvSpPr>
            <p:nvPr/>
          </p:nvSpPr>
          <p:spPr bwMode="auto">
            <a:xfrm>
              <a:off x="2112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0" name="Rectangle 18"/>
            <p:cNvSpPr>
              <a:spLocks noChangeArrowheads="1"/>
            </p:cNvSpPr>
            <p:nvPr/>
          </p:nvSpPr>
          <p:spPr bwMode="auto">
            <a:xfrm>
              <a:off x="2208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1" name="Rectangle 19"/>
            <p:cNvSpPr>
              <a:spLocks noChangeArrowheads="1"/>
            </p:cNvSpPr>
            <p:nvPr/>
          </p:nvSpPr>
          <p:spPr bwMode="auto">
            <a:xfrm>
              <a:off x="2304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2" name="Rectangle 20"/>
            <p:cNvSpPr>
              <a:spLocks noChangeArrowheads="1"/>
            </p:cNvSpPr>
            <p:nvPr/>
          </p:nvSpPr>
          <p:spPr bwMode="auto">
            <a:xfrm>
              <a:off x="2400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3" name="Rectangle 21"/>
            <p:cNvSpPr>
              <a:spLocks noChangeArrowheads="1"/>
            </p:cNvSpPr>
            <p:nvPr/>
          </p:nvSpPr>
          <p:spPr bwMode="auto">
            <a:xfrm>
              <a:off x="2496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4" name="Rectangle 22"/>
            <p:cNvSpPr>
              <a:spLocks noChangeArrowheads="1"/>
            </p:cNvSpPr>
            <p:nvPr/>
          </p:nvSpPr>
          <p:spPr bwMode="auto">
            <a:xfrm>
              <a:off x="2592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5" name="Rectangle 23"/>
            <p:cNvSpPr>
              <a:spLocks noChangeArrowheads="1"/>
            </p:cNvSpPr>
            <p:nvPr/>
          </p:nvSpPr>
          <p:spPr bwMode="auto">
            <a:xfrm>
              <a:off x="2688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6" name="Rectangle 24"/>
            <p:cNvSpPr>
              <a:spLocks noChangeArrowheads="1"/>
            </p:cNvSpPr>
            <p:nvPr/>
          </p:nvSpPr>
          <p:spPr bwMode="auto">
            <a:xfrm>
              <a:off x="2784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7" name="Rectangle 25"/>
            <p:cNvSpPr>
              <a:spLocks noChangeArrowheads="1"/>
            </p:cNvSpPr>
            <p:nvPr/>
          </p:nvSpPr>
          <p:spPr bwMode="auto">
            <a:xfrm>
              <a:off x="2880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8" name="Rectangle 26"/>
            <p:cNvSpPr>
              <a:spLocks noChangeArrowheads="1"/>
            </p:cNvSpPr>
            <p:nvPr/>
          </p:nvSpPr>
          <p:spPr bwMode="auto">
            <a:xfrm>
              <a:off x="2976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59" name="Rectangle 27"/>
            <p:cNvSpPr>
              <a:spLocks noChangeArrowheads="1"/>
            </p:cNvSpPr>
            <p:nvPr/>
          </p:nvSpPr>
          <p:spPr bwMode="auto">
            <a:xfrm>
              <a:off x="3072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0" name="Rectangle 28"/>
            <p:cNvSpPr>
              <a:spLocks noChangeArrowheads="1"/>
            </p:cNvSpPr>
            <p:nvPr/>
          </p:nvSpPr>
          <p:spPr bwMode="auto">
            <a:xfrm>
              <a:off x="3168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1" name="Rectangle 29"/>
            <p:cNvSpPr>
              <a:spLocks noChangeArrowheads="1"/>
            </p:cNvSpPr>
            <p:nvPr/>
          </p:nvSpPr>
          <p:spPr bwMode="auto">
            <a:xfrm>
              <a:off x="3264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2" name="Rectangle 30"/>
            <p:cNvSpPr>
              <a:spLocks noChangeArrowheads="1"/>
            </p:cNvSpPr>
            <p:nvPr/>
          </p:nvSpPr>
          <p:spPr bwMode="auto">
            <a:xfrm>
              <a:off x="3360" y="2976"/>
              <a:ext cx="96" cy="144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3" name="Rectangle 31"/>
            <p:cNvSpPr>
              <a:spLocks noChangeArrowheads="1"/>
            </p:cNvSpPr>
            <p:nvPr/>
          </p:nvSpPr>
          <p:spPr bwMode="auto">
            <a:xfrm>
              <a:off x="3648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4" name="Rectangle 32"/>
            <p:cNvSpPr>
              <a:spLocks noChangeArrowheads="1"/>
            </p:cNvSpPr>
            <p:nvPr/>
          </p:nvSpPr>
          <p:spPr bwMode="auto">
            <a:xfrm>
              <a:off x="3744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5" name="Rectangle 33"/>
            <p:cNvSpPr>
              <a:spLocks noChangeArrowheads="1"/>
            </p:cNvSpPr>
            <p:nvPr/>
          </p:nvSpPr>
          <p:spPr bwMode="auto">
            <a:xfrm>
              <a:off x="3840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6" name="Rectangle 34"/>
            <p:cNvSpPr>
              <a:spLocks noChangeArrowheads="1"/>
            </p:cNvSpPr>
            <p:nvPr/>
          </p:nvSpPr>
          <p:spPr bwMode="auto">
            <a:xfrm>
              <a:off x="3936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7" name="Rectangle 35"/>
            <p:cNvSpPr>
              <a:spLocks noChangeArrowheads="1"/>
            </p:cNvSpPr>
            <p:nvPr/>
          </p:nvSpPr>
          <p:spPr bwMode="auto">
            <a:xfrm>
              <a:off x="4032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8" name="Rectangle 36"/>
            <p:cNvSpPr>
              <a:spLocks noChangeArrowheads="1"/>
            </p:cNvSpPr>
            <p:nvPr/>
          </p:nvSpPr>
          <p:spPr bwMode="auto">
            <a:xfrm>
              <a:off x="4128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69" name="Rectangle 37"/>
            <p:cNvSpPr>
              <a:spLocks noChangeArrowheads="1"/>
            </p:cNvSpPr>
            <p:nvPr/>
          </p:nvSpPr>
          <p:spPr bwMode="auto">
            <a:xfrm>
              <a:off x="4224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0" name="Rectangle 38"/>
            <p:cNvSpPr>
              <a:spLocks noChangeArrowheads="1"/>
            </p:cNvSpPr>
            <p:nvPr/>
          </p:nvSpPr>
          <p:spPr bwMode="auto">
            <a:xfrm>
              <a:off x="4320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1" name="Rectangle 39"/>
            <p:cNvSpPr>
              <a:spLocks noChangeArrowheads="1"/>
            </p:cNvSpPr>
            <p:nvPr/>
          </p:nvSpPr>
          <p:spPr bwMode="auto">
            <a:xfrm>
              <a:off x="4416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2" name="Rectangle 40"/>
            <p:cNvSpPr>
              <a:spLocks noChangeArrowheads="1"/>
            </p:cNvSpPr>
            <p:nvPr/>
          </p:nvSpPr>
          <p:spPr bwMode="auto">
            <a:xfrm>
              <a:off x="4512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3" name="Rectangle 41"/>
            <p:cNvSpPr>
              <a:spLocks noChangeArrowheads="1"/>
            </p:cNvSpPr>
            <p:nvPr/>
          </p:nvSpPr>
          <p:spPr bwMode="auto">
            <a:xfrm>
              <a:off x="4608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4" name="Rectangle 42"/>
            <p:cNvSpPr>
              <a:spLocks noChangeArrowheads="1"/>
            </p:cNvSpPr>
            <p:nvPr/>
          </p:nvSpPr>
          <p:spPr bwMode="auto">
            <a:xfrm>
              <a:off x="4704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5" name="Rectangle 43"/>
            <p:cNvSpPr>
              <a:spLocks noChangeArrowheads="1"/>
            </p:cNvSpPr>
            <p:nvPr/>
          </p:nvSpPr>
          <p:spPr bwMode="auto">
            <a:xfrm>
              <a:off x="4800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6" name="Rectangle 44"/>
            <p:cNvSpPr>
              <a:spLocks noChangeArrowheads="1"/>
            </p:cNvSpPr>
            <p:nvPr/>
          </p:nvSpPr>
          <p:spPr bwMode="auto">
            <a:xfrm>
              <a:off x="4896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7" name="Rectangle 45"/>
            <p:cNvSpPr>
              <a:spLocks noChangeArrowheads="1"/>
            </p:cNvSpPr>
            <p:nvPr/>
          </p:nvSpPr>
          <p:spPr bwMode="auto">
            <a:xfrm>
              <a:off x="4992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78" name="Rectangle 46"/>
            <p:cNvSpPr>
              <a:spLocks noChangeArrowheads="1"/>
            </p:cNvSpPr>
            <p:nvPr/>
          </p:nvSpPr>
          <p:spPr bwMode="auto">
            <a:xfrm>
              <a:off x="5088" y="2976"/>
              <a:ext cx="96" cy="14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80" name="Text Box 48"/>
            <p:cNvSpPr txBox="1">
              <a:spLocks noChangeArrowheads="1"/>
            </p:cNvSpPr>
            <p:nvPr/>
          </p:nvSpPr>
          <p:spPr bwMode="auto">
            <a:xfrm>
              <a:off x="2386" y="2605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RPU</a:t>
              </a:r>
            </a:p>
          </p:txBody>
        </p:sp>
        <p:sp>
          <p:nvSpPr>
            <p:cNvPr id="1196081" name="Line 49"/>
            <p:cNvSpPr>
              <a:spLocks noChangeShapeType="1"/>
            </p:cNvSpPr>
            <p:nvPr/>
          </p:nvSpPr>
          <p:spPr bwMode="auto">
            <a:xfrm>
              <a:off x="768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82" name="Line 50"/>
            <p:cNvSpPr>
              <a:spLocks noChangeShapeType="1"/>
            </p:cNvSpPr>
            <p:nvPr/>
          </p:nvSpPr>
          <p:spPr bwMode="auto">
            <a:xfrm>
              <a:off x="3984" y="29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6083" name="Text Box 51"/>
            <p:cNvSpPr txBox="1">
              <a:spLocks noChangeArrowheads="1"/>
            </p:cNvSpPr>
            <p:nvPr/>
          </p:nvSpPr>
          <p:spPr bwMode="auto">
            <a:xfrm>
              <a:off x="860" y="268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196084" name="Text Box 52"/>
            <p:cNvSpPr txBox="1">
              <a:spLocks noChangeArrowheads="1"/>
            </p:cNvSpPr>
            <p:nvPr/>
          </p:nvSpPr>
          <p:spPr bwMode="auto">
            <a:xfrm>
              <a:off x="3980" y="2688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cxnSp>
          <p:nvCxnSpPr>
            <p:cNvPr id="1196085" name="AutoShape 53"/>
            <p:cNvCxnSpPr>
              <a:cxnSpLocks noChangeShapeType="1"/>
              <a:stCxn id="1196035" idx="1"/>
              <a:endCxn id="1196078" idx="3"/>
            </p:cNvCxnSpPr>
            <p:nvPr/>
          </p:nvCxnSpPr>
          <p:spPr bwMode="auto">
            <a:xfrm rot="10800000" flipH="1" flipV="1">
              <a:off x="576" y="3048"/>
              <a:ext cx="4608" cy="1"/>
            </a:xfrm>
            <a:prstGeom prst="curvedConnector5">
              <a:avLst>
                <a:gd name="adj1" fmla="val -3125"/>
                <a:gd name="adj2" fmla="val 46799995"/>
                <a:gd name="adj3" fmla="val 103125"/>
              </a:avLst>
            </a:prstGeom>
            <a:noFill/>
            <a:ln w="381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</p:spPr>
        </p:cxnSp>
        <p:sp>
          <p:nvSpPr>
            <p:cNvPr id="1196086" name="Line 54"/>
            <p:cNvSpPr>
              <a:spLocks noChangeShapeType="1"/>
            </p:cNvSpPr>
            <p:nvPr/>
          </p:nvSpPr>
          <p:spPr bwMode="auto">
            <a:xfrm>
              <a:off x="1728" y="3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087" name="Line 55"/>
            <p:cNvSpPr>
              <a:spLocks noChangeShapeType="1"/>
            </p:cNvSpPr>
            <p:nvPr/>
          </p:nvSpPr>
          <p:spPr bwMode="auto">
            <a:xfrm>
              <a:off x="3456" y="30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6088" name="Text Box 56"/>
          <p:cNvSpPr txBox="1">
            <a:spLocks noChangeArrowheads="1"/>
          </p:cNvSpPr>
          <p:nvPr/>
        </p:nvSpPr>
        <p:spPr bwMode="auto">
          <a:xfrm>
            <a:off x="136525" y="981075"/>
            <a:ext cx="8778875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：</a:t>
            </a:r>
            <a:r>
              <a:rPr lang="zh-CN" altLang="en-US" sz="2800" b="1" dirty="0">
                <a:latin typeface="宋体" charset="-122"/>
              </a:rPr>
              <a:t>等价的移位寄存器的位数具有任意性（取决于环路中转发器的个数，以及传输媒体的总长度），如何利用该移位寄存器传输具有特定体积的数据帧？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方案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：</a:t>
            </a:r>
            <a:r>
              <a:rPr lang="zh-CN" altLang="en-US" sz="2800" b="1" dirty="0">
                <a:latin typeface="宋体" charset="-122"/>
              </a:rPr>
              <a:t>每个转发器配置若干位（等同帧长度）的移位寄存器插入环路。</a:t>
            </a:r>
          </a:p>
        </p:txBody>
      </p:sp>
      <p:sp>
        <p:nvSpPr>
          <p:cNvPr id="1196089" name="Rectangle 57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6090" name="Text Box 58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  <p:sp>
        <p:nvSpPr>
          <p:cNvPr id="1196091" name="Text Box 59"/>
          <p:cNvSpPr txBox="1">
            <a:spLocks noChangeArrowheads="1"/>
          </p:cNvSpPr>
          <p:nvPr/>
        </p:nvSpPr>
        <p:spPr bwMode="auto">
          <a:xfrm>
            <a:off x="179388" y="150813"/>
            <a:ext cx="37449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宋体" charset="-122"/>
              </a:rPr>
              <a:t>时间片环的操作思路：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ChangeArrowheads="1"/>
          </p:cNvSpPr>
          <p:nvPr/>
        </p:nvSpPr>
        <p:spPr bwMode="auto">
          <a:xfrm>
            <a:off x="0" y="919163"/>
            <a:ext cx="8964613" cy="3733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lnSpc>
                <a:spcPct val="110000"/>
              </a:lnSpc>
              <a:spcBef>
                <a:spcPct val="4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问题</a:t>
            </a:r>
            <a:r>
              <a:rPr lang="en-US" altLang="zh-CN" sz="2800" b="1" dirty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2800" b="1" dirty="0">
                <a:latin typeface="宋体" charset="-122"/>
              </a:rPr>
              <a:t>：① 配置移位寄存器的成本导致</a:t>
            </a:r>
            <a:r>
              <a:rPr lang="en-US" altLang="zh-CN" sz="2800" b="1" dirty="0">
                <a:latin typeface="宋体" charset="-122"/>
              </a:rPr>
              <a:t>RPU</a:t>
            </a:r>
            <a:r>
              <a:rPr lang="zh-CN" altLang="en-US" sz="2800" b="1" dirty="0">
                <a:latin typeface="宋体" charset="-122"/>
              </a:rPr>
              <a:t>的价格上升，</a:t>
            </a:r>
          </a:p>
          <a:p>
            <a:pPr marL="342900" indent="-342900">
              <a:lnSpc>
                <a:spcPct val="110000"/>
              </a:lnSpc>
            </a:pPr>
            <a:r>
              <a:rPr lang="zh-CN" altLang="en-US" sz="2800" b="1" dirty="0">
                <a:latin typeface="宋体" charset="-122"/>
              </a:rPr>
              <a:t>  ② 帧的位数较多，若</a:t>
            </a:r>
            <a:r>
              <a:rPr lang="en-US" altLang="zh-CN" sz="2800" b="1" dirty="0">
                <a:latin typeface="宋体" charset="-122"/>
              </a:rPr>
              <a:t>RPU</a:t>
            </a:r>
            <a:r>
              <a:rPr lang="zh-CN" altLang="en-US" sz="2800" b="1" dirty="0">
                <a:latin typeface="宋体" charset="-122"/>
              </a:rPr>
              <a:t>个数也较多时，导致环路巨大，影响传输效率。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改进</a:t>
            </a:r>
            <a:r>
              <a:rPr lang="zh-CN" altLang="en-US" sz="2800" b="1" dirty="0">
                <a:latin typeface="宋体" charset="-122"/>
              </a:rPr>
              <a:t>：将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帧分解为</a:t>
            </a:r>
            <a:r>
              <a:rPr lang="zh-CN" altLang="en-US" sz="2800" b="1" dirty="0">
                <a:latin typeface="宋体" charset="-122"/>
              </a:rPr>
              <a:t>有限体积的小分组（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逻辑小分组</a:t>
            </a:r>
            <a:r>
              <a:rPr lang="zh-CN" altLang="en-US" sz="2800" b="1" dirty="0">
                <a:latin typeface="宋体" charset="-122"/>
              </a:rPr>
              <a:t>），降低</a:t>
            </a:r>
            <a:r>
              <a:rPr lang="en-US" altLang="zh-CN" sz="2800" b="1" dirty="0">
                <a:latin typeface="宋体" charset="-122"/>
              </a:rPr>
              <a:t>RPU</a:t>
            </a:r>
            <a:r>
              <a:rPr lang="zh-CN" altLang="en-US" sz="2800" b="1" dirty="0">
                <a:latin typeface="宋体" charset="-122"/>
              </a:rPr>
              <a:t>插入</a:t>
            </a:r>
            <a:r>
              <a:rPr lang="zh-CN" altLang="en-US" sz="2800" b="1" dirty="0" smtClean="0">
                <a:latin typeface="宋体" charset="-122"/>
              </a:rPr>
              <a:t>寄存器</a:t>
            </a:r>
            <a:r>
              <a:rPr lang="en-US" altLang="zh-CN" sz="2800" b="1" dirty="0" smtClean="0">
                <a:latin typeface="宋体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</a:rPr>
              <a:t>逻辑小分组等长</a:t>
            </a:r>
            <a:r>
              <a:rPr lang="en-US" altLang="zh-CN" sz="2800" b="1" dirty="0" smtClean="0">
                <a:latin typeface="宋体" charset="-122"/>
              </a:rPr>
              <a:t>)</a:t>
            </a:r>
            <a:r>
              <a:rPr lang="zh-CN" altLang="en-US" sz="2800" b="1" dirty="0" smtClean="0">
                <a:latin typeface="宋体" charset="-122"/>
              </a:rPr>
              <a:t>的</a:t>
            </a:r>
            <a:r>
              <a:rPr lang="zh-CN" altLang="en-US" sz="2800" b="1" dirty="0">
                <a:latin typeface="宋体" charset="-122"/>
              </a:rPr>
              <a:t>成本。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进一步改进</a:t>
            </a:r>
            <a:r>
              <a:rPr lang="zh-CN" altLang="en-US" sz="2800" b="1" dirty="0">
                <a:latin typeface="宋体" charset="-122"/>
              </a:rPr>
              <a:t>：容许多个结点（</a:t>
            </a:r>
            <a:r>
              <a:rPr lang="en-US" altLang="zh-CN" sz="2800" b="1" dirty="0">
                <a:latin typeface="宋体" charset="-122"/>
              </a:rPr>
              <a:t>RPU</a:t>
            </a:r>
            <a:r>
              <a:rPr lang="zh-CN" altLang="en-US" sz="2800" b="1" dirty="0">
                <a:latin typeface="宋体" charset="-122"/>
              </a:rPr>
              <a:t>）同时插入寄存器，同时传输各自的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</a:rPr>
              <a:t>逻辑小分组</a:t>
            </a:r>
            <a:r>
              <a:rPr lang="zh-CN" altLang="en-US" sz="2800" b="1" dirty="0">
                <a:latin typeface="宋体" charset="-122"/>
              </a:rPr>
              <a:t>，提高环路的利用率。</a:t>
            </a:r>
          </a:p>
        </p:txBody>
      </p:sp>
      <p:sp>
        <p:nvSpPr>
          <p:cNvPr id="1197059" name="Text Box 3"/>
          <p:cNvSpPr txBox="1">
            <a:spLocks noChangeArrowheads="1"/>
          </p:cNvSpPr>
          <p:nvPr/>
        </p:nvSpPr>
        <p:spPr bwMode="auto">
          <a:xfrm>
            <a:off x="79375" y="106363"/>
            <a:ext cx="426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b="1"/>
              <a:t>时间片环的操作思路：</a:t>
            </a:r>
          </a:p>
        </p:txBody>
      </p:sp>
      <p:sp>
        <p:nvSpPr>
          <p:cNvPr id="119706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4532313"/>
            <a:ext cx="5670550" cy="2209800"/>
            <a:chOff x="2016" y="2736"/>
            <a:chExt cx="3572" cy="1392"/>
          </a:xfrm>
        </p:grpSpPr>
        <p:sp>
          <p:nvSpPr>
            <p:cNvPr id="1197062" name="Rectangle 6"/>
            <p:cNvSpPr>
              <a:spLocks noChangeArrowheads="1"/>
            </p:cNvSpPr>
            <p:nvPr/>
          </p:nvSpPr>
          <p:spPr bwMode="auto">
            <a:xfrm>
              <a:off x="3620" y="2880"/>
              <a:ext cx="96" cy="96"/>
            </a:xfrm>
            <a:prstGeom prst="rect">
              <a:avLst/>
            </a:prstGeom>
            <a:solidFill>
              <a:srgbClr val="FF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3" name="Rectangle 7"/>
            <p:cNvSpPr>
              <a:spLocks noChangeArrowheads="1"/>
            </p:cNvSpPr>
            <p:nvPr/>
          </p:nvSpPr>
          <p:spPr bwMode="auto">
            <a:xfrm>
              <a:off x="3716" y="2880"/>
              <a:ext cx="96" cy="96"/>
            </a:xfrm>
            <a:prstGeom prst="rect">
              <a:avLst/>
            </a:prstGeom>
            <a:solidFill>
              <a:srgbClr val="FF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4" name="Rectangle 8"/>
            <p:cNvSpPr>
              <a:spLocks noChangeArrowheads="1"/>
            </p:cNvSpPr>
            <p:nvPr/>
          </p:nvSpPr>
          <p:spPr bwMode="auto">
            <a:xfrm>
              <a:off x="3812" y="2880"/>
              <a:ext cx="96" cy="96"/>
            </a:xfrm>
            <a:prstGeom prst="rect">
              <a:avLst/>
            </a:prstGeom>
            <a:solidFill>
              <a:srgbClr val="FF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5" name="Rectangle 9"/>
            <p:cNvSpPr>
              <a:spLocks noChangeArrowheads="1"/>
            </p:cNvSpPr>
            <p:nvPr/>
          </p:nvSpPr>
          <p:spPr bwMode="auto">
            <a:xfrm>
              <a:off x="3908" y="2880"/>
              <a:ext cx="96" cy="96"/>
            </a:xfrm>
            <a:prstGeom prst="rect">
              <a:avLst/>
            </a:prstGeom>
            <a:solidFill>
              <a:srgbClr val="FF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6" name="Rectangle 10"/>
            <p:cNvSpPr>
              <a:spLocks noChangeArrowheads="1"/>
            </p:cNvSpPr>
            <p:nvPr/>
          </p:nvSpPr>
          <p:spPr bwMode="auto">
            <a:xfrm>
              <a:off x="4004" y="2880"/>
              <a:ext cx="96" cy="96"/>
            </a:xfrm>
            <a:prstGeom prst="rect">
              <a:avLst/>
            </a:prstGeom>
            <a:solidFill>
              <a:srgbClr val="FF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7" name="Rectangle 11"/>
            <p:cNvSpPr>
              <a:spLocks noChangeArrowheads="1"/>
            </p:cNvSpPr>
            <p:nvPr/>
          </p:nvSpPr>
          <p:spPr bwMode="auto">
            <a:xfrm>
              <a:off x="4100" y="2880"/>
              <a:ext cx="96" cy="96"/>
            </a:xfrm>
            <a:prstGeom prst="rect">
              <a:avLst/>
            </a:prstGeom>
            <a:solidFill>
              <a:srgbClr val="FF66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8" name="Rectangle 12"/>
            <p:cNvSpPr>
              <a:spLocks noChangeArrowheads="1"/>
            </p:cNvSpPr>
            <p:nvPr/>
          </p:nvSpPr>
          <p:spPr bwMode="auto">
            <a:xfrm>
              <a:off x="3572" y="2736"/>
              <a:ext cx="67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69" name="Rectangle 13"/>
            <p:cNvSpPr>
              <a:spLocks noChangeArrowheads="1"/>
            </p:cNvSpPr>
            <p:nvPr/>
          </p:nvSpPr>
          <p:spPr bwMode="auto">
            <a:xfrm>
              <a:off x="3620" y="3936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0" name="Rectangle 14"/>
            <p:cNvSpPr>
              <a:spLocks noChangeArrowheads="1"/>
            </p:cNvSpPr>
            <p:nvPr/>
          </p:nvSpPr>
          <p:spPr bwMode="auto">
            <a:xfrm>
              <a:off x="3716" y="3936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1" name="Rectangle 15"/>
            <p:cNvSpPr>
              <a:spLocks noChangeArrowheads="1"/>
            </p:cNvSpPr>
            <p:nvPr/>
          </p:nvSpPr>
          <p:spPr bwMode="auto">
            <a:xfrm>
              <a:off x="3812" y="3936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2" name="Rectangle 16"/>
            <p:cNvSpPr>
              <a:spLocks noChangeArrowheads="1"/>
            </p:cNvSpPr>
            <p:nvPr/>
          </p:nvSpPr>
          <p:spPr bwMode="auto">
            <a:xfrm>
              <a:off x="3908" y="3936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3" name="Rectangle 17"/>
            <p:cNvSpPr>
              <a:spLocks noChangeArrowheads="1"/>
            </p:cNvSpPr>
            <p:nvPr/>
          </p:nvSpPr>
          <p:spPr bwMode="auto">
            <a:xfrm>
              <a:off x="4004" y="3936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4" name="Rectangle 18"/>
            <p:cNvSpPr>
              <a:spLocks noChangeArrowheads="1"/>
            </p:cNvSpPr>
            <p:nvPr/>
          </p:nvSpPr>
          <p:spPr bwMode="auto">
            <a:xfrm>
              <a:off x="4100" y="3936"/>
              <a:ext cx="96" cy="9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5" name="Rectangle 19"/>
            <p:cNvSpPr>
              <a:spLocks noChangeArrowheads="1"/>
            </p:cNvSpPr>
            <p:nvPr/>
          </p:nvSpPr>
          <p:spPr bwMode="auto">
            <a:xfrm>
              <a:off x="3572" y="3792"/>
              <a:ext cx="67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6" name="Rectangle 20"/>
            <p:cNvSpPr>
              <a:spLocks noChangeArrowheads="1"/>
            </p:cNvSpPr>
            <p:nvPr/>
          </p:nvSpPr>
          <p:spPr bwMode="auto">
            <a:xfrm rot="-5400000">
              <a:off x="4819" y="3671"/>
              <a:ext cx="96" cy="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7" name="Rectangle 21"/>
            <p:cNvSpPr>
              <a:spLocks noChangeArrowheads="1"/>
            </p:cNvSpPr>
            <p:nvPr/>
          </p:nvSpPr>
          <p:spPr bwMode="auto">
            <a:xfrm rot="-5400000">
              <a:off x="4819" y="3575"/>
              <a:ext cx="96" cy="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8" name="Rectangle 22"/>
            <p:cNvSpPr>
              <a:spLocks noChangeArrowheads="1"/>
            </p:cNvSpPr>
            <p:nvPr/>
          </p:nvSpPr>
          <p:spPr bwMode="auto">
            <a:xfrm rot="-5400000">
              <a:off x="4819" y="3479"/>
              <a:ext cx="96" cy="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79" name="Rectangle 23"/>
            <p:cNvSpPr>
              <a:spLocks noChangeArrowheads="1"/>
            </p:cNvSpPr>
            <p:nvPr/>
          </p:nvSpPr>
          <p:spPr bwMode="auto">
            <a:xfrm rot="-5400000">
              <a:off x="4819" y="3383"/>
              <a:ext cx="96" cy="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0" name="Rectangle 24"/>
            <p:cNvSpPr>
              <a:spLocks noChangeArrowheads="1"/>
            </p:cNvSpPr>
            <p:nvPr/>
          </p:nvSpPr>
          <p:spPr bwMode="auto">
            <a:xfrm rot="-5400000">
              <a:off x="4819" y="3287"/>
              <a:ext cx="96" cy="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1" name="Rectangle 25"/>
            <p:cNvSpPr>
              <a:spLocks noChangeArrowheads="1"/>
            </p:cNvSpPr>
            <p:nvPr/>
          </p:nvSpPr>
          <p:spPr bwMode="auto">
            <a:xfrm rot="-5400000">
              <a:off x="4819" y="3191"/>
              <a:ext cx="96" cy="9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2" name="Rectangle 26"/>
            <p:cNvSpPr>
              <a:spLocks noChangeArrowheads="1"/>
            </p:cNvSpPr>
            <p:nvPr/>
          </p:nvSpPr>
          <p:spPr bwMode="auto">
            <a:xfrm rot="-5400000">
              <a:off x="4508" y="3312"/>
              <a:ext cx="67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3" name="Rectangle 27"/>
            <p:cNvSpPr>
              <a:spLocks noChangeArrowheads="1"/>
            </p:cNvSpPr>
            <p:nvPr/>
          </p:nvSpPr>
          <p:spPr bwMode="auto">
            <a:xfrm rot="-5400000">
              <a:off x="2899" y="3647"/>
              <a:ext cx="96" cy="9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4" name="Rectangle 28"/>
            <p:cNvSpPr>
              <a:spLocks noChangeArrowheads="1"/>
            </p:cNvSpPr>
            <p:nvPr/>
          </p:nvSpPr>
          <p:spPr bwMode="auto">
            <a:xfrm rot="-5400000">
              <a:off x="2899" y="3551"/>
              <a:ext cx="96" cy="9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5" name="Rectangle 29"/>
            <p:cNvSpPr>
              <a:spLocks noChangeArrowheads="1"/>
            </p:cNvSpPr>
            <p:nvPr/>
          </p:nvSpPr>
          <p:spPr bwMode="auto">
            <a:xfrm rot="-5400000">
              <a:off x="2899" y="3455"/>
              <a:ext cx="96" cy="9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6" name="Rectangle 30"/>
            <p:cNvSpPr>
              <a:spLocks noChangeArrowheads="1"/>
            </p:cNvSpPr>
            <p:nvPr/>
          </p:nvSpPr>
          <p:spPr bwMode="auto">
            <a:xfrm rot="-5400000">
              <a:off x="2899" y="3359"/>
              <a:ext cx="96" cy="9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7" name="Rectangle 31"/>
            <p:cNvSpPr>
              <a:spLocks noChangeArrowheads="1"/>
            </p:cNvSpPr>
            <p:nvPr/>
          </p:nvSpPr>
          <p:spPr bwMode="auto">
            <a:xfrm rot="-5400000">
              <a:off x="2899" y="3263"/>
              <a:ext cx="96" cy="9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8" name="Rectangle 32"/>
            <p:cNvSpPr>
              <a:spLocks noChangeArrowheads="1"/>
            </p:cNvSpPr>
            <p:nvPr/>
          </p:nvSpPr>
          <p:spPr bwMode="auto">
            <a:xfrm rot="-5400000">
              <a:off x="2899" y="3167"/>
              <a:ext cx="96" cy="96"/>
            </a:xfrm>
            <a:prstGeom prst="rect">
              <a:avLst/>
            </a:prstGeom>
            <a:solidFill>
              <a:srgbClr val="F5CA2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89" name="Rectangle 33"/>
            <p:cNvSpPr>
              <a:spLocks noChangeArrowheads="1"/>
            </p:cNvSpPr>
            <p:nvPr/>
          </p:nvSpPr>
          <p:spPr bwMode="auto">
            <a:xfrm rot="-5400000">
              <a:off x="2588" y="3288"/>
              <a:ext cx="67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7090" name="Line 34"/>
            <p:cNvSpPr>
              <a:spLocks noChangeShapeType="1"/>
            </p:cNvSpPr>
            <p:nvPr/>
          </p:nvSpPr>
          <p:spPr bwMode="auto">
            <a:xfrm>
              <a:off x="2948" y="29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1" name="Line 35"/>
            <p:cNvSpPr>
              <a:spLocks noChangeShapeType="1"/>
            </p:cNvSpPr>
            <p:nvPr/>
          </p:nvSpPr>
          <p:spPr bwMode="auto">
            <a:xfrm>
              <a:off x="2948" y="29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2" name="Line 36"/>
            <p:cNvSpPr>
              <a:spLocks noChangeShapeType="1"/>
            </p:cNvSpPr>
            <p:nvPr/>
          </p:nvSpPr>
          <p:spPr bwMode="auto">
            <a:xfrm>
              <a:off x="2948" y="398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3" name="Line 37"/>
            <p:cNvSpPr>
              <a:spLocks noChangeShapeType="1"/>
            </p:cNvSpPr>
            <p:nvPr/>
          </p:nvSpPr>
          <p:spPr bwMode="auto">
            <a:xfrm>
              <a:off x="2948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4" name="Line 38"/>
            <p:cNvSpPr>
              <a:spLocks noChangeShapeType="1"/>
            </p:cNvSpPr>
            <p:nvPr/>
          </p:nvSpPr>
          <p:spPr bwMode="auto">
            <a:xfrm>
              <a:off x="4868" y="29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5" name="Line 39"/>
            <p:cNvSpPr>
              <a:spLocks noChangeShapeType="1"/>
            </p:cNvSpPr>
            <p:nvPr/>
          </p:nvSpPr>
          <p:spPr bwMode="auto">
            <a:xfrm>
              <a:off x="4868" y="374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6" name="Line 40"/>
            <p:cNvSpPr>
              <a:spLocks noChangeShapeType="1"/>
            </p:cNvSpPr>
            <p:nvPr/>
          </p:nvSpPr>
          <p:spPr bwMode="auto">
            <a:xfrm>
              <a:off x="4196" y="3984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7" name="Line 41"/>
            <p:cNvSpPr>
              <a:spLocks noChangeShapeType="1"/>
            </p:cNvSpPr>
            <p:nvPr/>
          </p:nvSpPr>
          <p:spPr bwMode="auto">
            <a:xfrm>
              <a:off x="4196" y="2928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8" name="Line 42"/>
            <p:cNvSpPr>
              <a:spLocks noChangeShapeType="1"/>
            </p:cNvSpPr>
            <p:nvPr/>
          </p:nvSpPr>
          <p:spPr bwMode="auto">
            <a:xfrm>
              <a:off x="4292" y="3024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099" name="Line 43"/>
            <p:cNvSpPr>
              <a:spLocks noChangeShapeType="1"/>
            </p:cNvSpPr>
            <p:nvPr/>
          </p:nvSpPr>
          <p:spPr bwMode="auto">
            <a:xfrm>
              <a:off x="4292" y="388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100" name="Line 44"/>
            <p:cNvSpPr>
              <a:spLocks noChangeShapeType="1"/>
            </p:cNvSpPr>
            <p:nvPr/>
          </p:nvSpPr>
          <p:spPr bwMode="auto">
            <a:xfrm>
              <a:off x="3044" y="3024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101" name="Line 45"/>
            <p:cNvSpPr>
              <a:spLocks noChangeShapeType="1"/>
            </p:cNvSpPr>
            <p:nvPr/>
          </p:nvSpPr>
          <p:spPr bwMode="auto">
            <a:xfrm>
              <a:off x="3044" y="388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102" name="Line 46"/>
            <p:cNvSpPr>
              <a:spLocks noChangeShapeType="1"/>
            </p:cNvSpPr>
            <p:nvPr/>
          </p:nvSpPr>
          <p:spPr bwMode="auto">
            <a:xfrm>
              <a:off x="2612" y="326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103" name="Text Box 47"/>
            <p:cNvSpPr txBox="1">
              <a:spLocks noChangeArrowheads="1"/>
            </p:cNvSpPr>
            <p:nvPr/>
          </p:nvSpPr>
          <p:spPr bwMode="auto">
            <a:xfrm>
              <a:off x="2016" y="2976"/>
              <a:ext cx="692" cy="5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 eaLnBrk="0" hangingPunct="0"/>
              <a:r>
                <a:rPr lang="zh-CN" altLang="en-US" sz="2000" b="1">
                  <a:latin typeface="宋体" charset="-122"/>
                </a:rPr>
                <a:t>小分组</a:t>
              </a:r>
            </a:p>
            <a:p>
              <a:pPr eaLnBrk="0" hangingPunct="0"/>
              <a:r>
                <a:rPr lang="zh-CN" altLang="en-US" sz="2000" b="1">
                  <a:latin typeface="宋体" charset="-122"/>
                </a:rPr>
                <a:t>  </a:t>
              </a:r>
              <a:r>
                <a:rPr lang="zh-CN" altLang="en-US" sz="2000" b="1">
                  <a:solidFill>
                    <a:srgbClr val="FF0000"/>
                  </a:solidFill>
                  <a:latin typeface="宋体" charset="-122"/>
                </a:rPr>
                <a:t>或</a:t>
              </a:r>
            </a:p>
            <a:p>
              <a:pPr eaLnBrk="0" hangingPunct="0"/>
              <a:r>
                <a:rPr lang="zh-CN" altLang="en-US" sz="2000" b="1">
                  <a:latin typeface="宋体" charset="-122"/>
                </a:rPr>
                <a:t>时间片</a:t>
              </a:r>
            </a:p>
          </p:txBody>
        </p:sp>
        <p:sp>
          <p:nvSpPr>
            <p:cNvPr id="1197104" name="Line 48"/>
            <p:cNvSpPr>
              <a:spLocks noChangeShapeType="1"/>
            </p:cNvSpPr>
            <p:nvPr/>
          </p:nvSpPr>
          <p:spPr bwMode="auto">
            <a:xfrm flipH="1">
              <a:off x="5060" y="307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105" name="Text Box 49"/>
            <p:cNvSpPr txBox="1">
              <a:spLocks noChangeArrowheads="1"/>
            </p:cNvSpPr>
            <p:nvPr/>
          </p:nvSpPr>
          <p:spPr bwMode="auto">
            <a:xfrm>
              <a:off x="5232" y="2878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charset="-122"/>
                </a:rPr>
                <a:t>RPU</a:t>
              </a:r>
            </a:p>
          </p:txBody>
        </p:sp>
      </p:grpSp>
      <p:sp>
        <p:nvSpPr>
          <p:cNvPr id="1197106" name="Text Box 50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72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</a:t>
            </a:r>
            <a:endParaRPr lang="en-US" altLang="zh-CN" dirty="0"/>
          </a:p>
        </p:txBody>
      </p:sp>
      <p:sp>
        <p:nvSpPr>
          <p:cNvPr id="31749" name="Text Box 73"/>
          <p:cNvSpPr txBox="1">
            <a:spLocks noChangeArrowheads="1"/>
          </p:cNvSpPr>
          <p:nvPr/>
        </p:nvSpPr>
        <p:spPr bwMode="auto">
          <a:xfrm>
            <a:off x="142844" y="928670"/>
            <a:ext cx="8925841" cy="245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b="1" dirty="0" smtClean="0"/>
              <a:t>     RPU</a:t>
            </a:r>
            <a:r>
              <a:rPr lang="zh-CN" altLang="en-US" b="1" dirty="0" smtClean="0"/>
              <a:t>的功能：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连接网段、信息复制（帧再生和转发）。</a:t>
            </a:r>
            <a:endParaRPr lang="en-US" altLang="zh-CN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b="1" dirty="0" smtClean="0"/>
              <a:t>★ 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MAC</a:t>
            </a:r>
            <a:r>
              <a:rPr lang="zh-CN" altLang="en-US" b="1" dirty="0">
                <a:latin typeface="宋体" pitchFamily="2" charset="-122"/>
              </a:rPr>
              <a:t>帧无休止地在环路中再生和转发，如何进行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帧回收工作？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/>
              <a:t>★</a:t>
            </a:r>
            <a:r>
              <a:rPr lang="zh-CN" altLang="en-US" b="1" dirty="0">
                <a:latin typeface="宋体" pitchFamily="2" charset="-122"/>
              </a:rPr>
              <a:t> 如何监视和维护环路？</a:t>
            </a: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/>
              <a:t>★</a:t>
            </a:r>
            <a:r>
              <a:rPr lang="zh-CN" altLang="en-US" b="1" dirty="0">
                <a:latin typeface="宋体" pitchFamily="2" charset="-122"/>
              </a:rPr>
              <a:t> 如何控制结点访问环路</a:t>
            </a:r>
            <a:r>
              <a:rPr lang="zh-CN" altLang="en-US" b="1" dirty="0" smtClean="0">
                <a:latin typeface="宋体" pitchFamily="2" charset="-122"/>
              </a:rPr>
              <a:t>？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1200" b="1" dirty="0">
                <a:latin typeface="宋体" pitchFamily="2" charset="-122"/>
              </a:rPr>
              <a:t> </a:t>
            </a:r>
            <a:endParaRPr lang="zh-CN" altLang="en-US" sz="1200" b="1" dirty="0">
              <a:latin typeface="宋体" pitchFamily="2" charset="-122"/>
            </a:endParaRPr>
          </a:p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不同控制方案</a:t>
            </a:r>
            <a:r>
              <a:rPr lang="en-US" altLang="en-US" b="1" dirty="0">
                <a:solidFill>
                  <a:srgbClr val="FF0000"/>
                </a:solidFill>
              </a:rPr>
              <a:t>→</a:t>
            </a:r>
            <a:r>
              <a:rPr lang="zh-CN" altLang="en-US" b="1" dirty="0">
                <a:solidFill>
                  <a:srgbClr val="FF0000"/>
                </a:solidFill>
              </a:rPr>
              <a:t>不同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环形网。</a:t>
            </a:r>
          </a:p>
        </p:txBody>
      </p:sp>
      <p:sp>
        <p:nvSpPr>
          <p:cNvPr id="1166410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1751" name="Text Box 75"/>
          <p:cNvSpPr txBox="1">
            <a:spLocks noChangeArrowheads="1"/>
          </p:cNvSpPr>
          <p:nvPr/>
        </p:nvSpPr>
        <p:spPr bwMode="auto">
          <a:xfrm>
            <a:off x="107950" y="188913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宋体" pitchFamily="2" charset="-12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潜在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问题及举措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-2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Text Box 2"/>
          <p:cNvSpPr txBox="1">
            <a:spLocks noChangeArrowheads="1"/>
          </p:cNvSpPr>
          <p:nvPr/>
        </p:nvSpPr>
        <p:spPr bwMode="auto">
          <a:xfrm>
            <a:off x="76200" y="117475"/>
            <a:ext cx="8931275" cy="651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charset="-122"/>
              </a:rPr>
              <a:t>4.4.7  TORNET</a:t>
            </a:r>
            <a:r>
              <a:rPr lang="zh-CN" altLang="en-US" b="1" dirty="0">
                <a:latin typeface="宋体" charset="-122"/>
              </a:rPr>
              <a:t>（多伦多大学环形网）</a:t>
            </a:r>
            <a:r>
              <a:rPr lang="en-US" altLang="zh-CN" b="1" dirty="0">
                <a:latin typeface="Times New Roman"/>
              </a:rPr>
              <a:t>—</a:t>
            </a:r>
            <a:r>
              <a:rPr lang="zh-CN" altLang="en-US" b="1" dirty="0">
                <a:latin typeface="宋体" charset="-122"/>
              </a:rPr>
              <a:t>时间片环实例</a:t>
            </a:r>
          </a:p>
          <a:p>
            <a:pPr>
              <a:spcBef>
                <a:spcPct val="20000"/>
              </a:spcBef>
            </a:pPr>
            <a:endParaRPr lang="zh-CN" altLang="en-US" sz="1000" b="1" dirty="0">
              <a:latin typeface="宋体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） 指导思想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将时间片分为“空</a:t>
            </a:r>
            <a:r>
              <a:rPr lang="en-US" altLang="zh-CN" b="1" dirty="0">
                <a:latin typeface="宋体" charset="-122"/>
              </a:rPr>
              <a:t>/</a:t>
            </a:r>
            <a:r>
              <a:rPr lang="zh-CN" altLang="en-US" b="1" dirty="0">
                <a:latin typeface="宋体" charset="-122"/>
              </a:rPr>
              <a:t>满”两类时间片，分别具有不同的长度（占据不同的位数）；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环路的基本延时划分为若干空时间片，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空时间片</a:t>
            </a:r>
            <a:r>
              <a:rPr lang="zh-CN" altLang="en-US" b="1" dirty="0">
                <a:latin typeface="宋体" charset="-122"/>
              </a:rPr>
              <a:t>绕环行驶，准备携带用户数据（形成满</a:t>
            </a:r>
            <a:r>
              <a:rPr lang="zh-CN" altLang="en-US" b="1" dirty="0" smtClean="0">
                <a:latin typeface="宋体" charset="-122"/>
              </a:rPr>
              <a:t>时间片</a:t>
            </a:r>
            <a:r>
              <a:rPr lang="en-US" altLang="zh-CN" b="1" dirty="0" smtClean="0">
                <a:latin typeface="宋体" charset="-122"/>
              </a:rPr>
              <a:t>—</a:t>
            </a:r>
            <a:r>
              <a:rPr lang="zh-CN" altLang="en-US" b="1" dirty="0" smtClean="0">
                <a:latin typeface="宋体" charset="-122"/>
              </a:rPr>
              <a:t>逻辑小分组）</a:t>
            </a:r>
            <a:r>
              <a:rPr lang="zh-CN" altLang="en-US" b="1" dirty="0">
                <a:latin typeface="宋体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环路的基本</a:t>
            </a:r>
            <a:r>
              <a:rPr lang="zh-CN" altLang="en-US" b="1" dirty="0" smtClean="0">
                <a:latin typeface="宋体" charset="-122"/>
              </a:rPr>
              <a:t>延时视为</a:t>
            </a:r>
            <a:r>
              <a:rPr lang="zh-CN" altLang="en-US" b="1" dirty="0">
                <a:latin typeface="宋体" charset="-122"/>
              </a:rPr>
              <a:t>循环移位寄存器，并且环路中设置监控器，除监控环路状态外，也插入一定数量的寄存器，以保证整个环路对应的移位寄存器位数为空时间片长</a:t>
            </a:r>
            <a:r>
              <a:rPr lang="zh-CN" altLang="en-US" b="1" dirty="0" smtClean="0">
                <a:latin typeface="宋体" charset="-122"/>
              </a:rPr>
              <a:t>度（</a:t>
            </a:r>
            <a:r>
              <a:rPr lang="en-US" altLang="zh-CN" b="1" dirty="0" smtClean="0">
                <a:latin typeface="宋体" charset="-122"/>
              </a:rPr>
              <a:t>24</a:t>
            </a:r>
            <a:r>
              <a:rPr lang="zh-CN" altLang="en-US" b="1" dirty="0" smtClean="0">
                <a:latin typeface="宋体" charset="-122"/>
              </a:rPr>
              <a:t>位）的</a:t>
            </a:r>
            <a:r>
              <a:rPr lang="zh-CN" altLang="en-US" b="1" dirty="0">
                <a:latin typeface="宋体" charset="-122"/>
              </a:rPr>
              <a:t>整数倍，从而达到充分利用环路资源的目的；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希望发送数据的结点在获得空时间片时，以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插入寄存器的方式</a:t>
            </a:r>
            <a:r>
              <a:rPr lang="zh-CN" altLang="en-US" b="1" dirty="0">
                <a:latin typeface="宋体" charset="-122"/>
              </a:rPr>
              <a:t>将满</a:t>
            </a:r>
            <a:r>
              <a:rPr lang="zh-CN" altLang="en-US" b="1" dirty="0" smtClean="0">
                <a:latin typeface="宋体" charset="-122"/>
              </a:rPr>
              <a:t>时间片（含逻辑小分组）导</a:t>
            </a:r>
            <a:r>
              <a:rPr lang="zh-CN" altLang="en-US" b="1" dirty="0">
                <a:latin typeface="宋体" charset="-122"/>
              </a:rPr>
              <a:t>入环路；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源发结点在回收满时间片后，释放空时间片。</a:t>
            </a:r>
          </a:p>
        </p:txBody>
      </p:sp>
      <p:sp>
        <p:nvSpPr>
          <p:cNvPr id="1201155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1156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66800" y="733425"/>
            <a:ext cx="6904038" cy="823913"/>
            <a:chOff x="672" y="462"/>
            <a:chExt cx="4349" cy="519"/>
          </a:xfrm>
        </p:grpSpPr>
        <p:sp>
          <p:nvSpPr>
            <p:cNvPr id="1202179" name="Rectangle 3"/>
            <p:cNvSpPr>
              <a:spLocks noChangeArrowheads="1"/>
            </p:cNvSpPr>
            <p:nvPr/>
          </p:nvSpPr>
          <p:spPr bwMode="auto">
            <a:xfrm>
              <a:off x="672" y="693"/>
              <a:ext cx="33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F/E</a:t>
              </a:r>
            </a:p>
          </p:txBody>
        </p:sp>
        <p:sp>
          <p:nvSpPr>
            <p:cNvPr id="1202180" name="Rectangle 4"/>
            <p:cNvSpPr>
              <a:spLocks noChangeArrowheads="1"/>
            </p:cNvSpPr>
            <p:nvPr/>
          </p:nvSpPr>
          <p:spPr bwMode="auto">
            <a:xfrm>
              <a:off x="1008" y="693"/>
              <a:ext cx="336" cy="28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L/S</a:t>
              </a:r>
            </a:p>
          </p:txBody>
        </p:sp>
        <p:sp>
          <p:nvSpPr>
            <p:cNvPr id="1202181" name="Rectangle 5"/>
            <p:cNvSpPr>
              <a:spLocks noChangeArrowheads="1"/>
            </p:cNvSpPr>
            <p:nvPr/>
          </p:nvSpPr>
          <p:spPr bwMode="auto">
            <a:xfrm>
              <a:off x="1344" y="693"/>
              <a:ext cx="480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SA</a:t>
              </a:r>
            </a:p>
          </p:txBody>
        </p:sp>
        <p:sp>
          <p:nvSpPr>
            <p:cNvPr id="1202182" name="Rectangle 6"/>
            <p:cNvSpPr>
              <a:spLocks noChangeArrowheads="1"/>
            </p:cNvSpPr>
            <p:nvPr/>
          </p:nvSpPr>
          <p:spPr bwMode="auto">
            <a:xfrm>
              <a:off x="1824" y="693"/>
              <a:ext cx="48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DA</a:t>
              </a:r>
            </a:p>
          </p:txBody>
        </p:sp>
        <p:sp>
          <p:nvSpPr>
            <p:cNvPr id="1202183" name="Rectangle 7"/>
            <p:cNvSpPr>
              <a:spLocks noChangeArrowheads="1"/>
            </p:cNvSpPr>
            <p:nvPr/>
          </p:nvSpPr>
          <p:spPr bwMode="auto">
            <a:xfrm>
              <a:off x="2304" y="693"/>
              <a:ext cx="1104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DATA</a:t>
              </a:r>
            </a:p>
          </p:txBody>
        </p:sp>
        <p:sp>
          <p:nvSpPr>
            <p:cNvPr id="1202184" name="Rectangle 8"/>
            <p:cNvSpPr>
              <a:spLocks noChangeArrowheads="1"/>
            </p:cNvSpPr>
            <p:nvPr/>
          </p:nvSpPr>
          <p:spPr bwMode="auto">
            <a:xfrm>
              <a:off x="3408" y="693"/>
              <a:ext cx="720" cy="288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C</a:t>
              </a:r>
            </a:p>
          </p:txBody>
        </p:sp>
        <p:sp>
          <p:nvSpPr>
            <p:cNvPr id="1202185" name="Rectangle 9"/>
            <p:cNvSpPr>
              <a:spLocks noChangeArrowheads="1"/>
            </p:cNvSpPr>
            <p:nvPr/>
          </p:nvSpPr>
          <p:spPr bwMode="auto">
            <a:xfrm>
              <a:off x="4128" y="693"/>
              <a:ext cx="33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</a:t>
              </a:r>
            </a:p>
          </p:txBody>
        </p:sp>
        <p:sp>
          <p:nvSpPr>
            <p:cNvPr id="1202186" name="Text Box 10"/>
            <p:cNvSpPr txBox="1">
              <a:spLocks noChangeArrowheads="1"/>
            </p:cNvSpPr>
            <p:nvPr/>
          </p:nvSpPr>
          <p:spPr bwMode="auto">
            <a:xfrm>
              <a:off x="729" y="462"/>
              <a:ext cx="42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  1    8      8      0/8/1024         5       1  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（位）</a:t>
              </a:r>
            </a:p>
          </p:txBody>
        </p:sp>
      </p:grpSp>
      <p:sp>
        <p:nvSpPr>
          <p:cNvPr id="1202187" name="Text Box 11"/>
          <p:cNvSpPr txBox="1">
            <a:spLocks noChangeArrowheads="1"/>
          </p:cNvSpPr>
          <p:nvPr/>
        </p:nvSpPr>
        <p:spPr bwMode="auto">
          <a:xfrm>
            <a:off x="34925" y="1741488"/>
            <a:ext cx="9109075" cy="505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Char char="★"/>
            </a:pPr>
            <a:r>
              <a:rPr lang="zh-CN" altLang="en-US" b="1" dirty="0">
                <a:latin typeface="宋体" charset="-122"/>
              </a:rPr>
              <a:t>满空标识</a:t>
            </a:r>
            <a:r>
              <a:rPr lang="en-US" altLang="zh-CN" b="1" dirty="0">
                <a:latin typeface="宋体" charset="-12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F/E)</a:t>
            </a:r>
            <a:r>
              <a:rPr lang="zh-CN" altLang="en-US" b="1" dirty="0">
                <a:latin typeface="宋体" charset="-122"/>
              </a:rPr>
              <a:t>：</a:t>
            </a:r>
            <a:r>
              <a:rPr lang="en-US" altLang="zh-CN" b="1" dirty="0">
                <a:latin typeface="宋体" charset="-122"/>
              </a:rPr>
              <a:t>1</a:t>
            </a:r>
            <a:r>
              <a:rPr lang="zh-CN" altLang="en-US" b="1" dirty="0">
                <a:latin typeface="宋体" charset="-122"/>
              </a:rPr>
              <a:t>为满</a:t>
            </a:r>
            <a:r>
              <a:rPr lang="zh-CN" altLang="en-US" b="1" dirty="0" smtClean="0">
                <a:latin typeface="宋体" charset="-122"/>
              </a:rPr>
              <a:t>时间片</a:t>
            </a:r>
            <a:r>
              <a:rPr lang="en-US" altLang="zh-CN" b="1" dirty="0" smtClean="0">
                <a:latin typeface="宋体" charset="-122"/>
              </a:rPr>
              <a:t>(</a:t>
            </a:r>
            <a:r>
              <a:rPr lang="zh-CN" altLang="en-US" b="1" dirty="0" smtClean="0">
                <a:latin typeface="宋体" charset="-122"/>
              </a:rPr>
              <a:t>含</a:t>
            </a:r>
            <a:r>
              <a:rPr lang="zh-CN" altLang="en-US" b="1" dirty="0">
                <a:latin typeface="宋体" charset="-122"/>
              </a:rPr>
              <a:t>用户</a:t>
            </a:r>
            <a:r>
              <a:rPr lang="zh-CN" altLang="en-US" b="1" dirty="0" smtClean="0">
                <a:latin typeface="宋体" charset="-122"/>
              </a:rPr>
              <a:t>数据</a:t>
            </a:r>
            <a:r>
              <a:rPr lang="en-US" altLang="zh-CN" b="1" dirty="0" smtClean="0">
                <a:latin typeface="宋体" charset="-122"/>
              </a:rPr>
              <a:t>)</a:t>
            </a:r>
            <a:r>
              <a:rPr lang="zh-CN" altLang="en-US" b="1" dirty="0" smtClean="0">
                <a:latin typeface="宋体" charset="-122"/>
              </a:rPr>
              <a:t>，</a:t>
            </a:r>
            <a:r>
              <a:rPr lang="en-US" altLang="zh-CN" b="1" dirty="0">
                <a:latin typeface="宋体" charset="-122"/>
              </a:rPr>
              <a:t>0</a:t>
            </a:r>
            <a:r>
              <a:rPr lang="zh-CN" altLang="en-US" b="1" dirty="0">
                <a:latin typeface="宋体" charset="-122"/>
              </a:rPr>
              <a:t>为空</a:t>
            </a:r>
            <a:r>
              <a:rPr lang="zh-CN" altLang="en-US" b="1" dirty="0" smtClean="0">
                <a:latin typeface="宋体" charset="-122"/>
              </a:rPr>
              <a:t>时间片；</a:t>
            </a:r>
            <a:endParaRPr lang="zh-CN" altLang="en-US" b="1" dirty="0">
              <a:latin typeface="宋体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Char char="★"/>
            </a:pPr>
            <a:r>
              <a:rPr lang="zh-CN" altLang="en-US" b="1" dirty="0">
                <a:latin typeface="宋体" charset="-122"/>
              </a:rPr>
              <a:t>长短时间片标识（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L/S</a:t>
            </a:r>
            <a:r>
              <a:rPr lang="zh-CN" altLang="en-US" b="1" dirty="0">
                <a:latin typeface="宋体" charset="-122"/>
              </a:rPr>
              <a:t>），当</a:t>
            </a:r>
            <a:r>
              <a:rPr lang="en-US" altLang="zh-CN" b="1" dirty="0">
                <a:latin typeface="宋体" charset="-122"/>
              </a:rPr>
              <a:t>F/E=1</a:t>
            </a:r>
            <a:r>
              <a:rPr lang="zh-CN" altLang="en-US" b="1" dirty="0">
                <a:latin typeface="宋体" charset="-122"/>
              </a:rPr>
              <a:t>时，</a:t>
            </a:r>
            <a:r>
              <a:rPr lang="en-US" altLang="zh-CN" b="1" dirty="0">
                <a:latin typeface="宋体" charset="-122"/>
              </a:rPr>
              <a:t>1</a:t>
            </a:r>
            <a:r>
              <a:rPr lang="zh-CN" altLang="en-US" b="1" dirty="0">
                <a:latin typeface="宋体" charset="-122"/>
              </a:rPr>
              <a:t>为长，</a:t>
            </a:r>
            <a:r>
              <a:rPr lang="en-US" altLang="zh-CN" b="1" dirty="0">
                <a:latin typeface="宋体" charset="-122"/>
              </a:rPr>
              <a:t>0</a:t>
            </a:r>
            <a:r>
              <a:rPr lang="zh-CN" altLang="en-US" b="1" dirty="0">
                <a:latin typeface="宋体" charset="-122"/>
              </a:rPr>
              <a:t>为短时间片；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Char char="★"/>
            </a:pPr>
            <a:r>
              <a:rPr lang="zh-CN" altLang="en-US" b="1" dirty="0">
                <a:latin typeface="宋体" charset="-122"/>
              </a:rPr>
              <a:t>信源</a:t>
            </a:r>
            <a:r>
              <a:rPr lang="en-US" altLang="zh-CN" b="1" dirty="0">
                <a:latin typeface="宋体" charset="-122"/>
              </a:rPr>
              <a:t>/</a:t>
            </a:r>
            <a:r>
              <a:rPr lang="zh-CN" altLang="en-US" b="1" dirty="0">
                <a:latin typeface="宋体" charset="-122"/>
              </a:rPr>
              <a:t>信宿地址（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SA/DA</a:t>
            </a:r>
            <a:r>
              <a:rPr lang="zh-CN" altLang="en-US" b="1" dirty="0">
                <a:latin typeface="宋体" charset="-122"/>
              </a:rPr>
              <a:t>）：发收该时间片的结点地址；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Char char="★"/>
            </a:pPr>
            <a:r>
              <a:rPr lang="zh-CN" altLang="en-US" b="1" dirty="0">
                <a:latin typeface="宋体" charset="-122"/>
              </a:rPr>
              <a:t>数据字段（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DATA</a:t>
            </a:r>
            <a:r>
              <a:rPr lang="zh-CN" altLang="en-US" b="1" dirty="0">
                <a:latin typeface="宋体" charset="-122"/>
              </a:rPr>
              <a:t>）：用户数据，空时间片时长度取值为</a:t>
            </a:r>
            <a:r>
              <a:rPr lang="en-US" altLang="zh-CN" b="1" dirty="0">
                <a:latin typeface="宋体" charset="-122"/>
              </a:rPr>
              <a:t>0</a:t>
            </a:r>
            <a:r>
              <a:rPr lang="zh-CN" altLang="en-US" b="1" dirty="0">
                <a:latin typeface="宋体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None/>
            </a:pPr>
            <a:r>
              <a:rPr lang="zh-CN" altLang="en-US" b="1" dirty="0">
                <a:latin typeface="宋体" charset="-122"/>
              </a:rPr>
              <a:t>    短时间片时占</a:t>
            </a:r>
            <a:r>
              <a:rPr lang="en-US" altLang="zh-CN" b="1" dirty="0">
                <a:latin typeface="宋体" charset="-122"/>
              </a:rPr>
              <a:t>8</a:t>
            </a:r>
            <a:r>
              <a:rPr lang="zh-CN" altLang="en-US" b="1" dirty="0">
                <a:latin typeface="宋体" charset="-122"/>
              </a:rPr>
              <a:t>位，长时间片时占</a:t>
            </a:r>
            <a:r>
              <a:rPr lang="en-US" altLang="zh-CN" b="1" dirty="0">
                <a:latin typeface="宋体" charset="-122"/>
              </a:rPr>
              <a:t>1024</a:t>
            </a:r>
            <a:r>
              <a:rPr lang="zh-CN" altLang="en-US" b="1" dirty="0">
                <a:latin typeface="宋体" charset="-122"/>
              </a:rPr>
              <a:t>位。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Char char="★"/>
            </a:pPr>
            <a:r>
              <a:rPr lang="zh-CN" altLang="en-US" b="1" dirty="0">
                <a:latin typeface="宋体" charset="-122"/>
              </a:rPr>
              <a:t>控制字段（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＝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宋体" charset="-122"/>
              </a:rPr>
              <a:t>4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宋体" charset="-122"/>
              </a:rPr>
              <a:t>5</a:t>
            </a:r>
            <a:r>
              <a:rPr lang="zh-CN" altLang="en-US" b="1" dirty="0">
                <a:latin typeface="宋体" charset="-122"/>
              </a:rPr>
              <a:t>）表示信宿结点对该分组的处理结果。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None/>
            </a:pPr>
            <a:r>
              <a:rPr lang="zh-CN" altLang="en-US" b="1" dirty="0">
                <a:latin typeface="宋体" charset="-122"/>
              </a:rPr>
              <a:t>    </a:t>
            </a:r>
            <a:r>
              <a:rPr lang="en-US" altLang="zh-CN" b="1" dirty="0">
                <a:latin typeface="宋体" charset="-122"/>
              </a:rPr>
              <a:t>C</a:t>
            </a:r>
            <a:r>
              <a:rPr lang="en-US" altLang="zh-CN" b="1" baseline="-25000" dirty="0">
                <a:latin typeface="宋体" charset="-122"/>
              </a:rPr>
              <a:t>3</a:t>
            </a:r>
            <a:r>
              <a:rPr lang="en-US" altLang="zh-CN" b="1" dirty="0">
                <a:latin typeface="宋体" charset="-122"/>
              </a:rPr>
              <a:t>C</a:t>
            </a:r>
            <a:r>
              <a:rPr lang="en-US" altLang="zh-CN" b="1" baseline="-25000" dirty="0">
                <a:latin typeface="宋体" charset="-122"/>
              </a:rPr>
              <a:t>4</a:t>
            </a:r>
            <a:r>
              <a:rPr lang="en-US" altLang="zh-CN" b="1" dirty="0">
                <a:latin typeface="宋体" charset="-122"/>
              </a:rPr>
              <a:t>C</a:t>
            </a:r>
            <a:r>
              <a:rPr lang="en-US" altLang="zh-CN" b="1" baseline="-25000" dirty="0">
                <a:latin typeface="宋体" charset="-122"/>
              </a:rPr>
              <a:t>5</a:t>
            </a:r>
            <a:r>
              <a:rPr lang="en-US" altLang="zh-CN" b="1" dirty="0">
                <a:latin typeface="宋体" charset="-122"/>
              </a:rPr>
              <a:t>=</a:t>
            </a:r>
            <a:r>
              <a:rPr lang="en-US" altLang="zh-CN" b="1" dirty="0">
                <a:latin typeface="Times New Roman"/>
              </a:rPr>
              <a:t>“</a:t>
            </a:r>
            <a:r>
              <a:rPr lang="en-US" altLang="zh-CN" b="1" dirty="0">
                <a:latin typeface="宋体" charset="-122"/>
              </a:rPr>
              <a:t>010</a:t>
            </a:r>
            <a:r>
              <a:rPr lang="en-US" altLang="zh-CN" b="1" dirty="0">
                <a:latin typeface="Times New Roman"/>
              </a:rPr>
              <a:t>”</a:t>
            </a:r>
            <a:r>
              <a:rPr lang="zh-CN" altLang="en-US" b="1" dirty="0">
                <a:latin typeface="宋体" charset="-122"/>
              </a:rPr>
              <a:t>表示正确收取。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宋体" charset="-122"/>
              <a:buChar char="★"/>
            </a:pPr>
            <a:r>
              <a:rPr lang="zh-CN" altLang="en-US" b="1" dirty="0">
                <a:latin typeface="宋体" charset="-122"/>
              </a:rPr>
              <a:t>校验字段（</a:t>
            </a:r>
            <a:r>
              <a:rPr lang="en-US" altLang="zh-CN" b="1" dirty="0">
                <a:solidFill>
                  <a:srgbClr val="FF0000"/>
                </a:solidFill>
                <a:latin typeface="宋体" charset="-122"/>
              </a:rPr>
              <a:t>P</a:t>
            </a:r>
            <a:r>
              <a:rPr lang="zh-CN" altLang="en-US" b="1" dirty="0">
                <a:latin typeface="宋体" charset="-122"/>
              </a:rPr>
              <a:t>）仅提供偶校验的能力。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zh-CN" altLang="en-US" sz="1000" b="1" dirty="0">
              <a:latin typeface="宋体" charset="-122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charset="-122"/>
              </a:rPr>
              <a:t>联想</a:t>
            </a:r>
            <a:r>
              <a:rPr lang="zh-CN" altLang="en-US" b="1" dirty="0">
                <a:latin typeface="宋体" charset="-122"/>
              </a:rPr>
              <a:t>：一个</a:t>
            </a:r>
            <a:r>
              <a:rPr lang="zh-CN" altLang="en-US" b="1" dirty="0" smtClean="0">
                <a:latin typeface="宋体" charset="-122"/>
              </a:rPr>
              <a:t>时间片可以携带</a:t>
            </a:r>
            <a:r>
              <a:rPr lang="en-US" altLang="zh-CN" b="1" dirty="0" smtClean="0">
                <a:latin typeface="宋体" charset="-122"/>
              </a:rPr>
              <a:t>8</a:t>
            </a:r>
            <a:r>
              <a:rPr lang="zh-CN" altLang="en-US" b="1" dirty="0" smtClean="0">
                <a:latin typeface="宋体" charset="-122"/>
              </a:rPr>
              <a:t>位或者</a:t>
            </a:r>
            <a:r>
              <a:rPr lang="en-US" altLang="zh-CN" b="1" dirty="0" smtClean="0">
                <a:latin typeface="宋体" charset="-122"/>
              </a:rPr>
              <a:t>1024</a:t>
            </a:r>
            <a:r>
              <a:rPr lang="zh-CN" altLang="en-US" b="1" dirty="0">
                <a:latin typeface="宋体" charset="-122"/>
              </a:rPr>
              <a:t>位用户数据。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>
                <a:latin typeface="宋体" charset="-122"/>
              </a:rPr>
              <a:t>      空时间片的长度为</a:t>
            </a:r>
            <a:r>
              <a:rPr lang="en-US" altLang="zh-CN" b="1" dirty="0">
                <a:latin typeface="宋体" charset="-122"/>
              </a:rPr>
              <a:t>24</a:t>
            </a:r>
            <a:r>
              <a:rPr lang="zh-CN" altLang="en-US" b="1" dirty="0">
                <a:latin typeface="宋体" charset="-122"/>
              </a:rPr>
              <a:t>位。</a:t>
            </a:r>
          </a:p>
        </p:txBody>
      </p:sp>
      <p:sp>
        <p:nvSpPr>
          <p:cNvPr id="1202188" name="Text Box 12"/>
          <p:cNvSpPr txBox="1">
            <a:spLocks noChangeArrowheads="1"/>
          </p:cNvSpPr>
          <p:nvPr/>
        </p:nvSpPr>
        <p:spPr bwMode="auto">
          <a:xfrm>
            <a:off x="106363" y="76200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） 时间片格式</a:t>
            </a:r>
          </a:p>
        </p:txBody>
      </p:sp>
      <p:sp>
        <p:nvSpPr>
          <p:cNvPr id="1202189" name="Rectangle 13"/>
          <p:cNvSpPr>
            <a:spLocks noChangeArrowheads="1"/>
          </p:cNvSpPr>
          <p:nvPr/>
        </p:nvSpPr>
        <p:spPr bwMode="auto">
          <a:xfrm>
            <a:off x="228600" y="544513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2190" name="Text Box 14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28600" y="815975"/>
            <a:ext cx="6965950" cy="5853113"/>
            <a:chOff x="144" y="514"/>
            <a:chExt cx="4388" cy="3687"/>
          </a:xfrm>
        </p:grpSpPr>
        <p:sp>
          <p:nvSpPr>
            <p:cNvPr id="1200131" name="Text Box 3"/>
            <p:cNvSpPr txBox="1">
              <a:spLocks noChangeArrowheads="1"/>
            </p:cNvSpPr>
            <p:nvPr/>
          </p:nvSpPr>
          <p:spPr bwMode="auto">
            <a:xfrm>
              <a:off x="2047" y="514"/>
              <a:ext cx="836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数据帧待发</a:t>
              </a:r>
            </a:p>
          </p:txBody>
        </p:sp>
        <p:sp>
          <p:nvSpPr>
            <p:cNvPr id="1200132" name="Text Box 4"/>
            <p:cNvSpPr txBox="1">
              <a:spLocks noChangeArrowheads="1"/>
            </p:cNvSpPr>
            <p:nvPr/>
          </p:nvSpPr>
          <p:spPr bwMode="auto">
            <a:xfrm>
              <a:off x="2057" y="845"/>
              <a:ext cx="83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组装小分组</a:t>
              </a:r>
            </a:p>
          </p:txBody>
        </p:sp>
        <p:sp>
          <p:nvSpPr>
            <p:cNvPr id="1200133" name="Text Box 5"/>
            <p:cNvSpPr txBox="1">
              <a:spLocks noChangeArrowheads="1"/>
            </p:cNvSpPr>
            <p:nvPr/>
          </p:nvSpPr>
          <p:spPr bwMode="auto">
            <a:xfrm>
              <a:off x="1999" y="1181"/>
              <a:ext cx="836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等待时间片</a:t>
              </a:r>
            </a:p>
          </p:txBody>
        </p:sp>
        <p:sp>
          <p:nvSpPr>
            <p:cNvPr id="1200134" name="Text Box 6"/>
            <p:cNvSpPr txBox="1">
              <a:spLocks noChangeArrowheads="1"/>
            </p:cNvSpPr>
            <p:nvPr/>
          </p:nvSpPr>
          <p:spPr bwMode="auto">
            <a:xfrm>
              <a:off x="2976" y="1316"/>
              <a:ext cx="1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空时间片且有分组待发</a:t>
              </a:r>
            </a:p>
          </p:txBody>
        </p:sp>
        <p:sp>
          <p:nvSpPr>
            <p:cNvPr id="1200135" name="Text Box 7"/>
            <p:cNvSpPr txBox="1">
              <a:spLocks noChangeArrowheads="1"/>
            </p:cNvSpPr>
            <p:nvPr/>
          </p:nvSpPr>
          <p:spPr bwMode="auto">
            <a:xfrm>
              <a:off x="1039" y="1316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满时间片</a:t>
              </a:r>
            </a:p>
          </p:txBody>
        </p:sp>
        <p:sp>
          <p:nvSpPr>
            <p:cNvPr id="1200136" name="Text Box 8"/>
            <p:cNvSpPr txBox="1">
              <a:spLocks noChangeArrowheads="1"/>
            </p:cNvSpPr>
            <p:nvPr/>
          </p:nvSpPr>
          <p:spPr bwMode="auto">
            <a:xfrm>
              <a:off x="1039" y="1700"/>
              <a:ext cx="836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本结点发？</a:t>
              </a:r>
            </a:p>
          </p:txBody>
        </p:sp>
        <p:sp>
          <p:nvSpPr>
            <p:cNvPr id="1200137" name="Text Box 9"/>
            <p:cNvSpPr txBox="1">
              <a:spLocks noChangeArrowheads="1"/>
            </p:cNvSpPr>
            <p:nvPr/>
          </p:nvSpPr>
          <p:spPr bwMode="auto">
            <a:xfrm>
              <a:off x="612" y="1892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Y</a:t>
              </a:r>
            </a:p>
          </p:txBody>
        </p:sp>
        <p:sp>
          <p:nvSpPr>
            <p:cNvPr id="1200138" name="Text Box 10"/>
            <p:cNvSpPr txBox="1">
              <a:spLocks noChangeArrowheads="1"/>
            </p:cNvSpPr>
            <p:nvPr/>
          </p:nvSpPr>
          <p:spPr bwMode="auto">
            <a:xfrm>
              <a:off x="2004" y="1940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</a:t>
              </a:r>
            </a:p>
          </p:txBody>
        </p:sp>
        <p:sp>
          <p:nvSpPr>
            <p:cNvPr id="1200139" name="Text Box 11"/>
            <p:cNvSpPr txBox="1">
              <a:spLocks noChangeArrowheads="1"/>
            </p:cNvSpPr>
            <p:nvPr/>
          </p:nvSpPr>
          <p:spPr bwMode="auto">
            <a:xfrm>
              <a:off x="463" y="2621"/>
              <a:ext cx="836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对方收妥？</a:t>
              </a:r>
            </a:p>
          </p:txBody>
        </p:sp>
        <p:sp>
          <p:nvSpPr>
            <p:cNvPr id="1200140" name="Text Box 12"/>
            <p:cNvSpPr txBox="1">
              <a:spLocks noChangeArrowheads="1"/>
            </p:cNvSpPr>
            <p:nvPr/>
          </p:nvSpPr>
          <p:spPr bwMode="auto">
            <a:xfrm>
              <a:off x="624" y="2996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Y</a:t>
              </a:r>
            </a:p>
          </p:txBody>
        </p:sp>
        <p:sp>
          <p:nvSpPr>
            <p:cNvPr id="1200141" name="Text Box 13"/>
            <p:cNvSpPr txBox="1">
              <a:spLocks noChangeArrowheads="1"/>
            </p:cNvSpPr>
            <p:nvPr/>
          </p:nvSpPr>
          <p:spPr bwMode="auto">
            <a:xfrm>
              <a:off x="293" y="2708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</a:t>
              </a:r>
            </a:p>
          </p:txBody>
        </p:sp>
        <p:sp>
          <p:nvSpPr>
            <p:cNvPr id="1200142" name="Text Box 14"/>
            <p:cNvSpPr txBox="1">
              <a:spLocks noChangeArrowheads="1"/>
            </p:cNvSpPr>
            <p:nvPr/>
          </p:nvSpPr>
          <p:spPr bwMode="auto">
            <a:xfrm>
              <a:off x="415" y="2189"/>
              <a:ext cx="836" cy="231"/>
            </a:xfrm>
            <a:prstGeom prst="rect">
              <a:avLst/>
            </a:prstGeom>
            <a:solidFill>
              <a:srgbClr val="84F45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发空时间片</a:t>
              </a:r>
            </a:p>
          </p:txBody>
        </p:sp>
        <p:sp>
          <p:nvSpPr>
            <p:cNvPr id="1200143" name="Text Box 15"/>
            <p:cNvSpPr txBox="1">
              <a:spLocks noChangeArrowheads="1"/>
            </p:cNvSpPr>
            <p:nvPr/>
          </p:nvSpPr>
          <p:spPr bwMode="auto">
            <a:xfrm>
              <a:off x="480" y="3293"/>
              <a:ext cx="6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帧发完？</a:t>
              </a:r>
            </a:p>
          </p:txBody>
        </p:sp>
        <p:sp>
          <p:nvSpPr>
            <p:cNvPr id="1200144" name="Text Box 16"/>
            <p:cNvSpPr txBox="1">
              <a:spLocks noChangeArrowheads="1"/>
            </p:cNvSpPr>
            <p:nvPr/>
          </p:nvSpPr>
          <p:spPr bwMode="auto">
            <a:xfrm>
              <a:off x="480" y="3524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Y</a:t>
              </a:r>
            </a:p>
          </p:txBody>
        </p:sp>
        <p:sp>
          <p:nvSpPr>
            <p:cNvPr id="1200145" name="Text Box 17"/>
            <p:cNvSpPr txBox="1">
              <a:spLocks noChangeArrowheads="1"/>
            </p:cNvSpPr>
            <p:nvPr/>
          </p:nvSpPr>
          <p:spPr bwMode="auto">
            <a:xfrm>
              <a:off x="1156" y="3521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</a:t>
              </a:r>
            </a:p>
          </p:txBody>
        </p:sp>
        <p:sp>
          <p:nvSpPr>
            <p:cNvPr id="1200146" name="Text Box 18"/>
            <p:cNvSpPr txBox="1">
              <a:spLocks noChangeArrowheads="1"/>
            </p:cNvSpPr>
            <p:nvPr/>
          </p:nvSpPr>
          <p:spPr bwMode="auto">
            <a:xfrm>
              <a:off x="930" y="3793"/>
              <a:ext cx="836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组装小分组</a:t>
              </a:r>
            </a:p>
          </p:txBody>
        </p:sp>
        <p:sp>
          <p:nvSpPr>
            <p:cNvPr id="1200147" name="Text Box 19"/>
            <p:cNvSpPr txBox="1">
              <a:spLocks noChangeArrowheads="1"/>
            </p:cNvSpPr>
            <p:nvPr/>
          </p:nvSpPr>
          <p:spPr bwMode="auto">
            <a:xfrm>
              <a:off x="1604" y="2189"/>
              <a:ext cx="836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本结点收？</a:t>
              </a:r>
            </a:p>
          </p:txBody>
        </p:sp>
        <p:sp>
          <p:nvSpPr>
            <p:cNvPr id="1200148" name="Text Box 20"/>
            <p:cNvSpPr txBox="1">
              <a:spLocks noChangeArrowheads="1"/>
            </p:cNvSpPr>
            <p:nvPr/>
          </p:nvSpPr>
          <p:spPr bwMode="auto">
            <a:xfrm>
              <a:off x="2256" y="2420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Y</a:t>
              </a:r>
            </a:p>
          </p:txBody>
        </p:sp>
        <p:sp>
          <p:nvSpPr>
            <p:cNvPr id="1200149" name="Text Box 21"/>
            <p:cNvSpPr txBox="1">
              <a:spLocks noChangeArrowheads="1"/>
            </p:cNvSpPr>
            <p:nvPr/>
          </p:nvSpPr>
          <p:spPr bwMode="auto">
            <a:xfrm>
              <a:off x="1632" y="2468"/>
              <a:ext cx="1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N</a:t>
              </a:r>
            </a:p>
          </p:txBody>
        </p:sp>
        <p:sp>
          <p:nvSpPr>
            <p:cNvPr id="1200150" name="Text Box 22"/>
            <p:cNvSpPr txBox="1">
              <a:spLocks noChangeArrowheads="1"/>
            </p:cNvSpPr>
            <p:nvPr/>
          </p:nvSpPr>
          <p:spPr bwMode="auto">
            <a:xfrm>
              <a:off x="2047" y="3044"/>
              <a:ext cx="692" cy="231"/>
            </a:xfrm>
            <a:prstGeom prst="rect">
              <a:avLst/>
            </a:prstGeom>
            <a:solidFill>
              <a:srgbClr val="FF66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填应答位</a:t>
              </a:r>
            </a:p>
          </p:txBody>
        </p:sp>
        <p:sp>
          <p:nvSpPr>
            <p:cNvPr id="1200151" name="Text Box 23"/>
            <p:cNvSpPr txBox="1">
              <a:spLocks noChangeArrowheads="1"/>
            </p:cNvSpPr>
            <p:nvPr/>
          </p:nvSpPr>
          <p:spPr bwMode="auto">
            <a:xfrm>
              <a:off x="1632" y="3524"/>
              <a:ext cx="836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转发小分组</a:t>
              </a:r>
            </a:p>
          </p:txBody>
        </p:sp>
        <p:sp>
          <p:nvSpPr>
            <p:cNvPr id="1200152" name="Text Box 24"/>
            <p:cNvSpPr txBox="1">
              <a:spLocks noChangeArrowheads="1"/>
            </p:cNvSpPr>
            <p:nvPr/>
          </p:nvSpPr>
          <p:spPr bwMode="auto">
            <a:xfrm>
              <a:off x="3151" y="1757"/>
              <a:ext cx="692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置满标志</a:t>
              </a:r>
            </a:p>
          </p:txBody>
        </p:sp>
        <p:sp>
          <p:nvSpPr>
            <p:cNvPr id="1200153" name="Text Box 25"/>
            <p:cNvSpPr txBox="1">
              <a:spLocks noChangeArrowheads="1"/>
            </p:cNvSpPr>
            <p:nvPr/>
          </p:nvSpPr>
          <p:spPr bwMode="auto">
            <a:xfrm>
              <a:off x="3151" y="2180"/>
              <a:ext cx="836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发送小分组</a:t>
              </a:r>
            </a:p>
          </p:txBody>
        </p:sp>
        <p:sp>
          <p:nvSpPr>
            <p:cNvPr id="1200154" name="Line 26"/>
            <p:cNvSpPr>
              <a:spLocks noChangeShapeType="1"/>
            </p:cNvSpPr>
            <p:nvPr/>
          </p:nvSpPr>
          <p:spPr bwMode="auto">
            <a:xfrm>
              <a:off x="2413" y="6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55" name="Line 27"/>
            <p:cNvSpPr>
              <a:spLocks noChangeShapeType="1"/>
            </p:cNvSpPr>
            <p:nvPr/>
          </p:nvSpPr>
          <p:spPr bwMode="auto">
            <a:xfrm>
              <a:off x="2413" y="10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56" name="Line 28"/>
            <p:cNvSpPr>
              <a:spLocks noChangeShapeType="1"/>
            </p:cNvSpPr>
            <p:nvPr/>
          </p:nvSpPr>
          <p:spPr bwMode="auto">
            <a:xfrm>
              <a:off x="2719" y="1412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57" name="Line 29"/>
            <p:cNvSpPr>
              <a:spLocks noChangeShapeType="1"/>
            </p:cNvSpPr>
            <p:nvPr/>
          </p:nvSpPr>
          <p:spPr bwMode="auto">
            <a:xfrm>
              <a:off x="3487" y="19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58" name="Line 30"/>
            <p:cNvSpPr>
              <a:spLocks noChangeShapeType="1"/>
            </p:cNvSpPr>
            <p:nvPr/>
          </p:nvSpPr>
          <p:spPr bwMode="auto">
            <a:xfrm flipH="1">
              <a:off x="1423" y="141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59" name="Line 31"/>
            <p:cNvSpPr>
              <a:spLocks noChangeShapeType="1"/>
            </p:cNvSpPr>
            <p:nvPr/>
          </p:nvSpPr>
          <p:spPr bwMode="auto">
            <a:xfrm flipH="1">
              <a:off x="847" y="189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0" name="Line 32"/>
            <p:cNvSpPr>
              <a:spLocks noChangeShapeType="1"/>
            </p:cNvSpPr>
            <p:nvPr/>
          </p:nvSpPr>
          <p:spPr bwMode="auto">
            <a:xfrm>
              <a:off x="1701" y="1933"/>
              <a:ext cx="25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1" name="Line 33"/>
            <p:cNvSpPr>
              <a:spLocks noChangeShapeType="1"/>
            </p:cNvSpPr>
            <p:nvPr/>
          </p:nvSpPr>
          <p:spPr bwMode="auto">
            <a:xfrm>
              <a:off x="1824" y="2420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2" name="Line 34"/>
            <p:cNvSpPr>
              <a:spLocks noChangeShapeType="1"/>
            </p:cNvSpPr>
            <p:nvPr/>
          </p:nvSpPr>
          <p:spPr bwMode="auto">
            <a:xfrm flipH="1">
              <a:off x="2208" y="23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3" name="Line 35"/>
            <p:cNvSpPr>
              <a:spLocks noChangeShapeType="1"/>
            </p:cNvSpPr>
            <p:nvPr/>
          </p:nvSpPr>
          <p:spPr bwMode="auto">
            <a:xfrm>
              <a:off x="2191" y="29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4" name="Line 36"/>
            <p:cNvSpPr>
              <a:spLocks noChangeShapeType="1"/>
            </p:cNvSpPr>
            <p:nvPr/>
          </p:nvSpPr>
          <p:spPr bwMode="auto">
            <a:xfrm>
              <a:off x="847" y="24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5" name="Line 37"/>
            <p:cNvSpPr>
              <a:spLocks noChangeShapeType="1"/>
            </p:cNvSpPr>
            <p:nvPr/>
          </p:nvSpPr>
          <p:spPr bwMode="auto">
            <a:xfrm>
              <a:off x="864" y="28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6" name="Line 38"/>
            <p:cNvSpPr>
              <a:spLocks noChangeShapeType="1"/>
            </p:cNvSpPr>
            <p:nvPr/>
          </p:nvSpPr>
          <p:spPr bwMode="auto">
            <a:xfrm>
              <a:off x="960" y="3524"/>
              <a:ext cx="242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7" name="Line 39"/>
            <p:cNvSpPr>
              <a:spLocks noChangeShapeType="1"/>
            </p:cNvSpPr>
            <p:nvPr/>
          </p:nvSpPr>
          <p:spPr bwMode="auto">
            <a:xfrm>
              <a:off x="1200" y="40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8" name="Line 40"/>
            <p:cNvSpPr>
              <a:spLocks noChangeShapeType="1"/>
            </p:cNvSpPr>
            <p:nvPr/>
          </p:nvSpPr>
          <p:spPr bwMode="auto">
            <a:xfrm flipH="1">
              <a:off x="158" y="4156"/>
              <a:ext cx="331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69" name="Line 41"/>
            <p:cNvSpPr>
              <a:spLocks noChangeShapeType="1"/>
            </p:cNvSpPr>
            <p:nvPr/>
          </p:nvSpPr>
          <p:spPr bwMode="auto">
            <a:xfrm flipV="1">
              <a:off x="144" y="1268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70" name="Line 42"/>
            <p:cNvSpPr>
              <a:spLocks noChangeShapeType="1"/>
            </p:cNvSpPr>
            <p:nvPr/>
          </p:nvSpPr>
          <p:spPr bwMode="auto">
            <a:xfrm>
              <a:off x="144" y="1268"/>
              <a:ext cx="18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71" name="Line 43"/>
            <p:cNvSpPr>
              <a:spLocks noChangeShapeType="1"/>
            </p:cNvSpPr>
            <p:nvPr/>
          </p:nvSpPr>
          <p:spPr bwMode="auto">
            <a:xfrm flipH="1">
              <a:off x="657" y="3566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72" name="Line 44"/>
            <p:cNvSpPr>
              <a:spLocks noChangeShapeType="1"/>
            </p:cNvSpPr>
            <p:nvPr/>
          </p:nvSpPr>
          <p:spPr bwMode="auto">
            <a:xfrm>
              <a:off x="1968" y="3764"/>
              <a:ext cx="5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73" name="Line 45"/>
            <p:cNvSpPr>
              <a:spLocks noChangeShapeType="1"/>
            </p:cNvSpPr>
            <p:nvPr/>
          </p:nvSpPr>
          <p:spPr bwMode="auto">
            <a:xfrm flipH="1">
              <a:off x="3470" y="2372"/>
              <a:ext cx="17" cy="18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74" name="Line 46"/>
            <p:cNvSpPr>
              <a:spLocks noChangeShapeType="1"/>
            </p:cNvSpPr>
            <p:nvPr/>
          </p:nvSpPr>
          <p:spPr bwMode="auto">
            <a:xfrm flipH="1">
              <a:off x="144" y="27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0175" name="Text Box 47"/>
            <p:cNvSpPr txBox="1">
              <a:spLocks noChangeArrowheads="1"/>
            </p:cNvSpPr>
            <p:nvPr/>
          </p:nvSpPr>
          <p:spPr bwMode="auto">
            <a:xfrm>
              <a:off x="558" y="3764"/>
              <a:ext cx="266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OK</a:t>
              </a:r>
            </a:p>
          </p:txBody>
        </p:sp>
        <p:sp>
          <p:nvSpPr>
            <p:cNvPr id="1200176" name="Text Box 48"/>
            <p:cNvSpPr txBox="1">
              <a:spLocks noChangeArrowheads="1"/>
            </p:cNvSpPr>
            <p:nvPr/>
          </p:nvSpPr>
          <p:spPr bwMode="auto">
            <a:xfrm>
              <a:off x="1968" y="2660"/>
              <a:ext cx="692" cy="231"/>
            </a:xfrm>
            <a:prstGeom prst="rect">
              <a:avLst/>
            </a:prstGeom>
            <a:solidFill>
              <a:srgbClr val="F5CA2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复制分组</a:t>
              </a:r>
            </a:p>
          </p:txBody>
        </p:sp>
        <p:sp>
          <p:nvSpPr>
            <p:cNvPr id="1200177" name="Line 49"/>
            <p:cNvSpPr>
              <a:spLocks noChangeShapeType="1"/>
            </p:cNvSpPr>
            <p:nvPr/>
          </p:nvSpPr>
          <p:spPr bwMode="auto">
            <a:xfrm>
              <a:off x="2160" y="32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0178" name="Text Box 50"/>
          <p:cNvSpPr txBox="1">
            <a:spLocks noChangeArrowheads="1"/>
          </p:cNvSpPr>
          <p:nvPr/>
        </p:nvSpPr>
        <p:spPr bwMode="auto">
          <a:xfrm>
            <a:off x="5795963" y="4217988"/>
            <a:ext cx="3276600" cy="1809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宋体" charset="-122"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charset="-122"/>
              </a:rPr>
              <a:t>规定：</a:t>
            </a:r>
          </a:p>
          <a:p>
            <a:pPr>
              <a:spcBef>
                <a:spcPct val="30000"/>
              </a:spcBef>
              <a:buFont typeface="宋体" charset="-122"/>
              <a:buChar char="★"/>
            </a:pPr>
            <a:r>
              <a:rPr lang="zh-CN" altLang="en-US" sz="2000" b="1">
                <a:latin typeface="宋体" charset="-122"/>
              </a:rPr>
              <a:t> 容许多个结点同时传输多个分组；</a:t>
            </a:r>
          </a:p>
          <a:p>
            <a:pPr>
              <a:spcBef>
                <a:spcPct val="30000"/>
              </a:spcBef>
              <a:buFont typeface="宋体" charset="-122"/>
              <a:buChar char="★"/>
            </a:pPr>
            <a:r>
              <a:rPr lang="zh-CN" altLang="en-US" sz="2000" b="1">
                <a:latin typeface="宋体" charset="-122"/>
              </a:rPr>
              <a:t> 禁止结点使用同一个时间片连续传送多个分组；</a:t>
            </a:r>
          </a:p>
        </p:txBody>
      </p:sp>
      <p:sp>
        <p:nvSpPr>
          <p:cNvPr id="1200179" name="Text Box 51"/>
          <p:cNvSpPr txBox="1">
            <a:spLocks noChangeArrowheads="1"/>
          </p:cNvSpPr>
          <p:nvPr/>
        </p:nvSpPr>
        <p:spPr bwMode="auto">
          <a:xfrm>
            <a:off x="76200" y="152400"/>
            <a:ext cx="2624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） 工作过程</a:t>
            </a:r>
          </a:p>
        </p:txBody>
      </p:sp>
      <p:sp>
        <p:nvSpPr>
          <p:cNvPr id="1200180" name="Rectangle 52"/>
          <p:cNvSpPr>
            <a:spLocks noChangeArrowheads="1"/>
          </p:cNvSpPr>
          <p:nvPr/>
        </p:nvSpPr>
        <p:spPr bwMode="auto">
          <a:xfrm>
            <a:off x="228600" y="6159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0181" name="Text Box 5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Text Box 2"/>
          <p:cNvSpPr txBox="1">
            <a:spLocks noChangeArrowheads="1"/>
          </p:cNvSpPr>
          <p:nvPr/>
        </p:nvSpPr>
        <p:spPr bwMode="auto">
          <a:xfrm>
            <a:off x="257175" y="4419600"/>
            <a:ext cx="844654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说明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TBS/TBL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分别表示拟插入的短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长满时间片（携带逻辑小分组）。</a:t>
            </a:r>
            <a:endParaRPr lang="zh-CN" altLang="en-US" sz="1800" b="1" dirty="0"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正常情况，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MX1=1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RPU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D1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，利用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位延迟，判断空时间片，同时转发数据；</a:t>
            </a:r>
            <a:endParaRPr lang="zh-CN" altLang="en-US" sz="1800" b="1" dirty="0">
              <a:solidFill>
                <a:schemeClr val="hlink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203203" name="Text Box 3"/>
          <p:cNvSpPr txBox="1">
            <a:spLocks noChangeArrowheads="1"/>
          </p:cNvSpPr>
          <p:nvPr/>
        </p:nvSpPr>
        <p:spPr bwMode="auto">
          <a:xfrm>
            <a:off x="136525" y="76200"/>
            <a:ext cx="407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3</a:t>
            </a:r>
            <a:r>
              <a:rPr lang="zh-CN" altLang="en-US" b="1">
                <a:latin typeface="宋体" charset="-122"/>
              </a:rPr>
              <a:t>） 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结构及工作过程</a:t>
            </a:r>
          </a:p>
        </p:txBody>
      </p:sp>
      <p:sp>
        <p:nvSpPr>
          <p:cNvPr id="1203281" name="Text Box 81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33</a:t>
            </a:r>
            <a:endParaRPr lang="en-US" altLang="zh-CN" dirty="0"/>
          </a:p>
        </p:txBody>
      </p:sp>
      <p:sp>
        <p:nvSpPr>
          <p:cNvPr id="1203278" name="Rectangle 78"/>
          <p:cNvSpPr>
            <a:spLocks noChangeArrowheads="1"/>
          </p:cNvSpPr>
          <p:nvPr/>
        </p:nvSpPr>
        <p:spPr bwMode="auto">
          <a:xfrm>
            <a:off x="228600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9213" y="685800"/>
            <a:ext cx="8870950" cy="3810000"/>
            <a:chOff x="31" y="432"/>
            <a:chExt cx="5588" cy="2400"/>
          </a:xfrm>
        </p:grpSpPr>
        <p:sp>
          <p:nvSpPr>
            <p:cNvPr id="1203205" name="Rectangle 5"/>
            <p:cNvSpPr>
              <a:spLocks noChangeArrowheads="1"/>
            </p:cNvSpPr>
            <p:nvPr/>
          </p:nvSpPr>
          <p:spPr bwMode="auto">
            <a:xfrm>
              <a:off x="1375" y="528"/>
              <a:ext cx="22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RB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：接收缓存区（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3208" name="Text Box 8"/>
            <p:cNvSpPr txBox="1">
              <a:spLocks noChangeArrowheads="1"/>
            </p:cNvSpPr>
            <p:nvPr/>
          </p:nvSpPr>
          <p:spPr bwMode="auto">
            <a:xfrm>
              <a:off x="1893" y="111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D1</a:t>
              </a:r>
            </a:p>
          </p:txBody>
        </p:sp>
        <p:sp>
          <p:nvSpPr>
            <p:cNvPr id="1203209" name="Rectangle 9"/>
            <p:cNvSpPr>
              <a:spLocks noChangeArrowheads="1"/>
            </p:cNvSpPr>
            <p:nvPr/>
          </p:nvSpPr>
          <p:spPr bwMode="auto">
            <a:xfrm>
              <a:off x="751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0" name="Rectangle 10"/>
            <p:cNvSpPr>
              <a:spLocks noChangeArrowheads="1"/>
            </p:cNvSpPr>
            <p:nvPr/>
          </p:nvSpPr>
          <p:spPr bwMode="auto">
            <a:xfrm>
              <a:off x="895" y="168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1" name="Rectangle 11"/>
            <p:cNvSpPr>
              <a:spLocks noChangeArrowheads="1"/>
            </p:cNvSpPr>
            <p:nvPr/>
          </p:nvSpPr>
          <p:spPr bwMode="auto">
            <a:xfrm>
              <a:off x="1231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2" name="Rectangle 12"/>
            <p:cNvSpPr>
              <a:spLocks noChangeArrowheads="1"/>
            </p:cNvSpPr>
            <p:nvPr/>
          </p:nvSpPr>
          <p:spPr bwMode="auto">
            <a:xfrm>
              <a:off x="1759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3" name="Rectangle 13"/>
            <p:cNvSpPr>
              <a:spLocks noChangeArrowheads="1"/>
            </p:cNvSpPr>
            <p:nvPr/>
          </p:nvSpPr>
          <p:spPr bwMode="auto">
            <a:xfrm>
              <a:off x="3055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4" name="Rectangle 14"/>
            <p:cNvSpPr>
              <a:spLocks noChangeArrowheads="1"/>
            </p:cNvSpPr>
            <p:nvPr/>
          </p:nvSpPr>
          <p:spPr bwMode="auto">
            <a:xfrm>
              <a:off x="3583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5" name="Rectangle 15"/>
            <p:cNvSpPr>
              <a:spLocks noChangeArrowheads="1"/>
            </p:cNvSpPr>
            <p:nvPr/>
          </p:nvSpPr>
          <p:spPr bwMode="auto">
            <a:xfrm>
              <a:off x="3727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6" name="Line 16"/>
            <p:cNvSpPr>
              <a:spLocks noChangeShapeType="1"/>
            </p:cNvSpPr>
            <p:nvPr/>
          </p:nvSpPr>
          <p:spPr bwMode="auto">
            <a:xfrm>
              <a:off x="75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7" name="Line 17"/>
            <p:cNvSpPr>
              <a:spLocks noChangeShapeType="1"/>
            </p:cNvSpPr>
            <p:nvPr/>
          </p:nvSpPr>
          <p:spPr bwMode="auto">
            <a:xfrm>
              <a:off x="387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18" name="Text Box 18"/>
            <p:cNvSpPr txBox="1">
              <a:spLocks noChangeArrowheads="1"/>
            </p:cNvSpPr>
            <p:nvPr/>
          </p:nvSpPr>
          <p:spPr bwMode="auto">
            <a:xfrm>
              <a:off x="756" y="1454"/>
              <a:ext cx="31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1  5     8      8                  8   1 1</a:t>
              </a:r>
            </a:p>
          </p:txBody>
        </p:sp>
        <p:sp>
          <p:nvSpPr>
            <p:cNvPr id="1203219" name="Line 19"/>
            <p:cNvSpPr>
              <a:spLocks noChangeShapeType="1"/>
            </p:cNvSpPr>
            <p:nvPr/>
          </p:nvSpPr>
          <p:spPr bwMode="auto">
            <a:xfrm>
              <a:off x="751" y="144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0" name="Text Box 20"/>
            <p:cNvSpPr txBox="1">
              <a:spLocks noChangeArrowheads="1"/>
            </p:cNvSpPr>
            <p:nvPr/>
          </p:nvSpPr>
          <p:spPr bwMode="auto">
            <a:xfrm>
              <a:off x="2181" y="1310"/>
              <a:ext cx="908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TBS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32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3221" name="Rectangle 21"/>
            <p:cNvSpPr>
              <a:spLocks noChangeArrowheads="1"/>
            </p:cNvSpPr>
            <p:nvPr/>
          </p:nvSpPr>
          <p:spPr bwMode="auto">
            <a:xfrm>
              <a:off x="751" y="235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2" name="Rectangle 22"/>
            <p:cNvSpPr>
              <a:spLocks noChangeArrowheads="1"/>
            </p:cNvSpPr>
            <p:nvPr/>
          </p:nvSpPr>
          <p:spPr bwMode="auto">
            <a:xfrm>
              <a:off x="895" y="235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3" name="Rectangle 23"/>
            <p:cNvSpPr>
              <a:spLocks noChangeArrowheads="1"/>
            </p:cNvSpPr>
            <p:nvPr/>
          </p:nvSpPr>
          <p:spPr bwMode="auto">
            <a:xfrm>
              <a:off x="1231" y="235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4" name="Rectangle 24"/>
            <p:cNvSpPr>
              <a:spLocks noChangeArrowheads="1"/>
            </p:cNvSpPr>
            <p:nvPr/>
          </p:nvSpPr>
          <p:spPr bwMode="auto">
            <a:xfrm>
              <a:off x="2815" y="2352"/>
              <a:ext cx="641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5" name="Rectangle 25"/>
            <p:cNvSpPr>
              <a:spLocks noChangeArrowheads="1"/>
            </p:cNvSpPr>
            <p:nvPr/>
          </p:nvSpPr>
          <p:spPr bwMode="auto">
            <a:xfrm>
              <a:off x="4111" y="235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6" name="Rectangle 26"/>
            <p:cNvSpPr>
              <a:spLocks noChangeArrowheads="1"/>
            </p:cNvSpPr>
            <p:nvPr/>
          </p:nvSpPr>
          <p:spPr bwMode="auto">
            <a:xfrm>
              <a:off x="4255" y="235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7" name="Line 27"/>
            <p:cNvSpPr>
              <a:spLocks noChangeShapeType="1"/>
            </p:cNvSpPr>
            <p:nvPr/>
          </p:nvSpPr>
          <p:spPr bwMode="auto">
            <a:xfrm>
              <a:off x="751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8" name="Line 28"/>
            <p:cNvSpPr>
              <a:spLocks noChangeShapeType="1"/>
            </p:cNvSpPr>
            <p:nvPr/>
          </p:nvSpPr>
          <p:spPr bwMode="auto">
            <a:xfrm>
              <a:off x="4399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29" name="Text Box 29"/>
            <p:cNvSpPr txBox="1">
              <a:spLocks noChangeArrowheads="1"/>
            </p:cNvSpPr>
            <p:nvPr/>
          </p:nvSpPr>
          <p:spPr bwMode="auto">
            <a:xfrm>
              <a:off x="756" y="2126"/>
              <a:ext cx="3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1  5      16                   1008    8   8  1 1</a:t>
              </a:r>
            </a:p>
          </p:txBody>
        </p:sp>
        <p:sp>
          <p:nvSpPr>
            <p:cNvPr id="1203230" name="Line 30"/>
            <p:cNvSpPr>
              <a:spLocks noChangeShapeType="1"/>
            </p:cNvSpPr>
            <p:nvPr/>
          </p:nvSpPr>
          <p:spPr bwMode="auto">
            <a:xfrm>
              <a:off x="751" y="2112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31" name="Text Box 31"/>
            <p:cNvSpPr txBox="1">
              <a:spLocks noChangeArrowheads="1"/>
            </p:cNvSpPr>
            <p:nvPr/>
          </p:nvSpPr>
          <p:spPr bwMode="auto">
            <a:xfrm>
              <a:off x="2181" y="1982"/>
              <a:ext cx="1052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TBL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3232" name="Rectangle 32"/>
            <p:cNvSpPr>
              <a:spLocks noChangeArrowheads="1"/>
            </p:cNvSpPr>
            <p:nvPr/>
          </p:nvSpPr>
          <p:spPr bwMode="auto">
            <a:xfrm>
              <a:off x="3792" y="2352"/>
              <a:ext cx="319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33" name="Text Box 33"/>
            <p:cNvSpPr txBox="1">
              <a:spLocks noChangeArrowheads="1"/>
            </p:cNvSpPr>
            <p:nvPr/>
          </p:nvSpPr>
          <p:spPr bwMode="auto">
            <a:xfrm>
              <a:off x="3325" y="18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D2</a:t>
              </a:r>
            </a:p>
          </p:txBody>
        </p:sp>
        <p:sp>
          <p:nvSpPr>
            <p:cNvPr id="1203234" name="Text Box 34"/>
            <p:cNvSpPr txBox="1">
              <a:spLocks noChangeArrowheads="1"/>
            </p:cNvSpPr>
            <p:nvPr/>
          </p:nvSpPr>
          <p:spPr bwMode="auto">
            <a:xfrm>
              <a:off x="3517" y="250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D3</a:t>
              </a:r>
            </a:p>
          </p:txBody>
        </p:sp>
        <p:sp>
          <p:nvSpPr>
            <p:cNvPr id="1203235" name="Line 35"/>
            <p:cNvSpPr>
              <a:spLocks noChangeShapeType="1"/>
            </p:cNvSpPr>
            <p:nvPr/>
          </p:nvSpPr>
          <p:spPr bwMode="auto">
            <a:xfrm>
              <a:off x="228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36" name="Line 36"/>
            <p:cNvSpPr>
              <a:spLocks noChangeShapeType="1"/>
            </p:cNvSpPr>
            <p:nvPr/>
          </p:nvSpPr>
          <p:spPr bwMode="auto">
            <a:xfrm>
              <a:off x="276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37" name="Line 37"/>
            <p:cNvSpPr>
              <a:spLocks noChangeShapeType="1"/>
            </p:cNvSpPr>
            <p:nvPr/>
          </p:nvSpPr>
          <p:spPr bwMode="auto">
            <a:xfrm>
              <a:off x="607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38" name="Line 38"/>
            <p:cNvSpPr>
              <a:spLocks noChangeShapeType="1"/>
            </p:cNvSpPr>
            <p:nvPr/>
          </p:nvSpPr>
          <p:spPr bwMode="auto">
            <a:xfrm>
              <a:off x="2047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39" name="Line 39"/>
            <p:cNvSpPr>
              <a:spLocks noChangeShapeType="1"/>
            </p:cNvSpPr>
            <p:nvPr/>
          </p:nvSpPr>
          <p:spPr bwMode="auto">
            <a:xfrm>
              <a:off x="2575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40" name="Line 40"/>
            <p:cNvSpPr>
              <a:spLocks noChangeShapeType="1"/>
            </p:cNvSpPr>
            <p:nvPr/>
          </p:nvSpPr>
          <p:spPr bwMode="auto">
            <a:xfrm>
              <a:off x="607" y="26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41" name="Text Box 41"/>
            <p:cNvSpPr txBox="1">
              <a:spLocks noChangeArrowheads="1"/>
            </p:cNvSpPr>
            <p:nvPr/>
          </p:nvSpPr>
          <p:spPr bwMode="auto">
            <a:xfrm>
              <a:off x="2774" y="177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MX2</a:t>
              </a:r>
            </a:p>
          </p:txBody>
        </p:sp>
        <p:sp>
          <p:nvSpPr>
            <p:cNvPr id="1203242" name="Text Box 42"/>
            <p:cNvSpPr txBox="1">
              <a:spLocks noChangeArrowheads="1"/>
            </p:cNvSpPr>
            <p:nvPr/>
          </p:nvSpPr>
          <p:spPr bwMode="auto">
            <a:xfrm>
              <a:off x="2412" y="1598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3243" name="Text Box 43"/>
            <p:cNvSpPr txBox="1">
              <a:spLocks noChangeArrowheads="1"/>
            </p:cNvSpPr>
            <p:nvPr/>
          </p:nvSpPr>
          <p:spPr bwMode="auto">
            <a:xfrm>
              <a:off x="2143" y="2274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3244" name="Line 44"/>
            <p:cNvSpPr>
              <a:spLocks noChangeShapeType="1"/>
            </p:cNvSpPr>
            <p:nvPr/>
          </p:nvSpPr>
          <p:spPr bwMode="auto">
            <a:xfrm>
              <a:off x="2527" y="168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45" name="Line 45"/>
            <p:cNvSpPr>
              <a:spLocks noChangeShapeType="1"/>
            </p:cNvSpPr>
            <p:nvPr/>
          </p:nvSpPr>
          <p:spPr bwMode="auto">
            <a:xfrm>
              <a:off x="2335" y="2352"/>
              <a:ext cx="240" cy="9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46" name="Text Box 46"/>
            <p:cNvSpPr txBox="1">
              <a:spLocks noChangeArrowheads="1"/>
            </p:cNvSpPr>
            <p:nvPr/>
          </p:nvSpPr>
          <p:spPr bwMode="auto">
            <a:xfrm>
              <a:off x="2352" y="260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MX3</a:t>
              </a:r>
            </a:p>
          </p:txBody>
        </p:sp>
        <p:sp>
          <p:nvSpPr>
            <p:cNvPr id="1203247" name="Line 47"/>
            <p:cNvSpPr>
              <a:spLocks noChangeShapeType="1"/>
            </p:cNvSpPr>
            <p:nvPr/>
          </p:nvSpPr>
          <p:spPr bwMode="auto">
            <a:xfrm>
              <a:off x="223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48" name="Line 48"/>
            <p:cNvSpPr>
              <a:spLocks noChangeShapeType="1"/>
            </p:cNvSpPr>
            <p:nvPr/>
          </p:nvSpPr>
          <p:spPr bwMode="auto">
            <a:xfrm>
              <a:off x="2239" y="105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49" name="Line 49"/>
            <p:cNvSpPr>
              <a:spLocks noChangeShapeType="1"/>
            </p:cNvSpPr>
            <p:nvPr/>
          </p:nvSpPr>
          <p:spPr bwMode="auto">
            <a:xfrm>
              <a:off x="3871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0" name="Line 50"/>
            <p:cNvSpPr>
              <a:spLocks noChangeShapeType="1"/>
            </p:cNvSpPr>
            <p:nvPr/>
          </p:nvSpPr>
          <p:spPr bwMode="auto">
            <a:xfrm flipH="1">
              <a:off x="4255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1" name="Line 51"/>
            <p:cNvSpPr>
              <a:spLocks noChangeShapeType="1"/>
            </p:cNvSpPr>
            <p:nvPr/>
          </p:nvSpPr>
          <p:spPr bwMode="auto">
            <a:xfrm>
              <a:off x="4447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2" name="Line 52"/>
            <p:cNvSpPr>
              <a:spLocks noChangeShapeType="1"/>
            </p:cNvSpPr>
            <p:nvPr/>
          </p:nvSpPr>
          <p:spPr bwMode="auto">
            <a:xfrm flipH="1">
              <a:off x="4687" y="1248"/>
              <a:ext cx="2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3" name="Text Box 53"/>
            <p:cNvSpPr txBox="1">
              <a:spLocks noChangeArrowheads="1"/>
            </p:cNvSpPr>
            <p:nvPr/>
          </p:nvSpPr>
          <p:spPr bwMode="auto">
            <a:xfrm>
              <a:off x="4556" y="1008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2  3 </a:t>
              </a:r>
            </a:p>
          </p:txBody>
        </p:sp>
        <p:sp>
          <p:nvSpPr>
            <p:cNvPr id="1203254" name="Line 54"/>
            <p:cNvSpPr>
              <a:spLocks noChangeShapeType="1"/>
            </p:cNvSpPr>
            <p:nvPr/>
          </p:nvSpPr>
          <p:spPr bwMode="auto">
            <a:xfrm>
              <a:off x="5023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5" name="Line 55"/>
            <p:cNvSpPr>
              <a:spLocks noChangeShapeType="1"/>
            </p:cNvSpPr>
            <p:nvPr/>
          </p:nvSpPr>
          <p:spPr bwMode="auto">
            <a:xfrm>
              <a:off x="4752" y="1008"/>
              <a:ext cx="271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6" name="Text Box 56"/>
            <p:cNvSpPr txBox="1">
              <a:spLocks noChangeArrowheads="1"/>
            </p:cNvSpPr>
            <p:nvPr/>
          </p:nvSpPr>
          <p:spPr bwMode="auto">
            <a:xfrm>
              <a:off x="5097" y="115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MX1=1</a:t>
              </a:r>
            </a:p>
          </p:txBody>
        </p:sp>
        <p:sp>
          <p:nvSpPr>
            <p:cNvPr id="1203257" name="Line 57"/>
            <p:cNvSpPr>
              <a:spLocks noChangeShapeType="1"/>
            </p:cNvSpPr>
            <p:nvPr/>
          </p:nvSpPr>
          <p:spPr bwMode="auto">
            <a:xfrm flipV="1">
              <a:off x="607" y="1071"/>
              <a:ext cx="5" cy="1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8" name="Line 58"/>
            <p:cNvSpPr>
              <a:spLocks noChangeShapeType="1"/>
            </p:cNvSpPr>
            <p:nvPr/>
          </p:nvSpPr>
          <p:spPr bwMode="auto">
            <a:xfrm>
              <a:off x="607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59" name="Line 59"/>
            <p:cNvSpPr>
              <a:spLocks noChangeShapeType="1"/>
            </p:cNvSpPr>
            <p:nvPr/>
          </p:nvSpPr>
          <p:spPr bwMode="auto">
            <a:xfrm>
              <a:off x="607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0" name="Rectangle 60"/>
            <p:cNvSpPr>
              <a:spLocks noChangeArrowheads="1"/>
            </p:cNvSpPr>
            <p:nvPr/>
          </p:nvSpPr>
          <p:spPr bwMode="auto">
            <a:xfrm>
              <a:off x="463" y="432"/>
              <a:ext cx="4800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1" name="Line 61"/>
            <p:cNvSpPr>
              <a:spLocks noChangeShapeType="1"/>
            </p:cNvSpPr>
            <p:nvPr/>
          </p:nvSpPr>
          <p:spPr bwMode="auto">
            <a:xfrm>
              <a:off x="31" y="1056"/>
              <a:ext cx="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2" name="Text Box 62"/>
            <p:cNvSpPr txBox="1">
              <a:spLocks noChangeArrowheads="1"/>
            </p:cNvSpPr>
            <p:nvPr/>
          </p:nvSpPr>
          <p:spPr bwMode="auto">
            <a:xfrm>
              <a:off x="31" y="7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3263" name="Line 63"/>
            <p:cNvSpPr>
              <a:spLocks noChangeShapeType="1"/>
            </p:cNvSpPr>
            <p:nvPr/>
          </p:nvSpPr>
          <p:spPr bwMode="auto">
            <a:xfrm>
              <a:off x="5040" y="1056"/>
              <a:ext cx="5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4" name="Text Box 64"/>
            <p:cNvSpPr txBox="1">
              <a:spLocks noChangeArrowheads="1"/>
            </p:cNvSpPr>
            <p:nvPr/>
          </p:nvSpPr>
          <p:spPr bwMode="auto">
            <a:xfrm>
              <a:off x="5215" y="7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3265" name="Oval 65"/>
            <p:cNvSpPr>
              <a:spLocks noChangeArrowheads="1"/>
            </p:cNvSpPr>
            <p:nvPr/>
          </p:nvSpPr>
          <p:spPr bwMode="auto">
            <a:xfrm>
              <a:off x="583" y="1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6" name="Oval 66"/>
            <p:cNvSpPr>
              <a:spLocks noChangeArrowheads="1"/>
            </p:cNvSpPr>
            <p:nvPr/>
          </p:nvSpPr>
          <p:spPr bwMode="auto">
            <a:xfrm>
              <a:off x="595" y="17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7" name="Oval 67"/>
            <p:cNvSpPr>
              <a:spLocks noChangeArrowheads="1"/>
            </p:cNvSpPr>
            <p:nvPr/>
          </p:nvSpPr>
          <p:spPr bwMode="auto">
            <a:xfrm>
              <a:off x="595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8" name="Oval 68"/>
            <p:cNvSpPr>
              <a:spLocks noChangeArrowheads="1"/>
            </p:cNvSpPr>
            <p:nvPr/>
          </p:nvSpPr>
          <p:spPr bwMode="auto">
            <a:xfrm>
              <a:off x="595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69" name="Line 69"/>
            <p:cNvSpPr>
              <a:spLocks noChangeShapeType="1"/>
            </p:cNvSpPr>
            <p:nvPr/>
          </p:nvSpPr>
          <p:spPr bwMode="auto">
            <a:xfrm>
              <a:off x="415" y="960"/>
              <a:ext cx="4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0" name="Line 70"/>
            <p:cNvSpPr>
              <a:spLocks noChangeShapeType="1"/>
            </p:cNvSpPr>
            <p:nvPr/>
          </p:nvSpPr>
          <p:spPr bwMode="auto">
            <a:xfrm>
              <a:off x="511" y="960"/>
              <a:ext cx="0" cy="864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1" name="Line 71"/>
            <p:cNvSpPr>
              <a:spLocks noChangeShapeType="1"/>
            </p:cNvSpPr>
            <p:nvPr/>
          </p:nvSpPr>
          <p:spPr bwMode="auto">
            <a:xfrm>
              <a:off x="511" y="1824"/>
              <a:ext cx="3840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2" name="Line 72"/>
            <p:cNvSpPr>
              <a:spLocks noChangeShapeType="1"/>
            </p:cNvSpPr>
            <p:nvPr/>
          </p:nvSpPr>
          <p:spPr bwMode="auto">
            <a:xfrm flipV="1">
              <a:off x="4320" y="1152"/>
              <a:ext cx="593" cy="672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3" name="Line 73"/>
            <p:cNvSpPr>
              <a:spLocks noChangeShapeType="1"/>
            </p:cNvSpPr>
            <p:nvPr/>
          </p:nvSpPr>
          <p:spPr bwMode="auto">
            <a:xfrm>
              <a:off x="415" y="960"/>
              <a:ext cx="0" cy="15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4" name="Line 74"/>
            <p:cNvSpPr>
              <a:spLocks noChangeShapeType="1"/>
            </p:cNvSpPr>
            <p:nvPr/>
          </p:nvSpPr>
          <p:spPr bwMode="auto">
            <a:xfrm>
              <a:off x="415" y="2496"/>
              <a:ext cx="432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5" name="Line 75"/>
            <p:cNvSpPr>
              <a:spLocks noChangeShapeType="1"/>
            </p:cNvSpPr>
            <p:nvPr/>
          </p:nvSpPr>
          <p:spPr bwMode="auto">
            <a:xfrm flipV="1">
              <a:off x="4735" y="1152"/>
              <a:ext cx="257" cy="13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6" name="Rectangle 76"/>
            <p:cNvSpPr>
              <a:spLocks noChangeArrowheads="1"/>
            </p:cNvSpPr>
            <p:nvPr/>
          </p:nvSpPr>
          <p:spPr bwMode="auto">
            <a:xfrm>
              <a:off x="3456" y="2352"/>
              <a:ext cx="319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7" name="Line 77"/>
            <p:cNvSpPr>
              <a:spLocks noChangeShapeType="1"/>
            </p:cNvSpPr>
            <p:nvPr/>
          </p:nvSpPr>
          <p:spPr bwMode="auto">
            <a:xfrm>
              <a:off x="576" y="1056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79" name="Line 79"/>
            <p:cNvSpPr>
              <a:spLocks noChangeShapeType="1"/>
            </p:cNvSpPr>
            <p:nvPr/>
          </p:nvSpPr>
          <p:spPr bwMode="auto">
            <a:xfrm>
              <a:off x="607" y="62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3280" name="Line 80"/>
            <p:cNvSpPr>
              <a:spLocks noChangeShapeType="1"/>
            </p:cNvSpPr>
            <p:nvPr/>
          </p:nvSpPr>
          <p:spPr bwMode="auto">
            <a:xfrm flipV="1">
              <a:off x="624" y="62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206" name="Rectangle 6"/>
            <p:cNvSpPr>
              <a:spLocks noChangeArrowheads="1"/>
            </p:cNvSpPr>
            <p:nvPr/>
          </p:nvSpPr>
          <p:spPr bwMode="auto">
            <a:xfrm>
              <a:off x="1855" y="96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B2</a:t>
              </a:r>
            </a:p>
          </p:txBody>
        </p:sp>
        <p:sp>
          <p:nvSpPr>
            <p:cNvPr id="1203207" name="Rectangle 7"/>
            <p:cNvSpPr>
              <a:spLocks noChangeArrowheads="1"/>
            </p:cNvSpPr>
            <p:nvPr/>
          </p:nvSpPr>
          <p:spPr bwMode="auto">
            <a:xfrm>
              <a:off x="2047" y="96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Text Box 2"/>
          <p:cNvSpPr txBox="1">
            <a:spLocks noChangeArrowheads="1"/>
          </p:cNvSpPr>
          <p:nvPr/>
        </p:nvSpPr>
        <p:spPr bwMode="auto">
          <a:xfrm>
            <a:off x="257175" y="4419600"/>
            <a:ext cx="8446543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说明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TBS/TBL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分别表示拟插入的短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长满时间片（携带逻辑小分组）。</a:t>
            </a:r>
            <a:endParaRPr lang="zh-CN" altLang="en-US" sz="1800" b="1" dirty="0"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正常情况，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MX1=1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RPU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D1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，利用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位延迟，判断空时间片，同时转发数据；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若有数据传输，形成数据分组，并填入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TBS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或者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MX3=1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pPr eaLnBrk="0" hangingPunct="0">
              <a:spcBef>
                <a:spcPct val="20000"/>
              </a:spcBef>
            </a:pPr>
            <a:endParaRPr lang="en-US" altLang="zh-CN" sz="1800" b="1" dirty="0">
              <a:solidFill>
                <a:schemeClr val="hlink"/>
              </a:solidFill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204227" name="Text Box 3"/>
          <p:cNvSpPr txBox="1">
            <a:spLocks noChangeArrowheads="1"/>
          </p:cNvSpPr>
          <p:nvPr/>
        </p:nvSpPr>
        <p:spPr bwMode="auto">
          <a:xfrm>
            <a:off x="136525" y="76200"/>
            <a:ext cx="429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3</a:t>
            </a:r>
            <a:r>
              <a:rPr lang="zh-CN" altLang="en-US" b="1">
                <a:latin typeface="宋体" charset="-122"/>
              </a:rPr>
              <a:t>） 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结构及工作过程</a:t>
            </a:r>
          </a:p>
        </p:txBody>
      </p:sp>
      <p:sp>
        <p:nvSpPr>
          <p:cNvPr id="1204302" name="Rectangle 78"/>
          <p:cNvSpPr>
            <a:spLocks noChangeArrowheads="1"/>
          </p:cNvSpPr>
          <p:nvPr/>
        </p:nvSpPr>
        <p:spPr bwMode="auto">
          <a:xfrm>
            <a:off x="228600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4305" name="Text Box 81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34</a:t>
            </a:r>
            <a:endParaRPr lang="en-US" altLang="zh-CN" dirty="0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9213" y="685800"/>
            <a:ext cx="8870950" cy="3810000"/>
            <a:chOff x="31" y="432"/>
            <a:chExt cx="5588" cy="2400"/>
          </a:xfrm>
        </p:grpSpPr>
        <p:sp>
          <p:nvSpPr>
            <p:cNvPr id="1204229" name="Rectangle 5"/>
            <p:cNvSpPr>
              <a:spLocks noChangeArrowheads="1"/>
            </p:cNvSpPr>
            <p:nvPr/>
          </p:nvSpPr>
          <p:spPr bwMode="auto">
            <a:xfrm>
              <a:off x="1375" y="528"/>
              <a:ext cx="22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RB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：接收缓存区（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4232" name="Text Box 8"/>
            <p:cNvSpPr txBox="1">
              <a:spLocks noChangeArrowheads="1"/>
            </p:cNvSpPr>
            <p:nvPr/>
          </p:nvSpPr>
          <p:spPr bwMode="auto">
            <a:xfrm>
              <a:off x="1893" y="111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D1</a:t>
              </a:r>
            </a:p>
          </p:txBody>
        </p:sp>
        <p:sp>
          <p:nvSpPr>
            <p:cNvPr id="1204233" name="Rectangle 9"/>
            <p:cNvSpPr>
              <a:spLocks noChangeArrowheads="1"/>
            </p:cNvSpPr>
            <p:nvPr/>
          </p:nvSpPr>
          <p:spPr bwMode="auto">
            <a:xfrm>
              <a:off x="751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34" name="Rectangle 10"/>
            <p:cNvSpPr>
              <a:spLocks noChangeArrowheads="1"/>
            </p:cNvSpPr>
            <p:nvPr/>
          </p:nvSpPr>
          <p:spPr bwMode="auto">
            <a:xfrm>
              <a:off x="895" y="168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35" name="Rectangle 11"/>
            <p:cNvSpPr>
              <a:spLocks noChangeArrowheads="1"/>
            </p:cNvSpPr>
            <p:nvPr/>
          </p:nvSpPr>
          <p:spPr bwMode="auto">
            <a:xfrm>
              <a:off x="1231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36" name="Rectangle 12"/>
            <p:cNvSpPr>
              <a:spLocks noChangeArrowheads="1"/>
            </p:cNvSpPr>
            <p:nvPr/>
          </p:nvSpPr>
          <p:spPr bwMode="auto">
            <a:xfrm>
              <a:off x="1759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37" name="Rectangle 13"/>
            <p:cNvSpPr>
              <a:spLocks noChangeArrowheads="1"/>
            </p:cNvSpPr>
            <p:nvPr/>
          </p:nvSpPr>
          <p:spPr bwMode="auto">
            <a:xfrm>
              <a:off x="3055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38" name="Rectangle 14"/>
            <p:cNvSpPr>
              <a:spLocks noChangeArrowheads="1"/>
            </p:cNvSpPr>
            <p:nvPr/>
          </p:nvSpPr>
          <p:spPr bwMode="auto">
            <a:xfrm>
              <a:off x="3583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39" name="Rectangle 15"/>
            <p:cNvSpPr>
              <a:spLocks noChangeArrowheads="1"/>
            </p:cNvSpPr>
            <p:nvPr/>
          </p:nvSpPr>
          <p:spPr bwMode="auto">
            <a:xfrm>
              <a:off x="3727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0" name="Line 16"/>
            <p:cNvSpPr>
              <a:spLocks noChangeShapeType="1"/>
            </p:cNvSpPr>
            <p:nvPr/>
          </p:nvSpPr>
          <p:spPr bwMode="auto">
            <a:xfrm>
              <a:off x="75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1" name="Line 17"/>
            <p:cNvSpPr>
              <a:spLocks noChangeShapeType="1"/>
            </p:cNvSpPr>
            <p:nvPr/>
          </p:nvSpPr>
          <p:spPr bwMode="auto">
            <a:xfrm>
              <a:off x="387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2" name="Text Box 18"/>
            <p:cNvSpPr txBox="1">
              <a:spLocks noChangeArrowheads="1"/>
            </p:cNvSpPr>
            <p:nvPr/>
          </p:nvSpPr>
          <p:spPr bwMode="auto">
            <a:xfrm>
              <a:off x="756" y="1454"/>
              <a:ext cx="31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1  5     8      8                  8   1 1</a:t>
              </a:r>
            </a:p>
          </p:txBody>
        </p:sp>
        <p:sp>
          <p:nvSpPr>
            <p:cNvPr id="1204243" name="Line 19"/>
            <p:cNvSpPr>
              <a:spLocks noChangeShapeType="1"/>
            </p:cNvSpPr>
            <p:nvPr/>
          </p:nvSpPr>
          <p:spPr bwMode="auto">
            <a:xfrm>
              <a:off x="751" y="144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4" name="Text Box 20"/>
            <p:cNvSpPr txBox="1">
              <a:spLocks noChangeArrowheads="1"/>
            </p:cNvSpPr>
            <p:nvPr/>
          </p:nvSpPr>
          <p:spPr bwMode="auto">
            <a:xfrm>
              <a:off x="2181" y="1310"/>
              <a:ext cx="908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TBS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32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4245" name="Rectangle 21"/>
            <p:cNvSpPr>
              <a:spLocks noChangeArrowheads="1"/>
            </p:cNvSpPr>
            <p:nvPr/>
          </p:nvSpPr>
          <p:spPr bwMode="auto">
            <a:xfrm>
              <a:off x="768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6" name="Rectangle 22"/>
            <p:cNvSpPr>
              <a:spLocks noChangeArrowheads="1"/>
            </p:cNvSpPr>
            <p:nvPr/>
          </p:nvSpPr>
          <p:spPr bwMode="auto">
            <a:xfrm>
              <a:off x="912" y="2352"/>
              <a:ext cx="336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7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816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8" name="Rectangle 24"/>
            <p:cNvSpPr>
              <a:spLocks noChangeArrowheads="1"/>
            </p:cNvSpPr>
            <p:nvPr/>
          </p:nvSpPr>
          <p:spPr bwMode="auto">
            <a:xfrm>
              <a:off x="2815" y="2352"/>
              <a:ext cx="641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49" name="Rectangle 25"/>
            <p:cNvSpPr>
              <a:spLocks noChangeArrowheads="1"/>
            </p:cNvSpPr>
            <p:nvPr/>
          </p:nvSpPr>
          <p:spPr bwMode="auto">
            <a:xfrm>
              <a:off x="4111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50" name="Rectangle 26"/>
            <p:cNvSpPr>
              <a:spLocks noChangeArrowheads="1"/>
            </p:cNvSpPr>
            <p:nvPr/>
          </p:nvSpPr>
          <p:spPr bwMode="auto">
            <a:xfrm>
              <a:off x="4255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51" name="Line 27"/>
            <p:cNvSpPr>
              <a:spLocks noChangeShapeType="1"/>
            </p:cNvSpPr>
            <p:nvPr/>
          </p:nvSpPr>
          <p:spPr bwMode="auto">
            <a:xfrm>
              <a:off x="751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52" name="Line 28"/>
            <p:cNvSpPr>
              <a:spLocks noChangeShapeType="1"/>
            </p:cNvSpPr>
            <p:nvPr/>
          </p:nvSpPr>
          <p:spPr bwMode="auto">
            <a:xfrm>
              <a:off x="4399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53" name="Text Box 29"/>
            <p:cNvSpPr txBox="1">
              <a:spLocks noChangeArrowheads="1"/>
            </p:cNvSpPr>
            <p:nvPr/>
          </p:nvSpPr>
          <p:spPr bwMode="auto">
            <a:xfrm>
              <a:off x="756" y="2126"/>
              <a:ext cx="3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1  5      16                   1008    8   8  1 1</a:t>
              </a:r>
            </a:p>
          </p:txBody>
        </p:sp>
        <p:sp>
          <p:nvSpPr>
            <p:cNvPr id="1204254" name="Line 30"/>
            <p:cNvSpPr>
              <a:spLocks noChangeShapeType="1"/>
            </p:cNvSpPr>
            <p:nvPr/>
          </p:nvSpPr>
          <p:spPr bwMode="auto">
            <a:xfrm>
              <a:off x="751" y="2112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55" name="Text Box 31"/>
            <p:cNvSpPr txBox="1">
              <a:spLocks noChangeArrowheads="1"/>
            </p:cNvSpPr>
            <p:nvPr/>
          </p:nvSpPr>
          <p:spPr bwMode="auto">
            <a:xfrm>
              <a:off x="2181" y="1982"/>
              <a:ext cx="1052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TBL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4256" name="Rectangle 32"/>
            <p:cNvSpPr>
              <a:spLocks noChangeArrowheads="1"/>
            </p:cNvSpPr>
            <p:nvPr/>
          </p:nvSpPr>
          <p:spPr bwMode="auto">
            <a:xfrm>
              <a:off x="3792" y="2352"/>
              <a:ext cx="319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57" name="Text Box 33"/>
            <p:cNvSpPr txBox="1">
              <a:spLocks noChangeArrowheads="1"/>
            </p:cNvSpPr>
            <p:nvPr/>
          </p:nvSpPr>
          <p:spPr bwMode="auto">
            <a:xfrm>
              <a:off x="3325" y="183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D2</a:t>
              </a:r>
            </a:p>
          </p:txBody>
        </p:sp>
        <p:sp>
          <p:nvSpPr>
            <p:cNvPr id="1204258" name="Text Box 34"/>
            <p:cNvSpPr txBox="1">
              <a:spLocks noChangeArrowheads="1"/>
            </p:cNvSpPr>
            <p:nvPr/>
          </p:nvSpPr>
          <p:spPr bwMode="auto">
            <a:xfrm>
              <a:off x="3517" y="250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D3</a:t>
              </a:r>
            </a:p>
          </p:txBody>
        </p:sp>
        <p:sp>
          <p:nvSpPr>
            <p:cNvPr id="1204259" name="Line 35"/>
            <p:cNvSpPr>
              <a:spLocks noChangeShapeType="1"/>
            </p:cNvSpPr>
            <p:nvPr/>
          </p:nvSpPr>
          <p:spPr bwMode="auto">
            <a:xfrm>
              <a:off x="228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0" name="Line 36"/>
            <p:cNvSpPr>
              <a:spLocks noChangeShapeType="1"/>
            </p:cNvSpPr>
            <p:nvPr/>
          </p:nvSpPr>
          <p:spPr bwMode="auto">
            <a:xfrm>
              <a:off x="276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1" name="Line 37"/>
            <p:cNvSpPr>
              <a:spLocks noChangeShapeType="1"/>
            </p:cNvSpPr>
            <p:nvPr/>
          </p:nvSpPr>
          <p:spPr bwMode="auto">
            <a:xfrm>
              <a:off x="607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2" name="Line 38"/>
            <p:cNvSpPr>
              <a:spLocks noChangeShapeType="1"/>
            </p:cNvSpPr>
            <p:nvPr/>
          </p:nvSpPr>
          <p:spPr bwMode="auto">
            <a:xfrm>
              <a:off x="2047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3" name="Line 39"/>
            <p:cNvSpPr>
              <a:spLocks noChangeShapeType="1"/>
            </p:cNvSpPr>
            <p:nvPr/>
          </p:nvSpPr>
          <p:spPr bwMode="auto">
            <a:xfrm>
              <a:off x="2575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4" name="Line 40"/>
            <p:cNvSpPr>
              <a:spLocks noChangeShapeType="1"/>
            </p:cNvSpPr>
            <p:nvPr/>
          </p:nvSpPr>
          <p:spPr bwMode="auto">
            <a:xfrm>
              <a:off x="607" y="26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5" name="Text Box 41"/>
            <p:cNvSpPr txBox="1">
              <a:spLocks noChangeArrowheads="1"/>
            </p:cNvSpPr>
            <p:nvPr/>
          </p:nvSpPr>
          <p:spPr bwMode="auto">
            <a:xfrm>
              <a:off x="2774" y="1776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MX2</a:t>
              </a:r>
            </a:p>
          </p:txBody>
        </p:sp>
        <p:sp>
          <p:nvSpPr>
            <p:cNvPr id="1204266" name="Text Box 42"/>
            <p:cNvSpPr txBox="1">
              <a:spLocks noChangeArrowheads="1"/>
            </p:cNvSpPr>
            <p:nvPr/>
          </p:nvSpPr>
          <p:spPr bwMode="auto">
            <a:xfrm>
              <a:off x="2412" y="1598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4267" name="Text Box 43"/>
            <p:cNvSpPr txBox="1">
              <a:spLocks noChangeArrowheads="1"/>
            </p:cNvSpPr>
            <p:nvPr/>
          </p:nvSpPr>
          <p:spPr bwMode="auto">
            <a:xfrm>
              <a:off x="2143" y="2274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4268" name="Line 44"/>
            <p:cNvSpPr>
              <a:spLocks noChangeShapeType="1"/>
            </p:cNvSpPr>
            <p:nvPr/>
          </p:nvSpPr>
          <p:spPr bwMode="auto">
            <a:xfrm>
              <a:off x="2527" y="168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69" name="Line 45"/>
            <p:cNvSpPr>
              <a:spLocks noChangeShapeType="1"/>
            </p:cNvSpPr>
            <p:nvPr/>
          </p:nvSpPr>
          <p:spPr bwMode="auto">
            <a:xfrm>
              <a:off x="2352" y="2400"/>
              <a:ext cx="24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0" name="Text Box 46"/>
            <p:cNvSpPr txBox="1">
              <a:spLocks noChangeArrowheads="1"/>
            </p:cNvSpPr>
            <p:nvPr/>
          </p:nvSpPr>
          <p:spPr bwMode="auto">
            <a:xfrm>
              <a:off x="2352" y="2601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MX3</a:t>
              </a:r>
            </a:p>
          </p:txBody>
        </p:sp>
        <p:sp>
          <p:nvSpPr>
            <p:cNvPr id="1204271" name="Line 47"/>
            <p:cNvSpPr>
              <a:spLocks noChangeShapeType="1"/>
            </p:cNvSpPr>
            <p:nvPr/>
          </p:nvSpPr>
          <p:spPr bwMode="auto">
            <a:xfrm>
              <a:off x="223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2" name="Line 48"/>
            <p:cNvSpPr>
              <a:spLocks noChangeShapeType="1"/>
            </p:cNvSpPr>
            <p:nvPr/>
          </p:nvSpPr>
          <p:spPr bwMode="auto">
            <a:xfrm>
              <a:off x="2239" y="105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3" name="Line 49"/>
            <p:cNvSpPr>
              <a:spLocks noChangeShapeType="1"/>
            </p:cNvSpPr>
            <p:nvPr/>
          </p:nvSpPr>
          <p:spPr bwMode="auto">
            <a:xfrm>
              <a:off x="3871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4" name="Line 50"/>
            <p:cNvSpPr>
              <a:spLocks noChangeShapeType="1"/>
            </p:cNvSpPr>
            <p:nvPr/>
          </p:nvSpPr>
          <p:spPr bwMode="auto">
            <a:xfrm flipH="1">
              <a:off x="4255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5" name="Line 51"/>
            <p:cNvSpPr>
              <a:spLocks noChangeShapeType="1"/>
            </p:cNvSpPr>
            <p:nvPr/>
          </p:nvSpPr>
          <p:spPr bwMode="auto">
            <a:xfrm>
              <a:off x="4447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6" name="Line 52"/>
            <p:cNvSpPr>
              <a:spLocks noChangeShapeType="1"/>
            </p:cNvSpPr>
            <p:nvPr/>
          </p:nvSpPr>
          <p:spPr bwMode="auto">
            <a:xfrm flipH="1">
              <a:off x="4687" y="1248"/>
              <a:ext cx="2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7" name="Text Box 53"/>
            <p:cNvSpPr txBox="1">
              <a:spLocks noChangeArrowheads="1"/>
            </p:cNvSpPr>
            <p:nvPr/>
          </p:nvSpPr>
          <p:spPr bwMode="auto">
            <a:xfrm>
              <a:off x="4556" y="1008"/>
              <a:ext cx="4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2  3 </a:t>
              </a:r>
            </a:p>
          </p:txBody>
        </p:sp>
        <p:sp>
          <p:nvSpPr>
            <p:cNvPr id="1204278" name="Line 54"/>
            <p:cNvSpPr>
              <a:spLocks noChangeShapeType="1"/>
            </p:cNvSpPr>
            <p:nvPr/>
          </p:nvSpPr>
          <p:spPr bwMode="auto">
            <a:xfrm>
              <a:off x="5023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79" name="Line 55"/>
            <p:cNvSpPr>
              <a:spLocks noChangeShapeType="1"/>
            </p:cNvSpPr>
            <p:nvPr/>
          </p:nvSpPr>
          <p:spPr bwMode="auto">
            <a:xfrm>
              <a:off x="4752" y="1008"/>
              <a:ext cx="271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0" name="Text Box 56"/>
            <p:cNvSpPr txBox="1">
              <a:spLocks noChangeArrowheads="1"/>
            </p:cNvSpPr>
            <p:nvPr/>
          </p:nvSpPr>
          <p:spPr bwMode="auto">
            <a:xfrm>
              <a:off x="5097" y="115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MX1=1</a:t>
              </a:r>
            </a:p>
          </p:txBody>
        </p:sp>
        <p:sp>
          <p:nvSpPr>
            <p:cNvPr id="1204281" name="Line 57"/>
            <p:cNvSpPr>
              <a:spLocks noChangeShapeType="1"/>
            </p:cNvSpPr>
            <p:nvPr/>
          </p:nvSpPr>
          <p:spPr bwMode="auto">
            <a:xfrm flipV="1">
              <a:off x="607" y="981"/>
              <a:ext cx="5" cy="16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2" name="Line 58"/>
            <p:cNvSpPr>
              <a:spLocks noChangeShapeType="1"/>
            </p:cNvSpPr>
            <p:nvPr/>
          </p:nvSpPr>
          <p:spPr bwMode="auto">
            <a:xfrm>
              <a:off x="607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3" name="Line 59"/>
            <p:cNvSpPr>
              <a:spLocks noChangeShapeType="1"/>
            </p:cNvSpPr>
            <p:nvPr/>
          </p:nvSpPr>
          <p:spPr bwMode="auto">
            <a:xfrm>
              <a:off x="607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4" name="Rectangle 60"/>
            <p:cNvSpPr>
              <a:spLocks noChangeArrowheads="1"/>
            </p:cNvSpPr>
            <p:nvPr/>
          </p:nvSpPr>
          <p:spPr bwMode="auto">
            <a:xfrm>
              <a:off x="463" y="432"/>
              <a:ext cx="4800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5" name="Line 61"/>
            <p:cNvSpPr>
              <a:spLocks noChangeShapeType="1"/>
            </p:cNvSpPr>
            <p:nvPr/>
          </p:nvSpPr>
          <p:spPr bwMode="auto">
            <a:xfrm>
              <a:off x="31" y="1056"/>
              <a:ext cx="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6" name="Text Box 62"/>
            <p:cNvSpPr txBox="1">
              <a:spLocks noChangeArrowheads="1"/>
            </p:cNvSpPr>
            <p:nvPr/>
          </p:nvSpPr>
          <p:spPr bwMode="auto">
            <a:xfrm>
              <a:off x="31" y="7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4287" name="Line 63"/>
            <p:cNvSpPr>
              <a:spLocks noChangeShapeType="1"/>
            </p:cNvSpPr>
            <p:nvPr/>
          </p:nvSpPr>
          <p:spPr bwMode="auto">
            <a:xfrm>
              <a:off x="5040" y="1056"/>
              <a:ext cx="5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88" name="Text Box 64"/>
            <p:cNvSpPr txBox="1">
              <a:spLocks noChangeArrowheads="1"/>
            </p:cNvSpPr>
            <p:nvPr/>
          </p:nvSpPr>
          <p:spPr bwMode="auto">
            <a:xfrm>
              <a:off x="5215" y="720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4289" name="Oval 65"/>
            <p:cNvSpPr>
              <a:spLocks noChangeArrowheads="1"/>
            </p:cNvSpPr>
            <p:nvPr/>
          </p:nvSpPr>
          <p:spPr bwMode="auto">
            <a:xfrm>
              <a:off x="583" y="1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0" name="Oval 66"/>
            <p:cNvSpPr>
              <a:spLocks noChangeArrowheads="1"/>
            </p:cNvSpPr>
            <p:nvPr/>
          </p:nvSpPr>
          <p:spPr bwMode="auto">
            <a:xfrm>
              <a:off x="595" y="17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1" name="Oval 67"/>
            <p:cNvSpPr>
              <a:spLocks noChangeArrowheads="1"/>
            </p:cNvSpPr>
            <p:nvPr/>
          </p:nvSpPr>
          <p:spPr bwMode="auto">
            <a:xfrm>
              <a:off x="595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2" name="Oval 68"/>
            <p:cNvSpPr>
              <a:spLocks noChangeArrowheads="1"/>
            </p:cNvSpPr>
            <p:nvPr/>
          </p:nvSpPr>
          <p:spPr bwMode="auto">
            <a:xfrm>
              <a:off x="595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3" name="Line 69"/>
            <p:cNvSpPr>
              <a:spLocks noChangeShapeType="1"/>
            </p:cNvSpPr>
            <p:nvPr/>
          </p:nvSpPr>
          <p:spPr bwMode="auto">
            <a:xfrm>
              <a:off x="415" y="960"/>
              <a:ext cx="4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4" name="Line 70"/>
            <p:cNvSpPr>
              <a:spLocks noChangeShapeType="1"/>
            </p:cNvSpPr>
            <p:nvPr/>
          </p:nvSpPr>
          <p:spPr bwMode="auto">
            <a:xfrm>
              <a:off x="511" y="960"/>
              <a:ext cx="0" cy="864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5" name="Line 71"/>
            <p:cNvSpPr>
              <a:spLocks noChangeShapeType="1"/>
            </p:cNvSpPr>
            <p:nvPr/>
          </p:nvSpPr>
          <p:spPr bwMode="auto">
            <a:xfrm>
              <a:off x="511" y="1824"/>
              <a:ext cx="3840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6" name="Line 72"/>
            <p:cNvSpPr>
              <a:spLocks noChangeShapeType="1"/>
            </p:cNvSpPr>
            <p:nvPr/>
          </p:nvSpPr>
          <p:spPr bwMode="auto">
            <a:xfrm flipV="1">
              <a:off x="4320" y="1152"/>
              <a:ext cx="593" cy="672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7" name="Line 73"/>
            <p:cNvSpPr>
              <a:spLocks noChangeShapeType="1"/>
            </p:cNvSpPr>
            <p:nvPr/>
          </p:nvSpPr>
          <p:spPr bwMode="auto">
            <a:xfrm>
              <a:off x="415" y="960"/>
              <a:ext cx="0" cy="15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8" name="Line 74"/>
            <p:cNvSpPr>
              <a:spLocks noChangeShapeType="1"/>
            </p:cNvSpPr>
            <p:nvPr/>
          </p:nvSpPr>
          <p:spPr bwMode="auto">
            <a:xfrm>
              <a:off x="415" y="2496"/>
              <a:ext cx="432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299" name="Line 75"/>
            <p:cNvSpPr>
              <a:spLocks noChangeShapeType="1"/>
            </p:cNvSpPr>
            <p:nvPr/>
          </p:nvSpPr>
          <p:spPr bwMode="auto">
            <a:xfrm flipV="1">
              <a:off x="4735" y="1152"/>
              <a:ext cx="257" cy="13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300" name="Rectangle 76"/>
            <p:cNvSpPr>
              <a:spLocks noChangeArrowheads="1"/>
            </p:cNvSpPr>
            <p:nvPr/>
          </p:nvSpPr>
          <p:spPr bwMode="auto">
            <a:xfrm>
              <a:off x="3456" y="2352"/>
              <a:ext cx="319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301" name="Line 77"/>
            <p:cNvSpPr>
              <a:spLocks noChangeShapeType="1"/>
            </p:cNvSpPr>
            <p:nvPr/>
          </p:nvSpPr>
          <p:spPr bwMode="auto">
            <a:xfrm>
              <a:off x="576" y="1056"/>
              <a:ext cx="4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303" name="Line 79"/>
            <p:cNvSpPr>
              <a:spLocks noChangeShapeType="1"/>
            </p:cNvSpPr>
            <p:nvPr/>
          </p:nvSpPr>
          <p:spPr bwMode="auto">
            <a:xfrm>
              <a:off x="607" y="62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4304" name="Line 80"/>
            <p:cNvSpPr>
              <a:spLocks noChangeShapeType="1"/>
            </p:cNvSpPr>
            <p:nvPr/>
          </p:nvSpPr>
          <p:spPr bwMode="auto">
            <a:xfrm flipV="1">
              <a:off x="624" y="62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4230" name="Rectangle 6"/>
            <p:cNvSpPr>
              <a:spLocks noChangeArrowheads="1"/>
            </p:cNvSpPr>
            <p:nvPr/>
          </p:nvSpPr>
          <p:spPr bwMode="auto">
            <a:xfrm>
              <a:off x="1855" y="96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B2</a:t>
              </a:r>
            </a:p>
          </p:txBody>
        </p:sp>
        <p:sp>
          <p:nvSpPr>
            <p:cNvPr id="1204231" name="Rectangle 7"/>
            <p:cNvSpPr>
              <a:spLocks noChangeArrowheads="1"/>
            </p:cNvSpPr>
            <p:nvPr/>
          </p:nvSpPr>
          <p:spPr bwMode="auto">
            <a:xfrm>
              <a:off x="2047" y="960"/>
              <a:ext cx="192" cy="1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B1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Text Box 2"/>
          <p:cNvSpPr txBox="1">
            <a:spLocks noChangeArrowheads="1"/>
          </p:cNvSpPr>
          <p:nvPr/>
        </p:nvSpPr>
        <p:spPr bwMode="auto">
          <a:xfrm>
            <a:off x="257175" y="4419600"/>
            <a:ext cx="8446543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说明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TBS/TBL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分别表示拟插入的短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长满时间片（携带逻辑小分组）。</a:t>
            </a:r>
            <a:endParaRPr lang="zh-CN" altLang="en-US" sz="1800" b="1" dirty="0"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正常情况，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MX1=1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RPU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D1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，利用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位延迟，判断空时间片，同时转发数据；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若有数据传输，形成数据分组，并填入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TBS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或者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MX3=1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当 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B1=‘0’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F/E=0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，空时间片）时，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MX1=3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插入环路，发送数据分组；</a:t>
            </a:r>
          </a:p>
        </p:txBody>
      </p:sp>
      <p:sp>
        <p:nvSpPr>
          <p:cNvPr id="1205251" name="Text Box 3"/>
          <p:cNvSpPr txBox="1">
            <a:spLocks noChangeArrowheads="1"/>
          </p:cNvSpPr>
          <p:nvPr/>
        </p:nvSpPr>
        <p:spPr bwMode="auto">
          <a:xfrm>
            <a:off x="136525" y="76200"/>
            <a:ext cx="414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3</a:t>
            </a:r>
            <a:r>
              <a:rPr lang="zh-CN" altLang="en-US" b="1">
                <a:latin typeface="宋体" charset="-122"/>
              </a:rPr>
              <a:t>） 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结构及工作过程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213" y="476250"/>
            <a:ext cx="8861425" cy="4019550"/>
            <a:chOff x="31" y="300"/>
            <a:chExt cx="5582" cy="2532"/>
          </a:xfrm>
        </p:grpSpPr>
        <p:sp>
          <p:nvSpPr>
            <p:cNvPr id="1205253" name="Rectangle 5"/>
            <p:cNvSpPr>
              <a:spLocks noChangeArrowheads="1"/>
            </p:cNvSpPr>
            <p:nvPr/>
          </p:nvSpPr>
          <p:spPr bwMode="auto">
            <a:xfrm>
              <a:off x="1375" y="528"/>
              <a:ext cx="22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RB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：接收缓存区（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5254" name="Rectangle 6"/>
            <p:cNvSpPr>
              <a:spLocks noChangeArrowheads="1"/>
            </p:cNvSpPr>
            <p:nvPr/>
          </p:nvSpPr>
          <p:spPr bwMode="auto">
            <a:xfrm>
              <a:off x="1855" y="960"/>
              <a:ext cx="192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X</a:t>
              </a:r>
            </a:p>
          </p:txBody>
        </p:sp>
        <p:sp>
          <p:nvSpPr>
            <p:cNvPr id="1205255" name="Rectangle 7"/>
            <p:cNvSpPr>
              <a:spLocks noChangeArrowheads="1"/>
            </p:cNvSpPr>
            <p:nvPr/>
          </p:nvSpPr>
          <p:spPr bwMode="auto">
            <a:xfrm>
              <a:off x="2047" y="960"/>
              <a:ext cx="192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1205256" name="Text Box 8"/>
            <p:cNvSpPr txBox="1">
              <a:spLocks noChangeArrowheads="1"/>
            </p:cNvSpPr>
            <p:nvPr/>
          </p:nvSpPr>
          <p:spPr bwMode="auto">
            <a:xfrm>
              <a:off x="1893" y="111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D1</a:t>
              </a:r>
            </a:p>
          </p:txBody>
        </p:sp>
        <p:sp>
          <p:nvSpPr>
            <p:cNvPr id="1205257" name="Rectangle 9"/>
            <p:cNvSpPr>
              <a:spLocks noChangeArrowheads="1"/>
            </p:cNvSpPr>
            <p:nvPr/>
          </p:nvSpPr>
          <p:spPr bwMode="auto">
            <a:xfrm>
              <a:off x="751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58" name="Rectangle 10"/>
            <p:cNvSpPr>
              <a:spLocks noChangeArrowheads="1"/>
            </p:cNvSpPr>
            <p:nvPr/>
          </p:nvSpPr>
          <p:spPr bwMode="auto">
            <a:xfrm>
              <a:off x="895" y="168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59" name="Rectangle 11"/>
            <p:cNvSpPr>
              <a:spLocks noChangeArrowheads="1"/>
            </p:cNvSpPr>
            <p:nvPr/>
          </p:nvSpPr>
          <p:spPr bwMode="auto">
            <a:xfrm>
              <a:off x="1231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0" name="Rectangle 12"/>
            <p:cNvSpPr>
              <a:spLocks noChangeArrowheads="1"/>
            </p:cNvSpPr>
            <p:nvPr/>
          </p:nvSpPr>
          <p:spPr bwMode="auto">
            <a:xfrm>
              <a:off x="1759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1" name="Rectangle 13"/>
            <p:cNvSpPr>
              <a:spLocks noChangeArrowheads="1"/>
            </p:cNvSpPr>
            <p:nvPr/>
          </p:nvSpPr>
          <p:spPr bwMode="auto">
            <a:xfrm>
              <a:off x="3055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2" name="Rectangle 14"/>
            <p:cNvSpPr>
              <a:spLocks noChangeArrowheads="1"/>
            </p:cNvSpPr>
            <p:nvPr/>
          </p:nvSpPr>
          <p:spPr bwMode="auto">
            <a:xfrm>
              <a:off x="3583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3" name="Rectangle 15"/>
            <p:cNvSpPr>
              <a:spLocks noChangeArrowheads="1"/>
            </p:cNvSpPr>
            <p:nvPr/>
          </p:nvSpPr>
          <p:spPr bwMode="auto">
            <a:xfrm>
              <a:off x="3727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4" name="Line 16"/>
            <p:cNvSpPr>
              <a:spLocks noChangeShapeType="1"/>
            </p:cNvSpPr>
            <p:nvPr/>
          </p:nvSpPr>
          <p:spPr bwMode="auto">
            <a:xfrm>
              <a:off x="75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5" name="Line 17"/>
            <p:cNvSpPr>
              <a:spLocks noChangeShapeType="1"/>
            </p:cNvSpPr>
            <p:nvPr/>
          </p:nvSpPr>
          <p:spPr bwMode="auto">
            <a:xfrm>
              <a:off x="387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6" name="Text Box 18"/>
            <p:cNvSpPr txBox="1">
              <a:spLocks noChangeArrowheads="1"/>
            </p:cNvSpPr>
            <p:nvPr/>
          </p:nvSpPr>
          <p:spPr bwMode="auto">
            <a:xfrm>
              <a:off x="756" y="1454"/>
              <a:ext cx="30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1  5     8      8                  8   1 1</a:t>
              </a:r>
            </a:p>
          </p:txBody>
        </p:sp>
        <p:sp>
          <p:nvSpPr>
            <p:cNvPr id="1205267" name="Line 19"/>
            <p:cNvSpPr>
              <a:spLocks noChangeShapeType="1"/>
            </p:cNvSpPr>
            <p:nvPr/>
          </p:nvSpPr>
          <p:spPr bwMode="auto">
            <a:xfrm>
              <a:off x="751" y="144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68" name="Text Box 20"/>
            <p:cNvSpPr txBox="1">
              <a:spLocks noChangeArrowheads="1"/>
            </p:cNvSpPr>
            <p:nvPr/>
          </p:nvSpPr>
          <p:spPr bwMode="auto">
            <a:xfrm>
              <a:off x="2181" y="1310"/>
              <a:ext cx="894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TBS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32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5269" name="Rectangle 21"/>
            <p:cNvSpPr>
              <a:spLocks noChangeArrowheads="1"/>
            </p:cNvSpPr>
            <p:nvPr/>
          </p:nvSpPr>
          <p:spPr bwMode="auto">
            <a:xfrm>
              <a:off x="768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0" name="Rectangle 22"/>
            <p:cNvSpPr>
              <a:spLocks noChangeArrowheads="1"/>
            </p:cNvSpPr>
            <p:nvPr/>
          </p:nvSpPr>
          <p:spPr bwMode="auto">
            <a:xfrm>
              <a:off x="912" y="2352"/>
              <a:ext cx="336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1" name="Rectangle 23"/>
            <p:cNvSpPr>
              <a:spLocks noChangeArrowheads="1"/>
            </p:cNvSpPr>
            <p:nvPr/>
          </p:nvSpPr>
          <p:spPr bwMode="auto">
            <a:xfrm>
              <a:off x="1248" y="2352"/>
              <a:ext cx="816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2" name="Rectangle 24"/>
            <p:cNvSpPr>
              <a:spLocks noChangeArrowheads="1"/>
            </p:cNvSpPr>
            <p:nvPr/>
          </p:nvSpPr>
          <p:spPr bwMode="auto">
            <a:xfrm>
              <a:off x="2815" y="2352"/>
              <a:ext cx="641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3" name="Rectangle 25"/>
            <p:cNvSpPr>
              <a:spLocks noChangeArrowheads="1"/>
            </p:cNvSpPr>
            <p:nvPr/>
          </p:nvSpPr>
          <p:spPr bwMode="auto">
            <a:xfrm>
              <a:off x="4111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4" name="Rectangle 26"/>
            <p:cNvSpPr>
              <a:spLocks noChangeArrowheads="1"/>
            </p:cNvSpPr>
            <p:nvPr/>
          </p:nvSpPr>
          <p:spPr bwMode="auto">
            <a:xfrm>
              <a:off x="4255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5" name="Line 27"/>
            <p:cNvSpPr>
              <a:spLocks noChangeShapeType="1"/>
            </p:cNvSpPr>
            <p:nvPr/>
          </p:nvSpPr>
          <p:spPr bwMode="auto">
            <a:xfrm>
              <a:off x="751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6" name="Line 28"/>
            <p:cNvSpPr>
              <a:spLocks noChangeShapeType="1"/>
            </p:cNvSpPr>
            <p:nvPr/>
          </p:nvSpPr>
          <p:spPr bwMode="auto">
            <a:xfrm>
              <a:off x="4399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7" name="Text Box 29"/>
            <p:cNvSpPr txBox="1">
              <a:spLocks noChangeArrowheads="1"/>
            </p:cNvSpPr>
            <p:nvPr/>
          </p:nvSpPr>
          <p:spPr bwMode="auto">
            <a:xfrm>
              <a:off x="756" y="2126"/>
              <a:ext cx="3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1  5      16                   1008    8   8  1 1</a:t>
              </a:r>
            </a:p>
          </p:txBody>
        </p:sp>
        <p:sp>
          <p:nvSpPr>
            <p:cNvPr id="1205278" name="Line 30"/>
            <p:cNvSpPr>
              <a:spLocks noChangeShapeType="1"/>
            </p:cNvSpPr>
            <p:nvPr/>
          </p:nvSpPr>
          <p:spPr bwMode="auto">
            <a:xfrm>
              <a:off x="751" y="2112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79" name="Text Box 31"/>
            <p:cNvSpPr txBox="1">
              <a:spLocks noChangeArrowheads="1"/>
            </p:cNvSpPr>
            <p:nvPr/>
          </p:nvSpPr>
          <p:spPr bwMode="auto">
            <a:xfrm>
              <a:off x="2181" y="1982"/>
              <a:ext cx="1036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TBL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5280" name="Rectangle 32"/>
            <p:cNvSpPr>
              <a:spLocks noChangeArrowheads="1"/>
            </p:cNvSpPr>
            <p:nvPr/>
          </p:nvSpPr>
          <p:spPr bwMode="auto">
            <a:xfrm>
              <a:off x="3792" y="2352"/>
              <a:ext cx="319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1" name="Text Box 33"/>
            <p:cNvSpPr txBox="1">
              <a:spLocks noChangeArrowheads="1"/>
            </p:cNvSpPr>
            <p:nvPr/>
          </p:nvSpPr>
          <p:spPr bwMode="auto">
            <a:xfrm>
              <a:off x="3325" y="1833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D2</a:t>
              </a:r>
            </a:p>
          </p:txBody>
        </p:sp>
        <p:sp>
          <p:nvSpPr>
            <p:cNvPr id="1205282" name="Text Box 34"/>
            <p:cNvSpPr txBox="1">
              <a:spLocks noChangeArrowheads="1"/>
            </p:cNvSpPr>
            <p:nvPr/>
          </p:nvSpPr>
          <p:spPr bwMode="auto">
            <a:xfrm>
              <a:off x="3517" y="2505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D3</a:t>
              </a:r>
            </a:p>
          </p:txBody>
        </p:sp>
        <p:sp>
          <p:nvSpPr>
            <p:cNvPr id="1205283" name="Line 35"/>
            <p:cNvSpPr>
              <a:spLocks noChangeShapeType="1"/>
            </p:cNvSpPr>
            <p:nvPr/>
          </p:nvSpPr>
          <p:spPr bwMode="auto">
            <a:xfrm>
              <a:off x="228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4" name="Line 36"/>
            <p:cNvSpPr>
              <a:spLocks noChangeShapeType="1"/>
            </p:cNvSpPr>
            <p:nvPr/>
          </p:nvSpPr>
          <p:spPr bwMode="auto">
            <a:xfrm>
              <a:off x="276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5" name="Line 37"/>
            <p:cNvSpPr>
              <a:spLocks noChangeShapeType="1"/>
            </p:cNvSpPr>
            <p:nvPr/>
          </p:nvSpPr>
          <p:spPr bwMode="auto">
            <a:xfrm>
              <a:off x="607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6" name="Line 38"/>
            <p:cNvSpPr>
              <a:spLocks noChangeShapeType="1"/>
            </p:cNvSpPr>
            <p:nvPr/>
          </p:nvSpPr>
          <p:spPr bwMode="auto">
            <a:xfrm>
              <a:off x="2047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7" name="Line 39"/>
            <p:cNvSpPr>
              <a:spLocks noChangeShapeType="1"/>
            </p:cNvSpPr>
            <p:nvPr/>
          </p:nvSpPr>
          <p:spPr bwMode="auto">
            <a:xfrm>
              <a:off x="2575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8" name="Line 40"/>
            <p:cNvSpPr>
              <a:spLocks noChangeShapeType="1"/>
            </p:cNvSpPr>
            <p:nvPr/>
          </p:nvSpPr>
          <p:spPr bwMode="auto">
            <a:xfrm>
              <a:off x="607" y="26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89" name="Text Box 41"/>
            <p:cNvSpPr txBox="1">
              <a:spLocks noChangeArrowheads="1"/>
            </p:cNvSpPr>
            <p:nvPr/>
          </p:nvSpPr>
          <p:spPr bwMode="auto">
            <a:xfrm>
              <a:off x="2774" y="1776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MX2</a:t>
              </a:r>
            </a:p>
          </p:txBody>
        </p:sp>
        <p:sp>
          <p:nvSpPr>
            <p:cNvPr id="1205290" name="Text Box 42"/>
            <p:cNvSpPr txBox="1">
              <a:spLocks noChangeArrowheads="1"/>
            </p:cNvSpPr>
            <p:nvPr/>
          </p:nvSpPr>
          <p:spPr bwMode="auto">
            <a:xfrm>
              <a:off x="2412" y="1598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5291" name="Text Box 43"/>
            <p:cNvSpPr txBox="1">
              <a:spLocks noChangeArrowheads="1"/>
            </p:cNvSpPr>
            <p:nvPr/>
          </p:nvSpPr>
          <p:spPr bwMode="auto">
            <a:xfrm>
              <a:off x="2143" y="2274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5292" name="Line 44"/>
            <p:cNvSpPr>
              <a:spLocks noChangeShapeType="1"/>
            </p:cNvSpPr>
            <p:nvPr/>
          </p:nvSpPr>
          <p:spPr bwMode="auto">
            <a:xfrm>
              <a:off x="2527" y="168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93" name="Line 45"/>
            <p:cNvSpPr>
              <a:spLocks noChangeShapeType="1"/>
            </p:cNvSpPr>
            <p:nvPr/>
          </p:nvSpPr>
          <p:spPr bwMode="auto">
            <a:xfrm>
              <a:off x="2352" y="2400"/>
              <a:ext cx="240" cy="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94" name="Text Box 46"/>
            <p:cNvSpPr txBox="1">
              <a:spLocks noChangeArrowheads="1"/>
            </p:cNvSpPr>
            <p:nvPr/>
          </p:nvSpPr>
          <p:spPr bwMode="auto">
            <a:xfrm>
              <a:off x="2352" y="260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MX3=1</a:t>
              </a:r>
            </a:p>
          </p:txBody>
        </p:sp>
        <p:sp>
          <p:nvSpPr>
            <p:cNvPr id="1205295" name="Line 47"/>
            <p:cNvSpPr>
              <a:spLocks noChangeShapeType="1"/>
            </p:cNvSpPr>
            <p:nvPr/>
          </p:nvSpPr>
          <p:spPr bwMode="auto">
            <a:xfrm>
              <a:off x="223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96" name="Line 48"/>
            <p:cNvSpPr>
              <a:spLocks noChangeShapeType="1"/>
            </p:cNvSpPr>
            <p:nvPr/>
          </p:nvSpPr>
          <p:spPr bwMode="auto">
            <a:xfrm>
              <a:off x="2239" y="105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97" name="Line 49"/>
            <p:cNvSpPr>
              <a:spLocks noChangeShapeType="1"/>
            </p:cNvSpPr>
            <p:nvPr/>
          </p:nvSpPr>
          <p:spPr bwMode="auto">
            <a:xfrm>
              <a:off x="3871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98" name="Line 50"/>
            <p:cNvSpPr>
              <a:spLocks noChangeShapeType="1"/>
            </p:cNvSpPr>
            <p:nvPr/>
          </p:nvSpPr>
          <p:spPr bwMode="auto">
            <a:xfrm flipH="1">
              <a:off x="4255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299" name="Line 51"/>
            <p:cNvSpPr>
              <a:spLocks noChangeShapeType="1"/>
            </p:cNvSpPr>
            <p:nvPr/>
          </p:nvSpPr>
          <p:spPr bwMode="auto">
            <a:xfrm>
              <a:off x="4447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0" name="Line 52"/>
            <p:cNvSpPr>
              <a:spLocks noChangeShapeType="1"/>
            </p:cNvSpPr>
            <p:nvPr/>
          </p:nvSpPr>
          <p:spPr bwMode="auto">
            <a:xfrm flipH="1">
              <a:off x="4687" y="1248"/>
              <a:ext cx="2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1" name="Text Box 53"/>
            <p:cNvSpPr txBox="1">
              <a:spLocks noChangeArrowheads="1"/>
            </p:cNvSpPr>
            <p:nvPr/>
          </p:nvSpPr>
          <p:spPr bwMode="auto">
            <a:xfrm>
              <a:off x="4556" y="1008"/>
              <a:ext cx="43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2  3 </a:t>
              </a:r>
            </a:p>
          </p:txBody>
        </p:sp>
        <p:sp>
          <p:nvSpPr>
            <p:cNvPr id="1205302" name="Line 54"/>
            <p:cNvSpPr>
              <a:spLocks noChangeShapeType="1"/>
            </p:cNvSpPr>
            <p:nvPr/>
          </p:nvSpPr>
          <p:spPr bwMode="auto">
            <a:xfrm>
              <a:off x="5023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3" name="Line 55"/>
            <p:cNvSpPr>
              <a:spLocks noChangeShapeType="1"/>
            </p:cNvSpPr>
            <p:nvPr/>
          </p:nvSpPr>
          <p:spPr bwMode="auto">
            <a:xfrm flipV="1">
              <a:off x="4944" y="1056"/>
              <a:ext cx="79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4" name="Text Box 56"/>
            <p:cNvSpPr txBox="1">
              <a:spLocks noChangeArrowheads="1"/>
            </p:cNvSpPr>
            <p:nvPr/>
          </p:nvSpPr>
          <p:spPr bwMode="auto">
            <a:xfrm>
              <a:off x="5097" y="115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MX1=3</a:t>
              </a:r>
            </a:p>
          </p:txBody>
        </p:sp>
        <p:sp>
          <p:nvSpPr>
            <p:cNvPr id="1205305" name="Line 57"/>
            <p:cNvSpPr>
              <a:spLocks noChangeShapeType="1"/>
            </p:cNvSpPr>
            <p:nvPr/>
          </p:nvSpPr>
          <p:spPr bwMode="auto">
            <a:xfrm flipV="1">
              <a:off x="607" y="1026"/>
              <a:ext cx="5" cy="16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6" name="Line 58"/>
            <p:cNvSpPr>
              <a:spLocks noChangeShapeType="1"/>
            </p:cNvSpPr>
            <p:nvPr/>
          </p:nvSpPr>
          <p:spPr bwMode="auto">
            <a:xfrm>
              <a:off x="607" y="6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7" name="Line 59"/>
            <p:cNvSpPr>
              <a:spLocks noChangeShapeType="1"/>
            </p:cNvSpPr>
            <p:nvPr/>
          </p:nvSpPr>
          <p:spPr bwMode="auto">
            <a:xfrm>
              <a:off x="607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8" name="Line 60"/>
            <p:cNvSpPr>
              <a:spLocks noChangeShapeType="1"/>
            </p:cNvSpPr>
            <p:nvPr/>
          </p:nvSpPr>
          <p:spPr bwMode="auto">
            <a:xfrm>
              <a:off x="607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09" name="Rectangle 61"/>
            <p:cNvSpPr>
              <a:spLocks noChangeArrowheads="1"/>
            </p:cNvSpPr>
            <p:nvPr/>
          </p:nvSpPr>
          <p:spPr bwMode="auto">
            <a:xfrm>
              <a:off x="463" y="432"/>
              <a:ext cx="4800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0" name="Line 62"/>
            <p:cNvSpPr>
              <a:spLocks noChangeShapeType="1"/>
            </p:cNvSpPr>
            <p:nvPr/>
          </p:nvSpPr>
          <p:spPr bwMode="auto">
            <a:xfrm>
              <a:off x="31" y="1056"/>
              <a:ext cx="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1" name="Text Box 63"/>
            <p:cNvSpPr txBox="1">
              <a:spLocks noChangeArrowheads="1"/>
            </p:cNvSpPr>
            <p:nvPr/>
          </p:nvSpPr>
          <p:spPr bwMode="auto">
            <a:xfrm>
              <a:off x="31" y="720"/>
              <a:ext cx="3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5312" name="Line 64"/>
            <p:cNvSpPr>
              <a:spLocks noChangeShapeType="1"/>
            </p:cNvSpPr>
            <p:nvPr/>
          </p:nvSpPr>
          <p:spPr bwMode="auto">
            <a:xfrm>
              <a:off x="5040" y="1056"/>
              <a:ext cx="5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3" name="Text Box 65"/>
            <p:cNvSpPr txBox="1">
              <a:spLocks noChangeArrowheads="1"/>
            </p:cNvSpPr>
            <p:nvPr/>
          </p:nvSpPr>
          <p:spPr bwMode="auto">
            <a:xfrm>
              <a:off x="5215" y="720"/>
              <a:ext cx="3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5314" name="Oval 66"/>
            <p:cNvSpPr>
              <a:spLocks noChangeArrowheads="1"/>
            </p:cNvSpPr>
            <p:nvPr/>
          </p:nvSpPr>
          <p:spPr bwMode="auto">
            <a:xfrm>
              <a:off x="583" y="1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5" name="Oval 67"/>
            <p:cNvSpPr>
              <a:spLocks noChangeArrowheads="1"/>
            </p:cNvSpPr>
            <p:nvPr/>
          </p:nvSpPr>
          <p:spPr bwMode="auto">
            <a:xfrm>
              <a:off x="595" y="17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6" name="Oval 68"/>
            <p:cNvSpPr>
              <a:spLocks noChangeArrowheads="1"/>
            </p:cNvSpPr>
            <p:nvPr/>
          </p:nvSpPr>
          <p:spPr bwMode="auto">
            <a:xfrm>
              <a:off x="595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7" name="Oval 69"/>
            <p:cNvSpPr>
              <a:spLocks noChangeArrowheads="1"/>
            </p:cNvSpPr>
            <p:nvPr/>
          </p:nvSpPr>
          <p:spPr bwMode="auto">
            <a:xfrm>
              <a:off x="595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8" name="Line 70"/>
            <p:cNvSpPr>
              <a:spLocks noChangeShapeType="1"/>
            </p:cNvSpPr>
            <p:nvPr/>
          </p:nvSpPr>
          <p:spPr bwMode="auto">
            <a:xfrm>
              <a:off x="415" y="960"/>
              <a:ext cx="4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19" name="Line 71"/>
            <p:cNvSpPr>
              <a:spLocks noChangeShapeType="1"/>
            </p:cNvSpPr>
            <p:nvPr/>
          </p:nvSpPr>
          <p:spPr bwMode="auto">
            <a:xfrm>
              <a:off x="511" y="960"/>
              <a:ext cx="0" cy="864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0" name="Line 72"/>
            <p:cNvSpPr>
              <a:spLocks noChangeShapeType="1"/>
            </p:cNvSpPr>
            <p:nvPr/>
          </p:nvSpPr>
          <p:spPr bwMode="auto">
            <a:xfrm>
              <a:off x="511" y="1824"/>
              <a:ext cx="3840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1" name="Line 73"/>
            <p:cNvSpPr>
              <a:spLocks noChangeShapeType="1"/>
            </p:cNvSpPr>
            <p:nvPr/>
          </p:nvSpPr>
          <p:spPr bwMode="auto">
            <a:xfrm flipV="1">
              <a:off x="4320" y="1152"/>
              <a:ext cx="593" cy="672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2" name="Line 74"/>
            <p:cNvSpPr>
              <a:spLocks noChangeShapeType="1"/>
            </p:cNvSpPr>
            <p:nvPr/>
          </p:nvSpPr>
          <p:spPr bwMode="auto">
            <a:xfrm>
              <a:off x="415" y="960"/>
              <a:ext cx="0" cy="15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3" name="Line 75"/>
            <p:cNvSpPr>
              <a:spLocks noChangeShapeType="1"/>
            </p:cNvSpPr>
            <p:nvPr/>
          </p:nvSpPr>
          <p:spPr bwMode="auto">
            <a:xfrm>
              <a:off x="415" y="2496"/>
              <a:ext cx="432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4" name="Line 76"/>
            <p:cNvSpPr>
              <a:spLocks noChangeShapeType="1"/>
            </p:cNvSpPr>
            <p:nvPr/>
          </p:nvSpPr>
          <p:spPr bwMode="auto">
            <a:xfrm flipV="1">
              <a:off x="4735" y="1152"/>
              <a:ext cx="257" cy="13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5" name="Rectangle 77"/>
            <p:cNvSpPr>
              <a:spLocks noChangeArrowheads="1"/>
            </p:cNvSpPr>
            <p:nvPr/>
          </p:nvSpPr>
          <p:spPr bwMode="auto">
            <a:xfrm>
              <a:off x="3456" y="2352"/>
              <a:ext cx="319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6" name="Line 78"/>
            <p:cNvSpPr>
              <a:spLocks noChangeShapeType="1"/>
            </p:cNvSpPr>
            <p:nvPr/>
          </p:nvSpPr>
          <p:spPr bwMode="auto">
            <a:xfrm>
              <a:off x="624" y="2448"/>
              <a:ext cx="40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27" name="Line 79"/>
            <p:cNvSpPr>
              <a:spLocks noChangeShapeType="1"/>
            </p:cNvSpPr>
            <p:nvPr/>
          </p:nvSpPr>
          <p:spPr bwMode="auto">
            <a:xfrm>
              <a:off x="624" y="105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328" name="Line 80"/>
            <p:cNvSpPr>
              <a:spLocks noChangeShapeType="1"/>
            </p:cNvSpPr>
            <p:nvPr/>
          </p:nvSpPr>
          <p:spPr bwMode="auto">
            <a:xfrm flipV="1">
              <a:off x="4704" y="1248"/>
              <a:ext cx="24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5329" name="Rectangle 81"/>
            <p:cNvSpPr>
              <a:spLocks noChangeArrowheads="1"/>
            </p:cNvSpPr>
            <p:nvPr/>
          </p:nvSpPr>
          <p:spPr bwMode="auto">
            <a:xfrm>
              <a:off x="144" y="300"/>
              <a:ext cx="5424" cy="48"/>
            </a:xfrm>
            <a:prstGeom prst="rect">
              <a:avLst/>
            </a:prstGeom>
            <a:gradFill rotWithShape="0">
              <a:gsLst>
                <a:gs pos="0">
                  <a:srgbClr val="66FF99"/>
                </a:gs>
                <a:gs pos="50000">
                  <a:srgbClr val="FFFF66"/>
                </a:gs>
                <a:gs pos="100000">
                  <a:srgbClr val="66FF99"/>
                </a:gs>
              </a:gsLst>
              <a:lin ang="2700000" scaled="1"/>
            </a:gra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30" name="Line 82"/>
            <p:cNvSpPr>
              <a:spLocks noChangeShapeType="1"/>
            </p:cNvSpPr>
            <p:nvPr/>
          </p:nvSpPr>
          <p:spPr bwMode="auto">
            <a:xfrm>
              <a:off x="607" y="62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5331" name="Line 83"/>
            <p:cNvSpPr>
              <a:spLocks noChangeShapeType="1"/>
            </p:cNvSpPr>
            <p:nvPr/>
          </p:nvSpPr>
          <p:spPr bwMode="auto">
            <a:xfrm flipV="1">
              <a:off x="624" y="62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5332" name="Text Box 84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35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Text Box 2"/>
          <p:cNvSpPr txBox="1">
            <a:spLocks noChangeArrowheads="1"/>
          </p:cNvSpPr>
          <p:nvPr/>
        </p:nvSpPr>
        <p:spPr bwMode="auto">
          <a:xfrm>
            <a:off x="257175" y="4419600"/>
            <a:ext cx="844654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说明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TBS/TBL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分别表示拟插入的短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长满时间片（携带逻辑小分组）。</a:t>
            </a:r>
            <a:endParaRPr lang="zh-CN" altLang="en-US" sz="1800" b="1" dirty="0"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正常情况，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MX1=1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RPU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D1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，利用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位延迟，判断空时间片，同时转发数据；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若有数据传输，形成数据分组，并填入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TBS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或者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MX3=1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当 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B1=‘0’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F/E=0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，空时间片）时，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MX1=3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插入环路，发送数据分组；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当移出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位后，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MX3=2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，仅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D3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插入环路，继续发送数据分组；</a:t>
            </a:r>
            <a:endParaRPr lang="zh-CN" altLang="en-US" sz="1800" b="1" dirty="0">
              <a:solidFill>
                <a:schemeClr val="hlink"/>
              </a:solidFill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800" b="1" dirty="0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1206275" name="Text Box 3"/>
          <p:cNvSpPr txBox="1">
            <a:spLocks noChangeArrowheads="1"/>
          </p:cNvSpPr>
          <p:nvPr/>
        </p:nvSpPr>
        <p:spPr bwMode="auto">
          <a:xfrm>
            <a:off x="0" y="44450"/>
            <a:ext cx="392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3</a:t>
            </a:r>
            <a:r>
              <a:rPr lang="zh-CN" altLang="en-US" b="1">
                <a:latin typeface="宋体" charset="-122"/>
              </a:rPr>
              <a:t>） 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结构及工作过程</a:t>
            </a:r>
          </a:p>
        </p:txBody>
      </p:sp>
      <p:sp>
        <p:nvSpPr>
          <p:cNvPr id="1206276" name="Rectangle 4"/>
          <p:cNvSpPr>
            <a:spLocks noChangeArrowheads="1"/>
          </p:cNvSpPr>
          <p:nvPr/>
        </p:nvSpPr>
        <p:spPr bwMode="auto">
          <a:xfrm>
            <a:off x="228600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213" y="685800"/>
            <a:ext cx="8861425" cy="3810000"/>
            <a:chOff x="31" y="432"/>
            <a:chExt cx="5582" cy="2400"/>
          </a:xfrm>
        </p:grpSpPr>
        <p:sp>
          <p:nvSpPr>
            <p:cNvPr id="1206278" name="Rectangle 6"/>
            <p:cNvSpPr>
              <a:spLocks noChangeArrowheads="1"/>
            </p:cNvSpPr>
            <p:nvPr/>
          </p:nvSpPr>
          <p:spPr bwMode="auto">
            <a:xfrm>
              <a:off x="1375" y="528"/>
              <a:ext cx="22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RB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：接收缓存区（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6279" name="Rectangle 7"/>
            <p:cNvSpPr>
              <a:spLocks noChangeArrowheads="1"/>
            </p:cNvSpPr>
            <p:nvPr/>
          </p:nvSpPr>
          <p:spPr bwMode="auto">
            <a:xfrm>
              <a:off x="1855" y="960"/>
              <a:ext cx="192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X</a:t>
              </a:r>
            </a:p>
          </p:txBody>
        </p:sp>
        <p:sp>
          <p:nvSpPr>
            <p:cNvPr id="1206280" name="Rectangle 8"/>
            <p:cNvSpPr>
              <a:spLocks noChangeArrowheads="1"/>
            </p:cNvSpPr>
            <p:nvPr/>
          </p:nvSpPr>
          <p:spPr bwMode="auto">
            <a:xfrm>
              <a:off x="2047" y="960"/>
              <a:ext cx="192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1206281" name="Text Box 9"/>
            <p:cNvSpPr txBox="1">
              <a:spLocks noChangeArrowheads="1"/>
            </p:cNvSpPr>
            <p:nvPr/>
          </p:nvSpPr>
          <p:spPr bwMode="auto">
            <a:xfrm>
              <a:off x="1893" y="111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D1</a:t>
              </a:r>
            </a:p>
          </p:txBody>
        </p:sp>
        <p:sp>
          <p:nvSpPr>
            <p:cNvPr id="1206282" name="Rectangle 10"/>
            <p:cNvSpPr>
              <a:spLocks noChangeArrowheads="1"/>
            </p:cNvSpPr>
            <p:nvPr/>
          </p:nvSpPr>
          <p:spPr bwMode="auto">
            <a:xfrm>
              <a:off x="751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3" name="Rectangle 11"/>
            <p:cNvSpPr>
              <a:spLocks noChangeArrowheads="1"/>
            </p:cNvSpPr>
            <p:nvPr/>
          </p:nvSpPr>
          <p:spPr bwMode="auto">
            <a:xfrm>
              <a:off x="895" y="168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4" name="Rectangle 12"/>
            <p:cNvSpPr>
              <a:spLocks noChangeArrowheads="1"/>
            </p:cNvSpPr>
            <p:nvPr/>
          </p:nvSpPr>
          <p:spPr bwMode="auto">
            <a:xfrm>
              <a:off x="1231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5" name="Rectangle 13"/>
            <p:cNvSpPr>
              <a:spLocks noChangeArrowheads="1"/>
            </p:cNvSpPr>
            <p:nvPr/>
          </p:nvSpPr>
          <p:spPr bwMode="auto">
            <a:xfrm>
              <a:off x="1759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6" name="Rectangle 14"/>
            <p:cNvSpPr>
              <a:spLocks noChangeArrowheads="1"/>
            </p:cNvSpPr>
            <p:nvPr/>
          </p:nvSpPr>
          <p:spPr bwMode="auto">
            <a:xfrm>
              <a:off x="3055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7" name="Rectangle 15"/>
            <p:cNvSpPr>
              <a:spLocks noChangeArrowheads="1"/>
            </p:cNvSpPr>
            <p:nvPr/>
          </p:nvSpPr>
          <p:spPr bwMode="auto">
            <a:xfrm>
              <a:off x="3583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8" name="Rectangle 16"/>
            <p:cNvSpPr>
              <a:spLocks noChangeArrowheads="1"/>
            </p:cNvSpPr>
            <p:nvPr/>
          </p:nvSpPr>
          <p:spPr bwMode="auto">
            <a:xfrm>
              <a:off x="3727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89" name="Line 17"/>
            <p:cNvSpPr>
              <a:spLocks noChangeShapeType="1"/>
            </p:cNvSpPr>
            <p:nvPr/>
          </p:nvSpPr>
          <p:spPr bwMode="auto">
            <a:xfrm>
              <a:off x="75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0" name="Line 18"/>
            <p:cNvSpPr>
              <a:spLocks noChangeShapeType="1"/>
            </p:cNvSpPr>
            <p:nvPr/>
          </p:nvSpPr>
          <p:spPr bwMode="auto">
            <a:xfrm>
              <a:off x="387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1" name="Text Box 19"/>
            <p:cNvSpPr txBox="1">
              <a:spLocks noChangeArrowheads="1"/>
            </p:cNvSpPr>
            <p:nvPr/>
          </p:nvSpPr>
          <p:spPr bwMode="auto">
            <a:xfrm>
              <a:off x="756" y="1454"/>
              <a:ext cx="30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1  5     8      8                  8   1 1</a:t>
              </a:r>
            </a:p>
          </p:txBody>
        </p:sp>
        <p:sp>
          <p:nvSpPr>
            <p:cNvPr id="1206292" name="Line 20"/>
            <p:cNvSpPr>
              <a:spLocks noChangeShapeType="1"/>
            </p:cNvSpPr>
            <p:nvPr/>
          </p:nvSpPr>
          <p:spPr bwMode="auto">
            <a:xfrm>
              <a:off x="751" y="144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3" name="Text Box 21"/>
            <p:cNvSpPr txBox="1">
              <a:spLocks noChangeArrowheads="1"/>
            </p:cNvSpPr>
            <p:nvPr/>
          </p:nvSpPr>
          <p:spPr bwMode="auto">
            <a:xfrm>
              <a:off x="2181" y="1310"/>
              <a:ext cx="894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TBS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32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6294" name="Rectangle 22"/>
            <p:cNvSpPr>
              <a:spLocks noChangeArrowheads="1"/>
            </p:cNvSpPr>
            <p:nvPr/>
          </p:nvSpPr>
          <p:spPr bwMode="auto">
            <a:xfrm>
              <a:off x="768" y="235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5" name="Rectangle 23"/>
            <p:cNvSpPr>
              <a:spLocks noChangeArrowheads="1"/>
            </p:cNvSpPr>
            <p:nvPr/>
          </p:nvSpPr>
          <p:spPr bwMode="auto">
            <a:xfrm>
              <a:off x="912" y="235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6" name="Rectangle 24"/>
            <p:cNvSpPr>
              <a:spLocks noChangeArrowheads="1"/>
            </p:cNvSpPr>
            <p:nvPr/>
          </p:nvSpPr>
          <p:spPr bwMode="auto">
            <a:xfrm>
              <a:off x="1248" y="235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7" name="Rectangle 25"/>
            <p:cNvSpPr>
              <a:spLocks noChangeArrowheads="1"/>
            </p:cNvSpPr>
            <p:nvPr/>
          </p:nvSpPr>
          <p:spPr bwMode="auto">
            <a:xfrm>
              <a:off x="2815" y="2352"/>
              <a:ext cx="641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8" name="Rectangle 26"/>
            <p:cNvSpPr>
              <a:spLocks noChangeArrowheads="1"/>
            </p:cNvSpPr>
            <p:nvPr/>
          </p:nvSpPr>
          <p:spPr bwMode="auto">
            <a:xfrm>
              <a:off x="4111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299" name="Rectangle 27"/>
            <p:cNvSpPr>
              <a:spLocks noChangeArrowheads="1"/>
            </p:cNvSpPr>
            <p:nvPr/>
          </p:nvSpPr>
          <p:spPr bwMode="auto">
            <a:xfrm>
              <a:off x="4255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00" name="Line 28"/>
            <p:cNvSpPr>
              <a:spLocks noChangeShapeType="1"/>
            </p:cNvSpPr>
            <p:nvPr/>
          </p:nvSpPr>
          <p:spPr bwMode="auto">
            <a:xfrm>
              <a:off x="751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01" name="Line 29"/>
            <p:cNvSpPr>
              <a:spLocks noChangeShapeType="1"/>
            </p:cNvSpPr>
            <p:nvPr/>
          </p:nvSpPr>
          <p:spPr bwMode="auto">
            <a:xfrm>
              <a:off x="4399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02" name="Text Box 30"/>
            <p:cNvSpPr txBox="1">
              <a:spLocks noChangeArrowheads="1"/>
            </p:cNvSpPr>
            <p:nvPr/>
          </p:nvSpPr>
          <p:spPr bwMode="auto">
            <a:xfrm>
              <a:off x="756" y="2126"/>
              <a:ext cx="3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1  5      16                   1008    8   8  1 1</a:t>
              </a:r>
            </a:p>
          </p:txBody>
        </p:sp>
        <p:sp>
          <p:nvSpPr>
            <p:cNvPr id="1206303" name="Line 31"/>
            <p:cNvSpPr>
              <a:spLocks noChangeShapeType="1"/>
            </p:cNvSpPr>
            <p:nvPr/>
          </p:nvSpPr>
          <p:spPr bwMode="auto">
            <a:xfrm>
              <a:off x="751" y="2112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04" name="Text Box 32"/>
            <p:cNvSpPr txBox="1">
              <a:spLocks noChangeArrowheads="1"/>
            </p:cNvSpPr>
            <p:nvPr/>
          </p:nvSpPr>
          <p:spPr bwMode="auto">
            <a:xfrm>
              <a:off x="2181" y="1982"/>
              <a:ext cx="1036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TBL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6305" name="Rectangle 33"/>
            <p:cNvSpPr>
              <a:spLocks noChangeArrowheads="1"/>
            </p:cNvSpPr>
            <p:nvPr/>
          </p:nvSpPr>
          <p:spPr bwMode="auto">
            <a:xfrm>
              <a:off x="3792" y="2352"/>
              <a:ext cx="319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06" name="Text Box 34"/>
            <p:cNvSpPr txBox="1">
              <a:spLocks noChangeArrowheads="1"/>
            </p:cNvSpPr>
            <p:nvPr/>
          </p:nvSpPr>
          <p:spPr bwMode="auto">
            <a:xfrm>
              <a:off x="3325" y="1833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D2</a:t>
              </a:r>
            </a:p>
          </p:txBody>
        </p:sp>
        <p:sp>
          <p:nvSpPr>
            <p:cNvPr id="1206307" name="Text Box 35"/>
            <p:cNvSpPr txBox="1">
              <a:spLocks noChangeArrowheads="1"/>
            </p:cNvSpPr>
            <p:nvPr/>
          </p:nvSpPr>
          <p:spPr bwMode="auto">
            <a:xfrm>
              <a:off x="3517" y="2505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D3</a:t>
              </a:r>
            </a:p>
          </p:txBody>
        </p:sp>
        <p:sp>
          <p:nvSpPr>
            <p:cNvPr id="1206308" name="Line 36"/>
            <p:cNvSpPr>
              <a:spLocks noChangeShapeType="1"/>
            </p:cNvSpPr>
            <p:nvPr/>
          </p:nvSpPr>
          <p:spPr bwMode="auto">
            <a:xfrm>
              <a:off x="228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09" name="Line 37"/>
            <p:cNvSpPr>
              <a:spLocks noChangeShapeType="1"/>
            </p:cNvSpPr>
            <p:nvPr/>
          </p:nvSpPr>
          <p:spPr bwMode="auto">
            <a:xfrm>
              <a:off x="276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0" name="Line 38"/>
            <p:cNvSpPr>
              <a:spLocks noChangeShapeType="1"/>
            </p:cNvSpPr>
            <p:nvPr/>
          </p:nvSpPr>
          <p:spPr bwMode="auto">
            <a:xfrm>
              <a:off x="607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1" name="Line 39"/>
            <p:cNvSpPr>
              <a:spLocks noChangeShapeType="1"/>
            </p:cNvSpPr>
            <p:nvPr/>
          </p:nvSpPr>
          <p:spPr bwMode="auto">
            <a:xfrm>
              <a:off x="2047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2" name="Line 40"/>
            <p:cNvSpPr>
              <a:spLocks noChangeShapeType="1"/>
            </p:cNvSpPr>
            <p:nvPr/>
          </p:nvSpPr>
          <p:spPr bwMode="auto">
            <a:xfrm>
              <a:off x="2575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3" name="Line 41"/>
            <p:cNvSpPr>
              <a:spLocks noChangeShapeType="1"/>
            </p:cNvSpPr>
            <p:nvPr/>
          </p:nvSpPr>
          <p:spPr bwMode="auto">
            <a:xfrm>
              <a:off x="607" y="2640"/>
              <a:ext cx="17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4" name="Text Box 42"/>
            <p:cNvSpPr txBox="1">
              <a:spLocks noChangeArrowheads="1"/>
            </p:cNvSpPr>
            <p:nvPr/>
          </p:nvSpPr>
          <p:spPr bwMode="auto">
            <a:xfrm>
              <a:off x="2774" y="1776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MX2</a:t>
              </a:r>
            </a:p>
          </p:txBody>
        </p:sp>
        <p:sp>
          <p:nvSpPr>
            <p:cNvPr id="1206315" name="Text Box 43"/>
            <p:cNvSpPr txBox="1">
              <a:spLocks noChangeArrowheads="1"/>
            </p:cNvSpPr>
            <p:nvPr/>
          </p:nvSpPr>
          <p:spPr bwMode="auto">
            <a:xfrm>
              <a:off x="2412" y="1598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6316" name="Text Box 44"/>
            <p:cNvSpPr txBox="1">
              <a:spLocks noChangeArrowheads="1"/>
            </p:cNvSpPr>
            <p:nvPr/>
          </p:nvSpPr>
          <p:spPr bwMode="auto">
            <a:xfrm>
              <a:off x="2143" y="2274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6317" name="Line 45"/>
            <p:cNvSpPr>
              <a:spLocks noChangeShapeType="1"/>
            </p:cNvSpPr>
            <p:nvPr/>
          </p:nvSpPr>
          <p:spPr bwMode="auto">
            <a:xfrm>
              <a:off x="2527" y="168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8" name="Line 46"/>
            <p:cNvSpPr>
              <a:spLocks noChangeShapeType="1"/>
            </p:cNvSpPr>
            <p:nvPr/>
          </p:nvSpPr>
          <p:spPr bwMode="auto">
            <a:xfrm flipV="1">
              <a:off x="2304" y="244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19" name="Text Box 47"/>
            <p:cNvSpPr txBox="1">
              <a:spLocks noChangeArrowheads="1"/>
            </p:cNvSpPr>
            <p:nvPr/>
          </p:nvSpPr>
          <p:spPr bwMode="auto">
            <a:xfrm>
              <a:off x="2352" y="260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MX3=2</a:t>
              </a:r>
            </a:p>
          </p:txBody>
        </p:sp>
        <p:sp>
          <p:nvSpPr>
            <p:cNvPr id="1206320" name="Line 48"/>
            <p:cNvSpPr>
              <a:spLocks noChangeShapeType="1"/>
            </p:cNvSpPr>
            <p:nvPr/>
          </p:nvSpPr>
          <p:spPr bwMode="auto">
            <a:xfrm>
              <a:off x="223" y="105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1" name="Line 49"/>
            <p:cNvSpPr>
              <a:spLocks noChangeShapeType="1"/>
            </p:cNvSpPr>
            <p:nvPr/>
          </p:nvSpPr>
          <p:spPr bwMode="auto">
            <a:xfrm>
              <a:off x="2239" y="105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2" name="Line 50"/>
            <p:cNvSpPr>
              <a:spLocks noChangeShapeType="1"/>
            </p:cNvSpPr>
            <p:nvPr/>
          </p:nvSpPr>
          <p:spPr bwMode="auto">
            <a:xfrm>
              <a:off x="3871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3" name="Line 51"/>
            <p:cNvSpPr>
              <a:spLocks noChangeShapeType="1"/>
            </p:cNvSpPr>
            <p:nvPr/>
          </p:nvSpPr>
          <p:spPr bwMode="auto">
            <a:xfrm flipH="1">
              <a:off x="4255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4" name="Line 52"/>
            <p:cNvSpPr>
              <a:spLocks noChangeShapeType="1"/>
            </p:cNvSpPr>
            <p:nvPr/>
          </p:nvSpPr>
          <p:spPr bwMode="auto">
            <a:xfrm>
              <a:off x="4447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5" name="Line 53"/>
            <p:cNvSpPr>
              <a:spLocks noChangeShapeType="1"/>
            </p:cNvSpPr>
            <p:nvPr/>
          </p:nvSpPr>
          <p:spPr bwMode="auto">
            <a:xfrm flipH="1">
              <a:off x="4687" y="1248"/>
              <a:ext cx="2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6" name="Text Box 54"/>
            <p:cNvSpPr txBox="1">
              <a:spLocks noChangeArrowheads="1"/>
            </p:cNvSpPr>
            <p:nvPr/>
          </p:nvSpPr>
          <p:spPr bwMode="auto">
            <a:xfrm>
              <a:off x="4556" y="1008"/>
              <a:ext cx="43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2  3 </a:t>
              </a:r>
            </a:p>
          </p:txBody>
        </p:sp>
        <p:sp>
          <p:nvSpPr>
            <p:cNvPr id="1206327" name="Line 55"/>
            <p:cNvSpPr>
              <a:spLocks noChangeShapeType="1"/>
            </p:cNvSpPr>
            <p:nvPr/>
          </p:nvSpPr>
          <p:spPr bwMode="auto">
            <a:xfrm>
              <a:off x="5023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8" name="Line 56"/>
            <p:cNvSpPr>
              <a:spLocks noChangeShapeType="1"/>
            </p:cNvSpPr>
            <p:nvPr/>
          </p:nvSpPr>
          <p:spPr bwMode="auto">
            <a:xfrm flipV="1">
              <a:off x="4944" y="1056"/>
              <a:ext cx="79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29" name="Text Box 57"/>
            <p:cNvSpPr txBox="1">
              <a:spLocks noChangeArrowheads="1"/>
            </p:cNvSpPr>
            <p:nvPr/>
          </p:nvSpPr>
          <p:spPr bwMode="auto">
            <a:xfrm>
              <a:off x="5097" y="115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MX1=3</a:t>
              </a:r>
            </a:p>
          </p:txBody>
        </p:sp>
        <p:sp>
          <p:nvSpPr>
            <p:cNvPr id="1206330" name="Line 58"/>
            <p:cNvSpPr>
              <a:spLocks noChangeShapeType="1"/>
            </p:cNvSpPr>
            <p:nvPr/>
          </p:nvSpPr>
          <p:spPr bwMode="auto">
            <a:xfrm flipV="1">
              <a:off x="607" y="1071"/>
              <a:ext cx="5" cy="1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1" name="Line 59"/>
            <p:cNvSpPr>
              <a:spLocks noChangeShapeType="1"/>
            </p:cNvSpPr>
            <p:nvPr/>
          </p:nvSpPr>
          <p:spPr bwMode="auto">
            <a:xfrm>
              <a:off x="607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2" name="Line 60"/>
            <p:cNvSpPr>
              <a:spLocks noChangeShapeType="1"/>
            </p:cNvSpPr>
            <p:nvPr/>
          </p:nvSpPr>
          <p:spPr bwMode="auto">
            <a:xfrm>
              <a:off x="607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3" name="Rectangle 61"/>
            <p:cNvSpPr>
              <a:spLocks noChangeArrowheads="1"/>
            </p:cNvSpPr>
            <p:nvPr/>
          </p:nvSpPr>
          <p:spPr bwMode="auto">
            <a:xfrm>
              <a:off x="463" y="432"/>
              <a:ext cx="4800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4" name="Line 62"/>
            <p:cNvSpPr>
              <a:spLocks noChangeShapeType="1"/>
            </p:cNvSpPr>
            <p:nvPr/>
          </p:nvSpPr>
          <p:spPr bwMode="auto">
            <a:xfrm>
              <a:off x="31" y="1056"/>
              <a:ext cx="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5" name="Text Box 63"/>
            <p:cNvSpPr txBox="1">
              <a:spLocks noChangeArrowheads="1"/>
            </p:cNvSpPr>
            <p:nvPr/>
          </p:nvSpPr>
          <p:spPr bwMode="auto">
            <a:xfrm>
              <a:off x="31" y="720"/>
              <a:ext cx="3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6336" name="Line 64"/>
            <p:cNvSpPr>
              <a:spLocks noChangeShapeType="1"/>
            </p:cNvSpPr>
            <p:nvPr/>
          </p:nvSpPr>
          <p:spPr bwMode="auto">
            <a:xfrm>
              <a:off x="5040" y="1056"/>
              <a:ext cx="5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7" name="Text Box 65"/>
            <p:cNvSpPr txBox="1">
              <a:spLocks noChangeArrowheads="1"/>
            </p:cNvSpPr>
            <p:nvPr/>
          </p:nvSpPr>
          <p:spPr bwMode="auto">
            <a:xfrm>
              <a:off x="5215" y="720"/>
              <a:ext cx="3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6338" name="Oval 66"/>
            <p:cNvSpPr>
              <a:spLocks noChangeArrowheads="1"/>
            </p:cNvSpPr>
            <p:nvPr/>
          </p:nvSpPr>
          <p:spPr bwMode="auto">
            <a:xfrm>
              <a:off x="583" y="1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39" name="Oval 67"/>
            <p:cNvSpPr>
              <a:spLocks noChangeArrowheads="1"/>
            </p:cNvSpPr>
            <p:nvPr/>
          </p:nvSpPr>
          <p:spPr bwMode="auto">
            <a:xfrm>
              <a:off x="595" y="17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0" name="Oval 68"/>
            <p:cNvSpPr>
              <a:spLocks noChangeArrowheads="1"/>
            </p:cNvSpPr>
            <p:nvPr/>
          </p:nvSpPr>
          <p:spPr bwMode="auto">
            <a:xfrm>
              <a:off x="595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1" name="Oval 69"/>
            <p:cNvSpPr>
              <a:spLocks noChangeArrowheads="1"/>
            </p:cNvSpPr>
            <p:nvPr/>
          </p:nvSpPr>
          <p:spPr bwMode="auto">
            <a:xfrm>
              <a:off x="595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2" name="Line 70"/>
            <p:cNvSpPr>
              <a:spLocks noChangeShapeType="1"/>
            </p:cNvSpPr>
            <p:nvPr/>
          </p:nvSpPr>
          <p:spPr bwMode="auto">
            <a:xfrm>
              <a:off x="415" y="960"/>
              <a:ext cx="4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3" name="Line 71"/>
            <p:cNvSpPr>
              <a:spLocks noChangeShapeType="1"/>
            </p:cNvSpPr>
            <p:nvPr/>
          </p:nvSpPr>
          <p:spPr bwMode="auto">
            <a:xfrm>
              <a:off x="511" y="960"/>
              <a:ext cx="0" cy="864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4" name="Line 72"/>
            <p:cNvSpPr>
              <a:spLocks noChangeShapeType="1"/>
            </p:cNvSpPr>
            <p:nvPr/>
          </p:nvSpPr>
          <p:spPr bwMode="auto">
            <a:xfrm>
              <a:off x="511" y="1824"/>
              <a:ext cx="3840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5" name="Line 73"/>
            <p:cNvSpPr>
              <a:spLocks noChangeShapeType="1"/>
            </p:cNvSpPr>
            <p:nvPr/>
          </p:nvSpPr>
          <p:spPr bwMode="auto">
            <a:xfrm flipV="1">
              <a:off x="4320" y="1152"/>
              <a:ext cx="593" cy="672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6" name="Line 74"/>
            <p:cNvSpPr>
              <a:spLocks noChangeShapeType="1"/>
            </p:cNvSpPr>
            <p:nvPr/>
          </p:nvSpPr>
          <p:spPr bwMode="auto">
            <a:xfrm>
              <a:off x="415" y="960"/>
              <a:ext cx="0" cy="15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7" name="Line 75"/>
            <p:cNvSpPr>
              <a:spLocks noChangeShapeType="1"/>
            </p:cNvSpPr>
            <p:nvPr/>
          </p:nvSpPr>
          <p:spPr bwMode="auto">
            <a:xfrm>
              <a:off x="415" y="2496"/>
              <a:ext cx="432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8" name="Line 76"/>
            <p:cNvSpPr>
              <a:spLocks noChangeShapeType="1"/>
            </p:cNvSpPr>
            <p:nvPr/>
          </p:nvSpPr>
          <p:spPr bwMode="auto">
            <a:xfrm flipV="1">
              <a:off x="4735" y="1152"/>
              <a:ext cx="257" cy="13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49" name="Rectangle 77"/>
            <p:cNvSpPr>
              <a:spLocks noChangeArrowheads="1"/>
            </p:cNvSpPr>
            <p:nvPr/>
          </p:nvSpPr>
          <p:spPr bwMode="auto">
            <a:xfrm>
              <a:off x="3456" y="2352"/>
              <a:ext cx="319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50" name="Line 78"/>
            <p:cNvSpPr>
              <a:spLocks noChangeShapeType="1"/>
            </p:cNvSpPr>
            <p:nvPr/>
          </p:nvSpPr>
          <p:spPr bwMode="auto">
            <a:xfrm>
              <a:off x="2544" y="244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51" name="Line 79"/>
            <p:cNvSpPr>
              <a:spLocks noChangeShapeType="1"/>
            </p:cNvSpPr>
            <p:nvPr/>
          </p:nvSpPr>
          <p:spPr bwMode="auto">
            <a:xfrm>
              <a:off x="624" y="1056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352" name="Line 80"/>
            <p:cNvSpPr>
              <a:spLocks noChangeShapeType="1"/>
            </p:cNvSpPr>
            <p:nvPr/>
          </p:nvSpPr>
          <p:spPr bwMode="auto">
            <a:xfrm flipV="1">
              <a:off x="4704" y="1248"/>
              <a:ext cx="24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353" name="Line 81"/>
            <p:cNvSpPr>
              <a:spLocks noChangeShapeType="1"/>
            </p:cNvSpPr>
            <p:nvPr/>
          </p:nvSpPr>
          <p:spPr bwMode="auto">
            <a:xfrm>
              <a:off x="607" y="62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6354" name="Line 82"/>
            <p:cNvSpPr>
              <a:spLocks noChangeShapeType="1"/>
            </p:cNvSpPr>
            <p:nvPr/>
          </p:nvSpPr>
          <p:spPr bwMode="auto">
            <a:xfrm flipV="1">
              <a:off x="624" y="62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6355" name="Text Box 83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Text Box 2"/>
          <p:cNvSpPr txBox="1">
            <a:spLocks noChangeArrowheads="1"/>
          </p:cNvSpPr>
          <p:nvPr/>
        </p:nvSpPr>
        <p:spPr bwMode="auto">
          <a:xfrm>
            <a:off x="257175" y="4494300"/>
            <a:ext cx="8913017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说明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：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TBS/TBL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分别表示拟插入的短</a:t>
            </a:r>
            <a:r>
              <a:rPr lang="en-US" altLang="zh-CN" sz="1800" b="1" dirty="0" smtClean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1800" b="1" dirty="0" smtClean="0">
                <a:latin typeface="楷体" pitchFamily="18" charset="-122"/>
                <a:ea typeface="楷体" pitchFamily="18" charset="-122"/>
              </a:rPr>
              <a:t>长满时间片（携带逻辑小分组）。</a:t>
            </a:r>
            <a:endParaRPr lang="zh-CN" altLang="en-US" sz="1800" b="1" dirty="0"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正常情况，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MX1=1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RPU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D1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，利用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位延迟，判断空时间片，同时转发数据；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若有数据传输，形成数据分组，并填入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TBS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或者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MX3=1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当 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B1=‘0’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F/E=0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，空时间片）时，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MX1=3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TBL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插入环路，发送数据分组；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当移出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22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位后，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MX3=2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，仅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D3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插入环路，继续发送数据分组；</a:t>
            </a:r>
            <a:endParaRPr lang="zh-CN" altLang="en-US" sz="1800" b="1" dirty="0">
              <a:solidFill>
                <a:schemeClr val="hlink"/>
              </a:solidFill>
              <a:latin typeface="楷体" pitchFamily="18" charset="-122"/>
              <a:ea typeface="楷体" pitchFamily="18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  当源发分组的前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1018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位再次进入</a:t>
            </a:r>
            <a:r>
              <a:rPr lang="en-US" altLang="zh-CN" sz="1800" b="1" dirty="0">
                <a:latin typeface="楷体" pitchFamily="18" charset="-122"/>
                <a:ea typeface="楷体" pitchFamily="18" charset="-122"/>
              </a:rPr>
              <a:t>D3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时，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MX1=1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D1</a:t>
            </a:r>
            <a:r>
              <a:rPr lang="zh-CN" altLang="en-US" sz="1800" b="1" dirty="0">
                <a:latin typeface="楷体" pitchFamily="18" charset="-122"/>
                <a:ea typeface="楷体" pitchFamily="18" charset="-122"/>
              </a:rPr>
              <a:t>及其内容插入环路（空时间片）。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 所有分组均进入</a:t>
            </a:r>
            <a:r>
              <a:rPr lang="en-US" altLang="zh-CN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RB</a:t>
            </a:r>
            <a:r>
              <a:rPr lang="zh-CN" altLang="en-US" sz="1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，根据内容进行复制接收，或者源发回收处理。</a:t>
            </a:r>
          </a:p>
        </p:txBody>
      </p:sp>
      <p:sp>
        <p:nvSpPr>
          <p:cNvPr id="1207299" name="Text Box 3"/>
          <p:cNvSpPr txBox="1">
            <a:spLocks noChangeArrowheads="1"/>
          </p:cNvSpPr>
          <p:nvPr/>
        </p:nvSpPr>
        <p:spPr bwMode="auto">
          <a:xfrm>
            <a:off x="136525" y="76200"/>
            <a:ext cx="407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>
                <a:latin typeface="宋体" charset="-122"/>
              </a:rPr>
              <a:t>（</a:t>
            </a:r>
            <a:r>
              <a:rPr lang="en-US" altLang="zh-CN" b="1">
                <a:latin typeface="宋体" charset="-122"/>
              </a:rPr>
              <a:t>3</a:t>
            </a:r>
            <a:r>
              <a:rPr lang="zh-CN" altLang="en-US" b="1">
                <a:latin typeface="宋体" charset="-122"/>
              </a:rPr>
              <a:t>） 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结构及工作过程</a:t>
            </a:r>
          </a:p>
        </p:txBody>
      </p:sp>
      <p:sp>
        <p:nvSpPr>
          <p:cNvPr id="1207300" name="Rectangle 4"/>
          <p:cNvSpPr>
            <a:spLocks noChangeArrowheads="1"/>
          </p:cNvSpPr>
          <p:nvPr/>
        </p:nvSpPr>
        <p:spPr bwMode="auto">
          <a:xfrm>
            <a:off x="228600" y="4762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213" y="685800"/>
            <a:ext cx="8861425" cy="3810000"/>
            <a:chOff x="31" y="432"/>
            <a:chExt cx="5582" cy="2400"/>
          </a:xfrm>
        </p:grpSpPr>
        <p:sp>
          <p:nvSpPr>
            <p:cNvPr id="1207302" name="Rectangle 6"/>
            <p:cNvSpPr>
              <a:spLocks noChangeArrowheads="1"/>
            </p:cNvSpPr>
            <p:nvPr/>
          </p:nvSpPr>
          <p:spPr bwMode="auto">
            <a:xfrm>
              <a:off x="1375" y="528"/>
              <a:ext cx="225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RB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：接收缓存区（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7303" name="Rectangle 7"/>
            <p:cNvSpPr>
              <a:spLocks noChangeArrowheads="1"/>
            </p:cNvSpPr>
            <p:nvPr/>
          </p:nvSpPr>
          <p:spPr bwMode="auto">
            <a:xfrm>
              <a:off x="1855" y="960"/>
              <a:ext cx="192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X</a:t>
              </a:r>
            </a:p>
          </p:txBody>
        </p:sp>
        <p:sp>
          <p:nvSpPr>
            <p:cNvPr id="1207304" name="Rectangle 8"/>
            <p:cNvSpPr>
              <a:spLocks noChangeArrowheads="1"/>
            </p:cNvSpPr>
            <p:nvPr/>
          </p:nvSpPr>
          <p:spPr bwMode="auto">
            <a:xfrm>
              <a:off x="2047" y="960"/>
              <a:ext cx="192" cy="19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0</a:t>
              </a:r>
            </a:p>
          </p:txBody>
        </p:sp>
        <p:sp>
          <p:nvSpPr>
            <p:cNvPr id="1207305" name="Text Box 9"/>
            <p:cNvSpPr txBox="1">
              <a:spLocks noChangeArrowheads="1"/>
            </p:cNvSpPr>
            <p:nvPr/>
          </p:nvSpPr>
          <p:spPr bwMode="auto">
            <a:xfrm>
              <a:off x="1893" y="111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D1</a:t>
              </a:r>
            </a:p>
          </p:txBody>
        </p:sp>
        <p:sp>
          <p:nvSpPr>
            <p:cNvPr id="1207306" name="Rectangle 10"/>
            <p:cNvSpPr>
              <a:spLocks noChangeArrowheads="1"/>
            </p:cNvSpPr>
            <p:nvPr/>
          </p:nvSpPr>
          <p:spPr bwMode="auto">
            <a:xfrm>
              <a:off x="751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07" name="Rectangle 11"/>
            <p:cNvSpPr>
              <a:spLocks noChangeArrowheads="1"/>
            </p:cNvSpPr>
            <p:nvPr/>
          </p:nvSpPr>
          <p:spPr bwMode="auto">
            <a:xfrm>
              <a:off x="895" y="168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08" name="Rectangle 12"/>
            <p:cNvSpPr>
              <a:spLocks noChangeArrowheads="1"/>
            </p:cNvSpPr>
            <p:nvPr/>
          </p:nvSpPr>
          <p:spPr bwMode="auto">
            <a:xfrm>
              <a:off x="1231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09" name="Rectangle 13"/>
            <p:cNvSpPr>
              <a:spLocks noChangeArrowheads="1"/>
            </p:cNvSpPr>
            <p:nvPr/>
          </p:nvSpPr>
          <p:spPr bwMode="auto">
            <a:xfrm>
              <a:off x="1759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0" name="Rectangle 14"/>
            <p:cNvSpPr>
              <a:spLocks noChangeArrowheads="1"/>
            </p:cNvSpPr>
            <p:nvPr/>
          </p:nvSpPr>
          <p:spPr bwMode="auto">
            <a:xfrm>
              <a:off x="3055" y="1680"/>
              <a:ext cx="52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1" name="Rectangle 15"/>
            <p:cNvSpPr>
              <a:spLocks noChangeArrowheads="1"/>
            </p:cNvSpPr>
            <p:nvPr/>
          </p:nvSpPr>
          <p:spPr bwMode="auto">
            <a:xfrm>
              <a:off x="3583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2" name="Rectangle 16"/>
            <p:cNvSpPr>
              <a:spLocks noChangeArrowheads="1"/>
            </p:cNvSpPr>
            <p:nvPr/>
          </p:nvSpPr>
          <p:spPr bwMode="auto">
            <a:xfrm>
              <a:off x="3727" y="1680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3" name="Line 17"/>
            <p:cNvSpPr>
              <a:spLocks noChangeShapeType="1"/>
            </p:cNvSpPr>
            <p:nvPr/>
          </p:nvSpPr>
          <p:spPr bwMode="auto">
            <a:xfrm>
              <a:off x="75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4" name="Line 18"/>
            <p:cNvSpPr>
              <a:spLocks noChangeShapeType="1"/>
            </p:cNvSpPr>
            <p:nvPr/>
          </p:nvSpPr>
          <p:spPr bwMode="auto">
            <a:xfrm>
              <a:off x="3871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5" name="Text Box 19"/>
            <p:cNvSpPr txBox="1">
              <a:spLocks noChangeArrowheads="1"/>
            </p:cNvSpPr>
            <p:nvPr/>
          </p:nvSpPr>
          <p:spPr bwMode="auto">
            <a:xfrm>
              <a:off x="756" y="1454"/>
              <a:ext cx="30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1  5     8      8                  8   1 1</a:t>
              </a:r>
            </a:p>
          </p:txBody>
        </p:sp>
        <p:sp>
          <p:nvSpPr>
            <p:cNvPr id="1207316" name="Line 20"/>
            <p:cNvSpPr>
              <a:spLocks noChangeShapeType="1"/>
            </p:cNvSpPr>
            <p:nvPr/>
          </p:nvSpPr>
          <p:spPr bwMode="auto">
            <a:xfrm>
              <a:off x="751" y="144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7" name="Text Box 21"/>
            <p:cNvSpPr txBox="1">
              <a:spLocks noChangeArrowheads="1"/>
            </p:cNvSpPr>
            <p:nvPr/>
          </p:nvSpPr>
          <p:spPr bwMode="auto">
            <a:xfrm>
              <a:off x="2181" y="1310"/>
              <a:ext cx="894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TBS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32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7318" name="Rectangle 22"/>
            <p:cNvSpPr>
              <a:spLocks noChangeArrowheads="1"/>
            </p:cNvSpPr>
            <p:nvPr/>
          </p:nvSpPr>
          <p:spPr bwMode="auto">
            <a:xfrm>
              <a:off x="768" y="235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19" name="Rectangle 23"/>
            <p:cNvSpPr>
              <a:spLocks noChangeArrowheads="1"/>
            </p:cNvSpPr>
            <p:nvPr/>
          </p:nvSpPr>
          <p:spPr bwMode="auto">
            <a:xfrm>
              <a:off x="912" y="235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0" name="Rectangle 24"/>
            <p:cNvSpPr>
              <a:spLocks noChangeArrowheads="1"/>
            </p:cNvSpPr>
            <p:nvPr/>
          </p:nvSpPr>
          <p:spPr bwMode="auto">
            <a:xfrm>
              <a:off x="1248" y="2352"/>
              <a:ext cx="81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1" name="Rectangle 25"/>
            <p:cNvSpPr>
              <a:spLocks noChangeArrowheads="1"/>
            </p:cNvSpPr>
            <p:nvPr/>
          </p:nvSpPr>
          <p:spPr bwMode="auto">
            <a:xfrm>
              <a:off x="2815" y="2352"/>
              <a:ext cx="641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2" name="Rectangle 26"/>
            <p:cNvSpPr>
              <a:spLocks noChangeArrowheads="1"/>
            </p:cNvSpPr>
            <p:nvPr/>
          </p:nvSpPr>
          <p:spPr bwMode="auto">
            <a:xfrm>
              <a:off x="3936" y="2352"/>
              <a:ext cx="319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3" name="Rectangle 27"/>
            <p:cNvSpPr>
              <a:spLocks noChangeArrowheads="1"/>
            </p:cNvSpPr>
            <p:nvPr/>
          </p:nvSpPr>
          <p:spPr bwMode="auto">
            <a:xfrm>
              <a:off x="4255" y="2352"/>
              <a:ext cx="14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4" name="Line 28"/>
            <p:cNvSpPr>
              <a:spLocks noChangeShapeType="1"/>
            </p:cNvSpPr>
            <p:nvPr/>
          </p:nvSpPr>
          <p:spPr bwMode="auto">
            <a:xfrm>
              <a:off x="751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5" name="Line 29"/>
            <p:cNvSpPr>
              <a:spLocks noChangeShapeType="1"/>
            </p:cNvSpPr>
            <p:nvPr/>
          </p:nvSpPr>
          <p:spPr bwMode="auto">
            <a:xfrm>
              <a:off x="4399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6" name="Text Box 30"/>
            <p:cNvSpPr txBox="1">
              <a:spLocks noChangeArrowheads="1"/>
            </p:cNvSpPr>
            <p:nvPr/>
          </p:nvSpPr>
          <p:spPr bwMode="auto">
            <a:xfrm>
              <a:off x="756" y="2126"/>
              <a:ext cx="3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1  5      16                   1008    8  2  7  1</a:t>
              </a:r>
            </a:p>
          </p:txBody>
        </p:sp>
        <p:sp>
          <p:nvSpPr>
            <p:cNvPr id="1207327" name="Line 31"/>
            <p:cNvSpPr>
              <a:spLocks noChangeShapeType="1"/>
            </p:cNvSpPr>
            <p:nvPr/>
          </p:nvSpPr>
          <p:spPr bwMode="auto">
            <a:xfrm>
              <a:off x="751" y="2112"/>
              <a:ext cx="36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28" name="Text Box 32"/>
            <p:cNvSpPr txBox="1">
              <a:spLocks noChangeArrowheads="1"/>
            </p:cNvSpPr>
            <p:nvPr/>
          </p:nvSpPr>
          <p:spPr bwMode="auto">
            <a:xfrm>
              <a:off x="2181" y="1982"/>
              <a:ext cx="1036" cy="231"/>
            </a:xfrm>
            <a:prstGeom prst="rect">
              <a:avLst/>
            </a:prstGeom>
            <a:solidFill>
              <a:srgbClr val="C5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TBL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（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1048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位）</a:t>
              </a:r>
            </a:p>
          </p:txBody>
        </p:sp>
        <p:sp>
          <p:nvSpPr>
            <p:cNvPr id="1207329" name="Rectangle 33"/>
            <p:cNvSpPr>
              <a:spLocks noChangeArrowheads="1"/>
            </p:cNvSpPr>
            <p:nvPr/>
          </p:nvSpPr>
          <p:spPr bwMode="auto">
            <a:xfrm>
              <a:off x="3792" y="2352"/>
              <a:ext cx="144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0" name="Text Box 34"/>
            <p:cNvSpPr txBox="1">
              <a:spLocks noChangeArrowheads="1"/>
            </p:cNvSpPr>
            <p:nvPr/>
          </p:nvSpPr>
          <p:spPr bwMode="auto">
            <a:xfrm>
              <a:off x="3325" y="1833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D2</a:t>
              </a:r>
            </a:p>
          </p:txBody>
        </p:sp>
        <p:sp>
          <p:nvSpPr>
            <p:cNvPr id="1207331" name="Text Box 35"/>
            <p:cNvSpPr txBox="1">
              <a:spLocks noChangeArrowheads="1"/>
            </p:cNvSpPr>
            <p:nvPr/>
          </p:nvSpPr>
          <p:spPr bwMode="auto">
            <a:xfrm>
              <a:off x="3517" y="2505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D3</a:t>
              </a:r>
            </a:p>
          </p:txBody>
        </p:sp>
        <p:sp>
          <p:nvSpPr>
            <p:cNvPr id="1207332" name="Line 36"/>
            <p:cNvSpPr>
              <a:spLocks noChangeShapeType="1"/>
            </p:cNvSpPr>
            <p:nvPr/>
          </p:nvSpPr>
          <p:spPr bwMode="auto">
            <a:xfrm>
              <a:off x="228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3" name="Line 37"/>
            <p:cNvSpPr>
              <a:spLocks noChangeShapeType="1"/>
            </p:cNvSpPr>
            <p:nvPr/>
          </p:nvSpPr>
          <p:spPr bwMode="auto">
            <a:xfrm>
              <a:off x="2767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4" name="Line 38"/>
            <p:cNvSpPr>
              <a:spLocks noChangeShapeType="1"/>
            </p:cNvSpPr>
            <p:nvPr/>
          </p:nvSpPr>
          <p:spPr bwMode="auto">
            <a:xfrm>
              <a:off x="607" y="192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5" name="Line 39"/>
            <p:cNvSpPr>
              <a:spLocks noChangeShapeType="1"/>
            </p:cNvSpPr>
            <p:nvPr/>
          </p:nvSpPr>
          <p:spPr bwMode="auto">
            <a:xfrm>
              <a:off x="2047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6" name="Line 40"/>
            <p:cNvSpPr>
              <a:spLocks noChangeShapeType="1"/>
            </p:cNvSpPr>
            <p:nvPr/>
          </p:nvSpPr>
          <p:spPr bwMode="auto">
            <a:xfrm>
              <a:off x="2575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7" name="Line 41"/>
            <p:cNvSpPr>
              <a:spLocks noChangeShapeType="1"/>
            </p:cNvSpPr>
            <p:nvPr/>
          </p:nvSpPr>
          <p:spPr bwMode="auto">
            <a:xfrm>
              <a:off x="607" y="264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38" name="Text Box 42"/>
            <p:cNvSpPr txBox="1">
              <a:spLocks noChangeArrowheads="1"/>
            </p:cNvSpPr>
            <p:nvPr/>
          </p:nvSpPr>
          <p:spPr bwMode="auto">
            <a:xfrm>
              <a:off x="2774" y="1776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MX2</a:t>
              </a:r>
            </a:p>
          </p:txBody>
        </p:sp>
        <p:sp>
          <p:nvSpPr>
            <p:cNvPr id="1207339" name="Text Box 43"/>
            <p:cNvSpPr txBox="1">
              <a:spLocks noChangeArrowheads="1"/>
            </p:cNvSpPr>
            <p:nvPr/>
          </p:nvSpPr>
          <p:spPr bwMode="auto">
            <a:xfrm>
              <a:off x="2412" y="1598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7340" name="Text Box 44"/>
            <p:cNvSpPr txBox="1">
              <a:spLocks noChangeArrowheads="1"/>
            </p:cNvSpPr>
            <p:nvPr/>
          </p:nvSpPr>
          <p:spPr bwMode="auto">
            <a:xfrm>
              <a:off x="2143" y="2274"/>
              <a:ext cx="17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1207341" name="Line 45"/>
            <p:cNvSpPr>
              <a:spLocks noChangeShapeType="1"/>
            </p:cNvSpPr>
            <p:nvPr/>
          </p:nvSpPr>
          <p:spPr bwMode="auto">
            <a:xfrm>
              <a:off x="2527" y="168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2" name="Line 46"/>
            <p:cNvSpPr>
              <a:spLocks noChangeShapeType="1"/>
            </p:cNvSpPr>
            <p:nvPr/>
          </p:nvSpPr>
          <p:spPr bwMode="auto">
            <a:xfrm flipV="1">
              <a:off x="2304" y="2448"/>
              <a:ext cx="288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3" name="Text Box 47"/>
            <p:cNvSpPr txBox="1">
              <a:spLocks noChangeArrowheads="1"/>
            </p:cNvSpPr>
            <p:nvPr/>
          </p:nvSpPr>
          <p:spPr bwMode="auto">
            <a:xfrm>
              <a:off x="2352" y="2601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MX3=2</a:t>
              </a:r>
            </a:p>
          </p:txBody>
        </p:sp>
        <p:sp>
          <p:nvSpPr>
            <p:cNvPr id="1207344" name="Line 48"/>
            <p:cNvSpPr>
              <a:spLocks noChangeShapeType="1"/>
            </p:cNvSpPr>
            <p:nvPr/>
          </p:nvSpPr>
          <p:spPr bwMode="auto">
            <a:xfrm>
              <a:off x="624" y="1056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5" name="Line 49"/>
            <p:cNvSpPr>
              <a:spLocks noChangeShapeType="1"/>
            </p:cNvSpPr>
            <p:nvPr/>
          </p:nvSpPr>
          <p:spPr bwMode="auto">
            <a:xfrm>
              <a:off x="2239" y="1056"/>
              <a:ext cx="2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6" name="Line 50"/>
            <p:cNvSpPr>
              <a:spLocks noChangeShapeType="1"/>
            </p:cNvSpPr>
            <p:nvPr/>
          </p:nvSpPr>
          <p:spPr bwMode="auto">
            <a:xfrm>
              <a:off x="3871" y="17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7" name="Line 51"/>
            <p:cNvSpPr>
              <a:spLocks noChangeShapeType="1"/>
            </p:cNvSpPr>
            <p:nvPr/>
          </p:nvSpPr>
          <p:spPr bwMode="auto">
            <a:xfrm flipH="1">
              <a:off x="4255" y="1200"/>
              <a:ext cx="52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8" name="Line 52"/>
            <p:cNvSpPr>
              <a:spLocks noChangeShapeType="1"/>
            </p:cNvSpPr>
            <p:nvPr/>
          </p:nvSpPr>
          <p:spPr bwMode="auto">
            <a:xfrm>
              <a:off x="4447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49" name="Line 53"/>
            <p:cNvSpPr>
              <a:spLocks noChangeShapeType="1"/>
            </p:cNvSpPr>
            <p:nvPr/>
          </p:nvSpPr>
          <p:spPr bwMode="auto">
            <a:xfrm flipH="1">
              <a:off x="4687" y="1248"/>
              <a:ext cx="24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0" name="Text Box 54"/>
            <p:cNvSpPr txBox="1">
              <a:spLocks noChangeArrowheads="1"/>
            </p:cNvSpPr>
            <p:nvPr/>
          </p:nvSpPr>
          <p:spPr bwMode="auto">
            <a:xfrm>
              <a:off x="4556" y="1008"/>
              <a:ext cx="43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1</a:t>
              </a: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2  3 </a:t>
              </a:r>
            </a:p>
          </p:txBody>
        </p:sp>
        <p:sp>
          <p:nvSpPr>
            <p:cNvPr id="1207351" name="Line 55"/>
            <p:cNvSpPr>
              <a:spLocks noChangeShapeType="1"/>
            </p:cNvSpPr>
            <p:nvPr/>
          </p:nvSpPr>
          <p:spPr bwMode="auto">
            <a:xfrm>
              <a:off x="5023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2" name="Line 56"/>
            <p:cNvSpPr>
              <a:spLocks noChangeShapeType="1"/>
            </p:cNvSpPr>
            <p:nvPr/>
          </p:nvSpPr>
          <p:spPr bwMode="auto">
            <a:xfrm flipV="1">
              <a:off x="4752" y="1056"/>
              <a:ext cx="27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3" name="Text Box 57"/>
            <p:cNvSpPr txBox="1">
              <a:spLocks noChangeArrowheads="1"/>
            </p:cNvSpPr>
            <p:nvPr/>
          </p:nvSpPr>
          <p:spPr bwMode="auto">
            <a:xfrm>
              <a:off x="5097" y="115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MX1=1</a:t>
              </a:r>
            </a:p>
          </p:txBody>
        </p:sp>
        <p:sp>
          <p:nvSpPr>
            <p:cNvPr id="1207354" name="Line 58"/>
            <p:cNvSpPr>
              <a:spLocks noChangeShapeType="1"/>
            </p:cNvSpPr>
            <p:nvPr/>
          </p:nvSpPr>
          <p:spPr bwMode="auto">
            <a:xfrm flipV="1">
              <a:off x="607" y="1071"/>
              <a:ext cx="5" cy="1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5" name="Line 59"/>
            <p:cNvSpPr>
              <a:spLocks noChangeShapeType="1"/>
            </p:cNvSpPr>
            <p:nvPr/>
          </p:nvSpPr>
          <p:spPr bwMode="auto">
            <a:xfrm>
              <a:off x="607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6" name="Line 60"/>
            <p:cNvSpPr>
              <a:spLocks noChangeShapeType="1"/>
            </p:cNvSpPr>
            <p:nvPr/>
          </p:nvSpPr>
          <p:spPr bwMode="auto">
            <a:xfrm>
              <a:off x="607" y="24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7" name="Rectangle 61"/>
            <p:cNvSpPr>
              <a:spLocks noChangeArrowheads="1"/>
            </p:cNvSpPr>
            <p:nvPr/>
          </p:nvSpPr>
          <p:spPr bwMode="auto">
            <a:xfrm>
              <a:off x="463" y="432"/>
              <a:ext cx="4800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8" name="Line 62"/>
            <p:cNvSpPr>
              <a:spLocks noChangeShapeType="1"/>
            </p:cNvSpPr>
            <p:nvPr/>
          </p:nvSpPr>
          <p:spPr bwMode="auto">
            <a:xfrm>
              <a:off x="31" y="1056"/>
              <a:ext cx="5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59" name="Text Box 63"/>
            <p:cNvSpPr txBox="1">
              <a:spLocks noChangeArrowheads="1"/>
            </p:cNvSpPr>
            <p:nvPr/>
          </p:nvSpPr>
          <p:spPr bwMode="auto">
            <a:xfrm>
              <a:off x="31" y="720"/>
              <a:ext cx="3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7360" name="Line 64"/>
            <p:cNvSpPr>
              <a:spLocks noChangeShapeType="1"/>
            </p:cNvSpPr>
            <p:nvPr/>
          </p:nvSpPr>
          <p:spPr bwMode="auto">
            <a:xfrm>
              <a:off x="5040" y="1056"/>
              <a:ext cx="5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1" name="Text Box 65"/>
            <p:cNvSpPr txBox="1">
              <a:spLocks noChangeArrowheads="1"/>
            </p:cNvSpPr>
            <p:nvPr/>
          </p:nvSpPr>
          <p:spPr bwMode="auto">
            <a:xfrm>
              <a:off x="5215" y="720"/>
              <a:ext cx="3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环路</a:t>
              </a:r>
            </a:p>
          </p:txBody>
        </p:sp>
        <p:sp>
          <p:nvSpPr>
            <p:cNvPr id="1207362" name="Oval 66"/>
            <p:cNvSpPr>
              <a:spLocks noChangeArrowheads="1"/>
            </p:cNvSpPr>
            <p:nvPr/>
          </p:nvSpPr>
          <p:spPr bwMode="auto">
            <a:xfrm>
              <a:off x="583" y="10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3" name="Oval 67"/>
            <p:cNvSpPr>
              <a:spLocks noChangeArrowheads="1"/>
            </p:cNvSpPr>
            <p:nvPr/>
          </p:nvSpPr>
          <p:spPr bwMode="auto">
            <a:xfrm>
              <a:off x="595" y="17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4" name="Oval 68"/>
            <p:cNvSpPr>
              <a:spLocks noChangeArrowheads="1"/>
            </p:cNvSpPr>
            <p:nvPr/>
          </p:nvSpPr>
          <p:spPr bwMode="auto">
            <a:xfrm>
              <a:off x="595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5" name="Oval 69"/>
            <p:cNvSpPr>
              <a:spLocks noChangeArrowheads="1"/>
            </p:cNvSpPr>
            <p:nvPr/>
          </p:nvSpPr>
          <p:spPr bwMode="auto">
            <a:xfrm>
              <a:off x="595" y="2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6" name="Line 70"/>
            <p:cNvSpPr>
              <a:spLocks noChangeShapeType="1"/>
            </p:cNvSpPr>
            <p:nvPr/>
          </p:nvSpPr>
          <p:spPr bwMode="auto">
            <a:xfrm>
              <a:off x="415" y="960"/>
              <a:ext cx="48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7" name="Line 71"/>
            <p:cNvSpPr>
              <a:spLocks noChangeShapeType="1"/>
            </p:cNvSpPr>
            <p:nvPr/>
          </p:nvSpPr>
          <p:spPr bwMode="auto">
            <a:xfrm>
              <a:off x="511" y="960"/>
              <a:ext cx="0" cy="864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8" name="Line 72"/>
            <p:cNvSpPr>
              <a:spLocks noChangeShapeType="1"/>
            </p:cNvSpPr>
            <p:nvPr/>
          </p:nvSpPr>
          <p:spPr bwMode="auto">
            <a:xfrm>
              <a:off x="511" y="1824"/>
              <a:ext cx="3840" cy="0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69" name="Line 73"/>
            <p:cNvSpPr>
              <a:spLocks noChangeShapeType="1"/>
            </p:cNvSpPr>
            <p:nvPr/>
          </p:nvSpPr>
          <p:spPr bwMode="auto">
            <a:xfrm flipV="1">
              <a:off x="4320" y="1152"/>
              <a:ext cx="593" cy="672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0" name="Line 74"/>
            <p:cNvSpPr>
              <a:spLocks noChangeShapeType="1"/>
            </p:cNvSpPr>
            <p:nvPr/>
          </p:nvSpPr>
          <p:spPr bwMode="auto">
            <a:xfrm>
              <a:off x="415" y="960"/>
              <a:ext cx="0" cy="1536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1" name="Line 75"/>
            <p:cNvSpPr>
              <a:spLocks noChangeShapeType="1"/>
            </p:cNvSpPr>
            <p:nvPr/>
          </p:nvSpPr>
          <p:spPr bwMode="auto">
            <a:xfrm>
              <a:off x="415" y="2496"/>
              <a:ext cx="4320" cy="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2" name="Line 76"/>
            <p:cNvSpPr>
              <a:spLocks noChangeShapeType="1"/>
            </p:cNvSpPr>
            <p:nvPr/>
          </p:nvSpPr>
          <p:spPr bwMode="auto">
            <a:xfrm flipV="1">
              <a:off x="4735" y="1152"/>
              <a:ext cx="257" cy="1344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3" name="Rectangle 77"/>
            <p:cNvSpPr>
              <a:spLocks noChangeArrowheads="1"/>
            </p:cNvSpPr>
            <p:nvPr/>
          </p:nvSpPr>
          <p:spPr bwMode="auto">
            <a:xfrm>
              <a:off x="3456" y="2352"/>
              <a:ext cx="336" cy="192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4" name="Line 78"/>
            <p:cNvSpPr>
              <a:spLocks noChangeShapeType="1"/>
            </p:cNvSpPr>
            <p:nvPr/>
          </p:nvSpPr>
          <p:spPr bwMode="auto">
            <a:xfrm>
              <a:off x="2256" y="1056"/>
              <a:ext cx="2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5" name="Line 79"/>
            <p:cNvSpPr>
              <a:spLocks noChangeShapeType="1"/>
            </p:cNvSpPr>
            <p:nvPr/>
          </p:nvSpPr>
          <p:spPr bwMode="auto">
            <a:xfrm>
              <a:off x="607" y="62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7376" name="Line 80"/>
            <p:cNvSpPr>
              <a:spLocks noChangeShapeType="1"/>
            </p:cNvSpPr>
            <p:nvPr/>
          </p:nvSpPr>
          <p:spPr bwMode="auto">
            <a:xfrm flipV="1">
              <a:off x="624" y="624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7377" name="Text Box 81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37</a:t>
            </a:r>
            <a:endParaRPr lang="en-US" altLang="zh-CN" dirty="0"/>
          </a:p>
        </p:txBody>
      </p:sp>
      <p:sp>
        <p:nvSpPr>
          <p:cNvPr id="1207378" name="Text Box 82"/>
          <p:cNvSpPr txBox="1">
            <a:spLocks noChangeArrowheads="1"/>
          </p:cNvSpPr>
          <p:nvPr/>
        </p:nvSpPr>
        <p:spPr bwMode="auto">
          <a:xfrm>
            <a:off x="323850" y="1176357"/>
            <a:ext cx="8462963" cy="496728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时隙环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寄存器插入环的后记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时隙环和寄存器插入环能够充分体现环型网的特点（反映环型网的本质），一度得到重视，也被纳入</a:t>
            </a:r>
            <a:r>
              <a:rPr lang="en-US" altLang="zh-CN" b="1" dirty="0">
                <a:latin typeface="宋体" charset="-122"/>
              </a:rPr>
              <a:t>IEEE</a:t>
            </a:r>
            <a:r>
              <a:rPr lang="zh-CN" altLang="en-US" b="1" dirty="0">
                <a:latin typeface="宋体" charset="-122"/>
              </a:rPr>
              <a:t>标准（</a:t>
            </a:r>
            <a:r>
              <a:rPr lang="en-US" altLang="zh-CN" b="1" dirty="0">
                <a:latin typeface="宋体" charset="-122"/>
              </a:rPr>
              <a:t>IEEE 802.7</a:t>
            </a:r>
            <a:r>
              <a:rPr lang="zh-CN" altLang="en-US" b="1" dirty="0">
                <a:latin typeface="宋体" charset="-122"/>
              </a:rPr>
              <a:t>），但其局限性也显而易见：首先是扩展性较差，延迟随着结点个数增加而增加；其次，生不逢时，</a:t>
            </a:r>
            <a:r>
              <a:rPr lang="en-US" altLang="zh-CN" b="1" dirty="0">
                <a:latin typeface="宋体" charset="-122"/>
              </a:rPr>
              <a:t>802.3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802.4</a:t>
            </a:r>
            <a:r>
              <a:rPr lang="zh-CN" altLang="en-US" b="1" dirty="0">
                <a:latin typeface="宋体" charset="-122"/>
              </a:rPr>
              <a:t>、</a:t>
            </a:r>
            <a:r>
              <a:rPr lang="en-US" altLang="zh-CN" b="1" dirty="0">
                <a:latin typeface="宋体" charset="-122"/>
              </a:rPr>
              <a:t>802.5</a:t>
            </a:r>
            <a:r>
              <a:rPr lang="zh-CN" altLang="en-US" b="1" dirty="0">
                <a:latin typeface="宋体" charset="-122"/>
              </a:rPr>
              <a:t>的成熟，加之本身的优越性并不明显，导致支持的厂商不多，最终似乎也销声匿迹，</a:t>
            </a:r>
            <a:r>
              <a:rPr lang="en-US" altLang="zh-CN" b="1" dirty="0">
                <a:latin typeface="Times New Roman"/>
              </a:rPr>
              <a:t>…</a:t>
            </a:r>
            <a:r>
              <a:rPr lang="zh-CN" altLang="en-US" b="1" dirty="0">
                <a:latin typeface="宋体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sz="1200" b="1" dirty="0">
              <a:latin typeface="宋体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宋体" charset="-122"/>
              </a:rPr>
              <a:t>介绍</a:t>
            </a:r>
            <a:r>
              <a:rPr lang="zh-CN" altLang="en-US" b="1" dirty="0">
                <a:latin typeface="Times New Roman"/>
              </a:rPr>
              <a:t>“</a:t>
            </a:r>
            <a:r>
              <a:rPr lang="zh-CN" altLang="en-US" b="1" dirty="0">
                <a:latin typeface="宋体" charset="-122"/>
              </a:rPr>
              <a:t>过时</a:t>
            </a:r>
            <a:r>
              <a:rPr lang="zh-CN" altLang="en-US" b="1" dirty="0">
                <a:latin typeface="Times New Roman"/>
              </a:rPr>
              <a:t>”</a:t>
            </a:r>
            <a:r>
              <a:rPr lang="zh-CN" altLang="en-US" b="1" dirty="0">
                <a:latin typeface="宋体" charset="-122"/>
              </a:rPr>
              <a:t>技术的用意：</a:t>
            </a:r>
            <a:r>
              <a:rPr lang="en-US" altLang="zh-CN" b="1" dirty="0">
                <a:latin typeface="宋体" charset="-122"/>
              </a:rPr>
              <a:t>1</a:t>
            </a:r>
            <a:r>
              <a:rPr lang="zh-CN" altLang="en-US" b="1" dirty="0">
                <a:latin typeface="宋体" charset="-122"/>
              </a:rPr>
              <a:t>、针对相同的应用需求，可以有多种可选择的技术路线；</a:t>
            </a:r>
            <a:r>
              <a:rPr lang="en-US" altLang="zh-CN" b="1" dirty="0">
                <a:latin typeface="宋体" charset="-122"/>
              </a:rPr>
              <a:t>2</a:t>
            </a:r>
            <a:r>
              <a:rPr lang="zh-CN" altLang="en-US" b="1" dirty="0">
                <a:latin typeface="宋体" charset="-122"/>
              </a:rPr>
              <a:t>、市场化和技术的先进性未必永远一致。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3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23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93127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环形网：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形成环路，结点通过</a:t>
            </a:r>
            <a:r>
              <a:rPr lang="en-US" altLang="zh-CN" b="1">
                <a:latin typeface="宋体" charset="-122"/>
              </a:rPr>
              <a:t>UPU</a:t>
            </a:r>
            <a:r>
              <a:rPr lang="zh-CN" altLang="en-US" b="1">
                <a:latin typeface="宋体" charset="-122"/>
              </a:rPr>
              <a:t>接入环路。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令牌环：令牌绕环行驶，将发送帧的权利传给每个结点；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       源发结点回收帧后，释放令牌；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       结点配置优先级，</a:t>
            </a:r>
            <a:r>
              <a:rPr lang="zh-CN" altLang="en-US" b="1">
                <a:latin typeface="Times New Roman"/>
              </a:rPr>
              <a:t>“</a:t>
            </a:r>
            <a:r>
              <a:rPr lang="zh-CN" altLang="en-US" b="1">
                <a:latin typeface="宋体" charset="-122"/>
              </a:rPr>
              <a:t>帧</a:t>
            </a:r>
            <a:r>
              <a:rPr lang="zh-CN" altLang="en-US" b="1">
                <a:latin typeface="Times New Roman"/>
              </a:rPr>
              <a:t>”</a:t>
            </a:r>
            <a:r>
              <a:rPr lang="zh-CN" altLang="en-US" b="1">
                <a:latin typeface="宋体" charset="-122"/>
              </a:rPr>
              <a:t>支持优先级预定；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       高优先级的结点优先获得令牌，优先传送帧。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宋体" charset="-122"/>
              </a:rPr>
              <a:t>IBM</a:t>
            </a:r>
            <a:r>
              <a:rPr lang="zh-CN" altLang="en-US" b="1">
                <a:latin typeface="宋体" charset="-122"/>
              </a:rPr>
              <a:t>令牌环：具有高优先级的桥接器负责环间帧转发；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          借助</a:t>
            </a:r>
            <a:r>
              <a:rPr lang="en-US" altLang="zh-CN" b="1">
                <a:latin typeface="宋体" charset="-122"/>
              </a:rPr>
              <a:t>Test</a:t>
            </a:r>
            <a:r>
              <a:rPr lang="zh-CN" altLang="en-US" b="1">
                <a:latin typeface="宋体" charset="-122"/>
              </a:rPr>
              <a:t>帧，实现源指定路径减少帧广播。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宋体" charset="-122"/>
              </a:rPr>
              <a:t>FDDI</a:t>
            </a:r>
            <a:r>
              <a:rPr lang="zh-CN" altLang="en-US" b="1">
                <a:latin typeface="宋体" charset="-122"/>
              </a:rPr>
              <a:t>：获得令牌的结点在发送帧后立即释放令牌，提高效率；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     使用互为备份的双环提高可靠性；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寄存器环：利用线路和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的时延，环路等价循环移位寄存器；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宋体" charset="-122"/>
              </a:rPr>
              <a:t>          </a:t>
            </a:r>
            <a:r>
              <a:rPr lang="en-US" altLang="zh-CN" b="1">
                <a:latin typeface="宋体" charset="-122"/>
              </a:rPr>
              <a:t>RPU</a:t>
            </a:r>
            <a:r>
              <a:rPr lang="zh-CN" altLang="en-US" b="1">
                <a:latin typeface="宋体" charset="-122"/>
              </a:rPr>
              <a:t>携带寄存器接入环路。</a:t>
            </a:r>
            <a:endParaRPr lang="zh-CN" altLang="en-US" b="1"/>
          </a:p>
        </p:txBody>
      </p:sp>
      <p:sp>
        <p:nvSpPr>
          <p:cNvPr id="1208324" name="Text Box 4"/>
          <p:cNvSpPr txBox="1">
            <a:spLocks noChangeArrowheads="1"/>
          </p:cNvSpPr>
          <p:nvPr/>
        </p:nvSpPr>
        <p:spPr bwMode="auto">
          <a:xfrm>
            <a:off x="179388" y="17621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charset="-122"/>
              </a:rPr>
              <a:t>环形网小结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08325" name="Text Box 5"/>
          <p:cNvSpPr txBox="1">
            <a:spLocks noChangeArrowheads="1"/>
          </p:cNvSpPr>
          <p:nvPr/>
        </p:nvSpPr>
        <p:spPr bwMode="auto">
          <a:xfrm>
            <a:off x="8620125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12725" y="173038"/>
            <a:ext cx="8702675" cy="293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思考题</a:t>
            </a:r>
          </a:p>
          <a:p>
            <a:pPr>
              <a:spcBef>
                <a:spcPct val="20000"/>
              </a:spcBef>
            </a:pP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1 </a:t>
            </a:r>
            <a:r>
              <a:rPr lang="zh-CN" altLang="en-US" sz="2800" b="1" dirty="0" smtClean="0"/>
              <a:t>环形网中的令牌起什么作用？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endParaRPr lang="zh-CN" altLang="en-US" sz="2800" b="1" dirty="0">
              <a:latin typeface="宋体" pitchFamily="2" charset="-122"/>
            </a:endParaRPr>
          </a:p>
          <a:p>
            <a:r>
              <a:rPr lang="en-US" altLang="zh-CN" sz="2800" b="1" dirty="0" smtClean="0"/>
              <a:t>2  </a:t>
            </a:r>
            <a:r>
              <a:rPr lang="zh-CN" altLang="en-US" sz="2800" b="1" dirty="0"/>
              <a:t>总线网增删结点应作哪些维护总线的操作？环形网增删结点又应作哪些操作</a:t>
            </a:r>
            <a:r>
              <a:rPr lang="zh-CN" altLang="en-US" sz="2800" b="1" dirty="0" smtClean="0"/>
              <a:t>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228600" y="2420938"/>
            <a:ext cx="8686800" cy="2592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标准：</a:t>
            </a:r>
            <a:r>
              <a:rPr lang="en-US" altLang="zh-CN" b="1" dirty="0">
                <a:latin typeface="宋体" pitchFamily="2" charset="-122"/>
              </a:rPr>
              <a:t>ISO 8802/5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IEEE 802.5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。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标准媒体：屏蔽双绞线，或者同轴电缆；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RPU</a:t>
            </a:r>
            <a:r>
              <a:rPr lang="zh-CN" altLang="en-US" b="1" dirty="0" smtClean="0">
                <a:latin typeface="宋体" pitchFamily="2" charset="-122"/>
              </a:rPr>
              <a:t>中可提供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监控器</a:t>
            </a:r>
            <a:r>
              <a:rPr lang="zh-CN" altLang="en-US" b="1" dirty="0" smtClean="0">
                <a:latin typeface="宋体" pitchFamily="2" charset="-122"/>
              </a:rPr>
              <a:t>（监控维护环路）的</a:t>
            </a:r>
            <a:r>
              <a:rPr lang="zh-CN" altLang="en-US" b="1" dirty="0">
                <a:latin typeface="宋体" pitchFamily="2" charset="-122"/>
              </a:rPr>
              <a:t>功能；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传输速率：</a:t>
            </a:r>
            <a:r>
              <a:rPr lang="en-US" altLang="zh-CN" b="1" dirty="0">
                <a:latin typeface="宋体" pitchFamily="2" charset="-122"/>
              </a:rPr>
              <a:t>1Mbps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4Mbps</a:t>
            </a:r>
            <a:r>
              <a:rPr lang="zh-CN" altLang="en-US" b="1" dirty="0">
                <a:latin typeface="宋体" pitchFamily="2" charset="-122"/>
              </a:rPr>
              <a:t>；或者</a:t>
            </a:r>
            <a:r>
              <a:rPr lang="en-US" altLang="zh-CN" b="1" dirty="0">
                <a:latin typeface="宋体" pitchFamily="2" charset="-122"/>
              </a:rPr>
              <a:t>4Mbps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20Mbps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40Mbps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传输编码：差分曼彻斯特编码，基带传输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2209800" y="4786322"/>
            <a:ext cx="3143250" cy="1066800"/>
            <a:chOff x="672" y="3264"/>
            <a:chExt cx="1980" cy="672"/>
          </a:xfrm>
        </p:grpSpPr>
        <p:sp>
          <p:nvSpPr>
            <p:cNvPr id="32805" name="Line 4"/>
            <p:cNvSpPr>
              <a:spLocks noChangeShapeType="1"/>
            </p:cNvSpPr>
            <p:nvPr/>
          </p:nvSpPr>
          <p:spPr bwMode="auto">
            <a:xfrm>
              <a:off x="672" y="38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5"/>
            <p:cNvSpPr>
              <a:spLocks noChangeShapeType="1"/>
            </p:cNvSpPr>
            <p:nvPr/>
          </p:nvSpPr>
          <p:spPr bwMode="auto">
            <a:xfrm>
              <a:off x="960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6"/>
            <p:cNvSpPr>
              <a:spLocks noChangeShapeType="1"/>
            </p:cNvSpPr>
            <p:nvPr/>
          </p:nvSpPr>
          <p:spPr bwMode="auto">
            <a:xfrm>
              <a:off x="1104" y="384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7"/>
            <p:cNvSpPr>
              <a:spLocks noChangeShapeType="1"/>
            </p:cNvSpPr>
            <p:nvPr/>
          </p:nvSpPr>
          <p:spPr bwMode="auto">
            <a:xfrm>
              <a:off x="960" y="36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Line 8"/>
            <p:cNvSpPr>
              <a:spLocks noChangeShapeType="1"/>
            </p:cNvSpPr>
            <p:nvPr/>
          </p:nvSpPr>
          <p:spPr bwMode="auto">
            <a:xfrm>
              <a:off x="1104" y="36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Line 9"/>
            <p:cNvSpPr>
              <a:spLocks noChangeShapeType="1"/>
            </p:cNvSpPr>
            <p:nvPr/>
          </p:nvSpPr>
          <p:spPr bwMode="auto">
            <a:xfrm>
              <a:off x="2256" y="36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10"/>
            <p:cNvSpPr>
              <a:spLocks noChangeShapeType="1"/>
            </p:cNvSpPr>
            <p:nvPr/>
          </p:nvSpPr>
          <p:spPr bwMode="auto">
            <a:xfrm>
              <a:off x="816" y="3504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11"/>
            <p:cNvSpPr>
              <a:spLocks noChangeShapeType="1"/>
            </p:cNvSpPr>
            <p:nvPr/>
          </p:nvSpPr>
          <p:spPr bwMode="auto">
            <a:xfrm>
              <a:off x="1248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12"/>
            <p:cNvSpPr>
              <a:spLocks noChangeShapeType="1"/>
            </p:cNvSpPr>
            <p:nvPr/>
          </p:nvSpPr>
          <p:spPr bwMode="auto">
            <a:xfrm>
              <a:off x="1248" y="36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13"/>
            <p:cNvSpPr>
              <a:spLocks noChangeShapeType="1"/>
            </p:cNvSpPr>
            <p:nvPr/>
          </p:nvSpPr>
          <p:spPr bwMode="auto">
            <a:xfrm>
              <a:off x="1392" y="3504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14"/>
            <p:cNvSpPr>
              <a:spLocks noChangeShapeType="1"/>
            </p:cNvSpPr>
            <p:nvPr/>
          </p:nvSpPr>
          <p:spPr bwMode="auto">
            <a:xfrm>
              <a:off x="1104" y="3504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15"/>
            <p:cNvSpPr>
              <a:spLocks noChangeShapeType="1"/>
            </p:cNvSpPr>
            <p:nvPr/>
          </p:nvSpPr>
          <p:spPr bwMode="auto">
            <a:xfrm>
              <a:off x="1392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16"/>
            <p:cNvSpPr>
              <a:spLocks noChangeShapeType="1"/>
            </p:cNvSpPr>
            <p:nvPr/>
          </p:nvSpPr>
          <p:spPr bwMode="auto">
            <a:xfrm>
              <a:off x="1536" y="36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Text Box 17"/>
            <p:cNvSpPr txBox="1">
              <a:spLocks noChangeArrowheads="1"/>
            </p:cNvSpPr>
            <p:nvPr/>
          </p:nvSpPr>
          <p:spPr bwMode="auto">
            <a:xfrm>
              <a:off x="864" y="3264"/>
              <a:ext cx="17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b="1">
                  <a:latin typeface="楷体" pitchFamily="18" charset="-122"/>
                  <a:ea typeface="楷体" pitchFamily="18" charset="-122"/>
                </a:rPr>
                <a:t>1  0  1  1  J  K</a:t>
              </a:r>
            </a:p>
          </p:txBody>
        </p:sp>
        <p:sp>
          <p:nvSpPr>
            <p:cNvPr id="32819" name="Line 18"/>
            <p:cNvSpPr>
              <a:spLocks noChangeShapeType="1"/>
            </p:cNvSpPr>
            <p:nvPr/>
          </p:nvSpPr>
          <p:spPr bwMode="auto">
            <a:xfrm>
              <a:off x="1536" y="38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19"/>
            <p:cNvSpPr>
              <a:spLocks noChangeShapeType="1"/>
            </p:cNvSpPr>
            <p:nvPr/>
          </p:nvSpPr>
          <p:spPr bwMode="auto">
            <a:xfrm>
              <a:off x="1824" y="3600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20"/>
            <p:cNvSpPr>
              <a:spLocks noChangeShapeType="1"/>
            </p:cNvSpPr>
            <p:nvPr/>
          </p:nvSpPr>
          <p:spPr bwMode="auto">
            <a:xfrm>
              <a:off x="1824" y="3600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21"/>
            <p:cNvSpPr>
              <a:spLocks noChangeShapeType="1"/>
            </p:cNvSpPr>
            <p:nvPr/>
          </p:nvSpPr>
          <p:spPr bwMode="auto">
            <a:xfrm>
              <a:off x="1680" y="345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22"/>
            <p:cNvSpPr>
              <a:spLocks noChangeShapeType="1"/>
            </p:cNvSpPr>
            <p:nvPr/>
          </p:nvSpPr>
          <p:spPr bwMode="auto">
            <a:xfrm>
              <a:off x="1968" y="360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23"/>
            <p:cNvSpPr>
              <a:spLocks noChangeShapeType="1"/>
            </p:cNvSpPr>
            <p:nvPr/>
          </p:nvSpPr>
          <p:spPr bwMode="auto">
            <a:xfrm>
              <a:off x="2256" y="38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Line 24"/>
            <p:cNvSpPr>
              <a:spLocks noChangeShapeType="1"/>
            </p:cNvSpPr>
            <p:nvPr/>
          </p:nvSpPr>
          <p:spPr bwMode="auto">
            <a:xfrm>
              <a:off x="1968" y="345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Line 25"/>
            <p:cNvSpPr>
              <a:spLocks noChangeShapeType="1"/>
            </p:cNvSpPr>
            <p:nvPr/>
          </p:nvSpPr>
          <p:spPr bwMode="auto">
            <a:xfrm>
              <a:off x="2256" y="345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Line 26"/>
            <p:cNvSpPr>
              <a:spLocks noChangeShapeType="1"/>
            </p:cNvSpPr>
            <p:nvPr/>
          </p:nvSpPr>
          <p:spPr bwMode="auto">
            <a:xfrm>
              <a:off x="2544" y="3456"/>
              <a:ext cx="0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2" name="Text Box 27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1167388" name="Rectangle 2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74" name="Text Box 29"/>
          <p:cNvSpPr txBox="1">
            <a:spLocks noChangeArrowheads="1"/>
          </p:cNvSpPr>
          <p:nvPr/>
        </p:nvSpPr>
        <p:spPr bwMode="auto">
          <a:xfrm>
            <a:off x="179388" y="836613"/>
            <a:ext cx="4756150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 令牌环网工作原理</a:t>
            </a:r>
            <a:endParaRPr lang="zh-CN" altLang="en-US" b="1">
              <a:latin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令牌</a:t>
            </a:r>
            <a:r>
              <a:rPr lang="zh-CN" altLang="en-US" b="1">
                <a:latin typeface="宋体" pitchFamily="2" charset="-122"/>
              </a:rPr>
              <a:t>绕环传递</a:t>
            </a:r>
            <a:r>
              <a:rPr lang="zh-CN" altLang="en-US" b="1"/>
              <a:t>“</a:t>
            </a:r>
            <a:r>
              <a:rPr lang="zh-CN" altLang="en-US" b="1">
                <a:latin typeface="宋体" pitchFamily="2" charset="-122"/>
              </a:rPr>
              <a:t>发送</a:t>
            </a:r>
            <a:r>
              <a:rPr lang="zh-CN" altLang="en-US" b="1"/>
              <a:t>”</a:t>
            </a:r>
            <a:r>
              <a:rPr lang="zh-CN" altLang="en-US" b="1">
                <a:latin typeface="宋体" pitchFamily="2" charset="-122"/>
              </a:rPr>
              <a:t>帧的权利；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目标：</a:t>
            </a:r>
            <a:r>
              <a:rPr lang="zh-CN" altLang="en-US" b="1">
                <a:latin typeface="宋体" pitchFamily="2" charset="-122"/>
              </a:rPr>
              <a:t>支持结点有序地访问环路；</a:t>
            </a:r>
          </a:p>
        </p:txBody>
      </p:sp>
      <p:sp>
        <p:nvSpPr>
          <p:cNvPr id="32775" name="Text Box 30"/>
          <p:cNvSpPr txBox="1">
            <a:spLocks noChangeArrowheads="1"/>
          </p:cNvSpPr>
          <p:nvPr/>
        </p:nvSpPr>
        <p:spPr bwMode="auto">
          <a:xfrm>
            <a:off x="395288" y="188913"/>
            <a:ext cx="2027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4.4.2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令牌环</a:t>
            </a:r>
          </a:p>
        </p:txBody>
      </p:sp>
      <p:sp>
        <p:nvSpPr>
          <p:cNvPr id="32776" name="Rectangle 31"/>
          <p:cNvSpPr>
            <a:spLocks noChangeArrowheads="1"/>
          </p:cNvSpPr>
          <p:nvPr/>
        </p:nvSpPr>
        <p:spPr bwMode="auto">
          <a:xfrm>
            <a:off x="179388" y="5786454"/>
            <a:ext cx="6337300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帧回收：发送结点回收帧，并释放令牌；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</a:pP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★  </a:t>
            </a:r>
            <a:r>
              <a:rPr lang="zh-CN" altLang="en-US" b="1" dirty="0">
                <a:latin typeface="宋体" pitchFamily="2" charset="-122"/>
              </a:rPr>
              <a:t>附加性能：优先级预定和处理机制。</a:t>
            </a:r>
          </a:p>
        </p:txBody>
      </p:sp>
      <p:grpSp>
        <p:nvGrpSpPr>
          <p:cNvPr id="32777" name="Group 32"/>
          <p:cNvGrpSpPr>
            <a:grpSpLocks/>
          </p:cNvGrpSpPr>
          <p:nvPr/>
        </p:nvGrpSpPr>
        <p:grpSpPr bwMode="auto">
          <a:xfrm>
            <a:off x="5184775" y="908050"/>
            <a:ext cx="3733800" cy="1800225"/>
            <a:chOff x="3266" y="572"/>
            <a:chExt cx="2352" cy="1134"/>
          </a:xfrm>
        </p:grpSpPr>
        <p:pic>
          <p:nvPicPr>
            <p:cNvPr id="32778" name="Picture 3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50" y="700"/>
              <a:ext cx="240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2779" name="Picture 3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2" y="1308"/>
              <a:ext cx="240" cy="2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pic>
          <p:nvPicPr>
            <p:cNvPr id="32780" name="Picture 3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58" y="572"/>
              <a:ext cx="240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32781" name="Picture 3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30" y="956"/>
              <a:ext cx="288" cy="1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2782" name="Line 37"/>
            <p:cNvSpPr>
              <a:spLocks noChangeShapeType="1"/>
            </p:cNvSpPr>
            <p:nvPr/>
          </p:nvSpPr>
          <p:spPr bwMode="auto">
            <a:xfrm>
              <a:off x="3934" y="865"/>
              <a:ext cx="0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Oval 38"/>
            <p:cNvSpPr>
              <a:spLocks noChangeArrowheads="1"/>
            </p:cNvSpPr>
            <p:nvPr/>
          </p:nvSpPr>
          <p:spPr bwMode="auto">
            <a:xfrm>
              <a:off x="3698" y="892"/>
              <a:ext cx="1480" cy="7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Line 39"/>
            <p:cNvSpPr>
              <a:spLocks noChangeShapeType="1"/>
            </p:cNvSpPr>
            <p:nvPr/>
          </p:nvSpPr>
          <p:spPr bwMode="auto">
            <a:xfrm flipV="1">
              <a:off x="4706" y="764"/>
              <a:ext cx="48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5" name="Line 40"/>
            <p:cNvSpPr>
              <a:spLocks noChangeShapeType="1"/>
            </p:cNvSpPr>
            <p:nvPr/>
          </p:nvSpPr>
          <p:spPr bwMode="auto">
            <a:xfrm>
              <a:off x="5138" y="11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6" name="Line 41"/>
            <p:cNvSpPr>
              <a:spLocks noChangeShapeType="1"/>
            </p:cNvSpPr>
            <p:nvPr/>
          </p:nvSpPr>
          <p:spPr bwMode="auto">
            <a:xfrm>
              <a:off x="5090" y="1436"/>
              <a:ext cx="19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42"/>
            <p:cNvSpPr>
              <a:spLocks noChangeShapeType="1"/>
            </p:cNvSpPr>
            <p:nvPr/>
          </p:nvSpPr>
          <p:spPr bwMode="auto">
            <a:xfrm>
              <a:off x="3794" y="892"/>
              <a:ext cx="96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2788" name="Picture 43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6" y="1241"/>
              <a:ext cx="240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2789" name="Line 44"/>
            <p:cNvSpPr>
              <a:spLocks noChangeShapeType="1"/>
            </p:cNvSpPr>
            <p:nvPr/>
          </p:nvSpPr>
          <p:spPr bwMode="auto">
            <a:xfrm>
              <a:off x="3410" y="133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0" name="Rectangle 45"/>
            <p:cNvSpPr>
              <a:spLocks noChangeArrowheads="1"/>
            </p:cNvSpPr>
            <p:nvPr/>
          </p:nvSpPr>
          <p:spPr bwMode="auto">
            <a:xfrm>
              <a:off x="3794" y="988"/>
              <a:ext cx="96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Rectangle 46"/>
            <p:cNvSpPr>
              <a:spLocks noChangeArrowheads="1"/>
            </p:cNvSpPr>
            <p:nvPr/>
          </p:nvSpPr>
          <p:spPr bwMode="auto">
            <a:xfrm>
              <a:off x="4658" y="892"/>
              <a:ext cx="96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2" name="Rectangle 47"/>
            <p:cNvSpPr>
              <a:spLocks noChangeArrowheads="1"/>
            </p:cNvSpPr>
            <p:nvPr/>
          </p:nvSpPr>
          <p:spPr bwMode="auto">
            <a:xfrm>
              <a:off x="5090" y="1084"/>
              <a:ext cx="96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Rectangle 48"/>
            <p:cNvSpPr>
              <a:spLocks noChangeArrowheads="1"/>
            </p:cNvSpPr>
            <p:nvPr/>
          </p:nvSpPr>
          <p:spPr bwMode="auto">
            <a:xfrm>
              <a:off x="5042" y="1372"/>
              <a:ext cx="96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Rectangle 49"/>
            <p:cNvSpPr>
              <a:spLocks noChangeArrowheads="1"/>
            </p:cNvSpPr>
            <p:nvPr/>
          </p:nvSpPr>
          <p:spPr bwMode="auto">
            <a:xfrm>
              <a:off x="3698" y="1305"/>
              <a:ext cx="96" cy="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Rectangle 50"/>
            <p:cNvSpPr>
              <a:spLocks noChangeArrowheads="1"/>
            </p:cNvSpPr>
            <p:nvPr/>
          </p:nvSpPr>
          <p:spPr bwMode="auto">
            <a:xfrm>
              <a:off x="3698" y="1372"/>
              <a:ext cx="96" cy="6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3381" y="1514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1400" b="1">
                  <a:latin typeface="楷体" pitchFamily="18" charset="-122"/>
                  <a:ea typeface="楷体" pitchFamily="18" charset="-122"/>
                </a:rPr>
                <a:t>监控器</a:t>
              </a:r>
            </a:p>
          </p:txBody>
        </p:sp>
        <p:sp>
          <p:nvSpPr>
            <p:cNvPr id="32797" name="Line 52"/>
            <p:cNvSpPr>
              <a:spLocks noChangeShapeType="1"/>
            </p:cNvSpPr>
            <p:nvPr/>
          </p:nvSpPr>
          <p:spPr bwMode="auto">
            <a:xfrm flipV="1">
              <a:off x="3554" y="143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3266" y="990"/>
              <a:ext cx="3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400" b="1">
                  <a:latin typeface="楷体" pitchFamily="18" charset="-122"/>
                  <a:ea typeface="楷体" pitchFamily="18" charset="-122"/>
                </a:rPr>
                <a:t>RPU </a:t>
              </a:r>
            </a:p>
          </p:txBody>
        </p:sp>
        <p:sp>
          <p:nvSpPr>
            <p:cNvPr id="32799" name="Line 54"/>
            <p:cNvSpPr>
              <a:spLocks noChangeShapeType="1"/>
            </p:cNvSpPr>
            <p:nvPr/>
          </p:nvSpPr>
          <p:spPr bwMode="auto">
            <a:xfrm>
              <a:off x="3506" y="11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3506" y="1004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1" name="Rectangle 56"/>
            <p:cNvSpPr>
              <a:spLocks noChangeArrowheads="1"/>
            </p:cNvSpPr>
            <p:nvPr/>
          </p:nvSpPr>
          <p:spPr bwMode="auto">
            <a:xfrm rot="1369621">
              <a:off x="4830" y="981"/>
              <a:ext cx="91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2" name="Arc 57"/>
            <p:cNvSpPr>
              <a:spLocks/>
            </p:cNvSpPr>
            <p:nvPr/>
          </p:nvSpPr>
          <p:spPr bwMode="auto">
            <a:xfrm>
              <a:off x="4740" y="1026"/>
              <a:ext cx="240" cy="241"/>
            </a:xfrm>
            <a:custGeom>
              <a:avLst/>
              <a:gdLst>
                <a:gd name="T0" fmla="*/ 0 w 19059"/>
                <a:gd name="T1" fmla="*/ 0 h 21600"/>
                <a:gd name="T2" fmla="*/ 240 w 19059"/>
                <a:gd name="T3" fmla="*/ 128 h 21600"/>
                <a:gd name="T4" fmla="*/ 0 w 19059"/>
                <a:gd name="T5" fmla="*/ 241 h 21600"/>
                <a:gd name="T6" fmla="*/ 0 60000 65536"/>
                <a:gd name="T7" fmla="*/ 0 60000 65536"/>
                <a:gd name="T8" fmla="*/ 0 60000 65536"/>
                <a:gd name="T9" fmla="*/ 0 w 19059"/>
                <a:gd name="T10" fmla="*/ 0 h 21600"/>
                <a:gd name="T11" fmla="*/ 19059 w 190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9" h="21600" fill="none" extrusionOk="0">
                  <a:moveTo>
                    <a:pt x="-1" y="0"/>
                  </a:moveTo>
                  <a:cubicBezTo>
                    <a:pt x="7977" y="0"/>
                    <a:pt x="15304" y="4396"/>
                    <a:pt x="19058" y="11435"/>
                  </a:cubicBezTo>
                </a:path>
                <a:path w="19059" h="21600" stroke="0" extrusionOk="0">
                  <a:moveTo>
                    <a:pt x="-1" y="0"/>
                  </a:moveTo>
                  <a:cubicBezTo>
                    <a:pt x="7977" y="0"/>
                    <a:pt x="15304" y="4396"/>
                    <a:pt x="19058" y="1143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58"/>
            <p:cNvSpPr txBox="1">
              <a:spLocks noChangeArrowheads="1"/>
            </p:cNvSpPr>
            <p:nvPr/>
          </p:nvSpPr>
          <p:spPr bwMode="auto">
            <a:xfrm>
              <a:off x="4921" y="701"/>
              <a:ext cx="3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FF0000"/>
                  </a:solidFill>
                </a:rPr>
                <a:t>令牌</a:t>
              </a:r>
            </a:p>
          </p:txBody>
        </p:sp>
        <p:sp>
          <p:nvSpPr>
            <p:cNvPr id="32804" name="Line 59"/>
            <p:cNvSpPr>
              <a:spLocks noChangeShapeType="1"/>
            </p:cNvSpPr>
            <p:nvPr/>
          </p:nvSpPr>
          <p:spPr bwMode="auto">
            <a:xfrm flipH="1">
              <a:off x="4921" y="845"/>
              <a:ext cx="91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-1588" y="765175"/>
            <a:ext cx="8764588" cy="2362200"/>
            <a:chOff x="-1" y="480"/>
            <a:chExt cx="5521" cy="1488"/>
          </a:xfrm>
        </p:grpSpPr>
        <p:sp>
          <p:nvSpPr>
            <p:cNvPr id="33858" name="Line 3"/>
            <p:cNvSpPr>
              <a:spLocks noChangeShapeType="1"/>
            </p:cNvSpPr>
            <p:nvPr/>
          </p:nvSpPr>
          <p:spPr bwMode="auto">
            <a:xfrm flipV="1">
              <a:off x="1104" y="1440"/>
              <a:ext cx="33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9" name="Line 4"/>
            <p:cNvSpPr>
              <a:spLocks noChangeShapeType="1"/>
            </p:cNvSpPr>
            <p:nvPr/>
          </p:nvSpPr>
          <p:spPr bwMode="auto">
            <a:xfrm>
              <a:off x="1776" y="1440"/>
              <a:ext cx="201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60" name="Group 5"/>
            <p:cNvGrpSpPr>
              <a:grpSpLocks/>
            </p:cNvGrpSpPr>
            <p:nvPr/>
          </p:nvGrpSpPr>
          <p:grpSpPr bwMode="auto">
            <a:xfrm>
              <a:off x="-1" y="1488"/>
              <a:ext cx="3937" cy="480"/>
              <a:chOff x="-1" y="3264"/>
              <a:chExt cx="3937" cy="480"/>
            </a:xfrm>
          </p:grpSpPr>
          <p:grpSp>
            <p:nvGrpSpPr>
              <p:cNvPr id="33887" name="Group 6"/>
              <p:cNvGrpSpPr>
                <a:grpSpLocks/>
              </p:cNvGrpSpPr>
              <p:nvPr/>
            </p:nvGrpSpPr>
            <p:grpSpPr bwMode="auto">
              <a:xfrm>
                <a:off x="1104" y="3264"/>
                <a:ext cx="2688" cy="480"/>
                <a:chOff x="720" y="3600"/>
                <a:chExt cx="2688" cy="480"/>
              </a:xfrm>
            </p:grpSpPr>
            <p:sp>
              <p:nvSpPr>
                <p:cNvPr id="33890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Pr</a:t>
                  </a:r>
                </a:p>
              </p:txBody>
            </p:sp>
            <p:sp>
              <p:nvSpPr>
                <p:cNvPr id="33891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T</a:t>
                  </a:r>
                </a:p>
              </p:txBody>
            </p:sp>
            <p:sp>
              <p:nvSpPr>
                <p:cNvPr id="33892" name="Rectangle 9"/>
                <p:cNvSpPr>
                  <a:spLocks noChangeArrowheads="1"/>
                </p:cNvSpPr>
                <p:nvPr/>
              </p:nvSpPr>
              <p:spPr bwMode="auto">
                <a:xfrm>
                  <a:off x="2064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M</a:t>
                  </a:r>
                </a:p>
              </p:txBody>
            </p:sp>
            <p:sp>
              <p:nvSpPr>
                <p:cNvPr id="33893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Rr</a:t>
                  </a:r>
                </a:p>
              </p:txBody>
            </p:sp>
            <p:sp>
              <p:nvSpPr>
                <p:cNvPr id="33894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3600"/>
                  <a:ext cx="10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3</a:t>
                  </a:r>
                </a:p>
              </p:txBody>
            </p:sp>
            <p:sp>
              <p:nvSpPr>
                <p:cNvPr id="33895" name="Rectangle 12"/>
                <p:cNvSpPr>
                  <a:spLocks noChangeArrowheads="1"/>
                </p:cNvSpPr>
                <p:nvPr/>
              </p:nvSpPr>
              <p:spPr bwMode="auto">
                <a:xfrm>
                  <a:off x="1728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  <p:sp>
              <p:nvSpPr>
                <p:cNvPr id="33896" name="Rectangle 13"/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</p:grpSp>
          <p:sp>
            <p:nvSpPr>
              <p:cNvPr id="33888" name="Rectangle 14"/>
              <p:cNvSpPr>
                <a:spLocks noChangeArrowheads="1"/>
              </p:cNvSpPr>
              <p:nvPr/>
            </p:nvSpPr>
            <p:spPr bwMode="auto">
              <a:xfrm>
                <a:off x="3120" y="326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3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（位）</a:t>
                </a:r>
              </a:p>
            </p:txBody>
          </p:sp>
          <p:sp>
            <p:nvSpPr>
              <p:cNvPr id="33889" name="Text Box 15"/>
              <p:cNvSpPr txBox="1">
                <a:spLocks noChangeArrowheads="1"/>
              </p:cNvSpPr>
              <p:nvPr/>
            </p:nvSpPr>
            <p:spPr bwMode="auto">
              <a:xfrm>
                <a:off x="-1" y="3456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latin typeface="宋体" pitchFamily="2" charset="-122"/>
                  </a:rPr>
                  <a:t>AC</a:t>
                </a:r>
                <a:r>
                  <a:rPr lang="zh-CN" altLang="en-US" b="1">
                    <a:latin typeface="宋体" pitchFamily="2" charset="-122"/>
                  </a:rPr>
                  <a:t>字段：</a:t>
                </a:r>
              </a:p>
            </p:txBody>
          </p:sp>
        </p:grpSp>
        <p:grpSp>
          <p:nvGrpSpPr>
            <p:cNvPr id="33861" name="Group 16"/>
            <p:cNvGrpSpPr>
              <a:grpSpLocks/>
            </p:cNvGrpSpPr>
            <p:nvPr/>
          </p:nvGrpSpPr>
          <p:grpSpPr bwMode="auto">
            <a:xfrm>
              <a:off x="42" y="960"/>
              <a:ext cx="5478" cy="493"/>
              <a:chOff x="42" y="3072"/>
              <a:chExt cx="5478" cy="493"/>
            </a:xfrm>
          </p:grpSpPr>
          <p:sp>
            <p:nvSpPr>
              <p:cNvPr id="33868" name="Rectangle 17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3869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3870" name="Rectangle 19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</a:t>
                </a:r>
              </a:p>
            </p:txBody>
          </p:sp>
          <p:sp>
            <p:nvSpPr>
              <p:cNvPr id="33871" name="Rectangle 20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</a:t>
                </a:r>
              </a:p>
            </p:txBody>
          </p:sp>
          <p:sp>
            <p:nvSpPr>
              <p:cNvPr id="33872" name="Rectangle 2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SA</a:t>
                </a:r>
              </a:p>
            </p:txBody>
          </p:sp>
          <p:sp>
            <p:nvSpPr>
              <p:cNvPr id="33873" name="Rectangle 22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DATA</a:t>
                </a:r>
              </a:p>
            </p:txBody>
          </p:sp>
          <p:sp>
            <p:nvSpPr>
              <p:cNvPr id="33874" name="Rectangle 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FCS</a:t>
                </a:r>
              </a:p>
            </p:txBody>
          </p:sp>
          <p:sp>
            <p:nvSpPr>
              <p:cNvPr id="33875" name="Rectangle 2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FS</a:t>
                </a:r>
              </a:p>
            </p:txBody>
          </p:sp>
          <p:sp>
            <p:nvSpPr>
              <p:cNvPr id="33876" name="Rectangle 2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  <p:sp>
            <p:nvSpPr>
              <p:cNvPr id="33877" name="Rectangle 2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3878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3879" name="Rectangle 28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3880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3881" name="Rectangle 30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3882" name="Rectangle 3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0—4099 </a:t>
                </a:r>
              </a:p>
            </p:txBody>
          </p:sp>
          <p:sp>
            <p:nvSpPr>
              <p:cNvPr id="33883" name="Rectangle 32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4</a:t>
                </a:r>
              </a:p>
            </p:txBody>
          </p:sp>
          <p:sp>
            <p:nvSpPr>
              <p:cNvPr id="33884" name="Rectangle 33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7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3885" name="Rectangle 34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3886" name="Text Box 35"/>
              <p:cNvSpPr txBox="1">
                <a:spLocks noChangeArrowheads="1"/>
              </p:cNvSpPr>
              <p:nvPr/>
            </p:nvSpPr>
            <p:spPr bwMode="auto">
              <a:xfrm>
                <a:off x="42" y="327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信息帧：</a:t>
                </a:r>
              </a:p>
            </p:txBody>
          </p:sp>
        </p:grpSp>
        <p:grpSp>
          <p:nvGrpSpPr>
            <p:cNvPr id="33862" name="Group 36"/>
            <p:cNvGrpSpPr>
              <a:grpSpLocks/>
            </p:cNvGrpSpPr>
            <p:nvPr/>
          </p:nvGrpSpPr>
          <p:grpSpPr bwMode="auto">
            <a:xfrm>
              <a:off x="46" y="480"/>
              <a:ext cx="3122" cy="480"/>
              <a:chOff x="46" y="480"/>
              <a:chExt cx="3122" cy="480"/>
            </a:xfrm>
          </p:grpSpPr>
          <p:sp>
            <p:nvSpPr>
              <p:cNvPr id="33863" name="Rectangle 37"/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3864" name="Rectangle 38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192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1     1     1  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3865" name="Text Box 39"/>
              <p:cNvSpPr txBox="1">
                <a:spLocks noChangeArrowheads="1"/>
              </p:cNvSpPr>
              <p:nvPr/>
            </p:nvSpPr>
            <p:spPr bwMode="auto">
              <a:xfrm>
                <a:off x="46" y="672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令牌帧：</a:t>
                </a:r>
              </a:p>
            </p:txBody>
          </p:sp>
          <p:sp>
            <p:nvSpPr>
              <p:cNvPr id="33866" name="Rectangle 40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3867" name="Rectangle 41"/>
              <p:cNvSpPr>
                <a:spLocks noChangeArrowheads="1"/>
              </p:cNvSpPr>
              <p:nvPr/>
            </p:nvSpPr>
            <p:spPr bwMode="auto">
              <a:xfrm>
                <a:off x="2064" y="720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</p:grpSp>
      </p:grpSp>
      <p:sp>
        <p:nvSpPr>
          <p:cNvPr id="33795" name="Text Box 42"/>
          <p:cNvSpPr txBox="1">
            <a:spLocks noChangeArrowheads="1"/>
          </p:cNvSpPr>
          <p:nvPr/>
        </p:nvSpPr>
        <p:spPr bwMode="auto">
          <a:xfrm>
            <a:off x="76200" y="32131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帧字段说明：</a:t>
            </a:r>
          </a:p>
          <a:p>
            <a:pPr>
              <a:buFont typeface="宋体" pitchFamily="2" charset="-122"/>
              <a:buChar char="★"/>
            </a:pP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 帧开始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结束标志（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SD/ED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）；</a:t>
            </a:r>
            <a:endParaRPr lang="zh-CN" altLang="en-US" b="1">
              <a:solidFill>
                <a:srgbClr val="FF66CC"/>
              </a:solidFill>
              <a:latin typeface="宋体" pitchFamily="2" charset="-122"/>
            </a:endParaRPr>
          </a:p>
          <a:p>
            <a:r>
              <a:rPr lang="zh-CN" altLang="en-US">
                <a:latin typeface="宋体" pitchFamily="2" charset="-122"/>
              </a:rPr>
              <a:t>   </a:t>
            </a:r>
            <a:r>
              <a:rPr lang="en-US" altLang="zh-CN" b="1">
                <a:latin typeface="宋体" pitchFamily="2" charset="-122"/>
              </a:rPr>
              <a:t>J/K</a:t>
            </a:r>
            <a:r>
              <a:rPr lang="zh-CN" altLang="en-US" b="1">
                <a:latin typeface="宋体" pitchFamily="2" charset="-122"/>
              </a:rPr>
              <a:t>：位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间</a:t>
            </a:r>
            <a:r>
              <a:rPr lang="zh-CN" altLang="en-US" b="1">
                <a:latin typeface="宋体" pitchFamily="2" charset="-122"/>
              </a:rPr>
              <a:t>电平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不发生</a:t>
            </a:r>
            <a:r>
              <a:rPr lang="en-US" altLang="zh-CN" b="1">
                <a:latin typeface="宋体" pitchFamily="2" charset="-122"/>
              </a:rPr>
              <a:t>/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发生</a:t>
            </a:r>
            <a:r>
              <a:rPr lang="zh-CN" altLang="en-US" b="1">
                <a:latin typeface="宋体" pitchFamily="2" charset="-122"/>
              </a:rPr>
              <a:t>变化的非数据位；</a:t>
            </a:r>
          </a:p>
        </p:txBody>
      </p:sp>
      <p:sp>
        <p:nvSpPr>
          <p:cNvPr id="33796" name="Text Box 43"/>
          <p:cNvSpPr txBox="1">
            <a:spLocks noChangeArrowheads="1"/>
          </p:cNvSpPr>
          <p:nvPr/>
        </p:nvSpPr>
        <p:spPr bwMode="auto">
          <a:xfrm>
            <a:off x="152400" y="56261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 I</a:t>
            </a:r>
            <a:r>
              <a:rPr lang="zh-CN" altLang="en-US" b="1">
                <a:latin typeface="宋体" pitchFamily="2" charset="-122"/>
              </a:rPr>
              <a:t>：多帧说明，</a:t>
            </a:r>
            <a:r>
              <a:rPr lang="en-US" altLang="zh-CN" b="1">
                <a:latin typeface="宋体" pitchFamily="2" charset="-122"/>
              </a:rPr>
              <a:t>I=0</a:t>
            </a:r>
            <a:r>
              <a:rPr lang="zh-CN" altLang="en-US" b="1">
                <a:latin typeface="宋体" pitchFamily="2" charset="-122"/>
              </a:rPr>
              <a:t>：后续无帧；</a:t>
            </a:r>
            <a:r>
              <a:rPr lang="en-US" altLang="zh-CN" b="1">
                <a:latin typeface="宋体" pitchFamily="2" charset="-122"/>
              </a:rPr>
              <a:t>I=1</a:t>
            </a:r>
            <a:r>
              <a:rPr lang="zh-CN" altLang="en-US" b="1">
                <a:latin typeface="宋体" pitchFamily="2" charset="-122"/>
              </a:rPr>
              <a:t>：后续有帧；</a:t>
            </a:r>
          </a:p>
          <a:p>
            <a:r>
              <a:rPr lang="zh-CN" altLang="en-US" b="1">
                <a:latin typeface="宋体" pitchFamily="2" charset="-122"/>
              </a:rPr>
              <a:t>  </a:t>
            </a:r>
            <a:r>
              <a:rPr lang="en-US" altLang="zh-CN" b="1">
                <a:solidFill>
                  <a:srgbClr val="9900FF"/>
                </a:solidFill>
                <a:latin typeface="宋体" pitchFamily="2" charset="-122"/>
              </a:rPr>
              <a:t>E</a:t>
            </a:r>
            <a:r>
              <a:rPr lang="zh-CN" altLang="en-US" b="1">
                <a:solidFill>
                  <a:srgbClr val="9900FF"/>
                </a:solidFill>
                <a:latin typeface="宋体" pitchFamily="2" charset="-122"/>
              </a:rPr>
              <a:t>（差错标志）：</a:t>
            </a:r>
            <a:r>
              <a:rPr lang="zh-CN" altLang="en-US" b="1">
                <a:latin typeface="宋体" pitchFamily="2" charset="-122"/>
              </a:rPr>
              <a:t>由</a:t>
            </a:r>
            <a:r>
              <a:rPr lang="en-US" altLang="zh-CN" b="1">
                <a:latin typeface="宋体" pitchFamily="2" charset="-122"/>
              </a:rPr>
              <a:t>RPU</a:t>
            </a:r>
            <a:r>
              <a:rPr lang="zh-CN" altLang="en-US" b="1">
                <a:latin typeface="宋体" pitchFamily="2" charset="-122"/>
              </a:rPr>
              <a:t>置位，</a:t>
            </a:r>
            <a:r>
              <a:rPr lang="en-US" altLang="zh-CN" b="1">
                <a:latin typeface="宋体" pitchFamily="2" charset="-122"/>
              </a:rPr>
              <a:t>RPU</a:t>
            </a:r>
            <a:r>
              <a:rPr lang="zh-CN" altLang="en-US" b="1">
                <a:latin typeface="宋体" pitchFamily="2" charset="-122"/>
              </a:rPr>
              <a:t>在转发每个帧的同时，也执行差错校验动作，并利用</a:t>
            </a:r>
            <a:r>
              <a:rPr lang="en-US" altLang="zh-CN" b="1">
                <a:latin typeface="宋体" pitchFamily="2" charset="-122"/>
              </a:rPr>
              <a:t>RPU</a:t>
            </a:r>
            <a:r>
              <a:rPr lang="zh-CN" altLang="en-US" b="1">
                <a:latin typeface="宋体" pitchFamily="2" charset="-122"/>
              </a:rPr>
              <a:t>具有的一位延迟来置位差错标志。</a:t>
            </a:r>
          </a:p>
        </p:txBody>
      </p:sp>
      <p:sp>
        <p:nvSpPr>
          <p:cNvPr id="33797" name="Text Box 45"/>
          <p:cNvSpPr txBox="1">
            <a:spLocks noChangeArrowheads="1"/>
          </p:cNvSpPr>
          <p:nvPr/>
        </p:nvSpPr>
        <p:spPr bwMode="auto">
          <a:xfrm>
            <a:off x="107950" y="4386263"/>
            <a:ext cx="887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SD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= J  K  0  J  K  0  0  0    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ED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= J  K  1  J  K  1  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I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  </a:t>
            </a:r>
            <a:r>
              <a:rPr lang="en-US" altLang="zh-CN" b="1">
                <a:solidFill>
                  <a:srgbClr val="9900FF"/>
                </a:solidFill>
                <a:latin typeface="楷体" pitchFamily="18" charset="-122"/>
                <a:ea typeface="楷体" pitchFamily="18" charset="-122"/>
              </a:rPr>
              <a:t>E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 </a:t>
            </a:r>
          </a:p>
        </p:txBody>
      </p:sp>
      <p:sp>
        <p:nvSpPr>
          <p:cNvPr id="33798" name="Text Box 116"/>
          <p:cNvSpPr txBox="1">
            <a:spLocks noChangeArrowheads="1"/>
          </p:cNvSpPr>
          <p:nvPr/>
        </p:nvSpPr>
        <p:spPr bwMode="auto">
          <a:xfrm>
            <a:off x="8532813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33799" name="Text Box 117"/>
          <p:cNvSpPr txBox="1">
            <a:spLocks noChangeArrowheads="1"/>
          </p:cNvSpPr>
          <p:nvPr/>
        </p:nvSpPr>
        <p:spPr bwMode="auto">
          <a:xfrm>
            <a:off x="152400" y="115888"/>
            <a:ext cx="371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令牌环的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帧格式</a:t>
            </a:r>
          </a:p>
        </p:txBody>
      </p:sp>
      <p:grpSp>
        <p:nvGrpSpPr>
          <p:cNvPr id="33800" name="组合 122"/>
          <p:cNvGrpSpPr>
            <a:grpSpLocks/>
          </p:cNvGrpSpPr>
          <p:nvPr/>
        </p:nvGrpSpPr>
        <p:grpSpPr bwMode="auto">
          <a:xfrm>
            <a:off x="457200" y="4822825"/>
            <a:ext cx="8458200" cy="838200"/>
            <a:chOff x="457200" y="4822825"/>
            <a:chExt cx="8458200" cy="838200"/>
          </a:xfrm>
        </p:grpSpPr>
        <p:sp>
          <p:nvSpPr>
            <p:cNvPr id="33802" name="Line 46"/>
            <p:cNvSpPr>
              <a:spLocks noChangeShapeType="1"/>
            </p:cNvSpPr>
            <p:nvPr/>
          </p:nvSpPr>
          <p:spPr bwMode="auto">
            <a:xfrm>
              <a:off x="457200" y="4975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47"/>
            <p:cNvSpPr>
              <a:spLocks noChangeShapeType="1"/>
            </p:cNvSpPr>
            <p:nvPr/>
          </p:nvSpPr>
          <p:spPr bwMode="auto">
            <a:xfrm>
              <a:off x="1600200" y="4975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48"/>
            <p:cNvSpPr>
              <a:spLocks noChangeShapeType="1"/>
            </p:cNvSpPr>
            <p:nvPr/>
          </p:nvSpPr>
          <p:spPr bwMode="auto">
            <a:xfrm>
              <a:off x="11430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49"/>
            <p:cNvSpPr>
              <a:spLocks noChangeShapeType="1"/>
            </p:cNvSpPr>
            <p:nvPr/>
          </p:nvSpPr>
          <p:spPr bwMode="auto">
            <a:xfrm>
              <a:off x="6858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50"/>
            <p:cNvSpPr>
              <a:spLocks noChangeShapeType="1"/>
            </p:cNvSpPr>
            <p:nvPr/>
          </p:nvSpPr>
          <p:spPr bwMode="auto">
            <a:xfrm>
              <a:off x="11430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51"/>
            <p:cNvSpPr>
              <a:spLocks noChangeShapeType="1"/>
            </p:cNvSpPr>
            <p:nvPr/>
          </p:nvSpPr>
          <p:spPr bwMode="auto">
            <a:xfrm>
              <a:off x="2971800" y="5356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52"/>
            <p:cNvSpPr>
              <a:spLocks noChangeShapeType="1"/>
            </p:cNvSpPr>
            <p:nvPr/>
          </p:nvSpPr>
          <p:spPr bwMode="auto">
            <a:xfrm>
              <a:off x="1828800" y="5356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53"/>
            <p:cNvSpPr>
              <a:spLocks noChangeShapeType="1"/>
            </p:cNvSpPr>
            <p:nvPr/>
          </p:nvSpPr>
          <p:spPr bwMode="auto">
            <a:xfrm>
              <a:off x="18288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54"/>
            <p:cNvSpPr>
              <a:spLocks noChangeShapeType="1"/>
            </p:cNvSpPr>
            <p:nvPr/>
          </p:nvSpPr>
          <p:spPr bwMode="auto">
            <a:xfrm>
              <a:off x="16002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58"/>
            <p:cNvSpPr>
              <a:spLocks noChangeShapeType="1"/>
            </p:cNvSpPr>
            <p:nvPr/>
          </p:nvSpPr>
          <p:spPr bwMode="auto">
            <a:xfrm>
              <a:off x="20574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59"/>
            <p:cNvSpPr>
              <a:spLocks noChangeShapeType="1"/>
            </p:cNvSpPr>
            <p:nvPr/>
          </p:nvSpPr>
          <p:spPr bwMode="auto">
            <a:xfrm>
              <a:off x="25146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60"/>
            <p:cNvSpPr>
              <a:spLocks noChangeShapeType="1"/>
            </p:cNvSpPr>
            <p:nvPr/>
          </p:nvSpPr>
          <p:spPr bwMode="auto">
            <a:xfrm>
              <a:off x="29718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64"/>
            <p:cNvSpPr>
              <a:spLocks noChangeShapeType="1"/>
            </p:cNvSpPr>
            <p:nvPr/>
          </p:nvSpPr>
          <p:spPr bwMode="auto">
            <a:xfrm>
              <a:off x="34290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65"/>
            <p:cNvSpPr>
              <a:spLocks noChangeShapeType="1"/>
            </p:cNvSpPr>
            <p:nvPr/>
          </p:nvSpPr>
          <p:spPr bwMode="auto">
            <a:xfrm>
              <a:off x="38862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66"/>
            <p:cNvSpPr>
              <a:spLocks noChangeShapeType="1"/>
            </p:cNvSpPr>
            <p:nvPr/>
          </p:nvSpPr>
          <p:spPr bwMode="auto">
            <a:xfrm>
              <a:off x="43434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69"/>
            <p:cNvSpPr>
              <a:spLocks noChangeShapeType="1"/>
            </p:cNvSpPr>
            <p:nvPr/>
          </p:nvSpPr>
          <p:spPr bwMode="auto">
            <a:xfrm>
              <a:off x="45720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70"/>
            <p:cNvSpPr>
              <a:spLocks noChangeShapeType="1"/>
            </p:cNvSpPr>
            <p:nvPr/>
          </p:nvSpPr>
          <p:spPr bwMode="auto">
            <a:xfrm>
              <a:off x="48006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71"/>
            <p:cNvSpPr>
              <a:spLocks noChangeShapeType="1"/>
            </p:cNvSpPr>
            <p:nvPr/>
          </p:nvSpPr>
          <p:spPr bwMode="auto">
            <a:xfrm>
              <a:off x="52578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72"/>
            <p:cNvSpPr>
              <a:spLocks noChangeShapeType="1"/>
            </p:cNvSpPr>
            <p:nvPr/>
          </p:nvSpPr>
          <p:spPr bwMode="auto">
            <a:xfrm>
              <a:off x="57150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73"/>
            <p:cNvSpPr>
              <a:spLocks noChangeShapeType="1"/>
            </p:cNvSpPr>
            <p:nvPr/>
          </p:nvSpPr>
          <p:spPr bwMode="auto">
            <a:xfrm>
              <a:off x="50292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76"/>
            <p:cNvSpPr>
              <a:spLocks noChangeShapeType="1"/>
            </p:cNvSpPr>
            <p:nvPr/>
          </p:nvSpPr>
          <p:spPr bwMode="auto">
            <a:xfrm>
              <a:off x="685800" y="497522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77"/>
            <p:cNvSpPr>
              <a:spLocks noChangeShapeType="1"/>
            </p:cNvSpPr>
            <p:nvPr/>
          </p:nvSpPr>
          <p:spPr bwMode="auto">
            <a:xfrm>
              <a:off x="1143000" y="535622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78"/>
            <p:cNvSpPr>
              <a:spLocks noChangeShapeType="1"/>
            </p:cNvSpPr>
            <p:nvPr/>
          </p:nvSpPr>
          <p:spPr bwMode="auto">
            <a:xfrm>
              <a:off x="2514600" y="497522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79"/>
            <p:cNvSpPr>
              <a:spLocks noChangeShapeType="1"/>
            </p:cNvSpPr>
            <p:nvPr/>
          </p:nvSpPr>
          <p:spPr bwMode="auto">
            <a:xfrm>
              <a:off x="25146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80"/>
            <p:cNvSpPr>
              <a:spLocks noChangeShapeType="1"/>
            </p:cNvSpPr>
            <p:nvPr/>
          </p:nvSpPr>
          <p:spPr bwMode="auto">
            <a:xfrm>
              <a:off x="32004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81"/>
            <p:cNvSpPr>
              <a:spLocks noChangeShapeType="1"/>
            </p:cNvSpPr>
            <p:nvPr/>
          </p:nvSpPr>
          <p:spPr bwMode="auto">
            <a:xfrm>
              <a:off x="2057400" y="535622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82"/>
            <p:cNvSpPr>
              <a:spLocks noChangeShapeType="1"/>
            </p:cNvSpPr>
            <p:nvPr/>
          </p:nvSpPr>
          <p:spPr bwMode="auto">
            <a:xfrm>
              <a:off x="57150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83"/>
            <p:cNvSpPr>
              <a:spLocks noChangeShapeType="1"/>
            </p:cNvSpPr>
            <p:nvPr/>
          </p:nvSpPr>
          <p:spPr bwMode="auto">
            <a:xfrm>
              <a:off x="61722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87"/>
            <p:cNvSpPr>
              <a:spLocks noChangeShapeType="1"/>
            </p:cNvSpPr>
            <p:nvPr/>
          </p:nvSpPr>
          <p:spPr bwMode="auto">
            <a:xfrm>
              <a:off x="66294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88"/>
            <p:cNvSpPr>
              <a:spLocks noChangeShapeType="1"/>
            </p:cNvSpPr>
            <p:nvPr/>
          </p:nvSpPr>
          <p:spPr bwMode="auto">
            <a:xfrm>
              <a:off x="70866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89"/>
            <p:cNvSpPr>
              <a:spLocks noChangeShapeType="1"/>
            </p:cNvSpPr>
            <p:nvPr/>
          </p:nvSpPr>
          <p:spPr bwMode="auto">
            <a:xfrm>
              <a:off x="75438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91"/>
            <p:cNvSpPr>
              <a:spLocks noChangeShapeType="1"/>
            </p:cNvSpPr>
            <p:nvPr/>
          </p:nvSpPr>
          <p:spPr bwMode="auto">
            <a:xfrm>
              <a:off x="80010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92"/>
            <p:cNvSpPr>
              <a:spLocks noChangeShapeType="1"/>
            </p:cNvSpPr>
            <p:nvPr/>
          </p:nvSpPr>
          <p:spPr bwMode="auto">
            <a:xfrm>
              <a:off x="84582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94"/>
            <p:cNvSpPr>
              <a:spLocks noChangeShapeType="1"/>
            </p:cNvSpPr>
            <p:nvPr/>
          </p:nvSpPr>
          <p:spPr bwMode="auto">
            <a:xfrm>
              <a:off x="3200400" y="4975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95"/>
            <p:cNvSpPr>
              <a:spLocks noChangeShapeType="1"/>
            </p:cNvSpPr>
            <p:nvPr/>
          </p:nvSpPr>
          <p:spPr bwMode="auto">
            <a:xfrm>
              <a:off x="3429000" y="5356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96"/>
            <p:cNvSpPr>
              <a:spLocks noChangeShapeType="1"/>
            </p:cNvSpPr>
            <p:nvPr/>
          </p:nvSpPr>
          <p:spPr bwMode="auto">
            <a:xfrm>
              <a:off x="3657600" y="4975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97"/>
            <p:cNvSpPr>
              <a:spLocks noChangeShapeType="1"/>
            </p:cNvSpPr>
            <p:nvPr/>
          </p:nvSpPr>
          <p:spPr bwMode="auto">
            <a:xfrm>
              <a:off x="3886200" y="5356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98"/>
            <p:cNvSpPr>
              <a:spLocks noChangeShapeType="1"/>
            </p:cNvSpPr>
            <p:nvPr/>
          </p:nvSpPr>
          <p:spPr bwMode="auto">
            <a:xfrm>
              <a:off x="4114800" y="4975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99"/>
            <p:cNvSpPr>
              <a:spLocks noChangeShapeType="1"/>
            </p:cNvSpPr>
            <p:nvPr/>
          </p:nvSpPr>
          <p:spPr bwMode="auto">
            <a:xfrm>
              <a:off x="5257800" y="5356225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100"/>
            <p:cNvSpPr>
              <a:spLocks noChangeShapeType="1"/>
            </p:cNvSpPr>
            <p:nvPr/>
          </p:nvSpPr>
          <p:spPr bwMode="auto">
            <a:xfrm>
              <a:off x="6400800" y="5356225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101"/>
            <p:cNvSpPr>
              <a:spLocks noChangeShapeType="1"/>
            </p:cNvSpPr>
            <p:nvPr/>
          </p:nvSpPr>
          <p:spPr bwMode="auto">
            <a:xfrm>
              <a:off x="5715000" y="4975225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102"/>
            <p:cNvSpPr>
              <a:spLocks noChangeShapeType="1"/>
            </p:cNvSpPr>
            <p:nvPr/>
          </p:nvSpPr>
          <p:spPr bwMode="auto">
            <a:xfrm>
              <a:off x="7772400" y="5356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103"/>
            <p:cNvSpPr>
              <a:spLocks noChangeShapeType="1"/>
            </p:cNvSpPr>
            <p:nvPr/>
          </p:nvSpPr>
          <p:spPr bwMode="auto">
            <a:xfrm>
              <a:off x="29718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Line 104"/>
            <p:cNvSpPr>
              <a:spLocks noChangeShapeType="1"/>
            </p:cNvSpPr>
            <p:nvPr/>
          </p:nvSpPr>
          <p:spPr bwMode="auto">
            <a:xfrm>
              <a:off x="34290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Line 105"/>
            <p:cNvSpPr>
              <a:spLocks noChangeShapeType="1"/>
            </p:cNvSpPr>
            <p:nvPr/>
          </p:nvSpPr>
          <p:spPr bwMode="auto">
            <a:xfrm>
              <a:off x="36576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Line 106"/>
            <p:cNvSpPr>
              <a:spLocks noChangeShapeType="1"/>
            </p:cNvSpPr>
            <p:nvPr/>
          </p:nvSpPr>
          <p:spPr bwMode="auto">
            <a:xfrm>
              <a:off x="38862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Line 107"/>
            <p:cNvSpPr>
              <a:spLocks noChangeShapeType="1"/>
            </p:cNvSpPr>
            <p:nvPr/>
          </p:nvSpPr>
          <p:spPr bwMode="auto">
            <a:xfrm>
              <a:off x="41148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Line 108"/>
            <p:cNvSpPr>
              <a:spLocks noChangeShapeType="1"/>
            </p:cNvSpPr>
            <p:nvPr/>
          </p:nvSpPr>
          <p:spPr bwMode="auto">
            <a:xfrm>
              <a:off x="64008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Line 109"/>
            <p:cNvSpPr>
              <a:spLocks noChangeShapeType="1"/>
            </p:cNvSpPr>
            <p:nvPr/>
          </p:nvSpPr>
          <p:spPr bwMode="auto">
            <a:xfrm>
              <a:off x="70866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Line 110"/>
            <p:cNvSpPr>
              <a:spLocks noChangeShapeType="1"/>
            </p:cNvSpPr>
            <p:nvPr/>
          </p:nvSpPr>
          <p:spPr bwMode="auto">
            <a:xfrm>
              <a:off x="77724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Line 111"/>
            <p:cNvSpPr>
              <a:spLocks noChangeShapeType="1"/>
            </p:cNvSpPr>
            <p:nvPr/>
          </p:nvSpPr>
          <p:spPr bwMode="auto">
            <a:xfrm>
              <a:off x="5029200" y="5356225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112"/>
            <p:cNvSpPr>
              <a:spLocks noChangeShapeType="1"/>
            </p:cNvSpPr>
            <p:nvPr/>
          </p:nvSpPr>
          <p:spPr bwMode="auto">
            <a:xfrm>
              <a:off x="1600200" y="4975225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4" name="Line 113"/>
            <p:cNvSpPr>
              <a:spLocks noChangeShapeType="1"/>
            </p:cNvSpPr>
            <p:nvPr/>
          </p:nvSpPr>
          <p:spPr bwMode="auto">
            <a:xfrm>
              <a:off x="8915400" y="4822825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5" name="Line 115"/>
            <p:cNvSpPr>
              <a:spLocks noChangeShapeType="1"/>
            </p:cNvSpPr>
            <p:nvPr/>
          </p:nvSpPr>
          <p:spPr bwMode="auto">
            <a:xfrm>
              <a:off x="7086600" y="4975225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6" name="Line 118"/>
            <p:cNvSpPr>
              <a:spLocks noChangeShapeType="1"/>
            </p:cNvSpPr>
            <p:nvPr/>
          </p:nvSpPr>
          <p:spPr bwMode="auto">
            <a:xfrm flipV="1">
              <a:off x="8001000" y="4919663"/>
              <a:ext cx="457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7" name="Line 119"/>
            <p:cNvSpPr>
              <a:spLocks noChangeShapeType="1"/>
            </p:cNvSpPr>
            <p:nvPr/>
          </p:nvSpPr>
          <p:spPr bwMode="auto">
            <a:xfrm flipV="1">
              <a:off x="8458200" y="4919663"/>
              <a:ext cx="457200" cy="381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8504" name="Rectangle 120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0" y="765175"/>
            <a:ext cx="8764588" cy="2362200"/>
            <a:chOff x="-1" y="480"/>
            <a:chExt cx="5521" cy="1488"/>
          </a:xfrm>
        </p:grpSpPr>
        <p:sp>
          <p:nvSpPr>
            <p:cNvPr id="34823" name="Line 3"/>
            <p:cNvSpPr>
              <a:spLocks noChangeShapeType="1"/>
            </p:cNvSpPr>
            <p:nvPr/>
          </p:nvSpPr>
          <p:spPr bwMode="auto">
            <a:xfrm flipV="1">
              <a:off x="1104" y="1440"/>
              <a:ext cx="33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4" name="Line 4"/>
            <p:cNvSpPr>
              <a:spLocks noChangeShapeType="1"/>
            </p:cNvSpPr>
            <p:nvPr/>
          </p:nvSpPr>
          <p:spPr bwMode="auto">
            <a:xfrm>
              <a:off x="1776" y="1440"/>
              <a:ext cx="201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5" name="Group 5"/>
            <p:cNvGrpSpPr>
              <a:grpSpLocks/>
            </p:cNvGrpSpPr>
            <p:nvPr/>
          </p:nvGrpSpPr>
          <p:grpSpPr bwMode="auto">
            <a:xfrm>
              <a:off x="-1" y="1488"/>
              <a:ext cx="3937" cy="480"/>
              <a:chOff x="-1" y="3264"/>
              <a:chExt cx="3937" cy="480"/>
            </a:xfrm>
          </p:grpSpPr>
          <p:grpSp>
            <p:nvGrpSpPr>
              <p:cNvPr id="34852" name="Group 6"/>
              <p:cNvGrpSpPr>
                <a:grpSpLocks/>
              </p:cNvGrpSpPr>
              <p:nvPr/>
            </p:nvGrpSpPr>
            <p:grpSpPr bwMode="auto">
              <a:xfrm>
                <a:off x="1104" y="3264"/>
                <a:ext cx="2688" cy="480"/>
                <a:chOff x="720" y="3600"/>
                <a:chExt cx="2688" cy="480"/>
              </a:xfrm>
            </p:grpSpPr>
            <p:sp>
              <p:nvSpPr>
                <p:cNvPr id="34855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3840"/>
                  <a:ext cx="1008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Pr</a:t>
                  </a:r>
                </a:p>
              </p:txBody>
            </p:sp>
            <p:sp>
              <p:nvSpPr>
                <p:cNvPr id="34856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3840"/>
                  <a:ext cx="336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T</a:t>
                  </a:r>
                </a:p>
              </p:txBody>
            </p:sp>
            <p:sp>
              <p:nvSpPr>
                <p:cNvPr id="34857" name="Rectangle 9"/>
                <p:cNvSpPr>
                  <a:spLocks noChangeArrowheads="1"/>
                </p:cNvSpPr>
                <p:nvPr/>
              </p:nvSpPr>
              <p:spPr bwMode="auto">
                <a:xfrm>
                  <a:off x="2064" y="3840"/>
                  <a:ext cx="336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M</a:t>
                  </a:r>
                </a:p>
              </p:txBody>
            </p:sp>
            <p:sp>
              <p:nvSpPr>
                <p:cNvPr id="348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1008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Rr</a:t>
                  </a:r>
                </a:p>
              </p:txBody>
            </p:sp>
            <p:sp>
              <p:nvSpPr>
                <p:cNvPr id="34859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3600"/>
                  <a:ext cx="10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3</a:t>
                  </a:r>
                </a:p>
              </p:txBody>
            </p:sp>
            <p:sp>
              <p:nvSpPr>
                <p:cNvPr id="34860" name="Rectangle 12"/>
                <p:cNvSpPr>
                  <a:spLocks noChangeArrowheads="1"/>
                </p:cNvSpPr>
                <p:nvPr/>
              </p:nvSpPr>
              <p:spPr bwMode="auto">
                <a:xfrm>
                  <a:off x="1728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  <p:sp>
              <p:nvSpPr>
                <p:cNvPr id="34861" name="Rectangle 13"/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</p:grpSp>
          <p:sp>
            <p:nvSpPr>
              <p:cNvPr id="34853" name="Rectangle 14"/>
              <p:cNvSpPr>
                <a:spLocks noChangeArrowheads="1"/>
              </p:cNvSpPr>
              <p:nvPr/>
            </p:nvSpPr>
            <p:spPr bwMode="auto">
              <a:xfrm>
                <a:off x="3120" y="326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3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（位）</a:t>
                </a:r>
              </a:p>
            </p:txBody>
          </p:sp>
          <p:sp>
            <p:nvSpPr>
              <p:cNvPr id="34854" name="Text Box 15"/>
              <p:cNvSpPr txBox="1">
                <a:spLocks noChangeArrowheads="1"/>
              </p:cNvSpPr>
              <p:nvPr/>
            </p:nvSpPr>
            <p:spPr bwMode="auto">
              <a:xfrm>
                <a:off x="-1" y="3456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latin typeface="宋体" pitchFamily="2" charset="-122"/>
                  </a:rPr>
                  <a:t>AC</a:t>
                </a:r>
                <a:r>
                  <a:rPr lang="zh-CN" altLang="en-US" b="1">
                    <a:latin typeface="宋体" pitchFamily="2" charset="-122"/>
                  </a:rPr>
                  <a:t>字段：</a:t>
                </a:r>
              </a:p>
            </p:txBody>
          </p:sp>
        </p:grpSp>
        <p:grpSp>
          <p:nvGrpSpPr>
            <p:cNvPr id="34826" name="Group 16"/>
            <p:cNvGrpSpPr>
              <a:grpSpLocks/>
            </p:cNvGrpSpPr>
            <p:nvPr/>
          </p:nvGrpSpPr>
          <p:grpSpPr bwMode="auto">
            <a:xfrm>
              <a:off x="42" y="960"/>
              <a:ext cx="5478" cy="493"/>
              <a:chOff x="42" y="3072"/>
              <a:chExt cx="5478" cy="493"/>
            </a:xfrm>
          </p:grpSpPr>
          <p:sp>
            <p:nvSpPr>
              <p:cNvPr id="34833" name="Rectangle 17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4835" name="Rectangle 19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</a:t>
                </a:r>
              </a:p>
            </p:txBody>
          </p:sp>
          <p:sp>
            <p:nvSpPr>
              <p:cNvPr id="34836" name="Rectangle 20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</a:t>
                </a:r>
              </a:p>
            </p:txBody>
          </p:sp>
          <p:sp>
            <p:nvSpPr>
              <p:cNvPr id="34837" name="Rectangle 2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SA</a:t>
                </a:r>
              </a:p>
            </p:txBody>
          </p:sp>
          <p:sp>
            <p:nvSpPr>
              <p:cNvPr id="34838" name="Rectangle 22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DATA</a:t>
                </a:r>
              </a:p>
            </p:txBody>
          </p:sp>
          <p:sp>
            <p:nvSpPr>
              <p:cNvPr id="34839" name="Rectangle 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FCS</a:t>
                </a:r>
              </a:p>
            </p:txBody>
          </p:sp>
          <p:sp>
            <p:nvSpPr>
              <p:cNvPr id="34840" name="Rectangle 2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FS</a:t>
                </a:r>
              </a:p>
            </p:txBody>
          </p:sp>
          <p:sp>
            <p:nvSpPr>
              <p:cNvPr id="34841" name="Rectangle 2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  <p:sp>
            <p:nvSpPr>
              <p:cNvPr id="34842" name="Rectangle 2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4843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4844" name="Rectangle 28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4845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4846" name="Rectangle 30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4847" name="Rectangle 3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0—4099 </a:t>
                </a:r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4</a:t>
                </a:r>
              </a:p>
            </p:txBody>
          </p:sp>
          <p:sp>
            <p:nvSpPr>
              <p:cNvPr id="34849" name="Rectangle 33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7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4850" name="Rectangle 34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4851" name="Text Box 35"/>
              <p:cNvSpPr txBox="1">
                <a:spLocks noChangeArrowheads="1"/>
              </p:cNvSpPr>
              <p:nvPr/>
            </p:nvSpPr>
            <p:spPr bwMode="auto">
              <a:xfrm>
                <a:off x="42" y="327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信息帧：</a:t>
                </a:r>
              </a:p>
            </p:txBody>
          </p:sp>
        </p:grpSp>
        <p:grpSp>
          <p:nvGrpSpPr>
            <p:cNvPr id="34827" name="Group 36"/>
            <p:cNvGrpSpPr>
              <a:grpSpLocks/>
            </p:cNvGrpSpPr>
            <p:nvPr/>
          </p:nvGrpSpPr>
          <p:grpSpPr bwMode="auto">
            <a:xfrm>
              <a:off x="46" y="480"/>
              <a:ext cx="3122" cy="480"/>
              <a:chOff x="46" y="480"/>
              <a:chExt cx="3122" cy="480"/>
            </a:xfrm>
          </p:grpSpPr>
          <p:sp>
            <p:nvSpPr>
              <p:cNvPr id="34828" name="Rectangle 37"/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4829" name="Rectangle 38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192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1     1     1  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4830" name="Text Box 39"/>
              <p:cNvSpPr txBox="1">
                <a:spLocks noChangeArrowheads="1"/>
              </p:cNvSpPr>
              <p:nvPr/>
            </p:nvSpPr>
            <p:spPr bwMode="auto">
              <a:xfrm>
                <a:off x="46" y="672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令牌帧：</a:t>
                </a:r>
              </a:p>
            </p:txBody>
          </p:sp>
          <p:sp>
            <p:nvSpPr>
              <p:cNvPr id="34831" name="Rectangle 40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4832" name="Rectangle 41"/>
              <p:cNvSpPr>
                <a:spLocks noChangeArrowheads="1"/>
              </p:cNvSpPr>
              <p:nvPr/>
            </p:nvSpPr>
            <p:spPr bwMode="auto">
              <a:xfrm>
                <a:off x="206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</p:grpSp>
      </p:grpSp>
      <p:sp>
        <p:nvSpPr>
          <p:cNvPr id="34819" name="Text Box 42"/>
          <p:cNvSpPr txBox="1">
            <a:spLocks noChangeArrowheads="1"/>
          </p:cNvSpPr>
          <p:nvPr/>
        </p:nvSpPr>
        <p:spPr bwMode="auto">
          <a:xfrm>
            <a:off x="76200" y="3213100"/>
            <a:ext cx="90678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帧字段说明：</a:t>
            </a:r>
          </a:p>
          <a:p>
            <a:pPr>
              <a:lnSpc>
                <a:spcPct val="120000"/>
              </a:lnSpc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AC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（访问控制）字段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：</a:t>
            </a:r>
            <a:endParaRPr lang="zh-CN" altLang="en-US" b="1" dirty="0">
              <a:solidFill>
                <a:srgbClr val="FF66CC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宋体" pitchFamily="2" charset="-122"/>
              </a:rPr>
              <a:t> </a:t>
            </a:r>
            <a:r>
              <a:rPr lang="en-US" altLang="zh-CN" b="1" dirty="0"/>
              <a:t>Pr/</a:t>
            </a:r>
            <a:r>
              <a:rPr lang="en-US" altLang="zh-CN" b="1" dirty="0" err="1"/>
              <a:t>Rr</a:t>
            </a:r>
            <a:r>
              <a:rPr lang="zh-CN" altLang="en-US" b="1" dirty="0"/>
              <a:t>：</a:t>
            </a:r>
            <a:r>
              <a:rPr lang="zh-CN" altLang="zh-CN" b="1" dirty="0"/>
              <a:t>本帧</a:t>
            </a:r>
            <a:r>
              <a:rPr lang="zh-CN" altLang="en-US" b="1" dirty="0"/>
              <a:t>优先级和</a:t>
            </a:r>
            <a:r>
              <a:rPr lang="zh-CN" altLang="en-US" b="1" dirty="0" smtClean="0"/>
              <a:t>预定帧优先级</a:t>
            </a:r>
            <a:r>
              <a:rPr lang="zh-CN" altLang="en-US" b="1" dirty="0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</a:t>
            </a:r>
            <a:r>
              <a:rPr lang="en-US" altLang="zh-CN" b="1" dirty="0"/>
              <a:t>T</a:t>
            </a:r>
            <a:r>
              <a:rPr lang="zh-CN" altLang="en-US" b="1" dirty="0"/>
              <a:t>：令牌标识，</a:t>
            </a:r>
            <a:r>
              <a:rPr lang="en-US" altLang="zh-CN" b="1" dirty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0</a:t>
            </a:r>
            <a:r>
              <a:rPr lang="zh-CN" altLang="en-US" b="1" dirty="0"/>
              <a:t>（令牌帧），</a:t>
            </a:r>
            <a:r>
              <a:rPr lang="en-US" altLang="zh-CN" b="1" dirty="0"/>
              <a:t>T</a:t>
            </a:r>
            <a:r>
              <a:rPr lang="zh-CN" altLang="en-US" b="1" dirty="0"/>
              <a:t>＝</a:t>
            </a:r>
            <a:r>
              <a:rPr lang="en-US" altLang="zh-CN" b="1" dirty="0"/>
              <a:t>1</a:t>
            </a:r>
            <a:r>
              <a:rPr lang="zh-CN" altLang="en-US" b="1" dirty="0"/>
              <a:t>（其它帧）；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</a:t>
            </a:r>
            <a:r>
              <a:rPr lang="en-US" altLang="zh-CN" b="1" dirty="0"/>
              <a:t>M</a:t>
            </a:r>
            <a:r>
              <a:rPr lang="zh-CN" altLang="en-US" b="1" dirty="0"/>
              <a:t>：监视位，监控器（具有监控功能的</a:t>
            </a:r>
            <a:r>
              <a:rPr lang="en-US" altLang="zh-CN" b="1" dirty="0"/>
              <a:t>RPU</a:t>
            </a:r>
            <a:r>
              <a:rPr lang="zh-CN" altLang="en-US" b="1" dirty="0"/>
              <a:t>）填写，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发送结点置</a:t>
            </a:r>
            <a:r>
              <a:rPr lang="en-US" altLang="zh-CN" b="1" dirty="0"/>
              <a:t>0</a:t>
            </a:r>
            <a:r>
              <a:rPr lang="zh-CN" altLang="en-US" b="1" dirty="0"/>
              <a:t>，监控器置</a:t>
            </a:r>
            <a:r>
              <a:rPr lang="en-US" altLang="zh-CN" b="1" dirty="0"/>
              <a:t>1</a:t>
            </a:r>
            <a:r>
              <a:rPr lang="zh-CN" altLang="en-US" b="1" dirty="0"/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监控器重收</a:t>
            </a:r>
            <a:r>
              <a:rPr lang="en-US" altLang="zh-CN" b="1" dirty="0"/>
              <a:t>M=1</a:t>
            </a:r>
            <a:r>
              <a:rPr lang="zh-CN" altLang="en-US" b="1" dirty="0"/>
              <a:t>帧（发送结点故障），负责撤帧，并发令牌</a:t>
            </a:r>
          </a:p>
        </p:txBody>
      </p:sp>
      <p:sp>
        <p:nvSpPr>
          <p:cNvPr id="34820" name="Text Box 43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34821" name="Text Box 44"/>
          <p:cNvSpPr txBox="1">
            <a:spLocks noChangeArrowheads="1"/>
          </p:cNvSpPr>
          <p:nvPr/>
        </p:nvSpPr>
        <p:spPr bwMode="auto">
          <a:xfrm>
            <a:off x="152400" y="115888"/>
            <a:ext cx="371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令牌环的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帧格式</a:t>
            </a:r>
          </a:p>
        </p:txBody>
      </p:sp>
      <p:sp>
        <p:nvSpPr>
          <p:cNvPr id="1169453" name="Rectangle 4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-1588" y="765175"/>
            <a:ext cx="8764588" cy="2362200"/>
            <a:chOff x="-1" y="480"/>
            <a:chExt cx="5521" cy="1488"/>
          </a:xfrm>
        </p:grpSpPr>
        <p:sp>
          <p:nvSpPr>
            <p:cNvPr id="35847" name="Line 3"/>
            <p:cNvSpPr>
              <a:spLocks noChangeShapeType="1"/>
            </p:cNvSpPr>
            <p:nvPr/>
          </p:nvSpPr>
          <p:spPr bwMode="auto">
            <a:xfrm flipV="1">
              <a:off x="1104" y="1440"/>
              <a:ext cx="33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Line 4"/>
            <p:cNvSpPr>
              <a:spLocks noChangeShapeType="1"/>
            </p:cNvSpPr>
            <p:nvPr/>
          </p:nvSpPr>
          <p:spPr bwMode="auto">
            <a:xfrm>
              <a:off x="1776" y="1440"/>
              <a:ext cx="201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849" name="Group 5"/>
            <p:cNvGrpSpPr>
              <a:grpSpLocks/>
            </p:cNvGrpSpPr>
            <p:nvPr/>
          </p:nvGrpSpPr>
          <p:grpSpPr bwMode="auto">
            <a:xfrm>
              <a:off x="-1" y="1488"/>
              <a:ext cx="3937" cy="480"/>
              <a:chOff x="-1" y="3264"/>
              <a:chExt cx="3937" cy="480"/>
            </a:xfrm>
          </p:grpSpPr>
          <p:grpSp>
            <p:nvGrpSpPr>
              <p:cNvPr id="35876" name="Group 6"/>
              <p:cNvGrpSpPr>
                <a:grpSpLocks/>
              </p:cNvGrpSpPr>
              <p:nvPr/>
            </p:nvGrpSpPr>
            <p:grpSpPr bwMode="auto">
              <a:xfrm>
                <a:off x="1104" y="3264"/>
                <a:ext cx="2688" cy="480"/>
                <a:chOff x="720" y="3600"/>
                <a:chExt cx="2688" cy="480"/>
              </a:xfrm>
            </p:grpSpPr>
            <p:sp>
              <p:nvSpPr>
                <p:cNvPr id="35879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Pr</a:t>
                  </a:r>
                </a:p>
              </p:txBody>
            </p:sp>
            <p:sp>
              <p:nvSpPr>
                <p:cNvPr id="35880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T</a:t>
                  </a:r>
                </a:p>
              </p:txBody>
            </p:sp>
            <p:sp>
              <p:nvSpPr>
                <p:cNvPr id="35881" name="Rectangle 9"/>
                <p:cNvSpPr>
                  <a:spLocks noChangeArrowheads="1"/>
                </p:cNvSpPr>
                <p:nvPr/>
              </p:nvSpPr>
              <p:spPr bwMode="auto">
                <a:xfrm>
                  <a:off x="2064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M</a:t>
                  </a:r>
                </a:p>
              </p:txBody>
            </p:sp>
            <p:sp>
              <p:nvSpPr>
                <p:cNvPr id="35882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Rr</a:t>
                  </a:r>
                </a:p>
              </p:txBody>
            </p:sp>
            <p:sp>
              <p:nvSpPr>
                <p:cNvPr id="35883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3600"/>
                  <a:ext cx="10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3</a:t>
                  </a:r>
                </a:p>
              </p:txBody>
            </p:sp>
            <p:sp>
              <p:nvSpPr>
                <p:cNvPr id="35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28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  <p:sp>
              <p:nvSpPr>
                <p:cNvPr id="35885" name="Rectangle 13"/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</p:grpSp>
          <p:sp>
            <p:nvSpPr>
              <p:cNvPr id="35877" name="Rectangle 14"/>
              <p:cNvSpPr>
                <a:spLocks noChangeArrowheads="1"/>
              </p:cNvSpPr>
              <p:nvPr/>
            </p:nvSpPr>
            <p:spPr bwMode="auto">
              <a:xfrm>
                <a:off x="3120" y="326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3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（位）</a:t>
                </a:r>
              </a:p>
            </p:txBody>
          </p:sp>
          <p:sp>
            <p:nvSpPr>
              <p:cNvPr id="35878" name="Text Box 15"/>
              <p:cNvSpPr txBox="1">
                <a:spLocks noChangeArrowheads="1"/>
              </p:cNvSpPr>
              <p:nvPr/>
            </p:nvSpPr>
            <p:spPr bwMode="auto">
              <a:xfrm>
                <a:off x="-1" y="3456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latin typeface="宋体" pitchFamily="2" charset="-122"/>
                  </a:rPr>
                  <a:t>AC</a:t>
                </a:r>
                <a:r>
                  <a:rPr lang="zh-CN" altLang="en-US" b="1">
                    <a:latin typeface="宋体" pitchFamily="2" charset="-122"/>
                  </a:rPr>
                  <a:t>字段：</a:t>
                </a:r>
              </a:p>
            </p:txBody>
          </p:sp>
        </p:grpSp>
        <p:grpSp>
          <p:nvGrpSpPr>
            <p:cNvPr id="35850" name="Group 16"/>
            <p:cNvGrpSpPr>
              <a:grpSpLocks/>
            </p:cNvGrpSpPr>
            <p:nvPr/>
          </p:nvGrpSpPr>
          <p:grpSpPr bwMode="auto">
            <a:xfrm>
              <a:off x="42" y="960"/>
              <a:ext cx="5478" cy="493"/>
              <a:chOff x="42" y="3072"/>
              <a:chExt cx="5478" cy="493"/>
            </a:xfrm>
          </p:grpSpPr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FC</a:t>
                </a:r>
              </a:p>
            </p:txBody>
          </p:sp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</a:t>
                </a:r>
              </a:p>
            </p:txBody>
          </p:sp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SA</a:t>
                </a:r>
              </a:p>
            </p:txBody>
          </p:sp>
          <p:sp>
            <p:nvSpPr>
              <p:cNvPr id="35862" name="Rectangle 22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DATA</a:t>
                </a:r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FCS</a:t>
                </a:r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FS</a:t>
                </a:r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  <p:sp>
            <p:nvSpPr>
              <p:cNvPr id="35866" name="Rectangle 2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0—4099 </a:t>
                </a:r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4</a:t>
                </a:r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7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5874" name="Rectangle 34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75" name="Text Box 35"/>
              <p:cNvSpPr txBox="1">
                <a:spLocks noChangeArrowheads="1"/>
              </p:cNvSpPr>
              <p:nvPr/>
            </p:nvSpPr>
            <p:spPr bwMode="auto">
              <a:xfrm>
                <a:off x="42" y="327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信息帧：</a:t>
                </a:r>
              </a:p>
            </p:txBody>
          </p:sp>
        </p:grpSp>
        <p:grpSp>
          <p:nvGrpSpPr>
            <p:cNvPr id="35851" name="Group 36"/>
            <p:cNvGrpSpPr>
              <a:grpSpLocks/>
            </p:cNvGrpSpPr>
            <p:nvPr/>
          </p:nvGrpSpPr>
          <p:grpSpPr bwMode="auto">
            <a:xfrm>
              <a:off x="46" y="480"/>
              <a:ext cx="3122" cy="480"/>
              <a:chOff x="46" y="480"/>
              <a:chExt cx="3122" cy="480"/>
            </a:xfrm>
          </p:grpSpPr>
          <p:sp>
            <p:nvSpPr>
              <p:cNvPr id="35852" name="Rectangle 37"/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5853" name="Rectangle 38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192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1     1     1  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5854" name="Text Box 39"/>
              <p:cNvSpPr txBox="1">
                <a:spLocks noChangeArrowheads="1"/>
              </p:cNvSpPr>
              <p:nvPr/>
            </p:nvSpPr>
            <p:spPr bwMode="auto">
              <a:xfrm>
                <a:off x="46" y="672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令牌帧：</a:t>
                </a:r>
              </a:p>
            </p:txBody>
          </p:sp>
          <p:sp>
            <p:nvSpPr>
              <p:cNvPr id="35855" name="Rectangle 40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5856" name="Rectangle 41"/>
              <p:cNvSpPr>
                <a:spLocks noChangeArrowheads="1"/>
              </p:cNvSpPr>
              <p:nvPr/>
            </p:nvSpPr>
            <p:spPr bwMode="auto">
              <a:xfrm>
                <a:off x="206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</p:grpSp>
      </p:grpSp>
      <p:sp>
        <p:nvSpPr>
          <p:cNvPr id="35843" name="Text Box 42"/>
          <p:cNvSpPr txBox="1">
            <a:spLocks noChangeArrowheads="1"/>
          </p:cNvSpPr>
          <p:nvPr/>
        </p:nvSpPr>
        <p:spPr bwMode="auto">
          <a:xfrm>
            <a:off x="76200" y="3213100"/>
            <a:ext cx="8915400" cy="312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帧字段说明：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★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FC</a:t>
            </a:r>
            <a:r>
              <a:rPr lang="zh-CN" altLang="en-US" b="1" dirty="0" smtClean="0">
                <a:solidFill>
                  <a:srgbClr val="FF0000"/>
                </a:solidFill>
              </a:rPr>
              <a:t>（帧控制字段）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</a:t>
            </a:r>
            <a:r>
              <a:rPr lang="zh-CN" altLang="en-US" b="1" dirty="0"/>
              <a:t>格式为“</a:t>
            </a:r>
            <a:r>
              <a:rPr lang="en-US" altLang="zh-CN" b="1" dirty="0" err="1"/>
              <a:t>FFzzzzzz</a:t>
            </a:r>
            <a:r>
              <a:rPr lang="en-US" altLang="zh-CN" b="1" dirty="0"/>
              <a:t>”</a:t>
            </a:r>
            <a:r>
              <a:rPr lang="zh-CN" altLang="en-US" b="1" dirty="0"/>
              <a:t>，</a:t>
            </a:r>
          </a:p>
          <a:p>
            <a:r>
              <a:rPr lang="zh-CN" altLang="en-US" b="1" dirty="0"/>
              <a:t>     </a:t>
            </a:r>
            <a:r>
              <a:rPr lang="en-US" altLang="zh-CN" b="1" dirty="0"/>
              <a:t>FF</a:t>
            </a:r>
            <a:r>
              <a:rPr lang="zh-CN" altLang="en-US" b="1" dirty="0"/>
              <a:t>：帧种类，</a:t>
            </a:r>
          </a:p>
          <a:p>
            <a:r>
              <a:rPr lang="zh-CN" altLang="en-US" b="1" dirty="0"/>
              <a:t>          </a:t>
            </a:r>
            <a:r>
              <a:rPr lang="en-US" altLang="zh-CN" b="1" dirty="0"/>
              <a:t>FF=00</a:t>
            </a:r>
            <a:r>
              <a:rPr lang="zh-CN" altLang="en-US" b="1" dirty="0"/>
              <a:t>，</a:t>
            </a:r>
            <a:r>
              <a:rPr lang="en-US" altLang="zh-CN" b="1" dirty="0"/>
              <a:t>MAC</a:t>
            </a:r>
            <a:r>
              <a:rPr lang="zh-CN" altLang="en-US" b="1" dirty="0"/>
              <a:t>控制帧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en-US" altLang="zh-CN" b="1" dirty="0" smtClean="0"/>
              <a:t>                 </a:t>
            </a:r>
            <a:r>
              <a:rPr lang="en-US" altLang="zh-CN" b="1" dirty="0" err="1" smtClean="0"/>
              <a:t>zzzzzz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MAC</a:t>
            </a:r>
            <a:r>
              <a:rPr lang="zh-CN" altLang="en-US" b="1" dirty="0" smtClean="0"/>
              <a:t>控制帧类型；</a:t>
            </a:r>
            <a:endParaRPr lang="zh-CN" altLang="en-US" b="1" dirty="0"/>
          </a:p>
          <a:p>
            <a:r>
              <a:rPr lang="zh-CN" altLang="en-US" b="1" dirty="0"/>
              <a:t>          </a:t>
            </a:r>
            <a:r>
              <a:rPr lang="en-US" altLang="zh-CN" b="1" dirty="0"/>
              <a:t>FF=10</a:t>
            </a:r>
            <a:r>
              <a:rPr lang="zh-CN" altLang="en-US" b="1" dirty="0"/>
              <a:t>，管理帧；</a:t>
            </a:r>
          </a:p>
          <a:p>
            <a:r>
              <a:rPr lang="zh-CN" altLang="en-US" b="1" dirty="0"/>
              <a:t>          </a:t>
            </a:r>
            <a:r>
              <a:rPr lang="en-US" altLang="zh-CN" b="1" dirty="0"/>
              <a:t>FF=01</a:t>
            </a:r>
            <a:r>
              <a:rPr lang="zh-CN" altLang="en-US" b="1" dirty="0"/>
              <a:t>，数据帧，数据（</a:t>
            </a:r>
            <a:r>
              <a:rPr lang="en-US" altLang="zh-CN" b="1" dirty="0"/>
              <a:t>LLC</a:t>
            </a:r>
            <a:r>
              <a:rPr lang="zh-CN" altLang="en-US" b="1" dirty="0"/>
              <a:t>帧）存</a:t>
            </a:r>
            <a:r>
              <a:rPr lang="en-US" altLang="zh-CN" b="1" dirty="0"/>
              <a:t>DATA</a:t>
            </a:r>
            <a:r>
              <a:rPr lang="zh-CN" altLang="en-US" b="1" dirty="0" smtClean="0"/>
              <a:t>字段。    </a:t>
            </a:r>
            <a:endParaRPr lang="zh-CN" altLang="en-US" b="1" dirty="0"/>
          </a:p>
        </p:txBody>
      </p:sp>
      <p:sp>
        <p:nvSpPr>
          <p:cNvPr id="35844" name="Text Box 43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35845" name="Text Box 44"/>
          <p:cNvSpPr txBox="1">
            <a:spLocks noChangeArrowheads="1"/>
          </p:cNvSpPr>
          <p:nvPr/>
        </p:nvSpPr>
        <p:spPr bwMode="auto">
          <a:xfrm>
            <a:off x="152400" y="115888"/>
            <a:ext cx="371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令牌环的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帧格式</a:t>
            </a:r>
          </a:p>
        </p:txBody>
      </p:sp>
      <p:sp>
        <p:nvSpPr>
          <p:cNvPr id="1170477" name="Rectangle 4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1588" y="765175"/>
            <a:ext cx="8764588" cy="2362200"/>
            <a:chOff x="-1" y="480"/>
            <a:chExt cx="5521" cy="1488"/>
          </a:xfrm>
        </p:grpSpPr>
        <p:sp>
          <p:nvSpPr>
            <p:cNvPr id="35847" name="Line 3"/>
            <p:cNvSpPr>
              <a:spLocks noChangeShapeType="1"/>
            </p:cNvSpPr>
            <p:nvPr/>
          </p:nvSpPr>
          <p:spPr bwMode="auto">
            <a:xfrm flipV="1">
              <a:off x="1104" y="1440"/>
              <a:ext cx="33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" name="Line 4"/>
            <p:cNvSpPr>
              <a:spLocks noChangeShapeType="1"/>
            </p:cNvSpPr>
            <p:nvPr/>
          </p:nvSpPr>
          <p:spPr bwMode="auto">
            <a:xfrm>
              <a:off x="1776" y="1440"/>
              <a:ext cx="201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-1" y="1488"/>
              <a:ext cx="3937" cy="480"/>
              <a:chOff x="-1" y="3264"/>
              <a:chExt cx="3937" cy="48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104" y="3264"/>
                <a:ext cx="2688" cy="480"/>
                <a:chOff x="720" y="3600"/>
                <a:chExt cx="2688" cy="480"/>
              </a:xfrm>
            </p:grpSpPr>
            <p:sp>
              <p:nvSpPr>
                <p:cNvPr id="35879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Pr</a:t>
                  </a:r>
                </a:p>
              </p:txBody>
            </p:sp>
            <p:sp>
              <p:nvSpPr>
                <p:cNvPr id="35880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T</a:t>
                  </a:r>
                </a:p>
              </p:txBody>
            </p:sp>
            <p:sp>
              <p:nvSpPr>
                <p:cNvPr id="35881" name="Rectangle 9"/>
                <p:cNvSpPr>
                  <a:spLocks noChangeArrowheads="1"/>
                </p:cNvSpPr>
                <p:nvPr/>
              </p:nvSpPr>
              <p:spPr bwMode="auto">
                <a:xfrm>
                  <a:off x="2064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M</a:t>
                  </a:r>
                </a:p>
              </p:txBody>
            </p:sp>
            <p:sp>
              <p:nvSpPr>
                <p:cNvPr id="35882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Rr</a:t>
                  </a:r>
                </a:p>
              </p:txBody>
            </p:sp>
            <p:sp>
              <p:nvSpPr>
                <p:cNvPr id="35883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3600"/>
                  <a:ext cx="10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3</a:t>
                  </a:r>
                </a:p>
              </p:txBody>
            </p:sp>
            <p:sp>
              <p:nvSpPr>
                <p:cNvPr id="35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1728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  <p:sp>
              <p:nvSpPr>
                <p:cNvPr id="35885" name="Rectangle 13"/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</p:grpSp>
          <p:sp>
            <p:nvSpPr>
              <p:cNvPr id="35877" name="Rectangle 14"/>
              <p:cNvSpPr>
                <a:spLocks noChangeArrowheads="1"/>
              </p:cNvSpPr>
              <p:nvPr/>
            </p:nvSpPr>
            <p:spPr bwMode="auto">
              <a:xfrm>
                <a:off x="3120" y="326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3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（位）</a:t>
                </a:r>
              </a:p>
            </p:txBody>
          </p:sp>
          <p:sp>
            <p:nvSpPr>
              <p:cNvPr id="35878" name="Text Box 15"/>
              <p:cNvSpPr txBox="1">
                <a:spLocks noChangeArrowheads="1"/>
              </p:cNvSpPr>
              <p:nvPr/>
            </p:nvSpPr>
            <p:spPr bwMode="auto">
              <a:xfrm>
                <a:off x="-1" y="3456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latin typeface="宋体" pitchFamily="2" charset="-122"/>
                  </a:rPr>
                  <a:t>AC</a:t>
                </a:r>
                <a:r>
                  <a:rPr lang="zh-CN" altLang="en-US" b="1">
                    <a:latin typeface="宋体" pitchFamily="2" charset="-122"/>
                  </a:rPr>
                  <a:t>字段：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42" y="960"/>
              <a:ext cx="5478" cy="493"/>
              <a:chOff x="42" y="3072"/>
              <a:chExt cx="5478" cy="493"/>
            </a:xfrm>
          </p:grpSpPr>
          <p:sp>
            <p:nvSpPr>
              <p:cNvPr id="35857" name="Rectangle 17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 dirty="0">
                    <a:latin typeface="楷体" pitchFamily="18" charset="-122"/>
                    <a:ea typeface="楷体" pitchFamily="18" charset="-122"/>
                  </a:rPr>
                  <a:t>FC</a:t>
                </a:r>
              </a:p>
            </p:txBody>
          </p:sp>
          <p:sp>
            <p:nvSpPr>
              <p:cNvPr id="35860" name="Rectangle 20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DA</a:t>
                </a:r>
              </a:p>
            </p:txBody>
          </p:sp>
          <p:sp>
            <p:nvSpPr>
              <p:cNvPr id="35861" name="Rectangle 2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SA</a:t>
                </a:r>
              </a:p>
            </p:txBody>
          </p:sp>
          <p:sp>
            <p:nvSpPr>
              <p:cNvPr id="35862" name="Rectangle 22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768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DATA</a:t>
                </a:r>
              </a:p>
            </p:txBody>
          </p:sp>
          <p:sp>
            <p:nvSpPr>
              <p:cNvPr id="35863" name="Rectangle 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0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FCS</a:t>
                </a:r>
              </a:p>
            </p:txBody>
          </p:sp>
          <p:sp>
            <p:nvSpPr>
              <p:cNvPr id="35864" name="Rectangle 2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FS</a:t>
                </a:r>
              </a:p>
            </p:txBody>
          </p:sp>
          <p:sp>
            <p:nvSpPr>
              <p:cNvPr id="35865" name="Rectangle 2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  <p:sp>
            <p:nvSpPr>
              <p:cNvPr id="35866" name="Rectangle 2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67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68" name="Rectangle 28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69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5870" name="Rectangle 30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0—4099 </a:t>
                </a:r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4</a:t>
                </a:r>
              </a:p>
            </p:txBody>
          </p:sp>
          <p:sp>
            <p:nvSpPr>
              <p:cNvPr id="35873" name="Rectangle 33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7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5874" name="Rectangle 34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5875" name="Text Box 35"/>
              <p:cNvSpPr txBox="1">
                <a:spLocks noChangeArrowheads="1"/>
              </p:cNvSpPr>
              <p:nvPr/>
            </p:nvSpPr>
            <p:spPr bwMode="auto">
              <a:xfrm>
                <a:off x="42" y="327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信息帧：</a:t>
                </a:r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46" y="480"/>
              <a:ext cx="3122" cy="480"/>
              <a:chOff x="46" y="480"/>
              <a:chExt cx="3122" cy="480"/>
            </a:xfrm>
          </p:grpSpPr>
          <p:sp>
            <p:nvSpPr>
              <p:cNvPr id="35852" name="Rectangle 37"/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5853" name="Rectangle 38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192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1     1     1  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5854" name="Text Box 39"/>
              <p:cNvSpPr txBox="1">
                <a:spLocks noChangeArrowheads="1"/>
              </p:cNvSpPr>
              <p:nvPr/>
            </p:nvSpPr>
            <p:spPr bwMode="auto">
              <a:xfrm>
                <a:off x="46" y="672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令牌帧：</a:t>
                </a:r>
              </a:p>
            </p:txBody>
          </p:sp>
          <p:sp>
            <p:nvSpPr>
              <p:cNvPr id="35855" name="Rectangle 40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5856" name="Rectangle 41"/>
              <p:cNvSpPr>
                <a:spLocks noChangeArrowheads="1"/>
              </p:cNvSpPr>
              <p:nvPr/>
            </p:nvSpPr>
            <p:spPr bwMode="auto">
              <a:xfrm>
                <a:off x="206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</p:grpSp>
      </p:grpSp>
      <p:sp>
        <p:nvSpPr>
          <p:cNvPr id="35843" name="Text Box 42"/>
          <p:cNvSpPr txBox="1">
            <a:spLocks noChangeArrowheads="1"/>
          </p:cNvSpPr>
          <p:nvPr/>
        </p:nvSpPr>
        <p:spPr bwMode="auto">
          <a:xfrm>
            <a:off x="76200" y="3213100"/>
            <a:ext cx="8915400" cy="297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帧字段说明：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★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DA/SA 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宿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源地址，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局部地址（</a:t>
            </a:r>
            <a:r>
              <a:rPr lang="en-US" altLang="zh-CN" b="1" dirty="0" smtClean="0">
                <a:latin typeface="宋体" pitchFamily="2" charset="-122"/>
              </a:rPr>
              <a:t>2B</a:t>
            </a:r>
            <a:r>
              <a:rPr lang="zh-CN" altLang="en-US" b="1" dirty="0" smtClean="0">
                <a:latin typeface="宋体" pitchFamily="2" charset="-122"/>
              </a:rPr>
              <a:t>），由系统管理员分配，内部有效；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全局地址（</a:t>
            </a:r>
            <a:r>
              <a:rPr lang="en-US" altLang="zh-CN" b="1" dirty="0" smtClean="0">
                <a:latin typeface="宋体" pitchFamily="2" charset="-122"/>
              </a:rPr>
              <a:t>6B</a:t>
            </a:r>
            <a:r>
              <a:rPr lang="zh-CN" altLang="en-US" b="1" dirty="0" smtClean="0">
                <a:latin typeface="宋体" pitchFamily="2" charset="-122"/>
              </a:rPr>
              <a:t>），厂商分配，全球唯一。</a:t>
            </a:r>
            <a:endParaRPr lang="zh-CN" altLang="en-US" b="1" dirty="0">
              <a:latin typeface="宋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★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DATA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数据或者控制帧内容；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★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FCS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zh-CN" altLang="en-US" b="1" dirty="0" smtClean="0"/>
              <a:t>“</a:t>
            </a:r>
            <a:r>
              <a:rPr lang="en-US" altLang="zh-CN" b="1" dirty="0" smtClean="0"/>
              <a:t>AC—DATA</a:t>
            </a:r>
            <a:r>
              <a:rPr lang="zh-CN" altLang="en-US" b="1" dirty="0" smtClean="0"/>
              <a:t>”校验字段（循环冗余校验码）。</a:t>
            </a:r>
            <a:endParaRPr lang="zh-CN" altLang="en-US" b="1" dirty="0"/>
          </a:p>
          <a:p>
            <a:r>
              <a:rPr lang="zh-CN" altLang="en-US" b="1" dirty="0" smtClean="0"/>
              <a:t>   </a:t>
            </a:r>
            <a:endParaRPr lang="zh-CN" altLang="en-US" b="1" dirty="0"/>
          </a:p>
        </p:txBody>
      </p:sp>
      <p:sp>
        <p:nvSpPr>
          <p:cNvPr id="35844" name="Text Box 43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35845" name="Text Box 44"/>
          <p:cNvSpPr txBox="1">
            <a:spLocks noChangeArrowheads="1"/>
          </p:cNvSpPr>
          <p:nvPr/>
        </p:nvSpPr>
        <p:spPr bwMode="auto">
          <a:xfrm>
            <a:off x="152400" y="115888"/>
            <a:ext cx="371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令牌环的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帧格式</a:t>
            </a:r>
          </a:p>
        </p:txBody>
      </p:sp>
      <p:sp>
        <p:nvSpPr>
          <p:cNvPr id="1170477" name="Rectangle 4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-1588" y="765175"/>
            <a:ext cx="8764588" cy="2362200"/>
            <a:chOff x="-1" y="480"/>
            <a:chExt cx="5521" cy="1488"/>
          </a:xfrm>
        </p:grpSpPr>
        <p:sp>
          <p:nvSpPr>
            <p:cNvPr id="36871" name="Line 3"/>
            <p:cNvSpPr>
              <a:spLocks noChangeShapeType="1"/>
            </p:cNvSpPr>
            <p:nvPr/>
          </p:nvSpPr>
          <p:spPr bwMode="auto">
            <a:xfrm flipV="1">
              <a:off x="1104" y="1440"/>
              <a:ext cx="33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2" name="Line 4"/>
            <p:cNvSpPr>
              <a:spLocks noChangeShapeType="1"/>
            </p:cNvSpPr>
            <p:nvPr/>
          </p:nvSpPr>
          <p:spPr bwMode="auto">
            <a:xfrm>
              <a:off x="1776" y="1440"/>
              <a:ext cx="2016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873" name="Group 5"/>
            <p:cNvGrpSpPr>
              <a:grpSpLocks/>
            </p:cNvGrpSpPr>
            <p:nvPr/>
          </p:nvGrpSpPr>
          <p:grpSpPr bwMode="auto">
            <a:xfrm>
              <a:off x="-1" y="1488"/>
              <a:ext cx="3937" cy="480"/>
              <a:chOff x="-1" y="3264"/>
              <a:chExt cx="3937" cy="480"/>
            </a:xfrm>
          </p:grpSpPr>
          <p:grpSp>
            <p:nvGrpSpPr>
              <p:cNvPr id="36900" name="Group 6"/>
              <p:cNvGrpSpPr>
                <a:grpSpLocks/>
              </p:cNvGrpSpPr>
              <p:nvPr/>
            </p:nvGrpSpPr>
            <p:grpSpPr bwMode="auto">
              <a:xfrm>
                <a:off x="1104" y="3264"/>
                <a:ext cx="2688" cy="480"/>
                <a:chOff x="720" y="3600"/>
                <a:chExt cx="2688" cy="480"/>
              </a:xfrm>
            </p:grpSpPr>
            <p:sp>
              <p:nvSpPr>
                <p:cNvPr id="36903" name="Rectangle 7"/>
                <p:cNvSpPr>
                  <a:spLocks noChangeArrowheads="1"/>
                </p:cNvSpPr>
                <p:nvPr/>
              </p:nvSpPr>
              <p:spPr bwMode="auto">
                <a:xfrm>
                  <a:off x="72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Pr</a:t>
                  </a:r>
                </a:p>
              </p:txBody>
            </p:sp>
            <p:sp>
              <p:nvSpPr>
                <p:cNvPr id="36904" name="Rectangle 8"/>
                <p:cNvSpPr>
                  <a:spLocks noChangeArrowheads="1"/>
                </p:cNvSpPr>
                <p:nvPr/>
              </p:nvSpPr>
              <p:spPr bwMode="auto">
                <a:xfrm>
                  <a:off x="1728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T</a:t>
                  </a:r>
                </a:p>
              </p:txBody>
            </p:sp>
            <p:sp>
              <p:nvSpPr>
                <p:cNvPr id="36905" name="Rectangle 9"/>
                <p:cNvSpPr>
                  <a:spLocks noChangeArrowheads="1"/>
                </p:cNvSpPr>
                <p:nvPr/>
              </p:nvSpPr>
              <p:spPr bwMode="auto">
                <a:xfrm>
                  <a:off x="2064" y="3840"/>
                  <a:ext cx="336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M</a:t>
                  </a:r>
                </a:p>
              </p:txBody>
            </p:sp>
            <p:sp>
              <p:nvSpPr>
                <p:cNvPr id="36906" name="Rectangle 10"/>
                <p:cNvSpPr>
                  <a:spLocks noChangeArrowheads="1"/>
                </p:cNvSpPr>
                <p:nvPr/>
              </p:nvSpPr>
              <p:spPr bwMode="auto">
                <a:xfrm>
                  <a:off x="2400" y="3840"/>
                  <a:ext cx="1008" cy="240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b="1">
                      <a:latin typeface="楷体" pitchFamily="18" charset="-122"/>
                      <a:ea typeface="楷体" pitchFamily="18" charset="-122"/>
                    </a:rPr>
                    <a:t>Rr</a:t>
                  </a:r>
                </a:p>
              </p:txBody>
            </p:sp>
            <p:sp>
              <p:nvSpPr>
                <p:cNvPr id="36907" name="Rectangle 11"/>
                <p:cNvSpPr>
                  <a:spLocks noChangeArrowheads="1"/>
                </p:cNvSpPr>
                <p:nvPr/>
              </p:nvSpPr>
              <p:spPr bwMode="auto">
                <a:xfrm>
                  <a:off x="720" y="3600"/>
                  <a:ext cx="1008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3</a:t>
                  </a:r>
                </a:p>
              </p:txBody>
            </p:sp>
            <p:sp>
              <p:nvSpPr>
                <p:cNvPr id="36908" name="Rectangle 12"/>
                <p:cNvSpPr>
                  <a:spLocks noChangeArrowheads="1"/>
                </p:cNvSpPr>
                <p:nvPr/>
              </p:nvSpPr>
              <p:spPr bwMode="auto">
                <a:xfrm>
                  <a:off x="1728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  <p:sp>
              <p:nvSpPr>
                <p:cNvPr id="3690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64" y="360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2000" b="1">
                      <a:latin typeface="楷体" pitchFamily="18" charset="-122"/>
                      <a:ea typeface="楷体" pitchFamily="18" charset="-122"/>
                    </a:rPr>
                    <a:t>1</a:t>
                  </a:r>
                </a:p>
              </p:txBody>
            </p:sp>
          </p:grpSp>
          <p:sp>
            <p:nvSpPr>
              <p:cNvPr id="36901" name="Rectangle 14"/>
              <p:cNvSpPr>
                <a:spLocks noChangeArrowheads="1"/>
              </p:cNvSpPr>
              <p:nvPr/>
            </p:nvSpPr>
            <p:spPr bwMode="auto">
              <a:xfrm>
                <a:off x="3120" y="3264"/>
                <a:ext cx="81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3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（位）</a:t>
                </a:r>
              </a:p>
            </p:txBody>
          </p:sp>
          <p:sp>
            <p:nvSpPr>
              <p:cNvPr id="36902" name="Text Box 15"/>
              <p:cNvSpPr txBox="1">
                <a:spLocks noChangeArrowheads="1"/>
              </p:cNvSpPr>
              <p:nvPr/>
            </p:nvSpPr>
            <p:spPr bwMode="auto">
              <a:xfrm>
                <a:off x="-1" y="3456"/>
                <a:ext cx="8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zh-CN" b="1">
                    <a:latin typeface="宋体" pitchFamily="2" charset="-122"/>
                  </a:rPr>
                  <a:t>AC</a:t>
                </a:r>
                <a:r>
                  <a:rPr lang="zh-CN" altLang="en-US" b="1">
                    <a:latin typeface="宋体" pitchFamily="2" charset="-122"/>
                  </a:rPr>
                  <a:t>字段：</a:t>
                </a:r>
              </a:p>
            </p:txBody>
          </p:sp>
        </p:grpSp>
        <p:grpSp>
          <p:nvGrpSpPr>
            <p:cNvPr id="36874" name="Group 16"/>
            <p:cNvGrpSpPr>
              <a:grpSpLocks/>
            </p:cNvGrpSpPr>
            <p:nvPr/>
          </p:nvGrpSpPr>
          <p:grpSpPr bwMode="auto">
            <a:xfrm>
              <a:off x="42" y="960"/>
              <a:ext cx="5478" cy="493"/>
              <a:chOff x="42" y="3072"/>
              <a:chExt cx="5478" cy="493"/>
            </a:xfrm>
          </p:grpSpPr>
          <p:sp>
            <p:nvSpPr>
              <p:cNvPr id="36881" name="Rectangle 17"/>
              <p:cNvSpPr>
                <a:spLocks noChangeArrowheads="1"/>
              </p:cNvSpPr>
              <p:nvPr/>
            </p:nvSpPr>
            <p:spPr bwMode="auto">
              <a:xfrm>
                <a:off x="1104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6882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6883" name="Rectangle 19"/>
              <p:cNvSpPr>
                <a:spLocks noChangeArrowheads="1"/>
              </p:cNvSpPr>
              <p:nvPr/>
            </p:nvSpPr>
            <p:spPr bwMode="auto">
              <a:xfrm>
                <a:off x="1776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</a:t>
                </a:r>
              </a:p>
            </p:txBody>
          </p:sp>
          <p:sp>
            <p:nvSpPr>
              <p:cNvPr id="36884" name="Rectangle 20"/>
              <p:cNvSpPr>
                <a:spLocks noChangeArrowheads="1"/>
              </p:cNvSpPr>
              <p:nvPr/>
            </p:nvSpPr>
            <p:spPr bwMode="auto">
              <a:xfrm>
                <a:off x="211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</a:t>
                </a:r>
              </a:p>
            </p:txBody>
          </p:sp>
          <p:sp>
            <p:nvSpPr>
              <p:cNvPr id="36885" name="Rectangle 2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SA</a:t>
                </a:r>
              </a:p>
            </p:txBody>
          </p:sp>
          <p:sp>
            <p:nvSpPr>
              <p:cNvPr id="36886" name="Rectangle 22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76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DATA</a:t>
                </a:r>
              </a:p>
            </p:txBody>
          </p:sp>
          <p:sp>
            <p:nvSpPr>
              <p:cNvPr id="36887" name="Rectangle 23"/>
              <p:cNvSpPr>
                <a:spLocks noChangeArrowheads="1"/>
              </p:cNvSpPr>
              <p:nvPr/>
            </p:nvSpPr>
            <p:spPr bwMode="auto">
              <a:xfrm>
                <a:off x="3840" y="3312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FCS</a:t>
                </a:r>
              </a:p>
            </p:txBody>
          </p:sp>
          <p:sp>
            <p:nvSpPr>
              <p:cNvPr id="36888" name="Rectangle 2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336" cy="24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solidFill>
                      <a:srgbClr val="FF0000"/>
                    </a:solidFill>
                    <a:latin typeface="楷体" pitchFamily="18" charset="-122"/>
                    <a:ea typeface="楷体" pitchFamily="18" charset="-122"/>
                  </a:rPr>
                  <a:t>FS</a:t>
                </a:r>
              </a:p>
            </p:txBody>
          </p:sp>
          <p:sp>
            <p:nvSpPr>
              <p:cNvPr id="36889" name="Rectangle 25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144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/>
            </p:nvSpPr>
            <p:spPr bwMode="auto">
              <a:xfrm>
                <a:off x="1776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211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2/6</a:t>
                </a:r>
              </a:p>
            </p:txBody>
          </p:sp>
          <p:sp>
            <p:nvSpPr>
              <p:cNvPr id="36895" name="Rectangle 3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8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0—4099 </a:t>
                </a:r>
              </a:p>
            </p:txBody>
          </p:sp>
          <p:sp>
            <p:nvSpPr>
              <p:cNvPr id="36896" name="Rectangle 32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4</a:t>
                </a:r>
              </a:p>
            </p:txBody>
          </p:sp>
          <p:sp>
            <p:nvSpPr>
              <p:cNvPr id="36897" name="Rectangle 33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672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336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</a:t>
                </a:r>
              </a:p>
            </p:txBody>
          </p:sp>
          <p:sp>
            <p:nvSpPr>
              <p:cNvPr id="36899" name="Text Box 35"/>
              <p:cNvSpPr txBox="1">
                <a:spLocks noChangeArrowheads="1"/>
              </p:cNvSpPr>
              <p:nvPr/>
            </p:nvSpPr>
            <p:spPr bwMode="auto">
              <a:xfrm>
                <a:off x="42" y="3277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信息帧：</a:t>
                </a:r>
              </a:p>
            </p:txBody>
          </p:sp>
        </p:grpSp>
        <p:grpSp>
          <p:nvGrpSpPr>
            <p:cNvPr id="36875" name="Group 36"/>
            <p:cNvGrpSpPr>
              <a:grpSpLocks/>
            </p:cNvGrpSpPr>
            <p:nvPr/>
          </p:nvGrpSpPr>
          <p:grpSpPr bwMode="auto">
            <a:xfrm>
              <a:off x="46" y="480"/>
              <a:ext cx="3122" cy="480"/>
              <a:chOff x="46" y="480"/>
              <a:chExt cx="3122" cy="480"/>
            </a:xfrm>
          </p:grpSpPr>
          <p:sp>
            <p:nvSpPr>
              <p:cNvPr id="36876" name="Rectangle 37"/>
              <p:cNvSpPr>
                <a:spLocks noChangeArrowheads="1"/>
              </p:cNvSpPr>
              <p:nvPr/>
            </p:nvSpPr>
            <p:spPr bwMode="auto">
              <a:xfrm>
                <a:off x="110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SD</a:t>
                </a:r>
              </a:p>
            </p:txBody>
          </p:sp>
          <p:sp>
            <p:nvSpPr>
              <p:cNvPr id="36877" name="Rectangle 38"/>
              <p:cNvSpPr>
                <a:spLocks noChangeArrowheads="1"/>
              </p:cNvSpPr>
              <p:nvPr/>
            </p:nvSpPr>
            <p:spPr bwMode="auto">
              <a:xfrm>
                <a:off x="1248" y="480"/>
                <a:ext cx="192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altLang="zh-CN" sz="2000" b="1">
                    <a:latin typeface="楷体" pitchFamily="18" charset="-122"/>
                    <a:ea typeface="楷体" pitchFamily="18" charset="-122"/>
                  </a:rPr>
                  <a:t>1     1     1   </a:t>
                </a:r>
                <a:r>
                  <a:rPr lang="zh-CN" altLang="en-US" sz="2000" b="1">
                    <a:latin typeface="楷体" pitchFamily="18" charset="-122"/>
                    <a:ea typeface="楷体" pitchFamily="18" charset="-122"/>
                  </a:rPr>
                  <a:t>（字节）</a:t>
                </a:r>
              </a:p>
            </p:txBody>
          </p:sp>
          <p:sp>
            <p:nvSpPr>
              <p:cNvPr id="36878" name="Text Box 39"/>
              <p:cNvSpPr txBox="1">
                <a:spLocks noChangeArrowheads="1"/>
              </p:cNvSpPr>
              <p:nvPr/>
            </p:nvSpPr>
            <p:spPr bwMode="auto">
              <a:xfrm>
                <a:off x="46" y="672"/>
                <a:ext cx="88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zh-CN" altLang="en-US" b="1">
                    <a:latin typeface="宋体" pitchFamily="2" charset="-122"/>
                  </a:rPr>
                  <a:t>令牌帧：</a:t>
                </a:r>
              </a:p>
            </p:txBody>
          </p:sp>
          <p:sp>
            <p:nvSpPr>
              <p:cNvPr id="36879" name="Rectangle 40"/>
              <p:cNvSpPr>
                <a:spLocks noChangeArrowheads="1"/>
              </p:cNvSpPr>
              <p:nvPr/>
            </p:nvSpPr>
            <p:spPr bwMode="auto">
              <a:xfrm>
                <a:off x="158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AC</a:t>
                </a:r>
              </a:p>
            </p:txBody>
          </p:sp>
          <p:sp>
            <p:nvSpPr>
              <p:cNvPr id="36880" name="Rectangle 41"/>
              <p:cNvSpPr>
                <a:spLocks noChangeArrowheads="1"/>
              </p:cNvSpPr>
              <p:nvPr/>
            </p:nvSpPr>
            <p:spPr bwMode="auto">
              <a:xfrm>
                <a:off x="2064" y="720"/>
                <a:ext cx="480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b="1">
                    <a:latin typeface="楷体" pitchFamily="18" charset="-122"/>
                    <a:ea typeface="楷体" pitchFamily="18" charset="-122"/>
                  </a:rPr>
                  <a:t>ED</a:t>
                </a:r>
              </a:p>
            </p:txBody>
          </p:sp>
        </p:grpSp>
      </p:grpSp>
      <p:sp>
        <p:nvSpPr>
          <p:cNvPr id="36867" name="Text Box 42"/>
          <p:cNvSpPr txBox="1">
            <a:spLocks noChangeArrowheads="1"/>
          </p:cNvSpPr>
          <p:nvPr/>
        </p:nvSpPr>
        <p:spPr bwMode="auto">
          <a:xfrm>
            <a:off x="76200" y="3213100"/>
            <a:ext cx="8915400" cy="349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帧字段说明：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★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状态标志（</a:t>
            </a:r>
            <a:r>
              <a:rPr lang="en-US" altLang="zh-CN" b="1" dirty="0">
                <a:solidFill>
                  <a:srgbClr val="FF0000"/>
                </a:solidFill>
              </a:rPr>
              <a:t>FS</a:t>
            </a:r>
            <a:r>
              <a:rPr lang="zh-CN" altLang="en-US" b="1" dirty="0">
                <a:solidFill>
                  <a:srgbClr val="FF0000"/>
                </a:solidFill>
              </a:rPr>
              <a:t>）：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</a:t>
            </a:r>
            <a:r>
              <a:rPr lang="zh-CN" altLang="en-US" b="1" dirty="0"/>
              <a:t>格式为“</a:t>
            </a:r>
            <a:r>
              <a:rPr lang="en-US" altLang="zh-CN" b="1" dirty="0" err="1"/>
              <a:t>ACxxXXXX</a:t>
            </a:r>
            <a:r>
              <a:rPr lang="en-US" altLang="zh-CN" b="1" dirty="0"/>
              <a:t>”</a:t>
            </a:r>
            <a:r>
              <a:rPr lang="zh-CN" altLang="en-US" b="1" dirty="0"/>
              <a:t>，帧收取状况，</a:t>
            </a:r>
          </a:p>
          <a:p>
            <a:r>
              <a:rPr lang="zh-CN" altLang="en-US" b="1" dirty="0"/>
              <a:t>          </a:t>
            </a:r>
            <a:r>
              <a:rPr lang="en-US" altLang="zh-CN" b="1" dirty="0"/>
              <a:t>A</a:t>
            </a:r>
            <a:r>
              <a:rPr lang="zh-CN" altLang="en-US" b="1" dirty="0"/>
              <a:t>：地址确认位，发方复位，收方置位，帧宿地址正确；</a:t>
            </a:r>
          </a:p>
          <a:p>
            <a:r>
              <a:rPr lang="zh-CN" altLang="en-US" b="1" dirty="0"/>
              <a:t>          </a:t>
            </a:r>
            <a:r>
              <a:rPr lang="en-US" altLang="zh-CN" b="1" dirty="0"/>
              <a:t>C</a:t>
            </a:r>
            <a:r>
              <a:rPr lang="zh-CN" altLang="en-US" b="1" dirty="0"/>
              <a:t>：信息复制位，发方复位，收方置位，帧已被正确复制；</a:t>
            </a:r>
          </a:p>
          <a:p>
            <a:r>
              <a:rPr lang="zh-CN" altLang="en-US" b="1" dirty="0"/>
              <a:t>         </a:t>
            </a:r>
            <a:r>
              <a:rPr lang="en-US" altLang="zh-CN" b="1" dirty="0"/>
              <a:t>xx</a:t>
            </a:r>
            <a:r>
              <a:rPr lang="zh-CN" altLang="en-US" b="1" dirty="0"/>
              <a:t>：保留未用（暂取“</a:t>
            </a:r>
            <a:r>
              <a:rPr lang="en-US" altLang="zh-CN" b="1" dirty="0"/>
              <a:t>00”</a:t>
            </a:r>
            <a:r>
              <a:rPr lang="zh-CN" altLang="en-US" b="1" dirty="0"/>
              <a:t>）；</a:t>
            </a:r>
          </a:p>
          <a:p>
            <a:r>
              <a:rPr lang="zh-CN" altLang="en-US" b="1" dirty="0"/>
              <a:t>         </a:t>
            </a:r>
            <a:r>
              <a:rPr lang="en-US" altLang="zh-CN" b="1" dirty="0"/>
              <a:t>XXXX</a:t>
            </a:r>
            <a:r>
              <a:rPr lang="zh-CN" altLang="en-US" b="1" dirty="0"/>
              <a:t>：可纠</a:t>
            </a:r>
            <a:r>
              <a:rPr lang="en-US" altLang="zh-CN" b="1" dirty="0"/>
              <a:t>1</a:t>
            </a:r>
            <a:r>
              <a:rPr lang="zh-CN" altLang="en-US" b="1" dirty="0"/>
              <a:t>位错的</a:t>
            </a:r>
            <a:r>
              <a:rPr lang="zh-CN" altLang="en-US" b="1" dirty="0">
                <a:solidFill>
                  <a:srgbClr val="FF0000"/>
                </a:solidFill>
              </a:rPr>
              <a:t>正反码</a:t>
            </a:r>
            <a:r>
              <a:rPr lang="zh-CN" altLang="en-US" b="1" dirty="0"/>
              <a:t>校验字段；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</a:t>
            </a:r>
            <a:r>
              <a:rPr lang="en-US" altLang="zh-CN" b="1" dirty="0" smtClean="0"/>
              <a:t>AC00</a:t>
            </a:r>
            <a:r>
              <a:rPr lang="zh-CN" altLang="en-US" b="1" dirty="0" smtClean="0"/>
              <a:t>中</a:t>
            </a:r>
            <a:r>
              <a:rPr lang="zh-CN" altLang="en-US" b="1" dirty="0">
                <a:solidFill>
                  <a:srgbClr val="FF0000"/>
                </a:solidFill>
              </a:rPr>
              <a:t>奇数</a:t>
            </a:r>
            <a:r>
              <a:rPr lang="zh-CN" altLang="en-US" b="1" dirty="0"/>
              <a:t>个‘</a:t>
            </a:r>
            <a:r>
              <a:rPr lang="en-US" altLang="zh-CN" b="1" dirty="0"/>
              <a:t>1’</a:t>
            </a:r>
            <a:r>
              <a:rPr lang="zh-CN" altLang="en-US" b="1" dirty="0"/>
              <a:t>，校验字段 </a:t>
            </a:r>
            <a:r>
              <a:rPr lang="en-US" altLang="zh-CN" b="1" dirty="0"/>
              <a:t>= </a:t>
            </a:r>
            <a:r>
              <a:rPr lang="zh-CN" altLang="en-US" b="1" dirty="0"/>
              <a:t>信息字段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    </a:t>
            </a:r>
            <a:r>
              <a:rPr lang="zh-CN" altLang="en-US" b="1" dirty="0">
                <a:solidFill>
                  <a:srgbClr val="FF0000"/>
                </a:solidFill>
              </a:rPr>
              <a:t>偶数</a:t>
            </a:r>
            <a:r>
              <a:rPr lang="zh-CN" altLang="en-US" b="1" dirty="0"/>
              <a:t>个‘</a:t>
            </a:r>
            <a:r>
              <a:rPr lang="en-US" altLang="zh-CN" b="1" dirty="0"/>
              <a:t>1’</a:t>
            </a:r>
            <a:r>
              <a:rPr lang="zh-CN" altLang="en-US" b="1" dirty="0"/>
              <a:t>，校验字段 </a:t>
            </a:r>
            <a:r>
              <a:rPr lang="en-US" altLang="zh-CN" b="1" dirty="0"/>
              <a:t>= </a:t>
            </a:r>
            <a:r>
              <a:rPr lang="zh-CN" altLang="en-US" b="1" dirty="0"/>
              <a:t>信息字段的反码</a:t>
            </a:r>
          </a:p>
        </p:txBody>
      </p:sp>
      <p:sp>
        <p:nvSpPr>
          <p:cNvPr id="36868" name="Text Box 43"/>
          <p:cNvSpPr txBox="1">
            <a:spLocks noChangeArrowheads="1"/>
          </p:cNvSpPr>
          <p:nvPr/>
        </p:nvSpPr>
        <p:spPr bwMode="auto">
          <a:xfrm>
            <a:off x="8604250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36869" name="Text Box 44"/>
          <p:cNvSpPr txBox="1">
            <a:spLocks noChangeArrowheads="1"/>
          </p:cNvSpPr>
          <p:nvPr/>
        </p:nvSpPr>
        <p:spPr bwMode="auto">
          <a:xfrm>
            <a:off x="152400" y="115888"/>
            <a:ext cx="3711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2</a:t>
            </a:r>
            <a:r>
              <a:rPr lang="zh-CN" altLang="en-US" b="1">
                <a:latin typeface="宋体" pitchFamily="2" charset="-122"/>
              </a:rPr>
              <a:t>） 令牌环的</a:t>
            </a:r>
            <a:r>
              <a:rPr lang="en-US" altLang="zh-CN" b="1">
                <a:latin typeface="宋体" pitchFamily="2" charset="-122"/>
              </a:rPr>
              <a:t>MAC</a:t>
            </a:r>
            <a:r>
              <a:rPr lang="zh-CN" altLang="en-US" b="1">
                <a:latin typeface="宋体" pitchFamily="2" charset="-122"/>
              </a:rPr>
              <a:t>帧格式</a:t>
            </a:r>
          </a:p>
        </p:txBody>
      </p:sp>
      <p:sp>
        <p:nvSpPr>
          <p:cNvPr id="1171501" name="Rectangle 4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6392</TotalTime>
  <Words>5074</Words>
  <Application>Microsoft Office PowerPoint</Application>
  <PresentationFormat>全屏显示(4:3)</PresentationFormat>
  <Paragraphs>970</Paragraphs>
  <Slides>39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166</cp:revision>
  <dcterms:created xsi:type="dcterms:W3CDTF">2005-02-22T02:46:21Z</dcterms:created>
  <dcterms:modified xsi:type="dcterms:W3CDTF">2020-03-23T15:17:22Z</dcterms:modified>
</cp:coreProperties>
</file>