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278" r:id="rId2"/>
    <p:sldId id="1279" r:id="rId3"/>
    <p:sldId id="1280" r:id="rId4"/>
    <p:sldId id="1281" r:id="rId5"/>
    <p:sldId id="1282" r:id="rId6"/>
    <p:sldId id="1283" r:id="rId7"/>
    <p:sldId id="1284" r:id="rId8"/>
    <p:sldId id="1285" r:id="rId9"/>
    <p:sldId id="1286" r:id="rId10"/>
    <p:sldId id="1287" r:id="rId11"/>
    <p:sldId id="1288" r:id="rId12"/>
    <p:sldId id="1289" r:id="rId13"/>
    <p:sldId id="1290" r:id="rId14"/>
    <p:sldId id="1291" r:id="rId15"/>
    <p:sldId id="1292" r:id="rId16"/>
    <p:sldId id="1293" r:id="rId17"/>
    <p:sldId id="1294" r:id="rId18"/>
    <p:sldId id="1296" r:id="rId19"/>
    <p:sldId id="1297" r:id="rId20"/>
    <p:sldId id="1298" r:id="rId21"/>
    <p:sldId id="1299" r:id="rId22"/>
    <p:sldId id="1300" r:id="rId23"/>
    <p:sldId id="1301" r:id="rId24"/>
    <p:sldId id="1302" r:id="rId25"/>
    <p:sldId id="1303" r:id="rId26"/>
    <p:sldId id="1247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CCFF"/>
    <a:srgbClr val="FFCCFF"/>
    <a:srgbClr val="FFFF00"/>
    <a:srgbClr val="FF66FF"/>
    <a:srgbClr val="FFFF99"/>
    <a:srgbClr val="CCE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527" autoAdjust="0"/>
  </p:normalViewPr>
  <p:slideViewPr>
    <p:cSldViewPr>
      <p:cViewPr varScale="1">
        <p:scale>
          <a:sx n="90" d="100"/>
          <a:sy n="90" d="100"/>
        </p:scale>
        <p:origin x="-801" y="-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E0BCFC-70D8-43BC-86F6-E033D3545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66A37-EF1A-44F9-90BF-7F4407F33C6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A75ED-0552-48DE-B189-75D930DFE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B3152-B611-4308-A49A-C4D9E037C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53EA1-EE13-4F11-847C-5D7A31E3E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6454A-79F5-4C0C-AABA-60CD29CE2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14298-9DB7-4615-BDFA-AD3FC9671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73F8D-F447-43AF-A60E-5E7A9F720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F797A-F5D8-4DFC-AD28-05A251A82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EEE0-6562-45EB-8151-94194A274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D7141-94B1-4BCE-872A-712BE604B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73725-968E-46D2-B4E4-3A7697F89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FB1FD-95DD-4591-8CD5-E971C98708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A261E-8815-47C2-9DE1-9240E4A9DA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5EC063D-5FA8-431F-A67B-270961E08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003800" y="2565400"/>
            <a:ext cx="3995738" cy="40354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无线通信：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、结点使用天线（无线网卡），通过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共享特定频率</a:t>
            </a:r>
            <a:r>
              <a:rPr lang="zh-CN" altLang="en-US" b="1">
                <a:latin typeface="宋体" pitchFamily="2" charset="-122"/>
              </a:rPr>
              <a:t>（无线信道）收发数据；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Arial" pitchFamily="34" charset="0"/>
              </a:rPr>
              <a:t>2</a:t>
            </a:r>
            <a:r>
              <a:rPr lang="zh-CN" altLang="en-US" b="1">
                <a:latin typeface="Arial" pitchFamily="34" charset="0"/>
              </a:rPr>
              <a:t>、无线信号向四面扩散，信号覆盖区域内的结点都可接收信号；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Arial" pitchFamily="34" charset="0"/>
              </a:rPr>
              <a:t>3</a:t>
            </a:r>
            <a:r>
              <a:rPr lang="zh-CN" altLang="en-US" b="1">
                <a:latin typeface="Arial" pitchFamily="34" charset="0"/>
              </a:rPr>
              <a:t>、满足无法布线环境下的计算机通信；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Arial" pitchFamily="34" charset="0"/>
              </a:rPr>
              <a:t>4</a:t>
            </a:r>
            <a:r>
              <a:rPr lang="zh-CN" altLang="en-US" b="1">
                <a:latin typeface="Arial" pitchFamily="34" charset="0"/>
              </a:rPr>
              <a:t>、支持结点移动。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712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802.11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8572528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</a:t>
            </a:r>
            <a:endParaRPr lang="en-US" altLang="zh-CN" dirty="0"/>
          </a:p>
        </p:txBody>
      </p:sp>
      <p:grpSp>
        <p:nvGrpSpPr>
          <p:cNvPr id="54278" name="Group 6"/>
          <p:cNvGrpSpPr>
            <a:grpSpLocks/>
          </p:cNvGrpSpPr>
          <p:nvPr/>
        </p:nvGrpSpPr>
        <p:grpSpPr bwMode="auto">
          <a:xfrm>
            <a:off x="250825" y="2924175"/>
            <a:ext cx="4495800" cy="2819400"/>
            <a:chOff x="1344" y="2208"/>
            <a:chExt cx="2832" cy="1776"/>
          </a:xfrm>
        </p:grpSpPr>
        <p:sp>
          <p:nvSpPr>
            <p:cNvPr id="54280" name="Rectangle 7"/>
            <p:cNvSpPr>
              <a:spLocks noChangeArrowheads="1"/>
            </p:cNvSpPr>
            <p:nvPr/>
          </p:nvSpPr>
          <p:spPr bwMode="auto">
            <a:xfrm>
              <a:off x="1344" y="288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Rectangle 8"/>
            <p:cNvSpPr>
              <a:spLocks noChangeArrowheads="1"/>
            </p:cNvSpPr>
            <p:nvPr/>
          </p:nvSpPr>
          <p:spPr bwMode="auto">
            <a:xfrm>
              <a:off x="2304" y="3120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4282" name="Picture 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44" y="2784"/>
              <a:ext cx="280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54283" name="Picture 1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8" y="2794"/>
              <a:ext cx="208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648" y="287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4285" name="Picture 1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2" y="2784"/>
              <a:ext cx="208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pSp>
          <p:nvGrpSpPr>
            <p:cNvPr id="54286" name="Group 13"/>
            <p:cNvGrpSpPr>
              <a:grpSpLocks/>
            </p:cNvGrpSpPr>
            <p:nvPr/>
          </p:nvGrpSpPr>
          <p:grpSpPr bwMode="auto">
            <a:xfrm>
              <a:off x="1680" y="2640"/>
              <a:ext cx="192" cy="288"/>
              <a:chOff x="1680" y="2256"/>
              <a:chExt cx="192" cy="288"/>
            </a:xfrm>
          </p:grpSpPr>
          <p:sp>
            <p:nvSpPr>
              <p:cNvPr id="54325" name="Line 14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6" name="Line 15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7" name="Line 16"/>
              <p:cNvSpPr>
                <a:spLocks noChangeShapeType="1"/>
              </p:cNvSpPr>
              <p:nvPr/>
            </p:nvSpPr>
            <p:spPr bwMode="auto">
              <a:xfrm flipV="1">
                <a:off x="1728" y="2256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287" name="Group 17"/>
            <p:cNvGrpSpPr>
              <a:grpSpLocks/>
            </p:cNvGrpSpPr>
            <p:nvPr/>
          </p:nvGrpSpPr>
          <p:grpSpPr bwMode="auto">
            <a:xfrm>
              <a:off x="3936" y="2640"/>
              <a:ext cx="192" cy="288"/>
              <a:chOff x="3936" y="2256"/>
              <a:chExt cx="192" cy="288"/>
            </a:xfrm>
          </p:grpSpPr>
          <p:sp>
            <p:nvSpPr>
              <p:cNvPr id="54322" name="Line 18"/>
              <p:cNvSpPr>
                <a:spLocks noChangeShapeType="1"/>
              </p:cNvSpPr>
              <p:nvPr/>
            </p:nvSpPr>
            <p:spPr bwMode="auto">
              <a:xfrm>
                <a:off x="4032" y="23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3" name="Line 19"/>
              <p:cNvSpPr>
                <a:spLocks noChangeShapeType="1"/>
              </p:cNvSpPr>
              <p:nvPr/>
            </p:nvSpPr>
            <p:spPr bwMode="auto">
              <a:xfrm>
                <a:off x="3936" y="2256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4" name="Line 20"/>
              <p:cNvSpPr>
                <a:spLocks noChangeShapeType="1"/>
              </p:cNvSpPr>
              <p:nvPr/>
            </p:nvSpPr>
            <p:spPr bwMode="auto">
              <a:xfrm flipV="1">
                <a:off x="3984" y="2256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88" name="Freeform 21"/>
            <p:cNvSpPr>
              <a:spLocks/>
            </p:cNvSpPr>
            <p:nvPr/>
          </p:nvSpPr>
          <p:spPr bwMode="auto">
            <a:xfrm>
              <a:off x="1728" y="3744"/>
              <a:ext cx="384" cy="240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  <a:gd name="T6" fmla="*/ 384 w 384"/>
                <a:gd name="T7" fmla="*/ 144 h 240"/>
                <a:gd name="T8" fmla="*/ 0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  <a:lnTo>
                    <a:pt x="38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4289" name="Picture 2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3658"/>
              <a:ext cx="208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pSp>
          <p:nvGrpSpPr>
            <p:cNvPr id="54290" name="Group 23"/>
            <p:cNvGrpSpPr>
              <a:grpSpLocks/>
            </p:cNvGrpSpPr>
            <p:nvPr/>
          </p:nvGrpSpPr>
          <p:grpSpPr bwMode="auto">
            <a:xfrm>
              <a:off x="1872" y="3552"/>
              <a:ext cx="192" cy="288"/>
              <a:chOff x="1872" y="3168"/>
              <a:chExt cx="192" cy="288"/>
            </a:xfrm>
          </p:grpSpPr>
          <p:sp>
            <p:nvSpPr>
              <p:cNvPr id="54319" name="Line 24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0" name="Line 25"/>
              <p:cNvSpPr>
                <a:spLocks noChangeShapeType="1"/>
              </p:cNvSpPr>
              <p:nvPr/>
            </p:nvSpPr>
            <p:spPr bwMode="auto">
              <a:xfrm>
                <a:off x="1872" y="316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1" name="Line 26"/>
              <p:cNvSpPr>
                <a:spLocks noChangeShapeType="1"/>
              </p:cNvSpPr>
              <p:nvPr/>
            </p:nvSpPr>
            <p:spPr bwMode="auto">
              <a:xfrm flipV="1">
                <a:off x="1920" y="316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1" name="Freeform 27"/>
            <p:cNvSpPr>
              <a:spLocks/>
            </p:cNvSpPr>
            <p:nvPr/>
          </p:nvSpPr>
          <p:spPr bwMode="auto">
            <a:xfrm>
              <a:off x="3360" y="3744"/>
              <a:ext cx="384" cy="240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  <a:gd name="T6" fmla="*/ 384 w 384"/>
                <a:gd name="T7" fmla="*/ 144 h 240"/>
                <a:gd name="T8" fmla="*/ 0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  <a:lnTo>
                    <a:pt x="38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4292" name="Picture 2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0" y="3658"/>
              <a:ext cx="208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pSp>
          <p:nvGrpSpPr>
            <p:cNvPr id="54293" name="Group 29"/>
            <p:cNvGrpSpPr>
              <a:grpSpLocks/>
            </p:cNvGrpSpPr>
            <p:nvPr/>
          </p:nvGrpSpPr>
          <p:grpSpPr bwMode="auto">
            <a:xfrm>
              <a:off x="3504" y="3552"/>
              <a:ext cx="192" cy="288"/>
              <a:chOff x="3504" y="3168"/>
              <a:chExt cx="192" cy="288"/>
            </a:xfrm>
          </p:grpSpPr>
          <p:sp>
            <p:nvSpPr>
              <p:cNvPr id="54316" name="Line 30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7" name="Line 31"/>
              <p:cNvSpPr>
                <a:spLocks noChangeShapeType="1"/>
              </p:cNvSpPr>
              <p:nvPr/>
            </p:nvSpPr>
            <p:spPr bwMode="auto">
              <a:xfrm>
                <a:off x="3504" y="316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8" name="Line 32"/>
              <p:cNvSpPr>
                <a:spLocks noChangeShapeType="1"/>
              </p:cNvSpPr>
              <p:nvPr/>
            </p:nvSpPr>
            <p:spPr bwMode="auto">
              <a:xfrm flipV="1">
                <a:off x="3552" y="316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294" name="Group 33"/>
            <p:cNvGrpSpPr>
              <a:grpSpLocks/>
            </p:cNvGrpSpPr>
            <p:nvPr/>
          </p:nvGrpSpPr>
          <p:grpSpPr bwMode="auto">
            <a:xfrm>
              <a:off x="2496" y="2832"/>
              <a:ext cx="192" cy="288"/>
              <a:chOff x="2496" y="2448"/>
              <a:chExt cx="192" cy="288"/>
            </a:xfrm>
          </p:grpSpPr>
          <p:sp>
            <p:nvSpPr>
              <p:cNvPr id="54313" name="Line 34"/>
              <p:cNvSpPr>
                <a:spLocks noChangeShapeType="1"/>
              </p:cNvSpPr>
              <p:nvPr/>
            </p:nvSpPr>
            <p:spPr bwMode="auto">
              <a:xfrm>
                <a:off x="2592" y="249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4" name="Line 35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5" name="Line 36"/>
              <p:cNvSpPr>
                <a:spLocks noChangeShapeType="1"/>
              </p:cNvSpPr>
              <p:nvPr/>
            </p:nvSpPr>
            <p:spPr bwMode="auto">
              <a:xfrm flipV="1">
                <a:off x="2544" y="2448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5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624" cy="14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38"/>
            <p:cNvSpPr>
              <a:spLocks noChangeShapeType="1"/>
            </p:cNvSpPr>
            <p:nvPr/>
          </p:nvSpPr>
          <p:spPr bwMode="auto">
            <a:xfrm flipV="1">
              <a:off x="1968" y="2928"/>
              <a:ext cx="576" cy="62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Line 39"/>
            <p:cNvSpPr>
              <a:spLocks noChangeShapeType="1"/>
            </p:cNvSpPr>
            <p:nvPr/>
          </p:nvSpPr>
          <p:spPr bwMode="auto">
            <a:xfrm flipH="1" flipV="1">
              <a:off x="2688" y="2976"/>
              <a:ext cx="912" cy="576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Line 40"/>
            <p:cNvSpPr>
              <a:spLocks noChangeShapeType="1"/>
            </p:cNvSpPr>
            <p:nvPr/>
          </p:nvSpPr>
          <p:spPr bwMode="auto">
            <a:xfrm flipH="1">
              <a:off x="2784" y="2736"/>
              <a:ext cx="1200" cy="14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41"/>
            <p:cNvSpPr>
              <a:spLocks noChangeShapeType="1"/>
            </p:cNvSpPr>
            <p:nvPr/>
          </p:nvSpPr>
          <p:spPr bwMode="auto">
            <a:xfrm flipH="1" flipV="1">
              <a:off x="1872" y="2592"/>
              <a:ext cx="62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Line 42"/>
            <p:cNvSpPr>
              <a:spLocks noChangeShapeType="1"/>
            </p:cNvSpPr>
            <p:nvPr/>
          </p:nvSpPr>
          <p:spPr bwMode="auto">
            <a:xfrm flipV="1">
              <a:off x="2640" y="2592"/>
              <a:ext cx="1200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1" name="Line 43"/>
            <p:cNvSpPr>
              <a:spLocks noChangeShapeType="1"/>
            </p:cNvSpPr>
            <p:nvPr/>
          </p:nvSpPr>
          <p:spPr bwMode="auto">
            <a:xfrm flipH="1">
              <a:off x="1872" y="2928"/>
              <a:ext cx="528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Line 44"/>
            <p:cNvSpPr>
              <a:spLocks noChangeShapeType="1"/>
            </p:cNvSpPr>
            <p:nvPr/>
          </p:nvSpPr>
          <p:spPr bwMode="auto">
            <a:xfrm>
              <a:off x="2640" y="3024"/>
              <a:ext cx="816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3" name="Text Box 45"/>
            <p:cNvSpPr txBox="1">
              <a:spLocks noChangeArrowheads="1"/>
            </p:cNvSpPr>
            <p:nvPr/>
          </p:nvSpPr>
          <p:spPr bwMode="auto">
            <a:xfrm>
              <a:off x="2394" y="22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出境</a:t>
              </a:r>
            </a:p>
          </p:txBody>
        </p:sp>
        <p:sp>
          <p:nvSpPr>
            <p:cNvPr id="54304" name="Text Box 46"/>
            <p:cNvSpPr txBox="1">
              <a:spLocks noChangeArrowheads="1"/>
            </p:cNvSpPr>
            <p:nvPr/>
          </p:nvSpPr>
          <p:spPr bwMode="auto">
            <a:xfrm>
              <a:off x="2448" y="360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9933FF"/>
                  </a:solidFill>
                </a:rPr>
                <a:t>入境</a:t>
              </a:r>
            </a:p>
          </p:txBody>
        </p:sp>
        <p:sp>
          <p:nvSpPr>
            <p:cNvPr id="54305" name="Line 47"/>
            <p:cNvSpPr>
              <a:spLocks noChangeShapeType="1"/>
            </p:cNvSpPr>
            <p:nvPr/>
          </p:nvSpPr>
          <p:spPr bwMode="auto">
            <a:xfrm flipH="1" flipV="1">
              <a:off x="2208" y="3408"/>
              <a:ext cx="336" cy="192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Line 48"/>
            <p:cNvSpPr>
              <a:spLocks noChangeShapeType="1"/>
            </p:cNvSpPr>
            <p:nvPr/>
          </p:nvSpPr>
          <p:spPr bwMode="auto">
            <a:xfrm flipV="1">
              <a:off x="2688" y="3312"/>
              <a:ext cx="480" cy="336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Line 49"/>
            <p:cNvSpPr>
              <a:spLocks noChangeShapeType="1"/>
            </p:cNvSpPr>
            <p:nvPr/>
          </p:nvSpPr>
          <p:spPr bwMode="auto">
            <a:xfrm flipV="1">
              <a:off x="2640" y="2880"/>
              <a:ext cx="528" cy="768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Line 50"/>
            <p:cNvSpPr>
              <a:spLocks noChangeShapeType="1"/>
            </p:cNvSpPr>
            <p:nvPr/>
          </p:nvSpPr>
          <p:spPr bwMode="auto">
            <a:xfrm flipH="1" flipV="1">
              <a:off x="2064" y="2784"/>
              <a:ext cx="528" cy="816"/>
            </a:xfrm>
            <a:prstGeom prst="line">
              <a:avLst/>
            </a:prstGeom>
            <a:noFill/>
            <a:ln w="9525">
              <a:solidFill>
                <a:srgbClr val="99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9" name="Line 51"/>
            <p:cNvSpPr>
              <a:spLocks noChangeShapeType="1"/>
            </p:cNvSpPr>
            <p:nvPr/>
          </p:nvSpPr>
          <p:spPr bwMode="auto">
            <a:xfrm flipH="1">
              <a:off x="2256" y="2448"/>
              <a:ext cx="24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0" name="Line 52"/>
            <p:cNvSpPr>
              <a:spLocks noChangeShapeType="1"/>
            </p:cNvSpPr>
            <p:nvPr/>
          </p:nvSpPr>
          <p:spPr bwMode="auto">
            <a:xfrm>
              <a:off x="2736" y="2400"/>
              <a:ext cx="384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1" name="Line 53"/>
            <p:cNvSpPr>
              <a:spLocks noChangeShapeType="1"/>
            </p:cNvSpPr>
            <p:nvPr/>
          </p:nvSpPr>
          <p:spPr bwMode="auto">
            <a:xfrm flipH="1">
              <a:off x="2064" y="2448"/>
              <a:ext cx="528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Line 54"/>
            <p:cNvSpPr>
              <a:spLocks noChangeShapeType="1"/>
            </p:cNvSpPr>
            <p:nvPr/>
          </p:nvSpPr>
          <p:spPr bwMode="auto">
            <a:xfrm>
              <a:off x="2736" y="2448"/>
              <a:ext cx="336" cy="8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79" name="Text Box 55"/>
          <p:cNvSpPr txBox="1">
            <a:spLocks noChangeArrowheads="1"/>
          </p:cNvSpPr>
          <p:nvPr/>
        </p:nvSpPr>
        <p:spPr bwMode="auto">
          <a:xfrm>
            <a:off x="107950" y="765175"/>
            <a:ext cx="8931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Arial" pitchFamily="34" charset="0"/>
              </a:rPr>
              <a:t>夏威夷大学</a:t>
            </a:r>
            <a:r>
              <a:rPr lang="en-US" altLang="zh-CN" b="1">
                <a:latin typeface="Arial" pitchFamily="34" charset="0"/>
              </a:rPr>
              <a:t>ALOHA</a:t>
            </a:r>
            <a:r>
              <a:rPr lang="zh-CN" altLang="en-US" b="1">
                <a:latin typeface="Arial" pitchFamily="34" charset="0"/>
              </a:rPr>
              <a:t>无线网络实现主岛主机和其它岛屿及船上的读卡机和终端通信；</a:t>
            </a:r>
          </a:p>
          <a:p>
            <a:r>
              <a:rPr lang="zh-CN" altLang="en-US" b="1">
                <a:latin typeface="Arial" pitchFamily="34" charset="0"/>
              </a:rPr>
              <a:t>        出境信道</a:t>
            </a:r>
            <a:r>
              <a:rPr lang="en-US" altLang="zh-CN" b="1">
                <a:latin typeface="Arial" pitchFamily="34" charset="0"/>
              </a:rPr>
              <a:t>+</a:t>
            </a:r>
            <a:r>
              <a:rPr lang="zh-CN" altLang="en-US" b="1">
                <a:latin typeface="Arial" pitchFamily="34" charset="0"/>
              </a:rPr>
              <a:t>地址：主机到终端；</a:t>
            </a:r>
          </a:p>
          <a:p>
            <a:r>
              <a:rPr lang="zh-CN" altLang="en-US" b="1">
                <a:latin typeface="Arial" pitchFamily="34" charset="0"/>
              </a:rPr>
              <a:t>        入境信道：终端到主机；</a:t>
            </a:r>
            <a:r>
              <a:rPr lang="en-US" altLang="zh-CN" b="1">
                <a:latin typeface="Arial" pitchFamily="34" charset="0"/>
              </a:rPr>
              <a:t>200-1500</a:t>
            </a:r>
            <a:r>
              <a:rPr lang="zh-CN" altLang="en-US" b="1">
                <a:latin typeface="Arial" pitchFamily="34" charset="0"/>
              </a:rPr>
              <a:t>毫微秒未收应答，随机重发。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12725" y="908050"/>
            <a:ext cx="87518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隐藏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暴露终端解决方案</a:t>
            </a:r>
            <a:r>
              <a:rPr lang="en-US" altLang="zh-CN" b="1">
                <a:latin typeface="宋体" pitchFamily="2" charset="-122"/>
              </a:rPr>
              <a:t>-</a:t>
            </a:r>
            <a:r>
              <a:rPr lang="zh-CN" altLang="en-US" b="1">
                <a:latin typeface="宋体" pitchFamily="2" charset="-122"/>
              </a:rPr>
              <a:t>虚拟载波侦听（</a:t>
            </a:r>
            <a:r>
              <a:rPr kumimoji="0" lang="en-US" altLang="zh-CN" b="1">
                <a:latin typeface="宋体" pitchFamily="2" charset="-122"/>
              </a:rPr>
              <a:t>Virtual Carrier Sense</a:t>
            </a:r>
            <a:r>
              <a:rPr lang="zh-CN" altLang="en-US" b="1">
                <a:latin typeface="宋体" pitchFamily="2" charset="-122"/>
              </a:rPr>
              <a:t>）或者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载波侦听多路访问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冲突避免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CSMA/CA)</a:t>
            </a:r>
            <a:r>
              <a:rPr lang="zh-CN" altLang="en-US" b="1">
                <a:latin typeface="宋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工作过程</a:t>
            </a:r>
            <a:r>
              <a:rPr lang="en-US" altLang="zh-CN" b="1">
                <a:latin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</a:rPr>
              <a:t>发送</a:t>
            </a:r>
            <a:r>
              <a:rPr lang="en-US" altLang="zh-CN" b="1">
                <a:latin typeface="宋体" pitchFamily="2" charset="-122"/>
              </a:rPr>
              <a:t>)</a:t>
            </a:r>
            <a:r>
              <a:rPr lang="zh-CN" altLang="en-US" b="1">
                <a:latin typeface="宋体" pitchFamily="2" charset="-122"/>
              </a:rPr>
              <a:t>：</a:t>
            </a:r>
            <a:r>
              <a:rPr lang="zh-CN" altLang="en-US" b="1">
                <a:latin typeface="Arial" pitchFamily="34" charset="0"/>
              </a:rPr>
              <a:t>发前侦听，空闲发送，预约信道，避免冲突；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802.11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411413" y="2239963"/>
            <a:ext cx="2808287" cy="396875"/>
          </a:xfrm>
          <a:prstGeom prst="rect">
            <a:avLst/>
          </a:prstGeom>
          <a:solidFill>
            <a:srgbClr val="8BFFE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/>
              <a:t>高层数据封装</a:t>
            </a:r>
            <a:r>
              <a:rPr lang="en-US" altLang="zh-CN" sz="2000" b="1"/>
              <a:t>MAC</a:t>
            </a:r>
            <a:r>
              <a:rPr lang="zh-CN" altLang="en-US" sz="2000" b="1"/>
              <a:t>帧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843213" y="2816225"/>
            <a:ext cx="2228850" cy="396875"/>
          </a:xfrm>
          <a:prstGeom prst="rect">
            <a:avLst/>
          </a:prstGeom>
          <a:solidFill>
            <a:srgbClr val="FF87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侦听信道有无帧？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1763713" y="3500438"/>
            <a:ext cx="1462087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按策略退避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932363" y="4040188"/>
            <a:ext cx="1190625" cy="396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发送</a:t>
            </a:r>
            <a:r>
              <a:rPr lang="en-US" altLang="zh-CN" sz="2000" b="1">
                <a:solidFill>
                  <a:srgbClr val="FF0000"/>
                </a:solidFill>
              </a:rPr>
              <a:t>RTS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619250" y="4292600"/>
            <a:ext cx="2228850" cy="39687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退避时间是否到？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4787900" y="4652963"/>
            <a:ext cx="1655763" cy="39687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收到</a:t>
            </a:r>
            <a:r>
              <a:rPr lang="en-US" altLang="zh-CN" sz="2000" b="1"/>
              <a:t>CTS</a:t>
            </a:r>
            <a:r>
              <a:rPr lang="zh-CN" altLang="en-US" sz="2000" b="1"/>
              <a:t>？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295400" y="5165725"/>
            <a:ext cx="2484438" cy="39687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退避次数是否超过？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1387475" y="6138863"/>
            <a:ext cx="22288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通知高层网络太忙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H="1">
            <a:off x="3851275" y="2060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3886200" y="26241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4932363" y="3141663"/>
            <a:ext cx="4413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5435600" y="3133725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无</a:t>
            </a:r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2378075" y="3946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H="1" flipV="1">
            <a:off x="971550" y="44370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 flipH="1">
            <a:off x="990600" y="37179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971550" y="37163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838200" y="4556125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未到</a:t>
            </a:r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2378075" y="4632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2362200" y="469265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已到</a:t>
            </a: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762000" y="5318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755650" y="3141663"/>
            <a:ext cx="6350" cy="225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 flipV="1">
            <a:off x="762000" y="3068638"/>
            <a:ext cx="2081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57200" y="5378450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未超过</a:t>
            </a:r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2362200" y="55467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559050" y="5683250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已超过</a:t>
            </a:r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5508625" y="4437063"/>
            <a:ext cx="0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5651500" y="49276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Y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4932363" y="5768975"/>
            <a:ext cx="1133475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等待</a:t>
            </a:r>
            <a:r>
              <a:rPr lang="en-US" altLang="zh-CN" sz="2000" b="1"/>
              <a:t>Ack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5508625" y="50133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 flipV="1">
            <a:off x="6084888" y="6003925"/>
            <a:ext cx="1535112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 flipH="1">
            <a:off x="8604250" y="4149725"/>
            <a:ext cx="0" cy="2312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4437063" y="3463925"/>
            <a:ext cx="2470150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等待帧间隔仍空闲？</a:t>
            </a:r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5508625" y="3860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5657850" y="37782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Y</a:t>
            </a:r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 flipV="1">
            <a:off x="5076825" y="29972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3587750" y="389572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N</a:t>
            </a:r>
          </a:p>
          <a:p>
            <a:pPr algn="ctr" eaLnBrk="0" hangingPunct="0"/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（冲突）</a:t>
            </a:r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4949825" y="6308725"/>
            <a:ext cx="120650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发送成功</a:t>
            </a:r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 flipV="1">
            <a:off x="6084888" y="6524625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6629400" y="560705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超时</a:t>
            </a:r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>
            <a:off x="7596188" y="537368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5508625" y="6092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H="1">
            <a:off x="7596188" y="306863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 flipH="1">
            <a:off x="533400" y="6308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7092950" y="5013325"/>
            <a:ext cx="1077913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超时</a:t>
            </a:r>
            <a:r>
              <a:rPr lang="en-US" altLang="zh-CN" sz="2000" b="1">
                <a:solidFill>
                  <a:srgbClr val="FF0000"/>
                </a:solidFill>
              </a:rPr>
              <a:t>2</a:t>
            </a:r>
            <a:r>
              <a:rPr lang="zh-CN" altLang="en-US" sz="2000" b="1">
                <a:solidFill>
                  <a:srgbClr val="FF0000"/>
                </a:solidFill>
              </a:rPr>
              <a:t>次</a:t>
            </a:r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8172450" y="5157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8172450" y="47974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Y</a:t>
            </a:r>
          </a:p>
        </p:txBody>
      </p:sp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7164388" y="4508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/>
              <a:t>N</a:t>
            </a:r>
          </a:p>
        </p:txBody>
      </p: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8101013" y="5229225"/>
            <a:ext cx="4587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800" b="1"/>
              <a:t>失败</a:t>
            </a:r>
          </a:p>
        </p:txBody>
      </p:sp>
      <p:sp>
        <p:nvSpPr>
          <p:cNvPr id="63542" name="Text Box 54"/>
          <p:cNvSpPr txBox="1">
            <a:spLocks noChangeArrowheads="1"/>
          </p:cNvSpPr>
          <p:nvPr/>
        </p:nvSpPr>
        <p:spPr bwMode="auto">
          <a:xfrm>
            <a:off x="5003800" y="5192713"/>
            <a:ext cx="950913" cy="396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发送帧</a:t>
            </a:r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3203575" y="3716338"/>
            <a:ext cx="15843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5508625" y="55895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6948488" y="37163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46" name="Text Box 58"/>
          <p:cNvSpPr txBox="1">
            <a:spLocks noChangeArrowheads="1"/>
          </p:cNvSpPr>
          <p:nvPr/>
        </p:nvSpPr>
        <p:spPr bwMode="auto">
          <a:xfrm>
            <a:off x="7092950" y="3248025"/>
            <a:ext cx="30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N</a:t>
            </a:r>
          </a:p>
        </p:txBody>
      </p:sp>
      <p:sp>
        <p:nvSpPr>
          <p:cNvPr id="63547" name="Text Box 59"/>
          <p:cNvSpPr txBox="1">
            <a:spLocks noChangeArrowheads="1"/>
          </p:cNvSpPr>
          <p:nvPr/>
        </p:nvSpPr>
        <p:spPr bwMode="auto">
          <a:xfrm>
            <a:off x="7812088" y="3794125"/>
            <a:ext cx="110490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800" b="1">
                <a:latin typeface="Arial" pitchFamily="34" charset="0"/>
              </a:rPr>
              <a:t>通知高层</a:t>
            </a:r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 flipV="1">
            <a:off x="8532813" y="31416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9" name="Oval 61"/>
          <p:cNvSpPr>
            <a:spLocks noChangeArrowheads="1"/>
          </p:cNvSpPr>
          <p:nvPr/>
        </p:nvSpPr>
        <p:spPr bwMode="auto">
          <a:xfrm>
            <a:off x="179388" y="6092825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0" name="Oval 62"/>
          <p:cNvSpPr>
            <a:spLocks noChangeArrowheads="1"/>
          </p:cNvSpPr>
          <p:nvPr/>
        </p:nvSpPr>
        <p:spPr bwMode="auto">
          <a:xfrm>
            <a:off x="8316913" y="2781300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239" name="AutoShape 63"/>
          <p:cNvSpPr>
            <a:spLocks noChangeArrowheads="1"/>
          </p:cNvSpPr>
          <p:nvPr/>
        </p:nvSpPr>
        <p:spPr bwMode="auto">
          <a:xfrm>
            <a:off x="4067175" y="765175"/>
            <a:ext cx="4826000" cy="2305050"/>
          </a:xfrm>
          <a:prstGeom prst="wedgeRectCallout">
            <a:avLst>
              <a:gd name="adj1" fmla="val -16083"/>
              <a:gd name="adj2" fmla="val 6625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latin typeface="Arial" pitchFamily="34" charset="0"/>
              </a:rPr>
              <a:t>帧间间隔（</a:t>
            </a:r>
            <a:r>
              <a:rPr lang="en-US" altLang="zh-CN" sz="2800" b="1">
                <a:latin typeface="Arial" pitchFamily="34" charset="0"/>
              </a:rPr>
              <a:t>IFS</a:t>
            </a:r>
            <a:r>
              <a:rPr lang="zh-CN" altLang="en-US" sz="2800" b="1">
                <a:latin typeface="Arial" pitchFamily="34" charset="0"/>
              </a:rPr>
              <a:t>）：</a:t>
            </a:r>
          </a:p>
          <a:p>
            <a:r>
              <a:rPr lang="zh-CN" altLang="en-US" sz="2800" b="1">
                <a:latin typeface="Arial" pitchFamily="34" charset="0"/>
              </a:rPr>
              <a:t>   结点的优先级不同，对应的</a:t>
            </a:r>
            <a:r>
              <a:rPr lang="en-US" altLang="zh-CN" sz="2800" b="1">
                <a:latin typeface="Arial" pitchFamily="34" charset="0"/>
              </a:rPr>
              <a:t>IFS</a:t>
            </a:r>
            <a:r>
              <a:rPr lang="zh-CN" altLang="en-US" sz="2800" b="1">
                <a:latin typeface="Arial" pitchFamily="34" charset="0"/>
              </a:rPr>
              <a:t>不同；优先级越高，</a:t>
            </a:r>
            <a:r>
              <a:rPr lang="en-US" altLang="zh-CN" sz="2800" b="1">
                <a:latin typeface="Arial" pitchFamily="34" charset="0"/>
              </a:rPr>
              <a:t>IFS</a:t>
            </a:r>
            <a:r>
              <a:rPr lang="zh-CN" altLang="en-US" sz="2800" b="1">
                <a:latin typeface="Arial" pitchFamily="34" charset="0"/>
              </a:rPr>
              <a:t>越短，有利于抢占信道；</a:t>
            </a:r>
          </a:p>
        </p:txBody>
      </p:sp>
      <p:sp>
        <p:nvSpPr>
          <p:cNvPr id="1202240" name="AutoShape 64"/>
          <p:cNvSpPr>
            <a:spLocks noChangeArrowheads="1"/>
          </p:cNvSpPr>
          <p:nvPr/>
        </p:nvSpPr>
        <p:spPr bwMode="auto">
          <a:xfrm>
            <a:off x="250825" y="765175"/>
            <a:ext cx="7273925" cy="2305050"/>
          </a:xfrm>
          <a:prstGeom prst="wedgeRectCallout">
            <a:avLst>
              <a:gd name="adj1" fmla="val -20514"/>
              <a:gd name="adj2" fmla="val 6563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latin typeface="Arial" pitchFamily="34" charset="0"/>
              </a:rPr>
              <a:t>退避算法：</a:t>
            </a:r>
          </a:p>
          <a:p>
            <a:r>
              <a:rPr lang="zh-CN" altLang="en-US" sz="2800" b="1">
                <a:latin typeface="Arial" pitchFamily="34" charset="0"/>
              </a:rPr>
              <a:t>    退避时间：随机数*时间片（</a:t>
            </a:r>
            <a:r>
              <a:rPr lang="en-US" altLang="zh-CN" sz="2800" b="1">
                <a:latin typeface="Arial" pitchFamily="34" charset="0"/>
              </a:rPr>
              <a:t>8us</a:t>
            </a:r>
            <a:r>
              <a:rPr lang="zh-CN" altLang="en-US" sz="2800" b="1">
                <a:latin typeface="Arial" pitchFamily="34" charset="0"/>
              </a:rPr>
              <a:t>）；</a:t>
            </a:r>
          </a:p>
          <a:p>
            <a:r>
              <a:rPr lang="zh-CN" altLang="en-US" sz="2800" b="1">
                <a:latin typeface="Arial" pitchFamily="34" charset="0"/>
              </a:rPr>
              <a:t>随机数取值：</a:t>
            </a:r>
            <a:r>
              <a:rPr lang="en-US" altLang="zh-CN" sz="2800" b="1">
                <a:latin typeface="Arial" pitchFamily="34" charset="0"/>
              </a:rPr>
              <a:t>0</a:t>
            </a:r>
            <a:r>
              <a:rPr lang="zh-CN" altLang="en-US" sz="2800" b="1">
                <a:latin typeface="Arial" pitchFamily="34" charset="0"/>
              </a:rPr>
              <a:t>～</a:t>
            </a:r>
            <a:r>
              <a:rPr lang="en-US" altLang="zh-CN" sz="2800" b="1">
                <a:latin typeface="Arial" pitchFamily="34" charset="0"/>
              </a:rPr>
              <a:t>2</a:t>
            </a:r>
            <a:r>
              <a:rPr lang="en-US" altLang="zh-CN" sz="2800" b="1" baseline="30000">
                <a:latin typeface="Arial" pitchFamily="34" charset="0"/>
              </a:rPr>
              <a:t>(</a:t>
            </a:r>
            <a:r>
              <a:rPr lang="zh-CN" altLang="en-US" sz="2800" b="1" baseline="30000">
                <a:latin typeface="Arial" pitchFamily="34" charset="0"/>
              </a:rPr>
              <a:t>重发次数</a:t>
            </a:r>
            <a:r>
              <a:rPr lang="en-US" altLang="zh-CN" sz="2800" b="1" baseline="30000">
                <a:latin typeface="Arial" pitchFamily="34" charset="0"/>
              </a:rPr>
              <a:t>+3)</a:t>
            </a:r>
            <a:r>
              <a:rPr lang="en-US" altLang="zh-CN" sz="2800" b="1">
                <a:latin typeface="Arial" pitchFamily="34" charset="0"/>
              </a:rPr>
              <a:t>-1</a:t>
            </a:r>
            <a:r>
              <a:rPr lang="zh-CN" altLang="en-US" sz="2800" b="1">
                <a:latin typeface="Arial" pitchFamily="34" charset="0"/>
              </a:rPr>
              <a:t>；</a:t>
            </a:r>
          </a:p>
          <a:p>
            <a:r>
              <a:rPr lang="zh-CN" altLang="en-US" sz="2800" b="1">
                <a:latin typeface="Arial" pitchFamily="34" charset="0"/>
              </a:rPr>
              <a:t>    重发次数</a:t>
            </a:r>
            <a:r>
              <a:rPr lang="en-US" altLang="zh-CN" sz="2800" b="1">
                <a:latin typeface="Arial" pitchFamily="34" charset="0"/>
              </a:rPr>
              <a:t>&lt;=7</a:t>
            </a:r>
            <a:r>
              <a:rPr lang="zh-CN" altLang="en-US" sz="2800" b="1">
                <a:latin typeface="Arial" pitchFamily="34" charset="0"/>
              </a:rPr>
              <a:t>，第</a:t>
            </a:r>
            <a:r>
              <a:rPr lang="en-US" altLang="zh-CN" sz="2800" b="1">
                <a:latin typeface="Arial" pitchFamily="34" charset="0"/>
              </a:rPr>
              <a:t>5</a:t>
            </a:r>
            <a:r>
              <a:rPr lang="zh-CN" altLang="en-US" sz="2800" b="1">
                <a:latin typeface="Arial" pitchFamily="34" charset="0"/>
              </a:rPr>
              <a:t>次以后，随机数均取值</a:t>
            </a:r>
            <a:r>
              <a:rPr lang="en-US" altLang="zh-CN" sz="2800" b="1">
                <a:latin typeface="Arial" pitchFamily="34" charset="0"/>
              </a:rPr>
              <a:t>2</a:t>
            </a:r>
            <a:r>
              <a:rPr lang="en-US" altLang="zh-CN" sz="2800" b="1" baseline="30000">
                <a:latin typeface="Arial" pitchFamily="34" charset="0"/>
              </a:rPr>
              <a:t>8</a:t>
            </a:r>
            <a:r>
              <a:rPr lang="en-US" altLang="zh-CN" sz="2800" b="1">
                <a:latin typeface="Arial" pitchFamily="34" charset="0"/>
              </a:rPr>
              <a:t>-1=255</a:t>
            </a:r>
            <a:r>
              <a:rPr lang="zh-CN" altLang="en-US" sz="2800" b="1">
                <a:latin typeface="Arial" pitchFamily="34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239" grpId="0" animBg="1"/>
      <p:bldP spid="12022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791325" y="5108575"/>
            <a:ext cx="1143000" cy="3524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Freeform 3"/>
          <p:cNvSpPr>
            <a:spLocks/>
          </p:cNvSpPr>
          <p:nvPr/>
        </p:nvSpPr>
        <p:spPr bwMode="auto">
          <a:xfrm flipV="1">
            <a:off x="3467100" y="5838825"/>
            <a:ext cx="2590800" cy="350838"/>
          </a:xfrm>
          <a:custGeom>
            <a:avLst/>
            <a:gdLst>
              <a:gd name="T0" fmla="*/ 0 w 624"/>
              <a:gd name="T1" fmla="*/ 240 h 240"/>
              <a:gd name="T2" fmla="*/ 0 w 624"/>
              <a:gd name="T3" fmla="*/ 0 h 240"/>
              <a:gd name="T4" fmla="*/ 624 w 624"/>
              <a:gd name="T5" fmla="*/ 0 h 240"/>
              <a:gd name="T6" fmla="*/ 624 w 62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40"/>
              <a:gd name="T14" fmla="*/ 624 w 62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624" y="0"/>
                </a:lnTo>
                <a:lnTo>
                  <a:pt x="624" y="240"/>
                </a:lnTo>
              </a:path>
            </a:pathLst>
          </a:cu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16" name="Freeform 4"/>
          <p:cNvSpPr>
            <a:spLocks/>
          </p:cNvSpPr>
          <p:nvPr/>
        </p:nvSpPr>
        <p:spPr bwMode="auto">
          <a:xfrm>
            <a:off x="3467100" y="2809875"/>
            <a:ext cx="1376363" cy="354013"/>
          </a:xfrm>
          <a:custGeom>
            <a:avLst/>
            <a:gdLst>
              <a:gd name="T0" fmla="*/ 0 w 624"/>
              <a:gd name="T1" fmla="*/ 240 h 240"/>
              <a:gd name="T2" fmla="*/ 0 w 624"/>
              <a:gd name="T3" fmla="*/ 0 h 240"/>
              <a:gd name="T4" fmla="*/ 624 w 624"/>
              <a:gd name="T5" fmla="*/ 0 h 240"/>
              <a:gd name="T6" fmla="*/ 624 w 62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40"/>
              <a:gd name="T14" fmla="*/ 624 w 62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624" y="0"/>
                </a:lnTo>
                <a:lnTo>
                  <a:pt x="624" y="240"/>
                </a:lnTo>
              </a:path>
            </a:pathLst>
          </a:cu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158750" y="3141663"/>
            <a:ext cx="87344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8255000" y="2759075"/>
            <a:ext cx="644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latin typeface="Arial" pitchFamily="34" charset="0"/>
                <a:ea typeface="黑体" pitchFamily="2" charset="-122"/>
              </a:rPr>
              <a:t>时间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76263" y="257492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" pitchFamily="34" charset="0"/>
                <a:ea typeface="黑体" pitchFamily="2" charset="-122"/>
              </a:rPr>
              <a:t>IFS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471488" y="2951163"/>
            <a:ext cx="7270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1198563" y="2789238"/>
            <a:ext cx="566737" cy="352425"/>
          </a:xfrm>
          <a:custGeom>
            <a:avLst/>
            <a:gdLst>
              <a:gd name="T0" fmla="*/ 0 w 624"/>
              <a:gd name="T1" fmla="*/ 240 h 240"/>
              <a:gd name="T2" fmla="*/ 0 w 624"/>
              <a:gd name="T3" fmla="*/ 0 h 240"/>
              <a:gd name="T4" fmla="*/ 624 w 624"/>
              <a:gd name="T5" fmla="*/ 0 h 240"/>
              <a:gd name="T6" fmla="*/ 624 w 62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40"/>
              <a:gd name="T14" fmla="*/ 624 w 62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624" y="0"/>
                </a:lnTo>
                <a:lnTo>
                  <a:pt x="624" y="240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1116013" y="27813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" pitchFamily="34" charset="0"/>
                <a:ea typeface="黑体" pitchFamily="2" charset="-122"/>
              </a:rPr>
              <a:t>RTS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1719263" y="31432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" pitchFamily="34" charset="0"/>
                <a:ea typeface="黑体" pitchFamily="2" charset="-122"/>
              </a:rPr>
              <a:t>SIFS</a:t>
            </a: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H="1" flipV="1">
            <a:off x="1776413" y="3170238"/>
            <a:ext cx="0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158750" y="5465763"/>
            <a:ext cx="87344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8253413" y="5087938"/>
            <a:ext cx="64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latin typeface="Arial" pitchFamily="34" charset="0"/>
                <a:ea typeface="黑体" pitchFamily="2" charset="-122"/>
              </a:rPr>
              <a:t>时间</a:t>
            </a:r>
          </a:p>
        </p:txBody>
      </p:sp>
      <p:sp>
        <p:nvSpPr>
          <p:cNvPr id="64527" name="Freeform 15"/>
          <p:cNvSpPr>
            <a:spLocks/>
          </p:cNvSpPr>
          <p:nvPr/>
        </p:nvSpPr>
        <p:spPr bwMode="auto">
          <a:xfrm>
            <a:off x="1765300" y="5111750"/>
            <a:ext cx="4292600" cy="354013"/>
          </a:xfrm>
          <a:custGeom>
            <a:avLst/>
            <a:gdLst>
              <a:gd name="T0" fmla="*/ 0 w 624"/>
              <a:gd name="T1" fmla="*/ 240 h 240"/>
              <a:gd name="T2" fmla="*/ 0 w 624"/>
              <a:gd name="T3" fmla="*/ 0 h 240"/>
              <a:gd name="T4" fmla="*/ 624 w 624"/>
              <a:gd name="T5" fmla="*/ 0 h 240"/>
              <a:gd name="T6" fmla="*/ 624 w 62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40"/>
              <a:gd name="T14" fmla="*/ 624 w 62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624" y="0"/>
                </a:lnTo>
                <a:lnTo>
                  <a:pt x="624" y="240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175000" y="511175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" pitchFamily="34" charset="0"/>
                <a:ea typeface="黑体" pitchFamily="2" charset="-122"/>
              </a:rPr>
              <a:t>NAV</a:t>
            </a:r>
            <a:r>
              <a:rPr lang="zh-CN" altLang="en-US" sz="1800" b="1">
                <a:latin typeface="Arial" pitchFamily="34" charset="0"/>
                <a:ea typeface="黑体" pitchFamily="2" charset="-122"/>
              </a:rPr>
              <a:t>（</a:t>
            </a:r>
            <a:r>
              <a:rPr lang="en-US" altLang="zh-CN" sz="1800" b="1">
                <a:latin typeface="Arial" pitchFamily="34" charset="0"/>
                <a:ea typeface="黑体" pitchFamily="2" charset="-122"/>
              </a:rPr>
              <a:t>RTS</a:t>
            </a:r>
            <a:r>
              <a:rPr lang="zh-CN" altLang="en-US" sz="1800" b="1">
                <a:latin typeface="Arial" pitchFamily="34" charset="0"/>
                <a:ea typeface="黑体" pitchFamily="2" charset="-122"/>
              </a:rPr>
              <a:t>）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6119813" y="422116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" pitchFamily="34" charset="0"/>
                <a:ea typeface="黑体" pitchFamily="2" charset="-122"/>
              </a:rPr>
              <a:t>IFS</a:t>
            </a:r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 flipV="1">
            <a:off x="6057900" y="4572000"/>
            <a:ext cx="7270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6784975" y="4256088"/>
            <a:ext cx="0" cy="80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6794500" y="5108575"/>
            <a:ext cx="1149350" cy="360363"/>
            <a:chOff x="3758" y="1810"/>
            <a:chExt cx="590" cy="177"/>
          </a:xfrm>
        </p:grpSpPr>
        <p:sp>
          <p:nvSpPr>
            <p:cNvPr id="64569" name="Freeform 21"/>
            <p:cNvSpPr>
              <a:spLocks/>
            </p:cNvSpPr>
            <p:nvPr/>
          </p:nvSpPr>
          <p:spPr bwMode="auto">
            <a:xfrm>
              <a:off x="3758" y="1812"/>
              <a:ext cx="590" cy="173"/>
            </a:xfrm>
            <a:custGeom>
              <a:avLst/>
              <a:gdLst>
                <a:gd name="T0" fmla="*/ 0 w 682"/>
                <a:gd name="T1" fmla="*/ 240 h 240"/>
                <a:gd name="T2" fmla="*/ 0 w 682"/>
                <a:gd name="T3" fmla="*/ 0 h 240"/>
                <a:gd name="T4" fmla="*/ 682 w 682"/>
                <a:gd name="T5" fmla="*/ 0 h 240"/>
                <a:gd name="T6" fmla="*/ 0 60000 65536"/>
                <a:gd name="T7" fmla="*/ 0 60000 65536"/>
                <a:gd name="T8" fmla="*/ 0 60000 65536"/>
                <a:gd name="T9" fmla="*/ 0 w 682"/>
                <a:gd name="T10" fmla="*/ 0 h 240"/>
                <a:gd name="T11" fmla="*/ 682 w 68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2" h="240">
                  <a:moveTo>
                    <a:pt x="0" y="240"/>
                  </a:moveTo>
                  <a:lnTo>
                    <a:pt x="0" y="0"/>
                  </a:lnTo>
                  <a:lnTo>
                    <a:pt x="68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0" name="Line 22"/>
            <p:cNvSpPr>
              <a:spLocks noChangeShapeType="1"/>
            </p:cNvSpPr>
            <p:nvPr/>
          </p:nvSpPr>
          <p:spPr bwMode="auto">
            <a:xfrm>
              <a:off x="3841" y="1810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1" name="Line 23"/>
            <p:cNvSpPr>
              <a:spLocks noChangeShapeType="1"/>
            </p:cNvSpPr>
            <p:nvPr/>
          </p:nvSpPr>
          <p:spPr bwMode="auto">
            <a:xfrm>
              <a:off x="3924" y="1810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2" name="Line 24"/>
            <p:cNvSpPr>
              <a:spLocks noChangeShapeType="1"/>
            </p:cNvSpPr>
            <p:nvPr/>
          </p:nvSpPr>
          <p:spPr bwMode="auto">
            <a:xfrm>
              <a:off x="4007" y="1810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3" name="Line 25"/>
            <p:cNvSpPr>
              <a:spLocks noChangeShapeType="1"/>
            </p:cNvSpPr>
            <p:nvPr/>
          </p:nvSpPr>
          <p:spPr bwMode="auto">
            <a:xfrm>
              <a:off x="4090" y="1810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4" name="Line 26"/>
            <p:cNvSpPr>
              <a:spLocks noChangeShapeType="1"/>
            </p:cNvSpPr>
            <p:nvPr/>
          </p:nvSpPr>
          <p:spPr bwMode="auto">
            <a:xfrm>
              <a:off x="4173" y="1810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5" name="Line 27"/>
            <p:cNvSpPr>
              <a:spLocks noChangeShapeType="1"/>
            </p:cNvSpPr>
            <p:nvPr/>
          </p:nvSpPr>
          <p:spPr bwMode="auto">
            <a:xfrm>
              <a:off x="4257" y="1814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6" name="Line 28"/>
            <p:cNvSpPr>
              <a:spLocks noChangeShapeType="1"/>
            </p:cNvSpPr>
            <p:nvPr/>
          </p:nvSpPr>
          <p:spPr bwMode="auto">
            <a:xfrm>
              <a:off x="4345" y="1814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33" name="Line 29"/>
          <p:cNvSpPr>
            <a:spLocks noChangeShapeType="1"/>
          </p:cNvSpPr>
          <p:nvPr/>
        </p:nvSpPr>
        <p:spPr bwMode="auto">
          <a:xfrm>
            <a:off x="6784975" y="4924425"/>
            <a:ext cx="11334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4" name="Text Box 30"/>
          <p:cNvSpPr txBox="1">
            <a:spLocks noChangeArrowheads="1"/>
          </p:cNvSpPr>
          <p:nvPr/>
        </p:nvSpPr>
        <p:spPr bwMode="auto">
          <a:xfrm>
            <a:off x="6775450" y="4511675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latin typeface="Arial" pitchFamily="34" charset="0"/>
                <a:ea typeface="黑体" pitchFamily="2" charset="-122"/>
              </a:rPr>
              <a:t>争用窗口</a:t>
            </a:r>
          </a:p>
        </p:txBody>
      </p:sp>
      <p:sp>
        <p:nvSpPr>
          <p:cNvPr id="64535" name="AutoShape 31"/>
          <p:cNvSpPr>
            <a:spLocks/>
          </p:cNvSpPr>
          <p:nvPr/>
        </p:nvSpPr>
        <p:spPr bwMode="auto">
          <a:xfrm rot="-5400000">
            <a:off x="3806825" y="4140200"/>
            <a:ext cx="209550" cy="4292600"/>
          </a:xfrm>
          <a:prstGeom prst="leftBrace">
            <a:avLst>
              <a:gd name="adj1" fmla="val 170707"/>
              <a:gd name="adj2" fmla="val 501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kumimoji="0" lang="zh-CN" altLang="zh-CN" sz="2000" b="1">
              <a:latin typeface="Tahoma" pitchFamily="34" charset="0"/>
            </a:endParaRPr>
          </a:p>
        </p:txBody>
      </p:sp>
      <p:sp>
        <p:nvSpPr>
          <p:cNvPr id="64536" name="Text Box 32"/>
          <p:cNvSpPr txBox="1">
            <a:spLocks noChangeArrowheads="1"/>
          </p:cNvSpPr>
          <p:nvPr/>
        </p:nvSpPr>
        <p:spPr bwMode="auto">
          <a:xfrm>
            <a:off x="3346450" y="6376988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latin typeface="Arial" pitchFamily="34" charset="0"/>
                <a:ea typeface="黑体" pitchFamily="2" charset="-122"/>
              </a:rPr>
              <a:t>推迟接入</a:t>
            </a:r>
          </a:p>
        </p:txBody>
      </p:sp>
      <p:sp>
        <p:nvSpPr>
          <p:cNvPr id="64537" name="Line 33"/>
          <p:cNvSpPr>
            <a:spLocks noChangeShapeType="1"/>
          </p:cNvSpPr>
          <p:nvPr/>
        </p:nvSpPr>
        <p:spPr bwMode="auto">
          <a:xfrm>
            <a:off x="7934325" y="4703763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8" name="Text Box 34"/>
          <p:cNvSpPr txBox="1">
            <a:spLocks noChangeArrowheads="1"/>
          </p:cNvSpPr>
          <p:nvPr/>
        </p:nvSpPr>
        <p:spPr bwMode="auto">
          <a:xfrm>
            <a:off x="171450" y="3113088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 b="1">
                <a:latin typeface="Arial" pitchFamily="34" charset="0"/>
                <a:ea typeface="黑体" pitchFamily="2" charset="-122"/>
              </a:rPr>
              <a:t>源结点</a:t>
            </a:r>
          </a:p>
        </p:txBody>
      </p:sp>
      <p:sp>
        <p:nvSpPr>
          <p:cNvPr id="64539" name="Line 35"/>
          <p:cNvSpPr>
            <a:spLocks noChangeShapeType="1"/>
          </p:cNvSpPr>
          <p:nvPr/>
        </p:nvSpPr>
        <p:spPr bwMode="auto">
          <a:xfrm>
            <a:off x="157163" y="4219575"/>
            <a:ext cx="87328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40" name="Text Box 36"/>
          <p:cNvSpPr txBox="1">
            <a:spLocks noChangeArrowheads="1"/>
          </p:cNvSpPr>
          <p:nvPr/>
        </p:nvSpPr>
        <p:spPr bwMode="auto">
          <a:xfrm>
            <a:off x="8253413" y="3857625"/>
            <a:ext cx="644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latin typeface="Arial" pitchFamily="34" charset="0"/>
                <a:ea typeface="黑体" pitchFamily="2" charset="-122"/>
              </a:rPr>
              <a:t>时间</a:t>
            </a:r>
          </a:p>
        </p:txBody>
      </p:sp>
      <p:sp>
        <p:nvSpPr>
          <p:cNvPr id="64541" name="Text Box 37"/>
          <p:cNvSpPr txBox="1">
            <a:spLocks noChangeArrowheads="1"/>
          </p:cNvSpPr>
          <p:nvPr/>
        </p:nvSpPr>
        <p:spPr bwMode="auto">
          <a:xfrm>
            <a:off x="171450" y="4214813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 b="1">
                <a:latin typeface="Arial" pitchFamily="34" charset="0"/>
                <a:ea typeface="黑体" pitchFamily="2" charset="-122"/>
              </a:rPr>
              <a:t>宿结点</a:t>
            </a:r>
          </a:p>
        </p:txBody>
      </p:sp>
      <p:sp>
        <p:nvSpPr>
          <p:cNvPr id="64542" name="Freeform 38"/>
          <p:cNvSpPr>
            <a:spLocks/>
          </p:cNvSpPr>
          <p:nvPr/>
        </p:nvSpPr>
        <p:spPr bwMode="auto">
          <a:xfrm>
            <a:off x="5408613" y="3867150"/>
            <a:ext cx="649287" cy="352425"/>
          </a:xfrm>
          <a:custGeom>
            <a:avLst/>
            <a:gdLst>
              <a:gd name="T0" fmla="*/ 0 w 624"/>
              <a:gd name="T1" fmla="*/ 240 h 240"/>
              <a:gd name="T2" fmla="*/ 0 w 624"/>
              <a:gd name="T3" fmla="*/ 0 h 240"/>
              <a:gd name="T4" fmla="*/ 624 w 624"/>
              <a:gd name="T5" fmla="*/ 0 h 240"/>
              <a:gd name="T6" fmla="*/ 624 w 62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40"/>
              <a:gd name="T14" fmla="*/ 624 w 62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624" y="0"/>
                </a:lnTo>
                <a:lnTo>
                  <a:pt x="624" y="240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43" name="Line 39"/>
          <p:cNvSpPr>
            <a:spLocks noChangeShapeType="1"/>
          </p:cNvSpPr>
          <p:nvPr/>
        </p:nvSpPr>
        <p:spPr bwMode="auto">
          <a:xfrm>
            <a:off x="2343150" y="3446463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44" name="Text Box 40"/>
          <p:cNvSpPr txBox="1">
            <a:spLocks noChangeArrowheads="1"/>
          </p:cNvSpPr>
          <p:nvPr/>
        </p:nvSpPr>
        <p:spPr bwMode="auto">
          <a:xfrm>
            <a:off x="5407025" y="38639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latin typeface="Arial" pitchFamily="34" charset="0"/>
                <a:ea typeface="黑体" pitchFamily="2" charset="-122"/>
              </a:rPr>
              <a:t>ACK</a:t>
            </a:r>
          </a:p>
        </p:txBody>
      </p:sp>
      <p:sp>
        <p:nvSpPr>
          <p:cNvPr id="64545" name="Line 41"/>
          <p:cNvSpPr>
            <a:spLocks noChangeShapeType="1"/>
          </p:cNvSpPr>
          <p:nvPr/>
        </p:nvSpPr>
        <p:spPr bwMode="auto">
          <a:xfrm>
            <a:off x="6054725" y="4265613"/>
            <a:ext cx="3175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46" name="Line 42"/>
          <p:cNvSpPr>
            <a:spLocks noChangeShapeType="1"/>
          </p:cNvSpPr>
          <p:nvPr/>
        </p:nvSpPr>
        <p:spPr bwMode="auto">
          <a:xfrm>
            <a:off x="1779588" y="3603625"/>
            <a:ext cx="0" cy="1476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47" name="Text Box 43"/>
          <p:cNvSpPr txBox="1">
            <a:spLocks noChangeArrowheads="1"/>
          </p:cNvSpPr>
          <p:nvPr/>
        </p:nvSpPr>
        <p:spPr bwMode="auto">
          <a:xfrm>
            <a:off x="93663" y="5438775"/>
            <a:ext cx="116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latin typeface="Arial" pitchFamily="34" charset="0"/>
                <a:ea typeface="黑体" pitchFamily="2" charset="-122"/>
              </a:rPr>
              <a:t> </a:t>
            </a:r>
            <a:r>
              <a:rPr lang="zh-CN" altLang="en-US" sz="1800" b="1">
                <a:latin typeface="Arial" pitchFamily="34" charset="0"/>
                <a:ea typeface="黑体" pitchFamily="2" charset="-122"/>
              </a:rPr>
              <a:t>其他结点</a:t>
            </a:r>
          </a:p>
        </p:txBody>
      </p:sp>
      <p:sp>
        <p:nvSpPr>
          <p:cNvPr id="64548" name="Line 44"/>
          <p:cNvSpPr>
            <a:spLocks noChangeShapeType="1"/>
          </p:cNvSpPr>
          <p:nvPr/>
        </p:nvSpPr>
        <p:spPr bwMode="auto">
          <a:xfrm flipV="1">
            <a:off x="1795463" y="3513138"/>
            <a:ext cx="547687" cy="1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49" name="Freeform 45"/>
          <p:cNvSpPr>
            <a:spLocks/>
          </p:cNvSpPr>
          <p:nvPr/>
        </p:nvSpPr>
        <p:spPr bwMode="auto">
          <a:xfrm>
            <a:off x="2339975" y="3867150"/>
            <a:ext cx="560388" cy="352425"/>
          </a:xfrm>
          <a:custGeom>
            <a:avLst/>
            <a:gdLst>
              <a:gd name="T0" fmla="*/ 0 w 624"/>
              <a:gd name="T1" fmla="*/ 240 h 240"/>
              <a:gd name="T2" fmla="*/ 0 w 624"/>
              <a:gd name="T3" fmla="*/ 0 h 240"/>
              <a:gd name="T4" fmla="*/ 624 w 624"/>
              <a:gd name="T5" fmla="*/ 0 h 240"/>
              <a:gd name="T6" fmla="*/ 624 w 62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40"/>
              <a:gd name="T14" fmla="*/ 624 w 62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624" y="0"/>
                </a:lnTo>
                <a:lnTo>
                  <a:pt x="624" y="240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50" name="Text Box 46"/>
          <p:cNvSpPr txBox="1">
            <a:spLocks noChangeArrowheads="1"/>
          </p:cNvSpPr>
          <p:nvPr/>
        </p:nvSpPr>
        <p:spPr bwMode="auto">
          <a:xfrm>
            <a:off x="2293938" y="38639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" pitchFamily="34" charset="0"/>
                <a:ea typeface="黑体" pitchFamily="2" charset="-122"/>
              </a:rPr>
              <a:t>CTS</a:t>
            </a:r>
          </a:p>
        </p:txBody>
      </p:sp>
      <p:sp>
        <p:nvSpPr>
          <p:cNvPr id="64551" name="Text Box 47"/>
          <p:cNvSpPr txBox="1">
            <a:spLocks noChangeArrowheads="1"/>
          </p:cNvSpPr>
          <p:nvPr/>
        </p:nvSpPr>
        <p:spPr bwMode="auto">
          <a:xfrm>
            <a:off x="2824163" y="3149600"/>
            <a:ext cx="692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" pitchFamily="34" charset="0"/>
                <a:ea typeface="黑体" pitchFamily="2" charset="-122"/>
              </a:rPr>
              <a:t>SIFS</a:t>
            </a:r>
          </a:p>
        </p:txBody>
      </p:sp>
      <p:sp>
        <p:nvSpPr>
          <p:cNvPr id="64552" name="Line 48"/>
          <p:cNvSpPr>
            <a:spLocks noChangeShapeType="1"/>
          </p:cNvSpPr>
          <p:nvPr/>
        </p:nvSpPr>
        <p:spPr bwMode="auto">
          <a:xfrm flipH="1" flipV="1">
            <a:off x="2900363" y="3452813"/>
            <a:ext cx="0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53" name="Line 49"/>
          <p:cNvSpPr>
            <a:spLocks noChangeShapeType="1"/>
          </p:cNvSpPr>
          <p:nvPr/>
        </p:nvSpPr>
        <p:spPr bwMode="auto">
          <a:xfrm>
            <a:off x="3467100" y="316388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54" name="Line 50"/>
          <p:cNvSpPr>
            <a:spLocks noChangeShapeType="1"/>
          </p:cNvSpPr>
          <p:nvPr/>
        </p:nvSpPr>
        <p:spPr bwMode="auto">
          <a:xfrm flipV="1">
            <a:off x="2900363" y="3508375"/>
            <a:ext cx="5476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55" name="Text Box 51"/>
          <p:cNvSpPr txBox="1">
            <a:spLocks noChangeArrowheads="1"/>
          </p:cNvSpPr>
          <p:nvPr/>
        </p:nvSpPr>
        <p:spPr bwMode="auto">
          <a:xfrm>
            <a:off x="4803775" y="31432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" pitchFamily="34" charset="0"/>
                <a:ea typeface="黑体" pitchFamily="2" charset="-122"/>
              </a:rPr>
              <a:t>SIFS</a:t>
            </a:r>
          </a:p>
        </p:txBody>
      </p:sp>
      <p:sp>
        <p:nvSpPr>
          <p:cNvPr id="64556" name="Line 52"/>
          <p:cNvSpPr>
            <a:spLocks noChangeShapeType="1"/>
          </p:cNvSpPr>
          <p:nvPr/>
        </p:nvSpPr>
        <p:spPr bwMode="auto">
          <a:xfrm flipH="1" flipV="1">
            <a:off x="4843463" y="3155950"/>
            <a:ext cx="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57" name="Line 53"/>
          <p:cNvSpPr>
            <a:spLocks noChangeShapeType="1"/>
          </p:cNvSpPr>
          <p:nvPr/>
        </p:nvSpPr>
        <p:spPr bwMode="auto">
          <a:xfrm>
            <a:off x="5408613" y="34290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58" name="Line 54"/>
          <p:cNvSpPr>
            <a:spLocks noChangeShapeType="1"/>
          </p:cNvSpPr>
          <p:nvPr/>
        </p:nvSpPr>
        <p:spPr bwMode="auto">
          <a:xfrm>
            <a:off x="4843463" y="3500438"/>
            <a:ext cx="555625" cy="7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59" name="Text Box 55"/>
          <p:cNvSpPr txBox="1">
            <a:spLocks noChangeArrowheads="1"/>
          </p:cNvSpPr>
          <p:nvPr/>
        </p:nvSpPr>
        <p:spPr bwMode="auto">
          <a:xfrm>
            <a:off x="3727450" y="2757488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 b="1">
                <a:latin typeface="Arial" pitchFamily="34" charset="0"/>
                <a:ea typeface="黑体" pitchFamily="2" charset="-122"/>
              </a:rPr>
              <a:t>数据帧</a:t>
            </a:r>
          </a:p>
        </p:txBody>
      </p:sp>
      <p:sp>
        <p:nvSpPr>
          <p:cNvPr id="64560" name="Freeform 56"/>
          <p:cNvSpPr>
            <a:spLocks/>
          </p:cNvSpPr>
          <p:nvPr/>
        </p:nvSpPr>
        <p:spPr bwMode="auto">
          <a:xfrm flipV="1">
            <a:off x="2900363" y="5486400"/>
            <a:ext cx="3157537" cy="352425"/>
          </a:xfrm>
          <a:custGeom>
            <a:avLst/>
            <a:gdLst>
              <a:gd name="T0" fmla="*/ 0 w 624"/>
              <a:gd name="T1" fmla="*/ 240 h 240"/>
              <a:gd name="T2" fmla="*/ 0 w 624"/>
              <a:gd name="T3" fmla="*/ 0 h 240"/>
              <a:gd name="T4" fmla="*/ 624 w 624"/>
              <a:gd name="T5" fmla="*/ 0 h 240"/>
              <a:gd name="T6" fmla="*/ 624 w 62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40"/>
              <a:gd name="T14" fmla="*/ 624 w 62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40">
                <a:moveTo>
                  <a:pt x="0" y="240"/>
                </a:moveTo>
                <a:lnTo>
                  <a:pt x="0" y="0"/>
                </a:lnTo>
                <a:lnTo>
                  <a:pt x="624" y="0"/>
                </a:lnTo>
                <a:lnTo>
                  <a:pt x="624" y="240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61" name="Text Box 57"/>
          <p:cNvSpPr txBox="1">
            <a:spLocks noChangeArrowheads="1"/>
          </p:cNvSpPr>
          <p:nvPr/>
        </p:nvSpPr>
        <p:spPr bwMode="auto">
          <a:xfrm>
            <a:off x="3724275" y="547211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" pitchFamily="34" charset="0"/>
                <a:ea typeface="黑体" pitchFamily="2" charset="-122"/>
              </a:rPr>
              <a:t>NAV</a:t>
            </a:r>
            <a:r>
              <a:rPr lang="zh-CN" altLang="en-US" sz="1800" b="1">
                <a:latin typeface="Arial" pitchFamily="34" charset="0"/>
                <a:ea typeface="黑体" pitchFamily="2" charset="-122"/>
              </a:rPr>
              <a:t>（</a:t>
            </a:r>
            <a:r>
              <a:rPr lang="en-US" altLang="zh-CN" sz="1800" b="1">
                <a:latin typeface="Arial" pitchFamily="34" charset="0"/>
                <a:ea typeface="黑体" pitchFamily="2" charset="-122"/>
              </a:rPr>
              <a:t>CTS</a:t>
            </a:r>
            <a:r>
              <a:rPr lang="zh-CN" altLang="en-US" sz="1800" b="1">
                <a:latin typeface="Arial" pitchFamily="34" charset="0"/>
                <a:ea typeface="黑体" pitchFamily="2" charset="-122"/>
              </a:rPr>
              <a:t>）</a:t>
            </a:r>
          </a:p>
        </p:txBody>
      </p:sp>
      <p:sp>
        <p:nvSpPr>
          <p:cNvPr id="64562" name="Text Box 58"/>
          <p:cNvSpPr txBox="1">
            <a:spLocks noChangeArrowheads="1"/>
          </p:cNvSpPr>
          <p:nvPr/>
        </p:nvSpPr>
        <p:spPr bwMode="auto">
          <a:xfrm>
            <a:off x="4027488" y="5815013"/>
            <a:ext cx="158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Arial" pitchFamily="34" charset="0"/>
                <a:ea typeface="黑体" pitchFamily="2" charset="-122"/>
              </a:rPr>
              <a:t>NAV</a:t>
            </a:r>
            <a:r>
              <a:rPr lang="zh-CN" altLang="en-US" sz="1800" b="1">
                <a:latin typeface="Arial" pitchFamily="34" charset="0"/>
                <a:ea typeface="黑体" pitchFamily="2" charset="-122"/>
              </a:rPr>
              <a:t>（数据）</a:t>
            </a:r>
          </a:p>
        </p:txBody>
      </p:sp>
      <p:sp>
        <p:nvSpPr>
          <p:cNvPr id="64563" name="Line 59"/>
          <p:cNvSpPr>
            <a:spLocks noChangeShapeType="1"/>
          </p:cNvSpPr>
          <p:nvPr/>
        </p:nvSpPr>
        <p:spPr bwMode="auto">
          <a:xfrm>
            <a:off x="2900363" y="4219575"/>
            <a:ext cx="0" cy="915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64" name="Line 60"/>
          <p:cNvSpPr>
            <a:spLocks noChangeShapeType="1"/>
          </p:cNvSpPr>
          <p:nvPr/>
        </p:nvSpPr>
        <p:spPr bwMode="auto">
          <a:xfrm>
            <a:off x="3467100" y="3656013"/>
            <a:ext cx="0" cy="1479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3261" name="Rectangle 61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66" name="Text Box 62"/>
          <p:cNvSpPr txBox="1">
            <a:spLocks noChangeArrowheads="1"/>
          </p:cNvSpPr>
          <p:nvPr/>
        </p:nvSpPr>
        <p:spPr bwMode="auto">
          <a:xfrm>
            <a:off x="179388" y="17621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802.11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4567" name="Text Box 63"/>
          <p:cNvSpPr txBox="1">
            <a:spLocks noChangeArrowheads="1"/>
          </p:cNvSpPr>
          <p:nvPr/>
        </p:nvSpPr>
        <p:spPr bwMode="auto">
          <a:xfrm>
            <a:off x="303213" y="876300"/>
            <a:ext cx="8516937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sz="2800" b="1">
                <a:latin typeface="宋体" pitchFamily="2" charset="-122"/>
              </a:rPr>
              <a:t>帧间关系： </a:t>
            </a:r>
            <a:r>
              <a:rPr kumimoji="0" lang="en-US" altLang="zh-CN" sz="2800" b="1">
                <a:solidFill>
                  <a:schemeClr val="tx2"/>
                </a:solidFill>
                <a:latin typeface="宋体" pitchFamily="2" charset="-122"/>
              </a:rPr>
              <a:t>RTS </a:t>
            </a:r>
            <a:r>
              <a:rPr kumimoji="0" lang="zh-CN" altLang="en-US" sz="2800" b="1">
                <a:solidFill>
                  <a:schemeClr val="tx2"/>
                </a:solidFill>
                <a:latin typeface="宋体" pitchFamily="2" charset="-122"/>
              </a:rPr>
              <a:t>和 </a:t>
            </a:r>
            <a:r>
              <a:rPr kumimoji="0" lang="en-US" altLang="zh-CN" sz="2800" b="1">
                <a:solidFill>
                  <a:schemeClr val="tx2"/>
                </a:solidFill>
                <a:latin typeface="宋体" pitchFamily="2" charset="-122"/>
              </a:rPr>
              <a:t>CTS </a:t>
            </a:r>
            <a:r>
              <a:rPr kumimoji="0" lang="zh-CN" altLang="en-US" sz="2800" b="1">
                <a:solidFill>
                  <a:schemeClr val="tx2"/>
                </a:solidFill>
                <a:latin typeface="宋体" pitchFamily="2" charset="-122"/>
              </a:rPr>
              <a:t>帧以及数据帧和</a:t>
            </a:r>
            <a:r>
              <a:rPr kumimoji="0" lang="en-US" altLang="zh-CN" sz="2800" b="1">
                <a:solidFill>
                  <a:schemeClr val="tx2"/>
                </a:solidFill>
                <a:latin typeface="宋体" pitchFamily="2" charset="-122"/>
              </a:rPr>
              <a:t>ACK </a:t>
            </a:r>
            <a:r>
              <a:rPr kumimoji="0" lang="zh-CN" altLang="en-US" sz="2800" b="1">
                <a:solidFill>
                  <a:schemeClr val="tx2"/>
                </a:solidFill>
                <a:latin typeface="宋体" pitchFamily="2" charset="-122"/>
              </a:rPr>
              <a:t>帧的传输时间关系。</a:t>
            </a:r>
            <a:r>
              <a:rPr kumimoji="0" lang="zh-CN" altLang="en-US" sz="2800" b="1">
                <a:latin typeface="宋体" pitchFamily="2" charset="-122"/>
              </a:rPr>
              <a:t> </a:t>
            </a:r>
          </a:p>
        </p:txBody>
      </p:sp>
      <p:sp>
        <p:nvSpPr>
          <p:cNvPr id="64568" name="Text Box 64"/>
          <p:cNvSpPr txBox="1">
            <a:spLocks noChangeArrowheads="1"/>
          </p:cNvSpPr>
          <p:nvPr/>
        </p:nvSpPr>
        <p:spPr bwMode="auto">
          <a:xfrm>
            <a:off x="8620125" y="44450"/>
            <a:ext cx="48102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11</a:t>
            </a:r>
            <a:endParaRPr lang="en-US" altLang="zh-CN" dirty="0"/>
          </a:p>
        </p:txBody>
      </p:sp>
      <p:sp>
        <p:nvSpPr>
          <p:cNvPr id="65" name="TextBox 64"/>
          <p:cNvSpPr txBox="1"/>
          <p:nvPr/>
        </p:nvSpPr>
        <p:spPr>
          <a:xfrm>
            <a:off x="6572264" y="5929330"/>
            <a:ext cx="171232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IFS</a:t>
            </a:r>
            <a:r>
              <a:rPr lang="zh-CN" altLang="en-US" sz="1600" dirty="0" smtClean="0"/>
              <a:t>：帧间隔时间</a:t>
            </a:r>
            <a:endParaRPr lang="en-US" altLang="zh-CN" sz="1600" dirty="0" smtClean="0"/>
          </a:p>
          <a:p>
            <a:r>
              <a:rPr lang="en-US" altLang="zh-CN" sz="1600" dirty="0" smtClean="0"/>
              <a:t>NAV</a:t>
            </a:r>
            <a:r>
              <a:rPr lang="zh-CN" altLang="en-US" sz="1600" dirty="0" smtClean="0"/>
              <a:t>：静默时间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212725" y="908050"/>
            <a:ext cx="8751888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的两种组网方式</a:t>
            </a:r>
            <a:r>
              <a:rPr lang="zh-CN" altLang="en-US" b="1">
                <a:latin typeface="宋体" pitchFamily="2" charset="-122"/>
              </a:rPr>
              <a:t>：有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无基础设施。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方式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：有基础设施的</a:t>
            </a:r>
            <a:r>
              <a:rPr lang="en-US" altLang="zh-CN" b="1">
                <a:latin typeface="宋体" pitchFamily="2" charset="-122"/>
              </a:rPr>
              <a:t>WLAN</a:t>
            </a:r>
            <a:r>
              <a:rPr lang="zh-CN" altLang="en-US" b="1">
                <a:latin typeface="宋体" pitchFamily="2" charset="-122"/>
              </a:rPr>
              <a:t>（常见方式）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结点通过访问点（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）接入网络，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及其区域内的结点形成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基本服务集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BSS</a:t>
            </a:r>
            <a:r>
              <a:rPr lang="zh-CN" altLang="en-US" b="1">
                <a:latin typeface="宋体" pitchFamily="2" charset="-122"/>
              </a:rPr>
              <a:t>），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间通过分配系统（</a:t>
            </a:r>
            <a:r>
              <a:rPr lang="en-US" altLang="zh-CN" b="1">
                <a:latin typeface="宋体" pitchFamily="2" charset="-122"/>
              </a:rPr>
              <a:t>DS</a:t>
            </a:r>
            <a:r>
              <a:rPr lang="zh-CN" altLang="en-US" b="1">
                <a:latin typeface="宋体" pitchFamily="2" charset="-122"/>
              </a:rPr>
              <a:t>，常为有线网络（如以太网））互连，形成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扩展服务集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ESS</a:t>
            </a:r>
            <a:r>
              <a:rPr lang="zh-CN" altLang="en-US" b="1">
                <a:latin typeface="宋体" pitchFamily="2" charset="-122"/>
              </a:rPr>
              <a:t>）。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无线局域网组网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12</a:t>
            </a:r>
            <a:endParaRPr lang="en-US" altLang="zh-CN" dirty="0"/>
          </a:p>
        </p:txBody>
      </p:sp>
      <p:grpSp>
        <p:nvGrpSpPr>
          <p:cNvPr id="1032" name="Group 6"/>
          <p:cNvGrpSpPr>
            <a:grpSpLocks/>
          </p:cNvGrpSpPr>
          <p:nvPr/>
        </p:nvGrpSpPr>
        <p:grpSpPr bwMode="auto">
          <a:xfrm>
            <a:off x="107950" y="3141663"/>
            <a:ext cx="8893175" cy="3500437"/>
            <a:chOff x="158" y="2115"/>
            <a:chExt cx="5602" cy="2205"/>
          </a:xfrm>
        </p:grpSpPr>
        <p:sp>
          <p:nvSpPr>
            <p:cNvPr id="1033" name="AutoShape 7"/>
            <p:cNvSpPr>
              <a:spLocks noChangeArrowheads="1"/>
            </p:cNvSpPr>
            <p:nvPr/>
          </p:nvSpPr>
          <p:spPr bwMode="auto">
            <a:xfrm>
              <a:off x="295" y="2568"/>
              <a:ext cx="5465" cy="175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8"/>
            <p:cNvSpPr>
              <a:spLocks noChangeArrowheads="1"/>
            </p:cNvSpPr>
            <p:nvPr/>
          </p:nvSpPr>
          <p:spPr bwMode="auto">
            <a:xfrm>
              <a:off x="340" y="2886"/>
              <a:ext cx="2858" cy="1315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CN" altLang="zh-CN" sz="1800">
                <a:latin typeface="Arial" pitchFamily="34" charset="0"/>
              </a:endParaRPr>
            </a:p>
          </p:txBody>
        </p:sp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2971" y="2840"/>
              <a:ext cx="2631" cy="136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" name="Object 10"/>
            <p:cNvGraphicFramePr>
              <a:graphicFrameLocks noChangeAspect="1"/>
            </p:cNvGraphicFramePr>
            <p:nvPr/>
          </p:nvGraphicFramePr>
          <p:xfrm>
            <a:off x="1837" y="2750"/>
            <a:ext cx="408" cy="317"/>
          </p:xfrm>
          <a:graphic>
            <a:graphicData uri="http://schemas.openxmlformats.org/presentationml/2006/ole">
              <p:oleObj spid="_x0000_s1026" name="Image" r:id="rId3" imgW="444288" imgH="444288" progId="">
                <p:embed/>
              </p:oleObj>
            </a:graphicData>
          </a:graphic>
        </p:graphicFrame>
        <p:sp>
          <p:nvSpPr>
            <p:cNvPr id="1036" name="Freeform 11"/>
            <p:cNvSpPr>
              <a:spLocks/>
            </p:cNvSpPr>
            <p:nvPr/>
          </p:nvSpPr>
          <p:spPr bwMode="auto">
            <a:xfrm>
              <a:off x="3692" y="2877"/>
              <a:ext cx="141" cy="236"/>
            </a:xfrm>
            <a:custGeom>
              <a:avLst/>
              <a:gdLst>
                <a:gd name="T0" fmla="*/ 0 w 336"/>
                <a:gd name="T1" fmla="*/ 358 h 358"/>
                <a:gd name="T2" fmla="*/ 283 w 336"/>
                <a:gd name="T3" fmla="*/ 126 h 358"/>
                <a:gd name="T4" fmla="*/ 191 w 336"/>
                <a:gd name="T5" fmla="*/ 139 h 358"/>
                <a:gd name="T6" fmla="*/ 336 w 336"/>
                <a:gd name="T7" fmla="*/ 0 h 358"/>
                <a:gd name="T8" fmla="*/ 52 w 336"/>
                <a:gd name="T9" fmla="*/ 192 h 358"/>
                <a:gd name="T10" fmla="*/ 171 w 336"/>
                <a:gd name="T11" fmla="*/ 172 h 358"/>
                <a:gd name="T12" fmla="*/ 0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2"/>
            <p:cNvSpPr>
              <a:spLocks/>
            </p:cNvSpPr>
            <p:nvPr/>
          </p:nvSpPr>
          <p:spPr bwMode="auto">
            <a:xfrm>
              <a:off x="1741" y="2604"/>
              <a:ext cx="141" cy="236"/>
            </a:xfrm>
            <a:custGeom>
              <a:avLst/>
              <a:gdLst>
                <a:gd name="T0" fmla="*/ 0 w 336"/>
                <a:gd name="T1" fmla="*/ 0 h 358"/>
                <a:gd name="T2" fmla="*/ 283 w 336"/>
                <a:gd name="T3" fmla="*/ 232 h 358"/>
                <a:gd name="T4" fmla="*/ 191 w 336"/>
                <a:gd name="T5" fmla="*/ 219 h 358"/>
                <a:gd name="T6" fmla="*/ 336 w 336"/>
                <a:gd name="T7" fmla="*/ 358 h 358"/>
                <a:gd name="T8" fmla="*/ 53 w 336"/>
                <a:gd name="T9" fmla="*/ 166 h 358"/>
                <a:gd name="T10" fmla="*/ 171 w 336"/>
                <a:gd name="T11" fmla="*/ 186 h 358"/>
                <a:gd name="T12" fmla="*/ 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3"/>
            <p:cNvSpPr>
              <a:spLocks/>
            </p:cNvSpPr>
            <p:nvPr/>
          </p:nvSpPr>
          <p:spPr bwMode="auto">
            <a:xfrm>
              <a:off x="2245" y="2923"/>
              <a:ext cx="141" cy="235"/>
            </a:xfrm>
            <a:custGeom>
              <a:avLst/>
              <a:gdLst>
                <a:gd name="T0" fmla="*/ 336 w 336"/>
                <a:gd name="T1" fmla="*/ 358 h 358"/>
                <a:gd name="T2" fmla="*/ 52 w 336"/>
                <a:gd name="T3" fmla="*/ 126 h 358"/>
                <a:gd name="T4" fmla="*/ 145 w 336"/>
                <a:gd name="T5" fmla="*/ 139 h 358"/>
                <a:gd name="T6" fmla="*/ 0 w 336"/>
                <a:gd name="T7" fmla="*/ 0 h 358"/>
                <a:gd name="T8" fmla="*/ 283 w 336"/>
                <a:gd name="T9" fmla="*/ 192 h 358"/>
                <a:gd name="T10" fmla="*/ 164 w 336"/>
                <a:gd name="T11" fmla="*/ 172 h 358"/>
                <a:gd name="T12" fmla="*/ 336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4"/>
            <p:cNvSpPr>
              <a:spLocks/>
            </p:cNvSpPr>
            <p:nvPr/>
          </p:nvSpPr>
          <p:spPr bwMode="auto">
            <a:xfrm>
              <a:off x="1696" y="2877"/>
              <a:ext cx="141" cy="236"/>
            </a:xfrm>
            <a:custGeom>
              <a:avLst/>
              <a:gdLst>
                <a:gd name="T0" fmla="*/ 0 w 336"/>
                <a:gd name="T1" fmla="*/ 358 h 358"/>
                <a:gd name="T2" fmla="*/ 283 w 336"/>
                <a:gd name="T3" fmla="*/ 126 h 358"/>
                <a:gd name="T4" fmla="*/ 191 w 336"/>
                <a:gd name="T5" fmla="*/ 139 h 358"/>
                <a:gd name="T6" fmla="*/ 336 w 336"/>
                <a:gd name="T7" fmla="*/ 0 h 358"/>
                <a:gd name="T8" fmla="*/ 52 w 336"/>
                <a:gd name="T9" fmla="*/ 192 h 358"/>
                <a:gd name="T10" fmla="*/ 171 w 336"/>
                <a:gd name="T11" fmla="*/ 172 h 358"/>
                <a:gd name="T12" fmla="*/ 0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5"/>
            <p:cNvSpPr>
              <a:spLocks/>
            </p:cNvSpPr>
            <p:nvPr/>
          </p:nvSpPr>
          <p:spPr bwMode="auto">
            <a:xfrm>
              <a:off x="2245" y="2650"/>
              <a:ext cx="141" cy="236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Text Box 16"/>
            <p:cNvSpPr txBox="1">
              <a:spLocks noChangeArrowheads="1"/>
            </p:cNvSpPr>
            <p:nvPr/>
          </p:nvSpPr>
          <p:spPr bwMode="auto">
            <a:xfrm>
              <a:off x="1928" y="2523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AP</a:t>
              </a:r>
              <a:r>
                <a:rPr kumimoji="0" lang="en-US" altLang="zh-CN" sz="2000" b="1" baseline="-25000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1</a:t>
              </a:r>
            </a:p>
          </p:txBody>
        </p:sp>
        <p:graphicFrame>
          <p:nvGraphicFramePr>
            <p:cNvPr id="1027" name="Object 17"/>
            <p:cNvGraphicFramePr>
              <a:graphicFrameLocks noChangeAspect="1"/>
            </p:cNvGraphicFramePr>
            <p:nvPr/>
          </p:nvGraphicFramePr>
          <p:xfrm>
            <a:off x="3844" y="2754"/>
            <a:ext cx="408" cy="317"/>
          </p:xfrm>
          <a:graphic>
            <a:graphicData uri="http://schemas.openxmlformats.org/presentationml/2006/ole">
              <p:oleObj spid="_x0000_s1027" name="Image" r:id="rId4" imgW="444288" imgH="444288" progId="">
                <p:embed/>
              </p:oleObj>
            </a:graphicData>
          </a:graphic>
        </p:graphicFrame>
        <p:grpSp>
          <p:nvGrpSpPr>
            <p:cNvPr id="1042" name="Group 18"/>
            <p:cNvGrpSpPr>
              <a:grpSpLocks/>
            </p:cNvGrpSpPr>
            <p:nvPr/>
          </p:nvGrpSpPr>
          <p:grpSpPr bwMode="auto">
            <a:xfrm>
              <a:off x="2608" y="3591"/>
              <a:ext cx="545" cy="202"/>
              <a:chOff x="762" y="2391"/>
              <a:chExt cx="423" cy="312"/>
            </a:xfrm>
          </p:grpSpPr>
          <p:grpSp>
            <p:nvGrpSpPr>
              <p:cNvPr id="1157" name="Group 19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165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166" name="Picture 21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58" name="Group 22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159" name="AutoShape 23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0" name="AutoShape 24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1" name="AutoShape 25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2" name="AutoShape 26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3" name="AutoShape 27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4" name="AutoShape 28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3" name="Group 29"/>
            <p:cNvGrpSpPr>
              <a:grpSpLocks/>
            </p:cNvGrpSpPr>
            <p:nvPr/>
          </p:nvGrpSpPr>
          <p:grpSpPr bwMode="auto">
            <a:xfrm>
              <a:off x="475" y="3364"/>
              <a:ext cx="545" cy="338"/>
              <a:chOff x="762" y="2391"/>
              <a:chExt cx="423" cy="312"/>
            </a:xfrm>
          </p:grpSpPr>
          <p:grpSp>
            <p:nvGrpSpPr>
              <p:cNvPr id="1147" name="Group 30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15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156" name="Picture 32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48" name="Group 33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149" name="AutoShape 34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0" name="AutoShape 35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1" name="AutoShape 36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2" name="AutoShape 37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3" name="AutoShape 38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4" name="AutoShape 39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Group 40"/>
            <p:cNvGrpSpPr>
              <a:grpSpLocks/>
            </p:cNvGrpSpPr>
            <p:nvPr/>
          </p:nvGrpSpPr>
          <p:grpSpPr bwMode="auto">
            <a:xfrm>
              <a:off x="1065" y="3702"/>
              <a:ext cx="545" cy="338"/>
              <a:chOff x="762" y="2391"/>
              <a:chExt cx="423" cy="312"/>
            </a:xfrm>
          </p:grpSpPr>
          <p:grpSp>
            <p:nvGrpSpPr>
              <p:cNvPr id="1137" name="Group 41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14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146" name="Picture 43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38" name="Group 44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139" name="AutoShape 45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0" name="AutoShape 46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1" name="AutoShape 47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2" name="AutoShape 48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3" name="AutoShape 49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4" name="AutoShape 50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5" name="Group 51"/>
            <p:cNvGrpSpPr>
              <a:grpSpLocks/>
            </p:cNvGrpSpPr>
            <p:nvPr/>
          </p:nvGrpSpPr>
          <p:grpSpPr bwMode="auto">
            <a:xfrm>
              <a:off x="1745" y="3682"/>
              <a:ext cx="545" cy="338"/>
              <a:chOff x="762" y="2391"/>
              <a:chExt cx="423" cy="312"/>
            </a:xfrm>
          </p:grpSpPr>
          <p:grpSp>
            <p:nvGrpSpPr>
              <p:cNvPr id="1127" name="Group 52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135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136" name="Picture 54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28" name="Group 55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129" name="AutoShape 56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" name="AutoShape 57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1" name="AutoShape 58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" name="AutoShape 59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" name="AutoShape 60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" name="AutoShape 61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6" name="Group 62"/>
            <p:cNvGrpSpPr>
              <a:grpSpLocks/>
            </p:cNvGrpSpPr>
            <p:nvPr/>
          </p:nvGrpSpPr>
          <p:grpSpPr bwMode="auto">
            <a:xfrm>
              <a:off x="2471" y="3047"/>
              <a:ext cx="545" cy="338"/>
              <a:chOff x="762" y="2391"/>
              <a:chExt cx="423" cy="312"/>
            </a:xfrm>
          </p:grpSpPr>
          <p:grpSp>
            <p:nvGrpSpPr>
              <p:cNvPr id="1117" name="Group 63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12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126" name="Picture 65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18" name="Group 66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119" name="AutoShape 6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0" name="AutoShape 6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1" name="AutoShape 6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2" name="AutoShape 7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3" name="AutoShape 7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4" name="AutoShape 7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7" name="Group 73"/>
            <p:cNvGrpSpPr>
              <a:grpSpLocks/>
            </p:cNvGrpSpPr>
            <p:nvPr/>
          </p:nvGrpSpPr>
          <p:grpSpPr bwMode="auto">
            <a:xfrm>
              <a:off x="3107" y="3022"/>
              <a:ext cx="545" cy="338"/>
              <a:chOff x="762" y="2391"/>
              <a:chExt cx="423" cy="312"/>
            </a:xfrm>
          </p:grpSpPr>
          <p:grpSp>
            <p:nvGrpSpPr>
              <p:cNvPr id="1107" name="Group 74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115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116" name="Picture 76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08" name="Group 77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109" name="AutoShape 78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0" name="AutoShape 79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1" name="AutoShape 80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2" name="AutoShape 81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3" name="AutoShape 82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4" name="AutoShape 83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8" name="Group 84"/>
            <p:cNvGrpSpPr>
              <a:grpSpLocks/>
            </p:cNvGrpSpPr>
            <p:nvPr/>
          </p:nvGrpSpPr>
          <p:grpSpPr bwMode="auto">
            <a:xfrm>
              <a:off x="4966" y="3500"/>
              <a:ext cx="545" cy="338"/>
              <a:chOff x="762" y="2391"/>
              <a:chExt cx="423" cy="312"/>
            </a:xfrm>
          </p:grpSpPr>
          <p:grpSp>
            <p:nvGrpSpPr>
              <p:cNvPr id="1097" name="Group 85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105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106" name="Picture 87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098" name="Group 88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099" name="AutoShape 89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0" name="AutoShape 90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1" name="AutoShape 91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2" name="AutoShape 92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3" name="AutoShape 93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4" name="AutoShape 94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9" name="Group 95"/>
            <p:cNvGrpSpPr>
              <a:grpSpLocks/>
            </p:cNvGrpSpPr>
            <p:nvPr/>
          </p:nvGrpSpPr>
          <p:grpSpPr bwMode="auto">
            <a:xfrm>
              <a:off x="4285" y="3818"/>
              <a:ext cx="545" cy="338"/>
              <a:chOff x="762" y="2391"/>
              <a:chExt cx="423" cy="312"/>
            </a:xfrm>
          </p:grpSpPr>
          <p:grpSp>
            <p:nvGrpSpPr>
              <p:cNvPr id="1087" name="Group 96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095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096" name="Picture 98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088" name="Group 99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089" name="AutoShape 100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AutoShape 101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AutoShape 102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2" name="AutoShape 103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3" name="AutoShape 104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4" name="AutoShape 105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50" name="Group 106"/>
            <p:cNvGrpSpPr>
              <a:grpSpLocks/>
            </p:cNvGrpSpPr>
            <p:nvPr/>
          </p:nvGrpSpPr>
          <p:grpSpPr bwMode="auto">
            <a:xfrm>
              <a:off x="3605" y="3727"/>
              <a:ext cx="545" cy="338"/>
              <a:chOff x="762" y="2391"/>
              <a:chExt cx="423" cy="312"/>
            </a:xfrm>
          </p:grpSpPr>
          <p:grpSp>
            <p:nvGrpSpPr>
              <p:cNvPr id="1077" name="Group 107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1085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086" name="Picture 109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078" name="Group 110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1079" name="AutoShape 111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AutoShape 112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AutoShape 113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AutoShape 114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AutoShape 115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AutoShape 116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1" name="Freeform 117"/>
            <p:cNvSpPr>
              <a:spLocks/>
            </p:cNvSpPr>
            <p:nvPr/>
          </p:nvSpPr>
          <p:spPr bwMode="auto">
            <a:xfrm>
              <a:off x="3732" y="2605"/>
              <a:ext cx="141" cy="236"/>
            </a:xfrm>
            <a:custGeom>
              <a:avLst/>
              <a:gdLst>
                <a:gd name="T0" fmla="*/ 0 w 336"/>
                <a:gd name="T1" fmla="*/ 0 h 358"/>
                <a:gd name="T2" fmla="*/ 283 w 336"/>
                <a:gd name="T3" fmla="*/ 232 h 358"/>
                <a:gd name="T4" fmla="*/ 191 w 336"/>
                <a:gd name="T5" fmla="*/ 219 h 358"/>
                <a:gd name="T6" fmla="*/ 336 w 336"/>
                <a:gd name="T7" fmla="*/ 358 h 358"/>
                <a:gd name="T8" fmla="*/ 53 w 336"/>
                <a:gd name="T9" fmla="*/ 166 h 358"/>
                <a:gd name="T10" fmla="*/ 171 w 336"/>
                <a:gd name="T11" fmla="*/ 186 h 358"/>
                <a:gd name="T12" fmla="*/ 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18"/>
            <p:cNvSpPr>
              <a:spLocks/>
            </p:cNvSpPr>
            <p:nvPr/>
          </p:nvSpPr>
          <p:spPr bwMode="auto">
            <a:xfrm>
              <a:off x="4241" y="2832"/>
              <a:ext cx="141" cy="235"/>
            </a:xfrm>
            <a:custGeom>
              <a:avLst/>
              <a:gdLst>
                <a:gd name="T0" fmla="*/ 336 w 336"/>
                <a:gd name="T1" fmla="*/ 358 h 358"/>
                <a:gd name="T2" fmla="*/ 52 w 336"/>
                <a:gd name="T3" fmla="*/ 126 h 358"/>
                <a:gd name="T4" fmla="*/ 145 w 336"/>
                <a:gd name="T5" fmla="*/ 139 h 358"/>
                <a:gd name="T6" fmla="*/ 0 w 336"/>
                <a:gd name="T7" fmla="*/ 0 h 358"/>
                <a:gd name="T8" fmla="*/ 283 w 336"/>
                <a:gd name="T9" fmla="*/ 192 h 358"/>
                <a:gd name="T10" fmla="*/ 164 w 336"/>
                <a:gd name="T11" fmla="*/ 172 h 358"/>
                <a:gd name="T12" fmla="*/ 336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19"/>
            <p:cNvSpPr>
              <a:spLocks/>
            </p:cNvSpPr>
            <p:nvPr/>
          </p:nvSpPr>
          <p:spPr bwMode="auto">
            <a:xfrm>
              <a:off x="4236" y="2560"/>
              <a:ext cx="141" cy="236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Text Box 120"/>
            <p:cNvSpPr txBox="1">
              <a:spLocks noChangeArrowheads="1"/>
            </p:cNvSpPr>
            <p:nvPr/>
          </p:nvSpPr>
          <p:spPr bwMode="auto">
            <a:xfrm>
              <a:off x="3878" y="2590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AP</a:t>
              </a:r>
              <a:r>
                <a:rPr kumimoji="0" lang="en-US" altLang="zh-CN" sz="2000" b="1" baseline="-25000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1055" name="Line 121"/>
            <p:cNvSpPr>
              <a:spLocks noChangeShapeType="1"/>
            </p:cNvSpPr>
            <p:nvPr/>
          </p:nvSpPr>
          <p:spPr bwMode="auto">
            <a:xfrm flipH="1">
              <a:off x="839" y="3022"/>
              <a:ext cx="907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Line 122"/>
            <p:cNvSpPr>
              <a:spLocks noChangeShapeType="1"/>
            </p:cNvSpPr>
            <p:nvPr/>
          </p:nvSpPr>
          <p:spPr bwMode="auto">
            <a:xfrm flipH="1">
              <a:off x="1429" y="3067"/>
              <a:ext cx="498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Line 123"/>
            <p:cNvSpPr>
              <a:spLocks noChangeShapeType="1"/>
            </p:cNvSpPr>
            <p:nvPr/>
          </p:nvSpPr>
          <p:spPr bwMode="auto">
            <a:xfrm>
              <a:off x="2018" y="3067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124"/>
            <p:cNvSpPr>
              <a:spLocks noChangeShapeType="1"/>
            </p:cNvSpPr>
            <p:nvPr/>
          </p:nvSpPr>
          <p:spPr bwMode="auto">
            <a:xfrm>
              <a:off x="2154" y="3067"/>
              <a:ext cx="545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125"/>
            <p:cNvSpPr>
              <a:spLocks noChangeShapeType="1"/>
            </p:cNvSpPr>
            <p:nvPr/>
          </p:nvSpPr>
          <p:spPr bwMode="auto">
            <a:xfrm>
              <a:off x="2245" y="3022"/>
              <a:ext cx="363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Line 126"/>
            <p:cNvSpPr>
              <a:spLocks noChangeShapeType="1"/>
            </p:cNvSpPr>
            <p:nvPr/>
          </p:nvSpPr>
          <p:spPr bwMode="auto">
            <a:xfrm>
              <a:off x="4195" y="3022"/>
              <a:ext cx="908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Line 127"/>
            <p:cNvSpPr>
              <a:spLocks noChangeShapeType="1"/>
            </p:cNvSpPr>
            <p:nvPr/>
          </p:nvSpPr>
          <p:spPr bwMode="auto">
            <a:xfrm>
              <a:off x="4105" y="3067"/>
              <a:ext cx="453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Line 128"/>
            <p:cNvSpPr>
              <a:spLocks noChangeShapeType="1"/>
            </p:cNvSpPr>
            <p:nvPr/>
          </p:nvSpPr>
          <p:spPr bwMode="auto">
            <a:xfrm flipH="1">
              <a:off x="3878" y="3067"/>
              <a:ext cx="91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Line 129"/>
            <p:cNvSpPr>
              <a:spLocks noChangeShapeType="1"/>
            </p:cNvSpPr>
            <p:nvPr/>
          </p:nvSpPr>
          <p:spPr bwMode="auto">
            <a:xfrm flipH="1">
              <a:off x="3515" y="3022"/>
              <a:ext cx="318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Text Box 130"/>
            <p:cNvSpPr txBox="1">
              <a:spLocks noChangeArrowheads="1"/>
            </p:cNvSpPr>
            <p:nvPr/>
          </p:nvSpPr>
          <p:spPr bwMode="auto">
            <a:xfrm>
              <a:off x="809" y="2976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基本服务集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BSS</a:t>
              </a:r>
            </a:p>
          </p:txBody>
        </p:sp>
        <p:sp>
          <p:nvSpPr>
            <p:cNvPr id="1065" name="Text Box 131"/>
            <p:cNvSpPr txBox="1">
              <a:spLocks noChangeArrowheads="1"/>
            </p:cNvSpPr>
            <p:nvPr/>
          </p:nvSpPr>
          <p:spPr bwMode="auto">
            <a:xfrm>
              <a:off x="4528" y="2976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基本服务集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BSS</a:t>
              </a:r>
            </a:p>
          </p:txBody>
        </p:sp>
        <p:sp>
          <p:nvSpPr>
            <p:cNvPr id="1066" name="Line 132"/>
            <p:cNvSpPr>
              <a:spLocks noChangeShapeType="1"/>
            </p:cNvSpPr>
            <p:nvPr/>
          </p:nvSpPr>
          <p:spPr bwMode="auto">
            <a:xfrm>
              <a:off x="1655" y="2432"/>
              <a:ext cx="27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Line 133"/>
            <p:cNvSpPr>
              <a:spLocks noChangeShapeType="1"/>
            </p:cNvSpPr>
            <p:nvPr/>
          </p:nvSpPr>
          <p:spPr bwMode="auto">
            <a:xfrm>
              <a:off x="2018" y="243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Line 134"/>
            <p:cNvSpPr>
              <a:spLocks noChangeShapeType="1"/>
            </p:cNvSpPr>
            <p:nvPr/>
          </p:nvSpPr>
          <p:spPr bwMode="auto">
            <a:xfrm>
              <a:off x="3969" y="243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Text Box 135"/>
            <p:cNvSpPr txBox="1">
              <a:spLocks noChangeArrowheads="1"/>
            </p:cNvSpPr>
            <p:nvPr/>
          </p:nvSpPr>
          <p:spPr bwMode="auto">
            <a:xfrm>
              <a:off x="2305" y="2160"/>
              <a:ext cx="11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zh-CN" altLang="en-US" sz="2000" b="1">
                  <a:latin typeface="Arial" pitchFamily="34" charset="0"/>
                </a:rPr>
                <a:t>分配系统（</a:t>
              </a:r>
              <a:r>
                <a:rPr kumimoji="0" lang="en-US" altLang="zh-CN" sz="2000" b="1">
                  <a:latin typeface="Arial" pitchFamily="34" charset="0"/>
                </a:rPr>
                <a:t>DS</a:t>
              </a:r>
              <a:r>
                <a:rPr kumimoji="0" lang="zh-CN" altLang="en-US" sz="2000" b="1">
                  <a:latin typeface="Arial" pitchFamily="34" charset="0"/>
                </a:rPr>
                <a:t>）</a:t>
              </a:r>
            </a:p>
          </p:txBody>
        </p:sp>
        <p:sp>
          <p:nvSpPr>
            <p:cNvPr id="1070" name="Rectangle 136"/>
            <p:cNvSpPr>
              <a:spLocks noChangeArrowheads="1"/>
            </p:cNvSpPr>
            <p:nvPr/>
          </p:nvSpPr>
          <p:spPr bwMode="auto">
            <a:xfrm>
              <a:off x="1156" y="2296"/>
              <a:ext cx="499" cy="2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桥接器</a:t>
              </a:r>
            </a:p>
          </p:txBody>
        </p:sp>
        <p:sp>
          <p:nvSpPr>
            <p:cNvPr id="1071" name="Rectangle 137"/>
            <p:cNvSpPr>
              <a:spLocks noChangeArrowheads="1"/>
            </p:cNvSpPr>
            <p:nvPr/>
          </p:nvSpPr>
          <p:spPr bwMode="auto">
            <a:xfrm>
              <a:off x="4377" y="2296"/>
              <a:ext cx="499" cy="2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路由器</a:t>
              </a:r>
            </a:p>
          </p:txBody>
        </p:sp>
        <p:sp>
          <p:nvSpPr>
            <p:cNvPr id="1072" name="Line 138"/>
            <p:cNvSpPr>
              <a:spLocks noChangeShapeType="1"/>
            </p:cNvSpPr>
            <p:nvPr/>
          </p:nvSpPr>
          <p:spPr bwMode="auto">
            <a:xfrm flipH="1">
              <a:off x="975" y="2432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Line 139"/>
            <p:cNvSpPr>
              <a:spLocks noChangeShapeType="1"/>
            </p:cNvSpPr>
            <p:nvPr/>
          </p:nvSpPr>
          <p:spPr bwMode="auto">
            <a:xfrm flipH="1">
              <a:off x="4876" y="2432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Text Box 140"/>
            <p:cNvSpPr txBox="1">
              <a:spLocks noChangeArrowheads="1"/>
            </p:cNvSpPr>
            <p:nvPr/>
          </p:nvSpPr>
          <p:spPr bwMode="auto">
            <a:xfrm>
              <a:off x="400" y="2568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扩展服务集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ESS</a:t>
              </a:r>
            </a:p>
          </p:txBody>
        </p:sp>
        <p:sp>
          <p:nvSpPr>
            <p:cNvPr id="1075" name="Oval 141"/>
            <p:cNvSpPr>
              <a:spLocks noChangeArrowheads="1"/>
            </p:cNvSpPr>
            <p:nvPr/>
          </p:nvSpPr>
          <p:spPr bwMode="auto">
            <a:xfrm>
              <a:off x="5012" y="2115"/>
              <a:ext cx="635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latin typeface="Arial" pitchFamily="34" charset="0"/>
                </a:rPr>
                <a:t>因特网</a:t>
              </a:r>
            </a:p>
          </p:txBody>
        </p:sp>
        <p:sp>
          <p:nvSpPr>
            <p:cNvPr id="1076" name="Oval 142"/>
            <p:cNvSpPr>
              <a:spLocks noChangeArrowheads="1"/>
            </p:cNvSpPr>
            <p:nvPr/>
          </p:nvSpPr>
          <p:spPr bwMode="auto">
            <a:xfrm>
              <a:off x="158" y="2160"/>
              <a:ext cx="862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latin typeface="Arial" pitchFamily="34" charset="0"/>
                </a:rPr>
                <a:t>其它</a:t>
              </a:r>
              <a:r>
                <a:rPr kumimoji="0" lang="en-US" altLang="zh-CN" sz="1800" b="1">
                  <a:latin typeface="Arial" pitchFamily="34" charset="0"/>
                </a:rPr>
                <a:t>LAN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212725" y="908050"/>
            <a:ext cx="8751888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工作过程 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– AP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设置：</a:t>
            </a:r>
            <a:endParaRPr lang="zh-CN" altLang="en-US" sz="2800" b="1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  管理员设置</a:t>
            </a:r>
            <a:r>
              <a:rPr lang="en-US" altLang="zh-CN" sz="2800" b="1">
                <a:latin typeface="宋体" pitchFamily="2" charset="-122"/>
              </a:rPr>
              <a:t>AP</a:t>
            </a:r>
            <a:r>
              <a:rPr lang="zh-CN" altLang="en-US" sz="2800" b="1">
                <a:latin typeface="宋体" pitchFamily="2" charset="-122"/>
              </a:rPr>
              <a:t>的服务集标识符（</a:t>
            </a:r>
            <a:r>
              <a:rPr lang="en-US" altLang="zh-CN" sz="2800" b="1">
                <a:latin typeface="宋体" pitchFamily="2" charset="-122"/>
              </a:rPr>
              <a:t>SSid</a:t>
            </a:r>
            <a:r>
              <a:rPr lang="zh-CN" altLang="en-US" sz="2800" b="1">
                <a:latin typeface="宋体" pitchFamily="2" charset="-122"/>
              </a:rPr>
              <a:t>）和使用的实用信道（</a:t>
            </a:r>
            <a:r>
              <a:rPr lang="en-US" altLang="zh-CN" sz="2800" b="1">
                <a:latin typeface="宋体" pitchFamily="2" charset="-122"/>
              </a:rPr>
              <a:t>1…11</a:t>
            </a:r>
            <a:r>
              <a:rPr lang="zh-CN" altLang="en-US" sz="2800" b="1">
                <a:latin typeface="宋体" pitchFamily="2" charset="-122"/>
              </a:rPr>
              <a:t>）；为避免</a:t>
            </a:r>
            <a:r>
              <a:rPr lang="en-US" altLang="zh-CN" sz="2800" b="1">
                <a:latin typeface="宋体" pitchFamily="2" charset="-122"/>
              </a:rPr>
              <a:t>AP</a:t>
            </a:r>
            <a:r>
              <a:rPr lang="zh-CN" altLang="en-US" sz="2800" b="1">
                <a:latin typeface="宋体" pitchFamily="2" charset="-122"/>
              </a:rPr>
              <a:t>间的干扰，相邻</a:t>
            </a:r>
            <a:r>
              <a:rPr lang="en-US" altLang="zh-CN" sz="2800" b="1">
                <a:latin typeface="宋体" pitchFamily="2" charset="-122"/>
              </a:rPr>
              <a:t>AP</a:t>
            </a:r>
            <a:r>
              <a:rPr lang="zh-CN" altLang="en-US" sz="2800" b="1">
                <a:latin typeface="宋体" pitchFamily="2" charset="-122"/>
              </a:rPr>
              <a:t>设置不同的工作信道（</a:t>
            </a:r>
            <a:r>
              <a:rPr lang="en-US" altLang="zh-CN" sz="2800" b="1">
                <a:latin typeface="宋体" pitchFamily="2" charset="-122"/>
              </a:rPr>
              <a:t>1</a:t>
            </a:r>
            <a:r>
              <a:rPr lang="zh-CN" altLang="en-US" sz="2800" b="1">
                <a:latin typeface="宋体" pitchFamily="2" charset="-122"/>
              </a:rPr>
              <a:t>，</a:t>
            </a:r>
            <a:r>
              <a:rPr lang="en-US" altLang="zh-CN" sz="2800" b="1">
                <a:latin typeface="宋体" pitchFamily="2" charset="-122"/>
              </a:rPr>
              <a:t>6</a:t>
            </a:r>
            <a:r>
              <a:rPr lang="zh-CN" altLang="en-US" sz="2800" b="1">
                <a:latin typeface="宋体" pitchFamily="2" charset="-122"/>
              </a:rPr>
              <a:t>，</a:t>
            </a:r>
            <a:r>
              <a:rPr lang="en-US" altLang="zh-CN" sz="2800" b="1">
                <a:latin typeface="宋体" pitchFamily="2" charset="-122"/>
              </a:rPr>
              <a:t>11</a:t>
            </a:r>
            <a:r>
              <a:rPr lang="zh-CN" altLang="en-US" sz="2800" b="1">
                <a:latin typeface="宋体" pitchFamily="2" charset="-122"/>
              </a:rPr>
              <a:t>）；  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无线局域网组网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1-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有基础设施的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13</a:t>
            </a:r>
            <a:endParaRPr lang="en-US" altLang="zh-CN" dirty="0"/>
          </a:p>
        </p:txBody>
      </p: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107950" y="3141663"/>
            <a:ext cx="8893175" cy="3500437"/>
            <a:chOff x="158" y="2115"/>
            <a:chExt cx="5602" cy="2205"/>
          </a:xfrm>
        </p:grpSpPr>
        <p:sp>
          <p:nvSpPr>
            <p:cNvPr id="2057" name="AutoShape 7"/>
            <p:cNvSpPr>
              <a:spLocks noChangeArrowheads="1"/>
            </p:cNvSpPr>
            <p:nvPr/>
          </p:nvSpPr>
          <p:spPr bwMode="auto">
            <a:xfrm>
              <a:off x="295" y="2568"/>
              <a:ext cx="5465" cy="175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Oval 8"/>
            <p:cNvSpPr>
              <a:spLocks noChangeArrowheads="1"/>
            </p:cNvSpPr>
            <p:nvPr/>
          </p:nvSpPr>
          <p:spPr bwMode="auto">
            <a:xfrm>
              <a:off x="340" y="2886"/>
              <a:ext cx="2858" cy="1315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CN" altLang="zh-CN" sz="1800">
                <a:latin typeface="Arial" pitchFamily="34" charset="0"/>
              </a:endParaRPr>
            </a:p>
          </p:txBody>
        </p:sp>
        <p:sp>
          <p:nvSpPr>
            <p:cNvPr id="2059" name="Oval 9"/>
            <p:cNvSpPr>
              <a:spLocks noChangeArrowheads="1"/>
            </p:cNvSpPr>
            <p:nvPr/>
          </p:nvSpPr>
          <p:spPr bwMode="auto">
            <a:xfrm>
              <a:off x="2971" y="2840"/>
              <a:ext cx="2631" cy="136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" name="Object 10"/>
            <p:cNvGraphicFramePr>
              <a:graphicFrameLocks noChangeAspect="1"/>
            </p:cNvGraphicFramePr>
            <p:nvPr/>
          </p:nvGraphicFramePr>
          <p:xfrm>
            <a:off x="1837" y="2750"/>
            <a:ext cx="408" cy="317"/>
          </p:xfrm>
          <a:graphic>
            <a:graphicData uri="http://schemas.openxmlformats.org/presentationml/2006/ole">
              <p:oleObj spid="_x0000_s2050" name="Image" r:id="rId3" imgW="444288" imgH="444288" progId="">
                <p:embed/>
              </p:oleObj>
            </a:graphicData>
          </a:graphic>
        </p:graphicFrame>
        <p:sp>
          <p:nvSpPr>
            <p:cNvPr id="2060" name="Freeform 11"/>
            <p:cNvSpPr>
              <a:spLocks/>
            </p:cNvSpPr>
            <p:nvPr/>
          </p:nvSpPr>
          <p:spPr bwMode="auto">
            <a:xfrm>
              <a:off x="3692" y="2877"/>
              <a:ext cx="141" cy="236"/>
            </a:xfrm>
            <a:custGeom>
              <a:avLst/>
              <a:gdLst>
                <a:gd name="T0" fmla="*/ 0 w 336"/>
                <a:gd name="T1" fmla="*/ 358 h 358"/>
                <a:gd name="T2" fmla="*/ 283 w 336"/>
                <a:gd name="T3" fmla="*/ 126 h 358"/>
                <a:gd name="T4" fmla="*/ 191 w 336"/>
                <a:gd name="T5" fmla="*/ 139 h 358"/>
                <a:gd name="T6" fmla="*/ 336 w 336"/>
                <a:gd name="T7" fmla="*/ 0 h 358"/>
                <a:gd name="T8" fmla="*/ 52 w 336"/>
                <a:gd name="T9" fmla="*/ 192 h 358"/>
                <a:gd name="T10" fmla="*/ 171 w 336"/>
                <a:gd name="T11" fmla="*/ 172 h 358"/>
                <a:gd name="T12" fmla="*/ 0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2"/>
            <p:cNvSpPr>
              <a:spLocks/>
            </p:cNvSpPr>
            <p:nvPr/>
          </p:nvSpPr>
          <p:spPr bwMode="auto">
            <a:xfrm>
              <a:off x="1741" y="2604"/>
              <a:ext cx="141" cy="236"/>
            </a:xfrm>
            <a:custGeom>
              <a:avLst/>
              <a:gdLst>
                <a:gd name="T0" fmla="*/ 0 w 336"/>
                <a:gd name="T1" fmla="*/ 0 h 358"/>
                <a:gd name="T2" fmla="*/ 283 w 336"/>
                <a:gd name="T3" fmla="*/ 232 h 358"/>
                <a:gd name="T4" fmla="*/ 191 w 336"/>
                <a:gd name="T5" fmla="*/ 219 h 358"/>
                <a:gd name="T6" fmla="*/ 336 w 336"/>
                <a:gd name="T7" fmla="*/ 358 h 358"/>
                <a:gd name="T8" fmla="*/ 53 w 336"/>
                <a:gd name="T9" fmla="*/ 166 h 358"/>
                <a:gd name="T10" fmla="*/ 171 w 336"/>
                <a:gd name="T11" fmla="*/ 186 h 358"/>
                <a:gd name="T12" fmla="*/ 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3"/>
            <p:cNvSpPr>
              <a:spLocks/>
            </p:cNvSpPr>
            <p:nvPr/>
          </p:nvSpPr>
          <p:spPr bwMode="auto">
            <a:xfrm>
              <a:off x="2245" y="2923"/>
              <a:ext cx="141" cy="235"/>
            </a:xfrm>
            <a:custGeom>
              <a:avLst/>
              <a:gdLst>
                <a:gd name="T0" fmla="*/ 336 w 336"/>
                <a:gd name="T1" fmla="*/ 358 h 358"/>
                <a:gd name="T2" fmla="*/ 52 w 336"/>
                <a:gd name="T3" fmla="*/ 126 h 358"/>
                <a:gd name="T4" fmla="*/ 145 w 336"/>
                <a:gd name="T5" fmla="*/ 139 h 358"/>
                <a:gd name="T6" fmla="*/ 0 w 336"/>
                <a:gd name="T7" fmla="*/ 0 h 358"/>
                <a:gd name="T8" fmla="*/ 283 w 336"/>
                <a:gd name="T9" fmla="*/ 192 h 358"/>
                <a:gd name="T10" fmla="*/ 164 w 336"/>
                <a:gd name="T11" fmla="*/ 172 h 358"/>
                <a:gd name="T12" fmla="*/ 336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4"/>
            <p:cNvSpPr>
              <a:spLocks/>
            </p:cNvSpPr>
            <p:nvPr/>
          </p:nvSpPr>
          <p:spPr bwMode="auto">
            <a:xfrm>
              <a:off x="1696" y="2877"/>
              <a:ext cx="141" cy="236"/>
            </a:xfrm>
            <a:custGeom>
              <a:avLst/>
              <a:gdLst>
                <a:gd name="T0" fmla="*/ 0 w 336"/>
                <a:gd name="T1" fmla="*/ 358 h 358"/>
                <a:gd name="T2" fmla="*/ 283 w 336"/>
                <a:gd name="T3" fmla="*/ 126 h 358"/>
                <a:gd name="T4" fmla="*/ 191 w 336"/>
                <a:gd name="T5" fmla="*/ 139 h 358"/>
                <a:gd name="T6" fmla="*/ 336 w 336"/>
                <a:gd name="T7" fmla="*/ 0 h 358"/>
                <a:gd name="T8" fmla="*/ 52 w 336"/>
                <a:gd name="T9" fmla="*/ 192 h 358"/>
                <a:gd name="T10" fmla="*/ 171 w 336"/>
                <a:gd name="T11" fmla="*/ 172 h 358"/>
                <a:gd name="T12" fmla="*/ 0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5"/>
            <p:cNvSpPr>
              <a:spLocks/>
            </p:cNvSpPr>
            <p:nvPr/>
          </p:nvSpPr>
          <p:spPr bwMode="auto">
            <a:xfrm>
              <a:off x="2245" y="2650"/>
              <a:ext cx="141" cy="236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Text Box 16"/>
            <p:cNvSpPr txBox="1">
              <a:spLocks noChangeArrowheads="1"/>
            </p:cNvSpPr>
            <p:nvPr/>
          </p:nvSpPr>
          <p:spPr bwMode="auto">
            <a:xfrm>
              <a:off x="1928" y="2523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AP</a:t>
              </a:r>
              <a:r>
                <a:rPr kumimoji="0" lang="en-US" altLang="zh-CN" sz="2000" b="1" baseline="-25000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1</a:t>
              </a:r>
            </a:p>
          </p:txBody>
        </p:sp>
        <p:graphicFrame>
          <p:nvGraphicFramePr>
            <p:cNvPr id="2051" name="Object 17"/>
            <p:cNvGraphicFramePr>
              <a:graphicFrameLocks noChangeAspect="1"/>
            </p:cNvGraphicFramePr>
            <p:nvPr/>
          </p:nvGraphicFramePr>
          <p:xfrm>
            <a:off x="3844" y="2754"/>
            <a:ext cx="408" cy="317"/>
          </p:xfrm>
          <a:graphic>
            <a:graphicData uri="http://schemas.openxmlformats.org/presentationml/2006/ole">
              <p:oleObj spid="_x0000_s2051" name="Image" r:id="rId4" imgW="444288" imgH="444288" progId="">
                <p:embed/>
              </p:oleObj>
            </a:graphicData>
          </a:graphic>
        </p:graphicFrame>
        <p:grpSp>
          <p:nvGrpSpPr>
            <p:cNvPr id="2066" name="Group 18"/>
            <p:cNvGrpSpPr>
              <a:grpSpLocks/>
            </p:cNvGrpSpPr>
            <p:nvPr/>
          </p:nvGrpSpPr>
          <p:grpSpPr bwMode="auto">
            <a:xfrm>
              <a:off x="2608" y="3591"/>
              <a:ext cx="545" cy="202"/>
              <a:chOff x="762" y="2391"/>
              <a:chExt cx="423" cy="312"/>
            </a:xfrm>
          </p:grpSpPr>
          <p:grpSp>
            <p:nvGrpSpPr>
              <p:cNvPr id="2181" name="Group 19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189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190" name="Picture 21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82" name="Group 22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2183" name="AutoShape 23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4" name="AutoShape 24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5" name="AutoShape 25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6" name="AutoShape 26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7" name="AutoShape 27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8" name="AutoShape 28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67" name="Group 29"/>
            <p:cNvGrpSpPr>
              <a:grpSpLocks/>
            </p:cNvGrpSpPr>
            <p:nvPr/>
          </p:nvGrpSpPr>
          <p:grpSpPr bwMode="auto">
            <a:xfrm>
              <a:off x="475" y="3364"/>
              <a:ext cx="545" cy="338"/>
              <a:chOff x="762" y="2391"/>
              <a:chExt cx="423" cy="312"/>
            </a:xfrm>
          </p:grpSpPr>
          <p:grpSp>
            <p:nvGrpSpPr>
              <p:cNvPr id="2171" name="Group 30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17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180" name="Picture 32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72" name="Group 33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2173" name="AutoShape 34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4" name="AutoShape 35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5" name="AutoShape 36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6" name="AutoShape 37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7" name="AutoShape 38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8" name="AutoShape 39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68" name="Group 40"/>
            <p:cNvGrpSpPr>
              <a:grpSpLocks/>
            </p:cNvGrpSpPr>
            <p:nvPr/>
          </p:nvGrpSpPr>
          <p:grpSpPr bwMode="auto">
            <a:xfrm>
              <a:off x="1065" y="3702"/>
              <a:ext cx="545" cy="338"/>
              <a:chOff x="762" y="2391"/>
              <a:chExt cx="423" cy="312"/>
            </a:xfrm>
          </p:grpSpPr>
          <p:grpSp>
            <p:nvGrpSpPr>
              <p:cNvPr id="2161" name="Group 41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16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170" name="Picture 43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62" name="Group 44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2163" name="AutoShape 45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4" name="AutoShape 46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5" name="AutoShape 47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6" name="AutoShape 48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7" name="AutoShape 49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8" name="AutoShape 50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69" name="Group 51"/>
            <p:cNvGrpSpPr>
              <a:grpSpLocks/>
            </p:cNvGrpSpPr>
            <p:nvPr/>
          </p:nvGrpSpPr>
          <p:grpSpPr bwMode="auto">
            <a:xfrm>
              <a:off x="1745" y="3682"/>
              <a:ext cx="545" cy="338"/>
              <a:chOff x="762" y="2391"/>
              <a:chExt cx="423" cy="312"/>
            </a:xfrm>
          </p:grpSpPr>
          <p:grpSp>
            <p:nvGrpSpPr>
              <p:cNvPr id="2151" name="Group 52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15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160" name="Picture 54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52" name="Group 55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2153" name="AutoShape 56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4" name="AutoShape 57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5" name="AutoShape 58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" name="AutoShape 59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" name="AutoShape 60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" name="AutoShape 61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70" name="Group 62"/>
            <p:cNvGrpSpPr>
              <a:grpSpLocks/>
            </p:cNvGrpSpPr>
            <p:nvPr/>
          </p:nvGrpSpPr>
          <p:grpSpPr bwMode="auto">
            <a:xfrm>
              <a:off x="2471" y="3047"/>
              <a:ext cx="545" cy="338"/>
              <a:chOff x="762" y="2391"/>
              <a:chExt cx="423" cy="312"/>
            </a:xfrm>
          </p:grpSpPr>
          <p:grpSp>
            <p:nvGrpSpPr>
              <p:cNvPr id="2141" name="Group 63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149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150" name="Picture 65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42" name="Group 66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2143" name="AutoShape 6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4" name="AutoShape 6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5" name="AutoShape 6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6" name="AutoShape 7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7" name="AutoShape 7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48" name="AutoShape 7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71" name="Group 73"/>
            <p:cNvGrpSpPr>
              <a:grpSpLocks/>
            </p:cNvGrpSpPr>
            <p:nvPr/>
          </p:nvGrpSpPr>
          <p:grpSpPr bwMode="auto">
            <a:xfrm>
              <a:off x="3107" y="3022"/>
              <a:ext cx="545" cy="338"/>
              <a:chOff x="762" y="2391"/>
              <a:chExt cx="423" cy="312"/>
            </a:xfrm>
          </p:grpSpPr>
          <p:grpSp>
            <p:nvGrpSpPr>
              <p:cNvPr id="2131" name="Group 74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139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140" name="Picture 76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32" name="Group 77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2133" name="AutoShape 78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4" name="AutoShape 79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5" name="AutoShape 80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6" name="AutoShape 81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7" name="AutoShape 82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8" name="AutoShape 83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72" name="Group 84"/>
            <p:cNvGrpSpPr>
              <a:grpSpLocks/>
            </p:cNvGrpSpPr>
            <p:nvPr/>
          </p:nvGrpSpPr>
          <p:grpSpPr bwMode="auto">
            <a:xfrm>
              <a:off x="4966" y="3500"/>
              <a:ext cx="545" cy="338"/>
              <a:chOff x="762" y="2391"/>
              <a:chExt cx="423" cy="312"/>
            </a:xfrm>
          </p:grpSpPr>
          <p:grpSp>
            <p:nvGrpSpPr>
              <p:cNvPr id="2121" name="Group 85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129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130" name="Picture 87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22" name="Group 88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2123" name="AutoShape 89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4" name="AutoShape 90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5" name="AutoShape 91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6" name="AutoShape 92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7" name="AutoShape 93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8" name="AutoShape 94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73" name="Group 95"/>
            <p:cNvGrpSpPr>
              <a:grpSpLocks/>
            </p:cNvGrpSpPr>
            <p:nvPr/>
          </p:nvGrpSpPr>
          <p:grpSpPr bwMode="auto">
            <a:xfrm>
              <a:off x="4285" y="3818"/>
              <a:ext cx="545" cy="338"/>
              <a:chOff x="762" y="2391"/>
              <a:chExt cx="423" cy="312"/>
            </a:xfrm>
          </p:grpSpPr>
          <p:grpSp>
            <p:nvGrpSpPr>
              <p:cNvPr id="2111" name="Group 96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119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120" name="Picture 98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12" name="Group 99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2113" name="AutoShape 100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4" name="AutoShape 101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5" name="AutoShape 102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6" name="AutoShape 103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7" name="AutoShape 104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8" name="AutoShape 105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74" name="Group 106"/>
            <p:cNvGrpSpPr>
              <a:grpSpLocks/>
            </p:cNvGrpSpPr>
            <p:nvPr/>
          </p:nvGrpSpPr>
          <p:grpSpPr bwMode="auto">
            <a:xfrm>
              <a:off x="3605" y="3727"/>
              <a:ext cx="545" cy="338"/>
              <a:chOff x="762" y="2391"/>
              <a:chExt cx="423" cy="312"/>
            </a:xfrm>
          </p:grpSpPr>
          <p:grpSp>
            <p:nvGrpSpPr>
              <p:cNvPr id="2101" name="Group 107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2109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110" name="Picture 109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02" name="Group 110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2103" name="AutoShape 111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4" name="AutoShape 112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5" name="AutoShape 113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6" name="AutoShape 114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7" name="AutoShape 115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8" name="AutoShape 116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75" name="Freeform 117"/>
            <p:cNvSpPr>
              <a:spLocks/>
            </p:cNvSpPr>
            <p:nvPr/>
          </p:nvSpPr>
          <p:spPr bwMode="auto">
            <a:xfrm>
              <a:off x="3732" y="2605"/>
              <a:ext cx="141" cy="236"/>
            </a:xfrm>
            <a:custGeom>
              <a:avLst/>
              <a:gdLst>
                <a:gd name="T0" fmla="*/ 0 w 336"/>
                <a:gd name="T1" fmla="*/ 0 h 358"/>
                <a:gd name="T2" fmla="*/ 283 w 336"/>
                <a:gd name="T3" fmla="*/ 232 h 358"/>
                <a:gd name="T4" fmla="*/ 191 w 336"/>
                <a:gd name="T5" fmla="*/ 219 h 358"/>
                <a:gd name="T6" fmla="*/ 336 w 336"/>
                <a:gd name="T7" fmla="*/ 358 h 358"/>
                <a:gd name="T8" fmla="*/ 53 w 336"/>
                <a:gd name="T9" fmla="*/ 166 h 358"/>
                <a:gd name="T10" fmla="*/ 171 w 336"/>
                <a:gd name="T11" fmla="*/ 186 h 358"/>
                <a:gd name="T12" fmla="*/ 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118"/>
            <p:cNvSpPr>
              <a:spLocks/>
            </p:cNvSpPr>
            <p:nvPr/>
          </p:nvSpPr>
          <p:spPr bwMode="auto">
            <a:xfrm>
              <a:off x="4241" y="2832"/>
              <a:ext cx="141" cy="235"/>
            </a:xfrm>
            <a:custGeom>
              <a:avLst/>
              <a:gdLst>
                <a:gd name="T0" fmla="*/ 336 w 336"/>
                <a:gd name="T1" fmla="*/ 358 h 358"/>
                <a:gd name="T2" fmla="*/ 52 w 336"/>
                <a:gd name="T3" fmla="*/ 126 h 358"/>
                <a:gd name="T4" fmla="*/ 145 w 336"/>
                <a:gd name="T5" fmla="*/ 139 h 358"/>
                <a:gd name="T6" fmla="*/ 0 w 336"/>
                <a:gd name="T7" fmla="*/ 0 h 358"/>
                <a:gd name="T8" fmla="*/ 283 w 336"/>
                <a:gd name="T9" fmla="*/ 192 h 358"/>
                <a:gd name="T10" fmla="*/ 164 w 336"/>
                <a:gd name="T11" fmla="*/ 172 h 358"/>
                <a:gd name="T12" fmla="*/ 336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119"/>
            <p:cNvSpPr>
              <a:spLocks/>
            </p:cNvSpPr>
            <p:nvPr/>
          </p:nvSpPr>
          <p:spPr bwMode="auto">
            <a:xfrm>
              <a:off x="4236" y="2560"/>
              <a:ext cx="141" cy="236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Text Box 120"/>
            <p:cNvSpPr txBox="1">
              <a:spLocks noChangeArrowheads="1"/>
            </p:cNvSpPr>
            <p:nvPr/>
          </p:nvSpPr>
          <p:spPr bwMode="auto">
            <a:xfrm>
              <a:off x="3878" y="2590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AP</a:t>
              </a:r>
              <a:r>
                <a:rPr kumimoji="0" lang="en-US" altLang="zh-CN" sz="2000" b="1" baseline="-25000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2079" name="Line 121"/>
            <p:cNvSpPr>
              <a:spLocks noChangeShapeType="1"/>
            </p:cNvSpPr>
            <p:nvPr/>
          </p:nvSpPr>
          <p:spPr bwMode="auto">
            <a:xfrm flipH="1">
              <a:off x="839" y="3022"/>
              <a:ext cx="907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Line 122"/>
            <p:cNvSpPr>
              <a:spLocks noChangeShapeType="1"/>
            </p:cNvSpPr>
            <p:nvPr/>
          </p:nvSpPr>
          <p:spPr bwMode="auto">
            <a:xfrm flipH="1">
              <a:off x="1429" y="3067"/>
              <a:ext cx="498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Line 123"/>
            <p:cNvSpPr>
              <a:spLocks noChangeShapeType="1"/>
            </p:cNvSpPr>
            <p:nvPr/>
          </p:nvSpPr>
          <p:spPr bwMode="auto">
            <a:xfrm>
              <a:off x="2018" y="3067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124"/>
            <p:cNvSpPr>
              <a:spLocks noChangeShapeType="1"/>
            </p:cNvSpPr>
            <p:nvPr/>
          </p:nvSpPr>
          <p:spPr bwMode="auto">
            <a:xfrm>
              <a:off x="2154" y="3067"/>
              <a:ext cx="545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Line 125"/>
            <p:cNvSpPr>
              <a:spLocks noChangeShapeType="1"/>
            </p:cNvSpPr>
            <p:nvPr/>
          </p:nvSpPr>
          <p:spPr bwMode="auto">
            <a:xfrm>
              <a:off x="2245" y="3022"/>
              <a:ext cx="363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126"/>
            <p:cNvSpPr>
              <a:spLocks noChangeShapeType="1"/>
            </p:cNvSpPr>
            <p:nvPr/>
          </p:nvSpPr>
          <p:spPr bwMode="auto">
            <a:xfrm>
              <a:off x="4195" y="3022"/>
              <a:ext cx="908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Line 127"/>
            <p:cNvSpPr>
              <a:spLocks noChangeShapeType="1"/>
            </p:cNvSpPr>
            <p:nvPr/>
          </p:nvSpPr>
          <p:spPr bwMode="auto">
            <a:xfrm>
              <a:off x="4105" y="3067"/>
              <a:ext cx="453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Line 128"/>
            <p:cNvSpPr>
              <a:spLocks noChangeShapeType="1"/>
            </p:cNvSpPr>
            <p:nvPr/>
          </p:nvSpPr>
          <p:spPr bwMode="auto">
            <a:xfrm flipH="1">
              <a:off x="3878" y="3067"/>
              <a:ext cx="91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Line 129"/>
            <p:cNvSpPr>
              <a:spLocks noChangeShapeType="1"/>
            </p:cNvSpPr>
            <p:nvPr/>
          </p:nvSpPr>
          <p:spPr bwMode="auto">
            <a:xfrm flipH="1">
              <a:off x="3515" y="3022"/>
              <a:ext cx="318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Text Box 130"/>
            <p:cNvSpPr txBox="1">
              <a:spLocks noChangeArrowheads="1"/>
            </p:cNvSpPr>
            <p:nvPr/>
          </p:nvSpPr>
          <p:spPr bwMode="auto">
            <a:xfrm>
              <a:off x="809" y="2976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基本服务集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BSS</a:t>
              </a:r>
            </a:p>
          </p:txBody>
        </p:sp>
        <p:sp>
          <p:nvSpPr>
            <p:cNvPr id="2089" name="Text Box 131"/>
            <p:cNvSpPr txBox="1">
              <a:spLocks noChangeArrowheads="1"/>
            </p:cNvSpPr>
            <p:nvPr/>
          </p:nvSpPr>
          <p:spPr bwMode="auto">
            <a:xfrm>
              <a:off x="4528" y="2976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基本服务集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BSS</a:t>
              </a:r>
            </a:p>
          </p:txBody>
        </p:sp>
        <p:sp>
          <p:nvSpPr>
            <p:cNvPr id="2090" name="Line 132"/>
            <p:cNvSpPr>
              <a:spLocks noChangeShapeType="1"/>
            </p:cNvSpPr>
            <p:nvPr/>
          </p:nvSpPr>
          <p:spPr bwMode="auto">
            <a:xfrm>
              <a:off x="1655" y="2432"/>
              <a:ext cx="27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Line 133"/>
            <p:cNvSpPr>
              <a:spLocks noChangeShapeType="1"/>
            </p:cNvSpPr>
            <p:nvPr/>
          </p:nvSpPr>
          <p:spPr bwMode="auto">
            <a:xfrm>
              <a:off x="2018" y="243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Line 134"/>
            <p:cNvSpPr>
              <a:spLocks noChangeShapeType="1"/>
            </p:cNvSpPr>
            <p:nvPr/>
          </p:nvSpPr>
          <p:spPr bwMode="auto">
            <a:xfrm>
              <a:off x="3969" y="243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Text Box 135"/>
            <p:cNvSpPr txBox="1">
              <a:spLocks noChangeArrowheads="1"/>
            </p:cNvSpPr>
            <p:nvPr/>
          </p:nvSpPr>
          <p:spPr bwMode="auto">
            <a:xfrm>
              <a:off x="2305" y="2160"/>
              <a:ext cx="11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zh-CN" altLang="en-US" sz="2000" b="1">
                  <a:latin typeface="Arial" pitchFamily="34" charset="0"/>
                </a:rPr>
                <a:t>分配系统（</a:t>
              </a:r>
              <a:r>
                <a:rPr kumimoji="0" lang="en-US" altLang="zh-CN" sz="2000" b="1">
                  <a:latin typeface="Arial" pitchFamily="34" charset="0"/>
                </a:rPr>
                <a:t>DS</a:t>
              </a:r>
              <a:r>
                <a:rPr kumimoji="0" lang="zh-CN" altLang="en-US" sz="2000" b="1">
                  <a:latin typeface="Arial" pitchFamily="34" charset="0"/>
                </a:rPr>
                <a:t>）</a:t>
              </a:r>
            </a:p>
          </p:txBody>
        </p:sp>
        <p:sp>
          <p:nvSpPr>
            <p:cNvPr id="2094" name="Rectangle 136"/>
            <p:cNvSpPr>
              <a:spLocks noChangeArrowheads="1"/>
            </p:cNvSpPr>
            <p:nvPr/>
          </p:nvSpPr>
          <p:spPr bwMode="auto">
            <a:xfrm>
              <a:off x="1156" y="2296"/>
              <a:ext cx="499" cy="2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桥接器</a:t>
              </a:r>
            </a:p>
          </p:txBody>
        </p:sp>
        <p:sp>
          <p:nvSpPr>
            <p:cNvPr id="2095" name="Rectangle 137"/>
            <p:cNvSpPr>
              <a:spLocks noChangeArrowheads="1"/>
            </p:cNvSpPr>
            <p:nvPr/>
          </p:nvSpPr>
          <p:spPr bwMode="auto">
            <a:xfrm>
              <a:off x="4377" y="2296"/>
              <a:ext cx="499" cy="2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路由器</a:t>
              </a:r>
            </a:p>
          </p:txBody>
        </p:sp>
        <p:sp>
          <p:nvSpPr>
            <p:cNvPr id="2096" name="Line 138"/>
            <p:cNvSpPr>
              <a:spLocks noChangeShapeType="1"/>
            </p:cNvSpPr>
            <p:nvPr/>
          </p:nvSpPr>
          <p:spPr bwMode="auto">
            <a:xfrm flipH="1">
              <a:off x="975" y="2432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Line 139"/>
            <p:cNvSpPr>
              <a:spLocks noChangeShapeType="1"/>
            </p:cNvSpPr>
            <p:nvPr/>
          </p:nvSpPr>
          <p:spPr bwMode="auto">
            <a:xfrm flipH="1">
              <a:off x="4876" y="2432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Text Box 140"/>
            <p:cNvSpPr txBox="1">
              <a:spLocks noChangeArrowheads="1"/>
            </p:cNvSpPr>
            <p:nvPr/>
          </p:nvSpPr>
          <p:spPr bwMode="auto">
            <a:xfrm>
              <a:off x="400" y="2568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扩展服务集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ESS</a:t>
              </a:r>
            </a:p>
          </p:txBody>
        </p:sp>
        <p:sp>
          <p:nvSpPr>
            <p:cNvPr id="2099" name="Oval 141"/>
            <p:cNvSpPr>
              <a:spLocks noChangeArrowheads="1"/>
            </p:cNvSpPr>
            <p:nvPr/>
          </p:nvSpPr>
          <p:spPr bwMode="auto">
            <a:xfrm>
              <a:off x="5012" y="2115"/>
              <a:ext cx="635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latin typeface="Arial" pitchFamily="34" charset="0"/>
                </a:rPr>
                <a:t>因特网</a:t>
              </a:r>
            </a:p>
          </p:txBody>
        </p:sp>
        <p:sp>
          <p:nvSpPr>
            <p:cNvPr id="2100" name="Oval 142"/>
            <p:cNvSpPr>
              <a:spLocks noChangeArrowheads="1"/>
            </p:cNvSpPr>
            <p:nvPr/>
          </p:nvSpPr>
          <p:spPr bwMode="auto">
            <a:xfrm>
              <a:off x="158" y="2160"/>
              <a:ext cx="862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latin typeface="Arial" pitchFamily="34" charset="0"/>
                </a:rPr>
                <a:t>其它</a:t>
              </a:r>
              <a:r>
                <a:rPr kumimoji="0" lang="en-US" altLang="zh-CN" sz="1800" b="1">
                  <a:latin typeface="Arial" pitchFamily="34" charset="0"/>
                </a:rPr>
                <a:t>LAN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212725" y="908050"/>
            <a:ext cx="87518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工作过程 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–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结点接入：</a:t>
            </a:r>
            <a:endParaRPr lang="zh-CN" altLang="en-US" sz="2800" b="1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  结点通过主动</a:t>
            </a:r>
            <a:r>
              <a:rPr lang="en-US" altLang="zh-CN" sz="2800" b="1">
                <a:latin typeface="宋体" pitchFamily="2" charset="-122"/>
              </a:rPr>
              <a:t>/</a:t>
            </a:r>
            <a:r>
              <a:rPr lang="zh-CN" altLang="en-US" sz="2800" b="1">
                <a:latin typeface="宋体" pitchFamily="2" charset="-122"/>
              </a:rPr>
              <a:t>被动扫描信道发现和选择的可用</a:t>
            </a:r>
            <a:r>
              <a:rPr lang="en-US" altLang="zh-CN" sz="2800" b="1">
                <a:latin typeface="宋体" pitchFamily="2" charset="-122"/>
              </a:rPr>
              <a:t>AP</a:t>
            </a:r>
            <a:r>
              <a:rPr lang="zh-CN" altLang="en-US" sz="2800" b="1">
                <a:latin typeface="宋体" pitchFamily="2" charset="-122"/>
              </a:rPr>
              <a:t>点，通过认证接入</a:t>
            </a:r>
            <a:r>
              <a:rPr lang="en-US" altLang="zh-CN" sz="2800" b="1">
                <a:latin typeface="宋体" pitchFamily="2" charset="-122"/>
              </a:rPr>
              <a:t>AP</a:t>
            </a:r>
            <a:r>
              <a:rPr lang="zh-CN" altLang="en-US" sz="2800" b="1">
                <a:latin typeface="宋体" pitchFamily="2" charset="-122"/>
              </a:rPr>
              <a:t>对应的子网；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  </a:t>
            </a:r>
            <a:r>
              <a:rPr lang="en-US" altLang="zh-CN" sz="2800" b="1">
                <a:latin typeface="宋体" pitchFamily="2" charset="-122"/>
              </a:rPr>
              <a:t>AP</a:t>
            </a:r>
            <a:r>
              <a:rPr lang="zh-CN" altLang="en-US" sz="2800" b="1">
                <a:latin typeface="宋体" pitchFamily="2" charset="-122"/>
              </a:rPr>
              <a:t>负责转发域内结点的数据帧。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无线局域网组网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1-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有基础设施的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14</a:t>
            </a:r>
            <a:endParaRPr lang="en-US" altLang="zh-CN" dirty="0"/>
          </a:p>
        </p:txBody>
      </p:sp>
      <p:grpSp>
        <p:nvGrpSpPr>
          <p:cNvPr id="3080" name="Group 6"/>
          <p:cNvGrpSpPr>
            <a:grpSpLocks/>
          </p:cNvGrpSpPr>
          <p:nvPr/>
        </p:nvGrpSpPr>
        <p:grpSpPr bwMode="auto">
          <a:xfrm>
            <a:off x="107950" y="3141663"/>
            <a:ext cx="8893175" cy="3500437"/>
            <a:chOff x="158" y="2115"/>
            <a:chExt cx="5602" cy="2205"/>
          </a:xfrm>
        </p:grpSpPr>
        <p:sp>
          <p:nvSpPr>
            <p:cNvPr id="3087" name="AutoShape 7"/>
            <p:cNvSpPr>
              <a:spLocks noChangeArrowheads="1"/>
            </p:cNvSpPr>
            <p:nvPr/>
          </p:nvSpPr>
          <p:spPr bwMode="auto">
            <a:xfrm>
              <a:off x="295" y="2568"/>
              <a:ext cx="5465" cy="175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Oval 8"/>
            <p:cNvSpPr>
              <a:spLocks noChangeArrowheads="1"/>
            </p:cNvSpPr>
            <p:nvPr/>
          </p:nvSpPr>
          <p:spPr bwMode="auto">
            <a:xfrm>
              <a:off x="340" y="2886"/>
              <a:ext cx="2858" cy="1315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CN" altLang="zh-CN" sz="1800">
                <a:latin typeface="Arial" pitchFamily="34" charset="0"/>
              </a:endParaRPr>
            </a:p>
          </p:txBody>
        </p:sp>
        <p:sp>
          <p:nvSpPr>
            <p:cNvPr id="3089" name="Oval 9"/>
            <p:cNvSpPr>
              <a:spLocks noChangeArrowheads="1"/>
            </p:cNvSpPr>
            <p:nvPr/>
          </p:nvSpPr>
          <p:spPr bwMode="auto">
            <a:xfrm>
              <a:off x="2971" y="2840"/>
              <a:ext cx="2631" cy="136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4" name="Object 10"/>
            <p:cNvGraphicFramePr>
              <a:graphicFrameLocks noChangeAspect="1"/>
            </p:cNvGraphicFramePr>
            <p:nvPr/>
          </p:nvGraphicFramePr>
          <p:xfrm>
            <a:off x="1837" y="2750"/>
            <a:ext cx="408" cy="317"/>
          </p:xfrm>
          <a:graphic>
            <a:graphicData uri="http://schemas.openxmlformats.org/presentationml/2006/ole">
              <p:oleObj spid="_x0000_s3074" name="Image" r:id="rId3" imgW="444288" imgH="444288" progId="">
                <p:embed/>
              </p:oleObj>
            </a:graphicData>
          </a:graphic>
        </p:graphicFrame>
        <p:sp>
          <p:nvSpPr>
            <p:cNvPr id="3090" name="Freeform 11"/>
            <p:cNvSpPr>
              <a:spLocks/>
            </p:cNvSpPr>
            <p:nvPr/>
          </p:nvSpPr>
          <p:spPr bwMode="auto">
            <a:xfrm>
              <a:off x="3692" y="2877"/>
              <a:ext cx="141" cy="236"/>
            </a:xfrm>
            <a:custGeom>
              <a:avLst/>
              <a:gdLst>
                <a:gd name="T0" fmla="*/ 0 w 336"/>
                <a:gd name="T1" fmla="*/ 358 h 358"/>
                <a:gd name="T2" fmla="*/ 283 w 336"/>
                <a:gd name="T3" fmla="*/ 126 h 358"/>
                <a:gd name="T4" fmla="*/ 191 w 336"/>
                <a:gd name="T5" fmla="*/ 139 h 358"/>
                <a:gd name="T6" fmla="*/ 336 w 336"/>
                <a:gd name="T7" fmla="*/ 0 h 358"/>
                <a:gd name="T8" fmla="*/ 52 w 336"/>
                <a:gd name="T9" fmla="*/ 192 h 358"/>
                <a:gd name="T10" fmla="*/ 171 w 336"/>
                <a:gd name="T11" fmla="*/ 172 h 358"/>
                <a:gd name="T12" fmla="*/ 0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2"/>
            <p:cNvSpPr>
              <a:spLocks/>
            </p:cNvSpPr>
            <p:nvPr/>
          </p:nvSpPr>
          <p:spPr bwMode="auto">
            <a:xfrm>
              <a:off x="1741" y="2604"/>
              <a:ext cx="141" cy="236"/>
            </a:xfrm>
            <a:custGeom>
              <a:avLst/>
              <a:gdLst>
                <a:gd name="T0" fmla="*/ 0 w 336"/>
                <a:gd name="T1" fmla="*/ 0 h 358"/>
                <a:gd name="T2" fmla="*/ 283 w 336"/>
                <a:gd name="T3" fmla="*/ 232 h 358"/>
                <a:gd name="T4" fmla="*/ 191 w 336"/>
                <a:gd name="T5" fmla="*/ 219 h 358"/>
                <a:gd name="T6" fmla="*/ 336 w 336"/>
                <a:gd name="T7" fmla="*/ 358 h 358"/>
                <a:gd name="T8" fmla="*/ 53 w 336"/>
                <a:gd name="T9" fmla="*/ 166 h 358"/>
                <a:gd name="T10" fmla="*/ 171 w 336"/>
                <a:gd name="T11" fmla="*/ 186 h 358"/>
                <a:gd name="T12" fmla="*/ 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13"/>
            <p:cNvSpPr>
              <a:spLocks/>
            </p:cNvSpPr>
            <p:nvPr/>
          </p:nvSpPr>
          <p:spPr bwMode="auto">
            <a:xfrm>
              <a:off x="2245" y="2923"/>
              <a:ext cx="141" cy="235"/>
            </a:xfrm>
            <a:custGeom>
              <a:avLst/>
              <a:gdLst>
                <a:gd name="T0" fmla="*/ 336 w 336"/>
                <a:gd name="T1" fmla="*/ 358 h 358"/>
                <a:gd name="T2" fmla="*/ 52 w 336"/>
                <a:gd name="T3" fmla="*/ 126 h 358"/>
                <a:gd name="T4" fmla="*/ 145 w 336"/>
                <a:gd name="T5" fmla="*/ 139 h 358"/>
                <a:gd name="T6" fmla="*/ 0 w 336"/>
                <a:gd name="T7" fmla="*/ 0 h 358"/>
                <a:gd name="T8" fmla="*/ 283 w 336"/>
                <a:gd name="T9" fmla="*/ 192 h 358"/>
                <a:gd name="T10" fmla="*/ 164 w 336"/>
                <a:gd name="T11" fmla="*/ 172 h 358"/>
                <a:gd name="T12" fmla="*/ 336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14"/>
            <p:cNvSpPr>
              <a:spLocks/>
            </p:cNvSpPr>
            <p:nvPr/>
          </p:nvSpPr>
          <p:spPr bwMode="auto">
            <a:xfrm>
              <a:off x="1696" y="2877"/>
              <a:ext cx="141" cy="236"/>
            </a:xfrm>
            <a:custGeom>
              <a:avLst/>
              <a:gdLst>
                <a:gd name="T0" fmla="*/ 0 w 336"/>
                <a:gd name="T1" fmla="*/ 358 h 358"/>
                <a:gd name="T2" fmla="*/ 283 w 336"/>
                <a:gd name="T3" fmla="*/ 126 h 358"/>
                <a:gd name="T4" fmla="*/ 191 w 336"/>
                <a:gd name="T5" fmla="*/ 139 h 358"/>
                <a:gd name="T6" fmla="*/ 336 w 336"/>
                <a:gd name="T7" fmla="*/ 0 h 358"/>
                <a:gd name="T8" fmla="*/ 52 w 336"/>
                <a:gd name="T9" fmla="*/ 192 h 358"/>
                <a:gd name="T10" fmla="*/ 171 w 336"/>
                <a:gd name="T11" fmla="*/ 172 h 358"/>
                <a:gd name="T12" fmla="*/ 0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15"/>
            <p:cNvSpPr>
              <a:spLocks/>
            </p:cNvSpPr>
            <p:nvPr/>
          </p:nvSpPr>
          <p:spPr bwMode="auto">
            <a:xfrm>
              <a:off x="2245" y="2650"/>
              <a:ext cx="141" cy="236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Text Box 16"/>
            <p:cNvSpPr txBox="1">
              <a:spLocks noChangeArrowheads="1"/>
            </p:cNvSpPr>
            <p:nvPr/>
          </p:nvSpPr>
          <p:spPr bwMode="auto">
            <a:xfrm>
              <a:off x="1928" y="2523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AP</a:t>
              </a:r>
              <a:r>
                <a:rPr kumimoji="0" lang="en-US" altLang="zh-CN" sz="2000" b="1" baseline="-25000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1</a:t>
              </a:r>
            </a:p>
          </p:txBody>
        </p:sp>
        <p:graphicFrame>
          <p:nvGraphicFramePr>
            <p:cNvPr id="3075" name="Object 17"/>
            <p:cNvGraphicFramePr>
              <a:graphicFrameLocks noChangeAspect="1"/>
            </p:cNvGraphicFramePr>
            <p:nvPr/>
          </p:nvGraphicFramePr>
          <p:xfrm>
            <a:off x="3844" y="2754"/>
            <a:ext cx="408" cy="317"/>
          </p:xfrm>
          <a:graphic>
            <a:graphicData uri="http://schemas.openxmlformats.org/presentationml/2006/ole">
              <p:oleObj spid="_x0000_s3075" name="Image" r:id="rId4" imgW="444288" imgH="444288" progId="">
                <p:embed/>
              </p:oleObj>
            </a:graphicData>
          </a:graphic>
        </p:graphicFrame>
        <p:grpSp>
          <p:nvGrpSpPr>
            <p:cNvPr id="3096" name="Group 18"/>
            <p:cNvGrpSpPr>
              <a:grpSpLocks/>
            </p:cNvGrpSpPr>
            <p:nvPr/>
          </p:nvGrpSpPr>
          <p:grpSpPr bwMode="auto">
            <a:xfrm>
              <a:off x="2608" y="3591"/>
              <a:ext cx="545" cy="202"/>
              <a:chOff x="762" y="2391"/>
              <a:chExt cx="423" cy="312"/>
            </a:xfrm>
          </p:grpSpPr>
          <p:grpSp>
            <p:nvGrpSpPr>
              <p:cNvPr id="3211" name="Group 19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3219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3220" name="Picture 21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212" name="Group 22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3213" name="AutoShape 23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14" name="AutoShape 24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15" name="AutoShape 25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16" name="AutoShape 26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17" name="AutoShape 27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18" name="AutoShape 28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97" name="Group 29"/>
            <p:cNvGrpSpPr>
              <a:grpSpLocks/>
            </p:cNvGrpSpPr>
            <p:nvPr/>
          </p:nvGrpSpPr>
          <p:grpSpPr bwMode="auto">
            <a:xfrm>
              <a:off x="475" y="3364"/>
              <a:ext cx="545" cy="338"/>
              <a:chOff x="762" y="2391"/>
              <a:chExt cx="423" cy="312"/>
            </a:xfrm>
          </p:grpSpPr>
          <p:grpSp>
            <p:nvGrpSpPr>
              <p:cNvPr id="3201" name="Group 30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320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3210" name="Picture 32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202" name="Group 33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3203" name="AutoShape 34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4" name="AutoShape 35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5" name="AutoShape 36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6" name="AutoShape 37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7" name="AutoShape 38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8" name="AutoShape 39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98" name="Group 40"/>
            <p:cNvGrpSpPr>
              <a:grpSpLocks/>
            </p:cNvGrpSpPr>
            <p:nvPr/>
          </p:nvGrpSpPr>
          <p:grpSpPr bwMode="auto">
            <a:xfrm>
              <a:off x="1065" y="3702"/>
              <a:ext cx="545" cy="338"/>
              <a:chOff x="762" y="2391"/>
              <a:chExt cx="423" cy="312"/>
            </a:xfrm>
          </p:grpSpPr>
          <p:grpSp>
            <p:nvGrpSpPr>
              <p:cNvPr id="3191" name="Group 41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319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3200" name="Picture 43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192" name="Group 44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3193" name="AutoShape 45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4" name="AutoShape 46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5" name="AutoShape 47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6" name="AutoShape 48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7" name="AutoShape 49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8" name="AutoShape 50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99" name="Group 51"/>
            <p:cNvGrpSpPr>
              <a:grpSpLocks/>
            </p:cNvGrpSpPr>
            <p:nvPr/>
          </p:nvGrpSpPr>
          <p:grpSpPr bwMode="auto">
            <a:xfrm>
              <a:off x="1745" y="3682"/>
              <a:ext cx="545" cy="338"/>
              <a:chOff x="762" y="2391"/>
              <a:chExt cx="423" cy="312"/>
            </a:xfrm>
          </p:grpSpPr>
          <p:grpSp>
            <p:nvGrpSpPr>
              <p:cNvPr id="3181" name="Group 52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318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3190" name="Picture 54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182" name="Group 55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3183" name="AutoShape 56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4" name="AutoShape 57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5" name="AutoShape 58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6" name="AutoShape 59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7" name="AutoShape 60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8" name="AutoShape 61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00" name="Group 62"/>
            <p:cNvGrpSpPr>
              <a:grpSpLocks/>
            </p:cNvGrpSpPr>
            <p:nvPr/>
          </p:nvGrpSpPr>
          <p:grpSpPr bwMode="auto">
            <a:xfrm>
              <a:off x="2471" y="3047"/>
              <a:ext cx="545" cy="338"/>
              <a:chOff x="762" y="2391"/>
              <a:chExt cx="423" cy="312"/>
            </a:xfrm>
          </p:grpSpPr>
          <p:grpSp>
            <p:nvGrpSpPr>
              <p:cNvPr id="3171" name="Group 63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3179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3180" name="Picture 65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172" name="Group 66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3173" name="AutoShape 6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4" name="AutoShape 6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5" name="AutoShape 6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6" name="AutoShape 7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" name="AutoShape 7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" name="AutoShape 7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01" name="Group 73"/>
            <p:cNvGrpSpPr>
              <a:grpSpLocks/>
            </p:cNvGrpSpPr>
            <p:nvPr/>
          </p:nvGrpSpPr>
          <p:grpSpPr bwMode="auto">
            <a:xfrm>
              <a:off x="3107" y="3022"/>
              <a:ext cx="545" cy="338"/>
              <a:chOff x="762" y="2391"/>
              <a:chExt cx="423" cy="312"/>
            </a:xfrm>
          </p:grpSpPr>
          <p:grpSp>
            <p:nvGrpSpPr>
              <p:cNvPr id="3161" name="Group 74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3169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3170" name="Picture 76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162" name="Group 77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3163" name="AutoShape 78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4" name="AutoShape 79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5" name="AutoShape 80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6" name="AutoShape 81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7" name="AutoShape 82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8" name="AutoShape 83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02" name="Group 84"/>
            <p:cNvGrpSpPr>
              <a:grpSpLocks/>
            </p:cNvGrpSpPr>
            <p:nvPr/>
          </p:nvGrpSpPr>
          <p:grpSpPr bwMode="auto">
            <a:xfrm>
              <a:off x="4966" y="3500"/>
              <a:ext cx="545" cy="338"/>
              <a:chOff x="762" y="2391"/>
              <a:chExt cx="423" cy="312"/>
            </a:xfrm>
          </p:grpSpPr>
          <p:grpSp>
            <p:nvGrpSpPr>
              <p:cNvPr id="3151" name="Group 85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3159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3160" name="Picture 87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152" name="Group 88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3153" name="AutoShape 89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4" name="AutoShape 90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5" name="AutoShape 91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6" name="AutoShape 92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7" name="AutoShape 93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8" name="AutoShape 94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03" name="Group 95"/>
            <p:cNvGrpSpPr>
              <a:grpSpLocks/>
            </p:cNvGrpSpPr>
            <p:nvPr/>
          </p:nvGrpSpPr>
          <p:grpSpPr bwMode="auto">
            <a:xfrm>
              <a:off x="4285" y="3818"/>
              <a:ext cx="545" cy="338"/>
              <a:chOff x="762" y="2391"/>
              <a:chExt cx="423" cy="312"/>
            </a:xfrm>
          </p:grpSpPr>
          <p:grpSp>
            <p:nvGrpSpPr>
              <p:cNvPr id="3141" name="Group 96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3149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3150" name="Picture 98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142" name="Group 99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3143" name="AutoShape 100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4" name="AutoShape 101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5" name="AutoShape 102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6" name="AutoShape 103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7" name="AutoShape 104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8" name="AutoShape 105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04" name="Group 106"/>
            <p:cNvGrpSpPr>
              <a:grpSpLocks/>
            </p:cNvGrpSpPr>
            <p:nvPr/>
          </p:nvGrpSpPr>
          <p:grpSpPr bwMode="auto">
            <a:xfrm>
              <a:off x="3605" y="3727"/>
              <a:ext cx="545" cy="338"/>
              <a:chOff x="762" y="2391"/>
              <a:chExt cx="423" cy="312"/>
            </a:xfrm>
          </p:grpSpPr>
          <p:grpSp>
            <p:nvGrpSpPr>
              <p:cNvPr id="3131" name="Group 107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3139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3140" name="Picture 109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132" name="Group 110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3133" name="AutoShape 111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4" name="AutoShape 112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5" name="AutoShape 113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6" name="AutoShape 114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7" name="AutoShape 115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38" name="AutoShape 116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05" name="Freeform 117"/>
            <p:cNvSpPr>
              <a:spLocks/>
            </p:cNvSpPr>
            <p:nvPr/>
          </p:nvSpPr>
          <p:spPr bwMode="auto">
            <a:xfrm>
              <a:off x="3732" y="2605"/>
              <a:ext cx="141" cy="236"/>
            </a:xfrm>
            <a:custGeom>
              <a:avLst/>
              <a:gdLst>
                <a:gd name="T0" fmla="*/ 0 w 336"/>
                <a:gd name="T1" fmla="*/ 0 h 358"/>
                <a:gd name="T2" fmla="*/ 283 w 336"/>
                <a:gd name="T3" fmla="*/ 232 h 358"/>
                <a:gd name="T4" fmla="*/ 191 w 336"/>
                <a:gd name="T5" fmla="*/ 219 h 358"/>
                <a:gd name="T6" fmla="*/ 336 w 336"/>
                <a:gd name="T7" fmla="*/ 358 h 358"/>
                <a:gd name="T8" fmla="*/ 53 w 336"/>
                <a:gd name="T9" fmla="*/ 166 h 358"/>
                <a:gd name="T10" fmla="*/ 171 w 336"/>
                <a:gd name="T11" fmla="*/ 186 h 358"/>
                <a:gd name="T12" fmla="*/ 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118"/>
            <p:cNvSpPr>
              <a:spLocks/>
            </p:cNvSpPr>
            <p:nvPr/>
          </p:nvSpPr>
          <p:spPr bwMode="auto">
            <a:xfrm>
              <a:off x="4241" y="2832"/>
              <a:ext cx="141" cy="235"/>
            </a:xfrm>
            <a:custGeom>
              <a:avLst/>
              <a:gdLst>
                <a:gd name="T0" fmla="*/ 336 w 336"/>
                <a:gd name="T1" fmla="*/ 358 h 358"/>
                <a:gd name="T2" fmla="*/ 52 w 336"/>
                <a:gd name="T3" fmla="*/ 126 h 358"/>
                <a:gd name="T4" fmla="*/ 145 w 336"/>
                <a:gd name="T5" fmla="*/ 139 h 358"/>
                <a:gd name="T6" fmla="*/ 0 w 336"/>
                <a:gd name="T7" fmla="*/ 0 h 358"/>
                <a:gd name="T8" fmla="*/ 283 w 336"/>
                <a:gd name="T9" fmla="*/ 192 h 358"/>
                <a:gd name="T10" fmla="*/ 164 w 336"/>
                <a:gd name="T11" fmla="*/ 172 h 358"/>
                <a:gd name="T12" fmla="*/ 336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119"/>
            <p:cNvSpPr>
              <a:spLocks/>
            </p:cNvSpPr>
            <p:nvPr/>
          </p:nvSpPr>
          <p:spPr bwMode="auto">
            <a:xfrm>
              <a:off x="4236" y="2560"/>
              <a:ext cx="141" cy="236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Text Box 120"/>
            <p:cNvSpPr txBox="1">
              <a:spLocks noChangeArrowheads="1"/>
            </p:cNvSpPr>
            <p:nvPr/>
          </p:nvSpPr>
          <p:spPr bwMode="auto">
            <a:xfrm>
              <a:off x="3878" y="2590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AP</a:t>
              </a:r>
              <a:r>
                <a:rPr kumimoji="0" lang="en-US" altLang="zh-CN" sz="2000" b="1" baseline="-25000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3109" name="Line 121"/>
            <p:cNvSpPr>
              <a:spLocks noChangeShapeType="1"/>
            </p:cNvSpPr>
            <p:nvPr/>
          </p:nvSpPr>
          <p:spPr bwMode="auto">
            <a:xfrm flipH="1">
              <a:off x="839" y="3022"/>
              <a:ext cx="907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Line 122"/>
            <p:cNvSpPr>
              <a:spLocks noChangeShapeType="1"/>
            </p:cNvSpPr>
            <p:nvPr/>
          </p:nvSpPr>
          <p:spPr bwMode="auto">
            <a:xfrm flipH="1">
              <a:off x="1429" y="3067"/>
              <a:ext cx="498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Line 123"/>
            <p:cNvSpPr>
              <a:spLocks noChangeShapeType="1"/>
            </p:cNvSpPr>
            <p:nvPr/>
          </p:nvSpPr>
          <p:spPr bwMode="auto">
            <a:xfrm>
              <a:off x="2018" y="3067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Line 124"/>
            <p:cNvSpPr>
              <a:spLocks noChangeShapeType="1"/>
            </p:cNvSpPr>
            <p:nvPr/>
          </p:nvSpPr>
          <p:spPr bwMode="auto">
            <a:xfrm>
              <a:off x="2154" y="3067"/>
              <a:ext cx="545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Line 125"/>
            <p:cNvSpPr>
              <a:spLocks noChangeShapeType="1"/>
            </p:cNvSpPr>
            <p:nvPr/>
          </p:nvSpPr>
          <p:spPr bwMode="auto">
            <a:xfrm>
              <a:off x="2245" y="3022"/>
              <a:ext cx="363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Line 126"/>
            <p:cNvSpPr>
              <a:spLocks noChangeShapeType="1"/>
            </p:cNvSpPr>
            <p:nvPr/>
          </p:nvSpPr>
          <p:spPr bwMode="auto">
            <a:xfrm>
              <a:off x="4195" y="3022"/>
              <a:ext cx="908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Line 127"/>
            <p:cNvSpPr>
              <a:spLocks noChangeShapeType="1"/>
            </p:cNvSpPr>
            <p:nvPr/>
          </p:nvSpPr>
          <p:spPr bwMode="auto">
            <a:xfrm>
              <a:off x="4105" y="3067"/>
              <a:ext cx="453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Line 128"/>
            <p:cNvSpPr>
              <a:spLocks noChangeShapeType="1"/>
            </p:cNvSpPr>
            <p:nvPr/>
          </p:nvSpPr>
          <p:spPr bwMode="auto">
            <a:xfrm flipH="1">
              <a:off x="3878" y="3067"/>
              <a:ext cx="91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Line 129"/>
            <p:cNvSpPr>
              <a:spLocks noChangeShapeType="1"/>
            </p:cNvSpPr>
            <p:nvPr/>
          </p:nvSpPr>
          <p:spPr bwMode="auto">
            <a:xfrm flipH="1">
              <a:off x="3515" y="3022"/>
              <a:ext cx="318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Text Box 130"/>
            <p:cNvSpPr txBox="1">
              <a:spLocks noChangeArrowheads="1"/>
            </p:cNvSpPr>
            <p:nvPr/>
          </p:nvSpPr>
          <p:spPr bwMode="auto">
            <a:xfrm>
              <a:off x="809" y="2976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基本服务集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BSS</a:t>
              </a:r>
            </a:p>
          </p:txBody>
        </p:sp>
        <p:sp>
          <p:nvSpPr>
            <p:cNvPr id="3119" name="Text Box 131"/>
            <p:cNvSpPr txBox="1">
              <a:spLocks noChangeArrowheads="1"/>
            </p:cNvSpPr>
            <p:nvPr/>
          </p:nvSpPr>
          <p:spPr bwMode="auto">
            <a:xfrm>
              <a:off x="4528" y="2976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基本服务集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BSS</a:t>
              </a:r>
            </a:p>
          </p:txBody>
        </p:sp>
        <p:sp>
          <p:nvSpPr>
            <p:cNvPr id="3120" name="Line 132"/>
            <p:cNvSpPr>
              <a:spLocks noChangeShapeType="1"/>
            </p:cNvSpPr>
            <p:nvPr/>
          </p:nvSpPr>
          <p:spPr bwMode="auto">
            <a:xfrm>
              <a:off x="1655" y="2432"/>
              <a:ext cx="27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Line 133"/>
            <p:cNvSpPr>
              <a:spLocks noChangeShapeType="1"/>
            </p:cNvSpPr>
            <p:nvPr/>
          </p:nvSpPr>
          <p:spPr bwMode="auto">
            <a:xfrm>
              <a:off x="2018" y="243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Line 134"/>
            <p:cNvSpPr>
              <a:spLocks noChangeShapeType="1"/>
            </p:cNvSpPr>
            <p:nvPr/>
          </p:nvSpPr>
          <p:spPr bwMode="auto">
            <a:xfrm>
              <a:off x="3969" y="243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Text Box 135"/>
            <p:cNvSpPr txBox="1">
              <a:spLocks noChangeArrowheads="1"/>
            </p:cNvSpPr>
            <p:nvPr/>
          </p:nvSpPr>
          <p:spPr bwMode="auto">
            <a:xfrm>
              <a:off x="2305" y="2160"/>
              <a:ext cx="11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zh-CN" altLang="en-US" sz="2000" b="1">
                  <a:latin typeface="Arial" pitchFamily="34" charset="0"/>
                </a:rPr>
                <a:t>分配系统（</a:t>
              </a:r>
              <a:r>
                <a:rPr kumimoji="0" lang="en-US" altLang="zh-CN" sz="2000" b="1">
                  <a:latin typeface="Arial" pitchFamily="34" charset="0"/>
                </a:rPr>
                <a:t>DS</a:t>
              </a:r>
              <a:r>
                <a:rPr kumimoji="0" lang="zh-CN" altLang="en-US" sz="2000" b="1">
                  <a:latin typeface="Arial" pitchFamily="34" charset="0"/>
                </a:rPr>
                <a:t>）</a:t>
              </a:r>
            </a:p>
          </p:txBody>
        </p:sp>
        <p:sp>
          <p:nvSpPr>
            <p:cNvPr id="3124" name="Rectangle 136"/>
            <p:cNvSpPr>
              <a:spLocks noChangeArrowheads="1"/>
            </p:cNvSpPr>
            <p:nvPr/>
          </p:nvSpPr>
          <p:spPr bwMode="auto">
            <a:xfrm>
              <a:off x="1156" y="2296"/>
              <a:ext cx="499" cy="2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桥接器</a:t>
              </a:r>
            </a:p>
          </p:txBody>
        </p:sp>
        <p:sp>
          <p:nvSpPr>
            <p:cNvPr id="3125" name="Rectangle 137"/>
            <p:cNvSpPr>
              <a:spLocks noChangeArrowheads="1"/>
            </p:cNvSpPr>
            <p:nvPr/>
          </p:nvSpPr>
          <p:spPr bwMode="auto">
            <a:xfrm>
              <a:off x="4377" y="2296"/>
              <a:ext cx="499" cy="2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路由器</a:t>
              </a:r>
            </a:p>
          </p:txBody>
        </p:sp>
        <p:sp>
          <p:nvSpPr>
            <p:cNvPr id="3126" name="Line 138"/>
            <p:cNvSpPr>
              <a:spLocks noChangeShapeType="1"/>
            </p:cNvSpPr>
            <p:nvPr/>
          </p:nvSpPr>
          <p:spPr bwMode="auto">
            <a:xfrm flipH="1">
              <a:off x="975" y="2432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Line 139"/>
            <p:cNvSpPr>
              <a:spLocks noChangeShapeType="1"/>
            </p:cNvSpPr>
            <p:nvPr/>
          </p:nvSpPr>
          <p:spPr bwMode="auto">
            <a:xfrm flipH="1">
              <a:off x="4876" y="2432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Text Box 140"/>
            <p:cNvSpPr txBox="1">
              <a:spLocks noChangeArrowheads="1"/>
            </p:cNvSpPr>
            <p:nvPr/>
          </p:nvSpPr>
          <p:spPr bwMode="auto">
            <a:xfrm>
              <a:off x="400" y="2568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扩展服务集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ESS</a:t>
              </a:r>
            </a:p>
          </p:txBody>
        </p:sp>
        <p:sp>
          <p:nvSpPr>
            <p:cNvPr id="3129" name="Oval 141"/>
            <p:cNvSpPr>
              <a:spLocks noChangeArrowheads="1"/>
            </p:cNvSpPr>
            <p:nvPr/>
          </p:nvSpPr>
          <p:spPr bwMode="auto">
            <a:xfrm>
              <a:off x="5012" y="2115"/>
              <a:ext cx="635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latin typeface="Arial" pitchFamily="34" charset="0"/>
                </a:rPr>
                <a:t>因特网</a:t>
              </a:r>
            </a:p>
          </p:txBody>
        </p:sp>
        <p:sp>
          <p:nvSpPr>
            <p:cNvPr id="3130" name="Oval 142"/>
            <p:cNvSpPr>
              <a:spLocks noChangeArrowheads="1"/>
            </p:cNvSpPr>
            <p:nvPr/>
          </p:nvSpPr>
          <p:spPr bwMode="auto">
            <a:xfrm>
              <a:off x="158" y="2160"/>
              <a:ext cx="862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latin typeface="Arial" pitchFamily="34" charset="0"/>
                </a:rPr>
                <a:t>其它</a:t>
              </a:r>
              <a:r>
                <a:rPr kumimoji="0" lang="en-US" altLang="zh-CN" sz="1800" b="1">
                  <a:latin typeface="Arial" pitchFamily="34" charset="0"/>
                </a:rPr>
                <a:t>LAN</a:t>
              </a:r>
            </a:p>
          </p:txBody>
        </p:sp>
      </p:grpSp>
      <p:grpSp>
        <p:nvGrpSpPr>
          <p:cNvPr id="30" name="Group 143"/>
          <p:cNvGrpSpPr>
            <a:grpSpLocks/>
          </p:cNvGrpSpPr>
          <p:nvPr/>
        </p:nvGrpSpPr>
        <p:grpSpPr bwMode="auto">
          <a:xfrm>
            <a:off x="323850" y="1484313"/>
            <a:ext cx="8569325" cy="2736850"/>
            <a:chOff x="204" y="935"/>
            <a:chExt cx="5398" cy="1724"/>
          </a:xfrm>
        </p:grpSpPr>
        <p:sp>
          <p:nvSpPr>
            <p:cNvPr id="3085" name="AutoShape 144"/>
            <p:cNvSpPr>
              <a:spLocks noChangeArrowheads="1"/>
            </p:cNvSpPr>
            <p:nvPr/>
          </p:nvSpPr>
          <p:spPr bwMode="auto">
            <a:xfrm flipV="1">
              <a:off x="204" y="1525"/>
              <a:ext cx="5398" cy="1134"/>
            </a:xfrm>
            <a:prstGeom prst="wedgeRectCallout">
              <a:avLst>
                <a:gd name="adj1" fmla="val -25477"/>
                <a:gd name="adj2" fmla="val 7883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>
                <a:lnSpc>
                  <a:spcPct val="130000"/>
                </a:lnSpc>
              </a:pPr>
              <a:r>
                <a:rPr kumimoji="0" lang="zh-CN" altLang="en-US" sz="2800" b="1">
                  <a:solidFill>
                    <a:srgbClr val="FF0000"/>
                  </a:solidFill>
                  <a:latin typeface="Arial" pitchFamily="34" charset="0"/>
                </a:rPr>
                <a:t>主动扫描：</a:t>
              </a:r>
              <a:r>
                <a:rPr kumimoji="0" lang="zh-CN" altLang="en-US" sz="2800" b="1">
                  <a:latin typeface="Arial" pitchFamily="34" charset="0"/>
                </a:rPr>
                <a:t>结点向不同信道发送探测帧，收到探测帧的</a:t>
              </a:r>
              <a:r>
                <a:rPr kumimoji="0" lang="en-US" altLang="zh-CN" sz="2800" b="1">
                  <a:latin typeface="Arial" pitchFamily="34" charset="0"/>
                </a:rPr>
                <a:t>AP</a:t>
              </a:r>
              <a:r>
                <a:rPr kumimoji="0" lang="zh-CN" altLang="en-US" sz="2800" b="1">
                  <a:latin typeface="Arial" pitchFamily="34" charset="0"/>
                </a:rPr>
                <a:t>返回探测响应帧（含</a:t>
              </a:r>
              <a:r>
                <a:rPr kumimoji="0" lang="en-US" altLang="zh-CN" sz="2800" b="1">
                  <a:latin typeface="Arial" pitchFamily="34" charset="0"/>
                </a:rPr>
                <a:t>SSid</a:t>
              </a:r>
              <a:r>
                <a:rPr kumimoji="0" lang="zh-CN" altLang="en-US" sz="2800" b="1">
                  <a:latin typeface="Arial" pitchFamily="34" charset="0"/>
                </a:rPr>
                <a:t>、速率等传输），结点根据信号强度遴选“最好的”</a:t>
              </a:r>
              <a:r>
                <a:rPr kumimoji="0" lang="en-US" altLang="zh-CN" sz="2800" b="1">
                  <a:latin typeface="Arial" pitchFamily="34" charset="0"/>
                </a:rPr>
                <a:t>AP</a:t>
              </a:r>
              <a:r>
                <a:rPr kumimoji="0" lang="zh-CN" altLang="en-US" sz="2800" b="1">
                  <a:latin typeface="Arial" pitchFamily="34" charset="0"/>
                </a:rPr>
                <a:t>；</a:t>
              </a:r>
            </a:p>
          </p:txBody>
        </p:sp>
        <p:sp>
          <p:nvSpPr>
            <p:cNvPr id="3086" name="Rectangle 145"/>
            <p:cNvSpPr>
              <a:spLocks noChangeArrowheads="1"/>
            </p:cNvSpPr>
            <p:nvPr/>
          </p:nvSpPr>
          <p:spPr bwMode="auto">
            <a:xfrm>
              <a:off x="1338" y="935"/>
              <a:ext cx="453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146"/>
          <p:cNvGrpSpPr>
            <a:grpSpLocks/>
          </p:cNvGrpSpPr>
          <p:nvPr/>
        </p:nvGrpSpPr>
        <p:grpSpPr bwMode="auto">
          <a:xfrm>
            <a:off x="323850" y="1484313"/>
            <a:ext cx="8569325" cy="2736850"/>
            <a:chOff x="204" y="935"/>
            <a:chExt cx="5398" cy="1724"/>
          </a:xfrm>
        </p:grpSpPr>
        <p:sp>
          <p:nvSpPr>
            <p:cNvPr id="3083" name="AutoShape 147"/>
            <p:cNvSpPr>
              <a:spLocks noChangeArrowheads="1"/>
            </p:cNvSpPr>
            <p:nvPr/>
          </p:nvSpPr>
          <p:spPr bwMode="auto">
            <a:xfrm flipV="1">
              <a:off x="204" y="1525"/>
              <a:ext cx="5398" cy="1134"/>
            </a:xfrm>
            <a:prstGeom prst="wedgeRectCallout">
              <a:avLst>
                <a:gd name="adj1" fmla="val -14639"/>
                <a:gd name="adj2" fmla="val 7804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>
                <a:lnSpc>
                  <a:spcPct val="130000"/>
                </a:lnSpc>
              </a:pPr>
              <a:r>
                <a:rPr kumimoji="0" lang="zh-CN" altLang="en-US" sz="2800" b="1">
                  <a:solidFill>
                    <a:srgbClr val="FF0000"/>
                  </a:solidFill>
                  <a:latin typeface="Arial" pitchFamily="34" charset="0"/>
                </a:rPr>
                <a:t>被动扫描：</a:t>
              </a:r>
              <a:r>
                <a:rPr kumimoji="0" lang="en-US" altLang="zh-CN" sz="2800" b="1">
                  <a:latin typeface="Arial" pitchFamily="34" charset="0"/>
                </a:rPr>
                <a:t>AP</a:t>
              </a:r>
              <a:r>
                <a:rPr kumimoji="0" lang="zh-CN" altLang="en-US" sz="2800" b="1">
                  <a:latin typeface="Arial" pitchFamily="34" charset="0"/>
                </a:rPr>
                <a:t>周期性地发出含</a:t>
              </a:r>
              <a:r>
                <a:rPr kumimoji="0" lang="en-US" altLang="zh-CN" sz="2800" b="1">
                  <a:latin typeface="Arial" pitchFamily="34" charset="0"/>
                </a:rPr>
                <a:t>SSid</a:t>
              </a:r>
              <a:r>
                <a:rPr kumimoji="0" lang="zh-CN" altLang="en-US" sz="2800" b="1">
                  <a:latin typeface="Arial" pitchFamily="34" charset="0"/>
                </a:rPr>
                <a:t>和速率等参数的信标帧（</a:t>
              </a:r>
              <a:r>
                <a:rPr kumimoji="0" lang="en-US" altLang="zh-CN" sz="2800" b="1">
                  <a:latin typeface="Arial" pitchFamily="34" charset="0"/>
                </a:rPr>
                <a:t>Beacon</a:t>
              </a:r>
              <a:r>
                <a:rPr kumimoji="0" lang="zh-CN" altLang="en-US" sz="2800" b="1">
                  <a:latin typeface="Arial" pitchFamily="34" charset="0"/>
                </a:rPr>
                <a:t>），结点通过在不同信道接收信标帧感知</a:t>
              </a:r>
              <a:r>
                <a:rPr kumimoji="0" lang="en-US" altLang="zh-CN" sz="2800" b="1">
                  <a:latin typeface="Arial" pitchFamily="34" charset="0"/>
                </a:rPr>
                <a:t>AP</a:t>
              </a:r>
              <a:r>
                <a:rPr kumimoji="0" lang="zh-CN" altLang="en-US" sz="2800" b="1">
                  <a:latin typeface="Arial" pitchFamily="34" charset="0"/>
                </a:rPr>
                <a:t>的存在（或者进入新的</a:t>
              </a:r>
              <a:r>
                <a:rPr kumimoji="0" lang="en-US" altLang="zh-CN" sz="2800" b="1">
                  <a:latin typeface="Arial" pitchFamily="34" charset="0"/>
                </a:rPr>
                <a:t>AP</a:t>
              </a:r>
              <a:r>
                <a:rPr kumimoji="0" lang="zh-CN" altLang="en-US" sz="2800" b="1">
                  <a:latin typeface="Arial" pitchFamily="34" charset="0"/>
                </a:rPr>
                <a:t>区域）；</a:t>
              </a:r>
            </a:p>
          </p:txBody>
        </p:sp>
        <p:sp>
          <p:nvSpPr>
            <p:cNvPr id="3084" name="Rectangle 148"/>
            <p:cNvSpPr>
              <a:spLocks noChangeArrowheads="1"/>
            </p:cNvSpPr>
            <p:nvPr/>
          </p:nvSpPr>
          <p:spPr bwMode="auto">
            <a:xfrm>
              <a:off x="1882" y="935"/>
              <a:ext cx="499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2"/>
          <p:cNvGrpSpPr>
            <a:grpSpLocks/>
          </p:cNvGrpSpPr>
          <p:nvPr/>
        </p:nvGrpSpPr>
        <p:grpSpPr bwMode="auto">
          <a:xfrm>
            <a:off x="107950" y="3141663"/>
            <a:ext cx="8893175" cy="3500437"/>
            <a:chOff x="158" y="2115"/>
            <a:chExt cx="5602" cy="2205"/>
          </a:xfrm>
        </p:grpSpPr>
        <p:sp>
          <p:nvSpPr>
            <p:cNvPr id="4110" name="AutoShape 3"/>
            <p:cNvSpPr>
              <a:spLocks noChangeArrowheads="1"/>
            </p:cNvSpPr>
            <p:nvPr/>
          </p:nvSpPr>
          <p:spPr bwMode="auto">
            <a:xfrm>
              <a:off x="295" y="2568"/>
              <a:ext cx="5465" cy="175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4"/>
            <p:cNvSpPr>
              <a:spLocks noChangeArrowheads="1"/>
            </p:cNvSpPr>
            <p:nvPr/>
          </p:nvSpPr>
          <p:spPr bwMode="auto">
            <a:xfrm>
              <a:off x="340" y="2886"/>
              <a:ext cx="2858" cy="1315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CN" altLang="zh-CN" sz="1800">
                <a:latin typeface="Arial" pitchFamily="34" charset="0"/>
              </a:endParaRPr>
            </a:p>
          </p:txBody>
        </p:sp>
        <p:sp>
          <p:nvSpPr>
            <p:cNvPr id="4112" name="Oval 5"/>
            <p:cNvSpPr>
              <a:spLocks noChangeArrowheads="1"/>
            </p:cNvSpPr>
            <p:nvPr/>
          </p:nvSpPr>
          <p:spPr bwMode="auto">
            <a:xfrm>
              <a:off x="2971" y="2840"/>
              <a:ext cx="2631" cy="136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8" name="Object 6"/>
            <p:cNvGraphicFramePr>
              <a:graphicFrameLocks noChangeAspect="1"/>
            </p:cNvGraphicFramePr>
            <p:nvPr/>
          </p:nvGraphicFramePr>
          <p:xfrm>
            <a:off x="1837" y="2750"/>
            <a:ext cx="408" cy="317"/>
          </p:xfrm>
          <a:graphic>
            <a:graphicData uri="http://schemas.openxmlformats.org/presentationml/2006/ole">
              <p:oleObj spid="_x0000_s4098" name="Image" r:id="rId3" imgW="444288" imgH="444288" progId="">
                <p:embed/>
              </p:oleObj>
            </a:graphicData>
          </a:graphic>
        </p:graphicFrame>
        <p:sp>
          <p:nvSpPr>
            <p:cNvPr id="4113" name="Freeform 7"/>
            <p:cNvSpPr>
              <a:spLocks/>
            </p:cNvSpPr>
            <p:nvPr/>
          </p:nvSpPr>
          <p:spPr bwMode="auto">
            <a:xfrm>
              <a:off x="3692" y="2877"/>
              <a:ext cx="141" cy="236"/>
            </a:xfrm>
            <a:custGeom>
              <a:avLst/>
              <a:gdLst>
                <a:gd name="T0" fmla="*/ 0 w 336"/>
                <a:gd name="T1" fmla="*/ 358 h 358"/>
                <a:gd name="T2" fmla="*/ 283 w 336"/>
                <a:gd name="T3" fmla="*/ 126 h 358"/>
                <a:gd name="T4" fmla="*/ 191 w 336"/>
                <a:gd name="T5" fmla="*/ 139 h 358"/>
                <a:gd name="T6" fmla="*/ 336 w 336"/>
                <a:gd name="T7" fmla="*/ 0 h 358"/>
                <a:gd name="T8" fmla="*/ 52 w 336"/>
                <a:gd name="T9" fmla="*/ 192 h 358"/>
                <a:gd name="T10" fmla="*/ 171 w 336"/>
                <a:gd name="T11" fmla="*/ 172 h 358"/>
                <a:gd name="T12" fmla="*/ 0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8"/>
            <p:cNvSpPr>
              <a:spLocks/>
            </p:cNvSpPr>
            <p:nvPr/>
          </p:nvSpPr>
          <p:spPr bwMode="auto">
            <a:xfrm>
              <a:off x="1741" y="2604"/>
              <a:ext cx="141" cy="236"/>
            </a:xfrm>
            <a:custGeom>
              <a:avLst/>
              <a:gdLst>
                <a:gd name="T0" fmla="*/ 0 w 336"/>
                <a:gd name="T1" fmla="*/ 0 h 358"/>
                <a:gd name="T2" fmla="*/ 283 w 336"/>
                <a:gd name="T3" fmla="*/ 232 h 358"/>
                <a:gd name="T4" fmla="*/ 191 w 336"/>
                <a:gd name="T5" fmla="*/ 219 h 358"/>
                <a:gd name="T6" fmla="*/ 336 w 336"/>
                <a:gd name="T7" fmla="*/ 358 h 358"/>
                <a:gd name="T8" fmla="*/ 53 w 336"/>
                <a:gd name="T9" fmla="*/ 166 h 358"/>
                <a:gd name="T10" fmla="*/ 171 w 336"/>
                <a:gd name="T11" fmla="*/ 186 h 358"/>
                <a:gd name="T12" fmla="*/ 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9"/>
            <p:cNvSpPr>
              <a:spLocks/>
            </p:cNvSpPr>
            <p:nvPr/>
          </p:nvSpPr>
          <p:spPr bwMode="auto">
            <a:xfrm>
              <a:off x="2245" y="2923"/>
              <a:ext cx="141" cy="235"/>
            </a:xfrm>
            <a:custGeom>
              <a:avLst/>
              <a:gdLst>
                <a:gd name="T0" fmla="*/ 336 w 336"/>
                <a:gd name="T1" fmla="*/ 358 h 358"/>
                <a:gd name="T2" fmla="*/ 52 w 336"/>
                <a:gd name="T3" fmla="*/ 126 h 358"/>
                <a:gd name="T4" fmla="*/ 145 w 336"/>
                <a:gd name="T5" fmla="*/ 139 h 358"/>
                <a:gd name="T6" fmla="*/ 0 w 336"/>
                <a:gd name="T7" fmla="*/ 0 h 358"/>
                <a:gd name="T8" fmla="*/ 283 w 336"/>
                <a:gd name="T9" fmla="*/ 192 h 358"/>
                <a:gd name="T10" fmla="*/ 164 w 336"/>
                <a:gd name="T11" fmla="*/ 172 h 358"/>
                <a:gd name="T12" fmla="*/ 336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0"/>
            <p:cNvSpPr>
              <a:spLocks/>
            </p:cNvSpPr>
            <p:nvPr/>
          </p:nvSpPr>
          <p:spPr bwMode="auto">
            <a:xfrm>
              <a:off x="1696" y="2877"/>
              <a:ext cx="141" cy="236"/>
            </a:xfrm>
            <a:custGeom>
              <a:avLst/>
              <a:gdLst>
                <a:gd name="T0" fmla="*/ 0 w 336"/>
                <a:gd name="T1" fmla="*/ 358 h 358"/>
                <a:gd name="T2" fmla="*/ 283 w 336"/>
                <a:gd name="T3" fmla="*/ 126 h 358"/>
                <a:gd name="T4" fmla="*/ 191 w 336"/>
                <a:gd name="T5" fmla="*/ 139 h 358"/>
                <a:gd name="T6" fmla="*/ 336 w 336"/>
                <a:gd name="T7" fmla="*/ 0 h 358"/>
                <a:gd name="T8" fmla="*/ 52 w 336"/>
                <a:gd name="T9" fmla="*/ 192 h 358"/>
                <a:gd name="T10" fmla="*/ 171 w 336"/>
                <a:gd name="T11" fmla="*/ 172 h 358"/>
                <a:gd name="T12" fmla="*/ 0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358"/>
                  </a:moveTo>
                  <a:lnTo>
                    <a:pt x="283" y="126"/>
                  </a:lnTo>
                  <a:lnTo>
                    <a:pt x="191" y="139"/>
                  </a:lnTo>
                  <a:lnTo>
                    <a:pt x="336" y="0"/>
                  </a:lnTo>
                  <a:lnTo>
                    <a:pt x="52" y="192"/>
                  </a:lnTo>
                  <a:lnTo>
                    <a:pt x="171" y="172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1"/>
            <p:cNvSpPr>
              <a:spLocks/>
            </p:cNvSpPr>
            <p:nvPr/>
          </p:nvSpPr>
          <p:spPr bwMode="auto">
            <a:xfrm>
              <a:off x="2245" y="2650"/>
              <a:ext cx="141" cy="236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Text Box 12"/>
            <p:cNvSpPr txBox="1">
              <a:spLocks noChangeArrowheads="1"/>
            </p:cNvSpPr>
            <p:nvPr/>
          </p:nvSpPr>
          <p:spPr bwMode="auto">
            <a:xfrm>
              <a:off x="1928" y="2523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AP</a:t>
              </a:r>
              <a:r>
                <a:rPr kumimoji="0" lang="en-US" altLang="zh-CN" sz="2000" b="1" baseline="-25000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1</a:t>
              </a:r>
            </a:p>
          </p:txBody>
        </p:sp>
        <p:graphicFrame>
          <p:nvGraphicFramePr>
            <p:cNvPr id="4099" name="Object 13"/>
            <p:cNvGraphicFramePr>
              <a:graphicFrameLocks noChangeAspect="1"/>
            </p:cNvGraphicFramePr>
            <p:nvPr/>
          </p:nvGraphicFramePr>
          <p:xfrm>
            <a:off x="3844" y="2754"/>
            <a:ext cx="408" cy="317"/>
          </p:xfrm>
          <a:graphic>
            <a:graphicData uri="http://schemas.openxmlformats.org/presentationml/2006/ole">
              <p:oleObj spid="_x0000_s4099" name="Image" r:id="rId4" imgW="444288" imgH="444288" progId="">
                <p:embed/>
              </p:oleObj>
            </a:graphicData>
          </a:graphic>
        </p:graphicFrame>
        <p:grpSp>
          <p:nvGrpSpPr>
            <p:cNvPr id="4119" name="Group 14"/>
            <p:cNvGrpSpPr>
              <a:grpSpLocks/>
            </p:cNvGrpSpPr>
            <p:nvPr/>
          </p:nvGrpSpPr>
          <p:grpSpPr bwMode="auto">
            <a:xfrm>
              <a:off x="2608" y="3591"/>
              <a:ext cx="545" cy="202"/>
              <a:chOff x="762" y="2391"/>
              <a:chExt cx="423" cy="312"/>
            </a:xfrm>
          </p:grpSpPr>
          <p:grpSp>
            <p:nvGrpSpPr>
              <p:cNvPr id="4234" name="Group 15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24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243" name="Picture 17" descr="laptop copy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235" name="Group 18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236" name="AutoShape 19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37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38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39" name="AutoShape 22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40" name="AutoShape 23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41" name="AutoShape 24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20" name="Group 25"/>
            <p:cNvGrpSpPr>
              <a:grpSpLocks/>
            </p:cNvGrpSpPr>
            <p:nvPr/>
          </p:nvGrpSpPr>
          <p:grpSpPr bwMode="auto">
            <a:xfrm>
              <a:off x="475" y="3364"/>
              <a:ext cx="545" cy="338"/>
              <a:chOff x="762" y="2391"/>
              <a:chExt cx="423" cy="312"/>
            </a:xfrm>
          </p:grpSpPr>
          <p:grpSp>
            <p:nvGrpSpPr>
              <p:cNvPr id="4224" name="Group 26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23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233" name="Picture 28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225" name="Group 29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226" name="AutoShape 30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7" name="AutoShape 31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8" name="AutoShape 32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" name="AutoShape 33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30" name="AutoShape 34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31" name="AutoShape 35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21" name="Group 36"/>
            <p:cNvGrpSpPr>
              <a:grpSpLocks/>
            </p:cNvGrpSpPr>
            <p:nvPr/>
          </p:nvGrpSpPr>
          <p:grpSpPr bwMode="auto">
            <a:xfrm>
              <a:off x="1065" y="3702"/>
              <a:ext cx="545" cy="338"/>
              <a:chOff x="762" y="2391"/>
              <a:chExt cx="423" cy="312"/>
            </a:xfrm>
          </p:grpSpPr>
          <p:grpSp>
            <p:nvGrpSpPr>
              <p:cNvPr id="4214" name="Group 37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22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223" name="Picture 39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215" name="Group 40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216" name="AutoShape 41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7" name="AutoShape 42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8" name="AutoShape 43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9" name="AutoShape 44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0" name="AutoShape 45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1" name="AutoShape 46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22" name="Group 47"/>
            <p:cNvGrpSpPr>
              <a:grpSpLocks/>
            </p:cNvGrpSpPr>
            <p:nvPr/>
          </p:nvGrpSpPr>
          <p:grpSpPr bwMode="auto">
            <a:xfrm>
              <a:off x="1745" y="3682"/>
              <a:ext cx="545" cy="338"/>
              <a:chOff x="762" y="2391"/>
              <a:chExt cx="423" cy="312"/>
            </a:xfrm>
          </p:grpSpPr>
          <p:grpSp>
            <p:nvGrpSpPr>
              <p:cNvPr id="4204" name="Group 4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21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213" name="Picture 50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205" name="Group 5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206" name="AutoShape 5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7" name="AutoShape 5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" name="AutoShape 5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" name="AutoShape 5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0" name="AutoShape 5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1" name="AutoShape 5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23" name="Group 58"/>
            <p:cNvGrpSpPr>
              <a:grpSpLocks/>
            </p:cNvGrpSpPr>
            <p:nvPr/>
          </p:nvGrpSpPr>
          <p:grpSpPr bwMode="auto">
            <a:xfrm>
              <a:off x="2471" y="3047"/>
              <a:ext cx="545" cy="338"/>
              <a:chOff x="762" y="2391"/>
              <a:chExt cx="423" cy="312"/>
            </a:xfrm>
          </p:grpSpPr>
          <p:grpSp>
            <p:nvGrpSpPr>
              <p:cNvPr id="4194" name="Group 59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20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203" name="Picture 61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195" name="Group 62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196" name="AutoShape 63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97" name="AutoShape 64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98" name="AutoShape 65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99" name="AutoShape 66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" name="AutoShape 67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" name="AutoShape 68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24" name="Group 69"/>
            <p:cNvGrpSpPr>
              <a:grpSpLocks/>
            </p:cNvGrpSpPr>
            <p:nvPr/>
          </p:nvGrpSpPr>
          <p:grpSpPr bwMode="auto">
            <a:xfrm>
              <a:off x="3107" y="3022"/>
              <a:ext cx="545" cy="338"/>
              <a:chOff x="762" y="2391"/>
              <a:chExt cx="423" cy="312"/>
            </a:xfrm>
          </p:grpSpPr>
          <p:grpSp>
            <p:nvGrpSpPr>
              <p:cNvPr id="4184" name="Group 70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192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193" name="Picture 72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185" name="Group 73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186" name="AutoShape 74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7" name="AutoShape 75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" name="AutoShape 76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9" name="AutoShape 77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90" name="AutoShape 78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91" name="AutoShape 79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25" name="Group 80"/>
            <p:cNvGrpSpPr>
              <a:grpSpLocks/>
            </p:cNvGrpSpPr>
            <p:nvPr/>
          </p:nvGrpSpPr>
          <p:grpSpPr bwMode="auto">
            <a:xfrm>
              <a:off x="4966" y="3500"/>
              <a:ext cx="545" cy="338"/>
              <a:chOff x="762" y="2391"/>
              <a:chExt cx="423" cy="312"/>
            </a:xfrm>
          </p:grpSpPr>
          <p:grpSp>
            <p:nvGrpSpPr>
              <p:cNvPr id="4174" name="Group 81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18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183" name="Picture 83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175" name="Group 84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176" name="AutoShape 85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7" name="AutoShape 86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8" name="AutoShape 87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9" name="AutoShape 88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0" name="AutoShape 89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1" name="AutoShape 90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26" name="Group 91"/>
            <p:cNvGrpSpPr>
              <a:grpSpLocks/>
            </p:cNvGrpSpPr>
            <p:nvPr/>
          </p:nvGrpSpPr>
          <p:grpSpPr bwMode="auto">
            <a:xfrm>
              <a:off x="4285" y="3818"/>
              <a:ext cx="545" cy="338"/>
              <a:chOff x="762" y="2391"/>
              <a:chExt cx="423" cy="312"/>
            </a:xfrm>
          </p:grpSpPr>
          <p:grpSp>
            <p:nvGrpSpPr>
              <p:cNvPr id="4164" name="Group 92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17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173" name="Picture 94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165" name="Group 95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166" name="AutoShape 96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7" name="AutoShape 97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" name="AutoShape 98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9" name="AutoShape 99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0" name="AutoShape 100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71" name="AutoShape 101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27" name="Group 102"/>
            <p:cNvGrpSpPr>
              <a:grpSpLocks/>
            </p:cNvGrpSpPr>
            <p:nvPr/>
          </p:nvGrpSpPr>
          <p:grpSpPr bwMode="auto">
            <a:xfrm>
              <a:off x="3605" y="3727"/>
              <a:ext cx="545" cy="338"/>
              <a:chOff x="762" y="2391"/>
              <a:chExt cx="423" cy="312"/>
            </a:xfrm>
          </p:grpSpPr>
          <p:grpSp>
            <p:nvGrpSpPr>
              <p:cNvPr id="4154" name="Group 103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4162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4163" name="Picture 105" descr="laptop copy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155" name="Group 106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4156" name="AutoShape 1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57" name="AutoShape 1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58" name="AutoShape 1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59" name="AutoShape 1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0" name="AutoShape 1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1" name="AutoShape 1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28" name="Freeform 113"/>
            <p:cNvSpPr>
              <a:spLocks/>
            </p:cNvSpPr>
            <p:nvPr/>
          </p:nvSpPr>
          <p:spPr bwMode="auto">
            <a:xfrm>
              <a:off x="3732" y="2605"/>
              <a:ext cx="141" cy="236"/>
            </a:xfrm>
            <a:custGeom>
              <a:avLst/>
              <a:gdLst>
                <a:gd name="T0" fmla="*/ 0 w 336"/>
                <a:gd name="T1" fmla="*/ 0 h 358"/>
                <a:gd name="T2" fmla="*/ 283 w 336"/>
                <a:gd name="T3" fmla="*/ 232 h 358"/>
                <a:gd name="T4" fmla="*/ 191 w 336"/>
                <a:gd name="T5" fmla="*/ 219 h 358"/>
                <a:gd name="T6" fmla="*/ 336 w 336"/>
                <a:gd name="T7" fmla="*/ 358 h 358"/>
                <a:gd name="T8" fmla="*/ 53 w 336"/>
                <a:gd name="T9" fmla="*/ 166 h 358"/>
                <a:gd name="T10" fmla="*/ 171 w 336"/>
                <a:gd name="T11" fmla="*/ 186 h 358"/>
                <a:gd name="T12" fmla="*/ 0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0" y="0"/>
                  </a:moveTo>
                  <a:lnTo>
                    <a:pt x="283" y="232"/>
                  </a:lnTo>
                  <a:lnTo>
                    <a:pt x="191" y="219"/>
                  </a:lnTo>
                  <a:lnTo>
                    <a:pt x="336" y="358"/>
                  </a:lnTo>
                  <a:lnTo>
                    <a:pt x="53" y="166"/>
                  </a:lnTo>
                  <a:lnTo>
                    <a:pt x="171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114"/>
            <p:cNvSpPr>
              <a:spLocks/>
            </p:cNvSpPr>
            <p:nvPr/>
          </p:nvSpPr>
          <p:spPr bwMode="auto">
            <a:xfrm>
              <a:off x="4241" y="2832"/>
              <a:ext cx="141" cy="235"/>
            </a:xfrm>
            <a:custGeom>
              <a:avLst/>
              <a:gdLst>
                <a:gd name="T0" fmla="*/ 336 w 336"/>
                <a:gd name="T1" fmla="*/ 358 h 358"/>
                <a:gd name="T2" fmla="*/ 52 w 336"/>
                <a:gd name="T3" fmla="*/ 126 h 358"/>
                <a:gd name="T4" fmla="*/ 145 w 336"/>
                <a:gd name="T5" fmla="*/ 139 h 358"/>
                <a:gd name="T6" fmla="*/ 0 w 336"/>
                <a:gd name="T7" fmla="*/ 0 h 358"/>
                <a:gd name="T8" fmla="*/ 283 w 336"/>
                <a:gd name="T9" fmla="*/ 192 h 358"/>
                <a:gd name="T10" fmla="*/ 164 w 336"/>
                <a:gd name="T11" fmla="*/ 172 h 358"/>
                <a:gd name="T12" fmla="*/ 336 w 336"/>
                <a:gd name="T13" fmla="*/ 358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358"/>
                  </a:moveTo>
                  <a:lnTo>
                    <a:pt x="52" y="126"/>
                  </a:lnTo>
                  <a:lnTo>
                    <a:pt x="145" y="139"/>
                  </a:lnTo>
                  <a:lnTo>
                    <a:pt x="0" y="0"/>
                  </a:lnTo>
                  <a:lnTo>
                    <a:pt x="283" y="192"/>
                  </a:lnTo>
                  <a:lnTo>
                    <a:pt x="164" y="172"/>
                  </a:lnTo>
                  <a:lnTo>
                    <a:pt x="33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115"/>
            <p:cNvSpPr>
              <a:spLocks/>
            </p:cNvSpPr>
            <p:nvPr/>
          </p:nvSpPr>
          <p:spPr bwMode="auto">
            <a:xfrm>
              <a:off x="4236" y="2560"/>
              <a:ext cx="141" cy="236"/>
            </a:xfrm>
            <a:custGeom>
              <a:avLst/>
              <a:gdLst>
                <a:gd name="T0" fmla="*/ 336 w 336"/>
                <a:gd name="T1" fmla="*/ 0 h 358"/>
                <a:gd name="T2" fmla="*/ 53 w 336"/>
                <a:gd name="T3" fmla="*/ 232 h 358"/>
                <a:gd name="T4" fmla="*/ 145 w 336"/>
                <a:gd name="T5" fmla="*/ 219 h 358"/>
                <a:gd name="T6" fmla="*/ 0 w 336"/>
                <a:gd name="T7" fmla="*/ 358 h 358"/>
                <a:gd name="T8" fmla="*/ 283 w 336"/>
                <a:gd name="T9" fmla="*/ 166 h 358"/>
                <a:gd name="T10" fmla="*/ 165 w 336"/>
                <a:gd name="T11" fmla="*/ 186 h 358"/>
                <a:gd name="T12" fmla="*/ 336 w 336"/>
                <a:gd name="T13" fmla="*/ 0 h 3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358"/>
                <a:gd name="T23" fmla="*/ 336 w 336"/>
                <a:gd name="T24" fmla="*/ 358 h 3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358">
                  <a:moveTo>
                    <a:pt x="336" y="0"/>
                  </a:moveTo>
                  <a:lnTo>
                    <a:pt x="53" y="232"/>
                  </a:lnTo>
                  <a:lnTo>
                    <a:pt x="145" y="219"/>
                  </a:lnTo>
                  <a:lnTo>
                    <a:pt x="0" y="358"/>
                  </a:lnTo>
                  <a:lnTo>
                    <a:pt x="283" y="166"/>
                  </a:lnTo>
                  <a:lnTo>
                    <a:pt x="165" y="18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Text Box 116"/>
            <p:cNvSpPr txBox="1">
              <a:spLocks noChangeArrowheads="1"/>
            </p:cNvSpPr>
            <p:nvPr/>
          </p:nvSpPr>
          <p:spPr bwMode="auto">
            <a:xfrm>
              <a:off x="3878" y="2590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AP</a:t>
              </a:r>
              <a:r>
                <a:rPr kumimoji="0" lang="en-US" altLang="zh-CN" sz="2000" b="1" baseline="-25000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4132" name="Line 117"/>
            <p:cNvSpPr>
              <a:spLocks noChangeShapeType="1"/>
            </p:cNvSpPr>
            <p:nvPr/>
          </p:nvSpPr>
          <p:spPr bwMode="auto">
            <a:xfrm flipH="1">
              <a:off x="839" y="3022"/>
              <a:ext cx="907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118"/>
            <p:cNvSpPr>
              <a:spLocks noChangeShapeType="1"/>
            </p:cNvSpPr>
            <p:nvPr/>
          </p:nvSpPr>
          <p:spPr bwMode="auto">
            <a:xfrm flipH="1">
              <a:off x="1429" y="3067"/>
              <a:ext cx="498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119"/>
            <p:cNvSpPr>
              <a:spLocks noChangeShapeType="1"/>
            </p:cNvSpPr>
            <p:nvPr/>
          </p:nvSpPr>
          <p:spPr bwMode="auto">
            <a:xfrm>
              <a:off x="2018" y="3067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120"/>
            <p:cNvSpPr>
              <a:spLocks noChangeShapeType="1"/>
            </p:cNvSpPr>
            <p:nvPr/>
          </p:nvSpPr>
          <p:spPr bwMode="auto">
            <a:xfrm>
              <a:off x="2154" y="3067"/>
              <a:ext cx="545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121"/>
            <p:cNvSpPr>
              <a:spLocks noChangeShapeType="1"/>
            </p:cNvSpPr>
            <p:nvPr/>
          </p:nvSpPr>
          <p:spPr bwMode="auto">
            <a:xfrm>
              <a:off x="2245" y="3022"/>
              <a:ext cx="363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122"/>
            <p:cNvSpPr>
              <a:spLocks noChangeShapeType="1"/>
            </p:cNvSpPr>
            <p:nvPr/>
          </p:nvSpPr>
          <p:spPr bwMode="auto">
            <a:xfrm>
              <a:off x="4195" y="3022"/>
              <a:ext cx="908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123"/>
            <p:cNvSpPr>
              <a:spLocks noChangeShapeType="1"/>
            </p:cNvSpPr>
            <p:nvPr/>
          </p:nvSpPr>
          <p:spPr bwMode="auto">
            <a:xfrm>
              <a:off x="4105" y="3067"/>
              <a:ext cx="453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Line 124"/>
            <p:cNvSpPr>
              <a:spLocks noChangeShapeType="1"/>
            </p:cNvSpPr>
            <p:nvPr/>
          </p:nvSpPr>
          <p:spPr bwMode="auto">
            <a:xfrm flipH="1">
              <a:off x="3878" y="3067"/>
              <a:ext cx="91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Line 125"/>
            <p:cNvSpPr>
              <a:spLocks noChangeShapeType="1"/>
            </p:cNvSpPr>
            <p:nvPr/>
          </p:nvSpPr>
          <p:spPr bwMode="auto">
            <a:xfrm flipH="1">
              <a:off x="3515" y="3022"/>
              <a:ext cx="318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Text Box 126"/>
            <p:cNvSpPr txBox="1">
              <a:spLocks noChangeArrowheads="1"/>
            </p:cNvSpPr>
            <p:nvPr/>
          </p:nvSpPr>
          <p:spPr bwMode="auto">
            <a:xfrm>
              <a:off x="809" y="2976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基本服务集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BSS</a:t>
              </a:r>
            </a:p>
          </p:txBody>
        </p:sp>
        <p:sp>
          <p:nvSpPr>
            <p:cNvPr id="4142" name="Text Box 127"/>
            <p:cNvSpPr txBox="1">
              <a:spLocks noChangeArrowheads="1"/>
            </p:cNvSpPr>
            <p:nvPr/>
          </p:nvSpPr>
          <p:spPr bwMode="auto">
            <a:xfrm>
              <a:off x="4528" y="2976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基本服务集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BSS</a:t>
              </a:r>
            </a:p>
          </p:txBody>
        </p:sp>
        <p:sp>
          <p:nvSpPr>
            <p:cNvPr id="4143" name="Line 128"/>
            <p:cNvSpPr>
              <a:spLocks noChangeShapeType="1"/>
            </p:cNvSpPr>
            <p:nvPr/>
          </p:nvSpPr>
          <p:spPr bwMode="auto">
            <a:xfrm>
              <a:off x="1655" y="2432"/>
              <a:ext cx="27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Line 129"/>
            <p:cNvSpPr>
              <a:spLocks noChangeShapeType="1"/>
            </p:cNvSpPr>
            <p:nvPr/>
          </p:nvSpPr>
          <p:spPr bwMode="auto">
            <a:xfrm>
              <a:off x="2018" y="243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Line 130"/>
            <p:cNvSpPr>
              <a:spLocks noChangeShapeType="1"/>
            </p:cNvSpPr>
            <p:nvPr/>
          </p:nvSpPr>
          <p:spPr bwMode="auto">
            <a:xfrm>
              <a:off x="3969" y="243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Text Box 131"/>
            <p:cNvSpPr txBox="1">
              <a:spLocks noChangeArrowheads="1"/>
            </p:cNvSpPr>
            <p:nvPr/>
          </p:nvSpPr>
          <p:spPr bwMode="auto">
            <a:xfrm>
              <a:off x="2305" y="2160"/>
              <a:ext cx="11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zh-CN" altLang="en-US" sz="2000" b="1">
                  <a:latin typeface="Arial" pitchFamily="34" charset="0"/>
                </a:rPr>
                <a:t>分配系统（</a:t>
              </a:r>
              <a:r>
                <a:rPr kumimoji="0" lang="en-US" altLang="zh-CN" sz="2000" b="1">
                  <a:latin typeface="Arial" pitchFamily="34" charset="0"/>
                </a:rPr>
                <a:t>DS</a:t>
              </a:r>
              <a:r>
                <a:rPr kumimoji="0" lang="zh-CN" altLang="en-US" sz="2000" b="1">
                  <a:latin typeface="Arial" pitchFamily="34" charset="0"/>
                </a:rPr>
                <a:t>）</a:t>
              </a:r>
            </a:p>
          </p:txBody>
        </p:sp>
        <p:sp>
          <p:nvSpPr>
            <p:cNvPr id="4147" name="Rectangle 132"/>
            <p:cNvSpPr>
              <a:spLocks noChangeArrowheads="1"/>
            </p:cNvSpPr>
            <p:nvPr/>
          </p:nvSpPr>
          <p:spPr bwMode="auto">
            <a:xfrm>
              <a:off x="1156" y="2296"/>
              <a:ext cx="499" cy="22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桥接器</a:t>
              </a:r>
            </a:p>
          </p:txBody>
        </p:sp>
        <p:sp>
          <p:nvSpPr>
            <p:cNvPr id="4148" name="Rectangle 133"/>
            <p:cNvSpPr>
              <a:spLocks noChangeArrowheads="1"/>
            </p:cNvSpPr>
            <p:nvPr/>
          </p:nvSpPr>
          <p:spPr bwMode="auto">
            <a:xfrm>
              <a:off x="4377" y="2296"/>
              <a:ext cx="499" cy="2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路由器</a:t>
              </a:r>
            </a:p>
          </p:txBody>
        </p:sp>
        <p:sp>
          <p:nvSpPr>
            <p:cNvPr id="4149" name="Line 134"/>
            <p:cNvSpPr>
              <a:spLocks noChangeShapeType="1"/>
            </p:cNvSpPr>
            <p:nvPr/>
          </p:nvSpPr>
          <p:spPr bwMode="auto">
            <a:xfrm flipH="1">
              <a:off x="975" y="2432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Line 135"/>
            <p:cNvSpPr>
              <a:spLocks noChangeShapeType="1"/>
            </p:cNvSpPr>
            <p:nvPr/>
          </p:nvSpPr>
          <p:spPr bwMode="auto">
            <a:xfrm flipH="1">
              <a:off x="4876" y="2432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Text Box 136"/>
            <p:cNvSpPr txBox="1">
              <a:spLocks noChangeArrowheads="1"/>
            </p:cNvSpPr>
            <p:nvPr/>
          </p:nvSpPr>
          <p:spPr bwMode="auto">
            <a:xfrm>
              <a:off x="400" y="2568"/>
              <a:ext cx="7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zh-CN" altLang="en-US" sz="1600" b="1">
                  <a:latin typeface="Arial" pitchFamily="34" charset="0"/>
                </a:rPr>
                <a:t>扩展服务集</a:t>
              </a:r>
            </a:p>
            <a:p>
              <a:pPr algn="ctr"/>
              <a:r>
                <a:rPr kumimoji="0" lang="en-US" altLang="zh-CN" sz="1600" b="1">
                  <a:latin typeface="Arial" pitchFamily="34" charset="0"/>
                </a:rPr>
                <a:t>ESS</a:t>
              </a:r>
            </a:p>
          </p:txBody>
        </p:sp>
        <p:sp>
          <p:nvSpPr>
            <p:cNvPr id="4152" name="Oval 137"/>
            <p:cNvSpPr>
              <a:spLocks noChangeArrowheads="1"/>
            </p:cNvSpPr>
            <p:nvPr/>
          </p:nvSpPr>
          <p:spPr bwMode="auto">
            <a:xfrm>
              <a:off x="5012" y="2115"/>
              <a:ext cx="635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latin typeface="Arial" pitchFamily="34" charset="0"/>
                </a:rPr>
                <a:t>因特网</a:t>
              </a:r>
            </a:p>
          </p:txBody>
        </p:sp>
        <p:sp>
          <p:nvSpPr>
            <p:cNvPr id="4153" name="Oval 138"/>
            <p:cNvSpPr>
              <a:spLocks noChangeArrowheads="1"/>
            </p:cNvSpPr>
            <p:nvPr/>
          </p:nvSpPr>
          <p:spPr bwMode="auto">
            <a:xfrm>
              <a:off x="158" y="2160"/>
              <a:ext cx="862" cy="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1800" b="1">
                  <a:latin typeface="Arial" pitchFamily="34" charset="0"/>
                </a:rPr>
                <a:t>其它</a:t>
              </a:r>
              <a:r>
                <a:rPr kumimoji="0" lang="en-US" altLang="zh-CN" sz="1800" b="1">
                  <a:latin typeface="Arial" pitchFamily="34" charset="0"/>
                </a:rPr>
                <a:t>LAN</a:t>
              </a:r>
            </a:p>
          </p:txBody>
        </p:sp>
      </p:grpSp>
      <p:sp>
        <p:nvSpPr>
          <p:cNvPr id="1207435" name="Rectangle 139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2" name="Text Box 140"/>
          <p:cNvSpPr txBox="1">
            <a:spLocks noChangeArrowheads="1"/>
          </p:cNvSpPr>
          <p:nvPr/>
        </p:nvSpPr>
        <p:spPr bwMode="auto">
          <a:xfrm>
            <a:off x="212725" y="908050"/>
            <a:ext cx="8751888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漫游：</a:t>
            </a:r>
            <a:r>
              <a:rPr lang="zh-CN" altLang="en-US" b="1">
                <a:latin typeface="宋体" pitchFamily="2" charset="-122"/>
              </a:rPr>
              <a:t>结点从一个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区域移动进入另一个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区域，保持通信。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结点移动</a:t>
            </a:r>
            <a:r>
              <a:rPr lang="en-US" altLang="zh-CN" b="1">
                <a:latin typeface="宋体" pitchFamily="2" charset="-122"/>
              </a:rPr>
              <a:t>-</a:t>
            </a:r>
            <a:r>
              <a:rPr lang="zh-CN" altLang="en-US" b="1">
                <a:latin typeface="宋体" pitchFamily="2" charset="-122"/>
              </a:rPr>
              <a:t>在用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的信号强度减弱</a:t>
            </a:r>
            <a:r>
              <a:rPr lang="en-US" altLang="zh-CN" b="1">
                <a:latin typeface="宋体" pitchFamily="2" charset="-122"/>
              </a:rPr>
              <a:t>-</a:t>
            </a:r>
            <a:r>
              <a:rPr lang="zh-CN" altLang="en-US" b="1">
                <a:latin typeface="宋体" pitchFamily="2" charset="-122"/>
              </a:rPr>
              <a:t>低于某个阈值，启动切换过程；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结点扫描不同的信道发现可用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点，通过认证接入新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；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4103" name="Text Box 141"/>
          <p:cNvSpPr txBox="1">
            <a:spLocks noChangeArrowheads="1"/>
          </p:cNvSpPr>
          <p:nvPr/>
        </p:nvSpPr>
        <p:spPr bwMode="auto">
          <a:xfrm>
            <a:off x="179388" y="176213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无线局域网组网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1-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有基础设施的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04" name="Text Box 142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15</a:t>
            </a:r>
            <a:endParaRPr lang="en-US" altLang="zh-CN" dirty="0"/>
          </a:p>
        </p:txBody>
      </p:sp>
      <p:sp>
        <p:nvSpPr>
          <p:cNvPr id="1207439" name="Line 143"/>
          <p:cNvSpPr>
            <a:spLocks noChangeShapeType="1"/>
          </p:cNvSpPr>
          <p:nvPr/>
        </p:nvSpPr>
        <p:spPr bwMode="auto">
          <a:xfrm>
            <a:off x="1187450" y="5373688"/>
            <a:ext cx="6769100" cy="21590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7440" name="Line 144"/>
          <p:cNvSpPr>
            <a:spLocks noChangeShapeType="1"/>
          </p:cNvSpPr>
          <p:nvPr/>
        </p:nvSpPr>
        <p:spPr bwMode="auto">
          <a:xfrm>
            <a:off x="1258888" y="5516563"/>
            <a:ext cx="4033837" cy="360362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7" name="Text Box 145"/>
          <p:cNvSpPr txBox="1">
            <a:spLocks noChangeArrowheads="1"/>
          </p:cNvSpPr>
          <p:nvPr/>
        </p:nvSpPr>
        <p:spPr bwMode="auto">
          <a:xfrm>
            <a:off x="592138" y="50323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solidFill>
                  <a:srgbClr val="FF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4108" name="Text Box 146"/>
          <p:cNvSpPr txBox="1">
            <a:spLocks noChangeArrowheads="1"/>
          </p:cNvSpPr>
          <p:nvPr/>
        </p:nvSpPr>
        <p:spPr bwMode="auto">
          <a:xfrm>
            <a:off x="8243888" y="53673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solidFill>
                  <a:srgbClr val="FF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109" name="Text Box 147"/>
          <p:cNvSpPr txBox="1">
            <a:spLocks noChangeArrowheads="1"/>
          </p:cNvSpPr>
          <p:nvPr/>
        </p:nvSpPr>
        <p:spPr bwMode="auto">
          <a:xfrm>
            <a:off x="468313" y="53006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800" b="1">
                <a:solidFill>
                  <a:srgbClr val="FF0000"/>
                </a:solidFill>
                <a:latin typeface="Arial" pitchFamily="34" charset="0"/>
              </a:rPr>
              <a:t>漫游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20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439" grpId="0" animBg="1"/>
      <p:bldP spid="12074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ChangeArrowheads="1"/>
          </p:cNvSpPr>
          <p:nvPr/>
        </p:nvSpPr>
        <p:spPr bwMode="auto">
          <a:xfrm>
            <a:off x="325438" y="3860800"/>
            <a:ext cx="8675687" cy="27813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Oval 3"/>
          <p:cNvSpPr>
            <a:spLocks noChangeArrowheads="1"/>
          </p:cNvSpPr>
          <p:nvPr/>
        </p:nvSpPr>
        <p:spPr bwMode="auto">
          <a:xfrm>
            <a:off x="396875" y="4365625"/>
            <a:ext cx="4537075" cy="2087563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4573588" y="4292600"/>
            <a:ext cx="4176712" cy="21605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773363" y="4149725"/>
          <a:ext cx="647700" cy="503238"/>
        </p:xfrm>
        <a:graphic>
          <a:graphicData uri="http://schemas.openxmlformats.org/presentationml/2006/ole">
            <p:oleObj spid="_x0000_s5122" name="Image" r:id="rId3" imgW="444288" imgH="444288" progId="">
              <p:embed/>
            </p:oleObj>
          </a:graphicData>
        </a:graphic>
      </p:graphicFrame>
      <p:sp>
        <p:nvSpPr>
          <p:cNvPr id="5127" name="Freeform 6"/>
          <p:cNvSpPr>
            <a:spLocks/>
          </p:cNvSpPr>
          <p:nvPr/>
        </p:nvSpPr>
        <p:spPr bwMode="auto">
          <a:xfrm>
            <a:off x="5718175" y="4351338"/>
            <a:ext cx="223838" cy="374650"/>
          </a:xfrm>
          <a:custGeom>
            <a:avLst/>
            <a:gdLst>
              <a:gd name="T0" fmla="*/ 0 w 336"/>
              <a:gd name="T1" fmla="*/ 358 h 358"/>
              <a:gd name="T2" fmla="*/ 283 w 336"/>
              <a:gd name="T3" fmla="*/ 126 h 358"/>
              <a:gd name="T4" fmla="*/ 191 w 336"/>
              <a:gd name="T5" fmla="*/ 139 h 358"/>
              <a:gd name="T6" fmla="*/ 336 w 336"/>
              <a:gd name="T7" fmla="*/ 0 h 358"/>
              <a:gd name="T8" fmla="*/ 52 w 336"/>
              <a:gd name="T9" fmla="*/ 192 h 358"/>
              <a:gd name="T10" fmla="*/ 171 w 336"/>
              <a:gd name="T11" fmla="*/ 172 h 358"/>
              <a:gd name="T12" fmla="*/ 0 w 336"/>
              <a:gd name="T13" fmla="*/ 358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0" y="358"/>
                </a:moveTo>
                <a:lnTo>
                  <a:pt x="283" y="126"/>
                </a:lnTo>
                <a:lnTo>
                  <a:pt x="191" y="139"/>
                </a:lnTo>
                <a:lnTo>
                  <a:pt x="336" y="0"/>
                </a:lnTo>
                <a:lnTo>
                  <a:pt x="52" y="192"/>
                </a:lnTo>
                <a:lnTo>
                  <a:pt x="171" y="172"/>
                </a:lnTo>
                <a:lnTo>
                  <a:pt x="0" y="35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Freeform 7"/>
          <p:cNvSpPr>
            <a:spLocks/>
          </p:cNvSpPr>
          <p:nvPr/>
        </p:nvSpPr>
        <p:spPr bwMode="auto">
          <a:xfrm>
            <a:off x="2620963" y="3917950"/>
            <a:ext cx="223837" cy="374650"/>
          </a:xfrm>
          <a:custGeom>
            <a:avLst/>
            <a:gdLst>
              <a:gd name="T0" fmla="*/ 0 w 336"/>
              <a:gd name="T1" fmla="*/ 0 h 358"/>
              <a:gd name="T2" fmla="*/ 283 w 336"/>
              <a:gd name="T3" fmla="*/ 232 h 358"/>
              <a:gd name="T4" fmla="*/ 191 w 336"/>
              <a:gd name="T5" fmla="*/ 219 h 358"/>
              <a:gd name="T6" fmla="*/ 336 w 336"/>
              <a:gd name="T7" fmla="*/ 358 h 358"/>
              <a:gd name="T8" fmla="*/ 53 w 336"/>
              <a:gd name="T9" fmla="*/ 166 h 358"/>
              <a:gd name="T10" fmla="*/ 171 w 336"/>
              <a:gd name="T11" fmla="*/ 186 h 358"/>
              <a:gd name="T12" fmla="*/ 0 w 336"/>
              <a:gd name="T13" fmla="*/ 0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0" y="0"/>
                </a:moveTo>
                <a:lnTo>
                  <a:pt x="283" y="232"/>
                </a:lnTo>
                <a:lnTo>
                  <a:pt x="191" y="219"/>
                </a:lnTo>
                <a:lnTo>
                  <a:pt x="336" y="358"/>
                </a:lnTo>
                <a:lnTo>
                  <a:pt x="53" y="166"/>
                </a:lnTo>
                <a:lnTo>
                  <a:pt x="171" y="1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Freeform 8"/>
          <p:cNvSpPr>
            <a:spLocks/>
          </p:cNvSpPr>
          <p:nvPr/>
        </p:nvSpPr>
        <p:spPr bwMode="auto">
          <a:xfrm>
            <a:off x="3421063" y="4424363"/>
            <a:ext cx="223837" cy="373062"/>
          </a:xfrm>
          <a:custGeom>
            <a:avLst/>
            <a:gdLst>
              <a:gd name="T0" fmla="*/ 336 w 336"/>
              <a:gd name="T1" fmla="*/ 358 h 358"/>
              <a:gd name="T2" fmla="*/ 52 w 336"/>
              <a:gd name="T3" fmla="*/ 126 h 358"/>
              <a:gd name="T4" fmla="*/ 145 w 336"/>
              <a:gd name="T5" fmla="*/ 139 h 358"/>
              <a:gd name="T6" fmla="*/ 0 w 336"/>
              <a:gd name="T7" fmla="*/ 0 h 358"/>
              <a:gd name="T8" fmla="*/ 283 w 336"/>
              <a:gd name="T9" fmla="*/ 192 h 358"/>
              <a:gd name="T10" fmla="*/ 164 w 336"/>
              <a:gd name="T11" fmla="*/ 172 h 358"/>
              <a:gd name="T12" fmla="*/ 336 w 336"/>
              <a:gd name="T13" fmla="*/ 358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336" y="358"/>
                </a:moveTo>
                <a:lnTo>
                  <a:pt x="52" y="126"/>
                </a:lnTo>
                <a:lnTo>
                  <a:pt x="145" y="139"/>
                </a:lnTo>
                <a:lnTo>
                  <a:pt x="0" y="0"/>
                </a:lnTo>
                <a:lnTo>
                  <a:pt x="283" y="192"/>
                </a:lnTo>
                <a:lnTo>
                  <a:pt x="164" y="172"/>
                </a:lnTo>
                <a:lnTo>
                  <a:pt x="336" y="35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9"/>
          <p:cNvSpPr>
            <a:spLocks/>
          </p:cNvSpPr>
          <p:nvPr/>
        </p:nvSpPr>
        <p:spPr bwMode="auto">
          <a:xfrm>
            <a:off x="2549525" y="4351338"/>
            <a:ext cx="223838" cy="374650"/>
          </a:xfrm>
          <a:custGeom>
            <a:avLst/>
            <a:gdLst>
              <a:gd name="T0" fmla="*/ 0 w 336"/>
              <a:gd name="T1" fmla="*/ 358 h 358"/>
              <a:gd name="T2" fmla="*/ 283 w 336"/>
              <a:gd name="T3" fmla="*/ 126 h 358"/>
              <a:gd name="T4" fmla="*/ 191 w 336"/>
              <a:gd name="T5" fmla="*/ 139 h 358"/>
              <a:gd name="T6" fmla="*/ 336 w 336"/>
              <a:gd name="T7" fmla="*/ 0 h 358"/>
              <a:gd name="T8" fmla="*/ 52 w 336"/>
              <a:gd name="T9" fmla="*/ 192 h 358"/>
              <a:gd name="T10" fmla="*/ 171 w 336"/>
              <a:gd name="T11" fmla="*/ 172 h 358"/>
              <a:gd name="T12" fmla="*/ 0 w 336"/>
              <a:gd name="T13" fmla="*/ 358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0" y="358"/>
                </a:moveTo>
                <a:lnTo>
                  <a:pt x="283" y="126"/>
                </a:lnTo>
                <a:lnTo>
                  <a:pt x="191" y="139"/>
                </a:lnTo>
                <a:lnTo>
                  <a:pt x="336" y="0"/>
                </a:lnTo>
                <a:lnTo>
                  <a:pt x="52" y="192"/>
                </a:lnTo>
                <a:lnTo>
                  <a:pt x="171" y="172"/>
                </a:lnTo>
                <a:lnTo>
                  <a:pt x="0" y="35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10"/>
          <p:cNvSpPr>
            <a:spLocks/>
          </p:cNvSpPr>
          <p:nvPr/>
        </p:nvSpPr>
        <p:spPr bwMode="auto">
          <a:xfrm>
            <a:off x="3421063" y="3990975"/>
            <a:ext cx="223837" cy="374650"/>
          </a:xfrm>
          <a:custGeom>
            <a:avLst/>
            <a:gdLst>
              <a:gd name="T0" fmla="*/ 336 w 336"/>
              <a:gd name="T1" fmla="*/ 0 h 358"/>
              <a:gd name="T2" fmla="*/ 53 w 336"/>
              <a:gd name="T3" fmla="*/ 232 h 358"/>
              <a:gd name="T4" fmla="*/ 145 w 336"/>
              <a:gd name="T5" fmla="*/ 219 h 358"/>
              <a:gd name="T6" fmla="*/ 0 w 336"/>
              <a:gd name="T7" fmla="*/ 358 h 358"/>
              <a:gd name="T8" fmla="*/ 283 w 336"/>
              <a:gd name="T9" fmla="*/ 166 h 358"/>
              <a:gd name="T10" fmla="*/ 165 w 336"/>
              <a:gd name="T11" fmla="*/ 186 h 358"/>
              <a:gd name="T12" fmla="*/ 336 w 336"/>
              <a:gd name="T13" fmla="*/ 0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336" y="0"/>
                </a:moveTo>
                <a:lnTo>
                  <a:pt x="53" y="232"/>
                </a:lnTo>
                <a:lnTo>
                  <a:pt x="145" y="219"/>
                </a:lnTo>
                <a:lnTo>
                  <a:pt x="0" y="358"/>
                </a:lnTo>
                <a:lnTo>
                  <a:pt x="283" y="166"/>
                </a:lnTo>
                <a:lnTo>
                  <a:pt x="165" y="186"/>
                </a:lnTo>
                <a:lnTo>
                  <a:pt x="33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2917825" y="378936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CN" sz="2000" b="1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AP</a:t>
            </a:r>
            <a:r>
              <a:rPr kumimoji="0" lang="en-US" altLang="zh-CN" sz="2000" b="1" baseline="-2500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1</a:t>
            </a:r>
          </a:p>
        </p:txBody>
      </p:sp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5959475" y="4156075"/>
          <a:ext cx="647700" cy="503238"/>
        </p:xfrm>
        <a:graphic>
          <a:graphicData uri="http://schemas.openxmlformats.org/presentationml/2006/ole">
            <p:oleObj spid="_x0000_s5123" name="Image" r:id="rId4" imgW="444288" imgH="444288" progId="">
              <p:embed/>
            </p:oleObj>
          </a:graphicData>
        </a:graphic>
      </p:graphicFrame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3997325" y="5484813"/>
            <a:ext cx="865188" cy="320675"/>
            <a:chOff x="762" y="2391"/>
            <a:chExt cx="423" cy="312"/>
          </a:xfrm>
        </p:grpSpPr>
        <p:grpSp>
          <p:nvGrpSpPr>
            <p:cNvPr id="5255" name="Group 14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5263" name="Line 15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264" name="Picture 16" descr="laptop cop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256" name="Group 17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5257" name="AutoShape 18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8" name="AutoShape 19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9" name="AutoShape 20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0" name="AutoShape 21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1" name="AutoShape 22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2" name="AutoShape 23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34" name="Group 24"/>
          <p:cNvGrpSpPr>
            <a:grpSpLocks/>
          </p:cNvGrpSpPr>
          <p:nvPr/>
        </p:nvGrpSpPr>
        <p:grpSpPr bwMode="auto">
          <a:xfrm>
            <a:off x="4714875" y="5465763"/>
            <a:ext cx="865188" cy="536575"/>
            <a:chOff x="762" y="2391"/>
            <a:chExt cx="423" cy="312"/>
          </a:xfrm>
        </p:grpSpPr>
        <p:grpSp>
          <p:nvGrpSpPr>
            <p:cNvPr id="5245" name="Group 25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5253" name="Line 26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254" name="Picture 27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246" name="Group 28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5247" name="AutoShape 29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8" name="AutoShape 30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9" name="AutoShape 31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0" name="AutoShape 32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1" name="AutoShape 33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52" name="AutoShape 34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35" name="Group 35"/>
          <p:cNvGrpSpPr>
            <a:grpSpLocks/>
          </p:cNvGrpSpPr>
          <p:nvPr/>
        </p:nvGrpSpPr>
        <p:grpSpPr bwMode="auto">
          <a:xfrm>
            <a:off x="1547813" y="5661025"/>
            <a:ext cx="865187" cy="536575"/>
            <a:chOff x="762" y="2391"/>
            <a:chExt cx="423" cy="312"/>
          </a:xfrm>
        </p:grpSpPr>
        <p:grpSp>
          <p:nvGrpSpPr>
            <p:cNvPr id="5235" name="Group 36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5243" name="Line 37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244" name="Picture 38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236" name="Group 39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5237" name="AutoShape 40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8" name="AutoShape 41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9" name="AutoShape 42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0" name="AutoShape 43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1" name="AutoShape 44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2" name="AutoShape 45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36" name="Group 46"/>
          <p:cNvGrpSpPr>
            <a:grpSpLocks/>
          </p:cNvGrpSpPr>
          <p:nvPr/>
        </p:nvGrpSpPr>
        <p:grpSpPr bwMode="auto">
          <a:xfrm>
            <a:off x="2627313" y="5629275"/>
            <a:ext cx="865187" cy="536575"/>
            <a:chOff x="762" y="2391"/>
            <a:chExt cx="423" cy="312"/>
          </a:xfrm>
        </p:grpSpPr>
        <p:grpSp>
          <p:nvGrpSpPr>
            <p:cNvPr id="5225" name="Group 47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5233" name="Line 48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234" name="Picture 49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226" name="Group 50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5227" name="AutoShape 51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8" name="AutoShape 52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9" name="AutoShape 53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" name="AutoShape 54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1" name="AutoShape 55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" name="AutoShape 56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37" name="Group 57"/>
          <p:cNvGrpSpPr>
            <a:grpSpLocks/>
          </p:cNvGrpSpPr>
          <p:nvPr/>
        </p:nvGrpSpPr>
        <p:grpSpPr bwMode="auto">
          <a:xfrm>
            <a:off x="3779838" y="4621213"/>
            <a:ext cx="865187" cy="536575"/>
            <a:chOff x="762" y="2391"/>
            <a:chExt cx="423" cy="312"/>
          </a:xfrm>
        </p:grpSpPr>
        <p:grpSp>
          <p:nvGrpSpPr>
            <p:cNvPr id="5215" name="Group 58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5223" name="Line 59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224" name="Picture 60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216" name="Group 61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5217" name="AutoShape 62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8" name="AutoShape 63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9" name="AutoShape 64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0" name="AutoShape 65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1" name="AutoShape 66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2" name="AutoShape 67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38" name="Group 68"/>
          <p:cNvGrpSpPr>
            <a:grpSpLocks/>
          </p:cNvGrpSpPr>
          <p:nvPr/>
        </p:nvGrpSpPr>
        <p:grpSpPr bwMode="auto">
          <a:xfrm>
            <a:off x="4789488" y="4581525"/>
            <a:ext cx="865187" cy="536575"/>
            <a:chOff x="762" y="2391"/>
            <a:chExt cx="423" cy="312"/>
          </a:xfrm>
        </p:grpSpPr>
        <p:grpSp>
          <p:nvGrpSpPr>
            <p:cNvPr id="5205" name="Group 69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5213" name="Line 70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214" name="Picture 71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206" name="Group 72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5207" name="AutoShape 73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8" name="AutoShape 74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9" name="AutoShape 75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0" name="AutoShape 76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1" name="AutoShape 77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12" name="AutoShape 78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39" name="Group 79"/>
          <p:cNvGrpSpPr>
            <a:grpSpLocks/>
          </p:cNvGrpSpPr>
          <p:nvPr/>
        </p:nvGrpSpPr>
        <p:grpSpPr bwMode="auto">
          <a:xfrm>
            <a:off x="7740650" y="5340350"/>
            <a:ext cx="865188" cy="536575"/>
            <a:chOff x="762" y="2391"/>
            <a:chExt cx="423" cy="312"/>
          </a:xfrm>
        </p:grpSpPr>
        <p:grpSp>
          <p:nvGrpSpPr>
            <p:cNvPr id="5195" name="Group 80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5203" name="Line 81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204" name="Picture 82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196" name="Group 83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5197" name="AutoShape 84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8" name="AutoShape 85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9" name="AutoShape 86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0" name="AutoShape 87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1" name="AutoShape 88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2" name="AutoShape 89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40" name="Group 90"/>
          <p:cNvGrpSpPr>
            <a:grpSpLocks/>
          </p:cNvGrpSpPr>
          <p:nvPr/>
        </p:nvGrpSpPr>
        <p:grpSpPr bwMode="auto">
          <a:xfrm>
            <a:off x="6659563" y="5845175"/>
            <a:ext cx="865187" cy="536575"/>
            <a:chOff x="762" y="2391"/>
            <a:chExt cx="423" cy="312"/>
          </a:xfrm>
        </p:grpSpPr>
        <p:grpSp>
          <p:nvGrpSpPr>
            <p:cNvPr id="5185" name="Group 91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5193" name="Line 92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194" name="Picture 93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186" name="Group 94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5187" name="AutoShape 95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8" name="AutoShape 96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9" name="AutoShape 97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0" name="AutoShape 98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AutoShape 99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2" name="AutoShape 100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41" name="Group 101"/>
          <p:cNvGrpSpPr>
            <a:grpSpLocks/>
          </p:cNvGrpSpPr>
          <p:nvPr/>
        </p:nvGrpSpPr>
        <p:grpSpPr bwMode="auto">
          <a:xfrm>
            <a:off x="5580063" y="5700713"/>
            <a:ext cx="865187" cy="536575"/>
            <a:chOff x="762" y="2391"/>
            <a:chExt cx="423" cy="312"/>
          </a:xfrm>
        </p:grpSpPr>
        <p:grpSp>
          <p:nvGrpSpPr>
            <p:cNvPr id="5175" name="Group 102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5183" name="Line 10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184" name="Picture 104" descr="laptop copy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176" name="Group 105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5177" name="AutoShape 10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AutoShape 10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AutoShape 10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0" name="AutoShape 10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AutoShape 11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2" name="AutoShape 11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42" name="Freeform 112"/>
          <p:cNvSpPr>
            <a:spLocks/>
          </p:cNvSpPr>
          <p:nvPr/>
        </p:nvSpPr>
        <p:spPr bwMode="auto">
          <a:xfrm>
            <a:off x="5781675" y="3919538"/>
            <a:ext cx="223838" cy="374650"/>
          </a:xfrm>
          <a:custGeom>
            <a:avLst/>
            <a:gdLst>
              <a:gd name="T0" fmla="*/ 0 w 336"/>
              <a:gd name="T1" fmla="*/ 0 h 358"/>
              <a:gd name="T2" fmla="*/ 283 w 336"/>
              <a:gd name="T3" fmla="*/ 232 h 358"/>
              <a:gd name="T4" fmla="*/ 191 w 336"/>
              <a:gd name="T5" fmla="*/ 219 h 358"/>
              <a:gd name="T6" fmla="*/ 336 w 336"/>
              <a:gd name="T7" fmla="*/ 358 h 358"/>
              <a:gd name="T8" fmla="*/ 53 w 336"/>
              <a:gd name="T9" fmla="*/ 166 h 358"/>
              <a:gd name="T10" fmla="*/ 171 w 336"/>
              <a:gd name="T11" fmla="*/ 186 h 358"/>
              <a:gd name="T12" fmla="*/ 0 w 336"/>
              <a:gd name="T13" fmla="*/ 0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0" y="0"/>
                </a:moveTo>
                <a:lnTo>
                  <a:pt x="283" y="232"/>
                </a:lnTo>
                <a:lnTo>
                  <a:pt x="191" y="219"/>
                </a:lnTo>
                <a:lnTo>
                  <a:pt x="336" y="358"/>
                </a:lnTo>
                <a:lnTo>
                  <a:pt x="53" y="166"/>
                </a:lnTo>
                <a:lnTo>
                  <a:pt x="171" y="1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3" name="Freeform 113"/>
          <p:cNvSpPr>
            <a:spLocks/>
          </p:cNvSpPr>
          <p:nvPr/>
        </p:nvSpPr>
        <p:spPr bwMode="auto">
          <a:xfrm>
            <a:off x="6589713" y="4279900"/>
            <a:ext cx="223837" cy="373063"/>
          </a:xfrm>
          <a:custGeom>
            <a:avLst/>
            <a:gdLst>
              <a:gd name="T0" fmla="*/ 336 w 336"/>
              <a:gd name="T1" fmla="*/ 358 h 358"/>
              <a:gd name="T2" fmla="*/ 52 w 336"/>
              <a:gd name="T3" fmla="*/ 126 h 358"/>
              <a:gd name="T4" fmla="*/ 145 w 336"/>
              <a:gd name="T5" fmla="*/ 139 h 358"/>
              <a:gd name="T6" fmla="*/ 0 w 336"/>
              <a:gd name="T7" fmla="*/ 0 h 358"/>
              <a:gd name="T8" fmla="*/ 283 w 336"/>
              <a:gd name="T9" fmla="*/ 192 h 358"/>
              <a:gd name="T10" fmla="*/ 164 w 336"/>
              <a:gd name="T11" fmla="*/ 172 h 358"/>
              <a:gd name="T12" fmla="*/ 336 w 336"/>
              <a:gd name="T13" fmla="*/ 358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336" y="358"/>
                </a:moveTo>
                <a:lnTo>
                  <a:pt x="52" y="126"/>
                </a:lnTo>
                <a:lnTo>
                  <a:pt x="145" y="139"/>
                </a:lnTo>
                <a:lnTo>
                  <a:pt x="0" y="0"/>
                </a:lnTo>
                <a:lnTo>
                  <a:pt x="283" y="192"/>
                </a:lnTo>
                <a:lnTo>
                  <a:pt x="164" y="172"/>
                </a:lnTo>
                <a:lnTo>
                  <a:pt x="336" y="35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4" name="Freeform 114"/>
          <p:cNvSpPr>
            <a:spLocks/>
          </p:cNvSpPr>
          <p:nvPr/>
        </p:nvSpPr>
        <p:spPr bwMode="auto">
          <a:xfrm>
            <a:off x="6581775" y="3848100"/>
            <a:ext cx="223838" cy="374650"/>
          </a:xfrm>
          <a:custGeom>
            <a:avLst/>
            <a:gdLst>
              <a:gd name="T0" fmla="*/ 336 w 336"/>
              <a:gd name="T1" fmla="*/ 0 h 358"/>
              <a:gd name="T2" fmla="*/ 53 w 336"/>
              <a:gd name="T3" fmla="*/ 232 h 358"/>
              <a:gd name="T4" fmla="*/ 145 w 336"/>
              <a:gd name="T5" fmla="*/ 219 h 358"/>
              <a:gd name="T6" fmla="*/ 0 w 336"/>
              <a:gd name="T7" fmla="*/ 358 h 358"/>
              <a:gd name="T8" fmla="*/ 283 w 336"/>
              <a:gd name="T9" fmla="*/ 166 h 358"/>
              <a:gd name="T10" fmla="*/ 165 w 336"/>
              <a:gd name="T11" fmla="*/ 186 h 358"/>
              <a:gd name="T12" fmla="*/ 336 w 336"/>
              <a:gd name="T13" fmla="*/ 0 h 3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58"/>
              <a:gd name="T23" fmla="*/ 336 w 336"/>
              <a:gd name="T24" fmla="*/ 358 h 3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58">
                <a:moveTo>
                  <a:pt x="336" y="0"/>
                </a:moveTo>
                <a:lnTo>
                  <a:pt x="53" y="232"/>
                </a:lnTo>
                <a:lnTo>
                  <a:pt x="145" y="219"/>
                </a:lnTo>
                <a:lnTo>
                  <a:pt x="0" y="358"/>
                </a:lnTo>
                <a:lnTo>
                  <a:pt x="283" y="166"/>
                </a:lnTo>
                <a:lnTo>
                  <a:pt x="165" y="186"/>
                </a:lnTo>
                <a:lnTo>
                  <a:pt x="33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5" name="Text Box 115"/>
          <p:cNvSpPr txBox="1">
            <a:spLocks noChangeArrowheads="1"/>
          </p:cNvSpPr>
          <p:nvPr/>
        </p:nvSpPr>
        <p:spPr bwMode="auto">
          <a:xfrm>
            <a:off x="6013450" y="3895725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CN" sz="2000" b="1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AP</a:t>
            </a:r>
            <a:r>
              <a:rPr kumimoji="0" lang="en-US" altLang="zh-CN" sz="2000" b="1" baseline="-25000">
                <a:solidFill>
                  <a:srgbClr val="FF0000"/>
                </a:solidFill>
                <a:latin typeface="Arial" pitchFamily="34" charset="0"/>
                <a:ea typeface="黑体" pitchFamily="2" charset="-122"/>
              </a:rPr>
              <a:t>2</a:t>
            </a:r>
          </a:p>
        </p:txBody>
      </p:sp>
      <p:sp>
        <p:nvSpPr>
          <p:cNvPr id="5146" name="Line 116"/>
          <p:cNvSpPr>
            <a:spLocks noChangeShapeType="1"/>
          </p:cNvSpPr>
          <p:nvPr/>
        </p:nvSpPr>
        <p:spPr bwMode="auto">
          <a:xfrm flipH="1">
            <a:off x="5292725" y="4652963"/>
            <a:ext cx="719138" cy="10080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7" name="Line 117"/>
          <p:cNvSpPr>
            <a:spLocks noChangeShapeType="1"/>
          </p:cNvSpPr>
          <p:nvPr/>
        </p:nvSpPr>
        <p:spPr bwMode="auto">
          <a:xfrm flipH="1">
            <a:off x="2125663" y="4652963"/>
            <a:ext cx="790575" cy="12239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8" name="Line 118"/>
          <p:cNvSpPr>
            <a:spLocks noChangeShapeType="1"/>
          </p:cNvSpPr>
          <p:nvPr/>
        </p:nvSpPr>
        <p:spPr bwMode="auto">
          <a:xfrm>
            <a:off x="3060700" y="4652963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Line 119"/>
          <p:cNvSpPr>
            <a:spLocks noChangeShapeType="1"/>
          </p:cNvSpPr>
          <p:nvPr/>
        </p:nvSpPr>
        <p:spPr bwMode="auto">
          <a:xfrm>
            <a:off x="3276600" y="4652963"/>
            <a:ext cx="865188" cy="936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0" name="Line 120"/>
          <p:cNvSpPr>
            <a:spLocks noChangeShapeType="1"/>
          </p:cNvSpPr>
          <p:nvPr/>
        </p:nvSpPr>
        <p:spPr bwMode="auto">
          <a:xfrm>
            <a:off x="3421063" y="4581525"/>
            <a:ext cx="576262" cy="2873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121"/>
          <p:cNvSpPr>
            <a:spLocks noChangeShapeType="1"/>
          </p:cNvSpPr>
          <p:nvPr/>
        </p:nvSpPr>
        <p:spPr bwMode="auto">
          <a:xfrm>
            <a:off x="6516688" y="4581525"/>
            <a:ext cx="1441450" cy="10080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2" name="Line 122"/>
          <p:cNvSpPr>
            <a:spLocks noChangeShapeType="1"/>
          </p:cNvSpPr>
          <p:nvPr/>
        </p:nvSpPr>
        <p:spPr bwMode="auto">
          <a:xfrm>
            <a:off x="6373813" y="4652963"/>
            <a:ext cx="719137" cy="14398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3" name="Line 123"/>
          <p:cNvSpPr>
            <a:spLocks noChangeShapeType="1"/>
          </p:cNvSpPr>
          <p:nvPr/>
        </p:nvSpPr>
        <p:spPr bwMode="auto">
          <a:xfrm flipH="1">
            <a:off x="6013450" y="4652963"/>
            <a:ext cx="144463" cy="1152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4" name="Line 124"/>
          <p:cNvSpPr>
            <a:spLocks noChangeShapeType="1"/>
          </p:cNvSpPr>
          <p:nvPr/>
        </p:nvSpPr>
        <p:spPr bwMode="auto">
          <a:xfrm flipH="1">
            <a:off x="5437188" y="4581525"/>
            <a:ext cx="504825" cy="2873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Text Box 125"/>
          <p:cNvSpPr txBox="1">
            <a:spLocks noChangeArrowheads="1"/>
          </p:cNvSpPr>
          <p:nvPr/>
        </p:nvSpPr>
        <p:spPr bwMode="auto">
          <a:xfrm>
            <a:off x="1141413" y="4508500"/>
            <a:ext cx="1200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 sz="1600" b="1">
                <a:latin typeface="Arial" pitchFamily="34" charset="0"/>
              </a:rPr>
              <a:t>基本服务集</a:t>
            </a:r>
          </a:p>
          <a:p>
            <a:pPr algn="ctr"/>
            <a:r>
              <a:rPr kumimoji="0" lang="en-US" altLang="zh-CN" sz="1600" b="1">
                <a:latin typeface="Arial" pitchFamily="34" charset="0"/>
              </a:rPr>
              <a:t>BSS</a:t>
            </a:r>
          </a:p>
        </p:txBody>
      </p:sp>
      <p:sp>
        <p:nvSpPr>
          <p:cNvPr id="5156" name="Text Box 126"/>
          <p:cNvSpPr txBox="1">
            <a:spLocks noChangeArrowheads="1"/>
          </p:cNvSpPr>
          <p:nvPr/>
        </p:nvSpPr>
        <p:spPr bwMode="auto">
          <a:xfrm>
            <a:off x="7045325" y="4508500"/>
            <a:ext cx="1200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 sz="1600" b="1">
                <a:latin typeface="Arial" pitchFamily="34" charset="0"/>
              </a:rPr>
              <a:t>基本服务集</a:t>
            </a:r>
          </a:p>
          <a:p>
            <a:pPr algn="ctr"/>
            <a:r>
              <a:rPr kumimoji="0" lang="en-US" altLang="zh-CN" sz="1600" b="1">
                <a:latin typeface="Arial" pitchFamily="34" charset="0"/>
              </a:rPr>
              <a:t>BSS</a:t>
            </a:r>
          </a:p>
        </p:txBody>
      </p:sp>
      <p:sp>
        <p:nvSpPr>
          <p:cNvPr id="5157" name="Line 127"/>
          <p:cNvSpPr>
            <a:spLocks noChangeShapeType="1"/>
          </p:cNvSpPr>
          <p:nvPr/>
        </p:nvSpPr>
        <p:spPr bwMode="auto">
          <a:xfrm>
            <a:off x="2484438" y="3644900"/>
            <a:ext cx="4321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8" name="Line 128"/>
          <p:cNvSpPr>
            <a:spLocks noChangeShapeType="1"/>
          </p:cNvSpPr>
          <p:nvPr/>
        </p:nvSpPr>
        <p:spPr bwMode="auto">
          <a:xfrm>
            <a:off x="3060700" y="36449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9" name="Line 129"/>
          <p:cNvSpPr>
            <a:spLocks noChangeShapeType="1"/>
          </p:cNvSpPr>
          <p:nvPr/>
        </p:nvSpPr>
        <p:spPr bwMode="auto">
          <a:xfrm>
            <a:off x="6157913" y="36449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60" name="Text Box 130"/>
          <p:cNvSpPr txBox="1">
            <a:spLocks noChangeArrowheads="1"/>
          </p:cNvSpPr>
          <p:nvPr/>
        </p:nvSpPr>
        <p:spPr bwMode="auto">
          <a:xfrm>
            <a:off x="3516313" y="3213100"/>
            <a:ext cx="184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2000" b="1">
                <a:latin typeface="Arial" pitchFamily="34" charset="0"/>
              </a:rPr>
              <a:t>分配系统（</a:t>
            </a:r>
            <a:r>
              <a:rPr kumimoji="0" lang="en-US" altLang="zh-CN" sz="2000" b="1">
                <a:latin typeface="Arial" pitchFamily="34" charset="0"/>
              </a:rPr>
              <a:t>DS</a:t>
            </a:r>
            <a:r>
              <a:rPr kumimoji="0" lang="zh-CN" altLang="en-US" sz="2000" b="1">
                <a:latin typeface="Arial" pitchFamily="34" charset="0"/>
              </a:rPr>
              <a:t>）</a:t>
            </a:r>
          </a:p>
        </p:txBody>
      </p:sp>
      <p:sp>
        <p:nvSpPr>
          <p:cNvPr id="5161" name="Rectangle 131"/>
          <p:cNvSpPr>
            <a:spLocks noChangeArrowheads="1"/>
          </p:cNvSpPr>
          <p:nvPr/>
        </p:nvSpPr>
        <p:spPr bwMode="auto">
          <a:xfrm>
            <a:off x="1692275" y="3429000"/>
            <a:ext cx="792163" cy="360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pitchFamily="34" charset="0"/>
              </a:rPr>
              <a:t>桥接器</a:t>
            </a:r>
          </a:p>
        </p:txBody>
      </p:sp>
      <p:sp>
        <p:nvSpPr>
          <p:cNvPr id="5162" name="Rectangle 132"/>
          <p:cNvSpPr>
            <a:spLocks noChangeArrowheads="1"/>
          </p:cNvSpPr>
          <p:nvPr/>
        </p:nvSpPr>
        <p:spPr bwMode="auto">
          <a:xfrm>
            <a:off x="6805613" y="3429000"/>
            <a:ext cx="792162" cy="3603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600" b="1">
                <a:latin typeface="Arial" pitchFamily="34" charset="0"/>
              </a:rPr>
              <a:t>路由器</a:t>
            </a:r>
          </a:p>
        </p:txBody>
      </p:sp>
      <p:sp>
        <p:nvSpPr>
          <p:cNvPr id="5163" name="Line 133"/>
          <p:cNvSpPr>
            <a:spLocks noChangeShapeType="1"/>
          </p:cNvSpPr>
          <p:nvPr/>
        </p:nvSpPr>
        <p:spPr bwMode="auto">
          <a:xfrm flipH="1">
            <a:off x="1404938" y="3644900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64" name="Line 134"/>
          <p:cNvSpPr>
            <a:spLocks noChangeShapeType="1"/>
          </p:cNvSpPr>
          <p:nvPr/>
        </p:nvSpPr>
        <p:spPr bwMode="auto">
          <a:xfrm flipH="1">
            <a:off x="7597775" y="3644900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65" name="Text Box 135"/>
          <p:cNvSpPr txBox="1">
            <a:spLocks noChangeArrowheads="1"/>
          </p:cNvSpPr>
          <p:nvPr/>
        </p:nvSpPr>
        <p:spPr bwMode="auto">
          <a:xfrm>
            <a:off x="492125" y="3860800"/>
            <a:ext cx="1200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zh-CN" altLang="en-US" sz="1600" b="1">
                <a:latin typeface="Arial" pitchFamily="34" charset="0"/>
              </a:rPr>
              <a:t>扩展服务集</a:t>
            </a:r>
          </a:p>
          <a:p>
            <a:pPr algn="ctr"/>
            <a:r>
              <a:rPr kumimoji="0" lang="en-US" altLang="zh-CN" sz="1600" b="1">
                <a:latin typeface="Arial" pitchFamily="34" charset="0"/>
              </a:rPr>
              <a:t>ESS</a:t>
            </a:r>
          </a:p>
        </p:txBody>
      </p:sp>
      <p:sp>
        <p:nvSpPr>
          <p:cNvPr id="5166" name="Oval 136"/>
          <p:cNvSpPr>
            <a:spLocks noChangeArrowheads="1"/>
          </p:cNvSpPr>
          <p:nvPr/>
        </p:nvSpPr>
        <p:spPr bwMode="auto">
          <a:xfrm>
            <a:off x="7813675" y="3141663"/>
            <a:ext cx="10080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 b="1">
                <a:latin typeface="Arial" pitchFamily="34" charset="0"/>
              </a:rPr>
              <a:t>因特网</a:t>
            </a:r>
          </a:p>
        </p:txBody>
      </p:sp>
      <p:sp>
        <p:nvSpPr>
          <p:cNvPr id="5167" name="Oval 137"/>
          <p:cNvSpPr>
            <a:spLocks noChangeArrowheads="1"/>
          </p:cNvSpPr>
          <p:nvPr/>
        </p:nvSpPr>
        <p:spPr bwMode="auto">
          <a:xfrm>
            <a:off x="107950" y="3213100"/>
            <a:ext cx="1368425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800" b="1">
                <a:latin typeface="Arial" pitchFamily="34" charset="0"/>
              </a:rPr>
              <a:t>其它</a:t>
            </a:r>
            <a:r>
              <a:rPr kumimoji="0" lang="en-US" altLang="zh-CN" sz="1800" b="1">
                <a:latin typeface="Arial" pitchFamily="34" charset="0"/>
              </a:rPr>
              <a:t>LAN</a:t>
            </a:r>
          </a:p>
        </p:txBody>
      </p:sp>
      <p:sp>
        <p:nvSpPr>
          <p:cNvPr id="1208458" name="Rectangle 138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69" name="Text Box 139"/>
          <p:cNvSpPr txBox="1">
            <a:spLocks noChangeArrowheads="1"/>
          </p:cNvSpPr>
          <p:nvPr/>
        </p:nvSpPr>
        <p:spPr bwMode="auto">
          <a:xfrm>
            <a:off x="212725" y="908050"/>
            <a:ext cx="8751888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漫游：</a:t>
            </a:r>
            <a:r>
              <a:rPr lang="zh-CN" altLang="en-US" b="1">
                <a:latin typeface="宋体" pitchFamily="2" charset="-122"/>
              </a:rPr>
              <a:t>结点从一个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区域移动进入另一个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区域，保持通信。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结点移动</a:t>
            </a:r>
            <a:r>
              <a:rPr lang="en-US" altLang="zh-CN" b="1">
                <a:latin typeface="宋体" pitchFamily="2" charset="-122"/>
              </a:rPr>
              <a:t>-</a:t>
            </a:r>
            <a:r>
              <a:rPr lang="zh-CN" altLang="en-US" b="1">
                <a:latin typeface="宋体" pitchFamily="2" charset="-122"/>
              </a:rPr>
              <a:t>在用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的信号强度减弱</a:t>
            </a:r>
            <a:r>
              <a:rPr lang="en-US" altLang="zh-CN" b="1">
                <a:latin typeface="宋体" pitchFamily="2" charset="-122"/>
              </a:rPr>
              <a:t>-</a:t>
            </a:r>
            <a:r>
              <a:rPr lang="zh-CN" altLang="en-US" b="1">
                <a:latin typeface="宋体" pitchFamily="2" charset="-122"/>
              </a:rPr>
              <a:t>低于某个阈值，启动切换过程；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结点扫描不同的信道发现可用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点，通过认证接入新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；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5170" name="Text Box 140"/>
          <p:cNvSpPr txBox="1">
            <a:spLocks noChangeArrowheads="1"/>
          </p:cNvSpPr>
          <p:nvPr/>
        </p:nvSpPr>
        <p:spPr bwMode="auto">
          <a:xfrm>
            <a:off x="179388" y="176213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无线局域网组网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1-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有基础设施的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WLAN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71" name="Text Box 141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16</a:t>
            </a:r>
            <a:endParaRPr lang="en-US" altLang="zh-CN" dirty="0"/>
          </a:p>
        </p:txBody>
      </p:sp>
      <p:sp>
        <p:nvSpPr>
          <p:cNvPr id="5172" name="Line 142"/>
          <p:cNvSpPr>
            <a:spLocks noChangeShapeType="1"/>
          </p:cNvSpPr>
          <p:nvPr/>
        </p:nvSpPr>
        <p:spPr bwMode="auto">
          <a:xfrm flipV="1">
            <a:off x="5364163" y="5589588"/>
            <a:ext cx="2592387" cy="144462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73" name="Text Box 143"/>
          <p:cNvSpPr txBox="1">
            <a:spLocks noChangeArrowheads="1"/>
          </p:cNvSpPr>
          <p:nvPr/>
        </p:nvSpPr>
        <p:spPr bwMode="auto">
          <a:xfrm>
            <a:off x="4695825" y="53736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solidFill>
                  <a:srgbClr val="FF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174" name="Text Box 144"/>
          <p:cNvSpPr txBox="1">
            <a:spLocks noChangeArrowheads="1"/>
          </p:cNvSpPr>
          <p:nvPr/>
        </p:nvSpPr>
        <p:spPr bwMode="auto">
          <a:xfrm>
            <a:off x="8243888" y="53673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solidFill>
                  <a:srgbClr val="FF0000"/>
                </a:solidFill>
                <a:latin typeface="Arial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23850" y="3141663"/>
            <a:ext cx="8640763" cy="273526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9347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12725" y="5949950"/>
            <a:ext cx="87518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itchFamily="34" charset="0"/>
              </a:rPr>
              <a:t>☆ </a:t>
            </a:r>
            <a:r>
              <a:rPr lang="zh-CN" altLang="en-US" b="1">
                <a:latin typeface="宋体" pitchFamily="2" charset="-122"/>
              </a:rPr>
              <a:t>如果信道上有响应，等待最大扫描时间（寻找其它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 sz="1800" b="1">
                <a:solidFill>
                  <a:srgbClr val="FF0000"/>
                </a:solidFill>
                <a:latin typeface="Arial" pitchFamily="34" charset="0"/>
              </a:rPr>
              <a:t>☆ </a:t>
            </a:r>
            <a:r>
              <a:rPr lang="zh-CN" altLang="en-US" b="1">
                <a:latin typeface="宋体" pitchFamily="2" charset="-122"/>
              </a:rPr>
              <a:t>如果信道上没有响应，等待最小扫描时间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79388" y="176213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无线局域网组网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1-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有基础设施的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17</a:t>
            </a:r>
            <a:endParaRPr lang="en-US" altLang="zh-CN" dirty="0"/>
          </a:p>
        </p:txBody>
      </p:sp>
      <p:grpSp>
        <p:nvGrpSpPr>
          <p:cNvPr id="65543" name="Group 7"/>
          <p:cNvGrpSpPr>
            <a:grpSpLocks/>
          </p:cNvGrpSpPr>
          <p:nvPr/>
        </p:nvGrpSpPr>
        <p:grpSpPr bwMode="auto">
          <a:xfrm>
            <a:off x="538163" y="3141663"/>
            <a:ext cx="8137525" cy="2663825"/>
            <a:chOff x="339" y="2341"/>
            <a:chExt cx="5126" cy="1678"/>
          </a:xfrm>
        </p:grpSpPr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1111" y="2613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Text Box 9"/>
            <p:cNvSpPr txBox="1">
              <a:spLocks noChangeArrowheads="1"/>
            </p:cNvSpPr>
            <p:nvPr/>
          </p:nvSpPr>
          <p:spPr bwMode="auto">
            <a:xfrm>
              <a:off x="793" y="2505"/>
              <a:ext cx="400" cy="21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600" b="1">
                  <a:latin typeface="Arial" pitchFamily="34" charset="0"/>
                </a:rPr>
                <a:t>Ch-1</a:t>
              </a: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1337" y="2432"/>
              <a:ext cx="227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600" b="1">
                  <a:latin typeface="Arial" pitchFamily="34" charset="0"/>
                </a:rPr>
                <a:t>AP</a:t>
              </a:r>
            </a:p>
          </p:txBody>
        </p:sp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 flipH="1" flipV="1">
              <a:off x="1337" y="2341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Line 12"/>
            <p:cNvSpPr>
              <a:spLocks noChangeShapeType="1"/>
            </p:cNvSpPr>
            <p:nvPr/>
          </p:nvSpPr>
          <p:spPr bwMode="auto">
            <a:xfrm flipV="1">
              <a:off x="1474" y="2341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745" y="2432"/>
              <a:ext cx="227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600" b="1">
                  <a:latin typeface="Arial" pitchFamily="34" charset="0"/>
                </a:rPr>
                <a:t>AP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 flipV="1">
              <a:off x="1745" y="2341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V="1">
              <a:off x="1882" y="2341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Text Box 16"/>
            <p:cNvSpPr txBox="1">
              <a:spLocks noChangeArrowheads="1"/>
            </p:cNvSpPr>
            <p:nvPr/>
          </p:nvSpPr>
          <p:spPr bwMode="auto">
            <a:xfrm>
              <a:off x="1483" y="234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b="1">
                  <a:latin typeface="Arial" pitchFamily="34" charset="0"/>
                </a:rPr>
                <a:t>…</a:t>
              </a:r>
            </a:p>
          </p:txBody>
        </p:sp>
        <p:sp>
          <p:nvSpPr>
            <p:cNvPr id="65554" name="Line 17"/>
            <p:cNvSpPr>
              <a:spLocks noChangeShapeType="1"/>
            </p:cNvSpPr>
            <p:nvPr/>
          </p:nvSpPr>
          <p:spPr bwMode="auto">
            <a:xfrm>
              <a:off x="2517" y="2613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Text Box 18"/>
            <p:cNvSpPr txBox="1">
              <a:spLocks noChangeArrowheads="1"/>
            </p:cNvSpPr>
            <p:nvPr/>
          </p:nvSpPr>
          <p:spPr bwMode="auto">
            <a:xfrm>
              <a:off x="2199" y="2505"/>
              <a:ext cx="400" cy="21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600" b="1">
                  <a:latin typeface="Arial" pitchFamily="34" charset="0"/>
                </a:rPr>
                <a:t>Ch-2</a:t>
              </a:r>
            </a:p>
          </p:txBody>
        </p:sp>
        <p:sp>
          <p:nvSpPr>
            <p:cNvPr id="65556" name="Line 19"/>
            <p:cNvSpPr>
              <a:spLocks noChangeShapeType="1"/>
            </p:cNvSpPr>
            <p:nvPr/>
          </p:nvSpPr>
          <p:spPr bwMode="auto">
            <a:xfrm>
              <a:off x="4377" y="2613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Text Box 20"/>
            <p:cNvSpPr txBox="1">
              <a:spLocks noChangeArrowheads="1"/>
            </p:cNvSpPr>
            <p:nvPr/>
          </p:nvSpPr>
          <p:spPr bwMode="auto">
            <a:xfrm>
              <a:off x="4059" y="2505"/>
              <a:ext cx="421" cy="21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600" b="1">
                  <a:latin typeface="Arial" pitchFamily="34" charset="0"/>
                </a:rPr>
                <a:t>Ch-N</a:t>
              </a:r>
            </a:p>
          </p:txBody>
        </p:sp>
        <p:sp>
          <p:nvSpPr>
            <p:cNvPr id="65558" name="Rectangle 21"/>
            <p:cNvSpPr>
              <a:spLocks noChangeArrowheads="1"/>
            </p:cNvSpPr>
            <p:nvPr/>
          </p:nvSpPr>
          <p:spPr bwMode="auto">
            <a:xfrm>
              <a:off x="4603" y="2432"/>
              <a:ext cx="227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600" b="1">
                  <a:latin typeface="Arial" pitchFamily="34" charset="0"/>
                </a:rPr>
                <a:t>AP</a:t>
              </a:r>
            </a:p>
          </p:txBody>
        </p:sp>
        <p:sp>
          <p:nvSpPr>
            <p:cNvPr id="65559" name="Line 22"/>
            <p:cNvSpPr>
              <a:spLocks noChangeShapeType="1"/>
            </p:cNvSpPr>
            <p:nvPr/>
          </p:nvSpPr>
          <p:spPr bwMode="auto">
            <a:xfrm flipH="1" flipV="1">
              <a:off x="4603" y="2341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23"/>
            <p:cNvSpPr>
              <a:spLocks noChangeShapeType="1"/>
            </p:cNvSpPr>
            <p:nvPr/>
          </p:nvSpPr>
          <p:spPr bwMode="auto">
            <a:xfrm flipV="1">
              <a:off x="4740" y="2341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24"/>
            <p:cNvSpPr>
              <a:spLocks noChangeShapeType="1"/>
            </p:cNvSpPr>
            <p:nvPr/>
          </p:nvSpPr>
          <p:spPr bwMode="auto">
            <a:xfrm>
              <a:off x="612" y="3566"/>
              <a:ext cx="4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25"/>
            <p:cNvSpPr>
              <a:spLocks noChangeShapeType="1"/>
            </p:cNvSpPr>
            <p:nvPr/>
          </p:nvSpPr>
          <p:spPr bwMode="auto">
            <a:xfrm flipV="1">
              <a:off x="975" y="2659"/>
              <a:ext cx="499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Line 26"/>
            <p:cNvSpPr>
              <a:spLocks noChangeShapeType="1"/>
            </p:cNvSpPr>
            <p:nvPr/>
          </p:nvSpPr>
          <p:spPr bwMode="auto">
            <a:xfrm>
              <a:off x="1519" y="2659"/>
              <a:ext cx="317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Line 27"/>
            <p:cNvSpPr>
              <a:spLocks noChangeShapeType="1"/>
            </p:cNvSpPr>
            <p:nvPr/>
          </p:nvSpPr>
          <p:spPr bwMode="auto">
            <a:xfrm>
              <a:off x="1836" y="2659"/>
              <a:ext cx="318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Text Box 28"/>
            <p:cNvSpPr txBox="1">
              <a:spLocks noChangeArrowheads="1"/>
            </p:cNvSpPr>
            <p:nvPr/>
          </p:nvSpPr>
          <p:spPr bwMode="auto">
            <a:xfrm rot="-3765756">
              <a:off x="786" y="3025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 b="1">
                  <a:latin typeface="Arial" pitchFamily="34" charset="0"/>
                </a:rPr>
                <a:t>探测请求</a:t>
              </a:r>
            </a:p>
          </p:txBody>
        </p:sp>
        <p:sp>
          <p:nvSpPr>
            <p:cNvPr id="65566" name="Text Box 29"/>
            <p:cNvSpPr txBox="1">
              <a:spLocks noChangeArrowheads="1"/>
            </p:cNvSpPr>
            <p:nvPr/>
          </p:nvSpPr>
          <p:spPr bwMode="auto">
            <a:xfrm rot="4142923">
              <a:off x="1425" y="297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 b="1">
                  <a:latin typeface="Arial" pitchFamily="34" charset="0"/>
                </a:rPr>
                <a:t>探测响应</a:t>
              </a:r>
            </a:p>
          </p:txBody>
        </p:sp>
        <p:sp>
          <p:nvSpPr>
            <p:cNvPr id="65567" name="Text Box 30"/>
            <p:cNvSpPr txBox="1">
              <a:spLocks noChangeArrowheads="1"/>
            </p:cNvSpPr>
            <p:nvPr/>
          </p:nvSpPr>
          <p:spPr bwMode="auto">
            <a:xfrm rot="4142923">
              <a:off x="1742" y="297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 b="1">
                  <a:latin typeface="Arial" pitchFamily="34" charset="0"/>
                </a:rPr>
                <a:t>探测响应</a:t>
              </a:r>
            </a:p>
          </p:txBody>
        </p:sp>
        <p:sp>
          <p:nvSpPr>
            <p:cNvPr id="65568" name="Line 31"/>
            <p:cNvSpPr>
              <a:spLocks noChangeShapeType="1"/>
            </p:cNvSpPr>
            <p:nvPr/>
          </p:nvSpPr>
          <p:spPr bwMode="auto">
            <a:xfrm>
              <a:off x="2604" y="2613"/>
              <a:ext cx="7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32"/>
            <p:cNvSpPr>
              <a:spLocks noChangeShapeType="1"/>
            </p:cNvSpPr>
            <p:nvPr/>
          </p:nvSpPr>
          <p:spPr bwMode="auto">
            <a:xfrm flipV="1">
              <a:off x="2468" y="2659"/>
              <a:ext cx="499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Text Box 33"/>
            <p:cNvSpPr txBox="1">
              <a:spLocks noChangeArrowheads="1"/>
            </p:cNvSpPr>
            <p:nvPr/>
          </p:nvSpPr>
          <p:spPr bwMode="auto">
            <a:xfrm rot="-3765756">
              <a:off x="2279" y="3025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 b="1">
                  <a:latin typeface="Arial" pitchFamily="34" charset="0"/>
                </a:rPr>
                <a:t>探测请求</a:t>
              </a:r>
            </a:p>
          </p:txBody>
        </p:sp>
        <p:sp>
          <p:nvSpPr>
            <p:cNvPr id="65571" name="Text Box 34"/>
            <p:cNvSpPr txBox="1">
              <a:spLocks noChangeArrowheads="1"/>
            </p:cNvSpPr>
            <p:nvPr/>
          </p:nvSpPr>
          <p:spPr bwMode="auto">
            <a:xfrm>
              <a:off x="3515" y="239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b="1">
                  <a:latin typeface="Arial" pitchFamily="34" charset="0"/>
                </a:rPr>
                <a:t>……</a:t>
              </a:r>
            </a:p>
          </p:txBody>
        </p:sp>
        <p:sp>
          <p:nvSpPr>
            <p:cNvPr id="65572" name="Line 35"/>
            <p:cNvSpPr>
              <a:spLocks noChangeShapeType="1"/>
            </p:cNvSpPr>
            <p:nvPr/>
          </p:nvSpPr>
          <p:spPr bwMode="auto">
            <a:xfrm>
              <a:off x="4468" y="2613"/>
              <a:ext cx="7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Line 36"/>
            <p:cNvSpPr>
              <a:spLocks noChangeShapeType="1"/>
            </p:cNvSpPr>
            <p:nvPr/>
          </p:nvSpPr>
          <p:spPr bwMode="auto">
            <a:xfrm flipV="1">
              <a:off x="4240" y="2659"/>
              <a:ext cx="499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Line 37"/>
            <p:cNvSpPr>
              <a:spLocks noChangeShapeType="1"/>
            </p:cNvSpPr>
            <p:nvPr/>
          </p:nvSpPr>
          <p:spPr bwMode="auto">
            <a:xfrm>
              <a:off x="4784" y="2659"/>
              <a:ext cx="317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Text Box 38"/>
            <p:cNvSpPr txBox="1">
              <a:spLocks noChangeArrowheads="1"/>
            </p:cNvSpPr>
            <p:nvPr/>
          </p:nvSpPr>
          <p:spPr bwMode="auto">
            <a:xfrm rot="-3765756">
              <a:off x="4051" y="3025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 b="1">
                  <a:latin typeface="Arial" pitchFamily="34" charset="0"/>
                </a:rPr>
                <a:t>探测请求</a:t>
              </a:r>
            </a:p>
          </p:txBody>
        </p:sp>
        <p:sp>
          <p:nvSpPr>
            <p:cNvPr id="65576" name="Text Box 39"/>
            <p:cNvSpPr txBox="1">
              <a:spLocks noChangeArrowheads="1"/>
            </p:cNvSpPr>
            <p:nvPr/>
          </p:nvSpPr>
          <p:spPr bwMode="auto">
            <a:xfrm rot="4142923">
              <a:off x="4690" y="297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 b="1">
                  <a:latin typeface="Arial" pitchFamily="34" charset="0"/>
                </a:rPr>
                <a:t>探测响应</a:t>
              </a:r>
            </a:p>
          </p:txBody>
        </p:sp>
        <p:sp>
          <p:nvSpPr>
            <p:cNvPr id="65577" name="Line 40"/>
            <p:cNvSpPr>
              <a:spLocks noChangeShapeType="1"/>
            </p:cNvSpPr>
            <p:nvPr/>
          </p:nvSpPr>
          <p:spPr bwMode="auto">
            <a:xfrm flipV="1">
              <a:off x="3605" y="3022"/>
              <a:ext cx="3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Text Box 41"/>
            <p:cNvSpPr txBox="1">
              <a:spLocks noChangeArrowheads="1"/>
            </p:cNvSpPr>
            <p:nvPr/>
          </p:nvSpPr>
          <p:spPr bwMode="auto">
            <a:xfrm rot="-3765756">
              <a:off x="3330" y="314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800" b="1">
                  <a:latin typeface="Arial" pitchFamily="34" charset="0"/>
                </a:rPr>
                <a:t>探测请求</a:t>
              </a:r>
            </a:p>
          </p:txBody>
        </p:sp>
        <p:sp>
          <p:nvSpPr>
            <p:cNvPr id="65579" name="Rectangle 42"/>
            <p:cNvSpPr>
              <a:spLocks noChangeArrowheads="1"/>
            </p:cNvSpPr>
            <p:nvPr/>
          </p:nvSpPr>
          <p:spPr bwMode="auto">
            <a:xfrm>
              <a:off x="339" y="3475"/>
              <a:ext cx="273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600" b="1">
                  <a:latin typeface="Arial" pitchFamily="34" charset="0"/>
                </a:rPr>
                <a:t>STA</a:t>
              </a:r>
            </a:p>
          </p:txBody>
        </p:sp>
        <p:sp>
          <p:nvSpPr>
            <p:cNvPr id="65580" name="Line 43"/>
            <p:cNvSpPr>
              <a:spLocks noChangeShapeType="1"/>
            </p:cNvSpPr>
            <p:nvPr/>
          </p:nvSpPr>
          <p:spPr bwMode="auto">
            <a:xfrm flipH="1" flipV="1">
              <a:off x="339" y="3384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Line 44"/>
            <p:cNvSpPr>
              <a:spLocks noChangeShapeType="1"/>
            </p:cNvSpPr>
            <p:nvPr/>
          </p:nvSpPr>
          <p:spPr bwMode="auto">
            <a:xfrm flipV="1">
              <a:off x="476" y="3384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Text Box 45"/>
            <p:cNvSpPr txBox="1">
              <a:spLocks noChangeArrowheads="1"/>
            </p:cNvSpPr>
            <p:nvPr/>
          </p:nvSpPr>
          <p:spPr bwMode="auto">
            <a:xfrm>
              <a:off x="657" y="3611"/>
              <a:ext cx="3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600" b="1">
                  <a:latin typeface="Arial" pitchFamily="34" charset="0"/>
                </a:rPr>
                <a:t>硬件</a:t>
              </a:r>
            </a:p>
            <a:p>
              <a:r>
                <a:rPr kumimoji="0" lang="zh-CN" altLang="en-US" sz="1600" b="1">
                  <a:latin typeface="Arial" pitchFamily="34" charset="0"/>
                </a:rPr>
                <a:t>切换</a:t>
              </a:r>
            </a:p>
          </p:txBody>
        </p:sp>
        <p:sp>
          <p:nvSpPr>
            <p:cNvPr id="65583" name="Line 46"/>
            <p:cNvSpPr>
              <a:spLocks noChangeShapeType="1"/>
            </p:cNvSpPr>
            <p:nvPr/>
          </p:nvSpPr>
          <p:spPr bwMode="auto">
            <a:xfrm>
              <a:off x="702" y="3566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Line 47"/>
            <p:cNvSpPr>
              <a:spLocks noChangeShapeType="1"/>
            </p:cNvSpPr>
            <p:nvPr/>
          </p:nvSpPr>
          <p:spPr bwMode="auto">
            <a:xfrm>
              <a:off x="975" y="356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Line 48"/>
            <p:cNvSpPr>
              <a:spLocks noChangeShapeType="1"/>
            </p:cNvSpPr>
            <p:nvPr/>
          </p:nvSpPr>
          <p:spPr bwMode="auto">
            <a:xfrm>
              <a:off x="1836" y="356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6" name="Text Box 49"/>
            <p:cNvSpPr txBox="1">
              <a:spLocks noChangeArrowheads="1"/>
            </p:cNvSpPr>
            <p:nvPr/>
          </p:nvSpPr>
          <p:spPr bwMode="auto">
            <a:xfrm>
              <a:off x="962" y="3586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600" b="1">
                  <a:latin typeface="Arial" pitchFamily="34" charset="0"/>
                </a:rPr>
                <a:t>最小扫描时间</a:t>
              </a:r>
            </a:p>
          </p:txBody>
        </p:sp>
        <p:sp>
          <p:nvSpPr>
            <p:cNvPr id="65587" name="Text Box 50"/>
            <p:cNvSpPr txBox="1">
              <a:spLocks noChangeArrowheads="1"/>
            </p:cNvSpPr>
            <p:nvPr/>
          </p:nvSpPr>
          <p:spPr bwMode="auto">
            <a:xfrm>
              <a:off x="1134" y="3762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600" b="1">
                  <a:latin typeface="Arial" pitchFamily="34" charset="0"/>
                </a:rPr>
                <a:t>最大扫描时间</a:t>
              </a:r>
            </a:p>
          </p:txBody>
        </p:sp>
        <p:sp>
          <p:nvSpPr>
            <p:cNvPr id="65588" name="Text Box 51"/>
            <p:cNvSpPr txBox="1">
              <a:spLocks noChangeArrowheads="1"/>
            </p:cNvSpPr>
            <p:nvPr/>
          </p:nvSpPr>
          <p:spPr bwMode="auto">
            <a:xfrm>
              <a:off x="2154" y="3611"/>
              <a:ext cx="3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600" b="1">
                  <a:latin typeface="Arial" pitchFamily="34" charset="0"/>
                </a:rPr>
                <a:t>硬件</a:t>
              </a:r>
            </a:p>
            <a:p>
              <a:r>
                <a:rPr kumimoji="0" lang="zh-CN" altLang="en-US" sz="1600" b="1">
                  <a:latin typeface="Arial" pitchFamily="34" charset="0"/>
                </a:rPr>
                <a:t>切换</a:t>
              </a:r>
            </a:p>
          </p:txBody>
        </p:sp>
        <p:sp>
          <p:nvSpPr>
            <p:cNvPr id="65589" name="Line 52"/>
            <p:cNvSpPr>
              <a:spLocks noChangeShapeType="1"/>
            </p:cNvSpPr>
            <p:nvPr/>
          </p:nvSpPr>
          <p:spPr bwMode="auto">
            <a:xfrm>
              <a:off x="2199" y="3566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0" name="Line 53"/>
            <p:cNvSpPr>
              <a:spLocks noChangeShapeType="1"/>
            </p:cNvSpPr>
            <p:nvPr/>
          </p:nvSpPr>
          <p:spPr bwMode="auto">
            <a:xfrm>
              <a:off x="974" y="3974"/>
              <a:ext cx="12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1" name="Line 54"/>
            <p:cNvSpPr>
              <a:spLocks noChangeShapeType="1"/>
            </p:cNvSpPr>
            <p:nvPr/>
          </p:nvSpPr>
          <p:spPr bwMode="auto">
            <a:xfrm>
              <a:off x="975" y="3793"/>
              <a:ext cx="8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Text Box 55"/>
            <p:cNvSpPr txBox="1">
              <a:spLocks noChangeArrowheads="1"/>
            </p:cNvSpPr>
            <p:nvPr/>
          </p:nvSpPr>
          <p:spPr bwMode="auto">
            <a:xfrm>
              <a:off x="3923" y="3611"/>
              <a:ext cx="3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600" b="1">
                  <a:latin typeface="Arial" pitchFamily="34" charset="0"/>
                </a:rPr>
                <a:t>硬件</a:t>
              </a:r>
            </a:p>
            <a:p>
              <a:r>
                <a:rPr kumimoji="0" lang="zh-CN" altLang="en-US" sz="1600" b="1">
                  <a:latin typeface="Arial" pitchFamily="34" charset="0"/>
                </a:rPr>
                <a:t>切换</a:t>
              </a:r>
            </a:p>
          </p:txBody>
        </p:sp>
        <p:sp>
          <p:nvSpPr>
            <p:cNvPr id="65593" name="Line 56"/>
            <p:cNvSpPr>
              <a:spLocks noChangeShapeType="1"/>
            </p:cNvSpPr>
            <p:nvPr/>
          </p:nvSpPr>
          <p:spPr bwMode="auto">
            <a:xfrm>
              <a:off x="3968" y="3566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4" name="Line 57"/>
            <p:cNvSpPr>
              <a:spLocks noChangeShapeType="1"/>
            </p:cNvSpPr>
            <p:nvPr/>
          </p:nvSpPr>
          <p:spPr bwMode="auto">
            <a:xfrm>
              <a:off x="4241" y="356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5" name="Line 58"/>
            <p:cNvSpPr>
              <a:spLocks noChangeShapeType="1"/>
            </p:cNvSpPr>
            <p:nvPr/>
          </p:nvSpPr>
          <p:spPr bwMode="auto">
            <a:xfrm>
              <a:off x="5102" y="356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6" name="Text Box 59"/>
            <p:cNvSpPr txBox="1">
              <a:spLocks noChangeArrowheads="1"/>
            </p:cNvSpPr>
            <p:nvPr/>
          </p:nvSpPr>
          <p:spPr bwMode="auto">
            <a:xfrm>
              <a:off x="4228" y="3586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600" b="1">
                  <a:latin typeface="Arial" pitchFamily="34" charset="0"/>
                </a:rPr>
                <a:t>最小扫描时间</a:t>
              </a:r>
            </a:p>
          </p:txBody>
        </p:sp>
        <p:sp>
          <p:nvSpPr>
            <p:cNvPr id="65597" name="Text Box 60"/>
            <p:cNvSpPr txBox="1">
              <a:spLocks noChangeArrowheads="1"/>
            </p:cNvSpPr>
            <p:nvPr/>
          </p:nvSpPr>
          <p:spPr bwMode="auto">
            <a:xfrm>
              <a:off x="4400" y="3762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600" b="1">
                  <a:latin typeface="Arial" pitchFamily="34" charset="0"/>
                </a:rPr>
                <a:t>最大扫描时间</a:t>
              </a:r>
            </a:p>
          </p:txBody>
        </p:sp>
        <p:sp>
          <p:nvSpPr>
            <p:cNvPr id="65598" name="Line 61"/>
            <p:cNvSpPr>
              <a:spLocks noChangeShapeType="1"/>
            </p:cNvSpPr>
            <p:nvPr/>
          </p:nvSpPr>
          <p:spPr bwMode="auto">
            <a:xfrm>
              <a:off x="5465" y="3566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9" name="Line 62"/>
            <p:cNvSpPr>
              <a:spLocks noChangeShapeType="1"/>
            </p:cNvSpPr>
            <p:nvPr/>
          </p:nvSpPr>
          <p:spPr bwMode="auto">
            <a:xfrm>
              <a:off x="4240" y="3974"/>
              <a:ext cx="12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0" name="Line 63"/>
            <p:cNvSpPr>
              <a:spLocks noChangeShapeType="1"/>
            </p:cNvSpPr>
            <p:nvPr/>
          </p:nvSpPr>
          <p:spPr bwMode="auto">
            <a:xfrm>
              <a:off x="4241" y="3793"/>
              <a:ext cx="8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1" name="Line 64"/>
            <p:cNvSpPr>
              <a:spLocks noChangeShapeType="1"/>
            </p:cNvSpPr>
            <p:nvPr/>
          </p:nvSpPr>
          <p:spPr bwMode="auto">
            <a:xfrm>
              <a:off x="2472" y="356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2" name="Line 65"/>
            <p:cNvSpPr>
              <a:spLocks noChangeShapeType="1"/>
            </p:cNvSpPr>
            <p:nvPr/>
          </p:nvSpPr>
          <p:spPr bwMode="auto">
            <a:xfrm>
              <a:off x="3333" y="356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3" name="Text Box 66"/>
            <p:cNvSpPr txBox="1">
              <a:spLocks noChangeArrowheads="1"/>
            </p:cNvSpPr>
            <p:nvPr/>
          </p:nvSpPr>
          <p:spPr bwMode="auto">
            <a:xfrm>
              <a:off x="2459" y="3586"/>
              <a:ext cx="8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600" b="1">
                  <a:latin typeface="Arial" pitchFamily="34" charset="0"/>
                </a:rPr>
                <a:t>最小扫描时间</a:t>
              </a:r>
            </a:p>
          </p:txBody>
        </p:sp>
        <p:sp>
          <p:nvSpPr>
            <p:cNvPr id="65604" name="Line 67"/>
            <p:cNvSpPr>
              <a:spLocks noChangeShapeType="1"/>
            </p:cNvSpPr>
            <p:nvPr/>
          </p:nvSpPr>
          <p:spPr bwMode="auto">
            <a:xfrm>
              <a:off x="2472" y="3793"/>
              <a:ext cx="8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4" name="Text Box 68"/>
          <p:cNvSpPr txBox="1">
            <a:spLocks noChangeArrowheads="1"/>
          </p:cNvSpPr>
          <p:nvPr/>
        </p:nvSpPr>
        <p:spPr bwMode="auto">
          <a:xfrm>
            <a:off x="179388" y="908050"/>
            <a:ext cx="8751887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漫游：</a:t>
            </a:r>
            <a:r>
              <a:rPr lang="zh-CN" altLang="en-US" b="1">
                <a:latin typeface="宋体" pitchFamily="2" charset="-122"/>
              </a:rPr>
              <a:t>结点从一个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区域移动进入另一个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区域，保持通信。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结点移动</a:t>
            </a:r>
            <a:r>
              <a:rPr lang="en-US" altLang="en-US" b="1"/>
              <a:t>→</a:t>
            </a:r>
            <a:r>
              <a:rPr lang="zh-CN" altLang="en-US" b="1">
                <a:latin typeface="宋体" pitchFamily="2" charset="-122"/>
              </a:rPr>
              <a:t>在用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的信号强度减弱</a:t>
            </a:r>
            <a:r>
              <a:rPr lang="en-US" altLang="en-US" b="1"/>
              <a:t>→</a:t>
            </a:r>
            <a:r>
              <a:rPr lang="zh-CN" altLang="en-US" b="1">
                <a:latin typeface="宋体" pitchFamily="2" charset="-122"/>
              </a:rPr>
              <a:t>低于某个阈值，启动切换过程；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结点扫描不同的信道发现可用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点，通过认证接入新</a:t>
            </a:r>
            <a:r>
              <a:rPr lang="en-US" altLang="zh-CN" b="1">
                <a:latin typeface="宋体" pitchFamily="2" charset="-122"/>
              </a:rPr>
              <a:t>AP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扫描时间</a:t>
            </a:r>
            <a:r>
              <a:rPr lang="zh-CN" altLang="en-US" b="1">
                <a:latin typeface="宋体" pitchFamily="2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= </a:t>
            </a:r>
            <a:r>
              <a:rPr lang="zh-CN" altLang="en-US" b="1">
                <a:latin typeface="宋体" pitchFamily="2" charset="-122"/>
              </a:rPr>
              <a:t>硬件信道切换时延 </a:t>
            </a:r>
            <a:r>
              <a:rPr lang="en-US" altLang="zh-CN" b="1">
                <a:latin typeface="宋体" pitchFamily="2" charset="-122"/>
              </a:rPr>
              <a:t>+ 11*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Hello</a:t>
            </a:r>
            <a:r>
              <a:rPr lang="zh-CN" altLang="en-US" b="1">
                <a:latin typeface="宋体" pitchFamily="2" charset="-122"/>
              </a:rPr>
              <a:t>往返时延）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 flipV="1">
            <a:off x="2819400" y="2667000"/>
            <a:ext cx="0" cy="381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50813" y="825500"/>
            <a:ext cx="884078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独立基本服务集</a:t>
            </a:r>
            <a:r>
              <a:rPr lang="zh-CN" altLang="en-US" b="1">
                <a:latin typeface="Arial" pitchFamily="34" charset="0"/>
              </a:rPr>
              <a:t>（</a:t>
            </a:r>
            <a:r>
              <a:rPr lang="en-US" altLang="zh-CN" b="1">
                <a:latin typeface="Arial" pitchFamily="34" charset="0"/>
              </a:rPr>
              <a:t>IBSS</a:t>
            </a:r>
            <a:r>
              <a:rPr lang="zh-CN" altLang="en-US" b="1">
                <a:latin typeface="Arial" pitchFamily="34" charset="0"/>
              </a:rPr>
              <a:t>）：</a:t>
            </a:r>
            <a:r>
              <a:rPr lang="zh-CN" altLang="en-US" b="1">
                <a:latin typeface="宋体" pitchFamily="2" charset="-122"/>
              </a:rPr>
              <a:t>结点具有移动性和自治（自组织）能力，结点和结点之间直接通信（包括转发），也称为自组织网（或者</a:t>
            </a:r>
            <a:r>
              <a:rPr lang="en-US" altLang="zh-CN" b="1">
                <a:latin typeface="宋体" pitchFamily="2" charset="-122"/>
              </a:rPr>
              <a:t>Ad Hoc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>
                <a:latin typeface="宋体" pitchFamily="2" charset="-122"/>
              </a:rPr>
              <a:t>Manet</a:t>
            </a:r>
            <a:r>
              <a:rPr lang="zh-CN" altLang="en-US" b="1">
                <a:latin typeface="宋体" pitchFamily="2" charset="-122"/>
              </a:rPr>
              <a:t>）。</a:t>
            </a:r>
          </a:p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zh-CN" altLang="en-US" b="1">
                <a:latin typeface="宋体" pitchFamily="2" charset="-122"/>
              </a:rPr>
              <a:t>  常用于突发事件（无转发设备的支持），如战场、震区等；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0813" y="4640263"/>
            <a:ext cx="8840787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"/>
              </a:spcAft>
            </a:pPr>
            <a:r>
              <a:rPr lang="zh-CN" altLang="en-US" b="1">
                <a:latin typeface="宋体" pitchFamily="2" charset="-122"/>
              </a:rPr>
              <a:t>热门话题：信息的转发和路由。</a:t>
            </a:r>
          </a:p>
          <a:p>
            <a:pPr>
              <a:spcBef>
                <a:spcPct val="20000"/>
              </a:spcBef>
              <a:spcAft>
                <a:spcPct val="5000"/>
              </a:spcAft>
            </a:pPr>
            <a:r>
              <a:rPr lang="zh-CN" altLang="en-US" b="1">
                <a:latin typeface="宋体" pitchFamily="2" charset="-122"/>
              </a:rPr>
              <a:t>原因：结点的自主移动性，结点的辐射范围有限，结点的电池寿命有限，洪泛的相互干扰等；</a:t>
            </a:r>
          </a:p>
          <a:p>
            <a:pPr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转发方案之一；根据信号强度（距离）计算转发的时间；远距结点先转发；感觉不到“转发”动作的结点进行转发。</a:t>
            </a:r>
          </a:p>
        </p:txBody>
      </p:sp>
      <p:sp>
        <p:nvSpPr>
          <p:cNvPr id="1211397" name="Rectangle 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79388" y="176213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无线局域网组网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无基础设施的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4930775" y="2779713"/>
            <a:ext cx="2520950" cy="1657350"/>
            <a:chOff x="3106" y="1751"/>
            <a:chExt cx="1588" cy="1044"/>
          </a:xfrm>
        </p:grpSpPr>
        <p:sp>
          <p:nvSpPr>
            <p:cNvPr id="66570" name="Rectangle 8"/>
            <p:cNvSpPr>
              <a:spLocks noChangeArrowheads="1"/>
            </p:cNvSpPr>
            <p:nvPr/>
          </p:nvSpPr>
          <p:spPr bwMode="auto">
            <a:xfrm>
              <a:off x="3469" y="2341"/>
              <a:ext cx="91" cy="9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Rectangle 9"/>
            <p:cNvSpPr>
              <a:spLocks noChangeArrowheads="1"/>
            </p:cNvSpPr>
            <p:nvPr/>
          </p:nvSpPr>
          <p:spPr bwMode="auto">
            <a:xfrm>
              <a:off x="3877" y="2432"/>
              <a:ext cx="91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Rectangle 10"/>
            <p:cNvSpPr>
              <a:spLocks noChangeArrowheads="1"/>
            </p:cNvSpPr>
            <p:nvPr/>
          </p:nvSpPr>
          <p:spPr bwMode="auto">
            <a:xfrm>
              <a:off x="3650" y="2114"/>
              <a:ext cx="91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Rectangle 11"/>
            <p:cNvSpPr>
              <a:spLocks noChangeArrowheads="1"/>
            </p:cNvSpPr>
            <p:nvPr/>
          </p:nvSpPr>
          <p:spPr bwMode="auto">
            <a:xfrm>
              <a:off x="3968" y="2160"/>
              <a:ext cx="91" cy="91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Rectangle 12"/>
            <p:cNvSpPr>
              <a:spLocks noChangeArrowheads="1"/>
            </p:cNvSpPr>
            <p:nvPr/>
          </p:nvSpPr>
          <p:spPr bwMode="auto">
            <a:xfrm>
              <a:off x="4421" y="2477"/>
              <a:ext cx="91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Rectangle 13"/>
            <p:cNvSpPr>
              <a:spLocks noChangeArrowheads="1"/>
            </p:cNvSpPr>
            <p:nvPr/>
          </p:nvSpPr>
          <p:spPr bwMode="auto">
            <a:xfrm>
              <a:off x="4558" y="2160"/>
              <a:ext cx="91" cy="9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Rectangle 14"/>
            <p:cNvSpPr>
              <a:spLocks noChangeArrowheads="1"/>
            </p:cNvSpPr>
            <p:nvPr/>
          </p:nvSpPr>
          <p:spPr bwMode="auto">
            <a:xfrm>
              <a:off x="4240" y="2296"/>
              <a:ext cx="91" cy="91"/>
            </a:xfrm>
            <a:prstGeom prst="rect">
              <a:avLst/>
            </a:prstGeom>
            <a:solidFill>
              <a:srgbClr val="CC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Oval 15"/>
            <p:cNvSpPr>
              <a:spLocks noChangeArrowheads="1"/>
            </p:cNvSpPr>
            <p:nvPr/>
          </p:nvSpPr>
          <p:spPr bwMode="auto">
            <a:xfrm>
              <a:off x="3106" y="1978"/>
              <a:ext cx="817" cy="8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Oval 16"/>
            <p:cNvSpPr>
              <a:spLocks noChangeArrowheads="1"/>
            </p:cNvSpPr>
            <p:nvPr/>
          </p:nvSpPr>
          <p:spPr bwMode="auto">
            <a:xfrm>
              <a:off x="3288" y="1751"/>
              <a:ext cx="817" cy="8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Oval 17"/>
            <p:cNvSpPr>
              <a:spLocks noChangeArrowheads="1"/>
            </p:cNvSpPr>
            <p:nvPr/>
          </p:nvSpPr>
          <p:spPr bwMode="auto">
            <a:xfrm>
              <a:off x="3605" y="1797"/>
              <a:ext cx="817" cy="817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Oval 18"/>
            <p:cNvSpPr>
              <a:spLocks noChangeArrowheads="1"/>
            </p:cNvSpPr>
            <p:nvPr/>
          </p:nvSpPr>
          <p:spPr bwMode="auto">
            <a:xfrm>
              <a:off x="3877" y="1933"/>
              <a:ext cx="817" cy="817"/>
            </a:xfrm>
            <a:prstGeom prst="ellips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Line 19"/>
            <p:cNvSpPr>
              <a:spLocks noChangeShapeType="1"/>
            </p:cNvSpPr>
            <p:nvPr/>
          </p:nvSpPr>
          <p:spPr bwMode="auto">
            <a:xfrm flipV="1">
              <a:off x="3560" y="2205"/>
              <a:ext cx="91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20"/>
            <p:cNvSpPr>
              <a:spLocks noChangeShapeType="1"/>
            </p:cNvSpPr>
            <p:nvPr/>
          </p:nvSpPr>
          <p:spPr bwMode="auto">
            <a:xfrm>
              <a:off x="3741" y="2160"/>
              <a:ext cx="227" cy="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21"/>
            <p:cNvSpPr>
              <a:spLocks noChangeShapeType="1"/>
            </p:cNvSpPr>
            <p:nvPr/>
          </p:nvSpPr>
          <p:spPr bwMode="auto">
            <a:xfrm>
              <a:off x="4059" y="2205"/>
              <a:ext cx="181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22"/>
            <p:cNvSpPr>
              <a:spLocks noChangeShapeType="1"/>
            </p:cNvSpPr>
            <p:nvPr/>
          </p:nvSpPr>
          <p:spPr bwMode="auto">
            <a:xfrm flipV="1">
              <a:off x="4286" y="2205"/>
              <a:ext cx="272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68" name="Text Box 23"/>
          <p:cNvSpPr txBox="1">
            <a:spLocks noChangeArrowheads="1"/>
          </p:cNvSpPr>
          <p:nvPr/>
        </p:nvSpPr>
        <p:spPr bwMode="auto">
          <a:xfrm>
            <a:off x="8547100" y="920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18</a:t>
            </a:r>
            <a:endParaRPr lang="en-US" altLang="zh-CN" dirty="0"/>
          </a:p>
        </p:txBody>
      </p:sp>
      <p:pic>
        <p:nvPicPr>
          <p:cNvPr id="66569" name="Picture 24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692400"/>
            <a:ext cx="3887788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 flipV="1">
            <a:off x="2819400" y="2667000"/>
            <a:ext cx="0" cy="381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50813" y="981075"/>
            <a:ext cx="8840787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</a:rPr>
              <a:t>WLAN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</a:rPr>
              <a:t>小结：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zh-CN" altLang="en-US" sz="2800" b="1" dirty="0">
                <a:latin typeface="宋体" pitchFamily="2" charset="-122"/>
              </a:rPr>
              <a:t>  结点采用无线信道作为传输媒体；</a:t>
            </a:r>
          </a:p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zh-CN" altLang="en-US" sz="2800" b="1">
                <a:latin typeface="宋体" pitchFamily="2" charset="-122"/>
              </a:rPr>
              <a:t>  为了提供安全性，引入扩频技术（跳频扩频和直序扩频）；</a:t>
            </a:r>
          </a:p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zh-CN" altLang="en-US" sz="2800" b="1" dirty="0">
                <a:latin typeface="宋体" pitchFamily="2" charset="-122"/>
              </a:rPr>
              <a:t>  为了共享无线信道，</a:t>
            </a:r>
            <a:r>
              <a:rPr lang="en-US" altLang="zh-CN" sz="2800" b="1" dirty="0">
                <a:latin typeface="宋体" pitchFamily="2" charset="-122"/>
              </a:rPr>
              <a:t>WLAN</a:t>
            </a:r>
            <a:r>
              <a:rPr lang="zh-CN" altLang="en-US" sz="2800" b="1" dirty="0">
                <a:latin typeface="宋体" pitchFamily="2" charset="-122"/>
              </a:rPr>
              <a:t>采用竞争信道的方式工作；</a:t>
            </a:r>
          </a:p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zh-CN" altLang="en-US" sz="2800" b="1" dirty="0">
                <a:latin typeface="宋体" pitchFamily="2" charset="-122"/>
              </a:rPr>
              <a:t>  </a:t>
            </a:r>
            <a:r>
              <a:rPr lang="en-US" altLang="zh-CN" sz="2800" b="1" dirty="0">
                <a:latin typeface="宋体" pitchFamily="2" charset="-122"/>
              </a:rPr>
              <a:t>CSMA/CA</a:t>
            </a:r>
            <a:r>
              <a:rPr lang="zh-CN" altLang="en-US" sz="2800" b="1" dirty="0">
                <a:latin typeface="宋体" pitchFamily="2" charset="-122"/>
              </a:rPr>
              <a:t>：发前侦听，闲时发送，预约信道，避免冲突；</a:t>
            </a:r>
          </a:p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zh-CN" altLang="en-US" sz="2800" b="1" dirty="0">
                <a:latin typeface="宋体" pitchFamily="2" charset="-122"/>
              </a:rPr>
              <a:t>    预约信道：</a:t>
            </a:r>
            <a:r>
              <a:rPr lang="en-US" altLang="zh-CN" sz="2800" b="1" dirty="0">
                <a:latin typeface="宋体" pitchFamily="2" charset="-122"/>
              </a:rPr>
              <a:t>RTS / CTS</a:t>
            </a:r>
            <a:r>
              <a:rPr lang="zh-CN" altLang="en-US" sz="2800" b="1" dirty="0">
                <a:latin typeface="宋体" pitchFamily="2" charset="-122"/>
              </a:rPr>
              <a:t>；</a:t>
            </a:r>
          </a:p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zh-CN" altLang="en-US" sz="2800" b="1" dirty="0">
                <a:latin typeface="宋体" pitchFamily="2" charset="-122"/>
              </a:rPr>
              <a:t>    预约冲突：指数退避。</a:t>
            </a:r>
          </a:p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zh-CN" altLang="en-US" sz="2800" b="1" dirty="0">
                <a:latin typeface="宋体" pitchFamily="2" charset="-122"/>
              </a:rPr>
              <a:t>结点漫游根据</a:t>
            </a:r>
            <a:r>
              <a:rPr lang="en-US" altLang="zh-CN" sz="2800" b="1" dirty="0">
                <a:latin typeface="宋体" pitchFamily="2" charset="-122"/>
              </a:rPr>
              <a:t>AP</a:t>
            </a:r>
            <a:r>
              <a:rPr lang="zh-CN" altLang="en-US" sz="2800" b="1" dirty="0">
                <a:latin typeface="宋体" pitchFamily="2" charset="-122"/>
              </a:rPr>
              <a:t>信号强度判断是否需要进行切换。</a:t>
            </a:r>
          </a:p>
        </p:txBody>
      </p:sp>
      <p:sp>
        <p:nvSpPr>
          <p:cNvPr id="1212420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79388" y="176213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8604250" y="920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04775" y="908050"/>
            <a:ext cx="89312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WLAN</a:t>
            </a:r>
            <a:r>
              <a:rPr lang="zh-CN" altLang="en-US" b="1">
                <a:latin typeface="宋体" pitchFamily="2" charset="-122"/>
              </a:rPr>
              <a:t>标准：</a:t>
            </a:r>
            <a:r>
              <a:rPr lang="en-US" altLang="zh-CN" b="1">
                <a:latin typeface="宋体" pitchFamily="2" charset="-122"/>
              </a:rPr>
              <a:t>IEEE802.11 a/b/g/</a:t>
            </a:r>
            <a:r>
              <a:rPr lang="en-US" altLang="zh-CN" b="1"/>
              <a:t>…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WLAN</a:t>
            </a:r>
            <a:r>
              <a:rPr lang="zh-CN" altLang="en-US" b="1">
                <a:latin typeface="宋体" pitchFamily="2" charset="-122"/>
              </a:rPr>
              <a:t>无线频段： </a:t>
            </a:r>
            <a:r>
              <a:rPr lang="en-US" altLang="zh-CN" b="1">
                <a:latin typeface="宋体" pitchFamily="2" charset="-122"/>
              </a:rPr>
              <a:t>802.11a</a:t>
            </a:r>
            <a:r>
              <a:rPr lang="zh-CN" altLang="en-US" b="1">
                <a:latin typeface="宋体" pitchFamily="2" charset="-122"/>
              </a:rPr>
              <a:t>使用</a:t>
            </a:r>
            <a:r>
              <a:rPr lang="en-US" altLang="zh-CN" b="1">
                <a:latin typeface="宋体" pitchFamily="2" charset="-122"/>
              </a:rPr>
              <a:t>5Ghz,802.11b/g</a:t>
            </a:r>
            <a:r>
              <a:rPr lang="zh-CN" altLang="en-US" b="1">
                <a:latin typeface="宋体" pitchFamily="2" charset="-122"/>
              </a:rPr>
              <a:t>使用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2.4Ghz</a:t>
            </a:r>
            <a:r>
              <a:rPr lang="en-US" altLang="zh-CN" b="1">
                <a:latin typeface="宋体" pitchFamily="2" charset="-122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中国和北美：</a:t>
            </a:r>
            <a:r>
              <a:rPr lang="en-US" altLang="zh-CN" b="1">
                <a:latin typeface="宋体" pitchFamily="2" charset="-122"/>
              </a:rPr>
              <a:t>2.402-2.480Ghz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79</a:t>
            </a:r>
            <a:r>
              <a:rPr lang="zh-CN" altLang="en-US" b="1">
                <a:latin typeface="宋体" pitchFamily="2" charset="-122"/>
              </a:rPr>
              <a:t>个子信道，</a:t>
            </a:r>
            <a:r>
              <a:rPr lang="en-US" altLang="zh-CN" b="1">
                <a:latin typeface="宋体" pitchFamily="2" charset="-122"/>
              </a:rPr>
              <a:t>1MHz/</a:t>
            </a:r>
            <a:r>
              <a:rPr lang="zh-CN" altLang="en-US" b="1">
                <a:latin typeface="宋体" pitchFamily="2" charset="-122"/>
              </a:rPr>
              <a:t>子信道）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潜在问题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b="1">
                <a:latin typeface="宋体" pitchFamily="2" charset="-122"/>
              </a:rPr>
              <a:t>无线信号向四面扩散，信号覆盖区域内的结点都可接收信号，具有安全性的问题。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802.11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8604250" y="920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651500" y="2974975"/>
            <a:ext cx="3095625" cy="37671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解决方案：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扩频技术</a:t>
            </a:r>
            <a:r>
              <a:rPr lang="en-US" altLang="zh-CN" sz="2800" b="1">
                <a:latin typeface="宋体" pitchFamily="2" charset="-122"/>
              </a:rPr>
              <a:t>--</a:t>
            </a:r>
            <a:r>
              <a:rPr lang="zh-CN" altLang="en-US" sz="2800" b="1">
                <a:latin typeface="宋体" pitchFamily="2" charset="-122"/>
              </a:rPr>
              <a:t>发方将数据信息扩展到不同的子信道，</a:t>
            </a:r>
            <a:r>
              <a:rPr lang="zh-CN" altLang="en-US" sz="2800" b="1">
                <a:latin typeface="Arial" pitchFamily="34" charset="0"/>
              </a:rPr>
              <a:t>以扩展子信道频段的不确定性来增加窃听的难度。</a:t>
            </a:r>
          </a:p>
        </p:txBody>
      </p:sp>
      <p:grpSp>
        <p:nvGrpSpPr>
          <p:cNvPr id="55303" name="Group 7"/>
          <p:cNvGrpSpPr>
            <a:grpSpLocks/>
          </p:cNvGrpSpPr>
          <p:nvPr/>
        </p:nvGrpSpPr>
        <p:grpSpPr bwMode="auto">
          <a:xfrm>
            <a:off x="322263" y="3357563"/>
            <a:ext cx="4970462" cy="3455987"/>
            <a:chOff x="203" y="2115"/>
            <a:chExt cx="3131" cy="2177"/>
          </a:xfrm>
        </p:grpSpPr>
        <p:sp>
          <p:nvSpPr>
            <p:cNvPr id="55304" name="Oval 8"/>
            <p:cNvSpPr>
              <a:spLocks noChangeArrowheads="1"/>
            </p:cNvSpPr>
            <p:nvPr/>
          </p:nvSpPr>
          <p:spPr bwMode="auto">
            <a:xfrm>
              <a:off x="1020" y="2132"/>
              <a:ext cx="2314" cy="2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auto">
            <a:xfrm>
              <a:off x="203" y="2115"/>
              <a:ext cx="2314" cy="2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 flipV="1">
              <a:off x="2336" y="3203"/>
              <a:ext cx="99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 flipH="1" flipV="1">
              <a:off x="340" y="2659"/>
              <a:ext cx="907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735" y="2671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Arial" pitchFamily="34" charset="0"/>
                </a:rPr>
                <a:t>r</a:t>
              </a:r>
            </a:p>
          </p:txBody>
        </p:sp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2663" y="3022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Arial" pitchFamily="34" charset="0"/>
                </a:rPr>
                <a:t>r</a:t>
              </a:r>
            </a:p>
          </p:txBody>
        </p:sp>
        <p:grpSp>
          <p:nvGrpSpPr>
            <p:cNvPr id="55310" name="Group 14"/>
            <p:cNvGrpSpPr>
              <a:grpSpLocks/>
            </p:cNvGrpSpPr>
            <p:nvPr/>
          </p:nvGrpSpPr>
          <p:grpSpPr bwMode="auto">
            <a:xfrm>
              <a:off x="1055" y="2994"/>
              <a:ext cx="510" cy="345"/>
              <a:chOff x="762" y="2391"/>
              <a:chExt cx="423" cy="312"/>
            </a:xfrm>
          </p:grpSpPr>
          <p:grpSp>
            <p:nvGrpSpPr>
              <p:cNvPr id="55344" name="Group 15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5535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55353" name="Picture 17" descr="laptop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5345" name="Group 18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55346" name="AutoShape 19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7" name="AutoShape 20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8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9" name="AutoShape 22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50" name="AutoShape 23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51" name="AutoShape 24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311" name="Group 25"/>
            <p:cNvGrpSpPr>
              <a:grpSpLocks/>
            </p:cNvGrpSpPr>
            <p:nvPr/>
          </p:nvGrpSpPr>
          <p:grpSpPr bwMode="auto">
            <a:xfrm>
              <a:off x="2472" y="2405"/>
              <a:ext cx="510" cy="345"/>
              <a:chOff x="762" y="2391"/>
              <a:chExt cx="423" cy="312"/>
            </a:xfrm>
          </p:grpSpPr>
          <p:grpSp>
            <p:nvGrpSpPr>
              <p:cNvPr id="55334" name="Group 26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5534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55343" name="Picture 28" descr="laptop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5335" name="Group 29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55336" name="AutoShape 30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37" name="AutoShape 31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38" name="AutoShape 32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39" name="AutoShape 33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0" name="AutoShape 34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1" name="AutoShape 35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312" name="Group 36"/>
            <p:cNvGrpSpPr>
              <a:grpSpLocks/>
            </p:cNvGrpSpPr>
            <p:nvPr/>
          </p:nvGrpSpPr>
          <p:grpSpPr bwMode="auto">
            <a:xfrm>
              <a:off x="2007" y="2994"/>
              <a:ext cx="510" cy="345"/>
              <a:chOff x="762" y="2391"/>
              <a:chExt cx="423" cy="312"/>
            </a:xfrm>
          </p:grpSpPr>
          <p:grpSp>
            <p:nvGrpSpPr>
              <p:cNvPr id="55324" name="Group 37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5533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55333" name="Picture 39" descr="laptop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5325" name="Group 40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55326" name="AutoShape 41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27" name="AutoShape 42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28" name="AutoShape 43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29" name="AutoShape 44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30" name="AutoShape 45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31" name="AutoShape 46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313" name="Group 47"/>
            <p:cNvGrpSpPr>
              <a:grpSpLocks/>
            </p:cNvGrpSpPr>
            <p:nvPr/>
          </p:nvGrpSpPr>
          <p:grpSpPr bwMode="auto">
            <a:xfrm>
              <a:off x="2744" y="3493"/>
              <a:ext cx="510" cy="345"/>
              <a:chOff x="762" y="2391"/>
              <a:chExt cx="423" cy="312"/>
            </a:xfrm>
          </p:grpSpPr>
          <p:grpSp>
            <p:nvGrpSpPr>
              <p:cNvPr id="55314" name="Group 48"/>
              <p:cNvGrpSpPr>
                <a:grpSpLocks/>
              </p:cNvGrpSpPr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5532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55323" name="Picture 50" descr="laptop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5315" name="Group 51"/>
              <p:cNvGrpSpPr>
                <a:grpSpLocks/>
              </p:cNvGrpSpPr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55316" name="AutoShape 52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7" name="AutoShape 53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8" name="AutoShape 54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9" name="AutoShape 55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20" name="AutoShape 56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21" name="AutoShape 57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676400" y="4419600"/>
            <a:ext cx="914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MAC</a:t>
            </a:r>
          </a:p>
          <a:p>
            <a:pPr algn="ctr" eaLnBrk="0" hangingPunct="0"/>
            <a:endParaRPr lang="en-US" altLang="zh-CN" sz="1600" b="1">
              <a:latin typeface="楷体" pitchFamily="18" charset="-122"/>
              <a:ea typeface="楷体" pitchFamily="18" charset="-122"/>
            </a:endParaRPr>
          </a:p>
          <a:p>
            <a:pPr algn="ctr"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媒体</a:t>
            </a:r>
          </a:p>
          <a:p>
            <a:pPr algn="ctr"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附接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1676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819400" y="4419600"/>
            <a:ext cx="914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802.3</a:t>
            </a:r>
          </a:p>
          <a:p>
            <a:pPr algn="ctr" eaLnBrk="0" hangingPunct="0"/>
            <a:endParaRPr lang="en-US" altLang="zh-CN" sz="1600" b="1">
              <a:latin typeface="楷体" pitchFamily="18" charset="-122"/>
              <a:ea typeface="楷体" pitchFamily="18" charset="-122"/>
            </a:endParaRPr>
          </a:p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CSMA/CD</a:t>
            </a:r>
            <a:endParaRPr lang="en-US" altLang="zh-CN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2819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886200" y="4419600"/>
            <a:ext cx="914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802.4</a:t>
            </a:r>
          </a:p>
          <a:p>
            <a:pPr algn="ctr" eaLnBrk="0" hangingPunct="0"/>
            <a:endParaRPr lang="en-US" altLang="zh-CN" sz="1600" b="1">
              <a:latin typeface="楷体" pitchFamily="18" charset="-122"/>
              <a:ea typeface="楷体" pitchFamily="18" charset="-122"/>
            </a:endParaRPr>
          </a:p>
          <a:p>
            <a:pPr algn="ctr"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令牌总线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38862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181600" y="4419600"/>
            <a:ext cx="914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802.5</a:t>
            </a:r>
          </a:p>
          <a:p>
            <a:pPr algn="ctr" eaLnBrk="0" hangingPunct="0"/>
            <a:endParaRPr lang="en-US" altLang="zh-CN" sz="1600" b="1">
              <a:latin typeface="楷体" pitchFamily="18" charset="-122"/>
              <a:ea typeface="楷体" pitchFamily="18" charset="-122"/>
            </a:endParaRPr>
          </a:p>
          <a:p>
            <a:pPr algn="ctr"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令牌环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51816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6248400" y="4419600"/>
            <a:ext cx="914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9314</a:t>
            </a:r>
          </a:p>
          <a:p>
            <a:pPr algn="ctr" eaLnBrk="0" hangingPunct="0"/>
            <a:endParaRPr lang="en-US" altLang="zh-CN" sz="2000" b="1">
              <a:latin typeface="楷体" pitchFamily="18" charset="-122"/>
              <a:ea typeface="楷体" pitchFamily="18" charset="-122"/>
            </a:endParaRPr>
          </a:p>
          <a:p>
            <a:pPr algn="ctr"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FDDI</a:t>
            </a: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6248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7315200" y="4419600"/>
            <a:ext cx="914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802.11</a:t>
            </a:r>
          </a:p>
          <a:p>
            <a:pPr algn="ctr" eaLnBrk="0" hangingPunct="0"/>
            <a:endParaRPr lang="en-US" altLang="zh-CN" sz="1600" b="1">
              <a:latin typeface="楷体" pitchFamily="18" charset="-122"/>
              <a:ea typeface="楷体" pitchFamily="18" charset="-122"/>
            </a:endParaRPr>
          </a:p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WLAN</a:t>
            </a:r>
            <a:endParaRPr lang="en-US" altLang="zh-CN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73152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2819400" y="6172200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总 线 网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5257800" y="6237288"/>
            <a:ext cx="1835150" cy="2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环  形  网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4191000" y="3048000"/>
            <a:ext cx="289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用   户</a:t>
            </a:r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3276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4267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5638800" y="3352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66294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77724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2819400" y="3733800"/>
            <a:ext cx="5410200" cy="381000"/>
          </a:xfrm>
          <a:prstGeom prst="rect">
            <a:avLst/>
          </a:prstGeom>
          <a:solidFill>
            <a:srgbClr val="F5CA2D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逻辑链路控制子层（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LLC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）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—802.2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1676400" y="35814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LLC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1676400" y="30480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用户</a:t>
            </a: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609600" y="3581400"/>
            <a:ext cx="914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数据</a:t>
            </a:r>
          </a:p>
          <a:p>
            <a:pPr algn="ctr"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链路层</a:t>
            </a: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609600" y="5105400"/>
            <a:ext cx="914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物理层</a:t>
            </a:r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609600" y="30480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网络层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85471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196850" y="836613"/>
            <a:ext cx="84137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媒体访问控制（</a:t>
            </a:r>
            <a:r>
              <a:rPr lang="en-US" altLang="zh-CN" b="1">
                <a:latin typeface="宋体" pitchFamily="2" charset="-122"/>
              </a:rPr>
              <a:t>MAC</a:t>
            </a:r>
            <a:r>
              <a:rPr lang="zh-CN" altLang="en-US" b="1">
                <a:latin typeface="宋体" pitchFamily="2" charset="-122"/>
              </a:rPr>
              <a:t>）技术构成局域网的主要内容，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不同的媒体访问控制技术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不同的协议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不同的帧格式；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LLC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的目的：屏蔽不同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MAC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技术，向高层提供统一服务和接口；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参照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OSI/RM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LLC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具有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HDLC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（或者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SDLC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）类似的内容。</a:t>
            </a:r>
          </a:p>
        </p:txBody>
      </p:sp>
      <p:sp>
        <p:nvSpPr>
          <p:cNvPr id="1213470" name="Rectangle 30"/>
          <p:cNvSpPr>
            <a:spLocks noChangeArrowheads="1"/>
          </p:cNvSpPr>
          <p:nvPr/>
        </p:nvSpPr>
        <p:spPr bwMode="auto">
          <a:xfrm>
            <a:off x="228600" y="5445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190500" y="44450"/>
            <a:ext cx="4957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</a:pPr>
            <a:r>
              <a:rPr lang="en-US" altLang="zh-CN" sz="2800" b="1">
                <a:latin typeface="宋体" pitchFamily="2" charset="-122"/>
              </a:rPr>
              <a:t>4.6 LLC(</a:t>
            </a:r>
            <a:r>
              <a:rPr lang="zh-CN" altLang="en-US" sz="2800" b="1">
                <a:latin typeface="宋体" pitchFamily="2" charset="-122"/>
              </a:rPr>
              <a:t>逻辑链路控制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zh-CN" altLang="en-US" sz="2800" b="1">
                <a:latin typeface="宋体" pitchFamily="2" charset="-122"/>
              </a:rPr>
              <a:t>子层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7308850" y="6165850"/>
            <a:ext cx="879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800" b="1">
                <a:latin typeface="Arial" pitchFamily="34" charset="0"/>
              </a:rPr>
              <a:t>无线网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371600" y="4845050"/>
            <a:ext cx="6138863" cy="1752600"/>
            <a:chOff x="1389" y="2928"/>
            <a:chExt cx="3867" cy="1104"/>
          </a:xfrm>
        </p:grpSpPr>
        <p:sp>
          <p:nvSpPr>
            <p:cNvPr id="69639" name="Text Box 3"/>
            <p:cNvSpPr txBox="1">
              <a:spLocks noChangeArrowheads="1"/>
            </p:cNvSpPr>
            <p:nvPr/>
          </p:nvSpPr>
          <p:spPr bwMode="auto">
            <a:xfrm>
              <a:off x="2018" y="2928"/>
              <a:ext cx="9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/>
                <a:t>发方</a:t>
              </a:r>
              <a:r>
                <a:rPr lang="en-US" altLang="zh-CN" sz="2000" b="1"/>
                <a:t>LLC</a:t>
              </a:r>
              <a:r>
                <a:rPr lang="zh-CN" altLang="zh-CN" sz="2000" b="1"/>
                <a:t>层</a:t>
              </a:r>
              <a:endParaRPr lang="zh-CN" altLang="en-US" sz="2000" b="1"/>
            </a:p>
          </p:txBody>
        </p:sp>
        <p:sp>
          <p:nvSpPr>
            <p:cNvPr id="69640" name="Text Box 4"/>
            <p:cNvSpPr txBox="1">
              <a:spLocks noChangeArrowheads="1"/>
            </p:cNvSpPr>
            <p:nvPr/>
          </p:nvSpPr>
          <p:spPr bwMode="auto">
            <a:xfrm>
              <a:off x="2028" y="3584"/>
              <a:ext cx="95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MAC</a:t>
              </a:r>
              <a:r>
                <a:rPr lang="zh-CN" altLang="en-US" sz="2000" b="1"/>
                <a:t>层</a:t>
              </a:r>
            </a:p>
          </p:txBody>
        </p:sp>
        <p:sp>
          <p:nvSpPr>
            <p:cNvPr id="69641" name="Line 5"/>
            <p:cNvSpPr>
              <a:spLocks noChangeShapeType="1"/>
            </p:cNvSpPr>
            <p:nvPr/>
          </p:nvSpPr>
          <p:spPr bwMode="auto">
            <a:xfrm>
              <a:off x="2352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2" name="Line 6"/>
            <p:cNvSpPr>
              <a:spLocks noChangeShapeType="1"/>
            </p:cNvSpPr>
            <p:nvPr/>
          </p:nvSpPr>
          <p:spPr bwMode="auto">
            <a:xfrm flipV="1">
              <a:off x="2688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Text Box 7"/>
            <p:cNvSpPr txBox="1">
              <a:spLocks noChangeArrowheads="1"/>
            </p:cNvSpPr>
            <p:nvPr/>
          </p:nvSpPr>
          <p:spPr bwMode="auto">
            <a:xfrm>
              <a:off x="1389" y="3225"/>
              <a:ext cx="10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Mac-data.req</a:t>
              </a:r>
            </a:p>
          </p:txBody>
        </p:sp>
        <p:sp>
          <p:nvSpPr>
            <p:cNvPr id="69644" name="Text Box 8"/>
            <p:cNvSpPr txBox="1">
              <a:spLocks noChangeArrowheads="1"/>
            </p:cNvSpPr>
            <p:nvPr/>
          </p:nvSpPr>
          <p:spPr bwMode="auto">
            <a:xfrm>
              <a:off x="2685" y="3247"/>
              <a:ext cx="10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Mac-data.cnf</a:t>
              </a:r>
              <a:endParaRPr lang="en-US" altLang="zh-CN" b="1"/>
            </a:p>
          </p:txBody>
        </p:sp>
        <p:sp>
          <p:nvSpPr>
            <p:cNvPr id="69645" name="Text Box 9"/>
            <p:cNvSpPr txBox="1">
              <a:spLocks noChangeArrowheads="1"/>
            </p:cNvSpPr>
            <p:nvPr/>
          </p:nvSpPr>
          <p:spPr bwMode="auto">
            <a:xfrm>
              <a:off x="3698" y="2928"/>
              <a:ext cx="9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/>
                <a:t>收方</a:t>
              </a:r>
              <a:r>
                <a:rPr lang="en-US" altLang="zh-CN" sz="2000" b="1"/>
                <a:t>LLC</a:t>
              </a:r>
              <a:r>
                <a:rPr lang="zh-CN" altLang="zh-CN" sz="2000" b="1"/>
                <a:t>层</a:t>
              </a:r>
              <a:endParaRPr lang="zh-CN" altLang="en-US" sz="2000" b="1"/>
            </a:p>
          </p:txBody>
        </p:sp>
        <p:sp>
          <p:nvSpPr>
            <p:cNvPr id="69646" name="Text Box 10"/>
            <p:cNvSpPr txBox="1">
              <a:spLocks noChangeArrowheads="1"/>
            </p:cNvSpPr>
            <p:nvPr/>
          </p:nvSpPr>
          <p:spPr bwMode="auto">
            <a:xfrm>
              <a:off x="3708" y="3584"/>
              <a:ext cx="95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MAC</a:t>
              </a:r>
              <a:r>
                <a:rPr lang="zh-CN" altLang="en-US" sz="2000" b="1"/>
                <a:t>层</a:t>
              </a:r>
            </a:p>
          </p:txBody>
        </p:sp>
        <p:sp>
          <p:nvSpPr>
            <p:cNvPr id="69647" name="Line 11"/>
            <p:cNvSpPr>
              <a:spLocks noChangeShapeType="1"/>
            </p:cNvSpPr>
            <p:nvPr/>
          </p:nvSpPr>
          <p:spPr bwMode="auto">
            <a:xfrm>
              <a:off x="4176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8" name="Text Box 12"/>
            <p:cNvSpPr txBox="1">
              <a:spLocks noChangeArrowheads="1"/>
            </p:cNvSpPr>
            <p:nvPr/>
          </p:nvSpPr>
          <p:spPr bwMode="auto">
            <a:xfrm>
              <a:off x="4221" y="3254"/>
              <a:ext cx="10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Mac-data.ind</a:t>
              </a:r>
            </a:p>
          </p:txBody>
        </p:sp>
        <p:sp>
          <p:nvSpPr>
            <p:cNvPr id="69649" name="Line 13"/>
            <p:cNvSpPr>
              <a:spLocks noChangeShapeType="1"/>
            </p:cNvSpPr>
            <p:nvPr/>
          </p:nvSpPr>
          <p:spPr bwMode="auto">
            <a:xfrm>
              <a:off x="2403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Line 14"/>
            <p:cNvSpPr>
              <a:spLocks noChangeShapeType="1"/>
            </p:cNvSpPr>
            <p:nvPr/>
          </p:nvSpPr>
          <p:spPr bwMode="auto">
            <a:xfrm>
              <a:off x="2451" y="4032"/>
              <a:ext cx="177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Line 15"/>
            <p:cNvSpPr>
              <a:spLocks noChangeShapeType="1"/>
            </p:cNvSpPr>
            <p:nvPr/>
          </p:nvSpPr>
          <p:spPr bwMode="auto">
            <a:xfrm>
              <a:off x="4227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35" name="Text Box 16"/>
          <p:cNvSpPr txBox="1">
            <a:spLocks noChangeArrowheads="1"/>
          </p:cNvSpPr>
          <p:nvPr/>
        </p:nvSpPr>
        <p:spPr bwMode="auto">
          <a:xfrm>
            <a:off x="136525" y="836613"/>
            <a:ext cx="8855075" cy="36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b="1">
                <a:latin typeface="宋体" pitchFamily="2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MAC</a:t>
            </a:r>
            <a:r>
              <a:rPr lang="zh-CN" altLang="en-US" b="1">
                <a:latin typeface="宋体" pitchFamily="2" charset="-122"/>
              </a:rPr>
              <a:t>子层应向</a:t>
            </a:r>
            <a:r>
              <a:rPr lang="en-US" altLang="zh-CN" b="1">
                <a:latin typeface="宋体" pitchFamily="2" charset="-122"/>
              </a:rPr>
              <a:t>LLC</a:t>
            </a:r>
            <a:r>
              <a:rPr lang="zh-CN" altLang="en-US" b="1">
                <a:latin typeface="宋体" pitchFamily="2" charset="-122"/>
              </a:rPr>
              <a:t>子层提供的服务，支持</a:t>
            </a:r>
            <a:r>
              <a:rPr lang="en-US" altLang="zh-CN" b="1">
                <a:latin typeface="宋体" pitchFamily="2" charset="-122"/>
              </a:rPr>
              <a:t>LLC</a:t>
            </a:r>
            <a:r>
              <a:rPr lang="zh-CN" altLang="en-US" b="1">
                <a:latin typeface="宋体" pitchFamily="2" charset="-122"/>
              </a:rPr>
              <a:t>子层实体之间交换</a:t>
            </a:r>
            <a:r>
              <a:rPr lang="en-US" altLang="zh-CN" b="1">
                <a:latin typeface="宋体" pitchFamily="2" charset="-122"/>
              </a:rPr>
              <a:t>LLC PDU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LLC</a:t>
            </a:r>
            <a:r>
              <a:rPr lang="zh-CN" altLang="en-US" b="1">
                <a:latin typeface="宋体" pitchFamily="2" charset="-122"/>
              </a:rPr>
              <a:t>帧），该服务与媒体及访问控制方法无关</a:t>
            </a:r>
            <a:r>
              <a:rPr lang="zh-CN" altLang="en-US">
                <a:latin typeface="宋体" pitchFamily="2" charset="-122"/>
              </a:rPr>
              <a:t>。</a:t>
            </a:r>
            <a:endParaRPr lang="zh-CN" altLang="en-US" sz="320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zh-CN" altLang="en-US" sz="1200" b="1">
              <a:solidFill>
                <a:srgbClr val="CC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MAC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服务原语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MAC-DATA.req(RA,LP,SC)</a:t>
            </a:r>
            <a:r>
              <a:rPr lang="zh-CN" altLang="en-US" b="1">
                <a:latin typeface="宋体" pitchFamily="2" charset="-122"/>
              </a:rPr>
              <a:t>，请求发送一个</a:t>
            </a:r>
            <a:r>
              <a:rPr lang="en-US" altLang="zh-CN" b="1">
                <a:latin typeface="宋体" pitchFamily="2" charset="-122"/>
              </a:rPr>
              <a:t>LLC-PDU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LP</a:t>
            </a:r>
            <a:r>
              <a:rPr lang="zh-CN" altLang="en-US" b="1">
                <a:latin typeface="宋体" pitchFamily="2" charset="-122"/>
              </a:rPr>
              <a:t>）至对等实体（</a:t>
            </a:r>
            <a:r>
              <a:rPr lang="en-US" altLang="zh-CN" b="1">
                <a:latin typeface="宋体" pitchFamily="2" charset="-122"/>
              </a:rPr>
              <a:t>RA</a:t>
            </a:r>
            <a:r>
              <a:rPr lang="zh-CN" altLang="en-US" b="1">
                <a:latin typeface="宋体" pitchFamily="2" charset="-122"/>
              </a:rPr>
              <a:t>）；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MAC-DATA.ind(RA,LA,LP,S,SC)</a:t>
            </a:r>
            <a:r>
              <a:rPr lang="zh-CN" altLang="en-US" b="1">
                <a:latin typeface="宋体" pitchFamily="2" charset="-122"/>
              </a:rPr>
              <a:t>，向</a:t>
            </a:r>
            <a:r>
              <a:rPr lang="en-US" altLang="zh-CN" b="1">
                <a:latin typeface="宋体" pitchFamily="2" charset="-122"/>
              </a:rPr>
              <a:t>LLC</a:t>
            </a:r>
            <a:r>
              <a:rPr lang="zh-CN" altLang="en-US" b="1">
                <a:latin typeface="宋体" pitchFamily="2" charset="-122"/>
              </a:rPr>
              <a:t>实体指示收到一个</a:t>
            </a:r>
            <a:r>
              <a:rPr lang="en-US" altLang="zh-CN" b="1">
                <a:latin typeface="宋体" pitchFamily="2" charset="-122"/>
              </a:rPr>
              <a:t>LLC-PDU</a:t>
            </a:r>
            <a:r>
              <a:rPr lang="zh-CN" altLang="en-US" b="1">
                <a:latin typeface="宋体" pitchFamily="2" charset="-122"/>
              </a:rPr>
              <a:t>及其状态；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MAC-DATA.cnf(S,SC)</a:t>
            </a:r>
            <a:r>
              <a:rPr lang="zh-CN" altLang="en-US" b="1">
                <a:latin typeface="宋体" pitchFamily="2" charset="-122"/>
              </a:rPr>
              <a:t>，向源发</a:t>
            </a:r>
            <a:r>
              <a:rPr lang="en-US" altLang="zh-CN" b="1">
                <a:latin typeface="宋体" pitchFamily="2" charset="-122"/>
              </a:rPr>
              <a:t>LLC</a:t>
            </a:r>
            <a:r>
              <a:rPr lang="zh-CN" altLang="en-US" b="1">
                <a:latin typeface="宋体" pitchFamily="2" charset="-122"/>
              </a:rPr>
              <a:t>实体报告</a:t>
            </a:r>
            <a:r>
              <a:rPr lang="en-US" altLang="zh-CN" b="1">
                <a:latin typeface="宋体" pitchFamily="2" charset="-122"/>
              </a:rPr>
              <a:t>LLC-PDU</a:t>
            </a:r>
            <a:r>
              <a:rPr lang="zh-CN" altLang="en-US" b="1">
                <a:latin typeface="宋体" pitchFamily="2" charset="-122"/>
              </a:rPr>
              <a:t>的传输结果。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其中：</a:t>
            </a:r>
            <a:r>
              <a:rPr lang="en-US" altLang="zh-CN" b="1">
                <a:latin typeface="宋体" pitchFamily="2" charset="-122"/>
              </a:rPr>
              <a:t>SC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控制信息，</a:t>
            </a:r>
            <a:r>
              <a:rPr lang="en-US" altLang="zh-CN" b="1">
                <a:latin typeface="宋体" pitchFamily="2" charset="-122"/>
              </a:rPr>
              <a:t>S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状态；</a:t>
            </a:r>
            <a:r>
              <a:rPr lang="en-US" altLang="zh-CN" b="1">
                <a:latin typeface="宋体" pitchFamily="2" charset="-122"/>
              </a:rPr>
              <a:t>RA/LA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远程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本地地址。</a:t>
            </a:r>
          </a:p>
        </p:txBody>
      </p:sp>
      <p:sp>
        <p:nvSpPr>
          <p:cNvPr id="1214481" name="Rectangle 17"/>
          <p:cNvSpPr>
            <a:spLocks noChangeArrowheads="1"/>
          </p:cNvSpPr>
          <p:nvPr/>
        </p:nvSpPr>
        <p:spPr bwMode="auto">
          <a:xfrm>
            <a:off x="228600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637" name="Text Box 18"/>
          <p:cNvSpPr txBox="1">
            <a:spLocks noChangeArrowheads="1"/>
          </p:cNvSpPr>
          <p:nvPr/>
        </p:nvSpPr>
        <p:spPr bwMode="auto">
          <a:xfrm>
            <a:off x="38100" y="115888"/>
            <a:ext cx="42465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LLC/MAC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接口服务规范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69638" name="Text Box 19"/>
          <p:cNvSpPr txBox="1">
            <a:spLocks noChangeArrowheads="1"/>
          </p:cNvSpPr>
          <p:nvPr/>
        </p:nvSpPr>
        <p:spPr bwMode="auto">
          <a:xfrm>
            <a:off x="85471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28600" y="3681413"/>
            <a:ext cx="8726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SAP</a:t>
            </a:r>
            <a:r>
              <a:rPr lang="zh-CN" altLang="en-US" b="1"/>
              <a:t>（服务访问点）：提供服务的地点：逻辑标识，如端口等；</a:t>
            </a:r>
          </a:p>
          <a:p>
            <a:r>
              <a:rPr lang="en-US" altLang="zh-CN" b="1"/>
              <a:t>DSAP</a:t>
            </a:r>
            <a:r>
              <a:rPr lang="zh-CN" altLang="en-US" b="1"/>
              <a:t>（信宿）：首位标识单地址或者组地址（</a:t>
            </a:r>
            <a:r>
              <a:rPr lang="en-US" altLang="zh-CN" b="1"/>
              <a:t>I=0/G=1</a:t>
            </a:r>
            <a:r>
              <a:rPr lang="zh-CN" altLang="en-US" b="1"/>
              <a:t>）；</a:t>
            </a:r>
          </a:p>
          <a:p>
            <a:r>
              <a:rPr lang="en-US" altLang="zh-CN" b="1"/>
              <a:t>SSAP</a:t>
            </a:r>
            <a:r>
              <a:rPr lang="zh-CN" altLang="en-US" b="1"/>
              <a:t>（信源）：首位标识命令或者响应（</a:t>
            </a:r>
            <a:r>
              <a:rPr lang="en-US" altLang="zh-CN" b="1"/>
              <a:t>C=0/R=1</a:t>
            </a:r>
            <a:r>
              <a:rPr lang="zh-CN" altLang="en-US" b="1"/>
              <a:t>）；</a:t>
            </a:r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714402" y="1443038"/>
            <a:ext cx="7715250" cy="2057400"/>
            <a:chOff x="108" y="672"/>
            <a:chExt cx="4860" cy="1296"/>
          </a:xfrm>
        </p:grpSpPr>
        <p:grpSp>
          <p:nvGrpSpPr>
            <p:cNvPr id="70689" name="Group 4"/>
            <p:cNvGrpSpPr>
              <a:grpSpLocks/>
            </p:cNvGrpSpPr>
            <p:nvPr/>
          </p:nvGrpSpPr>
          <p:grpSpPr bwMode="auto">
            <a:xfrm>
              <a:off x="1056" y="672"/>
              <a:ext cx="3912" cy="466"/>
              <a:chOff x="1056" y="2942"/>
              <a:chExt cx="3912" cy="466"/>
            </a:xfrm>
          </p:grpSpPr>
          <p:sp>
            <p:nvSpPr>
              <p:cNvPr id="70712" name="Rectangle 5"/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/>
                  <a:t>DSAP</a:t>
                </a:r>
              </a:p>
            </p:txBody>
          </p:sp>
          <p:sp>
            <p:nvSpPr>
              <p:cNvPr id="70713" name="Rectangle 6"/>
              <p:cNvSpPr>
                <a:spLocks noChangeArrowheads="1"/>
              </p:cNvSpPr>
              <p:nvPr/>
            </p:nvSpPr>
            <p:spPr bwMode="auto">
              <a:xfrm>
                <a:off x="1680" y="3168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/>
                  <a:t>SSAP</a:t>
                </a:r>
              </a:p>
            </p:txBody>
          </p:sp>
          <p:sp>
            <p:nvSpPr>
              <p:cNvPr id="70714" name="Rectangle 7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/>
                  <a:t>AC</a:t>
                </a:r>
              </a:p>
            </p:txBody>
          </p:sp>
          <p:sp>
            <p:nvSpPr>
              <p:cNvPr id="70715" name="Rectangle 8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18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/>
                  <a:t>DATA</a:t>
                </a:r>
              </a:p>
            </p:txBody>
          </p:sp>
          <p:sp>
            <p:nvSpPr>
              <p:cNvPr id="70716" name="Text Box 9"/>
              <p:cNvSpPr txBox="1">
                <a:spLocks noChangeArrowheads="1"/>
              </p:cNvSpPr>
              <p:nvPr/>
            </p:nvSpPr>
            <p:spPr bwMode="auto">
              <a:xfrm>
                <a:off x="1324" y="2942"/>
                <a:ext cx="36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1       1        1/2               N     </a:t>
                </a:r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</p:grpSp>
        <p:sp>
          <p:nvSpPr>
            <p:cNvPr id="70690" name="Rectangle 10"/>
            <p:cNvSpPr>
              <a:spLocks noChangeArrowheads="1"/>
            </p:cNvSpPr>
            <p:nvPr/>
          </p:nvSpPr>
          <p:spPr bwMode="auto">
            <a:xfrm>
              <a:off x="1440" y="1392"/>
              <a:ext cx="115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Ns</a:t>
              </a:r>
            </a:p>
          </p:txBody>
        </p:sp>
        <p:sp>
          <p:nvSpPr>
            <p:cNvPr id="70691" name="Rectangle 11"/>
            <p:cNvSpPr>
              <a:spLocks noChangeArrowheads="1"/>
            </p:cNvSpPr>
            <p:nvPr/>
          </p:nvSpPr>
          <p:spPr bwMode="auto">
            <a:xfrm>
              <a:off x="1296" y="15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</a:t>
              </a:r>
            </a:p>
          </p:txBody>
        </p:sp>
        <p:sp>
          <p:nvSpPr>
            <p:cNvPr id="70692" name="Rectangle 12"/>
            <p:cNvSpPr>
              <a:spLocks noChangeArrowheads="1"/>
            </p:cNvSpPr>
            <p:nvPr/>
          </p:nvSpPr>
          <p:spPr bwMode="auto">
            <a:xfrm>
              <a:off x="1440" y="15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0</a:t>
              </a:r>
            </a:p>
          </p:txBody>
        </p:sp>
        <p:sp>
          <p:nvSpPr>
            <p:cNvPr id="70693" name="Rectangle 13"/>
            <p:cNvSpPr>
              <a:spLocks noChangeArrowheads="1"/>
            </p:cNvSpPr>
            <p:nvPr/>
          </p:nvSpPr>
          <p:spPr bwMode="auto">
            <a:xfrm>
              <a:off x="1584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S</a:t>
              </a:r>
            </a:p>
          </p:txBody>
        </p:sp>
        <p:sp>
          <p:nvSpPr>
            <p:cNvPr id="70694" name="Rectangle 14"/>
            <p:cNvSpPr>
              <a:spLocks noChangeArrowheads="1"/>
            </p:cNvSpPr>
            <p:nvPr/>
          </p:nvSpPr>
          <p:spPr bwMode="auto">
            <a:xfrm>
              <a:off x="1872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0</a:t>
              </a:r>
            </a:p>
          </p:txBody>
        </p:sp>
        <p:sp>
          <p:nvSpPr>
            <p:cNvPr id="70695" name="Rectangle 15"/>
            <p:cNvSpPr>
              <a:spLocks noChangeArrowheads="1"/>
            </p:cNvSpPr>
            <p:nvPr/>
          </p:nvSpPr>
          <p:spPr bwMode="auto">
            <a:xfrm>
              <a:off x="2448" y="15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0</a:t>
              </a:r>
            </a:p>
          </p:txBody>
        </p:sp>
        <p:sp>
          <p:nvSpPr>
            <p:cNvPr id="70696" name="Rectangle 16"/>
            <p:cNvSpPr>
              <a:spLocks noChangeArrowheads="1"/>
            </p:cNvSpPr>
            <p:nvPr/>
          </p:nvSpPr>
          <p:spPr bwMode="auto">
            <a:xfrm>
              <a:off x="2160" y="15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0</a:t>
              </a:r>
            </a:p>
          </p:txBody>
        </p:sp>
        <p:sp>
          <p:nvSpPr>
            <p:cNvPr id="70697" name="Rectangle 17"/>
            <p:cNvSpPr>
              <a:spLocks noChangeArrowheads="1"/>
            </p:cNvSpPr>
            <p:nvPr/>
          </p:nvSpPr>
          <p:spPr bwMode="auto">
            <a:xfrm>
              <a:off x="2304" y="15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0</a:t>
              </a:r>
            </a:p>
          </p:txBody>
        </p:sp>
        <p:sp>
          <p:nvSpPr>
            <p:cNvPr id="70698" name="Rectangle 18"/>
            <p:cNvSpPr>
              <a:spLocks noChangeArrowheads="1"/>
            </p:cNvSpPr>
            <p:nvPr/>
          </p:nvSpPr>
          <p:spPr bwMode="auto">
            <a:xfrm>
              <a:off x="2592" y="158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P/F</a:t>
              </a:r>
            </a:p>
          </p:txBody>
        </p:sp>
        <p:sp>
          <p:nvSpPr>
            <p:cNvPr id="70699" name="Rectangle 19"/>
            <p:cNvSpPr>
              <a:spLocks noChangeArrowheads="1"/>
            </p:cNvSpPr>
            <p:nvPr/>
          </p:nvSpPr>
          <p:spPr bwMode="auto">
            <a:xfrm>
              <a:off x="2880" y="1584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Nr</a:t>
              </a:r>
            </a:p>
          </p:txBody>
        </p:sp>
        <p:sp>
          <p:nvSpPr>
            <p:cNvPr id="70700" name="Rectangle 20"/>
            <p:cNvSpPr>
              <a:spLocks noChangeArrowheads="1"/>
            </p:cNvSpPr>
            <p:nvPr/>
          </p:nvSpPr>
          <p:spPr bwMode="auto">
            <a:xfrm>
              <a:off x="1296" y="177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</a:t>
              </a:r>
            </a:p>
          </p:txBody>
        </p:sp>
        <p:sp>
          <p:nvSpPr>
            <p:cNvPr id="70701" name="Rectangle 21"/>
            <p:cNvSpPr>
              <a:spLocks noChangeArrowheads="1"/>
            </p:cNvSpPr>
            <p:nvPr/>
          </p:nvSpPr>
          <p:spPr bwMode="auto">
            <a:xfrm>
              <a:off x="1440" y="177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</a:t>
              </a:r>
            </a:p>
          </p:txBody>
        </p:sp>
        <p:sp>
          <p:nvSpPr>
            <p:cNvPr id="70702" name="Rectangle 22"/>
            <p:cNvSpPr>
              <a:spLocks noChangeArrowheads="1"/>
            </p:cNvSpPr>
            <p:nvPr/>
          </p:nvSpPr>
          <p:spPr bwMode="auto">
            <a:xfrm>
              <a:off x="1584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M1</a:t>
              </a:r>
            </a:p>
          </p:txBody>
        </p:sp>
        <p:sp>
          <p:nvSpPr>
            <p:cNvPr id="70703" name="Rectangle 23"/>
            <p:cNvSpPr>
              <a:spLocks noChangeArrowheads="1"/>
            </p:cNvSpPr>
            <p:nvPr/>
          </p:nvSpPr>
          <p:spPr bwMode="auto">
            <a:xfrm>
              <a:off x="2160" y="177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M2</a:t>
              </a:r>
            </a:p>
          </p:txBody>
        </p:sp>
        <p:sp>
          <p:nvSpPr>
            <p:cNvPr id="70704" name="Rectangle 24"/>
            <p:cNvSpPr>
              <a:spLocks noChangeArrowheads="1"/>
            </p:cNvSpPr>
            <p:nvPr/>
          </p:nvSpPr>
          <p:spPr bwMode="auto">
            <a:xfrm>
              <a:off x="1296" y="1392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0</a:t>
              </a:r>
            </a:p>
          </p:txBody>
        </p:sp>
        <p:sp>
          <p:nvSpPr>
            <p:cNvPr id="70705" name="Rectangle 25"/>
            <p:cNvSpPr>
              <a:spLocks noChangeArrowheads="1"/>
            </p:cNvSpPr>
            <p:nvPr/>
          </p:nvSpPr>
          <p:spPr bwMode="auto">
            <a:xfrm>
              <a:off x="2592" y="139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P/F</a:t>
              </a:r>
            </a:p>
          </p:txBody>
        </p:sp>
        <p:sp>
          <p:nvSpPr>
            <p:cNvPr id="70706" name="Rectangle 26"/>
            <p:cNvSpPr>
              <a:spLocks noChangeArrowheads="1"/>
            </p:cNvSpPr>
            <p:nvPr/>
          </p:nvSpPr>
          <p:spPr bwMode="auto">
            <a:xfrm>
              <a:off x="2880" y="139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Nr</a:t>
              </a:r>
            </a:p>
          </p:txBody>
        </p:sp>
        <p:sp>
          <p:nvSpPr>
            <p:cNvPr id="70707" name="Rectangle 27"/>
            <p:cNvSpPr>
              <a:spLocks noChangeArrowheads="1"/>
            </p:cNvSpPr>
            <p:nvPr/>
          </p:nvSpPr>
          <p:spPr bwMode="auto">
            <a:xfrm>
              <a:off x="1872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P/F</a:t>
              </a:r>
            </a:p>
          </p:txBody>
        </p:sp>
        <p:sp>
          <p:nvSpPr>
            <p:cNvPr id="70708" name="Text Box 28"/>
            <p:cNvSpPr txBox="1">
              <a:spLocks noChangeArrowheads="1"/>
            </p:cNvSpPr>
            <p:nvPr/>
          </p:nvSpPr>
          <p:spPr bwMode="auto">
            <a:xfrm>
              <a:off x="1272" y="1200"/>
              <a:ext cx="3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1 1 1 1  1  1 1 1  1  1 1 1 1 1 1 1  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（位）</a:t>
              </a:r>
            </a:p>
          </p:txBody>
        </p:sp>
        <p:sp>
          <p:nvSpPr>
            <p:cNvPr id="70709" name="Line 29"/>
            <p:cNvSpPr>
              <a:spLocks noChangeShapeType="1"/>
            </p:cNvSpPr>
            <p:nvPr/>
          </p:nvSpPr>
          <p:spPr bwMode="auto">
            <a:xfrm flipH="1">
              <a:off x="1296" y="1104"/>
              <a:ext cx="100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0" name="Line 30"/>
            <p:cNvSpPr>
              <a:spLocks noChangeShapeType="1"/>
            </p:cNvSpPr>
            <p:nvPr/>
          </p:nvSpPr>
          <p:spPr bwMode="auto">
            <a:xfrm>
              <a:off x="3120" y="1152"/>
              <a:ext cx="768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1" name="Text Box 31"/>
            <p:cNvSpPr txBox="1">
              <a:spLocks noChangeArrowheads="1"/>
            </p:cNvSpPr>
            <p:nvPr/>
          </p:nvSpPr>
          <p:spPr bwMode="auto">
            <a:xfrm>
              <a:off x="108" y="1200"/>
              <a:ext cx="113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800" b="1" dirty="0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访问控制字段</a:t>
              </a:r>
            </a:p>
            <a:p>
              <a:pPr eaLnBrk="0" hangingPunct="0"/>
              <a:r>
                <a:rPr lang="zh-CN" altLang="en-US" sz="1800" b="1" dirty="0">
                  <a:latin typeface="楷体" pitchFamily="18" charset="-122"/>
                  <a:ea typeface="楷体" pitchFamily="18" charset="-122"/>
                </a:rPr>
                <a:t>信 息 帧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AC</a:t>
              </a:r>
              <a:r>
                <a:rPr lang="zh-CN" altLang="en-US" sz="1800" b="1" dirty="0">
                  <a:latin typeface="楷体" pitchFamily="18" charset="-122"/>
                  <a:ea typeface="楷体" pitchFamily="18" charset="-122"/>
                </a:rPr>
                <a:t>：</a:t>
              </a:r>
            </a:p>
            <a:p>
              <a:pPr eaLnBrk="0" hangingPunct="0"/>
              <a:r>
                <a:rPr lang="zh-CN" altLang="en-US" sz="1800" b="1" dirty="0">
                  <a:latin typeface="楷体" pitchFamily="18" charset="-122"/>
                  <a:ea typeface="楷体" pitchFamily="18" charset="-122"/>
                </a:rPr>
                <a:t>监 控 帧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AC</a:t>
              </a:r>
              <a:r>
                <a:rPr lang="zh-CN" altLang="en-US" sz="1800" b="1" dirty="0">
                  <a:latin typeface="楷体" pitchFamily="18" charset="-122"/>
                  <a:ea typeface="楷体" pitchFamily="18" charset="-122"/>
                </a:rPr>
                <a:t>：</a:t>
              </a:r>
            </a:p>
            <a:p>
              <a:pPr eaLnBrk="0" hangingPunct="0"/>
              <a:r>
                <a:rPr lang="zh-CN" altLang="en-US" sz="1800" b="1" dirty="0">
                  <a:latin typeface="楷体" pitchFamily="18" charset="-122"/>
                  <a:ea typeface="楷体" pitchFamily="18" charset="-122"/>
                </a:rPr>
                <a:t>无编号帧 </a:t>
              </a:r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AC</a:t>
              </a:r>
              <a:r>
                <a:rPr lang="zh-CN" altLang="en-US" sz="1800" b="1" dirty="0">
                  <a:latin typeface="楷体" pitchFamily="18" charset="-122"/>
                  <a:ea typeface="楷体" pitchFamily="18" charset="-122"/>
                </a:rPr>
                <a:t>：</a:t>
              </a:r>
            </a:p>
          </p:txBody>
        </p:sp>
      </p:grpSp>
      <p:grpSp>
        <p:nvGrpSpPr>
          <p:cNvPr id="70660" name="Group 32"/>
          <p:cNvGrpSpPr>
            <a:grpSpLocks/>
          </p:cNvGrpSpPr>
          <p:nvPr/>
        </p:nvGrpSpPr>
        <p:grpSpPr bwMode="auto">
          <a:xfrm>
            <a:off x="1752600" y="5029200"/>
            <a:ext cx="5529263" cy="1295400"/>
            <a:chOff x="1104" y="3168"/>
            <a:chExt cx="3483" cy="816"/>
          </a:xfrm>
        </p:grpSpPr>
        <p:sp>
          <p:nvSpPr>
            <p:cNvPr id="70665" name="Text Box 33"/>
            <p:cNvSpPr txBox="1">
              <a:spLocks noChangeArrowheads="1"/>
            </p:cNvSpPr>
            <p:nvPr/>
          </p:nvSpPr>
          <p:spPr bwMode="auto">
            <a:xfrm>
              <a:off x="1388" y="3728"/>
              <a:ext cx="9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LLC</a:t>
              </a:r>
              <a:r>
                <a:rPr lang="zh-CN" altLang="zh-CN" sz="2000" b="1"/>
                <a:t>层</a:t>
              </a:r>
              <a:endParaRPr lang="zh-CN" altLang="en-US" sz="2000" b="1"/>
            </a:p>
          </p:txBody>
        </p:sp>
        <p:sp>
          <p:nvSpPr>
            <p:cNvPr id="70666" name="Line 34"/>
            <p:cNvSpPr>
              <a:spLocks noChangeShapeType="1"/>
            </p:cNvSpPr>
            <p:nvPr/>
          </p:nvSpPr>
          <p:spPr bwMode="auto">
            <a:xfrm flipH="1" flipV="1">
              <a:off x="1436" y="339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Text Box 35"/>
            <p:cNvSpPr txBox="1">
              <a:spLocks noChangeArrowheads="1"/>
            </p:cNvSpPr>
            <p:nvPr/>
          </p:nvSpPr>
          <p:spPr bwMode="auto">
            <a:xfrm>
              <a:off x="1104" y="3168"/>
              <a:ext cx="5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实体</a:t>
              </a:r>
              <a:r>
                <a:rPr lang="en-US" altLang="zh-CN" sz="1800" b="1"/>
                <a:t>11</a:t>
              </a:r>
            </a:p>
          </p:txBody>
        </p:sp>
        <p:sp>
          <p:nvSpPr>
            <p:cNvPr id="70668" name="Oval 36"/>
            <p:cNvSpPr>
              <a:spLocks noChangeArrowheads="1"/>
            </p:cNvSpPr>
            <p:nvPr/>
          </p:nvSpPr>
          <p:spPr bwMode="auto">
            <a:xfrm>
              <a:off x="1532" y="36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9" name="Oval 37"/>
            <p:cNvSpPr>
              <a:spLocks noChangeArrowheads="1"/>
            </p:cNvSpPr>
            <p:nvPr/>
          </p:nvSpPr>
          <p:spPr bwMode="auto">
            <a:xfrm>
              <a:off x="1820" y="36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Oval 38"/>
            <p:cNvSpPr>
              <a:spLocks noChangeArrowheads="1"/>
            </p:cNvSpPr>
            <p:nvPr/>
          </p:nvSpPr>
          <p:spPr bwMode="auto">
            <a:xfrm>
              <a:off x="2108" y="36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Line 39"/>
            <p:cNvSpPr>
              <a:spLocks noChangeShapeType="1"/>
            </p:cNvSpPr>
            <p:nvPr/>
          </p:nvSpPr>
          <p:spPr bwMode="auto">
            <a:xfrm flipH="1" flipV="1">
              <a:off x="1820" y="3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2" name="Line 40"/>
            <p:cNvSpPr>
              <a:spLocks noChangeShapeType="1"/>
            </p:cNvSpPr>
            <p:nvPr/>
          </p:nvSpPr>
          <p:spPr bwMode="auto">
            <a:xfrm flipV="1">
              <a:off x="2108" y="339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Text Box 41"/>
            <p:cNvSpPr txBox="1">
              <a:spLocks noChangeArrowheads="1"/>
            </p:cNvSpPr>
            <p:nvPr/>
          </p:nvSpPr>
          <p:spPr bwMode="auto">
            <a:xfrm>
              <a:off x="1584" y="3168"/>
              <a:ext cx="5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实体</a:t>
              </a:r>
              <a:r>
                <a:rPr lang="en-US" altLang="zh-CN" sz="1800" b="1"/>
                <a:t>12</a:t>
              </a:r>
            </a:p>
          </p:txBody>
        </p:sp>
        <p:sp>
          <p:nvSpPr>
            <p:cNvPr id="70674" name="Text Box 42"/>
            <p:cNvSpPr txBox="1">
              <a:spLocks noChangeArrowheads="1"/>
            </p:cNvSpPr>
            <p:nvPr/>
          </p:nvSpPr>
          <p:spPr bwMode="auto">
            <a:xfrm>
              <a:off x="2112" y="3168"/>
              <a:ext cx="5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实体</a:t>
              </a:r>
              <a:r>
                <a:rPr lang="en-US" altLang="zh-CN" sz="1800" b="1"/>
                <a:t>1n</a:t>
              </a:r>
            </a:p>
          </p:txBody>
        </p:sp>
        <p:sp>
          <p:nvSpPr>
            <p:cNvPr id="70675" name="Text Box 43"/>
            <p:cNvSpPr txBox="1">
              <a:spLocks noChangeArrowheads="1"/>
            </p:cNvSpPr>
            <p:nvPr/>
          </p:nvSpPr>
          <p:spPr bwMode="auto">
            <a:xfrm>
              <a:off x="2204" y="3513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SAP</a:t>
              </a:r>
            </a:p>
          </p:txBody>
        </p:sp>
        <p:sp>
          <p:nvSpPr>
            <p:cNvPr id="70676" name="Text Box 44"/>
            <p:cNvSpPr txBox="1">
              <a:spLocks noChangeArrowheads="1"/>
            </p:cNvSpPr>
            <p:nvPr/>
          </p:nvSpPr>
          <p:spPr bwMode="auto">
            <a:xfrm>
              <a:off x="3308" y="3728"/>
              <a:ext cx="9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LLC</a:t>
              </a:r>
              <a:r>
                <a:rPr lang="zh-CN" altLang="zh-CN" sz="2000" b="1"/>
                <a:t>层</a:t>
              </a:r>
              <a:endParaRPr lang="zh-CN" altLang="en-US" sz="2000" b="1"/>
            </a:p>
          </p:txBody>
        </p:sp>
        <p:sp>
          <p:nvSpPr>
            <p:cNvPr id="70677" name="Line 45"/>
            <p:cNvSpPr>
              <a:spLocks noChangeShapeType="1"/>
            </p:cNvSpPr>
            <p:nvPr/>
          </p:nvSpPr>
          <p:spPr bwMode="auto">
            <a:xfrm flipH="1" flipV="1">
              <a:off x="3356" y="339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Text Box 46"/>
            <p:cNvSpPr txBox="1">
              <a:spLocks noChangeArrowheads="1"/>
            </p:cNvSpPr>
            <p:nvPr/>
          </p:nvSpPr>
          <p:spPr bwMode="auto">
            <a:xfrm>
              <a:off x="3024" y="3168"/>
              <a:ext cx="5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实体</a:t>
              </a:r>
              <a:r>
                <a:rPr lang="en-US" altLang="zh-CN" sz="1800" b="1"/>
                <a:t>21</a:t>
              </a:r>
            </a:p>
          </p:txBody>
        </p:sp>
        <p:sp>
          <p:nvSpPr>
            <p:cNvPr id="70679" name="Oval 47"/>
            <p:cNvSpPr>
              <a:spLocks noChangeArrowheads="1"/>
            </p:cNvSpPr>
            <p:nvPr/>
          </p:nvSpPr>
          <p:spPr bwMode="auto">
            <a:xfrm>
              <a:off x="3452" y="36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0" name="Oval 48"/>
            <p:cNvSpPr>
              <a:spLocks noChangeArrowheads="1"/>
            </p:cNvSpPr>
            <p:nvPr/>
          </p:nvSpPr>
          <p:spPr bwMode="auto">
            <a:xfrm>
              <a:off x="3740" y="36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1" name="Oval 49"/>
            <p:cNvSpPr>
              <a:spLocks noChangeArrowheads="1"/>
            </p:cNvSpPr>
            <p:nvPr/>
          </p:nvSpPr>
          <p:spPr bwMode="auto">
            <a:xfrm>
              <a:off x="4028" y="36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2" name="Line 50"/>
            <p:cNvSpPr>
              <a:spLocks noChangeShapeType="1"/>
            </p:cNvSpPr>
            <p:nvPr/>
          </p:nvSpPr>
          <p:spPr bwMode="auto">
            <a:xfrm flipH="1" flipV="1">
              <a:off x="3740" y="3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3" name="Line 51"/>
            <p:cNvSpPr>
              <a:spLocks noChangeShapeType="1"/>
            </p:cNvSpPr>
            <p:nvPr/>
          </p:nvSpPr>
          <p:spPr bwMode="auto">
            <a:xfrm flipV="1">
              <a:off x="4028" y="339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Text Box 52"/>
            <p:cNvSpPr txBox="1">
              <a:spLocks noChangeArrowheads="1"/>
            </p:cNvSpPr>
            <p:nvPr/>
          </p:nvSpPr>
          <p:spPr bwMode="auto">
            <a:xfrm>
              <a:off x="3504" y="3168"/>
              <a:ext cx="5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实体</a:t>
              </a:r>
              <a:r>
                <a:rPr lang="en-US" altLang="zh-CN" sz="1800" b="1"/>
                <a:t>22</a:t>
              </a:r>
            </a:p>
          </p:txBody>
        </p:sp>
        <p:sp>
          <p:nvSpPr>
            <p:cNvPr id="70685" name="Text Box 53"/>
            <p:cNvSpPr txBox="1">
              <a:spLocks noChangeArrowheads="1"/>
            </p:cNvSpPr>
            <p:nvPr/>
          </p:nvSpPr>
          <p:spPr bwMode="auto">
            <a:xfrm>
              <a:off x="4032" y="3168"/>
              <a:ext cx="5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实体</a:t>
              </a:r>
              <a:r>
                <a:rPr lang="en-US" altLang="zh-CN" sz="1800" b="1"/>
                <a:t>2n</a:t>
              </a:r>
            </a:p>
          </p:txBody>
        </p:sp>
        <p:sp>
          <p:nvSpPr>
            <p:cNvPr id="70686" name="Text Box 54"/>
            <p:cNvSpPr txBox="1">
              <a:spLocks noChangeArrowheads="1"/>
            </p:cNvSpPr>
            <p:nvPr/>
          </p:nvSpPr>
          <p:spPr bwMode="auto">
            <a:xfrm>
              <a:off x="4124" y="3513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SAP</a:t>
              </a:r>
            </a:p>
          </p:txBody>
        </p:sp>
        <p:sp>
          <p:nvSpPr>
            <p:cNvPr id="70687" name="Line 55"/>
            <p:cNvSpPr>
              <a:spLocks noChangeShapeType="1"/>
            </p:cNvSpPr>
            <p:nvPr/>
          </p:nvSpPr>
          <p:spPr bwMode="auto">
            <a:xfrm>
              <a:off x="2451" y="3936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8" name="Text Box 56"/>
            <p:cNvSpPr txBox="1">
              <a:spLocks noChangeArrowheads="1"/>
            </p:cNvSpPr>
            <p:nvPr/>
          </p:nvSpPr>
          <p:spPr bwMode="auto">
            <a:xfrm>
              <a:off x="2489" y="3744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LLC—PDU</a:t>
              </a:r>
            </a:p>
          </p:txBody>
        </p:sp>
      </p:grpSp>
      <p:sp>
        <p:nvSpPr>
          <p:cNvPr id="70661" name="Text Box 57"/>
          <p:cNvSpPr txBox="1">
            <a:spLocks noChangeArrowheads="1"/>
          </p:cNvSpPr>
          <p:nvPr/>
        </p:nvSpPr>
        <p:spPr bwMode="auto">
          <a:xfrm>
            <a:off x="136525" y="836613"/>
            <a:ext cx="6624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b="1">
                <a:latin typeface="宋体" pitchFamily="2" charset="-122"/>
              </a:rPr>
              <a:t>定义</a:t>
            </a:r>
            <a:r>
              <a:rPr lang="en-US" altLang="zh-CN" b="1">
                <a:latin typeface="宋体" pitchFamily="2" charset="-122"/>
              </a:rPr>
              <a:t>LLC</a:t>
            </a:r>
            <a:r>
              <a:rPr lang="zh-CN" altLang="en-US" b="1">
                <a:latin typeface="宋体" pitchFamily="2" charset="-122"/>
              </a:rPr>
              <a:t>实体之间交换的帧格式（类</a:t>
            </a:r>
            <a:r>
              <a:rPr lang="en-US" altLang="zh-CN" b="1">
                <a:latin typeface="宋体" pitchFamily="2" charset="-122"/>
              </a:rPr>
              <a:t>HDLC</a:t>
            </a:r>
            <a:r>
              <a:rPr lang="zh-CN" altLang="en-US" b="1">
                <a:latin typeface="宋体" pitchFamily="2" charset="-122"/>
              </a:rPr>
              <a:t>）。</a:t>
            </a:r>
          </a:p>
        </p:txBody>
      </p:sp>
      <p:sp>
        <p:nvSpPr>
          <p:cNvPr id="1215546" name="Rectangle 58"/>
          <p:cNvSpPr>
            <a:spLocks noChangeArrowheads="1"/>
          </p:cNvSpPr>
          <p:nvPr/>
        </p:nvSpPr>
        <p:spPr bwMode="auto">
          <a:xfrm>
            <a:off x="228600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63" name="Text Box 59"/>
          <p:cNvSpPr txBox="1">
            <a:spLocks noChangeArrowheads="1"/>
          </p:cNvSpPr>
          <p:nvPr/>
        </p:nvSpPr>
        <p:spPr bwMode="auto">
          <a:xfrm>
            <a:off x="131763" y="115888"/>
            <a:ext cx="4021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LLC/LLC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对等协议规程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0664" name="Text Box 60"/>
          <p:cNvSpPr txBox="1">
            <a:spLocks noChangeArrowheads="1"/>
          </p:cNvSpPr>
          <p:nvPr/>
        </p:nvSpPr>
        <p:spPr bwMode="auto">
          <a:xfrm>
            <a:off x="85471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953000" y="2924175"/>
            <a:ext cx="3902075" cy="1441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其中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：</a:t>
            </a:r>
          </a:p>
          <a:p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   </a:t>
            </a:r>
            <a:r>
              <a:rPr lang="en-US" altLang="zh-CN" sz="2000" b="1">
                <a:latin typeface="宋体" pitchFamily="2" charset="-122"/>
              </a:rPr>
              <a:t>LA/RA</a:t>
            </a:r>
            <a:r>
              <a:rPr lang="en-US" altLang="zh-CN" sz="2000" b="1"/>
              <a:t>—</a:t>
            </a:r>
            <a:r>
              <a:rPr lang="zh-CN" altLang="en-US" sz="2000" b="1">
                <a:latin typeface="宋体" pitchFamily="2" charset="-122"/>
              </a:rPr>
              <a:t>本地</a:t>
            </a:r>
            <a:r>
              <a:rPr lang="en-US" altLang="zh-CN" sz="2000" b="1">
                <a:latin typeface="宋体" pitchFamily="2" charset="-122"/>
              </a:rPr>
              <a:t>/</a:t>
            </a:r>
            <a:r>
              <a:rPr lang="zh-CN" altLang="en-US" sz="2000" b="1">
                <a:latin typeface="宋体" pitchFamily="2" charset="-122"/>
              </a:rPr>
              <a:t>远程地址，</a:t>
            </a:r>
          </a:p>
          <a:p>
            <a:r>
              <a:rPr lang="zh-CN" altLang="en-US" sz="2000" b="1">
                <a:latin typeface="宋体" pitchFamily="2" charset="-122"/>
              </a:rPr>
              <a:t>   </a:t>
            </a:r>
            <a:r>
              <a:rPr lang="en-US" altLang="zh-CN" sz="2000" b="1">
                <a:latin typeface="宋体" pitchFamily="2" charset="-122"/>
              </a:rPr>
              <a:t>LS</a:t>
            </a:r>
            <a:r>
              <a:rPr lang="en-US" altLang="zh-CN" sz="2000" b="1"/>
              <a:t>—</a:t>
            </a:r>
            <a:r>
              <a:rPr lang="zh-CN" altLang="en-US" sz="2000" b="1">
                <a:latin typeface="宋体" pitchFamily="2" charset="-122"/>
              </a:rPr>
              <a:t>被传输的</a:t>
            </a:r>
            <a:r>
              <a:rPr lang="en-US" altLang="zh-CN" sz="2000" b="1">
                <a:latin typeface="宋体" pitchFamily="2" charset="-122"/>
              </a:rPr>
              <a:t>LSDU</a:t>
            </a:r>
            <a:r>
              <a:rPr lang="zh-CN" altLang="en-US" sz="2000" b="1">
                <a:latin typeface="宋体" pitchFamily="2" charset="-122"/>
              </a:rPr>
              <a:t>，</a:t>
            </a:r>
          </a:p>
          <a:p>
            <a:r>
              <a:rPr lang="zh-CN" altLang="en-US" sz="2000" b="1">
                <a:latin typeface="宋体" pitchFamily="2" charset="-122"/>
              </a:rPr>
              <a:t>   </a:t>
            </a:r>
            <a:r>
              <a:rPr lang="en-US" altLang="zh-CN" sz="2000" b="1">
                <a:latin typeface="宋体" pitchFamily="2" charset="-122"/>
              </a:rPr>
              <a:t>SC</a:t>
            </a:r>
            <a:r>
              <a:rPr lang="en-US" altLang="zh-CN" sz="2000" b="1"/>
              <a:t>—</a:t>
            </a:r>
            <a:r>
              <a:rPr lang="zh-CN" altLang="en-US" sz="2000" b="1">
                <a:latin typeface="宋体" pitchFamily="2" charset="-122"/>
              </a:rPr>
              <a:t>控制信息（如优先级）。</a:t>
            </a:r>
            <a:endParaRPr lang="zh-CN" altLang="en-US" b="1">
              <a:latin typeface="宋体" pitchFamily="2" charset="-122"/>
            </a:endParaRP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990600" y="4508500"/>
            <a:ext cx="7150100" cy="2362200"/>
            <a:chOff x="624" y="2688"/>
            <a:chExt cx="4504" cy="1488"/>
          </a:xfrm>
        </p:grpSpPr>
        <p:grpSp>
          <p:nvGrpSpPr>
            <p:cNvPr id="71688" name="Group 4"/>
            <p:cNvGrpSpPr>
              <a:grpSpLocks/>
            </p:cNvGrpSpPr>
            <p:nvPr/>
          </p:nvGrpSpPr>
          <p:grpSpPr bwMode="auto">
            <a:xfrm>
              <a:off x="624" y="2688"/>
              <a:ext cx="4504" cy="1344"/>
              <a:chOff x="624" y="2688"/>
              <a:chExt cx="4504" cy="1344"/>
            </a:xfrm>
          </p:grpSpPr>
          <p:sp>
            <p:nvSpPr>
              <p:cNvPr id="71693" name="Text Box 5"/>
              <p:cNvSpPr txBox="1">
                <a:spLocks noChangeArrowheads="1"/>
              </p:cNvSpPr>
              <p:nvPr/>
            </p:nvSpPr>
            <p:spPr bwMode="auto">
              <a:xfrm>
                <a:off x="1152" y="2688"/>
                <a:ext cx="1354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000" b="1"/>
                  <a:t>高层</a:t>
                </a:r>
              </a:p>
            </p:txBody>
          </p:sp>
          <p:sp>
            <p:nvSpPr>
              <p:cNvPr id="71694" name="Text Box 6"/>
              <p:cNvSpPr txBox="1">
                <a:spLocks noChangeArrowheads="1"/>
              </p:cNvSpPr>
              <p:nvPr/>
            </p:nvSpPr>
            <p:spPr bwMode="auto">
              <a:xfrm>
                <a:off x="1162" y="3200"/>
                <a:ext cx="1354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b="1"/>
                  <a:t>LLC</a:t>
                </a:r>
                <a:r>
                  <a:rPr lang="zh-CN" altLang="en-US" sz="2000" b="1"/>
                  <a:t>层</a:t>
                </a:r>
              </a:p>
            </p:txBody>
          </p:sp>
          <p:sp>
            <p:nvSpPr>
              <p:cNvPr id="71695" name="Line 7"/>
              <p:cNvSpPr>
                <a:spLocks noChangeShapeType="1"/>
              </p:cNvSpPr>
              <p:nvPr/>
            </p:nvSpPr>
            <p:spPr bwMode="auto">
              <a:xfrm>
                <a:off x="1824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6" name="Text Box 8"/>
              <p:cNvSpPr txBox="1">
                <a:spLocks noChangeArrowheads="1"/>
              </p:cNvSpPr>
              <p:nvPr/>
            </p:nvSpPr>
            <p:spPr bwMode="auto">
              <a:xfrm>
                <a:off x="1000" y="2985"/>
                <a:ext cx="7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L-data.req</a:t>
                </a:r>
              </a:p>
            </p:txBody>
          </p:sp>
          <p:sp>
            <p:nvSpPr>
              <p:cNvPr id="71697" name="Text Box 9"/>
              <p:cNvSpPr txBox="1">
                <a:spLocks noChangeArrowheads="1"/>
              </p:cNvSpPr>
              <p:nvPr/>
            </p:nvSpPr>
            <p:spPr bwMode="auto">
              <a:xfrm>
                <a:off x="1152" y="3776"/>
                <a:ext cx="1354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b="1"/>
                  <a:t>MAC</a:t>
                </a:r>
                <a:r>
                  <a:rPr lang="zh-CN" altLang="en-US" sz="2000" b="1"/>
                  <a:t>层</a:t>
                </a:r>
              </a:p>
            </p:txBody>
          </p:sp>
          <p:sp>
            <p:nvSpPr>
              <p:cNvPr id="71698" name="Text Box 10"/>
              <p:cNvSpPr txBox="1">
                <a:spLocks noChangeArrowheads="1"/>
              </p:cNvSpPr>
              <p:nvPr/>
            </p:nvSpPr>
            <p:spPr bwMode="auto">
              <a:xfrm>
                <a:off x="3612" y="2688"/>
                <a:ext cx="1354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000" b="1"/>
                  <a:t>高层</a:t>
                </a:r>
              </a:p>
            </p:txBody>
          </p:sp>
          <p:sp>
            <p:nvSpPr>
              <p:cNvPr id="71699" name="Text Box 11"/>
              <p:cNvSpPr txBox="1">
                <a:spLocks noChangeArrowheads="1"/>
              </p:cNvSpPr>
              <p:nvPr/>
            </p:nvSpPr>
            <p:spPr bwMode="auto">
              <a:xfrm>
                <a:off x="3622" y="3200"/>
                <a:ext cx="1354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b="1"/>
                  <a:t>LLC</a:t>
                </a:r>
                <a:r>
                  <a:rPr lang="zh-CN" altLang="en-US" sz="2000" b="1"/>
                  <a:t>层</a:t>
                </a:r>
              </a:p>
            </p:txBody>
          </p:sp>
          <p:sp>
            <p:nvSpPr>
              <p:cNvPr id="71700" name="Line 12"/>
              <p:cNvSpPr>
                <a:spLocks noChangeShapeType="1"/>
              </p:cNvSpPr>
              <p:nvPr/>
            </p:nvSpPr>
            <p:spPr bwMode="auto">
              <a:xfrm flipV="1">
                <a:off x="4224" y="29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1" name="Text Box 13"/>
              <p:cNvSpPr txBox="1">
                <a:spLocks noChangeArrowheads="1"/>
              </p:cNvSpPr>
              <p:nvPr/>
            </p:nvSpPr>
            <p:spPr bwMode="auto">
              <a:xfrm>
                <a:off x="4224" y="2985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L-data.ind</a:t>
                </a:r>
              </a:p>
            </p:txBody>
          </p:sp>
          <p:sp>
            <p:nvSpPr>
              <p:cNvPr id="71702" name="Text Box 14"/>
              <p:cNvSpPr txBox="1">
                <a:spLocks noChangeArrowheads="1"/>
              </p:cNvSpPr>
              <p:nvPr/>
            </p:nvSpPr>
            <p:spPr bwMode="auto">
              <a:xfrm>
                <a:off x="3612" y="3776"/>
                <a:ext cx="1354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000" b="1"/>
                  <a:t>MAC</a:t>
                </a:r>
                <a:r>
                  <a:rPr lang="zh-CN" altLang="en-US" sz="2000" b="1"/>
                  <a:t>层</a:t>
                </a:r>
              </a:p>
            </p:txBody>
          </p:sp>
          <p:sp>
            <p:nvSpPr>
              <p:cNvPr id="71703" name="Line 15"/>
              <p:cNvSpPr>
                <a:spLocks noChangeShapeType="1"/>
              </p:cNvSpPr>
              <p:nvPr/>
            </p:nvSpPr>
            <p:spPr bwMode="auto">
              <a:xfrm>
                <a:off x="1536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4" name="Line 16"/>
              <p:cNvSpPr>
                <a:spLocks noChangeShapeType="1"/>
              </p:cNvSpPr>
              <p:nvPr/>
            </p:nvSpPr>
            <p:spPr bwMode="auto">
              <a:xfrm>
                <a:off x="2064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5" name="Line 17"/>
              <p:cNvSpPr>
                <a:spLocks noChangeShapeType="1"/>
              </p:cNvSpPr>
              <p:nvPr/>
            </p:nvSpPr>
            <p:spPr bwMode="auto">
              <a:xfrm>
                <a:off x="4224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6" name="Text Box 18"/>
              <p:cNvSpPr txBox="1">
                <a:spLocks noChangeArrowheads="1"/>
              </p:cNvSpPr>
              <p:nvPr/>
            </p:nvSpPr>
            <p:spPr bwMode="auto">
              <a:xfrm>
                <a:off x="624" y="3504"/>
                <a:ext cx="9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Mac-data.req</a:t>
                </a:r>
              </a:p>
            </p:txBody>
          </p:sp>
          <p:sp>
            <p:nvSpPr>
              <p:cNvPr id="71707" name="Text Box 19"/>
              <p:cNvSpPr txBox="1">
                <a:spLocks noChangeArrowheads="1"/>
              </p:cNvSpPr>
              <p:nvPr/>
            </p:nvSpPr>
            <p:spPr bwMode="auto">
              <a:xfrm>
                <a:off x="2072" y="3552"/>
                <a:ext cx="9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Mac-data.cnf</a:t>
                </a:r>
              </a:p>
            </p:txBody>
          </p:sp>
          <p:sp>
            <p:nvSpPr>
              <p:cNvPr id="71708" name="Text Box 20"/>
              <p:cNvSpPr txBox="1">
                <a:spLocks noChangeArrowheads="1"/>
              </p:cNvSpPr>
              <p:nvPr/>
            </p:nvSpPr>
            <p:spPr bwMode="auto">
              <a:xfrm>
                <a:off x="4184" y="3552"/>
                <a:ext cx="9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Mac-data.ind</a:t>
                </a:r>
              </a:p>
            </p:txBody>
          </p:sp>
          <p:sp>
            <p:nvSpPr>
              <p:cNvPr id="71709" name="Line 21"/>
              <p:cNvSpPr>
                <a:spLocks noChangeShapeType="1"/>
              </p:cNvSpPr>
              <p:nvPr/>
            </p:nvSpPr>
            <p:spPr bwMode="auto">
              <a:xfrm>
                <a:off x="2640" y="34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0" name="Text Box 22"/>
              <p:cNvSpPr txBox="1">
                <a:spLocks noChangeArrowheads="1"/>
              </p:cNvSpPr>
              <p:nvPr/>
            </p:nvSpPr>
            <p:spPr bwMode="auto">
              <a:xfrm>
                <a:off x="2680" y="3177"/>
                <a:ext cx="7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LLC-PDU</a:t>
                </a:r>
              </a:p>
            </p:txBody>
          </p:sp>
          <p:sp>
            <p:nvSpPr>
              <p:cNvPr id="71711" name="Line 23"/>
              <p:cNvSpPr>
                <a:spLocks noChangeShapeType="1"/>
              </p:cNvSpPr>
              <p:nvPr/>
            </p:nvSpPr>
            <p:spPr bwMode="auto">
              <a:xfrm>
                <a:off x="2592" y="3888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689" name="Line 24"/>
            <p:cNvSpPr>
              <a:spLocks noChangeShapeType="1"/>
            </p:cNvSpPr>
            <p:nvPr/>
          </p:nvSpPr>
          <p:spPr bwMode="auto">
            <a:xfrm>
              <a:off x="3888" y="2928"/>
              <a:ext cx="0" cy="10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Line 25"/>
            <p:cNvSpPr>
              <a:spLocks noChangeShapeType="1"/>
            </p:cNvSpPr>
            <p:nvPr/>
          </p:nvSpPr>
          <p:spPr bwMode="auto">
            <a:xfrm flipH="1" flipV="1">
              <a:off x="2208" y="2928"/>
              <a:ext cx="0" cy="10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1" name="Line 26"/>
            <p:cNvSpPr>
              <a:spLocks noChangeShapeType="1"/>
            </p:cNvSpPr>
            <p:nvPr/>
          </p:nvSpPr>
          <p:spPr bwMode="auto">
            <a:xfrm flipH="1">
              <a:off x="2208" y="3984"/>
              <a:ext cx="16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2" name="Text Box 27"/>
            <p:cNvSpPr txBox="1">
              <a:spLocks noChangeArrowheads="1"/>
            </p:cNvSpPr>
            <p:nvPr/>
          </p:nvSpPr>
          <p:spPr bwMode="auto">
            <a:xfrm>
              <a:off x="2448" y="3945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L-data.req/ind</a:t>
              </a:r>
            </a:p>
          </p:txBody>
        </p:sp>
      </p:grpSp>
      <p:sp>
        <p:nvSpPr>
          <p:cNvPr id="71684" name="Text Box 28"/>
          <p:cNvSpPr txBox="1">
            <a:spLocks noChangeArrowheads="1"/>
          </p:cNvSpPr>
          <p:nvPr/>
        </p:nvSpPr>
        <p:spPr bwMode="auto">
          <a:xfrm>
            <a:off x="152400" y="760413"/>
            <a:ext cx="87788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类型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Type1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）：基本的面向无连接的服务。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数据传输之前，无需进行对等实体之间的连接；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数据传输时，</a:t>
            </a:r>
            <a:r>
              <a:rPr lang="en-US" altLang="zh-CN" b="1" dirty="0">
                <a:latin typeface="宋体" pitchFamily="2" charset="-122"/>
              </a:rPr>
              <a:t>LLC</a:t>
            </a:r>
            <a:r>
              <a:rPr lang="zh-CN" altLang="en-US" b="1" dirty="0">
                <a:latin typeface="宋体" pitchFamily="2" charset="-122"/>
              </a:rPr>
              <a:t>层不提供差错恢复、流量控制和排序功能；</a:t>
            </a:r>
            <a:endParaRPr lang="zh-CN" altLang="en-US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endParaRPr lang="zh-CN" altLang="en-US" sz="800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本类型服务适用于对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数据传输可靠性要求不高</a:t>
            </a:r>
            <a:r>
              <a:rPr lang="zh-CN" altLang="en-US" b="1" dirty="0">
                <a:latin typeface="宋体" pitchFamily="2" charset="-122"/>
              </a:rPr>
              <a:t>，或者可由高层采取措施保证数据传输可靠性的环境。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相关服务原语：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L-data.req(LA,RA,LS,SC)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L-data.ind(LA,RA,LS,SC)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zh-CN" altLang="en-US" dirty="0"/>
          </a:p>
        </p:txBody>
      </p:sp>
      <p:sp>
        <p:nvSpPr>
          <p:cNvPr id="1216541" name="Rectangle 29"/>
          <p:cNvSpPr>
            <a:spLocks noChangeArrowheads="1"/>
          </p:cNvSpPr>
          <p:nvPr/>
        </p:nvSpPr>
        <p:spPr bwMode="auto">
          <a:xfrm>
            <a:off x="228600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686" name="Text Box 30"/>
          <p:cNvSpPr txBox="1">
            <a:spLocks noChangeArrowheads="1"/>
          </p:cNvSpPr>
          <p:nvPr/>
        </p:nvSpPr>
        <p:spPr bwMode="auto">
          <a:xfrm>
            <a:off x="179388" y="92075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）  </a:t>
            </a:r>
            <a:r>
              <a:rPr lang="en-US" altLang="zh-CN" b="1">
                <a:latin typeface="宋体" pitchFamily="2" charset="-122"/>
              </a:rPr>
              <a:t>LLC/</a:t>
            </a:r>
            <a:r>
              <a:rPr lang="zh-CN" altLang="en-US" b="1">
                <a:latin typeface="宋体" pitchFamily="2" charset="-122"/>
              </a:rPr>
              <a:t>高层（网络层）接口服务规范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两类服务</a:t>
            </a:r>
            <a:endParaRPr lang="zh-CN" altLang="en-US"/>
          </a:p>
        </p:txBody>
      </p:sp>
      <p:sp>
        <p:nvSpPr>
          <p:cNvPr id="71687" name="Text Box 31"/>
          <p:cNvSpPr txBox="1">
            <a:spLocks noChangeArrowheads="1"/>
          </p:cNvSpPr>
          <p:nvPr/>
        </p:nvSpPr>
        <p:spPr bwMode="auto">
          <a:xfrm>
            <a:off x="85471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23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990600" y="4495800"/>
            <a:ext cx="7150100" cy="2133600"/>
            <a:chOff x="624" y="2688"/>
            <a:chExt cx="4504" cy="1344"/>
          </a:xfrm>
        </p:grpSpPr>
        <p:sp>
          <p:nvSpPr>
            <p:cNvPr id="72711" name="Text Box 3"/>
            <p:cNvSpPr txBox="1">
              <a:spLocks noChangeArrowheads="1"/>
            </p:cNvSpPr>
            <p:nvPr/>
          </p:nvSpPr>
          <p:spPr bwMode="auto">
            <a:xfrm>
              <a:off x="1152" y="2688"/>
              <a:ext cx="135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/>
                <a:t>高层</a:t>
              </a:r>
            </a:p>
          </p:txBody>
        </p:sp>
        <p:sp>
          <p:nvSpPr>
            <p:cNvPr id="72712" name="Text Box 4"/>
            <p:cNvSpPr txBox="1">
              <a:spLocks noChangeArrowheads="1"/>
            </p:cNvSpPr>
            <p:nvPr/>
          </p:nvSpPr>
          <p:spPr bwMode="auto">
            <a:xfrm>
              <a:off x="1162" y="3200"/>
              <a:ext cx="135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LLC</a:t>
              </a:r>
              <a:r>
                <a:rPr lang="zh-CN" altLang="en-US" sz="2000" b="1"/>
                <a:t>层</a:t>
              </a:r>
            </a:p>
          </p:txBody>
        </p:sp>
        <p:sp>
          <p:nvSpPr>
            <p:cNvPr id="72713" name="Line 5"/>
            <p:cNvSpPr>
              <a:spLocks noChangeShapeType="1"/>
            </p:cNvSpPr>
            <p:nvPr/>
          </p:nvSpPr>
          <p:spPr bwMode="auto">
            <a:xfrm>
              <a:off x="154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4" name="Text Box 6"/>
            <p:cNvSpPr txBox="1">
              <a:spLocks noChangeArrowheads="1"/>
            </p:cNvSpPr>
            <p:nvPr/>
          </p:nvSpPr>
          <p:spPr bwMode="auto">
            <a:xfrm>
              <a:off x="720" y="2985"/>
              <a:ext cx="7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L-xxxx.req</a:t>
              </a:r>
            </a:p>
          </p:txBody>
        </p:sp>
        <p:sp>
          <p:nvSpPr>
            <p:cNvPr id="72715" name="Text Box 7"/>
            <p:cNvSpPr txBox="1">
              <a:spLocks noChangeArrowheads="1"/>
            </p:cNvSpPr>
            <p:nvPr/>
          </p:nvSpPr>
          <p:spPr bwMode="auto">
            <a:xfrm>
              <a:off x="1152" y="3776"/>
              <a:ext cx="135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MAC</a:t>
              </a:r>
              <a:r>
                <a:rPr lang="zh-CN" altLang="en-US" sz="2000" b="1"/>
                <a:t>层</a:t>
              </a:r>
            </a:p>
          </p:txBody>
        </p:sp>
        <p:sp>
          <p:nvSpPr>
            <p:cNvPr id="72716" name="Text Box 8"/>
            <p:cNvSpPr txBox="1">
              <a:spLocks noChangeArrowheads="1"/>
            </p:cNvSpPr>
            <p:nvPr/>
          </p:nvSpPr>
          <p:spPr bwMode="auto">
            <a:xfrm>
              <a:off x="3612" y="2688"/>
              <a:ext cx="135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/>
                <a:t>高层</a:t>
              </a:r>
            </a:p>
          </p:txBody>
        </p:sp>
        <p:sp>
          <p:nvSpPr>
            <p:cNvPr id="72717" name="Text Box 9"/>
            <p:cNvSpPr txBox="1">
              <a:spLocks noChangeArrowheads="1"/>
            </p:cNvSpPr>
            <p:nvPr/>
          </p:nvSpPr>
          <p:spPr bwMode="auto">
            <a:xfrm>
              <a:off x="3622" y="3200"/>
              <a:ext cx="135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LLC</a:t>
              </a:r>
              <a:r>
                <a:rPr lang="zh-CN" altLang="en-US" sz="2000" b="1"/>
                <a:t>层</a:t>
              </a:r>
            </a:p>
          </p:txBody>
        </p:sp>
        <p:sp>
          <p:nvSpPr>
            <p:cNvPr id="72718" name="Line 10"/>
            <p:cNvSpPr>
              <a:spLocks noChangeShapeType="1"/>
            </p:cNvSpPr>
            <p:nvPr/>
          </p:nvSpPr>
          <p:spPr bwMode="auto">
            <a:xfrm flipV="1">
              <a:off x="422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9" name="Text Box 11"/>
            <p:cNvSpPr txBox="1">
              <a:spLocks noChangeArrowheads="1"/>
            </p:cNvSpPr>
            <p:nvPr/>
          </p:nvSpPr>
          <p:spPr bwMode="auto">
            <a:xfrm>
              <a:off x="4224" y="2985"/>
              <a:ext cx="7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L-xxxx.ind</a:t>
              </a:r>
            </a:p>
          </p:txBody>
        </p:sp>
        <p:sp>
          <p:nvSpPr>
            <p:cNvPr id="72720" name="Text Box 12"/>
            <p:cNvSpPr txBox="1">
              <a:spLocks noChangeArrowheads="1"/>
            </p:cNvSpPr>
            <p:nvPr/>
          </p:nvSpPr>
          <p:spPr bwMode="auto">
            <a:xfrm>
              <a:off x="3612" y="3776"/>
              <a:ext cx="135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/>
                <a:t>MAC</a:t>
              </a:r>
              <a:r>
                <a:rPr lang="zh-CN" altLang="en-US" sz="2000" b="1"/>
                <a:t>层</a:t>
              </a:r>
            </a:p>
          </p:txBody>
        </p:sp>
        <p:sp>
          <p:nvSpPr>
            <p:cNvPr id="72721" name="Line 13"/>
            <p:cNvSpPr>
              <a:spLocks noChangeShapeType="1"/>
            </p:cNvSpPr>
            <p:nvPr/>
          </p:nvSpPr>
          <p:spPr bwMode="auto">
            <a:xfrm>
              <a:off x="1536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2" name="Line 14"/>
            <p:cNvSpPr>
              <a:spLocks noChangeShapeType="1"/>
            </p:cNvSpPr>
            <p:nvPr/>
          </p:nvSpPr>
          <p:spPr bwMode="auto">
            <a:xfrm>
              <a:off x="2064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3" name="Line 15"/>
            <p:cNvSpPr>
              <a:spLocks noChangeShapeType="1"/>
            </p:cNvSpPr>
            <p:nvPr/>
          </p:nvSpPr>
          <p:spPr bwMode="auto">
            <a:xfrm>
              <a:off x="4224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4" name="Text Box 16"/>
            <p:cNvSpPr txBox="1">
              <a:spLocks noChangeArrowheads="1"/>
            </p:cNvSpPr>
            <p:nvPr/>
          </p:nvSpPr>
          <p:spPr bwMode="auto">
            <a:xfrm>
              <a:off x="624" y="3504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Mac-data.req</a:t>
              </a:r>
            </a:p>
          </p:txBody>
        </p:sp>
        <p:sp>
          <p:nvSpPr>
            <p:cNvPr id="72725" name="Text Box 17"/>
            <p:cNvSpPr txBox="1">
              <a:spLocks noChangeArrowheads="1"/>
            </p:cNvSpPr>
            <p:nvPr/>
          </p:nvSpPr>
          <p:spPr bwMode="auto">
            <a:xfrm>
              <a:off x="2072" y="3552"/>
              <a:ext cx="9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Mac-data.cnf</a:t>
              </a:r>
            </a:p>
          </p:txBody>
        </p:sp>
        <p:sp>
          <p:nvSpPr>
            <p:cNvPr id="72726" name="Text Box 18"/>
            <p:cNvSpPr txBox="1">
              <a:spLocks noChangeArrowheads="1"/>
            </p:cNvSpPr>
            <p:nvPr/>
          </p:nvSpPr>
          <p:spPr bwMode="auto">
            <a:xfrm>
              <a:off x="4184" y="3552"/>
              <a:ext cx="9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Mac-data.ind</a:t>
              </a:r>
            </a:p>
          </p:txBody>
        </p:sp>
        <p:sp>
          <p:nvSpPr>
            <p:cNvPr id="72727" name="Line 19"/>
            <p:cNvSpPr>
              <a:spLocks noChangeShapeType="1"/>
            </p:cNvSpPr>
            <p:nvPr/>
          </p:nvSpPr>
          <p:spPr bwMode="auto">
            <a:xfrm>
              <a:off x="2640" y="3408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8" name="Text Box 20"/>
            <p:cNvSpPr txBox="1">
              <a:spLocks noChangeArrowheads="1"/>
            </p:cNvSpPr>
            <p:nvPr/>
          </p:nvSpPr>
          <p:spPr bwMode="auto">
            <a:xfrm>
              <a:off x="2680" y="3177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LLC-PDU</a:t>
              </a:r>
            </a:p>
          </p:txBody>
        </p:sp>
        <p:sp>
          <p:nvSpPr>
            <p:cNvPr id="72729" name="Line 21"/>
            <p:cNvSpPr>
              <a:spLocks noChangeShapeType="1"/>
            </p:cNvSpPr>
            <p:nvPr/>
          </p:nvSpPr>
          <p:spPr bwMode="auto">
            <a:xfrm>
              <a:off x="2592" y="3888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0" name="Line 22"/>
            <p:cNvSpPr>
              <a:spLocks noChangeShapeType="1"/>
            </p:cNvSpPr>
            <p:nvPr/>
          </p:nvSpPr>
          <p:spPr bwMode="auto">
            <a:xfrm flipV="1">
              <a:off x="206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1" name="Text Box 23"/>
            <p:cNvSpPr txBox="1">
              <a:spLocks noChangeArrowheads="1"/>
            </p:cNvSpPr>
            <p:nvPr/>
          </p:nvSpPr>
          <p:spPr bwMode="auto">
            <a:xfrm>
              <a:off x="2064" y="2985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L-xxxx.cnf</a:t>
              </a:r>
            </a:p>
          </p:txBody>
        </p:sp>
      </p:grpSp>
      <p:sp>
        <p:nvSpPr>
          <p:cNvPr id="72707" name="Text Box 24"/>
          <p:cNvSpPr txBox="1">
            <a:spLocks noChangeArrowheads="1"/>
          </p:cNvSpPr>
          <p:nvPr/>
        </p:nvSpPr>
        <p:spPr bwMode="auto">
          <a:xfrm>
            <a:off x="136525" y="765175"/>
            <a:ext cx="88550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在对等实体之间连接建立的基础上传输数据，并提供</a:t>
            </a:r>
            <a:r>
              <a:rPr lang="en-US" altLang="zh-CN" b="1">
                <a:latin typeface="宋体" pitchFamily="2" charset="-122"/>
              </a:rPr>
              <a:t>DL</a:t>
            </a:r>
            <a:r>
              <a:rPr lang="zh-CN" altLang="en-US" b="1">
                <a:latin typeface="宋体" pitchFamily="2" charset="-122"/>
              </a:rPr>
              <a:t>的差错恢复、流量控制和排序等功能。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相关服务原语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:    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（略去部分结果参数）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solidFill>
                  <a:srgbClr val="CC0000"/>
                </a:solidFill>
                <a:latin typeface="宋体" pitchFamily="2" charset="-122"/>
              </a:rPr>
              <a:t>建立连接：</a:t>
            </a:r>
            <a:r>
              <a:rPr lang="en-US" altLang="zh-CN" sz="2000" b="1">
                <a:latin typeface="宋体" pitchFamily="2" charset="-122"/>
              </a:rPr>
              <a:t>L-CONNECT.req/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ind/cnf</a:t>
            </a:r>
            <a:r>
              <a:rPr lang="en-US" altLang="zh-CN" sz="2000" b="1">
                <a:latin typeface="宋体" pitchFamily="2" charset="-122"/>
              </a:rPr>
              <a:t>(LA,RA,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S,</a:t>
            </a:r>
            <a:r>
              <a:rPr lang="en-US" altLang="zh-CN" sz="2000" b="1">
                <a:latin typeface="宋体" pitchFamily="2" charset="-122"/>
              </a:rPr>
              <a:t>SC)</a:t>
            </a:r>
            <a:r>
              <a:rPr lang="zh-CN" altLang="en-US" sz="2000" b="1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zh-CN" sz="2000" b="1">
                <a:solidFill>
                  <a:srgbClr val="CC0000"/>
                </a:solidFill>
                <a:latin typeface="宋体" pitchFamily="2" charset="-122"/>
              </a:rPr>
              <a:t>数据传输：</a:t>
            </a:r>
            <a:r>
              <a:rPr lang="en-US" altLang="zh-CN" sz="2000" b="1">
                <a:latin typeface="宋体" pitchFamily="2" charset="-122"/>
              </a:rPr>
              <a:t>L-DATA.req/ind/cnf(LA,RA,LS,SC)</a:t>
            </a:r>
            <a:r>
              <a:rPr lang="zh-CN" altLang="en-US" sz="2000" b="1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solidFill>
                  <a:srgbClr val="CC0000"/>
                </a:solidFill>
                <a:latin typeface="宋体" pitchFamily="2" charset="-122"/>
              </a:rPr>
              <a:t>连接复位：</a:t>
            </a:r>
            <a:r>
              <a:rPr lang="en-US" altLang="zh-CN" sz="2000" b="1">
                <a:latin typeface="宋体" pitchFamily="2" charset="-122"/>
              </a:rPr>
              <a:t>L-RESET.req/ind/cnf(LA,RA)</a:t>
            </a:r>
            <a:r>
              <a:rPr lang="zh-CN" altLang="en-US" sz="2000" b="1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solidFill>
                  <a:srgbClr val="CC0000"/>
                </a:solidFill>
                <a:latin typeface="宋体" pitchFamily="2" charset="-122"/>
              </a:rPr>
              <a:t>连接释放：</a:t>
            </a:r>
            <a:r>
              <a:rPr lang="en-US" altLang="zh-CN" sz="2000" b="1">
                <a:latin typeface="宋体" pitchFamily="2" charset="-122"/>
              </a:rPr>
              <a:t>L-DISCONNECT.req/ind/cnf(LA,RA)</a:t>
            </a:r>
            <a:r>
              <a:rPr lang="zh-CN" altLang="en-US" sz="2000" b="1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solidFill>
                  <a:srgbClr val="CC0000"/>
                </a:solidFill>
                <a:latin typeface="宋体" pitchFamily="2" charset="-122"/>
              </a:rPr>
              <a:t>流量控制：</a:t>
            </a:r>
            <a:r>
              <a:rPr lang="en-US" altLang="zh-CN" sz="2000" b="1">
                <a:latin typeface="宋体" pitchFamily="2" charset="-122"/>
              </a:rPr>
              <a:t>L-CONNECT-FLOWCONTROL.req/ind(LA,RA,A)</a:t>
            </a:r>
            <a:r>
              <a:rPr lang="zh-CN" altLang="en-US" sz="2000" b="1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000" b="1">
                <a:latin typeface="宋体" pitchFamily="2" charset="-122"/>
              </a:rPr>
              <a:t>   高层实体请求控制来自</a:t>
            </a:r>
            <a:r>
              <a:rPr lang="en-US" altLang="zh-CN" sz="2000" b="1">
                <a:latin typeface="宋体" pitchFamily="2" charset="-122"/>
              </a:rPr>
              <a:t>LLC</a:t>
            </a:r>
            <a:r>
              <a:rPr lang="zh-CN" altLang="en-US" sz="2000" b="1">
                <a:latin typeface="宋体" pitchFamily="2" charset="-122"/>
              </a:rPr>
              <a:t>子层的数据流量。</a:t>
            </a:r>
            <a:r>
              <a:rPr lang="en-US" altLang="zh-CN" sz="2000" b="1">
                <a:latin typeface="宋体" pitchFamily="2" charset="-122"/>
              </a:rPr>
              <a:t>A</a:t>
            </a:r>
            <a:r>
              <a:rPr lang="zh-CN" altLang="en-US" sz="2000" b="1">
                <a:latin typeface="宋体" pitchFamily="2" charset="-122"/>
              </a:rPr>
              <a:t>：允许的数据流量信息</a:t>
            </a:r>
            <a:r>
              <a:rPr lang="zh-CN" altLang="en-US" sz="2000">
                <a:latin typeface="宋体" pitchFamily="2" charset="-122"/>
              </a:rPr>
              <a:t>。</a:t>
            </a:r>
          </a:p>
        </p:txBody>
      </p:sp>
      <p:sp>
        <p:nvSpPr>
          <p:cNvPr id="1217561" name="Rectangle 25"/>
          <p:cNvSpPr>
            <a:spLocks noChangeArrowheads="1"/>
          </p:cNvSpPr>
          <p:nvPr/>
        </p:nvSpPr>
        <p:spPr bwMode="auto">
          <a:xfrm>
            <a:off x="228600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09" name="Text Box 26"/>
          <p:cNvSpPr txBox="1">
            <a:spLocks noChangeArrowheads="1"/>
          </p:cNvSpPr>
          <p:nvPr/>
        </p:nvSpPr>
        <p:spPr bwMode="auto">
          <a:xfrm>
            <a:off x="109538" y="115888"/>
            <a:ext cx="647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类型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Type2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）：基本的面向连接的服务。</a:t>
            </a:r>
            <a:endParaRPr lang="zh-CN" altLang="en-US" sz="2000">
              <a:latin typeface="宋体" pitchFamily="2" charset="-122"/>
            </a:endParaRPr>
          </a:p>
        </p:txBody>
      </p:sp>
      <p:sp>
        <p:nvSpPr>
          <p:cNvPr id="72710" name="Text Box 27"/>
          <p:cNvSpPr txBox="1">
            <a:spLocks noChangeArrowheads="1"/>
          </p:cNvSpPr>
          <p:nvPr/>
        </p:nvSpPr>
        <p:spPr bwMode="auto">
          <a:xfrm>
            <a:off x="8460432" y="116632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49250" y="939800"/>
            <a:ext cx="83994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局域网的特点：范围小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传输媒体质量高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广播发送；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局域网的体系结构：数据链路层 </a:t>
            </a:r>
            <a:r>
              <a:rPr lang="en-US" altLang="zh-CN" b="1">
                <a:latin typeface="宋体" pitchFamily="2" charset="-122"/>
              </a:rPr>
              <a:t>= LLC</a:t>
            </a:r>
            <a:r>
              <a:rPr lang="zh-CN" altLang="en-US" b="1">
                <a:latin typeface="宋体" pitchFamily="2" charset="-122"/>
              </a:rPr>
              <a:t>子层 </a:t>
            </a:r>
            <a:r>
              <a:rPr lang="en-US" altLang="zh-CN" b="1">
                <a:latin typeface="宋体" pitchFamily="2" charset="-122"/>
              </a:rPr>
              <a:t>+ MAC</a:t>
            </a:r>
            <a:r>
              <a:rPr lang="zh-CN" altLang="en-US" b="1">
                <a:latin typeface="宋体" pitchFamily="2" charset="-122"/>
              </a:rPr>
              <a:t>子层；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技术焦点：媒体访问控制（</a:t>
            </a:r>
            <a:r>
              <a:rPr lang="en-US" altLang="zh-CN" b="1">
                <a:latin typeface="宋体" pitchFamily="2" charset="-122"/>
              </a:rPr>
              <a:t>MAC</a:t>
            </a:r>
            <a:r>
              <a:rPr lang="zh-CN" altLang="en-US" b="1">
                <a:latin typeface="宋体" pitchFamily="2" charset="-122"/>
              </a:rPr>
              <a:t>）技术（包括传输和维护）；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69913" y="5661025"/>
            <a:ext cx="705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LLC</a:t>
            </a:r>
            <a:r>
              <a:rPr lang="zh-CN" altLang="en-US" b="1"/>
              <a:t>屏蔽</a:t>
            </a:r>
            <a:r>
              <a:rPr lang="en-US" altLang="zh-CN" b="1"/>
              <a:t>MAC</a:t>
            </a:r>
            <a:r>
              <a:rPr lang="zh-CN" altLang="en-US" b="1"/>
              <a:t>子层差异，向上层提供统一的接口。</a:t>
            </a:r>
          </a:p>
        </p:txBody>
      </p:sp>
      <p:sp>
        <p:nvSpPr>
          <p:cNvPr id="1218564" name="Rectangle 4"/>
          <p:cNvSpPr>
            <a:spLocks noChangeArrowheads="1"/>
          </p:cNvSpPr>
          <p:nvPr/>
        </p:nvSpPr>
        <p:spPr bwMode="auto">
          <a:xfrm>
            <a:off x="228600" y="8366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49250" y="188913"/>
            <a:ext cx="3286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4.7 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本章小结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73734" name="Text Box 31"/>
          <p:cNvSpPr txBox="1">
            <a:spLocks noChangeArrowheads="1"/>
          </p:cNvSpPr>
          <p:nvPr/>
        </p:nvSpPr>
        <p:spPr bwMode="auto">
          <a:xfrm>
            <a:off x="85471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25</a:t>
            </a:r>
            <a:endParaRPr lang="en-US" altLang="zh-CN" dirty="0"/>
          </a:p>
        </p:txBody>
      </p:sp>
      <p:grpSp>
        <p:nvGrpSpPr>
          <p:cNvPr id="73735" name="Group 40"/>
          <p:cNvGrpSpPr>
            <a:grpSpLocks/>
          </p:cNvGrpSpPr>
          <p:nvPr/>
        </p:nvGrpSpPr>
        <p:grpSpPr bwMode="auto">
          <a:xfrm>
            <a:off x="1187450" y="2565400"/>
            <a:ext cx="6951663" cy="3024188"/>
            <a:chOff x="748" y="1616"/>
            <a:chExt cx="4379" cy="1905"/>
          </a:xfrm>
        </p:grpSpPr>
        <p:sp>
          <p:nvSpPr>
            <p:cNvPr id="73736" name="Rectangle 7"/>
            <p:cNvSpPr>
              <a:spLocks noChangeArrowheads="1"/>
            </p:cNvSpPr>
            <p:nvPr/>
          </p:nvSpPr>
          <p:spPr bwMode="auto">
            <a:xfrm>
              <a:off x="3243" y="1616"/>
              <a:ext cx="1884" cy="1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电路交换；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轮询（优先级）交换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/>
                <a:t>CSMA/CD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/>
                <a:t>令牌总线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/>
                <a:t>令牌环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/>
                <a:t>FDDI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/>
                <a:t>CSMA/CA</a:t>
              </a:r>
            </a:p>
          </p:txBody>
        </p:sp>
        <p:sp>
          <p:nvSpPr>
            <p:cNvPr id="73737" name="Rectangle 8"/>
            <p:cNvSpPr>
              <a:spLocks noChangeArrowheads="1"/>
            </p:cNvSpPr>
            <p:nvPr/>
          </p:nvSpPr>
          <p:spPr bwMode="auto">
            <a:xfrm>
              <a:off x="1927" y="2297"/>
              <a:ext cx="86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b="1"/>
                <a:t>总线形网</a:t>
              </a:r>
            </a:p>
          </p:txBody>
        </p:sp>
        <p:sp>
          <p:nvSpPr>
            <p:cNvPr id="73738" name="Rectangle 9"/>
            <p:cNvSpPr>
              <a:spLocks noChangeArrowheads="1"/>
            </p:cNvSpPr>
            <p:nvPr/>
          </p:nvSpPr>
          <p:spPr bwMode="auto">
            <a:xfrm>
              <a:off x="748" y="2319"/>
              <a:ext cx="72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局域网</a:t>
              </a: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 flipH="1">
              <a:off x="1655" y="1852"/>
              <a:ext cx="5" cy="15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0" name="Line 11"/>
            <p:cNvSpPr>
              <a:spLocks noChangeShapeType="1"/>
            </p:cNvSpPr>
            <p:nvPr/>
          </p:nvSpPr>
          <p:spPr bwMode="auto">
            <a:xfrm>
              <a:off x="1660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1" name="Line 12"/>
            <p:cNvSpPr>
              <a:spLocks noChangeShapeType="1"/>
            </p:cNvSpPr>
            <p:nvPr/>
          </p:nvSpPr>
          <p:spPr bwMode="auto">
            <a:xfrm>
              <a:off x="1429" y="247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2" name="Line 13"/>
            <p:cNvSpPr>
              <a:spLocks noChangeShapeType="1"/>
            </p:cNvSpPr>
            <p:nvPr/>
          </p:nvSpPr>
          <p:spPr bwMode="auto">
            <a:xfrm>
              <a:off x="1660" y="18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3" name="Line 18"/>
            <p:cNvSpPr>
              <a:spLocks noChangeShapeType="1"/>
            </p:cNvSpPr>
            <p:nvPr/>
          </p:nvSpPr>
          <p:spPr bwMode="auto">
            <a:xfrm>
              <a:off x="2925" y="229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4" name="Line 19"/>
            <p:cNvSpPr>
              <a:spLocks noChangeShapeType="1"/>
            </p:cNvSpPr>
            <p:nvPr/>
          </p:nvSpPr>
          <p:spPr bwMode="auto">
            <a:xfrm>
              <a:off x="2956" y="26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Line 20"/>
            <p:cNvSpPr>
              <a:spLocks noChangeShapeType="1"/>
            </p:cNvSpPr>
            <p:nvPr/>
          </p:nvSpPr>
          <p:spPr bwMode="auto">
            <a:xfrm>
              <a:off x="2764" y="2433"/>
              <a:ext cx="16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6" name="Line 21"/>
            <p:cNvSpPr>
              <a:spLocks noChangeShapeType="1"/>
            </p:cNvSpPr>
            <p:nvPr/>
          </p:nvSpPr>
          <p:spPr bwMode="auto">
            <a:xfrm flipV="1">
              <a:off x="2956" y="22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7" name="Rectangle 26"/>
            <p:cNvSpPr>
              <a:spLocks noChangeArrowheads="1"/>
            </p:cNvSpPr>
            <p:nvPr/>
          </p:nvSpPr>
          <p:spPr bwMode="auto">
            <a:xfrm>
              <a:off x="1973" y="1707"/>
              <a:ext cx="72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星形网</a:t>
              </a:r>
              <a:endParaRPr lang="zh-CN" altLang="en-US" b="1"/>
            </a:p>
          </p:txBody>
        </p:sp>
        <p:sp>
          <p:nvSpPr>
            <p:cNvPr id="73748" name="Rectangle 27"/>
            <p:cNvSpPr>
              <a:spLocks noChangeArrowheads="1"/>
            </p:cNvSpPr>
            <p:nvPr/>
          </p:nvSpPr>
          <p:spPr bwMode="auto">
            <a:xfrm>
              <a:off x="1973" y="2840"/>
              <a:ext cx="68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b="1"/>
                <a:t>环形网</a:t>
              </a:r>
            </a:p>
          </p:txBody>
        </p:sp>
        <p:sp>
          <p:nvSpPr>
            <p:cNvPr id="73749" name="Rectangle 28"/>
            <p:cNvSpPr>
              <a:spLocks noChangeArrowheads="1"/>
            </p:cNvSpPr>
            <p:nvPr/>
          </p:nvSpPr>
          <p:spPr bwMode="auto">
            <a:xfrm>
              <a:off x="1973" y="3294"/>
              <a:ext cx="68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b="1"/>
                <a:t>WLAN</a:t>
              </a:r>
            </a:p>
          </p:txBody>
        </p:sp>
        <p:sp>
          <p:nvSpPr>
            <p:cNvPr id="73750" name="Line 29"/>
            <p:cNvSpPr>
              <a:spLocks noChangeShapeType="1"/>
            </p:cNvSpPr>
            <p:nvPr/>
          </p:nvSpPr>
          <p:spPr bwMode="auto">
            <a:xfrm flipV="1">
              <a:off x="2744" y="343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1" name="Line 30"/>
            <p:cNvSpPr>
              <a:spLocks noChangeShapeType="1"/>
            </p:cNvSpPr>
            <p:nvPr/>
          </p:nvSpPr>
          <p:spPr bwMode="auto">
            <a:xfrm>
              <a:off x="1655" y="343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2" name="Line 32"/>
            <p:cNvSpPr>
              <a:spLocks noChangeShapeType="1"/>
            </p:cNvSpPr>
            <p:nvPr/>
          </p:nvSpPr>
          <p:spPr bwMode="auto">
            <a:xfrm>
              <a:off x="2929" y="283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3" name="Line 33"/>
            <p:cNvSpPr>
              <a:spLocks noChangeShapeType="1"/>
            </p:cNvSpPr>
            <p:nvPr/>
          </p:nvSpPr>
          <p:spPr bwMode="auto">
            <a:xfrm>
              <a:off x="2960" y="315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4" name="Line 34"/>
            <p:cNvSpPr>
              <a:spLocks noChangeShapeType="1"/>
            </p:cNvSpPr>
            <p:nvPr/>
          </p:nvSpPr>
          <p:spPr bwMode="auto">
            <a:xfrm>
              <a:off x="2768" y="2971"/>
              <a:ext cx="16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5" name="Line 35"/>
            <p:cNvSpPr>
              <a:spLocks noChangeShapeType="1"/>
            </p:cNvSpPr>
            <p:nvPr/>
          </p:nvSpPr>
          <p:spPr bwMode="auto">
            <a:xfrm flipV="1">
              <a:off x="2960" y="28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6" name="Line 36"/>
            <p:cNvSpPr>
              <a:spLocks noChangeShapeType="1"/>
            </p:cNvSpPr>
            <p:nvPr/>
          </p:nvSpPr>
          <p:spPr bwMode="auto">
            <a:xfrm>
              <a:off x="2929" y="170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7" name="Line 37"/>
            <p:cNvSpPr>
              <a:spLocks noChangeShapeType="1"/>
            </p:cNvSpPr>
            <p:nvPr/>
          </p:nvSpPr>
          <p:spPr bwMode="auto">
            <a:xfrm>
              <a:off x="2960" y="202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8" name="Line 38"/>
            <p:cNvSpPr>
              <a:spLocks noChangeShapeType="1"/>
            </p:cNvSpPr>
            <p:nvPr/>
          </p:nvSpPr>
          <p:spPr bwMode="auto">
            <a:xfrm>
              <a:off x="2768" y="1842"/>
              <a:ext cx="16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9" name="Line 39"/>
            <p:cNvSpPr>
              <a:spLocks noChangeShapeType="1"/>
            </p:cNvSpPr>
            <p:nvPr/>
          </p:nvSpPr>
          <p:spPr bwMode="auto">
            <a:xfrm flipV="1">
              <a:off x="2960" y="170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12725" y="173038"/>
            <a:ext cx="8702675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思考题</a:t>
            </a:r>
          </a:p>
          <a:p>
            <a:pPr>
              <a:spcBef>
                <a:spcPct val="20000"/>
              </a:spcBef>
            </a:pPr>
            <a:endParaRPr lang="zh-CN" altLang="en-US" sz="2800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smtClean="0">
                <a:latin typeface="宋体" pitchFamily="2" charset="-122"/>
              </a:rPr>
              <a:t>1 </a:t>
            </a:r>
            <a:r>
              <a:rPr lang="zh-CN" altLang="en-US" sz="2800" b="1" smtClean="0"/>
              <a:t>无线</a:t>
            </a:r>
            <a:r>
              <a:rPr lang="zh-CN" altLang="en-US" sz="2800" b="1" dirty="0"/>
              <a:t>网是如何避免冲突的？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07950" y="1912938"/>
            <a:ext cx="8931275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跳频扩频（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FHSS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）</a:t>
            </a:r>
            <a:r>
              <a:rPr lang="zh-CN" altLang="en-US" sz="2800" b="1">
                <a:latin typeface="Arial" pitchFamily="34" charset="0"/>
              </a:rPr>
              <a:t>：发送方将连续的数据信息分片，并以某种规则（跳频序列，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随机码</a:t>
            </a:r>
            <a:r>
              <a:rPr lang="zh-CN" altLang="en-US" sz="2800" b="1">
                <a:latin typeface="Arial" pitchFamily="34" charset="0"/>
              </a:rPr>
              <a:t>）散布到不同的子信道，接收方根据相同规则从不同的子信道拾取并组装信息（子信道逗留时间为</a:t>
            </a:r>
            <a:r>
              <a:rPr lang="en-US" altLang="zh-CN" sz="2800" b="1">
                <a:latin typeface="Arial" pitchFamily="34" charset="0"/>
              </a:rPr>
              <a:t>400ms</a:t>
            </a:r>
            <a:r>
              <a:rPr lang="zh-CN" altLang="en-US" sz="2800" b="1">
                <a:latin typeface="Arial" pitchFamily="34" charset="0"/>
              </a:rPr>
              <a:t>）。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Arial" pitchFamily="34" charset="0"/>
              </a:rPr>
              <a:t>       收发双方通过固定子信道协商获得相同跳频序列，并保持同步。</a:t>
            </a:r>
            <a:r>
              <a:rPr lang="zh-CN" altLang="en-US" sz="2800">
                <a:latin typeface="Arial" pitchFamily="34" charset="0"/>
              </a:rPr>
              <a:t>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扩频技术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187450" y="5084763"/>
            <a:ext cx="20161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914650" y="5876925"/>
            <a:ext cx="288925" cy="206375"/>
          </a:xfrm>
          <a:prstGeom prst="rect">
            <a:avLst/>
          </a:prstGeom>
          <a:solidFill>
            <a:srgbClr val="FAB2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4860925" y="515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4860925" y="567055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4933950" y="6523038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4860925" y="6092825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524750" y="4324350"/>
            <a:ext cx="3111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kumimoji="0" lang="en-US" altLang="zh-CN" sz="1800" b="1">
                <a:latin typeface="Arial" pitchFamily="34" charset="0"/>
              </a:rPr>
              <a:t>0</a:t>
            </a:r>
          </a:p>
          <a:p>
            <a:pPr>
              <a:lnSpc>
                <a:spcPct val="170000"/>
              </a:lnSpc>
            </a:pPr>
            <a:r>
              <a:rPr kumimoji="0" lang="en-US" altLang="zh-CN" sz="1800" b="1">
                <a:latin typeface="Arial" pitchFamily="34" charset="0"/>
              </a:rPr>
              <a:t>1</a:t>
            </a:r>
          </a:p>
          <a:p>
            <a:pPr>
              <a:lnSpc>
                <a:spcPct val="170000"/>
              </a:lnSpc>
            </a:pPr>
            <a:r>
              <a:rPr kumimoji="0" lang="en-US" altLang="zh-CN" sz="1800" b="1">
                <a:latin typeface="Arial" pitchFamily="34" charset="0"/>
              </a:rPr>
              <a:t>2</a:t>
            </a:r>
          </a:p>
          <a:p>
            <a:pPr>
              <a:lnSpc>
                <a:spcPct val="170000"/>
              </a:lnSpc>
            </a:pPr>
            <a:r>
              <a:rPr kumimoji="0" lang="en-US" altLang="zh-CN" sz="1800" b="1">
                <a:latin typeface="Arial" pitchFamily="34" charset="0"/>
              </a:rPr>
              <a:t>3</a:t>
            </a:r>
          </a:p>
          <a:p>
            <a:pPr>
              <a:lnSpc>
                <a:spcPct val="170000"/>
              </a:lnSpc>
            </a:pPr>
            <a:r>
              <a:rPr kumimoji="0" lang="en-US" altLang="zh-CN" sz="1800" b="1">
                <a:latin typeface="Arial" pitchFamily="34" charset="0"/>
              </a:rPr>
              <a:t>4</a:t>
            </a:r>
          </a:p>
        </p:txBody>
      </p: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3492500" y="5445125"/>
            <a:ext cx="1223963" cy="585788"/>
          </a:xfrm>
          <a:prstGeom prst="rightArrow">
            <a:avLst>
              <a:gd name="adj1" fmla="val 50000"/>
              <a:gd name="adj2" fmla="val 52236"/>
            </a:avLst>
          </a:prstGeom>
          <a:solidFill>
            <a:srgbClr val="A5F9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4302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1187450" y="53736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3203575" y="53736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2627313" y="5876925"/>
            <a:ext cx="288925" cy="20637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2338388" y="5876925"/>
            <a:ext cx="288925" cy="2063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2049463" y="5876925"/>
            <a:ext cx="288925" cy="206375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1763713" y="5876925"/>
            <a:ext cx="288925" cy="206375"/>
          </a:xfrm>
          <a:prstGeom prst="rect">
            <a:avLst/>
          </a:prstGeom>
          <a:solidFill>
            <a:srgbClr val="FAB2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1474788" y="5876925"/>
            <a:ext cx="288925" cy="20637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185863" y="5876925"/>
            <a:ext cx="288925" cy="2063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7164388" y="5454650"/>
            <a:ext cx="288925" cy="206375"/>
          </a:xfrm>
          <a:prstGeom prst="rect">
            <a:avLst/>
          </a:prstGeom>
          <a:solidFill>
            <a:srgbClr val="FAB2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6588125" y="5876925"/>
            <a:ext cx="288925" cy="2063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6299200" y="6308725"/>
            <a:ext cx="288925" cy="206375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6011863" y="5445125"/>
            <a:ext cx="288925" cy="206375"/>
          </a:xfrm>
          <a:prstGeom prst="rect">
            <a:avLst/>
          </a:prstGeom>
          <a:solidFill>
            <a:srgbClr val="FAB2A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5435600" y="5876925"/>
            <a:ext cx="288925" cy="2063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3302000" y="6303963"/>
            <a:ext cx="1341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2000" b="1">
                <a:latin typeface="Arial" pitchFamily="34" charset="0"/>
              </a:rPr>
              <a:t>4</a:t>
            </a:r>
            <a:r>
              <a:rPr kumimoji="0" lang="zh-CN" altLang="en-US" sz="2000" b="1">
                <a:latin typeface="Arial" pitchFamily="34" charset="0"/>
              </a:rPr>
              <a:t>位随机码</a:t>
            </a:r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4859338" y="465296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6873875" y="4438650"/>
            <a:ext cx="288925" cy="20637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5722938" y="4438650"/>
            <a:ext cx="288925" cy="20637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107950" y="908050"/>
            <a:ext cx="8931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发方将数据信息扩展到不同的子信道，</a:t>
            </a:r>
            <a:r>
              <a:rPr lang="zh-CN" altLang="en-US" sz="2800" b="1">
                <a:latin typeface="Arial" pitchFamily="34" charset="0"/>
              </a:rPr>
              <a:t>以扩展子信道频段的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不确定性</a:t>
            </a:r>
            <a:r>
              <a:rPr lang="zh-CN" altLang="en-US" sz="2800" b="1">
                <a:latin typeface="Arial" pitchFamily="34" charset="0"/>
              </a:rPr>
              <a:t>来增加窃听的难度。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07950" y="2030413"/>
            <a:ext cx="8931275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</a:rPr>
              <a:t>直序扩频（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</a:rPr>
              <a:t>DSSS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</a:rPr>
              <a:t>）</a:t>
            </a:r>
            <a:r>
              <a:rPr lang="zh-CN" altLang="en-US" sz="2800" b="1" dirty="0">
                <a:latin typeface="Arial" pitchFamily="34" charset="0"/>
              </a:rPr>
              <a:t>：发送方使用特定的编码（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</a:rPr>
              <a:t>码片</a:t>
            </a:r>
            <a:r>
              <a:rPr lang="zh-CN" altLang="en-US" sz="2800" b="1" dirty="0">
                <a:latin typeface="Arial" pitchFamily="34" charset="0"/>
              </a:rPr>
              <a:t>）将数据信息发送到多个子信道，收方从相同的子信道拾取信号，并通过相同的码片还原数字信息；要求不同用户的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</a:rPr>
              <a:t>码片正交</a:t>
            </a:r>
            <a:r>
              <a:rPr lang="zh-CN" altLang="en-US" sz="2800" b="1" dirty="0">
                <a:latin typeface="Arial" pitchFamily="34" charset="0"/>
              </a:rPr>
              <a:t>（内积为</a:t>
            </a:r>
            <a:r>
              <a:rPr lang="en-US" altLang="zh-CN" sz="2800" b="1" dirty="0">
                <a:latin typeface="Arial" pitchFamily="34" charset="0"/>
              </a:rPr>
              <a:t>0</a:t>
            </a:r>
            <a:r>
              <a:rPr lang="zh-CN" altLang="en-US" sz="2800" b="1" dirty="0">
                <a:latin typeface="Arial" pitchFamily="34" charset="0"/>
              </a:rPr>
              <a:t>）</a:t>
            </a:r>
            <a:r>
              <a:rPr lang="zh-CN" altLang="en-US" sz="2800" b="1" dirty="0" smtClean="0">
                <a:latin typeface="Arial" pitchFamily="34" charset="0"/>
              </a:rPr>
              <a:t>。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（也见码分多路复用）</a:t>
            </a:r>
            <a:endParaRPr lang="zh-CN" altLang="en-US" sz="2800" b="1" dirty="0">
              <a:solidFill>
                <a:srgbClr val="FF0000"/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Arial" pitchFamily="34" charset="0"/>
              </a:rPr>
              <a:t>    收发双方通过固定子信道协商获得码片，保持同步。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Arial" pitchFamily="34" charset="0"/>
              </a:rPr>
              <a:t>    发方使用获得的码片发送数字信息（子信道数</a:t>
            </a:r>
            <a:r>
              <a:rPr lang="en-US" altLang="zh-CN" sz="2800" b="1" dirty="0">
                <a:latin typeface="Arial" pitchFamily="34" charset="0"/>
              </a:rPr>
              <a:t>=</a:t>
            </a:r>
            <a:r>
              <a:rPr lang="zh-CN" altLang="en-US" sz="2800" b="1" dirty="0">
                <a:latin typeface="Arial" pitchFamily="34" charset="0"/>
              </a:rPr>
              <a:t>码片位数）；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Arial" pitchFamily="34" charset="0"/>
              </a:rPr>
              <a:t>              ‘</a:t>
            </a:r>
            <a:r>
              <a:rPr lang="en-US" altLang="zh-CN" sz="2800" b="1" dirty="0">
                <a:latin typeface="Arial" pitchFamily="34" charset="0"/>
              </a:rPr>
              <a:t>1’=</a:t>
            </a:r>
            <a:r>
              <a:rPr lang="zh-CN" altLang="en-US" sz="2800" b="1" dirty="0">
                <a:latin typeface="Arial" pitchFamily="34" charset="0"/>
              </a:rPr>
              <a:t>码片，‘</a:t>
            </a:r>
            <a:r>
              <a:rPr lang="en-US" altLang="zh-CN" sz="2800" b="1" dirty="0">
                <a:latin typeface="Arial" pitchFamily="34" charset="0"/>
              </a:rPr>
              <a:t>0’=</a:t>
            </a:r>
            <a:r>
              <a:rPr lang="zh-CN" altLang="en-US" sz="2800" b="1" dirty="0">
                <a:latin typeface="Arial" pitchFamily="34" charset="0"/>
              </a:rPr>
              <a:t>码片的反码。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Arial" pitchFamily="34" charset="0"/>
              </a:rPr>
              <a:t>     收方用发方码片“内积”收到的位信号，判断信号源。</a:t>
            </a:r>
            <a:r>
              <a:rPr lang="zh-CN" altLang="en-US" sz="2800" dirty="0">
                <a:latin typeface="Arial" pitchFamily="34" charset="0"/>
              </a:rPr>
              <a:t>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扩频技术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</a:t>
            </a:r>
            <a:endParaRPr lang="en-US" altLang="zh-CN" dirty="0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07950" y="908050"/>
            <a:ext cx="8931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  </a:t>
            </a:r>
            <a:r>
              <a:rPr lang="zh-CN" altLang="en-US" sz="2800" b="1">
                <a:latin typeface="宋体" pitchFamily="2" charset="-122"/>
              </a:rPr>
              <a:t>发方将数据信息扩展到不同的子信道，</a:t>
            </a:r>
            <a:r>
              <a:rPr lang="zh-CN" altLang="en-US" sz="2800" b="1">
                <a:latin typeface="Arial" pitchFamily="34" charset="0"/>
              </a:rPr>
              <a:t>以扩展子信道频段的不确定性来增加窃听的难度。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0" y="908050"/>
            <a:ext cx="90360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</a:rPr>
              <a:t>假设扩展的子信道数为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</a:rPr>
              <a:t>6</a:t>
            </a:r>
            <a:r>
              <a:rPr lang="zh-CN" altLang="en-US" b="1" dirty="0">
                <a:latin typeface="Arial" pitchFamily="34" charset="0"/>
              </a:rPr>
              <a:t>，用户</a:t>
            </a:r>
            <a:r>
              <a:rPr lang="en-US" altLang="zh-CN" b="1" dirty="0">
                <a:latin typeface="Arial" pitchFamily="34" charset="0"/>
              </a:rPr>
              <a:t>A</a:t>
            </a:r>
            <a:r>
              <a:rPr lang="zh-CN" altLang="en-US" b="1" dirty="0">
                <a:latin typeface="Arial" pitchFamily="34" charset="0"/>
              </a:rPr>
              <a:t>、</a:t>
            </a:r>
            <a:r>
              <a:rPr lang="en-US" altLang="zh-CN" b="1" dirty="0">
                <a:latin typeface="Arial" pitchFamily="34" charset="0"/>
              </a:rPr>
              <a:t>B</a:t>
            </a:r>
            <a:r>
              <a:rPr lang="zh-CN" altLang="en-US" b="1" dirty="0">
                <a:latin typeface="Arial" pitchFamily="34" charset="0"/>
              </a:rPr>
              <a:t>、</a:t>
            </a:r>
            <a:r>
              <a:rPr lang="en-US" altLang="zh-CN" b="1" dirty="0">
                <a:latin typeface="Arial" pitchFamily="34" charset="0"/>
              </a:rPr>
              <a:t>C</a:t>
            </a:r>
            <a:r>
              <a:rPr lang="zh-CN" altLang="en-US" b="1" dirty="0">
                <a:latin typeface="Arial" pitchFamily="34" charset="0"/>
              </a:rPr>
              <a:t>获得的</a:t>
            </a:r>
            <a:r>
              <a:rPr lang="zh-CN" altLang="en-US" b="1" dirty="0">
                <a:solidFill>
                  <a:srgbClr val="FF0000"/>
                </a:solidFill>
                <a:latin typeface="Arial" pitchFamily="34" charset="0"/>
              </a:rPr>
              <a:t>码片</a:t>
            </a:r>
            <a:r>
              <a:rPr lang="zh-CN" altLang="en-US" b="1" dirty="0">
                <a:latin typeface="Arial" pitchFamily="34" charset="0"/>
              </a:rPr>
              <a:t>分别为：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Arial" pitchFamily="34" charset="0"/>
              </a:rPr>
              <a:t>Ca=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-1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-1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-1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），</a:t>
            </a:r>
            <a:r>
              <a:rPr lang="en-US" altLang="zh-CN" b="1" dirty="0" err="1">
                <a:latin typeface="Arial" pitchFamily="34" charset="0"/>
              </a:rPr>
              <a:t>Cb</a:t>
            </a:r>
            <a:r>
              <a:rPr lang="en-US" altLang="zh-CN" b="1" dirty="0">
                <a:latin typeface="Arial" pitchFamily="34" charset="0"/>
              </a:rPr>
              <a:t>=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-1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-1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），</a:t>
            </a:r>
            <a:r>
              <a:rPr lang="en-US" altLang="zh-CN" b="1" dirty="0">
                <a:latin typeface="Arial" pitchFamily="34" charset="0"/>
              </a:rPr>
              <a:t>Cc=</a:t>
            </a:r>
            <a:r>
              <a:rPr lang="zh-CN" altLang="en-US" b="1" dirty="0">
                <a:latin typeface="Arial" pitchFamily="34" charset="0"/>
              </a:rPr>
              <a:t>（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-1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1</a:t>
            </a:r>
            <a:r>
              <a:rPr lang="zh-CN" altLang="en-US" b="1" dirty="0">
                <a:latin typeface="Arial" pitchFamily="34" charset="0"/>
              </a:rPr>
              <a:t>，</a:t>
            </a:r>
            <a:r>
              <a:rPr lang="en-US" altLang="zh-CN" b="1" dirty="0">
                <a:latin typeface="Arial" pitchFamily="34" charset="0"/>
              </a:rPr>
              <a:t>-1</a:t>
            </a:r>
            <a:r>
              <a:rPr lang="zh-CN" altLang="en-US" b="1" dirty="0">
                <a:latin typeface="Arial" pitchFamily="34" charset="0"/>
              </a:rPr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</a:rPr>
              <a:t>用户码片正交：</a:t>
            </a:r>
            <a:r>
              <a:rPr lang="en-US" altLang="en-US" b="1" dirty="0">
                <a:latin typeface="Arial" pitchFamily="34" charset="0"/>
              </a:rPr>
              <a:t>∑</a:t>
            </a:r>
            <a:r>
              <a:rPr lang="en-US" altLang="zh-CN" b="1" dirty="0" err="1">
                <a:latin typeface="Arial" pitchFamily="34" charset="0"/>
              </a:rPr>
              <a:t>Cai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Arial" pitchFamily="34" charset="0"/>
              </a:rPr>
              <a:t>Cbi</a:t>
            </a:r>
            <a:r>
              <a:rPr lang="en-US" altLang="zh-CN" b="1" dirty="0">
                <a:latin typeface="Arial" pitchFamily="34" charset="0"/>
              </a:rPr>
              <a:t>=0</a:t>
            </a:r>
            <a:r>
              <a:rPr lang="zh-CN" altLang="en-US" b="1" dirty="0">
                <a:latin typeface="Arial" pitchFamily="34" charset="0"/>
              </a:rPr>
              <a:t>， </a:t>
            </a:r>
            <a:r>
              <a:rPr lang="en-US" altLang="en-US" b="1" dirty="0">
                <a:latin typeface="Arial" pitchFamily="34" charset="0"/>
              </a:rPr>
              <a:t>∑</a:t>
            </a:r>
            <a:r>
              <a:rPr lang="en-US" altLang="zh-CN" b="1" dirty="0" err="1">
                <a:latin typeface="Arial" pitchFamily="34" charset="0"/>
              </a:rPr>
              <a:t>Cai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Arial" pitchFamily="34" charset="0"/>
              </a:rPr>
              <a:t>Cci</a:t>
            </a:r>
            <a:r>
              <a:rPr lang="en-US" altLang="zh-CN" b="1" dirty="0">
                <a:latin typeface="Arial" pitchFamily="34" charset="0"/>
              </a:rPr>
              <a:t>=0</a:t>
            </a:r>
            <a:r>
              <a:rPr lang="zh-CN" altLang="en-US" b="1" dirty="0">
                <a:latin typeface="Arial" pitchFamily="34" charset="0"/>
              </a:rPr>
              <a:t>， </a:t>
            </a:r>
            <a:r>
              <a:rPr lang="en-US" altLang="en-US" b="1" dirty="0">
                <a:latin typeface="Arial" pitchFamily="34" charset="0"/>
              </a:rPr>
              <a:t>∑</a:t>
            </a:r>
            <a:r>
              <a:rPr lang="en-US" altLang="zh-CN" b="1" dirty="0" err="1">
                <a:latin typeface="Arial" pitchFamily="34" charset="0"/>
              </a:rPr>
              <a:t>Cbi</a:t>
            </a:r>
            <a:r>
              <a:rPr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Arial" pitchFamily="34" charset="0"/>
              </a:rPr>
              <a:t>Cci</a:t>
            </a:r>
            <a:r>
              <a:rPr lang="en-US" altLang="zh-CN" b="1" dirty="0">
                <a:latin typeface="Arial" pitchFamily="34" charset="0"/>
              </a:rPr>
              <a:t>=0</a:t>
            </a:r>
            <a:r>
              <a:rPr lang="zh-CN" altLang="en-US" b="1" dirty="0">
                <a:latin typeface="Arial" pitchFamily="34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</a:rPr>
              <a:t>                          </a:t>
            </a:r>
            <a:r>
              <a:rPr lang="en-US" altLang="en-US" b="1" dirty="0">
                <a:latin typeface="Arial" pitchFamily="34" charset="0"/>
              </a:rPr>
              <a:t>∑</a:t>
            </a:r>
            <a:r>
              <a:rPr lang="en-US" altLang="zh-CN" b="1" dirty="0" err="1">
                <a:latin typeface="Arial" pitchFamily="34" charset="0"/>
              </a:rPr>
              <a:t>Cai</a:t>
            </a:r>
            <a:r>
              <a:rPr kumimoji="0" lang="en-US" altLang="en-US" b="1" dirty="0" err="1">
                <a:latin typeface="Arial" pitchFamily="34" charset="0"/>
              </a:rPr>
              <a:t>·</a:t>
            </a:r>
            <a:r>
              <a:rPr lang="en-US" altLang="zh-CN" b="1" dirty="0" err="1">
                <a:latin typeface="Arial" pitchFamily="34" charset="0"/>
              </a:rPr>
              <a:t>Cai</a:t>
            </a:r>
            <a:r>
              <a:rPr lang="en-US" altLang="zh-CN" b="1" dirty="0">
                <a:latin typeface="Arial" pitchFamily="34" charset="0"/>
              </a:rPr>
              <a:t>=6</a:t>
            </a:r>
            <a:r>
              <a:rPr lang="zh-CN" altLang="en-US" b="1" dirty="0">
                <a:latin typeface="Arial" pitchFamily="34" charset="0"/>
              </a:rPr>
              <a:t>， </a:t>
            </a:r>
            <a:r>
              <a:rPr lang="en-US" altLang="en-US" b="1" dirty="0">
                <a:latin typeface="Arial" pitchFamily="34" charset="0"/>
              </a:rPr>
              <a:t>∑</a:t>
            </a:r>
            <a:r>
              <a:rPr lang="en-US" altLang="zh-CN" b="1" dirty="0" err="1">
                <a:latin typeface="Arial" pitchFamily="34" charset="0"/>
              </a:rPr>
              <a:t>Cai</a:t>
            </a:r>
            <a:r>
              <a:rPr lang="en-US" altLang="en-US" b="1" dirty="0">
                <a:latin typeface="Arial" pitchFamily="34" charset="0"/>
              </a:rPr>
              <a:t>·</a:t>
            </a:r>
            <a:r>
              <a:rPr lang="en-US" altLang="zh-CN" b="1" dirty="0">
                <a:latin typeface="Arial" pitchFamily="34" charset="0"/>
              </a:rPr>
              <a:t> </a:t>
            </a:r>
            <a:r>
              <a:rPr lang="en-US" altLang="zh-CN" b="1" dirty="0" err="1">
                <a:latin typeface="Arial" pitchFamily="34" charset="0"/>
              </a:rPr>
              <a:t>Cai</a:t>
            </a:r>
            <a:r>
              <a:rPr lang="en-US" altLang="zh-CN" b="1" dirty="0">
                <a:latin typeface="Arial" pitchFamily="34" charset="0"/>
              </a:rPr>
              <a:t>=-6</a:t>
            </a:r>
            <a:r>
              <a:rPr lang="zh-CN" altLang="en-US" b="1" dirty="0">
                <a:latin typeface="Arial" pitchFamily="34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Arial" pitchFamily="34" charset="0"/>
              </a:rPr>
              <a:t>用户发出</a:t>
            </a:r>
            <a:r>
              <a:rPr lang="zh-CN" altLang="en-US" b="1" dirty="0" smtClean="0">
                <a:latin typeface="Arial" pitchFamily="34" charset="0"/>
              </a:rPr>
              <a:t>的‘</a:t>
            </a:r>
            <a:r>
              <a:rPr lang="en-US" altLang="zh-CN" b="1" dirty="0" smtClean="0">
                <a:latin typeface="Arial" pitchFamily="34" charset="0"/>
              </a:rPr>
              <a:t>1</a:t>
            </a:r>
            <a:r>
              <a:rPr lang="en-US" altLang="zh-CN" b="1" dirty="0">
                <a:latin typeface="Arial" pitchFamily="34" charset="0"/>
              </a:rPr>
              <a:t>’=</a:t>
            </a:r>
            <a:r>
              <a:rPr lang="zh-CN" altLang="en-US" b="1" dirty="0">
                <a:latin typeface="Arial" pitchFamily="34" charset="0"/>
              </a:rPr>
              <a:t>该用户的码片</a:t>
            </a:r>
            <a:r>
              <a:rPr lang="zh-CN" altLang="en-US" b="1" dirty="0" smtClean="0">
                <a:latin typeface="Arial" pitchFamily="34" charset="0"/>
              </a:rPr>
              <a:t>，‘</a:t>
            </a:r>
            <a:r>
              <a:rPr lang="en-US" altLang="zh-CN" b="1" dirty="0" smtClean="0">
                <a:latin typeface="Arial" pitchFamily="34" charset="0"/>
              </a:rPr>
              <a:t>0’</a:t>
            </a:r>
            <a:r>
              <a:rPr lang="en-US" altLang="zh-CN" b="1" dirty="0">
                <a:latin typeface="Arial" pitchFamily="34" charset="0"/>
              </a:rPr>
              <a:t>=</a:t>
            </a:r>
            <a:r>
              <a:rPr lang="zh-CN" altLang="en-US" b="1" dirty="0">
                <a:latin typeface="Arial" pitchFamily="34" charset="0"/>
              </a:rPr>
              <a:t>该用户的码片的反码。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Arial" pitchFamily="34" charset="0"/>
              </a:rPr>
              <a:t>A</a:t>
            </a:r>
            <a:r>
              <a:rPr lang="zh-CN" altLang="en-US" b="1" dirty="0">
                <a:latin typeface="Arial" pitchFamily="34" charset="0"/>
              </a:rPr>
              <a:t>：</a:t>
            </a:r>
            <a:r>
              <a:rPr lang="zh-CN" altLang="en-US" sz="2200" b="1" dirty="0">
                <a:latin typeface="Arial" pitchFamily="34" charset="0"/>
              </a:rPr>
              <a:t>‘</a:t>
            </a:r>
            <a:r>
              <a:rPr lang="en-US" altLang="zh-CN" sz="2200" b="1" dirty="0">
                <a:latin typeface="Arial" pitchFamily="34" charset="0"/>
              </a:rPr>
              <a:t>1’=</a:t>
            </a:r>
            <a:r>
              <a:rPr lang="zh-CN" altLang="en-US" sz="2200" b="1" dirty="0">
                <a:latin typeface="Arial" pitchFamily="34" charset="0"/>
              </a:rPr>
              <a:t>（</a:t>
            </a:r>
            <a:r>
              <a:rPr lang="en-US" altLang="zh-CN" sz="2200" b="1" dirty="0">
                <a:latin typeface="Arial" pitchFamily="34" charset="0"/>
              </a:rPr>
              <a:t>1</a:t>
            </a:r>
            <a:r>
              <a:rPr lang="zh-CN" altLang="en-US" sz="2200" b="1" dirty="0">
                <a:latin typeface="Arial" pitchFamily="34" charset="0"/>
              </a:rPr>
              <a:t>，</a:t>
            </a:r>
            <a:r>
              <a:rPr lang="en-US" altLang="zh-CN" sz="2200" b="1" dirty="0">
                <a:latin typeface="Arial" pitchFamily="34" charset="0"/>
              </a:rPr>
              <a:t>-1</a:t>
            </a:r>
            <a:r>
              <a:rPr lang="zh-CN" altLang="en-US" sz="2200" b="1" dirty="0">
                <a:latin typeface="Arial" pitchFamily="34" charset="0"/>
              </a:rPr>
              <a:t>，</a:t>
            </a:r>
            <a:r>
              <a:rPr lang="en-US" altLang="zh-CN" sz="2200" b="1" dirty="0">
                <a:latin typeface="Arial" pitchFamily="34" charset="0"/>
              </a:rPr>
              <a:t>-1</a:t>
            </a:r>
            <a:r>
              <a:rPr lang="zh-CN" altLang="en-US" sz="2200" b="1" dirty="0">
                <a:latin typeface="Arial" pitchFamily="34" charset="0"/>
              </a:rPr>
              <a:t>，</a:t>
            </a:r>
            <a:r>
              <a:rPr lang="en-US" altLang="zh-CN" sz="2200" b="1" dirty="0">
                <a:latin typeface="Arial" pitchFamily="34" charset="0"/>
              </a:rPr>
              <a:t>1</a:t>
            </a:r>
            <a:r>
              <a:rPr lang="zh-CN" altLang="en-US" sz="2200" b="1" dirty="0">
                <a:latin typeface="Arial" pitchFamily="34" charset="0"/>
              </a:rPr>
              <a:t>，</a:t>
            </a:r>
            <a:r>
              <a:rPr lang="en-US" altLang="zh-CN" sz="2200" b="1" dirty="0">
                <a:latin typeface="Arial" pitchFamily="34" charset="0"/>
              </a:rPr>
              <a:t>-1</a:t>
            </a:r>
            <a:r>
              <a:rPr lang="zh-CN" altLang="en-US" sz="2200" b="1" dirty="0">
                <a:latin typeface="Arial" pitchFamily="34" charset="0"/>
              </a:rPr>
              <a:t>，</a:t>
            </a:r>
            <a:r>
              <a:rPr lang="en-US" altLang="zh-CN" sz="2200" b="1" dirty="0">
                <a:latin typeface="Arial" pitchFamily="34" charset="0"/>
              </a:rPr>
              <a:t>1</a:t>
            </a:r>
            <a:r>
              <a:rPr lang="zh-CN" altLang="en-US" sz="2200" b="1" dirty="0">
                <a:latin typeface="Arial" pitchFamily="34" charset="0"/>
              </a:rPr>
              <a:t>），‘</a:t>
            </a:r>
            <a:r>
              <a:rPr lang="en-US" altLang="zh-CN" sz="2200" b="1" dirty="0">
                <a:latin typeface="Arial" pitchFamily="34" charset="0"/>
              </a:rPr>
              <a:t>0’=</a:t>
            </a:r>
            <a:r>
              <a:rPr lang="zh-CN" altLang="en-US" sz="2200" b="1" dirty="0">
                <a:latin typeface="Arial" pitchFamily="34" charset="0"/>
              </a:rPr>
              <a:t>（</a:t>
            </a:r>
            <a:r>
              <a:rPr lang="en-US" altLang="zh-CN" sz="2200" b="1" dirty="0">
                <a:latin typeface="Arial" pitchFamily="34" charset="0"/>
              </a:rPr>
              <a:t>-1</a:t>
            </a:r>
            <a:r>
              <a:rPr lang="zh-CN" altLang="en-US" sz="2200" b="1" dirty="0">
                <a:latin typeface="Arial" pitchFamily="34" charset="0"/>
              </a:rPr>
              <a:t>，</a:t>
            </a:r>
            <a:r>
              <a:rPr lang="en-US" altLang="zh-CN" sz="2200" b="1" dirty="0">
                <a:latin typeface="Arial" pitchFamily="34" charset="0"/>
              </a:rPr>
              <a:t>1</a:t>
            </a:r>
            <a:r>
              <a:rPr lang="zh-CN" altLang="en-US" sz="2200" b="1" dirty="0">
                <a:latin typeface="Arial" pitchFamily="34" charset="0"/>
              </a:rPr>
              <a:t>，</a:t>
            </a:r>
            <a:r>
              <a:rPr lang="en-US" altLang="zh-CN" sz="2200" b="1" dirty="0">
                <a:latin typeface="Arial" pitchFamily="34" charset="0"/>
              </a:rPr>
              <a:t>1</a:t>
            </a:r>
            <a:r>
              <a:rPr lang="zh-CN" altLang="en-US" sz="2200" b="1" dirty="0">
                <a:latin typeface="Arial" pitchFamily="34" charset="0"/>
              </a:rPr>
              <a:t>，</a:t>
            </a:r>
            <a:r>
              <a:rPr lang="en-US" altLang="zh-CN" sz="2200" b="1" dirty="0">
                <a:latin typeface="Arial" pitchFamily="34" charset="0"/>
              </a:rPr>
              <a:t>-1</a:t>
            </a:r>
            <a:r>
              <a:rPr lang="zh-CN" altLang="en-US" sz="2200" b="1" dirty="0">
                <a:latin typeface="Arial" pitchFamily="34" charset="0"/>
              </a:rPr>
              <a:t>，</a:t>
            </a:r>
            <a:r>
              <a:rPr lang="en-US" altLang="zh-CN" sz="2200" b="1" dirty="0">
                <a:latin typeface="Arial" pitchFamily="34" charset="0"/>
              </a:rPr>
              <a:t>1</a:t>
            </a:r>
            <a:r>
              <a:rPr lang="zh-CN" altLang="en-US" sz="2200" b="1" dirty="0">
                <a:latin typeface="Arial" pitchFamily="34" charset="0"/>
              </a:rPr>
              <a:t>，</a:t>
            </a:r>
            <a:r>
              <a:rPr lang="en-US" altLang="zh-CN" sz="2200" b="1" dirty="0">
                <a:latin typeface="Arial" pitchFamily="34" charset="0"/>
              </a:rPr>
              <a:t>-1</a:t>
            </a:r>
            <a:r>
              <a:rPr lang="zh-CN" altLang="en-US" sz="2200" b="1" dirty="0">
                <a:latin typeface="Arial" pitchFamily="34" charset="0"/>
              </a:rPr>
              <a:t>）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直序扩频（</a:t>
            </a:r>
            <a:r>
              <a:rPr lang="en-US" altLang="zh-CN" b="1">
                <a:solidFill>
                  <a:srgbClr val="FF0000"/>
                </a:solidFill>
                <a:latin typeface="Arial" pitchFamily="34" charset="0"/>
              </a:rPr>
              <a:t>DSSS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）示意：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040063" y="45100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327400" y="42941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3616325" y="45100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3903663" y="42941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2463800" y="42941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2751138" y="45100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3040063" y="51577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3327400" y="49418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3616325" y="51577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3903663" y="49418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2463800" y="49418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2751138" y="51577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6445250" y="49418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6732588" y="51577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7021513" y="49418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89" name="Rectangle 21"/>
          <p:cNvSpPr>
            <a:spLocks noChangeArrowheads="1"/>
          </p:cNvSpPr>
          <p:nvPr/>
        </p:nvSpPr>
        <p:spPr bwMode="auto">
          <a:xfrm>
            <a:off x="7308850" y="51577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5868988" y="51577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6156325" y="49418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3040063" y="55895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3327400" y="55895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3616325" y="55895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3903663" y="55895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2463800" y="55895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2751138" y="55895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6443663" y="58054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6731000" y="58054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auto">
          <a:xfrm>
            <a:off x="7019925" y="58054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01" name="Rectangle 33"/>
          <p:cNvSpPr>
            <a:spLocks noChangeArrowheads="1"/>
          </p:cNvSpPr>
          <p:nvPr/>
        </p:nvSpPr>
        <p:spPr bwMode="auto">
          <a:xfrm>
            <a:off x="7307263" y="58054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5867400" y="58054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6154738" y="58054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1296988" y="5006975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A</a:t>
            </a:r>
            <a:r>
              <a:rPr kumimoji="0" lang="zh-CN" altLang="en-US" sz="1800" b="1">
                <a:latin typeface="Arial" pitchFamily="34" charset="0"/>
              </a:rPr>
              <a:t>发‘</a:t>
            </a:r>
            <a:r>
              <a:rPr kumimoji="0" lang="en-US" altLang="zh-CN" sz="1800" b="1">
                <a:latin typeface="Arial" pitchFamily="34" charset="0"/>
              </a:rPr>
              <a:t>1’</a:t>
            </a:r>
            <a:r>
              <a:rPr kumimoji="0" lang="zh-CN" altLang="en-US" sz="1800" b="1">
                <a:latin typeface="Arial" pitchFamily="34" charset="0"/>
              </a:rPr>
              <a:t>：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1311275" y="4365625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Ca</a:t>
            </a:r>
            <a:r>
              <a:rPr kumimoji="0" lang="zh-CN" altLang="en-US" sz="1800" b="1">
                <a:latin typeface="Arial" pitchFamily="34" charset="0"/>
              </a:rPr>
              <a:t>：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1258888" y="5481638"/>
            <a:ext cx="982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Ca</a:t>
            </a:r>
            <a:r>
              <a:rPr kumimoji="0" lang="en-US" altLang="en-US" sz="3200" b="1">
                <a:latin typeface="Arial" pitchFamily="34" charset="0"/>
              </a:rPr>
              <a:t>·</a:t>
            </a:r>
            <a:r>
              <a:rPr kumimoji="0" lang="en-US" altLang="zh-CN" sz="1800" b="1">
                <a:latin typeface="Arial" pitchFamily="34" charset="0"/>
              </a:rPr>
              <a:t>A</a:t>
            </a:r>
            <a:r>
              <a:rPr kumimoji="0" lang="zh-CN" altLang="en-US" sz="1800" b="1">
                <a:latin typeface="Arial" pitchFamily="34" charset="0"/>
              </a:rPr>
              <a:t>：</a:t>
            </a:r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2390775" y="5805488"/>
            <a:ext cx="419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5233988" y="4365625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Cb</a:t>
            </a:r>
            <a:r>
              <a:rPr kumimoji="0" lang="zh-CN" altLang="en-US" sz="1800" b="1">
                <a:latin typeface="Arial" pitchFamily="34" charset="0"/>
              </a:rPr>
              <a:t>：</a:t>
            </a:r>
          </a:p>
        </p:txBody>
      </p:sp>
      <p:sp>
        <p:nvSpPr>
          <p:cNvPr id="58409" name="Rectangle 41"/>
          <p:cNvSpPr>
            <a:spLocks noChangeArrowheads="1"/>
          </p:cNvSpPr>
          <p:nvPr/>
        </p:nvSpPr>
        <p:spPr bwMode="auto">
          <a:xfrm>
            <a:off x="6661150" y="4508500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6948488" y="45100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11" name="Rectangle 43"/>
          <p:cNvSpPr>
            <a:spLocks noChangeArrowheads="1"/>
          </p:cNvSpPr>
          <p:nvPr/>
        </p:nvSpPr>
        <p:spPr bwMode="auto">
          <a:xfrm>
            <a:off x="7237413" y="4292600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412" name="Rectangle 44"/>
          <p:cNvSpPr>
            <a:spLocks noChangeArrowheads="1"/>
          </p:cNvSpPr>
          <p:nvPr/>
        </p:nvSpPr>
        <p:spPr bwMode="auto">
          <a:xfrm>
            <a:off x="7524750" y="4292600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413" name="Rectangle 45"/>
          <p:cNvSpPr>
            <a:spLocks noChangeArrowheads="1"/>
          </p:cNvSpPr>
          <p:nvPr/>
        </p:nvSpPr>
        <p:spPr bwMode="auto">
          <a:xfrm>
            <a:off x="6084888" y="4292600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414" name="Rectangle 46"/>
          <p:cNvSpPr>
            <a:spLocks noChangeArrowheads="1"/>
          </p:cNvSpPr>
          <p:nvPr/>
        </p:nvSpPr>
        <p:spPr bwMode="auto">
          <a:xfrm>
            <a:off x="6372225" y="4292600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2987675" y="62372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416" name="Rectangle 48"/>
          <p:cNvSpPr>
            <a:spLocks noChangeArrowheads="1"/>
          </p:cNvSpPr>
          <p:nvPr/>
        </p:nvSpPr>
        <p:spPr bwMode="auto">
          <a:xfrm>
            <a:off x="3275013" y="64531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17" name="Rectangle 49"/>
          <p:cNvSpPr>
            <a:spLocks noChangeArrowheads="1"/>
          </p:cNvSpPr>
          <p:nvPr/>
        </p:nvSpPr>
        <p:spPr bwMode="auto">
          <a:xfrm>
            <a:off x="3563938" y="64531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18" name="Rectangle 50"/>
          <p:cNvSpPr>
            <a:spLocks noChangeArrowheads="1"/>
          </p:cNvSpPr>
          <p:nvPr/>
        </p:nvSpPr>
        <p:spPr bwMode="auto">
          <a:xfrm>
            <a:off x="3851275" y="62372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419" name="Rectangle 51"/>
          <p:cNvSpPr>
            <a:spLocks noChangeArrowheads="1"/>
          </p:cNvSpPr>
          <p:nvPr/>
        </p:nvSpPr>
        <p:spPr bwMode="auto">
          <a:xfrm>
            <a:off x="2411413" y="62372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420" name="Rectangle 52"/>
          <p:cNvSpPr>
            <a:spLocks noChangeArrowheads="1"/>
          </p:cNvSpPr>
          <p:nvPr/>
        </p:nvSpPr>
        <p:spPr bwMode="auto">
          <a:xfrm>
            <a:off x="2698750" y="64531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21" name="Rectangle 53"/>
          <p:cNvSpPr>
            <a:spLocks noChangeArrowheads="1"/>
          </p:cNvSpPr>
          <p:nvPr/>
        </p:nvSpPr>
        <p:spPr bwMode="auto">
          <a:xfrm>
            <a:off x="6392863" y="64531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22" name="Rectangle 54"/>
          <p:cNvSpPr>
            <a:spLocks noChangeArrowheads="1"/>
          </p:cNvSpPr>
          <p:nvPr/>
        </p:nvSpPr>
        <p:spPr bwMode="auto">
          <a:xfrm>
            <a:off x="6680200" y="62372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423" name="Rectangle 55"/>
          <p:cNvSpPr>
            <a:spLocks noChangeArrowheads="1"/>
          </p:cNvSpPr>
          <p:nvPr/>
        </p:nvSpPr>
        <p:spPr bwMode="auto">
          <a:xfrm>
            <a:off x="6969125" y="62372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424" name="Rectangle 56"/>
          <p:cNvSpPr>
            <a:spLocks noChangeArrowheads="1"/>
          </p:cNvSpPr>
          <p:nvPr/>
        </p:nvSpPr>
        <p:spPr bwMode="auto">
          <a:xfrm>
            <a:off x="7256463" y="64531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25" name="Rectangle 57"/>
          <p:cNvSpPr>
            <a:spLocks noChangeArrowheads="1"/>
          </p:cNvSpPr>
          <p:nvPr/>
        </p:nvSpPr>
        <p:spPr bwMode="auto">
          <a:xfrm>
            <a:off x="5816600" y="6453188"/>
            <a:ext cx="287338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-1</a:t>
            </a:r>
          </a:p>
        </p:txBody>
      </p:sp>
      <p:sp>
        <p:nvSpPr>
          <p:cNvPr id="58426" name="Rectangle 58"/>
          <p:cNvSpPr>
            <a:spLocks noChangeArrowheads="1"/>
          </p:cNvSpPr>
          <p:nvPr/>
        </p:nvSpPr>
        <p:spPr bwMode="auto">
          <a:xfrm>
            <a:off x="6103938" y="6237288"/>
            <a:ext cx="287337" cy="21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800" b="1">
                <a:latin typeface="Arial" pitchFamily="34" charset="0"/>
              </a:rPr>
              <a:t>1</a:t>
            </a:r>
          </a:p>
        </p:txBody>
      </p:sp>
      <p:sp>
        <p:nvSpPr>
          <p:cNvPr id="58427" name="Text Box 59"/>
          <p:cNvSpPr txBox="1">
            <a:spLocks noChangeArrowheads="1"/>
          </p:cNvSpPr>
          <p:nvPr/>
        </p:nvSpPr>
        <p:spPr bwMode="auto">
          <a:xfrm>
            <a:off x="1260475" y="6089650"/>
            <a:ext cx="995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Cb</a:t>
            </a:r>
            <a:r>
              <a:rPr kumimoji="0" lang="en-US" altLang="zh-CN" sz="3200" b="1">
                <a:latin typeface="Arial" pitchFamily="34" charset="0"/>
              </a:rPr>
              <a:t>·</a:t>
            </a:r>
            <a:r>
              <a:rPr kumimoji="0" lang="en-US" altLang="zh-CN" sz="1800" b="1">
                <a:latin typeface="Arial" pitchFamily="34" charset="0"/>
              </a:rPr>
              <a:t>A</a:t>
            </a:r>
            <a:r>
              <a:rPr kumimoji="0" lang="zh-CN" altLang="en-US" sz="1800" b="1">
                <a:latin typeface="Arial" pitchFamily="34" charset="0"/>
              </a:rPr>
              <a:t>：</a:t>
            </a:r>
          </a:p>
        </p:txBody>
      </p:sp>
      <p:sp>
        <p:nvSpPr>
          <p:cNvPr id="58428" name="Line 60"/>
          <p:cNvSpPr>
            <a:spLocks noChangeShapeType="1"/>
          </p:cNvSpPr>
          <p:nvPr/>
        </p:nvSpPr>
        <p:spPr bwMode="auto">
          <a:xfrm>
            <a:off x="5214942" y="2636838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29" name="Text Box 61"/>
          <p:cNvSpPr txBox="1">
            <a:spLocks noChangeArrowheads="1"/>
          </p:cNvSpPr>
          <p:nvPr/>
        </p:nvSpPr>
        <p:spPr bwMode="auto">
          <a:xfrm>
            <a:off x="4787900" y="5013325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A</a:t>
            </a:r>
            <a:r>
              <a:rPr kumimoji="0" lang="zh-CN" altLang="en-US" sz="1800" b="1">
                <a:latin typeface="Arial" pitchFamily="34" charset="0"/>
              </a:rPr>
              <a:t>发‘</a:t>
            </a:r>
            <a:r>
              <a:rPr kumimoji="0" lang="en-US" altLang="zh-CN" sz="1800" b="1">
                <a:latin typeface="Arial" pitchFamily="34" charset="0"/>
              </a:rPr>
              <a:t>0’</a:t>
            </a:r>
            <a:r>
              <a:rPr kumimoji="0" lang="zh-CN" altLang="en-US" sz="1800" b="1">
                <a:latin typeface="Arial" pitchFamily="34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97060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79388" y="176213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扩频技术的约定：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58750" y="820738"/>
            <a:ext cx="89852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b="1">
                <a:latin typeface="Arial" pitchFamily="34" charset="0"/>
              </a:rPr>
              <a:t>     802.11</a:t>
            </a:r>
            <a:r>
              <a:rPr lang="zh-CN" altLang="en-US" b="1">
                <a:latin typeface="Arial" pitchFamily="34" charset="0"/>
              </a:rPr>
              <a:t>定义扩频占</a:t>
            </a:r>
            <a:r>
              <a:rPr lang="en-US" altLang="zh-CN" b="1">
                <a:latin typeface="Arial" pitchFamily="34" charset="0"/>
              </a:rPr>
              <a:t>11</a:t>
            </a:r>
            <a:r>
              <a:rPr lang="zh-CN" altLang="en-US" b="1">
                <a:latin typeface="Arial" pitchFamily="34" charset="0"/>
              </a:rPr>
              <a:t>个</a:t>
            </a:r>
            <a:r>
              <a:rPr lang="en-US" altLang="zh-CN" b="1">
                <a:latin typeface="Arial" pitchFamily="34" charset="0"/>
              </a:rPr>
              <a:t>1Mhz</a:t>
            </a:r>
            <a:r>
              <a:rPr lang="zh-CN" altLang="en-US" b="1">
                <a:latin typeface="Arial" pitchFamily="34" charset="0"/>
              </a:rPr>
              <a:t>带宽子信道（ </a:t>
            </a:r>
            <a:r>
              <a:rPr lang="en-US" altLang="zh-CN" b="1">
                <a:latin typeface="Arial" pitchFamily="34" charset="0"/>
              </a:rPr>
              <a:t>1</a:t>
            </a:r>
            <a:r>
              <a:rPr lang="zh-CN" altLang="en-US" b="1">
                <a:latin typeface="Arial" pitchFamily="34" charset="0"/>
              </a:rPr>
              <a:t>个用于协商，</a:t>
            </a:r>
            <a:r>
              <a:rPr lang="en-US" altLang="zh-CN" b="1">
                <a:latin typeface="Arial" pitchFamily="34" charset="0"/>
              </a:rPr>
              <a:t>10</a:t>
            </a:r>
            <a:r>
              <a:rPr lang="zh-CN" altLang="en-US" b="1">
                <a:latin typeface="Arial" pitchFamily="34" charset="0"/>
              </a:rPr>
              <a:t>个用于扩频，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随机码</a:t>
            </a:r>
            <a:r>
              <a:rPr lang="zh-CN" altLang="en-US" b="1">
                <a:latin typeface="Arial" pitchFamily="34" charset="0"/>
              </a:rPr>
              <a:t>为</a:t>
            </a:r>
            <a:r>
              <a:rPr lang="en-US" altLang="zh-CN" b="1">
                <a:latin typeface="Arial" pitchFamily="34" charset="0"/>
              </a:rPr>
              <a:t>10</a:t>
            </a:r>
            <a:r>
              <a:rPr lang="zh-CN" altLang="en-US" b="1">
                <a:latin typeface="Arial" pitchFamily="34" charset="0"/>
              </a:rPr>
              <a:t>位十进制数字，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码片</a:t>
            </a:r>
            <a:r>
              <a:rPr lang="zh-CN" altLang="en-US" b="1">
                <a:latin typeface="Arial" pitchFamily="34" charset="0"/>
              </a:rPr>
              <a:t>为小于</a:t>
            </a:r>
            <a:r>
              <a:rPr lang="en-US" altLang="zh-CN" b="1">
                <a:latin typeface="Arial" pitchFamily="34" charset="0"/>
              </a:rPr>
              <a:t>2</a:t>
            </a:r>
            <a:r>
              <a:rPr lang="en-US" altLang="zh-CN" b="1" baseline="30000">
                <a:latin typeface="Arial" pitchFamily="34" charset="0"/>
              </a:rPr>
              <a:t>11</a:t>
            </a:r>
            <a:r>
              <a:rPr lang="zh-CN" altLang="en-US" b="1">
                <a:latin typeface="Arial" pitchFamily="34" charset="0"/>
              </a:rPr>
              <a:t>的整数），相邻子信道间隔一个子信道，也即扩频后每个工作信道占用总带宽</a:t>
            </a:r>
            <a:r>
              <a:rPr lang="en-US" altLang="zh-CN" b="1">
                <a:latin typeface="Arial" pitchFamily="34" charset="0"/>
              </a:rPr>
              <a:t>22MHz</a:t>
            </a:r>
            <a:r>
              <a:rPr lang="zh-CN" altLang="en-US" b="1">
                <a:latin typeface="Arial" pitchFamily="34" charset="0"/>
              </a:rPr>
              <a:t>；</a:t>
            </a:r>
          </a:p>
          <a:p>
            <a:pPr>
              <a:spcBef>
                <a:spcPct val="5000"/>
              </a:spcBef>
            </a:pPr>
            <a:r>
              <a:rPr lang="zh-CN" altLang="en-US" b="1">
                <a:latin typeface="Arial" pitchFamily="34" charset="0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工作信道</a:t>
            </a:r>
            <a:r>
              <a:rPr lang="zh-CN" altLang="en-US" b="1">
                <a:latin typeface="Arial" pitchFamily="34" charset="0"/>
              </a:rPr>
              <a:t>（以我国为例）：使用</a:t>
            </a:r>
            <a:r>
              <a:rPr lang="en-US" altLang="zh-CN" b="1">
                <a:latin typeface="Arial" pitchFamily="34" charset="0"/>
              </a:rPr>
              <a:t>11</a:t>
            </a:r>
            <a:r>
              <a:rPr lang="zh-CN" altLang="en-US" b="1">
                <a:latin typeface="Arial" pitchFamily="34" charset="0"/>
              </a:rPr>
              <a:t>个相互重叠的工作信道（收发双方使用的信道），其中</a:t>
            </a:r>
            <a:r>
              <a:rPr lang="en-US" altLang="zh-CN" b="1">
                <a:latin typeface="Arial" pitchFamily="34" charset="0"/>
              </a:rPr>
              <a:t>1</a:t>
            </a:r>
            <a:r>
              <a:rPr lang="zh-CN" altLang="en-US" b="1">
                <a:latin typeface="Arial" pitchFamily="34" charset="0"/>
              </a:rPr>
              <a:t>，</a:t>
            </a:r>
            <a:r>
              <a:rPr lang="en-US" altLang="zh-CN" b="1">
                <a:latin typeface="Arial" pitchFamily="34" charset="0"/>
              </a:rPr>
              <a:t>6</a:t>
            </a:r>
            <a:r>
              <a:rPr lang="zh-CN" altLang="en-US" b="1">
                <a:latin typeface="Arial" pitchFamily="34" charset="0"/>
              </a:rPr>
              <a:t>，</a:t>
            </a:r>
            <a:r>
              <a:rPr lang="en-US" altLang="zh-CN" b="1">
                <a:latin typeface="Arial" pitchFamily="34" charset="0"/>
              </a:rPr>
              <a:t>11</a:t>
            </a:r>
            <a:r>
              <a:rPr lang="zh-CN" altLang="en-US" b="1">
                <a:latin typeface="Arial" pitchFamily="34" charset="0"/>
              </a:rPr>
              <a:t>互不重叠。</a:t>
            </a:r>
          </a:p>
          <a:p>
            <a:pPr>
              <a:spcBef>
                <a:spcPct val="5000"/>
              </a:spcBef>
            </a:pPr>
            <a:r>
              <a:rPr lang="zh-CN" altLang="en-US" b="1">
                <a:latin typeface="Arial" pitchFamily="34" charset="0"/>
              </a:rPr>
              <a:t>注意：每个工作信道内含</a:t>
            </a:r>
            <a:r>
              <a:rPr lang="en-US" altLang="zh-CN" b="1">
                <a:latin typeface="Arial" pitchFamily="34" charset="0"/>
              </a:rPr>
              <a:t>11</a:t>
            </a:r>
            <a:r>
              <a:rPr lang="zh-CN" altLang="en-US" b="1">
                <a:latin typeface="Arial" pitchFamily="34" charset="0"/>
              </a:rPr>
              <a:t>个用于扩频的</a:t>
            </a:r>
            <a:r>
              <a:rPr lang="en-US" altLang="zh-CN" b="1">
                <a:latin typeface="Arial" pitchFamily="34" charset="0"/>
              </a:rPr>
              <a:t>1M</a:t>
            </a:r>
            <a:r>
              <a:rPr lang="zh-CN" altLang="en-US" b="1">
                <a:latin typeface="Arial" pitchFamily="34" charset="0"/>
              </a:rPr>
              <a:t>带宽的子信道。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5724525" y="4130675"/>
            <a:ext cx="2374900" cy="2305050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3205163" y="4130675"/>
            <a:ext cx="2374900" cy="2305050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684213" y="4130675"/>
            <a:ext cx="2374900" cy="2305050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1692275" y="4130675"/>
            <a:ext cx="2374900" cy="23050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2197100" y="4130675"/>
            <a:ext cx="2374900" cy="23050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1189038" y="4130675"/>
            <a:ext cx="2374900" cy="23050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700338" y="4130675"/>
            <a:ext cx="2374900" cy="23050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3708400" y="4130675"/>
            <a:ext cx="2374900" cy="23050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4213225" y="4130675"/>
            <a:ext cx="2374900" cy="23050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4716463" y="4130675"/>
            <a:ext cx="2374900" cy="23050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5221288" y="4130675"/>
            <a:ext cx="2374900" cy="23050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6948488" y="3914775"/>
            <a:ext cx="0" cy="13700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179388" y="5283200"/>
            <a:ext cx="8281987" cy="1223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6443663" y="3914775"/>
            <a:ext cx="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5940425" y="3914775"/>
            <a:ext cx="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5435600" y="3914775"/>
            <a:ext cx="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4932363" y="3914775"/>
            <a:ext cx="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4427538" y="3914775"/>
            <a:ext cx="0" cy="13700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3924300" y="3914775"/>
            <a:ext cx="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3419475" y="3914775"/>
            <a:ext cx="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2916238" y="3914775"/>
            <a:ext cx="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2411413" y="3914775"/>
            <a:ext cx="0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1908175" y="3914775"/>
            <a:ext cx="0" cy="13700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323850" y="52832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971550" y="3573463"/>
            <a:ext cx="679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1800" b="1">
                <a:latin typeface="Arial" pitchFamily="34" charset="0"/>
              </a:rPr>
              <a:t>信道：  </a:t>
            </a:r>
            <a:r>
              <a:rPr kumimoji="0" lang="en-US" altLang="zh-CN" sz="1800" b="1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kumimoji="0" lang="en-US" altLang="zh-CN" sz="1800" b="1">
                <a:latin typeface="Arial" pitchFamily="34" charset="0"/>
              </a:rPr>
              <a:t>      2      3      4      5      </a:t>
            </a:r>
            <a:r>
              <a:rPr kumimoji="0" lang="en-US" altLang="zh-CN" sz="1800" b="1">
                <a:solidFill>
                  <a:srgbClr val="FF0000"/>
                </a:solidFill>
                <a:latin typeface="Arial" pitchFamily="34" charset="0"/>
              </a:rPr>
              <a:t>6</a:t>
            </a:r>
            <a:r>
              <a:rPr kumimoji="0" lang="en-US" altLang="zh-CN" sz="1800" b="1">
                <a:latin typeface="Arial" pitchFamily="34" charset="0"/>
              </a:rPr>
              <a:t>      7      8      9     10    </a:t>
            </a:r>
            <a:r>
              <a:rPr kumimoji="0" lang="en-US" altLang="zh-CN" sz="1800" b="1">
                <a:solidFill>
                  <a:srgbClr val="FF00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23850" y="5354638"/>
            <a:ext cx="6270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2.401</a:t>
            </a:r>
          </a:p>
          <a:p>
            <a:pPr algn="ctr"/>
            <a:r>
              <a:rPr kumimoji="0" lang="en-US" altLang="zh-CN" sz="1400" b="1">
                <a:latin typeface="Arial" pitchFamily="34" charset="0"/>
              </a:rPr>
              <a:t>Ghz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7740650" y="5354638"/>
            <a:ext cx="6270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2.473</a:t>
            </a:r>
          </a:p>
          <a:p>
            <a:pPr algn="ctr"/>
            <a:r>
              <a:rPr kumimoji="0" lang="en-US" altLang="zh-CN" sz="1400" b="1">
                <a:latin typeface="Arial" pitchFamily="34" charset="0"/>
              </a:rPr>
              <a:t>Ghz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1619250" y="5354638"/>
            <a:ext cx="6270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CN" sz="1400" b="1">
                <a:solidFill>
                  <a:srgbClr val="FF0000"/>
                </a:solidFill>
                <a:latin typeface="Arial" pitchFamily="34" charset="0"/>
              </a:rPr>
              <a:t>2.412</a:t>
            </a:r>
          </a:p>
          <a:p>
            <a:pPr algn="ctr"/>
            <a:r>
              <a:rPr kumimoji="0" lang="en-US" altLang="zh-CN" sz="1400" b="1">
                <a:solidFill>
                  <a:srgbClr val="FF0000"/>
                </a:solidFill>
                <a:latin typeface="Arial" pitchFamily="34" charset="0"/>
              </a:rPr>
              <a:t>Ghz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2627313" y="5341938"/>
            <a:ext cx="6270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2.422</a:t>
            </a:r>
          </a:p>
          <a:p>
            <a:pPr algn="ctr"/>
            <a:r>
              <a:rPr kumimoji="0" lang="en-US" altLang="zh-CN" sz="1400" b="1">
                <a:latin typeface="Arial" pitchFamily="34" charset="0"/>
              </a:rPr>
              <a:t>Ghz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3563938" y="5354638"/>
            <a:ext cx="6270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2.432</a:t>
            </a:r>
          </a:p>
          <a:p>
            <a:pPr algn="ctr"/>
            <a:r>
              <a:rPr kumimoji="0" lang="en-US" altLang="zh-CN" sz="1400" b="1">
                <a:latin typeface="Arial" pitchFamily="34" charset="0"/>
              </a:rPr>
              <a:t>Ghz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4592638" y="5341938"/>
            <a:ext cx="6270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2.442</a:t>
            </a:r>
          </a:p>
          <a:p>
            <a:pPr algn="ctr"/>
            <a:r>
              <a:rPr kumimoji="0" lang="en-US" altLang="zh-CN" sz="1400" b="1">
                <a:latin typeface="Arial" pitchFamily="34" charset="0"/>
              </a:rPr>
              <a:t>Ghz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5600700" y="5341938"/>
            <a:ext cx="6270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2.452</a:t>
            </a:r>
          </a:p>
          <a:p>
            <a:pPr algn="ctr"/>
            <a:r>
              <a:rPr kumimoji="0" lang="en-US" altLang="zh-CN" sz="1400" b="1">
                <a:latin typeface="Arial" pitchFamily="34" charset="0"/>
              </a:rPr>
              <a:t>Ghz</a:t>
            </a: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6659563" y="5354638"/>
            <a:ext cx="6270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CN" sz="1400" b="1">
                <a:solidFill>
                  <a:srgbClr val="FF0000"/>
                </a:solidFill>
                <a:latin typeface="Arial" pitchFamily="34" charset="0"/>
              </a:rPr>
              <a:t>2.462</a:t>
            </a:r>
          </a:p>
          <a:p>
            <a:pPr algn="ctr"/>
            <a:r>
              <a:rPr kumimoji="0" lang="en-US" altLang="zh-CN" sz="1400" b="1">
                <a:solidFill>
                  <a:srgbClr val="FF0000"/>
                </a:solidFill>
                <a:latin typeface="Arial" pitchFamily="34" charset="0"/>
              </a:rPr>
              <a:t>Ghz</a:t>
            </a: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8316913" y="6359525"/>
            <a:ext cx="719137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solidFill>
                  <a:srgbClr val="FF0000"/>
                </a:solidFill>
                <a:latin typeface="Arial" pitchFamily="34" charset="0"/>
              </a:rPr>
              <a:t>2.462</a:t>
            </a:r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7597775" y="6361113"/>
            <a:ext cx="719138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2.457</a:t>
            </a:r>
          </a:p>
        </p:txBody>
      </p:sp>
      <p:sp>
        <p:nvSpPr>
          <p:cNvPr id="59434" name="Rectangle 42"/>
          <p:cNvSpPr>
            <a:spLocks noChangeArrowheads="1"/>
          </p:cNvSpPr>
          <p:nvPr/>
        </p:nvSpPr>
        <p:spPr bwMode="auto">
          <a:xfrm>
            <a:off x="6875463" y="6361113"/>
            <a:ext cx="71913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2.452</a:t>
            </a:r>
          </a:p>
        </p:txBody>
      </p:sp>
      <p:sp>
        <p:nvSpPr>
          <p:cNvPr id="59435" name="Rectangle 43"/>
          <p:cNvSpPr>
            <a:spLocks noChangeArrowheads="1"/>
          </p:cNvSpPr>
          <p:nvPr/>
        </p:nvSpPr>
        <p:spPr bwMode="auto">
          <a:xfrm>
            <a:off x="6156325" y="6362700"/>
            <a:ext cx="719138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2.447</a:t>
            </a:r>
          </a:p>
        </p:txBody>
      </p:sp>
      <p:sp>
        <p:nvSpPr>
          <p:cNvPr id="59436" name="Rectangle 44"/>
          <p:cNvSpPr>
            <a:spLocks noChangeArrowheads="1"/>
          </p:cNvSpPr>
          <p:nvPr/>
        </p:nvSpPr>
        <p:spPr bwMode="auto">
          <a:xfrm>
            <a:off x="5437188" y="6361113"/>
            <a:ext cx="71913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2.442</a:t>
            </a:r>
          </a:p>
        </p:txBody>
      </p:sp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4718050" y="6362700"/>
            <a:ext cx="719138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solidFill>
                  <a:srgbClr val="FF0000"/>
                </a:solidFill>
                <a:latin typeface="Arial" pitchFamily="34" charset="0"/>
              </a:rPr>
              <a:t>2.437</a:t>
            </a:r>
          </a:p>
        </p:txBody>
      </p:sp>
      <p:sp>
        <p:nvSpPr>
          <p:cNvPr id="59438" name="Rectangle 46"/>
          <p:cNvSpPr>
            <a:spLocks noChangeArrowheads="1"/>
          </p:cNvSpPr>
          <p:nvPr/>
        </p:nvSpPr>
        <p:spPr bwMode="auto">
          <a:xfrm>
            <a:off x="3997325" y="6361113"/>
            <a:ext cx="719138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2.432</a:t>
            </a:r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3278188" y="6362700"/>
            <a:ext cx="719137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2.427</a:t>
            </a:r>
          </a:p>
        </p:txBody>
      </p:sp>
      <p:sp>
        <p:nvSpPr>
          <p:cNvPr id="59440" name="Rectangle 48"/>
          <p:cNvSpPr>
            <a:spLocks noChangeArrowheads="1"/>
          </p:cNvSpPr>
          <p:nvPr/>
        </p:nvSpPr>
        <p:spPr bwMode="auto">
          <a:xfrm>
            <a:off x="2557463" y="6361113"/>
            <a:ext cx="71913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2.422</a:t>
            </a:r>
          </a:p>
        </p:txBody>
      </p:sp>
      <p:sp>
        <p:nvSpPr>
          <p:cNvPr id="59441" name="Rectangle 49"/>
          <p:cNvSpPr>
            <a:spLocks noChangeArrowheads="1"/>
          </p:cNvSpPr>
          <p:nvPr/>
        </p:nvSpPr>
        <p:spPr bwMode="auto">
          <a:xfrm>
            <a:off x="1838325" y="6362700"/>
            <a:ext cx="719138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2.417</a:t>
            </a:r>
          </a:p>
        </p:txBody>
      </p:sp>
      <p:sp>
        <p:nvSpPr>
          <p:cNvPr id="59442" name="Rectangle 50"/>
          <p:cNvSpPr>
            <a:spLocks noChangeArrowheads="1"/>
          </p:cNvSpPr>
          <p:nvPr/>
        </p:nvSpPr>
        <p:spPr bwMode="auto">
          <a:xfrm>
            <a:off x="1116013" y="6361113"/>
            <a:ext cx="71913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solidFill>
                  <a:srgbClr val="FF0000"/>
                </a:solidFill>
                <a:latin typeface="Arial" pitchFamily="34" charset="0"/>
              </a:rPr>
              <a:t>2.412</a:t>
            </a:r>
          </a:p>
        </p:txBody>
      </p:sp>
      <p:sp>
        <p:nvSpPr>
          <p:cNvPr id="59443" name="Rectangle 51"/>
          <p:cNvSpPr>
            <a:spLocks noChangeArrowheads="1"/>
          </p:cNvSpPr>
          <p:nvPr/>
        </p:nvSpPr>
        <p:spPr bwMode="auto">
          <a:xfrm>
            <a:off x="179388" y="6362700"/>
            <a:ext cx="9366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400" b="1">
                <a:latin typeface="Arial" pitchFamily="34" charset="0"/>
              </a:rPr>
              <a:t>中心频率</a:t>
            </a:r>
          </a:p>
        </p:txBody>
      </p:sp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8316913" y="5997575"/>
            <a:ext cx="719137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solidFill>
                  <a:srgbClr val="FF00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59445" name="Rectangle 53"/>
          <p:cNvSpPr>
            <a:spLocks noChangeArrowheads="1"/>
          </p:cNvSpPr>
          <p:nvPr/>
        </p:nvSpPr>
        <p:spPr bwMode="auto">
          <a:xfrm>
            <a:off x="7597775" y="5999163"/>
            <a:ext cx="719138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10</a:t>
            </a:r>
          </a:p>
        </p:txBody>
      </p:sp>
      <p:sp>
        <p:nvSpPr>
          <p:cNvPr id="59446" name="Rectangle 54"/>
          <p:cNvSpPr>
            <a:spLocks noChangeArrowheads="1"/>
          </p:cNvSpPr>
          <p:nvPr/>
        </p:nvSpPr>
        <p:spPr bwMode="auto">
          <a:xfrm>
            <a:off x="6875463" y="5999163"/>
            <a:ext cx="71913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9</a:t>
            </a:r>
          </a:p>
        </p:txBody>
      </p:sp>
      <p:sp>
        <p:nvSpPr>
          <p:cNvPr id="59447" name="Rectangle 55"/>
          <p:cNvSpPr>
            <a:spLocks noChangeArrowheads="1"/>
          </p:cNvSpPr>
          <p:nvPr/>
        </p:nvSpPr>
        <p:spPr bwMode="auto">
          <a:xfrm>
            <a:off x="6156325" y="6000750"/>
            <a:ext cx="719138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8</a:t>
            </a:r>
          </a:p>
        </p:txBody>
      </p:sp>
      <p:sp>
        <p:nvSpPr>
          <p:cNvPr id="59448" name="Rectangle 56"/>
          <p:cNvSpPr>
            <a:spLocks noChangeArrowheads="1"/>
          </p:cNvSpPr>
          <p:nvPr/>
        </p:nvSpPr>
        <p:spPr bwMode="auto">
          <a:xfrm>
            <a:off x="5437188" y="5999163"/>
            <a:ext cx="71913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7</a:t>
            </a:r>
          </a:p>
        </p:txBody>
      </p:sp>
      <p:sp>
        <p:nvSpPr>
          <p:cNvPr id="59449" name="Rectangle 57"/>
          <p:cNvSpPr>
            <a:spLocks noChangeArrowheads="1"/>
          </p:cNvSpPr>
          <p:nvPr/>
        </p:nvSpPr>
        <p:spPr bwMode="auto">
          <a:xfrm>
            <a:off x="4718050" y="6000750"/>
            <a:ext cx="719138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9450" name="Rectangle 58"/>
          <p:cNvSpPr>
            <a:spLocks noChangeArrowheads="1"/>
          </p:cNvSpPr>
          <p:nvPr/>
        </p:nvSpPr>
        <p:spPr bwMode="auto">
          <a:xfrm>
            <a:off x="3997325" y="5999163"/>
            <a:ext cx="719138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5</a:t>
            </a:r>
          </a:p>
        </p:txBody>
      </p:sp>
      <p:sp>
        <p:nvSpPr>
          <p:cNvPr id="59451" name="Rectangle 59"/>
          <p:cNvSpPr>
            <a:spLocks noChangeArrowheads="1"/>
          </p:cNvSpPr>
          <p:nvPr/>
        </p:nvSpPr>
        <p:spPr bwMode="auto">
          <a:xfrm>
            <a:off x="3278188" y="6000750"/>
            <a:ext cx="719137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4</a:t>
            </a:r>
          </a:p>
        </p:txBody>
      </p:sp>
      <p:sp>
        <p:nvSpPr>
          <p:cNvPr id="59452" name="Rectangle 60"/>
          <p:cNvSpPr>
            <a:spLocks noChangeArrowheads="1"/>
          </p:cNvSpPr>
          <p:nvPr/>
        </p:nvSpPr>
        <p:spPr bwMode="auto">
          <a:xfrm>
            <a:off x="2557463" y="5999163"/>
            <a:ext cx="71913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3</a:t>
            </a:r>
          </a:p>
        </p:txBody>
      </p:sp>
      <p:sp>
        <p:nvSpPr>
          <p:cNvPr id="59453" name="Rectangle 61"/>
          <p:cNvSpPr>
            <a:spLocks noChangeArrowheads="1"/>
          </p:cNvSpPr>
          <p:nvPr/>
        </p:nvSpPr>
        <p:spPr bwMode="auto">
          <a:xfrm>
            <a:off x="1838325" y="6000750"/>
            <a:ext cx="719138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latin typeface="Arial" pitchFamily="34" charset="0"/>
              </a:rPr>
              <a:t>2</a:t>
            </a:r>
          </a:p>
        </p:txBody>
      </p:sp>
      <p:sp>
        <p:nvSpPr>
          <p:cNvPr id="59454" name="Rectangle 62"/>
          <p:cNvSpPr>
            <a:spLocks noChangeArrowheads="1"/>
          </p:cNvSpPr>
          <p:nvPr/>
        </p:nvSpPr>
        <p:spPr bwMode="auto">
          <a:xfrm>
            <a:off x="1116013" y="5999163"/>
            <a:ext cx="719137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CN" sz="14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9455" name="Rectangle 63"/>
          <p:cNvSpPr>
            <a:spLocks noChangeArrowheads="1"/>
          </p:cNvSpPr>
          <p:nvPr/>
        </p:nvSpPr>
        <p:spPr bwMode="auto">
          <a:xfrm>
            <a:off x="179388" y="6000750"/>
            <a:ext cx="9366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sz="1400" b="1">
                <a:latin typeface="Arial" pitchFamily="34" charset="0"/>
              </a:rPr>
              <a:t>实用信道</a:t>
            </a:r>
          </a:p>
        </p:txBody>
      </p:sp>
      <p:sp>
        <p:nvSpPr>
          <p:cNvPr id="59456" name="Text Box 64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04775" y="836613"/>
            <a:ext cx="89312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基本思路</a:t>
            </a:r>
            <a:r>
              <a:rPr lang="zh-CN" altLang="en-US" b="1">
                <a:latin typeface="宋体" pitchFamily="2" charset="-122"/>
              </a:rPr>
              <a:t>：竞争共享无线信道，支持收发双方的信息传输。</a:t>
            </a:r>
          </a:p>
          <a:p>
            <a:r>
              <a:rPr lang="zh-CN" altLang="en-US" b="1">
                <a:latin typeface="宋体" pitchFamily="2" charset="-122"/>
              </a:rPr>
              <a:t>          发方检测信道空闲，发送帧。</a:t>
            </a:r>
          </a:p>
          <a:p>
            <a:r>
              <a:rPr lang="zh-CN" altLang="en-US" b="1">
                <a:latin typeface="Arial" pitchFamily="34" charset="0"/>
              </a:rPr>
              <a:t>无线信道的特点：功率决定信号覆盖范围，使用同一信道会造成相互干扰，引发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隐藏</a:t>
            </a:r>
            <a:r>
              <a:rPr lang="en-US" altLang="zh-CN" b="1">
                <a:solidFill>
                  <a:srgbClr val="FF0000"/>
                </a:solidFill>
                <a:latin typeface="Arial" pitchFamily="34" charset="0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暴露终端</a:t>
            </a:r>
            <a:r>
              <a:rPr lang="zh-CN" altLang="en-US" b="1">
                <a:latin typeface="Arial" pitchFamily="34" charset="0"/>
              </a:rPr>
              <a:t>问题。</a:t>
            </a:r>
          </a:p>
          <a:p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隐藏终端</a:t>
            </a:r>
            <a:r>
              <a:rPr lang="zh-CN" altLang="en-US" b="1">
                <a:latin typeface="Arial" pitchFamily="34" charset="0"/>
              </a:rPr>
              <a:t>（发方感觉不到的终端）：（对应</a:t>
            </a:r>
            <a:r>
              <a:rPr lang="en-US" altLang="zh-CN" b="1">
                <a:latin typeface="Arial" pitchFamily="34" charset="0"/>
              </a:rPr>
              <a:t>A</a:t>
            </a:r>
            <a:r>
              <a:rPr lang="zh-CN" altLang="en-US" b="1">
                <a:latin typeface="Arial" pitchFamily="34" charset="0"/>
              </a:rPr>
              <a:t>和</a:t>
            </a:r>
            <a:r>
              <a:rPr lang="en-US" altLang="zh-CN" b="1">
                <a:latin typeface="Arial" pitchFamily="34" charset="0"/>
              </a:rPr>
              <a:t>C</a:t>
            </a:r>
            <a:r>
              <a:rPr lang="zh-CN" altLang="en-US" b="1">
                <a:latin typeface="Arial" pitchFamily="34" charset="0"/>
              </a:rPr>
              <a:t>），当</a:t>
            </a:r>
            <a:r>
              <a:rPr lang="en-US" altLang="zh-CN" b="1">
                <a:latin typeface="Arial" pitchFamily="34" charset="0"/>
              </a:rPr>
              <a:t>A</a:t>
            </a:r>
            <a:r>
              <a:rPr lang="zh-CN" altLang="en-US" b="1">
                <a:latin typeface="Arial" pitchFamily="34" charset="0"/>
              </a:rPr>
              <a:t>和</a:t>
            </a:r>
            <a:r>
              <a:rPr lang="en-US" altLang="zh-CN" b="1">
                <a:latin typeface="Arial" pitchFamily="34" charset="0"/>
              </a:rPr>
              <a:t>C</a:t>
            </a:r>
            <a:r>
              <a:rPr lang="zh-CN" altLang="en-US" b="1">
                <a:latin typeface="Arial" pitchFamily="34" charset="0"/>
              </a:rPr>
              <a:t>都认为</a:t>
            </a:r>
            <a:r>
              <a:rPr lang="en-US" altLang="zh-CN" b="1">
                <a:latin typeface="Arial" pitchFamily="34" charset="0"/>
              </a:rPr>
              <a:t>B</a:t>
            </a:r>
            <a:r>
              <a:rPr lang="zh-CN" altLang="en-US" b="1">
                <a:latin typeface="Arial" pitchFamily="34" charset="0"/>
              </a:rPr>
              <a:t>空闲时向</a:t>
            </a:r>
            <a:r>
              <a:rPr lang="en-US" altLang="zh-CN" b="1">
                <a:latin typeface="Arial" pitchFamily="34" charset="0"/>
              </a:rPr>
              <a:t>B</a:t>
            </a:r>
            <a:r>
              <a:rPr lang="zh-CN" altLang="en-US" b="1">
                <a:latin typeface="Arial" pitchFamily="34" charset="0"/>
              </a:rPr>
              <a:t>发数据，数据在</a:t>
            </a:r>
            <a:r>
              <a:rPr lang="en-US" altLang="zh-CN" b="1">
                <a:latin typeface="Arial" pitchFamily="34" charset="0"/>
              </a:rPr>
              <a:t>B</a:t>
            </a:r>
            <a:r>
              <a:rPr lang="zh-CN" altLang="en-US" b="1">
                <a:latin typeface="Arial" pitchFamily="34" charset="0"/>
              </a:rPr>
              <a:t>处碰撞（冲突）无法收取。</a:t>
            </a:r>
          </a:p>
          <a:p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暴露终端</a:t>
            </a:r>
            <a:r>
              <a:rPr lang="zh-CN" altLang="en-US" b="1">
                <a:latin typeface="Arial" pitchFamily="34" charset="0"/>
              </a:rPr>
              <a:t>（发方感觉到的终端）：</a:t>
            </a:r>
            <a:r>
              <a:rPr lang="zh-CN" altLang="en-US" b="1">
                <a:latin typeface="Arial" pitchFamily="34" charset="0"/>
                <a:sym typeface="Wingdings" pitchFamily="2" charset="2"/>
              </a:rPr>
              <a:t>（对应</a:t>
            </a:r>
            <a:r>
              <a:rPr lang="en-US" altLang="zh-CN" b="1">
                <a:latin typeface="Arial" pitchFamily="34" charset="0"/>
                <a:sym typeface="Wingdings" pitchFamily="2" charset="2"/>
              </a:rPr>
              <a:t>B</a:t>
            </a:r>
            <a:r>
              <a:rPr lang="zh-CN" altLang="en-US" b="1">
                <a:latin typeface="Arial" pitchFamily="34" charset="0"/>
                <a:sym typeface="Wingdings" pitchFamily="2" charset="2"/>
              </a:rPr>
              <a:t>和</a:t>
            </a:r>
            <a:r>
              <a:rPr lang="en-US" altLang="zh-CN" b="1">
                <a:latin typeface="Arial" pitchFamily="34" charset="0"/>
                <a:sym typeface="Wingdings" pitchFamily="2" charset="2"/>
              </a:rPr>
              <a:t>C</a:t>
            </a:r>
            <a:r>
              <a:rPr lang="zh-CN" altLang="en-US" b="1">
                <a:latin typeface="Arial" pitchFamily="34" charset="0"/>
                <a:sym typeface="Wingdings" pitchFamily="2" charset="2"/>
              </a:rPr>
              <a:t>），当</a:t>
            </a:r>
            <a:r>
              <a:rPr lang="en-US" altLang="zh-CN" b="1">
                <a:latin typeface="Arial" pitchFamily="34" charset="0"/>
                <a:sym typeface="Wingdings" pitchFamily="2" charset="2"/>
              </a:rPr>
              <a:t>B</a:t>
            </a:r>
            <a:r>
              <a:rPr lang="en-US" altLang="zh-CN" sz="1800" b="1">
                <a:latin typeface="Arial" pitchFamily="34" charset="0"/>
                <a:sym typeface="Wingdings" pitchFamily="2" charset="2"/>
              </a:rPr>
              <a:t>→</a:t>
            </a:r>
            <a:r>
              <a:rPr lang="en-US" altLang="zh-CN" b="1">
                <a:latin typeface="Arial" pitchFamily="34" charset="0"/>
                <a:sym typeface="Wingdings" pitchFamily="2" charset="2"/>
              </a:rPr>
              <a:t>A</a:t>
            </a:r>
            <a:r>
              <a:rPr lang="zh-CN" altLang="en-US" b="1">
                <a:latin typeface="Arial" pitchFamily="34" charset="0"/>
                <a:sym typeface="Wingdings" pitchFamily="2" charset="2"/>
              </a:rPr>
              <a:t>时，</a:t>
            </a:r>
            <a:r>
              <a:rPr lang="en-US" altLang="zh-CN" b="1">
                <a:latin typeface="Arial" pitchFamily="34" charset="0"/>
                <a:sym typeface="Wingdings" pitchFamily="2" charset="2"/>
              </a:rPr>
              <a:t>C</a:t>
            </a:r>
            <a:r>
              <a:rPr lang="zh-CN" altLang="en-US" b="1">
                <a:latin typeface="Arial" pitchFamily="34" charset="0"/>
                <a:sym typeface="Wingdings" pitchFamily="2" charset="2"/>
              </a:rPr>
              <a:t>感知信道忙而不敢给</a:t>
            </a:r>
            <a:r>
              <a:rPr lang="en-US" altLang="zh-CN" b="1">
                <a:latin typeface="Arial" pitchFamily="34" charset="0"/>
                <a:sym typeface="Wingdings" pitchFamily="2" charset="2"/>
              </a:rPr>
              <a:t>D</a:t>
            </a:r>
            <a:r>
              <a:rPr lang="zh-CN" altLang="en-US" b="1">
                <a:latin typeface="Arial" pitchFamily="34" charset="0"/>
                <a:sym typeface="Wingdings" pitchFamily="2" charset="2"/>
              </a:rPr>
              <a:t>发送数据（扩频支持</a:t>
            </a:r>
            <a:r>
              <a:rPr lang="en-US" altLang="zh-CN" b="1">
                <a:latin typeface="Arial" pitchFamily="34" charset="0"/>
                <a:sym typeface="Wingdings" pitchFamily="2" charset="2"/>
              </a:rPr>
              <a:t>C</a:t>
            </a:r>
            <a:r>
              <a:rPr lang="zh-CN" altLang="en-US" b="1">
                <a:latin typeface="Arial" pitchFamily="34" charset="0"/>
                <a:sym typeface="Wingdings" pitchFamily="2" charset="2"/>
              </a:rPr>
              <a:t>的发送不会冲突）。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799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WLAN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802.11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7</a:t>
            </a:r>
            <a:endParaRPr lang="en-US" altLang="zh-CN" dirty="0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4716463" y="4003675"/>
            <a:ext cx="2951162" cy="27368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V="1">
            <a:off x="6372225" y="5229225"/>
            <a:ext cx="12954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 flipV="1">
            <a:off x="1331913" y="4579938"/>
            <a:ext cx="11509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835150" y="4652963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r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6877050" y="501332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r</a:t>
            </a:r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3708400" y="4005263"/>
            <a:ext cx="2951163" cy="273685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2484438" y="4005263"/>
            <a:ext cx="2951162" cy="273685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116013" y="4005263"/>
            <a:ext cx="2951162" cy="273685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2643188" y="48688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A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851275" y="48688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solidFill>
                  <a:srgbClr val="FF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003800" y="48688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C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6156325" y="48688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D</a:t>
            </a:r>
          </a:p>
        </p:txBody>
      </p:sp>
      <p:grpSp>
        <p:nvGrpSpPr>
          <p:cNvPr id="60434" name="Group 18"/>
          <p:cNvGrpSpPr>
            <a:grpSpLocks/>
          </p:cNvGrpSpPr>
          <p:nvPr/>
        </p:nvGrpSpPr>
        <p:grpSpPr bwMode="auto">
          <a:xfrm>
            <a:off x="2268538" y="5084763"/>
            <a:ext cx="593725" cy="431800"/>
            <a:chOff x="762" y="2391"/>
            <a:chExt cx="423" cy="312"/>
          </a:xfrm>
        </p:grpSpPr>
        <p:grpSp>
          <p:nvGrpSpPr>
            <p:cNvPr id="60468" name="Group 19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0476" name="Line 20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0477" name="Picture 21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0469" name="Group 22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0470" name="AutoShape 23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71" name="AutoShape 24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72" name="AutoShape 25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73" name="AutoShape 26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74" name="AutoShape 27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75" name="AutoShape 28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435" name="Group 29"/>
          <p:cNvGrpSpPr>
            <a:grpSpLocks/>
          </p:cNvGrpSpPr>
          <p:nvPr/>
        </p:nvGrpSpPr>
        <p:grpSpPr bwMode="auto">
          <a:xfrm>
            <a:off x="3690938" y="5084763"/>
            <a:ext cx="593725" cy="431800"/>
            <a:chOff x="762" y="2391"/>
            <a:chExt cx="423" cy="312"/>
          </a:xfrm>
        </p:grpSpPr>
        <p:grpSp>
          <p:nvGrpSpPr>
            <p:cNvPr id="60458" name="Group 30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0466" name="Line 31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0467" name="Picture 32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0459" name="Group 33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0460" name="AutoShape 34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1" name="AutoShape 35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2" name="AutoShape 36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3" name="AutoShape 37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4" name="AutoShape 38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5" name="AutoShape 39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436" name="Group 40"/>
          <p:cNvGrpSpPr>
            <a:grpSpLocks/>
          </p:cNvGrpSpPr>
          <p:nvPr/>
        </p:nvGrpSpPr>
        <p:grpSpPr bwMode="auto">
          <a:xfrm>
            <a:off x="5994400" y="5013325"/>
            <a:ext cx="593725" cy="431800"/>
            <a:chOff x="762" y="2391"/>
            <a:chExt cx="423" cy="312"/>
          </a:xfrm>
        </p:grpSpPr>
        <p:grpSp>
          <p:nvGrpSpPr>
            <p:cNvPr id="60448" name="Group 41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0456" name="Line 42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0457" name="Picture 43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0449" name="Group 44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0450" name="AutoShape 45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1" name="AutoShape 46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2" name="AutoShape 47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3" name="AutoShape 48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4" name="AutoShape 49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5" name="AutoShape 50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437" name="Group 51"/>
          <p:cNvGrpSpPr>
            <a:grpSpLocks/>
          </p:cNvGrpSpPr>
          <p:nvPr/>
        </p:nvGrpSpPr>
        <p:grpSpPr bwMode="auto">
          <a:xfrm>
            <a:off x="4787900" y="5013325"/>
            <a:ext cx="593725" cy="431800"/>
            <a:chOff x="762" y="2391"/>
            <a:chExt cx="423" cy="312"/>
          </a:xfrm>
        </p:grpSpPr>
        <p:grpSp>
          <p:nvGrpSpPr>
            <p:cNvPr id="60438" name="Group 52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0446" name="Line 5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0447" name="Picture 54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0439" name="Group 55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0440" name="AutoShape 5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1" name="AutoShape 5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2" name="AutoShape 5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3" name="AutoShape 5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4" name="AutoShape 6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5" name="AutoShape 6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12725" y="908050"/>
            <a:ext cx="8751888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隐藏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暴露终端解决方案</a:t>
            </a:r>
            <a:r>
              <a:rPr lang="en-US" altLang="zh-CN" b="1">
                <a:latin typeface="宋体" pitchFamily="2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虚拟载波侦听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kumimoji="0" lang="en-US" altLang="zh-CN" b="1">
                <a:latin typeface="宋体" pitchFamily="2" charset="-122"/>
              </a:rPr>
              <a:t>Virtual Carrier Sense</a:t>
            </a:r>
            <a:r>
              <a:rPr lang="zh-CN" altLang="en-US" b="1">
                <a:latin typeface="宋体" pitchFamily="2" charset="-122"/>
              </a:rPr>
              <a:t>）或者载波侦听多路访问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冲突避免（</a:t>
            </a:r>
            <a:r>
              <a:rPr lang="en-US" altLang="zh-CN" b="1">
                <a:latin typeface="宋体" pitchFamily="2" charset="-122"/>
              </a:rPr>
              <a:t>CSMA/CA)</a:t>
            </a:r>
            <a:r>
              <a:rPr lang="zh-CN" altLang="en-US" b="1">
                <a:latin typeface="宋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增加</a:t>
            </a:r>
            <a:r>
              <a:rPr lang="en-US" altLang="zh-CN" b="1">
                <a:latin typeface="宋体" pitchFamily="2" charset="-122"/>
              </a:rPr>
              <a:t>RTS</a:t>
            </a:r>
            <a:r>
              <a:rPr lang="zh-CN" altLang="en-US" b="1">
                <a:latin typeface="宋体" pitchFamily="2" charset="-122"/>
              </a:rPr>
              <a:t>（发送请求）</a:t>
            </a:r>
            <a:r>
              <a:rPr lang="en-US" altLang="zh-CN" b="1">
                <a:latin typeface="宋体" pitchFamily="2" charset="-122"/>
              </a:rPr>
              <a:t>/CTS</a:t>
            </a:r>
            <a:r>
              <a:rPr lang="zh-CN" altLang="en-US" b="1">
                <a:latin typeface="宋体" pitchFamily="2" charset="-122"/>
              </a:rPr>
              <a:t>（发送响应）帧；发方</a:t>
            </a:r>
            <a:r>
              <a:rPr lang="en-US" altLang="zh-CN" b="1">
                <a:latin typeface="宋体" pitchFamily="2" charset="-122"/>
              </a:rPr>
              <a:t>B</a:t>
            </a:r>
            <a:r>
              <a:rPr lang="zh-CN" altLang="en-US" b="1">
                <a:latin typeface="宋体" pitchFamily="2" charset="-122"/>
              </a:rPr>
              <a:t>发送</a:t>
            </a:r>
            <a:r>
              <a:rPr lang="en-US" altLang="zh-CN" b="1">
                <a:latin typeface="宋体" pitchFamily="2" charset="-122"/>
              </a:rPr>
              <a:t>RTS</a:t>
            </a:r>
            <a:r>
              <a:rPr lang="zh-CN" altLang="en-US" b="1">
                <a:latin typeface="宋体" pitchFamily="2" charset="-122"/>
              </a:rPr>
              <a:t>，告知</a:t>
            </a:r>
            <a:r>
              <a:rPr lang="en-US" altLang="zh-CN" b="1">
                <a:latin typeface="宋体" pitchFamily="2" charset="-122"/>
              </a:rPr>
              <a:t>C</a:t>
            </a:r>
            <a:r>
              <a:rPr lang="zh-CN" altLang="en-US" b="1">
                <a:latin typeface="宋体" pitchFamily="2" charset="-122"/>
              </a:rPr>
              <a:t>拟发送的数据长度；收方</a:t>
            </a:r>
            <a:r>
              <a:rPr lang="en-US" altLang="zh-CN" b="1">
                <a:latin typeface="宋体" pitchFamily="2" charset="-122"/>
              </a:rPr>
              <a:t>C</a:t>
            </a:r>
            <a:r>
              <a:rPr lang="zh-CN" altLang="en-US" b="1">
                <a:latin typeface="宋体" pitchFamily="2" charset="-122"/>
              </a:rPr>
              <a:t>响应</a:t>
            </a:r>
            <a:r>
              <a:rPr lang="en-US" altLang="zh-CN" b="1">
                <a:latin typeface="宋体" pitchFamily="2" charset="-122"/>
              </a:rPr>
              <a:t>CTS</a:t>
            </a:r>
            <a:r>
              <a:rPr lang="zh-CN" altLang="en-US" b="1">
                <a:latin typeface="宋体" pitchFamily="2" charset="-122"/>
              </a:rPr>
              <a:t>，准备收取。通知</a:t>
            </a:r>
            <a:r>
              <a:rPr lang="en-US" altLang="zh-CN" b="1">
                <a:latin typeface="宋体" pitchFamily="2" charset="-122"/>
              </a:rPr>
              <a:t>A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en-US" altLang="zh-CN" b="1">
                <a:latin typeface="宋体" pitchFamily="2" charset="-122"/>
              </a:rPr>
              <a:t>C</a:t>
            </a:r>
            <a:r>
              <a:rPr lang="zh-CN" altLang="en-US" b="1">
                <a:latin typeface="宋体" pitchFamily="2" charset="-122"/>
              </a:rPr>
              <a:t>覆盖范围内的结点信道将被占用；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收方对收取的信息帧予以确认（</a:t>
            </a:r>
            <a:r>
              <a:rPr lang="en-US" altLang="zh-CN" b="1">
                <a:latin typeface="宋体" pitchFamily="2" charset="-122"/>
              </a:rPr>
              <a:t>ACK</a:t>
            </a:r>
            <a:r>
              <a:rPr lang="zh-CN" altLang="en-US" b="1">
                <a:latin typeface="宋体" pitchFamily="2" charset="-122"/>
              </a:rPr>
              <a:t>），释放占用的信道。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“虚拟”的含意（区别信道侦听）：结点收到通知而停发。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802.11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8</a:t>
            </a:r>
            <a:endParaRPr lang="en-US" altLang="zh-CN" dirty="0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4716463" y="3933825"/>
            <a:ext cx="2951162" cy="27368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V="1">
            <a:off x="6372225" y="5159375"/>
            <a:ext cx="12954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 flipV="1">
            <a:off x="1331913" y="4510088"/>
            <a:ext cx="11509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835150" y="4583113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r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877050" y="494347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r</a:t>
            </a:r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3708400" y="3935413"/>
            <a:ext cx="2951163" cy="273685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2484438" y="3935413"/>
            <a:ext cx="2951162" cy="273685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1116013" y="3935413"/>
            <a:ext cx="2951162" cy="273685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2643188" y="4799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A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851275" y="4799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solidFill>
                  <a:srgbClr val="FF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5003800" y="4799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C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6156325" y="4799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D</a:t>
            </a:r>
          </a:p>
        </p:txBody>
      </p:sp>
      <p:grpSp>
        <p:nvGrpSpPr>
          <p:cNvPr id="61458" name="Group 18"/>
          <p:cNvGrpSpPr>
            <a:grpSpLocks/>
          </p:cNvGrpSpPr>
          <p:nvPr/>
        </p:nvGrpSpPr>
        <p:grpSpPr bwMode="auto">
          <a:xfrm>
            <a:off x="2268538" y="5014913"/>
            <a:ext cx="593725" cy="431800"/>
            <a:chOff x="762" y="2391"/>
            <a:chExt cx="423" cy="312"/>
          </a:xfrm>
        </p:grpSpPr>
        <p:grpSp>
          <p:nvGrpSpPr>
            <p:cNvPr id="61504" name="Group 19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1512" name="Line 20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1513" name="Picture 21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1505" name="Group 22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1506" name="AutoShape 23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7" name="AutoShape 24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8" name="AutoShape 25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9" name="AutoShape 26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10" name="AutoShape 27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11" name="AutoShape 28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459" name="Group 29"/>
          <p:cNvGrpSpPr>
            <a:grpSpLocks/>
          </p:cNvGrpSpPr>
          <p:nvPr/>
        </p:nvGrpSpPr>
        <p:grpSpPr bwMode="auto">
          <a:xfrm>
            <a:off x="3690938" y="5014913"/>
            <a:ext cx="593725" cy="431800"/>
            <a:chOff x="762" y="2391"/>
            <a:chExt cx="423" cy="312"/>
          </a:xfrm>
        </p:grpSpPr>
        <p:grpSp>
          <p:nvGrpSpPr>
            <p:cNvPr id="61494" name="Group 30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1502" name="Line 31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1503" name="Picture 32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1495" name="Group 33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1496" name="AutoShape 34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7" name="AutoShape 35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8" name="AutoShape 36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9" name="AutoShape 37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0" name="AutoShape 38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01" name="AutoShape 39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460" name="Group 40"/>
          <p:cNvGrpSpPr>
            <a:grpSpLocks/>
          </p:cNvGrpSpPr>
          <p:nvPr/>
        </p:nvGrpSpPr>
        <p:grpSpPr bwMode="auto">
          <a:xfrm>
            <a:off x="5994400" y="4943475"/>
            <a:ext cx="593725" cy="431800"/>
            <a:chOff x="762" y="2391"/>
            <a:chExt cx="423" cy="312"/>
          </a:xfrm>
        </p:grpSpPr>
        <p:grpSp>
          <p:nvGrpSpPr>
            <p:cNvPr id="61484" name="Group 41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1492" name="Line 42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1493" name="Picture 43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1485" name="Group 44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1486" name="AutoShape 45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7" name="AutoShape 46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8" name="AutoShape 47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9" name="AutoShape 48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0" name="AutoShape 49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1" name="AutoShape 50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1461" name="Group 51"/>
          <p:cNvGrpSpPr>
            <a:grpSpLocks/>
          </p:cNvGrpSpPr>
          <p:nvPr/>
        </p:nvGrpSpPr>
        <p:grpSpPr bwMode="auto">
          <a:xfrm>
            <a:off x="4787900" y="4943475"/>
            <a:ext cx="593725" cy="431800"/>
            <a:chOff x="762" y="2391"/>
            <a:chExt cx="423" cy="312"/>
          </a:xfrm>
        </p:grpSpPr>
        <p:grpSp>
          <p:nvGrpSpPr>
            <p:cNvPr id="61474" name="Group 52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1482" name="Line 5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1483" name="Picture 54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1475" name="Group 55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1476" name="AutoShape 5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7" name="AutoShape 5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8" name="AutoShape 5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9" name="AutoShape 5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0" name="AutoShape 6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81" name="AutoShape 6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2484438" y="4868863"/>
            <a:ext cx="3148012" cy="1176337"/>
            <a:chOff x="1565" y="3113"/>
            <a:chExt cx="1983" cy="741"/>
          </a:xfrm>
        </p:grpSpPr>
        <p:sp>
          <p:nvSpPr>
            <p:cNvPr id="61469" name="Line 63"/>
            <p:cNvSpPr>
              <a:spLocks noChangeShapeType="1"/>
            </p:cNvSpPr>
            <p:nvPr/>
          </p:nvSpPr>
          <p:spPr bwMode="auto">
            <a:xfrm flipH="1">
              <a:off x="1803" y="3385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0" name="Line 64"/>
            <p:cNvSpPr>
              <a:spLocks noChangeShapeType="1"/>
            </p:cNvSpPr>
            <p:nvPr/>
          </p:nvSpPr>
          <p:spPr bwMode="auto">
            <a:xfrm flipV="1">
              <a:off x="2711" y="3339"/>
              <a:ext cx="408" cy="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1" name="Text Box 65"/>
            <p:cNvSpPr txBox="1">
              <a:spLocks noChangeArrowheads="1"/>
            </p:cNvSpPr>
            <p:nvPr/>
          </p:nvSpPr>
          <p:spPr bwMode="auto">
            <a:xfrm>
              <a:off x="1927" y="3113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solidFill>
                    <a:srgbClr val="FF0000"/>
                  </a:solidFill>
                  <a:latin typeface="Arial" pitchFamily="34" charset="0"/>
                </a:rPr>
                <a:t>RTS</a:t>
              </a:r>
            </a:p>
          </p:txBody>
        </p:sp>
        <p:sp>
          <p:nvSpPr>
            <p:cNvPr id="61472" name="Text Box 66"/>
            <p:cNvSpPr txBox="1">
              <a:spLocks noChangeArrowheads="1"/>
            </p:cNvSpPr>
            <p:nvPr/>
          </p:nvSpPr>
          <p:spPr bwMode="auto">
            <a:xfrm>
              <a:off x="2669" y="315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solidFill>
                    <a:srgbClr val="FF0000"/>
                  </a:solidFill>
                  <a:latin typeface="Arial" pitchFamily="34" charset="0"/>
                </a:rPr>
                <a:t>RTS</a:t>
              </a:r>
            </a:p>
          </p:txBody>
        </p:sp>
        <p:sp>
          <p:nvSpPr>
            <p:cNvPr id="61473" name="Text Box 67"/>
            <p:cNvSpPr txBox="1">
              <a:spLocks noChangeArrowheads="1"/>
            </p:cNvSpPr>
            <p:nvPr/>
          </p:nvSpPr>
          <p:spPr bwMode="auto">
            <a:xfrm>
              <a:off x="1565" y="3566"/>
              <a:ext cx="19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b="1">
                  <a:solidFill>
                    <a:srgbClr val="FF0000"/>
                  </a:solidFill>
                  <a:latin typeface="Arial" pitchFamily="34" charset="0"/>
                </a:rPr>
                <a:t>通知</a:t>
              </a:r>
              <a:r>
                <a:rPr kumimoji="0" lang="en-US" altLang="zh-CN" b="1">
                  <a:solidFill>
                    <a:srgbClr val="FF0000"/>
                  </a:solidFill>
                  <a:latin typeface="Arial" pitchFamily="34" charset="0"/>
                </a:rPr>
                <a:t>B</a:t>
              </a:r>
              <a:r>
                <a:rPr kumimoji="0" lang="zh-CN" altLang="en-US" b="1">
                  <a:solidFill>
                    <a:srgbClr val="FF0000"/>
                  </a:solidFill>
                  <a:latin typeface="Arial" pitchFamily="34" charset="0"/>
                </a:rPr>
                <a:t>区域内结点安静</a:t>
              </a: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3779838" y="4864100"/>
            <a:ext cx="2843212" cy="1058863"/>
            <a:chOff x="2381" y="3108"/>
            <a:chExt cx="1791" cy="667"/>
          </a:xfrm>
        </p:grpSpPr>
        <p:sp>
          <p:nvSpPr>
            <p:cNvPr id="61464" name="Line 69"/>
            <p:cNvSpPr>
              <a:spLocks noChangeShapeType="1"/>
            </p:cNvSpPr>
            <p:nvPr/>
          </p:nvSpPr>
          <p:spPr bwMode="auto">
            <a:xfrm flipH="1">
              <a:off x="2608" y="3339"/>
              <a:ext cx="4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Line 70"/>
            <p:cNvSpPr>
              <a:spLocks noChangeShapeType="1"/>
            </p:cNvSpPr>
            <p:nvPr/>
          </p:nvSpPr>
          <p:spPr bwMode="auto">
            <a:xfrm>
              <a:off x="3379" y="3339"/>
              <a:ext cx="4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6" name="Text Box 71"/>
            <p:cNvSpPr txBox="1">
              <a:spLocks noChangeArrowheads="1"/>
            </p:cNvSpPr>
            <p:nvPr/>
          </p:nvSpPr>
          <p:spPr bwMode="auto">
            <a:xfrm>
              <a:off x="2608" y="3108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solidFill>
                    <a:srgbClr val="FF0000"/>
                  </a:solidFill>
                  <a:latin typeface="Arial" pitchFamily="34" charset="0"/>
                </a:rPr>
                <a:t>CTS</a:t>
              </a:r>
            </a:p>
          </p:txBody>
        </p:sp>
        <p:sp>
          <p:nvSpPr>
            <p:cNvPr id="61467" name="Text Box 72"/>
            <p:cNvSpPr txBox="1">
              <a:spLocks noChangeArrowheads="1"/>
            </p:cNvSpPr>
            <p:nvPr/>
          </p:nvSpPr>
          <p:spPr bwMode="auto">
            <a:xfrm>
              <a:off x="3424" y="3108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solidFill>
                    <a:srgbClr val="FF0000"/>
                  </a:solidFill>
                  <a:latin typeface="Arial" pitchFamily="34" charset="0"/>
                </a:rPr>
                <a:t>CTS</a:t>
              </a:r>
            </a:p>
          </p:txBody>
        </p:sp>
        <p:sp>
          <p:nvSpPr>
            <p:cNvPr id="61468" name="Text Box 73"/>
            <p:cNvSpPr txBox="1">
              <a:spLocks noChangeArrowheads="1"/>
            </p:cNvSpPr>
            <p:nvPr/>
          </p:nvSpPr>
          <p:spPr bwMode="auto">
            <a:xfrm>
              <a:off x="2381" y="3487"/>
              <a:ext cx="17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b="1">
                  <a:solidFill>
                    <a:srgbClr val="FF0000"/>
                  </a:solidFill>
                  <a:latin typeface="Arial" pitchFamily="34" charset="0"/>
                </a:rPr>
                <a:t>通知</a:t>
              </a:r>
              <a:r>
                <a:rPr kumimoji="0" lang="en-US" altLang="zh-CN" b="1">
                  <a:solidFill>
                    <a:srgbClr val="FF0000"/>
                  </a:solidFill>
                  <a:latin typeface="Arial" pitchFamily="34" charset="0"/>
                </a:rPr>
                <a:t>C</a:t>
              </a:r>
              <a:r>
                <a:rPr kumimoji="0" lang="zh-CN" altLang="en-US" b="1">
                  <a:solidFill>
                    <a:srgbClr val="FF0000"/>
                  </a:solidFill>
                  <a:latin typeface="Arial" pitchFamily="34" charset="0"/>
                </a:rPr>
                <a:t>区域结点安静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12725" y="908050"/>
            <a:ext cx="8751888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隐藏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暴露终端解决方案</a:t>
            </a:r>
            <a:r>
              <a:rPr lang="en-US" altLang="zh-CN" b="1">
                <a:latin typeface="宋体" pitchFamily="2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虚拟载波侦听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kumimoji="0" lang="en-US" altLang="zh-CN" b="1">
                <a:latin typeface="宋体" pitchFamily="2" charset="-122"/>
              </a:rPr>
              <a:t>Virtual Carrier Sense</a:t>
            </a:r>
            <a:r>
              <a:rPr lang="zh-CN" altLang="en-US" b="1">
                <a:latin typeface="宋体" pitchFamily="2" charset="-122"/>
              </a:rPr>
              <a:t>）或者载波侦听多路访问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冲突避免（</a:t>
            </a:r>
            <a:r>
              <a:rPr lang="en-US" altLang="zh-CN" b="1">
                <a:latin typeface="宋体" pitchFamily="2" charset="-122"/>
              </a:rPr>
              <a:t>CSMA/CA)</a:t>
            </a:r>
            <a:r>
              <a:rPr lang="zh-CN" altLang="en-US" b="1">
                <a:latin typeface="宋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增加</a:t>
            </a:r>
            <a:r>
              <a:rPr lang="en-US" altLang="zh-CN" b="1">
                <a:latin typeface="宋体" pitchFamily="2" charset="-122"/>
              </a:rPr>
              <a:t>RTS</a:t>
            </a:r>
            <a:r>
              <a:rPr lang="zh-CN" altLang="en-US" b="1">
                <a:latin typeface="宋体" pitchFamily="2" charset="-122"/>
              </a:rPr>
              <a:t>（发送请求）</a:t>
            </a:r>
            <a:r>
              <a:rPr lang="en-US" altLang="zh-CN" b="1">
                <a:latin typeface="宋体" pitchFamily="2" charset="-122"/>
              </a:rPr>
              <a:t>/CTS</a:t>
            </a:r>
            <a:r>
              <a:rPr lang="zh-CN" altLang="en-US" b="1">
                <a:latin typeface="宋体" pitchFamily="2" charset="-122"/>
              </a:rPr>
              <a:t>（发送响应）帧；发方</a:t>
            </a:r>
            <a:r>
              <a:rPr lang="en-US" altLang="zh-CN" b="1">
                <a:latin typeface="宋体" pitchFamily="2" charset="-122"/>
              </a:rPr>
              <a:t>B</a:t>
            </a:r>
            <a:r>
              <a:rPr lang="zh-CN" altLang="en-US" b="1">
                <a:latin typeface="宋体" pitchFamily="2" charset="-122"/>
              </a:rPr>
              <a:t>发送</a:t>
            </a:r>
            <a:r>
              <a:rPr lang="en-US" altLang="zh-CN" b="1">
                <a:latin typeface="宋体" pitchFamily="2" charset="-122"/>
              </a:rPr>
              <a:t>RTS</a:t>
            </a:r>
            <a:r>
              <a:rPr lang="zh-CN" altLang="en-US" b="1">
                <a:latin typeface="宋体" pitchFamily="2" charset="-122"/>
              </a:rPr>
              <a:t>，告知</a:t>
            </a:r>
            <a:r>
              <a:rPr lang="en-US" altLang="zh-CN" b="1">
                <a:latin typeface="宋体" pitchFamily="2" charset="-122"/>
              </a:rPr>
              <a:t>C</a:t>
            </a:r>
            <a:r>
              <a:rPr lang="zh-CN" altLang="en-US" b="1">
                <a:latin typeface="宋体" pitchFamily="2" charset="-122"/>
              </a:rPr>
              <a:t>拟发送的数据长度；收方</a:t>
            </a:r>
            <a:r>
              <a:rPr lang="en-US" altLang="zh-CN" b="1">
                <a:latin typeface="宋体" pitchFamily="2" charset="-122"/>
              </a:rPr>
              <a:t>C</a:t>
            </a:r>
            <a:r>
              <a:rPr lang="zh-CN" altLang="en-US" b="1">
                <a:latin typeface="宋体" pitchFamily="2" charset="-122"/>
              </a:rPr>
              <a:t>响应</a:t>
            </a:r>
            <a:r>
              <a:rPr lang="en-US" altLang="zh-CN" b="1">
                <a:latin typeface="宋体" pitchFamily="2" charset="-122"/>
              </a:rPr>
              <a:t>CTS</a:t>
            </a:r>
            <a:r>
              <a:rPr lang="zh-CN" altLang="en-US" b="1">
                <a:latin typeface="宋体" pitchFamily="2" charset="-122"/>
              </a:rPr>
              <a:t>，准备收取。通知</a:t>
            </a:r>
            <a:r>
              <a:rPr lang="en-US" altLang="zh-CN" b="1">
                <a:latin typeface="宋体" pitchFamily="2" charset="-122"/>
              </a:rPr>
              <a:t>A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en-US" altLang="zh-CN" b="1">
                <a:latin typeface="宋体" pitchFamily="2" charset="-122"/>
              </a:rPr>
              <a:t>C</a:t>
            </a:r>
            <a:r>
              <a:rPr lang="zh-CN" altLang="en-US" b="1">
                <a:latin typeface="宋体" pitchFamily="2" charset="-122"/>
              </a:rPr>
              <a:t>覆盖范围内的结点信道将被占用；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收方对收取的信息帧予以确认（</a:t>
            </a:r>
            <a:r>
              <a:rPr lang="en-US" altLang="zh-CN" b="1">
                <a:latin typeface="宋体" pitchFamily="2" charset="-122"/>
              </a:rPr>
              <a:t>ACK</a:t>
            </a:r>
            <a:r>
              <a:rPr lang="zh-CN" altLang="en-US" b="1">
                <a:latin typeface="宋体" pitchFamily="2" charset="-122"/>
              </a:rPr>
              <a:t>），释放占用的信道。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“虚拟”的含意（区别信道侦听）：结点收到通知而停发。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4.4.9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无线局域网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802.11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4716463" y="3933825"/>
            <a:ext cx="2951162" cy="27368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V="1">
            <a:off x="6372225" y="5159375"/>
            <a:ext cx="12954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 flipH="1" flipV="1">
            <a:off x="1331913" y="4510088"/>
            <a:ext cx="11509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835150" y="4583113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r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6877050" y="494347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r</a:t>
            </a: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3708400" y="3935413"/>
            <a:ext cx="2951163" cy="273685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2484438" y="3935413"/>
            <a:ext cx="2951162" cy="273685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1116013" y="3935413"/>
            <a:ext cx="2951162" cy="273685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643188" y="4799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A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851275" y="4799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solidFill>
                  <a:srgbClr val="FF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5003800" y="4799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C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6156325" y="4799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1800" b="1">
                <a:latin typeface="Arial" pitchFamily="34" charset="0"/>
              </a:rPr>
              <a:t>D</a:t>
            </a:r>
          </a:p>
        </p:txBody>
      </p:sp>
      <p:grpSp>
        <p:nvGrpSpPr>
          <p:cNvPr id="62482" name="Group 18"/>
          <p:cNvGrpSpPr>
            <a:grpSpLocks/>
          </p:cNvGrpSpPr>
          <p:nvPr/>
        </p:nvGrpSpPr>
        <p:grpSpPr bwMode="auto">
          <a:xfrm>
            <a:off x="2268538" y="5014913"/>
            <a:ext cx="593725" cy="431800"/>
            <a:chOff x="762" y="2391"/>
            <a:chExt cx="423" cy="312"/>
          </a:xfrm>
        </p:grpSpPr>
        <p:grpSp>
          <p:nvGrpSpPr>
            <p:cNvPr id="62518" name="Group 19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2526" name="Line 20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2527" name="Picture 21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2519" name="Group 22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2520" name="AutoShape 23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1" name="AutoShape 24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2" name="AutoShape 25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3" name="AutoShape 26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4" name="AutoShape 27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5" name="AutoShape 28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483" name="Group 29"/>
          <p:cNvGrpSpPr>
            <a:grpSpLocks/>
          </p:cNvGrpSpPr>
          <p:nvPr/>
        </p:nvGrpSpPr>
        <p:grpSpPr bwMode="auto">
          <a:xfrm>
            <a:off x="3690938" y="5014913"/>
            <a:ext cx="593725" cy="431800"/>
            <a:chOff x="762" y="2391"/>
            <a:chExt cx="423" cy="312"/>
          </a:xfrm>
        </p:grpSpPr>
        <p:grpSp>
          <p:nvGrpSpPr>
            <p:cNvPr id="62508" name="Group 30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2516" name="Line 31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2517" name="Picture 32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2509" name="Group 33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2510" name="AutoShape 34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1" name="AutoShape 35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2" name="AutoShape 36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3" name="AutoShape 37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4" name="AutoShape 38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5" name="AutoShape 39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484" name="Group 40"/>
          <p:cNvGrpSpPr>
            <a:grpSpLocks/>
          </p:cNvGrpSpPr>
          <p:nvPr/>
        </p:nvGrpSpPr>
        <p:grpSpPr bwMode="auto">
          <a:xfrm>
            <a:off x="5994400" y="4943475"/>
            <a:ext cx="593725" cy="431800"/>
            <a:chOff x="762" y="2391"/>
            <a:chExt cx="423" cy="312"/>
          </a:xfrm>
        </p:grpSpPr>
        <p:grpSp>
          <p:nvGrpSpPr>
            <p:cNvPr id="62498" name="Group 41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2506" name="Line 42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2507" name="Picture 43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2499" name="Group 44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2500" name="AutoShape 45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1" name="AutoShape 46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2" name="AutoShape 47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3" name="AutoShape 48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4" name="AutoShape 49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5" name="AutoShape 50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485" name="Group 51"/>
          <p:cNvGrpSpPr>
            <a:grpSpLocks/>
          </p:cNvGrpSpPr>
          <p:nvPr/>
        </p:nvGrpSpPr>
        <p:grpSpPr bwMode="auto">
          <a:xfrm>
            <a:off x="4787900" y="4943475"/>
            <a:ext cx="593725" cy="431800"/>
            <a:chOff x="762" y="2391"/>
            <a:chExt cx="423" cy="312"/>
          </a:xfrm>
        </p:grpSpPr>
        <p:grpSp>
          <p:nvGrpSpPr>
            <p:cNvPr id="62488" name="Group 52"/>
            <p:cNvGrpSpPr>
              <a:grpSpLocks/>
            </p:cNvGrpSpPr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62496" name="Line 5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2497" name="Picture 54" descr="laptop cop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2489" name="Group 55"/>
            <p:cNvGrpSpPr>
              <a:grpSpLocks/>
            </p:cNvGrpSpPr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62490" name="AutoShape 5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1" name="AutoShape 5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2" name="AutoShape 5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3" name="AutoShape 5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4" name="AutoShape 6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5" name="AutoShape 6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486" name="Line 62"/>
          <p:cNvSpPr>
            <a:spLocks noChangeShapeType="1"/>
          </p:cNvSpPr>
          <p:nvPr/>
        </p:nvSpPr>
        <p:spPr bwMode="auto">
          <a:xfrm flipV="1">
            <a:off x="4067175" y="5227638"/>
            <a:ext cx="884238" cy="73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7" name="Text Box 63"/>
          <p:cNvSpPr txBox="1">
            <a:spLocks noChangeArrowheads="1"/>
          </p:cNvSpPr>
          <p:nvPr/>
        </p:nvSpPr>
        <p:spPr bwMode="auto">
          <a:xfrm>
            <a:off x="3824288" y="5516563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solidFill>
                  <a:srgbClr val="FF0000"/>
                </a:solidFill>
                <a:latin typeface="Arial" pitchFamily="34" charset="0"/>
              </a:rPr>
              <a:t>B</a:t>
            </a:r>
            <a:r>
              <a:rPr kumimoji="0" lang="zh-CN" altLang="en-US" b="1">
                <a:solidFill>
                  <a:srgbClr val="FF0000"/>
                </a:solidFill>
                <a:latin typeface="Arial" pitchFamily="34" charset="0"/>
              </a:rPr>
              <a:t>和</a:t>
            </a:r>
            <a:r>
              <a:rPr kumimoji="0" lang="en-US" altLang="zh-CN" b="1">
                <a:solidFill>
                  <a:srgbClr val="FF0000"/>
                </a:solidFill>
                <a:latin typeface="Arial" pitchFamily="34" charset="0"/>
              </a:rPr>
              <a:t>C</a:t>
            </a:r>
            <a:r>
              <a:rPr kumimoji="0" lang="zh-CN" altLang="en-US" b="1">
                <a:solidFill>
                  <a:srgbClr val="FF0000"/>
                </a:solidFill>
                <a:latin typeface="Arial" pitchFamily="34" charset="0"/>
              </a:rPr>
              <a:t>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6775</TotalTime>
  <Words>3240</Words>
  <Application>Microsoft Office PowerPoint</Application>
  <PresentationFormat>全屏显示(4:3)</PresentationFormat>
  <Paragraphs>574</Paragraphs>
  <Slides>26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默认设计模板</vt:lpstr>
      <vt:lpstr>Image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171</cp:revision>
  <dcterms:created xsi:type="dcterms:W3CDTF">2005-02-22T02:46:21Z</dcterms:created>
  <dcterms:modified xsi:type="dcterms:W3CDTF">2020-03-26T02:22:02Z</dcterms:modified>
</cp:coreProperties>
</file>